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9" r:id="rId2"/>
    <p:sldId id="260" r:id="rId3"/>
    <p:sldId id="261" r:id="rId4"/>
    <p:sldId id="262" r:id="rId5"/>
    <p:sldId id="263" r:id="rId6"/>
    <p:sldId id="264" r:id="rId7"/>
    <p:sldId id="265" r:id="rId8"/>
    <p:sldId id="267" r:id="rId9"/>
    <p:sldId id="266" r:id="rId10"/>
    <p:sldId id="268" r:id="rId11"/>
    <p:sldId id="269" r:id="rId12"/>
    <p:sldId id="270" r:id="rId13"/>
    <p:sldId id="271" r:id="rId14"/>
    <p:sldId id="272" r:id="rId15"/>
    <p:sldId id="273" r:id="rId16"/>
    <p:sldId id="274" r:id="rId17"/>
    <p:sldId id="275" r:id="rId18"/>
    <p:sldId id="276" r:id="rId19"/>
    <p:sldId id="277" r:id="rId20"/>
    <p:sldId id="281" r:id="rId21"/>
    <p:sldId id="278" r:id="rId22"/>
    <p:sldId id="279" r:id="rId23"/>
    <p:sldId id="280" r:id="rId24"/>
    <p:sldId id="282" r:id="rId25"/>
    <p:sldId id="283" r:id="rId26"/>
    <p:sldId id="286" r:id="rId27"/>
    <p:sldId id="284" r:id="rId28"/>
    <p:sldId id="285" r:id="rId29"/>
    <p:sldId id="288" r:id="rId30"/>
    <p:sldId id="287" r:id="rId31"/>
    <p:sldId id="289" r:id="rId32"/>
    <p:sldId id="290" r:id="rId33"/>
    <p:sldId id="291" r:id="rId34"/>
    <p:sldId id="293" r:id="rId35"/>
    <p:sldId id="292" r:id="rId36"/>
    <p:sldId id="294" r:id="rId37"/>
    <p:sldId id="295" r:id="rId38"/>
    <p:sldId id="296" r:id="rId39"/>
    <p:sldId id="298" r:id="rId40"/>
    <p:sldId id="299" r:id="rId41"/>
    <p:sldId id="297" r:id="rId42"/>
    <p:sldId id="301" r:id="rId43"/>
    <p:sldId id="302" r:id="rId44"/>
    <p:sldId id="303" r:id="rId45"/>
    <p:sldId id="300" r:id="rId46"/>
    <p:sldId id="306" r:id="rId47"/>
    <p:sldId id="305" r:id="rId48"/>
    <p:sldId id="307" r:id="rId49"/>
    <p:sldId id="308" r:id="rId50"/>
    <p:sldId id="309" r:id="rId51"/>
    <p:sldId id="311" r:id="rId52"/>
    <p:sldId id="312" r:id="rId53"/>
    <p:sldId id="313" r:id="rId54"/>
    <p:sldId id="315" r:id="rId55"/>
    <p:sldId id="310" r:id="rId56"/>
    <p:sldId id="314" r:id="rId57"/>
    <p:sldId id="31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9FF"/>
    <a:srgbClr val="EFFBFF"/>
    <a:srgbClr val="CDF2FF"/>
    <a:srgbClr val="9FE6FF"/>
    <a:srgbClr val="00ADE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791" autoAdjust="0"/>
  </p:normalViewPr>
  <p:slideViewPr>
    <p:cSldViewPr snapToGrid="0">
      <p:cViewPr>
        <p:scale>
          <a:sx n="80" d="100"/>
          <a:sy n="80" d="100"/>
        </p:scale>
        <p:origin x="-858" y="12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FFD6A3-3281-44BD-9CB2-4C730879CFB0}" type="datetimeFigureOut">
              <a:rPr lang="en-US" smtClean="0"/>
              <a:pPr/>
              <a:t>7/19/2010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02AA5-E4F7-43D4-827A-6CE9F576CF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_title">
    <p:spTree>
      <p:nvGrpSpPr>
        <p:cNvPr id="1" name=""/>
        <p:cNvGrpSpPr/>
        <p:nvPr/>
      </p:nvGrpSpPr>
      <p:grpSpPr>
        <a:xfrm>
          <a:off x="0" y="0"/>
          <a:ext cx="0" cy="0"/>
          <a:chOff x="0" y="0"/>
          <a:chExt cx="0" cy="0"/>
        </a:xfrm>
      </p:grpSpPr>
      <p:pic>
        <p:nvPicPr>
          <p:cNvPr id="3075" name="Picture 3"/>
          <p:cNvPicPr>
            <a:picLocks noChangeAspect="1" noChangeArrowheads="1"/>
          </p:cNvPicPr>
          <p:nvPr userDrawn="1"/>
        </p:nvPicPr>
        <p:blipFill>
          <a:blip r:embed="rId2" cstate="print"/>
          <a:srcRect/>
          <a:stretch>
            <a:fillRect/>
          </a:stretch>
        </p:blipFill>
        <p:spPr bwMode="auto">
          <a:xfrm>
            <a:off x="0" y="1219200"/>
            <a:ext cx="9144000" cy="3465456"/>
          </a:xfrm>
          <a:prstGeom prst="rect">
            <a:avLst/>
          </a:prstGeom>
          <a:noFill/>
          <a:ln w="9525">
            <a:noFill/>
            <a:miter lim="800000"/>
            <a:headEnd/>
            <a:tailEnd/>
          </a:ln>
        </p:spPr>
      </p:pic>
      <p:sp>
        <p:nvSpPr>
          <p:cNvPr id="2" name="Title 1"/>
          <p:cNvSpPr>
            <a:spLocks noGrp="1"/>
          </p:cNvSpPr>
          <p:nvPr>
            <p:ph type="ctrTitle" hasCustomPrompt="1"/>
          </p:nvPr>
        </p:nvSpPr>
        <p:spPr>
          <a:xfrm>
            <a:off x="838200" y="3254375"/>
            <a:ext cx="7772400" cy="1470025"/>
          </a:xfrm>
        </p:spPr>
        <p:txBody>
          <a:bodyPr>
            <a:noAutofit/>
          </a:bodyPr>
          <a:lstStyle>
            <a:lvl1pPr algn="r">
              <a:defRPr sz="4600">
                <a:solidFill>
                  <a:schemeClr val="bg1"/>
                </a:solidFill>
              </a:defRPr>
            </a:lvl1pPr>
          </a:lstStyle>
          <a:p>
            <a:r>
              <a:rPr lang="en-US" dirty="0" smtClean="0"/>
              <a:t>Chapter</a:t>
            </a:r>
            <a:br>
              <a:rPr lang="en-US" dirty="0" smtClean="0"/>
            </a:br>
            <a:r>
              <a:rPr lang="en-US" dirty="0" smtClean="0"/>
              <a:t>Title</a:t>
            </a:r>
            <a:endParaRPr lang="en-US" dirty="0"/>
          </a:p>
        </p:txBody>
      </p:sp>
      <p:sp>
        <p:nvSpPr>
          <p:cNvPr id="5" name="Footer Placeholder 4"/>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6" name="Slide Number Placeholder 5"/>
          <p:cNvSpPr>
            <a:spLocks noGrp="1"/>
          </p:cNvSpPr>
          <p:nvPr>
            <p:ph type="sldNum" sz="quarter" idx="12"/>
          </p:nvPr>
        </p:nvSpPr>
        <p:spPr/>
        <p:txBody>
          <a:bodyPr/>
          <a:lstStyle/>
          <a:p>
            <a:fld id="{A7433447-5B6D-461F-92B6-F60C76EA706E}" type="slidenum">
              <a:rPr lang="en-US" smtClean="0"/>
              <a:pPr/>
              <a:t>‹#›</a:t>
            </a:fld>
            <a:endParaRPr lang="en-US"/>
          </a:p>
        </p:txBody>
      </p:sp>
      <p:pic>
        <p:nvPicPr>
          <p:cNvPr id="25603" name="Picture 3"/>
          <p:cNvPicPr>
            <a:picLocks noChangeAspect="1" noChangeArrowheads="1"/>
          </p:cNvPicPr>
          <p:nvPr userDrawn="1"/>
        </p:nvPicPr>
        <p:blipFill>
          <a:blip r:embed="rId3" cstate="print"/>
          <a:srcRect/>
          <a:stretch>
            <a:fillRect/>
          </a:stretch>
        </p:blipFill>
        <p:spPr bwMode="auto">
          <a:xfrm>
            <a:off x="0" y="4670363"/>
            <a:ext cx="9144000" cy="575629"/>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84138"/>
            <a:ext cx="8763000" cy="944562"/>
          </a:xfrm>
        </p:spPr>
        <p:txBody>
          <a:bodyPr>
            <a:normAutofit/>
          </a:bodyPr>
          <a:lstStyle>
            <a:lvl1pPr>
              <a:defRPr sz="4200">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0280" y="1085851"/>
            <a:ext cx="8801320" cy="5487072"/>
          </a:xfrm>
        </p:spPr>
        <p:txBody>
          <a:bodyPr/>
          <a:lstStyle>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528500"/>
            <a:ext cx="8680862" cy="365125"/>
          </a:xfrm>
        </p:spPr>
        <p:txBody>
          <a:bodyPr/>
          <a:lstStyle/>
          <a:p>
            <a:r>
              <a:rPr lang="en-US" dirty="0"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Slide Number Placeholder 5"/>
          <p:cNvSpPr>
            <a:spLocks noGrp="1"/>
          </p:cNvSpPr>
          <p:nvPr>
            <p:ph type="sldNum" sz="quarter" idx="12"/>
          </p:nvPr>
        </p:nvSpPr>
        <p:spPr/>
        <p:txBody>
          <a:bodyPr/>
          <a:lstStyle/>
          <a:p>
            <a:fld id="{A7433447-5B6D-461F-92B6-F60C76EA706E}" type="slidenum">
              <a:rPr lang="en-US" smtClean="0"/>
              <a:pPr/>
              <a:t>‹#›</a:t>
            </a:fld>
            <a:endParaRPr lang="en-US"/>
          </a:p>
        </p:txBody>
      </p:sp>
      <p:cxnSp>
        <p:nvCxnSpPr>
          <p:cNvPr id="8" name="Straight Connector 7"/>
          <p:cNvCxnSpPr/>
          <p:nvPr userDrawn="1"/>
        </p:nvCxnSpPr>
        <p:spPr>
          <a:xfrm>
            <a:off x="260168" y="1028700"/>
            <a:ext cx="8678092" cy="5443"/>
          </a:xfrm>
          <a:prstGeom prst="line">
            <a:avLst/>
          </a:prstGeom>
          <a:ln w="101600" cap="rnd">
            <a:solidFill>
              <a:srgbClr val="00ADEA"/>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2049" y="6501450"/>
            <a:ext cx="9019903" cy="6531"/>
          </a:xfrm>
          <a:prstGeom prst="line">
            <a:avLst/>
          </a:prstGeom>
          <a:ln w="38100" cap="rnd">
            <a:solidFill>
              <a:srgbClr val="00ADEA"/>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528500"/>
            <a:ext cx="8692738" cy="365125"/>
          </a:xfrm>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6" name="Slide Number Placeholder 5"/>
          <p:cNvSpPr>
            <a:spLocks noGrp="1"/>
          </p:cNvSpPr>
          <p:nvPr>
            <p:ph type="sldNum" sz="quarter" idx="12"/>
          </p:nvPr>
        </p:nvSpPr>
        <p:spPr/>
        <p:txBody>
          <a:bodyPr/>
          <a:lstStyle/>
          <a:p>
            <a:fld id="{A7433447-5B6D-461F-92B6-F60C76EA706E}" type="slidenum">
              <a:rPr lang="en-US" smtClean="0"/>
              <a:pPr/>
              <a:t>‹#›</a:t>
            </a:fld>
            <a:endParaRPr lang="en-US"/>
          </a:p>
        </p:txBody>
      </p:sp>
      <p:cxnSp>
        <p:nvCxnSpPr>
          <p:cNvPr id="10" name="Straight Connector 9"/>
          <p:cNvCxnSpPr/>
          <p:nvPr userDrawn="1"/>
        </p:nvCxnSpPr>
        <p:spPr>
          <a:xfrm>
            <a:off x="62049" y="6501450"/>
            <a:ext cx="9019903" cy="6531"/>
          </a:xfrm>
          <a:prstGeom prst="line">
            <a:avLst/>
          </a:prstGeom>
          <a:ln w="38100" cap="rnd">
            <a:solidFill>
              <a:srgbClr val="00ADEA"/>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a:xfrm>
            <a:off x="0" y="209287"/>
            <a:ext cx="8818179" cy="418581"/>
            <a:chOff x="-2500" y="209287"/>
            <a:chExt cx="8847729" cy="418581"/>
          </a:xfrm>
        </p:grpSpPr>
        <p:grpSp>
          <p:nvGrpSpPr>
            <p:cNvPr id="17" name="Group 16"/>
            <p:cNvGrpSpPr/>
            <p:nvPr userDrawn="1"/>
          </p:nvGrpSpPr>
          <p:grpSpPr>
            <a:xfrm>
              <a:off x="179537" y="418454"/>
              <a:ext cx="8665692" cy="2225"/>
              <a:chOff x="234968" y="1218554"/>
              <a:chExt cx="8665692" cy="2225"/>
            </a:xfrm>
          </p:grpSpPr>
          <p:cxnSp>
            <p:nvCxnSpPr>
              <p:cNvPr id="8" name="Straight Connector 7"/>
              <p:cNvCxnSpPr/>
              <p:nvPr userDrawn="1"/>
            </p:nvCxnSpPr>
            <p:spPr>
              <a:xfrm>
                <a:off x="247428" y="1219200"/>
                <a:ext cx="8653232" cy="1314"/>
              </a:xfrm>
              <a:prstGeom prst="line">
                <a:avLst/>
              </a:prstGeom>
              <a:ln w="384175" cap="rnd">
                <a:solidFill>
                  <a:srgbClr val="00B0F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234968" y="1218554"/>
                <a:ext cx="1606241" cy="2225"/>
              </a:xfrm>
              <a:prstGeom prst="line">
                <a:avLst/>
              </a:prstGeom>
              <a:ln w="330200" cap="rnd">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3" name="Rectangle 22"/>
            <p:cNvSpPr/>
            <p:nvPr userDrawn="1"/>
          </p:nvSpPr>
          <p:spPr>
            <a:xfrm>
              <a:off x="-2500" y="209287"/>
              <a:ext cx="174383" cy="418581"/>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hasCustomPrompt="1"/>
          </p:nvPr>
        </p:nvSpPr>
        <p:spPr>
          <a:xfrm>
            <a:off x="1968285" y="232707"/>
            <a:ext cx="7175715" cy="358588"/>
          </a:xfrm>
        </p:spPr>
        <p:txBody>
          <a:bodyPr>
            <a:noAutofit/>
          </a:bodyPr>
          <a:lstStyle>
            <a:lvl1pPr algn="l">
              <a:defRPr sz="2800">
                <a:solidFill>
                  <a:schemeClr val="tx1"/>
                </a:solidFill>
              </a:defRPr>
            </a:lvl1pPr>
          </a:lstStyle>
          <a:p>
            <a:r>
              <a:rPr lang="en-US" dirty="0" smtClean="0"/>
              <a:t>Title of table</a:t>
            </a:r>
            <a:endParaRPr lang="en-US" dirty="0"/>
          </a:p>
        </p:txBody>
      </p:sp>
      <p:sp>
        <p:nvSpPr>
          <p:cNvPr id="39" name="Content Placeholder 38"/>
          <p:cNvSpPr>
            <a:spLocks noGrp="1"/>
          </p:cNvSpPr>
          <p:nvPr>
            <p:ph sz="quarter" idx="13" hasCustomPrompt="1"/>
          </p:nvPr>
        </p:nvSpPr>
        <p:spPr>
          <a:xfrm>
            <a:off x="154371" y="165980"/>
            <a:ext cx="1839681" cy="506049"/>
          </a:xfrm>
        </p:spPr>
        <p:txBody>
          <a:bodyPr>
            <a:normAutofit/>
          </a:bodyPr>
          <a:lstStyle>
            <a:lvl1pPr>
              <a:buNone/>
              <a:defRPr sz="2800">
                <a:solidFill>
                  <a:schemeClr val="bg1"/>
                </a:solidFill>
                <a:latin typeface="+mj-lt"/>
              </a:defRPr>
            </a:lvl1pPr>
          </a:lstStyle>
          <a:p>
            <a:pPr lvl="0"/>
            <a:r>
              <a:rPr lang="en-US" dirty="0" smtClean="0"/>
              <a:t>TABLE 1.11</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
    <p:bg>
      <p:bgPr>
        <a:blipFill dpi="0" rotWithShape="1">
          <a:blip r:embed="rId2" cstate="print">
            <a:lum/>
          </a:blip>
          <a:srcRect/>
          <a:stretch>
            <a:fillRect t="-34000" b="-34000"/>
          </a:stretch>
        </a:blipFill>
        <a:effectLst/>
      </p:bgPr>
    </p:bg>
    <p:spTree>
      <p:nvGrpSpPr>
        <p:cNvPr id="1" name=""/>
        <p:cNvGrpSpPr/>
        <p:nvPr/>
      </p:nvGrpSpPr>
      <p:grpSpPr>
        <a:xfrm>
          <a:off x="0" y="0"/>
          <a:ext cx="0" cy="0"/>
          <a:chOff x="0" y="0"/>
          <a:chExt cx="0" cy="0"/>
        </a:xfrm>
      </p:grpSpPr>
      <p:grpSp>
        <p:nvGrpSpPr>
          <p:cNvPr id="14" name="Group 13"/>
          <p:cNvGrpSpPr/>
          <p:nvPr userDrawn="1"/>
        </p:nvGrpSpPr>
        <p:grpSpPr>
          <a:xfrm>
            <a:off x="1" y="196553"/>
            <a:ext cx="8818178" cy="436548"/>
            <a:chOff x="1" y="196553"/>
            <a:chExt cx="8818178" cy="436548"/>
          </a:xfrm>
        </p:grpSpPr>
        <p:grpSp>
          <p:nvGrpSpPr>
            <p:cNvPr id="7" name="Group 16"/>
            <p:cNvGrpSpPr/>
            <p:nvPr userDrawn="1"/>
          </p:nvGrpSpPr>
          <p:grpSpPr>
            <a:xfrm>
              <a:off x="181429" y="415513"/>
              <a:ext cx="8636750" cy="4901"/>
              <a:chOff x="234968" y="1215613"/>
              <a:chExt cx="8665692" cy="4901"/>
            </a:xfrm>
          </p:grpSpPr>
          <p:cxnSp>
            <p:nvCxnSpPr>
              <p:cNvPr id="8" name="Straight Connector 7"/>
              <p:cNvCxnSpPr/>
              <p:nvPr userDrawn="1"/>
            </p:nvCxnSpPr>
            <p:spPr>
              <a:xfrm>
                <a:off x="247428" y="1219200"/>
                <a:ext cx="8653232" cy="1314"/>
              </a:xfrm>
              <a:prstGeom prst="line">
                <a:avLst/>
              </a:prstGeom>
              <a:ln w="384175" cap="rnd">
                <a:solidFill>
                  <a:srgbClr val="00B0F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34968" y="1215613"/>
                <a:ext cx="1781408" cy="4328"/>
              </a:xfrm>
              <a:prstGeom prst="line">
                <a:avLst/>
              </a:prstGeom>
              <a:ln w="330200" cap="rnd">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29697" name="Picture 1"/>
            <p:cNvPicPr>
              <a:picLocks noChangeAspect="1" noChangeArrowheads="1"/>
            </p:cNvPicPr>
            <p:nvPr userDrawn="1"/>
          </p:nvPicPr>
          <p:blipFill>
            <a:blip r:embed="rId3" cstate="print"/>
            <a:srcRect/>
            <a:stretch>
              <a:fillRect/>
            </a:stretch>
          </p:blipFill>
          <p:spPr bwMode="auto">
            <a:xfrm>
              <a:off x="1" y="196553"/>
              <a:ext cx="185158" cy="436548"/>
            </a:xfrm>
            <a:prstGeom prst="rect">
              <a:avLst/>
            </a:prstGeom>
            <a:noFill/>
            <a:ln w="9525">
              <a:noFill/>
              <a:miter lim="800000"/>
              <a:headEnd/>
              <a:tailEnd/>
            </a:ln>
            <a:effectLst/>
          </p:spPr>
        </p:pic>
      </p:grpSp>
      <p:sp>
        <p:nvSpPr>
          <p:cNvPr id="3" name="Content Placeholder 2"/>
          <p:cNvSpPr>
            <a:spLocks noGrp="1"/>
          </p:cNvSpPr>
          <p:nvPr>
            <p:ph idx="1" hasCustomPrompt="1"/>
          </p:nvPr>
        </p:nvSpPr>
        <p:spPr>
          <a:xfrm>
            <a:off x="129654" y="5909481"/>
            <a:ext cx="8884693" cy="562696"/>
          </a:xfrm>
        </p:spPr>
        <p:txBody>
          <a:bodyPr>
            <a:normAutofit/>
          </a:bodyPr>
          <a:lstStyle>
            <a:lvl1pPr marL="0" indent="0">
              <a:buNone/>
              <a:defRPr sz="1800">
                <a:solidFill>
                  <a:srgbClr val="002060"/>
                </a:solidFill>
              </a:defRPr>
            </a:lvl1pPr>
            <a:lvl2pPr>
              <a:buNone/>
              <a:defRPr sz="1800">
                <a:solidFill>
                  <a:srgbClr val="002060"/>
                </a:solidFill>
              </a:defRPr>
            </a:lvl2pPr>
            <a:lvl3pPr>
              <a:buNone/>
              <a:defRPr sz="1800">
                <a:solidFill>
                  <a:srgbClr val="002060"/>
                </a:solidFill>
              </a:defRPr>
            </a:lvl3pPr>
            <a:lvl4pPr>
              <a:buNone/>
              <a:defRPr sz="1800">
                <a:solidFill>
                  <a:srgbClr val="002060"/>
                </a:solidFill>
              </a:defRPr>
            </a:lvl4pPr>
            <a:lvl5pPr>
              <a:buNone/>
              <a:defRPr sz="1800">
                <a:solidFill>
                  <a:srgbClr val="002060"/>
                </a:solidFill>
              </a:defRPr>
            </a:lvl5pPr>
          </a:lstStyle>
          <a:p>
            <a:pPr lvl="0"/>
            <a:r>
              <a:rPr lang="en-US" dirty="0" smtClean="0"/>
              <a:t>Text </a:t>
            </a:r>
            <a:endParaRPr lang="en-US" dirty="0"/>
          </a:p>
        </p:txBody>
      </p:sp>
      <p:sp>
        <p:nvSpPr>
          <p:cNvPr id="5" name="Footer Placeholder 4"/>
          <p:cNvSpPr>
            <a:spLocks noGrp="1"/>
          </p:cNvSpPr>
          <p:nvPr>
            <p:ph type="ftr" sz="quarter" idx="11"/>
          </p:nvPr>
        </p:nvSpPr>
        <p:spPr>
          <a:xfrm>
            <a:off x="0" y="6528500"/>
            <a:ext cx="8704613" cy="365125"/>
          </a:xfrm>
        </p:spPr>
        <p:txBody>
          <a:bodyPr/>
          <a:lstStyle/>
          <a:p>
            <a:r>
              <a:rPr lang="en-US" dirty="0"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Slide Number Placeholder 5"/>
          <p:cNvSpPr>
            <a:spLocks noGrp="1"/>
          </p:cNvSpPr>
          <p:nvPr>
            <p:ph type="sldNum" sz="quarter" idx="12"/>
          </p:nvPr>
        </p:nvSpPr>
        <p:spPr/>
        <p:txBody>
          <a:bodyPr/>
          <a:lstStyle/>
          <a:p>
            <a:fld id="{A7433447-5B6D-461F-92B6-F60C76EA706E}" type="slidenum">
              <a:rPr lang="en-US" smtClean="0"/>
              <a:pPr/>
              <a:t>‹#›</a:t>
            </a:fld>
            <a:endParaRPr lang="en-US"/>
          </a:p>
        </p:txBody>
      </p:sp>
      <p:cxnSp>
        <p:nvCxnSpPr>
          <p:cNvPr id="10" name="Straight Connector 9"/>
          <p:cNvCxnSpPr/>
          <p:nvPr userDrawn="1"/>
        </p:nvCxnSpPr>
        <p:spPr>
          <a:xfrm>
            <a:off x="62049" y="6501450"/>
            <a:ext cx="9019903" cy="6531"/>
          </a:xfrm>
          <a:prstGeom prst="line">
            <a:avLst/>
          </a:prstGeom>
          <a:ln w="38100" cap="rnd">
            <a:solidFill>
              <a:srgbClr val="00ADEA"/>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2108498" y="237631"/>
            <a:ext cx="7014481" cy="358588"/>
          </a:xfrm>
        </p:spPr>
        <p:txBody>
          <a:bodyPr>
            <a:noAutofit/>
          </a:bodyPr>
          <a:lstStyle>
            <a:lvl1pPr algn="l">
              <a:defRPr sz="2800">
                <a:solidFill>
                  <a:schemeClr val="tx1"/>
                </a:solidFill>
              </a:defRPr>
            </a:lvl1pPr>
          </a:lstStyle>
          <a:p>
            <a:r>
              <a:rPr lang="en-US" dirty="0" smtClean="0"/>
              <a:t>Title of figure</a:t>
            </a:r>
            <a:endParaRPr lang="en-US" dirty="0"/>
          </a:p>
        </p:txBody>
      </p:sp>
      <p:sp>
        <p:nvSpPr>
          <p:cNvPr id="15" name="Content Placeholder 14"/>
          <p:cNvSpPr>
            <a:spLocks noGrp="1"/>
          </p:cNvSpPr>
          <p:nvPr>
            <p:ph sz="quarter" idx="13" hasCustomPrompt="1"/>
          </p:nvPr>
        </p:nvSpPr>
        <p:spPr>
          <a:xfrm>
            <a:off x="132204" y="164775"/>
            <a:ext cx="2159000" cy="528637"/>
          </a:xfrm>
        </p:spPr>
        <p:txBody>
          <a:bodyPr>
            <a:normAutofit/>
          </a:bodyPr>
          <a:lstStyle>
            <a:lvl1pPr>
              <a:buNone/>
              <a:defRPr sz="2800">
                <a:solidFill>
                  <a:schemeClr val="bg1"/>
                </a:solidFill>
                <a:latin typeface="+mj-lt"/>
              </a:defRPr>
            </a:lvl1pPr>
          </a:lstStyle>
          <a:p>
            <a:pPr lvl="0"/>
            <a:r>
              <a:rPr lang="en-US" sz="2800" dirty="0" smtClean="0">
                <a:solidFill>
                  <a:schemeClr val="bg1"/>
                </a:solidFill>
              </a:rPr>
              <a:t>FIGURE 1.13</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lobalization">
    <p:bg>
      <p:bgPr>
        <a:blipFill dpi="0" rotWithShape="1">
          <a:blip r:embed="rId2" cstate="print">
            <a:lum/>
          </a:blip>
          <a:srcRect/>
          <a:stretch>
            <a:fillRect t="-57000" b="-57000"/>
          </a:stretch>
        </a:blip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65908" y="1061755"/>
            <a:ext cx="8678092" cy="5443"/>
          </a:xfrm>
          <a:prstGeom prst="line">
            <a:avLst/>
          </a:prstGeom>
          <a:ln w="101600" cap="rnd">
            <a:solidFill>
              <a:srgbClr val="00ADEA"/>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099" name="Picture 3" descr="C:\Users\Andreea\Desktop\Carbaugh\pic\global.bmp"/>
          <p:cNvPicPr>
            <a:picLocks noChangeAspect="1" noChangeArrowheads="1"/>
          </p:cNvPicPr>
          <p:nvPr userDrawn="1"/>
        </p:nvPicPr>
        <p:blipFill>
          <a:blip r:embed="rId3" cstate="print"/>
          <a:srcRect/>
          <a:stretch>
            <a:fillRect/>
          </a:stretch>
        </p:blipFill>
        <p:spPr bwMode="auto">
          <a:xfrm>
            <a:off x="0" y="0"/>
            <a:ext cx="1884179" cy="1112704"/>
          </a:xfrm>
          <a:prstGeom prst="rect">
            <a:avLst/>
          </a:prstGeom>
          <a:noFill/>
        </p:spPr>
      </p:pic>
      <p:sp>
        <p:nvSpPr>
          <p:cNvPr id="2" name="Title 1"/>
          <p:cNvSpPr>
            <a:spLocks noGrp="1"/>
          </p:cNvSpPr>
          <p:nvPr>
            <p:ph type="title"/>
          </p:nvPr>
        </p:nvSpPr>
        <p:spPr>
          <a:xfrm>
            <a:off x="1861850" y="84138"/>
            <a:ext cx="7129749" cy="944562"/>
          </a:xfrm>
        </p:spPr>
        <p:txBody>
          <a:bodyPr>
            <a:normAutofit/>
          </a:bodyPr>
          <a:lstStyle>
            <a:lvl1pPr>
              <a:defRPr sz="4200">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0280" y="1211855"/>
            <a:ext cx="8801320" cy="536106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528500"/>
            <a:ext cx="8692738" cy="365125"/>
          </a:xfrm>
        </p:spPr>
        <p:txBody>
          <a:bodyPr/>
          <a:lstStyle/>
          <a:p>
            <a:r>
              <a:rPr lang="en-US" dirty="0"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Slide Number Placeholder 5"/>
          <p:cNvSpPr>
            <a:spLocks noGrp="1"/>
          </p:cNvSpPr>
          <p:nvPr>
            <p:ph type="sldNum" sz="quarter" idx="12"/>
          </p:nvPr>
        </p:nvSpPr>
        <p:spPr/>
        <p:txBody>
          <a:bodyPr/>
          <a:lstStyle/>
          <a:p>
            <a:fld id="{A7433447-5B6D-461F-92B6-F60C76EA706E}" type="slidenum">
              <a:rPr lang="en-US" smtClean="0"/>
              <a:pPr/>
              <a:t>‹#›</a:t>
            </a:fld>
            <a:endParaRPr lang="en-US"/>
          </a:p>
        </p:txBody>
      </p:sp>
      <p:cxnSp>
        <p:nvCxnSpPr>
          <p:cNvPr id="10" name="Straight Connector 9"/>
          <p:cNvCxnSpPr/>
          <p:nvPr userDrawn="1"/>
        </p:nvCxnSpPr>
        <p:spPr>
          <a:xfrm>
            <a:off x="62049" y="6501450"/>
            <a:ext cx="9019903" cy="6531"/>
          </a:xfrm>
          <a:prstGeom prst="line">
            <a:avLst/>
          </a:prstGeom>
          <a:ln w="38100" cap="rnd">
            <a:solidFill>
              <a:srgbClr val="00ADEA"/>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0" y="330504"/>
            <a:ext cx="1861851" cy="400110"/>
          </a:xfrm>
          <a:prstGeom prst="rect">
            <a:avLst/>
          </a:prstGeom>
          <a:noFill/>
        </p:spPr>
        <p:txBody>
          <a:bodyPr wrap="square" rtlCol="0">
            <a:spAutoFit/>
          </a:bodyPr>
          <a:lstStyle/>
          <a:p>
            <a:pPr algn="ctr"/>
            <a:r>
              <a:rPr lang="en-US" sz="2000" dirty="0" smtClean="0">
                <a:solidFill>
                  <a:schemeClr val="bg1"/>
                </a:solidFill>
              </a:rPr>
              <a:t>GLOBALIZATION</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rade conflicts">
    <p:bg>
      <p:bgPr>
        <a:blipFill dpi="0" rotWithShape="1">
          <a:blip r:embed="rId2" cstate="print">
            <a:lum/>
          </a:blip>
          <a:srcRect/>
          <a:stretch>
            <a:fillRect t="-57000" b="-57000"/>
          </a:stretch>
        </a:blip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65908" y="1061755"/>
            <a:ext cx="8678092" cy="5443"/>
          </a:xfrm>
          <a:prstGeom prst="line">
            <a:avLst/>
          </a:prstGeom>
          <a:ln w="101600" cap="rnd">
            <a:solidFill>
              <a:srgbClr val="00ADEA"/>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099" name="Picture 3" descr="C:\Users\Andreea\Desktop\Carbaugh\pic\global.bmp"/>
          <p:cNvPicPr>
            <a:picLocks noChangeAspect="1" noChangeArrowheads="1"/>
          </p:cNvPicPr>
          <p:nvPr userDrawn="1"/>
        </p:nvPicPr>
        <p:blipFill>
          <a:blip r:embed="rId3" cstate="print"/>
          <a:srcRect/>
          <a:stretch>
            <a:fillRect/>
          </a:stretch>
        </p:blipFill>
        <p:spPr bwMode="auto">
          <a:xfrm>
            <a:off x="0" y="0"/>
            <a:ext cx="1884179" cy="1112704"/>
          </a:xfrm>
          <a:prstGeom prst="rect">
            <a:avLst/>
          </a:prstGeom>
          <a:noFill/>
        </p:spPr>
      </p:pic>
      <p:sp>
        <p:nvSpPr>
          <p:cNvPr id="2" name="Title 1"/>
          <p:cNvSpPr>
            <a:spLocks noGrp="1"/>
          </p:cNvSpPr>
          <p:nvPr>
            <p:ph type="title"/>
          </p:nvPr>
        </p:nvSpPr>
        <p:spPr>
          <a:xfrm>
            <a:off x="1861850" y="84138"/>
            <a:ext cx="7129749" cy="944562"/>
          </a:xfrm>
        </p:spPr>
        <p:txBody>
          <a:bodyPr>
            <a:normAutofit/>
          </a:bodyPr>
          <a:lstStyle>
            <a:lvl1pPr>
              <a:defRPr sz="4200">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0280" y="1211855"/>
            <a:ext cx="8801320" cy="536106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528500"/>
            <a:ext cx="8692738" cy="365125"/>
          </a:xfrm>
        </p:spPr>
        <p:txBody>
          <a:bodyPr/>
          <a:lstStyle/>
          <a:p>
            <a:r>
              <a:rPr lang="en-US" dirty="0"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Slide Number Placeholder 5"/>
          <p:cNvSpPr>
            <a:spLocks noGrp="1"/>
          </p:cNvSpPr>
          <p:nvPr>
            <p:ph type="sldNum" sz="quarter" idx="12"/>
          </p:nvPr>
        </p:nvSpPr>
        <p:spPr/>
        <p:txBody>
          <a:bodyPr/>
          <a:lstStyle/>
          <a:p>
            <a:fld id="{A7433447-5B6D-461F-92B6-F60C76EA706E}" type="slidenum">
              <a:rPr lang="en-US" smtClean="0"/>
              <a:pPr/>
              <a:t>‹#›</a:t>
            </a:fld>
            <a:endParaRPr lang="en-US"/>
          </a:p>
        </p:txBody>
      </p:sp>
      <p:cxnSp>
        <p:nvCxnSpPr>
          <p:cNvPr id="10" name="Straight Connector 9"/>
          <p:cNvCxnSpPr/>
          <p:nvPr userDrawn="1"/>
        </p:nvCxnSpPr>
        <p:spPr>
          <a:xfrm>
            <a:off x="62049" y="6501450"/>
            <a:ext cx="9019903" cy="6531"/>
          </a:xfrm>
          <a:prstGeom prst="line">
            <a:avLst/>
          </a:prstGeom>
          <a:ln w="38100" cap="rnd">
            <a:solidFill>
              <a:srgbClr val="00ADEA"/>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0" y="154232"/>
            <a:ext cx="1861851" cy="707886"/>
          </a:xfrm>
          <a:prstGeom prst="rect">
            <a:avLst/>
          </a:prstGeom>
          <a:noFill/>
        </p:spPr>
        <p:txBody>
          <a:bodyPr wrap="square" rtlCol="0">
            <a:spAutoFit/>
          </a:bodyPr>
          <a:lstStyle/>
          <a:p>
            <a:pPr algn="ctr"/>
            <a:r>
              <a:rPr lang="en-US" sz="2000" dirty="0" smtClean="0">
                <a:solidFill>
                  <a:schemeClr val="bg1"/>
                </a:solidFill>
              </a:rPr>
              <a:t>TRADE CONFLICTS</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92875"/>
            <a:ext cx="9144000" cy="365125"/>
          </a:xfrm>
          <a:prstGeom prst="rect">
            <a:avLst/>
          </a:prstGeom>
        </p:spPr>
        <p:txBody>
          <a:bodyPr vert="horz" lIns="91440" tIns="45720" rIns="91440" bIns="45720" rtlCol="0" anchor="b"/>
          <a:lstStyle>
            <a:lvl1pPr algn="l">
              <a:defRPr sz="1100">
                <a:solidFill>
                  <a:schemeClr val="tx1">
                    <a:lumMod val="95000"/>
                    <a:lumOff val="5000"/>
                  </a:schemeClr>
                </a:solidFill>
              </a:defRPr>
            </a:lvl1p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Slide Number Placeholder 5"/>
          <p:cNvSpPr>
            <a:spLocks noGrp="1"/>
          </p:cNvSpPr>
          <p:nvPr>
            <p:ph type="sldNum" sz="quarter" idx="4"/>
          </p:nvPr>
        </p:nvSpPr>
        <p:spPr>
          <a:xfrm>
            <a:off x="8686800" y="6492875"/>
            <a:ext cx="457200" cy="365125"/>
          </a:xfrm>
          <a:prstGeom prst="rect">
            <a:avLst/>
          </a:prstGeom>
        </p:spPr>
        <p:txBody>
          <a:bodyPr vert="horz" lIns="91440" tIns="45720" rIns="91440" bIns="45720" rtlCol="0" anchor="b"/>
          <a:lstStyle>
            <a:lvl1pPr algn="r">
              <a:defRPr sz="1200">
                <a:solidFill>
                  <a:srgbClr val="0070C0"/>
                </a:solidFill>
              </a:defRPr>
            </a:lvl1pPr>
          </a:lstStyle>
          <a:p>
            <a:fld id="{A7433447-5B6D-461F-92B6-F60C76EA706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0" r:id="rId2"/>
    <p:sldLayoutId id="2147483658" r:id="rId3"/>
    <p:sldLayoutId id="2147483659" r:id="rId4"/>
    <p:sldLayoutId id="2147483660" r:id="rId5"/>
    <p:sldLayoutId id="2147483661"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400" kern="1200">
          <a:solidFill>
            <a:srgbClr val="C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0649" y="3420094"/>
            <a:ext cx="7772400" cy="1161812"/>
          </a:xfrm>
        </p:spPr>
        <p:txBody>
          <a:bodyPr/>
          <a:lstStyle/>
          <a:p>
            <a:r>
              <a:rPr lang="en-US" dirty="0" smtClean="0"/>
              <a:t>Nontariff Trade Barriers</a:t>
            </a:r>
            <a:endParaRPr lang="en-US" dirty="0"/>
          </a:p>
        </p:txBody>
      </p:sp>
      <p:sp>
        <p:nvSpPr>
          <p:cNvPr id="4" name="Footer Placeholder 3"/>
          <p:cNvSpPr>
            <a:spLocks noGrp="1"/>
          </p:cNvSpPr>
          <p:nvPr>
            <p:ph type="ftr" sz="quarter" idx="11"/>
          </p:nvPr>
        </p:nvSpPr>
        <p:spPr>
          <a:xfrm>
            <a:off x="0" y="6528500"/>
            <a:ext cx="9144000" cy="365125"/>
          </a:xfrm>
        </p:spPr>
        <p:txBody>
          <a:bodyPr/>
          <a:lstStyle/>
          <a:p>
            <a:r>
              <a:rPr lang="en-US" dirty="0"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1</a:t>
            </a:fld>
            <a:endParaRPr lang="en-US" dirty="0"/>
          </a:p>
        </p:txBody>
      </p:sp>
      <p:sp>
        <p:nvSpPr>
          <p:cNvPr id="6" name="TextBox 5"/>
          <p:cNvSpPr txBox="1"/>
          <p:nvPr/>
        </p:nvSpPr>
        <p:spPr>
          <a:xfrm>
            <a:off x="6050524" y="5272644"/>
            <a:ext cx="3093476" cy="923330"/>
          </a:xfrm>
          <a:prstGeom prst="rect">
            <a:avLst/>
          </a:prstGeom>
          <a:noFill/>
        </p:spPr>
        <p:txBody>
          <a:bodyPr wrap="none" rtlCol="0">
            <a:spAutoFit/>
          </a:bodyPr>
          <a:lstStyle/>
          <a:p>
            <a:r>
              <a:rPr lang="en-US" dirty="0" smtClean="0"/>
              <a:t>PowerPoint slides prepared by:</a:t>
            </a:r>
          </a:p>
          <a:p>
            <a:r>
              <a:rPr lang="en-US" dirty="0" smtClean="0"/>
              <a:t>Andreea Chiritescu</a:t>
            </a:r>
          </a:p>
          <a:p>
            <a:r>
              <a:rPr lang="en-US" dirty="0" smtClean="0"/>
              <a:t>Eastern Illinois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5153894"/>
            <a:ext cx="9144000" cy="1294409"/>
          </a:xfrm>
        </p:spPr>
        <p:txBody>
          <a:bodyPr>
            <a:noAutofit/>
          </a:bodyPr>
          <a:lstStyle/>
          <a:p>
            <a:r>
              <a:rPr lang="en-US" sz="1700" dirty="0" smtClean="0"/>
              <a:t>In a growing market, an import tariff is a less restrictive trade barrier than an equivalent import quota. With an import tariff, the adjustment that occurs in response to an increase in domestic demand is an increase in the amount of the product that is imported. With an import quota, an increase in demand induces an increase in product price. The price increase leads to a rise in production and a fall in consumption of the import-competing good, while the level of imports remains constant.</a:t>
            </a:r>
            <a:endParaRPr lang="en-US" sz="1700" dirty="0"/>
          </a:p>
        </p:txBody>
      </p:sp>
      <p:sp>
        <p:nvSpPr>
          <p:cNvPr id="3" name="Footer Placeholder 2"/>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4" name="Slide Number Placeholder 3"/>
          <p:cNvSpPr>
            <a:spLocks noGrp="1"/>
          </p:cNvSpPr>
          <p:nvPr>
            <p:ph type="sldNum" sz="quarter" idx="12"/>
          </p:nvPr>
        </p:nvSpPr>
        <p:spPr/>
        <p:txBody>
          <a:bodyPr/>
          <a:lstStyle/>
          <a:p>
            <a:fld id="{A7433447-5B6D-461F-92B6-F60C76EA706E}" type="slidenum">
              <a:rPr lang="en-US" smtClean="0"/>
              <a:pPr/>
              <a:t>10</a:t>
            </a:fld>
            <a:endParaRPr lang="en-US"/>
          </a:p>
        </p:txBody>
      </p:sp>
      <p:sp>
        <p:nvSpPr>
          <p:cNvPr id="5" name="Title 4"/>
          <p:cNvSpPr>
            <a:spLocks noGrp="1"/>
          </p:cNvSpPr>
          <p:nvPr>
            <p:ph type="title"/>
          </p:nvPr>
        </p:nvSpPr>
        <p:spPr/>
        <p:txBody>
          <a:bodyPr/>
          <a:lstStyle/>
          <a:p>
            <a:r>
              <a:rPr lang="en-US" dirty="0" smtClean="0"/>
              <a:t>Trade effects of tariffs versus quotas</a:t>
            </a:r>
            <a:endParaRPr lang="en-US" dirty="0"/>
          </a:p>
        </p:txBody>
      </p:sp>
      <p:sp>
        <p:nvSpPr>
          <p:cNvPr id="6" name="Content Placeholder 5"/>
          <p:cNvSpPr>
            <a:spLocks noGrp="1"/>
          </p:cNvSpPr>
          <p:nvPr>
            <p:ph sz="quarter" idx="13"/>
          </p:nvPr>
        </p:nvSpPr>
        <p:spPr/>
        <p:txBody>
          <a:bodyPr/>
          <a:lstStyle/>
          <a:p>
            <a:r>
              <a:rPr lang="en-US" dirty="0" smtClean="0"/>
              <a:t>FIGURE 5.2</a:t>
            </a:r>
            <a:endParaRPr lang="en-US" dirty="0"/>
          </a:p>
        </p:txBody>
      </p:sp>
      <p:pic>
        <p:nvPicPr>
          <p:cNvPr id="29699" name="Picture 3"/>
          <p:cNvPicPr>
            <a:picLocks noChangeAspect="1" noChangeArrowheads="1"/>
          </p:cNvPicPr>
          <p:nvPr/>
        </p:nvPicPr>
        <p:blipFill>
          <a:blip r:embed="rId2" cstate="print"/>
          <a:srcRect/>
          <a:stretch>
            <a:fillRect/>
          </a:stretch>
        </p:blipFill>
        <p:spPr bwMode="auto">
          <a:xfrm>
            <a:off x="116425" y="638490"/>
            <a:ext cx="8853730" cy="45154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wipe(left)">
                                      <p:cBhvr>
                                        <p:cTn id="7" dur="500"/>
                                        <p:tgtEl>
                                          <p:spTgt spid="2969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Tariff-Rate Quota: A Two-Tier Tariff</a:t>
            </a:r>
            <a:endParaRPr lang="en-US" dirty="0"/>
          </a:p>
        </p:txBody>
      </p:sp>
      <p:sp>
        <p:nvSpPr>
          <p:cNvPr id="3" name="Content Placeholder 2"/>
          <p:cNvSpPr>
            <a:spLocks noGrp="1"/>
          </p:cNvSpPr>
          <p:nvPr>
            <p:ph idx="1"/>
          </p:nvPr>
        </p:nvSpPr>
        <p:spPr/>
        <p:txBody>
          <a:bodyPr>
            <a:normAutofit/>
          </a:bodyPr>
          <a:lstStyle/>
          <a:p>
            <a:r>
              <a:rPr lang="en-US" dirty="0" smtClean="0"/>
              <a:t>Tariff-rate quota</a:t>
            </a:r>
          </a:p>
          <a:p>
            <a:pPr lvl="1"/>
            <a:r>
              <a:rPr lang="en-US" dirty="0" smtClean="0"/>
              <a:t>Two-tier tariff</a:t>
            </a:r>
          </a:p>
          <a:p>
            <a:pPr lvl="1"/>
            <a:r>
              <a:rPr lang="en-US" dirty="0" smtClean="0"/>
              <a:t>A quota that defines the maximum volume of imports</a:t>
            </a:r>
          </a:p>
          <a:p>
            <a:pPr lvl="2"/>
            <a:r>
              <a:rPr lang="en-US" dirty="0" smtClean="0"/>
              <a:t>And charges the within-quota tariff</a:t>
            </a:r>
          </a:p>
          <a:p>
            <a:pPr lvl="1"/>
            <a:r>
              <a:rPr lang="en-US" dirty="0" smtClean="0"/>
              <a:t>Any imports above this level face a higher tariff rate </a:t>
            </a:r>
          </a:p>
          <a:p>
            <a:pPr lvl="2"/>
            <a:r>
              <a:rPr lang="en-US" dirty="0" smtClean="0"/>
              <a:t>Over-quota tariff</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3" name="Slide Number Placeholder 2"/>
          <p:cNvSpPr>
            <a:spLocks noGrp="1"/>
          </p:cNvSpPr>
          <p:nvPr>
            <p:ph type="sldNum" sz="quarter" idx="12"/>
          </p:nvPr>
        </p:nvSpPr>
        <p:spPr/>
        <p:txBody>
          <a:bodyPr/>
          <a:lstStyle/>
          <a:p>
            <a:fld id="{A7433447-5B6D-461F-92B6-F60C76EA706E}" type="slidenum">
              <a:rPr lang="en-US" smtClean="0"/>
              <a:pPr/>
              <a:t>12</a:t>
            </a:fld>
            <a:endParaRPr lang="en-US"/>
          </a:p>
        </p:txBody>
      </p:sp>
      <p:sp>
        <p:nvSpPr>
          <p:cNvPr id="4" name="Title 3"/>
          <p:cNvSpPr>
            <a:spLocks noGrp="1"/>
          </p:cNvSpPr>
          <p:nvPr>
            <p:ph type="title"/>
          </p:nvPr>
        </p:nvSpPr>
        <p:spPr/>
        <p:txBody>
          <a:bodyPr/>
          <a:lstStyle/>
          <a:p>
            <a:r>
              <a:rPr lang="en-US" dirty="0" smtClean="0"/>
              <a:t>Examples of U.S. tariff-rate quotas</a:t>
            </a:r>
            <a:endParaRPr lang="en-US" dirty="0"/>
          </a:p>
        </p:txBody>
      </p:sp>
      <p:sp>
        <p:nvSpPr>
          <p:cNvPr id="5" name="Content Placeholder 4"/>
          <p:cNvSpPr>
            <a:spLocks noGrp="1"/>
          </p:cNvSpPr>
          <p:nvPr>
            <p:ph sz="quarter" idx="13"/>
          </p:nvPr>
        </p:nvSpPr>
        <p:spPr>
          <a:xfrm>
            <a:off x="154371" y="189730"/>
            <a:ext cx="1839681" cy="506049"/>
          </a:xfrm>
        </p:spPr>
        <p:txBody>
          <a:bodyPr>
            <a:normAutofit lnSpcReduction="10000"/>
          </a:bodyPr>
          <a:lstStyle/>
          <a:p>
            <a:r>
              <a:rPr lang="en-US" dirty="0" smtClean="0"/>
              <a:t>TABLE 5.2</a:t>
            </a:r>
            <a:endParaRPr lang="en-US" dirty="0"/>
          </a:p>
        </p:txBody>
      </p:sp>
      <p:graphicFrame>
        <p:nvGraphicFramePr>
          <p:cNvPr id="7" name="Table 6"/>
          <p:cNvGraphicFramePr>
            <a:graphicFrameLocks noGrp="1"/>
          </p:cNvGraphicFramePr>
          <p:nvPr/>
        </p:nvGraphicFramePr>
        <p:xfrm>
          <a:off x="224707" y="1123868"/>
          <a:ext cx="8637533" cy="2377440"/>
        </p:xfrm>
        <a:graphic>
          <a:graphicData uri="http://schemas.openxmlformats.org/drawingml/2006/table">
            <a:tbl>
              <a:tblPr>
                <a:tableStyleId>{5C22544A-7EE6-4342-B048-85BDC9FD1C3A}</a:tableStyleId>
              </a:tblPr>
              <a:tblGrid>
                <a:gridCol w="1651595"/>
                <a:gridCol w="2078182"/>
                <a:gridCol w="2291937"/>
                <a:gridCol w="2615819"/>
              </a:tblGrid>
              <a:tr h="370840">
                <a:tc>
                  <a:txBody>
                    <a:bodyPr/>
                    <a:lstStyle/>
                    <a:p>
                      <a:r>
                        <a:rPr lang="en-US" sz="1800" b="1" kern="1200" baseline="0" dirty="0" smtClean="0">
                          <a:solidFill>
                            <a:srgbClr val="002060"/>
                          </a:solidFill>
                          <a:latin typeface="+mn-lt"/>
                          <a:ea typeface="+mn-ea"/>
                          <a:cs typeface="+mn-cs"/>
                        </a:rPr>
                        <a:t>Product</a:t>
                      </a:r>
                      <a:endParaRPr lang="en-US" b="1"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AD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kern="1200" baseline="0" dirty="0" smtClean="0">
                          <a:solidFill>
                            <a:srgbClr val="002060"/>
                          </a:solidFill>
                          <a:latin typeface="+mn-lt"/>
                          <a:ea typeface="+mn-ea"/>
                          <a:cs typeface="+mn-cs"/>
                        </a:rPr>
                        <a:t>Within-Quota </a:t>
                      </a:r>
                    </a:p>
                    <a:p>
                      <a:r>
                        <a:rPr lang="en-US" sz="1800" b="1" kern="1200" baseline="0" dirty="0" smtClean="0">
                          <a:solidFill>
                            <a:srgbClr val="002060"/>
                          </a:solidFill>
                          <a:latin typeface="+mn-lt"/>
                          <a:ea typeface="+mn-ea"/>
                          <a:cs typeface="+mn-cs"/>
                        </a:rPr>
                        <a:t>Tariff Rate</a:t>
                      </a:r>
                      <a:endParaRPr lang="en-US" b="1"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AD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kern="1200" baseline="0" dirty="0" smtClean="0">
                          <a:solidFill>
                            <a:srgbClr val="002060"/>
                          </a:solidFill>
                          <a:latin typeface="+mn-lt"/>
                          <a:ea typeface="+mn-ea"/>
                          <a:cs typeface="+mn-cs"/>
                        </a:rPr>
                        <a:t>Import-Quota </a:t>
                      </a:r>
                    </a:p>
                    <a:p>
                      <a:r>
                        <a:rPr lang="en-US" sz="1800" b="1" kern="1200" baseline="0" dirty="0" smtClean="0">
                          <a:solidFill>
                            <a:srgbClr val="002060"/>
                          </a:solidFill>
                          <a:latin typeface="+mn-lt"/>
                          <a:ea typeface="+mn-ea"/>
                          <a:cs typeface="+mn-cs"/>
                        </a:rPr>
                        <a:t>Threshold</a:t>
                      </a:r>
                      <a:endParaRPr lang="en-US" b="1"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AD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kern="1200" baseline="0" dirty="0" smtClean="0">
                          <a:solidFill>
                            <a:srgbClr val="002060"/>
                          </a:solidFill>
                          <a:latin typeface="+mn-lt"/>
                          <a:ea typeface="+mn-ea"/>
                          <a:cs typeface="+mn-cs"/>
                        </a:rPr>
                        <a:t>Over-Quota </a:t>
                      </a:r>
                    </a:p>
                    <a:p>
                      <a:r>
                        <a:rPr lang="en-US" sz="1800" b="1" kern="1200" baseline="0" dirty="0" smtClean="0">
                          <a:solidFill>
                            <a:srgbClr val="002060"/>
                          </a:solidFill>
                          <a:latin typeface="+mn-lt"/>
                          <a:ea typeface="+mn-ea"/>
                          <a:cs typeface="+mn-cs"/>
                        </a:rPr>
                        <a:t>Tariff Rate</a:t>
                      </a:r>
                      <a:endParaRPr lang="en-US" b="1"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ADEA"/>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kern="1200" baseline="0" dirty="0" smtClean="0">
                          <a:solidFill>
                            <a:srgbClr val="002060"/>
                          </a:solidFill>
                          <a:latin typeface="+mn-lt"/>
                          <a:ea typeface="+mn-ea"/>
                          <a:cs typeface="+mn-cs"/>
                        </a:rPr>
                        <a:t>Peanuts</a:t>
                      </a:r>
                    </a:p>
                    <a:p>
                      <a:r>
                        <a:rPr lang="en-US" sz="1800" kern="1200" baseline="0" dirty="0" smtClean="0">
                          <a:solidFill>
                            <a:srgbClr val="002060"/>
                          </a:solidFill>
                          <a:latin typeface="+mn-lt"/>
                          <a:ea typeface="+mn-ea"/>
                          <a:cs typeface="+mn-cs"/>
                        </a:rPr>
                        <a:t>Beef</a:t>
                      </a:r>
                    </a:p>
                    <a:p>
                      <a:r>
                        <a:rPr lang="en-US" sz="1800" kern="1200" baseline="0" dirty="0" smtClean="0">
                          <a:solidFill>
                            <a:srgbClr val="002060"/>
                          </a:solidFill>
                          <a:latin typeface="+mn-lt"/>
                          <a:ea typeface="+mn-ea"/>
                          <a:cs typeface="+mn-cs"/>
                        </a:rPr>
                        <a:t>Milk</a:t>
                      </a:r>
                    </a:p>
                    <a:p>
                      <a:r>
                        <a:rPr lang="en-US" sz="1800" kern="1200" baseline="0" dirty="0" smtClean="0">
                          <a:solidFill>
                            <a:srgbClr val="002060"/>
                          </a:solidFill>
                          <a:latin typeface="+mn-lt"/>
                          <a:ea typeface="+mn-ea"/>
                          <a:cs typeface="+mn-cs"/>
                        </a:rPr>
                        <a:t>Blue cheese</a:t>
                      </a:r>
                    </a:p>
                    <a:p>
                      <a:r>
                        <a:rPr lang="en-US" sz="1800" kern="1200" baseline="0" dirty="0" smtClean="0">
                          <a:solidFill>
                            <a:srgbClr val="002060"/>
                          </a:solidFill>
                          <a:latin typeface="+mn-lt"/>
                          <a:ea typeface="+mn-ea"/>
                          <a:cs typeface="+mn-cs"/>
                        </a:rPr>
                        <a:t>Cotton</a:t>
                      </a:r>
                      <a:endParaRPr lang="en-US"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ADE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kern="1200" baseline="0" dirty="0" smtClean="0">
                          <a:solidFill>
                            <a:srgbClr val="002060"/>
                          </a:solidFill>
                          <a:latin typeface="+mn-lt"/>
                          <a:ea typeface="+mn-ea"/>
                          <a:cs typeface="+mn-cs"/>
                        </a:rPr>
                        <a:t>9.35 cents/kg</a:t>
                      </a:r>
                    </a:p>
                    <a:p>
                      <a:r>
                        <a:rPr lang="en-US" sz="1800" kern="1200" baseline="0" dirty="0" smtClean="0">
                          <a:solidFill>
                            <a:srgbClr val="002060"/>
                          </a:solidFill>
                          <a:latin typeface="+mn-lt"/>
                          <a:ea typeface="+mn-ea"/>
                          <a:cs typeface="+mn-cs"/>
                        </a:rPr>
                        <a:t>4.4 cents/kg </a:t>
                      </a:r>
                    </a:p>
                    <a:p>
                      <a:r>
                        <a:rPr lang="en-US" sz="1800" kern="1200" baseline="0" dirty="0" smtClean="0">
                          <a:solidFill>
                            <a:srgbClr val="002060"/>
                          </a:solidFill>
                          <a:latin typeface="+mn-lt"/>
                          <a:ea typeface="+mn-ea"/>
                          <a:cs typeface="+mn-cs"/>
                        </a:rPr>
                        <a:t>3.2 cents/L </a:t>
                      </a:r>
                    </a:p>
                    <a:p>
                      <a:r>
                        <a:rPr lang="en-US" sz="1800" kern="1200" baseline="0" dirty="0" smtClean="0">
                          <a:solidFill>
                            <a:srgbClr val="002060"/>
                          </a:solidFill>
                          <a:latin typeface="+mn-lt"/>
                          <a:ea typeface="+mn-ea"/>
                          <a:cs typeface="+mn-cs"/>
                        </a:rPr>
                        <a:t>10 cents/kg </a:t>
                      </a:r>
                    </a:p>
                    <a:p>
                      <a:r>
                        <a:rPr lang="en-US" sz="1800" kern="1200" baseline="0" dirty="0" smtClean="0">
                          <a:solidFill>
                            <a:srgbClr val="002060"/>
                          </a:solidFill>
                          <a:latin typeface="+mn-lt"/>
                          <a:ea typeface="+mn-ea"/>
                          <a:cs typeface="+mn-cs"/>
                        </a:rPr>
                        <a:t>4.4 cents/kg </a:t>
                      </a:r>
                    </a:p>
                    <a:p>
                      <a:endParaRPr lang="en-US"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ADE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kern="1200" baseline="0" dirty="0" smtClean="0">
                          <a:solidFill>
                            <a:srgbClr val="002060"/>
                          </a:solidFill>
                          <a:latin typeface="+mn-lt"/>
                          <a:ea typeface="+mn-ea"/>
                          <a:cs typeface="+mn-cs"/>
                        </a:rPr>
                        <a:t>30,393 tons </a:t>
                      </a:r>
                    </a:p>
                    <a:p>
                      <a:r>
                        <a:rPr lang="en-US" sz="1800" kern="1200" baseline="0" dirty="0" smtClean="0">
                          <a:solidFill>
                            <a:srgbClr val="002060"/>
                          </a:solidFill>
                          <a:latin typeface="+mn-lt"/>
                          <a:ea typeface="+mn-ea"/>
                          <a:cs typeface="+mn-cs"/>
                        </a:rPr>
                        <a:t>634,621 tons </a:t>
                      </a:r>
                    </a:p>
                    <a:p>
                      <a:r>
                        <a:rPr lang="en-US" sz="1800" kern="1200" baseline="0" dirty="0" smtClean="0">
                          <a:solidFill>
                            <a:srgbClr val="002060"/>
                          </a:solidFill>
                          <a:latin typeface="+mn-lt"/>
                          <a:ea typeface="+mn-ea"/>
                          <a:cs typeface="+mn-cs"/>
                        </a:rPr>
                        <a:t>5.7 million L</a:t>
                      </a:r>
                    </a:p>
                    <a:p>
                      <a:r>
                        <a:rPr lang="en-US" sz="1800" kern="1200" baseline="0" dirty="0" smtClean="0">
                          <a:solidFill>
                            <a:srgbClr val="002060"/>
                          </a:solidFill>
                          <a:latin typeface="+mn-lt"/>
                          <a:ea typeface="+mn-ea"/>
                          <a:cs typeface="+mn-cs"/>
                        </a:rPr>
                        <a:t>2.6 million kg </a:t>
                      </a:r>
                    </a:p>
                    <a:p>
                      <a:r>
                        <a:rPr lang="en-US" sz="1800" kern="1200" baseline="0" dirty="0" smtClean="0">
                          <a:solidFill>
                            <a:srgbClr val="002060"/>
                          </a:solidFill>
                          <a:latin typeface="+mn-lt"/>
                          <a:ea typeface="+mn-ea"/>
                          <a:cs typeface="+mn-cs"/>
                        </a:rPr>
                        <a:t>2.1 million kg</a:t>
                      </a:r>
                    </a:p>
                    <a:p>
                      <a:endParaRPr lang="en-US"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ADE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kern="1200" baseline="0" dirty="0" smtClean="0">
                          <a:solidFill>
                            <a:srgbClr val="002060"/>
                          </a:solidFill>
                          <a:latin typeface="+mn-lt"/>
                          <a:ea typeface="+mn-ea"/>
                          <a:cs typeface="+mn-cs"/>
                        </a:rPr>
                        <a:t>187.9 percent ad valorem</a:t>
                      </a:r>
                    </a:p>
                    <a:p>
                      <a:r>
                        <a:rPr lang="en-US" sz="1800" kern="1200" baseline="0" dirty="0" smtClean="0">
                          <a:solidFill>
                            <a:srgbClr val="002060"/>
                          </a:solidFill>
                          <a:latin typeface="+mn-lt"/>
                          <a:ea typeface="+mn-ea"/>
                          <a:cs typeface="+mn-cs"/>
                        </a:rPr>
                        <a:t>31.1 percent ad valorem</a:t>
                      </a:r>
                    </a:p>
                    <a:p>
                      <a:r>
                        <a:rPr lang="en-US" sz="1800" kern="1200" baseline="0" dirty="0" smtClean="0">
                          <a:solidFill>
                            <a:srgbClr val="002060"/>
                          </a:solidFill>
                          <a:latin typeface="+mn-lt"/>
                          <a:ea typeface="+mn-ea"/>
                          <a:cs typeface="+mn-cs"/>
                        </a:rPr>
                        <a:t>88.5 cents/L</a:t>
                      </a:r>
                    </a:p>
                    <a:p>
                      <a:r>
                        <a:rPr lang="en-US" sz="1800" kern="1200" baseline="0" dirty="0" smtClean="0">
                          <a:solidFill>
                            <a:srgbClr val="002060"/>
                          </a:solidFill>
                          <a:latin typeface="+mn-lt"/>
                          <a:ea typeface="+mn-ea"/>
                          <a:cs typeface="+mn-cs"/>
                        </a:rPr>
                        <a:t>$2.60/kg</a:t>
                      </a:r>
                    </a:p>
                    <a:p>
                      <a:r>
                        <a:rPr lang="en-US" sz="1800" kern="1200" baseline="0" dirty="0" smtClean="0">
                          <a:solidFill>
                            <a:srgbClr val="002060"/>
                          </a:solidFill>
                          <a:latin typeface="+mn-lt"/>
                          <a:ea typeface="+mn-ea"/>
                          <a:cs typeface="+mn-cs"/>
                        </a:rPr>
                        <a:t>36 cents/kg</a:t>
                      </a:r>
                      <a:endParaRPr lang="en-US"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ADE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Tariff-Rate Quota: A Two-Tier Tariff</a:t>
            </a:r>
            <a:endParaRPr lang="en-US" dirty="0"/>
          </a:p>
        </p:txBody>
      </p:sp>
      <p:sp>
        <p:nvSpPr>
          <p:cNvPr id="3" name="Content Placeholder 2"/>
          <p:cNvSpPr>
            <a:spLocks noGrp="1"/>
          </p:cNvSpPr>
          <p:nvPr>
            <p:ph idx="1"/>
          </p:nvPr>
        </p:nvSpPr>
        <p:spPr/>
        <p:txBody>
          <a:bodyPr>
            <a:normAutofit/>
          </a:bodyPr>
          <a:lstStyle/>
          <a:p>
            <a:r>
              <a:rPr lang="en-US" dirty="0" smtClean="0"/>
              <a:t>Administration of tariff-rate quotas</a:t>
            </a:r>
          </a:p>
          <a:p>
            <a:pPr lvl="1"/>
            <a:r>
              <a:rPr lang="en-US" dirty="0" smtClean="0"/>
              <a:t>License on demand allocation</a:t>
            </a:r>
          </a:p>
          <a:p>
            <a:pPr lvl="2"/>
            <a:r>
              <a:rPr lang="en-US" dirty="0" smtClean="0"/>
              <a:t>If demand exceeds the quota, the import volume requested is reduced proportionally among all applicants</a:t>
            </a:r>
          </a:p>
          <a:p>
            <a:pPr lvl="1"/>
            <a:r>
              <a:rPr lang="en-US" dirty="0" smtClean="0"/>
              <a:t>Historical market share </a:t>
            </a:r>
          </a:p>
          <a:p>
            <a:pPr lvl="1"/>
            <a:r>
              <a:rPr lang="en-US" dirty="0" smtClean="0"/>
              <a:t>Auctions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Tariff-Rate Quota: A Two-Tier Tariff</a:t>
            </a:r>
            <a:endParaRPr lang="en-US" dirty="0"/>
          </a:p>
        </p:txBody>
      </p:sp>
      <p:sp>
        <p:nvSpPr>
          <p:cNvPr id="3" name="Content Placeholder 2"/>
          <p:cNvSpPr>
            <a:spLocks noGrp="1"/>
          </p:cNvSpPr>
          <p:nvPr>
            <p:ph idx="1"/>
          </p:nvPr>
        </p:nvSpPr>
        <p:spPr/>
        <p:txBody>
          <a:bodyPr>
            <a:normAutofit lnSpcReduction="10000"/>
          </a:bodyPr>
          <a:lstStyle/>
          <a:p>
            <a:r>
              <a:rPr lang="en-US" dirty="0" smtClean="0"/>
              <a:t>U.S. sugar industry</a:t>
            </a:r>
          </a:p>
          <a:p>
            <a:pPr lvl="1"/>
            <a:r>
              <a:rPr lang="en-US" dirty="0" smtClean="0"/>
              <a:t>Government subsidies </a:t>
            </a:r>
          </a:p>
          <a:p>
            <a:pPr lvl="2"/>
            <a:r>
              <a:rPr lang="en-US" dirty="0" smtClean="0"/>
              <a:t>Price support</a:t>
            </a:r>
          </a:p>
          <a:p>
            <a:pPr lvl="1"/>
            <a:r>
              <a:rPr lang="en-US" dirty="0" smtClean="0"/>
              <a:t>Tariff-rate quota</a:t>
            </a:r>
          </a:p>
          <a:p>
            <a:r>
              <a:rPr lang="en-US" dirty="0" smtClean="0"/>
              <a:t>Sugar tariff-rate quota</a:t>
            </a:r>
          </a:p>
          <a:p>
            <a:pPr lvl="1"/>
            <a:r>
              <a:rPr lang="en-US" dirty="0" smtClean="0"/>
              <a:t>Raw cane sugar</a:t>
            </a:r>
          </a:p>
          <a:p>
            <a:pPr lvl="2"/>
            <a:r>
              <a:rPr lang="en-US" dirty="0" smtClean="0"/>
              <a:t>Allocated on a country-by-country basis among 41 countries</a:t>
            </a:r>
          </a:p>
          <a:p>
            <a:pPr lvl="1"/>
            <a:r>
              <a:rPr lang="en-US" dirty="0" smtClean="0"/>
              <a:t>Refined sugar</a:t>
            </a:r>
          </a:p>
          <a:p>
            <a:pPr lvl="2"/>
            <a:r>
              <a:rPr lang="en-US" dirty="0" smtClean="0"/>
              <a:t>Allocated in a global first-come, first-serve basis</a:t>
            </a:r>
          </a:p>
          <a:p>
            <a:endParaRPr lang="en-US" dirty="0" smtClean="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Tariff-Rate Quota: A Two-Tier Tariff</a:t>
            </a:r>
            <a:endParaRPr lang="en-US" dirty="0"/>
          </a:p>
        </p:txBody>
      </p:sp>
      <p:sp>
        <p:nvSpPr>
          <p:cNvPr id="3" name="Content Placeholder 2"/>
          <p:cNvSpPr>
            <a:spLocks noGrp="1"/>
          </p:cNvSpPr>
          <p:nvPr>
            <p:ph idx="1"/>
          </p:nvPr>
        </p:nvSpPr>
        <p:spPr/>
        <p:txBody>
          <a:bodyPr>
            <a:normAutofit/>
          </a:bodyPr>
          <a:lstStyle/>
          <a:p>
            <a:r>
              <a:rPr lang="en-US" dirty="0" smtClean="0"/>
              <a:t>Sugar tariff-rate quota</a:t>
            </a:r>
          </a:p>
          <a:p>
            <a:pPr lvl="1"/>
            <a:r>
              <a:rPr lang="en-US" dirty="0" smtClean="0"/>
              <a:t>Restrict the supply of foreign sugar from entering U.S.</a:t>
            </a:r>
          </a:p>
          <a:p>
            <a:pPr lvl="1"/>
            <a:r>
              <a:rPr lang="en-US" dirty="0" smtClean="0"/>
              <a:t>Higher domestic sugar price</a:t>
            </a:r>
          </a:p>
          <a:p>
            <a:pPr lvl="2"/>
            <a:r>
              <a:rPr lang="en-US" dirty="0" smtClean="0"/>
              <a:t>2006, U.S. price = 20.94 cents per pound </a:t>
            </a:r>
            <a:endParaRPr lang="en-US" dirty="0" smtClean="0"/>
          </a:p>
          <a:p>
            <a:pPr lvl="3"/>
            <a:r>
              <a:rPr lang="en-US" smtClean="0"/>
              <a:t>W</a:t>
            </a:r>
            <a:r>
              <a:rPr lang="en-US" smtClean="0"/>
              <a:t>orld </a:t>
            </a:r>
            <a:r>
              <a:rPr lang="en-US" dirty="0" smtClean="0"/>
              <a:t>price = 10.42 cents </a:t>
            </a:r>
            <a:r>
              <a:rPr lang="en-US" smtClean="0"/>
              <a:t>per </a:t>
            </a:r>
            <a:r>
              <a:rPr lang="en-US" smtClean="0"/>
              <a:t>pound</a:t>
            </a:r>
            <a:endParaRPr lang="en-US" dirty="0" smtClean="0"/>
          </a:p>
          <a:p>
            <a:pPr lvl="2"/>
            <a:r>
              <a:rPr lang="en-US" dirty="0" smtClean="0"/>
              <a:t>American consumers - spend extra $2 billion a year on sugar</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Tariff-Rate Quota: A Two-Tier Tariff</a:t>
            </a:r>
            <a:endParaRPr lang="en-US" dirty="0"/>
          </a:p>
        </p:txBody>
      </p:sp>
      <p:sp>
        <p:nvSpPr>
          <p:cNvPr id="3" name="Content Placeholder 2"/>
          <p:cNvSpPr>
            <a:spLocks noGrp="1"/>
          </p:cNvSpPr>
          <p:nvPr>
            <p:ph idx="1"/>
          </p:nvPr>
        </p:nvSpPr>
        <p:spPr/>
        <p:txBody>
          <a:bodyPr>
            <a:normAutofit/>
          </a:bodyPr>
          <a:lstStyle/>
          <a:p>
            <a:r>
              <a:rPr lang="en-US" dirty="0" smtClean="0"/>
              <a:t>Sugar tariff-rate quota</a:t>
            </a:r>
          </a:p>
          <a:p>
            <a:pPr lvl="1"/>
            <a:r>
              <a:rPr lang="en-US" dirty="0" smtClean="0"/>
              <a:t>Concentrated benefits</a:t>
            </a:r>
          </a:p>
          <a:p>
            <a:pPr lvl="2"/>
            <a:r>
              <a:rPr lang="en-US" dirty="0" smtClean="0"/>
              <a:t>Enormous revenues for a very small number of domestic growers and refiners</a:t>
            </a:r>
          </a:p>
          <a:p>
            <a:pPr lvl="1"/>
            <a:r>
              <a:rPr lang="en-US" dirty="0" smtClean="0"/>
              <a:t>Dispersed costs</a:t>
            </a:r>
          </a:p>
          <a:p>
            <a:pPr lvl="2"/>
            <a:r>
              <a:rPr lang="en-US" dirty="0" smtClean="0"/>
              <a:t>Spread across the U.S. economy</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Quotas</a:t>
            </a:r>
            <a:endParaRPr lang="en-US" dirty="0"/>
          </a:p>
        </p:txBody>
      </p:sp>
      <p:sp>
        <p:nvSpPr>
          <p:cNvPr id="3" name="Content Placeholder 2"/>
          <p:cNvSpPr>
            <a:spLocks noGrp="1"/>
          </p:cNvSpPr>
          <p:nvPr>
            <p:ph idx="1"/>
          </p:nvPr>
        </p:nvSpPr>
        <p:spPr/>
        <p:txBody>
          <a:bodyPr>
            <a:normAutofit/>
          </a:bodyPr>
          <a:lstStyle/>
          <a:p>
            <a:r>
              <a:rPr lang="en-US" dirty="0" smtClean="0"/>
              <a:t>Export quotas</a:t>
            </a:r>
          </a:p>
          <a:p>
            <a:pPr lvl="1"/>
            <a:r>
              <a:rPr lang="en-US" dirty="0" smtClean="0"/>
              <a:t>Market sharing pact, voluntary export restraint agreement</a:t>
            </a:r>
          </a:p>
          <a:p>
            <a:pPr lvl="1"/>
            <a:r>
              <a:rPr lang="en-US" dirty="0" smtClean="0"/>
              <a:t>To moderate the intensity of international competition</a:t>
            </a:r>
          </a:p>
          <a:p>
            <a:pPr lvl="1"/>
            <a:r>
              <a:rPr lang="en-US" dirty="0" smtClean="0"/>
              <a:t>Tend to be more costly than tariffs</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Quotas</a:t>
            </a:r>
            <a:endParaRPr lang="en-US" dirty="0"/>
          </a:p>
        </p:txBody>
      </p:sp>
      <p:sp>
        <p:nvSpPr>
          <p:cNvPr id="3" name="Content Placeholder 2"/>
          <p:cNvSpPr>
            <a:spLocks noGrp="1"/>
          </p:cNvSpPr>
          <p:nvPr>
            <p:ph idx="1"/>
          </p:nvPr>
        </p:nvSpPr>
        <p:spPr/>
        <p:txBody>
          <a:bodyPr>
            <a:normAutofit/>
          </a:bodyPr>
          <a:lstStyle/>
          <a:p>
            <a:r>
              <a:rPr lang="en-US" dirty="0" smtClean="0"/>
              <a:t>Export quotas</a:t>
            </a:r>
          </a:p>
          <a:p>
            <a:pPr lvl="1"/>
            <a:r>
              <a:rPr lang="en-US" dirty="0" smtClean="0"/>
              <a:t>Study: three major U.S. voluntary export restraint agreements of the 1980s</a:t>
            </a:r>
          </a:p>
          <a:p>
            <a:pPr lvl="2"/>
            <a:r>
              <a:rPr lang="en-US" dirty="0" smtClean="0"/>
              <a:t>Automobiles, steel, and textiles and apparel</a:t>
            </a:r>
          </a:p>
          <a:p>
            <a:pPr lvl="2"/>
            <a:r>
              <a:rPr lang="en-US" dirty="0" smtClean="0"/>
              <a:t>67% of the costs to American consumers - captured by foreign exporters as profit</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 Content Requirements</a:t>
            </a:r>
            <a:endParaRPr lang="en-US" dirty="0"/>
          </a:p>
        </p:txBody>
      </p:sp>
      <p:sp>
        <p:nvSpPr>
          <p:cNvPr id="3" name="Content Placeholder 2"/>
          <p:cNvSpPr>
            <a:spLocks noGrp="1"/>
          </p:cNvSpPr>
          <p:nvPr>
            <p:ph idx="1"/>
          </p:nvPr>
        </p:nvSpPr>
        <p:spPr/>
        <p:txBody>
          <a:bodyPr>
            <a:normAutofit/>
          </a:bodyPr>
          <a:lstStyle/>
          <a:p>
            <a:r>
              <a:rPr lang="en-US" dirty="0" smtClean="0"/>
              <a:t>Domestic content requirements</a:t>
            </a:r>
          </a:p>
          <a:p>
            <a:pPr lvl="1"/>
            <a:r>
              <a:rPr lang="en-US" dirty="0" smtClean="0"/>
              <a:t>By organized labor</a:t>
            </a:r>
          </a:p>
          <a:p>
            <a:pPr lvl="2"/>
            <a:r>
              <a:rPr lang="en-US" dirty="0" smtClean="0"/>
              <a:t>To limit the practice of outsourcing</a:t>
            </a:r>
          </a:p>
          <a:p>
            <a:pPr lvl="1"/>
            <a:r>
              <a:rPr lang="en-US" dirty="0" smtClean="0"/>
              <a:t>Minimum percentage of product’s total value</a:t>
            </a:r>
          </a:p>
          <a:p>
            <a:pPr lvl="2"/>
            <a:r>
              <a:rPr lang="en-US" dirty="0" smtClean="0"/>
              <a:t>That must be produced domestically </a:t>
            </a:r>
          </a:p>
          <a:p>
            <a:pPr lvl="2"/>
            <a:r>
              <a:rPr lang="en-US" dirty="0" smtClean="0"/>
              <a:t>If the product is to qualify for zero tariff rates</a:t>
            </a:r>
          </a:p>
          <a:p>
            <a:pPr lvl="1"/>
            <a:r>
              <a:rPr lang="en-US" dirty="0" smtClean="0"/>
              <a:t>Pressure domestic and foreign firms</a:t>
            </a:r>
          </a:p>
          <a:p>
            <a:pPr lvl="2"/>
            <a:r>
              <a:rPr lang="en-US" dirty="0" smtClean="0"/>
              <a:t>To use domestic inputs (workers) </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Quota</a:t>
            </a:r>
            <a:endParaRPr lang="en-US" dirty="0"/>
          </a:p>
        </p:txBody>
      </p:sp>
      <p:sp>
        <p:nvSpPr>
          <p:cNvPr id="3" name="Content Placeholder 2"/>
          <p:cNvSpPr>
            <a:spLocks noGrp="1"/>
          </p:cNvSpPr>
          <p:nvPr>
            <p:ph idx="1"/>
          </p:nvPr>
        </p:nvSpPr>
        <p:spPr/>
        <p:txBody>
          <a:bodyPr>
            <a:normAutofit/>
          </a:bodyPr>
          <a:lstStyle/>
          <a:p>
            <a:r>
              <a:rPr lang="en-US" dirty="0" smtClean="0"/>
              <a:t>Import quota</a:t>
            </a:r>
          </a:p>
          <a:p>
            <a:pPr lvl="1"/>
            <a:r>
              <a:rPr lang="en-US" dirty="0" smtClean="0"/>
              <a:t>Physical restriction on the quantity of goods that can be imported during a specific time period</a:t>
            </a:r>
          </a:p>
          <a:p>
            <a:pPr lvl="1"/>
            <a:r>
              <a:rPr lang="en-US" dirty="0" smtClean="0"/>
              <a:t>Require an import license</a:t>
            </a:r>
          </a:p>
          <a:p>
            <a:pPr lvl="2"/>
            <a:r>
              <a:rPr lang="en-US" dirty="0" smtClean="0"/>
              <a:t>Specifies the total volume of imports allowed</a:t>
            </a:r>
          </a:p>
          <a:p>
            <a:pPr lvl="1"/>
            <a:r>
              <a:rPr lang="en-US" dirty="0" smtClean="0"/>
              <a:t>On manufactured goods</a:t>
            </a:r>
          </a:p>
          <a:p>
            <a:pPr lvl="2"/>
            <a:r>
              <a:rPr lang="en-US" dirty="0" smtClean="0"/>
              <a:t>Outlawed by the World Trade Organization</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 Content Requirements</a:t>
            </a:r>
            <a:endParaRPr lang="en-US" dirty="0"/>
          </a:p>
        </p:txBody>
      </p:sp>
      <p:sp>
        <p:nvSpPr>
          <p:cNvPr id="3" name="Content Placeholder 2"/>
          <p:cNvSpPr>
            <a:spLocks noGrp="1"/>
          </p:cNvSpPr>
          <p:nvPr>
            <p:ph idx="1"/>
          </p:nvPr>
        </p:nvSpPr>
        <p:spPr/>
        <p:txBody>
          <a:bodyPr>
            <a:normAutofit/>
          </a:bodyPr>
          <a:lstStyle/>
          <a:p>
            <a:r>
              <a:rPr lang="en-US" dirty="0" smtClean="0"/>
              <a:t>Domestic content requirements</a:t>
            </a:r>
          </a:p>
          <a:p>
            <a:pPr lvl="1"/>
            <a:r>
              <a:rPr lang="en-US" dirty="0" smtClean="0"/>
              <a:t>Higher input prices</a:t>
            </a:r>
          </a:p>
          <a:p>
            <a:pPr lvl="2"/>
            <a:r>
              <a:rPr lang="en-US" dirty="0" smtClean="0"/>
              <a:t>Higher product prices</a:t>
            </a:r>
          </a:p>
          <a:p>
            <a:pPr lvl="2"/>
            <a:r>
              <a:rPr lang="en-US" dirty="0" smtClean="0"/>
              <a:t>Loss of competitiveness</a:t>
            </a:r>
          </a:p>
          <a:p>
            <a:pPr lvl="1"/>
            <a:r>
              <a:rPr lang="en-US" dirty="0" smtClean="0"/>
              <a:t>Subsidizing by domestic consumers of the domestic producer</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3" name="Slide Number Placeholder 2"/>
          <p:cNvSpPr>
            <a:spLocks noGrp="1"/>
          </p:cNvSpPr>
          <p:nvPr>
            <p:ph type="sldNum" sz="quarter" idx="12"/>
          </p:nvPr>
        </p:nvSpPr>
        <p:spPr/>
        <p:txBody>
          <a:bodyPr/>
          <a:lstStyle/>
          <a:p>
            <a:fld id="{A7433447-5B6D-461F-92B6-F60C76EA706E}" type="slidenum">
              <a:rPr lang="en-US" smtClean="0"/>
              <a:pPr/>
              <a:t>21</a:t>
            </a:fld>
            <a:endParaRPr lang="en-US"/>
          </a:p>
        </p:txBody>
      </p:sp>
      <p:sp>
        <p:nvSpPr>
          <p:cNvPr id="4" name="Title 3"/>
          <p:cNvSpPr>
            <a:spLocks noGrp="1"/>
          </p:cNvSpPr>
          <p:nvPr>
            <p:ph type="title"/>
          </p:nvPr>
        </p:nvSpPr>
        <p:spPr>
          <a:xfrm>
            <a:off x="1935678" y="232707"/>
            <a:ext cx="7208322" cy="729194"/>
          </a:xfrm>
        </p:spPr>
        <p:txBody>
          <a:bodyPr/>
          <a:lstStyle/>
          <a:p>
            <a:r>
              <a:rPr lang="en-US" sz="2600" dirty="0" smtClean="0"/>
              <a:t>Domestic content requirements applied to automobiles in selected countries</a:t>
            </a:r>
            <a:endParaRPr lang="en-US" sz="2600" dirty="0"/>
          </a:p>
        </p:txBody>
      </p:sp>
      <p:sp>
        <p:nvSpPr>
          <p:cNvPr id="5" name="Content Placeholder 4"/>
          <p:cNvSpPr>
            <a:spLocks noGrp="1"/>
          </p:cNvSpPr>
          <p:nvPr>
            <p:ph sz="quarter" idx="13"/>
          </p:nvPr>
        </p:nvSpPr>
        <p:spPr>
          <a:xfrm>
            <a:off x="154371" y="189730"/>
            <a:ext cx="1839681" cy="506049"/>
          </a:xfrm>
        </p:spPr>
        <p:txBody>
          <a:bodyPr>
            <a:normAutofit lnSpcReduction="10000"/>
          </a:bodyPr>
          <a:lstStyle/>
          <a:p>
            <a:r>
              <a:rPr lang="en-US" dirty="0" smtClean="0"/>
              <a:t>TABLE 5.3</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28763" y="1309688"/>
            <a:ext cx="6086475" cy="4238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up)">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581403"/>
            <a:ext cx="9143999" cy="867024"/>
          </a:xfrm>
        </p:spPr>
        <p:txBody>
          <a:bodyPr>
            <a:noAutofit/>
          </a:bodyPr>
          <a:lstStyle/>
          <a:p>
            <a:r>
              <a:rPr lang="en-US" sz="1700" dirty="0" smtClean="0"/>
              <a:t>A domestic content requirement leads to rising production costs and prices to the extent that manufacturers are “forced” to locate production facilities in a high-cost nation. Although the content requirement helps preserve domestic jobs, it imposes welfare losses on domestic consumers.</a:t>
            </a:r>
            <a:endParaRPr lang="en-US" sz="1700" dirty="0"/>
          </a:p>
        </p:txBody>
      </p:sp>
      <p:sp>
        <p:nvSpPr>
          <p:cNvPr id="3" name="Footer Placeholder 2"/>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4" name="Slide Number Placeholder 3"/>
          <p:cNvSpPr>
            <a:spLocks noGrp="1"/>
          </p:cNvSpPr>
          <p:nvPr>
            <p:ph type="sldNum" sz="quarter" idx="12"/>
          </p:nvPr>
        </p:nvSpPr>
        <p:spPr/>
        <p:txBody>
          <a:bodyPr/>
          <a:lstStyle/>
          <a:p>
            <a:fld id="{A7433447-5B6D-461F-92B6-F60C76EA706E}" type="slidenum">
              <a:rPr lang="en-US" smtClean="0"/>
              <a:pPr/>
              <a:t>22</a:t>
            </a:fld>
            <a:endParaRPr lang="en-US"/>
          </a:p>
        </p:txBody>
      </p:sp>
      <p:sp>
        <p:nvSpPr>
          <p:cNvPr id="5" name="Title 4"/>
          <p:cNvSpPr>
            <a:spLocks noGrp="1"/>
          </p:cNvSpPr>
          <p:nvPr>
            <p:ph type="title"/>
          </p:nvPr>
        </p:nvSpPr>
        <p:spPr/>
        <p:txBody>
          <a:bodyPr/>
          <a:lstStyle/>
          <a:p>
            <a:r>
              <a:rPr lang="en-US" sz="2600" dirty="0" smtClean="0"/>
              <a:t>Welfare effects of a domestic content requirement</a:t>
            </a:r>
            <a:endParaRPr lang="en-US" sz="2600" dirty="0"/>
          </a:p>
        </p:txBody>
      </p:sp>
      <p:sp>
        <p:nvSpPr>
          <p:cNvPr id="6" name="Content Placeholder 5"/>
          <p:cNvSpPr>
            <a:spLocks noGrp="1"/>
          </p:cNvSpPr>
          <p:nvPr>
            <p:ph sz="quarter" idx="13"/>
          </p:nvPr>
        </p:nvSpPr>
        <p:spPr/>
        <p:txBody>
          <a:bodyPr/>
          <a:lstStyle/>
          <a:p>
            <a:r>
              <a:rPr lang="en-US" dirty="0" smtClean="0"/>
              <a:t>FIGURE 5.3</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938339" y="626925"/>
            <a:ext cx="5123868" cy="496635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Subsidies</a:t>
            </a:r>
            <a:endParaRPr lang="en-US" dirty="0"/>
          </a:p>
        </p:txBody>
      </p:sp>
      <p:sp>
        <p:nvSpPr>
          <p:cNvPr id="3" name="Content Placeholder 2"/>
          <p:cNvSpPr>
            <a:spLocks noGrp="1"/>
          </p:cNvSpPr>
          <p:nvPr>
            <p:ph idx="1"/>
          </p:nvPr>
        </p:nvSpPr>
        <p:spPr/>
        <p:txBody>
          <a:bodyPr>
            <a:normAutofit/>
          </a:bodyPr>
          <a:lstStyle/>
          <a:p>
            <a:r>
              <a:rPr lang="en-US" dirty="0" smtClean="0"/>
              <a:t>Subsidies</a:t>
            </a:r>
          </a:p>
          <a:p>
            <a:pPr lvl="1"/>
            <a:r>
              <a:rPr lang="en-US" dirty="0" smtClean="0"/>
              <a:t>Outright cash disbursements, tax concessions, insurance arrangements, and loans at below-market interest rates</a:t>
            </a:r>
          </a:p>
          <a:p>
            <a:pPr lvl="1"/>
            <a:r>
              <a:rPr lang="en-US" dirty="0" smtClean="0"/>
              <a:t>From the government for producers</a:t>
            </a:r>
          </a:p>
          <a:p>
            <a:pPr lvl="1"/>
            <a:r>
              <a:rPr lang="en-US" dirty="0" smtClean="0"/>
              <a:t>To help improve their market position</a:t>
            </a:r>
          </a:p>
          <a:p>
            <a:pPr lvl="1"/>
            <a:r>
              <a:rPr lang="en-US" dirty="0" smtClean="0"/>
              <a:t>Provide domestic firms a cost advantage</a:t>
            </a:r>
          </a:p>
          <a:p>
            <a:pPr lvl="2"/>
            <a:r>
              <a:rPr lang="en-US" dirty="0" smtClean="0"/>
              <a:t>Market products at prices lower than warranted by their actual cost or profit considerations</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Subsidies</a:t>
            </a:r>
            <a:endParaRPr lang="en-US" dirty="0"/>
          </a:p>
        </p:txBody>
      </p:sp>
      <p:sp>
        <p:nvSpPr>
          <p:cNvPr id="3" name="Content Placeholder 2"/>
          <p:cNvSpPr>
            <a:spLocks noGrp="1"/>
          </p:cNvSpPr>
          <p:nvPr>
            <p:ph idx="1"/>
          </p:nvPr>
        </p:nvSpPr>
        <p:spPr/>
        <p:txBody>
          <a:bodyPr>
            <a:normAutofit/>
          </a:bodyPr>
          <a:lstStyle/>
          <a:p>
            <a:r>
              <a:rPr lang="en-US" dirty="0" smtClean="0"/>
              <a:t>Domestic production subsidy</a:t>
            </a:r>
          </a:p>
          <a:p>
            <a:pPr lvl="1"/>
            <a:r>
              <a:rPr lang="en-US" dirty="0" smtClean="0"/>
              <a:t>Granted to producers of import-competing goods</a:t>
            </a:r>
          </a:p>
          <a:p>
            <a:r>
              <a:rPr lang="en-US" dirty="0" smtClean="0"/>
              <a:t>Export subsidy</a:t>
            </a:r>
          </a:p>
          <a:p>
            <a:pPr lvl="1"/>
            <a:r>
              <a:rPr lang="en-US" dirty="0" smtClean="0"/>
              <a:t>Granted to producers of goods that are to be sold overseas</a:t>
            </a:r>
          </a:p>
          <a:p>
            <a:r>
              <a:rPr lang="en-US" dirty="0" smtClean="0"/>
              <a:t>Subsidy</a:t>
            </a:r>
          </a:p>
          <a:p>
            <a:pPr lvl="1"/>
            <a:r>
              <a:rPr lang="en-US" dirty="0" smtClean="0"/>
              <a:t>Net price received by the producer = price paid by the purchaser + subsidy</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Subsidies</a:t>
            </a:r>
            <a:endParaRPr lang="en-US" dirty="0"/>
          </a:p>
        </p:txBody>
      </p:sp>
      <p:sp>
        <p:nvSpPr>
          <p:cNvPr id="3" name="Content Placeholder 2"/>
          <p:cNvSpPr>
            <a:spLocks noGrp="1"/>
          </p:cNvSpPr>
          <p:nvPr>
            <p:ph idx="1"/>
          </p:nvPr>
        </p:nvSpPr>
        <p:spPr/>
        <p:txBody>
          <a:bodyPr>
            <a:normAutofit/>
          </a:bodyPr>
          <a:lstStyle/>
          <a:p>
            <a:r>
              <a:rPr lang="en-US" dirty="0" smtClean="0"/>
              <a:t>Welfare effects of domestic production subsidy</a:t>
            </a:r>
          </a:p>
          <a:p>
            <a:pPr lvl="1"/>
            <a:r>
              <a:rPr lang="en-US" dirty="0" smtClean="0"/>
              <a:t>Higher output</a:t>
            </a:r>
          </a:p>
          <a:p>
            <a:pPr lvl="1"/>
            <a:r>
              <a:rPr lang="en-US" dirty="0" smtClean="0"/>
              <a:t>Subsidy revenue – some redistributed to the more efficient producers - producer surplus</a:t>
            </a:r>
          </a:p>
          <a:p>
            <a:pPr lvl="1"/>
            <a:r>
              <a:rPr lang="en-US" dirty="0" smtClean="0"/>
              <a:t>Deadweight loss</a:t>
            </a:r>
          </a:p>
          <a:p>
            <a:pPr lvl="2"/>
            <a:r>
              <a:rPr lang="en-US" dirty="0" smtClean="0"/>
              <a:t>Protective effect</a:t>
            </a:r>
          </a:p>
          <a:p>
            <a:pPr lvl="1"/>
            <a:r>
              <a:rPr lang="en-US" dirty="0" smtClean="0"/>
              <a:t>Lower welfare loss than a tariff or a quota</a:t>
            </a:r>
          </a:p>
          <a:p>
            <a:pPr lvl="1"/>
            <a:r>
              <a:rPr lang="en-US" dirty="0" smtClean="0"/>
              <a:t>Direct cost of the subsidy</a:t>
            </a:r>
          </a:p>
          <a:p>
            <a:pPr lvl="2"/>
            <a:r>
              <a:rPr lang="en-US" dirty="0" smtClean="0"/>
              <a:t>Financed out of tax revenues paid by the public</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Subsidies</a:t>
            </a:r>
            <a:endParaRPr lang="en-US" dirty="0"/>
          </a:p>
        </p:txBody>
      </p:sp>
      <p:sp>
        <p:nvSpPr>
          <p:cNvPr id="3" name="Content Placeholder 2"/>
          <p:cNvSpPr>
            <a:spLocks noGrp="1"/>
          </p:cNvSpPr>
          <p:nvPr>
            <p:ph idx="1"/>
          </p:nvPr>
        </p:nvSpPr>
        <p:spPr/>
        <p:txBody>
          <a:bodyPr>
            <a:normAutofit/>
          </a:bodyPr>
          <a:lstStyle/>
          <a:p>
            <a:r>
              <a:rPr lang="en-US" dirty="0" smtClean="0"/>
              <a:t>Welfare effects of export subsidy</a:t>
            </a:r>
          </a:p>
          <a:p>
            <a:pPr lvl="1"/>
            <a:r>
              <a:rPr lang="en-US" dirty="0" smtClean="0"/>
              <a:t>Higher output and price</a:t>
            </a:r>
          </a:p>
          <a:p>
            <a:pPr lvl="2"/>
            <a:r>
              <a:rPr lang="en-US" dirty="0" smtClean="0"/>
              <a:t>Higher exports; Lower domestic consumption</a:t>
            </a:r>
          </a:p>
          <a:p>
            <a:pPr lvl="1"/>
            <a:r>
              <a:rPr lang="en-US" dirty="0" smtClean="0"/>
              <a:t>Domestic producers gain at the expense of the domestic consumer and taxpayer</a:t>
            </a:r>
          </a:p>
          <a:p>
            <a:pPr lvl="2"/>
            <a:r>
              <a:rPr lang="en-US" dirty="0" smtClean="0"/>
              <a:t>Decrease in the consumer surplus </a:t>
            </a:r>
          </a:p>
          <a:p>
            <a:pPr lvl="2"/>
            <a:r>
              <a:rPr lang="en-US" dirty="0" smtClean="0"/>
              <a:t>Increase in the producer surplus</a:t>
            </a:r>
          </a:p>
          <a:p>
            <a:pPr lvl="2"/>
            <a:r>
              <a:rPr lang="en-US" dirty="0" smtClean="0"/>
              <a:t>Taxpayer - bears the cost of export subsidy</a:t>
            </a:r>
          </a:p>
          <a:p>
            <a:pPr lvl="1"/>
            <a:r>
              <a:rPr lang="en-US" dirty="0" smtClean="0"/>
              <a:t>Deadweight loss of welfare</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065" y="5094513"/>
            <a:ext cx="8965869" cy="1425164"/>
          </a:xfrm>
        </p:spPr>
        <p:txBody>
          <a:bodyPr>
            <a:noAutofit/>
          </a:bodyPr>
          <a:lstStyle/>
          <a:p>
            <a:r>
              <a:rPr lang="en-US" sz="1700" dirty="0" smtClean="0"/>
              <a:t>A government subsidy granted to import-competing producers leads to increased domestic production and reduced imports. The subsidy revenue accruing to the producer is absorbed by producer surplus and high-cost production (protective effect). A subsidy granted to exporters allows them to sell their products abroad at prices below their costs. However, it entails a deadweight welfare loss to the home country in the form of the protective effect and the consumption effect.</a:t>
            </a:r>
            <a:endParaRPr lang="en-US" sz="1700" dirty="0"/>
          </a:p>
        </p:txBody>
      </p:sp>
      <p:sp>
        <p:nvSpPr>
          <p:cNvPr id="3" name="Footer Placeholder 2"/>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4" name="Slide Number Placeholder 3"/>
          <p:cNvSpPr>
            <a:spLocks noGrp="1"/>
          </p:cNvSpPr>
          <p:nvPr>
            <p:ph type="sldNum" sz="quarter" idx="12"/>
          </p:nvPr>
        </p:nvSpPr>
        <p:spPr/>
        <p:txBody>
          <a:bodyPr/>
          <a:lstStyle/>
          <a:p>
            <a:fld id="{A7433447-5B6D-461F-92B6-F60C76EA706E}" type="slidenum">
              <a:rPr lang="en-US" smtClean="0"/>
              <a:pPr/>
              <a:t>27</a:t>
            </a:fld>
            <a:endParaRPr lang="en-US"/>
          </a:p>
        </p:txBody>
      </p:sp>
      <p:sp>
        <p:nvSpPr>
          <p:cNvPr id="5" name="Title 4"/>
          <p:cNvSpPr>
            <a:spLocks noGrp="1"/>
          </p:cNvSpPr>
          <p:nvPr>
            <p:ph type="title"/>
          </p:nvPr>
        </p:nvSpPr>
        <p:spPr/>
        <p:txBody>
          <a:bodyPr/>
          <a:lstStyle/>
          <a:p>
            <a:r>
              <a:rPr lang="en-US" dirty="0" smtClean="0"/>
              <a:t>Trade and welfare effects of subsidies</a:t>
            </a:r>
            <a:endParaRPr lang="en-US" dirty="0"/>
          </a:p>
        </p:txBody>
      </p:sp>
      <p:sp>
        <p:nvSpPr>
          <p:cNvPr id="6" name="Content Placeholder 5"/>
          <p:cNvSpPr>
            <a:spLocks noGrp="1"/>
          </p:cNvSpPr>
          <p:nvPr>
            <p:ph sz="quarter" idx="13"/>
          </p:nvPr>
        </p:nvSpPr>
        <p:spPr/>
        <p:txBody>
          <a:bodyPr/>
          <a:lstStyle/>
          <a:p>
            <a:r>
              <a:rPr lang="en-US" dirty="0" smtClean="0"/>
              <a:t>FIGURE 5.4</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1876" y="622914"/>
            <a:ext cx="9144000" cy="45012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“foreign” is your car?</a:t>
            </a:r>
            <a:endParaRPr lang="en-US" dirty="0"/>
          </a:p>
        </p:txBody>
      </p:sp>
      <p:sp>
        <p:nvSpPr>
          <p:cNvPr id="3" name="Content Placeholder 2"/>
          <p:cNvSpPr>
            <a:spLocks noGrp="1"/>
          </p:cNvSpPr>
          <p:nvPr>
            <p:ph idx="1"/>
          </p:nvPr>
        </p:nvSpPr>
        <p:spPr/>
        <p:txBody>
          <a:bodyPr>
            <a:normAutofit/>
          </a:bodyPr>
          <a:lstStyle/>
          <a:p>
            <a:r>
              <a:rPr lang="en-US" dirty="0" smtClean="0"/>
              <a:t>Buyers of cars and light trucks</a:t>
            </a:r>
          </a:p>
          <a:p>
            <a:pPr lvl="1"/>
            <a:r>
              <a:rPr lang="en-US" dirty="0" smtClean="0"/>
              <a:t>Can learn how American or foreign their new vehicle is</a:t>
            </a:r>
          </a:p>
          <a:p>
            <a:pPr lvl="1"/>
            <a:r>
              <a:rPr lang="en-US" dirty="0" smtClean="0"/>
              <a:t>Content labels - where the parts of the vehicle were made</a:t>
            </a:r>
          </a:p>
          <a:p>
            <a:pPr lvl="2"/>
            <a:r>
              <a:rPr lang="en-US" dirty="0" smtClean="0"/>
              <a:t>Measured by the dollar value of components</a:t>
            </a:r>
          </a:p>
          <a:p>
            <a:pPr lvl="2"/>
            <a:r>
              <a:rPr lang="en-US" dirty="0" smtClean="0"/>
              <a:t>Not the labor cost of assembling vehicles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3" name="Slide Number Placeholder 2"/>
          <p:cNvSpPr>
            <a:spLocks noGrp="1"/>
          </p:cNvSpPr>
          <p:nvPr>
            <p:ph type="sldNum" sz="quarter" idx="12"/>
          </p:nvPr>
        </p:nvSpPr>
        <p:spPr/>
        <p:txBody>
          <a:bodyPr/>
          <a:lstStyle/>
          <a:p>
            <a:fld id="{A7433447-5B6D-461F-92B6-F60C76EA706E}" type="slidenum">
              <a:rPr lang="en-US" smtClean="0"/>
              <a:pPr/>
              <a:t>29</a:t>
            </a:fld>
            <a:endParaRPr lang="en-US"/>
          </a:p>
        </p:txBody>
      </p:sp>
      <p:sp>
        <p:nvSpPr>
          <p:cNvPr id="4" name="Title 3"/>
          <p:cNvSpPr>
            <a:spLocks noGrp="1"/>
          </p:cNvSpPr>
          <p:nvPr>
            <p:ph type="title"/>
          </p:nvPr>
        </p:nvSpPr>
        <p:spPr>
          <a:xfrm>
            <a:off x="1968285" y="232707"/>
            <a:ext cx="7175715" cy="776696"/>
          </a:xfrm>
        </p:spPr>
        <p:txBody>
          <a:bodyPr/>
          <a:lstStyle/>
          <a:p>
            <a:r>
              <a:rPr lang="en-US" sz="2600" dirty="0" smtClean="0"/>
              <a:t>North American content of automobiles sold in the United States, 2007 (sales weighted)</a:t>
            </a:r>
            <a:endParaRPr lang="en-US" sz="2600" dirty="0"/>
          </a:p>
        </p:txBody>
      </p:sp>
      <p:sp>
        <p:nvSpPr>
          <p:cNvPr id="5" name="Content Placeholder 4"/>
          <p:cNvSpPr>
            <a:spLocks noGrp="1"/>
          </p:cNvSpPr>
          <p:nvPr>
            <p:ph sz="quarter" idx="13"/>
          </p:nvPr>
        </p:nvSpPr>
        <p:spPr>
          <a:xfrm>
            <a:off x="154371" y="189730"/>
            <a:ext cx="1839681" cy="506049"/>
          </a:xfrm>
        </p:spPr>
        <p:txBody>
          <a:bodyPr>
            <a:normAutofit lnSpcReduction="10000"/>
          </a:bodyPr>
          <a:lstStyle/>
          <a:p>
            <a:r>
              <a:rPr lang="en-US" dirty="0" smtClean="0"/>
              <a:t>TABLE 5.4</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000125" y="1095375"/>
            <a:ext cx="7143750" cy="466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3" name="Slide Number Placeholder 2"/>
          <p:cNvSpPr>
            <a:spLocks noGrp="1"/>
          </p:cNvSpPr>
          <p:nvPr>
            <p:ph type="sldNum" sz="quarter" idx="12"/>
          </p:nvPr>
        </p:nvSpPr>
        <p:spPr/>
        <p:txBody>
          <a:bodyPr/>
          <a:lstStyle/>
          <a:p>
            <a:fld id="{A7433447-5B6D-461F-92B6-F60C76EA706E}" type="slidenum">
              <a:rPr lang="en-US" smtClean="0"/>
              <a:pPr/>
              <a:t>3</a:t>
            </a:fld>
            <a:endParaRPr lang="en-US"/>
          </a:p>
        </p:txBody>
      </p:sp>
      <p:sp>
        <p:nvSpPr>
          <p:cNvPr id="4" name="Title 3"/>
          <p:cNvSpPr>
            <a:spLocks noGrp="1"/>
          </p:cNvSpPr>
          <p:nvPr>
            <p:ph type="title"/>
          </p:nvPr>
        </p:nvSpPr>
        <p:spPr/>
        <p:txBody>
          <a:bodyPr/>
          <a:lstStyle/>
          <a:p>
            <a:r>
              <a:rPr lang="en-US" dirty="0" smtClean="0"/>
              <a:t>Examples of U.S. import quotas*</a:t>
            </a:r>
            <a:endParaRPr lang="en-US" dirty="0"/>
          </a:p>
        </p:txBody>
      </p:sp>
      <p:sp>
        <p:nvSpPr>
          <p:cNvPr id="5" name="Content Placeholder 4"/>
          <p:cNvSpPr>
            <a:spLocks noGrp="1"/>
          </p:cNvSpPr>
          <p:nvPr>
            <p:ph sz="quarter" idx="13"/>
          </p:nvPr>
        </p:nvSpPr>
        <p:spPr>
          <a:xfrm>
            <a:off x="154371" y="189730"/>
            <a:ext cx="1839681" cy="506049"/>
          </a:xfrm>
        </p:spPr>
        <p:txBody>
          <a:bodyPr>
            <a:normAutofit lnSpcReduction="10000"/>
          </a:bodyPr>
          <a:lstStyle/>
          <a:p>
            <a:r>
              <a:rPr lang="en-US" dirty="0" smtClean="0"/>
              <a:t>TABLE 5.1</a:t>
            </a:r>
            <a:endParaRPr lang="en-US" dirty="0"/>
          </a:p>
        </p:txBody>
      </p:sp>
      <p:pic>
        <p:nvPicPr>
          <p:cNvPr id="27651" name="Picture 3"/>
          <p:cNvPicPr>
            <a:picLocks noChangeAspect="1" noChangeArrowheads="1"/>
          </p:cNvPicPr>
          <p:nvPr/>
        </p:nvPicPr>
        <p:blipFill>
          <a:blip r:embed="rId2" cstate="print"/>
          <a:srcRect/>
          <a:stretch>
            <a:fillRect/>
          </a:stretch>
        </p:blipFill>
        <p:spPr bwMode="auto">
          <a:xfrm>
            <a:off x="1395412" y="665088"/>
            <a:ext cx="6353175" cy="4981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wipe(up)">
                                      <p:cBhvr>
                                        <p:cTn id="7"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Dumping</a:t>
            </a:r>
            <a:endParaRPr lang="en-US" dirty="0"/>
          </a:p>
        </p:txBody>
      </p:sp>
      <p:sp>
        <p:nvSpPr>
          <p:cNvPr id="3" name="Content Placeholder 2"/>
          <p:cNvSpPr>
            <a:spLocks noGrp="1"/>
          </p:cNvSpPr>
          <p:nvPr>
            <p:ph idx="1"/>
          </p:nvPr>
        </p:nvSpPr>
        <p:spPr/>
        <p:txBody>
          <a:bodyPr>
            <a:normAutofit/>
          </a:bodyPr>
          <a:lstStyle/>
          <a:p>
            <a:r>
              <a:rPr lang="en-US" dirty="0" smtClean="0"/>
              <a:t>Dumping </a:t>
            </a:r>
          </a:p>
          <a:p>
            <a:pPr lvl="1"/>
            <a:r>
              <a:rPr lang="en-US" dirty="0" smtClean="0"/>
              <a:t>International price discrimination</a:t>
            </a:r>
          </a:p>
          <a:p>
            <a:pPr lvl="1"/>
            <a:r>
              <a:rPr lang="en-US" dirty="0" smtClean="0"/>
              <a:t>Foreign producers charge lower prices than domestic producers for an identical product</a:t>
            </a:r>
          </a:p>
          <a:p>
            <a:pPr lvl="2"/>
            <a:r>
              <a:rPr lang="en-US" dirty="0" smtClean="0"/>
              <a:t>After allowing for transportation costs and tariff duties</a:t>
            </a:r>
          </a:p>
          <a:p>
            <a:pPr lvl="1"/>
            <a:r>
              <a:rPr lang="en-US" dirty="0" smtClean="0"/>
              <a:t>Selling in foreign markets at a price below the cost of production </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Dumping</a:t>
            </a:r>
            <a:endParaRPr lang="en-US" dirty="0"/>
          </a:p>
        </p:txBody>
      </p:sp>
      <p:sp>
        <p:nvSpPr>
          <p:cNvPr id="3" name="Content Placeholder 2"/>
          <p:cNvSpPr>
            <a:spLocks noGrp="1"/>
          </p:cNvSpPr>
          <p:nvPr>
            <p:ph idx="1"/>
          </p:nvPr>
        </p:nvSpPr>
        <p:spPr/>
        <p:txBody>
          <a:bodyPr>
            <a:normAutofit/>
          </a:bodyPr>
          <a:lstStyle/>
          <a:p>
            <a:r>
              <a:rPr lang="en-US" dirty="0" smtClean="0"/>
              <a:t>Sporadic dumping (distress dumping)</a:t>
            </a:r>
          </a:p>
          <a:p>
            <a:pPr lvl="1"/>
            <a:r>
              <a:rPr lang="en-US" dirty="0" smtClean="0"/>
              <a:t>A firm disposes of excess inventories on foreign markets</a:t>
            </a:r>
          </a:p>
          <a:p>
            <a:pPr lvl="2"/>
            <a:r>
              <a:rPr lang="en-US" dirty="0" smtClean="0"/>
              <a:t>Selling abroad at lower prices than at home</a:t>
            </a:r>
          </a:p>
          <a:p>
            <a:pPr lvl="1"/>
            <a:r>
              <a:rPr lang="en-US" dirty="0" smtClean="0"/>
              <a:t>May be the result of misfortune or poor planning  </a:t>
            </a:r>
          </a:p>
          <a:p>
            <a:pPr lvl="1"/>
            <a:r>
              <a:rPr lang="en-US" dirty="0" smtClean="0"/>
              <a:t>Beneficial to importing consumers</a:t>
            </a:r>
          </a:p>
          <a:p>
            <a:pPr lvl="1"/>
            <a:r>
              <a:rPr lang="en-US" dirty="0" smtClean="0"/>
              <a:t>Disruptive to import-competing producers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Dumping</a:t>
            </a:r>
            <a:endParaRPr lang="en-US" dirty="0"/>
          </a:p>
        </p:txBody>
      </p:sp>
      <p:sp>
        <p:nvSpPr>
          <p:cNvPr id="3" name="Content Placeholder 2"/>
          <p:cNvSpPr>
            <a:spLocks noGrp="1"/>
          </p:cNvSpPr>
          <p:nvPr>
            <p:ph idx="1"/>
          </p:nvPr>
        </p:nvSpPr>
        <p:spPr/>
        <p:txBody>
          <a:bodyPr>
            <a:normAutofit/>
          </a:bodyPr>
          <a:lstStyle/>
          <a:p>
            <a:r>
              <a:rPr lang="en-US" dirty="0" smtClean="0"/>
              <a:t>Predatory dumping </a:t>
            </a:r>
          </a:p>
          <a:p>
            <a:pPr lvl="1"/>
            <a:r>
              <a:rPr lang="en-US" dirty="0" smtClean="0"/>
              <a:t>A producer temporarily reduces the prices charged abroad to drive foreign competitors out of business</a:t>
            </a:r>
          </a:p>
          <a:p>
            <a:pPr lvl="1"/>
            <a:r>
              <a:rPr lang="en-US" dirty="0" smtClean="0"/>
              <a:t>Acquiring a monopoly position</a:t>
            </a:r>
          </a:p>
          <a:p>
            <a:pPr lvl="2"/>
            <a:r>
              <a:rPr lang="en-US" dirty="0" smtClean="0"/>
              <a:t>New higher prices – to offset any losses that occurred during the period of cutthroat pricing</a:t>
            </a:r>
          </a:p>
          <a:p>
            <a:pPr lvl="2"/>
            <a:r>
              <a:rPr lang="en-US" dirty="0" smtClean="0"/>
              <a:t>Prevent the entry of potential competitors</a:t>
            </a:r>
          </a:p>
          <a:p>
            <a:pPr lvl="1"/>
            <a:r>
              <a:rPr lang="en-US" dirty="0" smtClean="0"/>
              <a:t>Home governments - concerned </a:t>
            </a:r>
          </a:p>
          <a:p>
            <a:pPr lvl="2"/>
            <a:r>
              <a:rPr lang="en-US" dirty="0" smtClean="0"/>
              <a:t>Retaliate with antidumping duties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Dumping</a:t>
            </a:r>
            <a:endParaRPr lang="en-US" dirty="0"/>
          </a:p>
        </p:txBody>
      </p:sp>
      <p:sp>
        <p:nvSpPr>
          <p:cNvPr id="3" name="Content Placeholder 2"/>
          <p:cNvSpPr>
            <a:spLocks noGrp="1"/>
          </p:cNvSpPr>
          <p:nvPr>
            <p:ph idx="1"/>
          </p:nvPr>
        </p:nvSpPr>
        <p:spPr/>
        <p:txBody>
          <a:bodyPr>
            <a:normAutofit/>
          </a:bodyPr>
          <a:lstStyle/>
          <a:p>
            <a:r>
              <a:rPr lang="en-US" dirty="0" smtClean="0"/>
              <a:t>Persistent dumping</a:t>
            </a:r>
          </a:p>
          <a:p>
            <a:pPr lvl="1"/>
            <a:r>
              <a:rPr lang="en-US" dirty="0" smtClean="0"/>
              <a:t>Goes on indefinitely</a:t>
            </a:r>
          </a:p>
          <a:p>
            <a:pPr lvl="1"/>
            <a:r>
              <a:rPr lang="en-US" dirty="0" smtClean="0"/>
              <a:t>A producer may consistently sell abroad at lower prices than at home</a:t>
            </a:r>
          </a:p>
          <a:p>
            <a:r>
              <a:rPr lang="en-US" dirty="0" smtClean="0"/>
              <a:t>International price discrimination</a:t>
            </a:r>
          </a:p>
          <a:p>
            <a:pPr lvl="1"/>
            <a:r>
              <a:rPr lang="en-US" dirty="0" smtClean="0"/>
              <a:t>Different demand elasticity </a:t>
            </a:r>
          </a:p>
          <a:p>
            <a:pPr lvl="2"/>
            <a:r>
              <a:rPr lang="en-US" dirty="0" smtClean="0"/>
              <a:t>Domestic market</a:t>
            </a:r>
          </a:p>
          <a:p>
            <a:pPr lvl="2"/>
            <a:r>
              <a:rPr lang="en-US" dirty="0" smtClean="0"/>
              <a:t>Foreign market</a:t>
            </a:r>
          </a:p>
          <a:p>
            <a:pPr lvl="1"/>
            <a:r>
              <a:rPr lang="en-US" dirty="0" smtClean="0"/>
              <a:t>Charge different prices - Higher profits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Dumping</a:t>
            </a:r>
            <a:endParaRPr lang="en-US" dirty="0"/>
          </a:p>
        </p:txBody>
      </p:sp>
      <p:sp>
        <p:nvSpPr>
          <p:cNvPr id="3" name="Content Placeholder 2"/>
          <p:cNvSpPr>
            <a:spLocks noGrp="1"/>
          </p:cNvSpPr>
          <p:nvPr>
            <p:ph idx="1"/>
          </p:nvPr>
        </p:nvSpPr>
        <p:spPr/>
        <p:txBody>
          <a:bodyPr>
            <a:normAutofit/>
          </a:bodyPr>
          <a:lstStyle/>
          <a:p>
            <a:r>
              <a:rPr lang="en-US" dirty="0" smtClean="0"/>
              <a:t>Successful international price discrimination</a:t>
            </a:r>
          </a:p>
          <a:p>
            <a:pPr lvl="1"/>
            <a:r>
              <a:rPr lang="en-US" dirty="0" smtClean="0"/>
              <a:t>Submarkets’ demand conditions must differ </a:t>
            </a:r>
          </a:p>
          <a:p>
            <a:pPr lvl="2"/>
            <a:r>
              <a:rPr lang="en-US" dirty="0" smtClean="0"/>
              <a:t>Ensure different demand elasticities</a:t>
            </a:r>
          </a:p>
          <a:p>
            <a:pPr lvl="1"/>
            <a:r>
              <a:rPr lang="en-US" dirty="0" smtClean="0"/>
              <a:t>Firm must be able to separate the two submarkets</a:t>
            </a:r>
          </a:p>
          <a:p>
            <a:pPr lvl="2"/>
            <a:r>
              <a:rPr lang="en-US" dirty="0" smtClean="0"/>
              <a:t>Prevent any significant resale of commodities</a:t>
            </a:r>
          </a:p>
          <a:p>
            <a:pPr lvl="1"/>
            <a:r>
              <a:rPr lang="en-US" dirty="0" smtClean="0"/>
              <a:t>Markets – easier to separate internationally</a:t>
            </a:r>
          </a:p>
          <a:p>
            <a:pPr lvl="2"/>
            <a:r>
              <a:rPr lang="en-US" dirty="0" smtClean="0"/>
              <a:t>High transportation costs</a:t>
            </a:r>
          </a:p>
          <a:p>
            <a:pPr lvl="2"/>
            <a:r>
              <a:rPr lang="en-US" dirty="0" smtClean="0"/>
              <a:t>Governmental trade restrictions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654" y="4655127"/>
            <a:ext cx="8884693" cy="1472541"/>
          </a:xfrm>
        </p:spPr>
        <p:txBody>
          <a:bodyPr>
            <a:noAutofit/>
          </a:bodyPr>
          <a:lstStyle/>
          <a:p>
            <a:r>
              <a:rPr lang="en-US" dirty="0" smtClean="0"/>
              <a:t>A price-discriminating firm maximizes profits by equating marginal revenue, in each submarket, with marginal cost. The firm will charge a higher price in the less-elastic-demand (less competitive) market and a lower price in the more-elastic-demand (more competitive) market. Successful dumping leads to additional revenue and profits for the firm compared to what would be realized in the absence of dumping.</a:t>
            </a:r>
            <a:endParaRPr lang="en-US" dirty="0"/>
          </a:p>
        </p:txBody>
      </p:sp>
      <p:sp>
        <p:nvSpPr>
          <p:cNvPr id="3" name="Footer Placeholder 2"/>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4" name="Slide Number Placeholder 3"/>
          <p:cNvSpPr>
            <a:spLocks noGrp="1"/>
          </p:cNvSpPr>
          <p:nvPr>
            <p:ph type="sldNum" sz="quarter" idx="12"/>
          </p:nvPr>
        </p:nvSpPr>
        <p:spPr/>
        <p:txBody>
          <a:bodyPr/>
          <a:lstStyle/>
          <a:p>
            <a:fld id="{A7433447-5B6D-461F-92B6-F60C76EA706E}" type="slidenum">
              <a:rPr lang="en-US" smtClean="0"/>
              <a:pPr/>
              <a:t>35</a:t>
            </a:fld>
            <a:endParaRPr lang="en-US"/>
          </a:p>
        </p:txBody>
      </p:sp>
      <p:sp>
        <p:nvSpPr>
          <p:cNvPr id="5" name="Title 4"/>
          <p:cNvSpPr>
            <a:spLocks noGrp="1"/>
          </p:cNvSpPr>
          <p:nvPr>
            <p:ph type="title"/>
          </p:nvPr>
        </p:nvSpPr>
        <p:spPr/>
        <p:txBody>
          <a:bodyPr/>
          <a:lstStyle/>
          <a:p>
            <a:r>
              <a:rPr lang="en-US" dirty="0" smtClean="0"/>
              <a:t>International price discrimination</a:t>
            </a:r>
            <a:endParaRPr lang="en-US" dirty="0"/>
          </a:p>
        </p:txBody>
      </p:sp>
      <p:sp>
        <p:nvSpPr>
          <p:cNvPr id="6" name="Content Placeholder 5"/>
          <p:cNvSpPr>
            <a:spLocks noGrp="1"/>
          </p:cNvSpPr>
          <p:nvPr>
            <p:ph sz="quarter" idx="13"/>
          </p:nvPr>
        </p:nvSpPr>
        <p:spPr/>
        <p:txBody>
          <a:bodyPr/>
          <a:lstStyle/>
          <a:p>
            <a:r>
              <a:rPr lang="en-US" dirty="0" smtClean="0"/>
              <a:t>FIGURE 5.5</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0" y="707100"/>
            <a:ext cx="9144000" cy="34868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left)">
                                      <p:cBhvr>
                                        <p:cTn id="7" dur="500"/>
                                        <p:tgtEl>
                                          <p:spTgt spid="51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Antidumping Regulations</a:t>
            </a:r>
            <a:endParaRPr lang="en-US" dirty="0"/>
          </a:p>
        </p:txBody>
      </p:sp>
      <p:sp>
        <p:nvSpPr>
          <p:cNvPr id="3" name="Content Placeholder 2"/>
          <p:cNvSpPr>
            <a:spLocks noGrp="1"/>
          </p:cNvSpPr>
          <p:nvPr>
            <p:ph idx="1"/>
          </p:nvPr>
        </p:nvSpPr>
        <p:spPr/>
        <p:txBody>
          <a:bodyPr>
            <a:normAutofit/>
          </a:bodyPr>
          <a:lstStyle/>
          <a:p>
            <a:r>
              <a:rPr lang="en-US" dirty="0" smtClean="0"/>
              <a:t>Antidumping duty</a:t>
            </a:r>
          </a:p>
          <a:p>
            <a:pPr lvl="1"/>
            <a:r>
              <a:rPr lang="en-US" dirty="0" smtClean="0"/>
              <a:t>U.S. Department of Commerce </a:t>
            </a:r>
          </a:p>
          <a:p>
            <a:pPr lvl="2"/>
            <a:r>
              <a:rPr lang="en-US" dirty="0" smtClean="0"/>
              <a:t>Foreign merchandise is being sold at less than fair value (LTFV)</a:t>
            </a:r>
          </a:p>
          <a:p>
            <a:pPr lvl="1"/>
            <a:r>
              <a:rPr lang="en-US" dirty="0" smtClean="0"/>
              <a:t>U.S. International Trade Commission (ITC) </a:t>
            </a:r>
          </a:p>
          <a:p>
            <a:pPr lvl="2"/>
            <a:r>
              <a:rPr lang="en-US" dirty="0" smtClean="0"/>
              <a:t>Determines that LTFV imports are causing/threatening material injury</a:t>
            </a:r>
          </a:p>
          <a:p>
            <a:pPr lvl="1"/>
            <a:r>
              <a:rPr lang="en-US" dirty="0" smtClean="0"/>
              <a:t>Imposed in addition to the normal tariff</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Antidumping Regulations</a:t>
            </a:r>
            <a:endParaRPr lang="en-US" dirty="0"/>
          </a:p>
        </p:txBody>
      </p:sp>
      <p:sp>
        <p:nvSpPr>
          <p:cNvPr id="3" name="Content Placeholder 2"/>
          <p:cNvSpPr>
            <a:spLocks noGrp="1"/>
          </p:cNvSpPr>
          <p:nvPr>
            <p:ph idx="1"/>
          </p:nvPr>
        </p:nvSpPr>
        <p:spPr/>
        <p:txBody>
          <a:bodyPr>
            <a:normAutofit/>
          </a:bodyPr>
          <a:lstStyle/>
          <a:p>
            <a:r>
              <a:rPr lang="en-US" dirty="0" smtClean="0"/>
              <a:t>Margin of dumping </a:t>
            </a:r>
          </a:p>
          <a:p>
            <a:pPr lvl="1"/>
            <a:r>
              <a:rPr lang="en-US" dirty="0" smtClean="0"/>
              <a:t>Amount by which the foreign market value exceeds the U.S. price</a:t>
            </a:r>
          </a:p>
          <a:p>
            <a:r>
              <a:rPr lang="en-US" dirty="0" smtClean="0"/>
              <a:t>Foreign market value</a:t>
            </a:r>
          </a:p>
          <a:p>
            <a:pPr lvl="1"/>
            <a:r>
              <a:rPr lang="en-US" dirty="0" smtClean="0"/>
              <a:t>Priced-based definition</a:t>
            </a:r>
          </a:p>
          <a:p>
            <a:pPr lvl="2"/>
            <a:r>
              <a:rPr lang="en-US" dirty="0" smtClean="0"/>
              <a:t>Dumping occurs whenever a foreign company sells a product in the U.S. market </a:t>
            </a:r>
          </a:p>
          <a:p>
            <a:pPr lvl="2"/>
            <a:r>
              <a:rPr lang="en-US" dirty="0" smtClean="0"/>
              <a:t>At a price below that for which the same product sells in the home market</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Antidumping Regulations</a:t>
            </a:r>
            <a:endParaRPr lang="en-US" dirty="0"/>
          </a:p>
        </p:txBody>
      </p:sp>
      <p:sp>
        <p:nvSpPr>
          <p:cNvPr id="3" name="Content Placeholder 2"/>
          <p:cNvSpPr>
            <a:spLocks noGrp="1"/>
          </p:cNvSpPr>
          <p:nvPr>
            <p:ph idx="1"/>
          </p:nvPr>
        </p:nvSpPr>
        <p:spPr/>
        <p:txBody>
          <a:bodyPr>
            <a:normAutofit/>
          </a:bodyPr>
          <a:lstStyle/>
          <a:p>
            <a:r>
              <a:rPr lang="en-US" dirty="0" smtClean="0"/>
              <a:t>Foreign market value</a:t>
            </a:r>
          </a:p>
          <a:p>
            <a:pPr lvl="1"/>
            <a:r>
              <a:rPr lang="en-US" dirty="0" smtClean="0"/>
              <a:t>Cost-based definition</a:t>
            </a:r>
          </a:p>
          <a:p>
            <a:pPr lvl="2"/>
            <a:r>
              <a:rPr lang="en-US" dirty="0" smtClean="0"/>
              <a:t>Cost of manufacturing the merchandise</a:t>
            </a:r>
          </a:p>
          <a:p>
            <a:pPr lvl="2"/>
            <a:r>
              <a:rPr lang="en-US" dirty="0" smtClean="0"/>
              <a:t>+ general expenses (at least 10% of cost of manufacturing)</a:t>
            </a:r>
          </a:p>
          <a:p>
            <a:pPr lvl="2"/>
            <a:r>
              <a:rPr lang="en-US" dirty="0" smtClean="0"/>
              <a:t>+ profit on home-market sales (at least 8% of manufacturing cost + general expense)</a:t>
            </a:r>
          </a:p>
          <a:p>
            <a:pPr lvl="2"/>
            <a:r>
              <a:rPr lang="en-US" dirty="0" smtClean="0"/>
              <a:t>+packaging the merchandise for shipment to U.S.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Antidumping Regulations</a:t>
            </a:r>
            <a:endParaRPr lang="en-US" dirty="0"/>
          </a:p>
        </p:txBody>
      </p:sp>
      <p:sp>
        <p:nvSpPr>
          <p:cNvPr id="3" name="Content Placeholder 2"/>
          <p:cNvSpPr>
            <a:spLocks noGrp="1"/>
          </p:cNvSpPr>
          <p:nvPr>
            <p:ph idx="1"/>
          </p:nvPr>
        </p:nvSpPr>
        <p:spPr/>
        <p:txBody>
          <a:bodyPr>
            <a:normAutofit/>
          </a:bodyPr>
          <a:lstStyle/>
          <a:p>
            <a:r>
              <a:rPr lang="en-US" dirty="0" smtClean="0"/>
              <a:t>Smith Corona, Inc.</a:t>
            </a:r>
          </a:p>
          <a:p>
            <a:pPr lvl="1"/>
            <a:r>
              <a:rPr lang="en-US" dirty="0" smtClean="0"/>
              <a:t>Won several antidumping cases from the 1970s to the 1990s</a:t>
            </a:r>
          </a:p>
          <a:p>
            <a:pPr lvl="1"/>
            <a:r>
              <a:rPr lang="en-US" dirty="0" smtClean="0"/>
              <a:t>Ferocious competition from Brother Industries Ltd. of Japan</a:t>
            </a:r>
          </a:p>
          <a:p>
            <a:r>
              <a:rPr lang="en-US" dirty="0" smtClean="0"/>
              <a:t>1989, Canadian government </a:t>
            </a:r>
          </a:p>
          <a:p>
            <a:pPr lvl="1"/>
            <a:r>
              <a:rPr lang="en-US" dirty="0" smtClean="0"/>
              <a:t>U.S. Delicious apples - dumped on the Canadian market</a:t>
            </a:r>
          </a:p>
          <a:p>
            <a:pPr lvl="2"/>
            <a:r>
              <a:rPr lang="en-US" dirty="0" smtClean="0"/>
              <a:t>Injury to 4,500 commercial apple growers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Quota</a:t>
            </a:r>
            <a:endParaRPr lang="en-US" dirty="0"/>
          </a:p>
        </p:txBody>
      </p:sp>
      <p:sp>
        <p:nvSpPr>
          <p:cNvPr id="3" name="Content Placeholder 2"/>
          <p:cNvSpPr>
            <a:spLocks noGrp="1"/>
          </p:cNvSpPr>
          <p:nvPr>
            <p:ph idx="1"/>
          </p:nvPr>
        </p:nvSpPr>
        <p:spPr/>
        <p:txBody>
          <a:bodyPr>
            <a:normAutofit/>
          </a:bodyPr>
          <a:lstStyle/>
          <a:p>
            <a:r>
              <a:rPr lang="en-US" dirty="0" smtClean="0"/>
              <a:t>Global quota</a:t>
            </a:r>
          </a:p>
          <a:p>
            <a:pPr lvl="1"/>
            <a:r>
              <a:rPr lang="en-US" dirty="0" smtClean="0"/>
              <a:t>Permits a specified number of goods to be imported each year</a:t>
            </a:r>
          </a:p>
          <a:p>
            <a:pPr lvl="2"/>
            <a:r>
              <a:rPr lang="en-US" dirty="0" smtClean="0"/>
              <a:t>Does not specify from where the product is shipped or who is permitted to import</a:t>
            </a:r>
          </a:p>
          <a:p>
            <a:pPr lvl="1"/>
            <a:r>
              <a:rPr lang="en-US" dirty="0" smtClean="0"/>
              <a:t>Plagued by accusations of favoritism</a:t>
            </a:r>
          </a:p>
          <a:p>
            <a:r>
              <a:rPr lang="en-US" dirty="0" smtClean="0"/>
              <a:t>Selective quota</a:t>
            </a:r>
          </a:p>
          <a:p>
            <a:pPr lvl="1"/>
            <a:r>
              <a:rPr lang="en-US" dirty="0" smtClean="0"/>
              <a:t>Import quota allocated to specific countries</a:t>
            </a:r>
          </a:p>
          <a:p>
            <a:pPr lvl="1"/>
            <a:r>
              <a:rPr lang="en-US" dirty="0" smtClean="0"/>
              <a:t>May lead to a domestic monopoly of production and higher prices</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3" name="Slide Number Placeholder 2"/>
          <p:cNvSpPr>
            <a:spLocks noGrp="1"/>
          </p:cNvSpPr>
          <p:nvPr>
            <p:ph type="sldNum" sz="quarter" idx="12"/>
          </p:nvPr>
        </p:nvSpPr>
        <p:spPr/>
        <p:txBody>
          <a:bodyPr/>
          <a:lstStyle/>
          <a:p>
            <a:fld id="{A7433447-5B6D-461F-92B6-F60C76EA706E}" type="slidenum">
              <a:rPr lang="en-US" smtClean="0"/>
              <a:pPr/>
              <a:t>40</a:t>
            </a:fld>
            <a:endParaRPr lang="en-US"/>
          </a:p>
        </p:txBody>
      </p:sp>
      <p:sp>
        <p:nvSpPr>
          <p:cNvPr id="4" name="Title 3"/>
          <p:cNvSpPr>
            <a:spLocks noGrp="1"/>
          </p:cNvSpPr>
          <p:nvPr>
            <p:ph type="title"/>
          </p:nvPr>
        </p:nvSpPr>
        <p:spPr>
          <a:xfrm>
            <a:off x="1968285" y="232706"/>
            <a:ext cx="7175715" cy="705445"/>
          </a:xfrm>
        </p:spPr>
        <p:txBody>
          <a:bodyPr/>
          <a:lstStyle/>
          <a:p>
            <a:r>
              <a:rPr lang="en-US" sz="2600" dirty="0" smtClean="0"/>
              <a:t>Normal value and the margin of dumping: Delicious apples, regular storage, 1987–1988*</a:t>
            </a:r>
            <a:endParaRPr lang="en-US" sz="2600" dirty="0"/>
          </a:p>
        </p:txBody>
      </p:sp>
      <p:sp>
        <p:nvSpPr>
          <p:cNvPr id="5" name="Content Placeholder 4"/>
          <p:cNvSpPr>
            <a:spLocks noGrp="1"/>
          </p:cNvSpPr>
          <p:nvPr>
            <p:ph sz="quarter" idx="13"/>
          </p:nvPr>
        </p:nvSpPr>
        <p:spPr>
          <a:xfrm>
            <a:off x="154371" y="189730"/>
            <a:ext cx="1839681" cy="506049"/>
          </a:xfrm>
        </p:spPr>
        <p:txBody>
          <a:bodyPr>
            <a:normAutofit lnSpcReduction="10000"/>
          </a:bodyPr>
          <a:lstStyle/>
          <a:p>
            <a:r>
              <a:rPr lang="en-US" dirty="0" smtClean="0"/>
              <a:t>TABLE 5.5</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309688" y="1137550"/>
            <a:ext cx="6524625" cy="510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up)">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Swimming upstream: the case of Vietnamese catfish</a:t>
            </a:r>
            <a:endParaRPr lang="en-US" dirty="0"/>
          </a:p>
        </p:txBody>
      </p:sp>
      <p:sp>
        <p:nvSpPr>
          <p:cNvPr id="3" name="Content Placeholder 2"/>
          <p:cNvSpPr>
            <a:spLocks noGrp="1"/>
          </p:cNvSpPr>
          <p:nvPr>
            <p:ph idx="1"/>
          </p:nvPr>
        </p:nvSpPr>
        <p:spPr/>
        <p:txBody>
          <a:bodyPr>
            <a:normAutofit/>
          </a:bodyPr>
          <a:lstStyle/>
          <a:p>
            <a:r>
              <a:rPr lang="en-US" dirty="0" smtClean="0"/>
              <a:t>Vietnamese catfish</a:t>
            </a:r>
          </a:p>
          <a:p>
            <a:pPr lvl="1"/>
            <a:r>
              <a:rPr lang="en-US" dirty="0" smtClean="0"/>
              <a:t>Comparative advantage</a:t>
            </a:r>
          </a:p>
          <a:p>
            <a:pPr lvl="2"/>
            <a:r>
              <a:rPr lang="en-US" dirty="0" smtClean="0"/>
              <a:t>Vietnam’s Mekong Delta and cheap labor </a:t>
            </a:r>
          </a:p>
          <a:p>
            <a:pPr lvl="1"/>
            <a:r>
              <a:rPr lang="en-US" dirty="0" smtClean="0"/>
              <a:t>Half-million Vietnamese earn income from the catfish trade</a:t>
            </a:r>
          </a:p>
          <a:p>
            <a:pPr lvl="1"/>
            <a:r>
              <a:rPr lang="en-US" dirty="0" smtClean="0"/>
              <a:t>20% of the frozen catfish-fillet market in U.S.</a:t>
            </a:r>
          </a:p>
          <a:p>
            <a:pPr lvl="1"/>
            <a:r>
              <a:rPr lang="en-US" dirty="0" smtClean="0"/>
              <a:t>Lower prices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Swimming upstream: the case of Vietnamese catfish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Catfish farmers in Mississippi</a:t>
            </a:r>
          </a:p>
          <a:p>
            <a:pPr lvl="1"/>
            <a:r>
              <a:rPr lang="en-US" dirty="0" smtClean="0"/>
              <a:t>Trade war: product labeling, antidumping tariffs</a:t>
            </a:r>
          </a:p>
          <a:p>
            <a:pPr lvl="1"/>
            <a:r>
              <a:rPr lang="en-US" dirty="0" smtClean="0"/>
              <a:t>Persuade the U.S. government to close the catfish market to Vietnamese farmers</a:t>
            </a:r>
          </a:p>
          <a:p>
            <a:pPr lvl="2"/>
            <a:r>
              <a:rPr lang="en-US" dirty="0" smtClean="0"/>
              <a:t>Out of 2,000 types of catfish, only the American-born family could be called “catfish” </a:t>
            </a:r>
          </a:p>
          <a:p>
            <a:pPr lvl="1"/>
            <a:r>
              <a:rPr lang="en-US" dirty="0" smtClean="0"/>
              <a:t>Disinformation campaign - Vietnamese catfish</a:t>
            </a:r>
          </a:p>
          <a:p>
            <a:pPr lvl="2"/>
            <a:r>
              <a:rPr lang="en-US" dirty="0" smtClean="0"/>
              <a:t>“slippery catfish wannabe”</a:t>
            </a:r>
          </a:p>
          <a:p>
            <a:pPr lvl="2"/>
            <a:r>
              <a:rPr lang="en-US" dirty="0" smtClean="0"/>
              <a:t>“probably not even sporting real whiskers” </a:t>
            </a:r>
          </a:p>
          <a:p>
            <a:pPr lvl="2"/>
            <a:r>
              <a:rPr lang="en-US" dirty="0" smtClean="0"/>
              <a:t>“floating around in Third World rivers nibbling on who knows what”</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Swimming upstream: the case of Vietnamese catfish</a:t>
            </a:r>
            <a:endParaRPr lang="en-US" dirty="0"/>
          </a:p>
        </p:txBody>
      </p:sp>
      <p:sp>
        <p:nvSpPr>
          <p:cNvPr id="3" name="Content Placeholder 2"/>
          <p:cNvSpPr>
            <a:spLocks noGrp="1"/>
          </p:cNvSpPr>
          <p:nvPr>
            <p:ph idx="1"/>
          </p:nvPr>
        </p:nvSpPr>
        <p:spPr/>
        <p:txBody>
          <a:bodyPr>
            <a:normAutofit/>
          </a:bodyPr>
          <a:lstStyle/>
          <a:p>
            <a:r>
              <a:rPr lang="en-US" dirty="0" smtClean="0"/>
              <a:t>Catfish farmers in Mississippi</a:t>
            </a:r>
          </a:p>
          <a:p>
            <a:pPr lvl="1"/>
            <a:r>
              <a:rPr lang="en-US" dirty="0" smtClean="0"/>
              <a:t>Antidumping case against Vietnamese catfish</a:t>
            </a:r>
          </a:p>
          <a:p>
            <a:pPr lvl="1"/>
            <a:r>
              <a:rPr lang="en-US" dirty="0" smtClean="0"/>
              <a:t>U.S. Department of Commerce </a:t>
            </a:r>
          </a:p>
          <a:p>
            <a:pPr lvl="2"/>
            <a:r>
              <a:rPr lang="en-US" dirty="0" smtClean="0"/>
              <a:t>Did not have strong evidence that the imported fish were being sold in America more cheaply than in Vietnam, or below their cost of production</a:t>
            </a:r>
          </a:p>
          <a:p>
            <a:pPr lvl="2"/>
            <a:r>
              <a:rPr lang="en-US" dirty="0" smtClean="0"/>
              <a:t>Declared Vietnam a “nonmarket” economy</a:t>
            </a:r>
          </a:p>
          <a:p>
            <a:pPr lvl="2"/>
            <a:r>
              <a:rPr lang="en-US" dirty="0" smtClean="0"/>
              <a:t>Dumping tariffs: 37-64% (permanent)</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Swimming upstream: the case of Vietnamese catfish</a:t>
            </a:r>
            <a:endParaRPr lang="en-US" dirty="0"/>
          </a:p>
        </p:txBody>
      </p:sp>
      <p:sp>
        <p:nvSpPr>
          <p:cNvPr id="3" name="Content Placeholder 2"/>
          <p:cNvSpPr>
            <a:spLocks noGrp="1"/>
          </p:cNvSpPr>
          <p:nvPr>
            <p:ph idx="1"/>
          </p:nvPr>
        </p:nvSpPr>
        <p:spPr/>
        <p:txBody>
          <a:bodyPr>
            <a:normAutofit/>
          </a:bodyPr>
          <a:lstStyle/>
          <a:p>
            <a:r>
              <a:rPr lang="en-US" dirty="0" smtClean="0"/>
              <a:t>This nonmarket designation</a:t>
            </a:r>
          </a:p>
          <a:p>
            <a:pPr lvl="1"/>
            <a:r>
              <a:rPr lang="en-US" dirty="0" smtClean="0"/>
              <a:t>Should not have been used </a:t>
            </a:r>
          </a:p>
          <a:p>
            <a:pPr lvl="1"/>
            <a:r>
              <a:rPr lang="en-US" dirty="0" smtClean="0"/>
              <a:t>Because the U.S. government was encouraging Vietnam to become a market economy</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Antidumping Law Unfair?</a:t>
            </a:r>
            <a:endParaRPr lang="en-US" dirty="0"/>
          </a:p>
        </p:txBody>
      </p:sp>
      <p:sp>
        <p:nvSpPr>
          <p:cNvPr id="3" name="Content Placeholder 2"/>
          <p:cNvSpPr>
            <a:spLocks noGrp="1"/>
          </p:cNvSpPr>
          <p:nvPr>
            <p:ph idx="1"/>
          </p:nvPr>
        </p:nvSpPr>
        <p:spPr/>
        <p:txBody>
          <a:bodyPr>
            <a:normAutofit/>
          </a:bodyPr>
          <a:lstStyle/>
          <a:p>
            <a:r>
              <a:rPr lang="en-US" dirty="0" smtClean="0"/>
              <a:t>Antidumping laws </a:t>
            </a:r>
          </a:p>
          <a:p>
            <a:pPr lvl="1"/>
            <a:r>
              <a:rPr lang="en-US" dirty="0" smtClean="0"/>
              <a:t>Ensure a level playing field by offsetting artificial sources of competitive advantage</a:t>
            </a:r>
          </a:p>
          <a:p>
            <a:pPr lvl="1"/>
            <a:r>
              <a:rPr lang="en-US" dirty="0" smtClean="0"/>
              <a:t>Protected industries gain</a:t>
            </a:r>
          </a:p>
          <a:p>
            <a:pPr lvl="1"/>
            <a:r>
              <a:rPr lang="en-US" dirty="0" smtClean="0"/>
              <a:t>Consumers of the protected good lose more</a:t>
            </a:r>
          </a:p>
          <a:p>
            <a:pPr lvl="1"/>
            <a:r>
              <a:rPr lang="en-US" dirty="0" smtClean="0"/>
              <a:t>Whole economy lose more</a:t>
            </a:r>
          </a:p>
          <a:p>
            <a:r>
              <a:rPr lang="en-US" dirty="0" smtClean="0"/>
              <a:t>Dumping </a:t>
            </a:r>
          </a:p>
          <a:p>
            <a:pPr lvl="1"/>
            <a:r>
              <a:rPr lang="en-US" dirty="0" smtClean="0"/>
              <a:t>When a foreign producer sells goods in U.S. at less than fair value</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Antidumping Law Unfair?</a:t>
            </a:r>
            <a:endParaRPr lang="en-US" dirty="0"/>
          </a:p>
        </p:txBody>
      </p:sp>
      <p:sp>
        <p:nvSpPr>
          <p:cNvPr id="3" name="Content Placeholder 2"/>
          <p:cNvSpPr>
            <a:spLocks noGrp="1"/>
          </p:cNvSpPr>
          <p:nvPr>
            <p:ph idx="1"/>
          </p:nvPr>
        </p:nvSpPr>
        <p:spPr/>
        <p:txBody>
          <a:bodyPr>
            <a:normAutofit/>
          </a:bodyPr>
          <a:lstStyle/>
          <a:p>
            <a:r>
              <a:rPr lang="en-US" dirty="0" smtClean="0"/>
              <a:t>Fair value</a:t>
            </a:r>
          </a:p>
          <a:p>
            <a:pPr lvl="1"/>
            <a:r>
              <a:rPr lang="en-US" dirty="0" smtClean="0"/>
              <a:t>Average total cost</a:t>
            </a:r>
          </a:p>
          <a:p>
            <a:pPr lvl="1"/>
            <a:r>
              <a:rPr lang="en-US" dirty="0" smtClean="0"/>
              <a:t>+ 8% allowance for profit</a:t>
            </a:r>
          </a:p>
          <a:p>
            <a:r>
              <a:rPr lang="en-US" dirty="0" smtClean="0"/>
              <a:t>Average variable cost</a:t>
            </a:r>
          </a:p>
          <a:p>
            <a:pPr lvl="1"/>
            <a:r>
              <a:rPr lang="en-US" dirty="0" smtClean="0"/>
              <a:t>Better measure than average total cost</a:t>
            </a:r>
          </a:p>
          <a:p>
            <a:r>
              <a:rPr lang="en-US" dirty="0" smtClean="0"/>
              <a:t>Firms facing excess production capacity</a:t>
            </a:r>
          </a:p>
          <a:p>
            <a:pPr lvl="1"/>
            <a:r>
              <a:rPr lang="en-US" dirty="0" smtClean="0"/>
              <a:t>Incentive to stimulate sales</a:t>
            </a:r>
          </a:p>
          <a:p>
            <a:pPr lvl="2"/>
            <a:r>
              <a:rPr lang="en-US" dirty="0" smtClean="0"/>
              <a:t>Cutting prices charged to foreigners</a:t>
            </a:r>
          </a:p>
          <a:p>
            <a:pPr lvl="2"/>
            <a:r>
              <a:rPr lang="en-US" dirty="0" smtClean="0"/>
              <a:t>To levels that just cover average variable cost</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3" name="Slide Number Placeholder 2"/>
          <p:cNvSpPr>
            <a:spLocks noGrp="1"/>
          </p:cNvSpPr>
          <p:nvPr>
            <p:ph type="sldNum" sz="quarter" idx="12"/>
          </p:nvPr>
        </p:nvSpPr>
        <p:spPr/>
        <p:txBody>
          <a:bodyPr/>
          <a:lstStyle/>
          <a:p>
            <a:fld id="{A7433447-5B6D-461F-92B6-F60C76EA706E}" type="slidenum">
              <a:rPr lang="en-US" smtClean="0"/>
              <a:pPr/>
              <a:t>47</a:t>
            </a:fld>
            <a:endParaRPr lang="en-US"/>
          </a:p>
        </p:txBody>
      </p:sp>
      <p:sp>
        <p:nvSpPr>
          <p:cNvPr id="4" name="Title 3"/>
          <p:cNvSpPr>
            <a:spLocks noGrp="1"/>
          </p:cNvSpPr>
          <p:nvPr>
            <p:ph type="title"/>
          </p:nvPr>
        </p:nvSpPr>
        <p:spPr/>
        <p:txBody>
          <a:bodyPr/>
          <a:lstStyle/>
          <a:p>
            <a:r>
              <a:rPr lang="en-US" dirty="0" smtClean="0"/>
              <a:t>Dumping and excess capacity</a:t>
            </a:r>
            <a:endParaRPr lang="en-US" dirty="0"/>
          </a:p>
        </p:txBody>
      </p:sp>
      <p:sp>
        <p:nvSpPr>
          <p:cNvPr id="5" name="Content Placeholder 4"/>
          <p:cNvSpPr>
            <a:spLocks noGrp="1"/>
          </p:cNvSpPr>
          <p:nvPr>
            <p:ph sz="quarter" idx="13"/>
          </p:nvPr>
        </p:nvSpPr>
        <p:spPr>
          <a:xfrm>
            <a:off x="154371" y="189730"/>
            <a:ext cx="1839681" cy="506049"/>
          </a:xfrm>
        </p:spPr>
        <p:txBody>
          <a:bodyPr>
            <a:normAutofit lnSpcReduction="10000"/>
          </a:bodyPr>
          <a:lstStyle/>
          <a:p>
            <a:r>
              <a:rPr lang="en-US" dirty="0" smtClean="0"/>
              <a:t>TABLE 5.6</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0" y="934350"/>
            <a:ext cx="9144000" cy="232144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up)">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Antidumping Law Unfair?</a:t>
            </a:r>
            <a:endParaRPr lang="en-US" dirty="0"/>
          </a:p>
        </p:txBody>
      </p:sp>
      <p:sp>
        <p:nvSpPr>
          <p:cNvPr id="3" name="Content Placeholder 2"/>
          <p:cNvSpPr>
            <a:spLocks noGrp="1"/>
          </p:cNvSpPr>
          <p:nvPr>
            <p:ph idx="1"/>
          </p:nvPr>
        </p:nvSpPr>
        <p:spPr/>
        <p:txBody>
          <a:bodyPr>
            <a:normAutofit/>
          </a:bodyPr>
          <a:lstStyle/>
          <a:p>
            <a:r>
              <a:rPr lang="en-US" dirty="0" smtClean="0"/>
              <a:t>Antidumping law – unfair</a:t>
            </a:r>
          </a:p>
          <a:p>
            <a:pPr lvl="1"/>
            <a:r>
              <a:rPr lang="en-US" dirty="0" smtClean="0"/>
              <a:t>Uses average total cost to determine fair value</a:t>
            </a:r>
          </a:p>
          <a:p>
            <a:pPr lvl="1"/>
            <a:r>
              <a:rPr lang="en-US" dirty="0" smtClean="0"/>
              <a:t>Under competitive conditions</a:t>
            </a:r>
          </a:p>
          <a:p>
            <a:pPr lvl="2"/>
            <a:r>
              <a:rPr lang="en-US" dirty="0" smtClean="0"/>
              <a:t>Firms price their goods at average variable costs,</a:t>
            </a:r>
          </a:p>
          <a:p>
            <a:pPr lvl="1"/>
            <a:r>
              <a:rPr lang="en-US" dirty="0" smtClean="0"/>
              <a:t>Punish firms that are simply behaving in a manner typical of competitive markets</a:t>
            </a:r>
          </a:p>
          <a:p>
            <a:pPr lvl="1"/>
            <a:r>
              <a:rPr lang="en-US" dirty="0" smtClean="0"/>
              <a:t>U.S. firms selling at home are not subject to the same rules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Antidumping Law Unfair?</a:t>
            </a:r>
            <a:endParaRPr lang="en-US" dirty="0"/>
          </a:p>
        </p:txBody>
      </p:sp>
      <p:sp>
        <p:nvSpPr>
          <p:cNvPr id="3" name="Content Placeholder 2"/>
          <p:cNvSpPr>
            <a:spLocks noGrp="1"/>
          </p:cNvSpPr>
          <p:nvPr>
            <p:ph idx="1"/>
          </p:nvPr>
        </p:nvSpPr>
        <p:spPr/>
        <p:txBody>
          <a:bodyPr>
            <a:normAutofit/>
          </a:bodyPr>
          <a:lstStyle/>
          <a:p>
            <a:r>
              <a:rPr lang="en-US" dirty="0" smtClean="0"/>
              <a:t>Antidumping law - does not account for currency fluctuations</a:t>
            </a:r>
          </a:p>
          <a:p>
            <a:pPr lvl="1"/>
            <a:r>
              <a:rPr lang="en-US" dirty="0" smtClean="0"/>
              <a:t>Fluctuations in exchange rates can cause prices to “dump” according to the legal definition</a:t>
            </a:r>
          </a:p>
          <a:p>
            <a:pPr lvl="1"/>
            <a:r>
              <a:rPr lang="en-US" dirty="0" smtClean="0"/>
              <a:t>American firms are not required to meet the standard imposed on foreign firms selling in the United States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Quota</a:t>
            </a:r>
            <a:endParaRPr lang="en-US" dirty="0"/>
          </a:p>
        </p:txBody>
      </p:sp>
      <p:sp>
        <p:nvSpPr>
          <p:cNvPr id="3" name="Content Placeholder 2"/>
          <p:cNvSpPr>
            <a:spLocks noGrp="1"/>
          </p:cNvSpPr>
          <p:nvPr>
            <p:ph idx="1"/>
          </p:nvPr>
        </p:nvSpPr>
        <p:spPr/>
        <p:txBody>
          <a:bodyPr>
            <a:normAutofit/>
          </a:bodyPr>
          <a:lstStyle/>
          <a:p>
            <a:r>
              <a:rPr lang="en-US" dirty="0" smtClean="0"/>
              <a:t>Effects of import quota on economy’s welfare</a:t>
            </a:r>
          </a:p>
          <a:p>
            <a:pPr lvl="1"/>
            <a:r>
              <a:rPr lang="en-US" dirty="0" smtClean="0"/>
              <a:t>Price increase</a:t>
            </a:r>
          </a:p>
          <a:p>
            <a:pPr lvl="1"/>
            <a:r>
              <a:rPr lang="en-US" dirty="0" smtClean="0"/>
              <a:t>Decrease in consumer surplus</a:t>
            </a:r>
          </a:p>
          <a:p>
            <a:pPr lvl="2"/>
            <a:r>
              <a:rPr lang="en-US" dirty="0" smtClean="0"/>
              <a:t>Redistributive effect</a:t>
            </a:r>
          </a:p>
          <a:p>
            <a:pPr lvl="2"/>
            <a:r>
              <a:rPr lang="en-US" dirty="0" smtClean="0"/>
              <a:t>Deadweight loss</a:t>
            </a:r>
          </a:p>
          <a:p>
            <a:pPr lvl="3"/>
            <a:r>
              <a:rPr lang="en-US" dirty="0" smtClean="0"/>
              <a:t>Protective effect</a:t>
            </a:r>
          </a:p>
          <a:p>
            <a:pPr lvl="3"/>
            <a:r>
              <a:rPr lang="en-US" dirty="0" smtClean="0"/>
              <a:t>Consumption effect</a:t>
            </a:r>
          </a:p>
          <a:p>
            <a:pPr lvl="2"/>
            <a:r>
              <a:rPr lang="en-US" dirty="0" smtClean="0"/>
              <a:t>Revenue effect </a:t>
            </a:r>
          </a:p>
          <a:p>
            <a:pPr lvl="3"/>
            <a:r>
              <a:rPr lang="en-US" dirty="0" smtClean="0"/>
              <a:t>Windfall profit</a:t>
            </a:r>
          </a:p>
          <a:p>
            <a:pPr lvl="3"/>
            <a:r>
              <a:rPr lang="en-US" dirty="0" smtClean="0"/>
              <a:t>Quota rent </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Nontariff Trade Barriers</a:t>
            </a:r>
            <a:endParaRPr lang="en-US" dirty="0"/>
          </a:p>
        </p:txBody>
      </p:sp>
      <p:sp>
        <p:nvSpPr>
          <p:cNvPr id="3" name="Content Placeholder 2"/>
          <p:cNvSpPr>
            <a:spLocks noGrp="1"/>
          </p:cNvSpPr>
          <p:nvPr>
            <p:ph idx="1"/>
          </p:nvPr>
        </p:nvSpPr>
        <p:spPr/>
        <p:txBody>
          <a:bodyPr>
            <a:normAutofit/>
          </a:bodyPr>
          <a:lstStyle/>
          <a:p>
            <a:r>
              <a:rPr lang="en-US" dirty="0" smtClean="0"/>
              <a:t>Government procurement policies</a:t>
            </a:r>
          </a:p>
          <a:p>
            <a:pPr lvl="1"/>
            <a:r>
              <a:rPr lang="en-US" dirty="0" smtClean="0"/>
              <a:t>Buy-national policies</a:t>
            </a:r>
          </a:p>
          <a:p>
            <a:pPr lvl="1"/>
            <a:r>
              <a:rPr lang="en-US" dirty="0" smtClean="0"/>
              <a:t>1933, Buy American Act</a:t>
            </a:r>
          </a:p>
          <a:p>
            <a:pPr lvl="2"/>
            <a:r>
              <a:rPr lang="en-US" dirty="0" smtClean="0"/>
              <a:t>Federal agencies</a:t>
            </a:r>
          </a:p>
          <a:p>
            <a:pPr lvl="3"/>
            <a:r>
              <a:rPr lang="en-US" dirty="0" smtClean="0"/>
              <a:t>Purchase materials and products from U.S. suppliers </a:t>
            </a:r>
          </a:p>
          <a:p>
            <a:pPr lvl="3"/>
            <a:r>
              <a:rPr lang="en-US" dirty="0" smtClean="0"/>
              <a:t>If their prices are not “unreasonably” higher than those of foreign competitors</a:t>
            </a:r>
          </a:p>
          <a:p>
            <a:pPr lvl="2"/>
            <a:r>
              <a:rPr lang="en-US" dirty="0" smtClean="0"/>
              <a:t>Domestic product</a:t>
            </a:r>
          </a:p>
          <a:p>
            <a:pPr lvl="3"/>
            <a:r>
              <a:rPr lang="en-US" dirty="0" smtClean="0"/>
              <a:t>At least 50% domestic component content</a:t>
            </a:r>
          </a:p>
          <a:p>
            <a:pPr lvl="3"/>
            <a:r>
              <a:rPr lang="en-US" dirty="0" smtClean="0"/>
              <a:t>Manufactured in the United States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Nontariff Trade Barriers</a:t>
            </a:r>
            <a:endParaRPr lang="en-US" dirty="0"/>
          </a:p>
        </p:txBody>
      </p:sp>
      <p:sp>
        <p:nvSpPr>
          <p:cNvPr id="3" name="Content Placeholder 2"/>
          <p:cNvSpPr>
            <a:spLocks noGrp="1"/>
          </p:cNvSpPr>
          <p:nvPr>
            <p:ph idx="1"/>
          </p:nvPr>
        </p:nvSpPr>
        <p:spPr/>
        <p:txBody>
          <a:bodyPr>
            <a:normAutofit/>
          </a:bodyPr>
          <a:lstStyle/>
          <a:p>
            <a:r>
              <a:rPr lang="en-US" dirty="0" smtClean="0"/>
              <a:t>Government procurement policies</a:t>
            </a:r>
          </a:p>
          <a:p>
            <a:pPr lvl="1"/>
            <a:r>
              <a:rPr lang="en-US" dirty="0" smtClean="0"/>
              <a:t>1933, Buy American Act</a:t>
            </a:r>
          </a:p>
          <a:p>
            <a:pPr lvl="2"/>
            <a:r>
              <a:rPr lang="en-US" dirty="0" smtClean="0"/>
              <a:t>U.S. suppliers of civilian agencies – preferences over foreign firms</a:t>
            </a:r>
          </a:p>
          <a:p>
            <a:pPr lvl="3"/>
            <a:r>
              <a:rPr lang="en-US" dirty="0" smtClean="0"/>
              <a:t>6-12% preference margin</a:t>
            </a:r>
          </a:p>
          <a:p>
            <a:pPr lvl="3"/>
            <a:r>
              <a:rPr lang="en-US" dirty="0" smtClean="0"/>
              <a:t>50% preference margin for Department of Defense. These preferences are</a:t>
            </a:r>
          </a:p>
          <a:p>
            <a:pPr lvl="3"/>
            <a:r>
              <a:rPr lang="en-US" dirty="0" smtClean="0"/>
              <a:t>Waived if the U.S.-produced good is not available in sufficient quantities or is not of satisfactory quality</a:t>
            </a:r>
          </a:p>
          <a:p>
            <a:pPr lvl="1">
              <a:buNone/>
            </a:pPr>
            <a:endParaRPr lang="en-US" dirty="0" smtClean="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Nontariff Trade Barriers</a:t>
            </a:r>
            <a:endParaRPr lang="en-US" dirty="0"/>
          </a:p>
        </p:txBody>
      </p:sp>
      <p:sp>
        <p:nvSpPr>
          <p:cNvPr id="3" name="Content Placeholder 2"/>
          <p:cNvSpPr>
            <a:spLocks noGrp="1"/>
          </p:cNvSpPr>
          <p:nvPr>
            <p:ph idx="1"/>
          </p:nvPr>
        </p:nvSpPr>
        <p:spPr/>
        <p:txBody>
          <a:bodyPr>
            <a:normAutofit/>
          </a:bodyPr>
          <a:lstStyle/>
          <a:p>
            <a:r>
              <a:rPr lang="en-US" dirty="0" smtClean="0"/>
              <a:t>Government procurement policies</a:t>
            </a:r>
          </a:p>
          <a:p>
            <a:pPr lvl="1"/>
            <a:r>
              <a:rPr lang="en-US" dirty="0" smtClean="0"/>
              <a:t>Barrier to free trade</a:t>
            </a:r>
          </a:p>
          <a:p>
            <a:pPr lvl="2"/>
            <a:r>
              <a:rPr lang="en-US" dirty="0" smtClean="0"/>
              <a:t>Higher cost for government projects</a:t>
            </a:r>
          </a:p>
          <a:p>
            <a:pPr lvl="2"/>
            <a:r>
              <a:rPr lang="en-US" dirty="0" smtClean="0"/>
              <a:t>Deadweight welfare losses</a:t>
            </a:r>
          </a:p>
          <a:p>
            <a:pPr lvl="3"/>
            <a:r>
              <a:rPr lang="en-US" dirty="0" smtClean="0"/>
              <a:t>Protective and consumption effects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fiscal stimulus and Buy American legislation</a:t>
            </a:r>
            <a:endParaRPr lang="en-US" dirty="0"/>
          </a:p>
        </p:txBody>
      </p:sp>
      <p:sp>
        <p:nvSpPr>
          <p:cNvPr id="3" name="Content Placeholder 2"/>
          <p:cNvSpPr>
            <a:spLocks noGrp="1"/>
          </p:cNvSpPr>
          <p:nvPr>
            <p:ph idx="1"/>
          </p:nvPr>
        </p:nvSpPr>
        <p:spPr/>
        <p:txBody>
          <a:bodyPr>
            <a:normAutofit/>
          </a:bodyPr>
          <a:lstStyle/>
          <a:p>
            <a:r>
              <a:rPr lang="en-US" dirty="0" smtClean="0"/>
              <a:t>$787 billion fiscal stimulus legislation</a:t>
            </a:r>
          </a:p>
          <a:p>
            <a:pPr lvl="1"/>
            <a:r>
              <a:rPr lang="en-US" dirty="0" smtClean="0"/>
              <a:t>During the recession of 2007–2009</a:t>
            </a:r>
          </a:p>
          <a:p>
            <a:pPr lvl="1"/>
            <a:r>
              <a:rPr lang="en-US" dirty="0" smtClean="0"/>
              <a:t>Federal agencies can waive Buy American preferences </a:t>
            </a:r>
          </a:p>
          <a:p>
            <a:pPr lvl="2"/>
            <a:r>
              <a:rPr lang="en-US" dirty="0" smtClean="0"/>
              <a:t>If they inflate the cost of a construction project by more than 25% or are deemed to be against the public interest</a:t>
            </a:r>
          </a:p>
          <a:p>
            <a:pPr lvl="1"/>
            <a:r>
              <a:rPr lang="en-US" dirty="0" smtClean="0"/>
              <a:t>Buy American preferences are waived if they violate past trade agreements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fiscal stimulus and Buy American legislation</a:t>
            </a:r>
            <a:endParaRPr lang="en-US" dirty="0"/>
          </a:p>
        </p:txBody>
      </p:sp>
      <p:sp>
        <p:nvSpPr>
          <p:cNvPr id="3" name="Content Placeholder 2"/>
          <p:cNvSpPr>
            <a:spLocks noGrp="1"/>
          </p:cNvSpPr>
          <p:nvPr>
            <p:ph idx="1"/>
          </p:nvPr>
        </p:nvSpPr>
        <p:spPr/>
        <p:txBody>
          <a:bodyPr>
            <a:normAutofit/>
          </a:bodyPr>
          <a:lstStyle/>
          <a:p>
            <a:r>
              <a:rPr lang="en-US" dirty="0" smtClean="0"/>
              <a:t>$787 billion fiscal stimulus legislation</a:t>
            </a:r>
          </a:p>
          <a:p>
            <a:pPr lvl="1"/>
            <a:r>
              <a:rPr lang="en-US" dirty="0" smtClean="0"/>
              <a:t>City and state (municipal) governments in U.S. are not obligated to honor the trade agreements of the federal government</a:t>
            </a:r>
          </a:p>
          <a:p>
            <a:pPr lvl="2"/>
            <a:r>
              <a:rPr lang="en-US" dirty="0" smtClean="0"/>
              <a:t>Can enact Buy American</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Nontariff Trade Barriers</a:t>
            </a:r>
            <a:endParaRPr lang="en-US" dirty="0"/>
          </a:p>
        </p:txBody>
      </p:sp>
      <p:sp>
        <p:nvSpPr>
          <p:cNvPr id="3" name="Content Placeholder 2"/>
          <p:cNvSpPr>
            <a:spLocks noGrp="1"/>
          </p:cNvSpPr>
          <p:nvPr>
            <p:ph idx="1"/>
          </p:nvPr>
        </p:nvSpPr>
        <p:spPr/>
        <p:txBody>
          <a:bodyPr>
            <a:normAutofit/>
          </a:bodyPr>
          <a:lstStyle/>
          <a:p>
            <a:r>
              <a:rPr lang="en-US" dirty="0" smtClean="0"/>
              <a:t>Social regulations</a:t>
            </a:r>
          </a:p>
          <a:p>
            <a:pPr lvl="1"/>
            <a:r>
              <a:rPr lang="en-US" dirty="0" smtClean="0"/>
              <a:t>Correct a variety of undesirable side effects markets ignore</a:t>
            </a:r>
          </a:p>
          <a:p>
            <a:pPr lvl="2"/>
            <a:r>
              <a:rPr lang="en-US" dirty="0" smtClean="0"/>
              <a:t>Health, safety, and the environment </a:t>
            </a:r>
          </a:p>
          <a:p>
            <a:pPr lvl="1"/>
            <a:r>
              <a:rPr lang="en-US" dirty="0" smtClean="0"/>
              <a:t>CAFÉ Standards</a:t>
            </a:r>
          </a:p>
          <a:p>
            <a:pPr lvl="2"/>
            <a:r>
              <a:rPr lang="en-US" dirty="0" smtClean="0"/>
              <a:t>Corporate average fuel economy standards</a:t>
            </a:r>
          </a:p>
          <a:p>
            <a:pPr lvl="2"/>
            <a:r>
              <a:rPr lang="en-US" dirty="0" smtClean="0"/>
              <a:t>Passenger cars: 27.5 miles per gallon</a:t>
            </a:r>
          </a:p>
          <a:p>
            <a:pPr lvl="1"/>
            <a:r>
              <a:rPr lang="en-US" dirty="0" smtClean="0"/>
              <a:t>European Union</a:t>
            </a:r>
          </a:p>
          <a:p>
            <a:pPr lvl="2"/>
            <a:r>
              <a:rPr lang="en-US" dirty="0" smtClean="0"/>
              <a:t>Ban on hormone-treated meat</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Nontariff Trade Barriers</a:t>
            </a:r>
            <a:endParaRPr lang="en-US" dirty="0"/>
          </a:p>
        </p:txBody>
      </p:sp>
      <p:sp>
        <p:nvSpPr>
          <p:cNvPr id="3" name="Content Placeholder 2"/>
          <p:cNvSpPr>
            <a:spLocks noGrp="1"/>
          </p:cNvSpPr>
          <p:nvPr>
            <p:ph idx="1"/>
          </p:nvPr>
        </p:nvSpPr>
        <p:spPr/>
        <p:txBody>
          <a:bodyPr>
            <a:normAutofit/>
          </a:bodyPr>
          <a:lstStyle/>
          <a:p>
            <a:r>
              <a:rPr lang="en-US" dirty="0" smtClean="0"/>
              <a:t>Sea transport and freight regulations</a:t>
            </a:r>
          </a:p>
          <a:p>
            <a:pPr lvl="1"/>
            <a:r>
              <a:rPr lang="en-US" dirty="0" smtClean="0"/>
              <a:t>U.S. shipping companies serving Japanese ports</a:t>
            </a:r>
          </a:p>
          <a:p>
            <a:pPr lvl="2"/>
            <a:r>
              <a:rPr lang="en-US" dirty="0" smtClean="0"/>
              <a:t>Highly restrictive system of port services</a:t>
            </a:r>
          </a:p>
          <a:p>
            <a:pPr lvl="2"/>
            <a:r>
              <a:rPr lang="en-US" dirty="0" smtClean="0"/>
              <a:t>Clear every detail of its visit with Japan’s stevedore-company association</a:t>
            </a:r>
          </a:p>
          <a:p>
            <a:pPr lvl="2"/>
            <a:r>
              <a:rPr lang="en-US" dirty="0" smtClean="0"/>
              <a:t>Dockworkers – available 18 hours a day or less</a:t>
            </a:r>
          </a:p>
          <a:p>
            <a:pPr lvl="2"/>
            <a:r>
              <a:rPr lang="en-US" dirty="0" smtClean="0"/>
              <a:t>Expensive</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Nontariff Trade Barriers</a:t>
            </a:r>
            <a:endParaRPr lang="en-US" dirty="0"/>
          </a:p>
        </p:txBody>
      </p:sp>
      <p:sp>
        <p:nvSpPr>
          <p:cNvPr id="3" name="Content Placeholder 2"/>
          <p:cNvSpPr>
            <a:spLocks noGrp="1"/>
          </p:cNvSpPr>
          <p:nvPr>
            <p:ph idx="1"/>
          </p:nvPr>
        </p:nvSpPr>
        <p:spPr/>
        <p:txBody>
          <a:bodyPr>
            <a:normAutofit/>
          </a:bodyPr>
          <a:lstStyle/>
          <a:p>
            <a:r>
              <a:rPr lang="en-US" dirty="0" smtClean="0"/>
              <a:t>Sea transport and freight regulations</a:t>
            </a:r>
          </a:p>
          <a:p>
            <a:pPr lvl="1"/>
            <a:r>
              <a:rPr lang="en-US" dirty="0" smtClean="0"/>
              <a:t>Ships docking in U.S. port</a:t>
            </a:r>
          </a:p>
          <a:p>
            <a:pPr lvl="2"/>
            <a:r>
              <a:rPr lang="en-US" dirty="0" smtClean="0"/>
              <a:t>U.S. dockworkers</a:t>
            </a:r>
          </a:p>
          <a:p>
            <a:pPr lvl="3"/>
            <a:r>
              <a:rPr lang="en-US" dirty="0" smtClean="0"/>
              <a:t>Unload and load 24 hours a day</a:t>
            </a:r>
          </a:p>
          <a:p>
            <a:pPr lvl="3"/>
            <a:r>
              <a:rPr lang="en-US" dirty="0" smtClean="0"/>
              <a:t>30% less time</a:t>
            </a:r>
          </a:p>
          <a:p>
            <a:pPr lvl="3"/>
            <a:r>
              <a:rPr lang="en-US" dirty="0" smtClean="0"/>
              <a:t>Half the price</a:t>
            </a:r>
          </a:p>
          <a:p>
            <a:pPr lvl="2"/>
            <a:r>
              <a:rPr lang="en-US" dirty="0" smtClean="0"/>
              <a:t>Notify port authorities</a:t>
            </a:r>
          </a:p>
          <a:p>
            <a:pPr lvl="2"/>
            <a:r>
              <a:rPr lang="en-US" smtClean="0"/>
              <a:t>Notify the </a:t>
            </a:r>
            <a:r>
              <a:rPr lang="en-US" dirty="0" smtClean="0"/>
              <a:t>Coast Guard</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57</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142012"/>
            <a:ext cx="8989621" cy="1448915"/>
          </a:xfrm>
        </p:spPr>
        <p:txBody>
          <a:bodyPr>
            <a:noAutofit/>
          </a:bodyPr>
          <a:lstStyle/>
          <a:p>
            <a:r>
              <a:rPr lang="en-US" sz="1700" dirty="0" smtClean="0"/>
              <a:t>By restricting available supplies of an imported product, a quota leads to higher import prices. This price umbrella allows domestic producers of the import-competing good to raise prices. The result is a decrease in the consumer surplus. Of this amount, the welfare loss to the importing nation consists of the protective effect, the consumption effect, and that portion of the revenue effect that is captured by the foreign exporter.</a:t>
            </a:r>
            <a:endParaRPr lang="en-US" sz="1700" dirty="0"/>
          </a:p>
        </p:txBody>
      </p:sp>
      <p:sp>
        <p:nvSpPr>
          <p:cNvPr id="3" name="Footer Placeholder 2"/>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4" name="Slide Number Placeholder 3"/>
          <p:cNvSpPr>
            <a:spLocks noGrp="1"/>
          </p:cNvSpPr>
          <p:nvPr>
            <p:ph type="sldNum" sz="quarter" idx="12"/>
          </p:nvPr>
        </p:nvSpPr>
        <p:spPr/>
        <p:txBody>
          <a:bodyPr/>
          <a:lstStyle/>
          <a:p>
            <a:fld id="{A7433447-5B6D-461F-92B6-F60C76EA706E}" type="slidenum">
              <a:rPr lang="en-US" smtClean="0"/>
              <a:pPr/>
              <a:t>6</a:t>
            </a:fld>
            <a:endParaRPr lang="en-US"/>
          </a:p>
        </p:txBody>
      </p:sp>
      <p:sp>
        <p:nvSpPr>
          <p:cNvPr id="5" name="Title 4"/>
          <p:cNvSpPr>
            <a:spLocks noGrp="1"/>
          </p:cNvSpPr>
          <p:nvPr>
            <p:ph type="title"/>
          </p:nvPr>
        </p:nvSpPr>
        <p:spPr/>
        <p:txBody>
          <a:bodyPr/>
          <a:lstStyle/>
          <a:p>
            <a:r>
              <a:rPr lang="en-US" dirty="0" smtClean="0"/>
              <a:t>Import quota: trade and welfare effects</a:t>
            </a:r>
            <a:endParaRPr lang="en-US" dirty="0"/>
          </a:p>
        </p:txBody>
      </p:sp>
      <p:sp>
        <p:nvSpPr>
          <p:cNvPr id="6" name="Content Placeholder 5"/>
          <p:cNvSpPr>
            <a:spLocks noGrp="1"/>
          </p:cNvSpPr>
          <p:nvPr>
            <p:ph sz="quarter" idx="13"/>
          </p:nvPr>
        </p:nvSpPr>
        <p:spPr/>
        <p:txBody>
          <a:bodyPr/>
          <a:lstStyle/>
          <a:p>
            <a:r>
              <a:rPr lang="en-US" dirty="0" smtClean="0"/>
              <a:t>FIGURE 5.1</a:t>
            </a:r>
            <a:endParaRPr lang="en-US" dirty="0"/>
          </a:p>
        </p:txBody>
      </p:sp>
      <p:pic>
        <p:nvPicPr>
          <p:cNvPr id="28674" name="Picture 2"/>
          <p:cNvPicPr>
            <a:picLocks noChangeAspect="1" noChangeArrowheads="1"/>
          </p:cNvPicPr>
          <p:nvPr/>
        </p:nvPicPr>
        <p:blipFill>
          <a:blip r:embed="rId2" cstate="print"/>
          <a:srcRect/>
          <a:stretch>
            <a:fillRect/>
          </a:stretch>
        </p:blipFill>
        <p:spPr bwMode="auto">
          <a:xfrm>
            <a:off x="1858385" y="651113"/>
            <a:ext cx="5427231" cy="456215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left)">
                                      <p:cBhvr>
                                        <p:cTn id="7" dur="500"/>
                                        <p:tgtEl>
                                          <p:spTgt spid="2867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Quota</a:t>
            </a:r>
            <a:endParaRPr lang="en-US" dirty="0"/>
          </a:p>
        </p:txBody>
      </p:sp>
      <p:sp>
        <p:nvSpPr>
          <p:cNvPr id="3" name="Content Placeholder 2"/>
          <p:cNvSpPr>
            <a:spLocks noGrp="1"/>
          </p:cNvSpPr>
          <p:nvPr>
            <p:ph idx="1"/>
          </p:nvPr>
        </p:nvSpPr>
        <p:spPr/>
        <p:txBody>
          <a:bodyPr>
            <a:normAutofit/>
          </a:bodyPr>
          <a:lstStyle/>
          <a:p>
            <a:r>
              <a:rPr lang="en-US" dirty="0" smtClean="0"/>
              <a:t>Allocating quota licenses</a:t>
            </a:r>
          </a:p>
          <a:p>
            <a:pPr lvl="1"/>
            <a:r>
              <a:rPr lang="en-US" dirty="0" smtClean="0"/>
              <a:t>Historical share of import market</a:t>
            </a:r>
          </a:p>
          <a:p>
            <a:pPr lvl="2"/>
            <a:r>
              <a:rPr lang="en-US" dirty="0" smtClean="0"/>
              <a:t>Oil and dairy products</a:t>
            </a:r>
          </a:p>
          <a:p>
            <a:pPr lvl="2"/>
            <a:r>
              <a:rPr lang="en-US" dirty="0" smtClean="0"/>
              <a:t>Discriminates against importers seeking to import goods for the first time</a:t>
            </a:r>
          </a:p>
          <a:p>
            <a:pPr lvl="1"/>
            <a:r>
              <a:rPr lang="en-US" dirty="0" smtClean="0"/>
              <a:t>Pro rata basis</a:t>
            </a:r>
          </a:p>
          <a:p>
            <a:pPr lvl="2"/>
            <a:r>
              <a:rPr lang="en-US" dirty="0" smtClean="0"/>
              <a:t>U.S. importers receive a fraction of their demand </a:t>
            </a:r>
          </a:p>
          <a:p>
            <a:pPr lvl="3"/>
            <a:r>
              <a:rPr lang="en-US" dirty="0" smtClean="0"/>
              <a:t>= Ratio of the import quota to the total quantity demanded collectively by U.S. importers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Quota</a:t>
            </a:r>
            <a:endParaRPr lang="en-US" dirty="0"/>
          </a:p>
        </p:txBody>
      </p:sp>
      <p:sp>
        <p:nvSpPr>
          <p:cNvPr id="3" name="Content Placeholder 2"/>
          <p:cNvSpPr>
            <a:spLocks noGrp="1"/>
          </p:cNvSpPr>
          <p:nvPr>
            <p:ph idx="1"/>
          </p:nvPr>
        </p:nvSpPr>
        <p:spPr/>
        <p:txBody>
          <a:bodyPr>
            <a:normAutofit/>
          </a:bodyPr>
          <a:lstStyle/>
          <a:p>
            <a:r>
              <a:rPr lang="en-US" dirty="0" smtClean="0"/>
              <a:t>Allocating quota licenses</a:t>
            </a:r>
          </a:p>
          <a:p>
            <a:pPr lvl="1"/>
            <a:r>
              <a:rPr lang="en-US" dirty="0" smtClean="0"/>
              <a:t>Auctioning of import licenses </a:t>
            </a:r>
          </a:p>
          <a:p>
            <a:pPr lvl="2"/>
            <a:r>
              <a:rPr lang="en-US" dirty="0" smtClean="0"/>
              <a:t>To the highest bidder in a competitive market</a:t>
            </a:r>
          </a:p>
          <a:p>
            <a:pPr lvl="2"/>
            <a:r>
              <a:rPr lang="en-US" dirty="0" smtClean="0"/>
              <a:t>Government - capture the windfall profits</a:t>
            </a:r>
          </a:p>
          <a:p>
            <a:pPr lvl="1"/>
            <a:r>
              <a:rPr lang="en-US" dirty="0" smtClean="0"/>
              <a:t>Considered by U.S.</a:t>
            </a:r>
          </a:p>
          <a:p>
            <a:pPr lvl="1"/>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Quotas Versus Tariffs</a:t>
            </a:r>
            <a:endParaRPr lang="en-US" dirty="0"/>
          </a:p>
        </p:txBody>
      </p:sp>
      <p:sp>
        <p:nvSpPr>
          <p:cNvPr id="3" name="Content Placeholder 2"/>
          <p:cNvSpPr>
            <a:spLocks noGrp="1"/>
          </p:cNvSpPr>
          <p:nvPr>
            <p:ph idx="1"/>
          </p:nvPr>
        </p:nvSpPr>
        <p:spPr/>
        <p:txBody>
          <a:bodyPr/>
          <a:lstStyle/>
          <a:p>
            <a:r>
              <a:rPr lang="en-US" dirty="0" smtClean="0"/>
              <a:t>During periods of growing demand</a:t>
            </a:r>
          </a:p>
          <a:p>
            <a:pPr lvl="1"/>
            <a:r>
              <a:rPr lang="en-US" dirty="0" smtClean="0"/>
              <a:t>An import quota restricts the volume of imports </a:t>
            </a:r>
          </a:p>
          <a:p>
            <a:pPr lvl="1"/>
            <a:r>
              <a:rPr lang="en-US" dirty="0" smtClean="0"/>
              <a:t>By a greater amount than does an equivalent import tariff</a:t>
            </a:r>
          </a:p>
          <a:p>
            <a:pPr lvl="1"/>
            <a:r>
              <a:rPr lang="en-US" dirty="0" smtClean="0"/>
              <a:t>Quota</a:t>
            </a:r>
          </a:p>
          <a:p>
            <a:pPr lvl="2"/>
            <a:r>
              <a:rPr lang="en-US" dirty="0" smtClean="0"/>
              <a:t>More restrictive than a tariff</a:t>
            </a:r>
          </a:p>
          <a:p>
            <a:pPr lvl="2"/>
            <a:r>
              <a:rPr lang="en-US" dirty="0" smtClean="0"/>
              <a:t>Suppresses competition</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4254</TotalTime>
  <Words>5352</Words>
  <Application>Microsoft Office PowerPoint</Application>
  <PresentationFormat>On-screen Show (4:3)</PresentationFormat>
  <Paragraphs>499</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Nontariff Trade Barriers</vt:lpstr>
      <vt:lpstr>Import Quota</vt:lpstr>
      <vt:lpstr>Examples of U.S. import quotas*</vt:lpstr>
      <vt:lpstr>Import Quota</vt:lpstr>
      <vt:lpstr>Import Quota</vt:lpstr>
      <vt:lpstr>Import quota: trade and welfare effects</vt:lpstr>
      <vt:lpstr>Import Quota</vt:lpstr>
      <vt:lpstr>Import Quota</vt:lpstr>
      <vt:lpstr>Quotas Versus Tariffs</vt:lpstr>
      <vt:lpstr>Trade effects of tariffs versus quotas</vt:lpstr>
      <vt:lpstr>Tariff-Rate Quota: A Two-Tier Tariff</vt:lpstr>
      <vt:lpstr>Examples of U.S. tariff-rate quotas</vt:lpstr>
      <vt:lpstr>Tariff-Rate Quota: A Two-Tier Tariff</vt:lpstr>
      <vt:lpstr>Tariff-Rate Quota: A Two-Tier Tariff</vt:lpstr>
      <vt:lpstr>Tariff-Rate Quota: A Two-Tier Tariff</vt:lpstr>
      <vt:lpstr>Tariff-Rate Quota: A Two-Tier Tariff</vt:lpstr>
      <vt:lpstr>Export Quotas</vt:lpstr>
      <vt:lpstr>Export Quotas</vt:lpstr>
      <vt:lpstr>Domestic Content Requirements</vt:lpstr>
      <vt:lpstr>Domestic Content Requirements</vt:lpstr>
      <vt:lpstr>Domestic content requirements applied to automobiles in selected countries</vt:lpstr>
      <vt:lpstr>Welfare effects of a domestic content requirement</vt:lpstr>
      <vt:lpstr>Subsidies</vt:lpstr>
      <vt:lpstr>Subsidies</vt:lpstr>
      <vt:lpstr>Subsidies</vt:lpstr>
      <vt:lpstr>Subsidies</vt:lpstr>
      <vt:lpstr>Trade and welfare effects of subsidies</vt:lpstr>
      <vt:lpstr>How “foreign” is your car?</vt:lpstr>
      <vt:lpstr>North American content of automobiles sold in the United States, 2007 (sales weighted)</vt:lpstr>
      <vt:lpstr>Dumping</vt:lpstr>
      <vt:lpstr>Dumping</vt:lpstr>
      <vt:lpstr>Dumping</vt:lpstr>
      <vt:lpstr>Dumping</vt:lpstr>
      <vt:lpstr>Dumping</vt:lpstr>
      <vt:lpstr>International price discrimination</vt:lpstr>
      <vt:lpstr>Antidumping Regulations</vt:lpstr>
      <vt:lpstr>Antidumping Regulations</vt:lpstr>
      <vt:lpstr>Antidumping Regulations</vt:lpstr>
      <vt:lpstr>Antidumping Regulations</vt:lpstr>
      <vt:lpstr>Normal value and the margin of dumping: Delicious apples, regular storage, 1987–1988*</vt:lpstr>
      <vt:lpstr>Swimming upstream: the case of Vietnamese catfish</vt:lpstr>
      <vt:lpstr>Swimming upstream: the case of Vietnamese catfish</vt:lpstr>
      <vt:lpstr>Swimming upstream: the case of Vietnamese catfish</vt:lpstr>
      <vt:lpstr>Swimming upstream: the case of Vietnamese catfish</vt:lpstr>
      <vt:lpstr>Is Antidumping Law Unfair?</vt:lpstr>
      <vt:lpstr>Is Antidumping Law Unfair?</vt:lpstr>
      <vt:lpstr>Dumping and excess capacity</vt:lpstr>
      <vt:lpstr>Is Antidumping Law Unfair?</vt:lpstr>
      <vt:lpstr>Is Antidumping Law Unfair?</vt:lpstr>
      <vt:lpstr>Other Nontariff Trade Barriers</vt:lpstr>
      <vt:lpstr>Other Nontariff Trade Barriers</vt:lpstr>
      <vt:lpstr>Other Nontariff Trade Barriers</vt:lpstr>
      <vt:lpstr>U.S. fiscal stimulus and Buy American legislation</vt:lpstr>
      <vt:lpstr>U.S. fiscal stimulus and Buy American legislation</vt:lpstr>
      <vt:lpstr>Other Nontariff Trade Barriers</vt:lpstr>
      <vt:lpstr>Other Nontariff Trade Barriers</vt:lpstr>
      <vt:lpstr>Other Nontariff Trade Barriers</vt:lpstr>
    </vt:vector>
  </TitlesOfParts>
  <Company>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Network Administrator</dc:creator>
  <cp:lastModifiedBy>Network Administrator</cp:lastModifiedBy>
  <cp:revision>198</cp:revision>
  <dcterms:created xsi:type="dcterms:W3CDTF">2010-06-29T16:43:20Z</dcterms:created>
  <dcterms:modified xsi:type="dcterms:W3CDTF">2010-07-19T18:29:01Z</dcterms:modified>
</cp:coreProperties>
</file>