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9" r:id="rId2"/>
    <p:sldId id="260" r:id="rId3"/>
    <p:sldId id="262" r:id="rId4"/>
    <p:sldId id="261" r:id="rId5"/>
    <p:sldId id="263" r:id="rId6"/>
    <p:sldId id="264" r:id="rId7"/>
    <p:sldId id="265" r:id="rId8"/>
    <p:sldId id="266" r:id="rId9"/>
    <p:sldId id="267" r:id="rId10"/>
    <p:sldId id="268" r:id="rId11"/>
    <p:sldId id="269" r:id="rId12"/>
    <p:sldId id="271" r:id="rId13"/>
    <p:sldId id="270" r:id="rId14"/>
    <p:sldId id="272" r:id="rId15"/>
    <p:sldId id="273" r:id="rId16"/>
    <p:sldId id="274" r:id="rId17"/>
    <p:sldId id="276"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2" r:id="rId44"/>
    <p:sldId id="301" r:id="rId45"/>
    <p:sldId id="304" r:id="rId46"/>
    <p:sldId id="303" r:id="rId47"/>
    <p:sldId id="305" r:id="rId48"/>
    <p:sldId id="307" r:id="rId49"/>
    <p:sldId id="306" r:id="rId50"/>
    <p:sldId id="308" r:id="rId51"/>
    <p:sldId id="309" r:id="rId52"/>
    <p:sldId id="310" r:id="rId53"/>
    <p:sldId id="311" r:id="rId54"/>
    <p:sldId id="313" r:id="rId55"/>
    <p:sldId id="314" r:id="rId56"/>
    <p:sldId id="312" r:id="rId57"/>
    <p:sldId id="316" r:id="rId58"/>
    <p:sldId id="31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9FF"/>
    <a:srgbClr val="EFFBFF"/>
    <a:srgbClr val="CDF2FF"/>
    <a:srgbClr val="9FE6FF"/>
    <a:srgbClr val="00ADE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91" autoAdjust="0"/>
  </p:normalViewPr>
  <p:slideViewPr>
    <p:cSldViewPr snapToGrid="0">
      <p:cViewPr>
        <p:scale>
          <a:sx n="80" d="100"/>
          <a:sy n="80" d="100"/>
        </p:scale>
        <p:origin x="-318" y="12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FFD6A3-3281-44BD-9CB2-4C730879CFB0}" type="datetimeFigureOut">
              <a:rPr lang="en-US" smtClean="0"/>
              <a:pPr/>
              <a:t>8/1/2010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02AA5-E4F7-43D4-827A-6CE9F576CF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_title">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cstate="print"/>
          <a:srcRect/>
          <a:stretch>
            <a:fillRect/>
          </a:stretch>
        </p:blipFill>
        <p:spPr bwMode="auto">
          <a:xfrm>
            <a:off x="0" y="1219200"/>
            <a:ext cx="9144000" cy="3465456"/>
          </a:xfrm>
          <a:prstGeom prst="rect">
            <a:avLst/>
          </a:prstGeom>
          <a:noFill/>
          <a:ln w="9525">
            <a:noFill/>
            <a:miter lim="800000"/>
            <a:headEnd/>
            <a:tailEnd/>
          </a:ln>
        </p:spPr>
      </p:pic>
      <p:sp>
        <p:nvSpPr>
          <p:cNvPr id="2" name="Title 1"/>
          <p:cNvSpPr>
            <a:spLocks noGrp="1"/>
          </p:cNvSpPr>
          <p:nvPr>
            <p:ph type="ctrTitle" hasCustomPrompt="1"/>
          </p:nvPr>
        </p:nvSpPr>
        <p:spPr>
          <a:xfrm>
            <a:off x="838200" y="3254375"/>
            <a:ext cx="7772400" cy="1470025"/>
          </a:xfrm>
        </p:spPr>
        <p:txBody>
          <a:bodyPr>
            <a:noAutofit/>
          </a:bodyPr>
          <a:lstStyle>
            <a:lvl1pPr algn="r">
              <a:defRPr sz="4600">
                <a:solidFill>
                  <a:schemeClr val="bg1"/>
                </a:solidFill>
              </a:defRPr>
            </a:lvl1pPr>
          </a:lstStyle>
          <a:p>
            <a:r>
              <a:rPr lang="en-US" dirty="0" smtClean="0"/>
              <a:t>Chapter</a:t>
            </a:r>
            <a:br>
              <a:rPr lang="en-US" dirty="0" smtClean="0"/>
            </a:br>
            <a:r>
              <a:rPr lang="en-US" dirty="0" smtClean="0"/>
              <a:t>Title</a:t>
            </a:r>
            <a:endParaRPr lang="en-US" dirty="0"/>
          </a:p>
        </p:txBody>
      </p:sp>
      <p:sp>
        <p:nvSpPr>
          <p:cNvPr id="5" name="Footer Placeholder 4"/>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pic>
        <p:nvPicPr>
          <p:cNvPr id="1027" name="Picture 3"/>
          <p:cNvPicPr>
            <a:picLocks noChangeAspect="1" noChangeArrowheads="1"/>
          </p:cNvPicPr>
          <p:nvPr userDrawn="1"/>
        </p:nvPicPr>
        <p:blipFill>
          <a:blip r:embed="rId3" cstate="print"/>
          <a:srcRect/>
          <a:stretch>
            <a:fillRect/>
          </a:stretch>
        </p:blipFill>
        <p:spPr bwMode="auto">
          <a:xfrm>
            <a:off x="0" y="4664260"/>
            <a:ext cx="9144000" cy="60145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4138"/>
            <a:ext cx="8763000" cy="944562"/>
          </a:xfrm>
        </p:spPr>
        <p:txBody>
          <a:bodyPr>
            <a:normAutofit/>
          </a:bodyPr>
          <a:lstStyle>
            <a:lvl1pPr>
              <a:defRPr sz="4200">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0280" y="1085851"/>
            <a:ext cx="8801320" cy="5487072"/>
          </a:xfrm>
        </p:spPr>
        <p:txBody>
          <a:bodyPr/>
          <a:lstStyle>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528500"/>
            <a:ext cx="8680862" cy="365125"/>
          </a:xfrm>
        </p:spPr>
        <p:txBody>
          <a:bodyPr/>
          <a:lstStyle/>
          <a:p>
            <a:r>
              <a:rPr lang="en-US" dirty="0"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cxnSp>
        <p:nvCxnSpPr>
          <p:cNvPr id="8" name="Straight Connector 7"/>
          <p:cNvCxnSpPr/>
          <p:nvPr userDrawn="1"/>
        </p:nvCxnSpPr>
        <p:spPr>
          <a:xfrm>
            <a:off x="260168" y="1028700"/>
            <a:ext cx="8678092" cy="5443"/>
          </a:xfrm>
          <a:prstGeom prst="line">
            <a:avLst/>
          </a:prstGeom>
          <a:ln w="1016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2049" y="6501450"/>
            <a:ext cx="9019903" cy="6531"/>
          </a:xfrm>
          <a:prstGeom prst="line">
            <a:avLst/>
          </a:prstGeom>
          <a:ln w="381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528500"/>
            <a:ext cx="8692738" cy="365125"/>
          </a:xfrm>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cxnSp>
        <p:nvCxnSpPr>
          <p:cNvPr id="10" name="Straight Connector 9"/>
          <p:cNvCxnSpPr/>
          <p:nvPr userDrawn="1"/>
        </p:nvCxnSpPr>
        <p:spPr>
          <a:xfrm>
            <a:off x="62049" y="6501450"/>
            <a:ext cx="9019903" cy="6531"/>
          </a:xfrm>
          <a:prstGeom prst="line">
            <a:avLst/>
          </a:prstGeom>
          <a:ln w="381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a:xfrm>
            <a:off x="0" y="209287"/>
            <a:ext cx="8818179" cy="418581"/>
            <a:chOff x="-2500" y="209287"/>
            <a:chExt cx="8847729" cy="418581"/>
          </a:xfrm>
        </p:grpSpPr>
        <p:grpSp>
          <p:nvGrpSpPr>
            <p:cNvPr id="17" name="Group 16"/>
            <p:cNvGrpSpPr/>
            <p:nvPr userDrawn="1"/>
          </p:nvGrpSpPr>
          <p:grpSpPr>
            <a:xfrm>
              <a:off x="179537" y="418454"/>
              <a:ext cx="8665692" cy="2225"/>
              <a:chOff x="234968" y="1218554"/>
              <a:chExt cx="8665692" cy="2225"/>
            </a:xfrm>
          </p:grpSpPr>
          <p:cxnSp>
            <p:nvCxnSpPr>
              <p:cNvPr id="8" name="Straight Connector 7"/>
              <p:cNvCxnSpPr/>
              <p:nvPr userDrawn="1"/>
            </p:nvCxnSpPr>
            <p:spPr>
              <a:xfrm>
                <a:off x="247428" y="1219200"/>
                <a:ext cx="8653232" cy="1314"/>
              </a:xfrm>
              <a:prstGeom prst="line">
                <a:avLst/>
              </a:prstGeom>
              <a:ln w="384175" cap="rnd">
                <a:solidFill>
                  <a:srgbClr val="00B0F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234968" y="1218554"/>
                <a:ext cx="1606241" cy="2225"/>
              </a:xfrm>
              <a:prstGeom prst="line">
                <a:avLst/>
              </a:prstGeom>
              <a:ln w="330200" cap="rnd">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Rectangle 22"/>
            <p:cNvSpPr/>
            <p:nvPr userDrawn="1"/>
          </p:nvSpPr>
          <p:spPr>
            <a:xfrm>
              <a:off x="-2500" y="209287"/>
              <a:ext cx="174383" cy="418581"/>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a:xfrm>
            <a:off x="1968285" y="232707"/>
            <a:ext cx="7175715" cy="358588"/>
          </a:xfrm>
        </p:spPr>
        <p:txBody>
          <a:bodyPr>
            <a:noAutofit/>
          </a:bodyPr>
          <a:lstStyle>
            <a:lvl1pPr algn="l">
              <a:defRPr sz="2800">
                <a:solidFill>
                  <a:schemeClr val="tx1"/>
                </a:solidFill>
              </a:defRPr>
            </a:lvl1pPr>
          </a:lstStyle>
          <a:p>
            <a:r>
              <a:rPr lang="en-US" dirty="0" smtClean="0"/>
              <a:t>Title of table</a:t>
            </a:r>
            <a:endParaRPr lang="en-US" dirty="0"/>
          </a:p>
        </p:txBody>
      </p:sp>
      <p:sp>
        <p:nvSpPr>
          <p:cNvPr id="39" name="Content Placeholder 38"/>
          <p:cNvSpPr>
            <a:spLocks noGrp="1"/>
          </p:cNvSpPr>
          <p:nvPr>
            <p:ph sz="quarter" idx="13" hasCustomPrompt="1"/>
          </p:nvPr>
        </p:nvSpPr>
        <p:spPr>
          <a:xfrm>
            <a:off x="154371" y="177855"/>
            <a:ext cx="1839681" cy="506049"/>
          </a:xfrm>
        </p:spPr>
        <p:txBody>
          <a:bodyPr>
            <a:normAutofit/>
          </a:bodyPr>
          <a:lstStyle>
            <a:lvl1pPr>
              <a:buNone/>
              <a:defRPr sz="2800">
                <a:solidFill>
                  <a:schemeClr val="bg1"/>
                </a:solidFill>
                <a:latin typeface="+mj-lt"/>
              </a:defRPr>
            </a:lvl1pPr>
          </a:lstStyle>
          <a:p>
            <a:pPr lvl="0"/>
            <a:r>
              <a:rPr lang="en-US" dirty="0" smtClean="0"/>
              <a:t>TABLE 1.11</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p:bg>
      <p:bgPr>
        <a:blipFill dpi="0" rotWithShape="1">
          <a:blip r:embed="rId2" cstate="print">
            <a:lum/>
          </a:blip>
          <a:srcRect/>
          <a:stretch>
            <a:fillRect t="-34000" b="-34000"/>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1" y="196553"/>
            <a:ext cx="8818178" cy="436548"/>
            <a:chOff x="1" y="196553"/>
            <a:chExt cx="8818178" cy="436548"/>
          </a:xfrm>
        </p:grpSpPr>
        <p:grpSp>
          <p:nvGrpSpPr>
            <p:cNvPr id="7" name="Group 16"/>
            <p:cNvGrpSpPr/>
            <p:nvPr userDrawn="1"/>
          </p:nvGrpSpPr>
          <p:grpSpPr>
            <a:xfrm>
              <a:off x="181429" y="415513"/>
              <a:ext cx="8636750" cy="4901"/>
              <a:chOff x="234968" y="1215613"/>
              <a:chExt cx="8665692" cy="4901"/>
            </a:xfrm>
          </p:grpSpPr>
          <p:cxnSp>
            <p:nvCxnSpPr>
              <p:cNvPr id="8" name="Straight Connector 7"/>
              <p:cNvCxnSpPr/>
              <p:nvPr userDrawn="1"/>
            </p:nvCxnSpPr>
            <p:spPr>
              <a:xfrm>
                <a:off x="247428" y="1219200"/>
                <a:ext cx="8653232" cy="1314"/>
              </a:xfrm>
              <a:prstGeom prst="line">
                <a:avLst/>
              </a:prstGeom>
              <a:ln w="384175" cap="rnd">
                <a:solidFill>
                  <a:srgbClr val="00B0F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34968" y="1215613"/>
                <a:ext cx="1781408" cy="4328"/>
              </a:xfrm>
              <a:prstGeom prst="line">
                <a:avLst/>
              </a:prstGeom>
              <a:ln w="330200" cap="rnd">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9697" name="Picture 1"/>
            <p:cNvPicPr>
              <a:picLocks noChangeAspect="1" noChangeArrowheads="1"/>
            </p:cNvPicPr>
            <p:nvPr userDrawn="1"/>
          </p:nvPicPr>
          <p:blipFill>
            <a:blip r:embed="rId3" cstate="print"/>
            <a:srcRect/>
            <a:stretch>
              <a:fillRect/>
            </a:stretch>
          </p:blipFill>
          <p:spPr bwMode="auto">
            <a:xfrm>
              <a:off x="1" y="196553"/>
              <a:ext cx="185158" cy="436548"/>
            </a:xfrm>
            <a:prstGeom prst="rect">
              <a:avLst/>
            </a:prstGeom>
            <a:noFill/>
            <a:ln w="9525">
              <a:noFill/>
              <a:miter lim="800000"/>
              <a:headEnd/>
              <a:tailEnd/>
            </a:ln>
            <a:effectLst/>
          </p:spPr>
        </p:pic>
      </p:grpSp>
      <p:sp>
        <p:nvSpPr>
          <p:cNvPr id="3" name="Content Placeholder 2"/>
          <p:cNvSpPr>
            <a:spLocks noGrp="1"/>
          </p:cNvSpPr>
          <p:nvPr>
            <p:ph idx="1" hasCustomPrompt="1"/>
          </p:nvPr>
        </p:nvSpPr>
        <p:spPr>
          <a:xfrm>
            <a:off x="129654" y="5909481"/>
            <a:ext cx="8884693" cy="562696"/>
          </a:xfrm>
        </p:spPr>
        <p:txBody>
          <a:bodyPr>
            <a:normAutofit/>
          </a:bodyPr>
          <a:lstStyle>
            <a:lvl1pPr marL="0" indent="0">
              <a:buNone/>
              <a:defRPr sz="1800">
                <a:solidFill>
                  <a:srgbClr val="002060"/>
                </a:solidFill>
              </a:defRPr>
            </a:lvl1pPr>
            <a:lvl2pPr>
              <a:buNone/>
              <a:defRPr sz="1800">
                <a:solidFill>
                  <a:srgbClr val="002060"/>
                </a:solidFill>
              </a:defRPr>
            </a:lvl2pPr>
            <a:lvl3pPr>
              <a:buNone/>
              <a:defRPr sz="1800">
                <a:solidFill>
                  <a:srgbClr val="002060"/>
                </a:solidFill>
              </a:defRPr>
            </a:lvl3pPr>
            <a:lvl4pPr>
              <a:buNone/>
              <a:defRPr sz="1800">
                <a:solidFill>
                  <a:srgbClr val="002060"/>
                </a:solidFill>
              </a:defRPr>
            </a:lvl4pPr>
            <a:lvl5pPr>
              <a:buNone/>
              <a:defRPr sz="1800">
                <a:solidFill>
                  <a:srgbClr val="002060"/>
                </a:solidFill>
              </a:defRPr>
            </a:lvl5pPr>
          </a:lstStyle>
          <a:p>
            <a:pPr lvl="0"/>
            <a:r>
              <a:rPr lang="en-US" dirty="0" smtClean="0"/>
              <a:t>Text </a:t>
            </a:r>
            <a:endParaRPr lang="en-US" dirty="0"/>
          </a:p>
        </p:txBody>
      </p:sp>
      <p:sp>
        <p:nvSpPr>
          <p:cNvPr id="5" name="Footer Placeholder 4"/>
          <p:cNvSpPr>
            <a:spLocks noGrp="1"/>
          </p:cNvSpPr>
          <p:nvPr>
            <p:ph type="ftr" sz="quarter" idx="11"/>
          </p:nvPr>
        </p:nvSpPr>
        <p:spPr>
          <a:xfrm>
            <a:off x="0" y="6528500"/>
            <a:ext cx="8704613" cy="365125"/>
          </a:xfrm>
        </p:spPr>
        <p:txBody>
          <a:bodyPr/>
          <a:lstStyle/>
          <a:p>
            <a:r>
              <a:rPr lang="en-US" dirty="0"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cxnSp>
        <p:nvCxnSpPr>
          <p:cNvPr id="10" name="Straight Connector 9"/>
          <p:cNvCxnSpPr/>
          <p:nvPr userDrawn="1"/>
        </p:nvCxnSpPr>
        <p:spPr>
          <a:xfrm>
            <a:off x="62049" y="6501450"/>
            <a:ext cx="9019903" cy="6531"/>
          </a:xfrm>
          <a:prstGeom prst="line">
            <a:avLst/>
          </a:prstGeom>
          <a:ln w="381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108498" y="237631"/>
            <a:ext cx="7014481" cy="358588"/>
          </a:xfrm>
        </p:spPr>
        <p:txBody>
          <a:bodyPr>
            <a:noAutofit/>
          </a:bodyPr>
          <a:lstStyle>
            <a:lvl1pPr algn="l">
              <a:defRPr sz="2800">
                <a:solidFill>
                  <a:schemeClr val="tx1"/>
                </a:solidFill>
              </a:defRPr>
            </a:lvl1pPr>
          </a:lstStyle>
          <a:p>
            <a:r>
              <a:rPr lang="en-US" dirty="0" smtClean="0"/>
              <a:t>Title of figure</a:t>
            </a:r>
            <a:endParaRPr lang="en-US" dirty="0"/>
          </a:p>
        </p:txBody>
      </p:sp>
      <p:sp>
        <p:nvSpPr>
          <p:cNvPr id="15" name="Content Placeholder 14"/>
          <p:cNvSpPr>
            <a:spLocks noGrp="1"/>
          </p:cNvSpPr>
          <p:nvPr>
            <p:ph sz="quarter" idx="13" hasCustomPrompt="1"/>
          </p:nvPr>
        </p:nvSpPr>
        <p:spPr>
          <a:xfrm>
            <a:off x="132204" y="164775"/>
            <a:ext cx="2159000" cy="528637"/>
          </a:xfrm>
        </p:spPr>
        <p:txBody>
          <a:bodyPr>
            <a:normAutofit/>
          </a:bodyPr>
          <a:lstStyle>
            <a:lvl1pPr>
              <a:buNone/>
              <a:defRPr sz="2800">
                <a:solidFill>
                  <a:schemeClr val="bg1"/>
                </a:solidFill>
                <a:latin typeface="+mj-lt"/>
              </a:defRPr>
            </a:lvl1pPr>
          </a:lstStyle>
          <a:p>
            <a:pPr lvl="0"/>
            <a:r>
              <a:rPr lang="en-US" sz="2800" dirty="0" smtClean="0">
                <a:solidFill>
                  <a:schemeClr val="bg1"/>
                </a:solidFill>
              </a:rPr>
              <a:t>FIGURE 1.13</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lobalization">
    <p:bg>
      <p:bgPr>
        <a:blipFill dpi="0" rotWithShape="1">
          <a:blip r:embed="rId2" cstate="print">
            <a:lum/>
          </a:blip>
          <a:srcRect/>
          <a:stretch>
            <a:fillRect t="-57000" b="-57000"/>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65908" y="1061755"/>
            <a:ext cx="8678092" cy="5443"/>
          </a:xfrm>
          <a:prstGeom prst="line">
            <a:avLst/>
          </a:prstGeom>
          <a:ln w="1016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99" name="Picture 3" descr="C:\Users\Andreea\Desktop\Carbaugh\pic\global.bmp"/>
          <p:cNvPicPr>
            <a:picLocks noChangeAspect="1" noChangeArrowheads="1"/>
          </p:cNvPicPr>
          <p:nvPr userDrawn="1"/>
        </p:nvPicPr>
        <p:blipFill>
          <a:blip r:embed="rId3" cstate="print"/>
          <a:srcRect/>
          <a:stretch>
            <a:fillRect/>
          </a:stretch>
        </p:blipFill>
        <p:spPr bwMode="auto">
          <a:xfrm>
            <a:off x="0" y="0"/>
            <a:ext cx="1884179" cy="1112704"/>
          </a:xfrm>
          <a:prstGeom prst="rect">
            <a:avLst/>
          </a:prstGeom>
          <a:noFill/>
        </p:spPr>
      </p:pic>
      <p:sp>
        <p:nvSpPr>
          <p:cNvPr id="2" name="Title 1"/>
          <p:cNvSpPr>
            <a:spLocks noGrp="1"/>
          </p:cNvSpPr>
          <p:nvPr>
            <p:ph type="title"/>
          </p:nvPr>
        </p:nvSpPr>
        <p:spPr>
          <a:xfrm>
            <a:off x="1861850" y="84138"/>
            <a:ext cx="7129749" cy="944562"/>
          </a:xfrm>
        </p:spPr>
        <p:txBody>
          <a:bodyPr>
            <a:normAutofit/>
          </a:bodyPr>
          <a:lstStyle>
            <a:lvl1pPr>
              <a:defRPr sz="4200">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0280" y="1211855"/>
            <a:ext cx="8801320" cy="536106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528500"/>
            <a:ext cx="8692738" cy="365125"/>
          </a:xfrm>
        </p:spPr>
        <p:txBody>
          <a:bodyPr/>
          <a:lstStyle/>
          <a:p>
            <a:r>
              <a:rPr lang="en-US" dirty="0"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cxnSp>
        <p:nvCxnSpPr>
          <p:cNvPr id="10" name="Straight Connector 9"/>
          <p:cNvCxnSpPr/>
          <p:nvPr userDrawn="1"/>
        </p:nvCxnSpPr>
        <p:spPr>
          <a:xfrm>
            <a:off x="62049" y="6501450"/>
            <a:ext cx="9019903" cy="6531"/>
          </a:xfrm>
          <a:prstGeom prst="line">
            <a:avLst/>
          </a:prstGeom>
          <a:ln w="381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0" y="330504"/>
            <a:ext cx="1861851" cy="400110"/>
          </a:xfrm>
          <a:prstGeom prst="rect">
            <a:avLst/>
          </a:prstGeom>
          <a:noFill/>
        </p:spPr>
        <p:txBody>
          <a:bodyPr wrap="square" rtlCol="0">
            <a:spAutoFit/>
          </a:bodyPr>
          <a:lstStyle/>
          <a:p>
            <a:pPr algn="ctr"/>
            <a:r>
              <a:rPr lang="en-US" sz="2000" dirty="0" smtClean="0">
                <a:solidFill>
                  <a:schemeClr val="bg1"/>
                </a:solidFill>
              </a:rPr>
              <a:t>GLOBALIZATION</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rade conflicts">
    <p:bg>
      <p:bgPr>
        <a:blipFill dpi="0" rotWithShape="1">
          <a:blip r:embed="rId2" cstate="print">
            <a:lum/>
          </a:blip>
          <a:srcRect/>
          <a:stretch>
            <a:fillRect t="-57000" b="-57000"/>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65908" y="1061755"/>
            <a:ext cx="8678092" cy="5443"/>
          </a:xfrm>
          <a:prstGeom prst="line">
            <a:avLst/>
          </a:prstGeom>
          <a:ln w="1016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99" name="Picture 3" descr="C:\Users\Andreea\Desktop\Carbaugh\pic\global.bmp"/>
          <p:cNvPicPr>
            <a:picLocks noChangeAspect="1" noChangeArrowheads="1"/>
          </p:cNvPicPr>
          <p:nvPr userDrawn="1"/>
        </p:nvPicPr>
        <p:blipFill>
          <a:blip r:embed="rId3" cstate="print"/>
          <a:srcRect/>
          <a:stretch>
            <a:fillRect/>
          </a:stretch>
        </p:blipFill>
        <p:spPr bwMode="auto">
          <a:xfrm>
            <a:off x="0" y="0"/>
            <a:ext cx="1884179" cy="1112704"/>
          </a:xfrm>
          <a:prstGeom prst="rect">
            <a:avLst/>
          </a:prstGeom>
          <a:noFill/>
        </p:spPr>
      </p:pic>
      <p:sp>
        <p:nvSpPr>
          <p:cNvPr id="2" name="Title 1"/>
          <p:cNvSpPr>
            <a:spLocks noGrp="1"/>
          </p:cNvSpPr>
          <p:nvPr>
            <p:ph type="title"/>
          </p:nvPr>
        </p:nvSpPr>
        <p:spPr>
          <a:xfrm>
            <a:off x="1861850" y="84138"/>
            <a:ext cx="7129749" cy="944562"/>
          </a:xfrm>
        </p:spPr>
        <p:txBody>
          <a:bodyPr>
            <a:normAutofit/>
          </a:bodyPr>
          <a:lstStyle>
            <a:lvl1pPr>
              <a:defRPr sz="4200">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0280" y="1211855"/>
            <a:ext cx="8801320" cy="536106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528500"/>
            <a:ext cx="8692738" cy="365125"/>
          </a:xfrm>
        </p:spPr>
        <p:txBody>
          <a:bodyPr/>
          <a:lstStyle/>
          <a:p>
            <a:r>
              <a:rPr lang="en-US" dirty="0"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12"/>
          </p:nvPr>
        </p:nvSpPr>
        <p:spPr/>
        <p:txBody>
          <a:bodyPr/>
          <a:lstStyle/>
          <a:p>
            <a:fld id="{A7433447-5B6D-461F-92B6-F60C76EA706E}" type="slidenum">
              <a:rPr lang="en-US" smtClean="0"/>
              <a:pPr/>
              <a:t>‹#›</a:t>
            </a:fld>
            <a:endParaRPr lang="en-US"/>
          </a:p>
        </p:txBody>
      </p:sp>
      <p:cxnSp>
        <p:nvCxnSpPr>
          <p:cNvPr id="10" name="Straight Connector 9"/>
          <p:cNvCxnSpPr/>
          <p:nvPr userDrawn="1"/>
        </p:nvCxnSpPr>
        <p:spPr>
          <a:xfrm>
            <a:off x="62049" y="6501450"/>
            <a:ext cx="9019903" cy="6531"/>
          </a:xfrm>
          <a:prstGeom prst="line">
            <a:avLst/>
          </a:prstGeom>
          <a:ln w="38100" cap="rnd">
            <a:solidFill>
              <a:srgbClr val="00ADEA"/>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0" y="154232"/>
            <a:ext cx="1861851" cy="707886"/>
          </a:xfrm>
          <a:prstGeom prst="rect">
            <a:avLst/>
          </a:prstGeom>
          <a:noFill/>
        </p:spPr>
        <p:txBody>
          <a:bodyPr wrap="square" rtlCol="0">
            <a:spAutoFit/>
          </a:bodyPr>
          <a:lstStyle/>
          <a:p>
            <a:pPr algn="ctr"/>
            <a:r>
              <a:rPr lang="en-US" sz="2000" dirty="0" smtClean="0">
                <a:solidFill>
                  <a:schemeClr val="bg1"/>
                </a:solidFill>
              </a:rPr>
              <a:t>TRADE CONFLICTS</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9144000" cy="365125"/>
          </a:xfrm>
          <a:prstGeom prst="rect">
            <a:avLst/>
          </a:prstGeom>
        </p:spPr>
        <p:txBody>
          <a:bodyPr vert="horz" lIns="91440" tIns="45720" rIns="91440" bIns="45720" rtlCol="0" anchor="b"/>
          <a:lstStyle>
            <a:lvl1pPr algn="l">
              <a:defRPr sz="1100">
                <a:solidFill>
                  <a:schemeClr val="tx1">
                    <a:lumMod val="95000"/>
                    <a:lumOff val="5000"/>
                  </a:schemeClr>
                </a:solidFill>
              </a:defRPr>
            </a:lvl1p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4"/>
          </p:nvPr>
        </p:nvSpPr>
        <p:spPr>
          <a:xfrm>
            <a:off x="8686800" y="6492875"/>
            <a:ext cx="457200" cy="365125"/>
          </a:xfrm>
          <a:prstGeom prst="rect">
            <a:avLst/>
          </a:prstGeom>
        </p:spPr>
        <p:txBody>
          <a:bodyPr vert="horz" lIns="91440" tIns="45720" rIns="91440" bIns="45720" rtlCol="0" anchor="b"/>
          <a:lstStyle>
            <a:lvl1pPr algn="r">
              <a:defRPr sz="1200">
                <a:solidFill>
                  <a:srgbClr val="0070C0"/>
                </a:solidFill>
              </a:defRPr>
            </a:lvl1pPr>
          </a:lstStyle>
          <a:p>
            <a:fld id="{A7433447-5B6D-461F-92B6-F60C76EA706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0" r:id="rId2"/>
    <p:sldLayoutId id="2147483658" r:id="rId3"/>
    <p:sldLayoutId id="2147483659" r:id="rId4"/>
    <p:sldLayoutId id="2147483660" r:id="rId5"/>
    <p:sldLayoutId id="2147483661"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400" kern="1200">
          <a:solidFill>
            <a:srgbClr val="C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0649" y="2553195"/>
            <a:ext cx="7772400" cy="2028711"/>
          </a:xfrm>
        </p:spPr>
        <p:txBody>
          <a:bodyPr/>
          <a:lstStyle/>
          <a:p>
            <a:r>
              <a:rPr lang="en-US" dirty="0" smtClean="0"/>
              <a:t>International Factor</a:t>
            </a:r>
            <a:br>
              <a:rPr lang="en-US" dirty="0" smtClean="0"/>
            </a:br>
            <a:r>
              <a:rPr lang="en-US" dirty="0" smtClean="0"/>
              <a:t>Movements and</a:t>
            </a:r>
            <a:br>
              <a:rPr lang="en-US" dirty="0" smtClean="0"/>
            </a:br>
            <a:r>
              <a:rPr lang="en-US" dirty="0" smtClean="0"/>
              <a:t>Multinational Enterprises</a:t>
            </a:r>
            <a:endParaRPr lang="en-US" dirty="0"/>
          </a:p>
        </p:txBody>
      </p:sp>
      <p:sp>
        <p:nvSpPr>
          <p:cNvPr id="4" name="Footer Placeholder 3"/>
          <p:cNvSpPr>
            <a:spLocks noGrp="1"/>
          </p:cNvSpPr>
          <p:nvPr>
            <p:ph type="ftr" sz="quarter" idx="11"/>
          </p:nvPr>
        </p:nvSpPr>
        <p:spPr>
          <a:xfrm>
            <a:off x="0" y="6528500"/>
            <a:ext cx="9144000" cy="365125"/>
          </a:xfrm>
        </p:spPr>
        <p:txBody>
          <a:bodyPr/>
          <a:lstStyle/>
          <a:p>
            <a:r>
              <a:rPr lang="en-US" dirty="0"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a:t>
            </a:fld>
            <a:endParaRPr lang="en-US" dirty="0"/>
          </a:p>
        </p:txBody>
      </p:sp>
      <p:sp>
        <p:nvSpPr>
          <p:cNvPr id="6" name="TextBox 5"/>
          <p:cNvSpPr txBox="1"/>
          <p:nvPr/>
        </p:nvSpPr>
        <p:spPr>
          <a:xfrm>
            <a:off x="6050524" y="5272644"/>
            <a:ext cx="3093476" cy="923330"/>
          </a:xfrm>
          <a:prstGeom prst="rect">
            <a:avLst/>
          </a:prstGeom>
          <a:noFill/>
        </p:spPr>
        <p:txBody>
          <a:bodyPr wrap="none" rtlCol="0">
            <a:spAutoFit/>
          </a:bodyPr>
          <a:lstStyle/>
          <a:p>
            <a:r>
              <a:rPr lang="en-US" dirty="0" smtClean="0"/>
              <a:t>PowerPoint slides prepared by:</a:t>
            </a:r>
          </a:p>
          <a:p>
            <a:r>
              <a:rPr lang="en-US" dirty="0" smtClean="0"/>
              <a:t>Andreea Chiritescu</a:t>
            </a:r>
          </a:p>
          <a:p>
            <a:r>
              <a:rPr lang="en-US" dirty="0" smtClean="0"/>
              <a:t>Eastern Illinois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Motives for Foreign Direct Investment</a:t>
            </a:r>
            <a:endParaRPr lang="en-US" dirty="0"/>
          </a:p>
        </p:txBody>
      </p:sp>
      <p:sp>
        <p:nvSpPr>
          <p:cNvPr id="3" name="Content Placeholder 2"/>
          <p:cNvSpPr>
            <a:spLocks noGrp="1"/>
          </p:cNvSpPr>
          <p:nvPr>
            <p:ph idx="1"/>
          </p:nvPr>
        </p:nvSpPr>
        <p:spPr/>
        <p:txBody>
          <a:bodyPr>
            <a:normAutofit/>
          </a:bodyPr>
          <a:lstStyle/>
          <a:p>
            <a:r>
              <a:rPr lang="en-US" dirty="0" smtClean="0"/>
              <a:t>Demand factors</a:t>
            </a:r>
          </a:p>
          <a:p>
            <a:pPr lvl="1"/>
            <a:r>
              <a:rPr lang="en-US" dirty="0" smtClean="0"/>
              <a:t>New markets and sources of demand</a:t>
            </a:r>
          </a:p>
          <a:p>
            <a:pPr lvl="1"/>
            <a:r>
              <a:rPr lang="en-US" dirty="0" smtClean="0"/>
              <a:t>Tap foreign markets that cannot be maintained adequately by export products</a:t>
            </a:r>
          </a:p>
          <a:p>
            <a:pPr lvl="1"/>
            <a:r>
              <a:rPr lang="en-US" dirty="0" smtClean="0"/>
              <a:t>Parent company - productive capacity already sufficient to meet domestic demands</a:t>
            </a:r>
          </a:p>
          <a:p>
            <a:pPr lvl="1"/>
            <a:r>
              <a:rPr lang="en-US" dirty="0" smtClean="0"/>
              <a:t>Market competition</a:t>
            </a:r>
          </a:p>
          <a:p>
            <a:pPr lvl="1"/>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U.S. multinationals exploit foreign workers?</a:t>
            </a:r>
            <a:endParaRPr lang="en-US" dirty="0"/>
          </a:p>
        </p:txBody>
      </p:sp>
      <p:sp>
        <p:nvSpPr>
          <p:cNvPr id="3" name="Content Placeholder 2"/>
          <p:cNvSpPr>
            <a:spLocks noGrp="1"/>
          </p:cNvSpPr>
          <p:nvPr>
            <p:ph idx="1"/>
          </p:nvPr>
        </p:nvSpPr>
        <p:spPr/>
        <p:txBody>
          <a:bodyPr>
            <a:normAutofit/>
          </a:bodyPr>
          <a:lstStyle/>
          <a:p>
            <a:r>
              <a:rPr lang="en-US" dirty="0" smtClean="0"/>
              <a:t>Critics</a:t>
            </a:r>
          </a:p>
          <a:p>
            <a:pPr lvl="1"/>
            <a:r>
              <a:rPr lang="en-US" dirty="0" smtClean="0"/>
              <a:t>Maximizing profits - only thing that matters to multinationals</a:t>
            </a:r>
          </a:p>
          <a:p>
            <a:pPr lvl="1"/>
            <a:r>
              <a:rPr lang="en-US" dirty="0" smtClean="0"/>
              <a:t>Workers in developing countries are underpaid </a:t>
            </a:r>
          </a:p>
          <a:p>
            <a:r>
              <a:rPr lang="en-US" dirty="0" smtClean="0"/>
              <a:t>Workers in developing countries</a:t>
            </a:r>
          </a:p>
          <a:p>
            <a:pPr lvl="1"/>
            <a:r>
              <a:rPr lang="en-US" dirty="0" smtClean="0"/>
              <a:t>Compete to work for them</a:t>
            </a:r>
          </a:p>
          <a:p>
            <a:pPr lvl="2"/>
            <a:r>
              <a:rPr lang="en-US" dirty="0" smtClean="0"/>
              <a:t>They prefer it to the alternative</a:t>
            </a:r>
          </a:p>
          <a:p>
            <a:pPr lvl="2"/>
            <a:r>
              <a:rPr lang="en-US" dirty="0" smtClean="0"/>
              <a:t>The new jobs make them better off</a:t>
            </a:r>
          </a:p>
          <a:p>
            <a:r>
              <a:rPr lang="en-US" dirty="0" smtClean="0"/>
              <a:t>Multinationals - pay a wage premium</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12</a:t>
            </a:fld>
            <a:endParaRPr lang="en-US"/>
          </a:p>
        </p:txBody>
      </p:sp>
      <p:sp>
        <p:nvSpPr>
          <p:cNvPr id="4" name="Title 3"/>
          <p:cNvSpPr>
            <a:spLocks noGrp="1"/>
          </p:cNvSpPr>
          <p:nvPr>
            <p:ph type="title"/>
          </p:nvPr>
        </p:nvSpPr>
        <p:spPr>
          <a:xfrm>
            <a:off x="1852551" y="232707"/>
            <a:ext cx="7291449" cy="1037954"/>
          </a:xfrm>
        </p:spPr>
        <p:txBody>
          <a:bodyPr/>
          <a:lstStyle/>
          <a:p>
            <a:r>
              <a:rPr lang="en-US" sz="2300" dirty="0" smtClean="0"/>
              <a:t>Average annual wage paid by foreign affiliates of U.S. multinationals and average annual domestic manufacturing wage by host-country*</a:t>
            </a:r>
            <a:endParaRPr lang="en-US" sz="2300" dirty="0"/>
          </a:p>
        </p:txBody>
      </p:sp>
      <p:sp>
        <p:nvSpPr>
          <p:cNvPr id="5" name="Content Placeholder 4"/>
          <p:cNvSpPr>
            <a:spLocks noGrp="1"/>
          </p:cNvSpPr>
          <p:nvPr>
            <p:ph sz="quarter" idx="13"/>
          </p:nvPr>
        </p:nvSpPr>
        <p:spPr>
          <a:xfrm>
            <a:off x="154371" y="201605"/>
            <a:ext cx="1839681" cy="506049"/>
          </a:xfrm>
        </p:spPr>
        <p:txBody>
          <a:bodyPr>
            <a:normAutofit lnSpcReduction="10000"/>
          </a:bodyPr>
          <a:lstStyle/>
          <a:p>
            <a:r>
              <a:rPr lang="en-US" dirty="0" smtClean="0"/>
              <a:t>TABLE 9.3</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0" y="1457225"/>
            <a:ext cx="9144000" cy="20636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Motives for Foreign Direct Investment</a:t>
            </a:r>
            <a:endParaRPr lang="en-US" dirty="0"/>
          </a:p>
        </p:txBody>
      </p:sp>
      <p:sp>
        <p:nvSpPr>
          <p:cNvPr id="3" name="Content Placeholder 2"/>
          <p:cNvSpPr>
            <a:spLocks noGrp="1"/>
          </p:cNvSpPr>
          <p:nvPr>
            <p:ph idx="1"/>
          </p:nvPr>
        </p:nvSpPr>
        <p:spPr/>
        <p:txBody>
          <a:bodyPr>
            <a:normAutofit/>
          </a:bodyPr>
          <a:lstStyle/>
          <a:p>
            <a:r>
              <a:rPr lang="en-US" dirty="0" smtClean="0"/>
              <a:t>Cost factors</a:t>
            </a:r>
          </a:p>
          <a:p>
            <a:pPr lvl="1"/>
            <a:r>
              <a:rPr lang="en-US" dirty="0" smtClean="0"/>
              <a:t>Reductions in production costs</a:t>
            </a:r>
          </a:p>
          <a:p>
            <a:pPr lvl="1"/>
            <a:r>
              <a:rPr lang="en-US" dirty="0" smtClean="0"/>
              <a:t>Essential raw materials</a:t>
            </a:r>
          </a:p>
          <a:p>
            <a:pPr lvl="1"/>
            <a:r>
              <a:rPr lang="en-US" dirty="0" smtClean="0"/>
              <a:t>Labor costs</a:t>
            </a:r>
          </a:p>
          <a:p>
            <a:pPr lvl="1"/>
            <a:r>
              <a:rPr lang="en-US" dirty="0" smtClean="0"/>
              <a:t>Transportation costs</a:t>
            </a:r>
          </a:p>
          <a:p>
            <a:pPr lvl="1"/>
            <a:r>
              <a:rPr lang="en-US" dirty="0" smtClean="0"/>
              <a:t>Government policies</a:t>
            </a:r>
          </a:p>
          <a:p>
            <a:pPr lvl="1"/>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Supplying Products to Foreign Buyers</a:t>
            </a:r>
            <a:endParaRPr lang="en-US" dirty="0"/>
          </a:p>
        </p:txBody>
      </p:sp>
      <p:sp>
        <p:nvSpPr>
          <p:cNvPr id="3" name="Content Placeholder 2"/>
          <p:cNvSpPr>
            <a:spLocks noGrp="1"/>
          </p:cNvSpPr>
          <p:nvPr>
            <p:ph idx="1"/>
          </p:nvPr>
        </p:nvSpPr>
        <p:spPr/>
        <p:txBody>
          <a:bodyPr>
            <a:normAutofit/>
          </a:bodyPr>
          <a:lstStyle/>
          <a:p>
            <a:r>
              <a:rPr lang="en-US" dirty="0" smtClean="0"/>
              <a:t>Foreign demand exists</a:t>
            </a:r>
          </a:p>
          <a:p>
            <a:pPr lvl="1"/>
            <a:r>
              <a:rPr lang="en-US" dirty="0" smtClean="0"/>
              <a:t>Lowest-cost method of supplying goods abroad</a:t>
            </a:r>
          </a:p>
          <a:p>
            <a:pPr lvl="2"/>
            <a:r>
              <a:rPr lang="en-US" dirty="0" smtClean="0"/>
              <a:t>Direct exporting</a:t>
            </a:r>
          </a:p>
          <a:p>
            <a:pPr lvl="2"/>
            <a:r>
              <a:rPr lang="en-US" dirty="0" smtClean="0"/>
              <a:t>Foreign direct investment</a:t>
            </a:r>
          </a:p>
          <a:p>
            <a:pPr lvl="2"/>
            <a:r>
              <a:rPr lang="en-US" dirty="0" smtClean="0"/>
              <a:t>License the rights to a foreign factory to produce and market goods in the foreign market</a:t>
            </a:r>
          </a:p>
          <a:p>
            <a:pPr lvl="2"/>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Supplying Products to Foreign Buyers</a:t>
            </a:r>
            <a:endParaRPr lang="en-US" dirty="0"/>
          </a:p>
        </p:txBody>
      </p:sp>
      <p:sp>
        <p:nvSpPr>
          <p:cNvPr id="3" name="Content Placeholder 2"/>
          <p:cNvSpPr>
            <a:spLocks noGrp="1"/>
          </p:cNvSpPr>
          <p:nvPr>
            <p:ph idx="1"/>
          </p:nvPr>
        </p:nvSpPr>
        <p:spPr/>
        <p:txBody>
          <a:bodyPr>
            <a:normAutofit/>
          </a:bodyPr>
          <a:lstStyle/>
          <a:p>
            <a:r>
              <a:rPr lang="en-US" dirty="0" smtClean="0"/>
              <a:t>Economies of scale</a:t>
            </a:r>
          </a:p>
          <a:p>
            <a:pPr lvl="1"/>
            <a:r>
              <a:rPr lang="en-US" dirty="0" smtClean="0"/>
              <a:t>Direct exporting</a:t>
            </a:r>
          </a:p>
          <a:p>
            <a:pPr lvl="2"/>
            <a:r>
              <a:rPr lang="en-US" dirty="0" smtClean="0"/>
              <a:t>When the foreign quantity demanded is relatively small</a:t>
            </a:r>
          </a:p>
          <a:p>
            <a:pPr lvl="1"/>
            <a:r>
              <a:rPr lang="en-US" dirty="0" smtClean="0"/>
              <a:t>Licensing agreement or foreign direct investment</a:t>
            </a:r>
          </a:p>
          <a:p>
            <a:pPr lvl="2"/>
            <a:r>
              <a:rPr lang="en-US" dirty="0" smtClean="0"/>
              <a:t>When the foreign quantity demanded is relatively large </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654" y="5153891"/>
            <a:ext cx="8884693" cy="1318285"/>
          </a:xfrm>
        </p:spPr>
        <p:txBody>
          <a:bodyPr>
            <a:noAutofit/>
          </a:bodyPr>
          <a:lstStyle/>
          <a:p>
            <a:r>
              <a:rPr lang="en-US" sz="1700" dirty="0" smtClean="0"/>
              <a:t>When the Canadian market’s size is large enough to permit efficient production in Canada, a U.S. firm increases profits by establishing a Canadian production subsidiary or licensing the rights to a Canadian firm to produce and market its product in Canada. The U.S. firm increases profits by exporting its product to Canada when the Canadian market is too small to permit efficient production</a:t>
            </a:r>
            <a:endParaRPr lang="en-US" sz="1700"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16</a:t>
            </a:fld>
            <a:endParaRPr lang="en-US"/>
          </a:p>
        </p:txBody>
      </p:sp>
      <p:sp>
        <p:nvSpPr>
          <p:cNvPr id="5" name="Title 4"/>
          <p:cNvSpPr>
            <a:spLocks noGrp="1"/>
          </p:cNvSpPr>
          <p:nvPr>
            <p:ph type="title"/>
          </p:nvPr>
        </p:nvSpPr>
        <p:spPr>
          <a:xfrm>
            <a:off x="2018805" y="320755"/>
            <a:ext cx="7104174" cy="569891"/>
          </a:xfrm>
        </p:spPr>
        <p:txBody>
          <a:bodyPr/>
          <a:lstStyle/>
          <a:p>
            <a:r>
              <a:rPr lang="en-US" sz="2700" dirty="0" smtClean="0"/>
              <a:t>The choice between direct exporting and foreign direct investment/licensing</a:t>
            </a:r>
            <a:endParaRPr lang="en-US" sz="2700" dirty="0"/>
          </a:p>
        </p:txBody>
      </p:sp>
      <p:sp>
        <p:nvSpPr>
          <p:cNvPr id="6" name="Content Placeholder 5"/>
          <p:cNvSpPr>
            <a:spLocks noGrp="1"/>
          </p:cNvSpPr>
          <p:nvPr>
            <p:ph sz="quarter" idx="13"/>
          </p:nvPr>
        </p:nvSpPr>
        <p:spPr/>
        <p:txBody>
          <a:bodyPr/>
          <a:lstStyle/>
          <a:p>
            <a:r>
              <a:rPr lang="en-US" dirty="0" smtClean="0"/>
              <a:t>FIGURE 9.1</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170894" y="1010338"/>
            <a:ext cx="8802213" cy="40770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left)">
                                      <p:cBhvr>
                                        <p:cTn id="7" dur="500"/>
                                        <p:tgtEl>
                                          <p:spTgt spid="51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Supplying Products to Foreign Buyers</a:t>
            </a:r>
            <a:endParaRPr lang="en-US" dirty="0"/>
          </a:p>
        </p:txBody>
      </p:sp>
      <p:sp>
        <p:nvSpPr>
          <p:cNvPr id="3" name="Content Placeholder 2"/>
          <p:cNvSpPr>
            <a:spLocks noGrp="1"/>
          </p:cNvSpPr>
          <p:nvPr>
            <p:ph idx="1"/>
          </p:nvPr>
        </p:nvSpPr>
        <p:spPr/>
        <p:txBody>
          <a:bodyPr>
            <a:normAutofit/>
          </a:bodyPr>
          <a:lstStyle/>
          <a:p>
            <a:r>
              <a:rPr lang="en-US" dirty="0" smtClean="0"/>
              <a:t>Foreign direct investment vs. licensing</a:t>
            </a:r>
          </a:p>
          <a:p>
            <a:pPr lvl="1"/>
            <a:r>
              <a:rPr lang="en-US" dirty="0" smtClean="0"/>
              <a:t>Licensing</a:t>
            </a:r>
          </a:p>
          <a:p>
            <a:pPr lvl="2"/>
            <a:r>
              <a:rPr lang="en-US" dirty="0" smtClean="0"/>
              <a:t>For a relatively small market</a:t>
            </a:r>
          </a:p>
          <a:p>
            <a:pPr lvl="1"/>
            <a:r>
              <a:rPr lang="en-US" dirty="0" smtClean="0"/>
              <a:t>Foreign direct investment</a:t>
            </a:r>
          </a:p>
          <a:p>
            <a:pPr lvl="2"/>
            <a:r>
              <a:rPr lang="en-US" dirty="0" smtClean="0"/>
              <a:t>For a relatively large market</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189" y="5628904"/>
            <a:ext cx="8989621" cy="855148"/>
          </a:xfrm>
        </p:spPr>
        <p:txBody>
          <a:bodyPr>
            <a:noAutofit/>
          </a:bodyPr>
          <a:lstStyle/>
          <a:p>
            <a:r>
              <a:rPr lang="en-US" sz="1700" dirty="0" smtClean="0"/>
              <a:t>The decision to establish foreign operations through direct investment or licensing depends on (1) the extent to which capital is used in the production process, (2) the size of the foreign market, and (3) the amount of fixed cost a business must bear when establishing an overseas facility.</a:t>
            </a:r>
            <a:endParaRPr lang="en-US" sz="1700"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18</a:t>
            </a:fld>
            <a:endParaRPr lang="en-US"/>
          </a:p>
        </p:txBody>
      </p:sp>
      <p:sp>
        <p:nvSpPr>
          <p:cNvPr id="5" name="Title 4"/>
          <p:cNvSpPr>
            <a:spLocks noGrp="1"/>
          </p:cNvSpPr>
          <p:nvPr>
            <p:ph type="title"/>
          </p:nvPr>
        </p:nvSpPr>
        <p:spPr>
          <a:xfrm>
            <a:off x="2108498" y="297005"/>
            <a:ext cx="7014481" cy="641143"/>
          </a:xfrm>
        </p:spPr>
        <p:txBody>
          <a:bodyPr/>
          <a:lstStyle/>
          <a:p>
            <a:r>
              <a:rPr lang="en-US" dirty="0" smtClean="0"/>
              <a:t>The choice between foreign direct investment and licensing</a:t>
            </a:r>
            <a:endParaRPr lang="en-US" dirty="0"/>
          </a:p>
        </p:txBody>
      </p:sp>
      <p:sp>
        <p:nvSpPr>
          <p:cNvPr id="6" name="Content Placeholder 5"/>
          <p:cNvSpPr>
            <a:spLocks noGrp="1"/>
          </p:cNvSpPr>
          <p:nvPr>
            <p:ph sz="quarter" idx="13"/>
          </p:nvPr>
        </p:nvSpPr>
        <p:spPr/>
        <p:txBody>
          <a:bodyPr/>
          <a:lstStyle/>
          <a:p>
            <a:r>
              <a:rPr lang="en-US" dirty="0" smtClean="0"/>
              <a:t>FIGURE 9.2</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814790" y="1032683"/>
            <a:ext cx="5514420" cy="46437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Risk Analysis</a:t>
            </a:r>
            <a:endParaRPr lang="en-US" dirty="0"/>
          </a:p>
        </p:txBody>
      </p:sp>
      <p:sp>
        <p:nvSpPr>
          <p:cNvPr id="3" name="Content Placeholder 2"/>
          <p:cNvSpPr>
            <a:spLocks noGrp="1"/>
          </p:cNvSpPr>
          <p:nvPr>
            <p:ph idx="1"/>
          </p:nvPr>
        </p:nvSpPr>
        <p:spPr/>
        <p:txBody>
          <a:bodyPr>
            <a:normAutofit/>
          </a:bodyPr>
          <a:lstStyle/>
          <a:p>
            <a:r>
              <a:rPr lang="en-US" dirty="0" smtClean="0"/>
              <a:t>Political risk analysis</a:t>
            </a:r>
          </a:p>
          <a:p>
            <a:pPr lvl="1"/>
            <a:r>
              <a:rPr lang="en-US" dirty="0" smtClean="0"/>
              <a:t>To assess the political stability of a country</a:t>
            </a:r>
          </a:p>
          <a:p>
            <a:pPr lvl="2"/>
            <a:r>
              <a:rPr lang="en-US" dirty="0" smtClean="0"/>
              <a:t>Government stability, corruption, domestic conflict, religious tensions, and ethnic tensions</a:t>
            </a:r>
          </a:p>
          <a:p>
            <a:r>
              <a:rPr lang="en-US" dirty="0" smtClean="0"/>
              <a:t>Financial risk analysis </a:t>
            </a:r>
          </a:p>
          <a:p>
            <a:pPr lvl="1"/>
            <a:r>
              <a:rPr lang="en-US" dirty="0" smtClean="0"/>
              <a:t>Investigates a country’s ability to finance its debt obligations</a:t>
            </a:r>
          </a:p>
          <a:p>
            <a:pPr lvl="2"/>
            <a:r>
              <a:rPr lang="en-US" dirty="0" smtClean="0"/>
              <a:t>Foreign debt as a percentage of GDP, loan default, and exchange rate stability</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Multinational Enterprise</a:t>
            </a:r>
            <a:endParaRPr lang="en-US" dirty="0"/>
          </a:p>
        </p:txBody>
      </p:sp>
      <p:sp>
        <p:nvSpPr>
          <p:cNvPr id="3" name="Content Placeholder 2"/>
          <p:cNvSpPr>
            <a:spLocks noGrp="1"/>
          </p:cNvSpPr>
          <p:nvPr>
            <p:ph idx="1"/>
          </p:nvPr>
        </p:nvSpPr>
        <p:spPr/>
        <p:txBody>
          <a:bodyPr>
            <a:normAutofit/>
          </a:bodyPr>
          <a:lstStyle/>
          <a:p>
            <a:r>
              <a:rPr lang="en-US" dirty="0" smtClean="0"/>
              <a:t>Multinational enterprise (MNE)</a:t>
            </a:r>
          </a:p>
          <a:p>
            <a:pPr lvl="1"/>
            <a:r>
              <a:rPr lang="en-US" dirty="0" smtClean="0"/>
              <a:t>Operating in many host countries</a:t>
            </a:r>
          </a:p>
          <a:p>
            <a:pPr lvl="1"/>
            <a:r>
              <a:rPr lang="en-US" dirty="0" smtClean="0"/>
              <a:t>Research and development (R&amp;D) activities, and</a:t>
            </a:r>
          </a:p>
          <a:p>
            <a:pPr lvl="2"/>
            <a:r>
              <a:rPr lang="en-US" dirty="0" smtClean="0"/>
              <a:t>Manufacturing, mining, extraction, and business-service operations</a:t>
            </a:r>
          </a:p>
          <a:p>
            <a:pPr lvl="1"/>
            <a:r>
              <a:rPr lang="en-US" dirty="0" smtClean="0"/>
              <a:t>Cross national borders</a:t>
            </a:r>
          </a:p>
          <a:p>
            <a:pPr lvl="1"/>
            <a:r>
              <a:rPr lang="en-US" dirty="0" smtClean="0"/>
              <a:t>Directed from a company planning center </a:t>
            </a:r>
          </a:p>
          <a:p>
            <a:pPr lvl="2"/>
            <a:r>
              <a:rPr lang="en-US" dirty="0" smtClean="0"/>
              <a:t>Distant from the host country</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Risk Analysis</a:t>
            </a:r>
            <a:endParaRPr lang="en-US" dirty="0"/>
          </a:p>
        </p:txBody>
      </p:sp>
      <p:sp>
        <p:nvSpPr>
          <p:cNvPr id="3" name="Content Placeholder 2"/>
          <p:cNvSpPr>
            <a:spLocks noGrp="1"/>
          </p:cNvSpPr>
          <p:nvPr>
            <p:ph idx="1"/>
          </p:nvPr>
        </p:nvSpPr>
        <p:spPr/>
        <p:txBody>
          <a:bodyPr>
            <a:normAutofit/>
          </a:bodyPr>
          <a:lstStyle/>
          <a:p>
            <a:r>
              <a:rPr lang="en-US" dirty="0" smtClean="0"/>
              <a:t>Economic risk analysis </a:t>
            </a:r>
          </a:p>
          <a:p>
            <a:pPr lvl="1"/>
            <a:r>
              <a:rPr lang="en-US" dirty="0" smtClean="0"/>
              <a:t>Determines a country’s current economic strengths and weaknesses </a:t>
            </a:r>
          </a:p>
          <a:p>
            <a:pPr lvl="2"/>
            <a:r>
              <a:rPr lang="en-US" dirty="0" smtClean="0"/>
              <a:t>Rate of growth in GDP, per capita GDP, inflation rate</a:t>
            </a:r>
          </a:p>
          <a:p>
            <a:r>
              <a:rPr lang="en-US" dirty="0" smtClean="0"/>
              <a:t>Composite country risk rating</a:t>
            </a:r>
          </a:p>
          <a:p>
            <a:pPr lvl="1"/>
            <a:r>
              <a:rPr lang="en-US" dirty="0" smtClean="0"/>
              <a:t>Overall assessment of the risk of doing business in some country</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21</a:t>
            </a:fld>
            <a:endParaRPr lang="en-US"/>
          </a:p>
        </p:txBody>
      </p:sp>
      <p:sp>
        <p:nvSpPr>
          <p:cNvPr id="4" name="Title 3"/>
          <p:cNvSpPr>
            <a:spLocks noGrp="1"/>
          </p:cNvSpPr>
          <p:nvPr>
            <p:ph type="title"/>
          </p:nvPr>
        </p:nvSpPr>
        <p:spPr>
          <a:xfrm>
            <a:off x="1968285" y="256456"/>
            <a:ext cx="7175715" cy="610441"/>
          </a:xfrm>
        </p:spPr>
        <p:txBody>
          <a:bodyPr/>
          <a:lstStyle/>
          <a:p>
            <a:r>
              <a:rPr lang="en-US" dirty="0" smtClean="0"/>
              <a:t>Selected country risks ranked by composite ratings, July 2008</a:t>
            </a:r>
            <a:endParaRPr lang="en-US" dirty="0"/>
          </a:p>
        </p:txBody>
      </p:sp>
      <p:sp>
        <p:nvSpPr>
          <p:cNvPr id="5" name="Content Placeholder 4"/>
          <p:cNvSpPr>
            <a:spLocks noGrp="1"/>
          </p:cNvSpPr>
          <p:nvPr>
            <p:ph sz="quarter" idx="13"/>
          </p:nvPr>
        </p:nvSpPr>
        <p:spPr>
          <a:xfrm>
            <a:off x="154371" y="201605"/>
            <a:ext cx="1839681" cy="506049"/>
          </a:xfrm>
        </p:spPr>
        <p:txBody>
          <a:bodyPr>
            <a:normAutofit lnSpcReduction="10000"/>
          </a:bodyPr>
          <a:lstStyle/>
          <a:p>
            <a:r>
              <a:rPr lang="en-US" dirty="0" smtClean="0"/>
              <a:t>TABLE 9.4</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404938" y="971550"/>
            <a:ext cx="6334125" cy="4914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up)">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Risk Analysis</a:t>
            </a:r>
            <a:endParaRPr lang="en-US" dirty="0"/>
          </a:p>
        </p:txBody>
      </p:sp>
      <p:sp>
        <p:nvSpPr>
          <p:cNvPr id="3" name="Content Placeholder 2"/>
          <p:cNvSpPr>
            <a:spLocks noGrp="1"/>
          </p:cNvSpPr>
          <p:nvPr>
            <p:ph idx="1"/>
          </p:nvPr>
        </p:nvSpPr>
        <p:spPr/>
        <p:txBody>
          <a:bodyPr>
            <a:normAutofit/>
          </a:bodyPr>
          <a:lstStyle/>
          <a:p>
            <a:r>
              <a:rPr lang="en-US" dirty="0" smtClean="0"/>
              <a:t>International Country Risk Guide</a:t>
            </a:r>
          </a:p>
          <a:p>
            <a:pPr lvl="1"/>
            <a:r>
              <a:rPr lang="en-US" dirty="0" smtClean="0"/>
              <a:t>Political risk factors - weighting of 50%</a:t>
            </a:r>
          </a:p>
          <a:p>
            <a:pPr lvl="1"/>
            <a:r>
              <a:rPr lang="en-US" dirty="0" smtClean="0"/>
              <a:t>Financial and economic risk factors – 25% each</a:t>
            </a:r>
          </a:p>
          <a:p>
            <a:pPr lvl="1"/>
            <a:r>
              <a:rPr lang="en-US" dirty="0" smtClean="0"/>
              <a:t>Low risk, 80–100 points</a:t>
            </a:r>
          </a:p>
          <a:p>
            <a:pPr lvl="1"/>
            <a:r>
              <a:rPr lang="en-US" dirty="0" smtClean="0"/>
              <a:t>Moderate risk, 50–79 points</a:t>
            </a:r>
          </a:p>
          <a:p>
            <a:pPr lvl="1"/>
            <a:r>
              <a:rPr lang="en-US" dirty="0" smtClean="0"/>
              <a:t>High risk, 0–49 points</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513"/>
            <a:ext cx="8763000" cy="944562"/>
          </a:xfrm>
        </p:spPr>
        <p:txBody>
          <a:bodyPr>
            <a:normAutofit fontScale="90000"/>
          </a:bodyPr>
          <a:lstStyle/>
          <a:p>
            <a:r>
              <a:rPr lang="en-US" dirty="0" smtClean="0"/>
              <a:t>International Trade Theory and Multinational Enterprise</a:t>
            </a:r>
            <a:endParaRPr lang="en-US" dirty="0"/>
          </a:p>
        </p:txBody>
      </p:sp>
      <p:sp>
        <p:nvSpPr>
          <p:cNvPr id="3" name="Content Placeholder 2"/>
          <p:cNvSpPr>
            <a:spLocks noGrp="1"/>
          </p:cNvSpPr>
          <p:nvPr>
            <p:ph idx="1"/>
          </p:nvPr>
        </p:nvSpPr>
        <p:spPr/>
        <p:txBody>
          <a:bodyPr>
            <a:normAutofit/>
          </a:bodyPr>
          <a:lstStyle/>
          <a:p>
            <a:r>
              <a:rPr lang="en-US" dirty="0" smtClean="0"/>
              <a:t>Conventional trade model</a:t>
            </a:r>
          </a:p>
          <a:p>
            <a:pPr lvl="1"/>
            <a:r>
              <a:rPr lang="en-US" dirty="0" smtClean="0"/>
              <a:t>Movement of merchandise among </a:t>
            </a:r>
            <a:r>
              <a:rPr lang="en-US" dirty="0" smtClean="0"/>
              <a:t>nations</a:t>
            </a:r>
          </a:p>
          <a:p>
            <a:pPr lvl="1"/>
            <a:r>
              <a:rPr lang="en-US" dirty="0" smtClean="0"/>
              <a:t>Goods </a:t>
            </a:r>
            <a:r>
              <a:rPr lang="en-US" dirty="0" smtClean="0"/>
              <a:t>are exchanged between independent </a:t>
            </a:r>
            <a:r>
              <a:rPr lang="en-US" dirty="0" smtClean="0"/>
              <a:t>organizations</a:t>
            </a:r>
          </a:p>
          <a:p>
            <a:pPr lvl="2"/>
            <a:r>
              <a:rPr lang="en-US" dirty="0" smtClean="0"/>
              <a:t>On international markets</a:t>
            </a:r>
          </a:p>
          <a:p>
            <a:pPr lvl="2"/>
            <a:r>
              <a:rPr lang="en-US" dirty="0" smtClean="0"/>
              <a:t>At </a:t>
            </a:r>
            <a:r>
              <a:rPr lang="en-US" dirty="0" smtClean="0"/>
              <a:t>competitively determined </a:t>
            </a:r>
            <a:r>
              <a:rPr lang="en-US" dirty="0" smtClean="0"/>
              <a:t>prices</a:t>
            </a:r>
            <a:endParaRPr lang="en-US" dirty="0" smtClean="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513"/>
            <a:ext cx="8763000" cy="944562"/>
          </a:xfrm>
        </p:spPr>
        <p:txBody>
          <a:bodyPr>
            <a:normAutofit fontScale="90000"/>
          </a:bodyPr>
          <a:lstStyle/>
          <a:p>
            <a:r>
              <a:rPr lang="en-US" dirty="0" smtClean="0"/>
              <a:t>International Trade Theory and Multinational Enterprise</a:t>
            </a:r>
            <a:endParaRPr lang="en-US" dirty="0"/>
          </a:p>
        </p:txBody>
      </p:sp>
      <p:sp>
        <p:nvSpPr>
          <p:cNvPr id="3" name="Content Placeholder 2"/>
          <p:cNvSpPr>
            <a:spLocks noGrp="1"/>
          </p:cNvSpPr>
          <p:nvPr>
            <p:ph idx="1"/>
          </p:nvPr>
        </p:nvSpPr>
        <p:spPr/>
        <p:txBody>
          <a:bodyPr>
            <a:normAutofit/>
          </a:bodyPr>
          <a:lstStyle/>
          <a:p>
            <a:r>
              <a:rPr lang="en-US" dirty="0" smtClean="0"/>
              <a:t>Multinational-enterprise analysis</a:t>
            </a:r>
          </a:p>
          <a:p>
            <a:pPr lvl="1"/>
            <a:r>
              <a:rPr lang="en-US" dirty="0" smtClean="0"/>
              <a:t>International </a:t>
            </a:r>
            <a:r>
              <a:rPr lang="en-US" dirty="0" smtClean="0"/>
              <a:t>movement </a:t>
            </a:r>
            <a:r>
              <a:rPr lang="en-US" dirty="0" smtClean="0"/>
              <a:t>of factor </a:t>
            </a:r>
            <a:r>
              <a:rPr lang="en-US" dirty="0" smtClean="0"/>
              <a:t>inputs</a:t>
            </a:r>
            <a:endParaRPr lang="en-US" dirty="0" smtClean="0"/>
          </a:p>
          <a:p>
            <a:pPr lvl="1"/>
            <a:r>
              <a:rPr lang="en-US" dirty="0" smtClean="0"/>
              <a:t>Aggregate </a:t>
            </a:r>
            <a:r>
              <a:rPr lang="en-US" dirty="0" smtClean="0"/>
              <a:t>welfare of both the </a:t>
            </a:r>
            <a:r>
              <a:rPr lang="en-US" dirty="0" smtClean="0"/>
              <a:t>source and </a:t>
            </a:r>
            <a:r>
              <a:rPr lang="en-US" dirty="0" smtClean="0"/>
              <a:t>host countries is </a:t>
            </a:r>
            <a:r>
              <a:rPr lang="en-US" dirty="0" smtClean="0"/>
              <a:t>enhanced</a:t>
            </a:r>
          </a:p>
          <a:p>
            <a:pPr lvl="1"/>
            <a:r>
              <a:rPr lang="en-US" dirty="0" smtClean="0"/>
              <a:t>Vertically diversified </a:t>
            </a:r>
            <a:r>
              <a:rPr lang="en-US" dirty="0" smtClean="0"/>
              <a:t>companies </a:t>
            </a:r>
            <a:endParaRPr lang="en-US" dirty="0" smtClean="0"/>
          </a:p>
          <a:p>
            <a:pPr lvl="2"/>
            <a:r>
              <a:rPr lang="en-US" dirty="0" smtClean="0"/>
              <a:t>Subsidiaries </a:t>
            </a:r>
            <a:r>
              <a:rPr lang="en-US" dirty="0" smtClean="0"/>
              <a:t>manufacture intermediate </a:t>
            </a:r>
            <a:r>
              <a:rPr lang="en-US" dirty="0" smtClean="0"/>
              <a:t>and finished goods</a:t>
            </a:r>
          </a:p>
          <a:p>
            <a:pPr lvl="2"/>
            <a:r>
              <a:rPr lang="en-US" dirty="0" smtClean="0"/>
              <a:t>Sales can be </a:t>
            </a:r>
            <a:r>
              <a:rPr lang="en-US" dirty="0" err="1" smtClean="0"/>
              <a:t>intrafirm</a:t>
            </a:r>
            <a:endParaRPr lang="en-US" dirty="0" smtClean="0"/>
          </a:p>
          <a:p>
            <a:pPr lvl="3"/>
            <a:r>
              <a:rPr lang="en-US" dirty="0" smtClean="0"/>
              <a:t>Value </a:t>
            </a:r>
            <a:r>
              <a:rPr lang="en-US" dirty="0" smtClean="0"/>
              <a:t>may be determined by factors other than a competitive pricing system</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513"/>
            <a:ext cx="8763000" cy="944562"/>
          </a:xfrm>
        </p:spPr>
        <p:txBody>
          <a:bodyPr>
            <a:normAutofit fontScale="90000"/>
          </a:bodyPr>
          <a:lstStyle/>
          <a:p>
            <a:r>
              <a:rPr lang="en-US" dirty="0" smtClean="0"/>
              <a:t>Japanese Transplants in the U.S. Automobile Industry</a:t>
            </a:r>
            <a:endParaRPr lang="en-US" dirty="0"/>
          </a:p>
        </p:txBody>
      </p:sp>
      <p:sp>
        <p:nvSpPr>
          <p:cNvPr id="3" name="Content Placeholder 2"/>
          <p:cNvSpPr>
            <a:spLocks noGrp="1"/>
          </p:cNvSpPr>
          <p:nvPr>
            <p:ph idx="1"/>
          </p:nvPr>
        </p:nvSpPr>
        <p:spPr/>
        <p:txBody>
          <a:bodyPr>
            <a:normAutofit/>
          </a:bodyPr>
          <a:lstStyle/>
          <a:p>
            <a:r>
              <a:rPr lang="en-US" dirty="0" smtClean="0"/>
              <a:t>Benefits to </a:t>
            </a:r>
            <a:r>
              <a:rPr lang="en-US" dirty="0" smtClean="0"/>
              <a:t>Japanese </a:t>
            </a:r>
            <a:r>
              <a:rPr lang="en-US" dirty="0" smtClean="0"/>
              <a:t>automakers</a:t>
            </a:r>
            <a:endParaRPr lang="en-US" dirty="0" smtClean="0"/>
          </a:p>
          <a:p>
            <a:pPr lvl="1"/>
            <a:r>
              <a:rPr lang="en-US" dirty="0" smtClean="0"/>
              <a:t>Silence </a:t>
            </a:r>
            <a:r>
              <a:rPr lang="en-US" dirty="0" smtClean="0"/>
              <a:t>critics who insist that autos sold in the United States must be built </a:t>
            </a:r>
            <a:r>
              <a:rPr lang="en-US" dirty="0" smtClean="0"/>
              <a:t>there</a:t>
            </a:r>
            <a:endParaRPr lang="en-US" dirty="0" smtClean="0"/>
          </a:p>
          <a:p>
            <a:pPr lvl="1"/>
            <a:r>
              <a:rPr lang="en-US" dirty="0" smtClean="0"/>
              <a:t>Avoid </a:t>
            </a:r>
            <a:r>
              <a:rPr lang="en-US" dirty="0" smtClean="0"/>
              <a:t>the potential import barriers of the </a:t>
            </a:r>
            <a:r>
              <a:rPr lang="en-US" dirty="0" smtClean="0"/>
              <a:t>U.S.</a:t>
            </a:r>
            <a:endParaRPr lang="en-US" dirty="0" smtClean="0"/>
          </a:p>
          <a:p>
            <a:pPr lvl="1"/>
            <a:r>
              <a:rPr lang="en-US" dirty="0" smtClean="0"/>
              <a:t>Gain </a:t>
            </a:r>
            <a:r>
              <a:rPr lang="en-US" dirty="0" smtClean="0"/>
              <a:t>access to an expanding </a:t>
            </a:r>
            <a:r>
              <a:rPr lang="en-US" dirty="0" smtClean="0"/>
              <a:t>market</a:t>
            </a:r>
          </a:p>
          <a:p>
            <a:pPr lvl="2"/>
            <a:r>
              <a:rPr lang="en-US" dirty="0" smtClean="0"/>
              <a:t>Japanese </a:t>
            </a:r>
            <a:r>
              <a:rPr lang="en-US" dirty="0" smtClean="0"/>
              <a:t>market is </a:t>
            </a:r>
            <a:r>
              <a:rPr lang="en-US" dirty="0" smtClean="0"/>
              <a:t>nearing saturation</a:t>
            </a:r>
            <a:endParaRPr lang="en-US" dirty="0" smtClean="0"/>
          </a:p>
          <a:p>
            <a:pPr lvl="1"/>
            <a:r>
              <a:rPr lang="en-US" dirty="0" smtClean="0"/>
              <a:t>Provide </a:t>
            </a:r>
            <a:r>
              <a:rPr lang="en-US" dirty="0" smtClean="0"/>
              <a:t>a hedge against fluctuations in the yen–dollar exchange </a:t>
            </a:r>
            <a:r>
              <a:rPr lang="en-US" dirty="0" smtClean="0"/>
              <a:t>rate</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26</a:t>
            </a:fld>
            <a:endParaRPr lang="en-US"/>
          </a:p>
        </p:txBody>
      </p:sp>
      <p:sp>
        <p:nvSpPr>
          <p:cNvPr id="4" name="Title 3"/>
          <p:cNvSpPr>
            <a:spLocks noGrp="1"/>
          </p:cNvSpPr>
          <p:nvPr>
            <p:ph type="title"/>
          </p:nvPr>
        </p:nvSpPr>
        <p:spPr/>
        <p:txBody>
          <a:bodyPr/>
          <a:lstStyle/>
          <a:p>
            <a:r>
              <a:rPr lang="en-US" dirty="0" smtClean="0"/>
              <a:t>Japanese auto plants in the United States</a:t>
            </a:r>
            <a:endParaRPr lang="en-US" dirty="0"/>
          </a:p>
        </p:txBody>
      </p:sp>
      <p:sp>
        <p:nvSpPr>
          <p:cNvPr id="5" name="Content Placeholder 4"/>
          <p:cNvSpPr>
            <a:spLocks noGrp="1"/>
          </p:cNvSpPr>
          <p:nvPr>
            <p:ph sz="quarter" idx="13"/>
          </p:nvPr>
        </p:nvSpPr>
        <p:spPr>
          <a:xfrm>
            <a:off x="154371" y="201605"/>
            <a:ext cx="1839681" cy="506049"/>
          </a:xfrm>
        </p:spPr>
        <p:txBody>
          <a:bodyPr>
            <a:normAutofit lnSpcReduction="10000"/>
          </a:bodyPr>
          <a:lstStyle/>
          <a:p>
            <a:r>
              <a:rPr lang="en-US" dirty="0" smtClean="0"/>
              <a:t>TABLE 9.5</a:t>
            </a:r>
            <a:endParaRPr lang="en-US" dirty="0"/>
          </a:p>
        </p:txBody>
      </p:sp>
      <p:graphicFrame>
        <p:nvGraphicFramePr>
          <p:cNvPr id="7" name="Table 6"/>
          <p:cNvGraphicFramePr>
            <a:graphicFrameLocks noGrp="1"/>
          </p:cNvGraphicFramePr>
          <p:nvPr/>
        </p:nvGraphicFramePr>
        <p:xfrm>
          <a:off x="356165" y="1005114"/>
          <a:ext cx="8384169" cy="2382520"/>
        </p:xfrm>
        <a:graphic>
          <a:graphicData uri="http://schemas.openxmlformats.org/drawingml/2006/table">
            <a:tbl>
              <a:tblPr>
                <a:tableStyleId>{5C22544A-7EE6-4342-B048-85BDC9FD1C3A}</a:tableStyleId>
              </a:tblPr>
              <a:tblGrid>
                <a:gridCol w="4863902"/>
                <a:gridCol w="3520267"/>
              </a:tblGrid>
              <a:tr h="370840">
                <a:tc>
                  <a:txBody>
                    <a:bodyPr/>
                    <a:lstStyle/>
                    <a:p>
                      <a:r>
                        <a:rPr lang="en-US" sz="1800" b="1" kern="1200" baseline="0" dirty="0" smtClean="0">
                          <a:solidFill>
                            <a:srgbClr val="002060"/>
                          </a:solidFill>
                          <a:latin typeface="+mn-lt"/>
                          <a:ea typeface="+mn-ea"/>
                          <a:cs typeface="+mn-cs"/>
                        </a:rPr>
                        <a:t>Plant Name/Parent Company </a:t>
                      </a:r>
                      <a:endParaRPr lang="en-US" b="1" dirty="0">
                        <a:solidFill>
                          <a:srgbClr val="00206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AD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02060"/>
                          </a:solidFill>
                          <a:latin typeface="+mn-lt"/>
                          <a:ea typeface="+mn-ea"/>
                          <a:cs typeface="+mn-cs"/>
                        </a:rPr>
                        <a:t>Location</a:t>
                      </a:r>
                      <a:endParaRPr lang="en-US" b="1" dirty="0">
                        <a:solidFill>
                          <a:srgbClr val="00206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ADEA"/>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kern="1200" baseline="0" dirty="0" smtClean="0">
                          <a:solidFill>
                            <a:srgbClr val="002060"/>
                          </a:solidFill>
                          <a:latin typeface="+mn-lt"/>
                          <a:ea typeface="+mn-ea"/>
                          <a:cs typeface="+mn-cs"/>
                        </a:rPr>
                        <a:t>Honda of America, Inc. (Honda) </a:t>
                      </a:r>
                    </a:p>
                    <a:p>
                      <a:r>
                        <a:rPr lang="en-US" sz="1800" kern="1200" baseline="0" dirty="0" smtClean="0">
                          <a:solidFill>
                            <a:srgbClr val="002060"/>
                          </a:solidFill>
                          <a:latin typeface="+mn-lt"/>
                          <a:ea typeface="+mn-ea"/>
                          <a:cs typeface="+mn-cs"/>
                        </a:rPr>
                        <a:t>Nissan Motor Manufacturing Corp. (Nissan) </a:t>
                      </a:r>
                    </a:p>
                    <a:p>
                      <a:r>
                        <a:rPr lang="en-US" sz="1800" kern="1200" baseline="0" dirty="0" smtClean="0">
                          <a:solidFill>
                            <a:srgbClr val="002060"/>
                          </a:solidFill>
                          <a:latin typeface="+mn-lt"/>
                          <a:ea typeface="+mn-ea"/>
                          <a:cs typeface="+mn-cs"/>
                        </a:rPr>
                        <a:t>New United Motor Manufacturing, Inc. (Toyota/General Motors) </a:t>
                      </a:r>
                    </a:p>
                    <a:p>
                      <a:r>
                        <a:rPr lang="en-US" sz="1800" kern="1200" baseline="0" dirty="0" smtClean="0">
                          <a:solidFill>
                            <a:srgbClr val="002060"/>
                          </a:solidFill>
                          <a:latin typeface="+mn-lt"/>
                          <a:ea typeface="+mn-ea"/>
                          <a:cs typeface="+mn-cs"/>
                        </a:rPr>
                        <a:t>Toyota Motor Manufacturing, USA, Inc. (Toyota) </a:t>
                      </a:r>
                    </a:p>
                    <a:p>
                      <a:r>
                        <a:rPr lang="en-US" sz="1800" kern="1200" baseline="0" dirty="0" smtClean="0">
                          <a:solidFill>
                            <a:srgbClr val="002060"/>
                          </a:solidFill>
                          <a:latin typeface="+mn-lt"/>
                          <a:ea typeface="+mn-ea"/>
                          <a:cs typeface="+mn-cs"/>
                        </a:rPr>
                        <a:t>Mazda Motor Manufacturing, USA, Inc. (Mazda) </a:t>
                      </a:r>
                    </a:p>
                    <a:p>
                      <a:r>
                        <a:rPr lang="en-US" sz="1800" kern="1200" baseline="0" dirty="0" smtClean="0">
                          <a:solidFill>
                            <a:srgbClr val="002060"/>
                          </a:solidFill>
                          <a:latin typeface="+mn-lt"/>
                          <a:ea typeface="+mn-ea"/>
                          <a:cs typeface="+mn-cs"/>
                        </a:rPr>
                        <a:t>Ford Motor Co. (Nissan/Ford) </a:t>
                      </a:r>
                      <a:endParaRPr lang="en-US" dirty="0">
                        <a:solidFill>
                          <a:srgbClr val="00206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ADEA"/>
                      </a:solidFill>
                      <a:prstDash val="solid"/>
                      <a:round/>
                      <a:headEnd type="none" w="med" len="med"/>
                      <a:tailEnd type="none" w="med" len="med"/>
                    </a:lnT>
                    <a:lnB w="28575" cap="flat" cmpd="sng" algn="ctr">
                      <a:solidFill>
                        <a:srgbClr val="00ADE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kern="1200" baseline="0" dirty="0" smtClean="0">
                          <a:solidFill>
                            <a:srgbClr val="002060"/>
                          </a:solidFill>
                          <a:latin typeface="+mn-lt"/>
                          <a:ea typeface="+mn-ea"/>
                          <a:cs typeface="+mn-cs"/>
                        </a:rPr>
                        <a:t>Marysville, Ohio East Liberty, Ohio</a:t>
                      </a:r>
                    </a:p>
                    <a:p>
                      <a:r>
                        <a:rPr lang="en-US" sz="1800" kern="1200" baseline="0" dirty="0" smtClean="0">
                          <a:solidFill>
                            <a:srgbClr val="002060"/>
                          </a:solidFill>
                          <a:latin typeface="+mn-lt"/>
                          <a:ea typeface="+mn-ea"/>
                          <a:cs typeface="+mn-cs"/>
                        </a:rPr>
                        <a:t>Smyrna, Tennessee</a:t>
                      </a:r>
                    </a:p>
                    <a:p>
                      <a:endParaRPr lang="en-US" sz="1800" kern="1200" baseline="0" dirty="0" smtClean="0">
                        <a:solidFill>
                          <a:srgbClr val="002060"/>
                        </a:solidFill>
                        <a:latin typeface="+mn-lt"/>
                        <a:ea typeface="+mn-ea"/>
                        <a:cs typeface="+mn-cs"/>
                      </a:endParaRPr>
                    </a:p>
                    <a:p>
                      <a:r>
                        <a:rPr lang="en-US" sz="1800" kern="1200" baseline="0" dirty="0" smtClean="0">
                          <a:solidFill>
                            <a:srgbClr val="002060"/>
                          </a:solidFill>
                          <a:latin typeface="+mn-lt"/>
                          <a:ea typeface="+mn-ea"/>
                          <a:cs typeface="+mn-cs"/>
                        </a:rPr>
                        <a:t>Fremont, California</a:t>
                      </a:r>
                    </a:p>
                    <a:p>
                      <a:r>
                        <a:rPr lang="en-US" sz="1800" kern="1200" baseline="0" dirty="0" smtClean="0">
                          <a:solidFill>
                            <a:srgbClr val="002060"/>
                          </a:solidFill>
                          <a:latin typeface="+mn-lt"/>
                          <a:ea typeface="+mn-ea"/>
                          <a:cs typeface="+mn-cs"/>
                        </a:rPr>
                        <a:t>Georgetown, Kentucky</a:t>
                      </a:r>
                    </a:p>
                    <a:p>
                      <a:r>
                        <a:rPr lang="en-US" sz="1800" kern="1200" baseline="0" dirty="0" smtClean="0">
                          <a:solidFill>
                            <a:srgbClr val="002060"/>
                          </a:solidFill>
                          <a:latin typeface="+mn-lt"/>
                          <a:ea typeface="+mn-ea"/>
                          <a:cs typeface="+mn-cs"/>
                        </a:rPr>
                        <a:t>Flat Rock, Michigan</a:t>
                      </a:r>
                    </a:p>
                    <a:p>
                      <a:r>
                        <a:rPr lang="en-US" sz="1800" kern="1200" baseline="0" dirty="0" smtClean="0">
                          <a:solidFill>
                            <a:srgbClr val="002060"/>
                          </a:solidFill>
                          <a:latin typeface="+mn-lt"/>
                          <a:ea typeface="+mn-ea"/>
                          <a:cs typeface="+mn-cs"/>
                        </a:rPr>
                        <a:t>Avon Lake, Ohio</a:t>
                      </a:r>
                      <a:endParaRPr lang="en-US" dirty="0">
                        <a:solidFill>
                          <a:srgbClr val="00206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ADEA"/>
                      </a:solidFill>
                      <a:prstDash val="solid"/>
                      <a:round/>
                      <a:headEnd type="none" w="med" len="med"/>
                      <a:tailEnd type="none" w="med" len="med"/>
                    </a:lnT>
                    <a:lnB w="28575" cap="flat" cmpd="sng" algn="ctr">
                      <a:solidFill>
                        <a:srgbClr val="00ADE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513"/>
            <a:ext cx="8763000" cy="944562"/>
          </a:xfrm>
        </p:spPr>
        <p:txBody>
          <a:bodyPr>
            <a:normAutofit fontScale="90000"/>
          </a:bodyPr>
          <a:lstStyle/>
          <a:p>
            <a:r>
              <a:rPr lang="en-US" dirty="0" smtClean="0"/>
              <a:t>Japanese Transplants in the U.S. Automobile Industry</a:t>
            </a:r>
            <a:endParaRPr lang="en-US" dirty="0"/>
          </a:p>
        </p:txBody>
      </p:sp>
      <p:sp>
        <p:nvSpPr>
          <p:cNvPr id="3" name="Content Placeholder 2"/>
          <p:cNvSpPr>
            <a:spLocks noGrp="1"/>
          </p:cNvSpPr>
          <p:nvPr>
            <p:ph idx="1"/>
          </p:nvPr>
        </p:nvSpPr>
        <p:spPr/>
        <p:txBody>
          <a:bodyPr>
            <a:normAutofit/>
          </a:bodyPr>
          <a:lstStyle/>
          <a:p>
            <a:r>
              <a:rPr lang="en-US" dirty="0" smtClean="0"/>
              <a:t>Growth of Japanese investment </a:t>
            </a:r>
          </a:p>
          <a:p>
            <a:pPr lvl="1"/>
            <a:r>
              <a:rPr lang="en-US" dirty="0" smtClean="0"/>
              <a:t>Fosters improvement </a:t>
            </a:r>
            <a:r>
              <a:rPr lang="en-US" dirty="0" smtClean="0"/>
              <a:t>in the overall competitive position of the domestic auto-assembly </a:t>
            </a:r>
            <a:r>
              <a:rPr lang="en-US" dirty="0" smtClean="0"/>
              <a:t>and parts industries</a:t>
            </a:r>
          </a:p>
          <a:p>
            <a:pPr lvl="1"/>
            <a:r>
              <a:rPr lang="en-US" dirty="0" smtClean="0"/>
              <a:t>Generates jobs</a:t>
            </a:r>
          </a:p>
          <a:p>
            <a:pPr lvl="1"/>
            <a:r>
              <a:rPr lang="en-US" dirty="0" smtClean="0"/>
              <a:t>Provides consumers </a:t>
            </a:r>
            <a:r>
              <a:rPr lang="en-US" dirty="0" smtClean="0"/>
              <a:t>with a wider product choice at lower </a:t>
            </a:r>
            <a:r>
              <a:rPr lang="en-US" dirty="0" smtClean="0"/>
              <a:t>prices</a:t>
            </a:r>
          </a:p>
          <a:p>
            <a:pPr lvl="1"/>
            <a:r>
              <a:rPr lang="en-US" dirty="0" smtClean="0"/>
              <a:t>United Auto Workers (UAW) </a:t>
            </a:r>
            <a:r>
              <a:rPr lang="en-US" dirty="0" smtClean="0"/>
              <a:t>union</a:t>
            </a:r>
          </a:p>
          <a:p>
            <a:pPr lvl="2"/>
            <a:r>
              <a:rPr lang="en-US" dirty="0" smtClean="0"/>
              <a:t>Job </a:t>
            </a:r>
            <a:r>
              <a:rPr lang="en-US" dirty="0" smtClean="0"/>
              <a:t>losses in the auto-assembly and parts-supplier industries</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513"/>
            <a:ext cx="8763000" cy="944562"/>
          </a:xfrm>
        </p:spPr>
        <p:txBody>
          <a:bodyPr>
            <a:normAutofit fontScale="90000"/>
          </a:bodyPr>
          <a:lstStyle/>
          <a:p>
            <a:r>
              <a:rPr lang="en-US" dirty="0" smtClean="0"/>
              <a:t>Japanese Transplants in the U.S. Automobile Industry</a:t>
            </a:r>
            <a:endParaRPr lang="en-US" dirty="0"/>
          </a:p>
        </p:txBody>
      </p:sp>
      <p:sp>
        <p:nvSpPr>
          <p:cNvPr id="3" name="Content Placeholder 2"/>
          <p:cNvSpPr>
            <a:spLocks noGrp="1"/>
          </p:cNvSpPr>
          <p:nvPr>
            <p:ph idx="1"/>
          </p:nvPr>
        </p:nvSpPr>
        <p:spPr/>
        <p:txBody>
          <a:bodyPr>
            <a:normAutofit/>
          </a:bodyPr>
          <a:lstStyle/>
          <a:p>
            <a:r>
              <a:rPr lang="en-US" dirty="0" smtClean="0"/>
              <a:t>Japanese-affiliated auto </a:t>
            </a:r>
            <a:r>
              <a:rPr lang="en-US" dirty="0" smtClean="0"/>
              <a:t>companies</a:t>
            </a:r>
          </a:p>
          <a:p>
            <a:pPr lvl="1"/>
            <a:r>
              <a:rPr lang="en-US" dirty="0" smtClean="0"/>
              <a:t>Fewer job classifications</a:t>
            </a:r>
          </a:p>
          <a:p>
            <a:pPr lvl="2"/>
            <a:r>
              <a:rPr lang="en-US" dirty="0" smtClean="0"/>
              <a:t>3-4 job </a:t>
            </a:r>
            <a:r>
              <a:rPr lang="en-US" dirty="0" smtClean="0"/>
              <a:t>classifications</a:t>
            </a:r>
            <a:r>
              <a:rPr lang="en-US" dirty="0" smtClean="0"/>
              <a:t>: one </a:t>
            </a:r>
            <a:r>
              <a:rPr lang="en-US" dirty="0" smtClean="0"/>
              <a:t>team leader, one production technician, and one or two </a:t>
            </a:r>
            <a:r>
              <a:rPr lang="en-US" dirty="0" smtClean="0"/>
              <a:t>maintenance technicians</a:t>
            </a:r>
          </a:p>
          <a:p>
            <a:pPr lvl="1"/>
            <a:r>
              <a:rPr lang="en-US" dirty="0" smtClean="0"/>
              <a:t>Work teams</a:t>
            </a:r>
          </a:p>
          <a:p>
            <a:pPr lvl="2"/>
            <a:r>
              <a:rPr lang="en-US" dirty="0" smtClean="0"/>
              <a:t>Each </a:t>
            </a:r>
            <a:r>
              <a:rPr lang="en-US" dirty="0" smtClean="0"/>
              <a:t>team member is trained to do all the operations performed </a:t>
            </a:r>
            <a:r>
              <a:rPr lang="en-US" dirty="0" smtClean="0"/>
              <a:t>by the team</a:t>
            </a:r>
          </a:p>
          <a:p>
            <a:pPr lvl="2"/>
            <a:r>
              <a:rPr lang="en-US" dirty="0" smtClean="0"/>
              <a:t>Jobs </a:t>
            </a:r>
            <a:r>
              <a:rPr lang="en-US" dirty="0" smtClean="0"/>
              <a:t>are rotated among team </a:t>
            </a:r>
            <a:r>
              <a:rPr lang="en-US" dirty="0" smtClean="0"/>
              <a:t>members</a:t>
            </a:r>
          </a:p>
          <a:p>
            <a:pPr lvl="1"/>
            <a:r>
              <a:rPr lang="en-US" dirty="0" smtClean="0"/>
              <a:t>Superior labor productivity</a:t>
            </a:r>
            <a:endParaRPr lang="en-US" dirty="0" smtClean="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513"/>
            <a:ext cx="8763000" cy="944562"/>
          </a:xfrm>
        </p:spPr>
        <p:txBody>
          <a:bodyPr>
            <a:normAutofit fontScale="90000"/>
          </a:bodyPr>
          <a:lstStyle/>
          <a:p>
            <a:r>
              <a:rPr lang="en-US" dirty="0" smtClean="0"/>
              <a:t>Japanese Transplants in the U.S. Automobile Industry</a:t>
            </a:r>
            <a:endParaRPr lang="en-US" dirty="0"/>
          </a:p>
        </p:txBody>
      </p:sp>
      <p:sp>
        <p:nvSpPr>
          <p:cNvPr id="3" name="Content Placeholder 2"/>
          <p:cNvSpPr>
            <a:spLocks noGrp="1"/>
          </p:cNvSpPr>
          <p:nvPr>
            <p:ph idx="1"/>
          </p:nvPr>
        </p:nvSpPr>
        <p:spPr/>
        <p:txBody>
          <a:bodyPr>
            <a:normAutofit/>
          </a:bodyPr>
          <a:lstStyle/>
          <a:p>
            <a:r>
              <a:rPr lang="en-US" dirty="0" smtClean="0"/>
              <a:t>Traditional U.S</a:t>
            </a:r>
            <a:r>
              <a:rPr lang="en-US" dirty="0" smtClean="0"/>
              <a:t>. auto </a:t>
            </a:r>
            <a:r>
              <a:rPr lang="en-US" dirty="0" smtClean="0"/>
              <a:t>plants</a:t>
            </a:r>
          </a:p>
          <a:p>
            <a:pPr lvl="1"/>
            <a:r>
              <a:rPr lang="en-US" dirty="0" smtClean="0"/>
              <a:t>More </a:t>
            </a:r>
            <a:r>
              <a:rPr lang="en-US" dirty="0" smtClean="0"/>
              <a:t>than 90 different job </a:t>
            </a:r>
            <a:r>
              <a:rPr lang="en-US" dirty="0" smtClean="0"/>
              <a:t>classifications</a:t>
            </a:r>
          </a:p>
          <a:p>
            <a:pPr lvl="1"/>
            <a:r>
              <a:rPr lang="en-US" dirty="0" smtClean="0"/>
              <a:t>Employees perform </a:t>
            </a:r>
            <a:r>
              <a:rPr lang="en-US" dirty="0" smtClean="0"/>
              <a:t>only those operations specifically permitted for their </a:t>
            </a:r>
            <a:r>
              <a:rPr lang="en-US" dirty="0" smtClean="0"/>
              <a:t>classification</a:t>
            </a:r>
          </a:p>
          <a:p>
            <a:pPr lvl="1"/>
            <a:r>
              <a:rPr lang="en-US" dirty="0" smtClean="0"/>
              <a:t>The </a:t>
            </a:r>
            <a:r>
              <a:rPr lang="en-US" dirty="0" smtClean="0"/>
              <a:t>U.S. Big </a:t>
            </a:r>
            <a:r>
              <a:rPr lang="en-US" dirty="0" smtClean="0"/>
              <a:t>Three</a:t>
            </a:r>
          </a:p>
          <a:p>
            <a:pPr lvl="2"/>
            <a:r>
              <a:rPr lang="en-US" dirty="0" smtClean="0"/>
              <a:t>GM</a:t>
            </a:r>
            <a:r>
              <a:rPr lang="en-US" dirty="0" smtClean="0"/>
              <a:t>, Ford, and </a:t>
            </a:r>
            <a:r>
              <a:rPr lang="en-US" dirty="0" smtClean="0"/>
              <a:t>Chrysler</a:t>
            </a:r>
          </a:p>
          <a:p>
            <a:pPr lvl="1"/>
            <a:r>
              <a:rPr lang="en-US" dirty="0" smtClean="0"/>
              <a:t>Lower labor productivity</a:t>
            </a:r>
            <a:endParaRPr lang="en-US" dirty="0" smtClean="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Multinational Enterprise</a:t>
            </a:r>
            <a:endParaRPr lang="en-US" dirty="0"/>
          </a:p>
        </p:txBody>
      </p:sp>
      <p:sp>
        <p:nvSpPr>
          <p:cNvPr id="3" name="Content Placeholder 2"/>
          <p:cNvSpPr>
            <a:spLocks noGrp="1"/>
          </p:cNvSpPr>
          <p:nvPr>
            <p:ph idx="1"/>
          </p:nvPr>
        </p:nvSpPr>
        <p:spPr/>
        <p:txBody>
          <a:bodyPr>
            <a:normAutofit/>
          </a:bodyPr>
          <a:lstStyle/>
          <a:p>
            <a:r>
              <a:rPr lang="en-US" dirty="0" smtClean="0"/>
              <a:t>Multinational enterprise (MNE)</a:t>
            </a:r>
          </a:p>
          <a:p>
            <a:pPr lvl="1"/>
            <a:r>
              <a:rPr lang="en-US" dirty="0" smtClean="0"/>
              <a:t>Multinational stock ownership</a:t>
            </a:r>
          </a:p>
          <a:p>
            <a:pPr lvl="1"/>
            <a:r>
              <a:rPr lang="en-US" dirty="0" smtClean="0"/>
              <a:t>Multinational company management </a:t>
            </a:r>
          </a:p>
          <a:p>
            <a:pPr lvl="1"/>
            <a:r>
              <a:rPr lang="en-US" dirty="0" smtClean="0"/>
              <a:t>High ratio of foreign sales to total sales </a:t>
            </a:r>
          </a:p>
          <a:p>
            <a:r>
              <a:rPr lang="en-US" dirty="0" smtClean="0"/>
              <a:t>Vertical diversification</a:t>
            </a:r>
          </a:p>
          <a:p>
            <a:pPr lvl="1"/>
            <a:r>
              <a:rPr lang="en-US" dirty="0" smtClean="0"/>
              <a:t>Parent MNE - establish foreign subsidiaries</a:t>
            </a:r>
          </a:p>
          <a:p>
            <a:pPr lvl="2"/>
            <a:r>
              <a:rPr lang="en-US" dirty="0" smtClean="0"/>
              <a:t>To produce intermediate goods or inputs that go into the production of a finished good</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Joint Ventures</a:t>
            </a:r>
            <a:endParaRPr lang="en-US" dirty="0"/>
          </a:p>
        </p:txBody>
      </p:sp>
      <p:sp>
        <p:nvSpPr>
          <p:cNvPr id="3" name="Content Placeholder 2"/>
          <p:cNvSpPr>
            <a:spLocks noGrp="1"/>
          </p:cNvSpPr>
          <p:nvPr>
            <p:ph idx="1"/>
          </p:nvPr>
        </p:nvSpPr>
        <p:spPr/>
        <p:txBody>
          <a:bodyPr>
            <a:normAutofit/>
          </a:bodyPr>
          <a:lstStyle/>
          <a:p>
            <a:r>
              <a:rPr lang="en-US" dirty="0" smtClean="0"/>
              <a:t>Joint venture</a:t>
            </a:r>
          </a:p>
          <a:p>
            <a:pPr lvl="1"/>
            <a:r>
              <a:rPr lang="en-US" dirty="0" smtClean="0"/>
              <a:t>Business </a:t>
            </a:r>
            <a:r>
              <a:rPr lang="en-US" dirty="0" smtClean="0"/>
              <a:t>organization established by two or more companies </a:t>
            </a:r>
            <a:endParaRPr lang="en-US" dirty="0" smtClean="0"/>
          </a:p>
          <a:p>
            <a:pPr lvl="2"/>
            <a:r>
              <a:rPr lang="en-US" dirty="0" smtClean="0"/>
              <a:t>Combines </a:t>
            </a:r>
            <a:r>
              <a:rPr lang="en-US" dirty="0" smtClean="0"/>
              <a:t>their skills and </a:t>
            </a:r>
            <a:r>
              <a:rPr lang="en-US" dirty="0" smtClean="0"/>
              <a:t>assets</a:t>
            </a:r>
          </a:p>
          <a:p>
            <a:pPr lvl="1"/>
            <a:r>
              <a:rPr lang="en-US" dirty="0" smtClean="0"/>
              <a:t>Limited </a:t>
            </a:r>
            <a:r>
              <a:rPr lang="en-US" dirty="0" smtClean="0"/>
              <a:t>objective (research or production</a:t>
            </a:r>
            <a:r>
              <a:rPr lang="en-US" dirty="0" smtClean="0"/>
              <a:t>)</a:t>
            </a:r>
          </a:p>
          <a:p>
            <a:pPr lvl="1"/>
            <a:r>
              <a:rPr lang="en-US" dirty="0" smtClean="0"/>
              <a:t>Short lived</a:t>
            </a:r>
          </a:p>
          <a:p>
            <a:pPr lvl="1"/>
            <a:r>
              <a:rPr lang="en-US" dirty="0" smtClean="0"/>
              <a:t>Multinational </a:t>
            </a:r>
            <a:r>
              <a:rPr lang="en-US" dirty="0" smtClean="0"/>
              <a:t>in </a:t>
            </a:r>
            <a:r>
              <a:rPr lang="en-US" dirty="0" smtClean="0"/>
              <a:t>character</a:t>
            </a:r>
          </a:p>
          <a:p>
            <a:pPr lvl="2"/>
            <a:r>
              <a:rPr lang="en-US" dirty="0" smtClean="0"/>
              <a:t>Several </a:t>
            </a:r>
            <a:r>
              <a:rPr lang="en-US" dirty="0" smtClean="0"/>
              <a:t>domestic </a:t>
            </a:r>
            <a:r>
              <a:rPr lang="en-US" dirty="0" smtClean="0"/>
              <a:t>and </a:t>
            </a:r>
            <a:r>
              <a:rPr lang="en-US" dirty="0" smtClean="0"/>
              <a:t>foreign </a:t>
            </a:r>
            <a:r>
              <a:rPr lang="en-US" dirty="0" smtClean="0"/>
              <a:t>companies</a:t>
            </a:r>
          </a:p>
          <a:p>
            <a:pPr lvl="1"/>
            <a:r>
              <a:rPr lang="en-US" dirty="0" smtClean="0"/>
              <a:t>Creation </a:t>
            </a:r>
            <a:r>
              <a:rPr lang="en-US" dirty="0" smtClean="0"/>
              <a:t>of a new business </a:t>
            </a:r>
            <a:r>
              <a:rPr lang="en-US" dirty="0" smtClean="0"/>
              <a:t>firm</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31</a:t>
            </a:fld>
            <a:endParaRPr lang="en-US"/>
          </a:p>
        </p:txBody>
      </p:sp>
      <p:sp>
        <p:nvSpPr>
          <p:cNvPr id="4" name="Title 3"/>
          <p:cNvSpPr>
            <a:spLocks noGrp="1"/>
          </p:cNvSpPr>
          <p:nvPr>
            <p:ph type="title"/>
          </p:nvPr>
        </p:nvSpPr>
        <p:spPr>
          <a:xfrm>
            <a:off x="1900053" y="292082"/>
            <a:ext cx="7243948" cy="634192"/>
          </a:xfrm>
        </p:spPr>
        <p:txBody>
          <a:bodyPr/>
          <a:lstStyle/>
          <a:p>
            <a:r>
              <a:rPr lang="en-US" dirty="0" smtClean="0"/>
              <a:t>Joint ventures between U.S. and foreign companies</a:t>
            </a:r>
            <a:endParaRPr lang="en-US" dirty="0"/>
          </a:p>
        </p:txBody>
      </p:sp>
      <p:sp>
        <p:nvSpPr>
          <p:cNvPr id="5" name="Content Placeholder 4"/>
          <p:cNvSpPr>
            <a:spLocks noGrp="1"/>
          </p:cNvSpPr>
          <p:nvPr>
            <p:ph sz="quarter" idx="13"/>
          </p:nvPr>
        </p:nvSpPr>
        <p:spPr>
          <a:xfrm>
            <a:off x="154371" y="201605"/>
            <a:ext cx="1839681" cy="506049"/>
          </a:xfrm>
        </p:spPr>
        <p:txBody>
          <a:bodyPr>
            <a:normAutofit lnSpcReduction="10000"/>
          </a:bodyPr>
          <a:lstStyle/>
          <a:p>
            <a:r>
              <a:rPr lang="en-US" dirty="0" smtClean="0"/>
              <a:t>TABLE 9.6</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 y="1168875"/>
            <a:ext cx="9144000" cy="27709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Joint Ventures</a:t>
            </a:r>
            <a:endParaRPr lang="en-US" dirty="0"/>
          </a:p>
        </p:txBody>
      </p:sp>
      <p:sp>
        <p:nvSpPr>
          <p:cNvPr id="3" name="Content Placeholder 2"/>
          <p:cNvSpPr>
            <a:spLocks noGrp="1"/>
          </p:cNvSpPr>
          <p:nvPr>
            <p:ph idx="1"/>
          </p:nvPr>
        </p:nvSpPr>
        <p:spPr/>
        <p:txBody>
          <a:bodyPr>
            <a:normAutofit/>
          </a:bodyPr>
          <a:lstStyle/>
          <a:p>
            <a:r>
              <a:rPr lang="en-US" dirty="0" smtClean="0"/>
              <a:t>Types </a:t>
            </a:r>
            <a:r>
              <a:rPr lang="en-US" dirty="0" smtClean="0"/>
              <a:t>of international joint </a:t>
            </a:r>
            <a:r>
              <a:rPr lang="en-US" dirty="0" smtClean="0"/>
              <a:t>ventures</a:t>
            </a:r>
          </a:p>
          <a:p>
            <a:pPr lvl="1"/>
            <a:r>
              <a:rPr lang="en-US" dirty="0" smtClean="0"/>
              <a:t>Joint venture by two </a:t>
            </a:r>
            <a:r>
              <a:rPr lang="en-US" dirty="0" smtClean="0"/>
              <a:t>businesses that conduct business in a third </a:t>
            </a:r>
            <a:r>
              <a:rPr lang="en-US" dirty="0" smtClean="0"/>
              <a:t>country</a:t>
            </a:r>
          </a:p>
          <a:p>
            <a:pPr lvl="1"/>
            <a:r>
              <a:rPr lang="en-US" dirty="0" smtClean="0"/>
              <a:t>Joint </a:t>
            </a:r>
            <a:r>
              <a:rPr lang="en-US" dirty="0" smtClean="0"/>
              <a:t>venture with local private </a:t>
            </a:r>
            <a:r>
              <a:rPr lang="en-US" dirty="0" smtClean="0"/>
              <a:t>interests</a:t>
            </a:r>
            <a:endParaRPr lang="en-US" dirty="0" smtClean="0"/>
          </a:p>
          <a:p>
            <a:pPr lvl="1"/>
            <a:r>
              <a:rPr lang="en-US" dirty="0" smtClean="0"/>
              <a:t>Joint venture with participation </a:t>
            </a:r>
            <a:r>
              <a:rPr lang="en-US" dirty="0" smtClean="0"/>
              <a:t>by local </a:t>
            </a:r>
            <a:r>
              <a:rPr lang="en-US" dirty="0" smtClean="0"/>
              <a:t>government</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Joint Ventures</a:t>
            </a:r>
            <a:endParaRPr lang="en-US" dirty="0"/>
          </a:p>
        </p:txBody>
      </p:sp>
      <p:sp>
        <p:nvSpPr>
          <p:cNvPr id="3" name="Content Placeholder 2"/>
          <p:cNvSpPr>
            <a:spLocks noGrp="1"/>
          </p:cNvSpPr>
          <p:nvPr>
            <p:ph idx="1"/>
          </p:nvPr>
        </p:nvSpPr>
        <p:spPr/>
        <p:txBody>
          <a:bodyPr>
            <a:normAutofit/>
          </a:bodyPr>
          <a:lstStyle/>
          <a:p>
            <a:r>
              <a:rPr lang="en-US" dirty="0" smtClean="0"/>
              <a:t>Justifications for joint ventures</a:t>
            </a:r>
          </a:p>
          <a:p>
            <a:pPr lvl="1"/>
            <a:r>
              <a:rPr lang="en-US" dirty="0" smtClean="0"/>
              <a:t>Some </a:t>
            </a:r>
            <a:r>
              <a:rPr lang="en-US" dirty="0" smtClean="0"/>
              <a:t>functions </a:t>
            </a:r>
            <a:r>
              <a:rPr lang="en-US" dirty="0" smtClean="0"/>
              <a:t>can involve costs too large for any one company </a:t>
            </a:r>
            <a:r>
              <a:rPr lang="en-US" dirty="0" smtClean="0"/>
              <a:t>to absorb </a:t>
            </a:r>
            <a:r>
              <a:rPr lang="en-US" dirty="0" smtClean="0"/>
              <a:t>by </a:t>
            </a:r>
            <a:r>
              <a:rPr lang="en-US" dirty="0" smtClean="0"/>
              <a:t>itself</a:t>
            </a:r>
          </a:p>
          <a:p>
            <a:pPr lvl="1"/>
            <a:r>
              <a:rPr lang="en-US" dirty="0" smtClean="0"/>
              <a:t>Restrictions </a:t>
            </a:r>
            <a:r>
              <a:rPr lang="en-US" dirty="0" smtClean="0"/>
              <a:t>some governments place on the foreign ownership of local </a:t>
            </a:r>
            <a:r>
              <a:rPr lang="en-US" dirty="0" smtClean="0"/>
              <a:t>businesses</a:t>
            </a:r>
          </a:p>
          <a:p>
            <a:pPr lvl="1"/>
            <a:r>
              <a:rPr lang="en-US" dirty="0" smtClean="0"/>
              <a:t>Prevent excessive </a:t>
            </a:r>
            <a:r>
              <a:rPr lang="en-US" dirty="0" smtClean="0"/>
              <a:t>political </a:t>
            </a:r>
            <a:r>
              <a:rPr lang="en-US" dirty="0" smtClean="0"/>
              <a:t>influence </a:t>
            </a:r>
          </a:p>
          <a:p>
            <a:pPr lvl="1"/>
            <a:r>
              <a:rPr lang="en-US" dirty="0" smtClean="0"/>
              <a:t>Help </a:t>
            </a:r>
            <a:r>
              <a:rPr lang="en-US" dirty="0" smtClean="0"/>
              <a:t>minimize dividend transfers abroad </a:t>
            </a:r>
            <a:endParaRPr lang="en-US" dirty="0" smtClean="0"/>
          </a:p>
          <a:p>
            <a:pPr lvl="2"/>
            <a:r>
              <a:rPr lang="en-US" dirty="0" smtClean="0"/>
              <a:t>Strengthen </a:t>
            </a:r>
            <a:r>
              <a:rPr lang="en-US" dirty="0" smtClean="0"/>
              <a:t>the </a:t>
            </a:r>
            <a:r>
              <a:rPr lang="en-US" dirty="0" smtClean="0"/>
              <a:t>nation’s </a:t>
            </a:r>
            <a:r>
              <a:rPr lang="en-US" dirty="0" smtClean="0"/>
              <a:t>balance of </a:t>
            </a:r>
            <a:r>
              <a:rPr lang="en-US" dirty="0" smtClean="0"/>
              <a:t>payments</a:t>
            </a:r>
          </a:p>
          <a:p>
            <a:pPr lvl="1"/>
            <a:r>
              <a:rPr lang="en-US" dirty="0" smtClean="0"/>
              <a:t>Forestalling protectionism against imports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Joint Ventures</a:t>
            </a:r>
            <a:endParaRPr lang="en-US" dirty="0"/>
          </a:p>
        </p:txBody>
      </p:sp>
      <p:sp>
        <p:nvSpPr>
          <p:cNvPr id="3" name="Content Placeholder 2"/>
          <p:cNvSpPr>
            <a:spLocks noGrp="1"/>
          </p:cNvSpPr>
          <p:nvPr>
            <p:ph idx="1"/>
          </p:nvPr>
        </p:nvSpPr>
        <p:spPr/>
        <p:txBody>
          <a:bodyPr>
            <a:normAutofit/>
          </a:bodyPr>
          <a:lstStyle/>
          <a:p>
            <a:r>
              <a:rPr lang="en-US" dirty="0" smtClean="0"/>
              <a:t>Disadvantages of joint ventures</a:t>
            </a:r>
          </a:p>
          <a:p>
            <a:pPr lvl="1"/>
            <a:r>
              <a:rPr lang="en-US" dirty="0" smtClean="0"/>
              <a:t>Cumbersome organization</a:t>
            </a:r>
          </a:p>
          <a:p>
            <a:pPr lvl="1"/>
            <a:r>
              <a:rPr lang="en-US" dirty="0" smtClean="0"/>
              <a:t>Divided control</a:t>
            </a:r>
          </a:p>
          <a:p>
            <a:pPr lvl="2"/>
            <a:r>
              <a:rPr lang="en-US" dirty="0" smtClean="0"/>
              <a:t>Different objectives, corporate cultures</a:t>
            </a:r>
            <a:r>
              <a:rPr lang="en-US" dirty="0" smtClean="0"/>
              <a:t>, and ways of doing </a:t>
            </a:r>
            <a:r>
              <a:rPr lang="en-US" dirty="0" smtClean="0"/>
              <a:t>things</a:t>
            </a:r>
          </a:p>
          <a:p>
            <a:pPr lvl="1"/>
            <a:r>
              <a:rPr lang="en-US" dirty="0" smtClean="0"/>
              <a:t>Deadlocks </a:t>
            </a:r>
            <a:r>
              <a:rPr lang="en-US" dirty="0" smtClean="0"/>
              <a:t>in decision </a:t>
            </a:r>
            <a:r>
              <a:rPr lang="en-US" dirty="0" smtClean="0"/>
              <a:t>making</a:t>
            </a:r>
          </a:p>
          <a:p>
            <a:pPr lvl="1"/>
            <a:r>
              <a:rPr lang="en-US" dirty="0" smtClean="0"/>
              <a:t>Negotiation </a:t>
            </a:r>
            <a:r>
              <a:rPr lang="en-US" dirty="0" smtClean="0"/>
              <a:t>must establish a </a:t>
            </a:r>
            <a:r>
              <a:rPr lang="en-US" dirty="0" smtClean="0"/>
              <a:t>hierarchical command</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Joint Ventures</a:t>
            </a:r>
            <a:endParaRPr lang="en-US" dirty="0"/>
          </a:p>
        </p:txBody>
      </p:sp>
      <p:sp>
        <p:nvSpPr>
          <p:cNvPr id="3" name="Content Placeholder 2"/>
          <p:cNvSpPr>
            <a:spLocks noGrp="1"/>
          </p:cNvSpPr>
          <p:nvPr>
            <p:ph idx="1"/>
          </p:nvPr>
        </p:nvSpPr>
        <p:spPr/>
        <p:txBody>
          <a:bodyPr>
            <a:normAutofit/>
          </a:bodyPr>
          <a:lstStyle/>
          <a:p>
            <a:r>
              <a:rPr lang="en-US" dirty="0" smtClean="0"/>
              <a:t>Joint </a:t>
            </a:r>
            <a:r>
              <a:rPr lang="en-US" dirty="0" smtClean="0"/>
              <a:t>ventures lead to welfare </a:t>
            </a:r>
            <a:r>
              <a:rPr lang="en-US" dirty="0" smtClean="0"/>
              <a:t>gains</a:t>
            </a:r>
          </a:p>
          <a:p>
            <a:pPr lvl="1"/>
            <a:r>
              <a:rPr lang="en-US" dirty="0" smtClean="0"/>
              <a:t>Productivity gains</a:t>
            </a:r>
          </a:p>
          <a:p>
            <a:pPr lvl="2"/>
            <a:r>
              <a:rPr lang="en-US" dirty="0" smtClean="0"/>
              <a:t>Increased productive </a:t>
            </a:r>
            <a:r>
              <a:rPr lang="en-US" dirty="0" smtClean="0"/>
              <a:t>capacity and </a:t>
            </a:r>
            <a:r>
              <a:rPr lang="en-US" dirty="0" smtClean="0"/>
              <a:t>additional competition</a:t>
            </a:r>
          </a:p>
          <a:p>
            <a:pPr lvl="2"/>
            <a:r>
              <a:rPr lang="en-US" dirty="0" smtClean="0"/>
              <a:t>Enter </a:t>
            </a:r>
            <a:r>
              <a:rPr lang="en-US" dirty="0" smtClean="0"/>
              <a:t>new </a:t>
            </a:r>
            <a:r>
              <a:rPr lang="en-US" dirty="0" smtClean="0"/>
              <a:t>markets that </a:t>
            </a:r>
            <a:r>
              <a:rPr lang="en-US" dirty="0" smtClean="0"/>
              <a:t>neither parent could have entered </a:t>
            </a:r>
            <a:r>
              <a:rPr lang="en-US" dirty="0" smtClean="0"/>
              <a:t>individually</a:t>
            </a:r>
          </a:p>
          <a:p>
            <a:pPr lvl="2"/>
            <a:r>
              <a:rPr lang="en-US" dirty="0" smtClean="0"/>
              <a:t>Cost reductions </a:t>
            </a:r>
            <a:r>
              <a:rPr lang="en-US" dirty="0" smtClean="0"/>
              <a:t>that would have been unavailable if each parent performed the </a:t>
            </a:r>
            <a:r>
              <a:rPr lang="en-US" dirty="0" smtClean="0"/>
              <a:t>same function separately</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Joint Ventures</a:t>
            </a:r>
            <a:endParaRPr lang="en-US" dirty="0"/>
          </a:p>
        </p:txBody>
      </p:sp>
      <p:sp>
        <p:nvSpPr>
          <p:cNvPr id="3" name="Content Placeholder 2"/>
          <p:cNvSpPr>
            <a:spLocks noGrp="1"/>
          </p:cNvSpPr>
          <p:nvPr>
            <p:ph idx="1"/>
          </p:nvPr>
        </p:nvSpPr>
        <p:spPr/>
        <p:txBody>
          <a:bodyPr>
            <a:normAutofit/>
          </a:bodyPr>
          <a:lstStyle/>
          <a:p>
            <a:r>
              <a:rPr lang="en-US" dirty="0" smtClean="0"/>
              <a:t>Joint </a:t>
            </a:r>
            <a:r>
              <a:rPr lang="en-US" dirty="0" smtClean="0"/>
              <a:t>venture </a:t>
            </a:r>
            <a:r>
              <a:rPr lang="en-US" dirty="0" smtClean="0"/>
              <a:t>lead to welfare losses</a:t>
            </a:r>
          </a:p>
          <a:p>
            <a:pPr lvl="1"/>
            <a:r>
              <a:rPr lang="en-US" dirty="0" smtClean="0"/>
              <a:t>Market-power effect</a:t>
            </a:r>
          </a:p>
          <a:p>
            <a:pPr lvl="2"/>
            <a:r>
              <a:rPr lang="en-US" dirty="0" smtClean="0"/>
              <a:t>Increased </a:t>
            </a:r>
            <a:r>
              <a:rPr lang="en-US" dirty="0" smtClean="0"/>
              <a:t>market </a:t>
            </a:r>
            <a:r>
              <a:rPr lang="en-US" dirty="0" smtClean="0"/>
              <a:t>power</a:t>
            </a:r>
          </a:p>
          <a:p>
            <a:pPr lvl="2"/>
            <a:r>
              <a:rPr lang="en-US" dirty="0" smtClean="0"/>
              <a:t>Greater </a:t>
            </a:r>
            <a:r>
              <a:rPr lang="en-US" dirty="0" smtClean="0"/>
              <a:t>ability to influence market output and </a:t>
            </a:r>
            <a:r>
              <a:rPr lang="en-US" dirty="0" smtClean="0"/>
              <a:t>price</a:t>
            </a:r>
          </a:p>
          <a:p>
            <a:endParaRPr lang="en-US" dirty="0" smtClean="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827" y="5201391"/>
            <a:ext cx="9014347" cy="1330161"/>
          </a:xfrm>
        </p:spPr>
        <p:txBody>
          <a:bodyPr>
            <a:noAutofit/>
          </a:bodyPr>
          <a:lstStyle/>
          <a:p>
            <a:r>
              <a:rPr lang="en-US" sz="1600" dirty="0" smtClean="0"/>
              <a:t>An international joint venture can yield a welfare-decreasing market-power effect and a welfare-increasing </a:t>
            </a:r>
            <a:r>
              <a:rPr lang="en-US" sz="1600" dirty="0" smtClean="0"/>
              <a:t>cost-reduction effect</a:t>
            </a:r>
            <a:r>
              <a:rPr lang="en-US" sz="1600" dirty="0" smtClean="0"/>
              <a:t>. The source of the cost-reduction effect may be lower resource prices or improvements in technology </a:t>
            </a:r>
            <a:r>
              <a:rPr lang="en-US" sz="1600" dirty="0" smtClean="0"/>
              <a:t>and productivity</a:t>
            </a:r>
            <a:r>
              <a:rPr lang="en-US" sz="1600" dirty="0" smtClean="0"/>
              <a:t>. The joint venture leads to improvements in national welfare if its cost-reduction effect is due to </a:t>
            </a:r>
            <a:r>
              <a:rPr lang="en-US" sz="1600" dirty="0" smtClean="0"/>
              <a:t>improvements in </a:t>
            </a:r>
            <a:r>
              <a:rPr lang="en-US" sz="1600" dirty="0" smtClean="0"/>
              <a:t>technology and productivity and if it more than offsets the market-power effect.</a:t>
            </a:r>
            <a:endParaRPr lang="en-US" sz="1600" dirty="0"/>
          </a:p>
        </p:txBody>
      </p:sp>
      <p:sp>
        <p:nvSpPr>
          <p:cNvPr id="3" name="Footer Placeholder 2"/>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37</a:t>
            </a:fld>
            <a:endParaRPr lang="en-US"/>
          </a:p>
        </p:txBody>
      </p:sp>
      <p:sp>
        <p:nvSpPr>
          <p:cNvPr id="5" name="Title 4"/>
          <p:cNvSpPr>
            <a:spLocks noGrp="1"/>
          </p:cNvSpPr>
          <p:nvPr>
            <p:ph type="title"/>
          </p:nvPr>
        </p:nvSpPr>
        <p:spPr>
          <a:xfrm>
            <a:off x="2042556" y="237631"/>
            <a:ext cx="7080423" cy="358588"/>
          </a:xfrm>
        </p:spPr>
        <p:txBody>
          <a:bodyPr/>
          <a:lstStyle/>
          <a:p>
            <a:r>
              <a:rPr lang="en-US" sz="2700" dirty="0" smtClean="0"/>
              <a:t>W</a:t>
            </a:r>
            <a:r>
              <a:rPr lang="en-US" sz="2700" dirty="0" smtClean="0"/>
              <a:t>elfare effects of an international joint venture</a:t>
            </a:r>
            <a:endParaRPr lang="en-US" sz="2700" dirty="0"/>
          </a:p>
        </p:txBody>
      </p:sp>
      <p:sp>
        <p:nvSpPr>
          <p:cNvPr id="6" name="Content Placeholder 5"/>
          <p:cNvSpPr>
            <a:spLocks noGrp="1"/>
          </p:cNvSpPr>
          <p:nvPr>
            <p:ph sz="quarter" idx="13"/>
          </p:nvPr>
        </p:nvSpPr>
        <p:spPr/>
        <p:txBody>
          <a:bodyPr/>
          <a:lstStyle/>
          <a:p>
            <a:r>
              <a:rPr lang="en-US" dirty="0" smtClean="0"/>
              <a:t>FIGURE 9.3</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371724" y="638800"/>
            <a:ext cx="6400553" cy="45864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763"/>
            <a:ext cx="8763000" cy="944562"/>
          </a:xfrm>
        </p:spPr>
        <p:txBody>
          <a:bodyPr>
            <a:normAutofit fontScale="90000"/>
          </a:bodyPr>
          <a:lstStyle/>
          <a:p>
            <a:r>
              <a:rPr lang="en-US" dirty="0" smtClean="0"/>
              <a:t>Multinational Enterprises </a:t>
            </a:r>
            <a:r>
              <a:rPr lang="en-US" dirty="0" smtClean="0"/>
              <a:t>as a </a:t>
            </a:r>
            <a:r>
              <a:rPr lang="en-US" dirty="0" smtClean="0"/>
              <a:t>Source of Conflict</a:t>
            </a:r>
            <a:endParaRPr lang="en-US" dirty="0"/>
          </a:p>
        </p:txBody>
      </p:sp>
      <p:sp>
        <p:nvSpPr>
          <p:cNvPr id="3" name="Content Placeholder 2"/>
          <p:cNvSpPr>
            <a:spLocks noGrp="1"/>
          </p:cNvSpPr>
          <p:nvPr>
            <p:ph idx="1"/>
          </p:nvPr>
        </p:nvSpPr>
        <p:spPr/>
        <p:txBody>
          <a:bodyPr>
            <a:normAutofit/>
          </a:bodyPr>
          <a:lstStyle/>
          <a:p>
            <a:r>
              <a:rPr lang="en-US" dirty="0" smtClean="0"/>
              <a:t>Effects on </a:t>
            </a:r>
            <a:r>
              <a:rPr lang="en-US" dirty="0" smtClean="0"/>
              <a:t>employment</a:t>
            </a:r>
          </a:p>
          <a:p>
            <a:pPr lvl="1"/>
            <a:r>
              <a:rPr lang="en-US" dirty="0" smtClean="0"/>
              <a:t>Recipient country</a:t>
            </a:r>
          </a:p>
          <a:p>
            <a:pPr lvl="2"/>
            <a:r>
              <a:rPr lang="en-US" dirty="0" smtClean="0"/>
              <a:t>Employment increase </a:t>
            </a:r>
          </a:p>
          <a:p>
            <a:pPr lvl="1"/>
            <a:r>
              <a:rPr lang="en-US" dirty="0" smtClean="0"/>
              <a:t>Source country</a:t>
            </a:r>
          </a:p>
          <a:p>
            <a:pPr lvl="2"/>
            <a:r>
              <a:rPr lang="en-US" dirty="0" smtClean="0"/>
              <a:t>Employment decline, in </a:t>
            </a:r>
            <a:r>
              <a:rPr lang="en-US" dirty="0" smtClean="0"/>
              <a:t>the short </a:t>
            </a:r>
            <a:r>
              <a:rPr lang="en-US" dirty="0" smtClean="0"/>
              <a:t>term </a:t>
            </a:r>
          </a:p>
          <a:p>
            <a:pPr lvl="2"/>
            <a:r>
              <a:rPr lang="en-US" dirty="0" smtClean="0"/>
              <a:t>Other </a:t>
            </a:r>
            <a:r>
              <a:rPr lang="en-US" dirty="0" smtClean="0"/>
              <a:t>industries </a:t>
            </a:r>
            <a:r>
              <a:rPr lang="en-US" dirty="0" smtClean="0"/>
              <a:t>- foreign </a:t>
            </a:r>
            <a:r>
              <a:rPr lang="en-US" dirty="0" smtClean="0"/>
              <a:t>sales </a:t>
            </a:r>
            <a:r>
              <a:rPr lang="en-US" dirty="0" smtClean="0"/>
              <a:t>rising over time</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763"/>
            <a:ext cx="8763000" cy="944562"/>
          </a:xfrm>
        </p:spPr>
        <p:txBody>
          <a:bodyPr>
            <a:normAutofit fontScale="90000"/>
          </a:bodyPr>
          <a:lstStyle/>
          <a:p>
            <a:r>
              <a:rPr lang="en-US" dirty="0" smtClean="0"/>
              <a:t>Multinational Enterprises </a:t>
            </a:r>
            <a:r>
              <a:rPr lang="en-US" dirty="0" smtClean="0"/>
              <a:t>as a </a:t>
            </a:r>
            <a:r>
              <a:rPr lang="en-US" dirty="0" smtClean="0"/>
              <a:t>Source of Conflict</a:t>
            </a:r>
            <a:endParaRPr lang="en-US" dirty="0"/>
          </a:p>
        </p:txBody>
      </p:sp>
      <p:sp>
        <p:nvSpPr>
          <p:cNvPr id="3" name="Content Placeholder 2"/>
          <p:cNvSpPr>
            <a:spLocks noGrp="1"/>
          </p:cNvSpPr>
          <p:nvPr>
            <p:ph idx="1"/>
          </p:nvPr>
        </p:nvSpPr>
        <p:spPr/>
        <p:txBody>
          <a:bodyPr>
            <a:normAutofit lnSpcReduction="10000"/>
          </a:bodyPr>
          <a:lstStyle/>
          <a:p>
            <a:r>
              <a:rPr lang="en-US" dirty="0" smtClean="0"/>
              <a:t>Technology transfer</a:t>
            </a:r>
          </a:p>
          <a:p>
            <a:pPr lvl="1"/>
            <a:r>
              <a:rPr lang="en-US" dirty="0" smtClean="0"/>
              <a:t>Demonstration effect</a:t>
            </a:r>
          </a:p>
          <a:p>
            <a:pPr lvl="1"/>
            <a:r>
              <a:rPr lang="en-US" dirty="0" smtClean="0"/>
              <a:t>Competition effect</a:t>
            </a:r>
          </a:p>
          <a:p>
            <a:pPr lvl="1"/>
            <a:r>
              <a:rPr lang="en-US" dirty="0" smtClean="0"/>
              <a:t>Increase </a:t>
            </a:r>
            <a:r>
              <a:rPr lang="en-US" dirty="0" smtClean="0"/>
              <a:t>the productivity and </a:t>
            </a:r>
            <a:r>
              <a:rPr lang="en-US" dirty="0" smtClean="0"/>
              <a:t>competitiveness of </a:t>
            </a:r>
            <a:r>
              <a:rPr lang="en-US" dirty="0" smtClean="0"/>
              <a:t>recipient </a:t>
            </a:r>
            <a:r>
              <a:rPr lang="en-US" dirty="0" smtClean="0"/>
              <a:t>nations</a:t>
            </a:r>
          </a:p>
          <a:p>
            <a:pPr lvl="1"/>
            <a:r>
              <a:rPr lang="en-US" dirty="0" smtClean="0"/>
              <a:t>Donor </a:t>
            </a:r>
            <a:r>
              <a:rPr lang="en-US" dirty="0" smtClean="0"/>
              <a:t>nations may react against it because it is </a:t>
            </a:r>
            <a:r>
              <a:rPr lang="en-US" dirty="0" smtClean="0"/>
              <a:t>detrimental </a:t>
            </a:r>
            <a:r>
              <a:rPr lang="en-US" dirty="0" smtClean="0"/>
              <a:t>their </a:t>
            </a:r>
            <a:r>
              <a:rPr lang="en-US" dirty="0" smtClean="0"/>
              <a:t>economic base</a:t>
            </a:r>
          </a:p>
          <a:p>
            <a:pPr lvl="1"/>
            <a:r>
              <a:rPr lang="en-US" dirty="0" smtClean="0"/>
              <a:t>General </a:t>
            </a:r>
            <a:r>
              <a:rPr lang="en-US" dirty="0" smtClean="0"/>
              <a:t>Electric: trade-off for entry into the Chinese market</a:t>
            </a:r>
          </a:p>
          <a:p>
            <a:pPr lvl="2"/>
            <a:r>
              <a:rPr lang="en-US" dirty="0" smtClean="0"/>
              <a:t>Short-term sales for long-term competition</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4</a:t>
            </a:fld>
            <a:endParaRPr lang="en-US"/>
          </a:p>
        </p:txBody>
      </p:sp>
      <p:sp>
        <p:nvSpPr>
          <p:cNvPr id="4" name="Title 3"/>
          <p:cNvSpPr>
            <a:spLocks noGrp="1"/>
          </p:cNvSpPr>
          <p:nvPr>
            <p:ph type="title"/>
          </p:nvPr>
        </p:nvSpPr>
        <p:spPr/>
        <p:txBody>
          <a:bodyPr/>
          <a:lstStyle/>
          <a:p>
            <a:r>
              <a:rPr lang="en-US" dirty="0" smtClean="0"/>
              <a:t>The world’s largest corporations, 2008</a:t>
            </a:r>
            <a:endParaRPr lang="en-US" dirty="0"/>
          </a:p>
        </p:txBody>
      </p:sp>
      <p:sp>
        <p:nvSpPr>
          <p:cNvPr id="5" name="Content Placeholder 4"/>
          <p:cNvSpPr>
            <a:spLocks noGrp="1"/>
          </p:cNvSpPr>
          <p:nvPr>
            <p:ph sz="quarter" idx="13"/>
          </p:nvPr>
        </p:nvSpPr>
        <p:spPr>
          <a:xfrm>
            <a:off x="154371" y="201605"/>
            <a:ext cx="1839681" cy="506049"/>
          </a:xfrm>
        </p:spPr>
        <p:txBody>
          <a:bodyPr>
            <a:normAutofit lnSpcReduction="10000"/>
          </a:bodyPr>
          <a:lstStyle/>
          <a:p>
            <a:r>
              <a:rPr lang="en-US" dirty="0" smtClean="0"/>
              <a:t>TABLE 9.1</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428750" y="898263"/>
            <a:ext cx="6286500" cy="4657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763"/>
            <a:ext cx="8763000" cy="944562"/>
          </a:xfrm>
        </p:spPr>
        <p:txBody>
          <a:bodyPr>
            <a:normAutofit fontScale="90000"/>
          </a:bodyPr>
          <a:lstStyle/>
          <a:p>
            <a:r>
              <a:rPr lang="en-US" dirty="0" smtClean="0"/>
              <a:t>Multinational Enterprises </a:t>
            </a:r>
            <a:r>
              <a:rPr lang="en-US" dirty="0" smtClean="0"/>
              <a:t>as a </a:t>
            </a:r>
            <a:r>
              <a:rPr lang="en-US" dirty="0" smtClean="0"/>
              <a:t>Source of Conflict</a:t>
            </a:r>
            <a:endParaRPr lang="en-US" dirty="0"/>
          </a:p>
        </p:txBody>
      </p:sp>
      <p:sp>
        <p:nvSpPr>
          <p:cNvPr id="3" name="Content Placeholder 2"/>
          <p:cNvSpPr>
            <a:spLocks noGrp="1"/>
          </p:cNvSpPr>
          <p:nvPr>
            <p:ph idx="1"/>
          </p:nvPr>
        </p:nvSpPr>
        <p:spPr/>
        <p:txBody>
          <a:bodyPr>
            <a:normAutofit lnSpcReduction="10000"/>
          </a:bodyPr>
          <a:lstStyle/>
          <a:p>
            <a:r>
              <a:rPr lang="en-US" dirty="0" smtClean="0"/>
              <a:t>National sovereignty</a:t>
            </a:r>
          </a:p>
          <a:p>
            <a:pPr lvl="1"/>
            <a:r>
              <a:rPr lang="en-US" dirty="0" smtClean="0"/>
              <a:t>Effect </a:t>
            </a:r>
            <a:r>
              <a:rPr lang="en-US" dirty="0" smtClean="0"/>
              <a:t>on the </a:t>
            </a:r>
            <a:r>
              <a:rPr lang="en-US" dirty="0" smtClean="0"/>
              <a:t>economic and </a:t>
            </a:r>
            <a:r>
              <a:rPr lang="en-US" dirty="0" smtClean="0"/>
              <a:t>political </a:t>
            </a:r>
            <a:r>
              <a:rPr lang="en-US" dirty="0" smtClean="0"/>
              <a:t>policies </a:t>
            </a:r>
          </a:p>
          <a:p>
            <a:pPr lvl="2"/>
            <a:r>
              <a:rPr lang="en-US" dirty="0" smtClean="0"/>
              <a:t>Host and source governments</a:t>
            </a:r>
          </a:p>
          <a:p>
            <a:r>
              <a:rPr lang="en-US" dirty="0" smtClean="0"/>
              <a:t>Balance </a:t>
            </a:r>
            <a:r>
              <a:rPr lang="en-US" dirty="0" smtClean="0"/>
              <a:t>of </a:t>
            </a:r>
            <a:r>
              <a:rPr lang="en-US" dirty="0" smtClean="0"/>
              <a:t>payments</a:t>
            </a:r>
          </a:p>
          <a:p>
            <a:pPr lvl="1"/>
            <a:r>
              <a:rPr lang="en-US" dirty="0" smtClean="0"/>
              <a:t>Account </a:t>
            </a:r>
            <a:r>
              <a:rPr lang="en-US" dirty="0" smtClean="0"/>
              <a:t>of the </a:t>
            </a:r>
            <a:r>
              <a:rPr lang="en-US" dirty="0" smtClean="0"/>
              <a:t>value of </a:t>
            </a:r>
            <a:r>
              <a:rPr lang="en-US" dirty="0" smtClean="0"/>
              <a:t>goods and services, capital </a:t>
            </a:r>
            <a:r>
              <a:rPr lang="en-US" dirty="0" smtClean="0"/>
              <a:t>movements, and </a:t>
            </a:r>
            <a:r>
              <a:rPr lang="en-US" dirty="0" smtClean="0"/>
              <a:t>other items </a:t>
            </a:r>
            <a:endParaRPr lang="en-US" dirty="0" smtClean="0"/>
          </a:p>
          <a:p>
            <a:pPr lvl="2"/>
            <a:r>
              <a:rPr lang="en-US" dirty="0" smtClean="0"/>
              <a:t>That </a:t>
            </a:r>
            <a:r>
              <a:rPr lang="en-US" dirty="0" smtClean="0"/>
              <a:t>flow into or out of a </a:t>
            </a:r>
            <a:r>
              <a:rPr lang="en-US" dirty="0" smtClean="0"/>
              <a:t>country</a:t>
            </a:r>
          </a:p>
          <a:p>
            <a:pPr lvl="1"/>
            <a:r>
              <a:rPr lang="en-US" dirty="0" smtClean="0"/>
              <a:t>Positive contribution </a:t>
            </a:r>
          </a:p>
          <a:p>
            <a:pPr lvl="2"/>
            <a:r>
              <a:rPr lang="en-US" dirty="0" smtClean="0"/>
              <a:t>Exports of goods and services</a:t>
            </a:r>
          </a:p>
          <a:p>
            <a:pPr lvl="2"/>
            <a:r>
              <a:rPr lang="en-US" dirty="0" smtClean="0"/>
              <a:t>Capital </a:t>
            </a:r>
            <a:r>
              <a:rPr lang="en-US" dirty="0" smtClean="0"/>
              <a:t>inflows</a:t>
            </a:r>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763"/>
            <a:ext cx="8763000" cy="944562"/>
          </a:xfrm>
        </p:spPr>
        <p:txBody>
          <a:bodyPr>
            <a:normAutofit fontScale="90000"/>
          </a:bodyPr>
          <a:lstStyle/>
          <a:p>
            <a:r>
              <a:rPr lang="en-US" dirty="0" smtClean="0"/>
              <a:t>Multinational Enterprises </a:t>
            </a:r>
            <a:r>
              <a:rPr lang="en-US" dirty="0" smtClean="0"/>
              <a:t>as a </a:t>
            </a:r>
            <a:r>
              <a:rPr lang="en-US" dirty="0" smtClean="0"/>
              <a:t>Source of Conflict</a:t>
            </a:r>
            <a:endParaRPr lang="en-US" dirty="0"/>
          </a:p>
        </p:txBody>
      </p:sp>
      <p:sp>
        <p:nvSpPr>
          <p:cNvPr id="3" name="Content Placeholder 2"/>
          <p:cNvSpPr>
            <a:spLocks noGrp="1"/>
          </p:cNvSpPr>
          <p:nvPr>
            <p:ph idx="1"/>
          </p:nvPr>
        </p:nvSpPr>
        <p:spPr>
          <a:xfrm>
            <a:off x="190280" y="1109601"/>
            <a:ext cx="8801320" cy="5487072"/>
          </a:xfrm>
        </p:spPr>
        <p:txBody>
          <a:bodyPr>
            <a:normAutofit lnSpcReduction="10000"/>
          </a:bodyPr>
          <a:lstStyle/>
          <a:p>
            <a:r>
              <a:rPr lang="en-US" dirty="0" smtClean="0"/>
              <a:t>Balance </a:t>
            </a:r>
            <a:r>
              <a:rPr lang="en-US" dirty="0" smtClean="0"/>
              <a:t>of </a:t>
            </a:r>
            <a:r>
              <a:rPr lang="en-US" dirty="0" smtClean="0"/>
              <a:t>payments</a:t>
            </a:r>
          </a:p>
          <a:p>
            <a:pPr lvl="1"/>
            <a:r>
              <a:rPr lang="en-US" dirty="0" smtClean="0"/>
              <a:t>U.S</a:t>
            </a:r>
            <a:r>
              <a:rPr lang="en-US" dirty="0" smtClean="0"/>
              <a:t>. </a:t>
            </a:r>
            <a:r>
              <a:rPr lang="en-US" dirty="0" smtClean="0"/>
              <a:t>foreign </a:t>
            </a:r>
            <a:r>
              <a:rPr lang="en-US" dirty="0" smtClean="0"/>
              <a:t>direct </a:t>
            </a:r>
            <a:r>
              <a:rPr lang="en-US" dirty="0" smtClean="0"/>
              <a:t>investments</a:t>
            </a:r>
          </a:p>
          <a:p>
            <a:pPr lvl="2"/>
            <a:r>
              <a:rPr lang="en-US" dirty="0" smtClean="0"/>
              <a:t>Outflow </a:t>
            </a:r>
            <a:r>
              <a:rPr lang="en-US" dirty="0" smtClean="0"/>
              <a:t>of capital </a:t>
            </a:r>
            <a:endParaRPr lang="en-US" dirty="0" smtClean="0"/>
          </a:p>
          <a:p>
            <a:pPr lvl="3"/>
            <a:r>
              <a:rPr lang="en-US" dirty="0" smtClean="0"/>
              <a:t>Negative </a:t>
            </a:r>
            <a:r>
              <a:rPr lang="en-US" dirty="0" smtClean="0"/>
              <a:t>factor </a:t>
            </a:r>
            <a:r>
              <a:rPr lang="en-US" dirty="0" smtClean="0"/>
              <a:t>on the </a:t>
            </a:r>
            <a:r>
              <a:rPr lang="en-US" dirty="0" smtClean="0"/>
              <a:t>U.S. payments </a:t>
            </a:r>
            <a:r>
              <a:rPr lang="en-US" dirty="0" smtClean="0"/>
              <a:t>position</a:t>
            </a:r>
          </a:p>
          <a:p>
            <a:pPr lvl="3"/>
            <a:r>
              <a:rPr lang="en-US" dirty="0" smtClean="0"/>
              <a:t>Short term</a:t>
            </a:r>
          </a:p>
          <a:p>
            <a:pPr lvl="2"/>
            <a:r>
              <a:rPr lang="en-US" dirty="0" smtClean="0"/>
              <a:t>Positive </a:t>
            </a:r>
            <a:r>
              <a:rPr lang="en-US" dirty="0" smtClean="0"/>
              <a:t>effects on trade flows and earnings </a:t>
            </a:r>
            <a:endParaRPr lang="en-US" dirty="0" smtClean="0"/>
          </a:p>
          <a:p>
            <a:pPr lvl="3"/>
            <a:r>
              <a:rPr lang="en-US" dirty="0" smtClean="0"/>
              <a:t>Long term</a:t>
            </a:r>
          </a:p>
          <a:p>
            <a:r>
              <a:rPr lang="en-US" dirty="0" smtClean="0"/>
              <a:t>Transfer pricing</a:t>
            </a:r>
          </a:p>
          <a:p>
            <a:pPr lvl="1"/>
            <a:r>
              <a:rPr lang="en-US" dirty="0" smtClean="0"/>
              <a:t>The </a:t>
            </a:r>
            <a:r>
              <a:rPr lang="en-US" dirty="0" smtClean="0"/>
              <a:t>pricing </a:t>
            </a:r>
            <a:r>
              <a:rPr lang="en-US" dirty="0" smtClean="0"/>
              <a:t>of goods </a:t>
            </a:r>
            <a:r>
              <a:rPr lang="en-US" dirty="0" smtClean="0"/>
              <a:t>within an </a:t>
            </a:r>
            <a:r>
              <a:rPr lang="en-US" dirty="0" smtClean="0"/>
              <a:t>MNE</a:t>
            </a:r>
          </a:p>
          <a:p>
            <a:pPr lvl="1"/>
            <a:r>
              <a:rPr lang="en-US" dirty="0" smtClean="0"/>
              <a:t>May </a:t>
            </a:r>
            <a:r>
              <a:rPr lang="en-US" dirty="0" smtClean="0"/>
              <a:t>be unrelated to costs incurred or to </a:t>
            </a:r>
            <a:r>
              <a:rPr lang="en-US" dirty="0" smtClean="0"/>
              <a:t>operations carried out</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the U.S. tax code send American jobs offshore?</a:t>
            </a:r>
            <a:endParaRPr lang="en-US" dirty="0"/>
          </a:p>
        </p:txBody>
      </p:sp>
      <p:sp>
        <p:nvSpPr>
          <p:cNvPr id="3" name="Content Placeholder 2"/>
          <p:cNvSpPr>
            <a:spLocks noGrp="1"/>
          </p:cNvSpPr>
          <p:nvPr>
            <p:ph idx="1"/>
          </p:nvPr>
        </p:nvSpPr>
        <p:spPr/>
        <p:txBody>
          <a:bodyPr>
            <a:normAutofit/>
          </a:bodyPr>
          <a:lstStyle/>
          <a:p>
            <a:r>
              <a:rPr lang="en-US" dirty="0" smtClean="0"/>
              <a:t>Tax concessions on foreign direct investment</a:t>
            </a:r>
          </a:p>
          <a:p>
            <a:pPr lvl="1"/>
            <a:r>
              <a:rPr lang="en-US" dirty="0" smtClean="0"/>
              <a:t>Disincentive to invest at home</a:t>
            </a:r>
          </a:p>
          <a:p>
            <a:pPr lvl="1"/>
            <a:r>
              <a:rPr lang="en-US" dirty="0" smtClean="0"/>
              <a:t>Unions: shipping of American jobs overseas</a:t>
            </a:r>
          </a:p>
          <a:p>
            <a:pPr lvl="1"/>
            <a:r>
              <a:rPr lang="en-US" dirty="0" smtClean="0"/>
              <a:t>Foreign tax credits</a:t>
            </a:r>
          </a:p>
          <a:p>
            <a:pPr lvl="2"/>
            <a:r>
              <a:rPr lang="en-US" dirty="0" smtClean="0"/>
              <a:t>MNEs </a:t>
            </a:r>
            <a:r>
              <a:rPr lang="en-US" dirty="0" smtClean="0"/>
              <a:t>headquartered in the United States should not </a:t>
            </a:r>
            <a:r>
              <a:rPr lang="en-US" dirty="0" smtClean="0"/>
              <a:t>be subject </a:t>
            </a:r>
            <a:r>
              <a:rPr lang="en-US" dirty="0" smtClean="0"/>
              <a:t>to double </a:t>
            </a:r>
            <a:r>
              <a:rPr lang="en-US" dirty="0" smtClean="0"/>
              <a:t>taxation</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the U.S. tax code send American jobs offshore?</a:t>
            </a:r>
            <a:endParaRPr lang="en-US" dirty="0"/>
          </a:p>
        </p:txBody>
      </p:sp>
      <p:sp>
        <p:nvSpPr>
          <p:cNvPr id="3" name="Content Placeholder 2"/>
          <p:cNvSpPr>
            <a:spLocks noGrp="1"/>
          </p:cNvSpPr>
          <p:nvPr>
            <p:ph idx="1"/>
          </p:nvPr>
        </p:nvSpPr>
        <p:spPr/>
        <p:txBody>
          <a:bodyPr>
            <a:normAutofit/>
          </a:bodyPr>
          <a:lstStyle/>
          <a:p>
            <a:r>
              <a:rPr lang="en-US" dirty="0" smtClean="0"/>
              <a:t>Tax concessions on foreign direct investment</a:t>
            </a:r>
          </a:p>
          <a:p>
            <a:pPr lvl="1"/>
            <a:r>
              <a:rPr lang="en-US" dirty="0" smtClean="0"/>
              <a:t>Tax deferrals</a:t>
            </a:r>
          </a:p>
          <a:p>
            <a:pPr lvl="2"/>
            <a:r>
              <a:rPr lang="en-US" dirty="0" smtClean="0"/>
              <a:t>Parent organization can defer </a:t>
            </a:r>
            <a:r>
              <a:rPr lang="en-US" dirty="0" smtClean="0"/>
              <a:t>U.S. taxes paid on the </a:t>
            </a:r>
            <a:r>
              <a:rPr lang="en-US" dirty="0" smtClean="0"/>
              <a:t>income of </a:t>
            </a:r>
            <a:r>
              <a:rPr lang="en-US" dirty="0" smtClean="0"/>
              <a:t>its foreign subsidiary </a:t>
            </a:r>
            <a:endParaRPr lang="en-US" dirty="0" smtClean="0"/>
          </a:p>
          <a:p>
            <a:pPr lvl="3"/>
            <a:r>
              <a:rPr lang="en-US" dirty="0" smtClean="0"/>
              <a:t>As </a:t>
            </a:r>
            <a:r>
              <a:rPr lang="en-US" dirty="0" smtClean="0"/>
              <a:t>long as that income is </a:t>
            </a:r>
            <a:r>
              <a:rPr lang="en-US" dirty="0" smtClean="0"/>
              <a:t>retained overseas </a:t>
            </a:r>
            <a:endParaRPr lang="en-US" dirty="0" smtClean="0"/>
          </a:p>
          <a:p>
            <a:pPr lvl="2"/>
            <a:r>
              <a:rPr lang="en-US" dirty="0" smtClean="0"/>
              <a:t>Interest-free </a:t>
            </a:r>
            <a:r>
              <a:rPr lang="en-US" dirty="0" smtClean="0"/>
              <a:t>loan extended </a:t>
            </a:r>
            <a:r>
              <a:rPr lang="en-US" dirty="0" smtClean="0"/>
              <a:t>by the </a:t>
            </a:r>
            <a:r>
              <a:rPr lang="en-US" dirty="0" smtClean="0"/>
              <a:t>U.S. government to the parent </a:t>
            </a:r>
            <a:endParaRPr lang="en-US" dirty="0" smtClean="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Labor Mobility: Migration</a:t>
            </a:r>
            <a:endParaRPr lang="en-US" dirty="0"/>
          </a:p>
        </p:txBody>
      </p:sp>
      <p:sp>
        <p:nvSpPr>
          <p:cNvPr id="3" name="Content Placeholder 2"/>
          <p:cNvSpPr>
            <a:spLocks noGrp="1"/>
          </p:cNvSpPr>
          <p:nvPr>
            <p:ph idx="1"/>
          </p:nvPr>
        </p:nvSpPr>
        <p:spPr/>
        <p:txBody>
          <a:bodyPr>
            <a:normAutofit lnSpcReduction="10000"/>
          </a:bodyPr>
          <a:lstStyle/>
          <a:p>
            <a:r>
              <a:rPr lang="en-US" dirty="0" smtClean="0"/>
              <a:t>United States</a:t>
            </a:r>
          </a:p>
          <a:p>
            <a:pPr lvl="1"/>
            <a:r>
              <a:rPr lang="en-US" dirty="0" smtClean="0"/>
              <a:t>Favorite </a:t>
            </a:r>
            <a:r>
              <a:rPr lang="en-US" dirty="0" smtClean="0"/>
              <a:t>target for international </a:t>
            </a:r>
            <a:r>
              <a:rPr lang="en-US" dirty="0" smtClean="0"/>
              <a:t>migration</a:t>
            </a:r>
            <a:endParaRPr lang="en-US" dirty="0" smtClean="0"/>
          </a:p>
          <a:p>
            <a:pPr lvl="1"/>
            <a:r>
              <a:rPr lang="en-US" dirty="0" smtClean="0"/>
              <a:t>Melting </a:t>
            </a:r>
            <a:r>
              <a:rPr lang="en-US" dirty="0" smtClean="0"/>
              <a:t>pot of the </a:t>
            </a:r>
            <a:r>
              <a:rPr lang="en-US" dirty="0" smtClean="0"/>
              <a:t>world</a:t>
            </a:r>
          </a:p>
          <a:p>
            <a:pPr lvl="1"/>
            <a:r>
              <a:rPr lang="en-US" dirty="0" smtClean="0"/>
              <a:t>Western Europe: </a:t>
            </a:r>
          </a:p>
          <a:p>
            <a:pPr lvl="2"/>
            <a:r>
              <a:rPr lang="en-US" dirty="0" smtClean="0"/>
              <a:t>Germany</a:t>
            </a:r>
            <a:r>
              <a:rPr lang="en-US" dirty="0" smtClean="0"/>
              <a:t>, Italy, and the United </a:t>
            </a:r>
            <a:r>
              <a:rPr lang="en-US" dirty="0" smtClean="0"/>
              <a:t>Kingdom</a:t>
            </a:r>
          </a:p>
          <a:p>
            <a:pPr lvl="1"/>
            <a:r>
              <a:rPr lang="en-US" dirty="0" smtClean="0"/>
              <a:t>Mexican immigrants</a:t>
            </a:r>
          </a:p>
          <a:p>
            <a:pPr lvl="1"/>
            <a:r>
              <a:rPr lang="en-US" dirty="0" smtClean="0"/>
              <a:t>Asian immigrants</a:t>
            </a:r>
          </a:p>
          <a:p>
            <a:r>
              <a:rPr lang="en-US" dirty="0" smtClean="0"/>
              <a:t>Migrants - motivated </a:t>
            </a:r>
            <a:r>
              <a:rPr lang="en-US" dirty="0" smtClean="0"/>
              <a:t>by </a:t>
            </a:r>
            <a:endParaRPr lang="en-US" dirty="0" smtClean="0"/>
          </a:p>
          <a:p>
            <a:pPr lvl="1"/>
            <a:r>
              <a:rPr lang="en-US" dirty="0" smtClean="0"/>
              <a:t>Better economic opportunities</a:t>
            </a:r>
          </a:p>
          <a:p>
            <a:pPr lvl="1"/>
            <a:r>
              <a:rPr lang="en-US" dirty="0" smtClean="0"/>
              <a:t>Noneconomic factors: politics</a:t>
            </a:r>
            <a:r>
              <a:rPr lang="en-US" dirty="0" smtClean="0"/>
              <a:t>, war, and </a:t>
            </a:r>
            <a:r>
              <a:rPr lang="en-US" dirty="0" smtClean="0"/>
              <a:t>religion</a:t>
            </a:r>
            <a:endParaRPr lang="en-US" dirty="0" smtClean="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Labor Mobility: Migration</a:t>
            </a:r>
            <a:endParaRPr lang="en-US" dirty="0"/>
          </a:p>
        </p:txBody>
      </p:sp>
      <p:sp>
        <p:nvSpPr>
          <p:cNvPr id="3" name="Content Placeholder 2"/>
          <p:cNvSpPr>
            <a:spLocks noGrp="1"/>
          </p:cNvSpPr>
          <p:nvPr>
            <p:ph idx="1"/>
          </p:nvPr>
        </p:nvSpPr>
        <p:spPr/>
        <p:txBody>
          <a:bodyPr>
            <a:normAutofit/>
          </a:bodyPr>
          <a:lstStyle/>
          <a:p>
            <a:r>
              <a:rPr lang="en-US" dirty="0" smtClean="0"/>
              <a:t>International </a:t>
            </a:r>
            <a:r>
              <a:rPr lang="en-US" dirty="0" smtClean="0"/>
              <a:t>labor </a:t>
            </a:r>
            <a:r>
              <a:rPr lang="en-US" dirty="0" smtClean="0"/>
              <a:t>movements</a:t>
            </a:r>
          </a:p>
          <a:p>
            <a:pPr lvl="1"/>
            <a:r>
              <a:rPr lang="en-US" dirty="0" smtClean="0"/>
              <a:t>Enhance </a:t>
            </a:r>
            <a:r>
              <a:rPr lang="en-US" dirty="0" smtClean="0"/>
              <a:t>the world economy’s </a:t>
            </a:r>
            <a:r>
              <a:rPr lang="en-US" dirty="0" smtClean="0"/>
              <a:t>efficiency</a:t>
            </a:r>
            <a:endParaRPr lang="en-US" dirty="0" smtClean="0"/>
          </a:p>
          <a:p>
            <a:pPr lvl="1"/>
            <a:r>
              <a:rPr lang="en-US" dirty="0" smtClean="0"/>
              <a:t>Restricted </a:t>
            </a:r>
            <a:r>
              <a:rPr lang="en-US" dirty="0" smtClean="0"/>
              <a:t>by government </a:t>
            </a:r>
            <a:r>
              <a:rPr lang="en-US" dirty="0" smtClean="0"/>
              <a:t>controls</a:t>
            </a:r>
          </a:p>
          <a:p>
            <a:r>
              <a:rPr lang="en-US" dirty="0" smtClean="0"/>
              <a:t>Immigration Act </a:t>
            </a:r>
            <a:r>
              <a:rPr lang="en-US" dirty="0" smtClean="0"/>
              <a:t>of </a:t>
            </a:r>
            <a:r>
              <a:rPr lang="en-US" dirty="0" smtClean="0"/>
              <a:t>1924</a:t>
            </a:r>
          </a:p>
          <a:p>
            <a:pPr lvl="1"/>
            <a:r>
              <a:rPr lang="en-US" dirty="0" smtClean="0"/>
              <a:t>Restricting the overall </a:t>
            </a:r>
            <a:r>
              <a:rPr lang="en-US" dirty="0" smtClean="0"/>
              <a:t>flow of </a:t>
            </a:r>
            <a:r>
              <a:rPr lang="en-US" dirty="0" smtClean="0"/>
              <a:t>immigrants</a:t>
            </a:r>
          </a:p>
          <a:p>
            <a:pPr lvl="1"/>
            <a:r>
              <a:rPr lang="en-US" dirty="0" smtClean="0"/>
              <a:t>Quota - </a:t>
            </a:r>
            <a:r>
              <a:rPr lang="en-US" dirty="0" smtClean="0"/>
              <a:t>limited the number </a:t>
            </a:r>
            <a:r>
              <a:rPr lang="en-US" dirty="0" smtClean="0"/>
              <a:t>of immigrants </a:t>
            </a:r>
            <a:r>
              <a:rPr lang="en-US" dirty="0" smtClean="0"/>
              <a:t>from each foreign </a:t>
            </a:r>
            <a:r>
              <a:rPr lang="en-US" dirty="0" smtClean="0"/>
              <a:t>country</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46</a:t>
            </a:fld>
            <a:endParaRPr lang="en-US"/>
          </a:p>
        </p:txBody>
      </p:sp>
      <p:sp>
        <p:nvSpPr>
          <p:cNvPr id="4" name="Title 3"/>
          <p:cNvSpPr>
            <a:spLocks noGrp="1"/>
          </p:cNvSpPr>
          <p:nvPr>
            <p:ph type="title"/>
          </p:nvPr>
        </p:nvSpPr>
        <p:spPr/>
        <p:txBody>
          <a:bodyPr/>
          <a:lstStyle/>
          <a:p>
            <a:r>
              <a:rPr lang="en-US" dirty="0" smtClean="0"/>
              <a:t>U.S. </a:t>
            </a:r>
            <a:r>
              <a:rPr lang="en-US" dirty="0" smtClean="0"/>
              <a:t>immigration, </a:t>
            </a:r>
            <a:r>
              <a:rPr lang="en-US" dirty="0" smtClean="0"/>
              <a:t>1820–2008</a:t>
            </a:r>
            <a:endParaRPr lang="en-US" dirty="0"/>
          </a:p>
        </p:txBody>
      </p:sp>
      <p:sp>
        <p:nvSpPr>
          <p:cNvPr id="5" name="Content Placeholder 4"/>
          <p:cNvSpPr>
            <a:spLocks noGrp="1"/>
          </p:cNvSpPr>
          <p:nvPr>
            <p:ph sz="quarter" idx="13"/>
          </p:nvPr>
        </p:nvSpPr>
        <p:spPr>
          <a:xfrm>
            <a:off x="154371" y="189730"/>
            <a:ext cx="1839681" cy="506049"/>
          </a:xfrm>
        </p:spPr>
        <p:txBody>
          <a:bodyPr>
            <a:normAutofit lnSpcReduction="10000"/>
          </a:bodyPr>
          <a:lstStyle/>
          <a:p>
            <a:r>
              <a:rPr lang="en-US" dirty="0" smtClean="0"/>
              <a:t>TABLE </a:t>
            </a:r>
            <a:r>
              <a:rPr lang="en-US" dirty="0" smtClean="0"/>
              <a:t>9.7</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552575" y="1019863"/>
            <a:ext cx="6038850" cy="4295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Labor Mobility: Migration</a:t>
            </a:r>
            <a:endParaRPr lang="en-US" dirty="0"/>
          </a:p>
        </p:txBody>
      </p:sp>
      <p:sp>
        <p:nvSpPr>
          <p:cNvPr id="3" name="Content Placeholder 2"/>
          <p:cNvSpPr>
            <a:spLocks noGrp="1"/>
          </p:cNvSpPr>
          <p:nvPr>
            <p:ph idx="1"/>
          </p:nvPr>
        </p:nvSpPr>
        <p:spPr/>
        <p:txBody>
          <a:bodyPr>
            <a:normAutofit/>
          </a:bodyPr>
          <a:lstStyle/>
          <a:p>
            <a:r>
              <a:rPr lang="en-US" dirty="0" smtClean="0"/>
              <a:t>Mexican workers </a:t>
            </a:r>
            <a:r>
              <a:rPr lang="en-US" dirty="0" smtClean="0"/>
              <a:t>immigrate to the </a:t>
            </a:r>
            <a:r>
              <a:rPr lang="en-US" dirty="0" smtClean="0"/>
              <a:t>U.S.  </a:t>
            </a:r>
          </a:p>
          <a:p>
            <a:pPr lvl="1"/>
            <a:r>
              <a:rPr lang="en-US" dirty="0" smtClean="0"/>
              <a:t>Workers migrate from uses of lower productivity to higher productivity</a:t>
            </a:r>
          </a:p>
          <a:p>
            <a:pPr lvl="2"/>
            <a:r>
              <a:rPr lang="en-US" dirty="0" smtClean="0"/>
              <a:t>World output expands</a:t>
            </a:r>
          </a:p>
          <a:p>
            <a:pPr lvl="1"/>
            <a:r>
              <a:rPr lang="en-US" dirty="0" smtClean="0"/>
              <a:t>Mexican labor supply decreases</a:t>
            </a:r>
          </a:p>
          <a:p>
            <a:pPr lvl="2"/>
            <a:r>
              <a:rPr lang="en-US" dirty="0" smtClean="0"/>
              <a:t>Wages increase</a:t>
            </a:r>
          </a:p>
          <a:p>
            <a:pPr lvl="1"/>
            <a:r>
              <a:rPr lang="en-US" dirty="0" smtClean="0"/>
              <a:t>U.S. labor supply increases - Wages decrease</a:t>
            </a:r>
          </a:p>
          <a:p>
            <a:pPr lvl="1"/>
            <a:r>
              <a:rPr lang="en-US" dirty="0" smtClean="0"/>
              <a:t>Hurts native U.S. workers</a:t>
            </a:r>
          </a:p>
          <a:p>
            <a:pPr lvl="1"/>
            <a:r>
              <a:rPr lang="en-US" dirty="0" smtClean="0"/>
              <a:t>Helps Mexican </a:t>
            </a:r>
            <a:r>
              <a:rPr lang="en-US" dirty="0" smtClean="0"/>
              <a:t>workers</a:t>
            </a:r>
            <a:endParaRPr lang="en-US" dirty="0" smtClean="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Labor Mobility: Migration</a:t>
            </a:r>
            <a:endParaRPr lang="en-US" dirty="0"/>
          </a:p>
        </p:txBody>
      </p:sp>
      <p:sp>
        <p:nvSpPr>
          <p:cNvPr id="3" name="Content Placeholder 2"/>
          <p:cNvSpPr>
            <a:spLocks noGrp="1"/>
          </p:cNvSpPr>
          <p:nvPr>
            <p:ph idx="1"/>
          </p:nvPr>
        </p:nvSpPr>
        <p:spPr/>
        <p:txBody>
          <a:bodyPr>
            <a:normAutofit/>
          </a:bodyPr>
          <a:lstStyle/>
          <a:p>
            <a:r>
              <a:rPr lang="en-US" dirty="0" smtClean="0"/>
              <a:t>Mexican workers </a:t>
            </a:r>
            <a:r>
              <a:rPr lang="en-US" dirty="0" smtClean="0"/>
              <a:t>immigrate to the </a:t>
            </a:r>
            <a:r>
              <a:rPr lang="en-US" dirty="0" smtClean="0"/>
              <a:t>U.S. </a:t>
            </a:r>
          </a:p>
          <a:p>
            <a:pPr lvl="1"/>
            <a:r>
              <a:rPr lang="en-US" dirty="0" smtClean="0"/>
              <a:t>Helps </a:t>
            </a:r>
            <a:r>
              <a:rPr lang="en-US" dirty="0" smtClean="0"/>
              <a:t>U.S. owners of </a:t>
            </a:r>
            <a:r>
              <a:rPr lang="en-US" dirty="0" smtClean="0"/>
              <a:t>capital</a:t>
            </a:r>
          </a:p>
          <a:p>
            <a:pPr lvl="1"/>
            <a:r>
              <a:rPr lang="en-US" dirty="0" smtClean="0"/>
              <a:t>Hurts Mexican owners of capital</a:t>
            </a:r>
          </a:p>
          <a:p>
            <a:pPr lvl="1"/>
            <a:r>
              <a:rPr lang="en-US" dirty="0" smtClean="0"/>
              <a:t>Increase </a:t>
            </a:r>
            <a:r>
              <a:rPr lang="en-US" dirty="0" smtClean="0"/>
              <a:t>overall </a:t>
            </a:r>
            <a:r>
              <a:rPr lang="en-US" dirty="0" smtClean="0"/>
              <a:t>world income</a:t>
            </a:r>
          </a:p>
          <a:p>
            <a:pPr lvl="1"/>
            <a:r>
              <a:rPr lang="en-US" dirty="0" smtClean="0"/>
              <a:t>Redistribute </a:t>
            </a:r>
            <a:r>
              <a:rPr lang="en-US" dirty="0" smtClean="0"/>
              <a:t>income from labor to capital in the United </a:t>
            </a:r>
            <a:r>
              <a:rPr lang="en-US" dirty="0" smtClean="0"/>
              <a:t>States</a:t>
            </a:r>
          </a:p>
          <a:p>
            <a:pPr lvl="1"/>
            <a:r>
              <a:rPr lang="en-US" dirty="0" smtClean="0"/>
              <a:t>Redistribute income from </a:t>
            </a:r>
            <a:r>
              <a:rPr lang="en-US" dirty="0" smtClean="0"/>
              <a:t>capital to labor in </a:t>
            </a:r>
            <a:r>
              <a:rPr lang="en-US" dirty="0" smtClean="0"/>
              <a:t>Mexico</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189" y="5047013"/>
            <a:ext cx="8989621" cy="1425163"/>
          </a:xfrm>
        </p:spPr>
        <p:txBody>
          <a:bodyPr>
            <a:noAutofit/>
          </a:bodyPr>
          <a:lstStyle/>
          <a:p>
            <a:r>
              <a:rPr lang="en-US" sz="1500" dirty="0" smtClean="0"/>
              <a:t>Prior to migration, the wage rate in the United States exceeds that of Mexico. Responding to the wage differential, </a:t>
            </a:r>
            <a:r>
              <a:rPr lang="en-US" sz="1500" dirty="0" smtClean="0"/>
              <a:t>Mexican workers </a:t>
            </a:r>
            <a:r>
              <a:rPr lang="en-US" sz="1500" dirty="0" smtClean="0"/>
              <a:t>immigrate to the United States; this leads to a reduction in the Mexican labor supply and an increase in the U.S</a:t>
            </a:r>
            <a:r>
              <a:rPr lang="en-US" sz="1500" dirty="0" smtClean="0"/>
              <a:t>. labor </a:t>
            </a:r>
            <a:r>
              <a:rPr lang="en-US" sz="1500" dirty="0" smtClean="0"/>
              <a:t>supply. Wage rates continue to rise in Mexico and fall in the United States until they eventually are equalized. </a:t>
            </a:r>
            <a:r>
              <a:rPr lang="en-US" sz="1500" dirty="0" smtClean="0"/>
              <a:t>The labor </a:t>
            </a:r>
            <a:r>
              <a:rPr lang="en-US" sz="1500" dirty="0" smtClean="0"/>
              <a:t>migration hurts native U.S. workers but helps U.S. owners of capital; the opposite occurs in Mexico. Because </a:t>
            </a:r>
            <a:r>
              <a:rPr lang="en-US" sz="1500" dirty="0" smtClean="0"/>
              <a:t>migrant workers </a:t>
            </a:r>
            <a:r>
              <a:rPr lang="en-US" sz="1500" dirty="0" smtClean="0"/>
              <a:t>flow from uses of lower productivity to higher productivity, world output expands.</a:t>
            </a:r>
            <a:endParaRPr lang="en-US" sz="1500" dirty="0"/>
          </a:p>
        </p:txBody>
      </p:sp>
      <p:sp>
        <p:nvSpPr>
          <p:cNvPr id="3" name="Footer Placeholder 2"/>
          <p:cNvSpPr>
            <a:spLocks noGrp="1"/>
          </p:cNvSpPr>
          <p:nvPr>
            <p:ph type="ftr" sz="quarter" idx="11"/>
          </p:nvPr>
        </p:nvSpPr>
        <p:spPr/>
        <p:txBody>
          <a:bodyPr/>
          <a:lstStyle/>
          <a:p>
            <a:r>
              <a:rPr lang="en-US" dirty="0"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2"/>
          </p:nvPr>
        </p:nvSpPr>
        <p:spPr/>
        <p:txBody>
          <a:bodyPr/>
          <a:lstStyle/>
          <a:p>
            <a:fld id="{A7433447-5B6D-461F-92B6-F60C76EA706E}" type="slidenum">
              <a:rPr lang="en-US" smtClean="0"/>
              <a:pPr/>
              <a:t>49</a:t>
            </a:fld>
            <a:endParaRPr lang="en-US"/>
          </a:p>
        </p:txBody>
      </p:sp>
      <p:sp>
        <p:nvSpPr>
          <p:cNvPr id="5" name="Title 4"/>
          <p:cNvSpPr>
            <a:spLocks noGrp="1"/>
          </p:cNvSpPr>
          <p:nvPr>
            <p:ph type="title"/>
          </p:nvPr>
        </p:nvSpPr>
        <p:spPr>
          <a:xfrm>
            <a:off x="2129519" y="273257"/>
            <a:ext cx="7014481" cy="664894"/>
          </a:xfrm>
        </p:spPr>
        <p:txBody>
          <a:bodyPr/>
          <a:lstStyle/>
          <a:p>
            <a:r>
              <a:rPr lang="en-US" dirty="0" smtClean="0"/>
              <a:t>The effects of labor migration from Mexico to the United States</a:t>
            </a:r>
            <a:endParaRPr lang="en-US" dirty="0"/>
          </a:p>
        </p:txBody>
      </p:sp>
      <p:sp>
        <p:nvSpPr>
          <p:cNvPr id="6" name="Content Placeholder 5"/>
          <p:cNvSpPr>
            <a:spLocks noGrp="1"/>
          </p:cNvSpPr>
          <p:nvPr>
            <p:ph sz="quarter" idx="13"/>
          </p:nvPr>
        </p:nvSpPr>
        <p:spPr/>
        <p:txBody>
          <a:bodyPr/>
          <a:lstStyle/>
          <a:p>
            <a:r>
              <a:rPr lang="en-US" dirty="0" smtClean="0"/>
              <a:t>FIGURE 9.4</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09563" y="970325"/>
            <a:ext cx="8524875"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up)">
                                      <p:cBhvr>
                                        <p:cTn id="7" dur="500"/>
                                        <p:tgtEl>
                                          <p:spTgt spid="51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up)">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Multinational Enterprise</a:t>
            </a:r>
            <a:endParaRPr lang="en-US" dirty="0"/>
          </a:p>
        </p:txBody>
      </p:sp>
      <p:sp>
        <p:nvSpPr>
          <p:cNvPr id="3" name="Content Placeholder 2"/>
          <p:cNvSpPr>
            <a:spLocks noGrp="1"/>
          </p:cNvSpPr>
          <p:nvPr>
            <p:ph idx="1"/>
          </p:nvPr>
        </p:nvSpPr>
        <p:spPr/>
        <p:txBody>
          <a:bodyPr>
            <a:normAutofit/>
          </a:bodyPr>
          <a:lstStyle/>
          <a:p>
            <a:r>
              <a:rPr lang="en-US" dirty="0" smtClean="0"/>
              <a:t>Horizontal diversification</a:t>
            </a:r>
          </a:p>
          <a:p>
            <a:pPr lvl="1"/>
            <a:r>
              <a:rPr lang="en-US" dirty="0" smtClean="0"/>
              <a:t>Parent company producing a commodity in the source country </a:t>
            </a:r>
          </a:p>
          <a:p>
            <a:pPr lvl="2"/>
            <a:r>
              <a:rPr lang="en-US" dirty="0" smtClean="0"/>
              <a:t>Sets up a subsidiary to produce an identical product in the host country</a:t>
            </a:r>
          </a:p>
          <a:p>
            <a:r>
              <a:rPr lang="en-US" dirty="0" smtClean="0"/>
              <a:t>Conglomerate diversification</a:t>
            </a:r>
          </a:p>
          <a:p>
            <a:pPr lvl="1"/>
            <a:r>
              <a:rPr lang="en-US" dirty="0" smtClean="0"/>
              <a:t>Diversify into nonrelated markets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Labor Mobility: Migration</a:t>
            </a:r>
            <a:endParaRPr lang="en-US" dirty="0"/>
          </a:p>
        </p:txBody>
      </p:sp>
      <p:sp>
        <p:nvSpPr>
          <p:cNvPr id="3" name="Content Placeholder 2"/>
          <p:cNvSpPr>
            <a:spLocks noGrp="1"/>
          </p:cNvSpPr>
          <p:nvPr>
            <p:ph idx="1"/>
          </p:nvPr>
        </p:nvSpPr>
        <p:spPr/>
        <p:txBody>
          <a:bodyPr>
            <a:normAutofit/>
          </a:bodyPr>
          <a:lstStyle/>
          <a:p>
            <a:r>
              <a:rPr lang="en-US" dirty="0" smtClean="0"/>
              <a:t>Immigration as an i</a:t>
            </a:r>
            <a:r>
              <a:rPr lang="en-US" dirty="0" smtClean="0"/>
              <a:t>ssue</a:t>
            </a:r>
          </a:p>
          <a:p>
            <a:pPr lvl="1"/>
            <a:r>
              <a:rPr lang="en-US" dirty="0" smtClean="0"/>
              <a:t>Domestic </a:t>
            </a:r>
            <a:r>
              <a:rPr lang="en-US" dirty="0" smtClean="0"/>
              <a:t>labor groups </a:t>
            </a:r>
            <a:r>
              <a:rPr lang="en-US" dirty="0" smtClean="0"/>
              <a:t>prefer </a:t>
            </a:r>
            <a:r>
              <a:rPr lang="en-US" dirty="0" smtClean="0"/>
              <a:t>restrictions on </a:t>
            </a:r>
            <a:r>
              <a:rPr lang="en-US" dirty="0" smtClean="0"/>
              <a:t>immigration</a:t>
            </a:r>
          </a:p>
          <a:p>
            <a:pPr lvl="1"/>
            <a:r>
              <a:rPr lang="en-US" dirty="0" smtClean="0"/>
              <a:t>Domestic </a:t>
            </a:r>
            <a:r>
              <a:rPr lang="en-US" dirty="0" smtClean="0"/>
              <a:t>manufacturers </a:t>
            </a:r>
            <a:r>
              <a:rPr lang="en-US" dirty="0" smtClean="0"/>
              <a:t>favor </a:t>
            </a:r>
            <a:r>
              <a:rPr lang="en-US" dirty="0" smtClean="0"/>
              <a:t>unrestricted immigration as a source </a:t>
            </a:r>
            <a:r>
              <a:rPr lang="en-US" dirty="0" smtClean="0"/>
              <a:t>of cheap labor</a:t>
            </a:r>
          </a:p>
          <a:p>
            <a:pPr lvl="1"/>
            <a:r>
              <a:rPr lang="en-US" dirty="0" smtClean="0"/>
              <a:t>Drain on government resources</a:t>
            </a:r>
          </a:p>
          <a:p>
            <a:pPr lvl="2"/>
            <a:r>
              <a:rPr lang="en-US" dirty="0" smtClean="0"/>
              <a:t>Long-term calculations: immigrants </a:t>
            </a:r>
            <a:r>
              <a:rPr lang="en-US" dirty="0" smtClean="0"/>
              <a:t>make a net positive contribution to public </a:t>
            </a:r>
            <a:r>
              <a:rPr lang="en-US" dirty="0" smtClean="0"/>
              <a:t>coffers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Labor Mobility: Migration</a:t>
            </a:r>
            <a:endParaRPr lang="en-US" dirty="0"/>
          </a:p>
        </p:txBody>
      </p:sp>
      <p:sp>
        <p:nvSpPr>
          <p:cNvPr id="3" name="Content Placeholder 2"/>
          <p:cNvSpPr>
            <a:spLocks noGrp="1"/>
          </p:cNvSpPr>
          <p:nvPr>
            <p:ph idx="1"/>
          </p:nvPr>
        </p:nvSpPr>
        <p:spPr/>
        <p:txBody>
          <a:bodyPr>
            <a:normAutofit/>
          </a:bodyPr>
          <a:lstStyle/>
          <a:p>
            <a:r>
              <a:rPr lang="en-US" dirty="0" smtClean="0"/>
              <a:t>Immigration as an i</a:t>
            </a:r>
            <a:r>
              <a:rPr lang="en-US" dirty="0" smtClean="0"/>
              <a:t>ssue</a:t>
            </a:r>
          </a:p>
          <a:p>
            <a:pPr lvl="1"/>
            <a:r>
              <a:rPr lang="en-US" dirty="0" smtClean="0"/>
              <a:t>Developing </a:t>
            </a:r>
            <a:r>
              <a:rPr lang="en-US" dirty="0" smtClean="0"/>
              <a:t>nations </a:t>
            </a:r>
            <a:r>
              <a:rPr lang="en-US" dirty="0" smtClean="0"/>
              <a:t>fear the brain drain</a:t>
            </a:r>
          </a:p>
          <a:p>
            <a:pPr lvl="2"/>
            <a:r>
              <a:rPr lang="en-US" dirty="0" smtClean="0"/>
              <a:t>Emigration </a:t>
            </a:r>
            <a:r>
              <a:rPr lang="en-US" dirty="0" smtClean="0"/>
              <a:t>of highly educated and skilled </a:t>
            </a:r>
            <a:r>
              <a:rPr lang="en-US" dirty="0" smtClean="0"/>
              <a:t>people from </a:t>
            </a:r>
            <a:r>
              <a:rPr lang="en-US" dirty="0" smtClean="0"/>
              <a:t>developing nations to industrial </a:t>
            </a:r>
            <a:r>
              <a:rPr lang="en-US" dirty="0" smtClean="0"/>
              <a:t>nations</a:t>
            </a:r>
          </a:p>
          <a:p>
            <a:pPr lvl="2"/>
            <a:r>
              <a:rPr lang="en-US" dirty="0" smtClean="0"/>
              <a:t>Limiting </a:t>
            </a:r>
            <a:r>
              <a:rPr lang="en-US" dirty="0" smtClean="0"/>
              <a:t>the growth potential </a:t>
            </a:r>
            <a:r>
              <a:rPr lang="en-US" dirty="0" smtClean="0"/>
              <a:t>of the </a:t>
            </a:r>
            <a:r>
              <a:rPr lang="en-US" dirty="0" smtClean="0"/>
              <a:t>developing </a:t>
            </a:r>
            <a:r>
              <a:rPr lang="en-US" dirty="0" smtClean="0"/>
              <a:t>nations</a:t>
            </a:r>
          </a:p>
          <a:p>
            <a:pPr lvl="1"/>
            <a:r>
              <a:rPr lang="en-US" dirty="0" smtClean="0"/>
              <a:t>Guest workers</a:t>
            </a:r>
          </a:p>
          <a:p>
            <a:pPr lvl="2"/>
            <a:r>
              <a:rPr lang="en-US" dirty="0" smtClean="0"/>
              <a:t>Temporary migration</a:t>
            </a:r>
          </a:p>
          <a:p>
            <a:pPr lvl="1"/>
            <a:r>
              <a:rPr lang="en-US" dirty="0" smtClean="0"/>
              <a:t>Illegal migration</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Labor Mobility: Migration</a:t>
            </a:r>
            <a:endParaRPr lang="en-US" dirty="0"/>
          </a:p>
        </p:txBody>
      </p:sp>
      <p:sp>
        <p:nvSpPr>
          <p:cNvPr id="3" name="Content Placeholder 2"/>
          <p:cNvSpPr>
            <a:spLocks noGrp="1"/>
          </p:cNvSpPr>
          <p:nvPr>
            <p:ph idx="1"/>
          </p:nvPr>
        </p:nvSpPr>
        <p:spPr/>
        <p:txBody>
          <a:bodyPr>
            <a:normAutofit lnSpcReduction="10000"/>
          </a:bodyPr>
          <a:lstStyle/>
          <a:p>
            <a:r>
              <a:rPr lang="en-US" dirty="0" smtClean="0"/>
              <a:t>Immigrants</a:t>
            </a:r>
          </a:p>
          <a:p>
            <a:pPr lvl="1"/>
            <a:r>
              <a:rPr lang="en-US" dirty="0" smtClean="0"/>
              <a:t>Diversify </a:t>
            </a:r>
            <a:r>
              <a:rPr lang="en-US" dirty="0" smtClean="0"/>
              <a:t>an </a:t>
            </a:r>
            <a:r>
              <a:rPr lang="en-US" dirty="0" smtClean="0"/>
              <a:t>economy</a:t>
            </a:r>
          </a:p>
          <a:p>
            <a:pPr lvl="1"/>
            <a:r>
              <a:rPr lang="en-US" dirty="0" smtClean="0"/>
              <a:t>Contribute </a:t>
            </a:r>
            <a:r>
              <a:rPr lang="en-US" dirty="0" smtClean="0"/>
              <a:t>to economic </a:t>
            </a:r>
            <a:r>
              <a:rPr lang="en-US" dirty="0" smtClean="0"/>
              <a:t>growth</a:t>
            </a:r>
          </a:p>
          <a:p>
            <a:pPr lvl="1"/>
            <a:r>
              <a:rPr lang="en-US" dirty="0" smtClean="0"/>
              <a:t>Lower prices for consumers</a:t>
            </a:r>
          </a:p>
          <a:p>
            <a:pPr lvl="1"/>
            <a:r>
              <a:rPr lang="en-US" dirty="0" smtClean="0"/>
              <a:t>Domestically </a:t>
            </a:r>
            <a:r>
              <a:rPr lang="en-US" dirty="0" smtClean="0"/>
              <a:t>produce a wider variety of </a:t>
            </a:r>
            <a:r>
              <a:rPr lang="en-US" dirty="0" smtClean="0"/>
              <a:t>goods</a:t>
            </a:r>
          </a:p>
          <a:p>
            <a:pPr lvl="1"/>
            <a:r>
              <a:rPr lang="en-US" dirty="0" smtClean="0"/>
              <a:t>Increase </a:t>
            </a:r>
            <a:r>
              <a:rPr lang="en-US" dirty="0" smtClean="0"/>
              <a:t>the supply of labor in </a:t>
            </a:r>
            <a:r>
              <a:rPr lang="en-US" dirty="0" smtClean="0"/>
              <a:t>the economy</a:t>
            </a:r>
          </a:p>
          <a:p>
            <a:pPr lvl="2"/>
            <a:r>
              <a:rPr lang="en-US" dirty="0" smtClean="0"/>
              <a:t>Similar skills – lower wage</a:t>
            </a:r>
          </a:p>
          <a:p>
            <a:pPr lvl="2"/>
            <a:r>
              <a:rPr lang="en-US" dirty="0" smtClean="0"/>
              <a:t>Complementing skills – higher wage</a:t>
            </a:r>
          </a:p>
          <a:p>
            <a:pPr lvl="1"/>
            <a:r>
              <a:rPr lang="en-US" dirty="0" smtClean="0"/>
              <a:t>Human capital formation costs – native country</a:t>
            </a:r>
          </a:p>
          <a:p>
            <a:pPr lvl="1"/>
            <a:r>
              <a:rPr lang="en-US" dirty="0" smtClean="0"/>
              <a:t>Contribution to social security</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U.S. immigration policy harm domestic workers?</a:t>
            </a:r>
            <a:endParaRPr lang="en-US" dirty="0"/>
          </a:p>
        </p:txBody>
      </p:sp>
      <p:sp>
        <p:nvSpPr>
          <p:cNvPr id="3" name="Content Placeholder 2"/>
          <p:cNvSpPr>
            <a:spLocks noGrp="1"/>
          </p:cNvSpPr>
          <p:nvPr>
            <p:ph idx="1"/>
          </p:nvPr>
        </p:nvSpPr>
        <p:spPr/>
        <p:txBody>
          <a:bodyPr>
            <a:normAutofit/>
          </a:bodyPr>
          <a:lstStyle/>
          <a:p>
            <a:r>
              <a:rPr lang="en-US" dirty="0" smtClean="0"/>
              <a:t>Unions - more </a:t>
            </a:r>
            <a:r>
              <a:rPr lang="en-US" dirty="0" smtClean="0"/>
              <a:t>restrictive </a:t>
            </a:r>
            <a:r>
              <a:rPr lang="en-US" dirty="0" smtClean="0"/>
              <a:t>immigration policy</a:t>
            </a:r>
          </a:p>
          <a:p>
            <a:pPr lvl="1"/>
            <a:r>
              <a:rPr lang="en-US" dirty="0" smtClean="0"/>
              <a:t>Immigration </a:t>
            </a:r>
            <a:r>
              <a:rPr lang="en-US" dirty="0" smtClean="0"/>
              <a:t>lowers the </a:t>
            </a:r>
            <a:r>
              <a:rPr lang="en-US" dirty="0" smtClean="0"/>
              <a:t>wage and </a:t>
            </a:r>
            <a:r>
              <a:rPr lang="en-US" dirty="0" smtClean="0"/>
              <a:t>employment levels for domestic </a:t>
            </a:r>
            <a:r>
              <a:rPr lang="en-US" dirty="0" smtClean="0"/>
              <a:t>residents</a:t>
            </a:r>
          </a:p>
          <a:p>
            <a:r>
              <a:rPr lang="en-US" dirty="0" smtClean="0"/>
              <a:t>Quota </a:t>
            </a:r>
            <a:r>
              <a:rPr lang="en-US" dirty="0" smtClean="0"/>
              <a:t>Law of 1921</a:t>
            </a:r>
          </a:p>
          <a:p>
            <a:pPr lvl="1"/>
            <a:r>
              <a:rPr lang="en-US" dirty="0" smtClean="0"/>
              <a:t>Set </a:t>
            </a:r>
            <a:r>
              <a:rPr lang="en-US" dirty="0" smtClean="0"/>
              <a:t>quotas on the number of </a:t>
            </a:r>
            <a:r>
              <a:rPr lang="en-US" dirty="0" smtClean="0"/>
              <a:t>immigrants based </a:t>
            </a:r>
            <a:r>
              <a:rPr lang="en-US" dirty="0" smtClean="0"/>
              <a:t>on the country of </a:t>
            </a:r>
            <a:r>
              <a:rPr lang="en-US" dirty="0" smtClean="0"/>
              <a:t>origin</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U.S. immigration policy harm domestic workers?</a:t>
            </a:r>
            <a:endParaRPr lang="en-US" dirty="0"/>
          </a:p>
        </p:txBody>
      </p:sp>
      <p:sp>
        <p:nvSpPr>
          <p:cNvPr id="3" name="Content Placeholder 2"/>
          <p:cNvSpPr>
            <a:spLocks noGrp="1"/>
          </p:cNvSpPr>
          <p:nvPr>
            <p:ph idx="1"/>
          </p:nvPr>
        </p:nvSpPr>
        <p:spPr/>
        <p:txBody>
          <a:bodyPr>
            <a:normAutofit/>
          </a:bodyPr>
          <a:lstStyle/>
          <a:p>
            <a:r>
              <a:rPr lang="en-US" dirty="0" smtClean="0"/>
              <a:t>Immigration </a:t>
            </a:r>
            <a:r>
              <a:rPr lang="en-US" dirty="0" smtClean="0"/>
              <a:t>and Nationality Act Amendments of 1965</a:t>
            </a:r>
          </a:p>
          <a:p>
            <a:pPr lvl="1"/>
            <a:r>
              <a:rPr lang="en-US" dirty="0" smtClean="0"/>
              <a:t>Eliminated </a:t>
            </a:r>
            <a:r>
              <a:rPr lang="en-US" dirty="0" smtClean="0"/>
              <a:t>the country-specific quota system </a:t>
            </a:r>
            <a:endParaRPr lang="en-US" dirty="0" smtClean="0"/>
          </a:p>
          <a:p>
            <a:pPr lvl="1"/>
            <a:r>
              <a:rPr lang="en-US" dirty="0" smtClean="0"/>
              <a:t>Established </a:t>
            </a:r>
            <a:r>
              <a:rPr lang="en-US" dirty="0" smtClean="0"/>
              <a:t>a limit on the maximum number of </a:t>
            </a:r>
            <a:r>
              <a:rPr lang="en-US" dirty="0" smtClean="0"/>
              <a:t>immigrants allowed </a:t>
            </a:r>
            <a:r>
              <a:rPr lang="en-US" dirty="0" smtClean="0"/>
              <a:t>into the United States</a:t>
            </a:r>
            <a:r>
              <a:rPr lang="en-US" dirty="0" smtClean="0"/>
              <a:t>.</a:t>
            </a:r>
          </a:p>
          <a:p>
            <a:pPr lvl="1"/>
            <a:r>
              <a:rPr lang="en-US" dirty="0" smtClean="0"/>
              <a:t>Preferential treatment </a:t>
            </a:r>
          </a:p>
          <a:p>
            <a:pPr lvl="2"/>
            <a:r>
              <a:rPr lang="en-US" dirty="0" smtClean="0"/>
              <a:t>Family reunification</a:t>
            </a:r>
          </a:p>
          <a:p>
            <a:pPr lvl="2"/>
            <a:r>
              <a:rPr lang="en-US" dirty="0" smtClean="0"/>
              <a:t>Possessors of exceptional </a:t>
            </a:r>
            <a:r>
              <a:rPr lang="en-US" dirty="0" smtClean="0"/>
              <a:t>skills</a:t>
            </a:r>
          </a:p>
          <a:p>
            <a:pPr lvl="1"/>
            <a:r>
              <a:rPr lang="en-US" dirty="0" smtClean="0"/>
              <a:t>Political refugees – no limit</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U.S. immigration policy harm domestic workers?</a:t>
            </a:r>
            <a:endParaRPr lang="en-US" dirty="0"/>
          </a:p>
        </p:txBody>
      </p:sp>
      <p:sp>
        <p:nvSpPr>
          <p:cNvPr id="3" name="Content Placeholder 2"/>
          <p:cNvSpPr>
            <a:spLocks noGrp="1"/>
          </p:cNvSpPr>
          <p:nvPr>
            <p:ph idx="1"/>
          </p:nvPr>
        </p:nvSpPr>
        <p:spPr/>
        <p:txBody>
          <a:bodyPr>
            <a:normAutofit/>
          </a:bodyPr>
          <a:lstStyle/>
          <a:p>
            <a:r>
              <a:rPr lang="en-US" dirty="0" smtClean="0"/>
              <a:t>Immigration </a:t>
            </a:r>
            <a:r>
              <a:rPr lang="en-US" dirty="0" smtClean="0"/>
              <a:t>Reform </a:t>
            </a:r>
            <a:r>
              <a:rPr lang="en-US" dirty="0" smtClean="0"/>
              <a:t>and Control </a:t>
            </a:r>
            <a:r>
              <a:rPr lang="en-US" dirty="0" smtClean="0"/>
              <a:t>Act of </a:t>
            </a:r>
            <a:r>
              <a:rPr lang="en-US" dirty="0" smtClean="0"/>
              <a:t>1986</a:t>
            </a:r>
          </a:p>
          <a:p>
            <a:pPr lvl="1"/>
            <a:r>
              <a:rPr lang="en-US" dirty="0" smtClean="0"/>
              <a:t>Addresses the issue </a:t>
            </a:r>
            <a:r>
              <a:rPr lang="en-US" dirty="0" smtClean="0"/>
              <a:t>of illegal immigration</a:t>
            </a:r>
          </a:p>
          <a:p>
            <a:pPr lvl="1"/>
            <a:r>
              <a:rPr lang="en-US" dirty="0" smtClean="0"/>
              <a:t>Substantial </a:t>
            </a:r>
            <a:r>
              <a:rPr lang="en-US" dirty="0" smtClean="0"/>
              <a:t>fines on employers that </a:t>
            </a:r>
            <a:r>
              <a:rPr lang="en-US" dirty="0" smtClean="0"/>
              <a:t>hire illegal immigrants</a:t>
            </a:r>
            <a:endParaRPr lang="en-US" dirty="0" smtClean="0"/>
          </a:p>
          <a:p>
            <a:r>
              <a:rPr lang="en-US" dirty="0" smtClean="0"/>
              <a:t>Illegal </a:t>
            </a:r>
            <a:r>
              <a:rPr lang="en-US" dirty="0" smtClean="0"/>
              <a:t>Immigration Reform and </a:t>
            </a:r>
            <a:r>
              <a:rPr lang="en-US" dirty="0" smtClean="0"/>
              <a:t>Immigrant Responsibility </a:t>
            </a:r>
            <a:r>
              <a:rPr lang="en-US" dirty="0" smtClean="0"/>
              <a:t>Act of </a:t>
            </a:r>
            <a:r>
              <a:rPr lang="en-US" dirty="0" smtClean="0"/>
              <a:t>1996</a:t>
            </a:r>
          </a:p>
          <a:p>
            <a:pPr lvl="1"/>
            <a:r>
              <a:rPr lang="en-US" dirty="0" smtClean="0"/>
              <a:t>Several </a:t>
            </a:r>
            <a:r>
              <a:rPr lang="en-US" dirty="0" smtClean="0"/>
              <a:t>new </a:t>
            </a:r>
            <a:r>
              <a:rPr lang="en-US" dirty="0" smtClean="0"/>
              <a:t>restrictions to immigration</a:t>
            </a:r>
          </a:p>
          <a:p>
            <a:pPr lvl="1"/>
            <a:r>
              <a:rPr lang="en-US" dirty="0" smtClean="0"/>
              <a:t>Stricter records by the </a:t>
            </a:r>
            <a:r>
              <a:rPr lang="en-US" dirty="0" smtClean="0"/>
              <a:t>Immigration and Naturalization </a:t>
            </a:r>
            <a:r>
              <a:rPr lang="en-US" dirty="0" smtClean="0"/>
              <a:t>Service</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Labor Mobility: Migration</a:t>
            </a:r>
            <a:endParaRPr lang="en-US" dirty="0"/>
          </a:p>
        </p:txBody>
      </p:sp>
      <p:sp>
        <p:nvSpPr>
          <p:cNvPr id="3" name="Content Placeholder 2"/>
          <p:cNvSpPr>
            <a:spLocks noGrp="1"/>
          </p:cNvSpPr>
          <p:nvPr>
            <p:ph idx="1"/>
          </p:nvPr>
        </p:nvSpPr>
        <p:spPr/>
        <p:txBody>
          <a:bodyPr>
            <a:normAutofit/>
          </a:bodyPr>
          <a:lstStyle/>
          <a:p>
            <a:r>
              <a:rPr lang="en-US" dirty="0" smtClean="0"/>
              <a:t>National </a:t>
            </a:r>
            <a:r>
              <a:rPr lang="en-US" dirty="0" smtClean="0"/>
              <a:t>Bureau of </a:t>
            </a:r>
            <a:r>
              <a:rPr lang="en-US" dirty="0" smtClean="0"/>
              <a:t>Economic Research</a:t>
            </a:r>
          </a:p>
          <a:p>
            <a:pPr lvl="1"/>
            <a:r>
              <a:rPr lang="en-US" dirty="0" smtClean="0"/>
              <a:t>Wage effect </a:t>
            </a:r>
            <a:r>
              <a:rPr lang="en-US" dirty="0" smtClean="0"/>
              <a:t>of </a:t>
            </a:r>
            <a:r>
              <a:rPr lang="en-US" dirty="0" smtClean="0"/>
              <a:t>immigration</a:t>
            </a:r>
          </a:p>
          <a:p>
            <a:pPr lvl="2"/>
            <a:r>
              <a:rPr lang="en-US" dirty="0" smtClean="0"/>
              <a:t>Mainly </a:t>
            </a:r>
            <a:r>
              <a:rPr lang="en-US" dirty="0" smtClean="0"/>
              <a:t>of Mexican </a:t>
            </a:r>
            <a:r>
              <a:rPr lang="en-US" dirty="0" smtClean="0"/>
              <a:t>origin</a:t>
            </a:r>
          </a:p>
          <a:p>
            <a:pPr lvl="2"/>
            <a:r>
              <a:rPr lang="en-US" dirty="0" smtClean="0"/>
              <a:t>During 1980–2000</a:t>
            </a:r>
          </a:p>
          <a:p>
            <a:pPr lvl="1"/>
            <a:r>
              <a:rPr lang="en-US" dirty="0" smtClean="0"/>
              <a:t>Short term</a:t>
            </a:r>
          </a:p>
          <a:p>
            <a:pPr lvl="2"/>
            <a:r>
              <a:rPr lang="en-US" dirty="0" smtClean="0"/>
              <a:t>Immigration </a:t>
            </a:r>
            <a:r>
              <a:rPr lang="en-US" dirty="0" smtClean="0"/>
              <a:t>lowered the </a:t>
            </a:r>
            <a:r>
              <a:rPr lang="en-US" dirty="0" smtClean="0"/>
              <a:t>average wage </a:t>
            </a:r>
            <a:r>
              <a:rPr lang="en-US" dirty="0" smtClean="0"/>
              <a:t>of competing U.S. workers by </a:t>
            </a:r>
            <a:r>
              <a:rPr lang="en-US" dirty="0" smtClean="0"/>
              <a:t>3%</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Labor Mobility: Migration</a:t>
            </a:r>
            <a:endParaRPr lang="en-US" dirty="0"/>
          </a:p>
        </p:txBody>
      </p:sp>
      <p:sp>
        <p:nvSpPr>
          <p:cNvPr id="3" name="Content Placeholder 2"/>
          <p:cNvSpPr>
            <a:spLocks noGrp="1"/>
          </p:cNvSpPr>
          <p:nvPr>
            <p:ph idx="1"/>
          </p:nvPr>
        </p:nvSpPr>
        <p:spPr/>
        <p:txBody>
          <a:bodyPr>
            <a:normAutofit/>
          </a:bodyPr>
          <a:lstStyle/>
          <a:p>
            <a:r>
              <a:rPr lang="en-US" dirty="0" smtClean="0"/>
              <a:t>National </a:t>
            </a:r>
            <a:r>
              <a:rPr lang="en-US" dirty="0" smtClean="0"/>
              <a:t>Bureau of </a:t>
            </a:r>
            <a:r>
              <a:rPr lang="en-US" dirty="0" smtClean="0"/>
              <a:t>Economic Research</a:t>
            </a:r>
          </a:p>
          <a:p>
            <a:pPr lvl="1"/>
            <a:r>
              <a:rPr lang="en-US" dirty="0" smtClean="0"/>
              <a:t>Long term</a:t>
            </a:r>
          </a:p>
          <a:p>
            <a:pPr lvl="2"/>
            <a:r>
              <a:rPr lang="en-US" dirty="0" smtClean="0"/>
              <a:t>Wages </a:t>
            </a:r>
            <a:r>
              <a:rPr lang="en-US" dirty="0" smtClean="0"/>
              <a:t>depend on the supply of capital </a:t>
            </a:r>
            <a:r>
              <a:rPr lang="en-US" dirty="0" smtClean="0"/>
              <a:t>and labor</a:t>
            </a:r>
            <a:endParaRPr lang="en-US" dirty="0" smtClean="0"/>
          </a:p>
          <a:p>
            <a:pPr lvl="2"/>
            <a:r>
              <a:rPr lang="en-US" dirty="0" smtClean="0"/>
              <a:t>Wage </a:t>
            </a:r>
            <a:r>
              <a:rPr lang="en-US" dirty="0" smtClean="0"/>
              <a:t>of the average </a:t>
            </a:r>
            <a:r>
              <a:rPr lang="en-US" dirty="0" smtClean="0"/>
              <a:t>competing worker </a:t>
            </a:r>
            <a:r>
              <a:rPr lang="en-US" dirty="0" smtClean="0"/>
              <a:t>was not affected by immigration in the long </a:t>
            </a:r>
            <a:r>
              <a:rPr lang="en-US" dirty="0" smtClean="0"/>
              <a:t>term</a:t>
            </a:r>
          </a:p>
          <a:p>
            <a:pPr lvl="2"/>
            <a:r>
              <a:rPr lang="en-US" dirty="0" smtClean="0"/>
              <a:t>Wage </a:t>
            </a:r>
            <a:r>
              <a:rPr lang="en-US" dirty="0" smtClean="0"/>
              <a:t>of high </a:t>
            </a:r>
            <a:r>
              <a:rPr lang="en-US" dirty="0" smtClean="0"/>
              <a:t>school dropouts </a:t>
            </a:r>
            <a:r>
              <a:rPr lang="en-US" dirty="0" smtClean="0"/>
              <a:t>still decreased by </a:t>
            </a:r>
            <a:r>
              <a:rPr lang="en-US" dirty="0" smtClean="0"/>
              <a:t>5%</a:t>
            </a:r>
          </a:p>
          <a:p>
            <a:pPr lvl="2"/>
            <a:r>
              <a:rPr lang="en-US" dirty="0" smtClean="0"/>
              <a:t>Immigration </a:t>
            </a:r>
            <a:r>
              <a:rPr lang="en-US" dirty="0" smtClean="0"/>
              <a:t>had only a small negative effect on the pay </a:t>
            </a:r>
            <a:r>
              <a:rPr lang="en-US" dirty="0" smtClean="0"/>
              <a:t>of America’s </a:t>
            </a:r>
            <a:r>
              <a:rPr lang="en-US" dirty="0" smtClean="0"/>
              <a:t>least skilled </a:t>
            </a:r>
            <a:r>
              <a:rPr lang="en-US" dirty="0" smtClean="0"/>
              <a:t>workers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58</a:t>
            </a:fld>
            <a:endParaRPr lang="en-US"/>
          </a:p>
        </p:txBody>
      </p:sp>
      <p:sp>
        <p:nvSpPr>
          <p:cNvPr id="4" name="Title 3"/>
          <p:cNvSpPr>
            <a:spLocks noGrp="1"/>
          </p:cNvSpPr>
          <p:nvPr>
            <p:ph type="title"/>
          </p:nvPr>
        </p:nvSpPr>
        <p:spPr>
          <a:xfrm>
            <a:off x="1968285" y="268332"/>
            <a:ext cx="7175715" cy="705444"/>
          </a:xfrm>
        </p:spPr>
        <p:txBody>
          <a:bodyPr/>
          <a:lstStyle/>
          <a:p>
            <a:r>
              <a:rPr lang="en-US" sz="2600" dirty="0" smtClean="0"/>
              <a:t>Labor markets work: percentage wage change </a:t>
            </a:r>
            <a:r>
              <a:rPr lang="it-IT" sz="2600" dirty="0" smtClean="0"/>
              <a:t>due to 1980–2000 immigration influx (in percent)</a:t>
            </a:r>
            <a:endParaRPr lang="en-US" sz="2600" dirty="0"/>
          </a:p>
        </p:txBody>
      </p:sp>
      <p:sp>
        <p:nvSpPr>
          <p:cNvPr id="5" name="Content Placeholder 4"/>
          <p:cNvSpPr>
            <a:spLocks noGrp="1"/>
          </p:cNvSpPr>
          <p:nvPr>
            <p:ph sz="quarter" idx="13"/>
          </p:nvPr>
        </p:nvSpPr>
        <p:spPr>
          <a:xfrm>
            <a:off x="154371" y="201605"/>
            <a:ext cx="1839681" cy="506049"/>
          </a:xfrm>
        </p:spPr>
        <p:txBody>
          <a:bodyPr>
            <a:normAutofit lnSpcReduction="10000"/>
          </a:bodyPr>
          <a:lstStyle/>
          <a:p>
            <a:r>
              <a:rPr lang="en-US" dirty="0" smtClean="0"/>
              <a:t>TABLE </a:t>
            </a:r>
            <a:r>
              <a:rPr lang="en-US" dirty="0" smtClean="0"/>
              <a:t>9.8</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200150" y="1332213"/>
            <a:ext cx="6743700" cy="3362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up)">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Multinational Enterprise</a:t>
            </a:r>
            <a:endParaRPr lang="en-US" dirty="0"/>
          </a:p>
        </p:txBody>
      </p:sp>
      <p:sp>
        <p:nvSpPr>
          <p:cNvPr id="3" name="Content Placeholder 2"/>
          <p:cNvSpPr>
            <a:spLocks noGrp="1"/>
          </p:cNvSpPr>
          <p:nvPr>
            <p:ph idx="1"/>
          </p:nvPr>
        </p:nvSpPr>
        <p:spPr/>
        <p:txBody>
          <a:bodyPr>
            <a:normAutofit/>
          </a:bodyPr>
          <a:lstStyle/>
          <a:p>
            <a:r>
              <a:rPr lang="en-US" dirty="0" smtClean="0"/>
              <a:t>Foreign direct investment </a:t>
            </a:r>
          </a:p>
          <a:p>
            <a:pPr lvl="1"/>
            <a:r>
              <a:rPr lang="en-US" dirty="0" smtClean="0"/>
              <a:t>Parent company obtains sufficient common stock in a foreign company to assume voting control</a:t>
            </a:r>
          </a:p>
          <a:p>
            <a:pPr lvl="1"/>
            <a:r>
              <a:rPr lang="en-US" dirty="0" smtClean="0"/>
              <a:t>Parent company acquires or constructs new plants and equipment overseas</a:t>
            </a:r>
          </a:p>
          <a:p>
            <a:pPr lvl="1"/>
            <a:r>
              <a:rPr lang="en-US" dirty="0" smtClean="0"/>
              <a:t>Parent company shifts funds abroad to finance an expansion of its foreign subsidiary</a:t>
            </a:r>
          </a:p>
          <a:p>
            <a:pPr lvl="1"/>
            <a:r>
              <a:rPr lang="en-US" dirty="0" smtClean="0"/>
              <a:t>Earnings of the parent company’s foreign subsidiary are reinvested in plant expansion</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a:p>
        </p:txBody>
      </p:sp>
      <p:sp>
        <p:nvSpPr>
          <p:cNvPr id="3" name="Slide Number Placeholder 2"/>
          <p:cNvSpPr>
            <a:spLocks noGrp="1"/>
          </p:cNvSpPr>
          <p:nvPr>
            <p:ph type="sldNum" sz="quarter" idx="12"/>
          </p:nvPr>
        </p:nvSpPr>
        <p:spPr/>
        <p:txBody>
          <a:bodyPr/>
          <a:lstStyle/>
          <a:p>
            <a:fld id="{A7433447-5B6D-461F-92B6-F60C76EA706E}" type="slidenum">
              <a:rPr lang="en-US" smtClean="0"/>
              <a:pPr/>
              <a:t>7</a:t>
            </a:fld>
            <a:endParaRPr lang="en-US"/>
          </a:p>
        </p:txBody>
      </p:sp>
      <p:sp>
        <p:nvSpPr>
          <p:cNvPr id="4" name="Title 3"/>
          <p:cNvSpPr>
            <a:spLocks noGrp="1"/>
          </p:cNvSpPr>
          <p:nvPr>
            <p:ph type="title"/>
          </p:nvPr>
        </p:nvSpPr>
        <p:spPr>
          <a:xfrm>
            <a:off x="1968285" y="292081"/>
            <a:ext cx="7175715" cy="646067"/>
          </a:xfrm>
        </p:spPr>
        <p:txBody>
          <a:bodyPr/>
          <a:lstStyle/>
          <a:p>
            <a:r>
              <a:rPr lang="en-US" sz="2700" dirty="0" smtClean="0"/>
              <a:t>Direct investment position of the United States on an historical cost basis, 2007*</a:t>
            </a:r>
            <a:endParaRPr lang="en-US" sz="2700" dirty="0"/>
          </a:p>
        </p:txBody>
      </p:sp>
      <p:sp>
        <p:nvSpPr>
          <p:cNvPr id="5" name="Content Placeholder 4"/>
          <p:cNvSpPr>
            <a:spLocks noGrp="1"/>
          </p:cNvSpPr>
          <p:nvPr>
            <p:ph sz="quarter" idx="13"/>
          </p:nvPr>
        </p:nvSpPr>
        <p:spPr>
          <a:xfrm>
            <a:off x="154371" y="201605"/>
            <a:ext cx="1839681" cy="506049"/>
          </a:xfrm>
        </p:spPr>
        <p:txBody>
          <a:bodyPr>
            <a:normAutofit lnSpcReduction="10000"/>
          </a:bodyPr>
          <a:lstStyle/>
          <a:p>
            <a:r>
              <a:rPr lang="en-US" dirty="0" smtClean="0"/>
              <a:t>TABLE 9.2</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0" y="1353300"/>
            <a:ext cx="9144000" cy="32806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Motives for Foreign Direct Investment</a:t>
            </a:r>
            <a:endParaRPr lang="en-US" dirty="0"/>
          </a:p>
        </p:txBody>
      </p:sp>
      <p:sp>
        <p:nvSpPr>
          <p:cNvPr id="3" name="Content Placeholder 2"/>
          <p:cNvSpPr>
            <a:spLocks noGrp="1"/>
          </p:cNvSpPr>
          <p:nvPr>
            <p:ph idx="1"/>
          </p:nvPr>
        </p:nvSpPr>
        <p:spPr/>
        <p:txBody>
          <a:bodyPr>
            <a:normAutofit/>
          </a:bodyPr>
          <a:lstStyle/>
          <a:p>
            <a:r>
              <a:rPr lang="en-US" dirty="0" smtClean="0"/>
              <a:t>Opening markets to foreign direct investment</a:t>
            </a:r>
          </a:p>
          <a:p>
            <a:pPr lvl="1"/>
            <a:r>
              <a:rPr lang="en-US" dirty="0" smtClean="0"/>
              <a:t>Higher rates of private investment</a:t>
            </a:r>
          </a:p>
          <a:p>
            <a:pPr lvl="2"/>
            <a:r>
              <a:rPr lang="en-US" dirty="0" smtClean="0"/>
              <a:t>Economic growth and job creation</a:t>
            </a:r>
          </a:p>
          <a:p>
            <a:pPr lvl="1"/>
            <a:r>
              <a:rPr lang="en-US" dirty="0" smtClean="0"/>
              <a:t>Generates spillovers</a:t>
            </a:r>
          </a:p>
          <a:p>
            <a:pPr lvl="2"/>
            <a:r>
              <a:rPr lang="en-US" dirty="0" smtClean="0"/>
              <a:t>Improved management and better technology</a:t>
            </a:r>
          </a:p>
          <a:p>
            <a:pPr lvl="1"/>
            <a:r>
              <a:rPr lang="en-US" dirty="0" smtClean="0"/>
              <a:t>Higher average labor productivity</a:t>
            </a:r>
          </a:p>
          <a:p>
            <a:pPr lvl="1"/>
            <a:r>
              <a:rPr lang="en-US" dirty="0" smtClean="0"/>
              <a:t>Higher wages</a:t>
            </a:r>
          </a:p>
          <a:p>
            <a:pPr lvl="1"/>
            <a:r>
              <a:rPr lang="en-US" dirty="0" smtClean="0"/>
              <a:t>Stimulates exports of machinery and other capital goods</a:t>
            </a:r>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Motives for Foreign Direct Investment</a:t>
            </a:r>
            <a:endParaRPr lang="en-US" dirty="0"/>
          </a:p>
        </p:txBody>
      </p:sp>
      <p:sp>
        <p:nvSpPr>
          <p:cNvPr id="3" name="Content Placeholder 2"/>
          <p:cNvSpPr>
            <a:spLocks noGrp="1"/>
          </p:cNvSpPr>
          <p:nvPr>
            <p:ph idx="1"/>
          </p:nvPr>
        </p:nvSpPr>
        <p:spPr/>
        <p:txBody>
          <a:bodyPr>
            <a:normAutofit/>
          </a:bodyPr>
          <a:lstStyle/>
          <a:p>
            <a:r>
              <a:rPr lang="en-US" dirty="0" smtClean="0"/>
              <a:t>Foreign direct investment </a:t>
            </a:r>
          </a:p>
          <a:p>
            <a:pPr lvl="1"/>
            <a:r>
              <a:rPr lang="en-US" dirty="0" smtClean="0"/>
              <a:t>Conducted in anticipation of future profits</a:t>
            </a:r>
          </a:p>
          <a:p>
            <a:pPr lvl="1"/>
            <a:r>
              <a:rPr lang="en-US" dirty="0" smtClean="0"/>
              <a:t>Investment flows from regions of low anticipated profit to those of high anticipated profit</a:t>
            </a:r>
          </a:p>
          <a:p>
            <a:pPr lvl="1"/>
            <a:r>
              <a:rPr lang="en-US" dirty="0" smtClean="0"/>
              <a:t>Other factors</a:t>
            </a:r>
          </a:p>
          <a:p>
            <a:pPr lvl="2"/>
            <a:r>
              <a:rPr lang="en-US" dirty="0" smtClean="0"/>
              <a:t>Market-demand conditions, trade restrictions, </a:t>
            </a:r>
          </a:p>
          <a:p>
            <a:pPr lvl="2"/>
            <a:r>
              <a:rPr lang="en-US" dirty="0" smtClean="0"/>
              <a:t>Investment regulations, </a:t>
            </a:r>
          </a:p>
          <a:p>
            <a:pPr lvl="2"/>
            <a:r>
              <a:rPr lang="en-US" dirty="0" smtClean="0"/>
              <a:t>Labor costs, and transportation costs</a:t>
            </a:r>
            <a:endParaRPr lang="en-US" dirty="0"/>
          </a:p>
        </p:txBody>
      </p:sp>
      <p:sp>
        <p:nvSpPr>
          <p:cNvPr id="4" name="Footer Placeholder 3"/>
          <p:cNvSpPr>
            <a:spLocks noGrp="1"/>
          </p:cNvSpPr>
          <p:nvPr>
            <p:ph type="ftr" sz="quarter" idx="11"/>
          </p:nvPr>
        </p:nvSpPr>
        <p:spPr/>
        <p:txBody>
          <a:bodyPr/>
          <a:lstStyle/>
          <a:p>
            <a:r>
              <a:rPr lang="en-US" smtClean="0"/>
              <a:t>© 2011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lide Number Placeholder 4"/>
          <p:cNvSpPr>
            <a:spLocks noGrp="1"/>
          </p:cNvSpPr>
          <p:nvPr>
            <p:ph type="sldNum" sz="quarter" idx="12"/>
          </p:nvPr>
        </p:nvSpPr>
        <p:spPr/>
        <p:txBody>
          <a:bodyPr/>
          <a:lstStyle/>
          <a:p>
            <a:fld id="{A7433447-5B6D-461F-92B6-F60C76EA706E}"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8626</TotalTime>
  <Words>5394</Words>
  <Application>Microsoft Office PowerPoint</Application>
  <PresentationFormat>On-screen Show (4:3)</PresentationFormat>
  <Paragraphs>492</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International Factor Movements and Multinational Enterprises</vt:lpstr>
      <vt:lpstr>The Multinational Enterprise</vt:lpstr>
      <vt:lpstr>The Multinational Enterprise</vt:lpstr>
      <vt:lpstr>The world’s largest corporations, 2008</vt:lpstr>
      <vt:lpstr>The Multinational Enterprise</vt:lpstr>
      <vt:lpstr>The Multinational Enterprise</vt:lpstr>
      <vt:lpstr>Direct investment position of the United States on an historical cost basis, 2007*</vt:lpstr>
      <vt:lpstr>Motives for Foreign Direct Investment</vt:lpstr>
      <vt:lpstr>Motives for Foreign Direct Investment</vt:lpstr>
      <vt:lpstr>Motives for Foreign Direct Investment</vt:lpstr>
      <vt:lpstr>Do U.S. multinationals exploit foreign workers?</vt:lpstr>
      <vt:lpstr>Average annual wage paid by foreign affiliates of U.S. multinationals and average annual domestic manufacturing wage by host-country*</vt:lpstr>
      <vt:lpstr>Motives for Foreign Direct Investment</vt:lpstr>
      <vt:lpstr>Supplying Products to Foreign Buyers</vt:lpstr>
      <vt:lpstr>Supplying Products to Foreign Buyers</vt:lpstr>
      <vt:lpstr>The choice between direct exporting and foreign direct investment/licensing</vt:lpstr>
      <vt:lpstr>Supplying Products to Foreign Buyers</vt:lpstr>
      <vt:lpstr>The choice between foreign direct investment and licensing</vt:lpstr>
      <vt:lpstr>Country Risk Analysis</vt:lpstr>
      <vt:lpstr>Country Risk Analysis</vt:lpstr>
      <vt:lpstr>Selected country risks ranked by composite ratings, July 2008</vt:lpstr>
      <vt:lpstr>Country Risk Analysis</vt:lpstr>
      <vt:lpstr>International Trade Theory and Multinational Enterprise</vt:lpstr>
      <vt:lpstr>International Trade Theory and Multinational Enterprise</vt:lpstr>
      <vt:lpstr>Japanese Transplants in the U.S. Automobile Industry</vt:lpstr>
      <vt:lpstr>Japanese auto plants in the United States</vt:lpstr>
      <vt:lpstr>Japanese Transplants in the U.S. Automobile Industry</vt:lpstr>
      <vt:lpstr>Japanese Transplants in the U.S. Automobile Industry</vt:lpstr>
      <vt:lpstr>Japanese Transplants in the U.S. Automobile Industry</vt:lpstr>
      <vt:lpstr>International Joint Ventures</vt:lpstr>
      <vt:lpstr>Joint ventures between U.S. and foreign companies</vt:lpstr>
      <vt:lpstr>International Joint Ventures</vt:lpstr>
      <vt:lpstr>International Joint Ventures</vt:lpstr>
      <vt:lpstr>International Joint Ventures</vt:lpstr>
      <vt:lpstr>International Joint Ventures</vt:lpstr>
      <vt:lpstr>International Joint Ventures</vt:lpstr>
      <vt:lpstr>Welfare effects of an international joint venture</vt:lpstr>
      <vt:lpstr>Multinational Enterprises as a Source of Conflict</vt:lpstr>
      <vt:lpstr>Multinational Enterprises as a Source of Conflict</vt:lpstr>
      <vt:lpstr>Multinational Enterprises as a Source of Conflict</vt:lpstr>
      <vt:lpstr>Multinational Enterprises as a Source of Conflict</vt:lpstr>
      <vt:lpstr>Does the U.S. tax code send American jobs offshore?</vt:lpstr>
      <vt:lpstr>Does the U.S. tax code send American jobs offshore?</vt:lpstr>
      <vt:lpstr>International Labor Mobility: Migration</vt:lpstr>
      <vt:lpstr>International Labor Mobility: Migration</vt:lpstr>
      <vt:lpstr>U.S. immigration, 1820–2008</vt:lpstr>
      <vt:lpstr>International Labor Mobility: Migration</vt:lpstr>
      <vt:lpstr>International Labor Mobility: Migration</vt:lpstr>
      <vt:lpstr>The effects of labor migration from Mexico to the United States</vt:lpstr>
      <vt:lpstr>International Labor Mobility: Migration</vt:lpstr>
      <vt:lpstr>International Labor Mobility: Migration</vt:lpstr>
      <vt:lpstr>International Labor Mobility: Migration</vt:lpstr>
      <vt:lpstr>Does U.S. immigration policy harm domestic workers?</vt:lpstr>
      <vt:lpstr>Does U.S. immigration policy harm domestic workers?</vt:lpstr>
      <vt:lpstr>Does U.S. immigration policy harm domestic workers?</vt:lpstr>
      <vt:lpstr>International Labor Mobility: Migration</vt:lpstr>
      <vt:lpstr>International Labor Mobility: Migration</vt:lpstr>
      <vt:lpstr>Labor markets work: percentage wage change due to 1980–2000 immigration influx (in percent)</vt:lpstr>
    </vt:vector>
  </TitlesOfParts>
  <Company>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Network Administrator</dc:creator>
  <cp:lastModifiedBy>Network Administrator</cp:lastModifiedBy>
  <cp:revision>306</cp:revision>
  <dcterms:created xsi:type="dcterms:W3CDTF">2010-06-29T16:43:20Z</dcterms:created>
  <dcterms:modified xsi:type="dcterms:W3CDTF">2010-08-01T20:34:27Z</dcterms:modified>
</cp:coreProperties>
</file>