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9" r:id="rId2"/>
    <p:sldId id="260" r:id="rId3"/>
    <p:sldId id="261" r:id="rId4"/>
    <p:sldId id="262" r:id="rId5"/>
    <p:sldId id="263" r:id="rId6"/>
    <p:sldId id="266" r:id="rId7"/>
    <p:sldId id="265" r:id="rId8"/>
    <p:sldId id="267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2" r:id="rId23"/>
    <p:sldId id="280" r:id="rId24"/>
    <p:sldId id="281" r:id="rId25"/>
    <p:sldId id="284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5" r:id="rId37"/>
    <p:sldId id="294" r:id="rId38"/>
    <p:sldId id="296" r:id="rId39"/>
    <p:sldId id="297" r:id="rId40"/>
    <p:sldId id="298" r:id="rId41"/>
    <p:sldId id="299" r:id="rId42"/>
    <p:sldId id="30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9FF"/>
    <a:srgbClr val="EFFBFF"/>
    <a:srgbClr val="CDF2FF"/>
    <a:srgbClr val="9FE6FF"/>
    <a:srgbClr val="00AD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91" autoAdjust="0"/>
  </p:normalViewPr>
  <p:slideViewPr>
    <p:cSldViewPr snapToGrid="0">
      <p:cViewPr>
        <p:scale>
          <a:sx n="80" d="100"/>
          <a:sy n="80" d="100"/>
        </p:scale>
        <p:origin x="-31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FD6A3-3281-44BD-9CB2-4C730879CFB0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02AA5-E4F7-43D4-827A-6CE9F576C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346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3254375"/>
            <a:ext cx="7772400" cy="1470025"/>
          </a:xfrm>
        </p:spPr>
        <p:txBody>
          <a:bodyPr>
            <a:noAutofit/>
          </a:bodyPr>
          <a:lstStyle>
            <a:lvl1pPr algn="r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Chapter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639541"/>
            <a:ext cx="9144000" cy="57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4138"/>
            <a:ext cx="8763000" cy="944562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280" y="1085851"/>
            <a:ext cx="8801320" cy="5487072"/>
          </a:xfrm>
        </p:spPr>
        <p:txBody>
          <a:bodyPr/>
          <a:lstStyle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8500"/>
            <a:ext cx="8680862" cy="365125"/>
          </a:xfrm>
        </p:spPr>
        <p:txBody>
          <a:bodyPr/>
          <a:lstStyle/>
          <a:p>
            <a:r>
              <a:rPr lang="en-US" dirty="0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0168" y="1028700"/>
            <a:ext cx="8678092" cy="5443"/>
          </a:xfrm>
          <a:prstGeom prst="line">
            <a:avLst/>
          </a:prstGeom>
          <a:ln w="101600" cap="rnd">
            <a:solidFill>
              <a:srgbClr val="00ADEA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2049" y="6501450"/>
            <a:ext cx="9019903" cy="6531"/>
          </a:xfrm>
          <a:prstGeom prst="line">
            <a:avLst/>
          </a:prstGeom>
          <a:ln w="38100" cap="rnd">
            <a:solidFill>
              <a:srgbClr val="00ADEA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8500"/>
            <a:ext cx="8692738" cy="365125"/>
          </a:xfrm>
        </p:spPr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049" y="6501450"/>
            <a:ext cx="9019903" cy="6531"/>
          </a:xfrm>
          <a:prstGeom prst="line">
            <a:avLst/>
          </a:prstGeom>
          <a:ln w="38100" cap="rnd">
            <a:solidFill>
              <a:srgbClr val="00ADEA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 userDrawn="1"/>
        </p:nvGrpSpPr>
        <p:grpSpPr>
          <a:xfrm>
            <a:off x="0" y="209287"/>
            <a:ext cx="8818179" cy="418581"/>
            <a:chOff x="-2500" y="209287"/>
            <a:chExt cx="8847729" cy="418581"/>
          </a:xfrm>
        </p:grpSpPr>
        <p:grpSp>
          <p:nvGrpSpPr>
            <p:cNvPr id="17" name="Group 16"/>
            <p:cNvGrpSpPr/>
            <p:nvPr userDrawn="1"/>
          </p:nvGrpSpPr>
          <p:grpSpPr>
            <a:xfrm>
              <a:off x="179537" y="418454"/>
              <a:ext cx="8665692" cy="2225"/>
              <a:chOff x="234968" y="1218554"/>
              <a:chExt cx="8665692" cy="2225"/>
            </a:xfrm>
          </p:grpSpPr>
          <p:cxnSp>
            <p:nvCxnSpPr>
              <p:cNvPr id="8" name="Straight Connector 7"/>
              <p:cNvCxnSpPr/>
              <p:nvPr userDrawn="1"/>
            </p:nvCxnSpPr>
            <p:spPr>
              <a:xfrm>
                <a:off x="247428" y="1219200"/>
                <a:ext cx="8653232" cy="1314"/>
              </a:xfrm>
              <a:prstGeom prst="line">
                <a:avLst/>
              </a:prstGeom>
              <a:ln w="384175" cap="rnd">
                <a:solidFill>
                  <a:srgbClr val="00B0F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 userDrawn="1"/>
            </p:nvCxnSpPr>
            <p:spPr>
              <a:xfrm flipV="1">
                <a:off x="234968" y="1218554"/>
                <a:ext cx="1606241" cy="2225"/>
              </a:xfrm>
              <a:prstGeom prst="line">
                <a:avLst/>
              </a:prstGeom>
              <a:ln w="330200" cap="rnd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/>
            <p:cNvSpPr/>
            <p:nvPr userDrawn="1"/>
          </p:nvSpPr>
          <p:spPr>
            <a:xfrm>
              <a:off x="-2500" y="209287"/>
              <a:ext cx="174383" cy="41858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68285" y="232707"/>
            <a:ext cx="7175715" cy="358588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of table</a:t>
            </a:r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 hasCustomPrompt="1"/>
          </p:nvPr>
        </p:nvSpPr>
        <p:spPr>
          <a:xfrm>
            <a:off x="154371" y="177855"/>
            <a:ext cx="1839681" cy="506049"/>
          </a:xfrm>
        </p:spPr>
        <p:txBody>
          <a:bodyPr>
            <a:normAutofit/>
          </a:bodyPr>
          <a:lstStyle>
            <a:lvl1pPr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TABLE 1.11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">
    <p:bg>
      <p:bgPr>
        <a:blipFill dpi="0" rotWithShape="1">
          <a:blip r:embed="rId2" cstate="print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" y="196553"/>
            <a:ext cx="8818178" cy="436548"/>
            <a:chOff x="1" y="196553"/>
            <a:chExt cx="8818178" cy="436548"/>
          </a:xfrm>
        </p:grpSpPr>
        <p:grpSp>
          <p:nvGrpSpPr>
            <p:cNvPr id="7" name="Group 16"/>
            <p:cNvGrpSpPr/>
            <p:nvPr userDrawn="1"/>
          </p:nvGrpSpPr>
          <p:grpSpPr>
            <a:xfrm>
              <a:off x="181429" y="415513"/>
              <a:ext cx="8636750" cy="4901"/>
              <a:chOff x="234968" y="1215613"/>
              <a:chExt cx="8665692" cy="4901"/>
            </a:xfrm>
          </p:grpSpPr>
          <p:cxnSp>
            <p:nvCxnSpPr>
              <p:cNvPr id="8" name="Straight Connector 7"/>
              <p:cNvCxnSpPr/>
              <p:nvPr userDrawn="1"/>
            </p:nvCxnSpPr>
            <p:spPr>
              <a:xfrm>
                <a:off x="247428" y="1219200"/>
                <a:ext cx="8653232" cy="1314"/>
              </a:xfrm>
              <a:prstGeom prst="line">
                <a:avLst/>
              </a:prstGeom>
              <a:ln w="384175" cap="rnd">
                <a:solidFill>
                  <a:srgbClr val="00B0F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 userDrawn="1"/>
            </p:nvCxnSpPr>
            <p:spPr>
              <a:xfrm>
                <a:off x="234968" y="1215613"/>
                <a:ext cx="1781408" cy="4328"/>
              </a:xfrm>
              <a:prstGeom prst="line">
                <a:avLst/>
              </a:prstGeom>
              <a:ln w="330200" cap="rnd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9697" name="Picture 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196553"/>
              <a:ext cx="185158" cy="436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654" y="5909481"/>
            <a:ext cx="8884693" cy="56269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060"/>
                </a:solidFill>
              </a:defRPr>
            </a:lvl1pPr>
            <a:lvl2pPr>
              <a:buNone/>
              <a:defRPr sz="1800">
                <a:solidFill>
                  <a:srgbClr val="002060"/>
                </a:solidFill>
              </a:defRPr>
            </a:lvl2pPr>
            <a:lvl3pPr>
              <a:buNone/>
              <a:defRPr sz="1800">
                <a:solidFill>
                  <a:srgbClr val="002060"/>
                </a:solidFill>
              </a:defRPr>
            </a:lvl3pPr>
            <a:lvl4pPr>
              <a:buNone/>
              <a:defRPr sz="1800">
                <a:solidFill>
                  <a:srgbClr val="002060"/>
                </a:solidFill>
              </a:defRPr>
            </a:lvl4pPr>
            <a:lvl5pPr>
              <a:buNone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Text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8500"/>
            <a:ext cx="8704613" cy="365125"/>
          </a:xfrm>
        </p:spPr>
        <p:txBody>
          <a:bodyPr/>
          <a:lstStyle/>
          <a:p>
            <a:r>
              <a:rPr lang="en-US" dirty="0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049" y="6501450"/>
            <a:ext cx="9019903" cy="6531"/>
          </a:xfrm>
          <a:prstGeom prst="line">
            <a:avLst/>
          </a:prstGeom>
          <a:ln w="38100" cap="rnd">
            <a:solidFill>
              <a:srgbClr val="00ADEA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08498" y="237631"/>
            <a:ext cx="7014481" cy="358588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of figure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132204" y="164775"/>
            <a:ext cx="2159000" cy="528637"/>
          </a:xfrm>
        </p:spPr>
        <p:txBody>
          <a:bodyPr>
            <a:normAutofit/>
          </a:bodyPr>
          <a:lstStyle>
            <a:lvl1pPr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2800" dirty="0" smtClean="0">
                <a:solidFill>
                  <a:schemeClr val="bg1"/>
                </a:solidFill>
              </a:rPr>
              <a:t>FIGURE 1.13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obalization">
    <p:bg>
      <p:bgPr>
        <a:blipFill dpi="0" rotWithShape="1">
          <a:blip r:embed="rId2" cstate="print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65908" y="1061755"/>
            <a:ext cx="8678092" cy="5443"/>
          </a:xfrm>
          <a:prstGeom prst="line">
            <a:avLst/>
          </a:prstGeom>
          <a:ln w="101600" cap="rnd">
            <a:solidFill>
              <a:srgbClr val="00ADEA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C:\Users\Andreea\Desktop\Carbaugh\pic\global.bm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84179" cy="11127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850" y="84138"/>
            <a:ext cx="7129749" cy="944562"/>
          </a:xfrm>
        </p:spPr>
        <p:txBody>
          <a:bodyPr>
            <a:normAutofit/>
          </a:bodyPr>
          <a:lstStyle>
            <a:lvl1pPr>
              <a:defRPr sz="42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280" y="1211855"/>
            <a:ext cx="8801320" cy="5361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8500"/>
            <a:ext cx="8692738" cy="365125"/>
          </a:xfrm>
        </p:spPr>
        <p:txBody>
          <a:bodyPr/>
          <a:lstStyle/>
          <a:p>
            <a:r>
              <a:rPr lang="en-US" dirty="0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049" y="6501450"/>
            <a:ext cx="9019903" cy="6531"/>
          </a:xfrm>
          <a:prstGeom prst="line">
            <a:avLst/>
          </a:prstGeom>
          <a:ln w="38100" cap="rnd">
            <a:solidFill>
              <a:srgbClr val="00ADEA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0" y="330504"/>
            <a:ext cx="1861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GLOBALIZATION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ade conflicts">
    <p:bg>
      <p:bgPr>
        <a:blipFill dpi="0" rotWithShape="1">
          <a:blip r:embed="rId2" cstate="print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65908" y="1061755"/>
            <a:ext cx="8678092" cy="5443"/>
          </a:xfrm>
          <a:prstGeom prst="line">
            <a:avLst/>
          </a:prstGeom>
          <a:ln w="101600" cap="rnd">
            <a:solidFill>
              <a:srgbClr val="00ADEA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C:\Users\Andreea\Desktop\Carbaugh\pic\global.bm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84179" cy="11127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850" y="84138"/>
            <a:ext cx="7129749" cy="944562"/>
          </a:xfrm>
        </p:spPr>
        <p:txBody>
          <a:bodyPr>
            <a:normAutofit/>
          </a:bodyPr>
          <a:lstStyle>
            <a:lvl1pPr>
              <a:defRPr sz="42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280" y="1211855"/>
            <a:ext cx="8801320" cy="5361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8500"/>
            <a:ext cx="8692738" cy="365125"/>
          </a:xfrm>
        </p:spPr>
        <p:txBody>
          <a:bodyPr/>
          <a:lstStyle/>
          <a:p>
            <a:r>
              <a:rPr lang="en-US" dirty="0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049" y="6501450"/>
            <a:ext cx="9019903" cy="6531"/>
          </a:xfrm>
          <a:prstGeom prst="line">
            <a:avLst/>
          </a:prstGeom>
          <a:ln w="38100" cap="rnd">
            <a:solidFill>
              <a:srgbClr val="00ADEA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0" y="154232"/>
            <a:ext cx="1861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TRADE CONFLICTS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0070C0"/>
                </a:solidFill>
              </a:defRPr>
            </a:lvl1pPr>
          </a:lstStyle>
          <a:p>
            <a:fld id="{A7433447-5B6D-461F-92B6-F60C76EA70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8" r:id="rId3"/>
    <p:sldLayoutId id="2147483659" r:id="rId4"/>
    <p:sldLayoutId id="2147483660" r:id="rId5"/>
    <p:sldLayoutId id="214748366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649" y="3443845"/>
            <a:ext cx="7772400" cy="1054935"/>
          </a:xfrm>
        </p:spPr>
        <p:txBody>
          <a:bodyPr/>
          <a:lstStyle/>
          <a:p>
            <a:r>
              <a:rPr lang="en-US" dirty="0" smtClean="0"/>
              <a:t>The Balance of Payments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28500"/>
            <a:ext cx="9144000" cy="365125"/>
          </a:xfrm>
        </p:spPr>
        <p:txBody>
          <a:bodyPr/>
          <a:lstStyle/>
          <a:p>
            <a:r>
              <a:rPr lang="en-US" dirty="0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50524" y="5272644"/>
            <a:ext cx="3093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PowerPoint slides prepared by:</a:t>
            </a:r>
          </a:p>
          <a:p>
            <a:r>
              <a:rPr lang="en-US" dirty="0" smtClean="0"/>
              <a:t>Andreea Chiritescu</a:t>
            </a:r>
          </a:p>
          <a:p>
            <a:r>
              <a:rPr lang="en-US" dirty="0" smtClean="0"/>
              <a:t>Eastern Illinois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Balance-of-Payments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Merchandise </a:t>
            </a:r>
            <a:r>
              <a:rPr lang="en-US" dirty="0" smtClean="0"/>
              <a:t>trade </a:t>
            </a:r>
            <a:r>
              <a:rPr lang="en-US" dirty="0" smtClean="0"/>
              <a:t>balance </a:t>
            </a:r>
          </a:p>
          <a:p>
            <a:pPr lvl="1"/>
            <a:r>
              <a:rPr lang="en-US" dirty="0" smtClean="0"/>
              <a:t>Credit </a:t>
            </a:r>
            <a:r>
              <a:rPr lang="en-US" dirty="0" smtClean="0"/>
              <a:t>(+): the dollar value of merchandise exports</a:t>
            </a:r>
          </a:p>
          <a:p>
            <a:pPr lvl="1"/>
            <a:r>
              <a:rPr lang="en-US" dirty="0" smtClean="0"/>
              <a:t>Debit (-): the dollar value of merchandise imports</a:t>
            </a:r>
          </a:p>
          <a:p>
            <a:pPr lvl="1"/>
            <a:r>
              <a:rPr lang="en-US" dirty="0" smtClean="0"/>
              <a:t>If negative: merchandise </a:t>
            </a:r>
            <a:r>
              <a:rPr lang="en-US" dirty="0" smtClean="0"/>
              <a:t>trade </a:t>
            </a:r>
            <a:r>
              <a:rPr lang="en-US" dirty="0" smtClean="0"/>
              <a:t>deficit</a:t>
            </a:r>
          </a:p>
          <a:p>
            <a:pPr lvl="1"/>
            <a:r>
              <a:rPr lang="en-US" dirty="0" smtClean="0"/>
              <a:t>If positive: merchandise trade </a:t>
            </a:r>
            <a:r>
              <a:rPr lang="en-US" dirty="0" smtClean="0"/>
              <a:t>surplus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Balance-of-Payments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All the services </a:t>
            </a:r>
            <a:r>
              <a:rPr lang="en-US" dirty="0" smtClean="0"/>
              <a:t>the </a:t>
            </a:r>
            <a:r>
              <a:rPr lang="en-US" dirty="0" smtClean="0"/>
              <a:t>U.S. exports </a:t>
            </a:r>
            <a:r>
              <a:rPr lang="en-US" dirty="0" smtClean="0"/>
              <a:t>or imports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Goods and </a:t>
            </a:r>
            <a:r>
              <a:rPr lang="en-US" dirty="0" smtClean="0"/>
              <a:t>services </a:t>
            </a:r>
            <a:r>
              <a:rPr lang="en-US" dirty="0" smtClean="0"/>
              <a:t>balance</a:t>
            </a:r>
          </a:p>
          <a:p>
            <a:pPr lvl="1"/>
            <a:r>
              <a:rPr lang="en-US" dirty="0" smtClean="0"/>
              <a:t>Services and merchandise </a:t>
            </a:r>
            <a:r>
              <a:rPr lang="en-US" dirty="0" smtClean="0"/>
              <a:t>trade </a:t>
            </a:r>
            <a:r>
              <a:rPr lang="en-US" dirty="0" smtClean="0"/>
              <a:t>account</a:t>
            </a:r>
          </a:p>
          <a:p>
            <a:pPr lvl="1"/>
            <a:r>
              <a:rPr lang="en-US" dirty="0" smtClean="0"/>
              <a:t>If positive: </a:t>
            </a:r>
          </a:p>
          <a:p>
            <a:pPr lvl="2"/>
            <a:r>
              <a:rPr lang="en-US" dirty="0" smtClean="0"/>
              <a:t>Surplus </a:t>
            </a:r>
            <a:r>
              <a:rPr lang="en-US" dirty="0" smtClean="0"/>
              <a:t>of </a:t>
            </a:r>
            <a:r>
              <a:rPr lang="en-US" dirty="0" smtClean="0"/>
              <a:t>goods and </a:t>
            </a:r>
            <a:r>
              <a:rPr lang="en-US" dirty="0" smtClean="0"/>
              <a:t>services </a:t>
            </a:r>
            <a:r>
              <a:rPr lang="en-US" dirty="0" smtClean="0"/>
              <a:t>transactions</a:t>
            </a:r>
          </a:p>
          <a:p>
            <a:pPr lvl="1"/>
            <a:r>
              <a:rPr lang="en-US" dirty="0" smtClean="0"/>
              <a:t>If negative: </a:t>
            </a:r>
          </a:p>
          <a:p>
            <a:pPr lvl="2"/>
            <a:r>
              <a:rPr lang="en-US" dirty="0" smtClean="0"/>
              <a:t>Deficit </a:t>
            </a:r>
            <a:r>
              <a:rPr lang="en-US" dirty="0" smtClean="0"/>
              <a:t>of goods and services </a:t>
            </a:r>
            <a:r>
              <a:rPr lang="en-US" dirty="0" smtClean="0"/>
              <a:t>transactions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Balance-of-Payments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Goods and services balance</a:t>
            </a:r>
          </a:p>
          <a:p>
            <a:pPr lvl="1"/>
            <a:r>
              <a:rPr lang="en-US" dirty="0" smtClean="0"/>
              <a:t>Net </a:t>
            </a:r>
            <a:r>
              <a:rPr lang="en-US" dirty="0" smtClean="0"/>
              <a:t>export of goods and services </a:t>
            </a:r>
            <a:endParaRPr lang="en-US" dirty="0" smtClean="0"/>
          </a:p>
          <a:p>
            <a:pPr lvl="1"/>
            <a:r>
              <a:rPr lang="en-US" dirty="0" smtClean="0"/>
              <a:t>Positive:</a:t>
            </a:r>
          </a:p>
          <a:p>
            <a:pPr lvl="2"/>
            <a:r>
              <a:rPr lang="en-US" dirty="0" smtClean="0"/>
              <a:t>Excess exports over imports</a:t>
            </a:r>
          </a:p>
          <a:p>
            <a:pPr lvl="2"/>
            <a:r>
              <a:rPr lang="en-US" dirty="0" smtClean="0"/>
              <a:t>Add to GDP</a:t>
            </a:r>
          </a:p>
          <a:p>
            <a:pPr lvl="1"/>
            <a:r>
              <a:rPr lang="en-US" dirty="0" smtClean="0"/>
              <a:t>Negative:</a:t>
            </a:r>
          </a:p>
          <a:p>
            <a:pPr lvl="2"/>
            <a:r>
              <a:rPr lang="en-US" dirty="0" smtClean="0"/>
              <a:t>Excess imports over exports</a:t>
            </a:r>
          </a:p>
          <a:p>
            <a:pPr lvl="2"/>
            <a:r>
              <a:rPr lang="en-US" dirty="0" smtClean="0"/>
              <a:t>Subtracted from GDP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Balance-of-Payments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Income receipts </a:t>
            </a:r>
            <a:r>
              <a:rPr lang="en-US" dirty="0" smtClean="0"/>
              <a:t>and </a:t>
            </a:r>
            <a:r>
              <a:rPr lang="en-US" dirty="0" smtClean="0"/>
              <a:t>payments</a:t>
            </a:r>
          </a:p>
          <a:p>
            <a:pPr lvl="1"/>
            <a:r>
              <a:rPr lang="en-US" dirty="0" smtClean="0"/>
              <a:t>Net </a:t>
            </a:r>
            <a:r>
              <a:rPr lang="en-US" dirty="0" smtClean="0"/>
              <a:t>earnings (dividends and interest) </a:t>
            </a:r>
            <a:r>
              <a:rPr lang="en-US" dirty="0" smtClean="0"/>
              <a:t>on U.S</a:t>
            </a:r>
            <a:r>
              <a:rPr lang="en-US" dirty="0" smtClean="0"/>
              <a:t>. investments </a:t>
            </a:r>
            <a:r>
              <a:rPr lang="en-US" dirty="0" smtClean="0"/>
              <a:t>abroad</a:t>
            </a:r>
          </a:p>
          <a:p>
            <a:pPr lvl="2"/>
            <a:r>
              <a:rPr lang="en-US" dirty="0" smtClean="0"/>
              <a:t>Earnings </a:t>
            </a:r>
            <a:r>
              <a:rPr lang="en-US" dirty="0" smtClean="0"/>
              <a:t>on U.S. investments abroad </a:t>
            </a:r>
            <a:endParaRPr lang="en-US" dirty="0" smtClean="0"/>
          </a:p>
          <a:p>
            <a:pPr lvl="2"/>
            <a:r>
              <a:rPr lang="en-US" dirty="0" smtClean="0"/>
              <a:t>Minus payments on foreign </a:t>
            </a:r>
            <a:r>
              <a:rPr lang="en-US" dirty="0" smtClean="0"/>
              <a:t>assets in the U.S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Compensation </a:t>
            </a:r>
            <a:r>
              <a:rPr lang="en-US" dirty="0" smtClean="0"/>
              <a:t>to </a:t>
            </a:r>
            <a:r>
              <a:rPr lang="en-US" dirty="0" smtClean="0"/>
              <a:t>employees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Balance-of-Payments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Unilateral transfers</a:t>
            </a:r>
            <a:endParaRPr lang="en-US" dirty="0" smtClean="0"/>
          </a:p>
          <a:p>
            <a:pPr lvl="1"/>
            <a:r>
              <a:rPr lang="en-US" dirty="0" smtClean="0"/>
              <a:t>Transfers </a:t>
            </a:r>
            <a:r>
              <a:rPr lang="en-US" dirty="0" smtClean="0"/>
              <a:t>of goods and services (gifts in kind) or </a:t>
            </a:r>
            <a:r>
              <a:rPr lang="en-US" dirty="0" smtClean="0"/>
              <a:t>financial assets </a:t>
            </a:r>
            <a:r>
              <a:rPr lang="en-US" dirty="0" smtClean="0"/>
              <a:t>(money gifts) </a:t>
            </a:r>
            <a:endParaRPr lang="en-US" dirty="0" smtClean="0"/>
          </a:p>
          <a:p>
            <a:pPr lvl="2"/>
            <a:r>
              <a:rPr lang="en-US" dirty="0" smtClean="0"/>
              <a:t>Between </a:t>
            </a:r>
            <a:r>
              <a:rPr lang="en-US" dirty="0" smtClean="0"/>
              <a:t>the U.S. </a:t>
            </a:r>
            <a:r>
              <a:rPr lang="en-US" dirty="0" smtClean="0"/>
              <a:t>and </a:t>
            </a:r>
            <a:r>
              <a:rPr lang="en-US" dirty="0" smtClean="0"/>
              <a:t>the rest of the </a:t>
            </a:r>
            <a:r>
              <a:rPr lang="en-US" dirty="0" smtClean="0"/>
              <a:t>world</a:t>
            </a:r>
          </a:p>
          <a:p>
            <a:pPr lvl="1"/>
            <a:r>
              <a:rPr lang="en-US" dirty="0" smtClean="0"/>
              <a:t>Private transfer payments </a:t>
            </a:r>
          </a:p>
          <a:p>
            <a:pPr lvl="1"/>
            <a:r>
              <a:rPr lang="en-US" dirty="0" smtClean="0"/>
              <a:t>Governmental transfers</a:t>
            </a:r>
          </a:p>
          <a:p>
            <a:r>
              <a:rPr lang="en-US" dirty="0" smtClean="0"/>
              <a:t>Current account balance</a:t>
            </a:r>
          </a:p>
          <a:p>
            <a:pPr lvl="1"/>
            <a:r>
              <a:rPr lang="en-US" dirty="0" smtClean="0"/>
              <a:t>Balance </a:t>
            </a:r>
            <a:r>
              <a:rPr lang="en-US" dirty="0" smtClean="0"/>
              <a:t>on goods and services </a:t>
            </a:r>
            <a:endParaRPr lang="en-US" dirty="0" smtClean="0"/>
          </a:p>
          <a:p>
            <a:pPr lvl="1"/>
            <a:r>
              <a:rPr lang="en-US" dirty="0" smtClean="0"/>
              <a:t>Investment income</a:t>
            </a:r>
          </a:p>
          <a:p>
            <a:pPr lvl="1"/>
            <a:r>
              <a:rPr lang="en-US" dirty="0" smtClean="0"/>
              <a:t>Unilateral transfers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Balance-of-Payments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Capital and </a:t>
            </a:r>
            <a:r>
              <a:rPr lang="en-US" dirty="0" smtClean="0"/>
              <a:t>financial account </a:t>
            </a:r>
          </a:p>
          <a:p>
            <a:pPr lvl="1"/>
            <a:r>
              <a:rPr lang="en-US" dirty="0" smtClean="0"/>
              <a:t>Capital and financial transactions in the balance of </a:t>
            </a:r>
            <a:r>
              <a:rPr lang="en-US" dirty="0" smtClean="0"/>
              <a:t>payments</a:t>
            </a:r>
          </a:p>
          <a:p>
            <a:pPr lvl="2"/>
            <a:r>
              <a:rPr lang="en-US" dirty="0" smtClean="0"/>
              <a:t>All international purchases </a:t>
            </a:r>
            <a:r>
              <a:rPr lang="en-US" dirty="0" smtClean="0"/>
              <a:t>or sales of </a:t>
            </a:r>
            <a:r>
              <a:rPr lang="en-US" dirty="0" smtClean="0"/>
              <a:t>assets</a:t>
            </a:r>
          </a:p>
          <a:p>
            <a:pPr lvl="2"/>
            <a:r>
              <a:rPr lang="en-US" dirty="0" smtClean="0"/>
              <a:t>Private-sector </a:t>
            </a:r>
            <a:r>
              <a:rPr lang="en-US" dirty="0" smtClean="0"/>
              <a:t>and official </a:t>
            </a:r>
            <a:r>
              <a:rPr lang="en-US" dirty="0" smtClean="0"/>
              <a:t>transactions</a:t>
            </a:r>
          </a:p>
          <a:p>
            <a:r>
              <a:rPr lang="en-US" dirty="0" smtClean="0"/>
              <a:t>Private-sector financial transactions</a:t>
            </a:r>
            <a:endParaRPr lang="en-US" dirty="0" smtClean="0"/>
          </a:p>
          <a:p>
            <a:pPr lvl="1"/>
            <a:r>
              <a:rPr lang="en-US" dirty="0" smtClean="0"/>
              <a:t>Direct investment </a:t>
            </a:r>
          </a:p>
          <a:p>
            <a:pPr lvl="1"/>
            <a:r>
              <a:rPr lang="en-US" dirty="0" smtClean="0"/>
              <a:t>Securities</a:t>
            </a:r>
          </a:p>
          <a:p>
            <a:pPr lvl="1"/>
            <a:r>
              <a:rPr lang="en-US" dirty="0" smtClean="0"/>
              <a:t>Bank claims and liabilities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Balance-of-Payments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Balance-of-payments statement</a:t>
            </a:r>
            <a:endParaRPr lang="en-US" dirty="0" smtClean="0"/>
          </a:p>
          <a:p>
            <a:pPr lvl="1"/>
            <a:r>
              <a:rPr lang="en-US" dirty="0" smtClean="0"/>
              <a:t>Credit (+): capital </a:t>
            </a:r>
            <a:r>
              <a:rPr lang="en-US" dirty="0" smtClean="0"/>
              <a:t>and financial </a:t>
            </a:r>
            <a:r>
              <a:rPr lang="en-US" dirty="0" smtClean="0"/>
              <a:t>inflows </a:t>
            </a:r>
          </a:p>
          <a:p>
            <a:pPr lvl="2"/>
            <a:r>
              <a:rPr lang="en-US" dirty="0" smtClean="0"/>
              <a:t>Leads </a:t>
            </a:r>
            <a:r>
              <a:rPr lang="en-US" dirty="0" smtClean="0"/>
              <a:t>to the home country’s receiving payments from </a:t>
            </a:r>
            <a:r>
              <a:rPr lang="en-US" dirty="0" smtClean="0"/>
              <a:t>foreigners</a:t>
            </a:r>
          </a:p>
          <a:p>
            <a:pPr lvl="2"/>
            <a:r>
              <a:rPr lang="en-US" dirty="0" smtClean="0"/>
              <a:t>Export of goods and services</a:t>
            </a:r>
          </a:p>
          <a:p>
            <a:pPr lvl="1"/>
            <a:r>
              <a:rPr lang="en-US" dirty="0" smtClean="0"/>
              <a:t>Debit (-): capital </a:t>
            </a:r>
            <a:r>
              <a:rPr lang="en-US" dirty="0" smtClean="0"/>
              <a:t>and financial </a:t>
            </a:r>
            <a:r>
              <a:rPr lang="en-US" dirty="0" smtClean="0"/>
              <a:t>outflows </a:t>
            </a:r>
          </a:p>
          <a:p>
            <a:pPr lvl="2"/>
            <a:r>
              <a:rPr lang="en-US" dirty="0" smtClean="0"/>
              <a:t>Leads </a:t>
            </a:r>
            <a:r>
              <a:rPr lang="en-US" dirty="0" smtClean="0"/>
              <a:t>to foreigners</a:t>
            </a:r>
            <a:r>
              <a:rPr lang="en-US" dirty="0" smtClean="0"/>
              <a:t>’ receiving payments</a:t>
            </a:r>
          </a:p>
          <a:p>
            <a:pPr lvl="2"/>
            <a:r>
              <a:rPr lang="en-US" dirty="0" smtClean="0"/>
              <a:t>Import of goods and services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Balance-of-Payments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Official settlements transactions</a:t>
            </a:r>
          </a:p>
          <a:p>
            <a:pPr lvl="1"/>
            <a:r>
              <a:rPr lang="en-US" dirty="0" smtClean="0"/>
              <a:t>Movement </a:t>
            </a:r>
            <a:r>
              <a:rPr lang="en-US" dirty="0" smtClean="0"/>
              <a:t>of financial assets among </a:t>
            </a:r>
            <a:r>
              <a:rPr lang="en-US" dirty="0" smtClean="0"/>
              <a:t>official holders</a:t>
            </a:r>
          </a:p>
          <a:p>
            <a:pPr lvl="1"/>
            <a:r>
              <a:rPr lang="en-US" dirty="0" smtClean="0"/>
              <a:t>Official </a:t>
            </a:r>
            <a:r>
              <a:rPr lang="en-US" dirty="0" smtClean="0"/>
              <a:t>reserve </a:t>
            </a:r>
            <a:r>
              <a:rPr lang="en-US" dirty="0" smtClean="0"/>
              <a:t>assets </a:t>
            </a:r>
            <a:endParaRPr lang="en-US" dirty="0" smtClean="0"/>
          </a:p>
          <a:p>
            <a:pPr lvl="1"/>
            <a:r>
              <a:rPr lang="en-US" dirty="0" smtClean="0"/>
              <a:t>Liabilities </a:t>
            </a:r>
            <a:r>
              <a:rPr lang="en-US" dirty="0" smtClean="0"/>
              <a:t>to foreign official agencies 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Statistical discrepancy</a:t>
            </a:r>
          </a:p>
          <a:p>
            <a:pPr lvl="1"/>
            <a:r>
              <a:rPr lang="en-US" dirty="0" smtClean="0"/>
              <a:t>Errors </a:t>
            </a:r>
            <a:r>
              <a:rPr lang="en-US" dirty="0" smtClean="0"/>
              <a:t>and </a:t>
            </a:r>
            <a:r>
              <a:rPr lang="en-US" dirty="0" smtClean="0"/>
              <a:t>omissions</a:t>
            </a:r>
          </a:p>
          <a:p>
            <a:pPr lvl="1"/>
            <a:r>
              <a:rPr lang="en-US" dirty="0" smtClean="0"/>
              <a:t>Information – some is collected, some is estimated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</a:t>
            </a:r>
            <a:r>
              <a:rPr lang="en-US" dirty="0" smtClean="0"/>
              <a:t>reserve assets, 2008*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4371" y="201605"/>
            <a:ext cx="1839681" cy="5060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TABLE 10.1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858982"/>
            <a:ext cx="6305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8285" y="292082"/>
            <a:ext cx="7175715" cy="669818"/>
          </a:xfrm>
        </p:spPr>
        <p:txBody>
          <a:bodyPr/>
          <a:lstStyle/>
          <a:p>
            <a:r>
              <a:rPr lang="en-US" dirty="0" smtClean="0"/>
              <a:t>Selected U.S</a:t>
            </a:r>
            <a:r>
              <a:rPr lang="en-US" dirty="0" smtClean="0"/>
              <a:t>. </a:t>
            </a:r>
            <a:r>
              <a:rPr lang="en-US" dirty="0" smtClean="0"/>
              <a:t>liabilities to foreign official</a:t>
            </a:r>
            <a:br>
              <a:rPr lang="en-US" dirty="0" smtClean="0"/>
            </a:br>
            <a:r>
              <a:rPr lang="en-US" dirty="0" smtClean="0"/>
              <a:t>institutions, 2008*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4371" y="201605"/>
            <a:ext cx="1839681" cy="5060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TABLE 10.2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4919" y="1068782"/>
            <a:ext cx="5274162" cy="523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Double-Entry 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Balance of payments</a:t>
            </a:r>
          </a:p>
          <a:p>
            <a:pPr lvl="1"/>
            <a:r>
              <a:rPr lang="en-US" dirty="0" smtClean="0"/>
              <a:t>Record </a:t>
            </a:r>
            <a:r>
              <a:rPr lang="en-US" dirty="0" smtClean="0"/>
              <a:t>of the economic transactions </a:t>
            </a:r>
            <a:endParaRPr lang="en-US" dirty="0" smtClean="0"/>
          </a:p>
          <a:p>
            <a:pPr lvl="1"/>
            <a:r>
              <a:rPr lang="en-US" dirty="0" smtClean="0"/>
              <a:t>Between the </a:t>
            </a:r>
            <a:r>
              <a:rPr lang="en-US" dirty="0" smtClean="0"/>
              <a:t>residents of one country and the rest of the </a:t>
            </a:r>
            <a:r>
              <a:rPr lang="en-US" dirty="0" smtClean="0"/>
              <a:t>world</a:t>
            </a:r>
          </a:p>
          <a:p>
            <a:pPr lvl="1"/>
            <a:r>
              <a:rPr lang="en-US" dirty="0" smtClean="0"/>
              <a:t>Double-entry </a:t>
            </a:r>
            <a:r>
              <a:rPr lang="en-US" dirty="0" smtClean="0"/>
              <a:t>accounting system</a:t>
            </a:r>
          </a:p>
          <a:p>
            <a:r>
              <a:rPr lang="en-US" dirty="0" smtClean="0"/>
              <a:t>International transaction</a:t>
            </a:r>
          </a:p>
          <a:p>
            <a:pPr lvl="1"/>
            <a:r>
              <a:rPr lang="en-US" dirty="0" smtClean="0"/>
              <a:t>Exchange </a:t>
            </a:r>
            <a:r>
              <a:rPr lang="en-US" dirty="0" smtClean="0"/>
              <a:t>of goods, services, or </a:t>
            </a:r>
            <a:r>
              <a:rPr lang="en-US" dirty="0" smtClean="0"/>
              <a:t>assets</a:t>
            </a:r>
          </a:p>
          <a:p>
            <a:pPr lvl="1"/>
            <a:r>
              <a:rPr lang="en-US" dirty="0" smtClean="0"/>
              <a:t>Between residents </a:t>
            </a:r>
            <a:r>
              <a:rPr lang="en-US" dirty="0" smtClean="0"/>
              <a:t>of one country and those of </a:t>
            </a:r>
            <a:r>
              <a:rPr lang="en-US" dirty="0" smtClean="0"/>
              <a:t>another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Balance of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2008, U.S. - merchandise </a:t>
            </a:r>
            <a:r>
              <a:rPr lang="en-US" dirty="0" smtClean="0"/>
              <a:t>trade </a:t>
            </a:r>
            <a:r>
              <a:rPr lang="en-US" dirty="0" smtClean="0"/>
              <a:t>deficit</a:t>
            </a:r>
          </a:p>
          <a:p>
            <a:pPr lvl="1"/>
            <a:r>
              <a:rPr lang="en-US" dirty="0" smtClean="0"/>
              <a:t>Exports &lt; Imports</a:t>
            </a:r>
          </a:p>
          <a:p>
            <a:pPr lvl="1"/>
            <a:r>
              <a:rPr lang="en-US" dirty="0" smtClean="0"/>
              <a:t>Not </a:t>
            </a:r>
            <a:r>
              <a:rPr lang="en-US" dirty="0" smtClean="0"/>
              <a:t>popular </a:t>
            </a:r>
            <a:r>
              <a:rPr lang="en-US" dirty="0" smtClean="0"/>
              <a:t>- adverse </a:t>
            </a:r>
            <a:r>
              <a:rPr lang="en-US" dirty="0" smtClean="0"/>
              <a:t>consequences on </a:t>
            </a:r>
            <a:endParaRPr lang="en-US" dirty="0" smtClean="0"/>
          </a:p>
          <a:p>
            <a:pPr lvl="2"/>
            <a:r>
              <a:rPr lang="en-US" dirty="0" smtClean="0"/>
              <a:t>Terms </a:t>
            </a:r>
            <a:r>
              <a:rPr lang="en-US" dirty="0" smtClean="0"/>
              <a:t>of </a:t>
            </a:r>
            <a:r>
              <a:rPr lang="en-US" dirty="0" smtClean="0"/>
              <a:t>trade</a:t>
            </a:r>
          </a:p>
          <a:p>
            <a:pPr lvl="2"/>
            <a:r>
              <a:rPr lang="en-US" dirty="0" smtClean="0"/>
              <a:t>Employment levels</a:t>
            </a:r>
          </a:p>
          <a:p>
            <a:pPr lvl="2"/>
            <a:r>
              <a:rPr lang="en-US" dirty="0" smtClean="0"/>
              <a:t>Stability </a:t>
            </a:r>
            <a:r>
              <a:rPr lang="en-US" dirty="0" smtClean="0"/>
              <a:t>of the </a:t>
            </a:r>
            <a:r>
              <a:rPr lang="en-US" dirty="0" smtClean="0"/>
              <a:t>international money markets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76301" y="232707"/>
            <a:ext cx="7267699" cy="358588"/>
          </a:xfrm>
        </p:spPr>
        <p:txBody>
          <a:bodyPr/>
          <a:lstStyle/>
          <a:p>
            <a:r>
              <a:rPr lang="en-US" sz="2600" dirty="0" smtClean="0"/>
              <a:t>U.S. </a:t>
            </a:r>
            <a:r>
              <a:rPr lang="en-US" sz="2600" dirty="0" smtClean="0"/>
              <a:t>balance of payments, 2008 (billions of dollars)*</a:t>
            </a:r>
            <a:endParaRPr lang="en-US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4371" y="201605"/>
            <a:ext cx="1839681" cy="5060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TABLE 10.3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95350"/>
            <a:ext cx="9170810" cy="476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Balance of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2008, U.S. – goods and services balance</a:t>
            </a:r>
          </a:p>
          <a:p>
            <a:pPr lvl="1"/>
            <a:r>
              <a:rPr lang="en-US" dirty="0" smtClean="0"/>
              <a:t>Surplus on </a:t>
            </a:r>
            <a:r>
              <a:rPr lang="en-US" dirty="0" smtClean="0"/>
              <a:t>service </a:t>
            </a:r>
            <a:r>
              <a:rPr lang="en-US" dirty="0" smtClean="0"/>
              <a:t>transactions</a:t>
            </a:r>
            <a:endParaRPr lang="en-US" dirty="0" smtClean="0"/>
          </a:p>
          <a:p>
            <a:pPr lvl="1"/>
            <a:r>
              <a:rPr lang="en-US" dirty="0" smtClean="0"/>
              <a:t>Merchandise </a:t>
            </a:r>
            <a:r>
              <a:rPr lang="en-US" dirty="0" smtClean="0"/>
              <a:t>trade </a:t>
            </a:r>
            <a:r>
              <a:rPr lang="en-US" dirty="0" smtClean="0"/>
              <a:t>deficit</a:t>
            </a:r>
          </a:p>
          <a:p>
            <a:pPr lvl="1"/>
            <a:r>
              <a:rPr lang="en-US" dirty="0" smtClean="0"/>
              <a:t>Overall: deficit</a:t>
            </a:r>
          </a:p>
          <a:p>
            <a:r>
              <a:rPr lang="en-US" dirty="0" smtClean="0"/>
              <a:t>2008, U.S. – </a:t>
            </a:r>
            <a:r>
              <a:rPr lang="en-US" dirty="0" smtClean="0"/>
              <a:t>current account deficit </a:t>
            </a:r>
          </a:p>
          <a:p>
            <a:pPr lvl="1"/>
            <a:r>
              <a:rPr lang="en-US" dirty="0" smtClean="0"/>
              <a:t>Excess </a:t>
            </a:r>
            <a:r>
              <a:rPr lang="en-US" dirty="0" smtClean="0"/>
              <a:t>of imports over </a:t>
            </a:r>
            <a:r>
              <a:rPr lang="en-US" dirty="0" smtClean="0"/>
              <a:t>exports</a:t>
            </a:r>
          </a:p>
          <a:p>
            <a:pPr lvl="2"/>
            <a:r>
              <a:rPr lang="en-US" dirty="0" smtClean="0"/>
              <a:t>Goods</a:t>
            </a:r>
            <a:r>
              <a:rPr lang="en-US" dirty="0" smtClean="0"/>
              <a:t>, services, </a:t>
            </a:r>
            <a:r>
              <a:rPr lang="en-US" dirty="0" smtClean="0"/>
              <a:t>income flows</a:t>
            </a:r>
            <a:r>
              <a:rPr lang="en-US" dirty="0" smtClean="0"/>
              <a:t>, and unilateral transfers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8285" y="315832"/>
            <a:ext cx="7175715" cy="527314"/>
          </a:xfrm>
        </p:spPr>
        <p:txBody>
          <a:bodyPr/>
          <a:lstStyle/>
          <a:p>
            <a:r>
              <a:rPr lang="en-US" sz="2700" dirty="0" smtClean="0"/>
              <a:t>U.S. </a:t>
            </a:r>
            <a:r>
              <a:rPr lang="en-US" sz="2700" dirty="0" smtClean="0"/>
              <a:t>balance of payments, 1980–2008 (billions of dollars)</a:t>
            </a: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TABLE 10.4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5064"/>
            <a:ext cx="9145820" cy="270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850" y="60388"/>
            <a:ext cx="7129749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paradox of capital flows from developing to industrial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 of </a:t>
            </a:r>
            <a:r>
              <a:rPr lang="en-US" dirty="0" smtClean="0"/>
              <a:t>the net capital flow out of the </a:t>
            </a:r>
            <a:r>
              <a:rPr lang="en-US" dirty="0" smtClean="0"/>
              <a:t>developing economies</a:t>
            </a:r>
          </a:p>
          <a:p>
            <a:pPr lvl="1"/>
            <a:r>
              <a:rPr lang="en-US" dirty="0" smtClean="0"/>
              <a:t>China</a:t>
            </a:r>
            <a:r>
              <a:rPr lang="en-US" dirty="0" smtClean="0"/>
              <a:t>, Japan</a:t>
            </a:r>
            <a:r>
              <a:rPr lang="en-US" dirty="0" smtClean="0"/>
              <a:t>, Russia</a:t>
            </a:r>
          </a:p>
          <a:p>
            <a:pPr lvl="1"/>
            <a:r>
              <a:rPr lang="en-US" dirty="0" smtClean="0"/>
              <a:t>OPEC</a:t>
            </a:r>
          </a:p>
          <a:p>
            <a:r>
              <a:rPr lang="en-US" dirty="0" smtClean="0"/>
              <a:t>Divergent patterns of growth and investment</a:t>
            </a:r>
          </a:p>
          <a:p>
            <a:r>
              <a:rPr lang="en-US" dirty="0" smtClean="0"/>
              <a:t>Structural differences </a:t>
            </a:r>
          </a:p>
          <a:p>
            <a:pPr lvl="1"/>
            <a:r>
              <a:rPr lang="en-US" dirty="0" smtClean="0"/>
              <a:t>B</a:t>
            </a:r>
            <a:r>
              <a:rPr lang="en-US" dirty="0" smtClean="0"/>
              <a:t>etween developing and industrial economies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850" y="60388"/>
            <a:ext cx="7129749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paradox of capital flows from developing to industrial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account deficits </a:t>
            </a:r>
            <a:r>
              <a:rPr lang="en-US" dirty="0" smtClean="0"/>
              <a:t>in the </a:t>
            </a:r>
            <a:r>
              <a:rPr lang="en-US" dirty="0" smtClean="0"/>
              <a:t>industrial countries</a:t>
            </a:r>
          </a:p>
          <a:p>
            <a:pPr lvl="1"/>
            <a:r>
              <a:rPr lang="en-US" dirty="0" smtClean="0"/>
              <a:t>Increases </a:t>
            </a:r>
            <a:r>
              <a:rPr lang="en-US" dirty="0" smtClean="0"/>
              <a:t>in both public and private </a:t>
            </a:r>
            <a:r>
              <a:rPr lang="en-US" dirty="0" smtClean="0"/>
              <a:t>consumption</a:t>
            </a:r>
          </a:p>
          <a:p>
            <a:pPr lvl="2"/>
            <a:r>
              <a:rPr lang="en-US" dirty="0" smtClean="0"/>
              <a:t>Declines </a:t>
            </a:r>
            <a:r>
              <a:rPr lang="en-US" dirty="0" smtClean="0"/>
              <a:t>in national savings rates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513"/>
            <a:ext cx="87630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a Current Account Deficit (Surplus)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Balance </a:t>
            </a:r>
            <a:r>
              <a:rPr lang="en-US" dirty="0" smtClean="0"/>
              <a:t>of payments </a:t>
            </a:r>
            <a:endParaRPr lang="en-US" dirty="0" smtClean="0"/>
          </a:p>
          <a:p>
            <a:pPr lvl="1"/>
            <a:r>
              <a:rPr lang="en-US" dirty="0" smtClean="0"/>
              <a:t>Double-entry </a:t>
            </a:r>
            <a:r>
              <a:rPr lang="en-US" dirty="0" smtClean="0"/>
              <a:t>accounting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Total </a:t>
            </a:r>
            <a:r>
              <a:rPr lang="en-US" dirty="0" smtClean="0"/>
              <a:t>debits </a:t>
            </a:r>
            <a:r>
              <a:rPr lang="en-US" dirty="0" smtClean="0"/>
              <a:t>= Total credits</a:t>
            </a:r>
          </a:p>
          <a:p>
            <a:pPr lvl="1"/>
            <a:r>
              <a:rPr lang="en-US" dirty="0" smtClean="0"/>
              <a:t>If the </a:t>
            </a:r>
            <a:r>
              <a:rPr lang="en-US" dirty="0" smtClean="0"/>
              <a:t>current account registers a </a:t>
            </a:r>
            <a:r>
              <a:rPr lang="en-US" dirty="0" smtClean="0"/>
              <a:t>deficit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capital and financial account must register a </a:t>
            </a:r>
            <a:r>
              <a:rPr lang="en-US" dirty="0" smtClean="0"/>
              <a:t>surplus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/>
              <a:t>the current </a:t>
            </a:r>
            <a:r>
              <a:rPr lang="en-US" dirty="0" smtClean="0"/>
              <a:t>account registers </a:t>
            </a:r>
            <a:r>
              <a:rPr lang="en-US" dirty="0" smtClean="0"/>
              <a:t>a </a:t>
            </a:r>
            <a:r>
              <a:rPr lang="en-US" dirty="0" smtClean="0"/>
              <a:t>surplus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capital and financial account must register a </a:t>
            </a:r>
            <a:r>
              <a:rPr lang="en-US" dirty="0" smtClean="0"/>
              <a:t>deficit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513"/>
            <a:ext cx="87630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a Current Account Deficit (Surplus)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 </a:t>
            </a:r>
            <a:r>
              <a:rPr lang="en-US" dirty="0" smtClean="0"/>
              <a:t>account </a:t>
            </a:r>
            <a:r>
              <a:rPr lang="en-US" dirty="0" smtClean="0"/>
              <a:t>balance</a:t>
            </a:r>
          </a:p>
          <a:p>
            <a:pPr lvl="1"/>
            <a:r>
              <a:rPr lang="en-US" dirty="0" smtClean="0"/>
              <a:t>Net </a:t>
            </a:r>
            <a:r>
              <a:rPr lang="en-US" dirty="0" smtClean="0"/>
              <a:t>foreign investment in </a:t>
            </a:r>
            <a:r>
              <a:rPr lang="en-US" dirty="0" smtClean="0"/>
              <a:t>national income accounting</a:t>
            </a:r>
          </a:p>
          <a:p>
            <a:r>
              <a:rPr lang="en-US" dirty="0" smtClean="0"/>
              <a:t>Current </a:t>
            </a:r>
            <a:r>
              <a:rPr lang="en-US" dirty="0" smtClean="0"/>
              <a:t>account </a:t>
            </a:r>
            <a:r>
              <a:rPr lang="en-US" dirty="0" smtClean="0"/>
              <a:t>surplus</a:t>
            </a:r>
          </a:p>
          <a:p>
            <a:pPr lvl="1"/>
            <a:r>
              <a:rPr lang="en-US" dirty="0" smtClean="0"/>
              <a:t>Excess </a:t>
            </a:r>
            <a:r>
              <a:rPr lang="en-US" dirty="0" smtClean="0"/>
              <a:t>of exports </a:t>
            </a:r>
            <a:r>
              <a:rPr lang="en-US" dirty="0" smtClean="0"/>
              <a:t>over imports</a:t>
            </a:r>
          </a:p>
          <a:p>
            <a:pPr lvl="3"/>
            <a:r>
              <a:rPr lang="en-US" dirty="0" smtClean="0"/>
              <a:t>Goods</a:t>
            </a:r>
            <a:r>
              <a:rPr lang="en-US" dirty="0" smtClean="0"/>
              <a:t>, services, investment income, </a:t>
            </a:r>
            <a:r>
              <a:rPr lang="en-US" dirty="0" smtClean="0"/>
              <a:t>unilateral transfers</a:t>
            </a:r>
          </a:p>
          <a:p>
            <a:pPr lvl="1"/>
            <a:r>
              <a:rPr lang="en-US" dirty="0" smtClean="0"/>
              <a:t>Net </a:t>
            </a:r>
            <a:r>
              <a:rPr lang="en-US" dirty="0" smtClean="0"/>
              <a:t>receipt of financial </a:t>
            </a:r>
            <a:r>
              <a:rPr lang="en-US" dirty="0" smtClean="0"/>
              <a:t>claims</a:t>
            </a:r>
          </a:p>
          <a:p>
            <a:pPr lvl="1"/>
            <a:r>
              <a:rPr lang="en-US" dirty="0" smtClean="0"/>
              <a:t>Improved net </a:t>
            </a:r>
            <a:r>
              <a:rPr lang="en-US" dirty="0" smtClean="0"/>
              <a:t>foreign investment </a:t>
            </a:r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Capital outflows</a:t>
            </a:r>
          </a:p>
          <a:p>
            <a:pPr lvl="1"/>
            <a:r>
              <a:rPr lang="en-US" dirty="0" smtClean="0"/>
              <a:t>Net </a:t>
            </a:r>
            <a:r>
              <a:rPr lang="en-US" dirty="0" smtClean="0"/>
              <a:t>supplier of funds (lender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513"/>
            <a:ext cx="87630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a Current Account Deficit (Surplus)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</a:t>
            </a:r>
            <a:r>
              <a:rPr lang="en-US" dirty="0" smtClean="0"/>
              <a:t>account </a:t>
            </a:r>
            <a:r>
              <a:rPr lang="en-US" dirty="0" smtClean="0"/>
              <a:t>deficit</a:t>
            </a:r>
          </a:p>
          <a:p>
            <a:pPr lvl="1"/>
            <a:r>
              <a:rPr lang="en-US" dirty="0" smtClean="0"/>
              <a:t>Excess </a:t>
            </a:r>
            <a:r>
              <a:rPr lang="en-US" dirty="0" smtClean="0"/>
              <a:t>of imports over exports </a:t>
            </a:r>
            <a:endParaRPr lang="en-US" dirty="0" smtClean="0"/>
          </a:p>
          <a:p>
            <a:pPr lvl="3"/>
            <a:r>
              <a:rPr lang="en-US" dirty="0" smtClean="0"/>
              <a:t>Goods</a:t>
            </a:r>
            <a:r>
              <a:rPr lang="en-US" dirty="0" smtClean="0"/>
              <a:t>, services</a:t>
            </a:r>
            <a:r>
              <a:rPr lang="en-US" dirty="0" smtClean="0"/>
              <a:t>, investment </a:t>
            </a:r>
            <a:r>
              <a:rPr lang="en-US" dirty="0" smtClean="0"/>
              <a:t>income, </a:t>
            </a:r>
            <a:r>
              <a:rPr lang="en-US" dirty="0" smtClean="0"/>
              <a:t>unilateral transfers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 smtClean="0"/>
              <a:t>in </a:t>
            </a:r>
            <a:r>
              <a:rPr lang="en-US" dirty="0" smtClean="0"/>
              <a:t>net foreign </a:t>
            </a:r>
            <a:r>
              <a:rPr lang="en-US" dirty="0" smtClean="0"/>
              <a:t>claims upon the home </a:t>
            </a:r>
            <a:r>
              <a:rPr lang="en-US" dirty="0" smtClean="0"/>
              <a:t>nation</a:t>
            </a:r>
          </a:p>
          <a:p>
            <a:pPr lvl="1"/>
            <a:r>
              <a:rPr lang="en-US" dirty="0" smtClean="0"/>
              <a:t>Foreign capital inflows</a:t>
            </a:r>
          </a:p>
          <a:p>
            <a:pPr lvl="1"/>
            <a:r>
              <a:rPr lang="en-US" dirty="0" smtClean="0"/>
              <a:t>Net </a:t>
            </a:r>
            <a:r>
              <a:rPr lang="en-US" dirty="0" smtClean="0"/>
              <a:t>demander of funds from </a:t>
            </a:r>
            <a:r>
              <a:rPr lang="en-US" dirty="0" smtClean="0"/>
              <a:t>abroad</a:t>
            </a:r>
          </a:p>
          <a:p>
            <a:pPr lvl="1"/>
            <a:r>
              <a:rPr lang="en-US" dirty="0" smtClean="0"/>
              <a:t>Worsening </a:t>
            </a:r>
            <a:r>
              <a:rPr lang="en-US" dirty="0" smtClean="0"/>
              <a:t>of the home nation’s net foreign investment </a:t>
            </a:r>
            <a:r>
              <a:rPr lang="en-US" dirty="0" smtClean="0"/>
              <a:t>position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513"/>
            <a:ext cx="87630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a Current Account Deficit (Surplus)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281" y="1085851"/>
            <a:ext cx="8502458" cy="5487072"/>
          </a:xfrm>
        </p:spPr>
        <p:txBody>
          <a:bodyPr>
            <a:normAutofit/>
          </a:bodyPr>
          <a:lstStyle/>
          <a:p>
            <a:r>
              <a:rPr lang="en-US" dirty="0" smtClean="0"/>
              <a:t>Net </a:t>
            </a:r>
            <a:r>
              <a:rPr lang="en-US" dirty="0" smtClean="0"/>
              <a:t>borrowing of an economy </a:t>
            </a:r>
            <a:endParaRPr lang="en-US" dirty="0" smtClean="0"/>
          </a:p>
          <a:p>
            <a:pPr lvl="1"/>
            <a:r>
              <a:rPr lang="en-US" dirty="0" smtClean="0"/>
              <a:t>Net borrowing by government</a:t>
            </a:r>
          </a:p>
          <a:p>
            <a:pPr lvl="2"/>
            <a:r>
              <a:rPr lang="en-US" dirty="0" smtClean="0"/>
              <a:t>Budget </a:t>
            </a:r>
            <a:r>
              <a:rPr lang="en-US" dirty="0" smtClean="0"/>
              <a:t>deficit: </a:t>
            </a:r>
            <a:r>
              <a:rPr lang="en-US" dirty="0" smtClean="0"/>
              <a:t>excess of </a:t>
            </a:r>
            <a:r>
              <a:rPr lang="en-US" dirty="0" smtClean="0"/>
              <a:t>outlays (G) over taxes (T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Private-sector </a:t>
            </a:r>
            <a:r>
              <a:rPr lang="en-US" dirty="0" smtClean="0"/>
              <a:t>net borrowing </a:t>
            </a:r>
            <a:endParaRPr lang="en-US" dirty="0" smtClean="0"/>
          </a:p>
          <a:p>
            <a:pPr lvl="2"/>
            <a:r>
              <a:rPr lang="en-US" dirty="0" smtClean="0"/>
              <a:t>Excess </a:t>
            </a:r>
            <a:r>
              <a:rPr lang="en-US" dirty="0" smtClean="0"/>
              <a:t>of </a:t>
            </a:r>
            <a:r>
              <a:rPr lang="en-US" dirty="0" smtClean="0"/>
              <a:t>private investment </a:t>
            </a:r>
            <a:r>
              <a:rPr lang="en-US" dirty="0" smtClean="0"/>
              <a:t>(I) over private saving (S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513" y="4429125"/>
            <a:ext cx="77057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Double-Entry 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Residents </a:t>
            </a:r>
          </a:p>
          <a:p>
            <a:pPr lvl="1"/>
            <a:r>
              <a:rPr lang="en-US" dirty="0" smtClean="0"/>
              <a:t>Businesses</a:t>
            </a:r>
            <a:r>
              <a:rPr lang="en-US" dirty="0" smtClean="0"/>
              <a:t>, individuals, and government </a:t>
            </a:r>
            <a:r>
              <a:rPr lang="en-US" dirty="0" smtClean="0"/>
              <a:t>agencies</a:t>
            </a:r>
          </a:p>
          <a:p>
            <a:pPr lvl="1"/>
            <a:r>
              <a:rPr lang="en-US" dirty="0" smtClean="0"/>
              <a:t>That </a:t>
            </a:r>
            <a:r>
              <a:rPr lang="en-US" dirty="0" smtClean="0"/>
              <a:t>make </a:t>
            </a:r>
            <a:r>
              <a:rPr lang="en-US" dirty="0" smtClean="0"/>
              <a:t>the country </a:t>
            </a:r>
            <a:r>
              <a:rPr lang="en-US" dirty="0" smtClean="0"/>
              <a:t>in question their legal </a:t>
            </a:r>
            <a:r>
              <a:rPr lang="en-US" dirty="0" smtClean="0"/>
              <a:t>domicile</a:t>
            </a:r>
          </a:p>
          <a:p>
            <a:r>
              <a:rPr lang="en-US" dirty="0" smtClean="0"/>
              <a:t>Credit transaction (+)</a:t>
            </a:r>
            <a:endParaRPr lang="en-US" dirty="0" smtClean="0"/>
          </a:p>
          <a:p>
            <a:pPr lvl="1"/>
            <a:r>
              <a:rPr lang="en-US" dirty="0" smtClean="0"/>
              <a:t>Receipt </a:t>
            </a:r>
            <a:r>
              <a:rPr lang="en-US" dirty="0" smtClean="0"/>
              <a:t>of a payment from </a:t>
            </a:r>
            <a:r>
              <a:rPr lang="en-US" dirty="0" smtClean="0"/>
              <a:t>foreigners</a:t>
            </a:r>
          </a:p>
          <a:p>
            <a:r>
              <a:rPr lang="en-US" dirty="0" smtClean="0"/>
              <a:t>Debit </a:t>
            </a:r>
            <a:r>
              <a:rPr lang="en-US" dirty="0" smtClean="0"/>
              <a:t>transaction </a:t>
            </a:r>
            <a:r>
              <a:rPr lang="en-US" dirty="0" smtClean="0"/>
              <a:t>(-)</a:t>
            </a:r>
          </a:p>
          <a:p>
            <a:pPr lvl="1"/>
            <a:r>
              <a:rPr lang="en-US" dirty="0" smtClean="0"/>
              <a:t>Payment </a:t>
            </a:r>
            <a:r>
              <a:rPr lang="en-US" dirty="0" smtClean="0"/>
              <a:t>to foreigners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513"/>
            <a:ext cx="87630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a Current Account Deficit (Surplus)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Capital flows </a:t>
            </a:r>
          </a:p>
          <a:p>
            <a:pPr lvl="1"/>
            <a:r>
              <a:rPr lang="en-US" dirty="0" smtClean="0"/>
              <a:t>Are </a:t>
            </a:r>
            <a:r>
              <a:rPr lang="en-US" dirty="0" smtClean="0"/>
              <a:t>financing the </a:t>
            </a:r>
            <a:r>
              <a:rPr lang="en-US" dirty="0" smtClean="0"/>
              <a:t>current account deficit</a:t>
            </a:r>
          </a:p>
          <a:p>
            <a:r>
              <a:rPr lang="en-US" dirty="0" smtClean="0"/>
              <a:t>Current </a:t>
            </a:r>
            <a:r>
              <a:rPr lang="en-US" dirty="0" smtClean="0"/>
              <a:t>account deficit </a:t>
            </a:r>
            <a:endParaRPr lang="en-US" dirty="0" smtClean="0"/>
          </a:p>
          <a:p>
            <a:pPr lvl="1"/>
            <a:r>
              <a:rPr lang="en-US" dirty="0" smtClean="0"/>
              <a:t>Driven </a:t>
            </a:r>
            <a:r>
              <a:rPr lang="en-US" dirty="0" smtClean="0"/>
              <a:t>by </a:t>
            </a:r>
            <a:r>
              <a:rPr lang="en-US" dirty="0" smtClean="0"/>
              <a:t>capital flows</a:t>
            </a:r>
          </a:p>
          <a:p>
            <a:pPr lvl="2"/>
            <a:r>
              <a:rPr lang="en-US" dirty="0" smtClean="0"/>
              <a:t>Capital </a:t>
            </a:r>
            <a:r>
              <a:rPr lang="en-US" dirty="0" smtClean="0"/>
              <a:t>inflows keep the dollar stronger than it otherwise would </a:t>
            </a:r>
            <a:r>
              <a:rPr lang="en-US" dirty="0" smtClean="0"/>
              <a:t>be</a:t>
            </a:r>
          </a:p>
          <a:p>
            <a:pPr lvl="2"/>
            <a:r>
              <a:rPr lang="en-US" dirty="0" smtClean="0"/>
              <a:t>Boost imports</a:t>
            </a:r>
          </a:p>
          <a:p>
            <a:pPr lvl="2"/>
            <a:r>
              <a:rPr lang="en-US" dirty="0" smtClean="0"/>
              <a:t>Suppress exports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513"/>
            <a:ext cx="87630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a Current Account Deficit (Surplus)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</a:t>
            </a:r>
            <a:r>
              <a:rPr lang="en-US" dirty="0" smtClean="0"/>
              <a:t>account deficit </a:t>
            </a:r>
            <a:endParaRPr lang="en-US" dirty="0" smtClean="0"/>
          </a:p>
          <a:p>
            <a:pPr lvl="1"/>
            <a:r>
              <a:rPr lang="en-US" dirty="0" smtClean="0"/>
              <a:t>Not </a:t>
            </a:r>
            <a:r>
              <a:rPr lang="en-US" dirty="0" smtClean="0"/>
              <a:t>efficiently reversed by trade policies that attempt to alter the levels of imports </a:t>
            </a:r>
            <a:r>
              <a:rPr lang="en-US" dirty="0" smtClean="0"/>
              <a:t>or exports</a:t>
            </a:r>
          </a:p>
          <a:p>
            <a:pPr lvl="2"/>
            <a:r>
              <a:rPr lang="en-US" dirty="0" smtClean="0"/>
              <a:t>Tariffs</a:t>
            </a:r>
          </a:p>
          <a:p>
            <a:pPr lvl="2"/>
            <a:r>
              <a:rPr lang="en-US" dirty="0" smtClean="0"/>
              <a:t>Quotas</a:t>
            </a:r>
          </a:p>
          <a:p>
            <a:pPr lvl="2"/>
            <a:r>
              <a:rPr lang="en-US" smtClean="0"/>
              <a:t>Subsidies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513"/>
            <a:ext cx="87630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a Current Account Deficit (Surplus)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cycle</a:t>
            </a:r>
          </a:p>
          <a:p>
            <a:pPr lvl="1"/>
            <a:r>
              <a:rPr lang="en-US" dirty="0" smtClean="0"/>
              <a:t>Rapid </a:t>
            </a:r>
            <a:r>
              <a:rPr lang="en-US" dirty="0" smtClean="0"/>
              <a:t>growth of production </a:t>
            </a:r>
            <a:r>
              <a:rPr lang="en-US" dirty="0" smtClean="0"/>
              <a:t>and employment </a:t>
            </a:r>
          </a:p>
          <a:p>
            <a:pPr lvl="2"/>
            <a:r>
              <a:rPr lang="en-US" dirty="0" smtClean="0"/>
              <a:t>Associated </a:t>
            </a:r>
            <a:r>
              <a:rPr lang="en-US" dirty="0" smtClean="0"/>
              <a:t>with large or growing trade and </a:t>
            </a:r>
            <a:r>
              <a:rPr lang="en-US" dirty="0" smtClean="0"/>
              <a:t>current account deficits</a:t>
            </a:r>
          </a:p>
          <a:p>
            <a:pPr lvl="1"/>
            <a:r>
              <a:rPr lang="en-US" dirty="0" smtClean="0"/>
              <a:t>Slow </a:t>
            </a:r>
            <a:r>
              <a:rPr lang="en-US" dirty="0" smtClean="0"/>
              <a:t>output and employment growth </a:t>
            </a:r>
            <a:endParaRPr lang="en-US" dirty="0" smtClean="0"/>
          </a:p>
          <a:p>
            <a:pPr lvl="2"/>
            <a:r>
              <a:rPr lang="en-US" dirty="0" smtClean="0"/>
              <a:t>Associated with large </a:t>
            </a:r>
            <a:r>
              <a:rPr lang="en-US" dirty="0" smtClean="0"/>
              <a:t>or growing surpluses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850" y="48513"/>
            <a:ext cx="7129749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Economic downturn of 2007–2009: effect on foreign investment in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capital </a:t>
            </a:r>
            <a:r>
              <a:rPr lang="en-US" dirty="0" smtClean="0"/>
              <a:t>inflows into the </a:t>
            </a:r>
            <a:r>
              <a:rPr lang="en-US" dirty="0" smtClean="0"/>
              <a:t>U.S.</a:t>
            </a:r>
          </a:p>
          <a:p>
            <a:pPr lvl="1"/>
            <a:r>
              <a:rPr lang="en-US" dirty="0" smtClean="0"/>
              <a:t>Many </a:t>
            </a:r>
            <a:r>
              <a:rPr lang="en-US" dirty="0" smtClean="0"/>
              <a:t>benefits for </a:t>
            </a:r>
            <a:r>
              <a:rPr lang="en-US" dirty="0" smtClean="0"/>
              <a:t>Americans</a:t>
            </a:r>
          </a:p>
          <a:p>
            <a:r>
              <a:rPr lang="en-US" dirty="0" smtClean="0"/>
              <a:t>Global economic </a:t>
            </a:r>
            <a:r>
              <a:rPr lang="en-US" dirty="0" smtClean="0"/>
              <a:t>downturn of </a:t>
            </a:r>
            <a:r>
              <a:rPr lang="en-US" dirty="0" smtClean="0"/>
              <a:t>2007–2009</a:t>
            </a:r>
          </a:p>
          <a:p>
            <a:pPr lvl="1"/>
            <a:r>
              <a:rPr lang="en-US" dirty="0" smtClean="0"/>
              <a:t>Decrease in the supply of credit </a:t>
            </a:r>
            <a:r>
              <a:rPr lang="en-US" dirty="0" smtClean="0"/>
              <a:t>that net-saver countries provide to the rest of </a:t>
            </a:r>
            <a:r>
              <a:rPr lang="en-US" dirty="0" smtClean="0"/>
              <a:t>the world?</a:t>
            </a:r>
          </a:p>
          <a:p>
            <a:pPr lvl="1"/>
            <a:r>
              <a:rPr lang="en-US" dirty="0" smtClean="0"/>
              <a:t>Increase of the </a:t>
            </a:r>
            <a:r>
              <a:rPr lang="en-US" dirty="0" smtClean="0"/>
              <a:t>cost of </a:t>
            </a:r>
            <a:r>
              <a:rPr lang="en-US" dirty="0" smtClean="0"/>
              <a:t>foreign savings </a:t>
            </a:r>
            <a:r>
              <a:rPr lang="en-US" dirty="0" smtClean="0"/>
              <a:t>to the United </a:t>
            </a:r>
            <a:r>
              <a:rPr lang="en-US" dirty="0" smtClean="0"/>
              <a:t>States?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513"/>
            <a:ext cx="87630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a Current Account Deficit (Surplus)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U.S. current account </a:t>
            </a:r>
            <a:r>
              <a:rPr lang="en-US" dirty="0" smtClean="0"/>
              <a:t>deficit </a:t>
            </a:r>
          </a:p>
          <a:p>
            <a:pPr lvl="1"/>
            <a:r>
              <a:rPr lang="en-US" dirty="0" smtClean="0"/>
              <a:t>Financed by</a:t>
            </a:r>
          </a:p>
          <a:p>
            <a:pPr lvl="2"/>
            <a:r>
              <a:rPr lang="en-US" dirty="0" smtClean="0"/>
              <a:t>Borrowing </a:t>
            </a:r>
            <a:r>
              <a:rPr lang="en-US" dirty="0" smtClean="0"/>
              <a:t>from </a:t>
            </a:r>
            <a:r>
              <a:rPr lang="en-US" dirty="0" smtClean="0"/>
              <a:t>foreigners</a:t>
            </a:r>
          </a:p>
          <a:p>
            <a:pPr lvl="2"/>
            <a:r>
              <a:rPr lang="en-US" dirty="0" smtClean="0"/>
              <a:t>Selling </a:t>
            </a:r>
            <a:r>
              <a:rPr lang="en-US" dirty="0" smtClean="0"/>
              <a:t>assets to </a:t>
            </a:r>
            <a:r>
              <a:rPr lang="en-US" dirty="0" smtClean="0"/>
              <a:t>foreigners</a:t>
            </a:r>
          </a:p>
          <a:p>
            <a:pPr lvl="1"/>
            <a:r>
              <a:rPr lang="en-US" dirty="0" smtClean="0"/>
              <a:t>Large </a:t>
            </a:r>
            <a:r>
              <a:rPr lang="en-US" dirty="0" smtClean="0"/>
              <a:t>net </a:t>
            </a:r>
            <a:r>
              <a:rPr lang="en-US" dirty="0" smtClean="0"/>
              <a:t>debtor</a:t>
            </a:r>
          </a:p>
          <a:p>
            <a:r>
              <a:rPr lang="en-US" dirty="0" smtClean="0"/>
              <a:t>Paradox in </a:t>
            </a:r>
            <a:r>
              <a:rPr lang="en-US" dirty="0" smtClean="0"/>
              <a:t>U.S. international </a:t>
            </a:r>
            <a:r>
              <a:rPr lang="en-US" dirty="0" smtClean="0"/>
              <a:t>transactions</a:t>
            </a:r>
          </a:p>
          <a:p>
            <a:pPr lvl="1"/>
            <a:r>
              <a:rPr lang="en-US" dirty="0" smtClean="0"/>
              <a:t>U.S</a:t>
            </a:r>
            <a:r>
              <a:rPr lang="en-US" dirty="0" smtClean="0"/>
              <a:t>. residents </a:t>
            </a:r>
            <a:r>
              <a:rPr lang="en-US" dirty="0" smtClean="0"/>
              <a:t>have consistently </a:t>
            </a:r>
            <a:r>
              <a:rPr lang="en-US" dirty="0" smtClean="0"/>
              <a:t>earned more income from their foreign </a:t>
            </a:r>
            <a:r>
              <a:rPr lang="en-US" dirty="0" smtClean="0"/>
              <a:t>investments</a:t>
            </a:r>
          </a:p>
          <a:p>
            <a:pPr lvl="1"/>
            <a:r>
              <a:rPr lang="en-US" dirty="0" smtClean="0"/>
              <a:t>Than foreigners earn </a:t>
            </a:r>
            <a:r>
              <a:rPr lang="en-US" dirty="0" smtClean="0"/>
              <a:t>from their larger U.S. </a:t>
            </a:r>
            <a:r>
              <a:rPr lang="en-US" dirty="0" smtClean="0"/>
              <a:t>investments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513"/>
            <a:ext cx="87630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a Current Account Deficit (Surplus)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U.S. current account </a:t>
            </a:r>
            <a:r>
              <a:rPr lang="en-US" dirty="0" smtClean="0"/>
              <a:t>deficit </a:t>
            </a:r>
          </a:p>
          <a:p>
            <a:pPr lvl="1"/>
            <a:r>
              <a:rPr lang="en-US" dirty="0" smtClean="0"/>
              <a:t>Might </a:t>
            </a:r>
            <a:r>
              <a:rPr lang="en-US" dirty="0" smtClean="0"/>
              <a:t>be less burdensome than often </a:t>
            </a:r>
            <a:r>
              <a:rPr lang="en-US" dirty="0" smtClean="0"/>
              <a:t>portrayed</a:t>
            </a:r>
          </a:p>
          <a:p>
            <a:pPr lvl="1"/>
            <a:r>
              <a:rPr lang="en-US" dirty="0" smtClean="0"/>
              <a:t>Not </a:t>
            </a:r>
            <a:r>
              <a:rPr lang="en-US" dirty="0" smtClean="0"/>
              <a:t>a threat to </a:t>
            </a:r>
            <a:r>
              <a:rPr lang="en-US" dirty="0" smtClean="0"/>
              <a:t>total employment </a:t>
            </a:r>
            <a:r>
              <a:rPr lang="en-US" dirty="0" smtClean="0"/>
              <a:t>for the economy as a </a:t>
            </a:r>
            <a:r>
              <a:rPr lang="en-US" dirty="0" smtClean="0"/>
              <a:t>whole</a:t>
            </a:r>
          </a:p>
          <a:p>
            <a:pPr lvl="2"/>
            <a:r>
              <a:rPr lang="en-US" dirty="0" smtClean="0"/>
              <a:t>Deficit = net inflow of </a:t>
            </a:r>
            <a:r>
              <a:rPr lang="en-US" dirty="0" smtClean="0"/>
              <a:t>foreign </a:t>
            </a:r>
            <a:r>
              <a:rPr lang="en-US" dirty="0" smtClean="0"/>
              <a:t>investment</a:t>
            </a:r>
          </a:p>
          <a:p>
            <a:pPr lvl="1"/>
            <a:r>
              <a:rPr lang="en-US" dirty="0" smtClean="0"/>
              <a:t>Change the </a:t>
            </a:r>
            <a:r>
              <a:rPr lang="en-US" dirty="0" smtClean="0"/>
              <a:t>composition of output and </a:t>
            </a:r>
            <a:r>
              <a:rPr lang="en-US" dirty="0" smtClean="0"/>
              <a:t>employment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513"/>
            <a:ext cx="87630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a Current Account Deficit (Surplus)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U.S. current </a:t>
            </a:r>
            <a:r>
              <a:rPr lang="en-US" dirty="0" smtClean="0"/>
              <a:t>account deficit </a:t>
            </a:r>
            <a:endParaRPr lang="en-US" dirty="0" smtClean="0"/>
          </a:p>
          <a:p>
            <a:pPr lvl="1"/>
            <a:r>
              <a:rPr lang="en-US" dirty="0" smtClean="0"/>
              <a:t>Arises </a:t>
            </a:r>
            <a:r>
              <a:rPr lang="en-US" dirty="0" smtClean="0"/>
              <a:t>mainly </a:t>
            </a:r>
            <a:r>
              <a:rPr lang="en-US" dirty="0" smtClean="0"/>
              <a:t>because foreigners </a:t>
            </a:r>
            <a:r>
              <a:rPr lang="en-US" dirty="0" smtClean="0"/>
              <a:t>desire to purchase American assets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May continue indefinitely</a:t>
            </a:r>
          </a:p>
          <a:p>
            <a:pPr lvl="2"/>
            <a:r>
              <a:rPr lang="en-US" dirty="0" smtClean="0"/>
              <a:t>No automatic forces </a:t>
            </a:r>
            <a:r>
              <a:rPr lang="en-US" dirty="0" smtClean="0"/>
              <a:t>will cause either a current account deficit or a current account surplus </a:t>
            </a:r>
            <a:endParaRPr lang="en-US" dirty="0" smtClean="0"/>
          </a:p>
          <a:p>
            <a:pPr lvl="1"/>
            <a:r>
              <a:rPr lang="en-US" dirty="0" smtClean="0"/>
              <a:t>Problem</a:t>
            </a:r>
          </a:p>
          <a:p>
            <a:pPr lvl="2"/>
            <a:r>
              <a:rPr lang="en-US" dirty="0" smtClean="0"/>
              <a:t>If </a:t>
            </a:r>
            <a:r>
              <a:rPr lang="en-US" dirty="0" smtClean="0"/>
              <a:t>foreigners lose confidence in the ability of the </a:t>
            </a:r>
            <a:r>
              <a:rPr lang="en-US" dirty="0" smtClean="0"/>
              <a:t>U.S. to </a:t>
            </a:r>
            <a:r>
              <a:rPr lang="en-US" dirty="0" smtClean="0"/>
              <a:t>generate the resources necessary to repay the funds borrowed from abroad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holders of U.S. securities as of 2007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4371" y="189730"/>
            <a:ext cx="1839681" cy="5060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TABLE 10.5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41263"/>
            <a:ext cx="64008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513"/>
            <a:ext cx="87630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a Current Account Deficit (Surplus)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 smtClean="0"/>
              <a:t>reduce </a:t>
            </a:r>
            <a:r>
              <a:rPr lang="en-US" dirty="0" smtClean="0"/>
              <a:t>the deficit</a:t>
            </a:r>
          </a:p>
          <a:p>
            <a:pPr lvl="1"/>
            <a:r>
              <a:rPr lang="en-US" dirty="0" smtClean="0"/>
              <a:t>Policies </a:t>
            </a:r>
            <a:r>
              <a:rPr lang="en-US" dirty="0" smtClean="0"/>
              <a:t>that stimulate </a:t>
            </a:r>
            <a:r>
              <a:rPr lang="en-US" dirty="0" smtClean="0"/>
              <a:t>foreign growth</a:t>
            </a:r>
          </a:p>
          <a:p>
            <a:pPr lvl="2"/>
            <a:r>
              <a:rPr lang="en-US" dirty="0" smtClean="0"/>
              <a:t>Better </a:t>
            </a:r>
            <a:r>
              <a:rPr lang="en-US" dirty="0" smtClean="0"/>
              <a:t>to reduce the current account deficit through </a:t>
            </a:r>
            <a:r>
              <a:rPr lang="en-US" dirty="0" smtClean="0"/>
              <a:t>faster growth </a:t>
            </a:r>
            <a:r>
              <a:rPr lang="en-US" dirty="0" smtClean="0"/>
              <a:t>abroad than through slower growth at </a:t>
            </a:r>
            <a:r>
              <a:rPr lang="en-US" dirty="0" smtClean="0"/>
              <a:t>home</a:t>
            </a:r>
          </a:p>
          <a:p>
            <a:pPr lvl="1"/>
            <a:r>
              <a:rPr lang="en-US" dirty="0" smtClean="0"/>
              <a:t>Better </a:t>
            </a:r>
            <a:r>
              <a:rPr lang="en-US" dirty="0" smtClean="0"/>
              <a:t>achieved through </a:t>
            </a:r>
            <a:r>
              <a:rPr lang="en-US" dirty="0" smtClean="0"/>
              <a:t>increased national </a:t>
            </a:r>
            <a:r>
              <a:rPr lang="en-US" dirty="0" smtClean="0"/>
              <a:t>saving </a:t>
            </a:r>
            <a:endParaRPr lang="en-US" dirty="0" smtClean="0"/>
          </a:p>
          <a:p>
            <a:pPr lvl="2"/>
            <a:r>
              <a:rPr lang="en-US" dirty="0" smtClean="0"/>
              <a:t>Than </a:t>
            </a:r>
            <a:r>
              <a:rPr lang="en-US" dirty="0" smtClean="0"/>
              <a:t>through reduced domestic </a:t>
            </a:r>
            <a:r>
              <a:rPr lang="en-US" dirty="0" smtClean="0"/>
              <a:t>investment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of International Indebtedness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Balance of </a:t>
            </a:r>
            <a:r>
              <a:rPr lang="en-US" dirty="0" smtClean="0"/>
              <a:t>international indebtedness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fixed stock of assets and </a:t>
            </a:r>
            <a:r>
              <a:rPr lang="en-US" dirty="0" smtClean="0"/>
              <a:t>liabilities </a:t>
            </a:r>
            <a:r>
              <a:rPr lang="en-US" dirty="0" smtClean="0"/>
              <a:t>against the rest of the </a:t>
            </a:r>
            <a:r>
              <a:rPr lang="en-US" dirty="0" smtClean="0"/>
              <a:t>world</a:t>
            </a:r>
          </a:p>
          <a:p>
            <a:pPr lvl="1"/>
            <a:r>
              <a:rPr lang="en-US" dirty="0" smtClean="0"/>
              <a:t>Record </a:t>
            </a:r>
            <a:r>
              <a:rPr lang="en-US" dirty="0" smtClean="0"/>
              <a:t>of the international </a:t>
            </a:r>
            <a:r>
              <a:rPr lang="en-US" dirty="0" smtClean="0"/>
              <a:t>position of </a:t>
            </a:r>
            <a:r>
              <a:rPr lang="en-US" dirty="0" smtClean="0"/>
              <a:t>the </a:t>
            </a:r>
            <a:r>
              <a:rPr lang="en-US" dirty="0" smtClean="0"/>
              <a:t>U.S. at </a:t>
            </a:r>
            <a:r>
              <a:rPr lang="en-US" dirty="0" smtClean="0"/>
              <a:t>a particular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Accumulated value of U.S</a:t>
            </a:r>
            <a:r>
              <a:rPr lang="en-US" dirty="0" smtClean="0"/>
              <a:t>.-owned assets </a:t>
            </a:r>
            <a:r>
              <a:rPr lang="en-US" dirty="0" smtClean="0"/>
              <a:t>abroad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Double-Entry 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U.S. credit transaction (+)</a:t>
            </a:r>
            <a:endParaRPr lang="en-US" dirty="0" smtClean="0"/>
          </a:p>
          <a:p>
            <a:pPr lvl="1"/>
            <a:r>
              <a:rPr lang="en-US" dirty="0" smtClean="0"/>
              <a:t>Merchandise exports</a:t>
            </a:r>
          </a:p>
          <a:p>
            <a:pPr lvl="1"/>
            <a:r>
              <a:rPr lang="en-US" dirty="0" smtClean="0"/>
              <a:t>Transportation </a:t>
            </a:r>
            <a:r>
              <a:rPr lang="en-US" dirty="0" smtClean="0"/>
              <a:t>and travel </a:t>
            </a:r>
            <a:r>
              <a:rPr lang="en-US" dirty="0" smtClean="0"/>
              <a:t>receipts</a:t>
            </a:r>
          </a:p>
          <a:p>
            <a:pPr lvl="1"/>
            <a:r>
              <a:rPr lang="en-US" dirty="0" smtClean="0"/>
              <a:t>Income received from investments abroad</a:t>
            </a:r>
          </a:p>
          <a:p>
            <a:pPr lvl="1"/>
            <a:r>
              <a:rPr lang="en-US" dirty="0" smtClean="0"/>
              <a:t>Gifts </a:t>
            </a:r>
            <a:r>
              <a:rPr lang="en-US" dirty="0" smtClean="0"/>
              <a:t>received from foreign residents</a:t>
            </a:r>
          </a:p>
          <a:p>
            <a:pPr lvl="1"/>
            <a:r>
              <a:rPr lang="en-US" dirty="0" smtClean="0"/>
              <a:t>Aid </a:t>
            </a:r>
            <a:r>
              <a:rPr lang="en-US" dirty="0" smtClean="0"/>
              <a:t>received from foreign governments</a:t>
            </a:r>
          </a:p>
          <a:p>
            <a:pPr lvl="1"/>
            <a:r>
              <a:rPr lang="en-US" dirty="0" smtClean="0"/>
              <a:t>Investments </a:t>
            </a:r>
            <a:r>
              <a:rPr lang="en-US" dirty="0" smtClean="0"/>
              <a:t>in the United States by overseas </a:t>
            </a:r>
            <a:r>
              <a:rPr lang="en-US" dirty="0" smtClean="0"/>
              <a:t>residents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of International Indebtedness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 </a:t>
            </a:r>
            <a:r>
              <a:rPr lang="en-US" dirty="0" smtClean="0"/>
              <a:t>creditor to the rest of the world </a:t>
            </a:r>
            <a:endParaRPr lang="en-US" dirty="0" smtClean="0"/>
          </a:p>
          <a:p>
            <a:pPr lvl="1"/>
            <a:r>
              <a:rPr lang="en-US" dirty="0" smtClean="0"/>
              <a:t>Accumulated </a:t>
            </a:r>
            <a:r>
              <a:rPr lang="en-US" dirty="0" smtClean="0"/>
              <a:t>value of U.S.-owned assets </a:t>
            </a:r>
            <a:r>
              <a:rPr lang="en-US" dirty="0" smtClean="0"/>
              <a:t>abroad</a:t>
            </a:r>
          </a:p>
          <a:p>
            <a:pPr lvl="1"/>
            <a:r>
              <a:rPr lang="en-US" dirty="0" smtClean="0"/>
              <a:t>Exceeds </a:t>
            </a:r>
            <a:r>
              <a:rPr lang="en-US" dirty="0" smtClean="0"/>
              <a:t>the value of </a:t>
            </a:r>
            <a:r>
              <a:rPr lang="en-US" dirty="0" smtClean="0"/>
              <a:t>foreign-owned assets </a:t>
            </a:r>
            <a:r>
              <a:rPr lang="en-US" dirty="0" smtClean="0"/>
              <a:t>in the U.S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Net debtor</a:t>
            </a:r>
          </a:p>
          <a:p>
            <a:pPr lvl="1"/>
            <a:r>
              <a:rPr lang="en-US" dirty="0" smtClean="0"/>
              <a:t>Value </a:t>
            </a:r>
            <a:r>
              <a:rPr lang="en-US" dirty="0" smtClean="0"/>
              <a:t>of foreign-owned assets in the U.S. </a:t>
            </a:r>
            <a:endParaRPr lang="en-US" dirty="0" smtClean="0"/>
          </a:p>
          <a:p>
            <a:pPr lvl="1"/>
            <a:r>
              <a:rPr lang="en-US" dirty="0" smtClean="0"/>
              <a:t>Exceeds the accumulated </a:t>
            </a:r>
            <a:r>
              <a:rPr lang="en-US" dirty="0" smtClean="0"/>
              <a:t>value of U.S.-owned assets </a:t>
            </a:r>
            <a:r>
              <a:rPr lang="en-US" dirty="0" smtClean="0"/>
              <a:t>abroad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8285" y="173332"/>
            <a:ext cx="7175715" cy="883574"/>
          </a:xfrm>
        </p:spPr>
        <p:txBody>
          <a:bodyPr/>
          <a:lstStyle/>
          <a:p>
            <a:r>
              <a:rPr lang="en-US" dirty="0" smtClean="0"/>
              <a:t>International investment position of the U.S. at year-end (in billions of dollars)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4371" y="201605"/>
            <a:ext cx="1839681" cy="5060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TABLE 10.6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17489"/>
            <a:ext cx="9144000" cy="342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of International Indebtedness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Balance </a:t>
            </a:r>
            <a:r>
              <a:rPr lang="en-US" dirty="0" smtClean="0"/>
              <a:t>of international </a:t>
            </a:r>
            <a:r>
              <a:rPr lang="en-US" dirty="0" smtClean="0"/>
              <a:t>indebtedness</a:t>
            </a:r>
          </a:p>
          <a:p>
            <a:pPr lvl="1"/>
            <a:r>
              <a:rPr lang="en-US" dirty="0" smtClean="0"/>
              <a:t>Breaks </a:t>
            </a:r>
            <a:r>
              <a:rPr lang="en-US" dirty="0" smtClean="0"/>
              <a:t>down international investment holdings into </a:t>
            </a:r>
            <a:r>
              <a:rPr lang="en-US" dirty="0" smtClean="0"/>
              <a:t>several categories </a:t>
            </a:r>
          </a:p>
          <a:p>
            <a:pPr lvl="2"/>
            <a:r>
              <a:rPr lang="en-US" dirty="0" smtClean="0"/>
              <a:t>Policy </a:t>
            </a:r>
            <a:r>
              <a:rPr lang="en-US" dirty="0" smtClean="0"/>
              <a:t>implications can be drawn from each separate </a:t>
            </a:r>
            <a:r>
              <a:rPr lang="en-US" dirty="0" smtClean="0"/>
              <a:t>category about </a:t>
            </a:r>
            <a:r>
              <a:rPr lang="en-US" dirty="0" smtClean="0"/>
              <a:t>the liquidity status of the </a:t>
            </a:r>
            <a:r>
              <a:rPr lang="en-US" dirty="0" smtClean="0"/>
              <a:t>nation</a:t>
            </a:r>
          </a:p>
          <a:p>
            <a:r>
              <a:rPr lang="en-US" dirty="0" smtClean="0"/>
              <a:t>U.S. </a:t>
            </a:r>
            <a:r>
              <a:rPr lang="en-US" dirty="0" smtClean="0"/>
              <a:t>transition from net creditor to net </a:t>
            </a:r>
            <a:r>
              <a:rPr lang="en-US" dirty="0" smtClean="0"/>
              <a:t>debtor</a:t>
            </a:r>
          </a:p>
          <a:p>
            <a:pPr lvl="1"/>
            <a:r>
              <a:rPr lang="en-US" dirty="0" smtClean="0"/>
              <a:t>Foreign investors placed </a:t>
            </a:r>
            <a:r>
              <a:rPr lang="en-US" dirty="0" smtClean="0"/>
              <a:t>more funds in the U.S. </a:t>
            </a:r>
            <a:r>
              <a:rPr lang="en-US" dirty="0" smtClean="0"/>
              <a:t> than </a:t>
            </a:r>
            <a:r>
              <a:rPr lang="en-US" dirty="0" smtClean="0"/>
              <a:t>U.S. residents invested abroad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Double-Entry 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U.S. debit </a:t>
            </a:r>
            <a:r>
              <a:rPr lang="en-US" dirty="0" smtClean="0"/>
              <a:t>transaction </a:t>
            </a:r>
            <a:r>
              <a:rPr lang="en-US" dirty="0" smtClean="0"/>
              <a:t>(-)</a:t>
            </a:r>
          </a:p>
          <a:p>
            <a:pPr lvl="1"/>
            <a:r>
              <a:rPr lang="en-US" dirty="0" smtClean="0"/>
              <a:t>Merchandise imports</a:t>
            </a:r>
          </a:p>
          <a:p>
            <a:pPr lvl="1"/>
            <a:r>
              <a:rPr lang="en-US" dirty="0" smtClean="0"/>
              <a:t>Transportation </a:t>
            </a:r>
            <a:r>
              <a:rPr lang="en-US" dirty="0" smtClean="0"/>
              <a:t>and travel expenditures</a:t>
            </a:r>
          </a:p>
          <a:p>
            <a:pPr lvl="1"/>
            <a:r>
              <a:rPr lang="en-US" dirty="0" smtClean="0"/>
              <a:t>Income </a:t>
            </a:r>
            <a:r>
              <a:rPr lang="en-US" dirty="0" smtClean="0"/>
              <a:t>paid on the investments of foreigners</a:t>
            </a:r>
          </a:p>
          <a:p>
            <a:pPr lvl="1"/>
            <a:r>
              <a:rPr lang="en-US" dirty="0" smtClean="0"/>
              <a:t>Gifts </a:t>
            </a:r>
            <a:r>
              <a:rPr lang="en-US" dirty="0" smtClean="0"/>
              <a:t>to foreign residents</a:t>
            </a:r>
          </a:p>
          <a:p>
            <a:pPr lvl="1"/>
            <a:r>
              <a:rPr lang="en-US" dirty="0" smtClean="0"/>
              <a:t>Aid </a:t>
            </a:r>
            <a:r>
              <a:rPr lang="en-US" dirty="0" smtClean="0"/>
              <a:t>given by the U.S. government</a:t>
            </a:r>
          </a:p>
          <a:p>
            <a:pPr lvl="1"/>
            <a:r>
              <a:rPr lang="en-US" dirty="0" smtClean="0"/>
              <a:t>Overseas </a:t>
            </a:r>
            <a:r>
              <a:rPr lang="en-US" dirty="0" smtClean="0"/>
              <a:t>investment by U.S. </a:t>
            </a:r>
            <a:r>
              <a:rPr lang="en-US" dirty="0" smtClean="0"/>
              <a:t>residents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Double-Entry 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</a:t>
            </a:r>
            <a:r>
              <a:rPr lang="en-US" dirty="0" smtClean="0"/>
              <a:t>balance-of-payments account </a:t>
            </a:r>
            <a:endParaRPr lang="en-US" dirty="0" smtClean="0"/>
          </a:p>
          <a:p>
            <a:pPr lvl="1"/>
            <a:r>
              <a:rPr lang="en-US" dirty="0" smtClean="0"/>
              <a:t>Must </a:t>
            </a:r>
            <a:r>
              <a:rPr lang="en-US" dirty="0" smtClean="0"/>
              <a:t>always be in </a:t>
            </a:r>
            <a:r>
              <a:rPr lang="en-US" dirty="0" smtClean="0"/>
              <a:t>balance</a:t>
            </a:r>
          </a:p>
          <a:p>
            <a:r>
              <a:rPr lang="en-US" dirty="0" smtClean="0"/>
              <a:t>Surplus </a:t>
            </a:r>
          </a:p>
          <a:p>
            <a:pPr lvl="1"/>
            <a:r>
              <a:rPr lang="en-US" dirty="0" smtClean="0"/>
              <a:t>Balance </a:t>
            </a:r>
            <a:r>
              <a:rPr lang="en-US" dirty="0" smtClean="0"/>
              <a:t>on </a:t>
            </a:r>
            <a:r>
              <a:rPr lang="en-US" dirty="0" smtClean="0"/>
              <a:t>a subaccount </a:t>
            </a:r>
            <a:r>
              <a:rPr lang="en-US" dirty="0" smtClean="0"/>
              <a:t>(subaccounts) is </a:t>
            </a:r>
            <a:r>
              <a:rPr lang="en-US" dirty="0" smtClean="0"/>
              <a:t>positive</a:t>
            </a:r>
          </a:p>
          <a:p>
            <a:r>
              <a:rPr lang="en-US" dirty="0" smtClean="0"/>
              <a:t>Deficit </a:t>
            </a:r>
          </a:p>
          <a:p>
            <a:pPr lvl="1"/>
            <a:r>
              <a:rPr lang="en-US" dirty="0" smtClean="0"/>
              <a:t>Balance on a subaccount (</a:t>
            </a:r>
            <a:r>
              <a:rPr lang="en-US" dirty="0" smtClean="0"/>
              <a:t>subaccounts) is </a:t>
            </a:r>
            <a:r>
              <a:rPr lang="en-US" dirty="0" smtClean="0"/>
              <a:t>negative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International payments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smtClean="0"/>
              <a:t>theory</a:t>
            </a:r>
          </a:p>
          <a:p>
            <a:pPr lvl="1"/>
            <a:r>
              <a:rPr lang="en-US" dirty="0" smtClean="0"/>
              <a:t>Importers </a:t>
            </a:r>
            <a:r>
              <a:rPr lang="en-US" dirty="0" smtClean="0"/>
              <a:t>in a country pay </a:t>
            </a:r>
            <a:r>
              <a:rPr lang="en-US" dirty="0" smtClean="0"/>
              <a:t>the exporters in </a:t>
            </a:r>
            <a:r>
              <a:rPr lang="en-US" dirty="0" smtClean="0"/>
              <a:t>that same country in the national </a:t>
            </a:r>
            <a:r>
              <a:rPr lang="en-US" dirty="0" smtClean="0"/>
              <a:t>currency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reality</a:t>
            </a:r>
          </a:p>
          <a:p>
            <a:pPr lvl="1"/>
            <a:r>
              <a:rPr lang="en-US" dirty="0" smtClean="0"/>
              <a:t>Importers </a:t>
            </a:r>
            <a:r>
              <a:rPr lang="en-US" dirty="0" smtClean="0"/>
              <a:t>and exporters in </a:t>
            </a:r>
            <a:r>
              <a:rPr lang="en-US" dirty="0" smtClean="0"/>
              <a:t>a given </a:t>
            </a:r>
            <a:r>
              <a:rPr lang="en-US" dirty="0" smtClean="0"/>
              <a:t>country do not deal directly with one </a:t>
            </a:r>
            <a:r>
              <a:rPr lang="en-US" dirty="0" smtClean="0"/>
              <a:t>another</a:t>
            </a:r>
          </a:p>
          <a:p>
            <a:pPr lvl="1"/>
            <a:r>
              <a:rPr lang="en-US" dirty="0" smtClean="0"/>
              <a:t>To </a:t>
            </a:r>
            <a:r>
              <a:rPr lang="en-US" dirty="0" smtClean="0"/>
              <a:t>facilitate payments, banks carry out </a:t>
            </a:r>
            <a:r>
              <a:rPr lang="en-US" dirty="0" smtClean="0"/>
              <a:t>these transactions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payments process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FIGURE 10.1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6" y="870358"/>
            <a:ext cx="9025248" cy="483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Balance-of-Payments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account </a:t>
            </a:r>
            <a:r>
              <a:rPr lang="en-US" dirty="0" smtClean="0"/>
              <a:t>of the balance of payments </a:t>
            </a:r>
            <a:endParaRPr lang="en-US" dirty="0" smtClean="0"/>
          </a:p>
          <a:p>
            <a:pPr lvl="1"/>
            <a:r>
              <a:rPr lang="en-US" dirty="0" smtClean="0"/>
              <a:t>Monetary </a:t>
            </a:r>
            <a:r>
              <a:rPr lang="en-US" dirty="0" smtClean="0"/>
              <a:t>value of </a:t>
            </a:r>
            <a:r>
              <a:rPr lang="en-US" dirty="0" smtClean="0"/>
              <a:t>international flows:</a:t>
            </a:r>
          </a:p>
          <a:p>
            <a:pPr lvl="2"/>
            <a:r>
              <a:rPr lang="en-US" dirty="0" smtClean="0"/>
              <a:t>T</a:t>
            </a:r>
            <a:r>
              <a:rPr lang="en-US" dirty="0" smtClean="0"/>
              <a:t>ransactions </a:t>
            </a:r>
            <a:r>
              <a:rPr lang="en-US" dirty="0" smtClean="0"/>
              <a:t>in goods, services, income flows, </a:t>
            </a:r>
            <a:r>
              <a:rPr lang="en-US" dirty="0" smtClean="0"/>
              <a:t>and unilateral transfers</a:t>
            </a:r>
          </a:p>
          <a:p>
            <a:r>
              <a:rPr lang="en-US" dirty="0" smtClean="0"/>
              <a:t>Merchandise </a:t>
            </a:r>
            <a:r>
              <a:rPr lang="en-US" dirty="0" smtClean="0"/>
              <a:t>trade</a:t>
            </a:r>
          </a:p>
          <a:p>
            <a:pPr lvl="1"/>
            <a:r>
              <a:rPr lang="en-US" dirty="0" smtClean="0"/>
              <a:t>All </a:t>
            </a:r>
            <a:r>
              <a:rPr lang="en-US" dirty="0" smtClean="0"/>
              <a:t>of the goods the United States exports or </a:t>
            </a:r>
            <a:r>
              <a:rPr lang="en-US" dirty="0" smtClean="0"/>
              <a:t>imports</a:t>
            </a:r>
          </a:p>
          <a:p>
            <a:pPr lvl="2"/>
            <a:r>
              <a:rPr lang="en-US" dirty="0" smtClean="0"/>
              <a:t>Agricultural </a:t>
            </a:r>
            <a:r>
              <a:rPr lang="en-US" dirty="0" smtClean="0"/>
              <a:t>products, machinery, autos, petroleum, electronics, </a:t>
            </a:r>
            <a:r>
              <a:rPr lang="en-US" dirty="0" smtClean="0"/>
              <a:t>textiles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Cengage Learning. All Rights Reserved. May not be copied, scanned, or duplicated, in whole or in part, except for use as permitted in a license distributed with a certain product or service or otherwise on a password‐protected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3447-5B6D-461F-92B6-F60C76EA706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9013</TotalTime>
  <Words>3671</Words>
  <Application>Microsoft Office PowerPoint</Application>
  <PresentationFormat>On-screen Show (4:3)</PresentationFormat>
  <Paragraphs>349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The Balance of Payments</vt:lpstr>
      <vt:lpstr>Double-Entry Accounting</vt:lpstr>
      <vt:lpstr>Double-Entry Accounting</vt:lpstr>
      <vt:lpstr>Double-Entry Accounting</vt:lpstr>
      <vt:lpstr>Double-Entry Accounting</vt:lpstr>
      <vt:lpstr>Double-Entry Accounting</vt:lpstr>
      <vt:lpstr>International payments process</vt:lpstr>
      <vt:lpstr>International payments process</vt:lpstr>
      <vt:lpstr>Balance-of-Payments Structure</vt:lpstr>
      <vt:lpstr>Balance-of-Payments Structure</vt:lpstr>
      <vt:lpstr>Balance-of-Payments Structure</vt:lpstr>
      <vt:lpstr>Balance-of-Payments Structure</vt:lpstr>
      <vt:lpstr>Balance-of-Payments Structure</vt:lpstr>
      <vt:lpstr>Balance-of-Payments Structure</vt:lpstr>
      <vt:lpstr>Balance-of-Payments Structure</vt:lpstr>
      <vt:lpstr>Balance-of-Payments Structure</vt:lpstr>
      <vt:lpstr>Balance-of-Payments Structure</vt:lpstr>
      <vt:lpstr>U.S. reserve assets, 2008*</vt:lpstr>
      <vt:lpstr>Selected U.S. liabilities to foreign official institutions, 2008*</vt:lpstr>
      <vt:lpstr>U.S. Balance of Payments</vt:lpstr>
      <vt:lpstr>U.S. balance of payments, 2008 (billions of dollars)*</vt:lpstr>
      <vt:lpstr>U.S. Balance of Payments</vt:lpstr>
      <vt:lpstr>U.S. balance of payments, 1980–2008 (billions of dollars)</vt:lpstr>
      <vt:lpstr>The paradox of capital flows from developing to industrial countries</vt:lpstr>
      <vt:lpstr>The paradox of capital flows from developing to industrial countries</vt:lpstr>
      <vt:lpstr>What Does a Current Account Deficit (Surplus) Mean?</vt:lpstr>
      <vt:lpstr>What Does a Current Account Deficit (Surplus) Mean?</vt:lpstr>
      <vt:lpstr>What Does a Current Account Deficit (Surplus) Mean?</vt:lpstr>
      <vt:lpstr>What Does a Current Account Deficit (Surplus) Mean?</vt:lpstr>
      <vt:lpstr>What Does a Current Account Deficit (Surplus) Mean?</vt:lpstr>
      <vt:lpstr>What Does a Current Account Deficit (Surplus) Mean?</vt:lpstr>
      <vt:lpstr>What Does a Current Account Deficit (Surplus) Mean?</vt:lpstr>
      <vt:lpstr>Economic downturn of 2007–2009: effect on foreign investment in U.S.</vt:lpstr>
      <vt:lpstr>What Does a Current Account Deficit (Surplus) Mean?</vt:lpstr>
      <vt:lpstr>What Does a Current Account Deficit (Surplus) Mean?</vt:lpstr>
      <vt:lpstr>What Does a Current Account Deficit (Surplus) Mean?</vt:lpstr>
      <vt:lpstr>Foreign holders of U.S. securities as of 2007</vt:lpstr>
      <vt:lpstr>What Does a Current Account Deficit (Surplus) Mean?</vt:lpstr>
      <vt:lpstr>Balance of International Indebtedness</vt:lpstr>
      <vt:lpstr>Balance of International Indebtedness</vt:lpstr>
      <vt:lpstr>International investment position of the U.S. at year-end (in billions of dollars)</vt:lpstr>
      <vt:lpstr>Balance of International Indebtedness</vt:lpstr>
    </vt:vector>
  </TitlesOfParts>
  <Company>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Network Administrator</dc:creator>
  <cp:lastModifiedBy>Network Administrator</cp:lastModifiedBy>
  <cp:revision>321</cp:revision>
  <dcterms:created xsi:type="dcterms:W3CDTF">2010-06-29T16:43:20Z</dcterms:created>
  <dcterms:modified xsi:type="dcterms:W3CDTF">2010-08-03T02:43:16Z</dcterms:modified>
</cp:coreProperties>
</file>