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9" r:id="rId2"/>
    <p:sldId id="260" r:id="rId3"/>
    <p:sldId id="261" r:id="rId4"/>
    <p:sldId id="263" r:id="rId5"/>
    <p:sldId id="262" r:id="rId6"/>
    <p:sldId id="264" r:id="rId7"/>
    <p:sldId id="265" r:id="rId8"/>
    <p:sldId id="266" r:id="rId9"/>
    <p:sldId id="270" r:id="rId10"/>
    <p:sldId id="267" r:id="rId11"/>
    <p:sldId id="271" r:id="rId12"/>
    <p:sldId id="268" r:id="rId13"/>
    <p:sldId id="269" r:id="rId14"/>
    <p:sldId id="272" r:id="rId15"/>
    <p:sldId id="273" r:id="rId16"/>
    <p:sldId id="274" r:id="rId17"/>
    <p:sldId id="275" r:id="rId18"/>
    <p:sldId id="277" r:id="rId19"/>
    <p:sldId id="276" r:id="rId20"/>
    <p:sldId id="278" r:id="rId21"/>
    <p:sldId id="279" r:id="rId22"/>
    <p:sldId id="280" r:id="rId23"/>
    <p:sldId id="281" r:id="rId24"/>
    <p:sldId id="283" r:id="rId25"/>
    <p:sldId id="282" r:id="rId26"/>
    <p:sldId id="285" r:id="rId27"/>
    <p:sldId id="284" r:id="rId28"/>
    <p:sldId id="287" r:id="rId29"/>
    <p:sldId id="286" r:id="rId30"/>
    <p:sldId id="289" r:id="rId31"/>
    <p:sldId id="290" r:id="rId32"/>
    <p:sldId id="288" r:id="rId33"/>
    <p:sldId id="291" r:id="rId34"/>
    <p:sldId id="292" r:id="rId35"/>
    <p:sldId id="293" r:id="rId36"/>
    <p:sldId id="294" r:id="rId37"/>
    <p:sldId id="295" r:id="rId38"/>
    <p:sldId id="296" r:id="rId39"/>
    <p:sldId id="297" r:id="rId40"/>
    <p:sldId id="298" r:id="rId41"/>
    <p:sldId id="299" r:id="rId42"/>
    <p:sldId id="300" r:id="rId43"/>
    <p:sldId id="302" r:id="rId44"/>
    <p:sldId id="301" r:id="rId45"/>
    <p:sldId id="303" r:id="rId46"/>
    <p:sldId id="304" r:id="rId47"/>
    <p:sldId id="305" r:id="rId48"/>
    <p:sldId id="306" r:id="rId49"/>
    <p:sldId id="307" r:id="rId50"/>
    <p:sldId id="309" r:id="rId51"/>
    <p:sldId id="308" r:id="rId52"/>
    <p:sldId id="311" r:id="rId53"/>
    <p:sldId id="312" r:id="rId54"/>
    <p:sldId id="310" r:id="rId55"/>
    <p:sldId id="313" r:id="rId56"/>
    <p:sldId id="314"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F9FF"/>
    <a:srgbClr val="EFFBFF"/>
    <a:srgbClr val="CDF2FF"/>
    <a:srgbClr val="9FE6FF"/>
    <a:srgbClr val="00ADE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8791" autoAdjust="0"/>
  </p:normalViewPr>
  <p:slideViewPr>
    <p:cSldViewPr snapToGrid="0">
      <p:cViewPr>
        <p:scale>
          <a:sx n="80" d="100"/>
          <a:sy n="80" d="100"/>
        </p:scale>
        <p:origin x="-318" y="12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526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FFD6A3-3281-44BD-9CB2-4C730879CFB0}" type="datetimeFigureOut">
              <a:rPr lang="en-US" smtClean="0"/>
              <a:pPr/>
              <a:t>8/10/2010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E02AA5-E4F7-43D4-827A-6CE9F576CFC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_title">
    <p:spTree>
      <p:nvGrpSpPr>
        <p:cNvPr id="1" name=""/>
        <p:cNvGrpSpPr/>
        <p:nvPr/>
      </p:nvGrpSpPr>
      <p:grpSpPr>
        <a:xfrm>
          <a:off x="0" y="0"/>
          <a:ext cx="0" cy="0"/>
          <a:chOff x="0" y="0"/>
          <a:chExt cx="0" cy="0"/>
        </a:xfrm>
      </p:grpSpPr>
      <p:pic>
        <p:nvPicPr>
          <p:cNvPr id="3075" name="Picture 3"/>
          <p:cNvPicPr>
            <a:picLocks noChangeAspect="1" noChangeArrowheads="1"/>
          </p:cNvPicPr>
          <p:nvPr userDrawn="1"/>
        </p:nvPicPr>
        <p:blipFill>
          <a:blip r:embed="rId2" cstate="print"/>
          <a:srcRect/>
          <a:stretch>
            <a:fillRect/>
          </a:stretch>
        </p:blipFill>
        <p:spPr bwMode="auto">
          <a:xfrm>
            <a:off x="0" y="1219200"/>
            <a:ext cx="9144000" cy="3465456"/>
          </a:xfrm>
          <a:prstGeom prst="rect">
            <a:avLst/>
          </a:prstGeom>
          <a:noFill/>
          <a:ln w="9525">
            <a:noFill/>
            <a:miter lim="800000"/>
            <a:headEnd/>
            <a:tailEnd/>
          </a:ln>
        </p:spPr>
      </p:pic>
      <p:sp>
        <p:nvSpPr>
          <p:cNvPr id="2" name="Title 1"/>
          <p:cNvSpPr>
            <a:spLocks noGrp="1"/>
          </p:cNvSpPr>
          <p:nvPr>
            <p:ph type="ctrTitle" hasCustomPrompt="1"/>
          </p:nvPr>
        </p:nvSpPr>
        <p:spPr>
          <a:xfrm>
            <a:off x="838200" y="3254375"/>
            <a:ext cx="7772400" cy="1470025"/>
          </a:xfrm>
        </p:spPr>
        <p:txBody>
          <a:bodyPr>
            <a:noAutofit/>
          </a:bodyPr>
          <a:lstStyle>
            <a:lvl1pPr algn="r">
              <a:defRPr sz="4600">
                <a:solidFill>
                  <a:schemeClr val="bg1"/>
                </a:solidFill>
              </a:defRPr>
            </a:lvl1pPr>
          </a:lstStyle>
          <a:p>
            <a:r>
              <a:rPr lang="en-US" dirty="0" smtClean="0"/>
              <a:t>Chapter</a:t>
            </a:r>
            <a:br>
              <a:rPr lang="en-US" dirty="0" smtClean="0"/>
            </a:br>
            <a:r>
              <a:rPr lang="en-US" dirty="0" smtClean="0"/>
              <a:t>Title</a:t>
            </a:r>
            <a:endParaRPr lang="en-US" dirty="0"/>
          </a:p>
        </p:txBody>
      </p:sp>
      <p:sp>
        <p:nvSpPr>
          <p:cNvPr id="5" name="Footer Placeholder 4"/>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
        <p:nvSpPr>
          <p:cNvPr id="6" name="Slide Number Placeholder 5"/>
          <p:cNvSpPr>
            <a:spLocks noGrp="1"/>
          </p:cNvSpPr>
          <p:nvPr>
            <p:ph type="sldNum" sz="quarter" idx="12"/>
          </p:nvPr>
        </p:nvSpPr>
        <p:spPr/>
        <p:txBody>
          <a:bodyPr/>
          <a:lstStyle/>
          <a:p>
            <a:fld id="{A7433447-5B6D-461F-92B6-F60C76EA706E}" type="slidenum">
              <a:rPr lang="en-US" smtClean="0"/>
              <a:pPr/>
              <a:t>‹#›</a:t>
            </a:fld>
            <a:endParaRPr lang="en-US"/>
          </a:p>
        </p:txBody>
      </p:sp>
      <p:pic>
        <p:nvPicPr>
          <p:cNvPr id="1028" name="Picture 4"/>
          <p:cNvPicPr>
            <a:picLocks noChangeAspect="1" noChangeArrowheads="1"/>
          </p:cNvPicPr>
          <p:nvPr userDrawn="1"/>
        </p:nvPicPr>
        <p:blipFill>
          <a:blip r:embed="rId3" cstate="print"/>
          <a:srcRect/>
          <a:stretch>
            <a:fillRect/>
          </a:stretch>
        </p:blipFill>
        <p:spPr bwMode="auto">
          <a:xfrm>
            <a:off x="0" y="4655005"/>
            <a:ext cx="9144000" cy="572674"/>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84138"/>
            <a:ext cx="8763000" cy="944562"/>
          </a:xfrm>
        </p:spPr>
        <p:txBody>
          <a:bodyPr>
            <a:normAutofit/>
          </a:bodyPr>
          <a:lstStyle>
            <a:lvl1pPr>
              <a:defRPr sz="4200">
                <a:solidFill>
                  <a:srgbClr val="00206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90280" y="1085851"/>
            <a:ext cx="8801320" cy="5487072"/>
          </a:xfrm>
        </p:spPr>
        <p:txBody>
          <a:bodyPr/>
          <a:lstStyle>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0" y="6528500"/>
            <a:ext cx="8680862" cy="365125"/>
          </a:xfrm>
        </p:spPr>
        <p:txBody>
          <a:bodyPr/>
          <a:lstStyle/>
          <a:p>
            <a:r>
              <a:rPr lang="en-US" dirty="0"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6" name="Slide Number Placeholder 5"/>
          <p:cNvSpPr>
            <a:spLocks noGrp="1"/>
          </p:cNvSpPr>
          <p:nvPr>
            <p:ph type="sldNum" sz="quarter" idx="12"/>
          </p:nvPr>
        </p:nvSpPr>
        <p:spPr/>
        <p:txBody>
          <a:bodyPr/>
          <a:lstStyle/>
          <a:p>
            <a:fld id="{A7433447-5B6D-461F-92B6-F60C76EA706E}" type="slidenum">
              <a:rPr lang="en-US" smtClean="0"/>
              <a:pPr/>
              <a:t>‹#›</a:t>
            </a:fld>
            <a:endParaRPr lang="en-US"/>
          </a:p>
        </p:txBody>
      </p:sp>
      <p:cxnSp>
        <p:nvCxnSpPr>
          <p:cNvPr id="8" name="Straight Connector 7"/>
          <p:cNvCxnSpPr/>
          <p:nvPr userDrawn="1"/>
        </p:nvCxnSpPr>
        <p:spPr>
          <a:xfrm>
            <a:off x="260168" y="1028700"/>
            <a:ext cx="8678092" cy="5443"/>
          </a:xfrm>
          <a:prstGeom prst="line">
            <a:avLst/>
          </a:prstGeom>
          <a:ln w="101600" cap="rnd">
            <a:solidFill>
              <a:srgbClr val="00ADEA"/>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62049" y="6501450"/>
            <a:ext cx="9019903" cy="6531"/>
          </a:xfrm>
          <a:prstGeom prst="line">
            <a:avLst/>
          </a:prstGeom>
          <a:ln w="38100" cap="rnd">
            <a:solidFill>
              <a:srgbClr val="00ADEA"/>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528500"/>
            <a:ext cx="8692738" cy="365125"/>
          </a:xfrm>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
        <p:nvSpPr>
          <p:cNvPr id="6" name="Slide Number Placeholder 5"/>
          <p:cNvSpPr>
            <a:spLocks noGrp="1"/>
          </p:cNvSpPr>
          <p:nvPr>
            <p:ph type="sldNum" sz="quarter" idx="12"/>
          </p:nvPr>
        </p:nvSpPr>
        <p:spPr/>
        <p:txBody>
          <a:bodyPr/>
          <a:lstStyle/>
          <a:p>
            <a:fld id="{A7433447-5B6D-461F-92B6-F60C76EA706E}" type="slidenum">
              <a:rPr lang="en-US" smtClean="0"/>
              <a:pPr/>
              <a:t>‹#›</a:t>
            </a:fld>
            <a:endParaRPr lang="en-US"/>
          </a:p>
        </p:txBody>
      </p:sp>
      <p:cxnSp>
        <p:nvCxnSpPr>
          <p:cNvPr id="10" name="Straight Connector 9"/>
          <p:cNvCxnSpPr/>
          <p:nvPr userDrawn="1"/>
        </p:nvCxnSpPr>
        <p:spPr>
          <a:xfrm>
            <a:off x="62049" y="6501450"/>
            <a:ext cx="9019903" cy="6531"/>
          </a:xfrm>
          <a:prstGeom prst="line">
            <a:avLst/>
          </a:prstGeom>
          <a:ln w="38100" cap="rnd">
            <a:solidFill>
              <a:srgbClr val="00ADEA"/>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a:xfrm>
            <a:off x="0" y="209287"/>
            <a:ext cx="8818179" cy="418581"/>
            <a:chOff x="-2500" y="209287"/>
            <a:chExt cx="8847729" cy="418581"/>
          </a:xfrm>
        </p:grpSpPr>
        <p:grpSp>
          <p:nvGrpSpPr>
            <p:cNvPr id="17" name="Group 16"/>
            <p:cNvGrpSpPr/>
            <p:nvPr userDrawn="1"/>
          </p:nvGrpSpPr>
          <p:grpSpPr>
            <a:xfrm>
              <a:off x="179537" y="418454"/>
              <a:ext cx="8665692" cy="2225"/>
              <a:chOff x="234968" y="1218554"/>
              <a:chExt cx="8665692" cy="2225"/>
            </a:xfrm>
          </p:grpSpPr>
          <p:cxnSp>
            <p:nvCxnSpPr>
              <p:cNvPr id="8" name="Straight Connector 7"/>
              <p:cNvCxnSpPr/>
              <p:nvPr userDrawn="1"/>
            </p:nvCxnSpPr>
            <p:spPr>
              <a:xfrm>
                <a:off x="247428" y="1219200"/>
                <a:ext cx="8653232" cy="1314"/>
              </a:xfrm>
              <a:prstGeom prst="line">
                <a:avLst/>
              </a:prstGeom>
              <a:ln w="384175" cap="rnd">
                <a:solidFill>
                  <a:srgbClr val="00B0F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234968" y="1218554"/>
                <a:ext cx="1606241" cy="2225"/>
              </a:xfrm>
              <a:prstGeom prst="line">
                <a:avLst/>
              </a:prstGeom>
              <a:ln w="330200" cap="rnd">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3" name="Rectangle 22"/>
            <p:cNvSpPr/>
            <p:nvPr userDrawn="1"/>
          </p:nvSpPr>
          <p:spPr>
            <a:xfrm>
              <a:off x="-2500" y="209287"/>
              <a:ext cx="174383" cy="418581"/>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hasCustomPrompt="1"/>
          </p:nvPr>
        </p:nvSpPr>
        <p:spPr>
          <a:xfrm>
            <a:off x="1968285" y="232707"/>
            <a:ext cx="7175715" cy="358588"/>
          </a:xfrm>
        </p:spPr>
        <p:txBody>
          <a:bodyPr>
            <a:noAutofit/>
          </a:bodyPr>
          <a:lstStyle>
            <a:lvl1pPr algn="l">
              <a:defRPr sz="2800">
                <a:solidFill>
                  <a:schemeClr val="tx1"/>
                </a:solidFill>
              </a:defRPr>
            </a:lvl1pPr>
          </a:lstStyle>
          <a:p>
            <a:r>
              <a:rPr lang="en-US" dirty="0" smtClean="0"/>
              <a:t>Title of table</a:t>
            </a:r>
            <a:endParaRPr lang="en-US" dirty="0"/>
          </a:p>
        </p:txBody>
      </p:sp>
      <p:sp>
        <p:nvSpPr>
          <p:cNvPr id="39" name="Content Placeholder 38"/>
          <p:cNvSpPr>
            <a:spLocks noGrp="1"/>
          </p:cNvSpPr>
          <p:nvPr>
            <p:ph sz="quarter" idx="13" hasCustomPrompt="1"/>
          </p:nvPr>
        </p:nvSpPr>
        <p:spPr>
          <a:xfrm>
            <a:off x="154371" y="177855"/>
            <a:ext cx="1839681" cy="506049"/>
          </a:xfrm>
        </p:spPr>
        <p:txBody>
          <a:bodyPr>
            <a:normAutofit/>
          </a:bodyPr>
          <a:lstStyle>
            <a:lvl1pPr>
              <a:buNone/>
              <a:defRPr sz="2800">
                <a:solidFill>
                  <a:schemeClr val="bg1"/>
                </a:solidFill>
                <a:latin typeface="+mj-lt"/>
              </a:defRPr>
            </a:lvl1pPr>
          </a:lstStyle>
          <a:p>
            <a:pPr lvl="0"/>
            <a:r>
              <a:rPr lang="en-US" dirty="0" smtClean="0"/>
              <a:t>TABLE 1.11</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gure">
    <p:bg>
      <p:bgPr>
        <a:blipFill dpi="0" rotWithShape="1">
          <a:blip r:embed="rId2" cstate="print">
            <a:lum/>
          </a:blip>
          <a:srcRect/>
          <a:stretch>
            <a:fillRect t="-34000" b="-34000"/>
          </a:stretch>
        </a:blipFill>
        <a:effectLst/>
      </p:bgPr>
    </p:bg>
    <p:spTree>
      <p:nvGrpSpPr>
        <p:cNvPr id="1" name=""/>
        <p:cNvGrpSpPr/>
        <p:nvPr/>
      </p:nvGrpSpPr>
      <p:grpSpPr>
        <a:xfrm>
          <a:off x="0" y="0"/>
          <a:ext cx="0" cy="0"/>
          <a:chOff x="0" y="0"/>
          <a:chExt cx="0" cy="0"/>
        </a:xfrm>
      </p:grpSpPr>
      <p:grpSp>
        <p:nvGrpSpPr>
          <p:cNvPr id="14" name="Group 13"/>
          <p:cNvGrpSpPr/>
          <p:nvPr userDrawn="1"/>
        </p:nvGrpSpPr>
        <p:grpSpPr>
          <a:xfrm>
            <a:off x="1" y="196553"/>
            <a:ext cx="8818178" cy="436548"/>
            <a:chOff x="1" y="196553"/>
            <a:chExt cx="8818178" cy="436548"/>
          </a:xfrm>
        </p:grpSpPr>
        <p:grpSp>
          <p:nvGrpSpPr>
            <p:cNvPr id="7" name="Group 16"/>
            <p:cNvGrpSpPr/>
            <p:nvPr userDrawn="1"/>
          </p:nvGrpSpPr>
          <p:grpSpPr>
            <a:xfrm>
              <a:off x="181429" y="415513"/>
              <a:ext cx="8636750" cy="4901"/>
              <a:chOff x="234968" y="1215613"/>
              <a:chExt cx="8665692" cy="4901"/>
            </a:xfrm>
          </p:grpSpPr>
          <p:cxnSp>
            <p:nvCxnSpPr>
              <p:cNvPr id="8" name="Straight Connector 7"/>
              <p:cNvCxnSpPr/>
              <p:nvPr userDrawn="1"/>
            </p:nvCxnSpPr>
            <p:spPr>
              <a:xfrm>
                <a:off x="247428" y="1219200"/>
                <a:ext cx="8653232" cy="1314"/>
              </a:xfrm>
              <a:prstGeom prst="line">
                <a:avLst/>
              </a:prstGeom>
              <a:ln w="384175" cap="rnd">
                <a:solidFill>
                  <a:srgbClr val="00B0F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34968" y="1215613"/>
                <a:ext cx="1781408" cy="4328"/>
              </a:xfrm>
              <a:prstGeom prst="line">
                <a:avLst/>
              </a:prstGeom>
              <a:ln w="330200" cap="rnd">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29697" name="Picture 1"/>
            <p:cNvPicPr>
              <a:picLocks noChangeAspect="1" noChangeArrowheads="1"/>
            </p:cNvPicPr>
            <p:nvPr userDrawn="1"/>
          </p:nvPicPr>
          <p:blipFill>
            <a:blip r:embed="rId3" cstate="print"/>
            <a:srcRect/>
            <a:stretch>
              <a:fillRect/>
            </a:stretch>
          </p:blipFill>
          <p:spPr bwMode="auto">
            <a:xfrm>
              <a:off x="1" y="196553"/>
              <a:ext cx="185158" cy="436548"/>
            </a:xfrm>
            <a:prstGeom prst="rect">
              <a:avLst/>
            </a:prstGeom>
            <a:noFill/>
            <a:ln w="9525">
              <a:noFill/>
              <a:miter lim="800000"/>
              <a:headEnd/>
              <a:tailEnd/>
            </a:ln>
            <a:effectLst/>
          </p:spPr>
        </p:pic>
      </p:grpSp>
      <p:sp>
        <p:nvSpPr>
          <p:cNvPr id="3" name="Content Placeholder 2"/>
          <p:cNvSpPr>
            <a:spLocks noGrp="1"/>
          </p:cNvSpPr>
          <p:nvPr>
            <p:ph idx="1" hasCustomPrompt="1"/>
          </p:nvPr>
        </p:nvSpPr>
        <p:spPr>
          <a:xfrm>
            <a:off x="129654" y="5909481"/>
            <a:ext cx="8884693" cy="562696"/>
          </a:xfrm>
        </p:spPr>
        <p:txBody>
          <a:bodyPr>
            <a:normAutofit/>
          </a:bodyPr>
          <a:lstStyle>
            <a:lvl1pPr marL="0" indent="0">
              <a:buNone/>
              <a:defRPr sz="1800">
                <a:solidFill>
                  <a:srgbClr val="002060"/>
                </a:solidFill>
              </a:defRPr>
            </a:lvl1pPr>
            <a:lvl2pPr>
              <a:buNone/>
              <a:defRPr sz="1800">
                <a:solidFill>
                  <a:srgbClr val="002060"/>
                </a:solidFill>
              </a:defRPr>
            </a:lvl2pPr>
            <a:lvl3pPr>
              <a:buNone/>
              <a:defRPr sz="1800">
                <a:solidFill>
                  <a:srgbClr val="002060"/>
                </a:solidFill>
              </a:defRPr>
            </a:lvl3pPr>
            <a:lvl4pPr>
              <a:buNone/>
              <a:defRPr sz="1800">
                <a:solidFill>
                  <a:srgbClr val="002060"/>
                </a:solidFill>
              </a:defRPr>
            </a:lvl4pPr>
            <a:lvl5pPr>
              <a:buNone/>
              <a:defRPr sz="1800">
                <a:solidFill>
                  <a:srgbClr val="002060"/>
                </a:solidFill>
              </a:defRPr>
            </a:lvl5pPr>
          </a:lstStyle>
          <a:p>
            <a:pPr lvl="0"/>
            <a:r>
              <a:rPr lang="en-US" dirty="0" smtClean="0"/>
              <a:t>Text </a:t>
            </a:r>
            <a:endParaRPr lang="en-US" dirty="0"/>
          </a:p>
        </p:txBody>
      </p:sp>
      <p:sp>
        <p:nvSpPr>
          <p:cNvPr id="5" name="Footer Placeholder 4"/>
          <p:cNvSpPr>
            <a:spLocks noGrp="1"/>
          </p:cNvSpPr>
          <p:nvPr>
            <p:ph type="ftr" sz="quarter" idx="11"/>
          </p:nvPr>
        </p:nvSpPr>
        <p:spPr>
          <a:xfrm>
            <a:off x="0" y="6528500"/>
            <a:ext cx="8704613" cy="365125"/>
          </a:xfrm>
        </p:spPr>
        <p:txBody>
          <a:bodyPr/>
          <a:lstStyle/>
          <a:p>
            <a:r>
              <a:rPr lang="en-US" dirty="0"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6" name="Slide Number Placeholder 5"/>
          <p:cNvSpPr>
            <a:spLocks noGrp="1"/>
          </p:cNvSpPr>
          <p:nvPr>
            <p:ph type="sldNum" sz="quarter" idx="12"/>
          </p:nvPr>
        </p:nvSpPr>
        <p:spPr/>
        <p:txBody>
          <a:bodyPr/>
          <a:lstStyle/>
          <a:p>
            <a:fld id="{A7433447-5B6D-461F-92B6-F60C76EA706E}" type="slidenum">
              <a:rPr lang="en-US" smtClean="0"/>
              <a:pPr/>
              <a:t>‹#›</a:t>
            </a:fld>
            <a:endParaRPr lang="en-US"/>
          </a:p>
        </p:txBody>
      </p:sp>
      <p:cxnSp>
        <p:nvCxnSpPr>
          <p:cNvPr id="10" name="Straight Connector 9"/>
          <p:cNvCxnSpPr/>
          <p:nvPr userDrawn="1"/>
        </p:nvCxnSpPr>
        <p:spPr>
          <a:xfrm>
            <a:off x="62049" y="6501450"/>
            <a:ext cx="9019903" cy="6531"/>
          </a:xfrm>
          <a:prstGeom prst="line">
            <a:avLst/>
          </a:prstGeom>
          <a:ln w="38100" cap="rnd">
            <a:solidFill>
              <a:srgbClr val="00ADEA"/>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2108498" y="237631"/>
            <a:ext cx="7014481" cy="358588"/>
          </a:xfrm>
        </p:spPr>
        <p:txBody>
          <a:bodyPr>
            <a:noAutofit/>
          </a:bodyPr>
          <a:lstStyle>
            <a:lvl1pPr algn="l">
              <a:defRPr sz="2800">
                <a:solidFill>
                  <a:schemeClr val="tx1"/>
                </a:solidFill>
              </a:defRPr>
            </a:lvl1pPr>
          </a:lstStyle>
          <a:p>
            <a:r>
              <a:rPr lang="en-US" dirty="0" smtClean="0"/>
              <a:t>Title of figure</a:t>
            </a:r>
            <a:endParaRPr lang="en-US" dirty="0"/>
          </a:p>
        </p:txBody>
      </p:sp>
      <p:sp>
        <p:nvSpPr>
          <p:cNvPr id="15" name="Content Placeholder 14"/>
          <p:cNvSpPr>
            <a:spLocks noGrp="1"/>
          </p:cNvSpPr>
          <p:nvPr>
            <p:ph sz="quarter" idx="13" hasCustomPrompt="1"/>
          </p:nvPr>
        </p:nvSpPr>
        <p:spPr>
          <a:xfrm>
            <a:off x="132204" y="164775"/>
            <a:ext cx="2159000" cy="528637"/>
          </a:xfrm>
        </p:spPr>
        <p:txBody>
          <a:bodyPr>
            <a:normAutofit/>
          </a:bodyPr>
          <a:lstStyle>
            <a:lvl1pPr>
              <a:buNone/>
              <a:defRPr sz="2800">
                <a:solidFill>
                  <a:schemeClr val="bg1"/>
                </a:solidFill>
                <a:latin typeface="+mj-lt"/>
              </a:defRPr>
            </a:lvl1pPr>
          </a:lstStyle>
          <a:p>
            <a:pPr lvl="0"/>
            <a:r>
              <a:rPr lang="en-US" sz="2800" dirty="0" smtClean="0">
                <a:solidFill>
                  <a:schemeClr val="bg1"/>
                </a:solidFill>
              </a:rPr>
              <a:t>FIGURE 1.13</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lobalization">
    <p:bg>
      <p:bgPr>
        <a:blipFill dpi="0" rotWithShape="1">
          <a:blip r:embed="rId2" cstate="print">
            <a:lum/>
          </a:blip>
          <a:srcRect/>
          <a:stretch>
            <a:fillRect t="-57000" b="-57000"/>
          </a:stretch>
        </a:blip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465908" y="1061755"/>
            <a:ext cx="8678092" cy="5443"/>
          </a:xfrm>
          <a:prstGeom prst="line">
            <a:avLst/>
          </a:prstGeom>
          <a:ln w="101600" cap="rnd">
            <a:solidFill>
              <a:srgbClr val="00ADEA"/>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4099" name="Picture 3" descr="C:\Users\Andreea\Desktop\Carbaugh\pic\global.bmp"/>
          <p:cNvPicPr>
            <a:picLocks noChangeAspect="1" noChangeArrowheads="1"/>
          </p:cNvPicPr>
          <p:nvPr userDrawn="1"/>
        </p:nvPicPr>
        <p:blipFill>
          <a:blip r:embed="rId3" cstate="print"/>
          <a:srcRect/>
          <a:stretch>
            <a:fillRect/>
          </a:stretch>
        </p:blipFill>
        <p:spPr bwMode="auto">
          <a:xfrm>
            <a:off x="0" y="0"/>
            <a:ext cx="1884179" cy="1112704"/>
          </a:xfrm>
          <a:prstGeom prst="rect">
            <a:avLst/>
          </a:prstGeom>
          <a:noFill/>
        </p:spPr>
      </p:pic>
      <p:sp>
        <p:nvSpPr>
          <p:cNvPr id="2" name="Title 1"/>
          <p:cNvSpPr>
            <a:spLocks noGrp="1"/>
          </p:cNvSpPr>
          <p:nvPr>
            <p:ph type="title"/>
          </p:nvPr>
        </p:nvSpPr>
        <p:spPr>
          <a:xfrm>
            <a:off x="1861850" y="84138"/>
            <a:ext cx="7129749" cy="944562"/>
          </a:xfrm>
        </p:spPr>
        <p:txBody>
          <a:bodyPr>
            <a:normAutofit/>
          </a:bodyPr>
          <a:lstStyle>
            <a:lvl1pPr>
              <a:defRPr sz="4200">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90280" y="1211855"/>
            <a:ext cx="8801320" cy="536106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0" y="6528500"/>
            <a:ext cx="8692738" cy="365125"/>
          </a:xfrm>
        </p:spPr>
        <p:txBody>
          <a:bodyPr/>
          <a:lstStyle/>
          <a:p>
            <a:r>
              <a:rPr lang="en-US" dirty="0"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6" name="Slide Number Placeholder 5"/>
          <p:cNvSpPr>
            <a:spLocks noGrp="1"/>
          </p:cNvSpPr>
          <p:nvPr>
            <p:ph type="sldNum" sz="quarter" idx="12"/>
          </p:nvPr>
        </p:nvSpPr>
        <p:spPr/>
        <p:txBody>
          <a:bodyPr/>
          <a:lstStyle/>
          <a:p>
            <a:fld id="{A7433447-5B6D-461F-92B6-F60C76EA706E}" type="slidenum">
              <a:rPr lang="en-US" smtClean="0"/>
              <a:pPr/>
              <a:t>‹#›</a:t>
            </a:fld>
            <a:endParaRPr lang="en-US"/>
          </a:p>
        </p:txBody>
      </p:sp>
      <p:cxnSp>
        <p:nvCxnSpPr>
          <p:cNvPr id="10" name="Straight Connector 9"/>
          <p:cNvCxnSpPr/>
          <p:nvPr userDrawn="1"/>
        </p:nvCxnSpPr>
        <p:spPr>
          <a:xfrm>
            <a:off x="62049" y="6501450"/>
            <a:ext cx="9019903" cy="6531"/>
          </a:xfrm>
          <a:prstGeom prst="line">
            <a:avLst/>
          </a:prstGeom>
          <a:ln w="38100" cap="rnd">
            <a:solidFill>
              <a:srgbClr val="00ADEA"/>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0" y="330504"/>
            <a:ext cx="1861851" cy="400110"/>
          </a:xfrm>
          <a:prstGeom prst="rect">
            <a:avLst/>
          </a:prstGeom>
          <a:noFill/>
        </p:spPr>
        <p:txBody>
          <a:bodyPr wrap="square" rtlCol="0">
            <a:spAutoFit/>
          </a:bodyPr>
          <a:lstStyle/>
          <a:p>
            <a:pPr algn="ctr"/>
            <a:r>
              <a:rPr lang="en-US" sz="2000" dirty="0" smtClean="0">
                <a:solidFill>
                  <a:schemeClr val="bg1"/>
                </a:solidFill>
              </a:rPr>
              <a:t>GLOBALIZATION</a:t>
            </a:r>
            <a:endParaRPr lang="en-US"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rade conflicts">
    <p:bg>
      <p:bgPr>
        <a:blipFill dpi="0" rotWithShape="1">
          <a:blip r:embed="rId2" cstate="print">
            <a:lum/>
          </a:blip>
          <a:srcRect/>
          <a:stretch>
            <a:fillRect t="-57000" b="-57000"/>
          </a:stretch>
        </a:blip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465908" y="1061755"/>
            <a:ext cx="8678092" cy="5443"/>
          </a:xfrm>
          <a:prstGeom prst="line">
            <a:avLst/>
          </a:prstGeom>
          <a:ln w="101600" cap="rnd">
            <a:solidFill>
              <a:srgbClr val="00ADEA"/>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4099" name="Picture 3" descr="C:\Users\Andreea\Desktop\Carbaugh\pic\global.bmp"/>
          <p:cNvPicPr>
            <a:picLocks noChangeAspect="1" noChangeArrowheads="1"/>
          </p:cNvPicPr>
          <p:nvPr userDrawn="1"/>
        </p:nvPicPr>
        <p:blipFill>
          <a:blip r:embed="rId3" cstate="print"/>
          <a:srcRect/>
          <a:stretch>
            <a:fillRect/>
          </a:stretch>
        </p:blipFill>
        <p:spPr bwMode="auto">
          <a:xfrm>
            <a:off x="0" y="0"/>
            <a:ext cx="1884179" cy="1112704"/>
          </a:xfrm>
          <a:prstGeom prst="rect">
            <a:avLst/>
          </a:prstGeom>
          <a:noFill/>
        </p:spPr>
      </p:pic>
      <p:sp>
        <p:nvSpPr>
          <p:cNvPr id="2" name="Title 1"/>
          <p:cNvSpPr>
            <a:spLocks noGrp="1"/>
          </p:cNvSpPr>
          <p:nvPr>
            <p:ph type="title"/>
          </p:nvPr>
        </p:nvSpPr>
        <p:spPr>
          <a:xfrm>
            <a:off x="1861850" y="84138"/>
            <a:ext cx="7129749" cy="944562"/>
          </a:xfrm>
        </p:spPr>
        <p:txBody>
          <a:bodyPr>
            <a:normAutofit/>
          </a:bodyPr>
          <a:lstStyle>
            <a:lvl1pPr>
              <a:defRPr sz="4200">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90280" y="1211855"/>
            <a:ext cx="8801320" cy="536106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0" y="6528500"/>
            <a:ext cx="8692738" cy="365125"/>
          </a:xfrm>
        </p:spPr>
        <p:txBody>
          <a:bodyPr/>
          <a:lstStyle/>
          <a:p>
            <a:r>
              <a:rPr lang="en-US" dirty="0"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6" name="Slide Number Placeholder 5"/>
          <p:cNvSpPr>
            <a:spLocks noGrp="1"/>
          </p:cNvSpPr>
          <p:nvPr>
            <p:ph type="sldNum" sz="quarter" idx="12"/>
          </p:nvPr>
        </p:nvSpPr>
        <p:spPr/>
        <p:txBody>
          <a:bodyPr/>
          <a:lstStyle/>
          <a:p>
            <a:fld id="{A7433447-5B6D-461F-92B6-F60C76EA706E}" type="slidenum">
              <a:rPr lang="en-US" smtClean="0"/>
              <a:pPr/>
              <a:t>‹#›</a:t>
            </a:fld>
            <a:endParaRPr lang="en-US"/>
          </a:p>
        </p:txBody>
      </p:sp>
      <p:cxnSp>
        <p:nvCxnSpPr>
          <p:cNvPr id="10" name="Straight Connector 9"/>
          <p:cNvCxnSpPr/>
          <p:nvPr userDrawn="1"/>
        </p:nvCxnSpPr>
        <p:spPr>
          <a:xfrm>
            <a:off x="62049" y="6501450"/>
            <a:ext cx="9019903" cy="6531"/>
          </a:xfrm>
          <a:prstGeom prst="line">
            <a:avLst/>
          </a:prstGeom>
          <a:ln w="38100" cap="rnd">
            <a:solidFill>
              <a:srgbClr val="00ADEA"/>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0" y="154232"/>
            <a:ext cx="1861851" cy="707886"/>
          </a:xfrm>
          <a:prstGeom prst="rect">
            <a:avLst/>
          </a:prstGeom>
          <a:noFill/>
        </p:spPr>
        <p:txBody>
          <a:bodyPr wrap="square" rtlCol="0">
            <a:spAutoFit/>
          </a:bodyPr>
          <a:lstStyle/>
          <a:p>
            <a:pPr algn="ctr"/>
            <a:r>
              <a:rPr lang="en-US" sz="2000" dirty="0" smtClean="0">
                <a:solidFill>
                  <a:schemeClr val="bg1"/>
                </a:solidFill>
              </a:rPr>
              <a:t>TRADE CONFLICTS</a:t>
            </a:r>
            <a:endParaRPr lang="en-US"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0" y="6492875"/>
            <a:ext cx="9144000" cy="365125"/>
          </a:xfrm>
          <a:prstGeom prst="rect">
            <a:avLst/>
          </a:prstGeom>
        </p:spPr>
        <p:txBody>
          <a:bodyPr vert="horz" lIns="91440" tIns="45720" rIns="91440" bIns="45720" rtlCol="0" anchor="b"/>
          <a:lstStyle>
            <a:lvl1pPr algn="l">
              <a:defRPr sz="1100">
                <a:solidFill>
                  <a:schemeClr val="tx1">
                    <a:lumMod val="95000"/>
                    <a:lumOff val="5000"/>
                  </a:schemeClr>
                </a:solidFill>
              </a:defRPr>
            </a:lvl1p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6" name="Slide Number Placeholder 5"/>
          <p:cNvSpPr>
            <a:spLocks noGrp="1"/>
          </p:cNvSpPr>
          <p:nvPr>
            <p:ph type="sldNum" sz="quarter" idx="4"/>
          </p:nvPr>
        </p:nvSpPr>
        <p:spPr>
          <a:xfrm>
            <a:off x="8686800" y="6492875"/>
            <a:ext cx="457200" cy="365125"/>
          </a:xfrm>
          <a:prstGeom prst="rect">
            <a:avLst/>
          </a:prstGeom>
        </p:spPr>
        <p:txBody>
          <a:bodyPr vert="horz" lIns="91440" tIns="45720" rIns="91440" bIns="45720" rtlCol="0" anchor="b"/>
          <a:lstStyle>
            <a:lvl1pPr algn="r">
              <a:defRPr sz="1200">
                <a:solidFill>
                  <a:srgbClr val="0070C0"/>
                </a:solidFill>
              </a:defRPr>
            </a:lvl1pPr>
          </a:lstStyle>
          <a:p>
            <a:fld id="{A7433447-5B6D-461F-92B6-F60C76EA706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0" r:id="rId2"/>
    <p:sldLayoutId id="2147483658" r:id="rId3"/>
    <p:sldLayoutId id="2147483659" r:id="rId4"/>
    <p:sldLayoutId id="2147483660" r:id="rId5"/>
    <p:sldLayoutId id="2147483661" r:id="rId6"/>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400" kern="1200">
          <a:solidFill>
            <a:srgbClr val="C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0649" y="3289465"/>
            <a:ext cx="7772400" cy="1209315"/>
          </a:xfrm>
        </p:spPr>
        <p:txBody>
          <a:bodyPr/>
          <a:lstStyle/>
          <a:p>
            <a:r>
              <a:rPr lang="en-US" dirty="0" smtClean="0"/>
              <a:t>Exchange-Rate</a:t>
            </a:r>
            <a:br>
              <a:rPr lang="en-US" dirty="0" smtClean="0"/>
            </a:br>
            <a:r>
              <a:rPr lang="en-US" dirty="0" smtClean="0"/>
              <a:t>Determination</a:t>
            </a:r>
            <a:endParaRPr lang="en-US" dirty="0"/>
          </a:p>
        </p:txBody>
      </p:sp>
      <p:sp>
        <p:nvSpPr>
          <p:cNvPr id="4" name="Footer Placeholder 3"/>
          <p:cNvSpPr>
            <a:spLocks noGrp="1"/>
          </p:cNvSpPr>
          <p:nvPr>
            <p:ph type="ftr" sz="quarter" idx="11"/>
          </p:nvPr>
        </p:nvSpPr>
        <p:spPr>
          <a:xfrm>
            <a:off x="0" y="6528500"/>
            <a:ext cx="9144000" cy="365125"/>
          </a:xfrm>
        </p:spPr>
        <p:txBody>
          <a:bodyPr/>
          <a:lstStyle/>
          <a:p>
            <a:r>
              <a:rPr lang="en-US" dirty="0"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1</a:t>
            </a:fld>
            <a:endParaRPr lang="en-US" dirty="0"/>
          </a:p>
        </p:txBody>
      </p:sp>
      <p:sp>
        <p:nvSpPr>
          <p:cNvPr id="6" name="TextBox 5"/>
          <p:cNvSpPr txBox="1"/>
          <p:nvPr/>
        </p:nvSpPr>
        <p:spPr>
          <a:xfrm>
            <a:off x="6050524" y="5272644"/>
            <a:ext cx="3093476" cy="923330"/>
          </a:xfrm>
          <a:prstGeom prst="rect">
            <a:avLst/>
          </a:prstGeom>
          <a:noFill/>
        </p:spPr>
        <p:txBody>
          <a:bodyPr wrap="none" rtlCol="0">
            <a:spAutoFit/>
          </a:bodyPr>
          <a:lstStyle/>
          <a:p>
            <a:r>
              <a:rPr lang="en-US" dirty="0" smtClean="0"/>
              <a:t>PowerPoint slides prepared by:</a:t>
            </a:r>
          </a:p>
          <a:p>
            <a:r>
              <a:rPr lang="en-US" dirty="0" smtClean="0"/>
              <a:t>Andreea Chiritescu</a:t>
            </a:r>
          </a:p>
          <a:p>
            <a:r>
              <a:rPr lang="en-US" dirty="0" smtClean="0"/>
              <a:t>Eastern Illinois University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In the long term, the exchange rate between the dollar and the pound reflects relative price levels, relative productivity levels, preferences for domestic or foreign goods, and trade barriers.</a:t>
            </a:r>
            <a:endParaRPr lang="en-US" dirty="0"/>
          </a:p>
        </p:txBody>
      </p:sp>
      <p:sp>
        <p:nvSpPr>
          <p:cNvPr id="3" name="Footer Placeholder 2"/>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4" name="Slide Number Placeholder 3"/>
          <p:cNvSpPr>
            <a:spLocks noGrp="1"/>
          </p:cNvSpPr>
          <p:nvPr>
            <p:ph type="sldNum" sz="quarter" idx="12"/>
          </p:nvPr>
        </p:nvSpPr>
        <p:spPr/>
        <p:txBody>
          <a:bodyPr/>
          <a:lstStyle/>
          <a:p>
            <a:fld id="{A7433447-5B6D-461F-92B6-F60C76EA706E}" type="slidenum">
              <a:rPr lang="en-US" smtClean="0"/>
              <a:pPr/>
              <a:t>10</a:t>
            </a:fld>
            <a:endParaRPr lang="en-US"/>
          </a:p>
        </p:txBody>
      </p:sp>
      <p:sp>
        <p:nvSpPr>
          <p:cNvPr id="5" name="Title 4"/>
          <p:cNvSpPr>
            <a:spLocks noGrp="1"/>
          </p:cNvSpPr>
          <p:nvPr>
            <p:ph type="title"/>
          </p:nvPr>
        </p:nvSpPr>
        <p:spPr>
          <a:xfrm>
            <a:off x="2108498" y="285130"/>
            <a:ext cx="7014481" cy="605517"/>
          </a:xfrm>
        </p:spPr>
        <p:txBody>
          <a:bodyPr/>
          <a:lstStyle/>
          <a:p>
            <a:r>
              <a:rPr lang="en-US" dirty="0" smtClean="0"/>
              <a:t>Market fundamentals that affect the dollar’s exchange rate in the long term (b)</a:t>
            </a:r>
            <a:endParaRPr lang="en-US" dirty="0"/>
          </a:p>
        </p:txBody>
      </p:sp>
      <p:sp>
        <p:nvSpPr>
          <p:cNvPr id="6" name="Content Placeholder 5"/>
          <p:cNvSpPr>
            <a:spLocks noGrp="1"/>
          </p:cNvSpPr>
          <p:nvPr>
            <p:ph sz="quarter" idx="13"/>
          </p:nvPr>
        </p:nvSpPr>
        <p:spPr/>
        <p:txBody>
          <a:bodyPr/>
          <a:lstStyle/>
          <a:p>
            <a:r>
              <a:rPr lang="en-US" dirty="0" smtClean="0"/>
              <a:t>FIGURE 12.2</a:t>
            </a:r>
            <a:endParaRPr lang="en-US" dirty="0"/>
          </a:p>
        </p:txBody>
      </p:sp>
      <p:pic>
        <p:nvPicPr>
          <p:cNvPr id="5123" name="Picture 3"/>
          <p:cNvPicPr>
            <a:picLocks noChangeAspect="1" noChangeArrowheads="1"/>
          </p:cNvPicPr>
          <p:nvPr/>
        </p:nvPicPr>
        <p:blipFill>
          <a:blip r:embed="rId2" cstate="print"/>
          <a:srcRect/>
          <a:stretch>
            <a:fillRect/>
          </a:stretch>
        </p:blipFill>
        <p:spPr bwMode="auto">
          <a:xfrm>
            <a:off x="2243085" y="1009404"/>
            <a:ext cx="4657831" cy="495200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ipe(left)">
                                      <p:cBhvr>
                                        <p:cTn id="7" dur="500"/>
                                        <p:tgtEl>
                                          <p:spTgt spid="51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Long-Term Exchange Rates</a:t>
            </a:r>
            <a:endParaRPr lang="en-US" dirty="0"/>
          </a:p>
        </p:txBody>
      </p:sp>
      <p:sp>
        <p:nvSpPr>
          <p:cNvPr id="3" name="Content Placeholder 2"/>
          <p:cNvSpPr>
            <a:spLocks noGrp="1"/>
          </p:cNvSpPr>
          <p:nvPr>
            <p:ph idx="1"/>
          </p:nvPr>
        </p:nvSpPr>
        <p:spPr/>
        <p:txBody>
          <a:bodyPr>
            <a:normAutofit/>
          </a:bodyPr>
          <a:lstStyle/>
          <a:p>
            <a:r>
              <a:rPr lang="en-US" dirty="0" smtClean="0"/>
              <a:t>An increased demand for U.S. exports </a:t>
            </a:r>
          </a:p>
          <a:p>
            <a:pPr lvl="1"/>
            <a:r>
              <a:rPr lang="en-US" dirty="0" smtClean="0"/>
              <a:t>Appreciation of the dollar</a:t>
            </a:r>
          </a:p>
          <a:p>
            <a:r>
              <a:rPr lang="en-US" dirty="0" smtClean="0"/>
              <a:t>An increased demand for U.S. imports </a:t>
            </a:r>
          </a:p>
          <a:p>
            <a:pPr lvl="1"/>
            <a:r>
              <a:rPr lang="en-US" dirty="0" smtClean="0"/>
              <a:t>Depreciation of the dollar</a:t>
            </a:r>
          </a:p>
          <a:p>
            <a:r>
              <a:rPr lang="en-US" dirty="0" smtClean="0"/>
              <a:t>U.S. imposes trade barriers</a:t>
            </a:r>
          </a:p>
          <a:p>
            <a:pPr lvl="1"/>
            <a:r>
              <a:rPr lang="en-US" dirty="0" smtClean="0"/>
              <a:t> Appreciation of the dollar</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In the long term, the exchange rate between the dollar and the pound reflects relative price levels, relative productivity levels, preferences for domestic or foreign goods, and trade barriers.</a:t>
            </a:r>
            <a:endParaRPr lang="en-US" dirty="0"/>
          </a:p>
        </p:txBody>
      </p:sp>
      <p:sp>
        <p:nvSpPr>
          <p:cNvPr id="3" name="Footer Placeholder 2"/>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4" name="Slide Number Placeholder 3"/>
          <p:cNvSpPr>
            <a:spLocks noGrp="1"/>
          </p:cNvSpPr>
          <p:nvPr>
            <p:ph type="sldNum" sz="quarter" idx="12"/>
          </p:nvPr>
        </p:nvSpPr>
        <p:spPr/>
        <p:txBody>
          <a:bodyPr/>
          <a:lstStyle/>
          <a:p>
            <a:fld id="{A7433447-5B6D-461F-92B6-F60C76EA706E}" type="slidenum">
              <a:rPr lang="en-US" smtClean="0"/>
              <a:pPr/>
              <a:t>12</a:t>
            </a:fld>
            <a:endParaRPr lang="en-US"/>
          </a:p>
        </p:txBody>
      </p:sp>
      <p:sp>
        <p:nvSpPr>
          <p:cNvPr id="5" name="Title 4"/>
          <p:cNvSpPr>
            <a:spLocks noGrp="1"/>
          </p:cNvSpPr>
          <p:nvPr>
            <p:ph type="title"/>
          </p:nvPr>
        </p:nvSpPr>
        <p:spPr>
          <a:xfrm>
            <a:off x="2108498" y="285130"/>
            <a:ext cx="7014481" cy="605517"/>
          </a:xfrm>
        </p:spPr>
        <p:txBody>
          <a:bodyPr/>
          <a:lstStyle/>
          <a:p>
            <a:r>
              <a:rPr lang="en-US" dirty="0" smtClean="0"/>
              <a:t>Market fundamentals that affect the dollar’s exchange rate in the long term (c)</a:t>
            </a:r>
            <a:endParaRPr lang="en-US" dirty="0"/>
          </a:p>
        </p:txBody>
      </p:sp>
      <p:sp>
        <p:nvSpPr>
          <p:cNvPr id="6" name="Content Placeholder 5"/>
          <p:cNvSpPr>
            <a:spLocks noGrp="1"/>
          </p:cNvSpPr>
          <p:nvPr>
            <p:ph sz="quarter" idx="13"/>
          </p:nvPr>
        </p:nvSpPr>
        <p:spPr/>
        <p:txBody>
          <a:bodyPr/>
          <a:lstStyle/>
          <a:p>
            <a:r>
              <a:rPr lang="en-US" dirty="0" smtClean="0"/>
              <a:t>FIGURE 12.2</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2346225" y="1021280"/>
            <a:ext cx="4577088" cy="496388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left)">
                                      <p:cBhvr>
                                        <p:cTn id="7" dur="500"/>
                                        <p:tgtEl>
                                          <p:spTgt spid="614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In the long term, the exchange rate between the dollar and the pound reflects relative price levels, relative productivity levels, preferences for domestic or foreign goods, and trade barriers.</a:t>
            </a:r>
            <a:endParaRPr lang="en-US" dirty="0"/>
          </a:p>
        </p:txBody>
      </p:sp>
      <p:sp>
        <p:nvSpPr>
          <p:cNvPr id="3" name="Footer Placeholder 2"/>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4" name="Slide Number Placeholder 3"/>
          <p:cNvSpPr>
            <a:spLocks noGrp="1"/>
          </p:cNvSpPr>
          <p:nvPr>
            <p:ph type="sldNum" sz="quarter" idx="12"/>
          </p:nvPr>
        </p:nvSpPr>
        <p:spPr/>
        <p:txBody>
          <a:bodyPr/>
          <a:lstStyle/>
          <a:p>
            <a:fld id="{A7433447-5B6D-461F-92B6-F60C76EA706E}" type="slidenum">
              <a:rPr lang="en-US" smtClean="0"/>
              <a:pPr/>
              <a:t>13</a:t>
            </a:fld>
            <a:endParaRPr lang="en-US"/>
          </a:p>
        </p:txBody>
      </p:sp>
      <p:sp>
        <p:nvSpPr>
          <p:cNvPr id="5" name="Title 4"/>
          <p:cNvSpPr>
            <a:spLocks noGrp="1"/>
          </p:cNvSpPr>
          <p:nvPr>
            <p:ph type="title"/>
          </p:nvPr>
        </p:nvSpPr>
        <p:spPr>
          <a:xfrm>
            <a:off x="2108498" y="285130"/>
            <a:ext cx="7014481" cy="605517"/>
          </a:xfrm>
        </p:spPr>
        <p:txBody>
          <a:bodyPr/>
          <a:lstStyle/>
          <a:p>
            <a:r>
              <a:rPr lang="en-US" dirty="0" smtClean="0"/>
              <a:t>Market fundamentals that affect the dollar’s exchange rate in the long term (d)</a:t>
            </a:r>
            <a:endParaRPr lang="en-US" dirty="0"/>
          </a:p>
        </p:txBody>
      </p:sp>
      <p:sp>
        <p:nvSpPr>
          <p:cNvPr id="6" name="Content Placeholder 5"/>
          <p:cNvSpPr>
            <a:spLocks noGrp="1"/>
          </p:cNvSpPr>
          <p:nvPr>
            <p:ph sz="quarter" idx="13"/>
          </p:nvPr>
        </p:nvSpPr>
        <p:spPr/>
        <p:txBody>
          <a:bodyPr/>
          <a:lstStyle/>
          <a:p>
            <a:r>
              <a:rPr lang="en-US" dirty="0" smtClean="0"/>
              <a:t>FIGURE 12.2</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2272145" y="1021277"/>
            <a:ext cx="4599710" cy="492826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left)">
                                      <p:cBhvr>
                                        <p:cTn id="7" dur="500"/>
                                        <p:tgtEl>
                                          <p:spTgt spid="717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638"/>
            <a:ext cx="8763000" cy="944562"/>
          </a:xfrm>
        </p:spPr>
        <p:txBody>
          <a:bodyPr>
            <a:normAutofit fontScale="90000"/>
          </a:bodyPr>
          <a:lstStyle/>
          <a:p>
            <a:r>
              <a:rPr lang="en-US" dirty="0" smtClean="0"/>
              <a:t>Inflation Rates, Purchasing Power Parity,</a:t>
            </a:r>
            <a:br>
              <a:rPr lang="en-US" dirty="0" smtClean="0"/>
            </a:br>
            <a:r>
              <a:rPr lang="en-US" dirty="0" smtClean="0"/>
              <a:t>and Long-Term Exchange Rates</a:t>
            </a:r>
            <a:endParaRPr lang="en-US" dirty="0"/>
          </a:p>
        </p:txBody>
      </p:sp>
      <p:sp>
        <p:nvSpPr>
          <p:cNvPr id="3" name="Content Placeholder 2"/>
          <p:cNvSpPr>
            <a:spLocks noGrp="1"/>
          </p:cNvSpPr>
          <p:nvPr>
            <p:ph idx="1"/>
          </p:nvPr>
        </p:nvSpPr>
        <p:spPr/>
        <p:txBody>
          <a:bodyPr/>
          <a:lstStyle/>
          <a:p>
            <a:r>
              <a:rPr lang="en-US" dirty="0" smtClean="0"/>
              <a:t>Law of one price</a:t>
            </a:r>
          </a:p>
          <a:p>
            <a:pPr lvl="1"/>
            <a:r>
              <a:rPr lang="en-US" dirty="0" smtClean="0"/>
              <a:t>Identical goods should be sold everywhere at the same price </a:t>
            </a:r>
          </a:p>
          <a:p>
            <a:pPr lvl="2"/>
            <a:r>
              <a:rPr lang="en-US" dirty="0" smtClean="0"/>
              <a:t>When converted to a common currency</a:t>
            </a:r>
          </a:p>
          <a:p>
            <a:pPr lvl="2"/>
            <a:r>
              <a:rPr lang="en-US" dirty="0" smtClean="0"/>
              <a:t>Assuming that it is costless to ship the good between nations, there are no barriers to trade, and markets are competitive</a:t>
            </a:r>
          </a:p>
          <a:p>
            <a:pPr lvl="1"/>
            <a:r>
              <a:rPr lang="en-US" dirty="0" smtClean="0"/>
              <a:t>Prevailing market-exchange rate is the true equilibrium rate</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638"/>
            <a:ext cx="8763000" cy="944562"/>
          </a:xfrm>
        </p:spPr>
        <p:txBody>
          <a:bodyPr>
            <a:normAutofit fontScale="90000"/>
          </a:bodyPr>
          <a:lstStyle/>
          <a:p>
            <a:r>
              <a:rPr lang="en-US" dirty="0" smtClean="0"/>
              <a:t>Inflation Rates, Purchasing Power Parity,</a:t>
            </a:r>
            <a:br>
              <a:rPr lang="en-US" dirty="0" smtClean="0"/>
            </a:br>
            <a:r>
              <a:rPr lang="en-US" dirty="0" smtClean="0"/>
              <a:t>and Long-Term Exchange Rates</a:t>
            </a:r>
            <a:endParaRPr lang="en-US" dirty="0"/>
          </a:p>
        </p:txBody>
      </p:sp>
      <p:sp>
        <p:nvSpPr>
          <p:cNvPr id="3" name="Content Placeholder 2"/>
          <p:cNvSpPr>
            <a:spLocks noGrp="1"/>
          </p:cNvSpPr>
          <p:nvPr>
            <p:ph idx="1"/>
          </p:nvPr>
        </p:nvSpPr>
        <p:spPr/>
        <p:txBody>
          <a:bodyPr/>
          <a:lstStyle/>
          <a:p>
            <a:r>
              <a:rPr lang="en-US" dirty="0" smtClean="0"/>
              <a:t>The Big Mac Index</a:t>
            </a:r>
          </a:p>
          <a:p>
            <a:pPr lvl="1"/>
            <a:r>
              <a:rPr lang="en-US" dirty="0" smtClean="0"/>
              <a:t>An attempt to measure the true equilibrium value of a currency based on one product, a Big Mac</a:t>
            </a:r>
          </a:p>
          <a:p>
            <a:pPr lvl="1"/>
            <a:r>
              <a:rPr lang="en-US" dirty="0" smtClean="0"/>
              <a:t>Can be used to determine the extent to which the market exchange rate differs from the true equilibrium exchange rate</a:t>
            </a:r>
            <a:endParaRPr lang="en-US" dirty="0"/>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
        <p:nvSpPr>
          <p:cNvPr id="3" name="Slide Number Placeholder 2"/>
          <p:cNvSpPr>
            <a:spLocks noGrp="1"/>
          </p:cNvSpPr>
          <p:nvPr>
            <p:ph type="sldNum" sz="quarter" idx="12"/>
          </p:nvPr>
        </p:nvSpPr>
        <p:spPr/>
        <p:txBody>
          <a:bodyPr/>
          <a:lstStyle/>
          <a:p>
            <a:fld id="{A7433447-5B6D-461F-92B6-F60C76EA706E}" type="slidenum">
              <a:rPr lang="en-US" smtClean="0"/>
              <a:pPr/>
              <a:t>16</a:t>
            </a:fld>
            <a:endParaRPr lang="en-US"/>
          </a:p>
        </p:txBody>
      </p:sp>
      <p:sp>
        <p:nvSpPr>
          <p:cNvPr id="4" name="Title 3"/>
          <p:cNvSpPr>
            <a:spLocks noGrp="1"/>
          </p:cNvSpPr>
          <p:nvPr>
            <p:ph type="title"/>
          </p:nvPr>
        </p:nvSpPr>
        <p:spPr/>
        <p:txBody>
          <a:bodyPr/>
          <a:lstStyle/>
          <a:p>
            <a:r>
              <a:rPr lang="en-US" dirty="0" smtClean="0"/>
              <a:t>Big Mac Index</a:t>
            </a:r>
            <a:endParaRPr lang="en-US" dirty="0"/>
          </a:p>
        </p:txBody>
      </p:sp>
      <p:sp>
        <p:nvSpPr>
          <p:cNvPr id="5" name="Content Placeholder 4"/>
          <p:cNvSpPr>
            <a:spLocks noGrp="1"/>
          </p:cNvSpPr>
          <p:nvPr>
            <p:ph sz="quarter" idx="13"/>
          </p:nvPr>
        </p:nvSpPr>
        <p:spPr>
          <a:xfrm>
            <a:off x="154371" y="201605"/>
            <a:ext cx="1839681" cy="506049"/>
          </a:xfrm>
        </p:spPr>
        <p:txBody>
          <a:bodyPr>
            <a:normAutofit lnSpcReduction="10000"/>
          </a:bodyPr>
          <a:lstStyle/>
          <a:p>
            <a:r>
              <a:rPr lang="en-US" dirty="0" smtClean="0"/>
              <a:t>TABLE 12.2</a:t>
            </a:r>
            <a:endParaRPr lang="en-US" dirty="0"/>
          </a:p>
        </p:txBody>
      </p:sp>
      <p:pic>
        <p:nvPicPr>
          <p:cNvPr id="8195" name="Picture 3"/>
          <p:cNvPicPr>
            <a:picLocks noChangeAspect="1" noChangeArrowheads="1"/>
          </p:cNvPicPr>
          <p:nvPr/>
        </p:nvPicPr>
        <p:blipFill>
          <a:blip r:embed="rId2" cstate="print"/>
          <a:srcRect/>
          <a:stretch>
            <a:fillRect/>
          </a:stretch>
        </p:blipFill>
        <p:spPr bwMode="auto">
          <a:xfrm>
            <a:off x="-1806" y="688789"/>
            <a:ext cx="9145806" cy="380932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up)">
                                      <p:cBhvr>
                                        <p:cTn id="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638"/>
            <a:ext cx="8763000" cy="944562"/>
          </a:xfrm>
        </p:spPr>
        <p:txBody>
          <a:bodyPr>
            <a:normAutofit fontScale="90000"/>
          </a:bodyPr>
          <a:lstStyle/>
          <a:p>
            <a:r>
              <a:rPr lang="en-US" dirty="0" smtClean="0"/>
              <a:t>Inflation Rates, Purchasing Power Parity,</a:t>
            </a:r>
            <a:br>
              <a:rPr lang="en-US" dirty="0" smtClean="0"/>
            </a:br>
            <a:r>
              <a:rPr lang="en-US" dirty="0" smtClean="0"/>
              <a:t>and Long-Term Exchange Rates</a:t>
            </a:r>
            <a:endParaRPr lang="en-US" dirty="0"/>
          </a:p>
        </p:txBody>
      </p:sp>
      <p:sp>
        <p:nvSpPr>
          <p:cNvPr id="3" name="Content Placeholder 2"/>
          <p:cNvSpPr>
            <a:spLocks noGrp="1"/>
          </p:cNvSpPr>
          <p:nvPr>
            <p:ph idx="1"/>
          </p:nvPr>
        </p:nvSpPr>
        <p:spPr/>
        <p:txBody>
          <a:bodyPr>
            <a:normAutofit/>
          </a:bodyPr>
          <a:lstStyle/>
          <a:p>
            <a:r>
              <a:rPr lang="en-US" dirty="0" smtClean="0"/>
              <a:t>Purchasing-power-parity theory</a:t>
            </a:r>
          </a:p>
          <a:p>
            <a:pPr lvl="1"/>
            <a:r>
              <a:rPr lang="en-US" dirty="0" smtClean="0"/>
              <a:t>Exchange rates adjust to make goods and services cost the same everywhere </a:t>
            </a:r>
          </a:p>
          <a:p>
            <a:pPr lvl="1"/>
            <a:r>
              <a:rPr lang="en-US" dirty="0" smtClean="0"/>
              <a:t>An application of the law of one price</a:t>
            </a:r>
          </a:p>
          <a:p>
            <a:pPr lvl="1"/>
            <a:r>
              <a:rPr lang="en-US" dirty="0" smtClean="0"/>
              <a:t>If the rate of inflation is much higher in one country</a:t>
            </a:r>
          </a:p>
          <a:p>
            <a:pPr lvl="2"/>
            <a:r>
              <a:rPr lang="en-US" dirty="0" smtClean="0"/>
              <a:t>Its money has lost purchasing power over domestic goods</a:t>
            </a:r>
          </a:p>
          <a:p>
            <a:pPr lvl="2"/>
            <a:r>
              <a:rPr lang="en-US" dirty="0" smtClean="0"/>
              <a:t>Currency depreciation to restore parity with prices of goods abroad</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638"/>
            <a:ext cx="8763000" cy="944562"/>
          </a:xfrm>
        </p:spPr>
        <p:txBody>
          <a:bodyPr>
            <a:normAutofit fontScale="90000"/>
          </a:bodyPr>
          <a:lstStyle/>
          <a:p>
            <a:r>
              <a:rPr lang="en-US" dirty="0" smtClean="0"/>
              <a:t>Inflation Rates, Purchasing Power Parity,</a:t>
            </a:r>
            <a:br>
              <a:rPr lang="en-US" dirty="0" smtClean="0"/>
            </a:br>
            <a:r>
              <a:rPr lang="en-US" dirty="0" smtClean="0"/>
              <a:t>and Long-Term Exchange Rates</a:t>
            </a:r>
            <a:endParaRPr lang="en-US" dirty="0"/>
          </a:p>
        </p:txBody>
      </p:sp>
      <p:sp>
        <p:nvSpPr>
          <p:cNvPr id="3" name="Content Placeholder 2"/>
          <p:cNvSpPr>
            <a:spLocks noGrp="1"/>
          </p:cNvSpPr>
          <p:nvPr>
            <p:ph idx="1"/>
          </p:nvPr>
        </p:nvSpPr>
        <p:spPr/>
        <p:txBody>
          <a:bodyPr>
            <a:normAutofit/>
          </a:bodyPr>
          <a:lstStyle/>
          <a:p>
            <a:r>
              <a:rPr lang="en-US" dirty="0" smtClean="0"/>
              <a:t>Purchasing-power-parity theory</a:t>
            </a:r>
          </a:p>
          <a:p>
            <a:pPr lvl="1"/>
            <a:r>
              <a:rPr lang="en-US" dirty="0" smtClean="0"/>
              <a:t>Trade flows = mechanism that makes a currency depreciate or appreciate</a:t>
            </a:r>
          </a:p>
          <a:p>
            <a:pPr lvl="1"/>
            <a:r>
              <a:rPr lang="en-US" dirty="0" smtClean="0"/>
              <a:t>Changes in relative national price levels </a:t>
            </a:r>
          </a:p>
          <a:p>
            <a:pPr lvl="2"/>
            <a:r>
              <a:rPr lang="en-US" dirty="0" smtClean="0"/>
              <a:t>Determine changes in exchange rates over the long term</a:t>
            </a:r>
          </a:p>
          <a:p>
            <a:pPr lvl="1"/>
            <a:r>
              <a:rPr lang="en-US" dirty="0" smtClean="0"/>
              <a:t>Foreign-exchange value of a currency tends to appreciate or depreciate </a:t>
            </a:r>
          </a:p>
          <a:p>
            <a:pPr lvl="2"/>
            <a:r>
              <a:rPr lang="en-US" dirty="0" smtClean="0"/>
              <a:t>At a rate equal to the difference between foreign and domestic inflation</a:t>
            </a:r>
            <a:endParaRPr lang="en-US" dirty="0"/>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
        <p:nvSpPr>
          <p:cNvPr id="3" name="Slide Number Placeholder 2"/>
          <p:cNvSpPr>
            <a:spLocks noGrp="1"/>
          </p:cNvSpPr>
          <p:nvPr>
            <p:ph type="sldNum" sz="quarter" idx="12"/>
          </p:nvPr>
        </p:nvSpPr>
        <p:spPr/>
        <p:txBody>
          <a:bodyPr/>
          <a:lstStyle/>
          <a:p>
            <a:fld id="{A7433447-5B6D-461F-92B6-F60C76EA706E}" type="slidenum">
              <a:rPr lang="en-US" smtClean="0"/>
              <a:pPr/>
              <a:t>19</a:t>
            </a:fld>
            <a:endParaRPr lang="en-US"/>
          </a:p>
        </p:txBody>
      </p:sp>
      <p:sp>
        <p:nvSpPr>
          <p:cNvPr id="4" name="Title 3"/>
          <p:cNvSpPr>
            <a:spLocks noGrp="1"/>
          </p:cNvSpPr>
          <p:nvPr>
            <p:ph type="title"/>
          </p:nvPr>
        </p:nvSpPr>
        <p:spPr>
          <a:xfrm>
            <a:off x="1971304" y="292081"/>
            <a:ext cx="6982692" cy="681693"/>
          </a:xfrm>
        </p:spPr>
        <p:txBody>
          <a:bodyPr/>
          <a:lstStyle/>
          <a:p>
            <a:r>
              <a:rPr lang="en-US" dirty="0" smtClean="0"/>
              <a:t>The law of one price applied to a single product, steel</a:t>
            </a:r>
            <a:endParaRPr lang="en-US" dirty="0"/>
          </a:p>
        </p:txBody>
      </p:sp>
      <p:sp>
        <p:nvSpPr>
          <p:cNvPr id="5" name="Content Placeholder 4"/>
          <p:cNvSpPr>
            <a:spLocks noGrp="1"/>
          </p:cNvSpPr>
          <p:nvPr>
            <p:ph sz="quarter" idx="13"/>
          </p:nvPr>
        </p:nvSpPr>
        <p:spPr>
          <a:xfrm>
            <a:off x="154371" y="201605"/>
            <a:ext cx="1839681" cy="506049"/>
          </a:xfrm>
        </p:spPr>
        <p:txBody>
          <a:bodyPr>
            <a:normAutofit lnSpcReduction="10000"/>
          </a:bodyPr>
          <a:lstStyle/>
          <a:p>
            <a:r>
              <a:rPr lang="en-US" dirty="0" smtClean="0"/>
              <a:t>TABLE 12.3</a:t>
            </a:r>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1271588" y="1504950"/>
            <a:ext cx="6600825" cy="3848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up)">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Determines Exchange Rates?</a:t>
            </a:r>
            <a:endParaRPr lang="en-US" dirty="0"/>
          </a:p>
        </p:txBody>
      </p:sp>
      <p:sp>
        <p:nvSpPr>
          <p:cNvPr id="3" name="Content Placeholder 2"/>
          <p:cNvSpPr>
            <a:spLocks noGrp="1"/>
          </p:cNvSpPr>
          <p:nvPr>
            <p:ph idx="1"/>
          </p:nvPr>
        </p:nvSpPr>
        <p:spPr/>
        <p:txBody>
          <a:bodyPr>
            <a:normAutofit/>
          </a:bodyPr>
          <a:lstStyle/>
          <a:p>
            <a:r>
              <a:rPr lang="en-US" dirty="0" smtClean="0"/>
              <a:t>Factors that cause the supply and demand schedules of currencies to change</a:t>
            </a:r>
          </a:p>
          <a:p>
            <a:pPr lvl="1"/>
            <a:r>
              <a:rPr lang="en-US" dirty="0" smtClean="0"/>
              <a:t>Market fundamentals (economic variables) </a:t>
            </a:r>
          </a:p>
          <a:p>
            <a:pPr lvl="2"/>
            <a:r>
              <a:rPr lang="en-US" dirty="0" smtClean="0"/>
              <a:t>Productivity, inflation rates, real interest rates, consumer preferences, and government trade policy</a:t>
            </a:r>
          </a:p>
          <a:p>
            <a:pPr lvl="1"/>
            <a:r>
              <a:rPr lang="en-US" dirty="0" smtClean="0"/>
              <a:t>Market expectations </a:t>
            </a:r>
          </a:p>
          <a:p>
            <a:pPr lvl="2"/>
            <a:r>
              <a:rPr lang="en-US" dirty="0" smtClean="0"/>
              <a:t>News about future market fundamentals </a:t>
            </a:r>
          </a:p>
          <a:p>
            <a:pPr lvl="2"/>
            <a:r>
              <a:rPr lang="en-US" dirty="0" smtClean="0"/>
              <a:t>Traders’ opinions about future exchange rates</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638"/>
            <a:ext cx="8763000" cy="944562"/>
          </a:xfrm>
        </p:spPr>
        <p:txBody>
          <a:bodyPr>
            <a:normAutofit fontScale="90000"/>
          </a:bodyPr>
          <a:lstStyle/>
          <a:p>
            <a:r>
              <a:rPr lang="en-US" dirty="0" smtClean="0"/>
              <a:t>Inflation Rates, Purchasing Power Parity,</a:t>
            </a:r>
            <a:br>
              <a:rPr lang="en-US" dirty="0" smtClean="0"/>
            </a:br>
            <a:r>
              <a:rPr lang="en-US" dirty="0" smtClean="0"/>
              <a:t>and Long-Term Exchange Rates</a:t>
            </a:r>
            <a:endParaRPr lang="en-US" dirty="0"/>
          </a:p>
        </p:txBody>
      </p:sp>
      <p:sp>
        <p:nvSpPr>
          <p:cNvPr id="3" name="Content Placeholder 2"/>
          <p:cNvSpPr>
            <a:spLocks noGrp="1"/>
          </p:cNvSpPr>
          <p:nvPr>
            <p:ph idx="1"/>
          </p:nvPr>
        </p:nvSpPr>
        <p:spPr/>
        <p:txBody>
          <a:bodyPr>
            <a:normAutofit/>
          </a:bodyPr>
          <a:lstStyle/>
          <a:p>
            <a:r>
              <a:rPr lang="en-US" dirty="0" smtClean="0"/>
              <a:t>Purchasing-power-parity theory</a:t>
            </a:r>
          </a:p>
          <a:p>
            <a:pPr lvl="1"/>
            <a:r>
              <a:rPr lang="en-US" dirty="0" smtClean="0"/>
              <a:t>Used to predict long-term exchange rates</a:t>
            </a:r>
          </a:p>
          <a:p>
            <a:pPr lvl="2"/>
            <a:r>
              <a:rPr lang="en-US" dirty="0" smtClean="0"/>
              <a:t>P - price indexes of the U.S. and Switzerland</a:t>
            </a:r>
          </a:p>
          <a:p>
            <a:pPr lvl="3"/>
            <a:r>
              <a:rPr lang="en-US" dirty="0" smtClean="0"/>
              <a:t>0 - the base period</a:t>
            </a:r>
          </a:p>
          <a:p>
            <a:pPr lvl="3"/>
            <a:r>
              <a:rPr lang="en-US" dirty="0" smtClean="0"/>
              <a:t>1 - period 1</a:t>
            </a:r>
          </a:p>
          <a:p>
            <a:pPr lvl="2"/>
            <a:r>
              <a:rPr lang="en-US" dirty="0" smtClean="0"/>
              <a:t>S</a:t>
            </a:r>
            <a:r>
              <a:rPr lang="en-US" baseline="-25000" dirty="0" smtClean="0"/>
              <a:t>0</a:t>
            </a:r>
            <a:r>
              <a:rPr lang="en-US" dirty="0" smtClean="0"/>
              <a:t> - equilibrium exchange rate in the base period </a:t>
            </a:r>
          </a:p>
          <a:p>
            <a:pPr lvl="2"/>
            <a:r>
              <a:rPr lang="en-US" dirty="0" smtClean="0"/>
              <a:t>S</a:t>
            </a:r>
            <a:r>
              <a:rPr lang="en-US" baseline="-25000" dirty="0" smtClean="0"/>
              <a:t>1</a:t>
            </a:r>
            <a:r>
              <a:rPr lang="en-US" dirty="0" smtClean="0"/>
              <a:t> - estimated target at which the actual rate should be in the future</a:t>
            </a:r>
            <a:endParaRPr lang="en-US" dirty="0"/>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20</a:t>
            </a:fld>
            <a:endParaRPr lang="en-US"/>
          </a:p>
        </p:txBody>
      </p:sp>
      <p:pic>
        <p:nvPicPr>
          <p:cNvPr id="10244" name="Picture 4"/>
          <p:cNvPicPr>
            <a:picLocks noChangeAspect="1" noChangeArrowheads="1"/>
          </p:cNvPicPr>
          <p:nvPr/>
        </p:nvPicPr>
        <p:blipFill>
          <a:blip r:embed="rId2" cstate="print"/>
          <a:srcRect/>
          <a:stretch>
            <a:fillRect/>
          </a:stretch>
        </p:blipFill>
        <p:spPr bwMode="auto">
          <a:xfrm>
            <a:off x="1355211" y="5199661"/>
            <a:ext cx="2562225" cy="876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wipe(left)">
                                      <p:cBhvr>
                                        <p:cTn id="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638"/>
            <a:ext cx="8763000" cy="944562"/>
          </a:xfrm>
        </p:spPr>
        <p:txBody>
          <a:bodyPr>
            <a:normAutofit fontScale="90000"/>
          </a:bodyPr>
          <a:lstStyle/>
          <a:p>
            <a:r>
              <a:rPr lang="en-US" dirty="0" smtClean="0"/>
              <a:t>Inflation Rates, Purchasing Power Parity,</a:t>
            </a:r>
            <a:br>
              <a:rPr lang="en-US" dirty="0" smtClean="0"/>
            </a:br>
            <a:r>
              <a:rPr lang="en-US" dirty="0" smtClean="0"/>
              <a:t>and Long-Term Exchange Rates</a:t>
            </a:r>
            <a:endParaRPr lang="en-US" dirty="0"/>
          </a:p>
        </p:txBody>
      </p:sp>
      <p:sp>
        <p:nvSpPr>
          <p:cNvPr id="3" name="Content Placeholder 2"/>
          <p:cNvSpPr>
            <a:spLocks noGrp="1"/>
          </p:cNvSpPr>
          <p:nvPr>
            <p:ph idx="1"/>
          </p:nvPr>
        </p:nvSpPr>
        <p:spPr/>
        <p:txBody>
          <a:bodyPr>
            <a:normAutofit/>
          </a:bodyPr>
          <a:lstStyle/>
          <a:p>
            <a:r>
              <a:rPr lang="en-US" dirty="0" smtClean="0"/>
              <a:t>Purchasing-power-parity theory</a:t>
            </a:r>
          </a:p>
          <a:p>
            <a:pPr lvl="1"/>
            <a:r>
              <a:rPr lang="en-US" dirty="0" smtClean="0"/>
              <a:t>Overlooks: exchange-rate movements may be influenced by investment flows</a:t>
            </a:r>
          </a:p>
          <a:p>
            <a:pPr lvl="1"/>
            <a:r>
              <a:rPr lang="en-US" dirty="0" smtClean="0"/>
              <a:t>Problems</a:t>
            </a:r>
          </a:p>
          <a:p>
            <a:pPr lvl="2"/>
            <a:r>
              <a:rPr lang="en-US" dirty="0" smtClean="0"/>
              <a:t>Choosing the appropriate price index to be used in price calculations </a:t>
            </a:r>
          </a:p>
          <a:p>
            <a:pPr lvl="2"/>
            <a:r>
              <a:rPr lang="en-US" dirty="0" smtClean="0"/>
              <a:t>Determining equilibrium period to use as a base</a:t>
            </a:r>
          </a:p>
          <a:p>
            <a:pPr lvl="1"/>
            <a:r>
              <a:rPr lang="en-US" dirty="0" smtClean="0"/>
              <a:t>Government policy may interfere with the operation of the theory</a:t>
            </a:r>
          </a:p>
          <a:p>
            <a:pPr lvl="2"/>
            <a:r>
              <a:rPr lang="en-US" dirty="0" smtClean="0"/>
              <a:t>Trade restrictions</a:t>
            </a:r>
            <a:endParaRPr lang="en-US" dirty="0"/>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654" y="5771408"/>
            <a:ext cx="8884693" cy="700769"/>
          </a:xfrm>
        </p:spPr>
        <p:txBody>
          <a:bodyPr>
            <a:noAutofit/>
          </a:bodyPr>
          <a:lstStyle/>
          <a:p>
            <a:r>
              <a:rPr lang="en-US" dirty="0" smtClean="0"/>
              <a:t>This figure suggests that the predictive power of the purchasing-power-parity theory is most evident in the long term. In the short term, the theory has negligible predictive power.</a:t>
            </a:r>
            <a:endParaRPr lang="en-US" dirty="0"/>
          </a:p>
        </p:txBody>
      </p:sp>
      <p:sp>
        <p:nvSpPr>
          <p:cNvPr id="3" name="Footer Placeholder 2"/>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4" name="Slide Number Placeholder 3"/>
          <p:cNvSpPr>
            <a:spLocks noGrp="1"/>
          </p:cNvSpPr>
          <p:nvPr>
            <p:ph type="sldNum" sz="quarter" idx="12"/>
          </p:nvPr>
        </p:nvSpPr>
        <p:spPr/>
        <p:txBody>
          <a:bodyPr/>
          <a:lstStyle/>
          <a:p>
            <a:fld id="{A7433447-5B6D-461F-92B6-F60C76EA706E}" type="slidenum">
              <a:rPr lang="en-US" smtClean="0"/>
              <a:pPr/>
              <a:t>22</a:t>
            </a:fld>
            <a:endParaRPr lang="en-US"/>
          </a:p>
        </p:txBody>
      </p:sp>
      <p:sp>
        <p:nvSpPr>
          <p:cNvPr id="5" name="Title 4"/>
          <p:cNvSpPr>
            <a:spLocks noGrp="1"/>
          </p:cNvSpPr>
          <p:nvPr>
            <p:ph type="title"/>
          </p:nvPr>
        </p:nvSpPr>
        <p:spPr>
          <a:xfrm>
            <a:off x="2108498" y="237631"/>
            <a:ext cx="7014481" cy="736146"/>
          </a:xfrm>
        </p:spPr>
        <p:txBody>
          <a:bodyPr/>
          <a:lstStyle/>
          <a:p>
            <a:r>
              <a:rPr lang="en-US" dirty="0" smtClean="0"/>
              <a:t>Purchasing power parity: United States - United Kingdom, 1973–2003</a:t>
            </a:r>
            <a:endParaRPr lang="en-US" dirty="0"/>
          </a:p>
        </p:txBody>
      </p:sp>
      <p:sp>
        <p:nvSpPr>
          <p:cNvPr id="6" name="Content Placeholder 5"/>
          <p:cNvSpPr>
            <a:spLocks noGrp="1"/>
          </p:cNvSpPr>
          <p:nvPr>
            <p:ph sz="quarter" idx="13"/>
          </p:nvPr>
        </p:nvSpPr>
        <p:spPr/>
        <p:txBody>
          <a:bodyPr/>
          <a:lstStyle/>
          <a:p>
            <a:r>
              <a:rPr lang="en-US" dirty="0" smtClean="0"/>
              <a:t>FIGURE 12.3</a:t>
            </a:r>
            <a:endParaRPr lang="en-US" dirty="0"/>
          </a:p>
        </p:txBody>
      </p:sp>
      <p:pic>
        <p:nvPicPr>
          <p:cNvPr id="11267" name="Picture 3"/>
          <p:cNvPicPr>
            <a:picLocks noChangeAspect="1" noChangeArrowheads="1"/>
          </p:cNvPicPr>
          <p:nvPr/>
        </p:nvPicPr>
        <p:blipFill>
          <a:blip r:embed="rId2" cstate="print"/>
          <a:srcRect/>
          <a:stretch>
            <a:fillRect/>
          </a:stretch>
        </p:blipFill>
        <p:spPr bwMode="auto">
          <a:xfrm>
            <a:off x="115412" y="1166750"/>
            <a:ext cx="8913177" cy="45244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wipe(left)">
                                      <p:cBhvr>
                                        <p:cTn id="7" dur="500"/>
                                        <p:tgtEl>
                                          <p:spTgt spid="1126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638"/>
            <a:ext cx="8763000" cy="944562"/>
          </a:xfrm>
        </p:spPr>
        <p:txBody>
          <a:bodyPr>
            <a:normAutofit fontScale="90000"/>
          </a:bodyPr>
          <a:lstStyle/>
          <a:p>
            <a:r>
              <a:rPr lang="en-US" dirty="0" smtClean="0"/>
              <a:t>Determining Short-Term Exchange Rates:</a:t>
            </a:r>
            <a:br>
              <a:rPr lang="en-US" dirty="0" smtClean="0"/>
            </a:br>
            <a:r>
              <a:rPr lang="en-US" dirty="0" smtClean="0"/>
              <a:t>The Asset-Market Approach</a:t>
            </a:r>
            <a:endParaRPr lang="en-US" dirty="0"/>
          </a:p>
        </p:txBody>
      </p:sp>
      <p:sp>
        <p:nvSpPr>
          <p:cNvPr id="3" name="Content Placeholder 2"/>
          <p:cNvSpPr>
            <a:spLocks noGrp="1"/>
          </p:cNvSpPr>
          <p:nvPr>
            <p:ph idx="1"/>
          </p:nvPr>
        </p:nvSpPr>
        <p:spPr/>
        <p:txBody>
          <a:bodyPr>
            <a:normAutofit/>
          </a:bodyPr>
          <a:lstStyle/>
          <a:p>
            <a:r>
              <a:rPr lang="en-US" dirty="0" smtClean="0"/>
              <a:t>Foreign-exchange market activity</a:t>
            </a:r>
          </a:p>
          <a:p>
            <a:pPr lvl="1"/>
            <a:r>
              <a:rPr lang="en-US" dirty="0" smtClean="0"/>
              <a:t>Dominated by investors in assets</a:t>
            </a:r>
          </a:p>
          <a:p>
            <a:pPr lvl="2"/>
            <a:r>
              <a:rPr lang="en-US" dirty="0" smtClean="0"/>
              <a:t>Treasury securities, corporate bonds, bank accounts, stocks, and real property</a:t>
            </a:r>
          </a:p>
          <a:p>
            <a:r>
              <a:rPr lang="en-US" dirty="0" smtClean="0"/>
              <a:t>Asset-market approach</a:t>
            </a:r>
          </a:p>
          <a:p>
            <a:pPr lvl="1"/>
            <a:r>
              <a:rPr lang="en-US" dirty="0" smtClean="0"/>
              <a:t>Investors deciding between domestic and foreign investments</a:t>
            </a:r>
          </a:p>
          <a:p>
            <a:pPr lvl="2"/>
            <a:r>
              <a:rPr lang="en-US" dirty="0" smtClean="0"/>
              <a:t>Relative levels of interest rates</a:t>
            </a:r>
          </a:p>
          <a:p>
            <a:pPr lvl="2"/>
            <a:r>
              <a:rPr lang="en-US" dirty="0" smtClean="0"/>
              <a:t>Expected changes in the exchange rate itself over the term of the investment</a:t>
            </a:r>
            <a:endParaRPr lang="en-US" dirty="0"/>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
        <p:nvSpPr>
          <p:cNvPr id="3" name="Slide Number Placeholder 2"/>
          <p:cNvSpPr>
            <a:spLocks noGrp="1"/>
          </p:cNvSpPr>
          <p:nvPr>
            <p:ph type="sldNum" sz="quarter" idx="12"/>
          </p:nvPr>
        </p:nvSpPr>
        <p:spPr/>
        <p:txBody>
          <a:bodyPr/>
          <a:lstStyle/>
          <a:p>
            <a:fld id="{A7433447-5B6D-461F-92B6-F60C76EA706E}" type="slidenum">
              <a:rPr lang="en-US" smtClean="0"/>
              <a:pPr/>
              <a:t>24</a:t>
            </a:fld>
            <a:endParaRPr lang="en-US"/>
          </a:p>
        </p:txBody>
      </p:sp>
      <p:sp>
        <p:nvSpPr>
          <p:cNvPr id="4" name="Title 3"/>
          <p:cNvSpPr>
            <a:spLocks noGrp="1"/>
          </p:cNvSpPr>
          <p:nvPr>
            <p:ph type="title"/>
          </p:nvPr>
        </p:nvSpPr>
        <p:spPr>
          <a:xfrm>
            <a:off x="1968285" y="280207"/>
            <a:ext cx="7175715" cy="669818"/>
          </a:xfrm>
        </p:spPr>
        <p:txBody>
          <a:bodyPr/>
          <a:lstStyle/>
          <a:p>
            <a:r>
              <a:rPr lang="en-US" dirty="0" smtClean="0"/>
              <a:t>Determinants of the dollar’s exchange rate against the pound in the short term</a:t>
            </a:r>
            <a:endParaRPr lang="en-US" dirty="0"/>
          </a:p>
        </p:txBody>
      </p:sp>
      <p:sp>
        <p:nvSpPr>
          <p:cNvPr id="5" name="Content Placeholder 4"/>
          <p:cNvSpPr>
            <a:spLocks noGrp="1"/>
          </p:cNvSpPr>
          <p:nvPr>
            <p:ph sz="quarter" idx="13"/>
          </p:nvPr>
        </p:nvSpPr>
        <p:spPr>
          <a:xfrm>
            <a:off x="154371" y="201605"/>
            <a:ext cx="1839681" cy="506049"/>
          </a:xfrm>
        </p:spPr>
        <p:txBody>
          <a:bodyPr>
            <a:normAutofit lnSpcReduction="10000"/>
          </a:bodyPr>
          <a:lstStyle/>
          <a:p>
            <a:r>
              <a:rPr lang="en-US" dirty="0" smtClean="0"/>
              <a:t>TABLE 12.4</a:t>
            </a:r>
            <a:endParaRPr lang="en-US" dirty="0"/>
          </a:p>
        </p:txBody>
      </p:sp>
      <p:pic>
        <p:nvPicPr>
          <p:cNvPr id="12290" name="Picture 2"/>
          <p:cNvPicPr>
            <a:picLocks noChangeAspect="1" noChangeArrowheads="1"/>
          </p:cNvPicPr>
          <p:nvPr/>
        </p:nvPicPr>
        <p:blipFill>
          <a:blip r:embed="rId2" cstate="print"/>
          <a:srcRect/>
          <a:stretch>
            <a:fillRect/>
          </a:stretch>
        </p:blipFill>
        <p:spPr bwMode="auto">
          <a:xfrm>
            <a:off x="80963" y="1305363"/>
            <a:ext cx="8982075" cy="3914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up)">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1850" y="60388"/>
            <a:ext cx="7129749" cy="944562"/>
          </a:xfrm>
        </p:spPr>
        <p:txBody>
          <a:bodyPr>
            <a:normAutofit fontScale="90000"/>
          </a:bodyPr>
          <a:lstStyle/>
          <a:p>
            <a:r>
              <a:rPr lang="en-US" dirty="0" smtClean="0"/>
              <a:t>Inflation differentials and the exchange rate</a:t>
            </a:r>
            <a:endParaRPr lang="en-US" dirty="0"/>
          </a:p>
        </p:txBody>
      </p:sp>
      <p:sp>
        <p:nvSpPr>
          <p:cNvPr id="3" name="Content Placeholder 2"/>
          <p:cNvSpPr>
            <a:spLocks noGrp="1"/>
          </p:cNvSpPr>
          <p:nvPr>
            <p:ph idx="1"/>
          </p:nvPr>
        </p:nvSpPr>
        <p:spPr/>
        <p:txBody>
          <a:bodyPr>
            <a:normAutofit/>
          </a:bodyPr>
          <a:lstStyle/>
          <a:p>
            <a:r>
              <a:rPr lang="en-US" dirty="0" smtClean="0"/>
              <a:t>Purchasing-power-parity theory </a:t>
            </a:r>
          </a:p>
          <a:p>
            <a:pPr lvl="1"/>
            <a:r>
              <a:rPr lang="en-US" dirty="0" smtClean="0"/>
              <a:t>Changes in relative national price levels </a:t>
            </a:r>
          </a:p>
          <a:p>
            <a:pPr lvl="2"/>
            <a:r>
              <a:rPr lang="en-US" dirty="0" smtClean="0"/>
              <a:t>Determine changes in exchange rates, long term</a:t>
            </a:r>
          </a:p>
          <a:p>
            <a:pPr lvl="1"/>
            <a:r>
              <a:rPr lang="en-US" dirty="0" smtClean="0"/>
              <a:t>A currency is expected to depreciate </a:t>
            </a:r>
          </a:p>
          <a:p>
            <a:pPr lvl="2"/>
            <a:r>
              <a:rPr lang="en-US" dirty="0" smtClean="0"/>
              <a:t>By an amount equal to the excess of domestic inflation over foreign inflation</a:t>
            </a:r>
          </a:p>
          <a:p>
            <a:pPr lvl="1"/>
            <a:r>
              <a:rPr lang="en-US" dirty="0" smtClean="0"/>
              <a:t>A currency is expected to appreciate </a:t>
            </a:r>
          </a:p>
          <a:p>
            <a:pPr lvl="2"/>
            <a:r>
              <a:rPr lang="en-US" dirty="0" smtClean="0"/>
              <a:t>By an amount equal to the excess of foreign inflation over domestic inflation</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4" name="Slide Number Placeholder 3"/>
          <p:cNvSpPr>
            <a:spLocks noGrp="1"/>
          </p:cNvSpPr>
          <p:nvPr>
            <p:ph type="sldNum" sz="quarter" idx="12"/>
          </p:nvPr>
        </p:nvSpPr>
        <p:spPr/>
        <p:txBody>
          <a:bodyPr/>
          <a:lstStyle/>
          <a:p>
            <a:fld id="{A7433447-5B6D-461F-92B6-F60C76EA706E}" type="slidenum">
              <a:rPr lang="en-US" smtClean="0"/>
              <a:pPr/>
              <a:t>26</a:t>
            </a:fld>
            <a:endParaRPr lang="en-US"/>
          </a:p>
        </p:txBody>
      </p:sp>
      <p:sp>
        <p:nvSpPr>
          <p:cNvPr id="5" name="Title 4"/>
          <p:cNvSpPr>
            <a:spLocks noGrp="1"/>
          </p:cNvSpPr>
          <p:nvPr>
            <p:ph type="title"/>
          </p:nvPr>
        </p:nvSpPr>
        <p:spPr>
          <a:xfrm>
            <a:off x="2108498" y="237631"/>
            <a:ext cx="7014481" cy="759896"/>
          </a:xfrm>
        </p:spPr>
        <p:txBody>
          <a:bodyPr/>
          <a:lstStyle/>
          <a:p>
            <a:r>
              <a:rPr lang="en-US" dirty="0" smtClean="0"/>
              <a:t>Inflation differentials and the dollar’s exchange value</a:t>
            </a:r>
            <a:endParaRPr lang="en-US" dirty="0"/>
          </a:p>
        </p:txBody>
      </p:sp>
      <p:sp>
        <p:nvSpPr>
          <p:cNvPr id="6" name="Content Placeholder 5"/>
          <p:cNvSpPr>
            <a:spLocks noGrp="1"/>
          </p:cNvSpPr>
          <p:nvPr>
            <p:ph sz="quarter" idx="13"/>
          </p:nvPr>
        </p:nvSpPr>
        <p:spPr/>
        <p:txBody>
          <a:bodyPr/>
          <a:lstStyle/>
          <a:p>
            <a:r>
              <a:rPr lang="en-US" dirty="0" smtClean="0"/>
              <a:t>FIGURE 12.4</a:t>
            </a:r>
            <a:endParaRPr lang="en-US" dirty="0"/>
          </a:p>
        </p:txBody>
      </p:sp>
      <p:pic>
        <p:nvPicPr>
          <p:cNvPr id="13314" name="Picture 2"/>
          <p:cNvPicPr>
            <a:picLocks noChangeAspect="1" noChangeArrowheads="1"/>
          </p:cNvPicPr>
          <p:nvPr/>
        </p:nvPicPr>
        <p:blipFill>
          <a:blip r:embed="rId2" cstate="print"/>
          <a:srcRect/>
          <a:stretch>
            <a:fillRect/>
          </a:stretch>
        </p:blipFill>
        <p:spPr bwMode="auto">
          <a:xfrm>
            <a:off x="1109663" y="1102300"/>
            <a:ext cx="6924675" cy="4819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left)">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638"/>
            <a:ext cx="8763000" cy="944562"/>
          </a:xfrm>
        </p:spPr>
        <p:txBody>
          <a:bodyPr>
            <a:normAutofit fontScale="90000"/>
          </a:bodyPr>
          <a:lstStyle/>
          <a:p>
            <a:r>
              <a:rPr lang="en-US" dirty="0" smtClean="0"/>
              <a:t>Determining Short-Term Exchange Rates:</a:t>
            </a:r>
            <a:br>
              <a:rPr lang="en-US" dirty="0" smtClean="0"/>
            </a:br>
            <a:r>
              <a:rPr lang="en-US" dirty="0" smtClean="0"/>
              <a:t>The Asset-Market Approach</a:t>
            </a:r>
            <a:endParaRPr lang="en-US" dirty="0"/>
          </a:p>
        </p:txBody>
      </p:sp>
      <p:sp>
        <p:nvSpPr>
          <p:cNvPr id="3" name="Content Placeholder 2"/>
          <p:cNvSpPr>
            <a:spLocks noGrp="1"/>
          </p:cNvSpPr>
          <p:nvPr>
            <p:ph idx="1"/>
          </p:nvPr>
        </p:nvSpPr>
        <p:spPr/>
        <p:txBody>
          <a:bodyPr>
            <a:normAutofit/>
          </a:bodyPr>
          <a:lstStyle/>
          <a:p>
            <a:r>
              <a:rPr lang="en-US" dirty="0" smtClean="0"/>
              <a:t>Level of the nominal (money) interest rate </a:t>
            </a:r>
          </a:p>
          <a:p>
            <a:pPr lvl="1"/>
            <a:r>
              <a:rPr lang="en-US" dirty="0" smtClean="0"/>
              <a:t>A first approximation of the rate of return on assets that can be earned in a particular country</a:t>
            </a:r>
          </a:p>
          <a:p>
            <a:r>
              <a:rPr lang="en-US" dirty="0" smtClean="0"/>
              <a:t>Differences in the level of nominal interest rates between economies </a:t>
            </a:r>
          </a:p>
          <a:p>
            <a:pPr lvl="1"/>
            <a:r>
              <a:rPr lang="en-US" dirty="0" smtClean="0"/>
              <a:t>Likely to affect international investment flows</a:t>
            </a:r>
          </a:p>
          <a:p>
            <a:pPr lvl="2"/>
            <a:r>
              <a:rPr lang="en-US" dirty="0" smtClean="0"/>
              <a:t>Investors seek the highest rate of return</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638"/>
            <a:ext cx="8763000" cy="944562"/>
          </a:xfrm>
        </p:spPr>
        <p:txBody>
          <a:bodyPr>
            <a:normAutofit fontScale="90000"/>
          </a:bodyPr>
          <a:lstStyle/>
          <a:p>
            <a:r>
              <a:rPr lang="en-US" dirty="0" smtClean="0"/>
              <a:t>Determining Short-Term Exchange Rates:</a:t>
            </a:r>
            <a:br>
              <a:rPr lang="en-US" dirty="0" smtClean="0"/>
            </a:br>
            <a:r>
              <a:rPr lang="en-US" dirty="0" smtClean="0"/>
              <a:t>The Asset-Market Approach</a:t>
            </a:r>
            <a:endParaRPr lang="en-US" dirty="0"/>
          </a:p>
        </p:txBody>
      </p:sp>
      <p:sp>
        <p:nvSpPr>
          <p:cNvPr id="3" name="Content Placeholder 2"/>
          <p:cNvSpPr>
            <a:spLocks noGrp="1"/>
          </p:cNvSpPr>
          <p:nvPr>
            <p:ph idx="1"/>
          </p:nvPr>
        </p:nvSpPr>
        <p:spPr/>
        <p:txBody>
          <a:bodyPr>
            <a:normAutofit/>
          </a:bodyPr>
          <a:lstStyle/>
          <a:p>
            <a:r>
              <a:rPr lang="en-US" dirty="0" smtClean="0"/>
              <a:t>If interest rates in U.S. &gt; interest rates abroad</a:t>
            </a:r>
          </a:p>
          <a:p>
            <a:pPr lvl="1"/>
            <a:r>
              <a:rPr lang="en-US" dirty="0" smtClean="0"/>
              <a:t>Increase in the demand for dollars</a:t>
            </a:r>
          </a:p>
          <a:p>
            <a:pPr lvl="1"/>
            <a:r>
              <a:rPr lang="en-US" dirty="0" smtClean="0"/>
              <a:t>Dollar appreciation</a:t>
            </a:r>
          </a:p>
          <a:p>
            <a:r>
              <a:rPr lang="en-US" dirty="0" smtClean="0"/>
              <a:t>If interest rates in U.S. &lt; interest rates abroad</a:t>
            </a:r>
          </a:p>
          <a:p>
            <a:pPr lvl="1"/>
            <a:r>
              <a:rPr lang="en-US" dirty="0" smtClean="0"/>
              <a:t>Decrease in the demand for dollars</a:t>
            </a:r>
          </a:p>
          <a:p>
            <a:pPr lvl="1"/>
            <a:r>
              <a:rPr lang="en-US" dirty="0" smtClean="0"/>
              <a:t>Dollar depreciation</a:t>
            </a:r>
          </a:p>
          <a:p>
            <a:r>
              <a:rPr lang="en-US" dirty="0" smtClean="0"/>
              <a:t>Real interest rate </a:t>
            </a:r>
          </a:p>
          <a:p>
            <a:pPr lvl="1"/>
            <a:r>
              <a:rPr lang="en-US" dirty="0" smtClean="0"/>
              <a:t>Nominal interest rate minus the inflation rate</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654" y="5842660"/>
            <a:ext cx="8884693" cy="629517"/>
          </a:xfrm>
        </p:spPr>
        <p:txBody>
          <a:bodyPr>
            <a:noAutofit/>
          </a:bodyPr>
          <a:lstStyle/>
          <a:p>
            <a:r>
              <a:rPr lang="en-US" dirty="0" smtClean="0"/>
              <a:t>In the short term, the exchange rate between the dollar and the pound reflects relative interest rates and expected changes in the exchange rate.</a:t>
            </a:r>
            <a:endParaRPr lang="en-US" dirty="0"/>
          </a:p>
        </p:txBody>
      </p:sp>
      <p:sp>
        <p:nvSpPr>
          <p:cNvPr id="3" name="Footer Placeholder 2"/>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4" name="Slide Number Placeholder 3"/>
          <p:cNvSpPr>
            <a:spLocks noGrp="1"/>
          </p:cNvSpPr>
          <p:nvPr>
            <p:ph type="sldNum" sz="quarter" idx="12"/>
          </p:nvPr>
        </p:nvSpPr>
        <p:spPr/>
        <p:txBody>
          <a:bodyPr/>
          <a:lstStyle/>
          <a:p>
            <a:fld id="{A7433447-5B6D-461F-92B6-F60C76EA706E}" type="slidenum">
              <a:rPr lang="en-US" smtClean="0"/>
              <a:pPr/>
              <a:t>29</a:t>
            </a:fld>
            <a:endParaRPr lang="en-US"/>
          </a:p>
        </p:txBody>
      </p:sp>
      <p:sp>
        <p:nvSpPr>
          <p:cNvPr id="5" name="Title 4"/>
          <p:cNvSpPr>
            <a:spLocks noGrp="1"/>
          </p:cNvSpPr>
          <p:nvPr>
            <p:ph type="title"/>
          </p:nvPr>
        </p:nvSpPr>
        <p:spPr>
          <a:xfrm>
            <a:off x="2108498" y="237631"/>
            <a:ext cx="7014481" cy="795522"/>
          </a:xfrm>
        </p:spPr>
        <p:txBody>
          <a:bodyPr/>
          <a:lstStyle/>
          <a:p>
            <a:r>
              <a:rPr lang="en-US" dirty="0" smtClean="0"/>
              <a:t>Factors affecting the dollar’s exchange rate in the short term (a)</a:t>
            </a:r>
            <a:endParaRPr lang="en-US" dirty="0"/>
          </a:p>
        </p:txBody>
      </p:sp>
      <p:sp>
        <p:nvSpPr>
          <p:cNvPr id="6" name="Content Placeholder 5"/>
          <p:cNvSpPr>
            <a:spLocks noGrp="1"/>
          </p:cNvSpPr>
          <p:nvPr>
            <p:ph sz="quarter" idx="13"/>
          </p:nvPr>
        </p:nvSpPr>
        <p:spPr/>
        <p:txBody>
          <a:bodyPr/>
          <a:lstStyle/>
          <a:p>
            <a:r>
              <a:rPr lang="en-US" dirty="0" smtClean="0"/>
              <a:t>FIGURE 12.5</a:t>
            </a:r>
            <a:endParaRPr lang="en-US" dirty="0"/>
          </a:p>
        </p:txBody>
      </p:sp>
      <p:pic>
        <p:nvPicPr>
          <p:cNvPr id="14338" name="Picture 2"/>
          <p:cNvPicPr>
            <a:picLocks noChangeAspect="1" noChangeArrowheads="1"/>
          </p:cNvPicPr>
          <p:nvPr/>
        </p:nvPicPr>
        <p:blipFill>
          <a:blip r:embed="rId2" cstate="print"/>
          <a:srcRect/>
          <a:stretch>
            <a:fillRect/>
          </a:stretch>
        </p:blipFill>
        <p:spPr bwMode="auto">
          <a:xfrm>
            <a:off x="2413596" y="1080656"/>
            <a:ext cx="4316808" cy="47620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ipe(left)">
                                      <p:cBhvr>
                                        <p:cTn id="7" dur="500"/>
                                        <p:tgtEl>
                                          <p:spTgt spid="1433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Determines Exchange Rates?</a:t>
            </a:r>
            <a:endParaRPr lang="en-US" dirty="0"/>
          </a:p>
        </p:txBody>
      </p:sp>
      <p:sp>
        <p:nvSpPr>
          <p:cNvPr id="3" name="Content Placeholder 2"/>
          <p:cNvSpPr>
            <a:spLocks noGrp="1"/>
          </p:cNvSpPr>
          <p:nvPr>
            <p:ph idx="1"/>
          </p:nvPr>
        </p:nvSpPr>
        <p:spPr/>
        <p:txBody>
          <a:bodyPr>
            <a:normAutofit/>
          </a:bodyPr>
          <a:lstStyle/>
          <a:p>
            <a:r>
              <a:rPr lang="en-US" dirty="0" smtClean="0"/>
              <a:t>Factors affecting exchange rates</a:t>
            </a:r>
          </a:p>
          <a:p>
            <a:pPr lvl="1"/>
            <a:r>
              <a:rPr lang="en-US" dirty="0" smtClean="0"/>
              <a:t>Short term: transfers of assets </a:t>
            </a:r>
          </a:p>
          <a:p>
            <a:pPr lvl="2"/>
            <a:r>
              <a:rPr lang="en-US" dirty="0" smtClean="0"/>
              <a:t>Differences in real interest rates and to the shifting expectations of future exchange rates</a:t>
            </a:r>
          </a:p>
          <a:p>
            <a:pPr lvl="1"/>
            <a:r>
              <a:rPr lang="en-US" dirty="0" smtClean="0"/>
              <a:t>Interim: cyclical factors</a:t>
            </a:r>
          </a:p>
          <a:p>
            <a:pPr lvl="2"/>
            <a:r>
              <a:rPr lang="en-US" dirty="0" smtClean="0"/>
              <a:t>Fluctuations in economic activity</a:t>
            </a:r>
          </a:p>
          <a:p>
            <a:pPr lvl="1"/>
            <a:r>
              <a:rPr lang="en-US" dirty="0" smtClean="0"/>
              <a:t>Long term: flows of goods, services, and investment capital</a:t>
            </a:r>
          </a:p>
          <a:p>
            <a:pPr lvl="2"/>
            <a:r>
              <a:rPr lang="en-US" dirty="0" smtClean="0"/>
              <a:t>Inflation rates, investment profitability, consumer tastes, productivity, and government trade policy</a:t>
            </a:r>
            <a:endParaRPr lang="en-US" dirty="0"/>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
        <p:nvSpPr>
          <p:cNvPr id="3" name="Slide Number Placeholder 2"/>
          <p:cNvSpPr>
            <a:spLocks noGrp="1"/>
          </p:cNvSpPr>
          <p:nvPr>
            <p:ph type="sldNum" sz="quarter" idx="12"/>
          </p:nvPr>
        </p:nvSpPr>
        <p:spPr/>
        <p:txBody>
          <a:bodyPr/>
          <a:lstStyle/>
          <a:p>
            <a:fld id="{A7433447-5B6D-461F-92B6-F60C76EA706E}" type="slidenum">
              <a:rPr lang="en-US" smtClean="0"/>
              <a:pPr/>
              <a:t>30</a:t>
            </a:fld>
            <a:endParaRPr lang="en-US"/>
          </a:p>
        </p:txBody>
      </p:sp>
      <p:sp>
        <p:nvSpPr>
          <p:cNvPr id="4" name="Title 3"/>
          <p:cNvSpPr>
            <a:spLocks noGrp="1"/>
          </p:cNvSpPr>
          <p:nvPr>
            <p:ph type="title"/>
          </p:nvPr>
        </p:nvSpPr>
        <p:spPr/>
        <p:txBody>
          <a:bodyPr/>
          <a:lstStyle/>
          <a:p>
            <a:r>
              <a:rPr lang="en-US" dirty="0" smtClean="0"/>
              <a:t>Short-term nominal and real interest rates, 2007</a:t>
            </a:r>
            <a:endParaRPr lang="en-US" dirty="0"/>
          </a:p>
        </p:txBody>
      </p:sp>
      <p:sp>
        <p:nvSpPr>
          <p:cNvPr id="5" name="Content Placeholder 4"/>
          <p:cNvSpPr>
            <a:spLocks noGrp="1"/>
          </p:cNvSpPr>
          <p:nvPr>
            <p:ph sz="quarter" idx="13"/>
          </p:nvPr>
        </p:nvSpPr>
        <p:spPr>
          <a:xfrm>
            <a:off x="154371" y="201605"/>
            <a:ext cx="1839681" cy="506049"/>
          </a:xfrm>
        </p:spPr>
        <p:txBody>
          <a:bodyPr>
            <a:normAutofit lnSpcReduction="10000"/>
          </a:bodyPr>
          <a:lstStyle/>
          <a:p>
            <a:r>
              <a:rPr lang="en-US" dirty="0" smtClean="0"/>
              <a:t>TABLE 12.5</a:t>
            </a:r>
            <a:endParaRPr lang="en-US" dirty="0"/>
          </a:p>
        </p:txBody>
      </p:sp>
      <p:pic>
        <p:nvPicPr>
          <p:cNvPr id="15362" name="Picture 2"/>
          <p:cNvPicPr>
            <a:picLocks noChangeAspect="1" noChangeArrowheads="1"/>
          </p:cNvPicPr>
          <p:nvPr/>
        </p:nvPicPr>
        <p:blipFill>
          <a:blip r:embed="rId2" cstate="print"/>
          <a:srcRect/>
          <a:stretch>
            <a:fillRect/>
          </a:stretch>
        </p:blipFill>
        <p:spPr bwMode="auto">
          <a:xfrm>
            <a:off x="1366838" y="976313"/>
            <a:ext cx="6410325" cy="4905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up)">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252" y="5415148"/>
            <a:ext cx="9001496" cy="1057029"/>
          </a:xfrm>
        </p:spPr>
        <p:txBody>
          <a:bodyPr>
            <a:noAutofit/>
          </a:bodyPr>
          <a:lstStyle/>
          <a:p>
            <a:r>
              <a:rPr lang="en-US" sz="1550" dirty="0" smtClean="0"/>
              <a:t>An increase in the U.S. real interest rate increases the expected return on dollar assets, such as Treasury bills and certificates of deposit. This increase encourages flows of foreign investment into the United States, thus causing the dollar’s exchange value to appreciate. Conversely, a decrease in the U.S. real interest rate reduces the expected profitability on dollar assets, which promotes a depreciation of the dollar’s exchange value.</a:t>
            </a:r>
            <a:endParaRPr lang="en-US" sz="1550" dirty="0"/>
          </a:p>
        </p:txBody>
      </p:sp>
      <p:sp>
        <p:nvSpPr>
          <p:cNvPr id="3" name="Footer Placeholder 2"/>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4" name="Slide Number Placeholder 3"/>
          <p:cNvSpPr>
            <a:spLocks noGrp="1"/>
          </p:cNvSpPr>
          <p:nvPr>
            <p:ph type="sldNum" sz="quarter" idx="12"/>
          </p:nvPr>
        </p:nvSpPr>
        <p:spPr/>
        <p:txBody>
          <a:bodyPr/>
          <a:lstStyle/>
          <a:p>
            <a:fld id="{A7433447-5B6D-461F-92B6-F60C76EA706E}" type="slidenum">
              <a:rPr lang="en-US" smtClean="0"/>
              <a:pPr/>
              <a:t>31</a:t>
            </a:fld>
            <a:endParaRPr lang="en-US"/>
          </a:p>
        </p:txBody>
      </p:sp>
      <p:sp>
        <p:nvSpPr>
          <p:cNvPr id="5" name="Title 4"/>
          <p:cNvSpPr>
            <a:spLocks noGrp="1"/>
          </p:cNvSpPr>
          <p:nvPr>
            <p:ph type="title"/>
          </p:nvPr>
        </p:nvSpPr>
        <p:spPr/>
        <p:txBody>
          <a:bodyPr/>
          <a:lstStyle/>
          <a:p>
            <a:r>
              <a:rPr lang="en-US" dirty="0" smtClean="0"/>
              <a:t>Interest rate differentials and exchange rates</a:t>
            </a:r>
            <a:endParaRPr lang="en-US" dirty="0"/>
          </a:p>
        </p:txBody>
      </p:sp>
      <p:sp>
        <p:nvSpPr>
          <p:cNvPr id="6" name="Content Placeholder 5"/>
          <p:cNvSpPr>
            <a:spLocks noGrp="1"/>
          </p:cNvSpPr>
          <p:nvPr>
            <p:ph sz="quarter" idx="13"/>
          </p:nvPr>
        </p:nvSpPr>
        <p:spPr/>
        <p:txBody>
          <a:bodyPr/>
          <a:lstStyle/>
          <a:p>
            <a:r>
              <a:rPr lang="en-US" dirty="0" smtClean="0"/>
              <a:t>FIGURE 12.6</a:t>
            </a:r>
            <a:endParaRPr lang="en-US" dirty="0"/>
          </a:p>
        </p:txBody>
      </p:sp>
      <p:pic>
        <p:nvPicPr>
          <p:cNvPr id="16386" name="Picture 2"/>
          <p:cNvPicPr>
            <a:picLocks noChangeAspect="1" noChangeArrowheads="1"/>
          </p:cNvPicPr>
          <p:nvPr/>
        </p:nvPicPr>
        <p:blipFill>
          <a:blip r:embed="rId2" cstate="print"/>
          <a:srcRect/>
          <a:stretch>
            <a:fillRect/>
          </a:stretch>
        </p:blipFill>
        <p:spPr bwMode="auto">
          <a:xfrm>
            <a:off x="263319" y="650588"/>
            <a:ext cx="8617362" cy="478831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left)">
                                      <p:cBhvr>
                                        <p:cTn id="7" dur="500"/>
                                        <p:tgtEl>
                                          <p:spTgt spid="1638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638"/>
            <a:ext cx="8763000" cy="944562"/>
          </a:xfrm>
        </p:spPr>
        <p:txBody>
          <a:bodyPr>
            <a:normAutofit fontScale="90000"/>
          </a:bodyPr>
          <a:lstStyle/>
          <a:p>
            <a:r>
              <a:rPr lang="en-US" dirty="0" smtClean="0"/>
              <a:t>Determining Short-Term Exchange Rates:</a:t>
            </a:r>
            <a:br>
              <a:rPr lang="en-US" dirty="0" smtClean="0"/>
            </a:br>
            <a:r>
              <a:rPr lang="en-US" dirty="0" smtClean="0"/>
              <a:t>The Asset-Market Approach</a:t>
            </a:r>
            <a:endParaRPr lang="en-US" dirty="0"/>
          </a:p>
        </p:txBody>
      </p:sp>
      <p:sp>
        <p:nvSpPr>
          <p:cNvPr id="3" name="Content Placeholder 2"/>
          <p:cNvSpPr>
            <a:spLocks noGrp="1"/>
          </p:cNvSpPr>
          <p:nvPr>
            <p:ph idx="1"/>
          </p:nvPr>
        </p:nvSpPr>
        <p:spPr/>
        <p:txBody>
          <a:bodyPr>
            <a:normAutofit/>
          </a:bodyPr>
          <a:lstStyle/>
          <a:p>
            <a:r>
              <a:rPr lang="en-US" dirty="0" smtClean="0"/>
              <a:t>Expected change in the exchange rate</a:t>
            </a:r>
          </a:p>
          <a:p>
            <a:pPr lvl="1"/>
            <a:r>
              <a:rPr lang="en-US" dirty="0" smtClean="0"/>
              <a:t>Future expectations of an appreciation of the dollar can be self-fulfilling for today’s value of the dollar</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32</a:t>
            </a:fld>
            <a:endParaRPr lang="en-US"/>
          </a:p>
        </p:txBody>
      </p:sp>
      <p:pic>
        <p:nvPicPr>
          <p:cNvPr id="17410" name="Picture 2"/>
          <p:cNvPicPr>
            <a:picLocks noChangeAspect="1" noChangeArrowheads="1"/>
          </p:cNvPicPr>
          <p:nvPr/>
        </p:nvPicPr>
        <p:blipFill>
          <a:blip r:embed="rId2" cstate="print"/>
          <a:srcRect/>
          <a:stretch>
            <a:fillRect/>
          </a:stretch>
        </p:blipFill>
        <p:spPr bwMode="auto">
          <a:xfrm>
            <a:off x="621291" y="3930369"/>
            <a:ext cx="8067675" cy="165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left)">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654" y="5842660"/>
            <a:ext cx="8884693" cy="629517"/>
          </a:xfrm>
        </p:spPr>
        <p:txBody>
          <a:bodyPr>
            <a:noAutofit/>
          </a:bodyPr>
          <a:lstStyle/>
          <a:p>
            <a:r>
              <a:rPr lang="en-US" dirty="0" smtClean="0"/>
              <a:t>In the short term, the exchange rate between the dollar and the pound reflects relative interest rates and expected changes in the exchange rate.</a:t>
            </a:r>
            <a:endParaRPr lang="en-US" dirty="0"/>
          </a:p>
        </p:txBody>
      </p:sp>
      <p:sp>
        <p:nvSpPr>
          <p:cNvPr id="3" name="Footer Placeholder 2"/>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4" name="Slide Number Placeholder 3"/>
          <p:cNvSpPr>
            <a:spLocks noGrp="1"/>
          </p:cNvSpPr>
          <p:nvPr>
            <p:ph type="sldNum" sz="quarter" idx="12"/>
          </p:nvPr>
        </p:nvSpPr>
        <p:spPr/>
        <p:txBody>
          <a:bodyPr/>
          <a:lstStyle/>
          <a:p>
            <a:fld id="{A7433447-5B6D-461F-92B6-F60C76EA706E}" type="slidenum">
              <a:rPr lang="en-US" smtClean="0"/>
              <a:pPr/>
              <a:t>33</a:t>
            </a:fld>
            <a:endParaRPr lang="en-US"/>
          </a:p>
        </p:txBody>
      </p:sp>
      <p:sp>
        <p:nvSpPr>
          <p:cNvPr id="5" name="Title 4"/>
          <p:cNvSpPr>
            <a:spLocks noGrp="1"/>
          </p:cNvSpPr>
          <p:nvPr>
            <p:ph type="title"/>
          </p:nvPr>
        </p:nvSpPr>
        <p:spPr>
          <a:xfrm>
            <a:off x="2108498" y="237631"/>
            <a:ext cx="7014481" cy="795522"/>
          </a:xfrm>
        </p:spPr>
        <p:txBody>
          <a:bodyPr/>
          <a:lstStyle/>
          <a:p>
            <a:r>
              <a:rPr lang="en-US" dirty="0" smtClean="0"/>
              <a:t>Factors affecting the dollar’s exchange rate in the short term (b)</a:t>
            </a:r>
            <a:endParaRPr lang="en-US" dirty="0"/>
          </a:p>
        </p:txBody>
      </p:sp>
      <p:sp>
        <p:nvSpPr>
          <p:cNvPr id="6" name="Content Placeholder 5"/>
          <p:cNvSpPr>
            <a:spLocks noGrp="1"/>
          </p:cNvSpPr>
          <p:nvPr>
            <p:ph sz="quarter" idx="13"/>
          </p:nvPr>
        </p:nvSpPr>
        <p:spPr/>
        <p:txBody>
          <a:bodyPr/>
          <a:lstStyle/>
          <a:p>
            <a:r>
              <a:rPr lang="en-US" dirty="0" smtClean="0"/>
              <a:t>FIGURE 12.5</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321626" y="1074352"/>
            <a:ext cx="4500748" cy="48238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638"/>
            <a:ext cx="8763000" cy="944562"/>
          </a:xfrm>
        </p:spPr>
        <p:txBody>
          <a:bodyPr>
            <a:normAutofit fontScale="90000"/>
          </a:bodyPr>
          <a:lstStyle/>
          <a:p>
            <a:r>
              <a:rPr lang="en-US" dirty="0" smtClean="0"/>
              <a:t>Determining Short-Term Exchange Rates:</a:t>
            </a:r>
            <a:br>
              <a:rPr lang="en-US" dirty="0" smtClean="0"/>
            </a:br>
            <a:r>
              <a:rPr lang="en-US" dirty="0" smtClean="0"/>
              <a:t>The Asset-Market Approach</a:t>
            </a:r>
            <a:endParaRPr lang="en-US" dirty="0"/>
          </a:p>
        </p:txBody>
      </p:sp>
      <p:sp>
        <p:nvSpPr>
          <p:cNvPr id="3" name="Content Placeholder 2"/>
          <p:cNvSpPr>
            <a:spLocks noGrp="1"/>
          </p:cNvSpPr>
          <p:nvPr>
            <p:ph idx="1"/>
          </p:nvPr>
        </p:nvSpPr>
        <p:spPr/>
        <p:txBody>
          <a:bodyPr>
            <a:normAutofit/>
          </a:bodyPr>
          <a:lstStyle/>
          <a:p>
            <a:r>
              <a:rPr lang="en-US" dirty="0" smtClean="0"/>
              <a:t>Other factors affecting investment flows among economies</a:t>
            </a:r>
          </a:p>
          <a:p>
            <a:pPr lvl="1"/>
            <a:r>
              <a:rPr lang="en-US" dirty="0" smtClean="0"/>
              <a:t>Size of the stock of assets denominated in a particular currency in investor portfolios</a:t>
            </a:r>
          </a:p>
          <a:p>
            <a:pPr lvl="1"/>
            <a:r>
              <a:rPr lang="en-US" dirty="0" smtClean="0"/>
              <a:t>Significant safe-haven effect behind some investment flows</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Ups and Downs of the Dollar</a:t>
            </a:r>
            <a:endParaRPr lang="en-US" dirty="0"/>
          </a:p>
        </p:txBody>
      </p:sp>
      <p:sp>
        <p:nvSpPr>
          <p:cNvPr id="3" name="Content Placeholder 2"/>
          <p:cNvSpPr>
            <a:spLocks noGrp="1"/>
          </p:cNvSpPr>
          <p:nvPr>
            <p:ph idx="1"/>
          </p:nvPr>
        </p:nvSpPr>
        <p:spPr/>
        <p:txBody>
          <a:bodyPr>
            <a:normAutofit/>
          </a:bodyPr>
          <a:lstStyle/>
          <a:p>
            <a:r>
              <a:rPr lang="en-US" dirty="0" smtClean="0"/>
              <a:t>The 1980s, appreciation and then depreciation</a:t>
            </a:r>
          </a:p>
          <a:p>
            <a:pPr lvl="1"/>
            <a:r>
              <a:rPr lang="en-US" dirty="0" smtClean="0"/>
              <a:t>1979, dollar appreciation</a:t>
            </a:r>
          </a:p>
          <a:p>
            <a:pPr lvl="2"/>
            <a:r>
              <a:rPr lang="en-US" dirty="0" smtClean="0"/>
              <a:t>Sharp tightening of monetary policy</a:t>
            </a:r>
          </a:p>
          <a:p>
            <a:pPr lvl="2"/>
            <a:r>
              <a:rPr lang="en-US" dirty="0" smtClean="0"/>
              <a:t>Reagan administration - sizable tax cuts along with increased government spending</a:t>
            </a:r>
          </a:p>
          <a:p>
            <a:pPr lvl="1"/>
            <a:r>
              <a:rPr lang="en-US" dirty="0" smtClean="0"/>
              <a:t>Peak in1985</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Ups and Downs of the Dollar</a:t>
            </a:r>
            <a:endParaRPr lang="en-US" dirty="0"/>
          </a:p>
        </p:txBody>
      </p:sp>
      <p:sp>
        <p:nvSpPr>
          <p:cNvPr id="3" name="Content Placeholder 2"/>
          <p:cNvSpPr>
            <a:spLocks noGrp="1"/>
          </p:cNvSpPr>
          <p:nvPr>
            <p:ph idx="1"/>
          </p:nvPr>
        </p:nvSpPr>
        <p:spPr/>
        <p:txBody>
          <a:bodyPr>
            <a:normAutofit/>
          </a:bodyPr>
          <a:lstStyle/>
          <a:p>
            <a:r>
              <a:rPr lang="en-US" dirty="0" smtClean="0"/>
              <a:t>The 1980s, appreciation and then depreciation</a:t>
            </a:r>
          </a:p>
          <a:p>
            <a:pPr lvl="1"/>
            <a:r>
              <a:rPr lang="en-US" dirty="0" smtClean="0"/>
              <a:t>Second half of the 1980s, dollar depreciation</a:t>
            </a:r>
          </a:p>
          <a:p>
            <a:pPr lvl="2"/>
            <a:r>
              <a:rPr lang="en-US" dirty="0" smtClean="0"/>
              <a:t>Speculators – expected dollar depreciation</a:t>
            </a:r>
          </a:p>
          <a:p>
            <a:pPr lvl="2"/>
            <a:r>
              <a:rPr lang="en-US" dirty="0" smtClean="0"/>
              <a:t>Sizable currency interventions aimed at weakening an overvalued dollar</a:t>
            </a:r>
          </a:p>
          <a:p>
            <a:pPr lvl="2"/>
            <a:r>
              <a:rPr lang="en-US" dirty="0" smtClean="0"/>
              <a:t>Expansionary monetary policy </a:t>
            </a:r>
          </a:p>
          <a:p>
            <a:pPr lvl="2"/>
            <a:r>
              <a:rPr lang="en-US" dirty="0" smtClean="0"/>
              <a:t>Fiscal policy - to reduce the size of budget deficits</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Ups and Downs of the Dollar</a:t>
            </a:r>
            <a:endParaRPr lang="en-US" dirty="0"/>
          </a:p>
        </p:txBody>
      </p:sp>
      <p:sp>
        <p:nvSpPr>
          <p:cNvPr id="3" name="Content Placeholder 2"/>
          <p:cNvSpPr>
            <a:spLocks noGrp="1"/>
          </p:cNvSpPr>
          <p:nvPr>
            <p:ph idx="1"/>
          </p:nvPr>
        </p:nvSpPr>
        <p:spPr/>
        <p:txBody>
          <a:bodyPr>
            <a:normAutofit/>
          </a:bodyPr>
          <a:lstStyle/>
          <a:p>
            <a:r>
              <a:rPr lang="en-US" dirty="0" smtClean="0"/>
              <a:t>The 1990s </a:t>
            </a:r>
          </a:p>
          <a:p>
            <a:pPr lvl="1"/>
            <a:r>
              <a:rPr lang="en-US" dirty="0" smtClean="0"/>
              <a:t>Weakening economy, recession in 1991</a:t>
            </a:r>
          </a:p>
          <a:p>
            <a:pPr lvl="2"/>
            <a:r>
              <a:rPr lang="en-US" dirty="0" smtClean="0"/>
              <a:t>Expansionary monetary policy</a:t>
            </a:r>
          </a:p>
          <a:p>
            <a:pPr lvl="2"/>
            <a:r>
              <a:rPr lang="en-US" dirty="0" smtClean="0"/>
              <a:t>Fiscal policy  - increased government spending and dampened tax receipts</a:t>
            </a:r>
          </a:p>
          <a:p>
            <a:pPr lvl="2"/>
            <a:r>
              <a:rPr lang="en-US" dirty="0" smtClean="0"/>
              <a:t>Dollar depreciation</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Ups and Downs of the Dollar</a:t>
            </a:r>
            <a:endParaRPr lang="en-US" dirty="0"/>
          </a:p>
        </p:txBody>
      </p:sp>
      <p:sp>
        <p:nvSpPr>
          <p:cNvPr id="3" name="Content Placeholder 2"/>
          <p:cNvSpPr>
            <a:spLocks noGrp="1"/>
          </p:cNvSpPr>
          <p:nvPr>
            <p:ph idx="1"/>
          </p:nvPr>
        </p:nvSpPr>
        <p:spPr/>
        <p:txBody>
          <a:bodyPr>
            <a:normAutofit/>
          </a:bodyPr>
          <a:lstStyle/>
          <a:p>
            <a:r>
              <a:rPr lang="en-US" dirty="0" smtClean="0"/>
              <a:t>The 1990s </a:t>
            </a:r>
          </a:p>
          <a:p>
            <a:pPr lvl="1"/>
            <a:r>
              <a:rPr lang="en-US" dirty="0" smtClean="0"/>
              <a:t>Mid-1990s, the U.S. economy was growing rapidly</a:t>
            </a:r>
          </a:p>
          <a:p>
            <a:pPr lvl="2"/>
            <a:r>
              <a:rPr lang="en-US" dirty="0" smtClean="0"/>
              <a:t>Sharp increase in the pace of investment spending by business</a:t>
            </a:r>
          </a:p>
          <a:p>
            <a:pPr lvl="3"/>
            <a:r>
              <a:rPr lang="en-US" dirty="0" smtClean="0"/>
              <a:t>Market acceleration in productivity growth</a:t>
            </a:r>
          </a:p>
          <a:p>
            <a:pPr lvl="3"/>
            <a:r>
              <a:rPr lang="en-US" dirty="0" smtClean="0"/>
              <a:t>Strong consumer demand</a:t>
            </a:r>
          </a:p>
          <a:p>
            <a:pPr lvl="3"/>
            <a:r>
              <a:rPr lang="en-US" dirty="0" smtClean="0"/>
              <a:t>Deregulation; Trade liberalization; Computer era</a:t>
            </a:r>
          </a:p>
          <a:p>
            <a:pPr lvl="2"/>
            <a:r>
              <a:rPr lang="en-US" dirty="0" smtClean="0"/>
              <a:t>Declining rate of inflation</a:t>
            </a:r>
          </a:p>
          <a:p>
            <a:pPr lvl="2"/>
            <a:r>
              <a:rPr lang="en-US" dirty="0" smtClean="0"/>
              <a:t>Dollar appreciation</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Ups and Downs of the Dollar</a:t>
            </a:r>
            <a:endParaRPr lang="en-US" dirty="0"/>
          </a:p>
        </p:txBody>
      </p:sp>
      <p:sp>
        <p:nvSpPr>
          <p:cNvPr id="3" name="Content Placeholder 2"/>
          <p:cNvSpPr>
            <a:spLocks noGrp="1"/>
          </p:cNvSpPr>
          <p:nvPr>
            <p:ph idx="1"/>
          </p:nvPr>
        </p:nvSpPr>
        <p:spPr/>
        <p:txBody>
          <a:bodyPr>
            <a:normAutofit/>
          </a:bodyPr>
          <a:lstStyle/>
          <a:p>
            <a:r>
              <a:rPr lang="en-US" dirty="0" smtClean="0"/>
              <a:t>First decade of the 2000s</a:t>
            </a:r>
          </a:p>
          <a:p>
            <a:pPr lvl="1"/>
            <a:r>
              <a:rPr lang="en-US" dirty="0" smtClean="0"/>
              <a:t>2002-2004, depreciation of the dollar</a:t>
            </a:r>
          </a:p>
          <a:p>
            <a:pPr lvl="2"/>
            <a:r>
              <a:rPr lang="en-US" dirty="0" smtClean="0"/>
              <a:t>Weakening of the demand for dollar-denominated assets</a:t>
            </a:r>
          </a:p>
          <a:p>
            <a:pPr lvl="2"/>
            <a:r>
              <a:rPr lang="en-US" dirty="0" smtClean="0"/>
              <a:t>Recession in the U.S. in 2001</a:t>
            </a:r>
          </a:p>
          <a:p>
            <a:pPr lvl="2"/>
            <a:r>
              <a:rPr lang="en-US" dirty="0" smtClean="0"/>
              <a:t>Declining stock market</a:t>
            </a:r>
          </a:p>
          <a:p>
            <a:pPr lvl="2"/>
            <a:r>
              <a:rPr lang="en-US" dirty="0" smtClean="0"/>
              <a:t>Uncertainty about corporate accounting practices</a:t>
            </a:r>
          </a:p>
          <a:p>
            <a:pPr lvl="2"/>
            <a:r>
              <a:rPr lang="en-US" dirty="0" smtClean="0"/>
              <a:t>Steady decline in interest rates</a:t>
            </a:r>
          </a:p>
          <a:p>
            <a:pPr lvl="2"/>
            <a:r>
              <a:rPr lang="en-US" dirty="0" smtClean="0"/>
              <a:t>Uncertainty due to the ongoing war on terrorism and the war with Iraq</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This figure views the exchange value of a nation’s currency as being determined by long-term structural, interim cyclical, and short-term speculative forces.</a:t>
            </a:r>
            <a:endParaRPr lang="en-US" dirty="0"/>
          </a:p>
        </p:txBody>
      </p:sp>
      <p:sp>
        <p:nvSpPr>
          <p:cNvPr id="3" name="Footer Placeholder 2"/>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4" name="Slide Number Placeholder 3"/>
          <p:cNvSpPr>
            <a:spLocks noGrp="1"/>
          </p:cNvSpPr>
          <p:nvPr>
            <p:ph type="sldNum" sz="quarter" idx="12"/>
          </p:nvPr>
        </p:nvSpPr>
        <p:spPr/>
        <p:txBody>
          <a:bodyPr/>
          <a:lstStyle/>
          <a:p>
            <a:fld id="{A7433447-5B6D-461F-92B6-F60C76EA706E}" type="slidenum">
              <a:rPr lang="en-US" smtClean="0"/>
              <a:pPr/>
              <a:t>4</a:t>
            </a:fld>
            <a:endParaRPr lang="en-US"/>
          </a:p>
        </p:txBody>
      </p:sp>
      <p:sp>
        <p:nvSpPr>
          <p:cNvPr id="5" name="Title 4"/>
          <p:cNvSpPr>
            <a:spLocks noGrp="1"/>
          </p:cNvSpPr>
          <p:nvPr>
            <p:ph type="title"/>
          </p:nvPr>
        </p:nvSpPr>
        <p:spPr/>
        <p:txBody>
          <a:bodyPr/>
          <a:lstStyle/>
          <a:p>
            <a:r>
              <a:rPr lang="en-US" dirty="0" smtClean="0"/>
              <a:t>The path of the Yen’s exchange rate</a:t>
            </a:r>
            <a:endParaRPr lang="en-US" b="1" dirty="0"/>
          </a:p>
        </p:txBody>
      </p:sp>
      <p:sp>
        <p:nvSpPr>
          <p:cNvPr id="6" name="Content Placeholder 5"/>
          <p:cNvSpPr>
            <a:spLocks noGrp="1"/>
          </p:cNvSpPr>
          <p:nvPr>
            <p:ph sz="quarter" idx="13"/>
          </p:nvPr>
        </p:nvSpPr>
        <p:spPr/>
        <p:txBody>
          <a:bodyPr/>
          <a:lstStyle/>
          <a:p>
            <a:r>
              <a:rPr lang="en-US" dirty="0" smtClean="0"/>
              <a:t>FIGURE 12.1</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881188" y="650550"/>
            <a:ext cx="5381625" cy="5200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Ups and Downs of the Dollar</a:t>
            </a:r>
            <a:endParaRPr lang="en-US" dirty="0"/>
          </a:p>
        </p:txBody>
      </p:sp>
      <p:sp>
        <p:nvSpPr>
          <p:cNvPr id="3" name="Content Placeholder 2"/>
          <p:cNvSpPr>
            <a:spLocks noGrp="1"/>
          </p:cNvSpPr>
          <p:nvPr>
            <p:ph idx="1"/>
          </p:nvPr>
        </p:nvSpPr>
        <p:spPr/>
        <p:txBody>
          <a:bodyPr>
            <a:normAutofit/>
          </a:bodyPr>
          <a:lstStyle/>
          <a:p>
            <a:r>
              <a:rPr lang="en-US" dirty="0" smtClean="0"/>
              <a:t>First decade of the 2000s</a:t>
            </a:r>
          </a:p>
          <a:p>
            <a:pPr lvl="1"/>
            <a:r>
              <a:rPr lang="en-US" dirty="0" smtClean="0"/>
              <a:t>By 2005, dollar appreciation</a:t>
            </a:r>
          </a:p>
          <a:p>
            <a:pPr lvl="2"/>
            <a:r>
              <a:rPr lang="en-US" dirty="0" smtClean="0"/>
              <a:t>Current and prospective strong performance of the U.S. economy</a:t>
            </a:r>
          </a:p>
          <a:p>
            <a:pPr lvl="2"/>
            <a:r>
              <a:rPr lang="en-US" dirty="0" smtClean="0"/>
              <a:t>Restrictive monetary policy – higher interest rates</a:t>
            </a:r>
          </a:p>
          <a:p>
            <a:pPr lvl="1"/>
            <a:r>
              <a:rPr lang="en-US" dirty="0" smtClean="0"/>
              <a:t>2006–2007, weakening dollar</a:t>
            </a:r>
          </a:p>
          <a:p>
            <a:pPr lvl="2"/>
            <a:r>
              <a:rPr lang="en-US" dirty="0" smtClean="0"/>
              <a:t>Slackening of private investment flows</a:t>
            </a:r>
          </a:p>
          <a:p>
            <a:pPr lvl="1"/>
            <a:r>
              <a:rPr lang="en-US" dirty="0" smtClean="0"/>
              <a:t>By 2008, stronger dollar</a:t>
            </a:r>
          </a:p>
          <a:p>
            <a:pPr lvl="2"/>
            <a:r>
              <a:rPr lang="en-US" dirty="0" smtClean="0"/>
              <a:t>U.S. -  safe haven; economic crisis of 2007–2008 </a:t>
            </a:r>
          </a:p>
          <a:p>
            <a:pPr lvl="1"/>
            <a:r>
              <a:rPr lang="en-US" dirty="0" smtClean="0"/>
              <a:t>2009, weakening dollar</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Exchange-Rate Overshooting</a:t>
            </a:r>
            <a:endParaRPr lang="en-US" dirty="0"/>
          </a:p>
        </p:txBody>
      </p:sp>
      <p:sp>
        <p:nvSpPr>
          <p:cNvPr id="3" name="Content Placeholder 2"/>
          <p:cNvSpPr>
            <a:spLocks noGrp="1"/>
          </p:cNvSpPr>
          <p:nvPr>
            <p:ph idx="1"/>
          </p:nvPr>
        </p:nvSpPr>
        <p:spPr/>
        <p:txBody>
          <a:bodyPr>
            <a:normAutofit/>
          </a:bodyPr>
          <a:lstStyle/>
          <a:p>
            <a:r>
              <a:rPr lang="en-US" dirty="0" smtClean="0"/>
              <a:t>Exchange-rate overshooting</a:t>
            </a:r>
          </a:p>
          <a:p>
            <a:pPr lvl="1"/>
            <a:r>
              <a:rPr lang="en-US" dirty="0" smtClean="0"/>
              <a:t>When exchange-rate short-term response (depreciation or appreciation) </a:t>
            </a:r>
          </a:p>
          <a:p>
            <a:pPr lvl="2"/>
            <a:r>
              <a:rPr lang="en-US" dirty="0" smtClean="0"/>
              <a:t>To a change in market fundamentals </a:t>
            </a:r>
          </a:p>
          <a:p>
            <a:pPr lvl="2"/>
            <a:r>
              <a:rPr lang="en-US" dirty="0" smtClean="0"/>
              <a:t>Is greater than its long-term response</a:t>
            </a:r>
          </a:p>
          <a:p>
            <a:pPr lvl="1"/>
            <a:r>
              <a:rPr lang="en-US" dirty="0" smtClean="0"/>
              <a:t>Helps explain why exchange rates depreciate or appreciate so sharply from day to day</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654" y="5486398"/>
            <a:ext cx="8884693" cy="1021403"/>
          </a:xfrm>
        </p:spPr>
        <p:txBody>
          <a:bodyPr>
            <a:noAutofit/>
          </a:bodyPr>
          <a:lstStyle/>
          <a:p>
            <a:r>
              <a:rPr lang="en-US" sz="1500" dirty="0" smtClean="0"/>
              <a:t>Given the short-term supply of pounds (S</a:t>
            </a:r>
            <a:r>
              <a:rPr lang="en-US" sz="1500" baseline="-25000" dirty="0" smtClean="0"/>
              <a:t>0</a:t>
            </a:r>
            <a:r>
              <a:rPr lang="en-US" sz="1500" dirty="0" smtClean="0"/>
              <a:t>), if the demand for pounds increases from D</a:t>
            </a:r>
            <a:r>
              <a:rPr lang="en-US" sz="1500" baseline="-25000" dirty="0" smtClean="0"/>
              <a:t>0</a:t>
            </a:r>
            <a:r>
              <a:rPr lang="en-US" sz="1500" dirty="0" smtClean="0"/>
              <a:t> to D</a:t>
            </a:r>
            <a:r>
              <a:rPr lang="en-US" sz="1500" baseline="-25000" dirty="0" smtClean="0"/>
              <a:t>1</a:t>
            </a:r>
            <a:r>
              <a:rPr lang="en-US" sz="1500" dirty="0" smtClean="0"/>
              <a:t>, then the dollar depreciates from $2 per pound to a short-term equilibrium of $2.20 per pound. In the long term, the supply of pounds is more elastic (S</a:t>
            </a:r>
            <a:r>
              <a:rPr lang="en-US" sz="1500" baseline="-25000" dirty="0" smtClean="0"/>
              <a:t>1</a:t>
            </a:r>
            <a:r>
              <a:rPr lang="en-US" sz="1500" dirty="0" smtClean="0"/>
              <a:t>), and the equilibrium exchange rate is lower, at $2.10 per pound. Because of the difference in these elasticities, the short-term depreciation of the dollar overshoots its long-term depreciation.</a:t>
            </a:r>
          </a:p>
        </p:txBody>
      </p:sp>
      <p:sp>
        <p:nvSpPr>
          <p:cNvPr id="3" name="Footer Placeholder 2"/>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4" name="Slide Number Placeholder 3"/>
          <p:cNvSpPr>
            <a:spLocks noGrp="1"/>
          </p:cNvSpPr>
          <p:nvPr>
            <p:ph type="sldNum" sz="quarter" idx="12"/>
          </p:nvPr>
        </p:nvSpPr>
        <p:spPr/>
        <p:txBody>
          <a:bodyPr/>
          <a:lstStyle/>
          <a:p>
            <a:fld id="{A7433447-5B6D-461F-92B6-F60C76EA706E}" type="slidenum">
              <a:rPr lang="en-US" smtClean="0"/>
              <a:pPr/>
              <a:t>42</a:t>
            </a:fld>
            <a:endParaRPr lang="en-US"/>
          </a:p>
        </p:txBody>
      </p:sp>
      <p:sp>
        <p:nvSpPr>
          <p:cNvPr id="5" name="Title 4"/>
          <p:cNvSpPr>
            <a:spLocks noGrp="1"/>
          </p:cNvSpPr>
          <p:nvPr>
            <p:ph type="title"/>
          </p:nvPr>
        </p:nvSpPr>
        <p:spPr>
          <a:xfrm>
            <a:off x="2108498" y="237631"/>
            <a:ext cx="7014481" cy="795522"/>
          </a:xfrm>
        </p:spPr>
        <p:txBody>
          <a:bodyPr/>
          <a:lstStyle/>
          <a:p>
            <a:r>
              <a:rPr lang="en-US" sz="2600" dirty="0" smtClean="0"/>
              <a:t>Short-term/long-term equilibrium exchange rates: overshooting</a:t>
            </a:r>
            <a:endParaRPr lang="en-US" sz="2600" dirty="0"/>
          </a:p>
        </p:txBody>
      </p:sp>
      <p:sp>
        <p:nvSpPr>
          <p:cNvPr id="6" name="Content Placeholder 5"/>
          <p:cNvSpPr>
            <a:spLocks noGrp="1"/>
          </p:cNvSpPr>
          <p:nvPr>
            <p:ph sz="quarter" idx="13"/>
          </p:nvPr>
        </p:nvSpPr>
        <p:spPr/>
        <p:txBody>
          <a:bodyPr/>
          <a:lstStyle/>
          <a:p>
            <a:r>
              <a:rPr lang="en-US" dirty="0" smtClean="0"/>
              <a:t>FIGURE 12.7</a:t>
            </a:r>
            <a:endParaRPr lang="en-US" dirty="0"/>
          </a:p>
        </p:txBody>
      </p:sp>
      <p:pic>
        <p:nvPicPr>
          <p:cNvPr id="18434" name="Picture 2"/>
          <p:cNvPicPr>
            <a:picLocks noChangeAspect="1" noChangeArrowheads="1"/>
          </p:cNvPicPr>
          <p:nvPr/>
        </p:nvPicPr>
        <p:blipFill>
          <a:blip r:embed="rId2" cstate="print"/>
          <a:srcRect/>
          <a:stretch>
            <a:fillRect/>
          </a:stretch>
        </p:blipFill>
        <p:spPr bwMode="auto">
          <a:xfrm>
            <a:off x="1520995" y="1012312"/>
            <a:ext cx="6102010" cy="4450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wipe(left)">
                                      <p:cBhvr>
                                        <p:cTn id="7" dur="500"/>
                                        <p:tgtEl>
                                          <p:spTgt spid="1843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Exchange-Rate Overshooting</a:t>
            </a:r>
            <a:endParaRPr lang="en-US" dirty="0"/>
          </a:p>
        </p:txBody>
      </p:sp>
      <p:sp>
        <p:nvSpPr>
          <p:cNvPr id="3" name="Content Placeholder 2"/>
          <p:cNvSpPr>
            <a:spLocks noGrp="1"/>
          </p:cNvSpPr>
          <p:nvPr>
            <p:ph idx="1"/>
          </p:nvPr>
        </p:nvSpPr>
        <p:spPr/>
        <p:txBody>
          <a:bodyPr>
            <a:normAutofit/>
          </a:bodyPr>
          <a:lstStyle/>
          <a:p>
            <a:r>
              <a:rPr lang="en-US" dirty="0" smtClean="0"/>
              <a:t>Exchange-rate overshooting</a:t>
            </a:r>
          </a:p>
          <a:p>
            <a:pPr lvl="1"/>
            <a:r>
              <a:rPr lang="en-US" dirty="0" smtClean="0"/>
              <a:t>Can be explained by </a:t>
            </a:r>
          </a:p>
          <a:p>
            <a:pPr lvl="2"/>
            <a:r>
              <a:rPr lang="en-US" dirty="0" smtClean="0"/>
              <a:t>Tendency of elasticities to be smaller in the short term than in the long term</a:t>
            </a:r>
          </a:p>
          <a:p>
            <a:pPr lvl="2"/>
            <a:r>
              <a:rPr lang="en-US" dirty="0" smtClean="0"/>
              <a:t>Exchange rates tend to be more flexible than many other prices</a:t>
            </a:r>
            <a:endParaRPr lang="en-US" dirty="0"/>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Forecasting Foreign-Exchange Rates</a:t>
            </a:r>
            <a:endParaRPr lang="en-US" dirty="0"/>
          </a:p>
        </p:txBody>
      </p:sp>
      <p:sp>
        <p:nvSpPr>
          <p:cNvPr id="3" name="Content Placeholder 2"/>
          <p:cNvSpPr>
            <a:spLocks noGrp="1"/>
          </p:cNvSpPr>
          <p:nvPr>
            <p:ph idx="1"/>
          </p:nvPr>
        </p:nvSpPr>
        <p:spPr/>
        <p:txBody>
          <a:bodyPr>
            <a:normAutofit/>
          </a:bodyPr>
          <a:lstStyle/>
          <a:p>
            <a:r>
              <a:rPr lang="en-US" dirty="0" smtClean="0"/>
              <a:t>Forecasting exchange rates</a:t>
            </a:r>
          </a:p>
          <a:p>
            <a:pPr lvl="1"/>
            <a:r>
              <a:rPr lang="en-US" dirty="0" smtClean="0"/>
              <a:t>Is very tricky, especially in the short term</a:t>
            </a:r>
          </a:p>
          <a:p>
            <a:pPr lvl="1"/>
            <a:r>
              <a:rPr lang="en-US" dirty="0" smtClean="0"/>
              <a:t>Necessary for exporters, importers, investors, bankers, and foreign-exchange dealers</a:t>
            </a:r>
          </a:p>
          <a:p>
            <a:pPr lvl="1"/>
            <a:r>
              <a:rPr lang="en-US" dirty="0" smtClean="0"/>
              <a:t>Consulting firms</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
        <p:nvSpPr>
          <p:cNvPr id="3" name="Slide Number Placeholder 2"/>
          <p:cNvSpPr>
            <a:spLocks noGrp="1"/>
          </p:cNvSpPr>
          <p:nvPr>
            <p:ph type="sldNum" sz="quarter" idx="12"/>
          </p:nvPr>
        </p:nvSpPr>
        <p:spPr/>
        <p:txBody>
          <a:bodyPr/>
          <a:lstStyle/>
          <a:p>
            <a:fld id="{A7433447-5B6D-461F-92B6-F60C76EA706E}" type="slidenum">
              <a:rPr lang="en-US" smtClean="0"/>
              <a:pPr/>
              <a:t>45</a:t>
            </a:fld>
            <a:endParaRPr lang="en-US"/>
          </a:p>
        </p:txBody>
      </p:sp>
      <p:sp>
        <p:nvSpPr>
          <p:cNvPr id="4" name="Title 3"/>
          <p:cNvSpPr>
            <a:spLocks noGrp="1"/>
          </p:cNvSpPr>
          <p:nvPr>
            <p:ph type="title"/>
          </p:nvPr>
        </p:nvSpPr>
        <p:spPr/>
        <p:txBody>
          <a:bodyPr/>
          <a:lstStyle/>
          <a:p>
            <a:r>
              <a:rPr lang="en-US" dirty="0" smtClean="0"/>
              <a:t>Exchange-rate forecasters</a:t>
            </a:r>
            <a:endParaRPr lang="en-US" dirty="0"/>
          </a:p>
        </p:txBody>
      </p:sp>
      <p:sp>
        <p:nvSpPr>
          <p:cNvPr id="5" name="Content Placeholder 4"/>
          <p:cNvSpPr>
            <a:spLocks noGrp="1"/>
          </p:cNvSpPr>
          <p:nvPr>
            <p:ph sz="quarter" idx="13"/>
          </p:nvPr>
        </p:nvSpPr>
        <p:spPr/>
        <p:txBody>
          <a:bodyPr>
            <a:normAutofit lnSpcReduction="10000"/>
          </a:bodyPr>
          <a:lstStyle/>
          <a:p>
            <a:r>
              <a:rPr lang="en-US" dirty="0" smtClean="0"/>
              <a:t>TABLE 12.6</a:t>
            </a:r>
            <a:endParaRPr lang="en-US" dirty="0"/>
          </a:p>
        </p:txBody>
      </p:sp>
      <p:pic>
        <p:nvPicPr>
          <p:cNvPr id="19458" name="Picture 2"/>
          <p:cNvPicPr>
            <a:picLocks noChangeAspect="1" noChangeArrowheads="1"/>
          </p:cNvPicPr>
          <p:nvPr/>
        </p:nvPicPr>
        <p:blipFill>
          <a:blip r:embed="rId2" cstate="print"/>
          <a:srcRect/>
          <a:stretch>
            <a:fillRect/>
          </a:stretch>
        </p:blipFill>
        <p:spPr bwMode="auto">
          <a:xfrm>
            <a:off x="247650" y="1095190"/>
            <a:ext cx="8648700" cy="2981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ipe(up)">
                                      <p:cBhvr>
                                        <p:cTn id="7"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Forecasting Foreign-Exchange Rates</a:t>
            </a:r>
            <a:endParaRPr lang="en-US" dirty="0"/>
          </a:p>
        </p:txBody>
      </p:sp>
      <p:sp>
        <p:nvSpPr>
          <p:cNvPr id="3" name="Content Placeholder 2"/>
          <p:cNvSpPr>
            <a:spLocks noGrp="1"/>
          </p:cNvSpPr>
          <p:nvPr>
            <p:ph idx="1"/>
          </p:nvPr>
        </p:nvSpPr>
        <p:spPr/>
        <p:txBody>
          <a:bodyPr>
            <a:normAutofit/>
          </a:bodyPr>
          <a:lstStyle/>
          <a:p>
            <a:r>
              <a:rPr lang="en-US" dirty="0" smtClean="0"/>
              <a:t>Judgmental forecasts </a:t>
            </a:r>
          </a:p>
          <a:p>
            <a:pPr lvl="1"/>
            <a:r>
              <a:rPr lang="en-US" dirty="0" smtClean="0"/>
              <a:t>Subjective or common sense models.</a:t>
            </a:r>
          </a:p>
          <a:p>
            <a:pPr lvl="1"/>
            <a:r>
              <a:rPr lang="en-US" dirty="0" smtClean="0"/>
              <a:t>Require</a:t>
            </a:r>
          </a:p>
          <a:p>
            <a:pPr lvl="2"/>
            <a:r>
              <a:rPr lang="en-US" dirty="0" smtClean="0"/>
              <a:t>Wide array of political and economic data</a:t>
            </a:r>
          </a:p>
          <a:p>
            <a:pPr lvl="2"/>
            <a:r>
              <a:rPr lang="en-US" dirty="0" smtClean="0"/>
              <a:t>Interpretation of these data in terms of the timing, direction, and magnitude of exchange-rate changes</a:t>
            </a:r>
          </a:p>
          <a:p>
            <a:pPr lvl="1"/>
            <a:r>
              <a:rPr lang="en-US" dirty="0" smtClean="0"/>
              <a:t>Projections based on a thorough examination of individual nations</a:t>
            </a:r>
          </a:p>
          <a:p>
            <a:pPr lvl="2"/>
            <a:r>
              <a:rPr lang="en-US" dirty="0" smtClean="0"/>
              <a:t>Economic indicators; Political factors</a:t>
            </a:r>
          </a:p>
          <a:p>
            <a:pPr lvl="2"/>
            <a:r>
              <a:rPr lang="en-US" dirty="0" smtClean="0"/>
              <a:t>Technical factors; Psychological factors</a:t>
            </a:r>
            <a:endParaRPr lang="en-US" dirty="0"/>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Forecasting Foreign-Exchange Rates</a:t>
            </a:r>
            <a:endParaRPr lang="en-US" dirty="0"/>
          </a:p>
        </p:txBody>
      </p:sp>
      <p:sp>
        <p:nvSpPr>
          <p:cNvPr id="3" name="Content Placeholder 2"/>
          <p:cNvSpPr>
            <a:spLocks noGrp="1"/>
          </p:cNvSpPr>
          <p:nvPr>
            <p:ph idx="1"/>
          </p:nvPr>
        </p:nvSpPr>
        <p:spPr/>
        <p:txBody>
          <a:bodyPr>
            <a:normAutofit/>
          </a:bodyPr>
          <a:lstStyle/>
          <a:p>
            <a:r>
              <a:rPr lang="en-US" dirty="0" smtClean="0"/>
              <a:t>Technical forecasts</a:t>
            </a:r>
          </a:p>
          <a:p>
            <a:pPr lvl="1"/>
            <a:r>
              <a:rPr lang="en-US" dirty="0" smtClean="0"/>
              <a:t>Technical analysis </a:t>
            </a:r>
          </a:p>
          <a:p>
            <a:pPr lvl="1"/>
            <a:r>
              <a:rPr lang="en-US" dirty="0" smtClean="0"/>
              <a:t>Use of historical exchange-rate data to estimate future values</a:t>
            </a:r>
          </a:p>
          <a:p>
            <a:pPr lvl="1"/>
            <a:r>
              <a:rPr lang="en-US" dirty="0" smtClean="0"/>
              <a:t>Ignoring economic and political determinants of exchange-rate movements</a:t>
            </a:r>
          </a:p>
          <a:p>
            <a:pPr lvl="1"/>
            <a:r>
              <a:rPr lang="en-US" dirty="0" smtClean="0"/>
              <a:t>“History repeats itself”</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654" y="5850106"/>
            <a:ext cx="8884693" cy="562696"/>
          </a:xfrm>
        </p:spPr>
        <p:txBody>
          <a:bodyPr>
            <a:noAutofit/>
          </a:bodyPr>
          <a:lstStyle/>
          <a:p>
            <a:r>
              <a:rPr lang="en-US" dirty="0" smtClean="0"/>
              <a:t>When forecasting exchange rates, technical analysts watch for new highs and lows, broken trend lines, and patterns that are thought to predict price targets and movement.</a:t>
            </a:r>
            <a:endParaRPr lang="en-US" dirty="0"/>
          </a:p>
        </p:txBody>
      </p:sp>
      <p:sp>
        <p:nvSpPr>
          <p:cNvPr id="3" name="Footer Placeholder 2"/>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4" name="Slide Number Placeholder 3"/>
          <p:cNvSpPr>
            <a:spLocks noGrp="1"/>
          </p:cNvSpPr>
          <p:nvPr>
            <p:ph type="sldNum" sz="quarter" idx="12"/>
          </p:nvPr>
        </p:nvSpPr>
        <p:spPr/>
        <p:txBody>
          <a:bodyPr/>
          <a:lstStyle/>
          <a:p>
            <a:fld id="{A7433447-5B6D-461F-92B6-F60C76EA706E}" type="slidenum">
              <a:rPr lang="en-US" smtClean="0"/>
              <a:pPr/>
              <a:t>48</a:t>
            </a:fld>
            <a:endParaRPr lang="en-US"/>
          </a:p>
        </p:txBody>
      </p:sp>
      <p:sp>
        <p:nvSpPr>
          <p:cNvPr id="5" name="Title 4"/>
          <p:cNvSpPr>
            <a:spLocks noGrp="1"/>
          </p:cNvSpPr>
          <p:nvPr>
            <p:ph type="title"/>
          </p:nvPr>
        </p:nvSpPr>
        <p:spPr/>
        <p:txBody>
          <a:bodyPr/>
          <a:lstStyle/>
          <a:p>
            <a:r>
              <a:rPr lang="en-US" dirty="0" smtClean="0"/>
              <a:t>Technical analysis of the Yen’s exchange value</a:t>
            </a:r>
            <a:endParaRPr lang="en-US" dirty="0"/>
          </a:p>
        </p:txBody>
      </p:sp>
      <p:sp>
        <p:nvSpPr>
          <p:cNvPr id="6" name="Content Placeholder 5"/>
          <p:cNvSpPr>
            <a:spLocks noGrp="1"/>
          </p:cNvSpPr>
          <p:nvPr>
            <p:ph sz="quarter" idx="13"/>
          </p:nvPr>
        </p:nvSpPr>
        <p:spPr/>
        <p:txBody>
          <a:bodyPr/>
          <a:lstStyle/>
          <a:p>
            <a:r>
              <a:rPr lang="en-US" dirty="0" smtClean="0"/>
              <a:t>FIGURE 12.8</a:t>
            </a:r>
            <a:endParaRPr lang="en-US" dirty="0"/>
          </a:p>
        </p:txBody>
      </p:sp>
      <p:pic>
        <p:nvPicPr>
          <p:cNvPr id="20483" name="Picture 3"/>
          <p:cNvPicPr>
            <a:picLocks noChangeAspect="1" noChangeArrowheads="1"/>
          </p:cNvPicPr>
          <p:nvPr/>
        </p:nvPicPr>
        <p:blipFill>
          <a:blip r:embed="rId2" cstate="print"/>
          <a:srcRect/>
          <a:stretch>
            <a:fillRect/>
          </a:stretch>
        </p:blipFill>
        <p:spPr bwMode="auto">
          <a:xfrm>
            <a:off x="251361" y="690188"/>
            <a:ext cx="8641278" cy="510544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wipe(left)">
                                      <p:cBhvr>
                                        <p:cTn id="7" dur="500"/>
                                        <p:tgtEl>
                                          <p:spTgt spid="2048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Forecasting Foreign-Exchange Rates</a:t>
            </a:r>
            <a:endParaRPr lang="en-US" dirty="0"/>
          </a:p>
        </p:txBody>
      </p:sp>
      <p:sp>
        <p:nvSpPr>
          <p:cNvPr id="3" name="Content Placeholder 2"/>
          <p:cNvSpPr>
            <a:spLocks noGrp="1"/>
          </p:cNvSpPr>
          <p:nvPr>
            <p:ph idx="1"/>
          </p:nvPr>
        </p:nvSpPr>
        <p:spPr/>
        <p:txBody>
          <a:bodyPr>
            <a:normAutofit lnSpcReduction="10000"/>
          </a:bodyPr>
          <a:lstStyle/>
          <a:p>
            <a:r>
              <a:rPr lang="en-US" dirty="0" smtClean="0"/>
              <a:t>Fundamental analysis</a:t>
            </a:r>
          </a:p>
          <a:p>
            <a:pPr lvl="1"/>
            <a:r>
              <a:rPr lang="en-US" dirty="0" smtClean="0"/>
              <a:t>The opposite of technical analysis</a:t>
            </a:r>
          </a:p>
          <a:p>
            <a:pPr lvl="1"/>
            <a:r>
              <a:rPr lang="en-US" dirty="0" smtClean="0"/>
              <a:t>Considerations of economic variables that are likely to affect the supply and demand of a currency</a:t>
            </a:r>
          </a:p>
          <a:p>
            <a:pPr lvl="1"/>
            <a:r>
              <a:rPr lang="en-US" dirty="0" smtClean="0"/>
              <a:t>Computer-based econometric models</a:t>
            </a:r>
          </a:p>
          <a:p>
            <a:pPr lvl="2"/>
            <a:r>
              <a:rPr lang="en-US" dirty="0" smtClean="0"/>
              <a:t>For individual nations</a:t>
            </a:r>
          </a:p>
          <a:p>
            <a:pPr lvl="2"/>
            <a:r>
              <a:rPr lang="en-US" dirty="0" smtClean="0"/>
              <a:t>Attempt to incorporate the fundamental variables that underlie exchange-rate movements</a:t>
            </a:r>
          </a:p>
          <a:p>
            <a:pPr lvl="3"/>
            <a:r>
              <a:rPr lang="en-US" dirty="0" smtClean="0"/>
              <a:t>Interest rates, balance of trade, productivity, inflation rates</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Long-Term Exchange Rates</a:t>
            </a:r>
            <a:endParaRPr lang="en-US" dirty="0"/>
          </a:p>
        </p:txBody>
      </p:sp>
      <p:sp>
        <p:nvSpPr>
          <p:cNvPr id="3" name="Content Placeholder 2"/>
          <p:cNvSpPr>
            <a:spLocks noGrp="1"/>
          </p:cNvSpPr>
          <p:nvPr>
            <p:ph idx="1"/>
          </p:nvPr>
        </p:nvSpPr>
        <p:spPr/>
        <p:txBody>
          <a:bodyPr>
            <a:normAutofit/>
          </a:bodyPr>
          <a:lstStyle/>
          <a:p>
            <a:r>
              <a:rPr lang="en-US" dirty="0" smtClean="0"/>
              <a:t>Exchange rate changes</a:t>
            </a:r>
          </a:p>
          <a:p>
            <a:pPr lvl="1"/>
            <a:r>
              <a:rPr lang="en-US" dirty="0" smtClean="0"/>
              <a:t>Reactions of traders in the foreign-exchange market to changes in</a:t>
            </a:r>
          </a:p>
          <a:p>
            <a:pPr lvl="2"/>
            <a:r>
              <a:rPr lang="en-US" dirty="0" smtClean="0"/>
              <a:t>Relative price levels</a:t>
            </a:r>
          </a:p>
          <a:p>
            <a:pPr lvl="2"/>
            <a:r>
              <a:rPr lang="en-US" dirty="0" smtClean="0"/>
              <a:t>Relative productivity levels</a:t>
            </a:r>
          </a:p>
          <a:p>
            <a:pPr lvl="2"/>
            <a:r>
              <a:rPr lang="en-US" dirty="0" smtClean="0"/>
              <a:t>Consumer preferences for domestic or foreign goods</a:t>
            </a:r>
          </a:p>
          <a:p>
            <a:pPr lvl="2"/>
            <a:r>
              <a:rPr lang="en-US" dirty="0" smtClean="0"/>
              <a:t>Trade barriers</a:t>
            </a:r>
            <a:endParaRPr lang="en-US" dirty="0"/>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Forecasting Foreign-Exchange Rates</a:t>
            </a:r>
            <a:endParaRPr lang="en-US" dirty="0"/>
          </a:p>
        </p:txBody>
      </p:sp>
      <p:sp>
        <p:nvSpPr>
          <p:cNvPr id="3" name="Content Placeholder 2"/>
          <p:cNvSpPr>
            <a:spLocks noGrp="1"/>
          </p:cNvSpPr>
          <p:nvPr>
            <p:ph idx="1"/>
          </p:nvPr>
        </p:nvSpPr>
        <p:spPr/>
        <p:txBody>
          <a:bodyPr>
            <a:normAutofit/>
          </a:bodyPr>
          <a:lstStyle/>
          <a:p>
            <a:r>
              <a:rPr lang="en-US" dirty="0" smtClean="0"/>
              <a:t>Limitations of econometric models used to forecast exchange rates </a:t>
            </a:r>
          </a:p>
          <a:p>
            <a:pPr lvl="1"/>
            <a:r>
              <a:rPr lang="en-US" dirty="0" smtClean="0"/>
              <a:t>Rely on predictions of key economic variables</a:t>
            </a:r>
          </a:p>
          <a:p>
            <a:pPr lvl="1"/>
            <a:r>
              <a:rPr lang="en-US" dirty="0" smtClean="0"/>
              <a:t>Factors affecting exchange rates that cannot easily be quantified</a:t>
            </a:r>
          </a:p>
          <a:p>
            <a:pPr lvl="1"/>
            <a:r>
              <a:rPr lang="en-US" dirty="0" smtClean="0"/>
              <a:t>Precise timing of a factor’s effect on a currency’s exchange rate may be unclear</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1850" y="36638"/>
            <a:ext cx="7129749" cy="944562"/>
          </a:xfrm>
        </p:spPr>
        <p:txBody>
          <a:bodyPr>
            <a:normAutofit fontScale="90000"/>
          </a:bodyPr>
          <a:lstStyle/>
          <a:p>
            <a:r>
              <a:rPr lang="en-US" dirty="0" smtClean="0"/>
              <a:t>International comparisons of GDP: purchasing power parity</a:t>
            </a:r>
            <a:endParaRPr lang="en-US" dirty="0"/>
          </a:p>
        </p:txBody>
      </p:sp>
      <p:sp>
        <p:nvSpPr>
          <p:cNvPr id="3" name="Content Placeholder 2"/>
          <p:cNvSpPr>
            <a:spLocks noGrp="1"/>
          </p:cNvSpPr>
          <p:nvPr>
            <p:ph idx="1"/>
          </p:nvPr>
        </p:nvSpPr>
        <p:spPr/>
        <p:txBody>
          <a:bodyPr>
            <a:normAutofit/>
          </a:bodyPr>
          <a:lstStyle/>
          <a:p>
            <a:r>
              <a:rPr lang="en-US" dirty="0" smtClean="0"/>
              <a:t>Gross domestic product (GDP)</a:t>
            </a:r>
          </a:p>
          <a:p>
            <a:pPr lvl="1"/>
            <a:r>
              <a:rPr lang="en-US" dirty="0" smtClean="0"/>
              <a:t>Add up the market values of the goods and services its economy produces</a:t>
            </a:r>
          </a:p>
          <a:p>
            <a:r>
              <a:rPr lang="en-US" dirty="0" smtClean="0"/>
              <a:t>Use market exchange rate</a:t>
            </a:r>
          </a:p>
          <a:p>
            <a:pPr lvl="1"/>
            <a:r>
              <a:rPr lang="en-US" dirty="0" smtClean="0"/>
              <a:t>Misleading: not all goods and services are traded in a world market</a:t>
            </a:r>
          </a:p>
          <a:p>
            <a:endParaRPr lang="en-US" dirty="0" smtClean="0"/>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1850" y="36638"/>
            <a:ext cx="7129749" cy="944562"/>
          </a:xfrm>
        </p:spPr>
        <p:txBody>
          <a:bodyPr>
            <a:normAutofit fontScale="90000"/>
          </a:bodyPr>
          <a:lstStyle/>
          <a:p>
            <a:r>
              <a:rPr lang="en-US" dirty="0" smtClean="0"/>
              <a:t>International comparisons of GDP: purchasing power parity</a:t>
            </a:r>
            <a:endParaRPr lang="en-US" dirty="0"/>
          </a:p>
        </p:txBody>
      </p:sp>
      <p:sp>
        <p:nvSpPr>
          <p:cNvPr id="3" name="Content Placeholder 2"/>
          <p:cNvSpPr>
            <a:spLocks noGrp="1"/>
          </p:cNvSpPr>
          <p:nvPr>
            <p:ph idx="1"/>
          </p:nvPr>
        </p:nvSpPr>
        <p:spPr/>
        <p:txBody>
          <a:bodyPr>
            <a:normAutofit/>
          </a:bodyPr>
          <a:lstStyle/>
          <a:p>
            <a:r>
              <a:rPr lang="en-US" dirty="0" smtClean="0"/>
              <a:t>Exchange rates </a:t>
            </a:r>
          </a:p>
          <a:p>
            <a:pPr lvl="1"/>
            <a:r>
              <a:rPr lang="en-US" dirty="0" smtClean="0"/>
              <a:t>Overstate the size of economies with relatively high price levels</a:t>
            </a:r>
          </a:p>
          <a:p>
            <a:pPr lvl="1"/>
            <a:r>
              <a:rPr lang="en-US" dirty="0" smtClean="0"/>
              <a:t>Understate the size of economies with relatively low price levels</a:t>
            </a:r>
          </a:p>
          <a:p>
            <a:pPr lvl="1"/>
            <a:r>
              <a:rPr lang="en-US" dirty="0" smtClean="0"/>
              <a:t>Subject to sizable fluctuations</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1850" y="36638"/>
            <a:ext cx="7129749" cy="944562"/>
          </a:xfrm>
        </p:spPr>
        <p:txBody>
          <a:bodyPr>
            <a:normAutofit fontScale="90000"/>
          </a:bodyPr>
          <a:lstStyle/>
          <a:p>
            <a:r>
              <a:rPr lang="en-US" dirty="0" smtClean="0"/>
              <a:t>International comparisons of GDP: purchasing power parity</a:t>
            </a:r>
            <a:endParaRPr lang="en-US" dirty="0"/>
          </a:p>
        </p:txBody>
      </p:sp>
      <p:sp>
        <p:nvSpPr>
          <p:cNvPr id="3" name="Content Placeholder 2"/>
          <p:cNvSpPr>
            <a:spLocks noGrp="1"/>
          </p:cNvSpPr>
          <p:nvPr>
            <p:ph idx="1"/>
          </p:nvPr>
        </p:nvSpPr>
        <p:spPr/>
        <p:txBody>
          <a:bodyPr>
            <a:normAutofit/>
          </a:bodyPr>
          <a:lstStyle/>
          <a:p>
            <a:r>
              <a:rPr lang="en-US" dirty="0" smtClean="0"/>
              <a:t>Purchasing power parity</a:t>
            </a:r>
          </a:p>
          <a:p>
            <a:pPr lvl="1"/>
            <a:r>
              <a:rPr lang="en-US" dirty="0" smtClean="0"/>
              <a:t>Takes into account the relative cost of living and the inflation rates of different countries</a:t>
            </a:r>
          </a:p>
          <a:p>
            <a:r>
              <a:rPr lang="en-US" dirty="0" smtClean="0"/>
              <a:t>GDPs of countries converted into a common currency using purchasing power parities </a:t>
            </a:r>
          </a:p>
          <a:p>
            <a:pPr lvl="1"/>
            <a:r>
              <a:rPr lang="en-US" dirty="0" smtClean="0"/>
              <a:t>Are valued at a uniform price level</a:t>
            </a:r>
          </a:p>
          <a:p>
            <a:pPr lvl="1"/>
            <a:r>
              <a:rPr lang="en-US" dirty="0" smtClean="0"/>
              <a:t>Reflect only differences in the volumes of goods and services produced in countries</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
        <p:nvSpPr>
          <p:cNvPr id="3" name="Slide Number Placeholder 2"/>
          <p:cNvSpPr>
            <a:spLocks noGrp="1"/>
          </p:cNvSpPr>
          <p:nvPr>
            <p:ph type="sldNum" sz="quarter" idx="12"/>
          </p:nvPr>
        </p:nvSpPr>
        <p:spPr/>
        <p:txBody>
          <a:bodyPr/>
          <a:lstStyle/>
          <a:p>
            <a:fld id="{A7433447-5B6D-461F-92B6-F60C76EA706E}" type="slidenum">
              <a:rPr lang="en-US" smtClean="0"/>
              <a:pPr/>
              <a:t>54</a:t>
            </a:fld>
            <a:endParaRPr lang="en-US"/>
          </a:p>
        </p:txBody>
      </p:sp>
      <p:sp>
        <p:nvSpPr>
          <p:cNvPr id="4" name="Title 3"/>
          <p:cNvSpPr>
            <a:spLocks noGrp="1"/>
          </p:cNvSpPr>
          <p:nvPr>
            <p:ph type="title"/>
          </p:nvPr>
        </p:nvSpPr>
        <p:spPr>
          <a:xfrm>
            <a:off x="1968285" y="244582"/>
            <a:ext cx="7175715" cy="741070"/>
          </a:xfrm>
        </p:spPr>
        <p:txBody>
          <a:bodyPr/>
          <a:lstStyle/>
          <a:p>
            <a:r>
              <a:rPr lang="en-US" dirty="0" smtClean="0"/>
              <a:t>Comparing GDPs internationally, 2008: top 8 countries (billions of dollars)</a:t>
            </a:r>
            <a:endParaRPr lang="en-US" dirty="0"/>
          </a:p>
        </p:txBody>
      </p:sp>
      <p:sp>
        <p:nvSpPr>
          <p:cNvPr id="5" name="Content Placeholder 4"/>
          <p:cNvSpPr>
            <a:spLocks noGrp="1"/>
          </p:cNvSpPr>
          <p:nvPr>
            <p:ph sz="quarter" idx="13"/>
          </p:nvPr>
        </p:nvSpPr>
        <p:spPr>
          <a:xfrm>
            <a:off x="154371" y="201605"/>
            <a:ext cx="1839681" cy="506049"/>
          </a:xfrm>
        </p:spPr>
        <p:txBody>
          <a:bodyPr>
            <a:normAutofit lnSpcReduction="10000"/>
          </a:bodyPr>
          <a:lstStyle/>
          <a:p>
            <a:r>
              <a:rPr lang="en-US" dirty="0" smtClean="0"/>
              <a:t>TABLE 12.7</a:t>
            </a:r>
            <a:endParaRPr lang="en-US" dirty="0"/>
          </a:p>
        </p:txBody>
      </p:sp>
      <p:pic>
        <p:nvPicPr>
          <p:cNvPr id="21506" name="Picture 2"/>
          <p:cNvPicPr>
            <a:picLocks noChangeAspect="1" noChangeArrowheads="1"/>
          </p:cNvPicPr>
          <p:nvPr/>
        </p:nvPicPr>
        <p:blipFill>
          <a:blip r:embed="rId2" cstate="print"/>
          <a:srcRect/>
          <a:stretch>
            <a:fillRect/>
          </a:stretch>
        </p:blipFill>
        <p:spPr bwMode="auto">
          <a:xfrm>
            <a:off x="1" y="1418564"/>
            <a:ext cx="9144000" cy="249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wipe(up)">
                                      <p:cBhvr>
                                        <p:cTn id="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1850" y="60388"/>
            <a:ext cx="7129749" cy="944562"/>
          </a:xfrm>
        </p:spPr>
        <p:txBody>
          <a:bodyPr>
            <a:normAutofit fontScale="90000"/>
          </a:bodyPr>
          <a:lstStyle/>
          <a:p>
            <a:r>
              <a:rPr lang="en-US" dirty="0" err="1" smtClean="0"/>
              <a:t>Comercial</a:t>
            </a:r>
            <a:r>
              <a:rPr lang="en-US" dirty="0" smtClean="0"/>
              <a:t> Mexicana gets burned by speculation</a:t>
            </a:r>
            <a:endParaRPr lang="en-US" dirty="0"/>
          </a:p>
        </p:txBody>
      </p:sp>
      <p:sp>
        <p:nvSpPr>
          <p:cNvPr id="3" name="Content Placeholder 2"/>
          <p:cNvSpPr>
            <a:spLocks noGrp="1"/>
          </p:cNvSpPr>
          <p:nvPr>
            <p:ph idx="1"/>
          </p:nvPr>
        </p:nvSpPr>
        <p:spPr/>
        <p:txBody>
          <a:bodyPr>
            <a:normAutofit/>
          </a:bodyPr>
          <a:lstStyle/>
          <a:p>
            <a:r>
              <a:rPr lang="en-US" dirty="0" smtClean="0"/>
              <a:t>October 2008, </a:t>
            </a:r>
            <a:r>
              <a:rPr lang="en-US" dirty="0" err="1" smtClean="0"/>
              <a:t>Comercial</a:t>
            </a:r>
            <a:r>
              <a:rPr lang="en-US" dirty="0" smtClean="0"/>
              <a:t> Mexicana was prospering</a:t>
            </a:r>
          </a:p>
          <a:p>
            <a:pPr lvl="1"/>
            <a:r>
              <a:rPr lang="en-US" dirty="0" smtClean="0"/>
              <a:t>Mexico’s third largest retailer and a competitor of discount giant Wal-Mart</a:t>
            </a:r>
          </a:p>
          <a:p>
            <a:pPr lvl="1"/>
            <a:r>
              <a:rPr lang="en-US" dirty="0" smtClean="0"/>
              <a:t>Few days later, it went bankrupt,</a:t>
            </a:r>
          </a:p>
          <a:p>
            <a:pPr lvl="2"/>
            <a:r>
              <a:rPr lang="en-US" dirty="0" smtClean="0"/>
              <a:t>Foreign currency losses </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1850" y="60388"/>
            <a:ext cx="7129749" cy="944562"/>
          </a:xfrm>
        </p:spPr>
        <p:txBody>
          <a:bodyPr>
            <a:normAutofit fontScale="90000"/>
          </a:bodyPr>
          <a:lstStyle/>
          <a:p>
            <a:r>
              <a:rPr lang="en-US" dirty="0" err="1" smtClean="0"/>
              <a:t>Comercial</a:t>
            </a:r>
            <a:r>
              <a:rPr lang="en-US" dirty="0" smtClean="0"/>
              <a:t> Mexicana gets burned by speculation</a:t>
            </a:r>
            <a:endParaRPr lang="en-US" dirty="0"/>
          </a:p>
        </p:txBody>
      </p:sp>
      <p:sp>
        <p:nvSpPr>
          <p:cNvPr id="3" name="Content Placeholder 2"/>
          <p:cNvSpPr>
            <a:spLocks noGrp="1"/>
          </p:cNvSpPr>
          <p:nvPr>
            <p:ph idx="1"/>
          </p:nvPr>
        </p:nvSpPr>
        <p:spPr/>
        <p:txBody>
          <a:bodyPr>
            <a:normAutofit/>
          </a:bodyPr>
          <a:lstStyle/>
          <a:p>
            <a:r>
              <a:rPr lang="en-US" smtClean="0"/>
              <a:t>Comercial</a:t>
            </a:r>
            <a:r>
              <a:rPr lang="en-US" dirty="0" smtClean="0"/>
              <a:t> Mexicana</a:t>
            </a:r>
          </a:p>
          <a:p>
            <a:pPr lvl="1"/>
            <a:r>
              <a:rPr lang="en-US" dirty="0" smtClean="0"/>
              <a:t>Made bad bets using currency contracts - linked to the dollar/peso exchange rate</a:t>
            </a:r>
          </a:p>
          <a:p>
            <a:pPr lvl="1"/>
            <a:r>
              <a:rPr lang="en-US" dirty="0" smtClean="0"/>
              <a:t>Expectations of a stronger peso</a:t>
            </a:r>
          </a:p>
          <a:p>
            <a:pPr lvl="1"/>
            <a:r>
              <a:rPr lang="en-US" dirty="0" smtClean="0"/>
              <a:t>World credit crisis of 2008 – depreciation of the peso</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56</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
        <p:nvSpPr>
          <p:cNvPr id="3" name="Slide Number Placeholder 2"/>
          <p:cNvSpPr>
            <a:spLocks noGrp="1"/>
          </p:cNvSpPr>
          <p:nvPr>
            <p:ph type="sldNum" sz="quarter" idx="12"/>
          </p:nvPr>
        </p:nvSpPr>
        <p:spPr/>
        <p:txBody>
          <a:bodyPr/>
          <a:lstStyle/>
          <a:p>
            <a:fld id="{A7433447-5B6D-461F-92B6-F60C76EA706E}" type="slidenum">
              <a:rPr lang="en-US" smtClean="0"/>
              <a:pPr/>
              <a:t>6</a:t>
            </a:fld>
            <a:endParaRPr lang="en-US"/>
          </a:p>
        </p:txBody>
      </p:sp>
      <p:sp>
        <p:nvSpPr>
          <p:cNvPr id="4" name="Title 3"/>
          <p:cNvSpPr>
            <a:spLocks noGrp="1"/>
          </p:cNvSpPr>
          <p:nvPr>
            <p:ph type="title"/>
          </p:nvPr>
        </p:nvSpPr>
        <p:spPr>
          <a:xfrm>
            <a:off x="1968285" y="232707"/>
            <a:ext cx="7175715" cy="812322"/>
          </a:xfrm>
        </p:spPr>
        <p:txBody>
          <a:bodyPr/>
          <a:lstStyle/>
          <a:p>
            <a:r>
              <a:rPr lang="en-US" dirty="0" smtClean="0"/>
              <a:t>Determinants of the dollar’s exchange rate in the long term</a:t>
            </a:r>
            <a:endParaRPr lang="en-US" dirty="0"/>
          </a:p>
        </p:txBody>
      </p:sp>
      <p:sp>
        <p:nvSpPr>
          <p:cNvPr id="5" name="Content Placeholder 4"/>
          <p:cNvSpPr>
            <a:spLocks noGrp="1"/>
          </p:cNvSpPr>
          <p:nvPr>
            <p:ph sz="quarter" idx="13"/>
          </p:nvPr>
        </p:nvSpPr>
        <p:spPr>
          <a:xfrm>
            <a:off x="154371" y="201605"/>
            <a:ext cx="1839681" cy="506049"/>
          </a:xfrm>
        </p:spPr>
        <p:txBody>
          <a:bodyPr>
            <a:normAutofit lnSpcReduction="10000"/>
          </a:bodyPr>
          <a:lstStyle/>
          <a:p>
            <a:r>
              <a:rPr lang="en-US" dirty="0" smtClean="0"/>
              <a:t>TABLE 12.1</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314450" y="1166813"/>
            <a:ext cx="6515100" cy="4524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up)">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Long-Term Exchange Rates</a:t>
            </a:r>
            <a:endParaRPr lang="en-US" dirty="0"/>
          </a:p>
        </p:txBody>
      </p:sp>
      <p:sp>
        <p:nvSpPr>
          <p:cNvPr id="3" name="Content Placeholder 2"/>
          <p:cNvSpPr>
            <a:spLocks noGrp="1"/>
          </p:cNvSpPr>
          <p:nvPr>
            <p:ph idx="1"/>
          </p:nvPr>
        </p:nvSpPr>
        <p:spPr/>
        <p:txBody>
          <a:bodyPr>
            <a:normAutofit/>
          </a:bodyPr>
          <a:lstStyle/>
          <a:p>
            <a:r>
              <a:rPr lang="en-US" dirty="0" smtClean="0"/>
              <a:t>Increase in the U.S. price level relative to price levels in other countries</a:t>
            </a:r>
          </a:p>
          <a:p>
            <a:pPr lvl="1"/>
            <a:r>
              <a:rPr lang="en-US" dirty="0" smtClean="0"/>
              <a:t>Increase in the demand for foreign currency</a:t>
            </a:r>
          </a:p>
          <a:p>
            <a:pPr lvl="1"/>
            <a:r>
              <a:rPr lang="en-US" dirty="0" smtClean="0"/>
              <a:t>Decrease in the supply of foreign currency </a:t>
            </a:r>
          </a:p>
          <a:p>
            <a:pPr lvl="1"/>
            <a:r>
              <a:rPr lang="en-US" dirty="0" smtClean="0"/>
              <a:t>Depreciation of the dollar</a:t>
            </a:r>
            <a:endParaRPr lang="en-US" dirty="0"/>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In the long term, the exchange rate between the dollar and the pound reflects relative price levels, relative productivity levels, preferences for domestic or foreign goods, and trade barriers.</a:t>
            </a:r>
            <a:endParaRPr lang="en-US" dirty="0"/>
          </a:p>
        </p:txBody>
      </p:sp>
      <p:sp>
        <p:nvSpPr>
          <p:cNvPr id="3" name="Footer Placeholder 2"/>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4" name="Slide Number Placeholder 3"/>
          <p:cNvSpPr>
            <a:spLocks noGrp="1"/>
          </p:cNvSpPr>
          <p:nvPr>
            <p:ph type="sldNum" sz="quarter" idx="12"/>
          </p:nvPr>
        </p:nvSpPr>
        <p:spPr/>
        <p:txBody>
          <a:bodyPr/>
          <a:lstStyle/>
          <a:p>
            <a:fld id="{A7433447-5B6D-461F-92B6-F60C76EA706E}" type="slidenum">
              <a:rPr lang="en-US" smtClean="0"/>
              <a:pPr/>
              <a:t>8</a:t>
            </a:fld>
            <a:endParaRPr lang="en-US"/>
          </a:p>
        </p:txBody>
      </p:sp>
      <p:sp>
        <p:nvSpPr>
          <p:cNvPr id="5" name="Title 4"/>
          <p:cNvSpPr>
            <a:spLocks noGrp="1"/>
          </p:cNvSpPr>
          <p:nvPr>
            <p:ph type="title"/>
          </p:nvPr>
        </p:nvSpPr>
        <p:spPr>
          <a:xfrm>
            <a:off x="2108498" y="285130"/>
            <a:ext cx="7014481" cy="605517"/>
          </a:xfrm>
        </p:spPr>
        <p:txBody>
          <a:bodyPr/>
          <a:lstStyle/>
          <a:p>
            <a:r>
              <a:rPr lang="en-US" dirty="0" smtClean="0"/>
              <a:t>Market fundamentals that affect the dollar’s exchange rate in the long term (a)</a:t>
            </a:r>
            <a:endParaRPr lang="en-US" dirty="0"/>
          </a:p>
        </p:txBody>
      </p:sp>
      <p:sp>
        <p:nvSpPr>
          <p:cNvPr id="6" name="Content Placeholder 5"/>
          <p:cNvSpPr>
            <a:spLocks noGrp="1"/>
          </p:cNvSpPr>
          <p:nvPr>
            <p:ph sz="quarter" idx="13"/>
          </p:nvPr>
        </p:nvSpPr>
        <p:spPr/>
        <p:txBody>
          <a:bodyPr/>
          <a:lstStyle/>
          <a:p>
            <a:r>
              <a:rPr lang="en-US" dirty="0" smtClean="0"/>
              <a:t>FIGURE 12.2</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2351438" y="1021588"/>
            <a:ext cx="4441124" cy="488044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left)">
                                      <p:cBhvr>
                                        <p:cTn id="7" dur="500"/>
                                        <p:tgtEl>
                                          <p:spTgt spid="409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Long-Term Exchange Rates</a:t>
            </a:r>
            <a:endParaRPr lang="en-US" dirty="0"/>
          </a:p>
        </p:txBody>
      </p:sp>
      <p:sp>
        <p:nvSpPr>
          <p:cNvPr id="3" name="Content Placeholder 2"/>
          <p:cNvSpPr>
            <a:spLocks noGrp="1"/>
          </p:cNvSpPr>
          <p:nvPr>
            <p:ph idx="1"/>
          </p:nvPr>
        </p:nvSpPr>
        <p:spPr/>
        <p:txBody>
          <a:bodyPr>
            <a:normAutofit/>
          </a:bodyPr>
          <a:lstStyle/>
          <a:p>
            <a:r>
              <a:rPr lang="en-US" dirty="0" smtClean="0"/>
              <a:t>U.S. productivity growth is faster than that of other countries</a:t>
            </a:r>
          </a:p>
          <a:p>
            <a:pPr lvl="1"/>
            <a:r>
              <a:rPr lang="en-US" dirty="0" smtClean="0"/>
              <a:t>Increase in the supply of foreign currency</a:t>
            </a:r>
          </a:p>
          <a:p>
            <a:pPr lvl="1"/>
            <a:r>
              <a:rPr lang="en-US" dirty="0" smtClean="0"/>
              <a:t>Decrease in the demand for foreign currency</a:t>
            </a:r>
          </a:p>
          <a:p>
            <a:pPr lvl="1"/>
            <a:r>
              <a:rPr lang="en-US" dirty="0" smtClean="0"/>
              <a:t>Appreciation of the dollar</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11084</TotalTime>
  <Words>5118</Words>
  <Application>Microsoft Office PowerPoint</Application>
  <PresentationFormat>On-screen Show (4:3)</PresentationFormat>
  <Paragraphs>399</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Exchange-Rate Determination</vt:lpstr>
      <vt:lpstr>What Determines Exchange Rates?</vt:lpstr>
      <vt:lpstr>What Determines Exchange Rates?</vt:lpstr>
      <vt:lpstr>The path of the Yen’s exchange rate</vt:lpstr>
      <vt:lpstr>Determining Long-Term Exchange Rates</vt:lpstr>
      <vt:lpstr>Determinants of the dollar’s exchange rate in the long term</vt:lpstr>
      <vt:lpstr>Determining Long-Term Exchange Rates</vt:lpstr>
      <vt:lpstr>Market fundamentals that affect the dollar’s exchange rate in the long term (a)</vt:lpstr>
      <vt:lpstr>Determining Long-Term Exchange Rates</vt:lpstr>
      <vt:lpstr>Market fundamentals that affect the dollar’s exchange rate in the long term (b)</vt:lpstr>
      <vt:lpstr>Determining Long-Term Exchange Rates</vt:lpstr>
      <vt:lpstr>Market fundamentals that affect the dollar’s exchange rate in the long term (c)</vt:lpstr>
      <vt:lpstr>Market fundamentals that affect the dollar’s exchange rate in the long term (d)</vt:lpstr>
      <vt:lpstr>Inflation Rates, Purchasing Power Parity, and Long-Term Exchange Rates</vt:lpstr>
      <vt:lpstr>Inflation Rates, Purchasing Power Parity, and Long-Term Exchange Rates</vt:lpstr>
      <vt:lpstr>Big Mac Index</vt:lpstr>
      <vt:lpstr>Inflation Rates, Purchasing Power Parity, and Long-Term Exchange Rates</vt:lpstr>
      <vt:lpstr>Inflation Rates, Purchasing Power Parity, and Long-Term Exchange Rates</vt:lpstr>
      <vt:lpstr>The law of one price applied to a single product, steel</vt:lpstr>
      <vt:lpstr>Inflation Rates, Purchasing Power Parity, and Long-Term Exchange Rates</vt:lpstr>
      <vt:lpstr>Inflation Rates, Purchasing Power Parity, and Long-Term Exchange Rates</vt:lpstr>
      <vt:lpstr>Purchasing power parity: United States - United Kingdom, 1973–2003</vt:lpstr>
      <vt:lpstr>Determining Short-Term Exchange Rates: The Asset-Market Approach</vt:lpstr>
      <vt:lpstr>Determinants of the dollar’s exchange rate against the pound in the short term</vt:lpstr>
      <vt:lpstr>Inflation differentials and the exchange rate</vt:lpstr>
      <vt:lpstr>Inflation differentials and the dollar’s exchange value</vt:lpstr>
      <vt:lpstr>Determining Short-Term Exchange Rates: The Asset-Market Approach</vt:lpstr>
      <vt:lpstr>Determining Short-Term Exchange Rates: The Asset-Market Approach</vt:lpstr>
      <vt:lpstr>Factors affecting the dollar’s exchange rate in the short term (a)</vt:lpstr>
      <vt:lpstr>Short-term nominal and real interest rates, 2007</vt:lpstr>
      <vt:lpstr>Interest rate differentials and exchange rates</vt:lpstr>
      <vt:lpstr>Determining Short-Term Exchange Rates: The Asset-Market Approach</vt:lpstr>
      <vt:lpstr>Factors affecting the dollar’s exchange rate in the short term (b)</vt:lpstr>
      <vt:lpstr>Determining Short-Term Exchange Rates: The Asset-Market Approach</vt:lpstr>
      <vt:lpstr>The Ups and Downs of the Dollar</vt:lpstr>
      <vt:lpstr>The Ups and Downs of the Dollar</vt:lpstr>
      <vt:lpstr>The Ups and Downs of the Dollar</vt:lpstr>
      <vt:lpstr>The Ups and Downs of the Dollar</vt:lpstr>
      <vt:lpstr>The Ups and Downs of the Dollar</vt:lpstr>
      <vt:lpstr>The Ups and Downs of the Dollar</vt:lpstr>
      <vt:lpstr>Exchange-Rate Overshooting</vt:lpstr>
      <vt:lpstr>Short-term/long-term equilibrium exchange rates: overshooting</vt:lpstr>
      <vt:lpstr>Exchange-Rate Overshooting</vt:lpstr>
      <vt:lpstr>Forecasting Foreign-Exchange Rates</vt:lpstr>
      <vt:lpstr>Exchange-rate forecasters</vt:lpstr>
      <vt:lpstr>Forecasting Foreign-Exchange Rates</vt:lpstr>
      <vt:lpstr>Forecasting Foreign-Exchange Rates</vt:lpstr>
      <vt:lpstr>Technical analysis of the Yen’s exchange value</vt:lpstr>
      <vt:lpstr>Forecasting Foreign-Exchange Rates</vt:lpstr>
      <vt:lpstr>Forecasting Foreign-Exchange Rates</vt:lpstr>
      <vt:lpstr>International comparisons of GDP: purchasing power parity</vt:lpstr>
      <vt:lpstr>International comparisons of GDP: purchasing power parity</vt:lpstr>
      <vt:lpstr>International comparisons of GDP: purchasing power parity</vt:lpstr>
      <vt:lpstr>Comparing GDPs internationally, 2008: top 8 countries (billions of dollars)</vt:lpstr>
      <vt:lpstr>Comercial Mexicana gets burned by speculation</vt:lpstr>
      <vt:lpstr>Comercial Mexicana gets burned by speculation</vt:lpstr>
    </vt:vector>
  </TitlesOfParts>
  <Company>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Network Administrator</dc:creator>
  <cp:lastModifiedBy>Network Administrator</cp:lastModifiedBy>
  <cp:revision>352</cp:revision>
  <dcterms:created xsi:type="dcterms:W3CDTF">2010-06-29T16:43:20Z</dcterms:created>
  <dcterms:modified xsi:type="dcterms:W3CDTF">2010-08-10T17:35:46Z</dcterms:modified>
</cp:coreProperties>
</file>