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9FF"/>
    <a:srgbClr val="EFFBFF"/>
    <a:srgbClr val="CDF2FF"/>
    <a:srgbClr val="9FE6FF"/>
    <a:srgbClr val="00AD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91" autoAdjust="0"/>
  </p:normalViewPr>
  <p:slideViewPr>
    <p:cSldViewPr snapToGrid="0">
      <p:cViewPr>
        <p:scale>
          <a:sx n="80" d="100"/>
          <a:sy n="80" d="100"/>
        </p:scale>
        <p:origin x="-31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FD6A3-3281-44BD-9CB2-4C730879CFB0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02AA5-E4F7-43D4-827A-6CE9F576C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346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3254375"/>
            <a:ext cx="7772400" cy="1470025"/>
          </a:xfrm>
        </p:spPr>
        <p:txBody>
          <a:bodyPr>
            <a:noAutofit/>
          </a:bodyPr>
          <a:lstStyle>
            <a:lvl1pPr algn="r"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Chapter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4483"/>
            <a:ext cx="9144000" cy="53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4138"/>
            <a:ext cx="8763000" cy="944562"/>
          </a:xfrm>
        </p:spPr>
        <p:txBody>
          <a:bodyPr>
            <a:normAutofit/>
          </a:bodyPr>
          <a:lstStyle>
            <a:lvl1pPr>
              <a:defRPr sz="4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80" y="1085851"/>
            <a:ext cx="8801320" cy="5487072"/>
          </a:xfrm>
        </p:spPr>
        <p:txBody>
          <a:bodyPr/>
          <a:lstStyle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28500"/>
            <a:ext cx="8680862" cy="365125"/>
          </a:xfrm>
        </p:spPr>
        <p:txBody>
          <a:bodyPr/>
          <a:lstStyle/>
          <a:p>
            <a:r>
              <a:rPr lang="en-US" dirty="0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60168" y="1028700"/>
            <a:ext cx="8678092" cy="5443"/>
          </a:xfrm>
          <a:prstGeom prst="line">
            <a:avLst/>
          </a:prstGeom>
          <a:ln w="101600" cap="rnd">
            <a:solidFill>
              <a:srgbClr val="00ADEA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2049" y="6501450"/>
            <a:ext cx="9019903" cy="6531"/>
          </a:xfrm>
          <a:prstGeom prst="line">
            <a:avLst/>
          </a:prstGeom>
          <a:ln w="38100" cap="rnd">
            <a:solidFill>
              <a:srgbClr val="00ADEA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28500"/>
            <a:ext cx="8692738" cy="365125"/>
          </a:xfrm>
        </p:spPr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049" y="6501450"/>
            <a:ext cx="9019903" cy="6531"/>
          </a:xfrm>
          <a:prstGeom prst="line">
            <a:avLst/>
          </a:prstGeom>
          <a:ln w="38100" cap="rnd">
            <a:solidFill>
              <a:srgbClr val="00ADEA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 userDrawn="1"/>
        </p:nvGrpSpPr>
        <p:grpSpPr>
          <a:xfrm>
            <a:off x="0" y="209287"/>
            <a:ext cx="8818179" cy="418581"/>
            <a:chOff x="-2500" y="209287"/>
            <a:chExt cx="8847729" cy="418581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79537" y="418454"/>
              <a:ext cx="8665692" cy="2225"/>
              <a:chOff x="234968" y="1218554"/>
              <a:chExt cx="8665692" cy="2225"/>
            </a:xfrm>
          </p:grpSpPr>
          <p:cxnSp>
            <p:nvCxnSpPr>
              <p:cNvPr id="8" name="Straight Connector 7"/>
              <p:cNvCxnSpPr/>
              <p:nvPr userDrawn="1"/>
            </p:nvCxnSpPr>
            <p:spPr>
              <a:xfrm>
                <a:off x="247428" y="1219200"/>
                <a:ext cx="8653232" cy="1314"/>
              </a:xfrm>
              <a:prstGeom prst="line">
                <a:avLst/>
              </a:prstGeom>
              <a:ln w="384175" cap="rnd">
                <a:solidFill>
                  <a:srgbClr val="00B0F0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 userDrawn="1"/>
            </p:nvCxnSpPr>
            <p:spPr>
              <a:xfrm flipV="1">
                <a:off x="234968" y="1218554"/>
                <a:ext cx="1606241" cy="2225"/>
              </a:xfrm>
              <a:prstGeom prst="line">
                <a:avLst/>
              </a:prstGeom>
              <a:ln w="330200" cap="rnd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 userDrawn="1"/>
          </p:nvSpPr>
          <p:spPr>
            <a:xfrm>
              <a:off x="-2500" y="209287"/>
              <a:ext cx="174383" cy="41858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68285" y="232707"/>
            <a:ext cx="7175715" cy="358588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of table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 hasCustomPrompt="1"/>
          </p:nvPr>
        </p:nvSpPr>
        <p:spPr>
          <a:xfrm>
            <a:off x="154371" y="177855"/>
            <a:ext cx="1839681" cy="506049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TABLE 1.11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">
    <p:bg>
      <p:bgPr>
        <a:blipFill dpi="0" rotWithShape="1">
          <a:blip r:embed="rId2" cstate="print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1" y="196553"/>
            <a:ext cx="8818178" cy="436548"/>
            <a:chOff x="1" y="196553"/>
            <a:chExt cx="8818178" cy="436548"/>
          </a:xfrm>
        </p:grpSpPr>
        <p:grpSp>
          <p:nvGrpSpPr>
            <p:cNvPr id="7" name="Group 16"/>
            <p:cNvGrpSpPr/>
            <p:nvPr userDrawn="1"/>
          </p:nvGrpSpPr>
          <p:grpSpPr>
            <a:xfrm>
              <a:off x="181429" y="415513"/>
              <a:ext cx="8636750" cy="4901"/>
              <a:chOff x="234968" y="1215613"/>
              <a:chExt cx="8665692" cy="4901"/>
            </a:xfrm>
          </p:grpSpPr>
          <p:cxnSp>
            <p:nvCxnSpPr>
              <p:cNvPr id="8" name="Straight Connector 7"/>
              <p:cNvCxnSpPr/>
              <p:nvPr userDrawn="1"/>
            </p:nvCxnSpPr>
            <p:spPr>
              <a:xfrm>
                <a:off x="247428" y="1219200"/>
                <a:ext cx="8653232" cy="1314"/>
              </a:xfrm>
              <a:prstGeom prst="line">
                <a:avLst/>
              </a:prstGeom>
              <a:ln w="384175" cap="rnd">
                <a:solidFill>
                  <a:srgbClr val="00B0F0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 userDrawn="1"/>
            </p:nvCxnSpPr>
            <p:spPr>
              <a:xfrm>
                <a:off x="234968" y="1215613"/>
                <a:ext cx="1781408" cy="4328"/>
              </a:xfrm>
              <a:prstGeom prst="line">
                <a:avLst/>
              </a:prstGeom>
              <a:ln w="330200" cap="rnd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9697" name="Picture 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196553"/>
              <a:ext cx="185158" cy="436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9654" y="5909481"/>
            <a:ext cx="8884693" cy="56269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2060"/>
                </a:solidFill>
              </a:defRPr>
            </a:lvl1pPr>
            <a:lvl2pPr>
              <a:buNone/>
              <a:defRPr sz="1800">
                <a:solidFill>
                  <a:srgbClr val="002060"/>
                </a:solidFill>
              </a:defRPr>
            </a:lvl2pPr>
            <a:lvl3pPr>
              <a:buNone/>
              <a:defRPr sz="1800">
                <a:solidFill>
                  <a:srgbClr val="002060"/>
                </a:solidFill>
              </a:defRPr>
            </a:lvl3pPr>
            <a:lvl4pPr>
              <a:buNone/>
              <a:defRPr sz="1800">
                <a:solidFill>
                  <a:srgbClr val="002060"/>
                </a:solidFill>
              </a:defRPr>
            </a:lvl4pPr>
            <a:lvl5pPr>
              <a:buNone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Text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28500"/>
            <a:ext cx="8704613" cy="365125"/>
          </a:xfrm>
        </p:spPr>
        <p:txBody>
          <a:bodyPr/>
          <a:lstStyle/>
          <a:p>
            <a:r>
              <a:rPr lang="en-US" dirty="0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049" y="6501450"/>
            <a:ext cx="9019903" cy="6531"/>
          </a:xfrm>
          <a:prstGeom prst="line">
            <a:avLst/>
          </a:prstGeom>
          <a:ln w="38100" cap="rnd">
            <a:solidFill>
              <a:srgbClr val="00ADEA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08498" y="237631"/>
            <a:ext cx="7014481" cy="358588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of figure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132204" y="164775"/>
            <a:ext cx="2159000" cy="528637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z="2800" dirty="0" smtClean="0">
                <a:solidFill>
                  <a:schemeClr val="bg1"/>
                </a:solidFill>
              </a:rPr>
              <a:t>FIGURE 1.13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lobalization">
    <p:bg>
      <p:bgPr>
        <a:blipFill dpi="0" rotWithShape="1">
          <a:blip r:embed="rId2" cstate="print">
            <a:lum/>
          </a:blip>
          <a:srcRect/>
          <a:stretch>
            <a:fillRect t="-57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5908" y="1061755"/>
            <a:ext cx="8678092" cy="5443"/>
          </a:xfrm>
          <a:prstGeom prst="line">
            <a:avLst/>
          </a:prstGeom>
          <a:ln w="101600" cap="rnd">
            <a:solidFill>
              <a:srgbClr val="00ADEA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C:\Users\Andreea\Desktop\Carbaugh\pic\glob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84179" cy="11127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1850" y="84138"/>
            <a:ext cx="7129749" cy="944562"/>
          </a:xfrm>
        </p:spPr>
        <p:txBody>
          <a:bodyPr>
            <a:normAutofit/>
          </a:bodyPr>
          <a:lstStyle>
            <a:lvl1pPr>
              <a:defRPr sz="42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80" y="1211855"/>
            <a:ext cx="8801320" cy="53610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28500"/>
            <a:ext cx="8692738" cy="365125"/>
          </a:xfrm>
        </p:spPr>
        <p:txBody>
          <a:bodyPr/>
          <a:lstStyle/>
          <a:p>
            <a:r>
              <a:rPr lang="en-US" dirty="0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049" y="6501450"/>
            <a:ext cx="9019903" cy="6531"/>
          </a:xfrm>
          <a:prstGeom prst="line">
            <a:avLst/>
          </a:prstGeom>
          <a:ln w="38100" cap="rnd">
            <a:solidFill>
              <a:srgbClr val="00ADEA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330504"/>
            <a:ext cx="1861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GLOBALIZATION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ade conflicts">
    <p:bg>
      <p:bgPr>
        <a:blipFill dpi="0" rotWithShape="1">
          <a:blip r:embed="rId2" cstate="print">
            <a:lum/>
          </a:blip>
          <a:srcRect/>
          <a:stretch>
            <a:fillRect t="-57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65908" y="1061755"/>
            <a:ext cx="8678092" cy="5443"/>
          </a:xfrm>
          <a:prstGeom prst="line">
            <a:avLst/>
          </a:prstGeom>
          <a:ln w="101600" cap="rnd">
            <a:solidFill>
              <a:srgbClr val="00ADEA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C:\Users\Andreea\Desktop\Carbaugh\pic\global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84179" cy="11127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1850" y="84138"/>
            <a:ext cx="7129749" cy="944562"/>
          </a:xfrm>
        </p:spPr>
        <p:txBody>
          <a:bodyPr>
            <a:normAutofit/>
          </a:bodyPr>
          <a:lstStyle>
            <a:lvl1pPr>
              <a:defRPr sz="42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80" y="1211855"/>
            <a:ext cx="8801320" cy="53610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28500"/>
            <a:ext cx="8692738" cy="365125"/>
          </a:xfrm>
        </p:spPr>
        <p:txBody>
          <a:bodyPr/>
          <a:lstStyle/>
          <a:p>
            <a:r>
              <a:rPr lang="en-US" dirty="0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049" y="6501450"/>
            <a:ext cx="9019903" cy="6531"/>
          </a:xfrm>
          <a:prstGeom prst="line">
            <a:avLst/>
          </a:prstGeom>
          <a:ln w="38100" cap="rnd">
            <a:solidFill>
              <a:srgbClr val="00ADEA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154232"/>
            <a:ext cx="1861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TRADE CONFLICTS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rgbClr val="0070C0"/>
                </a:solidFill>
              </a:defRPr>
            </a:lvl1pPr>
          </a:lstStyle>
          <a:p>
            <a:fld id="{A7433447-5B6D-461F-92B6-F60C76EA7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8" r:id="rId3"/>
    <p:sldLayoutId id="2147483659" r:id="rId4"/>
    <p:sldLayoutId id="2147483660" r:id="rId5"/>
    <p:sldLayoutId id="2147483661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649" y="3289465"/>
            <a:ext cx="7772400" cy="1209315"/>
          </a:xfrm>
        </p:spPr>
        <p:txBody>
          <a:bodyPr/>
          <a:lstStyle/>
          <a:p>
            <a:r>
              <a:rPr lang="en-US" dirty="0" smtClean="0"/>
              <a:t>Mechanisms of</a:t>
            </a:r>
            <a:br>
              <a:rPr lang="en-US" dirty="0" smtClean="0"/>
            </a:br>
            <a:r>
              <a:rPr lang="en-US" dirty="0" smtClean="0"/>
              <a:t>International Adjustment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8500"/>
            <a:ext cx="9144000" cy="365125"/>
          </a:xfrm>
        </p:spPr>
        <p:txBody>
          <a:bodyPr/>
          <a:lstStyle/>
          <a:p>
            <a:r>
              <a:rPr lang="en-US" dirty="0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50524" y="5272644"/>
            <a:ext cx="3093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PowerPoint slides prepared by:</a:t>
            </a:r>
          </a:p>
          <a:p>
            <a:r>
              <a:rPr lang="en-US" dirty="0" smtClean="0"/>
              <a:t>Andreea Chiritescu</a:t>
            </a:r>
          </a:p>
          <a:p>
            <a:r>
              <a:rPr lang="en-US" dirty="0" smtClean="0"/>
              <a:t>Eastern Illinois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Income </a:t>
            </a:r>
            <a:r>
              <a:rPr lang="en-US" dirty="0" smtClean="0"/>
              <a:t>adjustment </a:t>
            </a:r>
            <a:r>
              <a:rPr lang="en-US" dirty="0" smtClean="0"/>
              <a:t>mechanism</a:t>
            </a:r>
          </a:p>
          <a:p>
            <a:pPr lvl="1"/>
            <a:r>
              <a:rPr lang="en-US" dirty="0" smtClean="0"/>
              <a:t>John Maynard Keynes, 1930s</a:t>
            </a:r>
          </a:p>
          <a:p>
            <a:pPr lvl="1"/>
            <a:r>
              <a:rPr lang="en-US" dirty="0" smtClean="0"/>
              <a:t>Focus </a:t>
            </a:r>
            <a:r>
              <a:rPr lang="en-US" dirty="0" smtClean="0"/>
              <a:t>on automatic changes in income to bring about adjustment in </a:t>
            </a:r>
            <a:r>
              <a:rPr lang="en-US" dirty="0" smtClean="0"/>
              <a:t>a nation’s </a:t>
            </a:r>
            <a:r>
              <a:rPr lang="en-US" dirty="0" smtClean="0"/>
              <a:t>current </a:t>
            </a:r>
            <a:r>
              <a:rPr lang="en-US" dirty="0" smtClean="0"/>
              <a:t>account</a:t>
            </a:r>
          </a:p>
          <a:p>
            <a:pPr lvl="1"/>
            <a:r>
              <a:rPr lang="en-US" dirty="0" smtClean="0"/>
              <a:t>Under </a:t>
            </a:r>
            <a:r>
              <a:rPr lang="en-US" dirty="0" smtClean="0"/>
              <a:t>fixed exchange </a:t>
            </a:r>
            <a:r>
              <a:rPr lang="en-US" dirty="0" smtClean="0"/>
              <a:t>rates</a:t>
            </a:r>
          </a:p>
          <a:p>
            <a:pPr lvl="2"/>
            <a:r>
              <a:rPr lang="en-US" dirty="0" smtClean="0"/>
              <a:t>Influence of income </a:t>
            </a:r>
            <a:r>
              <a:rPr lang="en-US" dirty="0" smtClean="0"/>
              <a:t>changes in nations with current-account surpluses and deficits would </a:t>
            </a:r>
            <a:r>
              <a:rPr lang="en-US" dirty="0" smtClean="0"/>
              <a:t>help restore </a:t>
            </a:r>
            <a:r>
              <a:rPr lang="en-US" dirty="0" smtClean="0"/>
              <a:t>equilibrium </a:t>
            </a:r>
            <a:r>
              <a:rPr lang="en-US" dirty="0" smtClean="0"/>
              <a:t>automatically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Income </a:t>
            </a:r>
            <a:r>
              <a:rPr lang="en-US" dirty="0" smtClean="0"/>
              <a:t>adjustment </a:t>
            </a:r>
            <a:r>
              <a:rPr lang="en-US" dirty="0" smtClean="0"/>
              <a:t>mechanism</a:t>
            </a:r>
          </a:p>
          <a:p>
            <a:pPr lvl="1"/>
            <a:r>
              <a:rPr lang="en-US" dirty="0" smtClean="0"/>
              <a:t>Under </a:t>
            </a:r>
            <a:r>
              <a:rPr lang="en-US" dirty="0" smtClean="0"/>
              <a:t>fixed exchange </a:t>
            </a:r>
            <a:r>
              <a:rPr lang="en-US" dirty="0" smtClean="0"/>
              <a:t>rates</a:t>
            </a:r>
          </a:p>
          <a:p>
            <a:pPr lvl="2"/>
            <a:r>
              <a:rPr lang="en-US" dirty="0" smtClean="0"/>
              <a:t>Persistent </a:t>
            </a:r>
            <a:r>
              <a:rPr lang="en-US" dirty="0" smtClean="0"/>
              <a:t>current-account </a:t>
            </a:r>
            <a:r>
              <a:rPr lang="en-US" dirty="0" smtClean="0"/>
              <a:t>surplus</a:t>
            </a:r>
          </a:p>
          <a:p>
            <a:pPr lvl="3"/>
            <a:r>
              <a:rPr lang="en-US" dirty="0" smtClean="0"/>
              <a:t>Rising income - Increasing imports</a:t>
            </a:r>
          </a:p>
          <a:p>
            <a:pPr lvl="2"/>
            <a:r>
              <a:rPr lang="en-US" dirty="0" smtClean="0"/>
              <a:t>Current-account deficit </a:t>
            </a:r>
          </a:p>
          <a:p>
            <a:pPr lvl="3"/>
            <a:r>
              <a:rPr lang="en-US" dirty="0" smtClean="0"/>
              <a:t>Fall </a:t>
            </a:r>
            <a:r>
              <a:rPr lang="en-US" dirty="0" smtClean="0"/>
              <a:t>in </a:t>
            </a:r>
            <a:r>
              <a:rPr lang="en-US" dirty="0" smtClean="0"/>
              <a:t>income - Declining imports</a:t>
            </a:r>
            <a:endParaRPr lang="en-US" dirty="0" smtClean="0"/>
          </a:p>
          <a:p>
            <a:pPr lvl="2"/>
            <a:r>
              <a:rPr lang="en-US" dirty="0" smtClean="0"/>
              <a:t>Effects </a:t>
            </a:r>
            <a:r>
              <a:rPr lang="en-US" dirty="0" smtClean="0"/>
              <a:t>of income changes on import levels will reverse the disequilibrium </a:t>
            </a:r>
            <a:r>
              <a:rPr lang="en-US" dirty="0" smtClean="0"/>
              <a:t>in the </a:t>
            </a:r>
            <a:r>
              <a:rPr lang="en-US" dirty="0" smtClean="0"/>
              <a:t>current </a:t>
            </a:r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foreign repercussion effect</a:t>
            </a:r>
          </a:p>
          <a:p>
            <a:pPr lvl="1"/>
            <a:r>
              <a:rPr lang="en-US" dirty="0" smtClean="0"/>
              <a:t>Income </a:t>
            </a:r>
            <a:r>
              <a:rPr lang="en-US" dirty="0" smtClean="0"/>
              <a:t>adjustment </a:t>
            </a:r>
            <a:r>
              <a:rPr lang="en-US" dirty="0" smtClean="0"/>
              <a:t>mechanism</a:t>
            </a:r>
          </a:p>
          <a:p>
            <a:pPr lvl="1"/>
            <a:r>
              <a:rPr lang="en-US" dirty="0" smtClean="0"/>
              <a:t>And include the impact </a:t>
            </a:r>
            <a:r>
              <a:rPr lang="en-US" dirty="0" smtClean="0"/>
              <a:t>that changes in domestic expenditures and income levels have on </a:t>
            </a:r>
            <a:r>
              <a:rPr lang="en-US" dirty="0" smtClean="0"/>
              <a:t>foreign economies</a:t>
            </a:r>
          </a:p>
          <a:p>
            <a:pPr lvl="1"/>
            <a:r>
              <a:rPr lang="en-US" dirty="0" smtClean="0"/>
              <a:t>Both </a:t>
            </a:r>
            <a:r>
              <a:rPr lang="en-US" dirty="0" smtClean="0"/>
              <a:t>the rise in income of the </a:t>
            </a:r>
            <a:r>
              <a:rPr lang="en-US" dirty="0" smtClean="0"/>
              <a:t>surplus nation and </a:t>
            </a:r>
            <a:r>
              <a:rPr lang="en-US" dirty="0" smtClean="0"/>
              <a:t>the fall in income of the deficit nation </a:t>
            </a:r>
            <a:r>
              <a:rPr lang="en-US" dirty="0" smtClean="0"/>
              <a:t>are dampened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</a:t>
            </a:r>
            <a:r>
              <a:rPr lang="en-US" dirty="0" smtClean="0"/>
              <a:t>of the foreign repercussion </a:t>
            </a:r>
            <a:r>
              <a:rPr lang="en-US" dirty="0" smtClean="0"/>
              <a:t>effect</a:t>
            </a:r>
          </a:p>
          <a:p>
            <a:pPr lvl="1"/>
            <a:r>
              <a:rPr lang="en-US" dirty="0" smtClean="0"/>
              <a:t>Depends on </a:t>
            </a:r>
            <a:r>
              <a:rPr lang="en-US" dirty="0" smtClean="0"/>
              <a:t>the </a:t>
            </a:r>
            <a:r>
              <a:rPr lang="en-US" dirty="0" smtClean="0"/>
              <a:t>economic size </a:t>
            </a:r>
            <a:r>
              <a:rPr lang="en-US" dirty="0" smtClean="0"/>
              <a:t>of a </a:t>
            </a:r>
            <a:r>
              <a:rPr lang="en-US" dirty="0" smtClean="0"/>
              <a:t>country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small </a:t>
            </a:r>
            <a:r>
              <a:rPr lang="en-US" dirty="0" smtClean="0"/>
              <a:t>nation </a:t>
            </a:r>
            <a:r>
              <a:rPr lang="en-US" dirty="0" smtClean="0"/>
              <a:t>that increases its imports from a large </a:t>
            </a:r>
            <a:r>
              <a:rPr lang="en-US" dirty="0" smtClean="0"/>
              <a:t>nation</a:t>
            </a:r>
          </a:p>
          <a:p>
            <a:pPr lvl="2"/>
            <a:r>
              <a:rPr lang="en-US" dirty="0" smtClean="0"/>
              <a:t>Little </a:t>
            </a:r>
            <a:r>
              <a:rPr lang="en-US" dirty="0" smtClean="0"/>
              <a:t>impact on the </a:t>
            </a:r>
            <a:r>
              <a:rPr lang="en-US" dirty="0" smtClean="0"/>
              <a:t>large nation’s </a:t>
            </a:r>
            <a:r>
              <a:rPr lang="en-US" dirty="0" smtClean="0"/>
              <a:t>income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Major </a:t>
            </a:r>
            <a:r>
              <a:rPr lang="en-US" dirty="0" smtClean="0"/>
              <a:t>trading </a:t>
            </a:r>
            <a:r>
              <a:rPr lang="en-US" dirty="0" smtClean="0"/>
              <a:t>nations</a:t>
            </a:r>
          </a:p>
          <a:p>
            <a:pPr lvl="2"/>
            <a:r>
              <a:rPr lang="en-US" dirty="0" smtClean="0"/>
              <a:t>Significant foreign </a:t>
            </a:r>
            <a:r>
              <a:rPr lang="en-US" dirty="0" smtClean="0"/>
              <a:t>repercussion </a:t>
            </a:r>
            <a:r>
              <a:rPr lang="en-US" dirty="0" smtClean="0"/>
              <a:t>effect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513"/>
            <a:ext cx="87630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Disadvantages of Automatic Adjustment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efficient </a:t>
            </a:r>
            <a:r>
              <a:rPr lang="en-US" dirty="0" smtClean="0"/>
              <a:t>adjustment mechanism </a:t>
            </a:r>
            <a:endParaRPr lang="en-US" dirty="0" smtClean="0"/>
          </a:p>
          <a:p>
            <a:pPr lvl="1"/>
            <a:r>
              <a:rPr lang="en-US" dirty="0" smtClean="0"/>
              <a:t>Requires </a:t>
            </a:r>
            <a:r>
              <a:rPr lang="en-US" dirty="0" smtClean="0"/>
              <a:t>central bankers to forgo their </a:t>
            </a:r>
            <a:r>
              <a:rPr lang="en-US" dirty="0" smtClean="0"/>
              <a:t>use of </a:t>
            </a:r>
            <a:r>
              <a:rPr lang="en-US" dirty="0" smtClean="0"/>
              <a:t>monetary policy </a:t>
            </a:r>
            <a:endParaRPr lang="en-US" dirty="0" smtClean="0"/>
          </a:p>
          <a:p>
            <a:pPr lvl="2"/>
            <a:r>
              <a:rPr lang="en-US" dirty="0" smtClean="0"/>
              <a:t>To </a:t>
            </a:r>
            <a:r>
              <a:rPr lang="en-US" dirty="0" smtClean="0"/>
              <a:t>promote the goal of full employment without </a:t>
            </a:r>
            <a:r>
              <a:rPr lang="en-US" dirty="0" smtClean="0"/>
              <a:t>inflation</a:t>
            </a:r>
          </a:p>
          <a:p>
            <a:pPr lvl="1"/>
            <a:r>
              <a:rPr lang="en-US" dirty="0" smtClean="0"/>
              <a:t>Each nation </a:t>
            </a:r>
            <a:r>
              <a:rPr lang="en-US" dirty="0" smtClean="0"/>
              <a:t>must be willing to accept inflation or recession </a:t>
            </a:r>
            <a:endParaRPr lang="en-US" dirty="0" smtClean="0"/>
          </a:p>
          <a:p>
            <a:pPr lvl="2"/>
            <a:r>
              <a:rPr lang="en-US" dirty="0" smtClean="0"/>
              <a:t>When </a:t>
            </a:r>
            <a:r>
              <a:rPr lang="en-US" dirty="0" smtClean="0"/>
              <a:t>current-account </a:t>
            </a:r>
            <a:r>
              <a:rPr lang="en-US" dirty="0" smtClean="0"/>
              <a:t>adjustment requires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Monetary approach </a:t>
            </a:r>
            <a:r>
              <a:rPr lang="en-US" smtClean="0"/>
              <a:t>to </a:t>
            </a:r>
            <a:r>
              <a:rPr lang="en-US" smtClean="0"/>
              <a:t>balance </a:t>
            </a:r>
            <a:r>
              <a:rPr lang="en-US" dirty="0" smtClean="0"/>
              <a:t>of </a:t>
            </a:r>
            <a:r>
              <a:rPr lang="en-US" dirty="0" smtClean="0"/>
              <a:t>payments</a:t>
            </a:r>
            <a:endParaRPr lang="en-US" dirty="0" smtClean="0"/>
          </a:p>
          <a:p>
            <a:pPr lvl="1"/>
            <a:r>
              <a:rPr lang="en-US" dirty="0" smtClean="0"/>
              <a:t>Balance </a:t>
            </a:r>
            <a:r>
              <a:rPr lang="en-US" dirty="0" smtClean="0"/>
              <a:t>of payments </a:t>
            </a:r>
            <a:r>
              <a:rPr lang="en-US" dirty="0" smtClean="0"/>
              <a:t>- affected </a:t>
            </a:r>
            <a:r>
              <a:rPr lang="en-US" dirty="0" smtClean="0"/>
              <a:t>by discrepancies between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amount of money people desire to hold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amount supplied by the central </a:t>
            </a:r>
            <a:r>
              <a:rPr lang="en-US" dirty="0" smtClean="0"/>
              <a:t>bank</a:t>
            </a:r>
          </a:p>
          <a:p>
            <a:pPr lvl="1"/>
            <a:r>
              <a:rPr lang="en-US" dirty="0" smtClean="0"/>
              <a:t>Excess demand for </a:t>
            </a:r>
            <a:r>
              <a:rPr lang="en-US" dirty="0" smtClean="0"/>
              <a:t>money </a:t>
            </a:r>
            <a:r>
              <a:rPr lang="en-US" dirty="0" smtClean="0"/>
              <a:t>- fulfilled </a:t>
            </a:r>
            <a:r>
              <a:rPr lang="en-US" dirty="0" smtClean="0"/>
              <a:t>by inflows of money from another </a:t>
            </a:r>
            <a:r>
              <a:rPr lang="en-US" dirty="0" smtClean="0"/>
              <a:t>country</a:t>
            </a:r>
          </a:p>
          <a:p>
            <a:pPr lvl="1"/>
            <a:r>
              <a:rPr lang="en-US" dirty="0" smtClean="0"/>
              <a:t>Excess </a:t>
            </a:r>
            <a:r>
              <a:rPr lang="en-US" dirty="0" smtClean="0"/>
              <a:t>supply of money </a:t>
            </a:r>
            <a:r>
              <a:rPr lang="en-US" dirty="0" smtClean="0"/>
              <a:t>- </a:t>
            </a:r>
            <a:r>
              <a:rPr lang="en-US" dirty="0" smtClean="0"/>
              <a:t>eliminated by outflows of </a:t>
            </a:r>
            <a:r>
              <a:rPr lang="en-US" dirty="0" smtClean="0"/>
              <a:t>money to another country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Adjustment </a:t>
            </a:r>
            <a:r>
              <a:rPr lang="en-US" dirty="0" smtClean="0"/>
              <a:t>mechanism </a:t>
            </a:r>
            <a:endParaRPr lang="en-US" dirty="0" smtClean="0"/>
          </a:p>
          <a:p>
            <a:pPr lvl="1"/>
            <a:r>
              <a:rPr lang="en-US" dirty="0" smtClean="0"/>
              <a:t>Works </a:t>
            </a:r>
            <a:r>
              <a:rPr lang="en-US" dirty="0" smtClean="0"/>
              <a:t>for the return to equilibrium after the </a:t>
            </a:r>
            <a:r>
              <a:rPr lang="en-US" dirty="0" smtClean="0"/>
              <a:t>initial equilibrium </a:t>
            </a:r>
            <a:r>
              <a:rPr lang="en-US" dirty="0" smtClean="0"/>
              <a:t>has been </a:t>
            </a:r>
            <a:r>
              <a:rPr lang="en-US" dirty="0" smtClean="0"/>
              <a:t>disrupted</a:t>
            </a:r>
          </a:p>
          <a:p>
            <a:r>
              <a:rPr lang="en-US" dirty="0" smtClean="0"/>
              <a:t>Current-account adjustment</a:t>
            </a:r>
          </a:p>
          <a:p>
            <a:pPr lvl="1"/>
            <a:r>
              <a:rPr lang="en-US" dirty="0" smtClean="0"/>
              <a:t>Automatic adjustment</a:t>
            </a:r>
          </a:p>
          <a:p>
            <a:pPr lvl="1"/>
            <a:r>
              <a:rPr lang="en-US" dirty="0" smtClean="0"/>
              <a:t>Discretionary </a:t>
            </a:r>
            <a:r>
              <a:rPr lang="en-US" dirty="0" smtClean="0"/>
              <a:t>government </a:t>
            </a:r>
            <a:r>
              <a:rPr lang="en-US" dirty="0" smtClean="0"/>
              <a:t>policies</a:t>
            </a:r>
          </a:p>
          <a:p>
            <a:r>
              <a:rPr lang="en-US" dirty="0" smtClean="0"/>
              <a:t>Automatic </a:t>
            </a:r>
            <a:r>
              <a:rPr lang="en-US" dirty="0" smtClean="0"/>
              <a:t>adjustment of the </a:t>
            </a:r>
            <a:r>
              <a:rPr lang="en-US" dirty="0" smtClean="0"/>
              <a:t>current-account</a:t>
            </a:r>
          </a:p>
          <a:p>
            <a:pPr lvl="1"/>
            <a:r>
              <a:rPr lang="en-US" dirty="0" smtClean="0"/>
              <a:t>Under </a:t>
            </a:r>
            <a:r>
              <a:rPr lang="en-US" dirty="0" smtClean="0"/>
              <a:t>a fixed exchange-rate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Adjustment variables: prices </a:t>
            </a:r>
            <a:r>
              <a:rPr lang="en-US" dirty="0" smtClean="0"/>
              <a:t>and </a:t>
            </a:r>
            <a:r>
              <a:rPr lang="en-US" dirty="0" smtClean="0"/>
              <a:t>income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Gold standard, late </a:t>
            </a:r>
            <a:r>
              <a:rPr lang="en-US" dirty="0" smtClean="0"/>
              <a:t>1800s to </a:t>
            </a:r>
            <a:r>
              <a:rPr lang="en-US" dirty="0" smtClean="0"/>
              <a:t>early 1900s</a:t>
            </a:r>
          </a:p>
          <a:p>
            <a:pPr lvl="1"/>
            <a:r>
              <a:rPr lang="en-US" dirty="0" smtClean="0"/>
              <a:t>Conditions for each member nation</a:t>
            </a:r>
          </a:p>
          <a:p>
            <a:pPr lvl="2"/>
            <a:r>
              <a:rPr lang="en-US" dirty="0" smtClean="0"/>
              <a:t>Money </a:t>
            </a:r>
            <a:r>
              <a:rPr lang="en-US" dirty="0" smtClean="0"/>
              <a:t>supply </a:t>
            </a:r>
            <a:r>
              <a:rPr lang="en-US" dirty="0" smtClean="0"/>
              <a:t>= gold </a:t>
            </a:r>
            <a:r>
              <a:rPr lang="en-US" dirty="0" smtClean="0"/>
              <a:t>or paper money backed by </a:t>
            </a:r>
            <a:r>
              <a:rPr lang="en-US" dirty="0" smtClean="0"/>
              <a:t>gold</a:t>
            </a:r>
          </a:p>
          <a:p>
            <a:pPr lvl="2"/>
            <a:r>
              <a:rPr lang="en-US" dirty="0" smtClean="0"/>
              <a:t>Official </a:t>
            </a:r>
            <a:r>
              <a:rPr lang="en-US" dirty="0" smtClean="0"/>
              <a:t>price of </a:t>
            </a:r>
            <a:r>
              <a:rPr lang="en-US" dirty="0" smtClean="0"/>
              <a:t>gold – defined in </a:t>
            </a:r>
            <a:r>
              <a:rPr lang="en-US" dirty="0" smtClean="0"/>
              <a:t>terms of </a:t>
            </a:r>
            <a:r>
              <a:rPr lang="en-US" dirty="0" smtClean="0"/>
              <a:t>national currency</a:t>
            </a:r>
          </a:p>
          <a:p>
            <a:pPr lvl="3"/>
            <a:r>
              <a:rPr lang="en-US" dirty="0" smtClean="0"/>
              <a:t>Buy and </a:t>
            </a:r>
            <a:r>
              <a:rPr lang="en-US" dirty="0" smtClean="0"/>
              <a:t>sell gold at that </a:t>
            </a:r>
            <a:r>
              <a:rPr lang="en-US" dirty="0" smtClean="0"/>
              <a:t>price</a:t>
            </a:r>
          </a:p>
          <a:p>
            <a:pPr lvl="2"/>
            <a:r>
              <a:rPr lang="en-US" dirty="0" smtClean="0"/>
              <a:t>Free </a:t>
            </a:r>
            <a:r>
              <a:rPr lang="en-US" dirty="0" smtClean="0"/>
              <a:t>import and export of gold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Money </a:t>
            </a:r>
            <a:r>
              <a:rPr lang="en-US" dirty="0" smtClean="0"/>
              <a:t>supply </a:t>
            </a:r>
            <a:r>
              <a:rPr lang="en-US" dirty="0" smtClean="0"/>
              <a:t>- directly tied </a:t>
            </a:r>
            <a:r>
              <a:rPr lang="en-US" dirty="0" smtClean="0"/>
              <a:t>to </a:t>
            </a:r>
            <a:r>
              <a:rPr lang="en-US" dirty="0" smtClean="0"/>
              <a:t>current -account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Quantity </a:t>
            </a:r>
            <a:r>
              <a:rPr lang="en-US" dirty="0" smtClean="0"/>
              <a:t>theory of money</a:t>
            </a:r>
            <a:endParaRPr lang="en-US" dirty="0" smtClean="0"/>
          </a:p>
          <a:p>
            <a:pPr lvl="1"/>
            <a:r>
              <a:rPr lang="en-US" dirty="0" smtClean="0"/>
              <a:t>Classical </a:t>
            </a:r>
            <a:r>
              <a:rPr lang="en-US" dirty="0" smtClean="0"/>
              <a:t>price-adjustment </a:t>
            </a:r>
            <a:r>
              <a:rPr lang="en-US" dirty="0" smtClean="0"/>
              <a:t>mechanism</a:t>
            </a:r>
          </a:p>
          <a:p>
            <a:pPr lvl="1"/>
            <a:r>
              <a:rPr lang="en-US" dirty="0" smtClean="0"/>
              <a:t>Equation </a:t>
            </a:r>
            <a:r>
              <a:rPr lang="en-US" dirty="0" smtClean="0"/>
              <a:t>of exchange</a:t>
            </a:r>
            <a:r>
              <a:rPr lang="en-US" dirty="0" smtClean="0"/>
              <a:t>: MV=PQ  </a:t>
            </a:r>
          </a:p>
          <a:p>
            <a:pPr lvl="2"/>
            <a:r>
              <a:rPr lang="en-US" dirty="0" smtClean="0"/>
              <a:t>M – money supply</a:t>
            </a:r>
          </a:p>
          <a:p>
            <a:pPr lvl="2"/>
            <a:r>
              <a:rPr lang="en-US" dirty="0" smtClean="0"/>
              <a:t>V – velocity of money</a:t>
            </a:r>
          </a:p>
          <a:p>
            <a:pPr lvl="2"/>
            <a:r>
              <a:rPr lang="en-US" dirty="0" smtClean="0"/>
              <a:t>P - </a:t>
            </a:r>
            <a:r>
              <a:rPr lang="en-US" dirty="0" smtClean="0"/>
              <a:t>average price at which each of the final goods is sold</a:t>
            </a:r>
            <a:endParaRPr lang="en-US" dirty="0" smtClean="0"/>
          </a:p>
          <a:p>
            <a:pPr lvl="2"/>
            <a:r>
              <a:rPr lang="en-US" dirty="0" smtClean="0"/>
              <a:t>Q – </a:t>
            </a:r>
            <a:r>
              <a:rPr lang="en-US" dirty="0" smtClean="0"/>
              <a:t>physical volume of all final goods </a:t>
            </a:r>
            <a:r>
              <a:rPr lang="en-US" dirty="0" smtClean="0"/>
              <a:t>produced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MV=PQ  identity</a:t>
            </a:r>
          </a:p>
          <a:p>
            <a:pPr lvl="1"/>
            <a:r>
              <a:rPr lang="en-US" dirty="0" smtClean="0"/>
              <a:t>Total </a:t>
            </a:r>
            <a:r>
              <a:rPr lang="en-US" dirty="0" smtClean="0"/>
              <a:t>monetary expenditures on </a:t>
            </a:r>
            <a:r>
              <a:rPr lang="en-US" dirty="0" smtClean="0"/>
              <a:t>final goods = monetary </a:t>
            </a:r>
            <a:r>
              <a:rPr lang="en-US" dirty="0" smtClean="0"/>
              <a:t>value of the final goods </a:t>
            </a:r>
            <a:r>
              <a:rPr lang="en-US" dirty="0" smtClean="0"/>
              <a:t>sold</a:t>
            </a:r>
          </a:p>
          <a:p>
            <a:pPr lvl="1"/>
            <a:r>
              <a:rPr lang="en-US" dirty="0" smtClean="0"/>
              <a:t>Amount </a:t>
            </a:r>
            <a:r>
              <a:rPr lang="en-US" dirty="0" smtClean="0"/>
              <a:t>spent on </a:t>
            </a:r>
            <a:r>
              <a:rPr lang="en-US" dirty="0" smtClean="0"/>
              <a:t>final goods = amount </a:t>
            </a:r>
            <a:r>
              <a:rPr lang="en-US" dirty="0" smtClean="0"/>
              <a:t>received from selling </a:t>
            </a:r>
            <a:r>
              <a:rPr lang="en-US" dirty="0" smtClean="0"/>
              <a:t>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</a:t>
            </a:r>
            <a:r>
              <a:rPr lang="en-US" dirty="0" smtClean="0"/>
              <a:t>economists </a:t>
            </a:r>
            <a:endParaRPr lang="en-US" dirty="0" smtClean="0"/>
          </a:p>
          <a:p>
            <a:pPr lvl="1"/>
            <a:r>
              <a:rPr lang="en-US" dirty="0" smtClean="0"/>
              <a:t>Assumptions</a:t>
            </a:r>
          </a:p>
          <a:p>
            <a:pPr lvl="2"/>
            <a:r>
              <a:rPr lang="en-US" dirty="0" smtClean="0"/>
              <a:t>Q is fixed </a:t>
            </a:r>
            <a:r>
              <a:rPr lang="en-US" dirty="0" smtClean="0"/>
              <a:t>at the full employment level in the </a:t>
            </a:r>
            <a:r>
              <a:rPr lang="en-US" dirty="0" smtClean="0"/>
              <a:t>long term</a:t>
            </a:r>
          </a:p>
          <a:p>
            <a:pPr lvl="2"/>
            <a:r>
              <a:rPr lang="en-US" dirty="0" smtClean="0"/>
              <a:t>V was constant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change in M must induce a direct and proportionate change in P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Criticisms against </a:t>
            </a:r>
            <a:r>
              <a:rPr lang="en-US" dirty="0" smtClean="0"/>
              <a:t>the price-adjustment </a:t>
            </a:r>
            <a:r>
              <a:rPr lang="en-US" dirty="0" smtClean="0"/>
              <a:t>mechanism</a:t>
            </a:r>
          </a:p>
          <a:p>
            <a:pPr lvl="1"/>
            <a:r>
              <a:rPr lang="en-US" dirty="0" smtClean="0"/>
              <a:t>Classical </a:t>
            </a:r>
            <a:r>
              <a:rPr lang="en-US" dirty="0" smtClean="0"/>
              <a:t>linkage between changes in a nation’s gold supply and </a:t>
            </a:r>
            <a:r>
              <a:rPr lang="en-US" dirty="0" smtClean="0"/>
              <a:t>changes in </a:t>
            </a:r>
            <a:r>
              <a:rPr lang="en-US" dirty="0" smtClean="0"/>
              <a:t>its money supply no longer </a:t>
            </a:r>
            <a:r>
              <a:rPr lang="en-US" dirty="0" smtClean="0"/>
              <a:t>holds</a:t>
            </a:r>
          </a:p>
          <a:p>
            <a:pPr lvl="1"/>
            <a:r>
              <a:rPr lang="en-US" dirty="0" smtClean="0"/>
              <a:t>Full employment – doesn’t always exist </a:t>
            </a:r>
          </a:p>
          <a:p>
            <a:pPr lvl="1"/>
            <a:r>
              <a:rPr lang="en-US" dirty="0" smtClean="0"/>
              <a:t>Prices and wages are inflexible in a downward direction</a:t>
            </a:r>
          </a:p>
          <a:p>
            <a:pPr lvl="1"/>
            <a:r>
              <a:rPr lang="en-US" dirty="0" smtClean="0"/>
              <a:t>Stability and predictability of </a:t>
            </a:r>
            <a:r>
              <a:rPr lang="en-US" dirty="0" smtClean="0"/>
              <a:t>V </a:t>
            </a:r>
            <a:r>
              <a:rPr lang="en-US" dirty="0" smtClean="0"/>
              <a:t>- questioned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388"/>
            <a:ext cx="87630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Flows and Interest-Rate Differentials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affecting a nation’s capital and financial account</a:t>
            </a:r>
          </a:p>
          <a:p>
            <a:pPr lvl="1"/>
            <a:r>
              <a:rPr lang="en-US" dirty="0" smtClean="0"/>
              <a:t>Interest-rate fluctuations in domestic and foreign markets</a:t>
            </a:r>
          </a:p>
          <a:p>
            <a:pPr lvl="1"/>
            <a:r>
              <a:rPr lang="en-US" dirty="0" smtClean="0"/>
              <a:t>Investment profitability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 smtClean="0"/>
              <a:t>tax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Political </a:t>
            </a:r>
            <a:r>
              <a:rPr lang="en-US" dirty="0" smtClean="0"/>
              <a:t>stability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654" y="5106390"/>
            <a:ext cx="8884693" cy="1365787"/>
          </a:xfrm>
        </p:spPr>
        <p:txBody>
          <a:bodyPr>
            <a:noAutofit/>
          </a:bodyPr>
          <a:lstStyle/>
          <a:p>
            <a:r>
              <a:rPr lang="en-US" sz="1700" dirty="0" smtClean="0"/>
              <a:t>Interest-rate differentials between the United States and the rest of the world induce movements along the U.S. capital </a:t>
            </a:r>
            <a:r>
              <a:rPr lang="en-US" sz="1700" dirty="0" smtClean="0"/>
              <a:t>and financial </a:t>
            </a:r>
            <a:r>
              <a:rPr lang="en-US" sz="1700" dirty="0" smtClean="0"/>
              <a:t>account schedule. Relatively high (low) U.S. interest rates trigger net financial inflows (outflows) and an </a:t>
            </a:r>
            <a:r>
              <a:rPr lang="en-US" sz="1700" dirty="0" smtClean="0"/>
              <a:t>upward (</a:t>
            </a:r>
            <a:r>
              <a:rPr lang="en-US" sz="1700" dirty="0" smtClean="0"/>
              <a:t>downward) movement along the capital and financial account schedule. The schedule shifts upward/downward in </a:t>
            </a:r>
            <a:r>
              <a:rPr lang="en-US" sz="1700" dirty="0" smtClean="0"/>
              <a:t>response to </a:t>
            </a:r>
            <a:r>
              <a:rPr lang="en-US" sz="1700" dirty="0" smtClean="0"/>
              <a:t>changes in noninterest rate determinants such as investment profitability, tax policies, and political stability.</a:t>
            </a:r>
            <a:endParaRPr lang="en-US" sz="17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2011 Cengage Learning. All Rights Reserved. May not be copied, scanned, or duplicated, in whole or in part, except for use as permitted in a license distributed with a certain product or service or otherwise on a password‐protected website for classroom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447-5B6D-461F-92B6-F60C76EA706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06930" y="237631"/>
            <a:ext cx="7116049" cy="358588"/>
          </a:xfrm>
        </p:spPr>
        <p:txBody>
          <a:bodyPr/>
          <a:lstStyle/>
          <a:p>
            <a:r>
              <a:rPr lang="en-US" sz="2600" dirty="0" smtClean="0"/>
              <a:t>Capital and financial account schedule for the U.S.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FIGURE 13.1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608797"/>
            <a:ext cx="61912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11118</TotalTime>
  <Words>1403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Mechanisms of International Adjustment</vt:lpstr>
      <vt:lpstr>Adjustment Mechanisms</vt:lpstr>
      <vt:lpstr>Price Adjustments</vt:lpstr>
      <vt:lpstr>Price Adjustments</vt:lpstr>
      <vt:lpstr>Price Adjustments</vt:lpstr>
      <vt:lpstr>Price Adjustments</vt:lpstr>
      <vt:lpstr>Price Adjustments</vt:lpstr>
      <vt:lpstr>Financial Flows and Interest-Rate Differentials</vt:lpstr>
      <vt:lpstr>Capital and financial account schedule for the U.S.</vt:lpstr>
      <vt:lpstr>Income Adjustments</vt:lpstr>
      <vt:lpstr>Income Adjustments</vt:lpstr>
      <vt:lpstr>Income Adjustments</vt:lpstr>
      <vt:lpstr>Income Adjustments</vt:lpstr>
      <vt:lpstr>Disadvantages of Automatic Adjustment Mechanisms</vt:lpstr>
      <vt:lpstr>Monetary Adjustments</vt:lpstr>
    </vt:vector>
  </TitlesOfParts>
  <Company>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Network Administrator</dc:creator>
  <cp:lastModifiedBy>Network Administrator</cp:lastModifiedBy>
  <cp:revision>357</cp:revision>
  <dcterms:created xsi:type="dcterms:W3CDTF">2010-06-29T16:43:20Z</dcterms:created>
  <dcterms:modified xsi:type="dcterms:W3CDTF">2010-08-05T02:48:23Z</dcterms:modified>
</cp:coreProperties>
</file>