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3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anose="01010601010101010101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78ED183B-404E-45BC-920E-E974F8ED19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793A5-C91C-4088-A8E8-18C2A67E1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78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3F843-E195-44EF-8657-24FFED481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65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45497-2DF6-4C75-AFE4-687574140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98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5EF1E-456D-4B0A-9FFA-9F5822AFB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63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02B3F-EA61-48C1-BC6B-B99BFBC22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25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0B9DC-9DEB-4422-9B16-93C0BA06E9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9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87272-CC9F-4AFA-8B85-6BBD9EE95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42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EF8F5-35CF-4DA4-B1B8-3BD11A4AC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44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1AF06-9DE6-4D32-928E-6BBF4EE4A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57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62F53-B32A-4476-9D00-7F984F854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38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AE388E51-F579-43F7-88D0-5D98665384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anose="01010601010101010101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/>
              <a:t>Microsoft enterprise concepts</a:t>
            </a: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352800"/>
            <a:ext cx="19812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91400" cy="1143000"/>
          </a:xfrm>
        </p:spPr>
        <p:txBody>
          <a:bodyPr/>
          <a:lstStyle/>
          <a:p>
            <a:r>
              <a:rPr lang="en-US" altLang="en-US" sz="3800" b="1" dirty="0" smtClean="0"/>
              <a:t>Layered </a:t>
            </a:r>
            <a:r>
              <a:rPr lang="en-US" altLang="en-US" sz="3800" b="1" dirty="0"/>
              <a:t>Network Architecture</a:t>
            </a:r>
            <a:endParaRPr lang="en-US" altLang="en-US" dirty="0"/>
          </a:p>
        </p:txBody>
      </p:sp>
      <p:grpSp>
        <p:nvGrpSpPr>
          <p:cNvPr id="6193" name="Group 49"/>
          <p:cNvGrpSpPr>
            <a:grpSpLocks/>
          </p:cNvGrpSpPr>
          <p:nvPr/>
        </p:nvGrpSpPr>
        <p:grpSpPr bwMode="auto">
          <a:xfrm>
            <a:off x="1371600" y="2286000"/>
            <a:ext cx="7086600" cy="3902075"/>
            <a:chOff x="864" y="1440"/>
            <a:chExt cx="4464" cy="2458"/>
          </a:xfrm>
        </p:grpSpPr>
        <p:grpSp>
          <p:nvGrpSpPr>
            <p:cNvPr id="6185" name="Group 41"/>
            <p:cNvGrpSpPr>
              <a:grpSpLocks/>
            </p:cNvGrpSpPr>
            <p:nvPr/>
          </p:nvGrpSpPr>
          <p:grpSpPr bwMode="auto">
            <a:xfrm>
              <a:off x="1872" y="1728"/>
              <a:ext cx="3276" cy="2170"/>
              <a:chOff x="1728" y="1776"/>
              <a:chExt cx="3276" cy="2170"/>
            </a:xfrm>
          </p:grpSpPr>
          <p:grpSp>
            <p:nvGrpSpPr>
              <p:cNvPr id="6184" name="Group 40"/>
              <p:cNvGrpSpPr>
                <a:grpSpLocks/>
              </p:cNvGrpSpPr>
              <p:nvPr/>
            </p:nvGrpSpPr>
            <p:grpSpPr bwMode="auto">
              <a:xfrm>
                <a:off x="1776" y="1776"/>
                <a:ext cx="3178" cy="2170"/>
                <a:chOff x="1766" y="1776"/>
                <a:chExt cx="3178" cy="2170"/>
              </a:xfrm>
            </p:grpSpPr>
            <p:grpSp>
              <p:nvGrpSpPr>
                <p:cNvPr id="6183" name="Group 39"/>
                <p:cNvGrpSpPr>
                  <a:grpSpLocks/>
                </p:cNvGrpSpPr>
                <p:nvPr/>
              </p:nvGrpSpPr>
              <p:grpSpPr bwMode="auto">
                <a:xfrm>
                  <a:off x="1776" y="1776"/>
                  <a:ext cx="3168" cy="2112"/>
                  <a:chOff x="1776" y="1776"/>
                  <a:chExt cx="3168" cy="2112"/>
                </a:xfrm>
              </p:grpSpPr>
              <p:sp>
                <p:nvSpPr>
                  <p:cNvPr id="6147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3504"/>
                    <a:ext cx="3168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4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3744"/>
                    <a:ext cx="3168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3264"/>
                    <a:ext cx="182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400"/>
                    <a:ext cx="2496" cy="72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112"/>
                    <a:ext cx="182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112"/>
                    <a:ext cx="12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408"/>
                    <a:ext cx="12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2112"/>
                    <a:ext cx="0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256"/>
                    <a:ext cx="8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264"/>
                    <a:ext cx="8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256"/>
                    <a:ext cx="0" cy="10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11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6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264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6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76"/>
                    <a:ext cx="720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65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1776"/>
                    <a:ext cx="720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6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408" y="1776"/>
                    <a:ext cx="720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6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776"/>
                    <a:ext cx="720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766" y="3626"/>
                  <a:ext cx="1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 altLang="en-US"/>
                </a:p>
              </p:txBody>
            </p:sp>
            <p:sp>
              <p:nvSpPr>
                <p:cNvPr id="6170" name="Rectangle 26"/>
                <p:cNvSpPr>
                  <a:spLocks noChangeArrowheads="1"/>
                </p:cNvSpPr>
                <p:nvPr/>
              </p:nvSpPr>
              <p:spPr bwMode="auto">
                <a:xfrm>
                  <a:off x="2544" y="3696"/>
                  <a:ext cx="16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Network Interface Card</a:t>
                  </a:r>
                </a:p>
              </p:txBody>
            </p:sp>
            <p:sp>
              <p:nvSpPr>
                <p:cNvPr id="6171" name="Rectangle 27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210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Network Adapter Card Drivers</a:t>
                  </a:r>
                </a:p>
              </p:txBody>
            </p:sp>
            <p:sp>
              <p:nvSpPr>
                <p:cNvPr id="617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60" y="3216"/>
                  <a:ext cx="109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NDIS Interface</a:t>
                  </a:r>
                  <a:endParaRPr lang="en-US" altLang="en-US"/>
                </a:p>
              </p:txBody>
            </p:sp>
            <p:sp>
              <p:nvSpPr>
                <p:cNvPr id="617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032" y="3216"/>
                  <a:ext cx="63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Streams</a:t>
                  </a:r>
                </a:p>
              </p:txBody>
            </p:sp>
            <p:sp>
              <p:nvSpPr>
                <p:cNvPr id="617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84" y="2064"/>
                  <a:ext cx="63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Streams</a:t>
                  </a:r>
                </a:p>
              </p:txBody>
            </p:sp>
            <p:sp>
              <p:nvSpPr>
                <p:cNvPr id="617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04" y="2640"/>
                  <a:ext cx="163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/>
                    <a:t>Transport Protocols</a:t>
                  </a:r>
                </a:p>
              </p:txBody>
            </p:sp>
            <p:sp>
              <p:nvSpPr>
                <p:cNvPr id="617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76" y="2064"/>
                  <a:ext cx="180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/>
                    <a:t>Transport Driver Interface</a:t>
                  </a:r>
                  <a:endParaRPr lang="en-US" altLang="en-US"/>
                </a:p>
              </p:txBody>
            </p:sp>
          </p:grpSp>
          <p:sp>
            <p:nvSpPr>
              <p:cNvPr id="6178" name="Text Box 34"/>
              <p:cNvSpPr txBox="1">
                <a:spLocks noChangeArrowheads="1"/>
              </p:cNvSpPr>
              <p:nvPr/>
            </p:nvSpPr>
            <p:spPr bwMode="auto">
              <a:xfrm>
                <a:off x="1728" y="1776"/>
                <a:ext cx="8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400"/>
                  <a:t>NetBIOS driver</a:t>
                </a:r>
                <a:endParaRPr lang="en-US" altLang="en-US"/>
              </a:p>
            </p:txBody>
          </p:sp>
          <p:sp>
            <p:nvSpPr>
              <p:cNvPr id="6179" name="Text Box 35"/>
              <p:cNvSpPr txBox="1">
                <a:spLocks noChangeArrowheads="1"/>
              </p:cNvSpPr>
              <p:nvPr/>
            </p:nvSpPr>
            <p:spPr bwMode="auto">
              <a:xfrm>
                <a:off x="2592" y="1776"/>
                <a:ext cx="7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Redirectors</a:t>
                </a:r>
                <a:endParaRPr lang="en-US" altLang="en-US"/>
              </a:p>
            </p:txBody>
          </p:sp>
          <p:sp>
            <p:nvSpPr>
              <p:cNvPr id="6180" name="Text Box 36"/>
              <p:cNvSpPr txBox="1">
                <a:spLocks noChangeArrowheads="1"/>
              </p:cNvSpPr>
              <p:nvPr/>
            </p:nvSpPr>
            <p:spPr bwMode="auto">
              <a:xfrm>
                <a:off x="3552" y="177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Servers</a:t>
                </a:r>
              </a:p>
            </p:txBody>
          </p:sp>
          <p:sp>
            <p:nvSpPr>
              <p:cNvPr id="6181" name="Text Box 37"/>
              <p:cNvSpPr txBox="1">
                <a:spLocks noChangeArrowheads="1"/>
              </p:cNvSpPr>
              <p:nvPr/>
            </p:nvSpPr>
            <p:spPr bwMode="auto">
              <a:xfrm>
                <a:off x="4176" y="1776"/>
                <a:ext cx="8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WinSock driver</a:t>
                </a:r>
                <a:endParaRPr lang="en-US" altLang="en-US"/>
              </a:p>
            </p:txBody>
          </p:sp>
        </p:grp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 flipH="1">
              <a:off x="864" y="3648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 flipH="1">
              <a:off x="864" y="3408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 flipH="1">
              <a:off x="864" y="1680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 flipH="1">
              <a:off x="864" y="1440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864" y="292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864" y="249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864" y="216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371600" y="57912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1. Physical</a:t>
            </a:r>
            <a:endParaRPr lang="en-US" altLang="en-US" sz="1800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295400" y="4724400"/>
            <a:ext cx="1409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2. Data Link</a:t>
            </a:r>
            <a:endParaRPr lang="en-US" altLang="en-US" sz="1800"/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295400" y="40386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3. Network</a:t>
            </a:r>
            <a:endParaRPr lang="en-US" altLang="en-US" sz="1800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2286000" y="5435600"/>
            <a:ext cx="590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MAC</a:t>
            </a:r>
            <a:endParaRPr lang="en-US" altLang="en-US"/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286000" y="50546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LLC</a:t>
            </a:r>
            <a:endParaRPr lang="en-US" altLang="en-US"/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1295400" y="34290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4. Transport</a:t>
            </a:r>
            <a:endParaRPr lang="en-US" altLang="en-US" sz="1800"/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1295400" y="27432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5. Session</a:t>
            </a:r>
            <a:endParaRPr lang="en-US" altLang="en-US" sz="1800"/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1295400" y="2286000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6. Presentation</a:t>
            </a:r>
            <a:endParaRPr lang="en-US" altLang="en-US" sz="1800"/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1295400" y="18288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7. Application</a:t>
            </a:r>
            <a:endParaRPr lang="en-US" altLang="en-US" sz="1800"/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7086600" y="2286000"/>
            <a:ext cx="1263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Kernel Mode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7086600" y="1905000"/>
            <a:ext cx="1093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User Mode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5715000" cy="1143000"/>
          </a:xfrm>
        </p:spPr>
        <p:txBody>
          <a:bodyPr/>
          <a:lstStyle/>
          <a:p>
            <a:r>
              <a:rPr lang="en-US" altLang="en-US" b="1"/>
              <a:t>Some basic concepts</a:t>
            </a: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r>
              <a:rPr lang="en-US" altLang="en-US" sz="2800"/>
              <a:t>NDIS Interface:</a:t>
            </a:r>
            <a:r>
              <a:rPr lang="en-US" altLang="en-US"/>
              <a:t> </a:t>
            </a:r>
            <a:r>
              <a:rPr lang="en-US" altLang="en-US" sz="2400"/>
              <a:t>Network Driver Specification Interface, wraps NIC drivers and allow communication with multiple protocols,  binds a NIC to a protocol.</a:t>
            </a:r>
          </a:p>
          <a:p>
            <a:r>
              <a:rPr lang="en-US" altLang="en-US" sz="2800"/>
              <a:t>Streams:</a:t>
            </a:r>
            <a:r>
              <a:rPr lang="en-US" altLang="en-US"/>
              <a:t> </a:t>
            </a:r>
            <a:r>
              <a:rPr lang="en-US" altLang="en-US" sz="2400"/>
              <a:t>multiple channels allowing broader bandwidth for data transfer, envelop the protocols.</a:t>
            </a:r>
            <a:endParaRPr lang="en-US" altLang="en-US" sz="2800"/>
          </a:p>
          <a:p>
            <a:r>
              <a:rPr lang="en-US" altLang="en-US" sz="2800"/>
              <a:t>Transport Driver Interface</a:t>
            </a:r>
            <a:r>
              <a:rPr lang="en-US" altLang="en-US" sz="2400"/>
              <a:t>:</a:t>
            </a:r>
            <a:r>
              <a:rPr lang="en-US" altLang="en-US" sz="2800"/>
              <a:t> </a:t>
            </a:r>
            <a:r>
              <a:rPr lang="en-US" altLang="en-US" sz="2400"/>
              <a:t>allows software drivers (server, redirector, etc) to communicate with protocols.</a:t>
            </a:r>
          </a:p>
          <a:p>
            <a:r>
              <a:rPr lang="en-US" altLang="en-US" sz="2800"/>
              <a:t>Redirectors:</a:t>
            </a:r>
            <a:r>
              <a:rPr lang="en-US" altLang="en-US" sz="2400"/>
              <a:t> software in WS that redirect network drives, printers requests to network I/O requests.</a:t>
            </a:r>
          </a:p>
          <a:p>
            <a:r>
              <a:rPr lang="en-US" altLang="en-US" sz="2800"/>
              <a:t>Servers:</a:t>
            </a:r>
            <a:r>
              <a:rPr lang="en-US" altLang="en-US" sz="2400"/>
              <a:t> software that allows a device to accept requests from other devices.</a:t>
            </a:r>
          </a:p>
          <a:p>
            <a:endParaRPr lang="en-US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5715000" cy="1143000"/>
          </a:xfrm>
        </p:spPr>
        <p:txBody>
          <a:bodyPr/>
          <a:lstStyle/>
          <a:p>
            <a:r>
              <a:rPr lang="en-US" altLang="en-US" b="1"/>
              <a:t>Standard </a:t>
            </a:r>
            <a:r>
              <a:rPr lang="en-US" altLang="en-US" b="1" smtClean="0"/>
              <a:t>protocols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r>
              <a:rPr lang="en-US" altLang="en-US"/>
              <a:t>NetBEUI - </a:t>
            </a:r>
            <a:r>
              <a:rPr lang="en-US" altLang="en-US" sz="2800"/>
              <a:t>NetBIOS Extended User Interface, “native” Windows protocol, not routable.</a:t>
            </a:r>
          </a:p>
          <a:p>
            <a:r>
              <a:rPr lang="en-US" altLang="en-US"/>
              <a:t>TCP/IP</a:t>
            </a:r>
            <a:r>
              <a:rPr lang="en-US" altLang="en-US" sz="2800"/>
              <a:t> - implemented through WinSock, routable, supports SNMP, DHCP, WINS.</a:t>
            </a:r>
          </a:p>
          <a:p>
            <a:r>
              <a:rPr lang="en-US" altLang="en-US"/>
              <a:t>NWLink (IPX/SPX)</a:t>
            </a:r>
            <a:r>
              <a:rPr lang="en-US" altLang="en-US" sz="2800"/>
              <a:t> - used to connect to Novell NetWare, just a protocol, not access.</a:t>
            </a:r>
          </a:p>
          <a:p>
            <a:r>
              <a:rPr lang="en-US" altLang="en-US"/>
              <a:t>DLC</a:t>
            </a:r>
            <a:r>
              <a:rPr lang="en-US" altLang="en-US" sz="2800"/>
              <a:t> - Data Link Control, used to connect to IBM mainframes and HP printers directly connected to a network (server).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.POT">
  <a:themeElements>
    <a:clrScheme name="">
      <a:dk1>
        <a:srgbClr val="402000"/>
      </a:dk1>
      <a:lt1>
        <a:srgbClr val="FBFAE2"/>
      </a:lt1>
      <a:dk2>
        <a:srgbClr val="CC3300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0311C9"/>
      </a:hlink>
      <a:folHlink>
        <a:srgbClr val="ECA07A"/>
      </a:folHlink>
    </a:clrScheme>
    <a:fontScheme name="NOTEBOO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503</TotalTime>
  <Words>224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Monotype Sorts</vt:lpstr>
      <vt:lpstr>NOTEBOOK.POT</vt:lpstr>
      <vt:lpstr>Microsoft enterprise concepts</vt:lpstr>
      <vt:lpstr>Layered Network Architecture</vt:lpstr>
      <vt:lpstr>Some basic concepts</vt:lpstr>
      <vt:lpstr>Standard protocols</vt:lpstr>
    </vt:vector>
  </TitlesOfParts>
  <Company>University of Baltimore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enterprise concepts</dc:title>
  <dc:creator>Al Bento</dc:creator>
  <cp:lastModifiedBy>Al Bento</cp:lastModifiedBy>
  <cp:revision>27</cp:revision>
  <dcterms:created xsi:type="dcterms:W3CDTF">1998-02-09T21:30:34Z</dcterms:created>
  <dcterms:modified xsi:type="dcterms:W3CDTF">2017-09-04T05:27:50Z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abento@ubmail.ubalt.edu</vt:lpwstr>
  </property>
  <property fmtid="{D5CDD505-2E9C-101B-9397-08002B2CF9AE}" pid="8" name="HomePage">
    <vt:lpwstr>http://home.ubalt.edu/abento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F:\0cisnt\650\</vt:lpwstr>
  </property>
</Properties>
</file>