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sldIdLst>
    <p:sldId id="256" r:id="rId3"/>
    <p:sldId id="257" r:id="rId4"/>
    <p:sldId id="260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33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6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84163"/>
            <a:ext cx="2076450" cy="5583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4163"/>
            <a:ext cx="6076950" cy="5583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32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31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74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33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767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0767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49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65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44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41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6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13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33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468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84163"/>
            <a:ext cx="2076450" cy="5583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4163"/>
            <a:ext cx="6076950" cy="5583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3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9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767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0767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4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7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3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9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2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76200" y="152400"/>
            <a:ext cx="8913813" cy="6630988"/>
            <a:chOff x="48" y="96"/>
            <a:chExt cx="5615" cy="4177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48" y="242"/>
              <a:ext cx="5473" cy="4031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0" y="33"/>
                </a:cxn>
                <a:cxn ang="0">
                  <a:pos x="0" y="4030"/>
                </a:cxn>
                <a:cxn ang="0">
                  <a:pos x="5472" y="4030"/>
                </a:cxn>
                <a:cxn ang="0">
                  <a:pos x="5472" y="4008"/>
                </a:cxn>
                <a:cxn ang="0">
                  <a:pos x="5472" y="3787"/>
                </a:cxn>
                <a:cxn ang="0">
                  <a:pos x="240" y="3787"/>
                </a:cxn>
                <a:cxn ang="0">
                  <a:pos x="240" y="3756"/>
                </a:cxn>
                <a:cxn ang="0">
                  <a:pos x="240" y="0"/>
                </a:cxn>
                <a:cxn ang="0">
                  <a:pos x="144" y="0"/>
                </a:cxn>
              </a:cxnLst>
              <a:rect l="0" t="0" r="r" b="b"/>
              <a:pathLst>
                <a:path w="5473" h="4031">
                  <a:moveTo>
                    <a:pt x="144" y="0"/>
                  </a:moveTo>
                  <a:lnTo>
                    <a:pt x="0" y="0"/>
                  </a:lnTo>
                  <a:lnTo>
                    <a:pt x="0" y="33"/>
                  </a:lnTo>
                  <a:lnTo>
                    <a:pt x="0" y="4030"/>
                  </a:lnTo>
                  <a:lnTo>
                    <a:pt x="5472" y="4030"/>
                  </a:lnTo>
                  <a:lnTo>
                    <a:pt x="5472" y="4008"/>
                  </a:lnTo>
                  <a:lnTo>
                    <a:pt x="5472" y="3787"/>
                  </a:lnTo>
                  <a:lnTo>
                    <a:pt x="240" y="3787"/>
                  </a:lnTo>
                  <a:lnTo>
                    <a:pt x="240" y="3756"/>
                  </a:lnTo>
                  <a:lnTo>
                    <a:pt x="240" y="0"/>
                  </a:lnTo>
                  <a:lnTo>
                    <a:pt x="144" y="0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>
              <a:off x="143" y="96"/>
              <a:ext cx="5520" cy="4030"/>
              <a:chOff x="143" y="96"/>
              <a:chExt cx="5520" cy="4030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143" y="96"/>
                <a:ext cx="5520" cy="4030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143" y="290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143" y="436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143" y="582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143" y="727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143" y="873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143" y="1019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143" y="1164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grpSp>
            <p:nvGrpSpPr>
              <p:cNvPr id="2066" name="Group 13"/>
              <p:cNvGrpSpPr>
                <a:grpSpLocks/>
              </p:cNvGrpSpPr>
              <p:nvPr/>
            </p:nvGrpSpPr>
            <p:grpSpPr bwMode="auto">
              <a:xfrm>
                <a:off x="143" y="1310"/>
                <a:ext cx="5520" cy="1020"/>
                <a:chOff x="143" y="1310"/>
                <a:chExt cx="5520" cy="1020"/>
              </a:xfrm>
            </p:grpSpPr>
            <p:sp>
              <p:nvSpPr>
                <p:cNvPr id="3086" name="Line 14"/>
                <p:cNvSpPr>
                  <a:spLocks noChangeShapeType="1"/>
                </p:cNvSpPr>
                <p:nvPr/>
              </p:nvSpPr>
              <p:spPr bwMode="auto">
                <a:xfrm>
                  <a:off x="143" y="1310"/>
                  <a:ext cx="5520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087" name="Line 15"/>
                <p:cNvSpPr>
                  <a:spLocks noChangeShapeType="1"/>
                </p:cNvSpPr>
                <p:nvPr/>
              </p:nvSpPr>
              <p:spPr bwMode="auto">
                <a:xfrm>
                  <a:off x="143" y="1456"/>
                  <a:ext cx="5520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088" name="Line 16"/>
                <p:cNvSpPr>
                  <a:spLocks noChangeShapeType="1"/>
                </p:cNvSpPr>
                <p:nvPr/>
              </p:nvSpPr>
              <p:spPr bwMode="auto">
                <a:xfrm>
                  <a:off x="143" y="1601"/>
                  <a:ext cx="5520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089" name="Line 17"/>
                <p:cNvSpPr>
                  <a:spLocks noChangeShapeType="1"/>
                </p:cNvSpPr>
                <p:nvPr/>
              </p:nvSpPr>
              <p:spPr bwMode="auto">
                <a:xfrm>
                  <a:off x="143" y="1747"/>
                  <a:ext cx="5520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090" name="Line 18"/>
                <p:cNvSpPr>
                  <a:spLocks noChangeShapeType="1"/>
                </p:cNvSpPr>
                <p:nvPr/>
              </p:nvSpPr>
              <p:spPr bwMode="auto">
                <a:xfrm>
                  <a:off x="143" y="1893"/>
                  <a:ext cx="5520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091" name="Line 19"/>
                <p:cNvSpPr>
                  <a:spLocks noChangeShapeType="1"/>
                </p:cNvSpPr>
                <p:nvPr/>
              </p:nvSpPr>
              <p:spPr bwMode="auto">
                <a:xfrm>
                  <a:off x="143" y="2038"/>
                  <a:ext cx="5520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092" name="Line 20"/>
                <p:cNvSpPr>
                  <a:spLocks noChangeShapeType="1"/>
                </p:cNvSpPr>
                <p:nvPr/>
              </p:nvSpPr>
              <p:spPr bwMode="auto">
                <a:xfrm>
                  <a:off x="143" y="2184"/>
                  <a:ext cx="5520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3093" name="Line 21"/>
                <p:cNvSpPr>
                  <a:spLocks noChangeShapeType="1"/>
                </p:cNvSpPr>
                <p:nvPr/>
              </p:nvSpPr>
              <p:spPr bwMode="auto">
                <a:xfrm>
                  <a:off x="143" y="2330"/>
                  <a:ext cx="5520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</p:grp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143" y="2621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143" y="2767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143" y="2912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143" y="3058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3" y="3204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143" y="3349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143" y="3495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143" y="3641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143" y="3786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43" y="3932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43" y="4078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3" y="2475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2051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4163"/>
            <a:ext cx="8305800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305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935663"/>
            <a:ext cx="23622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5935663"/>
            <a:ext cx="34290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7638" y="5935663"/>
            <a:ext cx="2265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anose="01010601010101010101" pitchFamily="2" charset="2"/>
        <a:buChar char="4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anose="01010601010101010101" pitchFamily="2" charset="2"/>
        <a:buChar char="4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anose="01010601010101010101" pitchFamily="2" charset="2"/>
        <a:buChar char="4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anose="01010601010101010101" pitchFamily="2" charset="2"/>
        <a:buChar char="4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anose="01010601010101010101" pitchFamily="2" charset="2"/>
        <a:buChar char="4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77788" y="152400"/>
            <a:ext cx="8912225" cy="6630988"/>
            <a:chOff x="49" y="96"/>
            <a:chExt cx="5614" cy="4177"/>
          </a:xfrm>
        </p:grpSpPr>
        <p:sp>
          <p:nvSpPr>
            <p:cNvPr id="40" name="Freeform 3"/>
            <p:cNvSpPr>
              <a:spLocks/>
            </p:cNvSpPr>
            <p:nvPr/>
          </p:nvSpPr>
          <p:spPr bwMode="auto">
            <a:xfrm>
              <a:off x="49" y="240"/>
              <a:ext cx="5472" cy="4033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0" y="0"/>
                </a:cxn>
                <a:cxn ang="0">
                  <a:pos x="0" y="33"/>
                </a:cxn>
                <a:cxn ang="0">
                  <a:pos x="0" y="4032"/>
                </a:cxn>
                <a:cxn ang="0">
                  <a:pos x="5471" y="4032"/>
                </a:cxn>
                <a:cxn ang="0">
                  <a:pos x="5471" y="4010"/>
                </a:cxn>
                <a:cxn ang="0">
                  <a:pos x="5471" y="3789"/>
                </a:cxn>
                <a:cxn ang="0">
                  <a:pos x="239" y="3789"/>
                </a:cxn>
                <a:cxn ang="0">
                  <a:pos x="239" y="3758"/>
                </a:cxn>
                <a:cxn ang="0">
                  <a:pos x="239" y="0"/>
                </a:cxn>
                <a:cxn ang="0">
                  <a:pos x="143" y="0"/>
                </a:cxn>
              </a:cxnLst>
              <a:rect l="0" t="0" r="r" b="b"/>
              <a:pathLst>
                <a:path w="5472" h="4033">
                  <a:moveTo>
                    <a:pt x="143" y="0"/>
                  </a:moveTo>
                  <a:lnTo>
                    <a:pt x="0" y="0"/>
                  </a:lnTo>
                  <a:lnTo>
                    <a:pt x="0" y="33"/>
                  </a:lnTo>
                  <a:lnTo>
                    <a:pt x="0" y="4032"/>
                  </a:lnTo>
                  <a:lnTo>
                    <a:pt x="5471" y="4032"/>
                  </a:lnTo>
                  <a:lnTo>
                    <a:pt x="5471" y="4010"/>
                  </a:lnTo>
                  <a:lnTo>
                    <a:pt x="5471" y="3789"/>
                  </a:lnTo>
                  <a:lnTo>
                    <a:pt x="239" y="3789"/>
                  </a:lnTo>
                  <a:lnTo>
                    <a:pt x="239" y="3758"/>
                  </a:lnTo>
                  <a:lnTo>
                    <a:pt x="239" y="0"/>
                  </a:lnTo>
                  <a:lnTo>
                    <a:pt x="143" y="0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3081" name="Group 4"/>
            <p:cNvGrpSpPr>
              <a:grpSpLocks/>
            </p:cNvGrpSpPr>
            <p:nvPr/>
          </p:nvGrpSpPr>
          <p:grpSpPr bwMode="auto">
            <a:xfrm>
              <a:off x="144" y="96"/>
              <a:ext cx="5519" cy="4080"/>
              <a:chOff x="144" y="96"/>
              <a:chExt cx="5519" cy="4080"/>
            </a:xfrm>
          </p:grpSpPr>
          <p:sp>
            <p:nvSpPr>
              <p:cNvPr id="42" name="Rectangle 5"/>
              <p:cNvSpPr>
                <a:spLocks noChangeArrowheads="1"/>
              </p:cNvSpPr>
              <p:nvPr/>
            </p:nvSpPr>
            <p:spPr bwMode="auto">
              <a:xfrm>
                <a:off x="144" y="96"/>
                <a:ext cx="5519" cy="4080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>
                <a:off x="144" y="293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4" name="Line 7"/>
              <p:cNvSpPr>
                <a:spLocks noChangeShapeType="1"/>
              </p:cNvSpPr>
              <p:nvPr/>
            </p:nvSpPr>
            <p:spPr bwMode="auto">
              <a:xfrm>
                <a:off x="144" y="440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5" name="Line 8"/>
              <p:cNvSpPr>
                <a:spLocks noChangeShapeType="1"/>
              </p:cNvSpPr>
              <p:nvPr/>
            </p:nvSpPr>
            <p:spPr bwMode="auto">
              <a:xfrm>
                <a:off x="144" y="588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6" name="Line 9"/>
              <p:cNvSpPr>
                <a:spLocks noChangeShapeType="1"/>
              </p:cNvSpPr>
              <p:nvPr/>
            </p:nvSpPr>
            <p:spPr bwMode="auto">
              <a:xfrm>
                <a:off x="144" y="735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7" name="Line 10"/>
              <p:cNvSpPr>
                <a:spLocks noChangeShapeType="1"/>
              </p:cNvSpPr>
              <p:nvPr/>
            </p:nvSpPr>
            <p:spPr bwMode="auto">
              <a:xfrm>
                <a:off x="144" y="883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8" name="Line 11"/>
              <p:cNvSpPr>
                <a:spLocks noChangeShapeType="1"/>
              </p:cNvSpPr>
              <p:nvPr/>
            </p:nvSpPr>
            <p:spPr bwMode="auto">
              <a:xfrm>
                <a:off x="144" y="1030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49" name="Line 12"/>
              <p:cNvSpPr>
                <a:spLocks noChangeShapeType="1"/>
              </p:cNvSpPr>
              <p:nvPr/>
            </p:nvSpPr>
            <p:spPr bwMode="auto">
              <a:xfrm>
                <a:off x="144" y="1177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grpSp>
            <p:nvGrpSpPr>
              <p:cNvPr id="3090" name="Group 13"/>
              <p:cNvGrpSpPr>
                <a:grpSpLocks/>
              </p:cNvGrpSpPr>
              <p:nvPr/>
            </p:nvGrpSpPr>
            <p:grpSpPr bwMode="auto">
              <a:xfrm>
                <a:off x="144" y="1325"/>
                <a:ext cx="5519" cy="1032"/>
                <a:chOff x="144" y="1325"/>
                <a:chExt cx="5519" cy="1032"/>
              </a:xfrm>
            </p:grpSpPr>
            <p:sp>
              <p:nvSpPr>
                <p:cNvPr id="63" name="Line 14"/>
                <p:cNvSpPr>
                  <a:spLocks noChangeShapeType="1"/>
                </p:cNvSpPr>
                <p:nvPr/>
              </p:nvSpPr>
              <p:spPr bwMode="auto">
                <a:xfrm>
                  <a:off x="144" y="1325"/>
                  <a:ext cx="5519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64" name="Line 15"/>
                <p:cNvSpPr>
                  <a:spLocks noChangeShapeType="1"/>
                </p:cNvSpPr>
                <p:nvPr/>
              </p:nvSpPr>
              <p:spPr bwMode="auto">
                <a:xfrm>
                  <a:off x="144" y="1472"/>
                  <a:ext cx="5519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65" name="Line 16"/>
                <p:cNvSpPr>
                  <a:spLocks noChangeShapeType="1"/>
                </p:cNvSpPr>
                <p:nvPr/>
              </p:nvSpPr>
              <p:spPr bwMode="auto">
                <a:xfrm>
                  <a:off x="144" y="1620"/>
                  <a:ext cx="5519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66" name="Line 17"/>
                <p:cNvSpPr>
                  <a:spLocks noChangeShapeType="1"/>
                </p:cNvSpPr>
                <p:nvPr/>
              </p:nvSpPr>
              <p:spPr bwMode="auto">
                <a:xfrm>
                  <a:off x="144" y="1767"/>
                  <a:ext cx="5519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67" name="Line 18"/>
                <p:cNvSpPr>
                  <a:spLocks noChangeShapeType="1"/>
                </p:cNvSpPr>
                <p:nvPr/>
              </p:nvSpPr>
              <p:spPr bwMode="auto">
                <a:xfrm>
                  <a:off x="144" y="1915"/>
                  <a:ext cx="5519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68" name="Line 19"/>
                <p:cNvSpPr>
                  <a:spLocks noChangeShapeType="1"/>
                </p:cNvSpPr>
                <p:nvPr/>
              </p:nvSpPr>
              <p:spPr bwMode="auto">
                <a:xfrm>
                  <a:off x="144" y="2062"/>
                  <a:ext cx="5519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69" name="Line 20"/>
                <p:cNvSpPr>
                  <a:spLocks noChangeShapeType="1"/>
                </p:cNvSpPr>
                <p:nvPr/>
              </p:nvSpPr>
              <p:spPr bwMode="auto">
                <a:xfrm>
                  <a:off x="144" y="2210"/>
                  <a:ext cx="5519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70" name="Line 21"/>
                <p:cNvSpPr>
                  <a:spLocks noChangeShapeType="1"/>
                </p:cNvSpPr>
                <p:nvPr/>
              </p:nvSpPr>
              <p:spPr bwMode="auto">
                <a:xfrm>
                  <a:off x="144" y="2357"/>
                  <a:ext cx="5519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imes New Roman" charset="0"/>
                  </a:endParaRPr>
                </a:p>
              </p:txBody>
            </p:sp>
          </p:grpSp>
          <p:sp>
            <p:nvSpPr>
              <p:cNvPr id="51" name="Line 22"/>
              <p:cNvSpPr>
                <a:spLocks noChangeShapeType="1"/>
              </p:cNvSpPr>
              <p:nvPr/>
            </p:nvSpPr>
            <p:spPr bwMode="auto">
              <a:xfrm>
                <a:off x="144" y="2652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52" name="Line 23"/>
              <p:cNvSpPr>
                <a:spLocks noChangeShapeType="1"/>
              </p:cNvSpPr>
              <p:nvPr/>
            </p:nvSpPr>
            <p:spPr bwMode="auto">
              <a:xfrm>
                <a:off x="144" y="2800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53" name="Line 24"/>
              <p:cNvSpPr>
                <a:spLocks noChangeShapeType="1"/>
              </p:cNvSpPr>
              <p:nvPr/>
            </p:nvSpPr>
            <p:spPr bwMode="auto">
              <a:xfrm>
                <a:off x="144" y="2947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54" name="Line 25"/>
              <p:cNvSpPr>
                <a:spLocks noChangeShapeType="1"/>
              </p:cNvSpPr>
              <p:nvPr/>
            </p:nvSpPr>
            <p:spPr bwMode="auto">
              <a:xfrm>
                <a:off x="144" y="3095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55" name="Line 26"/>
              <p:cNvSpPr>
                <a:spLocks noChangeShapeType="1"/>
              </p:cNvSpPr>
              <p:nvPr/>
            </p:nvSpPr>
            <p:spPr bwMode="auto">
              <a:xfrm>
                <a:off x="144" y="3242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56" name="Line 27"/>
              <p:cNvSpPr>
                <a:spLocks noChangeShapeType="1"/>
              </p:cNvSpPr>
              <p:nvPr/>
            </p:nvSpPr>
            <p:spPr bwMode="auto">
              <a:xfrm>
                <a:off x="144" y="3389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57" name="Line 28"/>
              <p:cNvSpPr>
                <a:spLocks noChangeShapeType="1"/>
              </p:cNvSpPr>
              <p:nvPr/>
            </p:nvSpPr>
            <p:spPr bwMode="auto">
              <a:xfrm>
                <a:off x="144" y="3537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58" name="Line 29"/>
              <p:cNvSpPr>
                <a:spLocks noChangeShapeType="1"/>
              </p:cNvSpPr>
              <p:nvPr/>
            </p:nvSpPr>
            <p:spPr bwMode="auto">
              <a:xfrm>
                <a:off x="144" y="3684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59" name="Line 30"/>
              <p:cNvSpPr>
                <a:spLocks noChangeShapeType="1"/>
              </p:cNvSpPr>
              <p:nvPr/>
            </p:nvSpPr>
            <p:spPr bwMode="auto">
              <a:xfrm>
                <a:off x="144" y="3832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60" name="Line 31"/>
              <p:cNvSpPr>
                <a:spLocks noChangeShapeType="1"/>
              </p:cNvSpPr>
              <p:nvPr/>
            </p:nvSpPr>
            <p:spPr bwMode="auto">
              <a:xfrm>
                <a:off x="144" y="3979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61" name="Line 32"/>
              <p:cNvSpPr>
                <a:spLocks noChangeShapeType="1"/>
              </p:cNvSpPr>
              <p:nvPr/>
            </p:nvSpPr>
            <p:spPr bwMode="auto">
              <a:xfrm>
                <a:off x="144" y="4127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62" name="Line 33"/>
              <p:cNvSpPr>
                <a:spLocks noChangeShapeType="1"/>
              </p:cNvSpPr>
              <p:nvPr/>
            </p:nvSpPr>
            <p:spPr bwMode="auto">
              <a:xfrm>
                <a:off x="144" y="2505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3075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4163"/>
            <a:ext cx="8305800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305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" name="Rectangle 3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019800"/>
            <a:ext cx="2362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019800"/>
            <a:ext cx="3200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019800"/>
            <a:ext cx="2362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anose="01010601010101010101" pitchFamily="2" charset="2"/>
        <a:buChar char="4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anose="01010601010101010101" pitchFamily="2" charset="2"/>
        <a:buChar char="4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anose="01010601010101010101" pitchFamily="2" charset="2"/>
        <a:buChar char="4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anose="01010601010101010101" pitchFamily="2" charset="2"/>
        <a:buChar char="4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anose="01010601010101010101" pitchFamily="2" charset="2"/>
        <a:buChar char="4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tcat" TargetMode="External"/><Relationship Id="rId7" Type="http://schemas.openxmlformats.org/officeDocument/2006/relationships/hyperlink" Target="https://esj.com/articles/2004/07/14/dumpsecs-shortcomings-mask-the-full-security-picture.aspx" TargetMode="External"/><Relationship Id="rId2" Type="http://schemas.openxmlformats.org/officeDocument/2006/relationships/hyperlink" Target="http://home.ubalt.edu/abento/453/enumeration/telnetbanner.tx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home.ubalt.edu/abento/453/enumeration/dumpsec.gif" TargetMode="External"/><Relationship Id="rId5" Type="http://schemas.openxmlformats.org/officeDocument/2006/relationships/hyperlink" Target="http://www.systemtools.com/somarsoft/index.html" TargetMode="External"/><Relationship Id="rId4" Type="http://schemas.openxmlformats.org/officeDocument/2006/relationships/hyperlink" Target="https://www.activexperts.com/admin/reskit/reskit2000/regdmp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c.com/su-bondage.htm" TargetMode="External"/><Relationship Id="rId7" Type="http://schemas.openxmlformats.org/officeDocument/2006/relationships/hyperlink" Target="https://packetstormsecurity.com/files/download/25056/getacct003.zip" TargetMode="External"/><Relationship Id="rId2" Type="http://schemas.openxmlformats.org/officeDocument/2006/relationships/hyperlink" Target="https://www.grc.com/x/ne.dll?bh0bkyd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ecurityfriday.com/tools/GetAcct.html" TargetMode="External"/><Relationship Id="rId5" Type="http://schemas.openxmlformats.org/officeDocument/2006/relationships/hyperlink" Target="https://www.symantec.com/connect/articles/restrict-anonymous-enumeration-and-null-user" TargetMode="External"/><Relationship Id="rId4" Type="http://schemas.openxmlformats.org/officeDocument/2006/relationships/hyperlink" Target="anonpolicy7.gi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home.ubalt.edu/abento/453/enumeration/nat.gif" TargetMode="External"/><Relationship Id="rId13" Type="http://schemas.openxmlformats.org/officeDocument/2006/relationships/hyperlink" Target="sharenum.jpg" TargetMode="External"/><Relationship Id="rId3" Type="http://schemas.openxmlformats.org/officeDocument/2006/relationships/hyperlink" Target="nbtstatuse.gif" TargetMode="External"/><Relationship Id="rId7" Type="http://schemas.openxmlformats.org/officeDocument/2006/relationships/hyperlink" Target="http://home.ubalt.edu/abento/453/enumeration/dumpsec.gif" TargetMode="External"/><Relationship Id="rId12" Type="http://schemas.openxmlformats.org/officeDocument/2006/relationships/hyperlink" Target="https://docs.microsoft.com/en-us/sysinternals/downloads/shareenum" TargetMode="External"/><Relationship Id="rId2" Type="http://schemas.openxmlformats.org/officeDocument/2006/relationships/hyperlink" Target="netview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nixwiz.net/tools/nbtscan.html#download" TargetMode="External"/><Relationship Id="rId11" Type="http://schemas.openxmlformats.org/officeDocument/2006/relationships/hyperlink" Target="http://home.ubalt.edu/abento/453/enumeration/nbtdumpout.gif" TargetMode="External"/><Relationship Id="rId5" Type="http://schemas.openxmlformats.org/officeDocument/2006/relationships/hyperlink" Target="nbtscan.gif" TargetMode="External"/><Relationship Id="rId10" Type="http://schemas.openxmlformats.org/officeDocument/2006/relationships/hyperlink" Target="http://home.ubalt.edu/abento/453/enumeration/nbtdump.gif" TargetMode="External"/><Relationship Id="rId4" Type="http://schemas.openxmlformats.org/officeDocument/2006/relationships/hyperlink" Target="http://home.ubalt.edu/abento/453/enumeration/nbtstat.gif" TargetMode="External"/><Relationship Id="rId9" Type="http://schemas.openxmlformats.org/officeDocument/2006/relationships/hyperlink" Target="https://packetstormsecurity.com/files/download/11275/nbtdump.exe" TargetMode="External"/><Relationship Id="rId14" Type="http://schemas.openxmlformats.org/officeDocument/2006/relationships/hyperlink" Target="http://technet.microsoft.com/en-us/library/ee649273(WS.10).aspx#BKMK_winui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indowsitpro.com/windows/jsi-tip-0519-everyone-can-find-your-renamed-administrator" TargetMode="External"/><Relationship Id="rId3" Type="http://schemas.openxmlformats.org/officeDocument/2006/relationships/hyperlink" Target="http://nbtenum.sourceforge.net/" TargetMode="External"/><Relationship Id="rId7" Type="http://schemas.openxmlformats.org/officeDocument/2006/relationships/hyperlink" Target="http://www.windowsecurity.com/whitepapers/windows_security/Windows-Enumeration-USER2SID-SID2USER.html" TargetMode="External"/><Relationship Id="rId12" Type="http://schemas.openxmlformats.org/officeDocument/2006/relationships/hyperlink" Target="http://technet.microsoft.com/en-us/library/cc750391.aspx#XSLTsection132121120120" TargetMode="External"/><Relationship Id="rId2" Type="http://schemas.openxmlformats.org/officeDocument/2006/relationships/hyperlink" Target="passlist.tx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dumpsecusers.gif" TargetMode="External"/><Relationship Id="rId11" Type="http://schemas.openxmlformats.org/officeDocument/2006/relationships/hyperlink" Target="http://www.solarwinds.com/products/toolsets/ip-network-browser.aspx" TargetMode="External"/><Relationship Id="rId5" Type="http://schemas.openxmlformats.org/officeDocument/2006/relationships/hyperlink" Target="enumout.gif" TargetMode="External"/><Relationship Id="rId10" Type="http://schemas.openxmlformats.org/officeDocument/2006/relationships/hyperlink" Target="http://www.oxid.it/cain.html" TargetMode="External"/><Relationship Id="rId4" Type="http://schemas.openxmlformats.org/officeDocument/2006/relationships/hyperlink" Target="readme-enum.txt" TargetMode="External"/><Relationship Id="rId9" Type="http://schemas.openxmlformats.org/officeDocument/2006/relationships/hyperlink" Target="http://www.oxid.it/ca_u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002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/>
          <a:p>
            <a:pPr>
              <a:defRPr/>
            </a:pPr>
            <a:r>
              <a:rPr lang="en-US" sz="5400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Enumeration</a:t>
            </a:r>
            <a:endParaRPr lang="en-US" kern="0">
              <a:latin typeface="+mj-lt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ln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40" tIns="45720" rIns="91440" bIns="45720"/>
          <a:lstStyle/>
          <a:p>
            <a:pPr marL="0" indent="0" algn="ctr">
              <a:buFont typeface="Monotype Sorts" panose="01010601010101010101" pitchFamily="2" charset="2"/>
              <a:buNone/>
            </a:pPr>
            <a:endParaRPr lang="en-US" alt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810000" y="3124200"/>
          <a:ext cx="1676400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Clip" r:id="rId3" imgW="1095238" imgH="1075906" progId="MS_ClipArt_Gallery.5">
                  <p:embed/>
                </p:oleObj>
              </mc:Choice>
              <mc:Fallback>
                <p:oleObj name="Clip" r:id="rId3" imgW="1095238" imgH="1075906" progId="MS_ClipArt_Gallery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124200"/>
                        <a:ext cx="1676400" cy="164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911" y="152400"/>
            <a:ext cx="8305800" cy="1163638"/>
          </a:xfrm>
        </p:spPr>
        <p:txBody>
          <a:bodyPr/>
          <a:lstStyle/>
          <a:p>
            <a:pPr>
              <a:defRPr/>
            </a:pPr>
            <a:r>
              <a:rPr lang="en-US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Local IP addresses</a:t>
            </a:r>
            <a:br>
              <a:rPr lang="en-US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en-US" sz="3200" kern="0" dirty="0">
                <a:latin typeface="+mj-lt"/>
              </a:rPr>
              <a:t>(review)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9911" y="1371600"/>
            <a:ext cx="8305800" cy="5105400"/>
          </a:xfrm>
        </p:spPr>
        <p:txBody>
          <a:bodyPr/>
          <a:lstStyle/>
          <a:p>
            <a:pPr>
              <a:buClr>
                <a:schemeClr val="tx2"/>
              </a:buClr>
              <a:buSzPct val="60000"/>
              <a:buFont typeface="Monotype Sorts" panose="01010601010101010101" pitchFamily="2" charset="2"/>
              <a:buChar char="m"/>
            </a:pPr>
            <a:r>
              <a:rPr lang="en-US" altLang="en-US" sz="2800" b="1" dirty="0"/>
              <a:t>Some special IP addresses</a:t>
            </a:r>
            <a:endParaRPr lang="en-US" altLang="en-US" b="1" dirty="0"/>
          </a:p>
          <a:p>
            <a:pPr lvl="1">
              <a:buClr>
                <a:schemeClr val="tx2"/>
              </a:buClr>
              <a:buSzPct val="60000"/>
              <a:buFont typeface="Monotype Sorts" panose="01010601010101010101" pitchFamily="2" charset="2"/>
              <a:buChar char="m"/>
            </a:pPr>
            <a:r>
              <a:rPr lang="en-US" altLang="en-US" sz="2400" b="1" dirty="0"/>
              <a:t>localhost   127.0.0.1   (loopback address)</a:t>
            </a:r>
            <a:endParaRPr lang="en-US" altLang="en-US" b="1" dirty="0"/>
          </a:p>
          <a:p>
            <a:pPr lvl="1">
              <a:buClr>
                <a:schemeClr val="tx2"/>
              </a:buClr>
              <a:buSzPct val="60000"/>
              <a:buFont typeface="Monotype Sorts" panose="01010601010101010101" pitchFamily="2" charset="2"/>
              <a:buChar char="m"/>
            </a:pPr>
            <a:r>
              <a:rPr lang="en-US" altLang="en-US" b="1" dirty="0"/>
              <a:t>Internal networks</a:t>
            </a:r>
          </a:p>
          <a:p>
            <a:pPr lvl="2">
              <a:buClr>
                <a:schemeClr val="tx2"/>
              </a:buClr>
              <a:buSzPct val="60000"/>
              <a:buFont typeface="Monotype Sorts" panose="01010601010101010101" pitchFamily="2" charset="2"/>
              <a:buChar char="m"/>
            </a:pPr>
            <a:r>
              <a:rPr lang="en-US" altLang="en-US" b="1" dirty="0"/>
              <a:t>Class A   10.0.0.0</a:t>
            </a:r>
          </a:p>
          <a:p>
            <a:pPr lvl="2">
              <a:buClr>
                <a:schemeClr val="tx2"/>
              </a:buClr>
              <a:buSzPct val="60000"/>
              <a:buFont typeface="Monotype Sorts" panose="01010601010101010101" pitchFamily="2" charset="2"/>
              <a:buChar char="m"/>
            </a:pPr>
            <a:r>
              <a:rPr lang="en-US" altLang="en-US" b="1" dirty="0"/>
              <a:t>Class B   172.16.0.0 to 172.31.0.0</a:t>
            </a:r>
          </a:p>
          <a:p>
            <a:pPr lvl="2">
              <a:buClr>
                <a:schemeClr val="tx2"/>
              </a:buClr>
              <a:buSzPct val="60000"/>
              <a:buFont typeface="Monotype Sorts" panose="01010601010101010101" pitchFamily="2" charset="2"/>
              <a:buChar char="m"/>
            </a:pPr>
            <a:r>
              <a:rPr lang="en-US" altLang="en-US" b="1" dirty="0"/>
              <a:t>Class C   192.168.0.0 to 192.168.255.0</a:t>
            </a:r>
          </a:p>
          <a:p>
            <a:pPr lvl="1">
              <a:buClr>
                <a:schemeClr val="tx2"/>
              </a:buClr>
              <a:buSzPct val="60000"/>
              <a:buFont typeface="Monotype Sorts" panose="01010601010101010101" pitchFamily="2" charset="2"/>
              <a:buChar char="m"/>
            </a:pPr>
            <a:r>
              <a:rPr lang="en-US" altLang="en-US" b="1" dirty="0"/>
              <a:t>Machines behind a firewall can use these internal IP numbers to communicate among them. </a:t>
            </a:r>
          </a:p>
          <a:p>
            <a:pPr lvl="1">
              <a:buClr>
                <a:schemeClr val="tx2"/>
              </a:buClr>
              <a:buSzPct val="60000"/>
              <a:buFont typeface="Monotype Sorts" panose="01010601010101010101" pitchFamily="2" charset="2"/>
              <a:buChar char="m"/>
            </a:pPr>
            <a:r>
              <a:rPr lang="en-US" altLang="en-US" b="1" dirty="0"/>
              <a:t>Only the firewall machine/device (host) needs to have an IP  address valid in the Internet.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b="1" ker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What is enumeration?</a:t>
            </a:r>
            <a:endParaRPr lang="en-US" kern="0">
              <a:latin typeface="+mj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362200"/>
            <a:ext cx="8305800" cy="4343400"/>
          </a:xfrm>
        </p:spPr>
        <p:txBody>
          <a:bodyPr/>
          <a:lstStyle/>
          <a:p>
            <a:pPr>
              <a:buClr>
                <a:schemeClr val="tx2"/>
              </a:buClr>
              <a:buSzPct val="65000"/>
              <a:buFont typeface="Monotype Sorts" panose="01010601010101010101" pitchFamily="2" charset="2"/>
              <a:buChar char="í"/>
            </a:pPr>
            <a:r>
              <a:rPr lang="en-US" altLang="en-US" b="1"/>
              <a:t>Categories </a:t>
            </a:r>
          </a:p>
          <a:p>
            <a:pPr lvl="1">
              <a:buClr>
                <a:schemeClr val="tx2"/>
              </a:buClr>
              <a:buSzPct val="65000"/>
              <a:buFont typeface="Monotype Sorts" panose="01010601010101010101" pitchFamily="2" charset="2"/>
              <a:buChar char="í"/>
            </a:pPr>
            <a:r>
              <a:rPr lang="en-US" altLang="en-US" b="1"/>
              <a:t>network resources and shares</a:t>
            </a:r>
          </a:p>
          <a:p>
            <a:pPr lvl="1">
              <a:buClr>
                <a:schemeClr val="tx2"/>
              </a:buClr>
              <a:buSzPct val="65000"/>
              <a:buFont typeface="Monotype Sorts" panose="01010601010101010101" pitchFamily="2" charset="2"/>
              <a:buChar char="í"/>
            </a:pPr>
            <a:r>
              <a:rPr lang="en-US" altLang="en-US" b="1"/>
              <a:t>users and groups</a:t>
            </a:r>
            <a:endParaRPr lang="en-US" altLang="en-US"/>
          </a:p>
          <a:p>
            <a:pPr lvl="1">
              <a:buClr>
                <a:schemeClr val="tx2"/>
              </a:buClr>
              <a:buSzPct val="65000"/>
              <a:buFont typeface="Monotype Sorts" panose="01010601010101010101" pitchFamily="2" charset="2"/>
              <a:buChar char="í"/>
            </a:pPr>
            <a:r>
              <a:rPr lang="en-US" altLang="en-US" b="1"/>
              <a:t>applications and banners</a:t>
            </a:r>
          </a:p>
          <a:p>
            <a:pPr>
              <a:buClr>
                <a:schemeClr val="tx2"/>
              </a:buClr>
              <a:buSzPct val="65000"/>
              <a:buFont typeface="Monotype Sorts" panose="01010601010101010101" pitchFamily="2" charset="2"/>
              <a:buChar char="í"/>
            </a:pPr>
            <a:r>
              <a:rPr lang="en-US" altLang="en-US" b="1"/>
              <a:t>Techniques (OS specific)</a:t>
            </a:r>
          </a:p>
          <a:p>
            <a:pPr lvl="1">
              <a:buClr>
                <a:schemeClr val="tx2"/>
              </a:buClr>
              <a:buSzPct val="65000"/>
              <a:buFont typeface="Monotype Sorts" panose="01010601010101010101" pitchFamily="2" charset="2"/>
              <a:buChar char="í"/>
            </a:pPr>
            <a:r>
              <a:rPr lang="en-US" altLang="en-US" b="1"/>
              <a:t>Windows</a:t>
            </a:r>
          </a:p>
          <a:p>
            <a:pPr lvl="1">
              <a:buClr>
                <a:schemeClr val="tx2"/>
              </a:buClr>
              <a:buSzPct val="65000"/>
              <a:buFont typeface="Monotype Sorts" panose="01010601010101010101" pitchFamily="2" charset="2"/>
              <a:buChar char="í"/>
            </a:pPr>
            <a:r>
              <a:rPr lang="en-US" altLang="en-US" b="1"/>
              <a:t>UNIX/Linux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24000" y="1295400"/>
            <a:ext cx="60785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Obtain information about accounts, network </a:t>
            </a:r>
          </a:p>
          <a:p>
            <a:r>
              <a:rPr lang="en-US" altLang="en-US" b="1"/>
              <a:t>resources and shares.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305800" cy="1163637"/>
          </a:xfrm>
        </p:spPr>
        <p:txBody>
          <a:bodyPr/>
          <a:lstStyle/>
          <a:p>
            <a:pPr>
              <a:defRPr/>
            </a:pPr>
            <a:r>
              <a:rPr lang="en-US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Windows </a:t>
            </a:r>
            <a:br>
              <a:rPr lang="en-US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en-US" sz="24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applications and banner enumeration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/>
              <a:t>Telnet and </a:t>
            </a:r>
            <a:r>
              <a:rPr lang="en-US" altLang="en-US" sz="2000" b="1" dirty="0" err="1"/>
              <a:t>netcat</a:t>
            </a:r>
            <a:r>
              <a:rPr lang="en-US" altLang="en-US" sz="2000" b="1" dirty="0"/>
              <a:t>: same in </a:t>
            </a:r>
            <a:r>
              <a:rPr lang="en-US" altLang="en-US" sz="2000" b="1" dirty="0" smtClean="0"/>
              <a:t>Windows </a:t>
            </a:r>
            <a:r>
              <a:rPr lang="en-US" altLang="en-US" sz="2000" b="1" dirty="0"/>
              <a:t>and UNIX. </a:t>
            </a:r>
          </a:p>
          <a:p>
            <a:pPr lvl="1"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/>
              <a:t>Telnet: Connect to a known port and see the software it is running, as in this </a:t>
            </a:r>
            <a:r>
              <a:rPr lang="en-US" altLang="en-US" sz="2000" b="1" dirty="0">
                <a:hlinkClick r:id="rId2"/>
              </a:rPr>
              <a:t>example</a:t>
            </a:r>
            <a:r>
              <a:rPr lang="en-US" altLang="en-US" sz="2000" b="1" dirty="0"/>
              <a:t>. </a:t>
            </a:r>
          </a:p>
          <a:p>
            <a:pPr lvl="1"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 err="1"/>
              <a:t>Netcat</a:t>
            </a:r>
            <a:r>
              <a:rPr lang="en-US" altLang="en-US" sz="2000" b="1" dirty="0"/>
              <a:t>: similar to telnet but provides </a:t>
            </a:r>
            <a:r>
              <a:rPr lang="en-US" altLang="en-US" sz="2000" b="1" dirty="0">
                <a:hlinkClick r:id="rId3"/>
              </a:rPr>
              <a:t>more information</a:t>
            </a:r>
            <a:r>
              <a:rPr lang="en-US" altLang="en-US" sz="2000" b="1" dirty="0"/>
              <a:t>.</a:t>
            </a:r>
          </a:p>
          <a:p>
            <a:pPr lvl="1"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/>
              <a:t>Countermeasures: log remotely in your applications and edit banners.</a:t>
            </a:r>
          </a:p>
          <a:p>
            <a:pPr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/>
              <a:t>FTP (TCP 21), SMTP (TCP 25) : close ftp, use </a:t>
            </a:r>
            <a:r>
              <a:rPr lang="en-US" altLang="en-US" sz="2000" b="1" dirty="0" err="1"/>
              <a:t>ssh</a:t>
            </a:r>
            <a:r>
              <a:rPr lang="en-US" altLang="en-US" sz="2000" b="1" dirty="0"/>
              <a:t> (we will see it later). Disable telnet in mail servers, use </a:t>
            </a:r>
            <a:r>
              <a:rPr lang="en-US" altLang="en-US" sz="2000" b="1" dirty="0" err="1"/>
              <a:t>ssh</a:t>
            </a:r>
            <a:r>
              <a:rPr lang="en-US" altLang="en-US" sz="2000" b="1" dirty="0"/>
              <a:t>.</a:t>
            </a:r>
          </a:p>
          <a:p>
            <a:pPr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/>
              <a:t>Registry enumeration: default in  </a:t>
            </a:r>
            <a:r>
              <a:rPr lang="en-US" altLang="en-US" sz="2000" b="1" dirty="0" smtClean="0"/>
              <a:t>Windows.  Server </a:t>
            </a:r>
            <a:r>
              <a:rPr lang="en-US" altLang="en-US" sz="2000" b="1" dirty="0"/>
              <a:t>is Administrators only.</a:t>
            </a:r>
          </a:p>
          <a:p>
            <a:pPr lvl="1"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 err="1" smtClean="0"/>
              <a:t>Tools:</a:t>
            </a:r>
            <a:r>
              <a:rPr lang="en-US" altLang="en-US" sz="2000" b="1" dirty="0" err="1" smtClean="0">
                <a:hlinkClick r:id="rId4"/>
              </a:rPr>
              <a:t>regdmp.exe</a:t>
            </a:r>
            <a:r>
              <a:rPr lang="en-US" altLang="en-US" sz="2000" b="1" dirty="0" smtClean="0"/>
              <a:t>,  </a:t>
            </a:r>
            <a:r>
              <a:rPr lang="en-US" altLang="en-US" sz="2000" b="1" dirty="0" err="1" smtClean="0">
                <a:hlinkClick r:id="rId5"/>
              </a:rPr>
              <a:t>DumpSec</a:t>
            </a:r>
            <a:r>
              <a:rPr lang="en-US" altLang="en-US" sz="2000" b="1" dirty="0" smtClean="0">
                <a:hlinkClick r:id="rId5"/>
              </a:rPr>
              <a:t> </a:t>
            </a:r>
            <a:r>
              <a:rPr lang="en-US" altLang="en-US" sz="2000" b="1" dirty="0" smtClean="0"/>
              <a:t> see an </a:t>
            </a:r>
            <a:r>
              <a:rPr lang="en-US" altLang="en-US" sz="2000" b="1" dirty="0" smtClean="0">
                <a:hlinkClick r:id="rId6"/>
              </a:rPr>
              <a:t>example</a:t>
            </a:r>
            <a:r>
              <a:rPr lang="en-US" altLang="en-US" sz="2000" b="1" dirty="0" smtClean="0"/>
              <a:t> and </a:t>
            </a:r>
            <a:r>
              <a:rPr lang="en-US" altLang="en-US" sz="2000" b="1" dirty="0" smtClean="0">
                <a:hlinkClick r:id="rId7"/>
              </a:rPr>
              <a:t>limitations</a:t>
            </a:r>
            <a:r>
              <a:rPr lang="en-US" altLang="en-US" sz="2000" b="1" dirty="0" smtClean="0"/>
              <a:t> (more later).</a:t>
            </a:r>
            <a:endParaRPr lang="en-US" altLang="en-US" sz="2000" b="1" dirty="0"/>
          </a:p>
          <a:p>
            <a:pPr lvl="1"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/>
              <a:t>Countermeasures: be sure the registry is set for Administrators only and no command prompt is accessible remotely (telnet, </a:t>
            </a:r>
            <a:r>
              <a:rPr lang="en-US" altLang="en-US" sz="2000" b="1" dirty="0" err="1"/>
              <a:t>etc</a:t>
            </a:r>
            <a:r>
              <a:rPr lang="en-US" altLang="en-US" sz="2000" b="1" dirty="0"/>
              <a:t>).</a:t>
            </a:r>
          </a:p>
          <a:p>
            <a:pPr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 smtClean="0"/>
              <a:t>.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Windows </a:t>
            </a:r>
            <a:br>
              <a:rPr lang="en-US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en-US" sz="24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sources of information</a:t>
            </a:r>
            <a:endParaRPr lang="en-US" b="1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pPr>
              <a:buClr>
                <a:schemeClr val="tx2"/>
              </a:buClr>
              <a:buSzPct val="75000"/>
              <a:buFont typeface="Monotype Sorts" panose="01010601010101010101" pitchFamily="2" charset="2"/>
              <a:buChar char="ê"/>
            </a:pPr>
            <a:r>
              <a:rPr lang="en-US" altLang="en-US" sz="2000" b="1" dirty="0"/>
              <a:t>Protocols</a:t>
            </a:r>
            <a:r>
              <a:rPr lang="en-US" altLang="en-US" sz="2400" b="1" dirty="0"/>
              <a:t> </a:t>
            </a:r>
            <a:r>
              <a:rPr lang="en-US" altLang="en-US" sz="2000" b="1" dirty="0"/>
              <a:t>providing information: CIFS/SMB and NetBIOS, through TCP port 139, and another SMB port, 445.</a:t>
            </a:r>
          </a:p>
          <a:p>
            <a:pPr>
              <a:buClr>
                <a:schemeClr val="tx2"/>
              </a:buClr>
              <a:buSzPct val="75000"/>
              <a:buFont typeface="Monotype Sorts" panose="01010601010101010101" pitchFamily="2" charset="2"/>
              <a:buChar char="ê"/>
            </a:pPr>
            <a:r>
              <a:rPr lang="en-US" altLang="en-US" sz="2000" b="1" dirty="0"/>
              <a:t>Banner enumeration is not the main issue. (UDP 137), </a:t>
            </a:r>
          </a:p>
          <a:p>
            <a:pPr>
              <a:buClr>
                <a:schemeClr val="tx2"/>
              </a:buClr>
              <a:buSzPct val="75000"/>
              <a:buFont typeface="Monotype Sorts" panose="01010601010101010101" pitchFamily="2" charset="2"/>
              <a:buChar char="ê"/>
            </a:pPr>
            <a:r>
              <a:rPr lang="en-US" altLang="en-US" sz="2000" b="1" dirty="0"/>
              <a:t>Null session command:  net use \\19x.16x.11x.xx\IPC$ “” /u:””</a:t>
            </a:r>
          </a:p>
          <a:p>
            <a:pPr lvl="1">
              <a:buClr>
                <a:schemeClr val="tx2"/>
              </a:buClr>
              <a:buSzPct val="75000"/>
              <a:buFont typeface="Monotype Sorts" panose="01010601010101010101" pitchFamily="2" charset="2"/>
              <a:buChar char="ê"/>
            </a:pPr>
            <a:r>
              <a:rPr lang="en-US" altLang="en-US" sz="2000" b="1" dirty="0"/>
              <a:t>countermeasures: </a:t>
            </a:r>
          </a:p>
          <a:p>
            <a:pPr lvl="2">
              <a:buClr>
                <a:schemeClr val="tx2"/>
              </a:buClr>
              <a:buSzPct val="75000"/>
              <a:buFont typeface="Monotype Sorts" panose="01010601010101010101" pitchFamily="2" charset="2"/>
              <a:buChar char="ê"/>
            </a:pPr>
            <a:r>
              <a:rPr lang="en-US" altLang="en-US" sz="2000" b="1" dirty="0"/>
              <a:t>filter out NetBIOS related TCP, UDP ports 135-139 (firewall).</a:t>
            </a:r>
          </a:p>
          <a:p>
            <a:pPr lvl="2">
              <a:buClr>
                <a:schemeClr val="tx2"/>
              </a:buClr>
              <a:buSzPct val="75000"/>
              <a:buFont typeface="Monotype Sorts" panose="01010601010101010101" pitchFamily="2" charset="2"/>
              <a:buChar char="ê"/>
            </a:pPr>
            <a:r>
              <a:rPr lang="en-US" altLang="en-US" sz="2000" b="1" dirty="0"/>
              <a:t>disable NetBIOS over TCP/IP see  </a:t>
            </a:r>
            <a:r>
              <a:rPr lang="en-US" altLang="en-US" sz="2000" b="1" dirty="0" err="1">
                <a:hlinkClick r:id="rId2"/>
              </a:rPr>
              <a:t>ShieldsUp</a:t>
            </a:r>
            <a:r>
              <a:rPr lang="en-US" altLang="en-US" sz="2000" b="1" dirty="0">
                <a:hlinkClick r:id="rId2"/>
              </a:rPr>
              <a:t>!</a:t>
            </a:r>
            <a:r>
              <a:rPr lang="en-US" altLang="en-US" sz="2000" b="1" dirty="0"/>
              <a:t> page on </a:t>
            </a:r>
            <a:r>
              <a:rPr lang="en-US" altLang="en-US" sz="2000" b="1" dirty="0">
                <a:hlinkClick r:id="rId3"/>
              </a:rPr>
              <a:t>binding.</a:t>
            </a:r>
            <a:endParaRPr lang="en-US" altLang="en-US" sz="2000" b="1" dirty="0"/>
          </a:p>
          <a:p>
            <a:pPr lvl="2">
              <a:buClr>
                <a:schemeClr val="tx2"/>
              </a:buClr>
              <a:buSzPct val="75000"/>
              <a:buFont typeface="Monotype Sorts" panose="01010601010101010101" pitchFamily="2" charset="2"/>
              <a:buChar char="ê"/>
            </a:pPr>
            <a:r>
              <a:rPr lang="en-US" altLang="en-US" sz="2000" b="1" dirty="0"/>
              <a:t>restrict anonymous  using the </a:t>
            </a:r>
            <a:r>
              <a:rPr lang="en-US" altLang="en-US" sz="2000" b="1" dirty="0">
                <a:hlinkClick r:id="rId4"/>
              </a:rPr>
              <a:t>Local Security Policy applet</a:t>
            </a:r>
            <a:r>
              <a:rPr lang="en-US" altLang="en-US" sz="2000" b="1" dirty="0"/>
              <a:t>. More </a:t>
            </a:r>
            <a:r>
              <a:rPr lang="en-US" altLang="en-US" sz="2000" b="1" dirty="0">
                <a:hlinkClick r:id="rId5"/>
              </a:rPr>
              <a:t>here</a:t>
            </a:r>
            <a:r>
              <a:rPr lang="en-US" altLang="en-US" sz="2000" b="1" dirty="0"/>
              <a:t>. </a:t>
            </a:r>
          </a:p>
          <a:p>
            <a:pPr lvl="2">
              <a:buClr>
                <a:schemeClr val="tx2"/>
              </a:buClr>
              <a:buSzPct val="75000"/>
              <a:buFont typeface="Monotype Sorts" panose="01010601010101010101" pitchFamily="2" charset="2"/>
              <a:buChar char="ê"/>
            </a:pPr>
            <a:r>
              <a:rPr lang="en-US" altLang="en-US" sz="2000" b="1" dirty="0" err="1" smtClean="0">
                <a:hlinkClick r:id="rId6"/>
              </a:rPr>
              <a:t>GetAcct</a:t>
            </a:r>
            <a:r>
              <a:rPr lang="en-US" altLang="en-US" sz="2000" b="1" dirty="0" smtClean="0"/>
              <a:t> </a:t>
            </a:r>
            <a:r>
              <a:rPr lang="en-US" altLang="en-US" sz="2000" b="1" dirty="0"/>
              <a:t>bypasses these </a:t>
            </a:r>
            <a:r>
              <a:rPr lang="en-US" altLang="en-US" sz="2000" b="1" dirty="0" smtClean="0"/>
              <a:t>actions (download the </a:t>
            </a:r>
            <a:r>
              <a:rPr lang="en-US" altLang="en-US" sz="2000" b="1" dirty="0" err="1" smtClean="0">
                <a:hlinkClick r:id="rId7"/>
              </a:rPr>
              <a:t>GetAcct</a:t>
            </a:r>
            <a:r>
              <a:rPr lang="en-US" altLang="en-US" sz="2000" b="1" dirty="0" smtClean="0">
                <a:hlinkClick r:id="rId7"/>
              </a:rPr>
              <a:t> tool</a:t>
            </a:r>
            <a:r>
              <a:rPr lang="en-US" altLang="en-US" sz="2000" b="1" dirty="0" smtClean="0"/>
              <a:t>).</a:t>
            </a:r>
            <a:endParaRPr lang="en-US" altLang="en-US" sz="2000" b="1" dirty="0"/>
          </a:p>
          <a:p>
            <a:pPr>
              <a:buClr>
                <a:schemeClr val="tx2"/>
              </a:buClr>
              <a:buSzPct val="75000"/>
              <a:buFont typeface="Monotype Sorts" panose="01010601010101010101" pitchFamily="2" charset="2"/>
              <a:buChar char="ê"/>
            </a:pPr>
            <a:r>
              <a:rPr lang="en-US" altLang="en-US" sz="2400" b="1" dirty="0" smtClean="0"/>
              <a:t>.</a:t>
            </a:r>
            <a:endParaRPr lang="en-US" altLang="en-US" sz="2400" b="1" dirty="0"/>
          </a:p>
          <a:p>
            <a:pPr lvl="1">
              <a:buClr>
                <a:schemeClr val="tx2"/>
              </a:buClr>
              <a:buSzPct val="75000"/>
              <a:buFont typeface="Monotype Sorts" panose="01010601010101010101" pitchFamily="2" charset="2"/>
              <a:buChar char="ê"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1762"/>
            <a:ext cx="8305800" cy="1163638"/>
          </a:xfrm>
        </p:spPr>
        <p:txBody>
          <a:bodyPr/>
          <a:lstStyle/>
          <a:p>
            <a:pPr>
              <a:defRPr/>
            </a:pPr>
            <a:r>
              <a:rPr lang="en-US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Windows </a:t>
            </a:r>
            <a:br>
              <a:rPr lang="en-US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en-US" sz="24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network resources</a:t>
            </a:r>
            <a:endParaRPr lang="en-US" b="1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95400"/>
            <a:ext cx="8305800" cy="5181600"/>
          </a:xfrm>
        </p:spPr>
        <p:txBody>
          <a:bodyPr/>
          <a:lstStyle/>
          <a:p>
            <a:pPr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400" b="1" dirty="0"/>
              <a:t>NetBIOS enumeration (if port closed, none work)</a:t>
            </a:r>
          </a:p>
          <a:p>
            <a:pPr lvl="1"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/>
              <a:t>NetBIOS Domain hosts: </a:t>
            </a:r>
            <a:r>
              <a:rPr lang="en-US" altLang="en-US" sz="2000" b="1" dirty="0">
                <a:hlinkClick r:id="rId2" action="ppaction://hlinkfile"/>
              </a:rPr>
              <a:t>net view </a:t>
            </a:r>
            <a:endParaRPr lang="en-US" altLang="en-US" sz="2000" b="1" dirty="0"/>
          </a:p>
          <a:p>
            <a:pPr lvl="1"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 err="1"/>
              <a:t>NetBios</a:t>
            </a:r>
            <a:r>
              <a:rPr lang="en-US" altLang="en-US" sz="2000" b="1" dirty="0"/>
              <a:t> Name Table: </a:t>
            </a:r>
            <a:r>
              <a:rPr lang="en-US" altLang="en-US" sz="2000" b="1" dirty="0" err="1"/>
              <a:t>nbtstat</a:t>
            </a:r>
            <a:r>
              <a:rPr lang="en-US" altLang="en-US" sz="2000" b="1" dirty="0"/>
              <a:t>  </a:t>
            </a:r>
            <a:r>
              <a:rPr lang="en-US" altLang="en-US" sz="2000" b="1" dirty="0">
                <a:hlinkClick r:id="rId3"/>
              </a:rPr>
              <a:t>use</a:t>
            </a:r>
            <a:r>
              <a:rPr lang="en-US" altLang="en-US" sz="2000" b="1" dirty="0"/>
              <a:t> and </a:t>
            </a:r>
            <a:r>
              <a:rPr lang="en-US" altLang="en-US" sz="2000" b="1" dirty="0">
                <a:hlinkClick r:id="rId4"/>
              </a:rPr>
              <a:t>example</a:t>
            </a:r>
            <a:r>
              <a:rPr lang="en-US" altLang="en-US" sz="2000" b="1" dirty="0"/>
              <a:t> and </a:t>
            </a:r>
            <a:r>
              <a:rPr lang="en-US" altLang="en-US" sz="2000" b="1" dirty="0" err="1" smtClean="0">
                <a:hlinkClick r:id="rId5"/>
              </a:rPr>
              <a:t>nbtscan</a:t>
            </a:r>
            <a:r>
              <a:rPr lang="en-US" altLang="en-US" sz="2000" b="1" dirty="0" smtClean="0"/>
              <a:t> (</a:t>
            </a:r>
            <a:r>
              <a:rPr lang="en-US" altLang="en-US" sz="2000" b="1" dirty="0" smtClean="0">
                <a:hlinkClick r:id="rId6"/>
              </a:rPr>
              <a:t>download</a:t>
            </a:r>
            <a:r>
              <a:rPr lang="en-US" altLang="en-US" sz="2000" b="1" dirty="0" smtClean="0"/>
              <a:t>). </a:t>
            </a:r>
            <a:endParaRPr lang="en-US" altLang="en-US" sz="2000" b="1" dirty="0"/>
          </a:p>
          <a:p>
            <a:pPr lvl="1"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/>
              <a:t>NetBIOS shares: </a:t>
            </a:r>
            <a:r>
              <a:rPr lang="en-US" altLang="en-US" sz="2000" b="1" dirty="0" err="1">
                <a:hlinkClick r:id="rId7"/>
              </a:rPr>
              <a:t>DumpSec</a:t>
            </a:r>
            <a:r>
              <a:rPr lang="en-US" altLang="en-US" sz="2000" b="1" dirty="0" smtClean="0"/>
              <a:t>, </a:t>
            </a:r>
            <a:r>
              <a:rPr lang="en-US" altLang="en-US" sz="2000" b="1" dirty="0"/>
              <a:t>NetBIOS Auditing Tool (</a:t>
            </a:r>
            <a:r>
              <a:rPr lang="en-US" altLang="en-US" sz="2000" b="1" dirty="0">
                <a:hlinkClick r:id="rId8"/>
              </a:rPr>
              <a:t>NAT</a:t>
            </a:r>
            <a:r>
              <a:rPr lang="en-US" altLang="en-US" sz="2000" b="1" dirty="0"/>
              <a:t>), </a:t>
            </a:r>
            <a:r>
              <a:rPr lang="en-US" altLang="en-US" sz="2000" b="1" dirty="0" err="1" smtClean="0">
                <a:hlinkClick r:id="rId9"/>
              </a:rPr>
              <a:t>NBTdump</a:t>
            </a:r>
            <a:r>
              <a:rPr lang="en-US" altLang="en-US" sz="2000" b="1" dirty="0" smtClean="0"/>
              <a:t> </a:t>
            </a:r>
            <a:r>
              <a:rPr lang="en-US" altLang="en-US" sz="2000" b="1" dirty="0"/>
              <a:t>(</a:t>
            </a:r>
            <a:r>
              <a:rPr lang="en-US" altLang="en-US" sz="2000" b="1" dirty="0">
                <a:hlinkClick r:id="rId10"/>
              </a:rPr>
              <a:t>use</a:t>
            </a:r>
            <a:r>
              <a:rPr lang="en-US" altLang="en-US" sz="2000" b="1" dirty="0"/>
              <a:t>, </a:t>
            </a:r>
            <a:r>
              <a:rPr lang="en-US" altLang="en-US" sz="2000" b="1" dirty="0">
                <a:hlinkClick r:id="rId11"/>
              </a:rPr>
              <a:t>output</a:t>
            </a:r>
            <a:r>
              <a:rPr lang="en-US" altLang="en-US" sz="2000" b="1" dirty="0" smtClean="0"/>
              <a:t>).  </a:t>
            </a:r>
            <a:r>
              <a:rPr lang="en-US" altLang="en-US" sz="2000" b="1" dirty="0" err="1" smtClean="0"/>
              <a:t>ShareEnum</a:t>
            </a:r>
            <a:r>
              <a:rPr lang="en-US" altLang="en-US" sz="2000" b="1" dirty="0"/>
              <a:t> </a:t>
            </a:r>
            <a:r>
              <a:rPr lang="en-US" altLang="en-US" sz="2000" b="1" dirty="0" smtClean="0"/>
              <a:t>(</a:t>
            </a:r>
            <a:r>
              <a:rPr lang="en-US" altLang="en-US" sz="2000" b="1" dirty="0" smtClean="0">
                <a:hlinkClick r:id="rId12"/>
              </a:rPr>
              <a:t>download</a:t>
            </a:r>
            <a:r>
              <a:rPr lang="en-US" altLang="en-US" sz="2000" b="1" dirty="0" smtClean="0"/>
              <a:t>, </a:t>
            </a:r>
            <a:r>
              <a:rPr lang="en-US" altLang="en-US" sz="2000" b="1" dirty="0" smtClean="0">
                <a:hlinkClick r:id="rId13" action="ppaction://hlinkfile"/>
              </a:rPr>
              <a:t>example</a:t>
            </a:r>
            <a:r>
              <a:rPr lang="en-US" altLang="en-US" sz="2000" b="1" dirty="0" smtClean="0"/>
              <a:t>).</a:t>
            </a:r>
            <a:endParaRPr lang="en-US" altLang="en-US" sz="2000" b="1" dirty="0"/>
          </a:p>
          <a:p>
            <a:pPr lvl="1"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/>
              <a:t>Countermeasures: as discussed previously </a:t>
            </a:r>
            <a:r>
              <a:rPr lang="en-US" altLang="en-US" sz="2000" b="1" dirty="0" smtClean="0"/>
              <a:t>=&gt; </a:t>
            </a:r>
            <a:r>
              <a:rPr lang="en-US" altLang="en-US" sz="2000" b="1" dirty="0"/>
              <a:t>close ports 135-139, disable NetBIOS over TCP/IP</a:t>
            </a:r>
          </a:p>
          <a:p>
            <a:pPr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/>
              <a:t>SNMP enumeration: </a:t>
            </a:r>
            <a:r>
              <a:rPr lang="en-US" altLang="en-US" sz="2000" b="1" dirty="0" err="1"/>
              <a:t>SolarWinds</a:t>
            </a:r>
            <a:r>
              <a:rPr lang="en-US" altLang="en-US" sz="2000" b="1" dirty="0"/>
              <a:t> IP Network Browser (</a:t>
            </a:r>
            <a:r>
              <a:rPr lang="en-US" altLang="en-US" sz="2000" b="1" dirty="0" smtClean="0"/>
              <a:t>commercial).</a:t>
            </a:r>
            <a:endParaRPr lang="en-US" altLang="en-US" sz="2000" b="1" dirty="0"/>
          </a:p>
          <a:p>
            <a:pPr lvl="1"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/>
              <a:t>Countermeasures: </a:t>
            </a:r>
            <a:r>
              <a:rPr lang="en-US" altLang="en-US" sz="2000" b="1" dirty="0" smtClean="0"/>
              <a:t> close </a:t>
            </a:r>
            <a:r>
              <a:rPr lang="en-US" altLang="en-US" sz="2000" b="1" dirty="0"/>
              <a:t>port 445.</a:t>
            </a:r>
          </a:p>
          <a:p>
            <a:pPr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/>
              <a:t>Windows DNS Zone Transfers: Active Directory is based on DNS and create new vulnerability, but provides tool -- “</a:t>
            </a:r>
            <a:r>
              <a:rPr lang="en-US" altLang="en-US" sz="2000" b="1" dirty="0">
                <a:hlinkClick r:id="rId14"/>
              </a:rPr>
              <a:t>Computer Management</a:t>
            </a:r>
            <a:r>
              <a:rPr lang="en-US" altLang="en-US" sz="2000" b="1" dirty="0"/>
              <a:t>”  Microsoft Management Console (MMC) -- to restrict zone transfers to certain IP numbers.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305800" cy="1163638"/>
          </a:xfrm>
        </p:spPr>
        <p:txBody>
          <a:bodyPr/>
          <a:lstStyle/>
          <a:p>
            <a:pPr>
              <a:defRPr/>
            </a:pPr>
            <a:r>
              <a:rPr lang="en-US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Windows:  </a:t>
            </a:r>
            <a:br>
              <a:rPr lang="en-US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</a:br>
            <a:r>
              <a:rPr lang="en-US" sz="24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user and group enumeration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305800" cy="5105400"/>
          </a:xfrm>
        </p:spPr>
        <p:txBody>
          <a:bodyPr/>
          <a:lstStyle/>
          <a:p>
            <a:pPr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/>
              <a:t>Enumerating Users via NetBIOS:  usernames and (</a:t>
            </a:r>
            <a:r>
              <a:rPr lang="en-US" altLang="en-US" sz="2000" b="1" dirty="0">
                <a:hlinkClick r:id="rId2"/>
              </a:rPr>
              <a:t>common</a:t>
            </a:r>
            <a:r>
              <a:rPr lang="en-US" altLang="en-US" sz="2000" b="1" dirty="0"/>
              <a:t>) passwords.  </a:t>
            </a:r>
            <a:r>
              <a:rPr lang="en-US" altLang="en-US" sz="2000" b="1" dirty="0" err="1" smtClean="0"/>
              <a:t>Enum</a:t>
            </a:r>
            <a:r>
              <a:rPr lang="en-US" altLang="en-US" sz="2000" b="1" dirty="0" smtClean="0"/>
              <a:t>(</a:t>
            </a:r>
            <a:r>
              <a:rPr lang="en-US" altLang="en-US" sz="2000" b="1" dirty="0" err="1" smtClean="0">
                <a:hlinkClick r:id="rId3"/>
              </a:rPr>
              <a:t>NBTEnum</a:t>
            </a:r>
            <a:r>
              <a:rPr lang="en-US" altLang="en-US" sz="2000" b="1" dirty="0" smtClean="0"/>
              <a:t>): </a:t>
            </a:r>
            <a:r>
              <a:rPr lang="en-US" altLang="en-US" sz="2000" b="1" dirty="0">
                <a:hlinkClick r:id="rId4"/>
              </a:rPr>
              <a:t>use</a:t>
            </a:r>
            <a:r>
              <a:rPr lang="en-US" altLang="en-US" sz="2000" b="1" dirty="0"/>
              <a:t> and </a:t>
            </a:r>
            <a:r>
              <a:rPr lang="en-US" altLang="en-US" sz="2000" b="1" dirty="0">
                <a:hlinkClick r:id="rId5"/>
              </a:rPr>
              <a:t>output</a:t>
            </a:r>
            <a:r>
              <a:rPr lang="en-US" altLang="en-US" sz="2000" b="1" dirty="0"/>
              <a:t>. </a:t>
            </a:r>
            <a:r>
              <a:rPr lang="en-US" altLang="en-US" sz="2000" b="1" dirty="0" err="1"/>
              <a:t>DumpSec</a:t>
            </a:r>
            <a:r>
              <a:rPr lang="en-US" altLang="en-US" sz="2000" b="1" dirty="0"/>
              <a:t>: </a:t>
            </a:r>
            <a:r>
              <a:rPr lang="en-US" altLang="en-US" sz="2000" b="1" dirty="0">
                <a:hlinkClick r:id="rId6"/>
              </a:rPr>
              <a:t>output</a:t>
            </a:r>
            <a:r>
              <a:rPr lang="en-US" altLang="en-US" sz="2000" b="1" dirty="0"/>
              <a:t>.</a:t>
            </a:r>
          </a:p>
          <a:p>
            <a:pPr lvl="1"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/>
              <a:t>Countermeasures: as before (close ports, no NetBIOS over TCP/IP</a:t>
            </a:r>
            <a:r>
              <a:rPr lang="en-US" altLang="en-US" sz="2000" b="1" dirty="0" smtClean="0"/>
              <a:t>)</a:t>
            </a:r>
          </a:p>
          <a:p>
            <a:pPr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 smtClean="0"/>
              <a:t>Using</a:t>
            </a:r>
            <a:r>
              <a:rPr lang="en-US" altLang="en-US" sz="2400" b="1" dirty="0" smtClean="0"/>
              <a:t> </a:t>
            </a:r>
            <a:r>
              <a:rPr lang="en-US" altLang="en-US" sz="2000" b="1" dirty="0" smtClean="0">
                <a:hlinkClick r:id="rId7"/>
              </a:rPr>
              <a:t>sid2user and u</a:t>
            </a:r>
            <a:r>
              <a:rPr lang="en-US" sz="2000" b="1" dirty="0" smtClean="0">
                <a:hlinkClick r:id="rId7"/>
              </a:rPr>
              <a:t>ser2sid</a:t>
            </a:r>
            <a:r>
              <a:rPr lang="en-US" sz="2000" b="1" dirty="0" smtClean="0"/>
              <a:t> and download them  </a:t>
            </a:r>
            <a:r>
              <a:rPr lang="en-US" sz="2000" b="1" dirty="0" smtClean="0">
                <a:hlinkClick r:id="rId8"/>
              </a:rPr>
              <a:t>here</a:t>
            </a:r>
            <a:r>
              <a:rPr lang="en-US" sz="2000" b="1" dirty="0" smtClean="0"/>
              <a:t>.</a:t>
            </a:r>
          </a:p>
          <a:p>
            <a:pPr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 smtClean="0"/>
              <a:t>Using Cain and Abel for both network resources and user and group enumeration. See </a:t>
            </a:r>
            <a:r>
              <a:rPr lang="en-US" altLang="en-US" sz="2000" b="1" dirty="0" smtClean="0">
                <a:hlinkClick r:id="rId9"/>
              </a:rPr>
              <a:t>manual </a:t>
            </a:r>
            <a:r>
              <a:rPr lang="en-US" altLang="en-US" sz="2000" b="1" dirty="0" smtClean="0"/>
              <a:t>and </a:t>
            </a:r>
            <a:r>
              <a:rPr lang="en-US" altLang="en-US" sz="2000" b="1" dirty="0" smtClean="0">
                <a:hlinkClick r:id="rId10"/>
              </a:rPr>
              <a:t>download</a:t>
            </a:r>
            <a:r>
              <a:rPr lang="en-US" altLang="en-US" sz="2000" b="1" dirty="0" smtClean="0"/>
              <a:t>.  We will use it again in future classes for more involved uses.</a:t>
            </a:r>
            <a:endParaRPr lang="en-US" altLang="en-US" sz="2000" b="1" dirty="0"/>
          </a:p>
          <a:p>
            <a:pPr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/>
              <a:t>Enumerating Users using SNMP:  </a:t>
            </a:r>
            <a:r>
              <a:rPr lang="en-US" altLang="en-US" sz="2000" b="1" dirty="0" err="1"/>
              <a:t>SolarWinds</a:t>
            </a:r>
            <a:r>
              <a:rPr lang="en-US" altLang="en-US" sz="2000" b="1" dirty="0"/>
              <a:t> </a:t>
            </a:r>
            <a:r>
              <a:rPr lang="en-US" altLang="en-US" sz="2000" b="1" dirty="0">
                <a:hlinkClick r:id="rId11"/>
              </a:rPr>
              <a:t>IP Network Browser</a:t>
            </a:r>
            <a:r>
              <a:rPr lang="en-US" altLang="en-US" sz="2000" b="1" dirty="0"/>
              <a:t>. See also </a:t>
            </a:r>
            <a:r>
              <a:rPr lang="en-US" altLang="en-US" sz="2000" b="1" dirty="0" err="1" smtClean="0">
                <a:hlinkClick r:id="rId12"/>
              </a:rPr>
              <a:t>snmputil</a:t>
            </a:r>
            <a:r>
              <a:rPr lang="en-US" altLang="en-US" sz="2000" b="1" dirty="0" smtClean="0"/>
              <a:t>.</a:t>
            </a:r>
            <a:endParaRPr lang="en-US" altLang="en-US" sz="2000" b="1" dirty="0">
              <a:hlinkClick r:id="rId2" action="ppaction://hlinkfile"/>
            </a:endParaRPr>
          </a:p>
          <a:p>
            <a:pPr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/>
              <a:t>Windows Active Directory enumeration using </a:t>
            </a:r>
            <a:r>
              <a:rPr lang="en-US" altLang="en-US" sz="2000" b="1" dirty="0" err="1"/>
              <a:t>ldp</a:t>
            </a:r>
            <a:r>
              <a:rPr lang="en-US" altLang="en-US" sz="2000" b="1" dirty="0"/>
              <a:t>: Win 2k  on added LDAP through the active directory -- you login once  (the good) and have access to all resources (the security problem).</a:t>
            </a:r>
          </a:p>
          <a:p>
            <a:pPr lvl="2">
              <a:buClr>
                <a:schemeClr val="tx2"/>
              </a:buClr>
              <a:buSzPct val="85000"/>
              <a:buFont typeface="Monotype Sorts" panose="01010601010101010101" pitchFamily="2" charset="2"/>
              <a:buChar char="í"/>
            </a:pPr>
            <a:r>
              <a:rPr lang="en-US" altLang="en-US" sz="2000" b="1" dirty="0" smtClean="0"/>
              <a:t>close </a:t>
            </a:r>
            <a:r>
              <a:rPr lang="en-US" altLang="en-US" sz="2000" b="1" dirty="0"/>
              <a:t>ports 389 and </a:t>
            </a:r>
            <a:r>
              <a:rPr lang="en-US" altLang="en-US" sz="2000" b="1" dirty="0" smtClean="0"/>
              <a:t>3268. You will not practice this in the course.</a:t>
            </a:r>
            <a:endParaRPr lang="en-US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ne Paper">
  <a:themeElements>
    <a:clrScheme name="">
      <a:dk1>
        <a:srgbClr val="003366"/>
      </a:dk1>
      <a:lt1>
        <a:srgbClr val="FFFFFF"/>
      </a:lt1>
      <a:dk2>
        <a:srgbClr val="FF0000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2A56"/>
      </a:accent4>
      <a:accent5>
        <a:srgbClr val="FFCAAA"/>
      </a:accent5>
      <a:accent6>
        <a:srgbClr val="00E7E7"/>
      </a:accent6>
      <a:hlink>
        <a:srgbClr val="040AFC"/>
      </a:hlink>
      <a:folHlink>
        <a:srgbClr val="969696"/>
      </a:folHlink>
    </a:clrScheme>
    <a:fontScheme name="Line Paper">
      <a:majorFont>
        <a:latin typeface="Technical"/>
        <a:ea typeface=""/>
        <a:cs typeface=""/>
      </a:majorFont>
      <a:minorFont>
        <a:latin typeface="Technic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ine Paper 1">
        <a:dk1>
          <a:srgbClr val="000000"/>
        </a:dk1>
        <a:lt1>
          <a:srgbClr val="CBCBCB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E2E2E2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 Paper 2">
        <a:dk1>
          <a:srgbClr val="000000"/>
        </a:dk1>
        <a:lt1>
          <a:srgbClr val="003366"/>
        </a:lt1>
        <a:dk2>
          <a:srgbClr val="0000FF"/>
        </a:dk2>
        <a:lt2>
          <a:srgbClr val="003366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2A56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 Paper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 Paper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Line Paper">
  <a:themeElements>
    <a:clrScheme name="">
      <a:dk1>
        <a:srgbClr val="003366"/>
      </a:dk1>
      <a:lt1>
        <a:srgbClr val="FFFFFF"/>
      </a:lt1>
      <a:dk2>
        <a:srgbClr val="FF0000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2A56"/>
      </a:accent4>
      <a:accent5>
        <a:srgbClr val="FFCAAA"/>
      </a:accent5>
      <a:accent6>
        <a:srgbClr val="00E7E7"/>
      </a:accent6>
      <a:hlink>
        <a:srgbClr val="040AFC"/>
      </a:hlink>
      <a:folHlink>
        <a:srgbClr val="969696"/>
      </a:folHlink>
    </a:clrScheme>
    <a:fontScheme name="1_Line Paper">
      <a:majorFont>
        <a:latin typeface="Technical"/>
        <a:ea typeface=""/>
        <a:cs typeface=""/>
      </a:majorFont>
      <a:minorFont>
        <a:latin typeface="Technic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_Line Paper 1">
        <a:dk1>
          <a:srgbClr val="000000"/>
        </a:dk1>
        <a:lt1>
          <a:srgbClr val="CBCBCB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E2E2E2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ne Paper 2">
        <a:dk1>
          <a:srgbClr val="000000"/>
        </a:dk1>
        <a:lt1>
          <a:srgbClr val="003366"/>
        </a:lt1>
        <a:dk2>
          <a:srgbClr val="0000FF"/>
        </a:dk2>
        <a:lt2>
          <a:srgbClr val="003366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2A56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ne Paper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ne Paper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Designs\Line Paper.pot</Template>
  <TotalTime>1981</TotalTime>
  <Words>585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Monotype Sorts</vt:lpstr>
      <vt:lpstr>Technical</vt:lpstr>
      <vt:lpstr>Times New Roman</vt:lpstr>
      <vt:lpstr>Line Paper</vt:lpstr>
      <vt:lpstr>1_Line Paper</vt:lpstr>
      <vt:lpstr>Clip</vt:lpstr>
      <vt:lpstr>Enumeration</vt:lpstr>
      <vt:lpstr>Local IP addresses (review)</vt:lpstr>
      <vt:lpstr>What is enumeration?</vt:lpstr>
      <vt:lpstr>Windows  applications and banner enumeration</vt:lpstr>
      <vt:lpstr>Windows  sources of information</vt:lpstr>
      <vt:lpstr>Windows  network resources</vt:lpstr>
      <vt:lpstr>Windows:   user and group enumeration</vt:lpstr>
    </vt:vector>
  </TitlesOfParts>
  <Company>University of Baltimore</Company>
  <LinksUpToDate>false</LinksUpToDate>
  <SharedDoc>false</SharedDoc>
  <HyperlinkBase>http://home.ubalt.edu/abento/453/enumeration/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in Linux</dc:title>
  <dc:creator>Dr. Al  Bento</dc:creator>
  <cp:lastModifiedBy>Al Bento</cp:lastModifiedBy>
  <cp:revision>111</cp:revision>
  <dcterms:created xsi:type="dcterms:W3CDTF">1999-11-13T20:20:42Z</dcterms:created>
  <dcterms:modified xsi:type="dcterms:W3CDTF">2017-08-29T02:35:36Z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abento@ubalt.edu</vt:lpwstr>
  </property>
  <property fmtid="{D5CDD505-2E9C-101B-9397-08002B2CF9AE}" pid="8" name="HomePage">
    <vt:lpwstr>http://home.ubalt.edu/abento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E:\0cisnt\753</vt:lpwstr>
  </property>
</Properties>
</file>