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63" r:id="rId3"/>
    <p:sldId id="268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D1B0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330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77788" y="152400"/>
            <a:ext cx="8912225" cy="6630988"/>
            <a:chOff x="49" y="96"/>
            <a:chExt cx="5614" cy="4177"/>
          </a:xfrm>
        </p:grpSpPr>
        <p:sp>
          <p:nvSpPr>
            <p:cNvPr id="4099" name="Freeform 3"/>
            <p:cNvSpPr>
              <a:spLocks/>
            </p:cNvSpPr>
            <p:nvPr/>
          </p:nvSpPr>
          <p:spPr bwMode="auto">
            <a:xfrm>
              <a:off x="49" y="240"/>
              <a:ext cx="5472" cy="4033"/>
            </a:xfrm>
            <a:custGeom>
              <a:avLst/>
              <a:gdLst>
                <a:gd name="T0" fmla="*/ 143 w 5472"/>
                <a:gd name="T1" fmla="*/ 0 h 4033"/>
                <a:gd name="T2" fmla="*/ 0 w 5472"/>
                <a:gd name="T3" fmla="*/ 0 h 4033"/>
                <a:gd name="T4" fmla="*/ 0 w 5472"/>
                <a:gd name="T5" fmla="*/ 33 h 4033"/>
                <a:gd name="T6" fmla="*/ 0 w 5472"/>
                <a:gd name="T7" fmla="*/ 4032 h 4033"/>
                <a:gd name="T8" fmla="*/ 5471 w 5472"/>
                <a:gd name="T9" fmla="*/ 4032 h 4033"/>
                <a:gd name="T10" fmla="*/ 5471 w 5472"/>
                <a:gd name="T11" fmla="*/ 4010 h 4033"/>
                <a:gd name="T12" fmla="*/ 5471 w 5472"/>
                <a:gd name="T13" fmla="*/ 3789 h 4033"/>
                <a:gd name="T14" fmla="*/ 239 w 5472"/>
                <a:gd name="T15" fmla="*/ 3789 h 4033"/>
                <a:gd name="T16" fmla="*/ 239 w 5472"/>
                <a:gd name="T17" fmla="*/ 3758 h 4033"/>
                <a:gd name="T18" fmla="*/ 239 w 5472"/>
                <a:gd name="T19" fmla="*/ 0 h 4033"/>
                <a:gd name="T20" fmla="*/ 143 w 5472"/>
                <a:gd name="T21" fmla="*/ 0 h 4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72" h="4033">
                  <a:moveTo>
                    <a:pt x="143" y="0"/>
                  </a:moveTo>
                  <a:lnTo>
                    <a:pt x="0" y="0"/>
                  </a:lnTo>
                  <a:lnTo>
                    <a:pt x="0" y="33"/>
                  </a:lnTo>
                  <a:lnTo>
                    <a:pt x="0" y="4032"/>
                  </a:lnTo>
                  <a:lnTo>
                    <a:pt x="5471" y="4032"/>
                  </a:lnTo>
                  <a:lnTo>
                    <a:pt x="5471" y="4010"/>
                  </a:lnTo>
                  <a:lnTo>
                    <a:pt x="5471" y="3789"/>
                  </a:lnTo>
                  <a:lnTo>
                    <a:pt x="239" y="3789"/>
                  </a:lnTo>
                  <a:lnTo>
                    <a:pt x="239" y="3758"/>
                  </a:lnTo>
                  <a:lnTo>
                    <a:pt x="239" y="0"/>
                  </a:lnTo>
                  <a:lnTo>
                    <a:pt x="143" y="0"/>
                  </a:lnTo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0" name="Group 4"/>
            <p:cNvGrpSpPr>
              <a:grpSpLocks/>
            </p:cNvGrpSpPr>
            <p:nvPr/>
          </p:nvGrpSpPr>
          <p:grpSpPr bwMode="auto">
            <a:xfrm>
              <a:off x="144" y="96"/>
              <a:ext cx="5519" cy="4080"/>
              <a:chOff x="144" y="96"/>
              <a:chExt cx="5519" cy="4080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144" y="96"/>
                <a:ext cx="5519" cy="4080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144" y="293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Line 7"/>
              <p:cNvSpPr>
                <a:spLocks noChangeShapeType="1"/>
              </p:cNvSpPr>
              <p:nvPr/>
            </p:nvSpPr>
            <p:spPr bwMode="auto">
              <a:xfrm>
                <a:off x="144" y="440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Line 8"/>
              <p:cNvSpPr>
                <a:spLocks noChangeShapeType="1"/>
              </p:cNvSpPr>
              <p:nvPr/>
            </p:nvSpPr>
            <p:spPr bwMode="auto">
              <a:xfrm>
                <a:off x="144" y="588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Line 9"/>
              <p:cNvSpPr>
                <a:spLocks noChangeShapeType="1"/>
              </p:cNvSpPr>
              <p:nvPr/>
            </p:nvSpPr>
            <p:spPr bwMode="auto">
              <a:xfrm>
                <a:off x="144" y="735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Line 10"/>
              <p:cNvSpPr>
                <a:spLocks noChangeShapeType="1"/>
              </p:cNvSpPr>
              <p:nvPr/>
            </p:nvSpPr>
            <p:spPr bwMode="auto">
              <a:xfrm>
                <a:off x="144" y="883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Line 11"/>
              <p:cNvSpPr>
                <a:spLocks noChangeShapeType="1"/>
              </p:cNvSpPr>
              <p:nvPr/>
            </p:nvSpPr>
            <p:spPr bwMode="auto">
              <a:xfrm>
                <a:off x="144" y="1030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Line 12"/>
              <p:cNvSpPr>
                <a:spLocks noChangeShapeType="1"/>
              </p:cNvSpPr>
              <p:nvPr/>
            </p:nvSpPr>
            <p:spPr bwMode="auto">
              <a:xfrm>
                <a:off x="144" y="1177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09" name="Group 13"/>
              <p:cNvGrpSpPr>
                <a:grpSpLocks/>
              </p:cNvGrpSpPr>
              <p:nvPr/>
            </p:nvGrpSpPr>
            <p:grpSpPr bwMode="auto">
              <a:xfrm>
                <a:off x="144" y="1325"/>
                <a:ext cx="5519" cy="1032"/>
                <a:chOff x="144" y="1325"/>
                <a:chExt cx="5519" cy="1032"/>
              </a:xfrm>
            </p:grpSpPr>
            <p:sp>
              <p:nvSpPr>
                <p:cNvPr id="4110" name="Line 14"/>
                <p:cNvSpPr>
                  <a:spLocks noChangeShapeType="1"/>
                </p:cNvSpPr>
                <p:nvPr/>
              </p:nvSpPr>
              <p:spPr bwMode="auto">
                <a:xfrm>
                  <a:off x="144" y="1325"/>
                  <a:ext cx="5519" cy="0"/>
                </a:xfrm>
                <a:prstGeom prst="line">
                  <a:avLst/>
                </a:prstGeom>
                <a:noFill/>
                <a:ln w="12700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1" name="Line 15"/>
                <p:cNvSpPr>
                  <a:spLocks noChangeShapeType="1"/>
                </p:cNvSpPr>
                <p:nvPr/>
              </p:nvSpPr>
              <p:spPr bwMode="auto">
                <a:xfrm>
                  <a:off x="144" y="1472"/>
                  <a:ext cx="5519" cy="0"/>
                </a:xfrm>
                <a:prstGeom prst="line">
                  <a:avLst/>
                </a:prstGeom>
                <a:noFill/>
                <a:ln w="12700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2" name="Line 16"/>
                <p:cNvSpPr>
                  <a:spLocks noChangeShapeType="1"/>
                </p:cNvSpPr>
                <p:nvPr/>
              </p:nvSpPr>
              <p:spPr bwMode="auto">
                <a:xfrm>
                  <a:off x="144" y="1620"/>
                  <a:ext cx="5519" cy="0"/>
                </a:xfrm>
                <a:prstGeom prst="line">
                  <a:avLst/>
                </a:prstGeom>
                <a:noFill/>
                <a:ln w="12700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3" name="Line 17"/>
                <p:cNvSpPr>
                  <a:spLocks noChangeShapeType="1"/>
                </p:cNvSpPr>
                <p:nvPr/>
              </p:nvSpPr>
              <p:spPr bwMode="auto">
                <a:xfrm>
                  <a:off x="144" y="1767"/>
                  <a:ext cx="5519" cy="0"/>
                </a:xfrm>
                <a:prstGeom prst="line">
                  <a:avLst/>
                </a:prstGeom>
                <a:noFill/>
                <a:ln w="12700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4" name="Line 18"/>
                <p:cNvSpPr>
                  <a:spLocks noChangeShapeType="1"/>
                </p:cNvSpPr>
                <p:nvPr/>
              </p:nvSpPr>
              <p:spPr bwMode="auto">
                <a:xfrm>
                  <a:off x="144" y="1915"/>
                  <a:ext cx="5519" cy="0"/>
                </a:xfrm>
                <a:prstGeom prst="line">
                  <a:avLst/>
                </a:prstGeom>
                <a:noFill/>
                <a:ln w="12700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5" name="Line 19"/>
                <p:cNvSpPr>
                  <a:spLocks noChangeShapeType="1"/>
                </p:cNvSpPr>
                <p:nvPr/>
              </p:nvSpPr>
              <p:spPr bwMode="auto">
                <a:xfrm>
                  <a:off x="144" y="2062"/>
                  <a:ext cx="5519" cy="0"/>
                </a:xfrm>
                <a:prstGeom prst="line">
                  <a:avLst/>
                </a:prstGeom>
                <a:noFill/>
                <a:ln w="12700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6" name="Line 20"/>
                <p:cNvSpPr>
                  <a:spLocks noChangeShapeType="1"/>
                </p:cNvSpPr>
                <p:nvPr/>
              </p:nvSpPr>
              <p:spPr bwMode="auto">
                <a:xfrm>
                  <a:off x="144" y="2210"/>
                  <a:ext cx="5519" cy="0"/>
                </a:xfrm>
                <a:prstGeom prst="line">
                  <a:avLst/>
                </a:prstGeom>
                <a:noFill/>
                <a:ln w="12700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7" name="Line 21"/>
                <p:cNvSpPr>
                  <a:spLocks noChangeShapeType="1"/>
                </p:cNvSpPr>
                <p:nvPr/>
              </p:nvSpPr>
              <p:spPr bwMode="auto">
                <a:xfrm>
                  <a:off x="144" y="2357"/>
                  <a:ext cx="5519" cy="0"/>
                </a:xfrm>
                <a:prstGeom prst="line">
                  <a:avLst/>
                </a:prstGeom>
                <a:noFill/>
                <a:ln w="12700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18" name="Line 22"/>
              <p:cNvSpPr>
                <a:spLocks noChangeShapeType="1"/>
              </p:cNvSpPr>
              <p:nvPr/>
            </p:nvSpPr>
            <p:spPr bwMode="auto">
              <a:xfrm>
                <a:off x="144" y="2652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" name="Line 23"/>
              <p:cNvSpPr>
                <a:spLocks noChangeShapeType="1"/>
              </p:cNvSpPr>
              <p:nvPr/>
            </p:nvSpPr>
            <p:spPr bwMode="auto">
              <a:xfrm>
                <a:off x="144" y="2800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Line 24"/>
              <p:cNvSpPr>
                <a:spLocks noChangeShapeType="1"/>
              </p:cNvSpPr>
              <p:nvPr/>
            </p:nvSpPr>
            <p:spPr bwMode="auto">
              <a:xfrm>
                <a:off x="144" y="2947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" name="Line 25"/>
              <p:cNvSpPr>
                <a:spLocks noChangeShapeType="1"/>
              </p:cNvSpPr>
              <p:nvPr/>
            </p:nvSpPr>
            <p:spPr bwMode="auto">
              <a:xfrm>
                <a:off x="144" y="3095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Line 26"/>
              <p:cNvSpPr>
                <a:spLocks noChangeShapeType="1"/>
              </p:cNvSpPr>
              <p:nvPr/>
            </p:nvSpPr>
            <p:spPr bwMode="auto">
              <a:xfrm>
                <a:off x="144" y="3242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Line 27"/>
              <p:cNvSpPr>
                <a:spLocks noChangeShapeType="1"/>
              </p:cNvSpPr>
              <p:nvPr/>
            </p:nvSpPr>
            <p:spPr bwMode="auto">
              <a:xfrm>
                <a:off x="144" y="3389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" name="Line 28"/>
              <p:cNvSpPr>
                <a:spLocks noChangeShapeType="1"/>
              </p:cNvSpPr>
              <p:nvPr/>
            </p:nvSpPr>
            <p:spPr bwMode="auto">
              <a:xfrm>
                <a:off x="144" y="3537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" name="Line 29"/>
              <p:cNvSpPr>
                <a:spLocks noChangeShapeType="1"/>
              </p:cNvSpPr>
              <p:nvPr/>
            </p:nvSpPr>
            <p:spPr bwMode="auto">
              <a:xfrm>
                <a:off x="144" y="3684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" name="Line 30"/>
              <p:cNvSpPr>
                <a:spLocks noChangeShapeType="1"/>
              </p:cNvSpPr>
              <p:nvPr/>
            </p:nvSpPr>
            <p:spPr bwMode="auto">
              <a:xfrm>
                <a:off x="144" y="3832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" name="Line 31"/>
              <p:cNvSpPr>
                <a:spLocks noChangeShapeType="1"/>
              </p:cNvSpPr>
              <p:nvPr/>
            </p:nvSpPr>
            <p:spPr bwMode="auto">
              <a:xfrm>
                <a:off x="144" y="3979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8" name="Line 32"/>
              <p:cNvSpPr>
                <a:spLocks noChangeShapeType="1"/>
              </p:cNvSpPr>
              <p:nvPr/>
            </p:nvSpPr>
            <p:spPr bwMode="auto">
              <a:xfrm>
                <a:off x="144" y="4127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" name="Line 33"/>
              <p:cNvSpPr>
                <a:spLocks noChangeShapeType="1"/>
              </p:cNvSpPr>
              <p:nvPr/>
            </p:nvSpPr>
            <p:spPr bwMode="auto">
              <a:xfrm>
                <a:off x="144" y="2505"/>
                <a:ext cx="5519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130" name="Rectangle 34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019800"/>
            <a:ext cx="2362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31" name="Rectangle 35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019800"/>
            <a:ext cx="3200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32" name="Rectangle 3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400800" y="6019800"/>
            <a:ext cx="2362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33" name="Rectangle 3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34" name="Rectangle 3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 marL="0" indent="0" algn="ctr">
              <a:buFont typeface="Monotype Sorts" panose="01010601010101010101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4199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84163"/>
            <a:ext cx="2076450" cy="5583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4163"/>
            <a:ext cx="6076950" cy="5583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72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064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13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767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40767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1750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630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497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38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4673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75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76200" y="152400"/>
            <a:ext cx="8913813" cy="6630988"/>
            <a:chOff x="48" y="96"/>
            <a:chExt cx="5615" cy="4177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48" y="242"/>
              <a:ext cx="5473" cy="4031"/>
            </a:xfrm>
            <a:custGeom>
              <a:avLst/>
              <a:gdLst>
                <a:gd name="T0" fmla="*/ 144 w 5473"/>
                <a:gd name="T1" fmla="*/ 0 h 4031"/>
                <a:gd name="T2" fmla="*/ 0 w 5473"/>
                <a:gd name="T3" fmla="*/ 0 h 4031"/>
                <a:gd name="T4" fmla="*/ 0 w 5473"/>
                <a:gd name="T5" fmla="*/ 33 h 4031"/>
                <a:gd name="T6" fmla="*/ 0 w 5473"/>
                <a:gd name="T7" fmla="*/ 4030 h 4031"/>
                <a:gd name="T8" fmla="*/ 5472 w 5473"/>
                <a:gd name="T9" fmla="*/ 4030 h 4031"/>
                <a:gd name="T10" fmla="*/ 5472 w 5473"/>
                <a:gd name="T11" fmla="*/ 4008 h 4031"/>
                <a:gd name="T12" fmla="*/ 5472 w 5473"/>
                <a:gd name="T13" fmla="*/ 3787 h 4031"/>
                <a:gd name="T14" fmla="*/ 240 w 5473"/>
                <a:gd name="T15" fmla="*/ 3787 h 4031"/>
                <a:gd name="T16" fmla="*/ 240 w 5473"/>
                <a:gd name="T17" fmla="*/ 3756 h 4031"/>
                <a:gd name="T18" fmla="*/ 240 w 5473"/>
                <a:gd name="T19" fmla="*/ 0 h 4031"/>
                <a:gd name="T20" fmla="*/ 144 w 5473"/>
                <a:gd name="T21" fmla="*/ 0 h 4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73" h="4031">
                  <a:moveTo>
                    <a:pt x="144" y="0"/>
                  </a:moveTo>
                  <a:lnTo>
                    <a:pt x="0" y="0"/>
                  </a:lnTo>
                  <a:lnTo>
                    <a:pt x="0" y="33"/>
                  </a:lnTo>
                  <a:lnTo>
                    <a:pt x="0" y="4030"/>
                  </a:lnTo>
                  <a:lnTo>
                    <a:pt x="5472" y="4030"/>
                  </a:lnTo>
                  <a:lnTo>
                    <a:pt x="5472" y="4008"/>
                  </a:lnTo>
                  <a:lnTo>
                    <a:pt x="5472" y="3787"/>
                  </a:lnTo>
                  <a:lnTo>
                    <a:pt x="240" y="3787"/>
                  </a:lnTo>
                  <a:lnTo>
                    <a:pt x="240" y="3756"/>
                  </a:lnTo>
                  <a:lnTo>
                    <a:pt x="240" y="0"/>
                  </a:lnTo>
                  <a:lnTo>
                    <a:pt x="144" y="0"/>
                  </a:lnTo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143" y="96"/>
              <a:ext cx="5520" cy="4030"/>
              <a:chOff x="143" y="96"/>
              <a:chExt cx="5520" cy="4030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143" y="96"/>
                <a:ext cx="5520" cy="4030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" name="Line 6"/>
              <p:cNvSpPr>
                <a:spLocks noChangeShapeType="1"/>
              </p:cNvSpPr>
              <p:nvPr/>
            </p:nvSpPr>
            <p:spPr bwMode="auto">
              <a:xfrm>
                <a:off x="143" y="290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143" y="436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>
                <a:off x="143" y="582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>
                <a:off x="143" y="727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>
                <a:off x="143" y="873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>
                <a:off x="143" y="1019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>
                <a:off x="143" y="1164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85" name="Group 13"/>
              <p:cNvGrpSpPr>
                <a:grpSpLocks/>
              </p:cNvGrpSpPr>
              <p:nvPr/>
            </p:nvGrpSpPr>
            <p:grpSpPr bwMode="auto">
              <a:xfrm>
                <a:off x="143" y="1310"/>
                <a:ext cx="5520" cy="1020"/>
                <a:chOff x="143" y="1310"/>
                <a:chExt cx="5520" cy="1020"/>
              </a:xfrm>
            </p:grpSpPr>
            <p:sp>
              <p:nvSpPr>
                <p:cNvPr id="3086" name="Line 14"/>
                <p:cNvSpPr>
                  <a:spLocks noChangeShapeType="1"/>
                </p:cNvSpPr>
                <p:nvPr/>
              </p:nvSpPr>
              <p:spPr bwMode="auto">
                <a:xfrm>
                  <a:off x="143" y="1310"/>
                  <a:ext cx="5520" cy="0"/>
                </a:xfrm>
                <a:prstGeom prst="line">
                  <a:avLst/>
                </a:prstGeom>
                <a:noFill/>
                <a:ln w="12700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7" name="Line 15"/>
                <p:cNvSpPr>
                  <a:spLocks noChangeShapeType="1"/>
                </p:cNvSpPr>
                <p:nvPr/>
              </p:nvSpPr>
              <p:spPr bwMode="auto">
                <a:xfrm>
                  <a:off x="143" y="1456"/>
                  <a:ext cx="5520" cy="0"/>
                </a:xfrm>
                <a:prstGeom prst="line">
                  <a:avLst/>
                </a:prstGeom>
                <a:noFill/>
                <a:ln w="12700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8" name="Line 16"/>
                <p:cNvSpPr>
                  <a:spLocks noChangeShapeType="1"/>
                </p:cNvSpPr>
                <p:nvPr/>
              </p:nvSpPr>
              <p:spPr bwMode="auto">
                <a:xfrm>
                  <a:off x="143" y="1601"/>
                  <a:ext cx="5520" cy="0"/>
                </a:xfrm>
                <a:prstGeom prst="line">
                  <a:avLst/>
                </a:prstGeom>
                <a:noFill/>
                <a:ln w="12700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9" name="Line 17"/>
                <p:cNvSpPr>
                  <a:spLocks noChangeShapeType="1"/>
                </p:cNvSpPr>
                <p:nvPr/>
              </p:nvSpPr>
              <p:spPr bwMode="auto">
                <a:xfrm>
                  <a:off x="143" y="1747"/>
                  <a:ext cx="5520" cy="0"/>
                </a:xfrm>
                <a:prstGeom prst="line">
                  <a:avLst/>
                </a:prstGeom>
                <a:noFill/>
                <a:ln w="12700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" name="Line 18"/>
                <p:cNvSpPr>
                  <a:spLocks noChangeShapeType="1"/>
                </p:cNvSpPr>
                <p:nvPr/>
              </p:nvSpPr>
              <p:spPr bwMode="auto">
                <a:xfrm>
                  <a:off x="143" y="1893"/>
                  <a:ext cx="5520" cy="0"/>
                </a:xfrm>
                <a:prstGeom prst="line">
                  <a:avLst/>
                </a:prstGeom>
                <a:noFill/>
                <a:ln w="12700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1" name="Line 19"/>
                <p:cNvSpPr>
                  <a:spLocks noChangeShapeType="1"/>
                </p:cNvSpPr>
                <p:nvPr/>
              </p:nvSpPr>
              <p:spPr bwMode="auto">
                <a:xfrm>
                  <a:off x="143" y="2038"/>
                  <a:ext cx="5520" cy="0"/>
                </a:xfrm>
                <a:prstGeom prst="line">
                  <a:avLst/>
                </a:prstGeom>
                <a:noFill/>
                <a:ln w="12700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" name="Line 20"/>
                <p:cNvSpPr>
                  <a:spLocks noChangeShapeType="1"/>
                </p:cNvSpPr>
                <p:nvPr/>
              </p:nvSpPr>
              <p:spPr bwMode="auto">
                <a:xfrm>
                  <a:off x="143" y="2184"/>
                  <a:ext cx="5520" cy="0"/>
                </a:xfrm>
                <a:prstGeom prst="line">
                  <a:avLst/>
                </a:prstGeom>
                <a:noFill/>
                <a:ln w="12700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" name="Line 21"/>
                <p:cNvSpPr>
                  <a:spLocks noChangeShapeType="1"/>
                </p:cNvSpPr>
                <p:nvPr/>
              </p:nvSpPr>
              <p:spPr bwMode="auto">
                <a:xfrm>
                  <a:off x="143" y="2330"/>
                  <a:ext cx="5520" cy="0"/>
                </a:xfrm>
                <a:prstGeom prst="line">
                  <a:avLst/>
                </a:prstGeom>
                <a:noFill/>
                <a:ln w="12700" cap="sq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>
                <a:off x="143" y="2621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5" name="Line 23"/>
              <p:cNvSpPr>
                <a:spLocks noChangeShapeType="1"/>
              </p:cNvSpPr>
              <p:nvPr/>
            </p:nvSpPr>
            <p:spPr bwMode="auto">
              <a:xfrm>
                <a:off x="143" y="2767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6" name="Line 24"/>
              <p:cNvSpPr>
                <a:spLocks noChangeShapeType="1"/>
              </p:cNvSpPr>
              <p:nvPr/>
            </p:nvSpPr>
            <p:spPr bwMode="auto">
              <a:xfrm>
                <a:off x="143" y="2912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7" name="Line 25"/>
              <p:cNvSpPr>
                <a:spLocks noChangeShapeType="1"/>
              </p:cNvSpPr>
              <p:nvPr/>
            </p:nvSpPr>
            <p:spPr bwMode="auto">
              <a:xfrm>
                <a:off x="143" y="3058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8" name="Line 26"/>
              <p:cNvSpPr>
                <a:spLocks noChangeShapeType="1"/>
              </p:cNvSpPr>
              <p:nvPr/>
            </p:nvSpPr>
            <p:spPr bwMode="auto">
              <a:xfrm>
                <a:off x="143" y="3204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" name="Line 27"/>
              <p:cNvSpPr>
                <a:spLocks noChangeShapeType="1"/>
              </p:cNvSpPr>
              <p:nvPr/>
            </p:nvSpPr>
            <p:spPr bwMode="auto">
              <a:xfrm>
                <a:off x="143" y="3349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0" name="Line 28"/>
              <p:cNvSpPr>
                <a:spLocks noChangeShapeType="1"/>
              </p:cNvSpPr>
              <p:nvPr/>
            </p:nvSpPr>
            <p:spPr bwMode="auto">
              <a:xfrm>
                <a:off x="143" y="3495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1" name="Line 29"/>
              <p:cNvSpPr>
                <a:spLocks noChangeShapeType="1"/>
              </p:cNvSpPr>
              <p:nvPr/>
            </p:nvSpPr>
            <p:spPr bwMode="auto">
              <a:xfrm>
                <a:off x="143" y="3641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2" name="Line 30"/>
              <p:cNvSpPr>
                <a:spLocks noChangeShapeType="1"/>
              </p:cNvSpPr>
              <p:nvPr/>
            </p:nvSpPr>
            <p:spPr bwMode="auto">
              <a:xfrm>
                <a:off x="143" y="3786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3" name="Line 31"/>
              <p:cNvSpPr>
                <a:spLocks noChangeShapeType="1"/>
              </p:cNvSpPr>
              <p:nvPr/>
            </p:nvSpPr>
            <p:spPr bwMode="auto">
              <a:xfrm>
                <a:off x="143" y="3932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4" name="Line 32"/>
              <p:cNvSpPr>
                <a:spLocks noChangeShapeType="1"/>
              </p:cNvSpPr>
              <p:nvPr/>
            </p:nvSpPr>
            <p:spPr bwMode="auto">
              <a:xfrm>
                <a:off x="143" y="4078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5" name="Line 33"/>
              <p:cNvSpPr>
                <a:spLocks noChangeShapeType="1"/>
              </p:cNvSpPr>
              <p:nvPr/>
            </p:nvSpPr>
            <p:spPr bwMode="auto">
              <a:xfrm>
                <a:off x="143" y="2475"/>
                <a:ext cx="5520" cy="0"/>
              </a:xfrm>
              <a:prstGeom prst="line">
                <a:avLst/>
              </a:prstGeom>
              <a:noFill/>
              <a:ln w="127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4163"/>
            <a:ext cx="8305800" cy="1163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3058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935663"/>
            <a:ext cx="23622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5935663"/>
            <a:ext cx="34290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97638" y="5935663"/>
            <a:ext cx="2265362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echnical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echnical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echnical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echnical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echnical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echnical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echnical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echnical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Monotype Sorts" panose="01010601010101010101" pitchFamily="2" charset="2"/>
        <a:buChar char="4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Monotype Sorts" panose="01010601010101010101" pitchFamily="2" charset="2"/>
        <a:buChar char="4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Monotype Sorts" panose="01010601010101010101" pitchFamily="2" charset="2"/>
        <a:buChar char="4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Monotype Sorts" panose="01010601010101010101" pitchFamily="2" charset="2"/>
        <a:buChar char="4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Monotype Sorts" panose="01010601010101010101" pitchFamily="2" charset="2"/>
        <a:buChar char="4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sdn.microsoft.com/en-us/library/windows/desktop/ms722458(v=vs.85).aspx" TargetMode="External"/><Relationship Id="rId13" Type="http://schemas.openxmlformats.org/officeDocument/2006/relationships/hyperlink" Target="https://www.engadget.com/2017/08/08/nist-new-password-guidelines/" TargetMode="External"/><Relationship Id="rId18" Type="http://schemas.openxmlformats.org/officeDocument/2006/relationships/hyperlink" Target="https://en.wikipedia.org/wiki/Buffer_overflow" TargetMode="External"/><Relationship Id="rId3" Type="http://schemas.openxmlformats.org/officeDocument/2006/relationships/hyperlink" Target="http://home.ubalt.edu/abento/453/enumeration/nat.gif" TargetMode="External"/><Relationship Id="rId21" Type="http://schemas.openxmlformats.org/officeDocument/2006/relationships/hyperlink" Target="https://technet.microsoft.com/en-us/security/cc184924.aspx" TargetMode="External"/><Relationship Id="rId7" Type="http://schemas.openxmlformats.org/officeDocument/2006/relationships/hyperlink" Target="account.jpg" TargetMode="External"/><Relationship Id="rId12" Type="http://schemas.openxmlformats.org/officeDocument/2006/relationships/hyperlink" Target="https://pages.nist.gov/800-63-3/sp800-63b.html" TargetMode="External"/><Relationship Id="rId17" Type="http://schemas.openxmlformats.org/officeDocument/2006/relationships/hyperlink" Target="http://windowsitpro.com/windows-server/windows-nt-authentication" TargetMode="External"/><Relationship Id="rId2" Type="http://schemas.openxmlformats.org/officeDocument/2006/relationships/hyperlink" Target="netuse.gif" TargetMode="External"/><Relationship Id="rId16" Type="http://schemas.openxmlformats.org/officeDocument/2006/relationships/hyperlink" Target="http://grc.com/oo/packetsniff.htm" TargetMode="External"/><Relationship Id="rId20" Type="http://schemas.openxmlformats.org/officeDocument/2006/relationships/hyperlink" Target="https://technet.microsoft.com/en-us/library/security/ms15-057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disable445.gif" TargetMode="External"/><Relationship Id="rId11" Type="http://schemas.openxmlformats.org/officeDocument/2006/relationships/hyperlink" Target="https://haveibeenpwned.com/Passwords" TargetMode="External"/><Relationship Id="rId5" Type="http://schemas.openxmlformats.org/officeDocument/2006/relationships/hyperlink" Target="disableNBT.gif" TargetMode="External"/><Relationship Id="rId15" Type="http://schemas.openxmlformats.org/officeDocument/2006/relationships/hyperlink" Target="http://www.ouah.org/sniffing-faq.html" TargetMode="External"/><Relationship Id="rId10" Type="http://schemas.openxmlformats.org/officeDocument/2006/relationships/hyperlink" Target="http://geodsoft.com/howto/password/" TargetMode="External"/><Relationship Id="rId19" Type="http://schemas.openxmlformats.org/officeDocument/2006/relationships/hyperlink" Target="https://threatpost.com/second-try-at-windows-lsass-patch-addresses-vulnerability/123015/" TargetMode="External"/><Relationship Id="rId4" Type="http://schemas.openxmlformats.org/officeDocument/2006/relationships/hyperlink" Target="http://www.oxid.it/cain.html" TargetMode="External"/><Relationship Id="rId9" Type="http://schemas.openxmlformats.org/officeDocument/2006/relationships/hyperlink" Target="activate.jpg" TargetMode="External"/><Relationship Id="rId14" Type="http://schemas.openxmlformats.org/officeDocument/2006/relationships/hyperlink" Target="https://nmap.org/nsedoc/scripts/msrpc-enum.html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hebucto.ns.ca/~rakerman/trojan-port-table.html" TargetMode="External"/><Relationship Id="rId3" Type="http://schemas.openxmlformats.org/officeDocument/2006/relationships/hyperlink" Target="https://www.symantec.com/security_response/writeup.jsp?docid=2002-010714-0736-99" TargetMode="External"/><Relationship Id="rId7" Type="http://schemas.openxmlformats.org/officeDocument/2006/relationships/hyperlink" Target="https://www.symantec.com/security_response/" TargetMode="External"/><Relationship Id="rId2" Type="http://schemas.openxmlformats.org/officeDocument/2006/relationships/hyperlink" Target="http://insecure.org/sploits/NT.get-admin.kernal.hol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ndowsecurity.com/whitepaper/The_Complete_Windows_Trojans_Paper.html" TargetMode="External"/><Relationship Id="rId11" Type="http://schemas.openxmlformats.org/officeDocument/2006/relationships/hyperlink" Target="https://support.microsoft.com/en-us/help/241201/how-to-back-up-the-recovery-agent-encrypting-file-system-efs-private-k" TargetMode="External"/><Relationship Id="rId5" Type="http://schemas.openxmlformats.org/officeDocument/2006/relationships/hyperlink" Target="https://technet.microsoft.com/en-us/library/security/ms00-003.aspx" TargetMode="External"/><Relationship Id="rId10" Type="http://schemas.openxmlformats.org/officeDocument/2006/relationships/hyperlink" Target="http://web.mit.edu/kerberos/" TargetMode="External"/><Relationship Id="rId4" Type="http://schemas.openxmlformats.org/officeDocument/2006/relationships/hyperlink" Target="http://seclists.org/bugtraq/2016/Aug/90" TargetMode="External"/><Relationship Id="rId9" Type="http://schemas.openxmlformats.org/officeDocument/2006/relationships/hyperlink" Target="http://blog.trendmicro.com/trendlabs-security-intelligence/mirai-widens-distribution-new-trojan-scans-ports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cafee.com/us/downloads/free-tools/dsscan.aspx" TargetMode="External"/><Relationship Id="rId13" Type="http://schemas.openxmlformats.org/officeDocument/2006/relationships/hyperlink" Target="http://www.datanerds.net/~mike/dsniff.html" TargetMode="External"/><Relationship Id="rId3" Type="http://schemas.openxmlformats.org/officeDocument/2006/relationships/hyperlink" Target="http://www.hackpalace.com/hacking/nt/" TargetMode="External"/><Relationship Id="rId7" Type="http://schemas.openxmlformats.org/officeDocument/2006/relationships/hyperlink" Target="http://www.bindview.com/Services/RAZOR/Utilities/Windows/pwdump2_readme.cfm" TargetMode="External"/><Relationship Id="rId12" Type="http://schemas.openxmlformats.org/officeDocument/2006/relationships/hyperlink" Target="http://www-106.ibm.com/developerworks/library/s-sniff.html" TargetMode="External"/><Relationship Id="rId2" Type="http://schemas.openxmlformats.org/officeDocument/2006/relationships/hyperlink" Target="http://www.nmrc.org/faqs/nt/nt_sec03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chnet.microsoft.com/en-us/library/hh994564(v=ws.10).aspx" TargetMode="External"/><Relationship Id="rId11" Type="http://schemas.openxmlformats.org/officeDocument/2006/relationships/hyperlink" Target="http://grc.com/oo/packetsniff.htm" TargetMode="External"/><Relationship Id="rId5" Type="http://schemas.openxmlformats.org/officeDocument/2006/relationships/hyperlink" Target="http://www.oxid.it/cain.html" TargetMode="External"/><Relationship Id="rId10" Type="http://schemas.openxmlformats.org/officeDocument/2006/relationships/hyperlink" Target="http://www.robertgraham.com/pubs/sniffing-faq.html" TargetMode="External"/><Relationship Id="rId4" Type="http://schemas.openxmlformats.org/officeDocument/2006/relationships/hyperlink" Target="lc2-5.gif" TargetMode="External"/><Relationship Id="rId9" Type="http://schemas.openxmlformats.org/officeDocument/2006/relationships/hyperlink" Target="http://download.cnet.com/s/free-keylogger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support.microsoft.com/en-us/help/4028379/windows-how-to-use-remote-desktop" TargetMode="External"/><Relationship Id="rId13" Type="http://schemas.openxmlformats.org/officeDocument/2006/relationships/hyperlink" Target="http://www.cqure.net/wp/tools/network/11-2/" TargetMode="External"/><Relationship Id="rId3" Type="http://schemas.openxmlformats.org/officeDocument/2006/relationships/hyperlink" Target="auditpol.gif" TargetMode="External"/><Relationship Id="rId7" Type="http://schemas.openxmlformats.org/officeDocument/2006/relationships/hyperlink" Target="https://en.wikipedia.org/wiki/Virtual_Network_Computing" TargetMode="External"/><Relationship Id="rId12" Type="http://schemas.openxmlformats.org/officeDocument/2006/relationships/hyperlink" Target="https://en.wikipedia.org/wiki/SMBRelay" TargetMode="External"/><Relationship Id="rId2" Type="http://schemas.openxmlformats.org/officeDocument/2006/relationships/hyperlink" Target="https://technet.microsoft.com/en-us/library/cc766468(v=ws.10)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ymantec.com/pcanywhere/Consumer/" TargetMode="External"/><Relationship Id="rId11" Type="http://schemas.openxmlformats.org/officeDocument/2006/relationships/hyperlink" Target="https://www.mcafee.com/us/downloads/free-tools/fpipe.aspx" TargetMode="External"/><Relationship Id="rId5" Type="http://schemas.openxmlformats.org/officeDocument/2006/relationships/hyperlink" Target="http://ntsecurity.nu/toolbox/lns/" TargetMode="External"/><Relationship Id="rId10" Type="http://schemas.openxmlformats.org/officeDocument/2006/relationships/hyperlink" Target="http://www.boutell.com/rinetd/" TargetMode="External"/><Relationship Id="rId4" Type="http://schemas.openxmlformats.org/officeDocument/2006/relationships/hyperlink" Target="http://www.ibt.ku.dk/jesper/NTtools/" TargetMode="External"/><Relationship Id="rId9" Type="http://schemas.openxmlformats.org/officeDocument/2006/relationships/hyperlink" Target="https://en.wikipedia.org/wiki/Rootkit" TargetMode="External"/><Relationship Id="rId14" Type="http://schemas.openxmlformats.org/officeDocument/2006/relationships/hyperlink" Target="https://www.youtube.com/watch?v=WcIQJ1NBBV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r>
              <a:rPr lang="en-US" altLang="en-US" sz="5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Hacking </a:t>
            </a:r>
            <a:r>
              <a:rPr lang="en-US" alt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Windows</a:t>
            </a:r>
            <a:endParaRPr lang="en-US" altLang="en-US" sz="5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dirty="0"/>
          </a:p>
        </p:txBody>
      </p:sp>
      <p:pic>
        <p:nvPicPr>
          <p:cNvPr id="2056" name="Picture 8" descr="D:\0work\797SEC\window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581400"/>
            <a:ext cx="5105400" cy="122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838200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Windows</a:t>
            </a:r>
            <a:endParaRPr lang="en-US" alt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219200"/>
            <a:ext cx="8686800" cy="56388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D1B03"/>
              </a:buClr>
              <a:buSzPct val="50000"/>
              <a:buFont typeface="Monotype Sorts" panose="01010601010101010101" pitchFamily="2" charset="2"/>
              <a:buChar char="l"/>
            </a:pPr>
            <a:r>
              <a:rPr lang="en-US" altLang="en-US" sz="2400" b="1" dirty="0" smtClean="0"/>
              <a:t>Windows basic </a:t>
            </a:r>
            <a:r>
              <a:rPr lang="en-US" altLang="en-US" sz="2400" b="1" dirty="0"/>
              <a:t>security</a:t>
            </a:r>
            <a:r>
              <a:rPr lang="en-US" altLang="en-US" sz="2000" b="1" dirty="0"/>
              <a:t>: Net logon, no bypass of BIOS (HAL), No remote access to console (default), requires admin privileges for interactive login (Server), and has object-based security model:</a:t>
            </a:r>
          </a:p>
          <a:p>
            <a:pPr lvl="1">
              <a:lnSpc>
                <a:spcPct val="90000"/>
              </a:lnSpc>
              <a:buClr>
                <a:srgbClr val="FD1B03"/>
              </a:buClr>
              <a:buSzPct val="50000"/>
              <a:buFont typeface="Monotype Sorts" panose="01010601010101010101" pitchFamily="2" charset="2"/>
              <a:buChar char="l"/>
            </a:pPr>
            <a:r>
              <a:rPr lang="en-US" altLang="en-US" sz="1800" b="1" dirty="0">
                <a:solidFill>
                  <a:srgbClr val="000000"/>
                </a:solidFill>
              </a:rPr>
              <a:t>a security object can be any resource in the system: files, devices, processes, users, etc.</a:t>
            </a:r>
          </a:p>
          <a:p>
            <a:pPr lvl="1">
              <a:lnSpc>
                <a:spcPct val="90000"/>
              </a:lnSpc>
              <a:buClr>
                <a:srgbClr val="FD1B03"/>
              </a:buClr>
              <a:buSzPct val="50000"/>
              <a:buFont typeface="Monotype Sorts" panose="01010601010101010101" pitchFamily="2" charset="2"/>
              <a:buChar char="l"/>
            </a:pPr>
            <a:r>
              <a:rPr lang="en-US" altLang="en-US" sz="1800" b="1" dirty="0">
                <a:solidFill>
                  <a:srgbClr val="000000"/>
                </a:solidFill>
              </a:rPr>
              <a:t>server processes impersonate the client's security context (key for file servers)</a:t>
            </a:r>
          </a:p>
          <a:p>
            <a:pPr lvl="1">
              <a:lnSpc>
                <a:spcPct val="90000"/>
              </a:lnSpc>
              <a:buClr>
                <a:srgbClr val="FD1B03"/>
              </a:buClr>
              <a:buSzPct val="50000"/>
              <a:buFont typeface="Monotype Sorts" panose="01010601010101010101" pitchFamily="2" charset="2"/>
              <a:buChar char="l"/>
            </a:pPr>
            <a:r>
              <a:rPr lang="en-US" altLang="en-US" sz="1800" b="1" dirty="0" smtClean="0">
                <a:solidFill>
                  <a:srgbClr val="000000"/>
                </a:solidFill>
              </a:rPr>
              <a:t>Windows is </a:t>
            </a:r>
            <a:r>
              <a:rPr lang="en-US" altLang="en-US" sz="1800" b="1" dirty="0">
                <a:solidFill>
                  <a:srgbClr val="000000"/>
                </a:solidFill>
              </a:rPr>
              <a:t>windows NT updated, with more security tools and patches .</a:t>
            </a:r>
          </a:p>
          <a:p>
            <a:pPr>
              <a:lnSpc>
                <a:spcPct val="90000"/>
              </a:lnSpc>
              <a:buClr>
                <a:srgbClr val="FD1B03"/>
              </a:buClr>
              <a:buSzPct val="50000"/>
              <a:buFont typeface="Monotype Sorts" panose="01010601010101010101" pitchFamily="2" charset="2"/>
              <a:buChar char="l"/>
            </a:pPr>
            <a:r>
              <a:rPr lang="en-US" altLang="en-US" sz="2400" b="1" dirty="0">
                <a:solidFill>
                  <a:srgbClr val="000000"/>
                </a:solidFill>
              </a:rPr>
              <a:t>Quest for administrator</a:t>
            </a:r>
            <a:endParaRPr lang="en-US" altLang="en-US" sz="20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>
                <a:srgbClr val="FD1B03"/>
              </a:buClr>
              <a:buSzPct val="50000"/>
              <a:buFont typeface="Monotype Sorts" panose="01010601010101010101" pitchFamily="2" charset="2"/>
              <a:buChar char="l"/>
            </a:pPr>
            <a:r>
              <a:rPr lang="en-US" altLang="en-US" sz="2400" b="1" dirty="0">
                <a:solidFill>
                  <a:srgbClr val="000000"/>
                </a:solidFill>
              </a:rPr>
              <a:t>Privilege Escalation</a:t>
            </a:r>
          </a:p>
          <a:p>
            <a:pPr>
              <a:lnSpc>
                <a:spcPct val="90000"/>
              </a:lnSpc>
              <a:buClr>
                <a:srgbClr val="FD1B03"/>
              </a:buClr>
              <a:buSzPct val="50000"/>
              <a:buFont typeface="Monotype Sorts" panose="01010601010101010101" pitchFamily="2" charset="2"/>
              <a:buChar char="l"/>
            </a:pPr>
            <a:r>
              <a:rPr lang="en-US" altLang="en-US" sz="2400" b="1" dirty="0">
                <a:solidFill>
                  <a:srgbClr val="000000"/>
                </a:solidFill>
              </a:rPr>
              <a:t>Consolidation of power,  and </a:t>
            </a:r>
          </a:p>
          <a:p>
            <a:pPr>
              <a:lnSpc>
                <a:spcPct val="90000"/>
              </a:lnSpc>
              <a:buClr>
                <a:srgbClr val="FD1B03"/>
              </a:buClr>
              <a:buSzPct val="50000"/>
              <a:buFont typeface="Monotype Sorts" panose="01010601010101010101" pitchFamily="2" charset="2"/>
              <a:buChar char="l"/>
            </a:pPr>
            <a:r>
              <a:rPr lang="en-US" altLang="en-US" sz="2400" b="1" dirty="0">
                <a:solidFill>
                  <a:srgbClr val="000000"/>
                </a:solidFill>
              </a:rPr>
              <a:t>Covering tracks.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305800" cy="1066800"/>
          </a:xfrm>
        </p:spPr>
        <p:txBody>
          <a:bodyPr/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Quest for Administrator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911" y="930613"/>
            <a:ext cx="8305800" cy="54864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D1B03"/>
              </a:buClr>
              <a:buSzPct val="50000"/>
              <a:buFont typeface="Monotype Sorts" panose="01010601010101010101" pitchFamily="2" charset="2"/>
              <a:buChar char="l"/>
            </a:pPr>
            <a:r>
              <a:rPr lang="en-US" altLang="en-US" sz="2000" b="1" dirty="0">
                <a:solidFill>
                  <a:srgbClr val="000000"/>
                </a:solidFill>
              </a:rPr>
              <a:t>Remote password guessing. </a:t>
            </a:r>
            <a:r>
              <a:rPr lang="en-US" altLang="en-US" sz="2000" b="1" dirty="0">
                <a:solidFill>
                  <a:srgbClr val="000000"/>
                </a:solidFill>
                <a:hlinkClick r:id="rId2" action="ppaction://hlinkfile"/>
              </a:rPr>
              <a:t>Net use </a:t>
            </a:r>
            <a:r>
              <a:rPr lang="en-US" altLang="en-US" sz="2000" b="1" dirty="0">
                <a:solidFill>
                  <a:srgbClr val="000000"/>
                </a:solidFill>
              </a:rPr>
              <a:t>can help. </a:t>
            </a:r>
            <a:r>
              <a:rPr lang="en-US" altLang="en-US" sz="2000" b="1" dirty="0">
                <a:solidFill>
                  <a:srgbClr val="000000"/>
                </a:solidFill>
                <a:hlinkClick r:id="rId3"/>
              </a:rPr>
              <a:t>Nat</a:t>
            </a:r>
            <a:r>
              <a:rPr lang="en-US" altLang="en-US" sz="2000" b="1" dirty="0">
                <a:solidFill>
                  <a:srgbClr val="000000"/>
                </a:solidFill>
              </a:rPr>
              <a:t> guesses passwords using user and password lists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(</a:t>
            </a:r>
            <a:r>
              <a:rPr lang="en-US" altLang="en-US" sz="2000" b="1" dirty="0" smtClean="0">
                <a:solidFill>
                  <a:srgbClr val="000000"/>
                </a:solidFill>
                <a:hlinkClick r:id="rId4"/>
              </a:rPr>
              <a:t>Cain and Abel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) is </a:t>
            </a:r>
            <a:r>
              <a:rPr lang="en-US" altLang="en-US" sz="2000" b="1" dirty="0">
                <a:solidFill>
                  <a:srgbClr val="000000"/>
                </a:solidFill>
              </a:rPr>
              <a:t>similar).</a:t>
            </a:r>
          </a:p>
          <a:p>
            <a:pPr>
              <a:lnSpc>
                <a:spcPct val="90000"/>
              </a:lnSpc>
              <a:buClr>
                <a:srgbClr val="FD1B03"/>
              </a:buClr>
              <a:buSzPct val="50000"/>
              <a:buFont typeface="Monotype Sorts" panose="01010601010101010101" pitchFamily="2" charset="2"/>
              <a:buChar char="l"/>
            </a:pPr>
            <a:r>
              <a:rPr lang="en-US" altLang="en-US" sz="2000" b="1" dirty="0">
                <a:solidFill>
                  <a:srgbClr val="000000"/>
                </a:solidFill>
              </a:rPr>
              <a:t>Countermeasures: close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ports: </a:t>
            </a:r>
            <a:r>
              <a:rPr lang="en-US" altLang="en-US" sz="2000" b="1" dirty="0">
                <a:solidFill>
                  <a:srgbClr val="000000"/>
                </a:solidFill>
              </a:rPr>
              <a:t>use </a:t>
            </a:r>
            <a:r>
              <a:rPr lang="en-US" altLang="en-US" sz="2000" b="1" dirty="0">
                <a:solidFill>
                  <a:srgbClr val="000000"/>
                </a:solidFill>
                <a:hlinkClick r:id="rId5" action="ppaction://hlinkfile"/>
              </a:rPr>
              <a:t>Disable NBT</a:t>
            </a:r>
            <a:r>
              <a:rPr lang="en-US" altLang="en-US" sz="2000" b="1" dirty="0">
                <a:solidFill>
                  <a:srgbClr val="000000"/>
                </a:solidFill>
              </a:rPr>
              <a:t> to disable 139 and </a:t>
            </a:r>
            <a:r>
              <a:rPr lang="en-US" altLang="en-US" sz="2000" b="1" dirty="0">
                <a:solidFill>
                  <a:srgbClr val="000000"/>
                </a:solidFill>
                <a:hlinkClick r:id="rId6" action="ppaction://hlinkfile"/>
              </a:rPr>
              <a:t>File and Printer Sharing </a:t>
            </a:r>
            <a:r>
              <a:rPr lang="en-US" altLang="en-US" sz="2000" b="1" dirty="0">
                <a:solidFill>
                  <a:srgbClr val="000000"/>
                </a:solidFill>
              </a:rPr>
              <a:t>to disable 445. Use </a:t>
            </a:r>
            <a:r>
              <a:rPr lang="en-US" altLang="en-US" sz="2000" b="1" dirty="0">
                <a:solidFill>
                  <a:srgbClr val="000000"/>
                </a:solidFill>
                <a:hlinkClick r:id="rId7" action="ppaction://hlinkfile"/>
              </a:rPr>
              <a:t>Account Policies </a:t>
            </a:r>
            <a:r>
              <a:rPr lang="en-US" altLang="en-US" sz="2000" b="1" dirty="0">
                <a:solidFill>
                  <a:srgbClr val="000000"/>
                </a:solidFill>
              </a:rPr>
              <a:t>to setup password length, lock, expiration, etc. </a:t>
            </a:r>
            <a:r>
              <a:rPr lang="en-US" altLang="en-US" sz="2000" b="1" dirty="0" err="1">
                <a:solidFill>
                  <a:srgbClr val="000000"/>
                </a:solidFill>
                <a:hlinkClick r:id="rId8"/>
              </a:rPr>
              <a:t>Passfilt</a:t>
            </a:r>
            <a:r>
              <a:rPr lang="en-US" altLang="en-US" sz="2000" b="1" dirty="0">
                <a:solidFill>
                  <a:srgbClr val="000000"/>
                </a:solidFill>
                <a:hlinkClick r:id="rId8"/>
              </a:rPr>
              <a:t> </a:t>
            </a:r>
            <a:r>
              <a:rPr lang="en-US" altLang="en-US" sz="2000" b="1" dirty="0">
                <a:solidFill>
                  <a:srgbClr val="000000"/>
                </a:solidFill>
              </a:rPr>
              <a:t>implements stronger passwords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just </a:t>
            </a:r>
            <a:r>
              <a:rPr lang="en-US" altLang="en-US" sz="2000" b="1" dirty="0">
                <a:solidFill>
                  <a:srgbClr val="000000"/>
                </a:solidFill>
                <a:hlinkClick r:id="rId9" action="ppaction://hlinkfile"/>
              </a:rPr>
              <a:t>activate</a:t>
            </a:r>
            <a:r>
              <a:rPr lang="en-US" altLang="en-US" sz="2000" b="1" dirty="0">
                <a:solidFill>
                  <a:srgbClr val="000000"/>
                </a:solidFill>
              </a:rPr>
              <a:t>.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Read </a:t>
            </a:r>
            <a:r>
              <a:rPr lang="en-US" altLang="en-US" sz="2000" b="1" dirty="0">
                <a:solidFill>
                  <a:srgbClr val="000000"/>
                </a:solidFill>
                <a:hlinkClick r:id="rId10"/>
              </a:rPr>
              <a:t>good and bad passwords </a:t>
            </a:r>
            <a:r>
              <a:rPr lang="en-US" altLang="en-US" sz="2000" b="1" dirty="0">
                <a:solidFill>
                  <a:srgbClr val="000000"/>
                </a:solidFill>
              </a:rPr>
              <a:t>and see how to reduce other password vulnerabilities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. A database of hacked passwords </a:t>
            </a:r>
            <a:r>
              <a:rPr lang="en-US" sz="2000" b="1" dirty="0" err="1">
                <a:hlinkClick r:id="rId11"/>
              </a:rPr>
              <a:t>Pwned</a:t>
            </a:r>
            <a:r>
              <a:rPr lang="en-US" sz="2000" b="1" dirty="0">
                <a:hlinkClick r:id="rId11"/>
              </a:rPr>
              <a:t> Passwords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 (download do not use online).  </a:t>
            </a:r>
            <a:r>
              <a:rPr lang="en-US" sz="2000" b="1" dirty="0">
                <a:hlinkClick r:id="rId12"/>
              </a:rPr>
              <a:t>NIST authentication </a:t>
            </a:r>
            <a:r>
              <a:rPr lang="en-US" sz="2000" b="1" dirty="0" smtClean="0"/>
              <a:t>recommendations and this</a:t>
            </a:r>
            <a:r>
              <a:rPr lang="en-US" sz="2000" dirty="0" smtClean="0">
                <a:hlinkClick r:id="rId13"/>
              </a:rPr>
              <a:t> </a:t>
            </a:r>
            <a:r>
              <a:rPr lang="en-US" sz="2000" b="1" dirty="0">
                <a:hlinkClick r:id="rId13"/>
              </a:rPr>
              <a:t>funny take on it</a:t>
            </a:r>
            <a:r>
              <a:rPr lang="en-US" sz="2000" dirty="0"/>
              <a:t>.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Use </a:t>
            </a:r>
            <a:r>
              <a:rPr lang="en-US" altLang="en-US" sz="2000" b="1" dirty="0" err="1" smtClean="0">
                <a:solidFill>
                  <a:srgbClr val="000000"/>
                </a:solidFill>
                <a:hlinkClick r:id="rId14"/>
              </a:rPr>
              <a:t>Nmap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  </a:t>
            </a:r>
            <a:r>
              <a:rPr lang="en-US" altLang="en-US" sz="2000" b="1" dirty="0">
                <a:solidFill>
                  <a:srgbClr val="000000"/>
                </a:solidFill>
              </a:rPr>
              <a:t>to exploit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MSRPC. </a:t>
            </a:r>
            <a:endParaRPr lang="en-US" altLang="en-US" sz="20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>
                <a:srgbClr val="FD1B03"/>
              </a:buClr>
              <a:buSzPct val="50000"/>
              <a:buFont typeface="Monotype Sorts" panose="01010601010101010101" pitchFamily="2" charset="2"/>
              <a:buChar char="l"/>
            </a:pPr>
            <a:r>
              <a:rPr lang="en-US" altLang="en-US" sz="2000" b="1" dirty="0">
                <a:solidFill>
                  <a:srgbClr val="000000"/>
                </a:solidFill>
              </a:rPr>
              <a:t>Eavesdropping on network password exchange and obtaining password hash values: </a:t>
            </a:r>
            <a:r>
              <a:rPr lang="en-US" altLang="en-US" sz="2000" b="1" dirty="0">
                <a:solidFill>
                  <a:srgbClr val="000000"/>
                </a:solidFill>
                <a:hlinkClick r:id="rId15"/>
              </a:rPr>
              <a:t>Sniff </a:t>
            </a:r>
            <a:r>
              <a:rPr lang="en-US" altLang="en-US" sz="2000" b="1" dirty="0">
                <a:solidFill>
                  <a:srgbClr val="000000"/>
                </a:solidFill>
                <a:hlinkClick r:id="rId16"/>
              </a:rPr>
              <a:t>tools</a:t>
            </a:r>
            <a:r>
              <a:rPr lang="en-US" altLang="en-US" sz="2000" b="1" dirty="0">
                <a:solidFill>
                  <a:srgbClr val="000000"/>
                </a:solidFill>
              </a:rPr>
              <a:t> and </a:t>
            </a:r>
            <a:r>
              <a:rPr lang="en-US" altLang="en-US" sz="2000" b="1" dirty="0">
                <a:solidFill>
                  <a:srgbClr val="000000"/>
                </a:solidFill>
                <a:hlinkClick r:id="rId17"/>
              </a:rPr>
              <a:t>NT user authentication</a:t>
            </a:r>
            <a:r>
              <a:rPr lang="en-US" altLang="en-US" sz="2000" b="1" dirty="0">
                <a:solidFill>
                  <a:srgbClr val="000000"/>
                </a:solidFill>
              </a:rPr>
              <a:t>.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Remote </a:t>
            </a:r>
            <a:r>
              <a:rPr lang="en-US" altLang="en-US" sz="2000" b="1" dirty="0">
                <a:solidFill>
                  <a:srgbClr val="000000"/>
                </a:solidFill>
                <a:hlinkClick r:id="rId18"/>
              </a:rPr>
              <a:t>buffer overflows</a:t>
            </a:r>
            <a:r>
              <a:rPr lang="en-US" altLang="en-US" sz="2000" b="1" dirty="0">
                <a:solidFill>
                  <a:srgbClr val="000000"/>
                </a:solidFill>
              </a:rPr>
              <a:t>: local (interactive login users), </a:t>
            </a:r>
            <a:r>
              <a:rPr lang="en-US" altLang="en-US" sz="2000" b="1" dirty="0" smtClean="0">
                <a:solidFill>
                  <a:srgbClr val="000000"/>
                </a:solidFill>
                <a:hlinkClick r:id="rId19"/>
              </a:rPr>
              <a:t>LSASS</a:t>
            </a:r>
            <a:r>
              <a:rPr lang="en-US" altLang="en-US" sz="2000" b="1" dirty="0">
                <a:solidFill>
                  <a:srgbClr val="000000"/>
                </a:solidFill>
              </a:rPr>
              <a:t>, and </a:t>
            </a:r>
            <a:r>
              <a:rPr lang="en-US" altLang="en-US" sz="2000" b="1" dirty="0">
                <a:solidFill>
                  <a:srgbClr val="000000"/>
                </a:solidFill>
                <a:hlinkClick r:id="rId20"/>
              </a:rPr>
              <a:t>remote</a:t>
            </a:r>
            <a:r>
              <a:rPr lang="en-US" altLang="en-US" sz="2000" b="1" dirty="0">
                <a:solidFill>
                  <a:srgbClr val="000000"/>
                </a:solidFill>
              </a:rPr>
              <a:t> using Web, FTP, DB servers and many others. </a:t>
            </a:r>
          </a:p>
          <a:p>
            <a:pPr>
              <a:lnSpc>
                <a:spcPct val="90000"/>
              </a:lnSpc>
              <a:buClr>
                <a:srgbClr val="FD1B03"/>
              </a:buClr>
              <a:buSzPct val="50000"/>
              <a:buFont typeface="Monotype Sorts" panose="01010601010101010101" pitchFamily="2" charset="2"/>
              <a:buChar char="l"/>
            </a:pPr>
            <a:r>
              <a:rPr lang="en-US" altLang="en-US" sz="2000" b="1" dirty="0">
                <a:solidFill>
                  <a:srgbClr val="000000"/>
                </a:solidFill>
              </a:rPr>
              <a:t>Basic countermeasure: download and run </a:t>
            </a:r>
            <a:r>
              <a:rPr lang="en-US" altLang="en-US" sz="2000" b="1" dirty="0">
                <a:solidFill>
                  <a:srgbClr val="000000"/>
                </a:solidFill>
                <a:hlinkClick r:id="rId21"/>
              </a:rPr>
              <a:t>Microsoft Baseline Security </a:t>
            </a:r>
            <a:r>
              <a:rPr lang="en-US" altLang="en-US" sz="2000" b="1" dirty="0" smtClean="0">
                <a:solidFill>
                  <a:srgbClr val="000000"/>
                </a:solidFill>
                <a:hlinkClick r:id="rId21"/>
              </a:rPr>
              <a:t>Advisor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to </a:t>
            </a:r>
            <a:r>
              <a:rPr lang="en-US" altLang="en-US" sz="2000" b="1" dirty="0">
                <a:solidFill>
                  <a:srgbClr val="000000"/>
                </a:solidFill>
              </a:rPr>
              <a:t>check for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patch </a:t>
            </a:r>
            <a:r>
              <a:rPr lang="en-US" altLang="en-US" sz="2000" b="1" dirty="0">
                <a:solidFill>
                  <a:srgbClr val="000000"/>
                </a:solidFill>
              </a:rPr>
              <a:t>vulnerabilities.</a:t>
            </a:r>
            <a:endParaRPr lang="en-US" altLang="en-US" sz="2000" b="1" dirty="0"/>
          </a:p>
          <a:p>
            <a:pPr>
              <a:lnSpc>
                <a:spcPct val="90000"/>
              </a:lnSpc>
              <a:buClr>
                <a:srgbClr val="FD1B03"/>
              </a:buClr>
              <a:buSzPct val="50000"/>
              <a:buFont typeface="Monotype Sorts" panose="01010601010101010101" pitchFamily="2" charset="2"/>
              <a:buChar char="l"/>
            </a:pPr>
            <a:r>
              <a:rPr lang="en-US" altLang="en-US" sz="2000" b="1" dirty="0" smtClean="0">
                <a:solidFill>
                  <a:schemeClr val="bg2"/>
                </a:solidFill>
              </a:rPr>
              <a:t>Run administrative </a:t>
            </a:r>
            <a:r>
              <a:rPr lang="en-US" altLang="en-US" sz="2000" b="1" dirty="0">
                <a:solidFill>
                  <a:schemeClr val="bg2"/>
                </a:solidFill>
              </a:rPr>
              <a:t>jobs from regular accounts</a:t>
            </a:r>
            <a:r>
              <a:rPr lang="en-US" altLang="en-US" sz="2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  <a:endParaRPr lang="en-US" altLang="en-US" sz="2000" b="1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305800" cy="1163638"/>
          </a:xfrm>
        </p:spPr>
        <p:txBody>
          <a:bodyPr/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Privilege Escalation</a:t>
            </a:r>
            <a:endParaRPr lang="en-US" alt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305800" cy="54102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D1B03"/>
              </a:buClr>
              <a:buSzPct val="50000"/>
              <a:buFont typeface="Monotype Sorts" panose="01010601010101010101" pitchFamily="2" charset="2"/>
              <a:buChar char="l"/>
            </a:pPr>
            <a:r>
              <a:rPr lang="en-US" altLang="en-US" sz="2000" b="1" dirty="0">
                <a:solidFill>
                  <a:srgbClr val="000000"/>
                </a:solidFill>
              </a:rPr>
              <a:t>Gathering information: logged as user (not admin), use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enumeration </a:t>
            </a:r>
            <a:r>
              <a:rPr lang="en-US" altLang="en-US" sz="2000" b="1" dirty="0">
                <a:solidFill>
                  <a:srgbClr val="000000"/>
                </a:solidFill>
              </a:rPr>
              <a:t>tools.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 Basic </a:t>
            </a:r>
            <a:r>
              <a:rPr lang="en-US" altLang="en-US" sz="2000" b="1" dirty="0">
                <a:solidFill>
                  <a:srgbClr val="000000"/>
                </a:solidFill>
              </a:rPr>
              <a:t>countermeasure: set files/directory permissions properly. BIOS password!!</a:t>
            </a:r>
          </a:p>
          <a:p>
            <a:pPr>
              <a:lnSpc>
                <a:spcPct val="90000"/>
              </a:lnSpc>
              <a:buClr>
                <a:srgbClr val="FD1B03"/>
              </a:buClr>
              <a:buSzPct val="50000"/>
              <a:buFont typeface="Monotype Sorts" panose="01010601010101010101" pitchFamily="2" charset="2"/>
              <a:buChar char="l"/>
            </a:pPr>
            <a:r>
              <a:rPr lang="en-US" altLang="en-US" sz="2000" b="1" dirty="0">
                <a:solidFill>
                  <a:srgbClr val="000000"/>
                </a:solidFill>
              </a:rPr>
              <a:t>Add to administrator group: </a:t>
            </a:r>
            <a:r>
              <a:rPr lang="en-US" altLang="en-US" sz="2000" b="1" dirty="0" err="1">
                <a:solidFill>
                  <a:srgbClr val="000000"/>
                </a:solidFill>
                <a:hlinkClick r:id="rId2"/>
              </a:rPr>
              <a:t>getadmin</a:t>
            </a:r>
            <a:r>
              <a:rPr lang="en-US" altLang="en-US" sz="2000" b="1" dirty="0">
                <a:solidFill>
                  <a:srgbClr val="000000"/>
                </a:solidFill>
              </a:rPr>
              <a:t> and </a:t>
            </a:r>
            <a:r>
              <a:rPr lang="en-US" altLang="en-US" sz="2000" b="1" dirty="0" err="1">
                <a:solidFill>
                  <a:srgbClr val="000000"/>
                </a:solidFill>
                <a:hlinkClick r:id="rId3"/>
              </a:rPr>
              <a:t>sechole</a:t>
            </a:r>
            <a:r>
              <a:rPr lang="en-US" altLang="en-US" sz="2000" b="1" dirty="0">
                <a:solidFill>
                  <a:srgbClr val="000000"/>
                </a:solidFill>
              </a:rPr>
              <a:t> - apply service packs and restrict FTP to server script directories. Also </a:t>
            </a:r>
            <a:r>
              <a:rPr lang="en-US" altLang="en-US" sz="2000" b="1" dirty="0">
                <a:solidFill>
                  <a:srgbClr val="000000"/>
                </a:solidFill>
                <a:hlinkClick r:id="rId4"/>
              </a:rPr>
              <a:t>rogue DLLs</a:t>
            </a:r>
            <a:r>
              <a:rPr lang="en-US" altLang="en-US" sz="2000" b="1" dirty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90000"/>
              </a:lnSpc>
              <a:buClr>
                <a:srgbClr val="FD1B03"/>
              </a:buClr>
              <a:buSzPct val="50000"/>
              <a:buFont typeface="Monotype Sorts" panose="01010601010101010101" pitchFamily="2" charset="2"/>
              <a:buChar char="l"/>
            </a:pPr>
            <a:r>
              <a:rPr lang="en-US" altLang="en-US" sz="2000" b="1" dirty="0">
                <a:solidFill>
                  <a:srgbClr val="000000"/>
                </a:solidFill>
              </a:rPr>
              <a:t>Spoofing LPC port requests: using LPC ports API to add to admin group. Again apply the corresponding </a:t>
            </a:r>
            <a:r>
              <a:rPr lang="en-US" altLang="en-US" sz="2000" b="1" dirty="0">
                <a:solidFill>
                  <a:srgbClr val="000000"/>
                </a:solidFill>
                <a:hlinkClick r:id="rId5"/>
              </a:rPr>
              <a:t>patch</a:t>
            </a:r>
            <a:r>
              <a:rPr lang="en-US" altLang="en-US" sz="2000" b="1" dirty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90000"/>
              </a:lnSpc>
              <a:buClr>
                <a:srgbClr val="FD1B03"/>
              </a:buClr>
              <a:buSzPct val="50000"/>
              <a:buFont typeface="Monotype Sorts" panose="01010601010101010101" pitchFamily="2" charset="2"/>
              <a:buChar char="l"/>
            </a:pPr>
            <a:r>
              <a:rPr lang="en-US" altLang="en-US" sz="2000" b="1" dirty="0" smtClean="0">
                <a:solidFill>
                  <a:srgbClr val="000000"/>
                </a:solidFill>
                <a:hlinkClick r:id="rId6"/>
              </a:rPr>
              <a:t>Trojans</a:t>
            </a:r>
            <a:r>
              <a:rPr lang="en-US" altLang="en-US" sz="2000" b="1" dirty="0">
                <a:solidFill>
                  <a:srgbClr val="000000"/>
                </a:solidFill>
              </a:rPr>
              <a:t>:  Basic rule: do not use a Server as a workstation (no e-mail, no outside browsing), backup! </a:t>
            </a:r>
            <a:r>
              <a:rPr lang="en-US" altLang="en-US" sz="2000" b="1" dirty="0"/>
              <a:t>See  Symantec </a:t>
            </a:r>
            <a:r>
              <a:rPr lang="en-US" altLang="en-US" sz="2000" b="1" dirty="0">
                <a:hlinkClick r:id="rId7"/>
              </a:rPr>
              <a:t>Trojan, Worm, virus list</a:t>
            </a:r>
            <a:r>
              <a:rPr lang="en-US" altLang="en-US" sz="2000" b="1" dirty="0"/>
              <a:t>. Or this other </a:t>
            </a:r>
            <a:r>
              <a:rPr lang="en-US" altLang="en-US" sz="2000" b="1" dirty="0" smtClean="0"/>
              <a:t>with </a:t>
            </a:r>
            <a:r>
              <a:rPr lang="en-US" altLang="en-US" sz="2000" b="1" dirty="0" smtClean="0">
                <a:hlinkClick r:id="rId8"/>
              </a:rPr>
              <a:t>Trojans</a:t>
            </a:r>
            <a:r>
              <a:rPr lang="en-US" altLang="en-US" sz="2000" b="1" dirty="0" smtClean="0"/>
              <a:t> </a:t>
            </a:r>
            <a:r>
              <a:rPr lang="en-US" altLang="en-US" sz="2000" b="1" dirty="0"/>
              <a:t>by ports</a:t>
            </a:r>
            <a:r>
              <a:rPr lang="en-US" altLang="en-US" sz="2000" b="1" dirty="0" smtClean="0"/>
              <a:t>. And how Trojans </a:t>
            </a:r>
            <a:r>
              <a:rPr lang="en-US" altLang="en-US" sz="2000" b="1" dirty="0" smtClean="0">
                <a:hlinkClick r:id="rId9"/>
              </a:rPr>
              <a:t>scan ports</a:t>
            </a:r>
            <a:r>
              <a:rPr lang="en-US" altLang="en-US" sz="2000" b="1" dirty="0" smtClean="0"/>
              <a:t>.</a:t>
            </a:r>
            <a:endParaRPr lang="en-US" altLang="en-US" sz="2000" b="1" dirty="0"/>
          </a:p>
          <a:p>
            <a:pPr>
              <a:lnSpc>
                <a:spcPct val="90000"/>
              </a:lnSpc>
              <a:buClr>
                <a:srgbClr val="FD1B03"/>
              </a:buClr>
              <a:buSzPct val="50000"/>
              <a:buFont typeface="Monotype Sorts" panose="01010601010101010101" pitchFamily="2" charset="2"/>
              <a:buChar char="l"/>
            </a:pPr>
            <a:r>
              <a:rPr lang="en-US" altLang="en-US" sz="2000" b="1" dirty="0" smtClean="0">
                <a:hlinkClick r:id="rId10"/>
              </a:rPr>
              <a:t>Kerberos</a:t>
            </a:r>
            <a:r>
              <a:rPr lang="en-US" altLang="en-US" sz="2000" b="1" dirty="0" smtClean="0"/>
              <a:t> </a:t>
            </a:r>
            <a:r>
              <a:rPr lang="en-US" altLang="en-US" sz="2000" b="1" dirty="0"/>
              <a:t>V5: only </a:t>
            </a:r>
            <a:r>
              <a:rPr lang="en-US" altLang="en-US" sz="2000" b="1" dirty="0" smtClean="0"/>
              <a:t>2K and above machines </a:t>
            </a:r>
            <a:r>
              <a:rPr lang="en-US" altLang="en-US" sz="2000" b="1" dirty="0"/>
              <a:t>have it, downgrades </a:t>
            </a:r>
            <a:r>
              <a:rPr lang="en-US" altLang="en-US" sz="2000" b="1" dirty="0" smtClean="0"/>
              <a:t>to LAN </a:t>
            </a:r>
            <a:r>
              <a:rPr lang="en-US" altLang="en-US" sz="2000" b="1" dirty="0"/>
              <a:t>Manager authentication if </a:t>
            </a:r>
            <a:r>
              <a:rPr lang="en-US" altLang="en-US" sz="2000" b="1" dirty="0" smtClean="0"/>
              <a:t>older Windows are </a:t>
            </a:r>
            <a:r>
              <a:rPr lang="en-US" altLang="en-US" sz="2000" b="1" dirty="0"/>
              <a:t>involved.</a:t>
            </a:r>
          </a:p>
          <a:p>
            <a:pPr>
              <a:lnSpc>
                <a:spcPct val="90000"/>
              </a:lnSpc>
              <a:buClr>
                <a:srgbClr val="FD1B03"/>
              </a:buClr>
              <a:buSzPct val="50000"/>
              <a:buFont typeface="Monotype Sorts" panose="01010601010101010101" pitchFamily="2" charset="2"/>
              <a:buChar char="l"/>
            </a:pPr>
            <a:r>
              <a:rPr lang="en-US" altLang="en-US" sz="2000" b="1" i="1" dirty="0"/>
              <a:t>EFS attack</a:t>
            </a:r>
            <a:r>
              <a:rPr lang="en-US" altLang="en-US" sz="2000" b="1" dirty="0"/>
              <a:t>: deleting the SAM blanks the Administrator password. Set BIOS password and C: drive boot only. This allows to login as Administrator (the recovery agent) and decrypt the content of the files (just open and save in a regular folder). It is possible to </a:t>
            </a:r>
            <a:r>
              <a:rPr lang="en-US" altLang="en-US" sz="2000" b="1" dirty="0">
                <a:hlinkClick r:id="rId11"/>
              </a:rPr>
              <a:t>backup the recovery keys </a:t>
            </a:r>
            <a:r>
              <a:rPr lang="en-US" altLang="en-US" sz="2000" b="1" dirty="0"/>
              <a:t>.</a:t>
            </a:r>
            <a:endParaRPr lang="en-US" altLang="en-US" sz="20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305800" cy="1163638"/>
          </a:xfrm>
        </p:spPr>
        <p:txBody>
          <a:bodyPr/>
          <a:lstStyle/>
          <a:p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Consolidation of Power</a:t>
            </a:r>
            <a:endParaRPr lang="en-US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371600"/>
            <a:ext cx="8686800" cy="5257800"/>
          </a:xfrm>
        </p:spPr>
        <p:txBody>
          <a:bodyPr/>
          <a:lstStyle/>
          <a:p>
            <a:pPr>
              <a:buClr>
                <a:srgbClr val="FD1B03"/>
              </a:buClr>
              <a:buSzPct val="50000"/>
              <a:buFont typeface="Monotype Sorts" panose="01010601010101010101" pitchFamily="2" charset="2"/>
              <a:buChar char="l"/>
            </a:pPr>
            <a:r>
              <a:rPr lang="en-US" altLang="en-US" sz="2000" b="1" dirty="0" smtClean="0">
                <a:solidFill>
                  <a:srgbClr val="000000"/>
                </a:solidFill>
              </a:rPr>
              <a:t>Cracking Passwords</a:t>
            </a:r>
            <a:r>
              <a:rPr lang="en-US" altLang="en-US" sz="2000" b="1" dirty="0">
                <a:solidFill>
                  <a:srgbClr val="000000"/>
                </a:solidFill>
              </a:rPr>
              <a:t>: See an </a:t>
            </a:r>
            <a:r>
              <a:rPr lang="en-US" altLang="en-US" sz="2000" b="1" dirty="0">
                <a:solidFill>
                  <a:srgbClr val="000000"/>
                </a:solidFill>
                <a:hlinkClick r:id="rId2"/>
              </a:rPr>
              <a:t>introduction/FAQ</a:t>
            </a:r>
            <a:r>
              <a:rPr lang="en-US" altLang="en-US" sz="2000" b="1" dirty="0">
                <a:solidFill>
                  <a:srgbClr val="000000"/>
                </a:solidFill>
              </a:rPr>
              <a:t>. </a:t>
            </a:r>
            <a:r>
              <a:rPr lang="en-US" altLang="en-US" sz="2000" b="1" dirty="0">
                <a:solidFill>
                  <a:srgbClr val="000000"/>
                </a:solidFill>
                <a:hlinkClick r:id="rId3"/>
              </a:rPr>
              <a:t>L0phtcrack</a:t>
            </a:r>
            <a:r>
              <a:rPr lang="en-US" altLang="en-US" sz="2000" b="1" dirty="0">
                <a:solidFill>
                  <a:srgbClr val="000000"/>
                </a:solidFill>
              </a:rPr>
              <a:t> is the key tool, </a:t>
            </a:r>
            <a:r>
              <a:rPr lang="en-US" altLang="en-US" sz="2000" b="1" dirty="0">
                <a:solidFill>
                  <a:srgbClr val="000000"/>
                </a:solidFill>
                <a:hlinkClick r:id="rId4" action="ppaction://hlinkfile"/>
              </a:rPr>
              <a:t>graphical</a:t>
            </a:r>
            <a:r>
              <a:rPr lang="en-US" altLang="en-US" sz="2000" b="1" dirty="0">
                <a:solidFill>
                  <a:srgbClr val="000000"/>
                </a:solidFill>
              </a:rPr>
              <a:t>, good documentation and was acquired by Symantec.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Again </a:t>
            </a:r>
            <a:r>
              <a:rPr lang="en-US" altLang="en-US" sz="2000" b="1" dirty="0" smtClean="0">
                <a:solidFill>
                  <a:srgbClr val="000000"/>
                </a:solidFill>
                <a:hlinkClick r:id="rId5"/>
              </a:rPr>
              <a:t>Abel and Cain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, etc.</a:t>
            </a:r>
            <a:endParaRPr lang="en-US" altLang="en-US" sz="2000" b="1" dirty="0">
              <a:solidFill>
                <a:srgbClr val="000000"/>
              </a:solidFill>
            </a:endParaRPr>
          </a:p>
          <a:p>
            <a:pPr lvl="1">
              <a:buClr>
                <a:srgbClr val="FD1B03"/>
              </a:buClr>
              <a:buSzPct val="50000"/>
              <a:buFont typeface="Monotype Sorts" panose="01010601010101010101" pitchFamily="2" charset="2"/>
              <a:buChar char="l"/>
            </a:pPr>
            <a:r>
              <a:rPr lang="en-US" altLang="en-US" sz="2000" b="1" dirty="0">
                <a:solidFill>
                  <a:srgbClr val="000000"/>
                </a:solidFill>
              </a:rPr>
              <a:t>Countermeasures: choosing strong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passwords. Use </a:t>
            </a:r>
            <a:r>
              <a:rPr lang="en-US" altLang="en-US" sz="2000" b="1" dirty="0">
                <a:solidFill>
                  <a:srgbClr val="000000"/>
                </a:solidFill>
                <a:hlinkClick r:id="rId6"/>
              </a:rPr>
              <a:t>SYSKEY</a:t>
            </a:r>
            <a:r>
              <a:rPr lang="en-US" altLang="en-US" sz="2000" b="1" dirty="0">
                <a:solidFill>
                  <a:srgbClr val="000000"/>
                </a:solidFill>
              </a:rPr>
              <a:t> SAM encryption, but </a:t>
            </a:r>
            <a:r>
              <a:rPr lang="en-US" altLang="en-US" sz="2000" b="1" dirty="0" smtClean="0">
                <a:solidFill>
                  <a:srgbClr val="000000"/>
                </a:solidFill>
                <a:hlinkClick r:id="rId7"/>
              </a:rPr>
              <a:t>Pwdump7 </a:t>
            </a:r>
            <a:r>
              <a:rPr lang="en-US" altLang="en-US" sz="2000" b="1" dirty="0">
                <a:solidFill>
                  <a:srgbClr val="000000"/>
                </a:solidFill>
              </a:rPr>
              <a:t>circumvents SYSKEY and dump hashes from SAM and Active Directory.</a:t>
            </a:r>
          </a:p>
          <a:p>
            <a:pPr>
              <a:buClr>
                <a:srgbClr val="FD1B03"/>
              </a:buClr>
              <a:buSzPct val="50000"/>
              <a:buFont typeface="Monotype Sorts" panose="01010601010101010101" pitchFamily="2" charset="2"/>
              <a:buChar char="l"/>
            </a:pPr>
            <a:r>
              <a:rPr lang="en-US" altLang="en-US" sz="2000" b="1" dirty="0">
                <a:solidFill>
                  <a:srgbClr val="000000"/>
                </a:solidFill>
              </a:rPr>
              <a:t>Duplicate credentials: locally stored domain user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credentials, </a:t>
            </a:r>
            <a:r>
              <a:rPr lang="en-US" altLang="en-US" sz="2000" b="1" dirty="0">
                <a:solidFill>
                  <a:srgbClr val="000000"/>
                </a:solidFill>
              </a:rPr>
              <a:t>local Administrator with same password as in the Domain.</a:t>
            </a:r>
          </a:p>
          <a:p>
            <a:pPr>
              <a:buClr>
                <a:srgbClr val="FD1B03"/>
              </a:buClr>
              <a:buSzPct val="50000"/>
              <a:buFont typeface="Monotype Sorts" panose="01010601010101010101" pitchFamily="2" charset="2"/>
              <a:buChar char="l"/>
            </a:pPr>
            <a:r>
              <a:rPr lang="en-US" altLang="en-US" sz="2000" b="1" dirty="0">
                <a:solidFill>
                  <a:srgbClr val="000000"/>
                </a:solidFill>
              </a:rPr>
              <a:t>LSA Secrets: includes plain text service account passwords, cached passwords(last 10), FTP and web user plain text passwords, etc. </a:t>
            </a:r>
            <a:r>
              <a:rPr lang="en-US" altLang="en-US" sz="2000" b="1" dirty="0" err="1" smtClean="0">
                <a:solidFill>
                  <a:srgbClr val="000000"/>
                </a:solidFill>
                <a:hlinkClick r:id="rId8"/>
              </a:rPr>
              <a:t>DSScan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 detects LSA vulnerabilities.</a:t>
            </a:r>
          </a:p>
          <a:p>
            <a:pPr>
              <a:buClr>
                <a:srgbClr val="FD1B03"/>
              </a:buClr>
              <a:buSzPct val="50000"/>
              <a:buFont typeface="Monotype Sorts" panose="01010601010101010101" pitchFamily="2" charset="2"/>
              <a:buChar char="l"/>
            </a:pPr>
            <a:r>
              <a:rPr lang="en-US" altLang="en-US" sz="2000" b="1" dirty="0" smtClean="0">
                <a:solidFill>
                  <a:srgbClr val="000000"/>
                </a:solidFill>
              </a:rPr>
              <a:t>Keystroke </a:t>
            </a:r>
            <a:r>
              <a:rPr lang="en-US" altLang="en-US" sz="2000" b="1" dirty="0">
                <a:solidFill>
                  <a:srgbClr val="000000"/>
                </a:solidFill>
              </a:rPr>
              <a:t>loggers: record every keystroke to a (hidden) file.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See a variety of </a:t>
            </a:r>
            <a:r>
              <a:rPr lang="en-US" altLang="en-US" sz="2000" b="1" dirty="0" smtClean="0">
                <a:solidFill>
                  <a:srgbClr val="000000"/>
                </a:solidFill>
                <a:hlinkClick r:id="rId9"/>
              </a:rPr>
              <a:t>Free </a:t>
            </a:r>
            <a:r>
              <a:rPr lang="en-US" altLang="en-US" sz="2000" b="1" dirty="0" err="1" smtClean="0">
                <a:solidFill>
                  <a:srgbClr val="000000"/>
                </a:solidFill>
                <a:hlinkClick r:id="rId9"/>
              </a:rPr>
              <a:t>Keyloggers</a:t>
            </a:r>
            <a:r>
              <a:rPr lang="en-US" altLang="en-US" sz="2000" b="1" dirty="0" smtClean="0">
                <a:solidFill>
                  <a:srgbClr val="000000"/>
                </a:solidFill>
                <a:hlinkClick r:id="rId9"/>
              </a:rPr>
              <a:t>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at </a:t>
            </a:r>
            <a:r>
              <a:rPr lang="en-US" altLang="en-US" sz="2000" b="1" dirty="0" err="1" smtClean="0">
                <a:solidFill>
                  <a:srgbClr val="000000"/>
                </a:solidFill>
              </a:rPr>
              <a:t>cnet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 </a:t>
            </a:r>
            <a:r>
              <a:rPr lang="en-US" altLang="en-US" sz="2000" b="1" dirty="0">
                <a:solidFill>
                  <a:srgbClr val="000000"/>
                </a:solidFill>
              </a:rPr>
              <a:t>to capture keystrokes and more.</a:t>
            </a:r>
          </a:p>
          <a:p>
            <a:pPr>
              <a:buClr>
                <a:srgbClr val="FD1B03"/>
              </a:buClr>
              <a:buSzPct val="50000"/>
              <a:buFont typeface="Monotype Sorts" panose="01010601010101010101" pitchFamily="2" charset="2"/>
              <a:buChar char="l"/>
            </a:pPr>
            <a:r>
              <a:rPr lang="en-US" altLang="en-US" sz="2000" b="1" dirty="0" smtClean="0">
                <a:solidFill>
                  <a:srgbClr val="000000"/>
                </a:solidFill>
              </a:rPr>
              <a:t>Sniffers again: </a:t>
            </a:r>
            <a:r>
              <a:rPr lang="en-US" altLang="en-US" sz="2000" b="1" dirty="0">
                <a:solidFill>
                  <a:srgbClr val="000000"/>
                </a:solidFill>
              </a:rPr>
              <a:t>See </a:t>
            </a:r>
            <a:r>
              <a:rPr lang="en-US" altLang="en-US" sz="2000" b="1" dirty="0">
                <a:solidFill>
                  <a:srgbClr val="000000"/>
                </a:solidFill>
                <a:hlinkClick r:id="rId10"/>
              </a:rPr>
              <a:t>Sniff</a:t>
            </a:r>
            <a:r>
              <a:rPr lang="en-US" altLang="en-US" sz="2000" b="1" dirty="0">
                <a:solidFill>
                  <a:srgbClr val="000000"/>
                </a:solidFill>
              </a:rPr>
              <a:t> </a:t>
            </a:r>
            <a:r>
              <a:rPr lang="en-US" altLang="en-US" sz="2000" b="1" dirty="0">
                <a:solidFill>
                  <a:srgbClr val="000000"/>
                </a:solidFill>
                <a:hlinkClick r:id="rId11"/>
              </a:rPr>
              <a:t>tools</a:t>
            </a:r>
            <a:r>
              <a:rPr lang="en-US" altLang="en-US" sz="2000" b="1" dirty="0">
                <a:solidFill>
                  <a:srgbClr val="000000"/>
                </a:solidFill>
              </a:rPr>
              <a:t> and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also </a:t>
            </a:r>
            <a:r>
              <a:rPr lang="en-US" altLang="en-US" sz="2000" b="1" dirty="0" err="1">
                <a:solidFill>
                  <a:srgbClr val="000000"/>
                </a:solidFill>
                <a:hlinkClick r:id="rId12"/>
              </a:rPr>
              <a:t>dsniff</a:t>
            </a:r>
            <a:r>
              <a:rPr lang="en-US" altLang="en-US" sz="2000" b="1" dirty="0">
                <a:solidFill>
                  <a:srgbClr val="000000"/>
                </a:solidFill>
              </a:rPr>
              <a:t> (</a:t>
            </a:r>
            <a:r>
              <a:rPr lang="en-US" altLang="en-US" sz="2000" b="1" dirty="0">
                <a:solidFill>
                  <a:srgbClr val="000000"/>
                </a:solidFill>
                <a:hlinkClick r:id="rId13"/>
              </a:rPr>
              <a:t>Win32 version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).</a:t>
            </a:r>
            <a:endParaRPr lang="en-US" altLang="en-US" sz="2000" b="1" dirty="0">
              <a:solidFill>
                <a:srgbClr val="000000"/>
              </a:solidFill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371600" y="762000"/>
            <a:ext cx="626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rgbClr val="A50021"/>
                </a:solidFill>
              </a:rPr>
              <a:t>Assumes that administrator-level access has been  obtained</a:t>
            </a:r>
            <a:r>
              <a:rPr lang="en-US" alt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19600"/>
            <a:ext cx="6553200" cy="685800"/>
          </a:xfrm>
        </p:spPr>
        <p:txBody>
          <a:bodyPr/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Covering Tracks</a:t>
            </a:r>
            <a:endParaRPr lang="en-US" alt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105400"/>
            <a:ext cx="8382000" cy="1524000"/>
          </a:xfrm>
        </p:spPr>
        <p:txBody>
          <a:bodyPr/>
          <a:lstStyle/>
          <a:p>
            <a:pPr>
              <a:buClr>
                <a:srgbClr val="FD1B03"/>
              </a:buClr>
              <a:buSzPct val="50000"/>
              <a:buFont typeface="Monotype Sorts" panose="01010601010101010101" pitchFamily="2" charset="2"/>
              <a:buChar char="l"/>
            </a:pPr>
            <a:r>
              <a:rPr lang="en-US" altLang="en-US" sz="2000" b="1" dirty="0">
                <a:solidFill>
                  <a:srgbClr val="000000"/>
                </a:solidFill>
              </a:rPr>
              <a:t>Disabling Auditing: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using </a:t>
            </a:r>
            <a:r>
              <a:rPr lang="en-US" altLang="en-US" sz="2000" b="1" dirty="0" err="1" smtClean="0">
                <a:solidFill>
                  <a:srgbClr val="000000"/>
                </a:solidFill>
                <a:hlinkClick r:id="rId2"/>
              </a:rPr>
              <a:t>Auditpol</a:t>
            </a:r>
            <a:r>
              <a:rPr lang="en-US" altLang="en-US" sz="2000" b="1" dirty="0">
                <a:solidFill>
                  <a:srgbClr val="000000"/>
                </a:solidFill>
              </a:rPr>
              <a:t>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and an </a:t>
            </a:r>
            <a:r>
              <a:rPr lang="en-US" altLang="en-US" sz="2000" b="1" dirty="0" smtClean="0">
                <a:solidFill>
                  <a:srgbClr val="000000"/>
                </a:solidFill>
                <a:hlinkClick r:id="rId3" action="ppaction://hlinkfile"/>
              </a:rPr>
              <a:t>example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.</a:t>
            </a:r>
            <a:endParaRPr lang="en-US" altLang="en-US" sz="2000" b="1" dirty="0">
              <a:solidFill>
                <a:srgbClr val="000000"/>
              </a:solidFill>
            </a:endParaRPr>
          </a:p>
          <a:p>
            <a:pPr>
              <a:buClr>
                <a:srgbClr val="FD1B03"/>
              </a:buClr>
              <a:buSzPct val="50000"/>
              <a:buFont typeface="Monotype Sorts" panose="01010601010101010101" pitchFamily="2" charset="2"/>
              <a:buChar char="l"/>
            </a:pPr>
            <a:r>
              <a:rPr lang="en-US" altLang="en-US" sz="2000" b="1" dirty="0">
                <a:solidFill>
                  <a:srgbClr val="000000"/>
                </a:solidFill>
              </a:rPr>
              <a:t>Clearing the Event Log: use </a:t>
            </a:r>
            <a:r>
              <a:rPr lang="en-US" altLang="en-US" sz="2000" b="1" dirty="0" err="1">
                <a:solidFill>
                  <a:srgbClr val="000000"/>
                </a:solidFill>
                <a:hlinkClick r:id="rId4"/>
              </a:rPr>
              <a:t>elsave</a:t>
            </a:r>
            <a:r>
              <a:rPr lang="en-US" altLang="en-US" sz="2000" b="1" dirty="0">
                <a:solidFill>
                  <a:srgbClr val="000000"/>
                </a:solidFill>
              </a:rPr>
              <a:t> to clear the Event Log.</a:t>
            </a:r>
          </a:p>
          <a:p>
            <a:pPr>
              <a:buClr>
                <a:srgbClr val="FD1B03"/>
              </a:buClr>
              <a:buSzPct val="50000"/>
              <a:buFont typeface="Monotype Sorts" panose="01010601010101010101" pitchFamily="2" charset="2"/>
              <a:buChar char="l"/>
            </a:pPr>
            <a:r>
              <a:rPr lang="en-US" altLang="en-US" sz="2000" b="1" dirty="0">
                <a:solidFill>
                  <a:srgbClr val="000000"/>
                </a:solidFill>
              </a:rPr>
              <a:t>Hiding files: using </a:t>
            </a:r>
            <a:r>
              <a:rPr lang="en-US" altLang="en-US" sz="2000" b="1" dirty="0" err="1">
                <a:solidFill>
                  <a:srgbClr val="000000"/>
                </a:solidFill>
              </a:rPr>
              <a:t>attrib</a:t>
            </a:r>
            <a:r>
              <a:rPr lang="en-US" altLang="en-US" sz="2000" b="1" dirty="0">
                <a:solidFill>
                  <a:srgbClr val="000000"/>
                </a:solidFill>
              </a:rPr>
              <a:t>, NTFS file streaming. Use </a:t>
            </a:r>
            <a:r>
              <a:rPr lang="en-US" altLang="en-US" sz="2000" b="1" dirty="0">
                <a:solidFill>
                  <a:srgbClr val="000000"/>
                </a:solidFill>
                <a:hlinkClick r:id="rId5"/>
              </a:rPr>
              <a:t>LNS</a:t>
            </a:r>
            <a:r>
              <a:rPr lang="en-US" altLang="en-US" sz="2000" b="1" dirty="0">
                <a:solidFill>
                  <a:srgbClr val="000000"/>
                </a:solidFill>
              </a:rPr>
              <a:t> to search for files hidden in streams.</a:t>
            </a:r>
          </a:p>
          <a:p>
            <a:pPr>
              <a:buClr>
                <a:srgbClr val="FD1B03"/>
              </a:buClr>
              <a:buSzPct val="50000"/>
              <a:buFont typeface="Monotype Sorts" panose="01010601010101010101" pitchFamily="2" charset="2"/>
              <a:buChar char="l"/>
            </a:pPr>
            <a:endParaRPr lang="en-US" altLang="en-US" sz="2000" b="1" dirty="0">
              <a:solidFill>
                <a:srgbClr val="000000"/>
              </a:solidFill>
            </a:endParaRPr>
          </a:p>
          <a:p>
            <a:endParaRPr lang="en-US" altLang="en-US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81584" y="28956"/>
            <a:ext cx="8305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>
              <a:defRPr kumimoji="1" sz="4400">
                <a:solidFill>
                  <a:schemeClr val="tx2"/>
                </a:solidFill>
                <a:latin typeface="Technical" pitchFamily="66" charset="0"/>
              </a:defRPr>
            </a:lvl1pPr>
            <a:lvl2pPr algn="ctr">
              <a:defRPr kumimoji="1" sz="4400">
                <a:solidFill>
                  <a:schemeClr val="tx2"/>
                </a:solidFill>
                <a:latin typeface="Technical" pitchFamily="66" charset="0"/>
              </a:defRPr>
            </a:lvl2pPr>
            <a:lvl3pPr algn="ctr">
              <a:defRPr kumimoji="1" sz="4400">
                <a:solidFill>
                  <a:schemeClr val="tx2"/>
                </a:solidFill>
                <a:latin typeface="Technical" pitchFamily="66" charset="0"/>
              </a:defRPr>
            </a:lvl3pPr>
            <a:lvl4pPr algn="ctr">
              <a:defRPr kumimoji="1" sz="4400">
                <a:solidFill>
                  <a:schemeClr val="tx2"/>
                </a:solidFill>
                <a:latin typeface="Technical" pitchFamily="66" charset="0"/>
              </a:defRPr>
            </a:lvl4pPr>
            <a:lvl5pPr algn="ctr">
              <a:defRPr kumimoji="1" sz="4400">
                <a:solidFill>
                  <a:schemeClr val="tx2"/>
                </a:solidFill>
                <a:latin typeface="Technical" pitchFamily="66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echnical" pitchFamily="66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echnical" pitchFamily="66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echnical" pitchFamily="66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echnical" pitchFamily="66" charset="0"/>
              </a:defRPr>
            </a:lvl9pPr>
          </a:lstStyle>
          <a:p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Consolidation of Power</a:t>
            </a:r>
            <a:endParaRPr lang="en-US" altLang="en-US" dirty="0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04800" y="765048"/>
            <a:ext cx="8458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Monotype Sorts" panose="01010601010101010101" pitchFamily="2" charset="2"/>
              <a:buChar char="4"/>
              <a:defRPr kumimoji="1" sz="3200">
                <a:solidFill>
                  <a:schemeClr val="tx1"/>
                </a:solidFill>
                <a:latin typeface="Technical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Monotype Sorts" panose="01010601010101010101" pitchFamily="2" charset="2"/>
              <a:buChar char="4"/>
              <a:defRPr kumimoji="1" sz="2800">
                <a:solidFill>
                  <a:schemeClr val="tx1"/>
                </a:solidFill>
                <a:latin typeface="Technical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Monotype Sorts" panose="01010601010101010101" pitchFamily="2" charset="2"/>
              <a:buChar char="4"/>
              <a:defRPr kumimoji="1" sz="2400">
                <a:solidFill>
                  <a:schemeClr val="tx1"/>
                </a:solidFill>
                <a:latin typeface="Technical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Monotype Sorts" panose="01010601010101010101" pitchFamily="2" charset="2"/>
              <a:buChar char="4"/>
              <a:defRPr kumimoji="1" sz="2000">
                <a:solidFill>
                  <a:schemeClr val="tx1"/>
                </a:solidFill>
                <a:latin typeface="Technical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Monotype Sorts" panose="01010601010101010101" pitchFamily="2" charset="2"/>
              <a:buChar char="4"/>
              <a:defRPr kumimoji="1" sz="2000">
                <a:solidFill>
                  <a:schemeClr val="tx1"/>
                </a:solidFill>
                <a:latin typeface="Technical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Monotype Sorts" panose="01010601010101010101" pitchFamily="2" charset="2"/>
              <a:buChar char="4"/>
              <a:defRPr kumimoji="1" sz="2000">
                <a:solidFill>
                  <a:schemeClr val="tx1"/>
                </a:solidFill>
                <a:latin typeface="Technical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Monotype Sorts" panose="01010601010101010101" pitchFamily="2" charset="2"/>
              <a:buChar char="4"/>
              <a:defRPr kumimoji="1" sz="2000">
                <a:solidFill>
                  <a:schemeClr val="tx1"/>
                </a:solidFill>
                <a:latin typeface="Technical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Monotype Sorts" panose="01010601010101010101" pitchFamily="2" charset="2"/>
              <a:buChar char="4"/>
              <a:defRPr kumimoji="1" sz="2000">
                <a:solidFill>
                  <a:schemeClr val="tx1"/>
                </a:solidFill>
                <a:latin typeface="Technical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Monotype Sorts" panose="01010601010101010101" pitchFamily="2" charset="2"/>
              <a:buChar char="4"/>
              <a:defRPr kumimoji="1" sz="2000">
                <a:solidFill>
                  <a:schemeClr val="tx1"/>
                </a:solidFill>
                <a:latin typeface="Technical" pitchFamily="66" charset="0"/>
              </a:defRPr>
            </a:lvl9pPr>
          </a:lstStyle>
          <a:p>
            <a:pPr>
              <a:buClr>
                <a:srgbClr val="FD1B03"/>
              </a:buClr>
              <a:buSzPct val="50000"/>
              <a:buFont typeface="Monotype Sorts" panose="01010601010101010101" pitchFamily="2" charset="2"/>
              <a:buChar char="l"/>
            </a:pPr>
            <a:r>
              <a:rPr lang="en-US" altLang="en-US" sz="2000" b="1" dirty="0">
                <a:solidFill>
                  <a:srgbClr val="000000"/>
                </a:solidFill>
              </a:rPr>
              <a:t>Remote control: </a:t>
            </a:r>
            <a:r>
              <a:rPr lang="en-US" altLang="en-US" sz="2000" b="1" dirty="0"/>
              <a:t>Remote control applications (</a:t>
            </a:r>
            <a:r>
              <a:rPr lang="en-US" altLang="en-US" sz="2000" b="1" dirty="0" err="1">
                <a:hlinkClick r:id="rId6"/>
              </a:rPr>
              <a:t>pcAnywhere</a:t>
            </a:r>
            <a:r>
              <a:rPr lang="en-US" altLang="en-US" sz="2000" b="1" dirty="0"/>
              <a:t>, </a:t>
            </a:r>
            <a:r>
              <a:rPr lang="en-US" altLang="en-US" sz="2000" b="1" dirty="0">
                <a:hlinkClick r:id="rId7"/>
              </a:rPr>
              <a:t>VNC</a:t>
            </a:r>
            <a:r>
              <a:rPr lang="en-US" altLang="en-US" sz="2000" b="1" dirty="0"/>
              <a:t>, </a:t>
            </a:r>
            <a:r>
              <a:rPr lang="en-US" altLang="en-US" sz="2000" b="1" dirty="0" smtClean="0"/>
              <a:t>Windows </a:t>
            </a:r>
            <a:r>
              <a:rPr lang="en-US" altLang="en-US" sz="2000" b="1" dirty="0" err="1" smtClean="0">
                <a:hlinkClick r:id="rId8"/>
              </a:rPr>
              <a:t>RemoteDesktop</a:t>
            </a:r>
            <a:r>
              <a:rPr lang="en-US" altLang="en-US" sz="2000" b="1" dirty="0" smtClean="0"/>
              <a:t>, </a:t>
            </a:r>
            <a:r>
              <a:rPr lang="en-US" altLang="en-US" sz="2000" b="1" dirty="0"/>
              <a:t>etc.) are useful, but a major security risk, even when configured properly.</a:t>
            </a:r>
          </a:p>
          <a:p>
            <a:pPr>
              <a:buClr>
                <a:srgbClr val="FD1B03"/>
              </a:buClr>
              <a:buSzPct val="50000"/>
              <a:buFont typeface="Monotype Sorts" panose="01010601010101010101" pitchFamily="2" charset="2"/>
              <a:buChar char="l"/>
            </a:pPr>
            <a:r>
              <a:rPr lang="en-US" altLang="en-US" sz="2000" b="1" dirty="0">
                <a:solidFill>
                  <a:srgbClr val="000000"/>
                </a:solidFill>
              </a:rPr>
              <a:t>Rootkits: patching the OS kernel with rogue code, assuming control of the OS. See </a:t>
            </a:r>
            <a:r>
              <a:rPr lang="en-US" altLang="en-US" sz="2000" b="1" dirty="0" smtClean="0">
                <a:solidFill>
                  <a:srgbClr val="000000"/>
                </a:solidFill>
                <a:hlinkClick r:id="rId9"/>
              </a:rPr>
              <a:t>Rootkit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  in Wikipedia for now, more later.</a:t>
            </a:r>
            <a:endParaRPr lang="en-US" altLang="en-US" sz="2000" b="1" dirty="0">
              <a:solidFill>
                <a:srgbClr val="000000"/>
              </a:solidFill>
            </a:endParaRPr>
          </a:p>
          <a:p>
            <a:pPr>
              <a:buClr>
                <a:srgbClr val="FD1B03"/>
              </a:buClr>
              <a:buSzPct val="50000"/>
              <a:buFont typeface="Monotype Sorts" panose="01010601010101010101" pitchFamily="2" charset="2"/>
              <a:buChar char="l"/>
            </a:pPr>
            <a:r>
              <a:rPr lang="en-US" altLang="en-US" sz="2000" b="1" dirty="0">
                <a:solidFill>
                  <a:srgbClr val="000000"/>
                </a:solidFill>
              </a:rPr>
              <a:t>Port redirection: redirect from one IP number and port to another IP number and port at the gateway/firewall. See </a:t>
            </a:r>
            <a:r>
              <a:rPr lang="en-US" altLang="en-US" sz="2000" b="1" dirty="0" err="1">
                <a:solidFill>
                  <a:srgbClr val="000000"/>
                </a:solidFill>
                <a:hlinkClick r:id="rId10"/>
              </a:rPr>
              <a:t>rinetd</a:t>
            </a:r>
            <a:r>
              <a:rPr lang="en-US" altLang="en-US" sz="2000" b="1" dirty="0">
                <a:solidFill>
                  <a:srgbClr val="000000"/>
                </a:solidFill>
              </a:rPr>
              <a:t> and </a:t>
            </a:r>
            <a:r>
              <a:rPr lang="en-US" altLang="en-US" sz="2000" b="1" dirty="0" err="1">
                <a:solidFill>
                  <a:srgbClr val="000000"/>
                </a:solidFill>
                <a:hlinkClick r:id="rId11"/>
              </a:rPr>
              <a:t>fpipe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.</a:t>
            </a:r>
          </a:p>
          <a:p>
            <a:pPr>
              <a:buClr>
                <a:srgbClr val="FD1B03"/>
              </a:buClr>
              <a:buSzPct val="50000"/>
              <a:buFont typeface="Monotype Sorts" panose="01010601010101010101" pitchFamily="2" charset="2"/>
              <a:buChar char="l"/>
            </a:pPr>
            <a:r>
              <a:rPr lang="en-US" altLang="en-US" sz="2000" b="1" dirty="0" smtClean="0">
                <a:solidFill>
                  <a:srgbClr val="000000"/>
                </a:solidFill>
              </a:rPr>
              <a:t>Man-in-middle-attacks: originally using </a:t>
            </a:r>
            <a:r>
              <a:rPr lang="en-US" altLang="en-US" sz="2000" b="1" dirty="0" err="1" smtClean="0">
                <a:solidFill>
                  <a:srgbClr val="000000"/>
                </a:solidFill>
                <a:hlinkClick r:id="rId12"/>
              </a:rPr>
              <a:t>SMBRelay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 and </a:t>
            </a:r>
            <a:r>
              <a:rPr lang="en-US" altLang="en-US" sz="2000" b="1" dirty="0" smtClean="0">
                <a:solidFill>
                  <a:srgbClr val="000000"/>
                </a:solidFill>
                <a:hlinkClick r:id="rId13"/>
              </a:rPr>
              <a:t>SMB Proxy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, Abel and Cain </a:t>
            </a:r>
            <a:r>
              <a:rPr lang="en-US" altLang="en-US" sz="2000" b="1" dirty="0" smtClean="0">
                <a:solidFill>
                  <a:srgbClr val="000000"/>
                </a:solidFill>
                <a:hlinkClick r:id="rId14"/>
              </a:rPr>
              <a:t>MITM capabilities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.</a:t>
            </a:r>
            <a:endParaRPr lang="en-US" altLang="en-US" sz="2000" b="1" dirty="0">
              <a:solidFill>
                <a:srgbClr val="000000"/>
              </a:solidFill>
            </a:endParaRPr>
          </a:p>
          <a:p>
            <a:pPr>
              <a:buClr>
                <a:srgbClr val="FD1B03"/>
              </a:buClr>
              <a:buSzPct val="50000"/>
              <a:buFont typeface="Monotype Sorts" panose="01010601010101010101" pitchFamily="2" charset="2"/>
              <a:buChar char="l"/>
            </a:pPr>
            <a:r>
              <a:rPr lang="en-US" altLang="en-US" sz="2000" b="1" dirty="0">
                <a:solidFill>
                  <a:schemeClr val="bg2"/>
                </a:solidFill>
              </a:rPr>
              <a:t>Check security settings in Domain Controller  ports 389 and 3268 (Active Directory). </a:t>
            </a:r>
            <a:r>
              <a:rPr lang="en-US" altLang="en-US" sz="2000" b="1" dirty="0" smtClean="0">
                <a:solidFill>
                  <a:schemeClr val="bg2"/>
                </a:solidFill>
              </a:rPr>
              <a:t>Remove </a:t>
            </a:r>
            <a:r>
              <a:rPr lang="en-US" altLang="en-US" sz="2000" b="1" dirty="0">
                <a:solidFill>
                  <a:schemeClr val="bg2"/>
                </a:solidFill>
              </a:rPr>
              <a:t>Everyone group from access.</a:t>
            </a:r>
            <a:endParaRPr lang="en-US" altLang="en-US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ne Paper">
  <a:themeElements>
    <a:clrScheme name="">
      <a:dk1>
        <a:srgbClr val="003366"/>
      </a:dk1>
      <a:lt1>
        <a:srgbClr val="FFFFFF"/>
      </a:lt1>
      <a:dk2>
        <a:srgbClr val="FF0000"/>
      </a:dk2>
      <a:lt2>
        <a:srgbClr val="000000"/>
      </a:lt2>
      <a:accent1>
        <a:srgbClr val="FF9900"/>
      </a:accent1>
      <a:accent2>
        <a:srgbClr val="00FFFF"/>
      </a:accent2>
      <a:accent3>
        <a:srgbClr val="FFFFFF"/>
      </a:accent3>
      <a:accent4>
        <a:srgbClr val="002A56"/>
      </a:accent4>
      <a:accent5>
        <a:srgbClr val="FFCAAA"/>
      </a:accent5>
      <a:accent6>
        <a:srgbClr val="00E7E7"/>
      </a:accent6>
      <a:hlink>
        <a:srgbClr val="040AFC"/>
      </a:hlink>
      <a:folHlink>
        <a:srgbClr val="969696"/>
      </a:folHlink>
    </a:clrScheme>
    <a:fontScheme name="Line Paper">
      <a:majorFont>
        <a:latin typeface="Technical"/>
        <a:ea typeface=""/>
        <a:cs typeface=""/>
      </a:majorFont>
      <a:minorFont>
        <a:latin typeface="Technic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ine Paper 1">
        <a:dk1>
          <a:srgbClr val="000000"/>
        </a:dk1>
        <a:lt1>
          <a:srgbClr val="CBCBCB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E2E2E2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e Paper 2">
        <a:dk1>
          <a:srgbClr val="000000"/>
        </a:dk1>
        <a:lt1>
          <a:srgbClr val="003366"/>
        </a:lt1>
        <a:dk2>
          <a:srgbClr val="0000FF"/>
        </a:dk2>
        <a:lt2>
          <a:srgbClr val="003366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2A56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e Paper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e Paper 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Designs\Line Paper.pot</Template>
  <TotalTime>4076</TotalTime>
  <Words>793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Monotype Sorts</vt:lpstr>
      <vt:lpstr>Technical</vt:lpstr>
      <vt:lpstr>Times New Roman</vt:lpstr>
      <vt:lpstr>Line Paper</vt:lpstr>
      <vt:lpstr>Hacking Windows</vt:lpstr>
      <vt:lpstr>Windows</vt:lpstr>
      <vt:lpstr>Quest for Administrator</vt:lpstr>
      <vt:lpstr>Privilege Escalation</vt:lpstr>
      <vt:lpstr>Consolidation of Power</vt:lpstr>
      <vt:lpstr>Covering Tracks</vt:lpstr>
    </vt:vector>
  </TitlesOfParts>
  <Company>University of Baltimore</Company>
  <LinksUpToDate>false</LinksUpToDate>
  <SharedDoc>false</SharedDoc>
  <HyperlinkBase>http://home.ubalt.edu/abento/453/hackingwindows/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in Linux</dc:title>
  <dc:creator>Dr. Al  Bento</dc:creator>
  <cp:lastModifiedBy>Al Bento</cp:lastModifiedBy>
  <cp:revision>220</cp:revision>
  <dcterms:created xsi:type="dcterms:W3CDTF">1999-11-13T20:20:42Z</dcterms:created>
  <dcterms:modified xsi:type="dcterms:W3CDTF">2017-10-04T22:39:45Z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>abento@ubalt.edu</vt:lpwstr>
  </property>
  <property fmtid="{D5CDD505-2E9C-101B-9397-08002B2CF9AE}" pid="8" name="HomePage">
    <vt:lpwstr>http://home.ubalt.edu/abento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2</vt:i4>
  </property>
  <property fmtid="{D5CDD505-2E9C-101B-9397-08002B2CF9AE}" pid="21" name="OutputDir">
    <vt:lpwstr>E:\0cisnt\753</vt:lpwstr>
  </property>
</Properties>
</file>