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9"/>
  </p:notesMasterIdLst>
  <p:handoutMasterIdLst>
    <p:handoutMasterId r:id="rId40"/>
  </p:handoutMasterIdLst>
  <p:sldIdLst>
    <p:sldId id="335" r:id="rId2"/>
    <p:sldId id="357" r:id="rId3"/>
    <p:sldId id="428" r:id="rId4"/>
    <p:sldId id="393" r:id="rId5"/>
    <p:sldId id="394" r:id="rId6"/>
    <p:sldId id="457" r:id="rId7"/>
    <p:sldId id="453" r:id="rId8"/>
    <p:sldId id="397" r:id="rId9"/>
    <p:sldId id="447" r:id="rId10"/>
    <p:sldId id="429" r:id="rId11"/>
    <p:sldId id="430" r:id="rId12"/>
    <p:sldId id="431" r:id="rId13"/>
    <p:sldId id="448" r:id="rId14"/>
    <p:sldId id="433" r:id="rId15"/>
    <p:sldId id="451" r:id="rId16"/>
    <p:sldId id="435" r:id="rId17"/>
    <p:sldId id="452" r:id="rId18"/>
    <p:sldId id="436" r:id="rId19"/>
    <p:sldId id="458" r:id="rId20"/>
    <p:sldId id="437" r:id="rId21"/>
    <p:sldId id="438" r:id="rId22"/>
    <p:sldId id="439" r:id="rId23"/>
    <p:sldId id="423" r:id="rId24"/>
    <p:sldId id="416" r:id="rId25"/>
    <p:sldId id="454" r:id="rId26"/>
    <p:sldId id="418" r:id="rId27"/>
    <p:sldId id="456" r:id="rId28"/>
    <p:sldId id="425" r:id="rId29"/>
    <p:sldId id="426" r:id="rId30"/>
    <p:sldId id="417" r:id="rId31"/>
    <p:sldId id="455" r:id="rId32"/>
    <p:sldId id="440" r:id="rId33"/>
    <p:sldId id="442" r:id="rId34"/>
    <p:sldId id="443" r:id="rId35"/>
    <p:sldId id="444" r:id="rId36"/>
    <p:sldId id="445" r:id="rId37"/>
    <p:sldId id="450" r:id="rId38"/>
  </p:sldIdLst>
  <p:sldSz cx="9144000" cy="6858000" type="screen4x3"/>
  <p:notesSz cx="7010400" cy="9296400"/>
  <p:custDataLst>
    <p:tags r:id="rId42"/>
  </p:custDataLst>
  <p:defaultTextStyle>
    <a:defPPr>
      <a:defRPr lang="en-US"/>
    </a:defPPr>
    <a:lvl1pPr algn="l" rtl="0" fontAlgn="base">
      <a:spcBef>
        <a:spcPct val="0"/>
      </a:spcBef>
      <a:spcAft>
        <a:spcPct val="0"/>
      </a:spcAft>
      <a:defRPr sz="24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1pPr>
    <a:lvl2pPr marL="457200" algn="l" rtl="0" fontAlgn="base">
      <a:spcBef>
        <a:spcPct val="0"/>
      </a:spcBef>
      <a:spcAft>
        <a:spcPct val="0"/>
      </a:spcAft>
      <a:defRPr sz="24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2pPr>
    <a:lvl3pPr marL="914400" algn="l" rtl="0" fontAlgn="base">
      <a:spcBef>
        <a:spcPct val="0"/>
      </a:spcBef>
      <a:spcAft>
        <a:spcPct val="0"/>
      </a:spcAft>
      <a:defRPr sz="24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3pPr>
    <a:lvl4pPr marL="1371600" algn="l" rtl="0" fontAlgn="base">
      <a:spcBef>
        <a:spcPct val="0"/>
      </a:spcBef>
      <a:spcAft>
        <a:spcPct val="0"/>
      </a:spcAft>
      <a:defRPr sz="24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4pPr>
    <a:lvl5pPr marL="1828800" algn="l" rtl="0" fontAlgn="base">
      <a:spcBef>
        <a:spcPct val="0"/>
      </a:spcBef>
      <a:spcAft>
        <a:spcPct val="0"/>
      </a:spcAft>
      <a:defRPr sz="24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5pPr>
    <a:lvl6pPr marL="2286000" algn="l" defTabSz="914400" rtl="0" eaLnBrk="1" latinLnBrk="0" hangingPunct="1">
      <a:defRPr sz="24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6pPr>
    <a:lvl7pPr marL="2743200" algn="l" defTabSz="914400" rtl="0" eaLnBrk="1" latinLnBrk="0" hangingPunct="1">
      <a:defRPr sz="24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7pPr>
    <a:lvl8pPr marL="3200400" algn="l" defTabSz="914400" rtl="0" eaLnBrk="1" latinLnBrk="0" hangingPunct="1">
      <a:defRPr sz="24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8pPr>
    <a:lvl9pPr marL="3657600" algn="l" defTabSz="914400" rtl="0" eaLnBrk="1" latinLnBrk="0" hangingPunct="1">
      <a:defRPr sz="24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FF99FF"/>
    <a:srgbClr val="FFCCFF"/>
    <a:srgbClr val="66FFFF"/>
    <a:srgbClr val="008000"/>
    <a:srgbClr val="00CC00"/>
    <a:srgbClr val="00FF00"/>
    <a:srgbClr val="FFFF99"/>
    <a:srgbClr val="CC009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21" autoAdjust="0"/>
    <p:restoredTop sz="94561" autoAdjust="0"/>
  </p:normalViewPr>
  <p:slideViewPr>
    <p:cSldViewPr>
      <p:cViewPr varScale="1">
        <p:scale>
          <a:sx n="139" d="100"/>
          <a:sy n="139" d="100"/>
        </p:scale>
        <p:origin x="-1584" y="-10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47" d="100"/>
          <a:sy n="47" d="100"/>
        </p:scale>
        <p:origin x="-870" y="-108"/>
      </p:cViewPr>
      <p:guideLst>
        <p:guide orient="horz" pos="2928"/>
        <p:guide pos="2208"/>
      </p:guideLst>
    </p:cSldViewPr>
  </p:notesViewPr>
  <p:gridSpacing cx="91439" cy="91439"/>
</p:viewPr>
</file>

<file path=ppt/_rels/presentation.xml.rels><?xml version="1.0" encoding="UTF-8" standalone="yes"?>
<Relationships xmlns="http://schemas.openxmlformats.org/package/2006/relationships"><Relationship Id="rId46" Type="http://schemas.openxmlformats.org/officeDocument/2006/relationships/tableStyles" Target="tableStyles.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notesMaster" Target="notesMasters/notesMaster1.xml"/><Relationship Id="rId40" Type="http://schemas.openxmlformats.org/officeDocument/2006/relationships/handoutMaster" Target="handoutMasters/handoutMaster1.xml"/><Relationship Id="rId41" Type="http://schemas.openxmlformats.org/officeDocument/2006/relationships/printerSettings" Target="printerSettings/printerSettings1.bin"/><Relationship Id="rId42" Type="http://schemas.openxmlformats.org/officeDocument/2006/relationships/tags" Target="tags/tag1.xml"/><Relationship Id="rId43" Type="http://schemas.openxmlformats.org/officeDocument/2006/relationships/presProps" Target="presProps.xml"/><Relationship Id="rId44" Type="http://schemas.openxmlformats.org/officeDocument/2006/relationships/viewProps" Target="viewProps.xml"/><Relationship Id="rId45"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3" y="2"/>
            <a:ext cx="3038145" cy="465742"/>
          </a:xfrm>
          <a:prstGeom prst="rect">
            <a:avLst/>
          </a:prstGeom>
          <a:noFill/>
          <a:ln w="9525">
            <a:noFill/>
            <a:miter lim="800000"/>
            <a:headEnd/>
            <a:tailEnd/>
          </a:ln>
          <a:effectLst/>
        </p:spPr>
        <p:txBody>
          <a:bodyPr vert="horz" wrap="square" lIns="92795" tIns="46397" rIns="92795" bIns="46397" numCol="1" anchor="t" anchorCtr="0" compatLnSpc="1">
            <a:prstTxWarp prst="textNoShape">
              <a:avLst/>
            </a:prstTxWarp>
          </a:bodyPr>
          <a:lstStyle>
            <a:lvl1pPr defTabSz="928646">
              <a:defRPr sz="1300">
                <a:effectLst/>
              </a:defRPr>
            </a:lvl1pPr>
          </a:lstStyle>
          <a:p>
            <a:endParaRPr lang="en-US" dirty="0"/>
          </a:p>
        </p:txBody>
      </p:sp>
      <p:sp>
        <p:nvSpPr>
          <p:cNvPr id="5123" name="Rectangle 3"/>
          <p:cNvSpPr>
            <a:spLocks noGrp="1" noChangeArrowheads="1"/>
          </p:cNvSpPr>
          <p:nvPr>
            <p:ph type="dt" sz="quarter" idx="1"/>
          </p:nvPr>
        </p:nvSpPr>
        <p:spPr bwMode="auto">
          <a:xfrm>
            <a:off x="3972259" y="2"/>
            <a:ext cx="3038144" cy="465742"/>
          </a:xfrm>
          <a:prstGeom prst="rect">
            <a:avLst/>
          </a:prstGeom>
          <a:noFill/>
          <a:ln w="9525">
            <a:noFill/>
            <a:miter lim="800000"/>
            <a:headEnd/>
            <a:tailEnd/>
          </a:ln>
          <a:effectLst/>
        </p:spPr>
        <p:txBody>
          <a:bodyPr vert="horz" wrap="square" lIns="92795" tIns="46397" rIns="92795" bIns="46397" numCol="1" anchor="t" anchorCtr="0" compatLnSpc="1">
            <a:prstTxWarp prst="textNoShape">
              <a:avLst/>
            </a:prstTxWarp>
          </a:bodyPr>
          <a:lstStyle>
            <a:lvl1pPr algn="r" defTabSz="928646">
              <a:defRPr sz="1300">
                <a:effectLst/>
              </a:defRPr>
            </a:lvl1pPr>
          </a:lstStyle>
          <a:p>
            <a:endParaRPr lang="en-US" dirty="0"/>
          </a:p>
        </p:txBody>
      </p:sp>
      <p:sp>
        <p:nvSpPr>
          <p:cNvPr id="5124" name="Rectangle 4"/>
          <p:cNvSpPr>
            <a:spLocks noGrp="1" noChangeArrowheads="1"/>
          </p:cNvSpPr>
          <p:nvPr>
            <p:ph type="ftr" sz="quarter" idx="2"/>
          </p:nvPr>
        </p:nvSpPr>
        <p:spPr bwMode="auto">
          <a:xfrm>
            <a:off x="3" y="8830659"/>
            <a:ext cx="3038145" cy="465742"/>
          </a:xfrm>
          <a:prstGeom prst="rect">
            <a:avLst/>
          </a:prstGeom>
          <a:noFill/>
          <a:ln w="9525">
            <a:noFill/>
            <a:miter lim="800000"/>
            <a:headEnd/>
            <a:tailEnd/>
          </a:ln>
          <a:effectLst/>
        </p:spPr>
        <p:txBody>
          <a:bodyPr vert="horz" wrap="square" lIns="92795" tIns="46397" rIns="92795" bIns="46397" numCol="1" anchor="b" anchorCtr="0" compatLnSpc="1">
            <a:prstTxWarp prst="textNoShape">
              <a:avLst/>
            </a:prstTxWarp>
          </a:bodyPr>
          <a:lstStyle>
            <a:lvl1pPr defTabSz="928646">
              <a:defRPr sz="1300">
                <a:effectLst/>
              </a:defRPr>
            </a:lvl1pPr>
          </a:lstStyle>
          <a:p>
            <a:r>
              <a:rPr lang="en-US" smtClean="0"/>
              <a:t>Interger_LP</a:t>
            </a:r>
            <a:endParaRPr lang="en-US" dirty="0"/>
          </a:p>
        </p:txBody>
      </p:sp>
      <p:sp>
        <p:nvSpPr>
          <p:cNvPr id="5125" name="Rectangle 5"/>
          <p:cNvSpPr>
            <a:spLocks noGrp="1" noChangeArrowheads="1"/>
          </p:cNvSpPr>
          <p:nvPr>
            <p:ph type="sldNum" sz="quarter" idx="3"/>
          </p:nvPr>
        </p:nvSpPr>
        <p:spPr bwMode="auto">
          <a:xfrm>
            <a:off x="3972259" y="8830659"/>
            <a:ext cx="3038144" cy="465742"/>
          </a:xfrm>
          <a:prstGeom prst="rect">
            <a:avLst/>
          </a:prstGeom>
          <a:noFill/>
          <a:ln w="9525">
            <a:noFill/>
            <a:miter lim="800000"/>
            <a:headEnd/>
            <a:tailEnd/>
          </a:ln>
          <a:effectLst/>
        </p:spPr>
        <p:txBody>
          <a:bodyPr vert="horz" wrap="square" lIns="92795" tIns="46397" rIns="92795" bIns="46397" numCol="1" anchor="b" anchorCtr="0" compatLnSpc="1">
            <a:prstTxWarp prst="textNoShape">
              <a:avLst/>
            </a:prstTxWarp>
          </a:bodyPr>
          <a:lstStyle>
            <a:lvl1pPr algn="r" defTabSz="928646">
              <a:defRPr sz="1300">
                <a:effectLst/>
              </a:defRPr>
            </a:lvl1pPr>
          </a:lstStyle>
          <a:p>
            <a:fld id="{786BC6BD-09D5-47BB-8D27-4E64D304AF4B}" type="slidenum">
              <a:rPr lang="en-US"/>
              <a:pPr/>
              <a:t>‹#›</a:t>
            </a:fld>
            <a:endParaRPr lang="en-US" dirty="0"/>
          </a:p>
        </p:txBody>
      </p:sp>
    </p:spTree>
    <p:extLst>
      <p:ext uri="{BB962C8B-B14F-4D97-AF65-F5344CB8AC3E}">
        <p14:creationId xmlns:p14="http://schemas.microsoft.com/office/powerpoint/2010/main" val="4078069615"/>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3" y="2"/>
            <a:ext cx="3038145" cy="465742"/>
          </a:xfrm>
          <a:prstGeom prst="rect">
            <a:avLst/>
          </a:prstGeom>
          <a:noFill/>
          <a:ln w="9525">
            <a:noFill/>
            <a:miter lim="800000"/>
            <a:headEnd/>
            <a:tailEnd/>
          </a:ln>
          <a:effectLst/>
        </p:spPr>
        <p:txBody>
          <a:bodyPr vert="horz" wrap="square" lIns="92795" tIns="46397" rIns="92795" bIns="46397" numCol="1" anchor="t" anchorCtr="0" compatLnSpc="1">
            <a:prstTxWarp prst="textNoShape">
              <a:avLst/>
            </a:prstTxWarp>
          </a:bodyPr>
          <a:lstStyle>
            <a:lvl1pPr defTabSz="928646">
              <a:defRPr sz="1300">
                <a:effectLst/>
              </a:defRPr>
            </a:lvl1pPr>
          </a:lstStyle>
          <a:p>
            <a:endParaRPr lang="en-US" dirty="0"/>
          </a:p>
        </p:txBody>
      </p:sp>
      <p:sp>
        <p:nvSpPr>
          <p:cNvPr id="4099" name="Rectangle 3"/>
          <p:cNvSpPr>
            <a:spLocks noGrp="1" noChangeArrowheads="1"/>
          </p:cNvSpPr>
          <p:nvPr>
            <p:ph type="dt" idx="1"/>
          </p:nvPr>
        </p:nvSpPr>
        <p:spPr bwMode="auto">
          <a:xfrm>
            <a:off x="3972259" y="2"/>
            <a:ext cx="3038144" cy="465742"/>
          </a:xfrm>
          <a:prstGeom prst="rect">
            <a:avLst/>
          </a:prstGeom>
          <a:noFill/>
          <a:ln w="9525">
            <a:noFill/>
            <a:miter lim="800000"/>
            <a:headEnd/>
            <a:tailEnd/>
          </a:ln>
          <a:effectLst/>
        </p:spPr>
        <p:txBody>
          <a:bodyPr vert="horz" wrap="square" lIns="92795" tIns="46397" rIns="92795" bIns="46397" numCol="1" anchor="t" anchorCtr="0" compatLnSpc="1">
            <a:prstTxWarp prst="textNoShape">
              <a:avLst/>
            </a:prstTxWarp>
          </a:bodyPr>
          <a:lstStyle>
            <a:lvl1pPr algn="r" defTabSz="928646">
              <a:defRPr sz="1300">
                <a:effectLst/>
              </a:defRPr>
            </a:lvl1pPr>
          </a:lstStyle>
          <a:p>
            <a:endParaRPr lang="en-US" dirty="0"/>
          </a:p>
        </p:txBody>
      </p:sp>
      <p:sp>
        <p:nvSpPr>
          <p:cNvPr id="4100" name="Rectangle 4"/>
          <p:cNvSpPr>
            <a:spLocks noGrp="1" noRot="1" noChangeAspect="1" noChangeArrowheads="1" noTextEdit="1"/>
          </p:cNvSpPr>
          <p:nvPr>
            <p:ph type="sldImg" idx="2"/>
          </p:nvPr>
        </p:nvSpPr>
        <p:spPr bwMode="auto">
          <a:xfrm>
            <a:off x="1181100" y="698500"/>
            <a:ext cx="4648200" cy="3486150"/>
          </a:xfrm>
          <a:prstGeom prst="rect">
            <a:avLst/>
          </a:prstGeom>
          <a:noFill/>
          <a:ln w="9525">
            <a:solidFill>
              <a:srgbClr val="000000"/>
            </a:solidFill>
            <a:miter lim="800000"/>
            <a:headEnd/>
            <a:tailEnd/>
          </a:ln>
          <a:effectLst/>
        </p:spPr>
      </p:sp>
      <p:sp>
        <p:nvSpPr>
          <p:cNvPr id="4101" name="Rectangle 5"/>
          <p:cNvSpPr>
            <a:spLocks noGrp="1" noChangeArrowheads="1"/>
          </p:cNvSpPr>
          <p:nvPr>
            <p:ph type="body" sz="quarter" idx="3"/>
          </p:nvPr>
        </p:nvSpPr>
        <p:spPr bwMode="auto">
          <a:xfrm>
            <a:off x="934112" y="4416098"/>
            <a:ext cx="5142177" cy="4182458"/>
          </a:xfrm>
          <a:prstGeom prst="rect">
            <a:avLst/>
          </a:prstGeom>
          <a:noFill/>
          <a:ln w="9525">
            <a:noFill/>
            <a:miter lim="800000"/>
            <a:headEnd/>
            <a:tailEnd/>
          </a:ln>
          <a:effectLst/>
        </p:spPr>
        <p:txBody>
          <a:bodyPr vert="horz" wrap="square" lIns="92795" tIns="46397" rIns="92795" bIns="46397"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102" name="Rectangle 6"/>
          <p:cNvSpPr>
            <a:spLocks noGrp="1" noChangeArrowheads="1"/>
          </p:cNvSpPr>
          <p:nvPr>
            <p:ph type="ftr" sz="quarter" idx="4"/>
          </p:nvPr>
        </p:nvSpPr>
        <p:spPr bwMode="auto">
          <a:xfrm>
            <a:off x="3" y="8830659"/>
            <a:ext cx="3038145" cy="465742"/>
          </a:xfrm>
          <a:prstGeom prst="rect">
            <a:avLst/>
          </a:prstGeom>
          <a:noFill/>
          <a:ln w="9525">
            <a:noFill/>
            <a:miter lim="800000"/>
            <a:headEnd/>
            <a:tailEnd/>
          </a:ln>
          <a:effectLst/>
        </p:spPr>
        <p:txBody>
          <a:bodyPr vert="horz" wrap="square" lIns="92795" tIns="46397" rIns="92795" bIns="46397" numCol="1" anchor="b" anchorCtr="0" compatLnSpc="1">
            <a:prstTxWarp prst="textNoShape">
              <a:avLst/>
            </a:prstTxWarp>
          </a:bodyPr>
          <a:lstStyle>
            <a:lvl1pPr defTabSz="928646">
              <a:defRPr sz="1300">
                <a:effectLst/>
              </a:defRPr>
            </a:lvl1pPr>
          </a:lstStyle>
          <a:p>
            <a:r>
              <a:rPr lang="en-US" smtClean="0"/>
              <a:t>Interger_LP</a:t>
            </a:r>
            <a:endParaRPr lang="en-US" dirty="0"/>
          </a:p>
        </p:txBody>
      </p:sp>
      <p:sp>
        <p:nvSpPr>
          <p:cNvPr id="4103" name="Rectangle 7"/>
          <p:cNvSpPr>
            <a:spLocks noGrp="1" noChangeArrowheads="1"/>
          </p:cNvSpPr>
          <p:nvPr>
            <p:ph type="sldNum" sz="quarter" idx="5"/>
          </p:nvPr>
        </p:nvSpPr>
        <p:spPr bwMode="auto">
          <a:xfrm>
            <a:off x="3972259" y="8830659"/>
            <a:ext cx="3038144" cy="465742"/>
          </a:xfrm>
          <a:prstGeom prst="rect">
            <a:avLst/>
          </a:prstGeom>
          <a:noFill/>
          <a:ln w="9525">
            <a:noFill/>
            <a:miter lim="800000"/>
            <a:headEnd/>
            <a:tailEnd/>
          </a:ln>
          <a:effectLst/>
        </p:spPr>
        <p:txBody>
          <a:bodyPr vert="horz" wrap="square" lIns="92795" tIns="46397" rIns="92795" bIns="46397" numCol="1" anchor="b" anchorCtr="0" compatLnSpc="1">
            <a:prstTxWarp prst="textNoShape">
              <a:avLst/>
            </a:prstTxWarp>
          </a:bodyPr>
          <a:lstStyle>
            <a:lvl1pPr algn="r" defTabSz="928646">
              <a:defRPr sz="1300">
                <a:effectLst/>
              </a:defRPr>
            </a:lvl1pPr>
          </a:lstStyle>
          <a:p>
            <a:fld id="{6F4D4CB5-1C4D-4D6C-8B32-D55EEE90A665}" type="slidenum">
              <a:rPr lang="en-US"/>
              <a:pPr/>
              <a:t>‹#›</a:t>
            </a:fld>
            <a:endParaRPr lang="en-US" dirty="0"/>
          </a:p>
        </p:txBody>
      </p:sp>
    </p:spTree>
    <p:extLst>
      <p:ext uri="{BB962C8B-B14F-4D97-AF65-F5344CB8AC3E}">
        <p14:creationId xmlns:p14="http://schemas.microsoft.com/office/powerpoint/2010/main" val="3979917467"/>
      </p:ext>
    </p:extLst>
  </p:cSld>
  <p:clrMap bg1="lt1" tx1="dk1" bg2="lt2" tx2="dk2" accent1="accent1" accent2="accent2" accent3="accent3" accent4="accent4" accent5="accent5" accent6="accent6" hlink="hlink" folHlink="folHlink"/>
  <p:hf hdr="0" dt="0"/>
  <p:notesStyle>
    <a:lvl1pPr algn="l" rtl="0" fontAlgn="base">
      <a:spcBef>
        <a:spcPct val="30000"/>
      </a:spcBef>
      <a:spcAft>
        <a:spcPct val="0"/>
      </a:spcAft>
      <a:defRPr sz="1200" kern="1200">
        <a:solidFill>
          <a:schemeClr val="tx1"/>
        </a:solidFill>
        <a:latin typeface="Times New Roman" pitchFamily="18" charset="0"/>
        <a:ea typeface="+mn-ea"/>
        <a:cs typeface="+mn-cs"/>
      </a:defRPr>
    </a:lvl1pPr>
    <a:lvl2pPr marL="457200" algn="l" rtl="0" fontAlgn="base">
      <a:spcBef>
        <a:spcPct val="30000"/>
      </a:spcBef>
      <a:spcAft>
        <a:spcPct val="0"/>
      </a:spcAft>
      <a:defRPr sz="1200" kern="1200">
        <a:solidFill>
          <a:schemeClr val="tx1"/>
        </a:solidFill>
        <a:latin typeface="Times New Roman" pitchFamily="18" charset="0"/>
        <a:ea typeface="+mn-ea"/>
        <a:cs typeface="+mn-cs"/>
      </a:defRPr>
    </a:lvl2pPr>
    <a:lvl3pPr marL="914400" algn="l" rtl="0" fontAlgn="base">
      <a:spcBef>
        <a:spcPct val="30000"/>
      </a:spcBef>
      <a:spcAft>
        <a:spcPct val="0"/>
      </a:spcAft>
      <a:defRPr sz="1200" kern="1200">
        <a:solidFill>
          <a:schemeClr val="tx1"/>
        </a:solidFill>
        <a:latin typeface="Times New Roman" pitchFamily="18" charset="0"/>
        <a:ea typeface="+mn-ea"/>
        <a:cs typeface="+mn-cs"/>
      </a:defRPr>
    </a:lvl3pPr>
    <a:lvl4pPr marL="1371600" algn="l" rtl="0" fontAlgn="base">
      <a:spcBef>
        <a:spcPct val="30000"/>
      </a:spcBef>
      <a:spcAft>
        <a:spcPct val="0"/>
      </a:spcAft>
      <a:defRPr sz="1200" kern="1200">
        <a:solidFill>
          <a:schemeClr val="tx1"/>
        </a:solidFill>
        <a:latin typeface="Times New Roman" pitchFamily="18" charset="0"/>
        <a:ea typeface="+mn-ea"/>
        <a:cs typeface="+mn-cs"/>
      </a:defRPr>
    </a:lvl4pPr>
    <a:lvl5pPr marL="1828800" algn="l" rtl="0" fontAlgn="base">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3.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4.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Footer Placeholder 3"/>
          <p:cNvSpPr>
            <a:spLocks noGrp="1"/>
          </p:cNvSpPr>
          <p:nvPr>
            <p:ph type="ftr" sz="quarter" idx="10"/>
          </p:nvPr>
        </p:nvSpPr>
        <p:spPr/>
        <p:txBody>
          <a:bodyPr/>
          <a:lstStyle/>
          <a:p>
            <a:r>
              <a:rPr lang="en-US" smtClean="0"/>
              <a:t>Interger_LP</a:t>
            </a:r>
            <a:endParaRPr lang="en-US" dirty="0"/>
          </a:p>
        </p:txBody>
      </p:sp>
      <p:sp>
        <p:nvSpPr>
          <p:cNvPr id="5" name="Slide Number Placeholder 4"/>
          <p:cNvSpPr>
            <a:spLocks noGrp="1"/>
          </p:cNvSpPr>
          <p:nvPr>
            <p:ph type="sldNum" sz="quarter" idx="11"/>
          </p:nvPr>
        </p:nvSpPr>
        <p:spPr/>
        <p:txBody>
          <a:bodyPr/>
          <a:lstStyle/>
          <a:p>
            <a:fld id="{6F4D4CB5-1C4D-4D6C-8B32-D55EEE90A665}" type="slidenum">
              <a:rPr lang="en-US" smtClean="0"/>
              <a:pPr/>
              <a:t>1</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10"/>
          </p:nvPr>
        </p:nvSpPr>
        <p:spPr/>
        <p:txBody>
          <a:bodyPr/>
          <a:lstStyle/>
          <a:p>
            <a:r>
              <a:rPr lang="en-US" smtClean="0"/>
              <a:t>Interger_LP</a:t>
            </a:r>
            <a:endParaRPr lang="en-US" dirty="0"/>
          </a:p>
        </p:txBody>
      </p:sp>
      <p:sp>
        <p:nvSpPr>
          <p:cNvPr id="5" name="Slide Number Placeholder 4"/>
          <p:cNvSpPr>
            <a:spLocks noGrp="1"/>
          </p:cNvSpPr>
          <p:nvPr>
            <p:ph type="sldNum" sz="quarter" idx="11"/>
          </p:nvPr>
        </p:nvSpPr>
        <p:spPr/>
        <p:txBody>
          <a:bodyPr/>
          <a:lstStyle/>
          <a:p>
            <a:fld id="{6F4D4CB5-1C4D-4D6C-8B32-D55EEE90A665}" type="slidenum">
              <a:rPr lang="en-US" smtClean="0"/>
              <a:pPr/>
              <a:t>7</a:t>
            </a:fld>
            <a:endParaRPr lang="en-US" dirty="0"/>
          </a:p>
        </p:txBody>
      </p:sp>
    </p:spTree>
    <p:extLst>
      <p:ext uri="{BB962C8B-B14F-4D97-AF65-F5344CB8AC3E}">
        <p14:creationId xmlns:p14="http://schemas.microsoft.com/office/powerpoint/2010/main" val="239902654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ftr" sz="quarter" idx="4"/>
          </p:nvPr>
        </p:nvSpPr>
        <p:spPr>
          <a:ln/>
        </p:spPr>
        <p:txBody>
          <a:bodyPr/>
          <a:lstStyle/>
          <a:p>
            <a:r>
              <a:rPr lang="en-US" smtClean="0"/>
              <a:t>Interger_LP</a:t>
            </a:r>
            <a:endParaRPr lang="en-US" dirty="0"/>
          </a:p>
        </p:txBody>
      </p:sp>
      <p:sp>
        <p:nvSpPr>
          <p:cNvPr id="5" name="Rectangle 7"/>
          <p:cNvSpPr>
            <a:spLocks noGrp="1" noChangeArrowheads="1"/>
          </p:cNvSpPr>
          <p:nvPr>
            <p:ph type="sldNum" sz="quarter" idx="5"/>
          </p:nvPr>
        </p:nvSpPr>
        <p:spPr>
          <a:ln/>
        </p:spPr>
        <p:txBody>
          <a:bodyPr/>
          <a:lstStyle/>
          <a:p>
            <a:fld id="{4B5A00AB-DCD5-426E-98CB-50501645812B}" type="slidenum">
              <a:rPr lang="en-US"/>
              <a:pPr/>
              <a:t>32</a:t>
            </a:fld>
            <a:endParaRPr lang="en-US" dirty="0"/>
          </a:p>
        </p:txBody>
      </p:sp>
      <p:sp>
        <p:nvSpPr>
          <p:cNvPr id="10242" name="Rectangle 2"/>
          <p:cNvSpPr>
            <a:spLocks noGrp="1" noRot="1" noChangeAspect="1" noChangeArrowheads="1" noTextEdit="1"/>
          </p:cNvSpPr>
          <p:nvPr>
            <p:ph type="sldImg"/>
          </p:nvPr>
        </p:nvSpPr>
        <p:spPr>
          <a:ln/>
        </p:spPr>
      </p:sp>
      <p:sp>
        <p:nvSpPr>
          <p:cNvPr id="10243" name="Rectangle 3"/>
          <p:cNvSpPr>
            <a:spLocks noGrp="1" noChangeArrowheads="1"/>
          </p:cNvSpPr>
          <p:nvPr>
            <p:ph type="body" idx="1"/>
          </p:nvPr>
        </p:nvSpPr>
        <p:spPr>
          <a:xfrm>
            <a:off x="935638" y="4416102"/>
            <a:ext cx="5139134" cy="4182457"/>
          </a:xfrm>
        </p:spPr>
        <p:txBody>
          <a:bodyPr/>
          <a:lstStyle/>
          <a:p>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ftr" sz="quarter" idx="4"/>
          </p:nvPr>
        </p:nvSpPr>
        <p:spPr>
          <a:ln/>
        </p:spPr>
        <p:txBody>
          <a:bodyPr/>
          <a:lstStyle/>
          <a:p>
            <a:r>
              <a:rPr lang="en-US" smtClean="0"/>
              <a:t>Interger_LP</a:t>
            </a:r>
            <a:endParaRPr lang="en-US" dirty="0"/>
          </a:p>
        </p:txBody>
      </p:sp>
      <p:sp>
        <p:nvSpPr>
          <p:cNvPr id="5" name="Rectangle 7"/>
          <p:cNvSpPr>
            <a:spLocks noGrp="1" noChangeArrowheads="1"/>
          </p:cNvSpPr>
          <p:nvPr>
            <p:ph type="sldNum" sz="quarter" idx="5"/>
          </p:nvPr>
        </p:nvSpPr>
        <p:spPr>
          <a:ln/>
        </p:spPr>
        <p:txBody>
          <a:bodyPr/>
          <a:lstStyle/>
          <a:p>
            <a:fld id="{50C7D772-BAFD-4753-8D59-3E930280AC7D}" type="slidenum">
              <a:rPr lang="en-US"/>
              <a:pPr/>
              <a:t>33</a:t>
            </a:fld>
            <a:endParaRPr lang="en-US" dirty="0"/>
          </a:p>
        </p:txBody>
      </p:sp>
      <p:sp>
        <p:nvSpPr>
          <p:cNvPr id="14338" name="Rectangle 2"/>
          <p:cNvSpPr>
            <a:spLocks noGrp="1" noRot="1" noChangeAspect="1" noChangeArrowheads="1" noTextEdit="1"/>
          </p:cNvSpPr>
          <p:nvPr>
            <p:ph type="sldImg"/>
          </p:nvPr>
        </p:nvSpPr>
        <p:spPr>
          <a:ln/>
        </p:spPr>
      </p:sp>
      <p:sp>
        <p:nvSpPr>
          <p:cNvPr id="14339" name="Rectangle 3"/>
          <p:cNvSpPr>
            <a:spLocks noGrp="1" noChangeArrowheads="1"/>
          </p:cNvSpPr>
          <p:nvPr>
            <p:ph type="body" idx="1"/>
          </p:nvPr>
        </p:nvSpPr>
        <p:spPr>
          <a:xfrm>
            <a:off x="935638" y="4416102"/>
            <a:ext cx="5139134" cy="4182457"/>
          </a:xfrm>
        </p:spPr>
        <p:txBody>
          <a:bodyPr/>
          <a:lstStyle/>
          <a:p>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ftr" sz="quarter" idx="4"/>
          </p:nvPr>
        </p:nvSpPr>
        <p:spPr>
          <a:ln/>
        </p:spPr>
        <p:txBody>
          <a:bodyPr/>
          <a:lstStyle/>
          <a:p>
            <a:r>
              <a:rPr lang="en-US" smtClean="0"/>
              <a:t>Interger_LP</a:t>
            </a:r>
            <a:endParaRPr lang="en-US" dirty="0"/>
          </a:p>
        </p:txBody>
      </p:sp>
      <p:sp>
        <p:nvSpPr>
          <p:cNvPr id="5" name="Rectangle 7"/>
          <p:cNvSpPr>
            <a:spLocks noGrp="1" noChangeArrowheads="1"/>
          </p:cNvSpPr>
          <p:nvPr>
            <p:ph type="sldNum" sz="quarter" idx="5"/>
          </p:nvPr>
        </p:nvSpPr>
        <p:spPr>
          <a:ln/>
        </p:spPr>
        <p:txBody>
          <a:bodyPr/>
          <a:lstStyle/>
          <a:p>
            <a:fld id="{F547CC7E-E57A-4AC5-8E8E-AE9E58E085C0}" type="slidenum">
              <a:rPr lang="en-US"/>
              <a:pPr/>
              <a:t>34</a:t>
            </a:fld>
            <a:endParaRPr lang="en-US" dirty="0"/>
          </a:p>
        </p:txBody>
      </p:sp>
      <p:sp>
        <p:nvSpPr>
          <p:cNvPr id="18434" name="Rectangle 2"/>
          <p:cNvSpPr>
            <a:spLocks noGrp="1" noRot="1" noChangeAspect="1" noChangeArrowheads="1" noTextEdit="1"/>
          </p:cNvSpPr>
          <p:nvPr>
            <p:ph type="sldImg"/>
          </p:nvPr>
        </p:nvSpPr>
        <p:spPr>
          <a:ln/>
        </p:spPr>
      </p:sp>
      <p:sp>
        <p:nvSpPr>
          <p:cNvPr id="18435" name="Rectangle 3"/>
          <p:cNvSpPr>
            <a:spLocks noGrp="1" noChangeArrowheads="1"/>
          </p:cNvSpPr>
          <p:nvPr>
            <p:ph type="body" idx="1"/>
          </p:nvPr>
        </p:nvSpPr>
        <p:spPr>
          <a:xfrm>
            <a:off x="935638" y="4416102"/>
            <a:ext cx="5139134" cy="4182457"/>
          </a:xfrm>
        </p:spPr>
        <p:txBody>
          <a:bodyPr/>
          <a:lstStyle/>
          <a:p>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lvl1pPr>
              <a:defRPr/>
            </a:lvl1pPr>
          </a:lstStyle>
          <a:p>
            <a:r>
              <a:rPr lang="en-US" smtClean="0"/>
              <a:t>Integer_LP</a:t>
            </a:r>
            <a:endParaRPr lang="en-US" dirty="0"/>
          </a:p>
        </p:txBody>
      </p:sp>
      <p:sp>
        <p:nvSpPr>
          <p:cNvPr id="5" name="Slide Number Placeholder 4"/>
          <p:cNvSpPr>
            <a:spLocks noGrp="1"/>
          </p:cNvSpPr>
          <p:nvPr>
            <p:ph type="sldNum" sz="quarter" idx="11"/>
          </p:nvPr>
        </p:nvSpPr>
        <p:spPr/>
        <p:txBody>
          <a:bodyPr/>
          <a:lstStyle>
            <a:lvl1pPr>
              <a:defRPr/>
            </a:lvl1pPr>
          </a:lstStyle>
          <a:p>
            <a:fld id="{7747B4F1-8956-471D-9BF2-5C23A2F5FEC2}" type="slidenum">
              <a:rPr lang="en-US"/>
              <a:pPr/>
              <a:t>‹#›</a:t>
            </a:fld>
            <a:endParaRPr lang="en-US" dirty="0"/>
          </a:p>
        </p:txBody>
      </p:sp>
      <p:pic>
        <p:nvPicPr>
          <p:cNvPr id="9" name="Picture 2" descr="Johns Hopkins: Carey Business School"/>
          <p:cNvPicPr>
            <a:picLocks noChangeAspect="1" noChangeArrowheads="1"/>
          </p:cNvPicPr>
          <p:nvPr userDrawn="1"/>
        </p:nvPicPr>
        <p:blipFill>
          <a:blip r:embed="rId2" cstate="print"/>
          <a:srcRect/>
          <a:stretch>
            <a:fillRect/>
          </a:stretch>
        </p:blipFill>
        <p:spPr bwMode="auto">
          <a:xfrm>
            <a:off x="3810000" y="381000"/>
            <a:ext cx="1638300" cy="1343026"/>
          </a:xfrm>
          <a:prstGeom prst="rect">
            <a:avLst/>
          </a:prstGeom>
          <a:noFill/>
        </p:spPr>
      </p:pic>
      <p:sp>
        <p:nvSpPr>
          <p:cNvPr id="10" name="Rectangle 2"/>
          <p:cNvSpPr txBox="1">
            <a:spLocks noChangeArrowheads="1"/>
          </p:cNvSpPr>
          <p:nvPr userDrawn="1"/>
        </p:nvSpPr>
        <p:spPr>
          <a:xfrm>
            <a:off x="457200" y="1828800"/>
            <a:ext cx="8229600" cy="1219200"/>
          </a:xfrm>
          <a:prstGeom prst="rect">
            <a:avLst/>
          </a:prstGeom>
        </p:spPr>
        <p:txBody>
          <a:bodyPr/>
          <a:lstStyle/>
          <a:p>
            <a:pPr marL="0" marR="0" lvl="0" indent="0" algn="ctr" defTabSz="914400" rtl="0" eaLnBrk="1" fontAlgn="base" latinLnBrk="0" hangingPunct="1">
              <a:lnSpc>
                <a:spcPct val="100000"/>
              </a:lnSpc>
              <a:spcBef>
                <a:spcPct val="50000"/>
              </a:spcBef>
              <a:spcAft>
                <a:spcPct val="0"/>
              </a:spcAft>
              <a:buClrTx/>
              <a:buSzTx/>
              <a:buFontTx/>
              <a:buNone/>
              <a:tabLst/>
              <a:defRPr/>
            </a:pPr>
            <a:r>
              <a:rPr kumimoji="0" lang="en-US" sz="3600" b="1" i="0" u="none" strike="noStrike" kern="0" cap="none" spc="0" normalizeH="0" baseline="0" noProof="0" dirty="0" smtClean="0">
                <a:ln>
                  <a:noFill/>
                </a:ln>
                <a:solidFill>
                  <a:srgbClr val="0033CC"/>
                </a:solidFill>
                <a:effectLst>
                  <a:outerShdw blurRad="38100" dist="38100" dir="2700000" algn="tl">
                    <a:srgbClr val="000000"/>
                  </a:outerShdw>
                </a:effectLst>
                <a:uLnTx/>
                <a:uFillTx/>
                <a:latin typeface="Verdana" pitchFamily="34" charset="0"/>
                <a:ea typeface="+mj-ea"/>
                <a:cs typeface="+mj-cs"/>
              </a:rPr>
              <a:t>BU.520.601 </a:t>
            </a:r>
            <a:br>
              <a:rPr kumimoji="0" lang="en-US" sz="3600" b="1" i="0" u="none" strike="noStrike" kern="0" cap="none" spc="0" normalizeH="0" baseline="0" noProof="0" dirty="0" smtClean="0">
                <a:ln>
                  <a:noFill/>
                </a:ln>
                <a:solidFill>
                  <a:srgbClr val="0033CC"/>
                </a:solidFill>
                <a:effectLst>
                  <a:outerShdw blurRad="38100" dist="38100" dir="2700000" algn="tl">
                    <a:srgbClr val="000000"/>
                  </a:outerShdw>
                </a:effectLst>
                <a:uLnTx/>
                <a:uFillTx/>
                <a:latin typeface="Verdana" pitchFamily="34" charset="0"/>
                <a:ea typeface="+mj-ea"/>
                <a:cs typeface="+mj-cs"/>
              </a:rPr>
            </a:br>
            <a:r>
              <a:rPr kumimoji="0" lang="en-US" sz="3600" b="1" i="0" u="none" strike="noStrike" kern="0" cap="none" spc="0" normalizeH="0" baseline="0" noProof="0" dirty="0" smtClean="0">
                <a:ln>
                  <a:noFill/>
                </a:ln>
                <a:solidFill>
                  <a:srgbClr val="0033CC"/>
                </a:solidFill>
                <a:effectLst>
                  <a:outerShdw blurRad="38100" dist="38100" dir="2700000" algn="tl">
                    <a:srgbClr val="000000"/>
                  </a:outerShdw>
                </a:effectLst>
                <a:uLnTx/>
                <a:uFillTx/>
                <a:latin typeface="Verdana" pitchFamily="34" charset="0"/>
                <a:ea typeface="+mj-ea"/>
                <a:cs typeface="+mj-cs"/>
              </a:rPr>
              <a:t>Decision Models</a:t>
            </a:r>
            <a:r>
              <a:rPr kumimoji="0" lang="en-US" sz="3200" b="1" i="0" u="none" strike="noStrike" kern="0" cap="none" spc="0" normalizeH="0" baseline="0" noProof="0" dirty="0" smtClean="0">
                <a:ln>
                  <a:noFill/>
                </a:ln>
                <a:solidFill>
                  <a:srgbClr val="0033CC"/>
                </a:solidFill>
                <a:effectLst>
                  <a:outerShdw blurRad="38100" dist="38100" dir="2700000" algn="tl">
                    <a:srgbClr val="000000"/>
                  </a:outerShdw>
                </a:effectLst>
                <a:uLnTx/>
                <a:uFillTx/>
                <a:latin typeface="Verdana" pitchFamily="34" charset="0"/>
                <a:ea typeface="+mj-ea"/>
                <a:cs typeface="+mj-cs"/>
              </a:rPr>
              <a:t/>
            </a:r>
            <a:br>
              <a:rPr kumimoji="0" lang="en-US" sz="3200" b="1" i="0" u="none" strike="noStrike" kern="0" cap="none" spc="0" normalizeH="0" baseline="0" noProof="0" dirty="0" smtClean="0">
                <a:ln>
                  <a:noFill/>
                </a:ln>
                <a:solidFill>
                  <a:srgbClr val="0033CC"/>
                </a:solidFill>
                <a:effectLst>
                  <a:outerShdw blurRad="38100" dist="38100" dir="2700000" algn="tl">
                    <a:srgbClr val="000000"/>
                  </a:outerShdw>
                </a:effectLst>
                <a:uLnTx/>
                <a:uFillTx/>
                <a:latin typeface="Verdana" pitchFamily="34" charset="0"/>
                <a:ea typeface="+mj-ea"/>
                <a:cs typeface="+mj-cs"/>
              </a:rPr>
            </a:br>
            <a:r>
              <a:rPr kumimoji="0" lang="en-US" sz="2800" b="1" i="0" u="none" strike="noStrike" kern="0" cap="none" spc="0" normalizeH="0" baseline="0" noProof="0" dirty="0" smtClean="0">
                <a:ln>
                  <a:noFill/>
                </a:ln>
                <a:solidFill>
                  <a:srgbClr val="FF0000"/>
                </a:solidFill>
                <a:effectLst>
                  <a:outerShdw blurRad="38100" dist="38100" dir="2700000" algn="tl">
                    <a:srgbClr val="000000"/>
                  </a:outerShdw>
                </a:effectLst>
                <a:uLnTx/>
                <a:uFillTx/>
                <a:latin typeface="Rockwell" pitchFamily="18" charset="0"/>
                <a:ea typeface="+mj-ea"/>
                <a:cs typeface="+mj-cs"/>
              </a:rPr>
              <a:t/>
            </a:r>
            <a:br>
              <a:rPr kumimoji="0" lang="en-US" sz="2800" b="1" i="0" u="none" strike="noStrike" kern="0" cap="none" spc="0" normalizeH="0" baseline="0" noProof="0" dirty="0" smtClean="0">
                <a:ln>
                  <a:noFill/>
                </a:ln>
                <a:solidFill>
                  <a:srgbClr val="FF0000"/>
                </a:solidFill>
                <a:effectLst>
                  <a:outerShdw blurRad="38100" dist="38100" dir="2700000" algn="tl">
                    <a:srgbClr val="000000"/>
                  </a:outerShdw>
                </a:effectLst>
                <a:uLnTx/>
                <a:uFillTx/>
                <a:latin typeface="Rockwell" pitchFamily="18" charset="0"/>
                <a:ea typeface="+mj-ea"/>
                <a:cs typeface="+mj-cs"/>
              </a:rPr>
            </a:br>
            <a:endParaRPr kumimoji="0" lang="en-US" sz="2800" b="1" i="0" u="none" strike="noStrike" kern="0" cap="none" spc="0" normalizeH="0" baseline="0" noProof="0" dirty="0" smtClean="0">
              <a:ln>
                <a:noFill/>
              </a:ln>
              <a:solidFill>
                <a:srgbClr val="0033CC"/>
              </a:solidFill>
              <a:effectLst>
                <a:outerShdw blurRad="38100" dist="38100" dir="2700000" algn="tl">
                  <a:srgbClr val="000000"/>
                </a:outerShdw>
              </a:effectLst>
              <a:uLnTx/>
              <a:uFillTx/>
              <a:latin typeface="Verdana" pitchFamily="34" charset="0"/>
              <a:ea typeface="+mj-ea"/>
              <a:cs typeface="+mj-cs"/>
            </a:endParaRPr>
          </a:p>
        </p:txBody>
      </p:sp>
    </p:spTree>
  </p:cSld>
  <p:clrMapOvr>
    <a:masterClrMapping/>
  </p:clrMapOvr>
  <p:timing>
    <p:tnLst>
      <p:par>
        <p:cTn xmlns:p14="http://schemas.microsoft.com/office/powerpoint/2010/mai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lvl1pPr>
              <a:defRPr/>
            </a:lvl1pPr>
          </a:lstStyle>
          <a:p>
            <a:r>
              <a:rPr lang="en-US" smtClean="0"/>
              <a:t>Integer_LP</a:t>
            </a:r>
            <a:endParaRPr lang="en-US" dirty="0"/>
          </a:p>
        </p:txBody>
      </p:sp>
      <p:sp>
        <p:nvSpPr>
          <p:cNvPr id="3" name="Slide Number Placeholder 2"/>
          <p:cNvSpPr>
            <a:spLocks noGrp="1"/>
          </p:cNvSpPr>
          <p:nvPr>
            <p:ph type="sldNum" sz="quarter" idx="11"/>
          </p:nvPr>
        </p:nvSpPr>
        <p:spPr/>
        <p:txBody>
          <a:bodyPr/>
          <a:lstStyle>
            <a:lvl1pPr>
              <a:defRPr/>
            </a:lvl1pPr>
          </a:lstStyle>
          <a:p>
            <a:fld id="{D800FC57-747A-4054-A3DF-63D163080A4A}" type="slidenum">
              <a:rPr lang="en-US"/>
              <a:pPr/>
              <a:t>‹#›</a:t>
            </a:fld>
            <a:endParaRPr lang="en-US" dirty="0"/>
          </a:p>
        </p:txBody>
      </p:sp>
    </p:spTree>
  </p:cSld>
  <p:clrMapOvr>
    <a:masterClrMapping/>
  </p:clrMapOvr>
  <p:timing>
    <p:tnLst>
      <p:par>
        <p:cTn xmlns:p14="http://schemas.microsoft.com/office/powerpoint/2010/mai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Custom Layout">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smtClean="0"/>
              <a:t>Integer_LP</a:t>
            </a:r>
            <a:endParaRPr lang="en-US" dirty="0"/>
          </a:p>
        </p:txBody>
      </p:sp>
      <p:sp>
        <p:nvSpPr>
          <p:cNvPr id="4" name="Slide Number Placeholder 3"/>
          <p:cNvSpPr>
            <a:spLocks noGrp="1"/>
          </p:cNvSpPr>
          <p:nvPr>
            <p:ph type="sldNum" sz="quarter" idx="11"/>
          </p:nvPr>
        </p:nvSpPr>
        <p:spPr/>
        <p:txBody>
          <a:bodyPr/>
          <a:lstStyle/>
          <a:p>
            <a:fld id="{E10A3A28-1432-4FDB-9569-E197E51B001D}" type="slidenum">
              <a:rPr lang="en-US" smtClean="0"/>
              <a:pPr/>
              <a:t>‹#›</a:t>
            </a:fld>
            <a:endParaRPr lang="en-US" dirty="0"/>
          </a:p>
        </p:txBody>
      </p:sp>
    </p:spTree>
  </p:cSld>
  <p:clrMapOvr>
    <a:masterClrMapping/>
  </p:clrMapOvr>
  <p:timing>
    <p:tnLst>
      <p:par>
        <p:cTn xmlns:p14="http://schemas.microsoft.com/office/powerpoint/2010/mai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9" name="Rectangle 5"/>
          <p:cNvSpPr>
            <a:spLocks noGrp="1" noChangeArrowheads="1"/>
          </p:cNvSpPr>
          <p:nvPr>
            <p:ph type="ftr" sz="quarter" idx="3"/>
          </p:nvPr>
        </p:nvSpPr>
        <p:spPr bwMode="auto">
          <a:xfrm>
            <a:off x="274367" y="6583713"/>
            <a:ext cx="2895600" cy="27428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effectLst/>
                <a:latin typeface="Calibri" pitchFamily="34" charset="0"/>
              </a:defRPr>
            </a:lvl1pPr>
          </a:lstStyle>
          <a:p>
            <a:r>
              <a:rPr lang="en-US" smtClean="0"/>
              <a:t>Integer_LP</a:t>
            </a:r>
            <a:endParaRPr lang="en-US" dirty="0"/>
          </a:p>
        </p:txBody>
      </p:sp>
      <p:sp>
        <p:nvSpPr>
          <p:cNvPr id="1030" name="Rectangle 6"/>
          <p:cNvSpPr>
            <a:spLocks noGrp="1" noChangeArrowheads="1"/>
          </p:cNvSpPr>
          <p:nvPr>
            <p:ph type="sldNum" sz="quarter" idx="4"/>
          </p:nvPr>
        </p:nvSpPr>
        <p:spPr bwMode="auto">
          <a:xfrm>
            <a:off x="7040853" y="6583713"/>
            <a:ext cx="1905000" cy="27428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rtl="0" fontAlgn="base">
              <a:spcBef>
                <a:spcPct val="0"/>
              </a:spcBef>
              <a:spcAft>
                <a:spcPct val="0"/>
              </a:spcAft>
              <a:defRPr lang="en-US" sz="1200" kern="1200" smtClean="0">
                <a:solidFill>
                  <a:schemeClr val="tx1"/>
                </a:solidFill>
                <a:effectLst/>
                <a:latin typeface="Calibri" pitchFamily="34" charset="0"/>
                <a:ea typeface="+mn-ea"/>
                <a:cs typeface="+mn-cs"/>
              </a:defRPr>
            </a:lvl1pPr>
          </a:lstStyle>
          <a:p>
            <a:fld id="{E10A3A28-1432-4FDB-9569-E197E51B001D}"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5" r:id="rId2"/>
    <p:sldLayoutId id="2147483656" r:id="rId3"/>
  </p:sldLayoutIdLst>
  <p:timing>
    <p:tnLst>
      <p:par>
        <p:cTn xmlns:p14="http://schemas.microsoft.com/office/powerpoint/2010/main" id="1" dur="indefinite" restart="never" nodeType="tmRoot"/>
      </p:par>
    </p:tnLst>
  </p:timing>
  <p:hf hdr="0" dt="0"/>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Times New Roman" pitchFamily="18" charset="0"/>
        </a:defRPr>
      </a:lvl2pPr>
      <a:lvl3pPr algn="ctr" rtl="0" fontAlgn="base">
        <a:spcBef>
          <a:spcPct val="0"/>
        </a:spcBef>
        <a:spcAft>
          <a:spcPct val="0"/>
        </a:spcAft>
        <a:defRPr sz="4400">
          <a:solidFill>
            <a:schemeClr val="tx2"/>
          </a:solidFill>
          <a:latin typeface="Times New Roman" pitchFamily="18" charset="0"/>
        </a:defRPr>
      </a:lvl3pPr>
      <a:lvl4pPr algn="ctr" rtl="0" fontAlgn="base">
        <a:spcBef>
          <a:spcPct val="0"/>
        </a:spcBef>
        <a:spcAft>
          <a:spcPct val="0"/>
        </a:spcAft>
        <a:defRPr sz="4400">
          <a:solidFill>
            <a:schemeClr val="tx2"/>
          </a:solidFill>
          <a:latin typeface="Times New Roman" pitchFamily="18" charset="0"/>
        </a:defRPr>
      </a:lvl4pPr>
      <a:lvl5pPr algn="ctr" rtl="0" fontAlgn="base">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s>
</file>

<file path=ppt/slides/_rels/slide13.xml.rels><?xml version="1.0" encoding="UTF-8" standalone="yes"?>
<Relationships xmlns="http://schemas.openxmlformats.org/package/2006/relationships"><Relationship Id="rId3" Type="http://schemas.openxmlformats.org/officeDocument/2006/relationships/slide" Target="slide37.xml"/><Relationship Id="rId4" Type="http://schemas.openxmlformats.org/officeDocument/2006/relationships/image" Target="../media/image7.png"/><Relationship Id="rId1" Type="http://schemas.openxmlformats.org/officeDocument/2006/relationships/slideLayout" Target="../slideLayouts/slideLayout2.xml"/><Relationship Id="rId2" Type="http://schemas.openxmlformats.org/officeDocument/2006/relationships/image" Target="../media/image6.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8.png"/><Relationship Id="rId3" Type="http://schemas.openxmlformats.org/officeDocument/2006/relationships/image" Target="../media/image9.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0.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1.jpe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2.jpe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2.png"/></Relationships>
</file>

<file path=ppt/slides/_rels/slide32.xml.rels><?xml version="1.0" encoding="UTF-8" standalone="yes"?>
<Relationships xmlns="http://schemas.openxmlformats.org/package/2006/relationships"><Relationship Id="rId3" Type="http://schemas.openxmlformats.org/officeDocument/2006/relationships/hyperlink" Target="http://classroomclipart.com/cgi-bin/kids/imageFolio.cgi?direct=Clipart/Transportation&amp;img=24" TargetMode="External"/><Relationship Id="rId4" Type="http://schemas.openxmlformats.org/officeDocument/2006/relationships/image" Target="../media/image13.jpeg"/><Relationship Id="rId5" Type="http://schemas.openxmlformats.org/officeDocument/2006/relationships/hyperlink" Target="http://classroomclipart.com/cgi-bin/kids/imageFolio.cgi?direct=Clipart/Transportation&amp;img=18" TargetMode="External"/><Relationship Id="rId6" Type="http://schemas.openxmlformats.org/officeDocument/2006/relationships/image" Target="../media/image14.jpeg"/><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15.png"/><Relationship Id="rId4" Type="http://schemas.openxmlformats.org/officeDocument/2006/relationships/slide" Target="slide14.xml"/><Relationship Id="rId1" Type="http://schemas.openxmlformats.org/officeDocument/2006/relationships/slideLayout" Target="../slideLayouts/slideLayout2.xml"/><Relationship Id="rId2" Type="http://schemas.openxmlformats.org/officeDocument/2006/relationships/image" Target="../media/image6.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2.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2.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2.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 Id="rId3" Type="http://schemas.openxmlformats.org/officeDocument/2006/relationships/image" Target="../media/image2.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p>
            <a:r>
              <a:rPr lang="en-US" smtClean="0"/>
              <a:t>Integer_LP</a:t>
            </a:r>
            <a:endParaRPr lang="en-US" dirty="0"/>
          </a:p>
        </p:txBody>
      </p:sp>
      <p:sp>
        <p:nvSpPr>
          <p:cNvPr id="3" name="Slide Number Placeholder 2"/>
          <p:cNvSpPr>
            <a:spLocks noGrp="1"/>
          </p:cNvSpPr>
          <p:nvPr>
            <p:ph type="sldNum" sz="quarter" idx="11"/>
          </p:nvPr>
        </p:nvSpPr>
        <p:spPr/>
        <p:txBody>
          <a:bodyPr/>
          <a:lstStyle/>
          <a:p>
            <a:fld id="{7747B4F1-8956-471D-9BF2-5C23A2F5FEC2}" type="slidenum">
              <a:rPr lang="en-US" smtClean="0"/>
              <a:pPr/>
              <a:t>1</a:t>
            </a:fld>
            <a:endParaRPr lang="en-US" dirty="0"/>
          </a:p>
        </p:txBody>
      </p:sp>
      <p:sp>
        <p:nvSpPr>
          <p:cNvPr id="5" name="Text Box 68"/>
          <p:cNvSpPr txBox="1">
            <a:spLocks noChangeArrowheads="1"/>
          </p:cNvSpPr>
          <p:nvPr/>
        </p:nvSpPr>
        <p:spPr bwMode="auto">
          <a:xfrm>
            <a:off x="1447800" y="3124200"/>
            <a:ext cx="6553200" cy="461665"/>
          </a:xfrm>
          <a:prstGeom prst="rect">
            <a:avLst/>
          </a:prstGeom>
          <a:noFill/>
          <a:ln w="9525">
            <a:noFill/>
            <a:miter lim="800000"/>
            <a:headEnd/>
            <a:tailEnd/>
          </a:ln>
          <a:effectLst/>
        </p:spPr>
        <p:txBody>
          <a:bodyPr>
            <a:spAutoFit/>
          </a:bodyPr>
          <a:lstStyle/>
          <a:p>
            <a:pPr algn="ctr"/>
            <a:r>
              <a:rPr lang="en-US" b="1" dirty="0" smtClean="0">
                <a:effectLst>
                  <a:outerShdw blurRad="38100" dist="38100" dir="2700000" algn="tl">
                    <a:srgbClr val="FFFFFF"/>
                  </a:outerShdw>
                </a:effectLst>
                <a:latin typeface="Arial" pitchFamily="34" charset="0"/>
              </a:rPr>
              <a:t>Integer Optimization</a:t>
            </a:r>
            <a:endParaRPr lang="en-US" dirty="0">
              <a:effectLst>
                <a:outerShdw blurRad="38100" dist="38100" dir="2700000" algn="tl">
                  <a:srgbClr val="FFFFFF"/>
                </a:outerShdw>
              </a:effectLst>
              <a:latin typeface="Arial" pitchFamily="34" charset="0"/>
            </a:endParaRPr>
          </a:p>
        </p:txBody>
      </p:sp>
      <p:sp>
        <p:nvSpPr>
          <p:cNvPr id="7" name="Rectangle 6"/>
          <p:cNvSpPr/>
          <p:nvPr/>
        </p:nvSpPr>
        <p:spPr>
          <a:xfrm>
            <a:off x="3505200" y="5943600"/>
            <a:ext cx="2286000" cy="400110"/>
          </a:xfrm>
          <a:prstGeom prst="rect">
            <a:avLst/>
          </a:prstGeom>
        </p:spPr>
        <p:txBody>
          <a:bodyPr wrap="square">
            <a:spAutoFit/>
          </a:bodyPr>
          <a:lstStyle/>
          <a:p>
            <a:r>
              <a:rPr lang="en-US" sz="2000" b="1" dirty="0" smtClean="0">
                <a:effectLst>
                  <a:outerShdw blurRad="38100" dist="38100" dir="2700000" algn="tl">
                    <a:srgbClr val="FFFFFF"/>
                  </a:outerShdw>
                </a:effectLst>
                <a:latin typeface="Verdana" pitchFamily="34" charset="0"/>
              </a:rPr>
              <a:t>Summer 2013</a:t>
            </a:r>
            <a:endParaRPr lang="en-US" sz="2000" b="1" dirty="0">
              <a:effectLst>
                <a:outerShdw blurRad="38100" dist="38100" dir="2700000" algn="tl">
                  <a:srgbClr val="FFFFFF"/>
                </a:outerShdw>
              </a:effectLst>
              <a:latin typeface="Verdana" pitchFamily="34" charset="0"/>
            </a:endParaRPr>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smtClean="0"/>
              <a:t>Integer_LP</a:t>
            </a:r>
            <a:endParaRPr lang="en-US" dirty="0"/>
          </a:p>
        </p:txBody>
      </p:sp>
      <p:sp>
        <p:nvSpPr>
          <p:cNvPr id="5" name="Slide Number Placeholder 4"/>
          <p:cNvSpPr>
            <a:spLocks noGrp="1"/>
          </p:cNvSpPr>
          <p:nvPr>
            <p:ph type="sldNum" sz="quarter" idx="11"/>
          </p:nvPr>
        </p:nvSpPr>
        <p:spPr/>
        <p:txBody>
          <a:bodyPr/>
          <a:lstStyle/>
          <a:p>
            <a:fld id="{888837BE-EF37-416A-A6F4-6673181D1C09}" type="slidenum">
              <a:rPr lang="en-US" smtClean="0"/>
              <a:pPr/>
              <a:t>10</a:t>
            </a:fld>
            <a:endParaRPr lang="en-US" dirty="0"/>
          </a:p>
        </p:txBody>
      </p:sp>
      <p:sp>
        <p:nvSpPr>
          <p:cNvPr id="11" name="AutoShape 5"/>
          <p:cNvSpPr>
            <a:spLocks noChangeArrowheads="1"/>
          </p:cNvSpPr>
          <p:nvPr/>
        </p:nvSpPr>
        <p:spPr bwMode="blackWhite">
          <a:xfrm>
            <a:off x="228600" y="228600"/>
            <a:ext cx="7543765" cy="578882"/>
          </a:xfrm>
          <a:prstGeom prst="roundRect">
            <a:avLst>
              <a:gd name="adj" fmla="val 16667"/>
            </a:avLst>
          </a:prstGeom>
          <a:gradFill rotWithShape="1">
            <a:gsLst>
              <a:gs pos="0">
                <a:srgbClr val="CC3300"/>
              </a:gs>
              <a:gs pos="50000">
                <a:srgbClr val="FF9900"/>
              </a:gs>
              <a:gs pos="100000">
                <a:srgbClr val="CC3300"/>
              </a:gs>
            </a:gsLst>
            <a:lin ang="5400000" scaled="1"/>
          </a:gradFill>
          <a:ln w="9525">
            <a:solidFill>
              <a:srgbClr val="4D4D4D"/>
            </a:solidFill>
            <a:round/>
            <a:headEnd/>
            <a:tailEnd/>
          </a:ln>
          <a:effectLst>
            <a:outerShdw dist="107763" dir="2700000" algn="ctr" rotWithShape="0">
              <a:schemeClr val="bg2">
                <a:alpha val="50000"/>
              </a:schemeClr>
            </a:outerShdw>
          </a:effectLst>
        </p:spPr>
        <p:txBody>
          <a:bodyPr wrap="square" tIns="45720" bIns="45720">
            <a:spAutoFit/>
          </a:bodyPr>
          <a:lstStyle/>
          <a:p>
            <a:r>
              <a:rPr lang="en-US" sz="2800" b="1" dirty="0" smtClean="0">
                <a:solidFill>
                  <a:schemeClr val="tx2"/>
                </a:solidFill>
                <a:effectLst>
                  <a:outerShdw blurRad="38100" dist="38100" dir="2700000" algn="tl">
                    <a:srgbClr val="FFFFFF"/>
                  </a:outerShdw>
                </a:effectLst>
                <a:latin typeface="Verdana" pitchFamily="34" charset="0"/>
              </a:rPr>
              <a:t>Integer Linear Programming models</a:t>
            </a:r>
          </a:p>
        </p:txBody>
      </p:sp>
      <p:graphicFrame>
        <p:nvGraphicFramePr>
          <p:cNvPr id="8" name="Table 7"/>
          <p:cNvGraphicFramePr>
            <a:graphicFrameLocks noGrp="1"/>
          </p:cNvGraphicFramePr>
          <p:nvPr/>
        </p:nvGraphicFramePr>
        <p:xfrm>
          <a:off x="365806" y="1143025"/>
          <a:ext cx="2286000" cy="3053080"/>
        </p:xfrm>
        <a:graphic>
          <a:graphicData uri="http://schemas.openxmlformats.org/drawingml/2006/table">
            <a:tbl>
              <a:tblPr firstRow="1" bandRow="1">
                <a:tableStyleId>{5C22544A-7EE6-4342-B048-85BDC9FD1C3A}</a:tableStyleId>
              </a:tblPr>
              <a:tblGrid>
                <a:gridCol w="2286000"/>
              </a:tblGrid>
              <a:tr h="370840">
                <a:tc>
                  <a:txBody>
                    <a:bodyPr/>
                    <a:lstStyle/>
                    <a:p>
                      <a:pPr marL="0" algn="l" defTabSz="914400" rtl="0" eaLnBrk="1" latinLnBrk="0" hangingPunct="1"/>
                      <a:r>
                        <a:rPr lang="en-US" sz="2400" b="1" kern="1200" dirty="0" smtClean="0">
                          <a:solidFill>
                            <a:schemeClr val="tx1"/>
                          </a:solidFill>
                          <a:effectLst>
                            <a:outerShdw blurRad="38100" dist="38100" dir="2700000" algn="tl">
                              <a:srgbClr val="FFFFFF"/>
                            </a:outerShdw>
                          </a:effectLst>
                          <a:latin typeface="Calibri" pitchFamily="34" charset="0"/>
                          <a:ea typeface="+mn-ea"/>
                          <a:cs typeface="Calibri" pitchFamily="34" charset="0"/>
                        </a:rPr>
                        <a:t>Models names</a:t>
                      </a:r>
                    </a:p>
                  </a:txBody>
                  <a:tcPr marR="182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r>
              <a:tr h="370840">
                <a:tc>
                  <a:txBody>
                    <a:bodyPr/>
                    <a:lstStyle/>
                    <a:p>
                      <a:pPr marL="0" marR="0" algn="l" defTabSz="914400" rtl="0" eaLnBrk="1" fontAlgn="base" latinLnBrk="0" hangingPunct="1">
                        <a:lnSpc>
                          <a:spcPct val="115000"/>
                        </a:lnSpc>
                        <a:spcBef>
                          <a:spcPts val="0"/>
                        </a:spcBef>
                        <a:spcAft>
                          <a:spcPts val="0"/>
                        </a:spcAft>
                      </a:pPr>
                      <a:r>
                        <a:rPr lang="en-US" sz="2000" b="1" kern="1200" dirty="0" smtClean="0">
                          <a:solidFill>
                            <a:schemeClr val="tx1"/>
                          </a:solidFill>
                          <a:effectLst>
                            <a:outerShdw blurRad="38100" dist="38100" dir="2700000" algn="tl">
                              <a:srgbClr val="FFFFFF"/>
                            </a:outerShdw>
                          </a:effectLst>
                          <a:latin typeface="Calibri" pitchFamily="34" charset="0"/>
                          <a:ea typeface="+mn-ea"/>
                          <a:cs typeface="Calibri" pitchFamily="34" charset="0"/>
                        </a:rPr>
                        <a:t>Assignment</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marL="0" marR="0" algn="l" defTabSz="914400" rtl="0" eaLnBrk="1" fontAlgn="base" latinLnBrk="0" hangingPunct="1">
                        <a:lnSpc>
                          <a:spcPct val="115000"/>
                        </a:lnSpc>
                        <a:spcBef>
                          <a:spcPts val="0"/>
                        </a:spcBef>
                        <a:spcAft>
                          <a:spcPts val="0"/>
                        </a:spcAft>
                      </a:pPr>
                      <a:r>
                        <a:rPr lang="en-US" sz="2000" b="1" kern="1200" dirty="0" smtClean="0">
                          <a:solidFill>
                            <a:schemeClr val="tx1"/>
                          </a:solidFill>
                          <a:effectLst>
                            <a:outerShdw blurRad="38100" dist="38100" dir="2700000" algn="tl">
                              <a:srgbClr val="FFFFFF"/>
                            </a:outerShdw>
                          </a:effectLst>
                          <a:latin typeface="Calibri" pitchFamily="34" charset="0"/>
                          <a:ea typeface="+mn-ea"/>
                          <a:cs typeface="Calibri" pitchFamily="34" charset="0"/>
                        </a:rPr>
                        <a:t>Facility Location </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marL="0" marR="0" algn="l" defTabSz="914400" rtl="0" eaLnBrk="1" fontAlgn="base" latinLnBrk="0" hangingPunct="1">
                        <a:lnSpc>
                          <a:spcPct val="115000"/>
                        </a:lnSpc>
                        <a:spcBef>
                          <a:spcPts val="0"/>
                        </a:spcBef>
                        <a:spcAft>
                          <a:spcPts val="0"/>
                        </a:spcAft>
                      </a:pPr>
                      <a:r>
                        <a:rPr lang="en-US" sz="2000" b="1" kern="1200" dirty="0" smtClean="0">
                          <a:solidFill>
                            <a:schemeClr val="tx1"/>
                          </a:solidFill>
                          <a:effectLst>
                            <a:outerShdw blurRad="38100" dist="38100" dir="2700000" algn="tl">
                              <a:srgbClr val="FFFFFF"/>
                            </a:outerShdw>
                          </a:effectLst>
                          <a:latin typeface="Calibri" pitchFamily="34" charset="0"/>
                          <a:ea typeface="+mn-ea"/>
                          <a:cs typeface="Calibri" pitchFamily="34" charset="0"/>
                        </a:rPr>
                        <a:t>Knapsack  </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marL="0" marR="0" algn="l" defTabSz="914400" rtl="0" eaLnBrk="1" fontAlgn="base" latinLnBrk="0" hangingPunct="1">
                        <a:lnSpc>
                          <a:spcPct val="115000"/>
                        </a:lnSpc>
                        <a:spcBef>
                          <a:spcPts val="0"/>
                        </a:spcBef>
                        <a:spcAft>
                          <a:spcPts val="0"/>
                        </a:spcAft>
                      </a:pPr>
                      <a:r>
                        <a:rPr lang="en-US" sz="2000" b="1" kern="1200" dirty="0" smtClean="0">
                          <a:solidFill>
                            <a:schemeClr val="tx1"/>
                          </a:solidFill>
                          <a:effectLst>
                            <a:outerShdw blurRad="38100" dist="38100" dir="2700000" algn="tl">
                              <a:srgbClr val="FFFFFF"/>
                            </a:outerShdw>
                          </a:effectLst>
                          <a:latin typeface="Calibri" pitchFamily="34" charset="0"/>
                          <a:ea typeface="+mn-ea"/>
                          <a:cs typeface="Calibri" pitchFamily="34" charset="0"/>
                        </a:rPr>
                        <a:t>Machine Scheduling  </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marL="0" marR="0" algn="l" defTabSz="914400" rtl="0" eaLnBrk="1" fontAlgn="base" latinLnBrk="0" hangingPunct="1">
                        <a:lnSpc>
                          <a:spcPct val="115000"/>
                        </a:lnSpc>
                        <a:spcBef>
                          <a:spcPts val="0"/>
                        </a:spcBef>
                        <a:spcAft>
                          <a:spcPts val="0"/>
                        </a:spcAft>
                      </a:pPr>
                      <a:r>
                        <a:rPr lang="en-US" sz="2000" b="1" kern="1200" dirty="0" smtClean="0">
                          <a:solidFill>
                            <a:schemeClr val="tx1"/>
                          </a:solidFill>
                          <a:effectLst>
                            <a:outerShdw blurRad="38100" dist="38100" dir="2700000" algn="tl">
                              <a:srgbClr val="FFFFFF"/>
                            </a:outerShdw>
                          </a:effectLst>
                          <a:latin typeface="Calibri" pitchFamily="34" charset="0"/>
                          <a:ea typeface="+mn-ea"/>
                          <a:cs typeface="Calibri" pitchFamily="34" charset="0"/>
                        </a:rPr>
                        <a:t>Set Covering </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marL="0" marR="0" algn="l" defTabSz="914400" rtl="0" eaLnBrk="1" fontAlgn="base" latinLnBrk="0" hangingPunct="1">
                        <a:lnSpc>
                          <a:spcPct val="115000"/>
                        </a:lnSpc>
                        <a:spcBef>
                          <a:spcPts val="0"/>
                        </a:spcBef>
                        <a:spcAft>
                          <a:spcPts val="0"/>
                        </a:spcAft>
                      </a:pPr>
                      <a:r>
                        <a:rPr lang="en-US" sz="2000" b="1" kern="1200" dirty="0" smtClean="0">
                          <a:solidFill>
                            <a:schemeClr val="tx1"/>
                          </a:solidFill>
                          <a:effectLst>
                            <a:outerShdw blurRad="38100" dist="38100" dir="2700000" algn="tl">
                              <a:srgbClr val="FFFFFF"/>
                            </a:outerShdw>
                          </a:effectLst>
                          <a:latin typeface="Calibri" pitchFamily="34" charset="0"/>
                          <a:ea typeface="+mn-ea"/>
                          <a:cs typeface="Calibri" pitchFamily="34" charset="0"/>
                        </a:rPr>
                        <a:t>Shortest</a:t>
                      </a:r>
                      <a:r>
                        <a:rPr lang="en-US" sz="2000" b="1" kern="1200" baseline="0" dirty="0" smtClean="0">
                          <a:solidFill>
                            <a:schemeClr val="tx1"/>
                          </a:solidFill>
                          <a:effectLst>
                            <a:outerShdw blurRad="38100" dist="38100" dir="2700000" algn="tl">
                              <a:srgbClr val="FFFFFF"/>
                            </a:outerShdw>
                          </a:effectLst>
                          <a:latin typeface="Calibri" pitchFamily="34" charset="0"/>
                          <a:ea typeface="+mn-ea"/>
                          <a:cs typeface="Calibri" pitchFamily="34" charset="0"/>
                        </a:rPr>
                        <a:t> Path</a:t>
                      </a:r>
                      <a:endParaRPr lang="en-US" sz="2000" b="1" kern="1200" dirty="0" smtClean="0">
                        <a:solidFill>
                          <a:schemeClr val="tx1"/>
                        </a:solidFill>
                        <a:effectLst>
                          <a:outerShdw blurRad="38100" dist="38100" dir="2700000" algn="tl">
                            <a:srgbClr val="FFFFFF"/>
                          </a:outerShdw>
                        </a:effectLst>
                        <a:latin typeface="Calibri" pitchFamily="34" charset="0"/>
                        <a:ea typeface="+mn-ea"/>
                        <a:cs typeface="Calibri"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marL="0" marR="0" algn="l" defTabSz="914400" rtl="0" eaLnBrk="1" fontAlgn="base" latinLnBrk="0" hangingPunct="1">
                        <a:lnSpc>
                          <a:spcPct val="115000"/>
                        </a:lnSpc>
                        <a:spcBef>
                          <a:spcPts val="0"/>
                        </a:spcBef>
                        <a:spcAft>
                          <a:spcPts val="0"/>
                        </a:spcAft>
                      </a:pPr>
                      <a:r>
                        <a:rPr lang="en-US" sz="2000" b="1" kern="1200" dirty="0" smtClean="0">
                          <a:solidFill>
                            <a:schemeClr val="tx1"/>
                          </a:solidFill>
                          <a:effectLst>
                            <a:outerShdw blurRad="38100" dist="38100" dir="2700000" algn="tl">
                              <a:srgbClr val="FFFFFF"/>
                            </a:outerShdw>
                          </a:effectLst>
                          <a:latin typeface="Calibri" pitchFamily="34" charset="0"/>
                          <a:ea typeface="+mn-ea"/>
                          <a:cs typeface="Calibri" pitchFamily="34" charset="0"/>
                        </a:rPr>
                        <a:t>Traveling Salesman </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10" name="TextBox 9"/>
          <p:cNvSpPr txBox="1"/>
          <p:nvPr/>
        </p:nvSpPr>
        <p:spPr>
          <a:xfrm>
            <a:off x="1280197" y="4343390"/>
            <a:ext cx="3474681" cy="400110"/>
          </a:xfrm>
          <a:prstGeom prst="rect">
            <a:avLst/>
          </a:prstGeom>
          <a:noFill/>
        </p:spPr>
        <p:txBody>
          <a:bodyPr wrap="square" rtlCol="0">
            <a:spAutoFit/>
          </a:bodyPr>
          <a:lstStyle/>
          <a:p>
            <a:pPr indent="58738"/>
            <a:r>
              <a:rPr lang="en-US" sz="2000" b="1" dirty="0" smtClean="0">
                <a:effectLst>
                  <a:outerShdw blurRad="38100" dist="38100" dir="2700000" algn="tl">
                    <a:srgbClr val="FFFFFF"/>
                  </a:outerShdw>
                </a:effectLst>
                <a:latin typeface="Arial" charset="0"/>
              </a:rPr>
              <a:t>We will look at examples.</a:t>
            </a:r>
          </a:p>
        </p:txBody>
      </p:sp>
      <p:graphicFrame>
        <p:nvGraphicFramePr>
          <p:cNvPr id="15" name="Table 14"/>
          <p:cNvGraphicFramePr>
            <a:graphicFrameLocks noGrp="1"/>
          </p:cNvGraphicFramePr>
          <p:nvPr/>
        </p:nvGraphicFramePr>
        <p:xfrm>
          <a:off x="4206244" y="1143025"/>
          <a:ext cx="3383243" cy="2641600"/>
        </p:xfrm>
        <a:graphic>
          <a:graphicData uri="http://schemas.openxmlformats.org/drawingml/2006/table">
            <a:tbl>
              <a:tblPr firstRow="1" bandRow="1">
                <a:tableStyleId>{5C22544A-7EE6-4342-B048-85BDC9FD1C3A}</a:tableStyleId>
              </a:tblPr>
              <a:tblGrid>
                <a:gridCol w="3383243"/>
              </a:tblGrid>
              <a:tr h="370840">
                <a:tc>
                  <a:txBody>
                    <a:bodyPr/>
                    <a:lstStyle/>
                    <a:p>
                      <a:pPr marL="0" algn="l" defTabSz="914400" rtl="0" eaLnBrk="1" latinLnBrk="0" hangingPunct="1"/>
                      <a:r>
                        <a:rPr lang="en-US" sz="2400" b="1" kern="1200" dirty="0" smtClean="0">
                          <a:solidFill>
                            <a:schemeClr val="tx1"/>
                          </a:solidFill>
                          <a:effectLst>
                            <a:outerShdw blurRad="38100" dist="38100" dir="2700000" algn="tl">
                              <a:srgbClr val="FFFFFF"/>
                            </a:outerShdw>
                          </a:effectLst>
                          <a:latin typeface="Calibri" pitchFamily="34" charset="0"/>
                          <a:ea typeface="+mn-ea"/>
                          <a:cs typeface="Calibri" pitchFamily="34" charset="0"/>
                        </a:rPr>
                        <a:t>Applications</a:t>
                      </a:r>
                    </a:p>
                  </a:txBody>
                  <a:tcPr marR="182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r>
              <a:tr h="370840">
                <a:tc>
                  <a:txBody>
                    <a:bodyPr/>
                    <a:lstStyle/>
                    <a:p>
                      <a:pPr marL="0" marR="0" indent="0" eaLnBrk="0" fontAlgn="base" hangingPunct="0">
                        <a:lnSpc>
                          <a:spcPct val="115000"/>
                        </a:lnSpc>
                        <a:spcBef>
                          <a:spcPts val="0"/>
                        </a:spcBef>
                        <a:spcAft>
                          <a:spcPts val="0"/>
                        </a:spcAft>
                      </a:pPr>
                      <a:r>
                        <a:rPr lang="en-US" sz="2000" b="1" kern="1200" dirty="0" smtClean="0">
                          <a:solidFill>
                            <a:schemeClr val="tx1"/>
                          </a:solidFill>
                          <a:effectLst>
                            <a:outerShdw blurRad="38100" dist="38100" dir="2700000" algn="tl">
                              <a:srgbClr val="FFFFFF"/>
                            </a:outerShdw>
                          </a:effectLst>
                          <a:latin typeface="Calibri" pitchFamily="34" charset="0"/>
                          <a:ea typeface="+mn-ea"/>
                          <a:cs typeface="Calibri" pitchFamily="34" charset="0"/>
                        </a:rPr>
                        <a:t>Airline Scheduling </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marL="0" marR="0" indent="0" eaLnBrk="0" fontAlgn="base" hangingPunct="0">
                        <a:lnSpc>
                          <a:spcPct val="115000"/>
                        </a:lnSpc>
                        <a:spcBef>
                          <a:spcPts val="0"/>
                        </a:spcBef>
                        <a:spcAft>
                          <a:spcPts val="0"/>
                        </a:spcAft>
                      </a:pPr>
                      <a:r>
                        <a:rPr lang="en-US" sz="2000" b="1" kern="1200" dirty="0" smtClean="0">
                          <a:solidFill>
                            <a:schemeClr val="tx1"/>
                          </a:solidFill>
                          <a:effectLst>
                            <a:outerShdw blurRad="38100" dist="38100" dir="2700000" algn="tl">
                              <a:srgbClr val="FFFFFF"/>
                            </a:outerShdw>
                          </a:effectLst>
                          <a:latin typeface="Calibri" pitchFamily="34" charset="0"/>
                          <a:ea typeface="+mn-ea"/>
                          <a:cs typeface="Calibri" pitchFamily="34" charset="0"/>
                        </a:rPr>
                        <a:t>Airline Yield Management</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marL="0" marR="0" indent="0" eaLnBrk="0" fontAlgn="base" hangingPunct="0">
                        <a:lnSpc>
                          <a:spcPct val="115000"/>
                        </a:lnSpc>
                        <a:spcBef>
                          <a:spcPts val="0"/>
                        </a:spcBef>
                        <a:spcAft>
                          <a:spcPts val="0"/>
                        </a:spcAft>
                      </a:pPr>
                      <a:r>
                        <a:rPr lang="en-US" sz="2000" b="1" kern="1200" dirty="0" smtClean="0">
                          <a:solidFill>
                            <a:schemeClr val="tx1"/>
                          </a:solidFill>
                          <a:effectLst>
                            <a:outerShdw blurRad="38100" dist="38100" dir="2700000" algn="tl">
                              <a:srgbClr val="FFFFFF"/>
                            </a:outerShdw>
                          </a:effectLst>
                          <a:latin typeface="Calibri" pitchFamily="34" charset="0"/>
                          <a:ea typeface="+mn-ea"/>
                          <a:cs typeface="Calibri" pitchFamily="34" charset="0"/>
                        </a:rPr>
                        <a:t>Manpower Scheduling</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marL="0" marR="0" indent="0" eaLnBrk="0" fontAlgn="base" hangingPunct="0">
                        <a:lnSpc>
                          <a:spcPct val="115000"/>
                        </a:lnSpc>
                        <a:spcBef>
                          <a:spcPts val="0"/>
                        </a:spcBef>
                        <a:spcAft>
                          <a:spcPts val="0"/>
                        </a:spcAft>
                      </a:pPr>
                      <a:r>
                        <a:rPr lang="en-US" sz="2000" b="1" kern="1200" dirty="0" smtClean="0">
                          <a:solidFill>
                            <a:schemeClr val="tx1"/>
                          </a:solidFill>
                          <a:effectLst>
                            <a:outerShdw blurRad="38100" dist="38100" dir="2700000" algn="tl">
                              <a:srgbClr val="FFFFFF"/>
                            </a:outerShdw>
                          </a:effectLst>
                          <a:latin typeface="Calibri" pitchFamily="34" charset="0"/>
                          <a:ea typeface="+mn-ea"/>
                          <a:cs typeface="Calibri" pitchFamily="34" charset="0"/>
                        </a:rPr>
                        <a:t>Network Reliability and Design</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marL="0" marR="0" indent="0" eaLnBrk="0" fontAlgn="base" hangingPunct="0">
                        <a:lnSpc>
                          <a:spcPct val="115000"/>
                        </a:lnSpc>
                        <a:spcBef>
                          <a:spcPts val="0"/>
                        </a:spcBef>
                        <a:spcAft>
                          <a:spcPts val="0"/>
                        </a:spcAft>
                      </a:pPr>
                      <a:r>
                        <a:rPr lang="en-US" sz="2000" b="1" kern="1200" dirty="0" smtClean="0">
                          <a:solidFill>
                            <a:schemeClr val="tx1"/>
                          </a:solidFill>
                          <a:effectLst>
                            <a:outerShdw blurRad="38100" dist="38100" dir="2700000" algn="tl">
                              <a:srgbClr val="FFFFFF"/>
                            </a:outerShdw>
                          </a:effectLst>
                          <a:latin typeface="Calibri" pitchFamily="34" charset="0"/>
                          <a:ea typeface="+mn-ea"/>
                          <a:cs typeface="Calibri" pitchFamily="34" charset="0"/>
                        </a:rPr>
                        <a:t>Supply Chain Management</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p>
            <a:r>
              <a:rPr lang="en-US" smtClean="0"/>
              <a:t>Integer_LP</a:t>
            </a:r>
            <a:endParaRPr lang="en-US" dirty="0"/>
          </a:p>
        </p:txBody>
      </p:sp>
      <p:sp>
        <p:nvSpPr>
          <p:cNvPr id="3" name="Slide Number Placeholder 2"/>
          <p:cNvSpPr>
            <a:spLocks noGrp="1"/>
          </p:cNvSpPr>
          <p:nvPr>
            <p:ph type="sldNum" sz="quarter" idx="11"/>
          </p:nvPr>
        </p:nvSpPr>
        <p:spPr/>
        <p:txBody>
          <a:bodyPr/>
          <a:lstStyle/>
          <a:p>
            <a:fld id="{D800FC57-747A-4054-A3DF-63D163080A4A}" type="slidenum">
              <a:rPr lang="en-US" smtClean="0"/>
              <a:pPr/>
              <a:t>11</a:t>
            </a:fld>
            <a:endParaRPr lang="en-US" dirty="0"/>
          </a:p>
        </p:txBody>
      </p:sp>
      <p:sp>
        <p:nvSpPr>
          <p:cNvPr id="4" name="AutoShape 9"/>
          <p:cNvSpPr>
            <a:spLocks noChangeArrowheads="1"/>
          </p:cNvSpPr>
          <p:nvPr/>
        </p:nvSpPr>
        <p:spPr bwMode="blackWhite">
          <a:xfrm>
            <a:off x="228600" y="152400"/>
            <a:ext cx="3794766" cy="578882"/>
          </a:xfrm>
          <a:prstGeom prst="roundRect">
            <a:avLst>
              <a:gd name="adj" fmla="val 16667"/>
            </a:avLst>
          </a:prstGeom>
          <a:gradFill rotWithShape="1">
            <a:gsLst>
              <a:gs pos="0">
                <a:srgbClr val="800000"/>
              </a:gs>
              <a:gs pos="50000">
                <a:srgbClr val="CC0000"/>
              </a:gs>
              <a:gs pos="100000">
                <a:srgbClr val="800000"/>
              </a:gs>
            </a:gsLst>
            <a:lin ang="5400000" scaled="1"/>
          </a:gradFill>
          <a:ln w="9525">
            <a:solidFill>
              <a:srgbClr val="4D4D4D"/>
            </a:solidFill>
            <a:round/>
            <a:headEnd/>
            <a:tailEnd/>
          </a:ln>
          <a:effectLst>
            <a:outerShdw dist="107763" dir="2700000" algn="ctr" rotWithShape="0">
              <a:schemeClr val="bg2">
                <a:alpha val="50000"/>
              </a:schemeClr>
            </a:outerShdw>
          </a:effectLst>
        </p:spPr>
        <p:txBody>
          <a:bodyPr wrap="square" lIns="18288" rIns="18288">
            <a:spAutoFit/>
          </a:bodyPr>
          <a:lstStyle/>
          <a:p>
            <a:r>
              <a:rPr lang="en-US" sz="2800" b="1" dirty="0" smtClean="0">
                <a:solidFill>
                  <a:schemeClr val="bg1"/>
                </a:solidFill>
                <a:effectLst>
                  <a:outerShdw blurRad="38100" dist="38100" dir="2700000" algn="tl">
                    <a:srgbClr val="000000"/>
                  </a:outerShdw>
                </a:effectLst>
                <a:latin typeface="Verdana" pitchFamily="34" charset="0"/>
              </a:rPr>
              <a:t>Knapsack problem</a:t>
            </a:r>
          </a:p>
        </p:txBody>
      </p:sp>
      <p:sp>
        <p:nvSpPr>
          <p:cNvPr id="6" name="TextBox 5"/>
          <p:cNvSpPr txBox="1"/>
          <p:nvPr/>
        </p:nvSpPr>
        <p:spPr>
          <a:xfrm>
            <a:off x="259149" y="1533483"/>
            <a:ext cx="8595266" cy="1692771"/>
          </a:xfrm>
          <a:prstGeom prst="rect">
            <a:avLst/>
          </a:prstGeom>
          <a:noFill/>
        </p:spPr>
        <p:txBody>
          <a:bodyPr wrap="square" rtlCol="0">
            <a:spAutoFit/>
          </a:bodyPr>
          <a:lstStyle/>
          <a:p>
            <a:r>
              <a:rPr lang="en-US" b="1" dirty="0" smtClean="0">
                <a:effectLst>
                  <a:outerShdw blurRad="38100" dist="38100" dir="2700000" algn="tl">
                    <a:srgbClr val="FFFFFF"/>
                  </a:outerShdw>
                </a:effectLst>
                <a:latin typeface="Verdana" pitchFamily="34" charset="0"/>
                <a:ea typeface="Verdana" pitchFamily="34" charset="0"/>
                <a:cs typeface="Verdana" pitchFamily="34" charset="0"/>
              </a:rPr>
              <a:t>Formulation:</a:t>
            </a:r>
          </a:p>
          <a:p>
            <a:r>
              <a:rPr lang="en-US" sz="2000" b="1" dirty="0">
                <a:effectLst>
                  <a:outerShdw blurRad="38100" dist="38100" dir="2700000" algn="tl">
                    <a:srgbClr val="FFFFFF"/>
                  </a:outerShdw>
                </a:effectLst>
                <a:latin typeface="Arial" charset="0"/>
              </a:rPr>
              <a:t>Let there be n </a:t>
            </a:r>
            <a:r>
              <a:rPr lang="en-US" sz="2000" b="1" dirty="0" smtClean="0">
                <a:effectLst>
                  <a:outerShdw blurRad="38100" dist="38100" dir="2700000" algn="tl">
                    <a:srgbClr val="FFFFFF"/>
                  </a:outerShdw>
                </a:effectLst>
                <a:latin typeface="Arial" charset="0"/>
              </a:rPr>
              <a:t>different item. For item k, let </a:t>
            </a:r>
            <a:r>
              <a:rPr lang="en-US" sz="2000" b="1" dirty="0" err="1" smtClean="0">
                <a:effectLst>
                  <a:outerShdw blurRad="38100" dist="38100" dir="2700000" algn="tl">
                    <a:srgbClr val="FFFFFF"/>
                  </a:outerShdw>
                </a:effectLst>
                <a:latin typeface="Arial" charset="0"/>
              </a:rPr>
              <a:t>W</a:t>
            </a:r>
            <a:r>
              <a:rPr lang="en-US" sz="2000" b="1" baseline="-25000" dirty="0" err="1" smtClean="0">
                <a:effectLst>
                  <a:outerShdw blurRad="38100" dist="38100" dir="2700000" algn="tl">
                    <a:srgbClr val="FFFFFF"/>
                  </a:outerShdw>
                </a:effectLst>
                <a:latin typeface="Arial" charset="0"/>
              </a:rPr>
              <a:t>k</a:t>
            </a:r>
            <a:r>
              <a:rPr lang="en-US" sz="2000" b="1" dirty="0" smtClean="0">
                <a:effectLst>
                  <a:outerShdw blurRad="38100" dist="38100" dir="2700000" algn="tl">
                    <a:srgbClr val="FFFFFF"/>
                  </a:outerShdw>
                </a:effectLst>
                <a:latin typeface="Arial" charset="0"/>
              </a:rPr>
              <a:t> to denote weight per unit and </a:t>
            </a:r>
            <a:r>
              <a:rPr lang="en-US" sz="2000" b="1" dirty="0" err="1" smtClean="0">
                <a:effectLst>
                  <a:outerShdw blurRad="38100" dist="38100" dir="2700000" algn="tl">
                    <a:srgbClr val="FFFFFF"/>
                  </a:outerShdw>
                </a:effectLst>
                <a:latin typeface="Arial" charset="0"/>
              </a:rPr>
              <a:t>V</a:t>
            </a:r>
            <a:r>
              <a:rPr lang="en-US" sz="2000" b="1" baseline="-25000" dirty="0" err="1" smtClean="0">
                <a:effectLst>
                  <a:outerShdw blurRad="38100" dist="38100" dir="2700000" algn="tl">
                    <a:srgbClr val="FFFFFF"/>
                  </a:outerShdw>
                </a:effectLst>
                <a:latin typeface="Arial" charset="0"/>
              </a:rPr>
              <a:t>k</a:t>
            </a:r>
            <a:r>
              <a:rPr lang="en-US" sz="2000" b="1" dirty="0" smtClean="0">
                <a:effectLst>
                  <a:outerShdw blurRad="38100" dist="38100" dir="2700000" algn="tl">
                    <a:srgbClr val="FFFFFF"/>
                  </a:outerShdw>
                </a:effectLst>
                <a:latin typeface="Arial" charset="0"/>
              </a:rPr>
              <a:t> denote the value per unit. Let B be the maximum weight you can carry. We will use </a:t>
            </a:r>
            <a:r>
              <a:rPr lang="en-US" sz="2000" b="1" dirty="0" err="1" smtClean="0">
                <a:effectLst>
                  <a:outerShdw blurRad="38100" dist="38100" dir="2700000" algn="tl">
                    <a:srgbClr val="FFFFFF"/>
                  </a:outerShdw>
                </a:effectLst>
                <a:latin typeface="Arial" charset="0"/>
              </a:rPr>
              <a:t>y</a:t>
            </a:r>
            <a:r>
              <a:rPr lang="en-US" sz="2000" b="1" baseline="-25000" dirty="0" err="1" smtClean="0">
                <a:effectLst>
                  <a:outerShdw blurRad="38100" dist="38100" dir="2700000" algn="tl">
                    <a:srgbClr val="FFFFFF"/>
                  </a:outerShdw>
                </a:effectLst>
                <a:latin typeface="Arial" charset="0"/>
              </a:rPr>
              <a:t>k</a:t>
            </a:r>
            <a:r>
              <a:rPr lang="en-US" sz="2000" b="1" dirty="0" smtClean="0">
                <a:effectLst>
                  <a:outerShdw blurRad="38100" dist="38100" dir="2700000" algn="tl">
                    <a:srgbClr val="FFFFFF"/>
                  </a:outerShdw>
                </a:effectLst>
                <a:latin typeface="Arial" charset="0"/>
              </a:rPr>
              <a:t>  to denote number of units of item k included in the knapsack.  </a:t>
            </a:r>
          </a:p>
        </p:txBody>
      </p:sp>
      <p:sp>
        <p:nvSpPr>
          <p:cNvPr id="7" name="TextBox 6"/>
          <p:cNvSpPr txBox="1"/>
          <p:nvPr/>
        </p:nvSpPr>
        <p:spPr>
          <a:xfrm>
            <a:off x="1463074" y="3221628"/>
            <a:ext cx="5745393" cy="1077218"/>
          </a:xfrm>
          <a:prstGeom prst="rect">
            <a:avLst/>
          </a:prstGeom>
          <a:noFill/>
        </p:spPr>
        <p:txBody>
          <a:bodyPr wrap="square" rtlCol="0">
            <a:spAutoFit/>
          </a:bodyPr>
          <a:lstStyle/>
          <a:p>
            <a:r>
              <a:rPr lang="en-US" b="1" dirty="0" smtClean="0">
                <a:effectLst>
                  <a:outerShdw blurRad="38100" dist="38100" dir="2700000" algn="tl">
                    <a:srgbClr val="FFFFFF"/>
                  </a:outerShdw>
                </a:effectLst>
                <a:latin typeface="Verdana" pitchFamily="34" charset="0"/>
                <a:ea typeface="Verdana" pitchFamily="34" charset="0"/>
                <a:cs typeface="Verdana" pitchFamily="34" charset="0"/>
              </a:rPr>
              <a:t>Maximize </a:t>
            </a:r>
            <a:r>
              <a:rPr lang="en-US" sz="2000" b="1" dirty="0" smtClean="0">
                <a:effectLst>
                  <a:outerShdw blurRad="38100" dist="38100" dir="2700000" algn="tl">
                    <a:srgbClr val="FFFFFF"/>
                  </a:outerShdw>
                </a:effectLst>
                <a:latin typeface="Arial" charset="0"/>
              </a:rPr>
              <a:t>V</a:t>
            </a:r>
            <a:r>
              <a:rPr lang="en-US" sz="2000" b="1" baseline="-25000" dirty="0" smtClean="0">
                <a:effectLst>
                  <a:outerShdw blurRad="38100" dist="38100" dir="2700000" algn="tl">
                    <a:srgbClr val="FFFFFF"/>
                  </a:outerShdw>
                </a:effectLst>
                <a:latin typeface="Arial" charset="0"/>
              </a:rPr>
              <a:t>1</a:t>
            </a:r>
            <a:r>
              <a:rPr lang="en-US" sz="2000" b="1" dirty="0" smtClean="0">
                <a:effectLst>
                  <a:outerShdw blurRad="38100" dist="38100" dir="2700000" algn="tl">
                    <a:srgbClr val="FFFFFF"/>
                  </a:outerShdw>
                </a:effectLst>
                <a:latin typeface="Arial" charset="0"/>
              </a:rPr>
              <a:t> y</a:t>
            </a:r>
            <a:r>
              <a:rPr lang="en-US" sz="2000" b="1" baseline="-25000" dirty="0" smtClean="0">
                <a:effectLst>
                  <a:outerShdw blurRad="38100" dist="38100" dir="2700000" algn="tl">
                    <a:srgbClr val="FFFFFF"/>
                  </a:outerShdw>
                </a:effectLst>
                <a:latin typeface="Arial" charset="0"/>
              </a:rPr>
              <a:t>1 </a:t>
            </a:r>
            <a:r>
              <a:rPr lang="en-US" sz="2000" b="1" dirty="0" smtClean="0">
                <a:effectLst>
                  <a:outerShdw blurRad="38100" dist="38100" dir="2700000" algn="tl">
                    <a:srgbClr val="FFFFFF"/>
                  </a:outerShdw>
                </a:effectLst>
                <a:latin typeface="Arial" charset="0"/>
              </a:rPr>
              <a:t> + V</a:t>
            </a:r>
            <a:r>
              <a:rPr lang="en-US" sz="2000" b="1" baseline="-25000" dirty="0" smtClean="0">
                <a:effectLst>
                  <a:outerShdw blurRad="38100" dist="38100" dir="2700000" algn="tl">
                    <a:srgbClr val="FFFFFF"/>
                  </a:outerShdw>
                </a:effectLst>
                <a:latin typeface="Arial" charset="0"/>
              </a:rPr>
              <a:t>2</a:t>
            </a:r>
            <a:r>
              <a:rPr lang="en-US" sz="2000" b="1" dirty="0" smtClean="0">
                <a:effectLst>
                  <a:outerShdw blurRad="38100" dist="38100" dir="2700000" algn="tl">
                    <a:srgbClr val="FFFFFF"/>
                  </a:outerShdw>
                </a:effectLst>
                <a:latin typeface="Arial" charset="0"/>
              </a:rPr>
              <a:t> y</a:t>
            </a:r>
            <a:r>
              <a:rPr lang="en-US" sz="2000" b="1" baseline="-25000" dirty="0" smtClean="0">
                <a:effectLst>
                  <a:outerShdw blurRad="38100" dist="38100" dir="2700000" algn="tl">
                    <a:srgbClr val="FFFFFF"/>
                  </a:outerShdw>
                </a:effectLst>
                <a:latin typeface="Arial" charset="0"/>
              </a:rPr>
              <a:t>2</a:t>
            </a:r>
            <a:r>
              <a:rPr lang="en-US" sz="2000" b="1" dirty="0" smtClean="0">
                <a:effectLst>
                  <a:outerShdw blurRad="38100" dist="38100" dir="2700000" algn="tl">
                    <a:srgbClr val="FFFFFF"/>
                  </a:outerShdw>
                </a:effectLst>
                <a:latin typeface="Arial" charset="0"/>
              </a:rPr>
              <a:t> + … +</a:t>
            </a:r>
            <a:r>
              <a:rPr lang="en-US" sz="2000" b="1" baseline="-25000" dirty="0" smtClean="0">
                <a:effectLst>
                  <a:outerShdw blurRad="38100" dist="38100" dir="2700000" algn="tl">
                    <a:srgbClr val="FFFFFF"/>
                  </a:outerShdw>
                </a:effectLst>
                <a:latin typeface="Arial" charset="0"/>
              </a:rPr>
              <a:t> </a:t>
            </a:r>
            <a:r>
              <a:rPr lang="en-US" sz="2000" b="1" dirty="0" err="1" smtClean="0">
                <a:effectLst>
                  <a:outerShdw blurRad="38100" dist="38100" dir="2700000" algn="tl">
                    <a:srgbClr val="FFFFFF"/>
                  </a:outerShdw>
                </a:effectLst>
                <a:latin typeface="Arial" charset="0"/>
              </a:rPr>
              <a:t>V</a:t>
            </a:r>
            <a:r>
              <a:rPr lang="en-US" sz="2000" b="1" baseline="-25000" dirty="0" err="1" smtClean="0">
                <a:effectLst>
                  <a:outerShdw blurRad="38100" dist="38100" dir="2700000" algn="tl">
                    <a:srgbClr val="FFFFFF"/>
                  </a:outerShdw>
                </a:effectLst>
                <a:latin typeface="Arial" charset="0"/>
              </a:rPr>
              <a:t>n</a:t>
            </a:r>
            <a:r>
              <a:rPr lang="en-US" sz="2000" b="1" dirty="0" smtClean="0">
                <a:effectLst>
                  <a:outerShdw blurRad="38100" dist="38100" dir="2700000" algn="tl">
                    <a:srgbClr val="FFFFFF"/>
                  </a:outerShdw>
                </a:effectLst>
                <a:latin typeface="Arial" charset="0"/>
              </a:rPr>
              <a:t> </a:t>
            </a:r>
            <a:r>
              <a:rPr lang="en-US" sz="2000" b="1" dirty="0" err="1" smtClean="0">
                <a:effectLst>
                  <a:outerShdw blurRad="38100" dist="38100" dir="2700000" algn="tl">
                    <a:srgbClr val="FFFFFF"/>
                  </a:outerShdw>
                </a:effectLst>
                <a:latin typeface="Arial" charset="0"/>
              </a:rPr>
              <a:t>y</a:t>
            </a:r>
            <a:r>
              <a:rPr lang="en-US" sz="2000" b="1" baseline="-25000" dirty="0" err="1" smtClean="0">
                <a:effectLst>
                  <a:outerShdw blurRad="38100" dist="38100" dir="2700000" algn="tl">
                    <a:srgbClr val="FFFFFF"/>
                  </a:outerShdw>
                </a:effectLst>
                <a:latin typeface="Arial" charset="0"/>
              </a:rPr>
              <a:t>n</a:t>
            </a:r>
            <a:r>
              <a:rPr lang="en-US" sz="2000" b="1" baseline="-25000" dirty="0" smtClean="0">
                <a:effectLst>
                  <a:outerShdw blurRad="38100" dist="38100" dir="2700000" algn="tl">
                    <a:srgbClr val="FFFFFF"/>
                  </a:outerShdw>
                </a:effectLst>
                <a:latin typeface="Arial" charset="0"/>
              </a:rPr>
              <a:t> </a:t>
            </a:r>
          </a:p>
          <a:p>
            <a:r>
              <a:rPr lang="en-US" sz="2000" b="1" dirty="0" smtClean="0">
                <a:effectLst>
                  <a:outerShdw blurRad="38100" dist="38100" dir="2700000" algn="tl">
                    <a:srgbClr val="FFFFFF"/>
                  </a:outerShdw>
                </a:effectLst>
                <a:latin typeface="Arial" charset="0"/>
                <a:ea typeface="Verdana" pitchFamily="34" charset="0"/>
                <a:cs typeface="Verdana" pitchFamily="34" charset="0"/>
              </a:rPr>
              <a:t>Subject to:      </a:t>
            </a:r>
            <a:r>
              <a:rPr lang="en-US" sz="2000" b="1" dirty="0" smtClean="0">
                <a:effectLst>
                  <a:outerShdw blurRad="38100" dist="38100" dir="2700000" algn="tl">
                    <a:srgbClr val="FFFFFF"/>
                  </a:outerShdw>
                </a:effectLst>
                <a:latin typeface="Arial" charset="0"/>
              </a:rPr>
              <a:t>W</a:t>
            </a:r>
            <a:r>
              <a:rPr lang="en-US" sz="2000" b="1" baseline="-25000" dirty="0" smtClean="0">
                <a:effectLst>
                  <a:outerShdw blurRad="38100" dist="38100" dir="2700000" algn="tl">
                    <a:srgbClr val="FFFFFF"/>
                  </a:outerShdw>
                </a:effectLst>
                <a:latin typeface="Arial" charset="0"/>
              </a:rPr>
              <a:t>1</a:t>
            </a:r>
            <a:r>
              <a:rPr lang="en-US" sz="2000" b="1" dirty="0" smtClean="0">
                <a:effectLst>
                  <a:outerShdw blurRad="38100" dist="38100" dir="2700000" algn="tl">
                    <a:srgbClr val="FFFFFF"/>
                  </a:outerShdw>
                </a:effectLst>
                <a:latin typeface="Arial" charset="0"/>
              </a:rPr>
              <a:t> y</a:t>
            </a:r>
            <a:r>
              <a:rPr lang="en-US" sz="2000" b="1" baseline="-25000" dirty="0" smtClean="0">
                <a:effectLst>
                  <a:outerShdw blurRad="38100" dist="38100" dir="2700000" algn="tl">
                    <a:srgbClr val="FFFFFF"/>
                  </a:outerShdw>
                </a:effectLst>
                <a:latin typeface="Arial" charset="0"/>
              </a:rPr>
              <a:t>1 </a:t>
            </a:r>
            <a:r>
              <a:rPr lang="en-US" sz="2000" b="1" dirty="0" smtClean="0">
                <a:effectLst>
                  <a:outerShdw blurRad="38100" dist="38100" dir="2700000" algn="tl">
                    <a:srgbClr val="FFFFFF"/>
                  </a:outerShdw>
                </a:effectLst>
                <a:latin typeface="Arial" charset="0"/>
              </a:rPr>
              <a:t> + W</a:t>
            </a:r>
            <a:r>
              <a:rPr lang="en-US" sz="2000" b="1" baseline="-25000" dirty="0" smtClean="0">
                <a:effectLst>
                  <a:outerShdw blurRad="38100" dist="38100" dir="2700000" algn="tl">
                    <a:srgbClr val="FFFFFF"/>
                  </a:outerShdw>
                </a:effectLst>
                <a:latin typeface="Arial" charset="0"/>
              </a:rPr>
              <a:t>2</a:t>
            </a:r>
            <a:r>
              <a:rPr lang="en-US" sz="2000" b="1" dirty="0" smtClean="0">
                <a:effectLst>
                  <a:outerShdw blurRad="38100" dist="38100" dir="2700000" algn="tl">
                    <a:srgbClr val="FFFFFF"/>
                  </a:outerShdw>
                </a:effectLst>
                <a:latin typeface="Arial" charset="0"/>
              </a:rPr>
              <a:t> y</a:t>
            </a:r>
            <a:r>
              <a:rPr lang="en-US" sz="2000" b="1" baseline="-25000" dirty="0" smtClean="0">
                <a:effectLst>
                  <a:outerShdw blurRad="38100" dist="38100" dir="2700000" algn="tl">
                    <a:srgbClr val="FFFFFF"/>
                  </a:outerShdw>
                </a:effectLst>
                <a:latin typeface="Arial" charset="0"/>
              </a:rPr>
              <a:t>2</a:t>
            </a:r>
            <a:r>
              <a:rPr lang="en-US" sz="2000" b="1" dirty="0" smtClean="0">
                <a:effectLst>
                  <a:outerShdw blurRad="38100" dist="38100" dir="2700000" algn="tl">
                    <a:srgbClr val="FFFFFF"/>
                  </a:outerShdw>
                </a:effectLst>
                <a:latin typeface="Arial" charset="0"/>
              </a:rPr>
              <a:t> + … +</a:t>
            </a:r>
            <a:r>
              <a:rPr lang="en-US" sz="2000" b="1" baseline="-25000" dirty="0" smtClean="0">
                <a:effectLst>
                  <a:outerShdw blurRad="38100" dist="38100" dir="2700000" algn="tl">
                    <a:srgbClr val="FFFFFF"/>
                  </a:outerShdw>
                </a:effectLst>
                <a:latin typeface="Arial" charset="0"/>
              </a:rPr>
              <a:t> </a:t>
            </a:r>
            <a:r>
              <a:rPr lang="en-US" sz="2000" b="1" dirty="0" err="1" smtClean="0">
                <a:effectLst>
                  <a:outerShdw blurRad="38100" dist="38100" dir="2700000" algn="tl">
                    <a:srgbClr val="FFFFFF"/>
                  </a:outerShdw>
                </a:effectLst>
                <a:latin typeface="Arial" charset="0"/>
              </a:rPr>
              <a:t>W</a:t>
            </a:r>
            <a:r>
              <a:rPr lang="en-US" sz="2000" b="1" baseline="-25000" dirty="0" err="1" smtClean="0">
                <a:effectLst>
                  <a:outerShdw blurRad="38100" dist="38100" dir="2700000" algn="tl">
                    <a:srgbClr val="FFFFFF"/>
                  </a:outerShdw>
                </a:effectLst>
                <a:latin typeface="Arial" charset="0"/>
              </a:rPr>
              <a:t>n</a:t>
            </a:r>
            <a:r>
              <a:rPr lang="en-US" sz="2000" b="1" dirty="0" smtClean="0">
                <a:effectLst>
                  <a:outerShdw blurRad="38100" dist="38100" dir="2700000" algn="tl">
                    <a:srgbClr val="FFFFFF"/>
                  </a:outerShdw>
                </a:effectLst>
                <a:latin typeface="Arial" charset="0"/>
              </a:rPr>
              <a:t> </a:t>
            </a:r>
            <a:r>
              <a:rPr lang="en-US" sz="2000" b="1" dirty="0" err="1" smtClean="0">
                <a:effectLst>
                  <a:outerShdw blurRad="38100" dist="38100" dir="2700000" algn="tl">
                    <a:srgbClr val="FFFFFF"/>
                  </a:outerShdw>
                </a:effectLst>
                <a:latin typeface="Arial" charset="0"/>
              </a:rPr>
              <a:t>y</a:t>
            </a:r>
            <a:r>
              <a:rPr lang="en-US" sz="2000" b="1" baseline="-25000" dirty="0" err="1" smtClean="0">
                <a:effectLst>
                  <a:outerShdw blurRad="38100" dist="38100" dir="2700000" algn="tl">
                    <a:srgbClr val="FFFFFF"/>
                  </a:outerShdw>
                </a:effectLst>
                <a:latin typeface="Arial" charset="0"/>
              </a:rPr>
              <a:t>n</a:t>
            </a:r>
            <a:r>
              <a:rPr lang="en-US" sz="2000" b="1" baseline="-25000" dirty="0" smtClean="0">
                <a:effectLst>
                  <a:outerShdw blurRad="38100" dist="38100" dir="2700000" algn="tl">
                    <a:srgbClr val="FFFFFF"/>
                  </a:outerShdw>
                </a:effectLst>
                <a:latin typeface="Arial" charset="0"/>
              </a:rPr>
              <a:t> </a:t>
            </a:r>
            <a:r>
              <a:rPr lang="en-US" sz="2000" b="1" dirty="0" smtClean="0">
                <a:effectLst>
                  <a:outerShdw blurRad="38100" dist="38100" dir="2700000" algn="tl">
                    <a:srgbClr val="FFFFFF"/>
                  </a:outerShdw>
                </a:effectLst>
                <a:latin typeface="Arial" charset="0"/>
              </a:rPr>
              <a:t>≤ B</a:t>
            </a:r>
          </a:p>
          <a:p>
            <a:r>
              <a:rPr lang="en-US" sz="2000" b="1" dirty="0" smtClean="0">
                <a:effectLst>
                  <a:outerShdw blurRad="38100" dist="38100" dir="2700000" algn="tl">
                    <a:srgbClr val="FFFFFF"/>
                  </a:outerShdw>
                </a:effectLst>
                <a:latin typeface="Arial" charset="0"/>
              </a:rPr>
              <a:t>		 y</a:t>
            </a:r>
            <a:r>
              <a:rPr lang="en-US" sz="2000" b="1" baseline="-25000" dirty="0" smtClean="0">
                <a:effectLst>
                  <a:outerShdw blurRad="38100" dist="38100" dir="2700000" algn="tl">
                    <a:srgbClr val="FFFFFF"/>
                  </a:outerShdw>
                </a:effectLst>
                <a:latin typeface="Arial" charset="0"/>
              </a:rPr>
              <a:t>1 </a:t>
            </a:r>
            <a:r>
              <a:rPr lang="en-US" sz="2000" b="1" dirty="0" smtClean="0">
                <a:effectLst>
                  <a:outerShdw blurRad="38100" dist="38100" dir="2700000" algn="tl">
                    <a:srgbClr val="FFFFFF"/>
                  </a:outerShdw>
                </a:effectLst>
                <a:latin typeface="Arial" charset="0"/>
              </a:rPr>
              <a:t> , y</a:t>
            </a:r>
            <a:r>
              <a:rPr lang="en-US" sz="2000" b="1" baseline="-25000" dirty="0" smtClean="0">
                <a:effectLst>
                  <a:outerShdw blurRad="38100" dist="38100" dir="2700000" algn="tl">
                    <a:srgbClr val="FFFFFF"/>
                  </a:outerShdw>
                </a:effectLst>
                <a:latin typeface="Arial" charset="0"/>
              </a:rPr>
              <a:t>2</a:t>
            </a:r>
            <a:r>
              <a:rPr lang="en-US" sz="2000" b="1" dirty="0" smtClean="0">
                <a:effectLst>
                  <a:outerShdw blurRad="38100" dist="38100" dir="2700000" algn="tl">
                    <a:srgbClr val="FFFFFF"/>
                  </a:outerShdw>
                </a:effectLst>
                <a:latin typeface="Arial" charset="0"/>
              </a:rPr>
              <a:t> , …, </a:t>
            </a:r>
            <a:r>
              <a:rPr lang="en-US" sz="2000" b="1" dirty="0" err="1" smtClean="0">
                <a:effectLst>
                  <a:outerShdw blurRad="38100" dist="38100" dir="2700000" algn="tl">
                    <a:srgbClr val="FFFFFF"/>
                  </a:outerShdw>
                </a:effectLst>
                <a:latin typeface="Arial" charset="0"/>
              </a:rPr>
              <a:t>y</a:t>
            </a:r>
            <a:r>
              <a:rPr lang="en-US" sz="2000" b="1" baseline="-25000" dirty="0" err="1" smtClean="0">
                <a:effectLst>
                  <a:outerShdw blurRad="38100" dist="38100" dir="2700000" algn="tl">
                    <a:srgbClr val="FFFFFF"/>
                  </a:outerShdw>
                </a:effectLst>
                <a:latin typeface="Arial" charset="0"/>
              </a:rPr>
              <a:t>n</a:t>
            </a:r>
            <a:r>
              <a:rPr lang="en-US" sz="2000" b="1" baseline="-25000" dirty="0" smtClean="0">
                <a:effectLst>
                  <a:outerShdw blurRad="38100" dist="38100" dir="2700000" algn="tl">
                    <a:srgbClr val="FFFFFF"/>
                  </a:outerShdw>
                </a:effectLst>
                <a:latin typeface="Arial" charset="0"/>
              </a:rPr>
              <a:t> </a:t>
            </a:r>
            <a:r>
              <a:rPr lang="en-US" sz="2000" b="1" dirty="0" smtClean="0">
                <a:effectLst>
                  <a:outerShdw blurRad="38100" dist="38100" dir="2700000" algn="tl">
                    <a:srgbClr val="FFFFFF"/>
                  </a:outerShdw>
                </a:effectLst>
                <a:latin typeface="Arial" charset="0"/>
              </a:rPr>
              <a:t> </a:t>
            </a:r>
            <a:r>
              <a:rPr lang="en-US" sz="2000" b="1" dirty="0" smtClean="0">
                <a:effectLst>
                  <a:outerShdw blurRad="38100" dist="38100" dir="2700000" algn="tl">
                    <a:srgbClr val="FFFFFF"/>
                  </a:outerShdw>
                </a:effectLst>
                <a:latin typeface="Arial" charset="0"/>
                <a:sym typeface="Symbol"/>
              </a:rPr>
              <a:t>  0 and integer</a:t>
            </a:r>
            <a:endParaRPr lang="en-US" sz="2000" b="1" dirty="0" smtClean="0">
              <a:effectLst>
                <a:outerShdw blurRad="38100" dist="38100" dir="2700000" algn="tl">
                  <a:srgbClr val="FFFFFF"/>
                </a:outerShdw>
              </a:effectLst>
              <a:latin typeface="Verdana" pitchFamily="34" charset="0"/>
              <a:ea typeface="Verdana" pitchFamily="34" charset="0"/>
              <a:cs typeface="Verdana" pitchFamily="34" charset="0"/>
            </a:endParaRPr>
          </a:p>
        </p:txBody>
      </p:sp>
      <p:sp>
        <p:nvSpPr>
          <p:cNvPr id="10" name="TextBox 9"/>
          <p:cNvSpPr txBox="1"/>
          <p:nvPr/>
        </p:nvSpPr>
        <p:spPr>
          <a:xfrm>
            <a:off x="228600" y="472083"/>
            <a:ext cx="8595266" cy="1015663"/>
          </a:xfrm>
          <a:prstGeom prst="rect">
            <a:avLst/>
          </a:prstGeom>
          <a:noFill/>
        </p:spPr>
        <p:txBody>
          <a:bodyPr wrap="square" rtlCol="0">
            <a:spAutoFit/>
          </a:bodyPr>
          <a:lstStyle/>
          <a:p>
            <a:r>
              <a:rPr lang="en-US" sz="2000" b="1" dirty="0" smtClean="0">
                <a:effectLst>
                  <a:outerShdw blurRad="38100" dist="38100" dir="2700000" algn="tl">
                    <a:srgbClr val="FFFFFF"/>
                  </a:outerShdw>
                </a:effectLst>
                <a:latin typeface="Arial" charset="0"/>
              </a:rPr>
              <a:t>                                                       You want to fill your knapsack with different items to maximum value of the goods you are carrying. There are n types of items and there is a weight limit. </a:t>
            </a:r>
          </a:p>
        </p:txBody>
      </p:sp>
      <p:sp>
        <p:nvSpPr>
          <p:cNvPr id="9" name="TextBox 8"/>
          <p:cNvSpPr txBox="1"/>
          <p:nvPr/>
        </p:nvSpPr>
        <p:spPr>
          <a:xfrm>
            <a:off x="228600" y="4318709"/>
            <a:ext cx="8595266" cy="707886"/>
          </a:xfrm>
          <a:prstGeom prst="rect">
            <a:avLst/>
          </a:prstGeom>
          <a:noFill/>
        </p:spPr>
        <p:txBody>
          <a:bodyPr wrap="square" rtlCol="0">
            <a:spAutoFit/>
          </a:bodyPr>
          <a:lstStyle/>
          <a:p>
            <a:r>
              <a:rPr lang="en-US" sz="2000" b="1" dirty="0" smtClean="0">
                <a:effectLst>
                  <a:outerShdw blurRad="38100" dist="38100" dir="2700000" algn="tl">
                    <a:srgbClr val="FFFFFF"/>
                  </a:outerShdw>
                </a:effectLst>
                <a:latin typeface="Arial" charset="0"/>
              </a:rPr>
              <a:t>So many different versions of the problem exist that a book (with  over 400 pages) has been published. We will consider two versions. </a:t>
            </a:r>
          </a:p>
        </p:txBody>
      </p:sp>
      <p:sp>
        <p:nvSpPr>
          <p:cNvPr id="11" name="TextBox 10"/>
          <p:cNvSpPr txBox="1"/>
          <p:nvPr/>
        </p:nvSpPr>
        <p:spPr>
          <a:xfrm>
            <a:off x="228600" y="5239264"/>
            <a:ext cx="8595266" cy="400110"/>
          </a:xfrm>
          <a:prstGeom prst="rect">
            <a:avLst/>
          </a:prstGeom>
          <a:noFill/>
        </p:spPr>
        <p:txBody>
          <a:bodyPr wrap="square" rtlCol="0">
            <a:spAutoFit/>
          </a:bodyPr>
          <a:lstStyle/>
          <a:p>
            <a:r>
              <a:rPr lang="en-US" sz="2000" b="1" dirty="0" smtClean="0">
                <a:effectLst>
                  <a:outerShdw blurRad="38100" dist="38100" dir="2700000" algn="tl">
                    <a:srgbClr val="FFFFFF"/>
                  </a:outerShdw>
                </a:effectLst>
                <a:latin typeface="Arial" charset="0"/>
              </a:rPr>
              <a:t>Version 1: variables y can take only binary values.</a:t>
            </a:r>
          </a:p>
        </p:txBody>
      </p:sp>
      <p:sp>
        <p:nvSpPr>
          <p:cNvPr id="13" name="TextBox 12"/>
          <p:cNvSpPr txBox="1"/>
          <p:nvPr/>
        </p:nvSpPr>
        <p:spPr>
          <a:xfrm>
            <a:off x="213450" y="5749700"/>
            <a:ext cx="8595266" cy="400110"/>
          </a:xfrm>
          <a:prstGeom prst="rect">
            <a:avLst/>
          </a:prstGeom>
          <a:noFill/>
        </p:spPr>
        <p:txBody>
          <a:bodyPr wrap="square" rtlCol="0">
            <a:spAutoFit/>
          </a:bodyPr>
          <a:lstStyle/>
          <a:p>
            <a:r>
              <a:rPr lang="en-US" sz="2000" b="1" dirty="0">
                <a:effectLst>
                  <a:outerShdw blurRad="38100" dist="38100" dir="2700000" algn="tl">
                    <a:srgbClr val="FFFFFF"/>
                  </a:outerShdw>
                </a:effectLst>
                <a:latin typeface="Arial" charset="0"/>
              </a:rPr>
              <a:t>V</a:t>
            </a:r>
            <a:r>
              <a:rPr lang="en-US" sz="2000" b="1" dirty="0" smtClean="0">
                <a:effectLst>
                  <a:outerShdw blurRad="38100" dist="38100" dir="2700000" algn="tl">
                    <a:srgbClr val="FFFFFF"/>
                  </a:outerShdw>
                </a:effectLst>
                <a:latin typeface="Arial" charset="0"/>
              </a:rPr>
              <a:t>ersion 2:  equality constraint and minimization objective function.</a:t>
            </a: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9" grpId="0"/>
      <p:bldP spid="11" grpId="0"/>
      <p:bldP spid="13"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p>
            <a:r>
              <a:rPr lang="en-US" dirty="0" err="1" smtClean="0"/>
              <a:t>Integer_LP</a:t>
            </a:r>
            <a:endParaRPr lang="en-US" dirty="0"/>
          </a:p>
        </p:txBody>
      </p:sp>
      <p:sp>
        <p:nvSpPr>
          <p:cNvPr id="3" name="Slide Number Placeholder 2"/>
          <p:cNvSpPr>
            <a:spLocks noGrp="1"/>
          </p:cNvSpPr>
          <p:nvPr>
            <p:ph type="sldNum" sz="quarter" idx="11"/>
          </p:nvPr>
        </p:nvSpPr>
        <p:spPr/>
        <p:txBody>
          <a:bodyPr/>
          <a:lstStyle/>
          <a:p>
            <a:fld id="{D800FC57-747A-4054-A3DF-63D163080A4A}" type="slidenum">
              <a:rPr lang="en-US" smtClean="0"/>
              <a:pPr/>
              <a:t>12</a:t>
            </a:fld>
            <a:endParaRPr lang="en-US" dirty="0"/>
          </a:p>
        </p:txBody>
      </p:sp>
      <p:sp>
        <p:nvSpPr>
          <p:cNvPr id="4" name="AutoShape 15"/>
          <p:cNvSpPr>
            <a:spLocks noChangeArrowheads="1"/>
          </p:cNvSpPr>
          <p:nvPr/>
        </p:nvSpPr>
        <p:spPr bwMode="blackWhite">
          <a:xfrm>
            <a:off x="228599" y="152400"/>
            <a:ext cx="5989303" cy="578882"/>
          </a:xfrm>
          <a:prstGeom prst="roundRect">
            <a:avLst>
              <a:gd name="adj" fmla="val 16667"/>
            </a:avLst>
          </a:prstGeom>
          <a:gradFill rotWithShape="1">
            <a:gsLst>
              <a:gs pos="0">
                <a:srgbClr val="0000FF"/>
              </a:gs>
              <a:gs pos="50000">
                <a:srgbClr val="00CCFF"/>
              </a:gs>
              <a:gs pos="100000">
                <a:srgbClr val="0000FF"/>
              </a:gs>
            </a:gsLst>
            <a:lin ang="5400000" scaled="1"/>
          </a:gradFill>
          <a:ln w="9525">
            <a:solidFill>
              <a:srgbClr val="4D4D4D"/>
            </a:solidFill>
            <a:round/>
            <a:headEnd/>
            <a:tailEnd/>
          </a:ln>
          <a:effectLst>
            <a:outerShdw dist="107763" dir="2700000" algn="ctr" rotWithShape="0">
              <a:schemeClr val="bg2">
                <a:alpha val="50000"/>
              </a:schemeClr>
            </a:outerShdw>
          </a:effectLst>
        </p:spPr>
        <p:txBody>
          <a:bodyPr wrap="square">
            <a:spAutoFit/>
          </a:bodyPr>
          <a:lstStyle/>
          <a:p>
            <a:r>
              <a:rPr lang="en-US" sz="2800" b="1" dirty="0" smtClean="0">
                <a:solidFill>
                  <a:schemeClr val="tx2"/>
                </a:solidFill>
                <a:effectLst>
                  <a:outerShdw blurRad="38100" dist="38100" dir="2700000" algn="tl">
                    <a:srgbClr val="FFFFFF"/>
                  </a:outerShdw>
                </a:effectLst>
                <a:latin typeface="Verdana" pitchFamily="34" charset="0"/>
              </a:rPr>
              <a:t>Version 1: Capital Budgeting</a:t>
            </a:r>
          </a:p>
        </p:txBody>
      </p:sp>
      <p:graphicFrame>
        <p:nvGraphicFramePr>
          <p:cNvPr id="5" name="Table 4"/>
          <p:cNvGraphicFramePr>
            <a:graphicFrameLocks noGrp="1"/>
          </p:cNvGraphicFramePr>
          <p:nvPr>
            <p:extLst>
              <p:ext uri="{D42A27DB-BD31-4B8C-83A1-F6EECF244321}">
                <p14:modId xmlns:p14="http://schemas.microsoft.com/office/powerpoint/2010/main" val="2372918520"/>
              </p:ext>
            </p:extLst>
          </p:nvPr>
        </p:nvGraphicFramePr>
        <p:xfrm>
          <a:off x="304816" y="960147"/>
          <a:ext cx="3931920" cy="942975"/>
        </p:xfrm>
        <a:graphic>
          <a:graphicData uri="http://schemas.openxmlformats.org/drawingml/2006/table">
            <a:tbl>
              <a:tblPr/>
              <a:tblGrid>
                <a:gridCol w="1645920"/>
                <a:gridCol w="457200"/>
                <a:gridCol w="457200"/>
                <a:gridCol w="457200"/>
                <a:gridCol w="457200"/>
                <a:gridCol w="457200"/>
              </a:tblGrid>
              <a:tr h="190500">
                <a:tc>
                  <a:txBody>
                    <a:bodyPr/>
                    <a:lstStyle/>
                    <a:p>
                      <a:pPr algn="l" fontAlgn="b"/>
                      <a:r>
                        <a:rPr lang="en-US" sz="2000" b="1" kern="1200" dirty="0" smtClean="0">
                          <a:solidFill>
                            <a:schemeClr val="tx1"/>
                          </a:solidFill>
                          <a:effectLst>
                            <a:outerShdw blurRad="38100" dist="38100" dir="2700000" algn="tl">
                              <a:srgbClr val="FFFFFF"/>
                            </a:outerShdw>
                          </a:effectLst>
                          <a:latin typeface="Arial" charset="0"/>
                          <a:ea typeface="+mn-ea"/>
                          <a:cs typeface="+mn-cs"/>
                        </a:rPr>
                        <a:t> Project</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2000" b="1" kern="1200" dirty="0" smtClean="0">
                          <a:solidFill>
                            <a:schemeClr val="tx1"/>
                          </a:solidFill>
                          <a:effectLst>
                            <a:outerShdw blurRad="38100" dist="38100" dir="2700000" algn="tl">
                              <a:srgbClr val="FFFFFF"/>
                            </a:outerShdw>
                          </a:effectLst>
                          <a:latin typeface="Arial" charset="0"/>
                          <a:ea typeface="+mn-ea"/>
                          <a:cs typeface="+mn-cs"/>
                        </a:rPr>
                        <a:t>P1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2000" b="1" kern="1200" dirty="0" smtClean="0">
                          <a:solidFill>
                            <a:schemeClr val="tx1"/>
                          </a:solidFill>
                          <a:effectLst>
                            <a:outerShdw blurRad="38100" dist="38100" dir="2700000" algn="tl">
                              <a:srgbClr val="FFFFFF"/>
                            </a:outerShdw>
                          </a:effectLst>
                          <a:latin typeface="Arial" charset="0"/>
                          <a:ea typeface="+mn-ea"/>
                          <a:cs typeface="+mn-cs"/>
                        </a:rPr>
                        <a:t>P2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2000" b="1" kern="1200" dirty="0" smtClean="0">
                          <a:solidFill>
                            <a:schemeClr val="tx1"/>
                          </a:solidFill>
                          <a:effectLst>
                            <a:outerShdw blurRad="38100" dist="38100" dir="2700000" algn="tl">
                              <a:srgbClr val="FFFFFF"/>
                            </a:outerShdw>
                          </a:effectLst>
                          <a:latin typeface="Arial" charset="0"/>
                          <a:ea typeface="+mn-ea"/>
                          <a:cs typeface="+mn-cs"/>
                        </a:rPr>
                        <a:t>P3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2000" b="1" kern="1200" dirty="0" smtClean="0">
                          <a:solidFill>
                            <a:schemeClr val="tx1"/>
                          </a:solidFill>
                          <a:effectLst>
                            <a:outerShdw blurRad="38100" dist="38100" dir="2700000" algn="tl">
                              <a:srgbClr val="FFFFFF"/>
                            </a:outerShdw>
                          </a:effectLst>
                          <a:latin typeface="Arial" charset="0"/>
                          <a:ea typeface="+mn-ea"/>
                          <a:cs typeface="+mn-cs"/>
                        </a:rPr>
                        <a:t>P4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2000" b="1" kern="1200" dirty="0" smtClean="0">
                          <a:solidFill>
                            <a:schemeClr val="tx1"/>
                          </a:solidFill>
                          <a:effectLst>
                            <a:outerShdw blurRad="38100" dist="38100" dir="2700000" algn="tl">
                              <a:srgbClr val="FFFFFF"/>
                            </a:outerShdw>
                          </a:effectLst>
                          <a:latin typeface="Arial" charset="0"/>
                          <a:ea typeface="+mn-ea"/>
                          <a:cs typeface="+mn-cs"/>
                        </a:rPr>
                        <a:t>P5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0500">
                <a:tc>
                  <a:txBody>
                    <a:bodyPr/>
                    <a:lstStyle/>
                    <a:p>
                      <a:pPr algn="l" fontAlgn="b"/>
                      <a:r>
                        <a:rPr lang="en-US" sz="2000" b="1" kern="1200" dirty="0" smtClean="0">
                          <a:solidFill>
                            <a:schemeClr val="tx1"/>
                          </a:solidFill>
                          <a:effectLst>
                            <a:outerShdw blurRad="38100" dist="38100" dir="2700000" algn="tl">
                              <a:srgbClr val="FFFFFF"/>
                            </a:outerShdw>
                          </a:effectLst>
                          <a:latin typeface="Arial" charset="0"/>
                          <a:ea typeface="+mn-ea"/>
                          <a:cs typeface="+mn-cs"/>
                        </a:rPr>
                        <a:t> NPV</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2000" b="1" kern="1200" dirty="0" smtClean="0">
                          <a:solidFill>
                            <a:schemeClr val="tx1"/>
                          </a:solidFill>
                          <a:effectLst>
                            <a:outerShdw blurRad="38100" dist="38100" dir="2700000" algn="tl">
                              <a:srgbClr val="FFFFFF"/>
                            </a:outerShdw>
                          </a:effectLst>
                          <a:latin typeface="Arial" charset="0"/>
                          <a:ea typeface="+mn-ea"/>
                          <a:cs typeface="+mn-cs"/>
                        </a:rPr>
                        <a:t>10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2000" b="1" kern="1200" dirty="0" smtClean="0">
                          <a:solidFill>
                            <a:schemeClr val="tx1"/>
                          </a:solidFill>
                          <a:effectLst>
                            <a:outerShdw blurRad="38100" dist="38100" dir="2700000" algn="tl">
                              <a:srgbClr val="FFFFFF"/>
                            </a:outerShdw>
                          </a:effectLst>
                          <a:latin typeface="Arial" charset="0"/>
                          <a:ea typeface="+mn-ea"/>
                          <a:cs typeface="+mn-cs"/>
                        </a:rPr>
                        <a:t>17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2000" b="1" kern="1200" dirty="0" smtClean="0">
                          <a:solidFill>
                            <a:schemeClr val="tx1"/>
                          </a:solidFill>
                          <a:effectLst>
                            <a:outerShdw blurRad="38100" dist="38100" dir="2700000" algn="tl">
                              <a:srgbClr val="FFFFFF"/>
                            </a:outerShdw>
                          </a:effectLst>
                          <a:latin typeface="Arial" charset="0"/>
                          <a:ea typeface="+mn-ea"/>
                          <a:cs typeface="+mn-cs"/>
                        </a:rPr>
                        <a:t>16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2000" b="1" kern="1200" dirty="0" smtClean="0">
                          <a:solidFill>
                            <a:schemeClr val="tx1"/>
                          </a:solidFill>
                          <a:effectLst>
                            <a:outerShdw blurRad="38100" dist="38100" dir="2700000" algn="tl">
                              <a:srgbClr val="FFFFFF"/>
                            </a:outerShdw>
                          </a:effectLst>
                          <a:latin typeface="Arial" charset="0"/>
                          <a:ea typeface="+mn-ea"/>
                          <a:cs typeface="+mn-cs"/>
                        </a:rPr>
                        <a:t>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2000" b="1" kern="1200" dirty="0" smtClean="0">
                          <a:solidFill>
                            <a:schemeClr val="tx1"/>
                          </a:solidFill>
                          <a:effectLst>
                            <a:outerShdw blurRad="38100" dist="38100" dir="2700000" algn="tl">
                              <a:srgbClr val="FFFFFF"/>
                            </a:outerShdw>
                          </a:effectLst>
                          <a:latin typeface="Arial" charset="0"/>
                          <a:ea typeface="+mn-ea"/>
                          <a:cs typeface="+mn-cs"/>
                        </a:rPr>
                        <a:t>14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0025">
                <a:tc>
                  <a:txBody>
                    <a:bodyPr/>
                    <a:lstStyle/>
                    <a:p>
                      <a:pPr algn="l" fontAlgn="b"/>
                      <a:r>
                        <a:rPr lang="en-US" sz="2000" b="1" kern="1200" dirty="0" smtClean="0">
                          <a:solidFill>
                            <a:schemeClr val="tx1"/>
                          </a:solidFill>
                          <a:effectLst>
                            <a:outerShdw blurRad="38100" dist="38100" dir="2700000" algn="tl">
                              <a:srgbClr val="FFFFFF"/>
                            </a:outerShdw>
                          </a:effectLst>
                          <a:latin typeface="Arial" charset="0"/>
                          <a:ea typeface="+mn-ea"/>
                          <a:cs typeface="+mn-cs"/>
                        </a:rPr>
                        <a:t> Expenditure  </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sz="2000" b="1" kern="1200" dirty="0" smtClean="0">
                          <a:solidFill>
                            <a:schemeClr val="tx1"/>
                          </a:solidFill>
                          <a:effectLst>
                            <a:outerShdw blurRad="38100" dist="38100" dir="2700000" algn="tl">
                              <a:srgbClr val="FFFFFF"/>
                            </a:outerShdw>
                          </a:effectLst>
                          <a:latin typeface="Arial" charset="0"/>
                          <a:ea typeface="+mn-ea"/>
                          <a:cs typeface="+mn-cs"/>
                        </a:rPr>
                        <a:t>48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sz="2000" b="1" kern="1200" dirty="0" smtClean="0">
                          <a:solidFill>
                            <a:schemeClr val="tx1"/>
                          </a:solidFill>
                          <a:effectLst>
                            <a:outerShdw blurRad="38100" dist="38100" dir="2700000" algn="tl">
                              <a:srgbClr val="FFFFFF"/>
                            </a:outerShdw>
                          </a:effectLst>
                          <a:latin typeface="Arial" charset="0"/>
                          <a:ea typeface="+mn-ea"/>
                          <a:cs typeface="+mn-cs"/>
                        </a:rPr>
                        <a:t>96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sz="2000" b="1" kern="1200" dirty="0" smtClean="0">
                          <a:solidFill>
                            <a:schemeClr val="tx1"/>
                          </a:solidFill>
                          <a:effectLst>
                            <a:outerShdw blurRad="38100" dist="38100" dir="2700000" algn="tl">
                              <a:srgbClr val="FFFFFF"/>
                            </a:outerShdw>
                          </a:effectLst>
                          <a:latin typeface="Arial" charset="0"/>
                          <a:ea typeface="+mn-ea"/>
                          <a:cs typeface="+mn-cs"/>
                        </a:rPr>
                        <a:t>80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sz="2000" b="1" kern="1200" dirty="0" smtClean="0">
                          <a:solidFill>
                            <a:schemeClr val="tx1"/>
                          </a:solidFill>
                          <a:effectLst>
                            <a:outerShdw blurRad="38100" dist="38100" dir="2700000" algn="tl">
                              <a:srgbClr val="FFFFFF"/>
                            </a:outerShdw>
                          </a:effectLst>
                          <a:latin typeface="Arial" charset="0"/>
                          <a:ea typeface="+mn-ea"/>
                          <a:cs typeface="+mn-cs"/>
                        </a:rPr>
                        <a:t>32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sz="2000" b="1" kern="1200" dirty="0" smtClean="0">
                          <a:solidFill>
                            <a:schemeClr val="tx1"/>
                          </a:solidFill>
                          <a:effectLst>
                            <a:outerShdw blurRad="38100" dist="38100" dir="2700000" algn="tl">
                              <a:srgbClr val="FFFFFF"/>
                            </a:outerShdw>
                          </a:effectLst>
                          <a:latin typeface="Arial" charset="0"/>
                          <a:ea typeface="+mn-ea"/>
                          <a:cs typeface="+mn-cs"/>
                        </a:rPr>
                        <a:t>64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0" name="TextBox 9"/>
          <p:cNvSpPr txBox="1"/>
          <p:nvPr/>
        </p:nvSpPr>
        <p:spPr>
          <a:xfrm>
            <a:off x="4267189" y="889280"/>
            <a:ext cx="4571950" cy="1323439"/>
          </a:xfrm>
          <a:prstGeom prst="rect">
            <a:avLst/>
          </a:prstGeom>
          <a:noFill/>
        </p:spPr>
        <p:txBody>
          <a:bodyPr wrap="square" rtlCol="0">
            <a:spAutoFit/>
          </a:bodyPr>
          <a:lstStyle/>
          <a:p>
            <a:pPr fontAlgn="b"/>
            <a:r>
              <a:rPr lang="en-US" sz="2000" b="1" dirty="0" smtClean="0">
                <a:effectLst>
                  <a:outerShdw blurRad="38100" dist="38100" dir="2700000" algn="tl">
                    <a:srgbClr val="FFFFFF"/>
                  </a:outerShdw>
                </a:effectLst>
                <a:latin typeface="Arial" charset="0"/>
              </a:rPr>
              <a:t>Assume budget (B)  = 176 million dollars. Which projects should we select to maximize Net Present Value (NPV)?</a:t>
            </a:r>
          </a:p>
        </p:txBody>
      </p:sp>
      <p:sp>
        <p:nvSpPr>
          <p:cNvPr id="11" name="TextBox 10"/>
          <p:cNvSpPr txBox="1"/>
          <p:nvPr/>
        </p:nvSpPr>
        <p:spPr>
          <a:xfrm>
            <a:off x="243873" y="2423171"/>
            <a:ext cx="8595266" cy="1077218"/>
          </a:xfrm>
          <a:prstGeom prst="rect">
            <a:avLst/>
          </a:prstGeom>
          <a:noFill/>
        </p:spPr>
        <p:txBody>
          <a:bodyPr wrap="square" rtlCol="0">
            <a:spAutoFit/>
          </a:bodyPr>
          <a:lstStyle/>
          <a:p>
            <a:r>
              <a:rPr lang="en-US" b="1" dirty="0" smtClean="0">
                <a:effectLst>
                  <a:outerShdw blurRad="38100" dist="38100" dir="2700000" algn="tl">
                    <a:srgbClr val="FFFFFF"/>
                  </a:outerShdw>
                </a:effectLst>
                <a:latin typeface="Verdana" pitchFamily="34" charset="0"/>
                <a:ea typeface="Verdana" pitchFamily="34" charset="0"/>
                <a:cs typeface="Verdana" pitchFamily="34" charset="0"/>
              </a:rPr>
              <a:t>Maximize </a:t>
            </a:r>
            <a:r>
              <a:rPr lang="en-US" sz="2000" b="1" dirty="0" smtClean="0">
                <a:effectLst>
                  <a:outerShdw blurRad="38100" dist="38100" dir="2700000" algn="tl">
                    <a:srgbClr val="FFFFFF"/>
                  </a:outerShdw>
                </a:effectLst>
                <a:latin typeface="Arial" charset="0"/>
              </a:rPr>
              <a:t>10 y</a:t>
            </a:r>
            <a:r>
              <a:rPr lang="en-US" sz="2000" b="1" baseline="-25000" dirty="0" smtClean="0">
                <a:effectLst>
                  <a:outerShdw blurRad="38100" dist="38100" dir="2700000" algn="tl">
                    <a:srgbClr val="FFFFFF"/>
                  </a:outerShdw>
                </a:effectLst>
                <a:latin typeface="Arial" charset="0"/>
              </a:rPr>
              <a:t>1 </a:t>
            </a:r>
            <a:r>
              <a:rPr lang="en-US" sz="2000" b="1" dirty="0" smtClean="0">
                <a:effectLst>
                  <a:outerShdw blurRad="38100" dist="38100" dir="2700000" algn="tl">
                    <a:srgbClr val="FFFFFF"/>
                  </a:outerShdw>
                </a:effectLst>
                <a:latin typeface="Arial" charset="0"/>
              </a:rPr>
              <a:t> + 17 y</a:t>
            </a:r>
            <a:r>
              <a:rPr lang="en-US" sz="2000" b="1" baseline="-25000" dirty="0" smtClean="0">
                <a:effectLst>
                  <a:outerShdw blurRad="38100" dist="38100" dir="2700000" algn="tl">
                    <a:srgbClr val="FFFFFF"/>
                  </a:outerShdw>
                </a:effectLst>
                <a:latin typeface="Arial" charset="0"/>
              </a:rPr>
              <a:t>2</a:t>
            </a:r>
            <a:r>
              <a:rPr lang="en-US" sz="2000" b="1" dirty="0" smtClean="0">
                <a:effectLst>
                  <a:outerShdw blurRad="38100" dist="38100" dir="2700000" algn="tl">
                    <a:srgbClr val="FFFFFF"/>
                  </a:outerShdw>
                </a:effectLst>
                <a:latin typeface="Arial" charset="0"/>
              </a:rPr>
              <a:t> + 16 y</a:t>
            </a:r>
            <a:r>
              <a:rPr lang="en-US" sz="2000" b="1" baseline="-25000" dirty="0" smtClean="0">
                <a:effectLst>
                  <a:outerShdw blurRad="38100" dist="38100" dir="2700000" algn="tl">
                    <a:srgbClr val="FFFFFF"/>
                  </a:outerShdw>
                </a:effectLst>
                <a:latin typeface="Arial" charset="0"/>
              </a:rPr>
              <a:t>3 </a:t>
            </a:r>
            <a:r>
              <a:rPr lang="en-US" sz="2000" b="1" dirty="0" smtClean="0">
                <a:effectLst>
                  <a:outerShdw blurRad="38100" dist="38100" dir="2700000" algn="tl">
                    <a:srgbClr val="FFFFFF"/>
                  </a:outerShdw>
                </a:effectLst>
                <a:latin typeface="Arial" charset="0"/>
              </a:rPr>
              <a:t> </a:t>
            </a:r>
            <a:r>
              <a:rPr lang="en-US" sz="2000" b="1" dirty="0">
                <a:effectLst>
                  <a:outerShdw blurRad="38100" dist="38100" dir="2700000" algn="tl">
                    <a:srgbClr val="FFFFFF"/>
                  </a:outerShdw>
                </a:effectLst>
                <a:latin typeface="Arial" charset="0"/>
              </a:rPr>
              <a:t>+ </a:t>
            </a:r>
            <a:r>
              <a:rPr lang="en-US" sz="2000" b="1" dirty="0" smtClean="0">
                <a:effectLst>
                  <a:outerShdw blurRad="38100" dist="38100" dir="2700000" algn="tl">
                    <a:srgbClr val="FFFFFF"/>
                  </a:outerShdw>
                </a:effectLst>
                <a:latin typeface="Arial" charset="0"/>
              </a:rPr>
              <a:t>  8 y</a:t>
            </a:r>
            <a:r>
              <a:rPr lang="en-US" sz="2000" b="1" baseline="-25000" dirty="0" smtClean="0">
                <a:effectLst>
                  <a:outerShdw blurRad="38100" dist="38100" dir="2700000" algn="tl">
                    <a:srgbClr val="FFFFFF"/>
                  </a:outerShdw>
                </a:effectLst>
                <a:latin typeface="Arial" charset="0"/>
              </a:rPr>
              <a:t>4</a:t>
            </a:r>
            <a:r>
              <a:rPr lang="en-US" sz="2000" b="1" dirty="0" smtClean="0">
                <a:effectLst>
                  <a:outerShdw blurRad="38100" dist="38100" dir="2700000" algn="tl">
                    <a:srgbClr val="FFFFFF"/>
                  </a:outerShdw>
                </a:effectLst>
                <a:latin typeface="Arial" charset="0"/>
              </a:rPr>
              <a:t> +</a:t>
            </a:r>
            <a:r>
              <a:rPr lang="en-US" sz="2000" b="1" baseline="-25000" dirty="0" smtClean="0">
                <a:effectLst>
                  <a:outerShdw blurRad="38100" dist="38100" dir="2700000" algn="tl">
                    <a:srgbClr val="FFFFFF"/>
                  </a:outerShdw>
                </a:effectLst>
                <a:latin typeface="Arial" charset="0"/>
              </a:rPr>
              <a:t> </a:t>
            </a:r>
            <a:r>
              <a:rPr lang="en-US" sz="2000" b="1" dirty="0" smtClean="0">
                <a:effectLst>
                  <a:outerShdw blurRad="38100" dist="38100" dir="2700000" algn="tl">
                    <a:srgbClr val="FFFFFF"/>
                  </a:outerShdw>
                </a:effectLst>
                <a:latin typeface="Arial" charset="0"/>
              </a:rPr>
              <a:t>14 y</a:t>
            </a:r>
            <a:r>
              <a:rPr lang="en-US" sz="2000" b="1" baseline="-25000" dirty="0" smtClean="0">
                <a:effectLst>
                  <a:outerShdw blurRad="38100" dist="38100" dir="2700000" algn="tl">
                    <a:srgbClr val="FFFFFF"/>
                  </a:outerShdw>
                </a:effectLst>
                <a:latin typeface="Arial" charset="0"/>
              </a:rPr>
              <a:t>5 </a:t>
            </a:r>
          </a:p>
          <a:p>
            <a:r>
              <a:rPr lang="en-US" sz="2000" b="1" dirty="0" smtClean="0">
                <a:effectLst>
                  <a:outerShdw blurRad="38100" dist="38100" dir="2700000" algn="tl">
                    <a:srgbClr val="FFFFFF"/>
                  </a:outerShdw>
                </a:effectLst>
                <a:latin typeface="Arial" charset="0"/>
                <a:ea typeface="Verdana" pitchFamily="34" charset="0"/>
                <a:cs typeface="Verdana" pitchFamily="34" charset="0"/>
              </a:rPr>
              <a:t>Subject to:      </a:t>
            </a:r>
            <a:r>
              <a:rPr lang="en-US" sz="2000" b="1" dirty="0" smtClean="0">
                <a:effectLst>
                  <a:outerShdw blurRad="38100" dist="38100" dir="2700000" algn="tl">
                    <a:srgbClr val="FFFFFF"/>
                  </a:outerShdw>
                </a:effectLst>
                <a:latin typeface="Arial" charset="0"/>
              </a:rPr>
              <a:t>48 y</a:t>
            </a:r>
            <a:r>
              <a:rPr lang="en-US" sz="2000" b="1" baseline="-25000" dirty="0" smtClean="0">
                <a:effectLst>
                  <a:outerShdw blurRad="38100" dist="38100" dir="2700000" algn="tl">
                    <a:srgbClr val="FFFFFF"/>
                  </a:outerShdw>
                </a:effectLst>
                <a:latin typeface="Arial" charset="0"/>
              </a:rPr>
              <a:t>1 </a:t>
            </a:r>
            <a:r>
              <a:rPr lang="en-US" sz="2000" b="1" dirty="0" smtClean="0">
                <a:effectLst>
                  <a:outerShdw blurRad="38100" dist="38100" dir="2700000" algn="tl">
                    <a:srgbClr val="FFFFFF"/>
                  </a:outerShdw>
                </a:effectLst>
                <a:latin typeface="Arial" charset="0"/>
              </a:rPr>
              <a:t> + 96 y</a:t>
            </a:r>
            <a:r>
              <a:rPr lang="en-US" sz="2000" b="1" baseline="-25000" dirty="0" smtClean="0">
                <a:effectLst>
                  <a:outerShdw blurRad="38100" dist="38100" dir="2700000" algn="tl">
                    <a:srgbClr val="FFFFFF"/>
                  </a:outerShdw>
                </a:effectLst>
                <a:latin typeface="Arial" charset="0"/>
              </a:rPr>
              <a:t>2</a:t>
            </a:r>
            <a:r>
              <a:rPr lang="en-US" sz="2000" b="1" dirty="0" smtClean="0">
                <a:effectLst>
                  <a:outerShdw blurRad="38100" dist="38100" dir="2700000" algn="tl">
                    <a:srgbClr val="FFFFFF"/>
                  </a:outerShdw>
                </a:effectLst>
                <a:latin typeface="Arial" charset="0"/>
              </a:rPr>
              <a:t> + 80 y</a:t>
            </a:r>
            <a:r>
              <a:rPr lang="en-US" sz="2000" b="1" baseline="-25000" dirty="0" smtClean="0">
                <a:effectLst>
                  <a:outerShdw blurRad="38100" dist="38100" dir="2700000" algn="tl">
                    <a:srgbClr val="FFFFFF"/>
                  </a:outerShdw>
                </a:effectLst>
                <a:latin typeface="Arial" charset="0"/>
              </a:rPr>
              <a:t>3 </a:t>
            </a:r>
            <a:r>
              <a:rPr lang="en-US" sz="2000" b="1" dirty="0" smtClean="0">
                <a:effectLst>
                  <a:outerShdw blurRad="38100" dist="38100" dir="2700000" algn="tl">
                    <a:srgbClr val="FFFFFF"/>
                  </a:outerShdw>
                </a:effectLst>
                <a:latin typeface="Arial" charset="0"/>
              </a:rPr>
              <a:t> </a:t>
            </a:r>
            <a:r>
              <a:rPr lang="en-US" sz="2000" b="1" dirty="0">
                <a:effectLst>
                  <a:outerShdw blurRad="38100" dist="38100" dir="2700000" algn="tl">
                    <a:srgbClr val="FFFFFF"/>
                  </a:outerShdw>
                </a:effectLst>
                <a:latin typeface="Arial" charset="0"/>
              </a:rPr>
              <a:t>+ </a:t>
            </a:r>
            <a:r>
              <a:rPr lang="en-US" sz="2000" b="1" dirty="0" smtClean="0">
                <a:effectLst>
                  <a:outerShdw blurRad="38100" dist="38100" dir="2700000" algn="tl">
                    <a:srgbClr val="FFFFFF"/>
                  </a:outerShdw>
                </a:effectLst>
                <a:latin typeface="Arial" charset="0"/>
              </a:rPr>
              <a:t>32 y</a:t>
            </a:r>
            <a:r>
              <a:rPr lang="en-US" sz="2000" b="1" baseline="-25000" dirty="0" smtClean="0">
                <a:effectLst>
                  <a:outerShdw blurRad="38100" dist="38100" dir="2700000" algn="tl">
                    <a:srgbClr val="FFFFFF"/>
                  </a:outerShdw>
                </a:effectLst>
                <a:latin typeface="Arial" charset="0"/>
              </a:rPr>
              <a:t>4</a:t>
            </a:r>
            <a:r>
              <a:rPr lang="en-US" sz="2000" b="1" dirty="0" smtClean="0">
                <a:effectLst>
                  <a:outerShdw blurRad="38100" dist="38100" dir="2700000" algn="tl">
                    <a:srgbClr val="FFFFFF"/>
                  </a:outerShdw>
                </a:effectLst>
                <a:latin typeface="Arial" charset="0"/>
              </a:rPr>
              <a:t> +</a:t>
            </a:r>
            <a:r>
              <a:rPr lang="en-US" sz="2000" b="1" baseline="-25000" dirty="0" smtClean="0">
                <a:effectLst>
                  <a:outerShdw blurRad="38100" dist="38100" dir="2700000" algn="tl">
                    <a:srgbClr val="FFFFFF"/>
                  </a:outerShdw>
                </a:effectLst>
                <a:latin typeface="Arial" charset="0"/>
              </a:rPr>
              <a:t> </a:t>
            </a:r>
            <a:r>
              <a:rPr lang="en-US" sz="2000" b="1" dirty="0" smtClean="0">
                <a:effectLst>
                  <a:outerShdw blurRad="38100" dist="38100" dir="2700000" algn="tl">
                    <a:srgbClr val="FFFFFF"/>
                  </a:outerShdw>
                </a:effectLst>
                <a:latin typeface="Arial" charset="0"/>
              </a:rPr>
              <a:t>64 y</a:t>
            </a:r>
            <a:r>
              <a:rPr lang="en-US" sz="2000" b="1" baseline="-25000" dirty="0" smtClean="0">
                <a:effectLst>
                  <a:outerShdw blurRad="38100" dist="38100" dir="2700000" algn="tl">
                    <a:srgbClr val="FFFFFF"/>
                  </a:outerShdw>
                </a:effectLst>
                <a:latin typeface="Arial" charset="0"/>
              </a:rPr>
              <a:t>5 </a:t>
            </a:r>
            <a:r>
              <a:rPr lang="en-US" sz="2000" b="1" dirty="0" smtClean="0">
                <a:effectLst>
                  <a:outerShdw blurRad="38100" dist="38100" dir="2700000" algn="tl">
                    <a:srgbClr val="FFFFFF"/>
                  </a:outerShdw>
                </a:effectLst>
                <a:latin typeface="Arial" charset="0"/>
              </a:rPr>
              <a:t>≤ 176</a:t>
            </a:r>
          </a:p>
          <a:p>
            <a:r>
              <a:rPr lang="en-US" sz="2000" b="1" dirty="0" smtClean="0">
                <a:effectLst>
                  <a:outerShdw blurRad="38100" dist="38100" dir="2700000" algn="tl">
                    <a:srgbClr val="FFFFFF"/>
                  </a:outerShdw>
                </a:effectLst>
                <a:latin typeface="Arial" charset="0"/>
              </a:rPr>
              <a:t>		 y</a:t>
            </a:r>
            <a:r>
              <a:rPr lang="en-US" sz="2000" b="1" baseline="-25000" dirty="0" smtClean="0">
                <a:effectLst>
                  <a:outerShdw blurRad="38100" dist="38100" dir="2700000" algn="tl">
                    <a:srgbClr val="FFFFFF"/>
                  </a:outerShdw>
                </a:effectLst>
                <a:latin typeface="Arial" charset="0"/>
              </a:rPr>
              <a:t>1 </a:t>
            </a:r>
            <a:r>
              <a:rPr lang="en-US" sz="2000" b="1" dirty="0" smtClean="0">
                <a:effectLst>
                  <a:outerShdw blurRad="38100" dist="38100" dir="2700000" algn="tl">
                    <a:srgbClr val="FFFFFF"/>
                  </a:outerShdw>
                </a:effectLst>
                <a:latin typeface="Arial" charset="0"/>
              </a:rPr>
              <a:t> , y</a:t>
            </a:r>
            <a:r>
              <a:rPr lang="en-US" sz="2000" b="1" baseline="-25000" dirty="0" smtClean="0">
                <a:effectLst>
                  <a:outerShdw blurRad="38100" dist="38100" dir="2700000" algn="tl">
                    <a:srgbClr val="FFFFFF"/>
                  </a:outerShdw>
                </a:effectLst>
                <a:latin typeface="Arial" charset="0"/>
              </a:rPr>
              <a:t>2</a:t>
            </a:r>
            <a:r>
              <a:rPr lang="en-US" sz="2000" b="1" dirty="0" smtClean="0">
                <a:effectLst>
                  <a:outerShdw blurRad="38100" dist="38100" dir="2700000" algn="tl">
                    <a:srgbClr val="FFFFFF"/>
                  </a:outerShdw>
                </a:effectLst>
                <a:latin typeface="Arial" charset="0"/>
              </a:rPr>
              <a:t> , y</a:t>
            </a:r>
            <a:r>
              <a:rPr lang="en-US" sz="2000" b="1" baseline="-25000" dirty="0" smtClean="0">
                <a:effectLst>
                  <a:outerShdw blurRad="38100" dist="38100" dir="2700000" algn="tl">
                    <a:srgbClr val="FFFFFF"/>
                  </a:outerShdw>
                </a:effectLst>
                <a:latin typeface="Arial" charset="0"/>
              </a:rPr>
              <a:t>3 </a:t>
            </a:r>
            <a:r>
              <a:rPr lang="en-US" sz="2000" b="1" dirty="0">
                <a:effectLst>
                  <a:outerShdw blurRad="38100" dist="38100" dir="2700000" algn="tl">
                    <a:srgbClr val="FFFFFF"/>
                  </a:outerShdw>
                </a:effectLst>
                <a:latin typeface="Arial" charset="0"/>
              </a:rPr>
              <a:t>, </a:t>
            </a:r>
            <a:r>
              <a:rPr lang="en-US" sz="2000" b="1" dirty="0" smtClean="0">
                <a:effectLst>
                  <a:outerShdw blurRad="38100" dist="38100" dir="2700000" algn="tl">
                    <a:srgbClr val="FFFFFF"/>
                  </a:outerShdw>
                </a:effectLst>
                <a:latin typeface="Arial" charset="0"/>
              </a:rPr>
              <a:t>y</a:t>
            </a:r>
            <a:r>
              <a:rPr lang="en-US" sz="2000" b="1" baseline="-25000" dirty="0" smtClean="0">
                <a:effectLst>
                  <a:outerShdw blurRad="38100" dist="38100" dir="2700000" algn="tl">
                    <a:srgbClr val="FFFFFF"/>
                  </a:outerShdw>
                </a:effectLst>
                <a:latin typeface="Arial" charset="0"/>
              </a:rPr>
              <a:t>4</a:t>
            </a:r>
            <a:r>
              <a:rPr lang="en-US" sz="2000" b="1" dirty="0" smtClean="0">
                <a:effectLst>
                  <a:outerShdw blurRad="38100" dist="38100" dir="2700000" algn="tl">
                    <a:srgbClr val="FFFFFF"/>
                  </a:outerShdw>
                </a:effectLst>
                <a:latin typeface="Arial" charset="0"/>
              </a:rPr>
              <a:t> </a:t>
            </a:r>
            <a:r>
              <a:rPr lang="en-US" sz="2000" b="1" dirty="0">
                <a:effectLst>
                  <a:outerShdw blurRad="38100" dist="38100" dir="2700000" algn="tl">
                    <a:srgbClr val="FFFFFF"/>
                  </a:outerShdw>
                </a:effectLst>
                <a:latin typeface="Arial" charset="0"/>
              </a:rPr>
              <a:t>, </a:t>
            </a:r>
            <a:r>
              <a:rPr lang="en-US" sz="2000" b="1" dirty="0" smtClean="0">
                <a:effectLst>
                  <a:outerShdw blurRad="38100" dist="38100" dir="2700000" algn="tl">
                    <a:srgbClr val="FFFFFF"/>
                  </a:outerShdw>
                </a:effectLst>
                <a:latin typeface="Arial" charset="0"/>
              </a:rPr>
              <a:t>y</a:t>
            </a:r>
            <a:r>
              <a:rPr lang="en-US" sz="2000" b="1" baseline="-25000" dirty="0" smtClean="0">
                <a:effectLst>
                  <a:outerShdw blurRad="38100" dist="38100" dir="2700000" algn="tl">
                    <a:srgbClr val="FFFFFF"/>
                  </a:outerShdw>
                </a:effectLst>
                <a:latin typeface="Arial" charset="0"/>
              </a:rPr>
              <a:t>5  </a:t>
            </a:r>
            <a:r>
              <a:rPr lang="en-US" sz="2000" b="1" dirty="0" smtClean="0">
                <a:effectLst>
                  <a:outerShdw blurRad="38100" dist="38100" dir="2700000" algn="tl">
                    <a:srgbClr val="FFFFFF"/>
                  </a:outerShdw>
                </a:effectLst>
                <a:latin typeface="Arial" charset="0"/>
              </a:rPr>
              <a:t>all  binary  (0 or 1).</a:t>
            </a:r>
            <a:endParaRPr lang="en-US" sz="2000" b="1" dirty="0" smtClean="0">
              <a:effectLst>
                <a:outerShdw blurRad="38100" dist="38100" dir="2700000" algn="tl">
                  <a:srgbClr val="FFFFFF"/>
                </a:outerShdw>
              </a:effectLst>
              <a:latin typeface="Verdana" pitchFamily="34" charset="0"/>
              <a:ea typeface="Verdana" pitchFamily="34" charset="0"/>
              <a:cs typeface="Verdana" pitchFamily="34" charset="0"/>
            </a:endParaRPr>
          </a:p>
        </p:txBody>
      </p:sp>
      <p:pic>
        <p:nvPicPr>
          <p:cNvPr id="9"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4350" y="3886195"/>
            <a:ext cx="8010525" cy="21050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p>
            <a:r>
              <a:rPr lang="en-US" dirty="0" err="1" smtClean="0"/>
              <a:t>Integer_LP</a:t>
            </a:r>
            <a:endParaRPr lang="en-US" dirty="0"/>
          </a:p>
        </p:txBody>
      </p:sp>
      <p:sp>
        <p:nvSpPr>
          <p:cNvPr id="3" name="Slide Number Placeholder 2"/>
          <p:cNvSpPr>
            <a:spLocks noGrp="1"/>
          </p:cNvSpPr>
          <p:nvPr>
            <p:ph type="sldNum" sz="quarter" idx="11"/>
          </p:nvPr>
        </p:nvSpPr>
        <p:spPr/>
        <p:txBody>
          <a:bodyPr/>
          <a:lstStyle/>
          <a:p>
            <a:fld id="{D800FC57-747A-4054-A3DF-63D163080A4A}" type="slidenum">
              <a:rPr lang="en-US" smtClean="0"/>
              <a:pPr/>
              <a:t>13</a:t>
            </a:fld>
            <a:endParaRPr lang="en-US" dirty="0"/>
          </a:p>
        </p:txBody>
      </p:sp>
      <p:sp>
        <p:nvSpPr>
          <p:cNvPr id="4" name="AutoShape 15"/>
          <p:cNvSpPr>
            <a:spLocks noChangeArrowheads="1"/>
          </p:cNvSpPr>
          <p:nvPr/>
        </p:nvSpPr>
        <p:spPr bwMode="blackWhite">
          <a:xfrm>
            <a:off x="274367" y="167401"/>
            <a:ext cx="2651731" cy="1532334"/>
          </a:xfrm>
          <a:prstGeom prst="roundRect">
            <a:avLst>
              <a:gd name="adj" fmla="val 16667"/>
            </a:avLst>
          </a:prstGeom>
          <a:gradFill rotWithShape="1">
            <a:gsLst>
              <a:gs pos="0">
                <a:srgbClr val="0000FF"/>
              </a:gs>
              <a:gs pos="50000">
                <a:srgbClr val="00CCFF"/>
              </a:gs>
              <a:gs pos="100000">
                <a:srgbClr val="0000FF"/>
              </a:gs>
            </a:gsLst>
            <a:lin ang="5400000" scaled="1"/>
          </a:gradFill>
          <a:ln w="9525">
            <a:solidFill>
              <a:srgbClr val="4D4D4D"/>
            </a:solidFill>
            <a:round/>
            <a:headEnd/>
            <a:tailEnd/>
          </a:ln>
          <a:effectLst>
            <a:outerShdw dist="107763" dir="2700000" algn="ctr" rotWithShape="0">
              <a:schemeClr val="bg2">
                <a:alpha val="50000"/>
              </a:schemeClr>
            </a:outerShdw>
          </a:effectLst>
        </p:spPr>
        <p:txBody>
          <a:bodyPr wrap="square">
            <a:spAutoFit/>
          </a:bodyPr>
          <a:lstStyle/>
          <a:p>
            <a:r>
              <a:rPr lang="en-US" sz="2800" b="1" dirty="0" smtClean="0">
                <a:solidFill>
                  <a:schemeClr val="tx2"/>
                </a:solidFill>
                <a:effectLst>
                  <a:outerShdw blurRad="38100" dist="38100" dir="2700000" algn="tl">
                    <a:srgbClr val="FFFFFF"/>
                  </a:outerShdw>
                </a:effectLst>
                <a:latin typeface="Verdana" pitchFamily="34" charset="0"/>
              </a:rPr>
              <a:t>Capital Budgeting Example</a:t>
            </a:r>
          </a:p>
        </p:txBody>
      </p:sp>
      <p:sp>
        <p:nvSpPr>
          <p:cNvPr id="9" name="TextBox 8"/>
          <p:cNvSpPr txBox="1"/>
          <p:nvPr/>
        </p:nvSpPr>
        <p:spPr>
          <a:xfrm>
            <a:off x="1126828" y="5944018"/>
            <a:ext cx="5882529" cy="461665"/>
          </a:xfrm>
          <a:prstGeom prst="rect">
            <a:avLst/>
          </a:prstGeom>
          <a:noFill/>
        </p:spPr>
        <p:txBody>
          <a:bodyPr wrap="square" rtlCol="0">
            <a:spAutoFit/>
          </a:bodyPr>
          <a:lstStyle/>
          <a:p>
            <a:r>
              <a:rPr lang="en-US" b="1" dirty="0" smtClean="0">
                <a:solidFill>
                  <a:schemeClr val="tx2"/>
                </a:solidFill>
                <a:effectLst>
                  <a:outerShdw blurRad="38100" dist="38100" dir="2700000" algn="tl">
                    <a:srgbClr val="FFFFFF"/>
                  </a:outerShdw>
                </a:effectLst>
                <a:latin typeface="Verdana" pitchFamily="34" charset="0"/>
              </a:rPr>
              <a:t>Any problems with the model?</a:t>
            </a:r>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4367" y="3780456"/>
            <a:ext cx="8048625" cy="21145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Action Button: Forward or Next 5">
            <a:hlinkClick r:id="rId3" action="ppaction://hlinksldjump" highlightClick="1"/>
          </p:cNvPr>
          <p:cNvSpPr/>
          <p:nvPr/>
        </p:nvSpPr>
        <p:spPr bwMode="auto">
          <a:xfrm>
            <a:off x="7378169" y="4187518"/>
            <a:ext cx="1005829" cy="822951"/>
          </a:xfrm>
          <a:prstGeom prst="actionButtonForwardNex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outerShdw blurRad="38100" dist="38100" dir="2700000" algn="tl">
                  <a:srgbClr val="000000">
                    <a:alpha val="43137"/>
                  </a:srgbClr>
                </a:outerShdw>
              </a:effectLst>
              <a:latin typeface="Times New Roman" pitchFamily="18" charset="0"/>
            </a:endParaRPr>
          </a:p>
        </p:txBody>
      </p:sp>
      <p:pic>
        <p:nvPicPr>
          <p:cNvPr id="8"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068093" y="228635"/>
            <a:ext cx="4697821" cy="352136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98277375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6"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p>
            <a:r>
              <a:rPr lang="en-US" smtClean="0"/>
              <a:t>Integer_LP</a:t>
            </a:r>
            <a:endParaRPr lang="en-US" dirty="0"/>
          </a:p>
        </p:txBody>
      </p:sp>
      <p:sp>
        <p:nvSpPr>
          <p:cNvPr id="3" name="Slide Number Placeholder 2"/>
          <p:cNvSpPr>
            <a:spLocks noGrp="1"/>
          </p:cNvSpPr>
          <p:nvPr>
            <p:ph type="sldNum" sz="quarter" idx="11"/>
          </p:nvPr>
        </p:nvSpPr>
        <p:spPr/>
        <p:txBody>
          <a:bodyPr/>
          <a:lstStyle/>
          <a:p>
            <a:fld id="{D800FC57-747A-4054-A3DF-63D163080A4A}" type="slidenum">
              <a:rPr lang="en-US" smtClean="0"/>
              <a:pPr/>
              <a:t>14</a:t>
            </a:fld>
            <a:endParaRPr lang="en-US" dirty="0"/>
          </a:p>
        </p:txBody>
      </p:sp>
      <p:sp>
        <p:nvSpPr>
          <p:cNvPr id="4" name="AutoShape 9"/>
          <p:cNvSpPr>
            <a:spLocks noChangeArrowheads="1"/>
          </p:cNvSpPr>
          <p:nvPr/>
        </p:nvSpPr>
        <p:spPr bwMode="blackWhite">
          <a:xfrm>
            <a:off x="228600" y="152400"/>
            <a:ext cx="6355058" cy="578882"/>
          </a:xfrm>
          <a:prstGeom prst="roundRect">
            <a:avLst>
              <a:gd name="adj" fmla="val 16667"/>
            </a:avLst>
          </a:prstGeom>
          <a:gradFill rotWithShape="1">
            <a:gsLst>
              <a:gs pos="0">
                <a:srgbClr val="800000"/>
              </a:gs>
              <a:gs pos="50000">
                <a:srgbClr val="CC0000"/>
              </a:gs>
              <a:gs pos="100000">
                <a:srgbClr val="800000"/>
              </a:gs>
            </a:gsLst>
            <a:lin ang="5400000" scaled="1"/>
          </a:gradFill>
          <a:ln w="9525">
            <a:solidFill>
              <a:srgbClr val="4D4D4D"/>
            </a:solidFill>
            <a:round/>
            <a:headEnd/>
            <a:tailEnd/>
          </a:ln>
          <a:effectLst>
            <a:outerShdw dist="107763" dir="2700000" algn="ctr" rotWithShape="0">
              <a:schemeClr val="bg2">
                <a:alpha val="50000"/>
              </a:schemeClr>
            </a:outerShdw>
          </a:effectLst>
        </p:spPr>
        <p:txBody>
          <a:bodyPr wrap="square" lIns="18288" rIns="18288">
            <a:spAutoFit/>
          </a:bodyPr>
          <a:lstStyle/>
          <a:p>
            <a:r>
              <a:rPr lang="en-US" sz="2800" b="1" dirty="0" smtClean="0">
                <a:solidFill>
                  <a:schemeClr val="bg1"/>
                </a:solidFill>
                <a:effectLst>
                  <a:outerShdw blurRad="38100" dist="38100" dir="2700000" algn="tl">
                    <a:srgbClr val="000000"/>
                  </a:outerShdw>
                </a:effectLst>
                <a:latin typeface="Verdana" pitchFamily="34" charset="0"/>
              </a:rPr>
              <a:t>Knapsack problem – Version 2</a:t>
            </a:r>
          </a:p>
        </p:txBody>
      </p:sp>
      <p:sp>
        <p:nvSpPr>
          <p:cNvPr id="7" name="TextBox 6"/>
          <p:cNvSpPr txBox="1"/>
          <p:nvPr/>
        </p:nvSpPr>
        <p:spPr>
          <a:xfrm>
            <a:off x="274387" y="868708"/>
            <a:ext cx="8595266" cy="1077218"/>
          </a:xfrm>
          <a:prstGeom prst="rect">
            <a:avLst/>
          </a:prstGeom>
          <a:noFill/>
        </p:spPr>
        <p:txBody>
          <a:bodyPr wrap="square" rtlCol="0">
            <a:spAutoFit/>
          </a:bodyPr>
          <a:lstStyle/>
          <a:p>
            <a:r>
              <a:rPr lang="en-US" b="1" dirty="0" smtClean="0">
                <a:effectLst>
                  <a:outerShdw blurRad="38100" dist="38100" dir="2700000" algn="tl">
                    <a:srgbClr val="FFFFFF"/>
                  </a:outerShdw>
                </a:effectLst>
                <a:latin typeface="Verdana" pitchFamily="34" charset="0"/>
                <a:ea typeface="Verdana" pitchFamily="34" charset="0"/>
                <a:cs typeface="Verdana" pitchFamily="34" charset="0"/>
              </a:rPr>
              <a:t>Minimize   </a:t>
            </a:r>
            <a:r>
              <a:rPr lang="en-US" sz="2000" b="1" dirty="0" smtClean="0">
                <a:effectLst>
                  <a:outerShdw blurRad="38100" dist="38100" dir="2700000" algn="tl">
                    <a:srgbClr val="FFFFFF"/>
                  </a:outerShdw>
                </a:effectLst>
                <a:latin typeface="Arial" charset="0"/>
              </a:rPr>
              <a:t>V</a:t>
            </a:r>
            <a:r>
              <a:rPr lang="en-US" sz="2000" b="1" baseline="-25000" dirty="0" smtClean="0">
                <a:effectLst>
                  <a:outerShdw blurRad="38100" dist="38100" dir="2700000" algn="tl">
                    <a:srgbClr val="FFFFFF"/>
                  </a:outerShdw>
                </a:effectLst>
                <a:latin typeface="Arial" charset="0"/>
              </a:rPr>
              <a:t>1</a:t>
            </a:r>
            <a:r>
              <a:rPr lang="en-US" sz="2000" b="1" dirty="0" smtClean="0">
                <a:effectLst>
                  <a:outerShdw blurRad="38100" dist="38100" dir="2700000" algn="tl">
                    <a:srgbClr val="FFFFFF"/>
                  </a:outerShdw>
                </a:effectLst>
                <a:latin typeface="Arial" charset="0"/>
              </a:rPr>
              <a:t> y</a:t>
            </a:r>
            <a:r>
              <a:rPr lang="en-US" sz="2000" b="1" baseline="-25000" dirty="0" smtClean="0">
                <a:effectLst>
                  <a:outerShdw blurRad="38100" dist="38100" dir="2700000" algn="tl">
                    <a:srgbClr val="FFFFFF"/>
                  </a:outerShdw>
                </a:effectLst>
                <a:latin typeface="Arial" charset="0"/>
              </a:rPr>
              <a:t>1 </a:t>
            </a:r>
            <a:r>
              <a:rPr lang="en-US" sz="2000" b="1" dirty="0" smtClean="0">
                <a:effectLst>
                  <a:outerShdw blurRad="38100" dist="38100" dir="2700000" algn="tl">
                    <a:srgbClr val="FFFFFF"/>
                  </a:outerShdw>
                </a:effectLst>
                <a:latin typeface="Arial" charset="0"/>
              </a:rPr>
              <a:t> + V</a:t>
            </a:r>
            <a:r>
              <a:rPr lang="en-US" sz="2000" b="1" baseline="-25000" dirty="0" smtClean="0">
                <a:effectLst>
                  <a:outerShdw blurRad="38100" dist="38100" dir="2700000" algn="tl">
                    <a:srgbClr val="FFFFFF"/>
                  </a:outerShdw>
                </a:effectLst>
                <a:latin typeface="Arial" charset="0"/>
              </a:rPr>
              <a:t>2</a:t>
            </a:r>
            <a:r>
              <a:rPr lang="en-US" sz="2000" b="1" dirty="0" smtClean="0">
                <a:effectLst>
                  <a:outerShdw blurRad="38100" dist="38100" dir="2700000" algn="tl">
                    <a:srgbClr val="FFFFFF"/>
                  </a:outerShdw>
                </a:effectLst>
                <a:latin typeface="Arial" charset="0"/>
              </a:rPr>
              <a:t> y</a:t>
            </a:r>
            <a:r>
              <a:rPr lang="en-US" sz="2000" b="1" baseline="-25000" dirty="0" smtClean="0">
                <a:effectLst>
                  <a:outerShdw blurRad="38100" dist="38100" dir="2700000" algn="tl">
                    <a:srgbClr val="FFFFFF"/>
                  </a:outerShdw>
                </a:effectLst>
                <a:latin typeface="Arial" charset="0"/>
              </a:rPr>
              <a:t>2</a:t>
            </a:r>
            <a:r>
              <a:rPr lang="en-US" sz="2000" b="1" dirty="0" smtClean="0">
                <a:effectLst>
                  <a:outerShdw blurRad="38100" dist="38100" dir="2700000" algn="tl">
                    <a:srgbClr val="FFFFFF"/>
                  </a:outerShdw>
                </a:effectLst>
                <a:latin typeface="Arial" charset="0"/>
              </a:rPr>
              <a:t> + … +</a:t>
            </a:r>
            <a:r>
              <a:rPr lang="en-US" sz="2000" b="1" baseline="-25000" dirty="0" smtClean="0">
                <a:effectLst>
                  <a:outerShdw blurRad="38100" dist="38100" dir="2700000" algn="tl">
                    <a:srgbClr val="FFFFFF"/>
                  </a:outerShdw>
                </a:effectLst>
                <a:latin typeface="Arial" charset="0"/>
              </a:rPr>
              <a:t> </a:t>
            </a:r>
            <a:r>
              <a:rPr lang="en-US" sz="2000" b="1" dirty="0" err="1" smtClean="0">
                <a:effectLst>
                  <a:outerShdw blurRad="38100" dist="38100" dir="2700000" algn="tl">
                    <a:srgbClr val="FFFFFF"/>
                  </a:outerShdw>
                </a:effectLst>
                <a:latin typeface="Arial" charset="0"/>
              </a:rPr>
              <a:t>V</a:t>
            </a:r>
            <a:r>
              <a:rPr lang="en-US" sz="2000" b="1" baseline="-25000" dirty="0" err="1" smtClean="0">
                <a:effectLst>
                  <a:outerShdw blurRad="38100" dist="38100" dir="2700000" algn="tl">
                    <a:srgbClr val="FFFFFF"/>
                  </a:outerShdw>
                </a:effectLst>
                <a:latin typeface="Arial" charset="0"/>
              </a:rPr>
              <a:t>n</a:t>
            </a:r>
            <a:r>
              <a:rPr lang="en-US" sz="2000" b="1" dirty="0" smtClean="0">
                <a:effectLst>
                  <a:outerShdw blurRad="38100" dist="38100" dir="2700000" algn="tl">
                    <a:srgbClr val="FFFFFF"/>
                  </a:outerShdw>
                </a:effectLst>
                <a:latin typeface="Arial" charset="0"/>
              </a:rPr>
              <a:t> </a:t>
            </a:r>
            <a:r>
              <a:rPr lang="en-US" sz="2000" b="1" dirty="0" err="1" smtClean="0">
                <a:effectLst>
                  <a:outerShdw blurRad="38100" dist="38100" dir="2700000" algn="tl">
                    <a:srgbClr val="FFFFFF"/>
                  </a:outerShdw>
                </a:effectLst>
                <a:latin typeface="Arial" charset="0"/>
              </a:rPr>
              <a:t>y</a:t>
            </a:r>
            <a:r>
              <a:rPr lang="en-US" sz="2000" b="1" baseline="-25000" dirty="0" err="1" smtClean="0">
                <a:effectLst>
                  <a:outerShdw blurRad="38100" dist="38100" dir="2700000" algn="tl">
                    <a:srgbClr val="FFFFFF"/>
                  </a:outerShdw>
                </a:effectLst>
                <a:latin typeface="Arial" charset="0"/>
              </a:rPr>
              <a:t>n</a:t>
            </a:r>
            <a:r>
              <a:rPr lang="en-US" sz="2000" b="1" baseline="-25000" dirty="0" smtClean="0">
                <a:effectLst>
                  <a:outerShdw blurRad="38100" dist="38100" dir="2700000" algn="tl">
                    <a:srgbClr val="FFFFFF"/>
                  </a:outerShdw>
                </a:effectLst>
                <a:latin typeface="Arial" charset="0"/>
              </a:rPr>
              <a:t> </a:t>
            </a:r>
          </a:p>
          <a:p>
            <a:r>
              <a:rPr lang="en-US" sz="2000" b="1" dirty="0" smtClean="0">
                <a:effectLst>
                  <a:outerShdw blurRad="38100" dist="38100" dir="2700000" algn="tl">
                    <a:srgbClr val="FFFFFF"/>
                  </a:outerShdw>
                </a:effectLst>
                <a:latin typeface="Arial" charset="0"/>
                <a:ea typeface="Verdana" pitchFamily="34" charset="0"/>
                <a:cs typeface="Verdana" pitchFamily="34" charset="0"/>
              </a:rPr>
              <a:t>Subject to:      </a:t>
            </a:r>
            <a:r>
              <a:rPr lang="en-US" sz="2000" b="1" dirty="0" smtClean="0">
                <a:effectLst>
                  <a:outerShdw blurRad="38100" dist="38100" dir="2700000" algn="tl">
                    <a:srgbClr val="FFFFFF"/>
                  </a:outerShdw>
                </a:effectLst>
                <a:latin typeface="Arial" charset="0"/>
              </a:rPr>
              <a:t>W</a:t>
            </a:r>
            <a:r>
              <a:rPr lang="en-US" sz="2000" b="1" baseline="-25000" dirty="0" smtClean="0">
                <a:effectLst>
                  <a:outerShdw blurRad="38100" dist="38100" dir="2700000" algn="tl">
                    <a:srgbClr val="FFFFFF"/>
                  </a:outerShdw>
                </a:effectLst>
                <a:latin typeface="Arial" charset="0"/>
              </a:rPr>
              <a:t>1</a:t>
            </a:r>
            <a:r>
              <a:rPr lang="en-US" sz="2000" b="1" dirty="0" smtClean="0">
                <a:effectLst>
                  <a:outerShdw blurRad="38100" dist="38100" dir="2700000" algn="tl">
                    <a:srgbClr val="FFFFFF"/>
                  </a:outerShdw>
                </a:effectLst>
                <a:latin typeface="Arial" charset="0"/>
              </a:rPr>
              <a:t> y</a:t>
            </a:r>
            <a:r>
              <a:rPr lang="en-US" sz="2000" b="1" baseline="-25000" dirty="0" smtClean="0">
                <a:effectLst>
                  <a:outerShdw blurRad="38100" dist="38100" dir="2700000" algn="tl">
                    <a:srgbClr val="FFFFFF"/>
                  </a:outerShdw>
                </a:effectLst>
                <a:latin typeface="Arial" charset="0"/>
              </a:rPr>
              <a:t>1 </a:t>
            </a:r>
            <a:r>
              <a:rPr lang="en-US" sz="2000" b="1" dirty="0" smtClean="0">
                <a:effectLst>
                  <a:outerShdw blurRad="38100" dist="38100" dir="2700000" algn="tl">
                    <a:srgbClr val="FFFFFF"/>
                  </a:outerShdw>
                </a:effectLst>
                <a:latin typeface="Arial" charset="0"/>
              </a:rPr>
              <a:t> + W</a:t>
            </a:r>
            <a:r>
              <a:rPr lang="en-US" sz="2000" b="1" baseline="-25000" dirty="0" smtClean="0">
                <a:effectLst>
                  <a:outerShdw blurRad="38100" dist="38100" dir="2700000" algn="tl">
                    <a:srgbClr val="FFFFFF"/>
                  </a:outerShdw>
                </a:effectLst>
                <a:latin typeface="Arial" charset="0"/>
              </a:rPr>
              <a:t>2</a:t>
            </a:r>
            <a:r>
              <a:rPr lang="en-US" sz="2000" b="1" dirty="0" smtClean="0">
                <a:effectLst>
                  <a:outerShdw blurRad="38100" dist="38100" dir="2700000" algn="tl">
                    <a:srgbClr val="FFFFFF"/>
                  </a:outerShdw>
                </a:effectLst>
                <a:latin typeface="Arial" charset="0"/>
              </a:rPr>
              <a:t> y</a:t>
            </a:r>
            <a:r>
              <a:rPr lang="en-US" sz="2000" b="1" baseline="-25000" dirty="0" smtClean="0">
                <a:effectLst>
                  <a:outerShdw blurRad="38100" dist="38100" dir="2700000" algn="tl">
                    <a:srgbClr val="FFFFFF"/>
                  </a:outerShdw>
                </a:effectLst>
                <a:latin typeface="Arial" charset="0"/>
              </a:rPr>
              <a:t>2</a:t>
            </a:r>
            <a:r>
              <a:rPr lang="en-US" sz="2000" b="1" dirty="0" smtClean="0">
                <a:effectLst>
                  <a:outerShdw blurRad="38100" dist="38100" dir="2700000" algn="tl">
                    <a:srgbClr val="FFFFFF"/>
                  </a:outerShdw>
                </a:effectLst>
                <a:latin typeface="Arial" charset="0"/>
              </a:rPr>
              <a:t> + … +</a:t>
            </a:r>
            <a:r>
              <a:rPr lang="en-US" sz="2000" b="1" baseline="-25000" dirty="0" smtClean="0">
                <a:effectLst>
                  <a:outerShdw blurRad="38100" dist="38100" dir="2700000" algn="tl">
                    <a:srgbClr val="FFFFFF"/>
                  </a:outerShdw>
                </a:effectLst>
                <a:latin typeface="Arial" charset="0"/>
              </a:rPr>
              <a:t> </a:t>
            </a:r>
            <a:r>
              <a:rPr lang="en-US" sz="2000" b="1" dirty="0" err="1" smtClean="0">
                <a:effectLst>
                  <a:outerShdw blurRad="38100" dist="38100" dir="2700000" algn="tl">
                    <a:srgbClr val="FFFFFF"/>
                  </a:outerShdw>
                </a:effectLst>
                <a:latin typeface="Arial" charset="0"/>
              </a:rPr>
              <a:t>W</a:t>
            </a:r>
            <a:r>
              <a:rPr lang="en-US" sz="2000" b="1" baseline="-25000" dirty="0" err="1" smtClean="0">
                <a:effectLst>
                  <a:outerShdw blurRad="38100" dist="38100" dir="2700000" algn="tl">
                    <a:srgbClr val="FFFFFF"/>
                  </a:outerShdw>
                </a:effectLst>
                <a:latin typeface="Arial" charset="0"/>
              </a:rPr>
              <a:t>n</a:t>
            </a:r>
            <a:r>
              <a:rPr lang="en-US" sz="2000" b="1" dirty="0" smtClean="0">
                <a:effectLst>
                  <a:outerShdw blurRad="38100" dist="38100" dir="2700000" algn="tl">
                    <a:srgbClr val="FFFFFF"/>
                  </a:outerShdw>
                </a:effectLst>
                <a:latin typeface="Arial" charset="0"/>
              </a:rPr>
              <a:t> </a:t>
            </a:r>
            <a:r>
              <a:rPr lang="en-US" sz="2000" b="1" dirty="0" err="1" smtClean="0">
                <a:effectLst>
                  <a:outerShdw blurRad="38100" dist="38100" dir="2700000" algn="tl">
                    <a:srgbClr val="FFFFFF"/>
                  </a:outerShdw>
                </a:effectLst>
                <a:latin typeface="Arial" charset="0"/>
              </a:rPr>
              <a:t>y</a:t>
            </a:r>
            <a:r>
              <a:rPr lang="en-US" sz="2000" b="1" baseline="-25000" dirty="0" err="1" smtClean="0">
                <a:effectLst>
                  <a:outerShdw blurRad="38100" dist="38100" dir="2700000" algn="tl">
                    <a:srgbClr val="FFFFFF"/>
                  </a:outerShdw>
                </a:effectLst>
                <a:latin typeface="Arial" charset="0"/>
              </a:rPr>
              <a:t>n</a:t>
            </a:r>
            <a:r>
              <a:rPr lang="en-US" sz="2000" b="1" baseline="-25000" dirty="0" smtClean="0">
                <a:effectLst>
                  <a:outerShdw blurRad="38100" dist="38100" dir="2700000" algn="tl">
                    <a:srgbClr val="FFFFFF"/>
                  </a:outerShdw>
                </a:effectLst>
                <a:latin typeface="Arial" charset="0"/>
              </a:rPr>
              <a:t> </a:t>
            </a:r>
            <a:r>
              <a:rPr lang="en-US" sz="2000" b="1" dirty="0" smtClean="0">
                <a:effectLst>
                  <a:outerShdw blurRad="38100" dist="38100" dir="2700000" algn="tl">
                    <a:srgbClr val="FFFFFF"/>
                  </a:outerShdw>
                </a:effectLst>
                <a:latin typeface="Arial" charset="0"/>
              </a:rPr>
              <a:t>= B,    </a:t>
            </a:r>
          </a:p>
          <a:p>
            <a:r>
              <a:rPr lang="en-US" sz="2000" b="1" dirty="0">
                <a:effectLst>
                  <a:outerShdw blurRad="38100" dist="38100" dir="2700000" algn="tl">
                    <a:srgbClr val="FFFFFF"/>
                  </a:outerShdw>
                </a:effectLst>
                <a:latin typeface="Arial" charset="0"/>
              </a:rPr>
              <a:t>	</a:t>
            </a:r>
            <a:r>
              <a:rPr lang="en-US" sz="2000" b="1" dirty="0" smtClean="0">
                <a:effectLst>
                  <a:outerShdw blurRad="38100" dist="38100" dir="2700000" algn="tl">
                    <a:srgbClr val="FFFFFF"/>
                  </a:outerShdw>
                </a:effectLst>
                <a:latin typeface="Arial" charset="0"/>
              </a:rPr>
              <a:t>	 y</a:t>
            </a:r>
            <a:r>
              <a:rPr lang="en-US" sz="2000" b="1" baseline="-25000" dirty="0" smtClean="0">
                <a:effectLst>
                  <a:outerShdw blurRad="38100" dist="38100" dir="2700000" algn="tl">
                    <a:srgbClr val="FFFFFF"/>
                  </a:outerShdw>
                </a:effectLst>
                <a:latin typeface="Arial" charset="0"/>
              </a:rPr>
              <a:t>1 </a:t>
            </a:r>
            <a:r>
              <a:rPr lang="en-US" sz="2000" b="1" dirty="0" smtClean="0">
                <a:effectLst>
                  <a:outerShdw blurRad="38100" dist="38100" dir="2700000" algn="tl">
                    <a:srgbClr val="FFFFFF"/>
                  </a:outerShdw>
                </a:effectLst>
                <a:latin typeface="Arial" charset="0"/>
              </a:rPr>
              <a:t> , y</a:t>
            </a:r>
            <a:r>
              <a:rPr lang="en-US" sz="2000" b="1" baseline="-25000" dirty="0" smtClean="0">
                <a:effectLst>
                  <a:outerShdw blurRad="38100" dist="38100" dir="2700000" algn="tl">
                    <a:srgbClr val="FFFFFF"/>
                  </a:outerShdw>
                </a:effectLst>
                <a:latin typeface="Arial" charset="0"/>
              </a:rPr>
              <a:t>2</a:t>
            </a:r>
            <a:r>
              <a:rPr lang="en-US" sz="2000" b="1" dirty="0" smtClean="0">
                <a:effectLst>
                  <a:outerShdw blurRad="38100" dist="38100" dir="2700000" algn="tl">
                    <a:srgbClr val="FFFFFF"/>
                  </a:outerShdw>
                </a:effectLst>
                <a:latin typeface="Arial" charset="0"/>
              </a:rPr>
              <a:t> , </a:t>
            </a:r>
            <a:r>
              <a:rPr lang="en-US" sz="2000" b="1" dirty="0" err="1" smtClean="0">
                <a:effectLst>
                  <a:outerShdw blurRad="38100" dist="38100" dir="2700000" algn="tl">
                    <a:srgbClr val="FFFFFF"/>
                  </a:outerShdw>
                </a:effectLst>
                <a:latin typeface="Arial" charset="0"/>
              </a:rPr>
              <a:t>y</a:t>
            </a:r>
            <a:r>
              <a:rPr lang="en-US" sz="2000" b="1" baseline="-25000" dirty="0" err="1" smtClean="0">
                <a:effectLst>
                  <a:outerShdw blurRad="38100" dist="38100" dir="2700000" algn="tl">
                    <a:srgbClr val="FFFFFF"/>
                  </a:outerShdw>
                </a:effectLst>
                <a:latin typeface="Arial" charset="0"/>
              </a:rPr>
              <a:t>n</a:t>
            </a:r>
            <a:r>
              <a:rPr lang="en-US" sz="2000" b="1" baseline="-25000" dirty="0" smtClean="0">
                <a:effectLst>
                  <a:outerShdw blurRad="38100" dist="38100" dir="2700000" algn="tl">
                    <a:srgbClr val="FFFFFF"/>
                  </a:outerShdw>
                </a:effectLst>
                <a:latin typeface="Arial" charset="0"/>
              </a:rPr>
              <a:t> </a:t>
            </a:r>
            <a:r>
              <a:rPr lang="en-US" sz="2000" b="1" dirty="0" smtClean="0">
                <a:effectLst>
                  <a:outerShdw blurRad="38100" dist="38100" dir="2700000" algn="tl">
                    <a:srgbClr val="FFFFFF"/>
                  </a:outerShdw>
                </a:effectLst>
                <a:latin typeface="Arial" charset="0"/>
              </a:rPr>
              <a:t>all integers </a:t>
            </a:r>
            <a:r>
              <a:rPr lang="en-US" sz="2000" b="1" dirty="0" smtClean="0">
                <a:effectLst>
                  <a:outerShdw blurRad="38100" dist="38100" dir="2700000" algn="tl">
                    <a:srgbClr val="FFFFFF"/>
                  </a:outerShdw>
                </a:effectLst>
                <a:latin typeface="Arial" charset="0"/>
                <a:sym typeface="Symbol"/>
              </a:rPr>
              <a:t> </a:t>
            </a:r>
            <a:r>
              <a:rPr lang="en-US" sz="2000" b="1" dirty="0" smtClean="0">
                <a:effectLst>
                  <a:outerShdw blurRad="38100" dist="38100" dir="2700000" algn="tl">
                    <a:srgbClr val="FFFFFF"/>
                  </a:outerShdw>
                </a:effectLst>
                <a:latin typeface="Arial" charset="0"/>
              </a:rPr>
              <a:t>0n</a:t>
            </a:r>
            <a:endParaRPr lang="en-US" sz="2000" b="1" dirty="0" smtClean="0">
              <a:effectLst>
                <a:outerShdw blurRad="38100" dist="38100" dir="2700000" algn="tl">
                  <a:srgbClr val="FFFFFF"/>
                </a:outerShdw>
              </a:effectLst>
              <a:latin typeface="Verdana" pitchFamily="34" charset="0"/>
              <a:ea typeface="Verdana" pitchFamily="34" charset="0"/>
              <a:cs typeface="Verdana" pitchFamily="34" charset="0"/>
            </a:endParaRPr>
          </a:p>
        </p:txBody>
      </p:sp>
      <p:sp>
        <p:nvSpPr>
          <p:cNvPr id="8" name="TextBox 7"/>
          <p:cNvSpPr txBox="1"/>
          <p:nvPr/>
        </p:nvSpPr>
        <p:spPr>
          <a:xfrm>
            <a:off x="274384" y="2964178"/>
            <a:ext cx="8595267" cy="1569660"/>
          </a:xfrm>
          <a:prstGeom prst="rect">
            <a:avLst/>
          </a:prstGeom>
          <a:solidFill>
            <a:srgbClr val="FFCCFF"/>
          </a:solidFill>
          <a:ln>
            <a:solidFill>
              <a:schemeClr val="tx1"/>
            </a:solidFill>
          </a:ln>
        </p:spPr>
        <p:txBody>
          <a:bodyPr wrap="square" rtlCol="0">
            <a:spAutoFit/>
          </a:bodyPr>
          <a:lstStyle/>
          <a:p>
            <a:r>
              <a:rPr lang="en-US" b="1" dirty="0" smtClean="0">
                <a:solidFill>
                  <a:srgbClr val="C00000"/>
                </a:solidFill>
                <a:effectLst>
                  <a:outerShdw blurRad="38100" dist="38100" dir="2700000" algn="tl">
                    <a:srgbClr val="FFFFFF"/>
                  </a:outerShdw>
                </a:effectLst>
                <a:latin typeface="Verdana" pitchFamily="34" charset="0"/>
                <a:ea typeface="Verdana" pitchFamily="34" charset="0"/>
                <a:cs typeface="Verdana" pitchFamily="34" charset="0"/>
              </a:rPr>
              <a:t>Ex 1: </a:t>
            </a:r>
            <a:r>
              <a:rPr lang="en-US" b="1" dirty="0" smtClean="0">
                <a:effectLst>
                  <a:outerShdw blurRad="38100" dist="38100" dir="2700000" algn="tl">
                    <a:srgbClr val="FFFFFF"/>
                  </a:outerShdw>
                </a:effectLst>
                <a:latin typeface="Verdana" pitchFamily="34" charset="0"/>
                <a:ea typeface="Verdana" pitchFamily="34" charset="0"/>
                <a:cs typeface="Verdana" pitchFamily="34" charset="0"/>
              </a:rPr>
              <a:t>Min.    </a:t>
            </a:r>
            <a:r>
              <a:rPr lang="en-US" b="1" dirty="0" smtClean="0">
                <a:effectLst>
                  <a:outerShdw blurRad="38100" dist="38100" dir="2700000" algn="tl">
                    <a:srgbClr val="FFFFFF"/>
                  </a:outerShdw>
                </a:effectLst>
                <a:latin typeface="Arial" charset="0"/>
              </a:rPr>
              <a:t>y</a:t>
            </a:r>
            <a:r>
              <a:rPr lang="en-US" b="1" baseline="-25000" dirty="0" smtClean="0">
                <a:effectLst>
                  <a:outerShdw blurRad="38100" dist="38100" dir="2700000" algn="tl">
                    <a:srgbClr val="FFFFFF"/>
                  </a:outerShdw>
                </a:effectLst>
                <a:latin typeface="Arial" charset="0"/>
              </a:rPr>
              <a:t>1  </a:t>
            </a:r>
            <a:r>
              <a:rPr lang="en-US" b="1" dirty="0" smtClean="0">
                <a:effectLst>
                  <a:outerShdw blurRad="38100" dist="38100" dir="2700000" algn="tl">
                    <a:srgbClr val="FFFFFF"/>
                  </a:outerShdw>
                </a:effectLst>
                <a:latin typeface="Arial" charset="0"/>
              </a:rPr>
              <a:t>+    y</a:t>
            </a:r>
            <a:r>
              <a:rPr lang="en-US" b="1" baseline="-25000" dirty="0" smtClean="0">
                <a:effectLst>
                  <a:outerShdw blurRad="38100" dist="38100" dir="2700000" algn="tl">
                    <a:srgbClr val="FFFFFF"/>
                  </a:outerShdw>
                </a:effectLst>
                <a:latin typeface="Arial" charset="0"/>
              </a:rPr>
              <a:t>2</a:t>
            </a:r>
            <a:r>
              <a:rPr lang="en-US" b="1" dirty="0" smtClean="0">
                <a:effectLst>
                  <a:outerShdw blurRad="38100" dist="38100" dir="2700000" algn="tl">
                    <a:srgbClr val="FFFFFF"/>
                  </a:outerShdw>
                </a:effectLst>
                <a:latin typeface="Arial" charset="0"/>
              </a:rPr>
              <a:t> </a:t>
            </a:r>
            <a:r>
              <a:rPr lang="en-US" b="1" dirty="0">
                <a:effectLst>
                  <a:outerShdw blurRad="38100" dist="38100" dir="2700000" algn="tl">
                    <a:srgbClr val="FFFFFF"/>
                  </a:outerShdw>
                </a:effectLst>
                <a:latin typeface="Arial" charset="0"/>
              </a:rPr>
              <a:t>+ </a:t>
            </a:r>
            <a:r>
              <a:rPr lang="en-US" b="1" dirty="0" smtClean="0">
                <a:effectLst>
                  <a:outerShdw blurRad="38100" dist="38100" dir="2700000" algn="tl">
                    <a:srgbClr val="FFFFFF"/>
                  </a:outerShdw>
                </a:effectLst>
                <a:latin typeface="Arial" charset="0"/>
              </a:rPr>
              <a:t>     y</a:t>
            </a:r>
            <a:r>
              <a:rPr lang="en-US" b="1" baseline="-25000" dirty="0" smtClean="0">
                <a:effectLst>
                  <a:outerShdw blurRad="38100" dist="38100" dir="2700000" algn="tl">
                    <a:srgbClr val="FFFFFF"/>
                  </a:outerShdw>
                </a:effectLst>
                <a:latin typeface="Arial" charset="0"/>
              </a:rPr>
              <a:t>3 </a:t>
            </a:r>
            <a:r>
              <a:rPr lang="en-US" b="1" dirty="0">
                <a:effectLst>
                  <a:outerShdw blurRad="38100" dist="38100" dir="2700000" algn="tl">
                    <a:srgbClr val="FFFFFF"/>
                  </a:outerShdw>
                </a:effectLst>
                <a:latin typeface="Arial" charset="0"/>
              </a:rPr>
              <a:t>+   </a:t>
            </a:r>
            <a:r>
              <a:rPr lang="en-US" b="1" dirty="0" smtClean="0">
                <a:effectLst>
                  <a:outerShdw blurRad="38100" dist="38100" dir="2700000" algn="tl">
                    <a:srgbClr val="FFFFFF"/>
                  </a:outerShdw>
                </a:effectLst>
                <a:latin typeface="Arial" charset="0"/>
              </a:rPr>
              <a:t> y</a:t>
            </a:r>
            <a:r>
              <a:rPr lang="en-US" b="1" baseline="-25000" dirty="0" smtClean="0">
                <a:effectLst>
                  <a:outerShdw blurRad="38100" dist="38100" dir="2700000" algn="tl">
                    <a:srgbClr val="FFFFFF"/>
                  </a:outerShdw>
                </a:effectLst>
                <a:latin typeface="Arial" charset="0"/>
              </a:rPr>
              <a:t>4</a:t>
            </a:r>
            <a:r>
              <a:rPr lang="en-US" b="1" dirty="0" smtClean="0">
                <a:effectLst>
                  <a:outerShdw blurRad="38100" dist="38100" dir="2700000" algn="tl">
                    <a:srgbClr val="FFFFFF"/>
                  </a:outerShdw>
                </a:effectLst>
                <a:latin typeface="Arial" charset="0"/>
              </a:rPr>
              <a:t> </a:t>
            </a:r>
            <a:r>
              <a:rPr lang="en-US" b="1" dirty="0">
                <a:effectLst>
                  <a:outerShdw blurRad="38100" dist="38100" dir="2700000" algn="tl">
                    <a:srgbClr val="FFFFFF"/>
                  </a:outerShdw>
                </a:effectLst>
                <a:latin typeface="Arial" charset="0"/>
              </a:rPr>
              <a:t>+    </a:t>
            </a:r>
            <a:r>
              <a:rPr lang="en-US" b="1" dirty="0" smtClean="0">
                <a:effectLst>
                  <a:outerShdw blurRad="38100" dist="38100" dir="2700000" algn="tl">
                    <a:srgbClr val="FFFFFF"/>
                  </a:outerShdw>
                </a:effectLst>
                <a:latin typeface="Arial" charset="0"/>
              </a:rPr>
              <a:t>  y</a:t>
            </a:r>
            <a:r>
              <a:rPr lang="en-US" b="1" baseline="-25000" dirty="0" smtClean="0">
                <a:effectLst>
                  <a:outerShdw blurRad="38100" dist="38100" dir="2700000" algn="tl">
                    <a:srgbClr val="FFFFFF"/>
                  </a:outerShdw>
                </a:effectLst>
                <a:latin typeface="Arial" charset="0"/>
              </a:rPr>
              <a:t>5</a:t>
            </a:r>
            <a:r>
              <a:rPr lang="en-US" b="1" dirty="0" smtClean="0">
                <a:effectLst>
                  <a:outerShdw blurRad="38100" dist="38100" dir="2700000" algn="tl">
                    <a:srgbClr val="FFFFFF"/>
                  </a:outerShdw>
                </a:effectLst>
                <a:latin typeface="Arial" charset="0"/>
              </a:rPr>
              <a:t> = Z</a:t>
            </a:r>
          </a:p>
          <a:p>
            <a:r>
              <a:rPr lang="en-US" b="1" dirty="0" smtClean="0">
                <a:effectLst>
                  <a:outerShdw blurRad="38100" dist="38100" dir="2700000" algn="tl">
                    <a:srgbClr val="FFFFFF"/>
                  </a:outerShdw>
                </a:effectLst>
                <a:latin typeface="Arial" charset="0"/>
                <a:ea typeface="Verdana" pitchFamily="34" charset="0"/>
                <a:cs typeface="Verdana" pitchFamily="34" charset="0"/>
              </a:rPr>
              <a:t>Subject </a:t>
            </a:r>
            <a:r>
              <a:rPr lang="en-US" b="1" dirty="0">
                <a:effectLst>
                  <a:outerShdw blurRad="38100" dist="38100" dir="2700000" algn="tl">
                    <a:srgbClr val="FFFFFF"/>
                  </a:outerShdw>
                </a:effectLst>
                <a:latin typeface="Arial" charset="0"/>
                <a:ea typeface="Verdana" pitchFamily="34" charset="0"/>
                <a:cs typeface="Verdana" pitchFamily="34" charset="0"/>
              </a:rPr>
              <a:t>to: </a:t>
            </a:r>
            <a:r>
              <a:rPr lang="en-US" b="1" dirty="0" smtClean="0">
                <a:effectLst>
                  <a:outerShdw blurRad="38100" dist="38100" dir="2700000" algn="tl">
                    <a:srgbClr val="FFFFFF"/>
                  </a:outerShdw>
                </a:effectLst>
                <a:latin typeface="Arial" charset="0"/>
                <a:ea typeface="Verdana" pitchFamily="34" charset="0"/>
                <a:cs typeface="Verdana" pitchFamily="34" charset="0"/>
              </a:rPr>
              <a:t>     </a:t>
            </a:r>
            <a:r>
              <a:rPr lang="en-US" b="1" dirty="0" smtClean="0">
                <a:effectLst>
                  <a:outerShdw blurRad="38100" dist="38100" dir="2700000" algn="tl">
                    <a:srgbClr val="FFFFFF"/>
                  </a:outerShdw>
                </a:effectLst>
                <a:latin typeface="Arial" charset="0"/>
              </a:rPr>
              <a:t>y</a:t>
            </a:r>
            <a:r>
              <a:rPr lang="en-US" b="1" baseline="-25000" dirty="0" smtClean="0">
                <a:effectLst>
                  <a:outerShdw blurRad="38100" dist="38100" dir="2700000" algn="tl">
                    <a:srgbClr val="FFFFFF"/>
                  </a:outerShdw>
                </a:effectLst>
                <a:latin typeface="Arial" charset="0"/>
              </a:rPr>
              <a:t>1 </a:t>
            </a:r>
            <a:r>
              <a:rPr lang="en-US" b="1" dirty="0" smtClean="0">
                <a:effectLst>
                  <a:outerShdw blurRad="38100" dist="38100" dir="2700000" algn="tl">
                    <a:srgbClr val="FFFFFF"/>
                  </a:outerShdw>
                </a:effectLst>
                <a:latin typeface="Arial" charset="0"/>
              </a:rPr>
              <a:t> </a:t>
            </a:r>
            <a:r>
              <a:rPr lang="en-US" b="1" dirty="0">
                <a:effectLst>
                  <a:outerShdw blurRad="38100" dist="38100" dir="2700000" algn="tl">
                    <a:srgbClr val="FFFFFF"/>
                  </a:outerShdw>
                </a:effectLst>
                <a:latin typeface="Arial" charset="0"/>
              </a:rPr>
              <a:t>+ </a:t>
            </a:r>
            <a:r>
              <a:rPr lang="en-US" b="1" dirty="0" smtClean="0">
                <a:effectLst>
                  <a:outerShdw blurRad="38100" dist="38100" dir="2700000" algn="tl">
                    <a:srgbClr val="FFFFFF"/>
                  </a:outerShdw>
                </a:effectLst>
                <a:latin typeface="Arial" charset="0"/>
              </a:rPr>
              <a:t>5 </a:t>
            </a:r>
            <a:r>
              <a:rPr lang="en-US" b="1" dirty="0">
                <a:effectLst>
                  <a:outerShdw blurRad="38100" dist="38100" dir="2700000" algn="tl">
                    <a:srgbClr val="FFFFFF"/>
                  </a:outerShdw>
                </a:effectLst>
                <a:latin typeface="Arial" charset="0"/>
              </a:rPr>
              <a:t>y</a:t>
            </a:r>
            <a:r>
              <a:rPr lang="en-US" b="1" baseline="-25000" dirty="0">
                <a:effectLst>
                  <a:outerShdw blurRad="38100" dist="38100" dir="2700000" algn="tl">
                    <a:srgbClr val="FFFFFF"/>
                  </a:outerShdw>
                </a:effectLst>
                <a:latin typeface="Arial" charset="0"/>
              </a:rPr>
              <a:t>2</a:t>
            </a:r>
            <a:r>
              <a:rPr lang="en-US" b="1" dirty="0">
                <a:effectLst>
                  <a:outerShdw blurRad="38100" dist="38100" dir="2700000" algn="tl">
                    <a:srgbClr val="FFFFFF"/>
                  </a:outerShdw>
                </a:effectLst>
                <a:latin typeface="Arial" charset="0"/>
              </a:rPr>
              <a:t> </a:t>
            </a:r>
            <a:r>
              <a:rPr lang="en-US" b="1" dirty="0" smtClean="0">
                <a:effectLst>
                  <a:outerShdw blurRad="38100" dist="38100" dir="2700000" algn="tl">
                    <a:srgbClr val="FFFFFF"/>
                  </a:outerShdw>
                </a:effectLst>
                <a:latin typeface="Arial" charset="0"/>
              </a:rPr>
              <a:t>+ 10 </a:t>
            </a:r>
            <a:r>
              <a:rPr lang="en-US" b="1" dirty="0">
                <a:effectLst>
                  <a:outerShdw blurRad="38100" dist="38100" dir="2700000" algn="tl">
                    <a:srgbClr val="FFFFFF"/>
                  </a:outerShdw>
                </a:effectLst>
                <a:latin typeface="Arial" charset="0"/>
              </a:rPr>
              <a:t>y</a:t>
            </a:r>
            <a:r>
              <a:rPr lang="en-US" b="1" baseline="-25000" dirty="0">
                <a:effectLst>
                  <a:outerShdw blurRad="38100" dist="38100" dir="2700000" algn="tl">
                    <a:srgbClr val="FFFFFF"/>
                  </a:outerShdw>
                </a:effectLst>
                <a:latin typeface="Arial" charset="0"/>
              </a:rPr>
              <a:t>3 </a:t>
            </a:r>
            <a:r>
              <a:rPr lang="en-US" b="1" dirty="0">
                <a:effectLst>
                  <a:outerShdw blurRad="38100" dist="38100" dir="2700000" algn="tl">
                    <a:srgbClr val="FFFFFF"/>
                  </a:outerShdw>
                </a:effectLst>
                <a:latin typeface="Arial" charset="0"/>
              </a:rPr>
              <a:t>+ </a:t>
            </a:r>
            <a:r>
              <a:rPr lang="en-US" b="1" dirty="0" smtClean="0">
                <a:effectLst>
                  <a:outerShdw blurRad="38100" dist="38100" dir="2700000" algn="tl">
                    <a:srgbClr val="FFFFFF"/>
                  </a:outerShdw>
                </a:effectLst>
                <a:latin typeface="Arial" charset="0"/>
              </a:rPr>
              <a:t>0 y</a:t>
            </a:r>
            <a:r>
              <a:rPr lang="en-US" b="1" baseline="-25000" dirty="0" smtClean="0">
                <a:effectLst>
                  <a:outerShdw blurRad="38100" dist="38100" dir="2700000" algn="tl">
                    <a:srgbClr val="FFFFFF"/>
                  </a:outerShdw>
                </a:effectLst>
                <a:latin typeface="Arial" charset="0"/>
              </a:rPr>
              <a:t>4</a:t>
            </a:r>
            <a:r>
              <a:rPr lang="en-US" b="1" dirty="0" smtClean="0">
                <a:effectLst>
                  <a:outerShdw blurRad="38100" dist="38100" dir="2700000" algn="tl">
                    <a:srgbClr val="FFFFFF"/>
                  </a:outerShdw>
                </a:effectLst>
                <a:latin typeface="Arial" charset="0"/>
              </a:rPr>
              <a:t> </a:t>
            </a:r>
            <a:r>
              <a:rPr lang="en-US" b="1" dirty="0">
                <a:effectLst>
                  <a:outerShdw blurRad="38100" dist="38100" dir="2700000" algn="tl">
                    <a:srgbClr val="FFFFFF"/>
                  </a:outerShdw>
                </a:effectLst>
                <a:latin typeface="Arial" charset="0"/>
              </a:rPr>
              <a:t>+ 25 y</a:t>
            </a:r>
            <a:r>
              <a:rPr lang="en-US" b="1" baseline="-25000" dirty="0">
                <a:effectLst>
                  <a:outerShdw blurRad="38100" dist="38100" dir="2700000" algn="tl">
                    <a:srgbClr val="FFFFFF"/>
                  </a:outerShdw>
                </a:effectLst>
                <a:latin typeface="Arial" charset="0"/>
              </a:rPr>
              <a:t>4</a:t>
            </a:r>
            <a:r>
              <a:rPr lang="en-US" b="1" dirty="0">
                <a:effectLst>
                  <a:outerShdw blurRad="38100" dist="38100" dir="2700000" algn="tl">
                    <a:srgbClr val="FFFFFF"/>
                  </a:outerShdw>
                </a:effectLst>
                <a:latin typeface="Arial" charset="0"/>
              </a:rPr>
              <a:t> </a:t>
            </a:r>
            <a:r>
              <a:rPr lang="en-US" b="1" dirty="0" smtClean="0">
                <a:effectLst>
                  <a:outerShdw blurRad="38100" dist="38100" dir="2700000" algn="tl">
                    <a:srgbClr val="FFFFFF"/>
                  </a:outerShdw>
                </a:effectLst>
                <a:latin typeface="Arial" charset="0"/>
              </a:rPr>
              <a:t>= 42</a:t>
            </a:r>
            <a:endParaRPr lang="en-US" b="1" dirty="0">
              <a:effectLst>
                <a:outerShdw blurRad="38100" dist="38100" dir="2700000" algn="tl">
                  <a:srgbClr val="FFFFFF"/>
                </a:outerShdw>
              </a:effectLst>
              <a:latin typeface="Arial" charset="0"/>
            </a:endParaRPr>
          </a:p>
          <a:p>
            <a:r>
              <a:rPr lang="en-US" b="1" dirty="0">
                <a:effectLst>
                  <a:outerShdw blurRad="38100" dist="38100" dir="2700000" algn="tl">
                    <a:srgbClr val="FFFFFF"/>
                  </a:outerShdw>
                </a:effectLst>
                <a:latin typeface="Arial" charset="0"/>
              </a:rPr>
              <a:t>		 y</a:t>
            </a:r>
            <a:r>
              <a:rPr lang="en-US" b="1" baseline="-25000" dirty="0">
                <a:effectLst>
                  <a:outerShdw blurRad="38100" dist="38100" dir="2700000" algn="tl">
                    <a:srgbClr val="FFFFFF"/>
                  </a:outerShdw>
                </a:effectLst>
                <a:latin typeface="Arial" charset="0"/>
              </a:rPr>
              <a:t>1 </a:t>
            </a:r>
            <a:r>
              <a:rPr lang="en-US" b="1" dirty="0">
                <a:effectLst>
                  <a:outerShdw blurRad="38100" dist="38100" dir="2700000" algn="tl">
                    <a:srgbClr val="FFFFFF"/>
                  </a:outerShdw>
                </a:effectLst>
                <a:latin typeface="Arial" charset="0"/>
              </a:rPr>
              <a:t> , y</a:t>
            </a:r>
            <a:r>
              <a:rPr lang="en-US" b="1" baseline="-25000" dirty="0">
                <a:effectLst>
                  <a:outerShdw blurRad="38100" dist="38100" dir="2700000" algn="tl">
                    <a:srgbClr val="FFFFFF"/>
                  </a:outerShdw>
                </a:effectLst>
                <a:latin typeface="Arial" charset="0"/>
              </a:rPr>
              <a:t>2</a:t>
            </a:r>
            <a:r>
              <a:rPr lang="en-US" b="1" dirty="0">
                <a:effectLst>
                  <a:outerShdw blurRad="38100" dist="38100" dir="2700000" algn="tl">
                    <a:srgbClr val="FFFFFF"/>
                  </a:outerShdw>
                </a:effectLst>
                <a:latin typeface="Arial" charset="0"/>
              </a:rPr>
              <a:t> , </a:t>
            </a:r>
            <a:r>
              <a:rPr lang="en-US" b="1" dirty="0" smtClean="0">
                <a:effectLst>
                  <a:outerShdw blurRad="38100" dist="38100" dir="2700000" algn="tl">
                    <a:srgbClr val="FFFFFF"/>
                  </a:outerShdw>
                </a:effectLst>
                <a:latin typeface="Arial" charset="0"/>
              </a:rPr>
              <a:t>y</a:t>
            </a:r>
            <a:r>
              <a:rPr lang="en-US" b="1" baseline="-25000" dirty="0" smtClean="0">
                <a:effectLst>
                  <a:outerShdw blurRad="38100" dist="38100" dir="2700000" algn="tl">
                    <a:srgbClr val="FFFFFF"/>
                  </a:outerShdw>
                </a:effectLst>
                <a:latin typeface="Arial" charset="0"/>
              </a:rPr>
              <a:t>3 </a:t>
            </a:r>
            <a:r>
              <a:rPr lang="en-US" b="1" dirty="0" smtClean="0">
                <a:effectLst>
                  <a:outerShdw blurRad="38100" dist="38100" dir="2700000" algn="tl">
                    <a:srgbClr val="FFFFFF"/>
                  </a:outerShdw>
                </a:effectLst>
                <a:latin typeface="Arial" charset="0"/>
              </a:rPr>
              <a:t> </a:t>
            </a:r>
            <a:r>
              <a:rPr lang="en-US" b="1" dirty="0">
                <a:effectLst>
                  <a:outerShdw blurRad="38100" dist="38100" dir="2700000" algn="tl">
                    <a:srgbClr val="FFFFFF"/>
                  </a:outerShdw>
                </a:effectLst>
                <a:latin typeface="Arial" charset="0"/>
              </a:rPr>
              <a:t>, </a:t>
            </a:r>
            <a:r>
              <a:rPr lang="en-US" b="1" dirty="0" smtClean="0">
                <a:effectLst>
                  <a:outerShdw blurRad="38100" dist="38100" dir="2700000" algn="tl">
                    <a:srgbClr val="FFFFFF"/>
                  </a:outerShdw>
                </a:effectLst>
                <a:latin typeface="Arial" charset="0"/>
              </a:rPr>
              <a:t>y</a:t>
            </a:r>
            <a:r>
              <a:rPr lang="en-US" b="1" baseline="-25000" dirty="0" smtClean="0">
                <a:effectLst>
                  <a:outerShdw blurRad="38100" dist="38100" dir="2700000" algn="tl">
                    <a:srgbClr val="FFFFFF"/>
                  </a:outerShdw>
                </a:effectLst>
                <a:latin typeface="Arial" charset="0"/>
              </a:rPr>
              <a:t>4</a:t>
            </a:r>
            <a:r>
              <a:rPr lang="en-US" b="1" dirty="0" smtClean="0">
                <a:effectLst>
                  <a:outerShdw blurRad="38100" dist="38100" dir="2700000" algn="tl">
                    <a:srgbClr val="FFFFFF"/>
                  </a:outerShdw>
                </a:effectLst>
                <a:latin typeface="Arial" charset="0"/>
              </a:rPr>
              <a:t> </a:t>
            </a:r>
            <a:r>
              <a:rPr lang="en-US" b="1" dirty="0">
                <a:effectLst>
                  <a:outerShdw blurRad="38100" dist="38100" dir="2700000" algn="tl">
                    <a:srgbClr val="FFFFFF"/>
                  </a:outerShdw>
                </a:effectLst>
                <a:latin typeface="Arial" charset="0"/>
              </a:rPr>
              <a:t>, </a:t>
            </a:r>
            <a:r>
              <a:rPr lang="en-US" b="1" dirty="0" smtClean="0">
                <a:effectLst>
                  <a:outerShdw blurRad="38100" dist="38100" dir="2700000" algn="tl">
                    <a:srgbClr val="FFFFFF"/>
                  </a:outerShdw>
                </a:effectLst>
                <a:latin typeface="Arial" charset="0"/>
              </a:rPr>
              <a:t>y</a:t>
            </a:r>
            <a:r>
              <a:rPr lang="en-US" b="1" baseline="-25000" dirty="0" smtClean="0">
                <a:effectLst>
                  <a:outerShdw blurRad="38100" dist="38100" dir="2700000" algn="tl">
                    <a:srgbClr val="FFFFFF"/>
                  </a:outerShdw>
                </a:effectLst>
                <a:latin typeface="Arial" charset="0"/>
              </a:rPr>
              <a:t>5</a:t>
            </a:r>
            <a:r>
              <a:rPr lang="en-US" b="1" dirty="0" smtClean="0">
                <a:effectLst>
                  <a:outerShdw blurRad="38100" dist="38100" dir="2700000" algn="tl">
                    <a:srgbClr val="FFFFFF"/>
                  </a:outerShdw>
                </a:effectLst>
                <a:latin typeface="Arial" charset="0"/>
              </a:rPr>
              <a:t> </a:t>
            </a:r>
            <a:r>
              <a:rPr lang="en-US" b="1" dirty="0">
                <a:effectLst>
                  <a:outerShdw blurRad="38100" dist="38100" dir="2700000" algn="tl">
                    <a:srgbClr val="FFFFFF"/>
                  </a:outerShdw>
                </a:effectLst>
                <a:latin typeface="Arial" charset="0"/>
              </a:rPr>
              <a:t>all </a:t>
            </a:r>
            <a:r>
              <a:rPr lang="en-US" b="1" dirty="0" smtClean="0">
                <a:effectLst>
                  <a:outerShdw blurRad="38100" dist="38100" dir="2700000" algn="tl">
                    <a:srgbClr val="FFFFFF"/>
                  </a:outerShdw>
                </a:effectLst>
                <a:latin typeface="Arial" charset="0"/>
              </a:rPr>
              <a:t>integers </a:t>
            </a:r>
            <a:r>
              <a:rPr lang="en-US" b="1" dirty="0" smtClean="0">
                <a:effectLst>
                  <a:outerShdw blurRad="38100" dist="38100" dir="2700000" algn="tl">
                    <a:srgbClr val="FFFFFF"/>
                  </a:outerShdw>
                </a:effectLst>
                <a:latin typeface="Arial" charset="0"/>
                <a:sym typeface="Symbol"/>
              </a:rPr>
              <a:t> 0</a:t>
            </a:r>
          </a:p>
          <a:p>
            <a:r>
              <a:rPr lang="en-US" sz="2000" b="1" dirty="0">
                <a:solidFill>
                  <a:srgbClr val="C00000"/>
                </a:solidFill>
                <a:effectLst>
                  <a:outerShdw blurRad="38100" dist="38100" dir="2700000" algn="tl">
                    <a:srgbClr val="FFFFFF"/>
                  </a:outerShdw>
                </a:effectLst>
                <a:latin typeface="Verdana" pitchFamily="34" charset="0"/>
                <a:ea typeface="Verdana" pitchFamily="34" charset="0"/>
                <a:cs typeface="Verdana" pitchFamily="34" charset="0"/>
              </a:rPr>
              <a:t>Solution: </a:t>
            </a:r>
            <a:r>
              <a:rPr lang="en-US" b="1" dirty="0">
                <a:effectLst>
                  <a:outerShdw blurRad="38100" dist="38100" dir="2700000" algn="tl">
                    <a:srgbClr val="FFFFFF"/>
                  </a:outerShdw>
                </a:effectLst>
                <a:latin typeface="Arial" charset="0"/>
              </a:rPr>
              <a:t>y</a:t>
            </a:r>
            <a:r>
              <a:rPr lang="en-US" b="1" baseline="-25000" dirty="0">
                <a:effectLst>
                  <a:outerShdw blurRad="38100" dist="38100" dir="2700000" algn="tl">
                    <a:srgbClr val="FFFFFF"/>
                  </a:outerShdw>
                </a:effectLst>
                <a:latin typeface="Arial" charset="0"/>
              </a:rPr>
              <a:t>1  </a:t>
            </a:r>
            <a:r>
              <a:rPr lang="en-US" b="1" dirty="0">
                <a:effectLst>
                  <a:outerShdw blurRad="38100" dist="38100" dir="2700000" algn="tl">
                    <a:srgbClr val="FFFFFF"/>
                  </a:outerShdw>
                </a:effectLst>
                <a:latin typeface="Arial" charset="0"/>
              </a:rPr>
              <a:t>= 2, y</a:t>
            </a:r>
            <a:r>
              <a:rPr lang="en-US" b="1" baseline="-25000" dirty="0">
                <a:effectLst>
                  <a:outerShdw blurRad="38100" dist="38100" dir="2700000" algn="tl">
                    <a:srgbClr val="FFFFFF"/>
                  </a:outerShdw>
                </a:effectLst>
                <a:latin typeface="Arial" charset="0"/>
              </a:rPr>
              <a:t>2</a:t>
            </a:r>
            <a:r>
              <a:rPr lang="en-US" b="1" dirty="0">
                <a:effectLst>
                  <a:outerShdw blurRad="38100" dist="38100" dir="2700000" algn="tl">
                    <a:srgbClr val="FFFFFF"/>
                  </a:outerShdw>
                </a:effectLst>
                <a:latin typeface="Arial" charset="0"/>
              </a:rPr>
              <a:t> = 1, y</a:t>
            </a:r>
            <a:r>
              <a:rPr lang="en-US" b="1" baseline="-25000" dirty="0">
                <a:effectLst>
                  <a:outerShdw blurRad="38100" dist="38100" dir="2700000" algn="tl">
                    <a:srgbClr val="FFFFFF"/>
                  </a:outerShdw>
                </a:effectLst>
                <a:latin typeface="Arial" charset="0"/>
              </a:rPr>
              <a:t>3 </a:t>
            </a:r>
            <a:r>
              <a:rPr lang="en-US" b="1" dirty="0">
                <a:effectLst>
                  <a:outerShdw blurRad="38100" dist="38100" dir="2700000" algn="tl">
                    <a:srgbClr val="FFFFFF"/>
                  </a:outerShdw>
                </a:effectLst>
                <a:latin typeface="Arial" charset="0"/>
              </a:rPr>
              <a:t>= 1, y</a:t>
            </a:r>
            <a:r>
              <a:rPr lang="en-US" b="1" baseline="-25000" dirty="0">
                <a:effectLst>
                  <a:outerShdw blurRad="38100" dist="38100" dir="2700000" algn="tl">
                    <a:srgbClr val="FFFFFF"/>
                  </a:outerShdw>
                </a:effectLst>
                <a:latin typeface="Arial" charset="0"/>
              </a:rPr>
              <a:t>4</a:t>
            </a:r>
            <a:r>
              <a:rPr lang="en-US" b="1" dirty="0">
                <a:effectLst>
                  <a:outerShdw blurRad="38100" dist="38100" dir="2700000" algn="tl">
                    <a:srgbClr val="FFFFFF"/>
                  </a:outerShdw>
                </a:effectLst>
                <a:latin typeface="Arial" charset="0"/>
              </a:rPr>
              <a:t> = 0, y</a:t>
            </a:r>
            <a:r>
              <a:rPr lang="en-US" b="1" baseline="-25000" dirty="0">
                <a:effectLst>
                  <a:outerShdw blurRad="38100" dist="38100" dir="2700000" algn="tl">
                    <a:srgbClr val="FFFFFF"/>
                  </a:outerShdw>
                </a:effectLst>
                <a:latin typeface="Arial" charset="0"/>
              </a:rPr>
              <a:t>5 </a:t>
            </a:r>
            <a:r>
              <a:rPr lang="en-US" b="1" dirty="0">
                <a:effectLst>
                  <a:outerShdw blurRad="38100" dist="38100" dir="2700000" algn="tl">
                    <a:srgbClr val="FFFFFF"/>
                  </a:outerShdw>
                </a:effectLst>
                <a:latin typeface="Arial" charset="0"/>
              </a:rPr>
              <a:t>= 1, Z = </a:t>
            </a:r>
            <a:r>
              <a:rPr lang="en-US" b="1" dirty="0" smtClean="0">
                <a:effectLst>
                  <a:outerShdw blurRad="38100" dist="38100" dir="2700000" algn="tl">
                    <a:srgbClr val="FFFFFF"/>
                  </a:outerShdw>
                </a:effectLst>
                <a:latin typeface="Arial" charset="0"/>
              </a:rPr>
              <a:t>5</a:t>
            </a:r>
            <a:endParaRPr lang="en-US" b="1" dirty="0">
              <a:effectLst>
                <a:outerShdw blurRad="38100" dist="38100" dir="2700000" algn="tl">
                  <a:srgbClr val="FFFFFF"/>
                </a:outerShdw>
              </a:effectLst>
              <a:latin typeface="Verdana" pitchFamily="34" charset="0"/>
              <a:ea typeface="Verdana" pitchFamily="34" charset="0"/>
              <a:cs typeface="Verdana" pitchFamily="34" charset="0"/>
            </a:endParaRPr>
          </a:p>
        </p:txBody>
      </p:sp>
      <p:sp>
        <p:nvSpPr>
          <p:cNvPr id="10" name="TextBox 9"/>
          <p:cNvSpPr txBox="1"/>
          <p:nvPr/>
        </p:nvSpPr>
        <p:spPr>
          <a:xfrm>
            <a:off x="243810" y="4862792"/>
            <a:ext cx="8595267" cy="1569660"/>
          </a:xfrm>
          <a:prstGeom prst="rect">
            <a:avLst/>
          </a:prstGeom>
          <a:solidFill>
            <a:schemeClr val="accent1">
              <a:lumMod val="40000"/>
              <a:lumOff val="60000"/>
            </a:schemeClr>
          </a:solidFill>
          <a:ln>
            <a:solidFill>
              <a:schemeClr val="tx1"/>
            </a:solidFill>
          </a:ln>
        </p:spPr>
        <p:txBody>
          <a:bodyPr wrap="square" rtlCol="0">
            <a:spAutoFit/>
          </a:bodyPr>
          <a:lstStyle/>
          <a:p>
            <a:r>
              <a:rPr lang="en-US" b="1" dirty="0" smtClean="0">
                <a:solidFill>
                  <a:srgbClr val="008000"/>
                </a:solidFill>
                <a:effectLst>
                  <a:outerShdw blurRad="38100" dist="38100" dir="2700000" algn="tl">
                    <a:srgbClr val="FFFFFF"/>
                  </a:outerShdw>
                </a:effectLst>
                <a:latin typeface="Verdana" pitchFamily="34" charset="0"/>
                <a:ea typeface="Verdana" pitchFamily="34" charset="0"/>
                <a:cs typeface="Verdana" pitchFamily="34" charset="0"/>
              </a:rPr>
              <a:t>Ex 2:</a:t>
            </a:r>
            <a:r>
              <a:rPr lang="en-US" b="1" dirty="0" smtClean="0">
                <a:effectLst>
                  <a:outerShdw blurRad="38100" dist="38100" dir="2700000" algn="tl">
                    <a:srgbClr val="FFFFFF"/>
                  </a:outerShdw>
                </a:effectLst>
                <a:latin typeface="Verdana" pitchFamily="34" charset="0"/>
                <a:ea typeface="Verdana" pitchFamily="34" charset="0"/>
                <a:cs typeface="Verdana" pitchFamily="34" charset="0"/>
              </a:rPr>
              <a:t> Min.    </a:t>
            </a:r>
            <a:r>
              <a:rPr lang="en-US" b="1" dirty="0" smtClean="0">
                <a:effectLst>
                  <a:outerShdw blurRad="38100" dist="38100" dir="2700000" algn="tl">
                    <a:srgbClr val="FFFFFF"/>
                  </a:outerShdw>
                </a:effectLst>
                <a:latin typeface="Arial" charset="0"/>
              </a:rPr>
              <a:t>y</a:t>
            </a:r>
            <a:r>
              <a:rPr lang="en-US" b="1" baseline="-25000" dirty="0" smtClean="0">
                <a:effectLst>
                  <a:outerShdw blurRad="38100" dist="38100" dir="2700000" algn="tl">
                    <a:srgbClr val="FFFFFF"/>
                  </a:outerShdw>
                </a:effectLst>
                <a:latin typeface="Arial" charset="0"/>
              </a:rPr>
              <a:t>1  </a:t>
            </a:r>
            <a:r>
              <a:rPr lang="en-US" b="1" dirty="0" smtClean="0">
                <a:effectLst>
                  <a:outerShdw blurRad="38100" dist="38100" dir="2700000" algn="tl">
                    <a:srgbClr val="FFFFFF"/>
                  </a:outerShdw>
                </a:effectLst>
                <a:latin typeface="Arial" charset="0"/>
              </a:rPr>
              <a:t>+    y</a:t>
            </a:r>
            <a:r>
              <a:rPr lang="en-US" b="1" baseline="-25000" dirty="0" smtClean="0">
                <a:effectLst>
                  <a:outerShdw blurRad="38100" dist="38100" dir="2700000" algn="tl">
                    <a:srgbClr val="FFFFFF"/>
                  </a:outerShdw>
                </a:effectLst>
                <a:latin typeface="Arial" charset="0"/>
              </a:rPr>
              <a:t>2</a:t>
            </a:r>
            <a:r>
              <a:rPr lang="en-US" b="1" dirty="0" smtClean="0">
                <a:effectLst>
                  <a:outerShdw blurRad="38100" dist="38100" dir="2700000" algn="tl">
                    <a:srgbClr val="FFFFFF"/>
                  </a:outerShdw>
                </a:effectLst>
                <a:latin typeface="Arial" charset="0"/>
              </a:rPr>
              <a:t> </a:t>
            </a:r>
            <a:r>
              <a:rPr lang="en-US" b="1" dirty="0">
                <a:effectLst>
                  <a:outerShdw blurRad="38100" dist="38100" dir="2700000" algn="tl">
                    <a:srgbClr val="FFFFFF"/>
                  </a:outerShdw>
                </a:effectLst>
                <a:latin typeface="Arial" charset="0"/>
              </a:rPr>
              <a:t>+ </a:t>
            </a:r>
            <a:r>
              <a:rPr lang="en-US" b="1" dirty="0" smtClean="0">
                <a:effectLst>
                  <a:outerShdw blurRad="38100" dist="38100" dir="2700000" algn="tl">
                    <a:srgbClr val="FFFFFF"/>
                  </a:outerShdw>
                </a:effectLst>
                <a:latin typeface="Arial" charset="0"/>
              </a:rPr>
              <a:t>     y</a:t>
            </a:r>
            <a:r>
              <a:rPr lang="en-US" b="1" baseline="-25000" dirty="0" smtClean="0">
                <a:effectLst>
                  <a:outerShdw blurRad="38100" dist="38100" dir="2700000" algn="tl">
                    <a:srgbClr val="FFFFFF"/>
                  </a:outerShdw>
                </a:effectLst>
                <a:latin typeface="Arial" charset="0"/>
              </a:rPr>
              <a:t>3 </a:t>
            </a:r>
            <a:r>
              <a:rPr lang="en-US" b="1" dirty="0">
                <a:effectLst>
                  <a:outerShdw blurRad="38100" dist="38100" dir="2700000" algn="tl">
                    <a:srgbClr val="FFFFFF"/>
                  </a:outerShdw>
                </a:effectLst>
                <a:latin typeface="Arial" charset="0"/>
              </a:rPr>
              <a:t>+   </a:t>
            </a:r>
            <a:r>
              <a:rPr lang="en-US" b="1" dirty="0" smtClean="0">
                <a:effectLst>
                  <a:outerShdw blurRad="38100" dist="38100" dir="2700000" algn="tl">
                    <a:srgbClr val="FFFFFF"/>
                  </a:outerShdw>
                </a:effectLst>
                <a:latin typeface="Arial" charset="0"/>
              </a:rPr>
              <a:t>   y</a:t>
            </a:r>
            <a:r>
              <a:rPr lang="en-US" b="1" baseline="-25000" dirty="0" smtClean="0">
                <a:effectLst>
                  <a:outerShdw blurRad="38100" dist="38100" dir="2700000" algn="tl">
                    <a:srgbClr val="FFFFFF"/>
                  </a:outerShdw>
                </a:effectLst>
                <a:latin typeface="Arial" charset="0"/>
              </a:rPr>
              <a:t>4</a:t>
            </a:r>
            <a:r>
              <a:rPr lang="en-US" b="1" dirty="0" smtClean="0">
                <a:effectLst>
                  <a:outerShdw blurRad="38100" dist="38100" dir="2700000" algn="tl">
                    <a:srgbClr val="FFFFFF"/>
                  </a:outerShdw>
                </a:effectLst>
                <a:latin typeface="Arial" charset="0"/>
              </a:rPr>
              <a:t> </a:t>
            </a:r>
            <a:r>
              <a:rPr lang="en-US" b="1" dirty="0">
                <a:effectLst>
                  <a:outerShdw blurRad="38100" dist="38100" dir="2700000" algn="tl">
                    <a:srgbClr val="FFFFFF"/>
                  </a:outerShdw>
                </a:effectLst>
                <a:latin typeface="Arial" charset="0"/>
              </a:rPr>
              <a:t>+    </a:t>
            </a:r>
            <a:r>
              <a:rPr lang="en-US" b="1" dirty="0" smtClean="0">
                <a:effectLst>
                  <a:outerShdw blurRad="38100" dist="38100" dir="2700000" algn="tl">
                    <a:srgbClr val="FFFFFF"/>
                  </a:outerShdw>
                </a:effectLst>
                <a:latin typeface="Arial" charset="0"/>
              </a:rPr>
              <a:t>  y</a:t>
            </a:r>
            <a:r>
              <a:rPr lang="en-US" b="1" baseline="-25000" dirty="0" smtClean="0">
                <a:effectLst>
                  <a:outerShdw blurRad="38100" dist="38100" dir="2700000" algn="tl">
                    <a:srgbClr val="FFFFFF"/>
                  </a:outerShdw>
                </a:effectLst>
                <a:latin typeface="Arial" charset="0"/>
              </a:rPr>
              <a:t>5</a:t>
            </a:r>
            <a:r>
              <a:rPr lang="en-US" b="1" dirty="0" smtClean="0">
                <a:effectLst>
                  <a:outerShdw blurRad="38100" dist="38100" dir="2700000" algn="tl">
                    <a:srgbClr val="FFFFFF"/>
                  </a:outerShdw>
                </a:effectLst>
                <a:latin typeface="Arial" charset="0"/>
              </a:rPr>
              <a:t> = Z</a:t>
            </a:r>
          </a:p>
          <a:p>
            <a:r>
              <a:rPr lang="en-US" b="1" dirty="0" smtClean="0">
                <a:effectLst>
                  <a:outerShdw blurRad="38100" dist="38100" dir="2700000" algn="tl">
                    <a:srgbClr val="FFFFFF"/>
                  </a:outerShdw>
                </a:effectLst>
                <a:latin typeface="Arial" charset="0"/>
                <a:ea typeface="Verdana" pitchFamily="34" charset="0"/>
                <a:cs typeface="Verdana" pitchFamily="34" charset="0"/>
              </a:rPr>
              <a:t>Subject </a:t>
            </a:r>
            <a:r>
              <a:rPr lang="en-US" b="1" dirty="0">
                <a:effectLst>
                  <a:outerShdw blurRad="38100" dist="38100" dir="2700000" algn="tl">
                    <a:srgbClr val="FFFFFF"/>
                  </a:outerShdw>
                </a:effectLst>
                <a:latin typeface="Arial" charset="0"/>
                <a:ea typeface="Verdana" pitchFamily="34" charset="0"/>
                <a:cs typeface="Verdana" pitchFamily="34" charset="0"/>
              </a:rPr>
              <a:t>to: </a:t>
            </a:r>
            <a:r>
              <a:rPr lang="en-US" b="1" dirty="0" smtClean="0">
                <a:effectLst>
                  <a:outerShdw blurRad="38100" dist="38100" dir="2700000" algn="tl">
                    <a:srgbClr val="FFFFFF"/>
                  </a:outerShdw>
                </a:effectLst>
                <a:latin typeface="Arial" charset="0"/>
                <a:ea typeface="Verdana" pitchFamily="34" charset="0"/>
                <a:cs typeface="Verdana" pitchFamily="34" charset="0"/>
              </a:rPr>
              <a:t>     </a:t>
            </a:r>
            <a:r>
              <a:rPr lang="en-US" b="1" dirty="0" smtClean="0">
                <a:effectLst>
                  <a:outerShdw blurRad="38100" dist="38100" dir="2700000" algn="tl">
                    <a:srgbClr val="FFFFFF"/>
                  </a:outerShdw>
                </a:effectLst>
                <a:latin typeface="Arial" charset="0"/>
              </a:rPr>
              <a:t>y</a:t>
            </a:r>
            <a:r>
              <a:rPr lang="en-US" b="1" baseline="-25000" dirty="0" smtClean="0">
                <a:effectLst>
                  <a:outerShdw blurRad="38100" dist="38100" dir="2700000" algn="tl">
                    <a:srgbClr val="FFFFFF"/>
                  </a:outerShdw>
                </a:effectLst>
                <a:latin typeface="Arial" charset="0"/>
              </a:rPr>
              <a:t>1 </a:t>
            </a:r>
            <a:r>
              <a:rPr lang="en-US" b="1" dirty="0" smtClean="0">
                <a:effectLst>
                  <a:outerShdw blurRad="38100" dist="38100" dir="2700000" algn="tl">
                    <a:srgbClr val="FFFFFF"/>
                  </a:outerShdw>
                </a:effectLst>
                <a:latin typeface="Arial" charset="0"/>
              </a:rPr>
              <a:t> </a:t>
            </a:r>
            <a:r>
              <a:rPr lang="en-US" b="1" dirty="0">
                <a:effectLst>
                  <a:outerShdw blurRad="38100" dist="38100" dir="2700000" algn="tl">
                    <a:srgbClr val="FFFFFF"/>
                  </a:outerShdw>
                </a:effectLst>
                <a:latin typeface="Arial" charset="0"/>
              </a:rPr>
              <a:t>+ </a:t>
            </a:r>
            <a:r>
              <a:rPr lang="en-US" b="1" dirty="0" smtClean="0">
                <a:effectLst>
                  <a:outerShdw blurRad="38100" dist="38100" dir="2700000" algn="tl">
                    <a:srgbClr val="FFFFFF"/>
                  </a:outerShdw>
                </a:effectLst>
                <a:latin typeface="Arial" charset="0"/>
              </a:rPr>
              <a:t>5 </a:t>
            </a:r>
            <a:r>
              <a:rPr lang="en-US" b="1" dirty="0">
                <a:effectLst>
                  <a:outerShdw blurRad="38100" dist="38100" dir="2700000" algn="tl">
                    <a:srgbClr val="FFFFFF"/>
                  </a:outerShdw>
                </a:effectLst>
                <a:latin typeface="Arial" charset="0"/>
              </a:rPr>
              <a:t>y</a:t>
            </a:r>
            <a:r>
              <a:rPr lang="en-US" b="1" baseline="-25000" dirty="0">
                <a:effectLst>
                  <a:outerShdw blurRad="38100" dist="38100" dir="2700000" algn="tl">
                    <a:srgbClr val="FFFFFF"/>
                  </a:outerShdw>
                </a:effectLst>
                <a:latin typeface="Arial" charset="0"/>
              </a:rPr>
              <a:t>2</a:t>
            </a:r>
            <a:r>
              <a:rPr lang="en-US" b="1" dirty="0">
                <a:effectLst>
                  <a:outerShdw blurRad="38100" dist="38100" dir="2700000" algn="tl">
                    <a:srgbClr val="FFFFFF"/>
                  </a:outerShdw>
                </a:effectLst>
                <a:latin typeface="Arial" charset="0"/>
              </a:rPr>
              <a:t> </a:t>
            </a:r>
            <a:r>
              <a:rPr lang="en-US" b="1" dirty="0" smtClean="0">
                <a:effectLst>
                  <a:outerShdw blurRad="38100" dist="38100" dir="2700000" algn="tl">
                    <a:srgbClr val="FFFFFF"/>
                  </a:outerShdw>
                </a:effectLst>
                <a:latin typeface="Arial" charset="0"/>
              </a:rPr>
              <a:t>+ 10 </a:t>
            </a:r>
            <a:r>
              <a:rPr lang="en-US" b="1" dirty="0">
                <a:effectLst>
                  <a:outerShdw blurRad="38100" dist="38100" dir="2700000" algn="tl">
                    <a:srgbClr val="FFFFFF"/>
                  </a:outerShdw>
                </a:effectLst>
                <a:latin typeface="Arial" charset="0"/>
              </a:rPr>
              <a:t>y</a:t>
            </a:r>
            <a:r>
              <a:rPr lang="en-US" b="1" baseline="-25000" dirty="0">
                <a:effectLst>
                  <a:outerShdw blurRad="38100" dist="38100" dir="2700000" algn="tl">
                    <a:srgbClr val="FFFFFF"/>
                  </a:outerShdw>
                </a:effectLst>
                <a:latin typeface="Arial" charset="0"/>
              </a:rPr>
              <a:t>3 </a:t>
            </a:r>
            <a:r>
              <a:rPr lang="en-US" b="1" dirty="0">
                <a:effectLst>
                  <a:outerShdw blurRad="38100" dist="38100" dir="2700000" algn="tl">
                    <a:srgbClr val="FFFFFF"/>
                  </a:outerShdw>
                </a:effectLst>
                <a:latin typeface="Arial" charset="0"/>
              </a:rPr>
              <a:t>+ </a:t>
            </a:r>
            <a:r>
              <a:rPr lang="en-US" b="1" dirty="0" smtClean="0">
                <a:effectLst>
                  <a:outerShdw blurRad="38100" dist="38100" dir="2700000" algn="tl">
                    <a:srgbClr val="FFFFFF"/>
                  </a:outerShdw>
                </a:effectLst>
                <a:latin typeface="Arial" charset="0"/>
              </a:rPr>
              <a:t>20 y</a:t>
            </a:r>
            <a:r>
              <a:rPr lang="en-US" b="1" baseline="-25000" dirty="0" smtClean="0">
                <a:effectLst>
                  <a:outerShdw blurRad="38100" dist="38100" dir="2700000" algn="tl">
                    <a:srgbClr val="FFFFFF"/>
                  </a:outerShdw>
                </a:effectLst>
                <a:latin typeface="Arial" charset="0"/>
              </a:rPr>
              <a:t>4</a:t>
            </a:r>
            <a:r>
              <a:rPr lang="en-US" b="1" dirty="0" smtClean="0">
                <a:effectLst>
                  <a:outerShdw blurRad="38100" dist="38100" dir="2700000" algn="tl">
                    <a:srgbClr val="FFFFFF"/>
                  </a:outerShdw>
                </a:effectLst>
                <a:latin typeface="Arial" charset="0"/>
              </a:rPr>
              <a:t> </a:t>
            </a:r>
            <a:r>
              <a:rPr lang="en-US" b="1" dirty="0">
                <a:effectLst>
                  <a:outerShdw blurRad="38100" dist="38100" dir="2700000" algn="tl">
                    <a:srgbClr val="FFFFFF"/>
                  </a:outerShdw>
                </a:effectLst>
                <a:latin typeface="Arial" charset="0"/>
              </a:rPr>
              <a:t>+ 25 y</a:t>
            </a:r>
            <a:r>
              <a:rPr lang="en-US" b="1" baseline="-25000" dirty="0">
                <a:effectLst>
                  <a:outerShdw blurRad="38100" dist="38100" dir="2700000" algn="tl">
                    <a:srgbClr val="FFFFFF"/>
                  </a:outerShdw>
                </a:effectLst>
                <a:latin typeface="Arial" charset="0"/>
              </a:rPr>
              <a:t>4</a:t>
            </a:r>
            <a:r>
              <a:rPr lang="en-US" b="1" dirty="0">
                <a:effectLst>
                  <a:outerShdw blurRad="38100" dist="38100" dir="2700000" algn="tl">
                    <a:srgbClr val="FFFFFF"/>
                  </a:outerShdw>
                </a:effectLst>
                <a:latin typeface="Arial" charset="0"/>
              </a:rPr>
              <a:t> </a:t>
            </a:r>
            <a:r>
              <a:rPr lang="en-US" b="1" dirty="0" smtClean="0">
                <a:effectLst>
                  <a:outerShdw blurRad="38100" dist="38100" dir="2700000" algn="tl">
                    <a:srgbClr val="FFFFFF"/>
                  </a:outerShdw>
                </a:effectLst>
                <a:latin typeface="Arial" charset="0"/>
              </a:rPr>
              <a:t>= 42</a:t>
            </a:r>
            <a:endParaRPr lang="en-US" b="1" dirty="0">
              <a:effectLst>
                <a:outerShdw blurRad="38100" dist="38100" dir="2700000" algn="tl">
                  <a:srgbClr val="FFFFFF"/>
                </a:outerShdw>
              </a:effectLst>
              <a:latin typeface="Arial" charset="0"/>
            </a:endParaRPr>
          </a:p>
          <a:p>
            <a:r>
              <a:rPr lang="en-US" b="1" dirty="0">
                <a:effectLst>
                  <a:outerShdw blurRad="38100" dist="38100" dir="2700000" algn="tl">
                    <a:srgbClr val="FFFFFF"/>
                  </a:outerShdw>
                </a:effectLst>
                <a:latin typeface="Arial" charset="0"/>
              </a:rPr>
              <a:t>		 y</a:t>
            </a:r>
            <a:r>
              <a:rPr lang="en-US" b="1" baseline="-25000" dirty="0">
                <a:effectLst>
                  <a:outerShdw blurRad="38100" dist="38100" dir="2700000" algn="tl">
                    <a:srgbClr val="FFFFFF"/>
                  </a:outerShdw>
                </a:effectLst>
                <a:latin typeface="Arial" charset="0"/>
              </a:rPr>
              <a:t>1 </a:t>
            </a:r>
            <a:r>
              <a:rPr lang="en-US" b="1" dirty="0">
                <a:effectLst>
                  <a:outerShdw blurRad="38100" dist="38100" dir="2700000" algn="tl">
                    <a:srgbClr val="FFFFFF"/>
                  </a:outerShdw>
                </a:effectLst>
                <a:latin typeface="Arial" charset="0"/>
              </a:rPr>
              <a:t> , y</a:t>
            </a:r>
            <a:r>
              <a:rPr lang="en-US" b="1" baseline="-25000" dirty="0">
                <a:effectLst>
                  <a:outerShdw blurRad="38100" dist="38100" dir="2700000" algn="tl">
                    <a:srgbClr val="FFFFFF"/>
                  </a:outerShdw>
                </a:effectLst>
                <a:latin typeface="Arial" charset="0"/>
              </a:rPr>
              <a:t>2</a:t>
            </a:r>
            <a:r>
              <a:rPr lang="en-US" b="1" dirty="0">
                <a:effectLst>
                  <a:outerShdw blurRad="38100" dist="38100" dir="2700000" algn="tl">
                    <a:srgbClr val="FFFFFF"/>
                  </a:outerShdw>
                </a:effectLst>
                <a:latin typeface="Arial" charset="0"/>
              </a:rPr>
              <a:t> , </a:t>
            </a:r>
            <a:r>
              <a:rPr lang="en-US" b="1" dirty="0" smtClean="0">
                <a:effectLst>
                  <a:outerShdw blurRad="38100" dist="38100" dir="2700000" algn="tl">
                    <a:srgbClr val="FFFFFF"/>
                  </a:outerShdw>
                </a:effectLst>
                <a:latin typeface="Arial" charset="0"/>
              </a:rPr>
              <a:t>y</a:t>
            </a:r>
            <a:r>
              <a:rPr lang="en-US" b="1" baseline="-25000" dirty="0" smtClean="0">
                <a:effectLst>
                  <a:outerShdw blurRad="38100" dist="38100" dir="2700000" algn="tl">
                    <a:srgbClr val="FFFFFF"/>
                  </a:outerShdw>
                </a:effectLst>
                <a:latin typeface="Arial" charset="0"/>
              </a:rPr>
              <a:t>3 </a:t>
            </a:r>
            <a:r>
              <a:rPr lang="en-US" b="1" dirty="0" smtClean="0">
                <a:effectLst>
                  <a:outerShdw blurRad="38100" dist="38100" dir="2700000" algn="tl">
                    <a:srgbClr val="FFFFFF"/>
                  </a:outerShdw>
                </a:effectLst>
                <a:latin typeface="Arial" charset="0"/>
              </a:rPr>
              <a:t> </a:t>
            </a:r>
            <a:r>
              <a:rPr lang="en-US" b="1" dirty="0">
                <a:effectLst>
                  <a:outerShdw blurRad="38100" dist="38100" dir="2700000" algn="tl">
                    <a:srgbClr val="FFFFFF"/>
                  </a:outerShdw>
                </a:effectLst>
                <a:latin typeface="Arial" charset="0"/>
              </a:rPr>
              <a:t>, </a:t>
            </a:r>
            <a:r>
              <a:rPr lang="en-US" b="1" dirty="0" smtClean="0">
                <a:effectLst>
                  <a:outerShdw blurRad="38100" dist="38100" dir="2700000" algn="tl">
                    <a:srgbClr val="FFFFFF"/>
                  </a:outerShdw>
                </a:effectLst>
                <a:latin typeface="Arial" charset="0"/>
              </a:rPr>
              <a:t>y</a:t>
            </a:r>
            <a:r>
              <a:rPr lang="en-US" b="1" baseline="-25000" dirty="0" smtClean="0">
                <a:effectLst>
                  <a:outerShdw blurRad="38100" dist="38100" dir="2700000" algn="tl">
                    <a:srgbClr val="FFFFFF"/>
                  </a:outerShdw>
                </a:effectLst>
                <a:latin typeface="Arial" charset="0"/>
              </a:rPr>
              <a:t>4</a:t>
            </a:r>
            <a:r>
              <a:rPr lang="en-US" b="1" dirty="0" smtClean="0">
                <a:effectLst>
                  <a:outerShdw blurRad="38100" dist="38100" dir="2700000" algn="tl">
                    <a:srgbClr val="FFFFFF"/>
                  </a:outerShdw>
                </a:effectLst>
                <a:latin typeface="Arial" charset="0"/>
              </a:rPr>
              <a:t> </a:t>
            </a:r>
            <a:r>
              <a:rPr lang="en-US" b="1" dirty="0">
                <a:effectLst>
                  <a:outerShdw blurRad="38100" dist="38100" dir="2700000" algn="tl">
                    <a:srgbClr val="FFFFFF"/>
                  </a:outerShdw>
                </a:effectLst>
                <a:latin typeface="Arial" charset="0"/>
              </a:rPr>
              <a:t>, y</a:t>
            </a:r>
            <a:r>
              <a:rPr lang="en-US" b="1" baseline="-25000" dirty="0">
                <a:effectLst>
                  <a:outerShdw blurRad="38100" dist="38100" dir="2700000" algn="tl">
                    <a:srgbClr val="FFFFFF"/>
                  </a:outerShdw>
                </a:effectLst>
                <a:latin typeface="Arial" charset="0"/>
              </a:rPr>
              <a:t>5</a:t>
            </a:r>
            <a:r>
              <a:rPr lang="en-US" b="1" dirty="0">
                <a:effectLst>
                  <a:outerShdw blurRad="38100" dist="38100" dir="2700000" algn="tl">
                    <a:srgbClr val="FFFFFF"/>
                  </a:outerShdw>
                </a:effectLst>
                <a:latin typeface="Arial" charset="0"/>
              </a:rPr>
              <a:t> all </a:t>
            </a:r>
            <a:r>
              <a:rPr lang="en-US" b="1" dirty="0" smtClean="0">
                <a:effectLst>
                  <a:outerShdw blurRad="38100" dist="38100" dir="2700000" algn="tl">
                    <a:srgbClr val="FFFFFF"/>
                  </a:outerShdw>
                </a:effectLst>
                <a:latin typeface="Arial" charset="0"/>
              </a:rPr>
              <a:t>integers </a:t>
            </a:r>
            <a:r>
              <a:rPr lang="en-US" b="1" dirty="0" smtClean="0">
                <a:effectLst>
                  <a:outerShdw blurRad="38100" dist="38100" dir="2700000" algn="tl">
                    <a:srgbClr val="FFFFFF"/>
                  </a:outerShdw>
                </a:effectLst>
                <a:latin typeface="Arial" charset="0"/>
                <a:sym typeface="Symbol"/>
              </a:rPr>
              <a:t> 0</a:t>
            </a:r>
          </a:p>
          <a:p>
            <a:r>
              <a:rPr lang="en-US" sz="2000" b="1" dirty="0">
                <a:solidFill>
                  <a:srgbClr val="008000"/>
                </a:solidFill>
                <a:effectLst>
                  <a:outerShdw blurRad="38100" dist="38100" dir="2700000" algn="tl">
                    <a:srgbClr val="FFFFFF"/>
                  </a:outerShdw>
                </a:effectLst>
                <a:latin typeface="Verdana" pitchFamily="34" charset="0"/>
                <a:ea typeface="Verdana" pitchFamily="34" charset="0"/>
                <a:cs typeface="Verdana" pitchFamily="34" charset="0"/>
              </a:rPr>
              <a:t>Solution:</a:t>
            </a:r>
            <a:r>
              <a:rPr lang="en-US" sz="2000" b="1" dirty="0">
                <a:solidFill>
                  <a:srgbClr val="C00000"/>
                </a:solidFill>
                <a:effectLst>
                  <a:outerShdw blurRad="38100" dist="38100" dir="2700000" algn="tl">
                    <a:srgbClr val="FFFFFF"/>
                  </a:outerShdw>
                </a:effectLst>
                <a:latin typeface="Verdana" pitchFamily="34" charset="0"/>
                <a:ea typeface="Verdana" pitchFamily="34" charset="0"/>
                <a:cs typeface="Verdana" pitchFamily="34" charset="0"/>
              </a:rPr>
              <a:t> </a:t>
            </a:r>
            <a:r>
              <a:rPr lang="en-US" b="1" dirty="0">
                <a:effectLst>
                  <a:outerShdw blurRad="38100" dist="38100" dir="2700000" algn="tl">
                    <a:srgbClr val="FFFFFF"/>
                  </a:outerShdw>
                </a:effectLst>
                <a:latin typeface="Arial" charset="0"/>
              </a:rPr>
              <a:t>y</a:t>
            </a:r>
            <a:r>
              <a:rPr lang="en-US" b="1" baseline="-25000" dirty="0">
                <a:effectLst>
                  <a:outerShdw blurRad="38100" dist="38100" dir="2700000" algn="tl">
                    <a:srgbClr val="FFFFFF"/>
                  </a:outerShdw>
                </a:effectLst>
                <a:latin typeface="Arial" charset="0"/>
              </a:rPr>
              <a:t>1  </a:t>
            </a:r>
            <a:r>
              <a:rPr lang="en-US" b="1" dirty="0">
                <a:effectLst>
                  <a:outerShdw blurRad="38100" dist="38100" dir="2700000" algn="tl">
                    <a:srgbClr val="FFFFFF"/>
                  </a:outerShdw>
                </a:effectLst>
                <a:latin typeface="Arial" charset="0"/>
              </a:rPr>
              <a:t>= 2, y</a:t>
            </a:r>
            <a:r>
              <a:rPr lang="en-US" b="1" baseline="-25000" dirty="0">
                <a:effectLst>
                  <a:outerShdw blurRad="38100" dist="38100" dir="2700000" algn="tl">
                    <a:srgbClr val="FFFFFF"/>
                  </a:outerShdw>
                </a:effectLst>
                <a:latin typeface="Arial" charset="0"/>
              </a:rPr>
              <a:t>2</a:t>
            </a:r>
            <a:r>
              <a:rPr lang="en-US" b="1" dirty="0">
                <a:effectLst>
                  <a:outerShdw blurRad="38100" dist="38100" dir="2700000" algn="tl">
                    <a:srgbClr val="FFFFFF"/>
                  </a:outerShdw>
                </a:effectLst>
                <a:latin typeface="Arial" charset="0"/>
              </a:rPr>
              <a:t> = 0, y</a:t>
            </a:r>
            <a:r>
              <a:rPr lang="en-US" b="1" baseline="-25000" dirty="0">
                <a:effectLst>
                  <a:outerShdw blurRad="38100" dist="38100" dir="2700000" algn="tl">
                    <a:srgbClr val="FFFFFF"/>
                  </a:outerShdw>
                </a:effectLst>
                <a:latin typeface="Arial" charset="0"/>
              </a:rPr>
              <a:t>3 </a:t>
            </a:r>
            <a:r>
              <a:rPr lang="en-US" b="1" dirty="0">
                <a:effectLst>
                  <a:outerShdw blurRad="38100" dist="38100" dir="2700000" algn="tl">
                    <a:srgbClr val="FFFFFF"/>
                  </a:outerShdw>
                </a:effectLst>
                <a:latin typeface="Arial" charset="0"/>
              </a:rPr>
              <a:t>= 0, y</a:t>
            </a:r>
            <a:r>
              <a:rPr lang="en-US" b="1" baseline="-25000" dirty="0">
                <a:effectLst>
                  <a:outerShdw blurRad="38100" dist="38100" dir="2700000" algn="tl">
                    <a:srgbClr val="FFFFFF"/>
                  </a:outerShdw>
                </a:effectLst>
                <a:latin typeface="Arial" charset="0"/>
              </a:rPr>
              <a:t>4</a:t>
            </a:r>
            <a:r>
              <a:rPr lang="en-US" b="1" dirty="0">
                <a:effectLst>
                  <a:outerShdw blurRad="38100" dist="38100" dir="2700000" algn="tl">
                    <a:srgbClr val="FFFFFF"/>
                  </a:outerShdw>
                </a:effectLst>
                <a:latin typeface="Arial" charset="0"/>
              </a:rPr>
              <a:t> = 2, y</a:t>
            </a:r>
            <a:r>
              <a:rPr lang="en-US" b="1" baseline="-25000" dirty="0">
                <a:effectLst>
                  <a:outerShdw blurRad="38100" dist="38100" dir="2700000" algn="tl">
                    <a:srgbClr val="FFFFFF"/>
                  </a:outerShdw>
                </a:effectLst>
                <a:latin typeface="Arial" charset="0"/>
              </a:rPr>
              <a:t>5 </a:t>
            </a:r>
            <a:r>
              <a:rPr lang="en-US" b="1" dirty="0">
                <a:effectLst>
                  <a:outerShdw blurRad="38100" dist="38100" dir="2700000" algn="tl">
                    <a:srgbClr val="FFFFFF"/>
                  </a:outerShdw>
                </a:effectLst>
                <a:latin typeface="Arial" charset="0"/>
              </a:rPr>
              <a:t>= 0, Z = </a:t>
            </a:r>
            <a:r>
              <a:rPr lang="en-US" b="1" dirty="0" smtClean="0">
                <a:effectLst>
                  <a:outerShdw blurRad="38100" dist="38100" dir="2700000" algn="tl">
                    <a:srgbClr val="FFFFFF"/>
                  </a:outerShdw>
                </a:effectLst>
                <a:latin typeface="Arial" charset="0"/>
              </a:rPr>
              <a:t>4</a:t>
            </a:r>
            <a:endParaRPr lang="en-US" b="1" dirty="0">
              <a:effectLst>
                <a:outerShdw blurRad="38100" dist="38100" dir="2700000" algn="tl">
                  <a:srgbClr val="FFFFFF"/>
                </a:outerShdw>
              </a:effectLst>
              <a:latin typeface="Verdana" pitchFamily="34" charset="0"/>
              <a:ea typeface="Verdana" pitchFamily="34" charset="0"/>
              <a:cs typeface="Verdana" pitchFamily="34" charset="0"/>
            </a:endParaRPr>
          </a:p>
        </p:txBody>
      </p:sp>
      <p:sp>
        <p:nvSpPr>
          <p:cNvPr id="12" name="TextBox 11"/>
          <p:cNvSpPr txBox="1"/>
          <p:nvPr/>
        </p:nvSpPr>
        <p:spPr>
          <a:xfrm>
            <a:off x="274303" y="2141589"/>
            <a:ext cx="5029145" cy="461665"/>
          </a:xfrm>
          <a:prstGeom prst="rect">
            <a:avLst/>
          </a:prstGeom>
          <a:noFill/>
        </p:spPr>
        <p:txBody>
          <a:bodyPr wrap="square" rtlCol="0">
            <a:spAutoFit/>
          </a:bodyPr>
          <a:lstStyle/>
          <a:p>
            <a:r>
              <a:rPr lang="en-US" b="1" dirty="0" smtClean="0">
                <a:solidFill>
                  <a:schemeClr val="tx2"/>
                </a:solidFill>
                <a:effectLst>
                  <a:outerShdw blurRad="38100" dist="38100" dir="2700000" algn="tl">
                    <a:srgbClr val="FFFFFF"/>
                  </a:outerShdw>
                </a:effectLst>
                <a:latin typeface="Verdana" pitchFamily="34" charset="0"/>
              </a:rPr>
              <a:t>Recognize these examples?</a:t>
            </a:r>
          </a:p>
        </p:txBody>
      </p:sp>
      <p:sp>
        <p:nvSpPr>
          <p:cNvPr id="13" name="TextBox 12"/>
          <p:cNvSpPr txBox="1"/>
          <p:nvPr/>
        </p:nvSpPr>
        <p:spPr>
          <a:xfrm>
            <a:off x="6339881" y="1006969"/>
            <a:ext cx="2529770" cy="707886"/>
          </a:xfrm>
          <a:prstGeom prst="rect">
            <a:avLst/>
          </a:prstGeom>
          <a:solidFill>
            <a:srgbClr val="FFFF00"/>
          </a:solidFill>
        </p:spPr>
        <p:txBody>
          <a:bodyPr wrap="square" rtlCol="0">
            <a:spAutoFit/>
          </a:bodyPr>
          <a:lstStyle/>
          <a:p>
            <a:r>
              <a:rPr lang="en-US" sz="2000" b="1" dirty="0" smtClean="0">
                <a:effectLst>
                  <a:outerShdw blurRad="38100" dist="38100" dir="2700000" algn="tl">
                    <a:srgbClr val="FFFFFF"/>
                  </a:outerShdw>
                </a:effectLst>
                <a:latin typeface="Arial" charset="0"/>
              </a:rPr>
              <a:t>Minimize with equality constraint</a:t>
            </a: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0" grpId="0" animBg="1"/>
      <p:bldP spid="1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p>
            <a:r>
              <a:rPr lang="en-US" smtClean="0"/>
              <a:t>Integer_LP</a:t>
            </a:r>
            <a:endParaRPr lang="en-US" dirty="0"/>
          </a:p>
        </p:txBody>
      </p:sp>
      <p:sp>
        <p:nvSpPr>
          <p:cNvPr id="3" name="Slide Number Placeholder 2"/>
          <p:cNvSpPr>
            <a:spLocks noGrp="1"/>
          </p:cNvSpPr>
          <p:nvPr>
            <p:ph type="sldNum" sz="quarter" idx="11"/>
          </p:nvPr>
        </p:nvSpPr>
        <p:spPr/>
        <p:txBody>
          <a:bodyPr/>
          <a:lstStyle/>
          <a:p>
            <a:fld id="{D800FC57-747A-4054-A3DF-63D163080A4A}" type="slidenum">
              <a:rPr lang="en-US" smtClean="0"/>
              <a:pPr/>
              <a:t>15</a:t>
            </a:fld>
            <a:endParaRPr lang="en-US" dirty="0"/>
          </a:p>
        </p:txBody>
      </p:sp>
      <p:grpSp>
        <p:nvGrpSpPr>
          <p:cNvPr id="54" name="Group 53"/>
          <p:cNvGrpSpPr/>
          <p:nvPr/>
        </p:nvGrpSpPr>
        <p:grpSpPr>
          <a:xfrm>
            <a:off x="3012618" y="956519"/>
            <a:ext cx="5520592" cy="5493593"/>
            <a:chOff x="853533" y="312807"/>
            <a:chExt cx="5520592" cy="5493593"/>
          </a:xfrm>
        </p:grpSpPr>
        <p:sp>
          <p:nvSpPr>
            <p:cNvPr id="45" name="TextBox 44"/>
            <p:cNvSpPr txBox="1"/>
            <p:nvPr/>
          </p:nvSpPr>
          <p:spPr>
            <a:xfrm>
              <a:off x="3550939" y="312807"/>
              <a:ext cx="822951" cy="707886"/>
            </a:xfrm>
            <a:prstGeom prst="rect">
              <a:avLst/>
            </a:prstGeom>
            <a:noFill/>
          </p:spPr>
          <p:txBody>
            <a:bodyPr wrap="square" rtlCol="0">
              <a:spAutoFit/>
            </a:bodyPr>
            <a:lstStyle/>
            <a:p>
              <a:pPr algn="ctr" fontAlgn="b"/>
              <a:r>
                <a:rPr lang="en-US" sz="2000" b="1" dirty="0" smtClean="0">
                  <a:effectLst>
                    <a:outerShdw blurRad="38100" dist="38100" dir="2700000" algn="tl">
                      <a:srgbClr val="FFFFFF"/>
                    </a:outerShdw>
                  </a:effectLst>
                  <a:latin typeface="Arial" charset="0"/>
                  <a:ea typeface="Verdana" pitchFamily="34" charset="0"/>
                  <a:cs typeface="Verdana" pitchFamily="34" charset="0"/>
                </a:rPr>
                <a:t>D1</a:t>
              </a:r>
            </a:p>
            <a:p>
              <a:pPr algn="ctr" fontAlgn="b"/>
              <a:r>
                <a:rPr lang="en-US" sz="2000" b="1" dirty="0">
                  <a:effectLst>
                    <a:outerShdw blurRad="38100" dist="38100" dir="2700000" algn="tl">
                      <a:srgbClr val="FFFFFF"/>
                    </a:outerShdw>
                  </a:effectLst>
                  <a:latin typeface="Arial" charset="0"/>
                  <a:ea typeface="Verdana" pitchFamily="34" charset="0"/>
                  <a:cs typeface="Verdana" pitchFamily="34" charset="0"/>
                </a:rPr>
                <a:t>*</a:t>
              </a:r>
            </a:p>
          </p:txBody>
        </p:sp>
        <p:sp>
          <p:nvSpPr>
            <p:cNvPr id="46" name="TextBox 45"/>
            <p:cNvSpPr txBox="1"/>
            <p:nvPr/>
          </p:nvSpPr>
          <p:spPr>
            <a:xfrm>
              <a:off x="5076854" y="1135380"/>
              <a:ext cx="822951" cy="707886"/>
            </a:xfrm>
            <a:prstGeom prst="rect">
              <a:avLst/>
            </a:prstGeom>
            <a:noFill/>
          </p:spPr>
          <p:txBody>
            <a:bodyPr wrap="square" rtlCol="0">
              <a:spAutoFit/>
            </a:bodyPr>
            <a:lstStyle/>
            <a:p>
              <a:pPr algn="ctr" fontAlgn="b"/>
              <a:r>
                <a:rPr lang="en-US" sz="2000" b="1" dirty="0" smtClean="0">
                  <a:effectLst>
                    <a:outerShdw blurRad="38100" dist="38100" dir="2700000" algn="tl">
                      <a:srgbClr val="FFFFFF"/>
                    </a:outerShdw>
                  </a:effectLst>
                  <a:latin typeface="Arial" charset="0"/>
                  <a:ea typeface="Verdana" pitchFamily="34" charset="0"/>
                  <a:cs typeface="Verdana" pitchFamily="34" charset="0"/>
                </a:rPr>
                <a:t>D2</a:t>
              </a:r>
            </a:p>
            <a:p>
              <a:pPr algn="ctr" fontAlgn="b"/>
              <a:r>
                <a:rPr lang="en-US" sz="2000" b="1" dirty="0">
                  <a:effectLst>
                    <a:outerShdw blurRad="38100" dist="38100" dir="2700000" algn="tl">
                      <a:srgbClr val="FFFFFF"/>
                    </a:outerShdw>
                  </a:effectLst>
                  <a:latin typeface="Arial" charset="0"/>
                  <a:ea typeface="Verdana" pitchFamily="34" charset="0"/>
                  <a:cs typeface="Verdana" pitchFamily="34" charset="0"/>
                </a:rPr>
                <a:t>*</a:t>
              </a:r>
            </a:p>
          </p:txBody>
        </p:sp>
        <p:sp>
          <p:nvSpPr>
            <p:cNvPr id="47" name="TextBox 46"/>
            <p:cNvSpPr txBox="1"/>
            <p:nvPr/>
          </p:nvSpPr>
          <p:spPr>
            <a:xfrm>
              <a:off x="5551174" y="2751207"/>
              <a:ext cx="822951" cy="707886"/>
            </a:xfrm>
            <a:prstGeom prst="rect">
              <a:avLst/>
            </a:prstGeom>
            <a:noFill/>
          </p:spPr>
          <p:txBody>
            <a:bodyPr wrap="square" rtlCol="0">
              <a:spAutoFit/>
            </a:bodyPr>
            <a:lstStyle/>
            <a:p>
              <a:pPr algn="ctr" fontAlgn="b"/>
              <a:r>
                <a:rPr lang="en-US" sz="2000" b="1" dirty="0" smtClean="0">
                  <a:effectLst>
                    <a:outerShdw blurRad="38100" dist="38100" dir="2700000" algn="tl">
                      <a:srgbClr val="FFFFFF"/>
                    </a:outerShdw>
                  </a:effectLst>
                  <a:latin typeface="Arial" charset="0"/>
                  <a:ea typeface="Verdana" pitchFamily="34" charset="0"/>
                  <a:cs typeface="Verdana" pitchFamily="34" charset="0"/>
                </a:rPr>
                <a:t>D3</a:t>
              </a:r>
            </a:p>
            <a:p>
              <a:pPr algn="ctr" fontAlgn="b"/>
              <a:r>
                <a:rPr lang="en-US" sz="2000" b="1" dirty="0">
                  <a:effectLst>
                    <a:outerShdw blurRad="38100" dist="38100" dir="2700000" algn="tl">
                      <a:srgbClr val="FFFFFF"/>
                    </a:outerShdw>
                  </a:effectLst>
                  <a:latin typeface="Arial" charset="0"/>
                  <a:ea typeface="Verdana" pitchFamily="34" charset="0"/>
                  <a:cs typeface="Verdana" pitchFamily="34" charset="0"/>
                </a:rPr>
                <a:t>*</a:t>
              </a:r>
            </a:p>
          </p:txBody>
        </p:sp>
        <p:sp>
          <p:nvSpPr>
            <p:cNvPr id="48" name="TextBox 47"/>
            <p:cNvSpPr txBox="1"/>
            <p:nvPr/>
          </p:nvSpPr>
          <p:spPr>
            <a:xfrm>
              <a:off x="5551174" y="4177276"/>
              <a:ext cx="822951" cy="707886"/>
            </a:xfrm>
            <a:prstGeom prst="rect">
              <a:avLst/>
            </a:prstGeom>
            <a:noFill/>
          </p:spPr>
          <p:txBody>
            <a:bodyPr wrap="square" rtlCol="0">
              <a:spAutoFit/>
            </a:bodyPr>
            <a:lstStyle/>
            <a:p>
              <a:pPr algn="ctr" fontAlgn="b"/>
              <a:r>
                <a:rPr lang="en-US" sz="2000" b="1" dirty="0" smtClean="0">
                  <a:effectLst>
                    <a:outerShdw blurRad="38100" dist="38100" dir="2700000" algn="tl">
                      <a:srgbClr val="FFFFFF"/>
                    </a:outerShdw>
                  </a:effectLst>
                  <a:latin typeface="Arial" charset="0"/>
                  <a:ea typeface="Verdana" pitchFamily="34" charset="0"/>
                  <a:cs typeface="Verdana" pitchFamily="34" charset="0"/>
                </a:rPr>
                <a:t>D4</a:t>
              </a:r>
            </a:p>
            <a:p>
              <a:pPr algn="ctr" fontAlgn="b"/>
              <a:r>
                <a:rPr lang="en-US" sz="2000" b="1" dirty="0">
                  <a:effectLst>
                    <a:outerShdw blurRad="38100" dist="38100" dir="2700000" algn="tl">
                      <a:srgbClr val="FFFFFF"/>
                    </a:outerShdw>
                  </a:effectLst>
                  <a:latin typeface="Arial" charset="0"/>
                  <a:ea typeface="Verdana" pitchFamily="34" charset="0"/>
                  <a:cs typeface="Verdana" pitchFamily="34" charset="0"/>
                </a:rPr>
                <a:t>*</a:t>
              </a:r>
            </a:p>
          </p:txBody>
        </p:sp>
        <p:sp>
          <p:nvSpPr>
            <p:cNvPr id="49" name="TextBox 48"/>
            <p:cNvSpPr txBox="1"/>
            <p:nvPr/>
          </p:nvSpPr>
          <p:spPr>
            <a:xfrm>
              <a:off x="5076853" y="5098514"/>
              <a:ext cx="822951" cy="707886"/>
            </a:xfrm>
            <a:prstGeom prst="rect">
              <a:avLst/>
            </a:prstGeom>
            <a:noFill/>
          </p:spPr>
          <p:txBody>
            <a:bodyPr wrap="square" rtlCol="0">
              <a:spAutoFit/>
            </a:bodyPr>
            <a:lstStyle/>
            <a:p>
              <a:pPr algn="ctr" fontAlgn="b"/>
              <a:r>
                <a:rPr lang="en-US" sz="2000" b="1" dirty="0" smtClean="0">
                  <a:effectLst>
                    <a:outerShdw blurRad="38100" dist="38100" dir="2700000" algn="tl">
                      <a:srgbClr val="FFFFFF"/>
                    </a:outerShdw>
                  </a:effectLst>
                  <a:latin typeface="Arial" charset="0"/>
                  <a:ea typeface="Verdana" pitchFamily="34" charset="0"/>
                  <a:cs typeface="Verdana" pitchFamily="34" charset="0"/>
                </a:rPr>
                <a:t>D5</a:t>
              </a:r>
            </a:p>
            <a:p>
              <a:pPr algn="ctr" fontAlgn="b"/>
              <a:r>
                <a:rPr lang="en-US" sz="2000" b="1" dirty="0">
                  <a:effectLst>
                    <a:outerShdw blurRad="38100" dist="38100" dir="2700000" algn="tl">
                      <a:srgbClr val="FFFFFF"/>
                    </a:outerShdw>
                  </a:effectLst>
                  <a:latin typeface="Arial" charset="0"/>
                  <a:ea typeface="Verdana" pitchFamily="34" charset="0"/>
                  <a:cs typeface="Verdana" pitchFamily="34" charset="0"/>
                </a:rPr>
                <a:t>*</a:t>
              </a:r>
            </a:p>
          </p:txBody>
        </p:sp>
        <p:sp>
          <p:nvSpPr>
            <p:cNvPr id="50" name="TextBox 49"/>
            <p:cNvSpPr txBox="1"/>
            <p:nvPr/>
          </p:nvSpPr>
          <p:spPr>
            <a:xfrm>
              <a:off x="3280419" y="5076041"/>
              <a:ext cx="822951" cy="707886"/>
            </a:xfrm>
            <a:prstGeom prst="rect">
              <a:avLst/>
            </a:prstGeom>
            <a:noFill/>
          </p:spPr>
          <p:txBody>
            <a:bodyPr wrap="square" rtlCol="0">
              <a:spAutoFit/>
            </a:bodyPr>
            <a:lstStyle/>
            <a:p>
              <a:pPr algn="ctr" fontAlgn="b"/>
              <a:r>
                <a:rPr lang="en-US" sz="2000" b="1" dirty="0" smtClean="0">
                  <a:effectLst>
                    <a:outerShdw blurRad="38100" dist="38100" dir="2700000" algn="tl">
                      <a:srgbClr val="FFFFFF"/>
                    </a:outerShdw>
                  </a:effectLst>
                  <a:latin typeface="Arial" charset="0"/>
                  <a:ea typeface="Verdana" pitchFamily="34" charset="0"/>
                  <a:cs typeface="Verdana" pitchFamily="34" charset="0"/>
                </a:rPr>
                <a:t>D6</a:t>
              </a:r>
            </a:p>
            <a:p>
              <a:pPr algn="ctr" fontAlgn="b"/>
              <a:r>
                <a:rPr lang="en-US" sz="2000" b="1" dirty="0">
                  <a:effectLst>
                    <a:outerShdw blurRad="38100" dist="38100" dir="2700000" algn="tl">
                      <a:srgbClr val="FFFFFF"/>
                    </a:outerShdw>
                  </a:effectLst>
                  <a:latin typeface="Arial" charset="0"/>
                  <a:ea typeface="Verdana" pitchFamily="34" charset="0"/>
                  <a:cs typeface="Verdana" pitchFamily="34" charset="0"/>
                </a:rPr>
                <a:t>*</a:t>
              </a:r>
            </a:p>
          </p:txBody>
        </p:sp>
        <p:sp>
          <p:nvSpPr>
            <p:cNvPr id="51" name="TextBox 50"/>
            <p:cNvSpPr txBox="1"/>
            <p:nvPr/>
          </p:nvSpPr>
          <p:spPr>
            <a:xfrm>
              <a:off x="1657439" y="4185654"/>
              <a:ext cx="822951" cy="707886"/>
            </a:xfrm>
            <a:prstGeom prst="rect">
              <a:avLst/>
            </a:prstGeom>
            <a:noFill/>
          </p:spPr>
          <p:txBody>
            <a:bodyPr wrap="square" rtlCol="0">
              <a:spAutoFit/>
            </a:bodyPr>
            <a:lstStyle/>
            <a:p>
              <a:pPr algn="ctr" fontAlgn="b"/>
              <a:r>
                <a:rPr lang="en-US" sz="2000" b="1" dirty="0" smtClean="0">
                  <a:effectLst>
                    <a:outerShdw blurRad="38100" dist="38100" dir="2700000" algn="tl">
                      <a:srgbClr val="FFFFFF"/>
                    </a:outerShdw>
                  </a:effectLst>
                  <a:latin typeface="Arial" charset="0"/>
                  <a:ea typeface="Verdana" pitchFamily="34" charset="0"/>
                  <a:cs typeface="Verdana" pitchFamily="34" charset="0"/>
                </a:rPr>
                <a:t>D7</a:t>
              </a:r>
            </a:p>
            <a:p>
              <a:pPr algn="ctr" fontAlgn="b"/>
              <a:r>
                <a:rPr lang="en-US" sz="2000" b="1" dirty="0">
                  <a:effectLst>
                    <a:outerShdw blurRad="38100" dist="38100" dir="2700000" algn="tl">
                      <a:srgbClr val="FFFFFF"/>
                    </a:outerShdw>
                  </a:effectLst>
                  <a:latin typeface="Arial" charset="0"/>
                  <a:ea typeface="Verdana" pitchFamily="34" charset="0"/>
                  <a:cs typeface="Verdana" pitchFamily="34" charset="0"/>
                </a:rPr>
                <a:t>*</a:t>
              </a:r>
            </a:p>
          </p:txBody>
        </p:sp>
        <p:sp>
          <p:nvSpPr>
            <p:cNvPr id="52" name="TextBox 51"/>
            <p:cNvSpPr txBox="1"/>
            <p:nvPr/>
          </p:nvSpPr>
          <p:spPr>
            <a:xfrm>
              <a:off x="853533" y="2286141"/>
              <a:ext cx="822951" cy="707886"/>
            </a:xfrm>
            <a:prstGeom prst="rect">
              <a:avLst/>
            </a:prstGeom>
            <a:noFill/>
          </p:spPr>
          <p:txBody>
            <a:bodyPr wrap="square" rtlCol="0">
              <a:spAutoFit/>
            </a:bodyPr>
            <a:lstStyle/>
            <a:p>
              <a:pPr algn="ctr" fontAlgn="b"/>
              <a:r>
                <a:rPr lang="en-US" sz="2000" b="1" dirty="0" smtClean="0">
                  <a:effectLst>
                    <a:outerShdw blurRad="38100" dist="38100" dir="2700000" algn="tl">
                      <a:srgbClr val="FFFFFF"/>
                    </a:outerShdw>
                  </a:effectLst>
                  <a:latin typeface="Arial" charset="0"/>
                  <a:ea typeface="Verdana" pitchFamily="34" charset="0"/>
                  <a:cs typeface="Verdana" pitchFamily="34" charset="0"/>
                </a:rPr>
                <a:t>D8</a:t>
              </a:r>
            </a:p>
            <a:p>
              <a:pPr algn="ctr" fontAlgn="b"/>
              <a:r>
                <a:rPr lang="en-US" sz="2000" b="1" dirty="0">
                  <a:effectLst>
                    <a:outerShdw blurRad="38100" dist="38100" dir="2700000" algn="tl">
                      <a:srgbClr val="FFFFFF"/>
                    </a:outerShdw>
                  </a:effectLst>
                  <a:latin typeface="Arial" charset="0"/>
                  <a:ea typeface="Verdana" pitchFamily="34" charset="0"/>
                  <a:cs typeface="Verdana" pitchFamily="34" charset="0"/>
                </a:rPr>
                <a:t>*</a:t>
              </a:r>
            </a:p>
          </p:txBody>
        </p:sp>
        <p:sp>
          <p:nvSpPr>
            <p:cNvPr id="53" name="TextBox 52"/>
            <p:cNvSpPr txBox="1"/>
            <p:nvPr/>
          </p:nvSpPr>
          <p:spPr>
            <a:xfrm>
              <a:off x="1322242" y="336828"/>
              <a:ext cx="822951" cy="707886"/>
            </a:xfrm>
            <a:prstGeom prst="rect">
              <a:avLst/>
            </a:prstGeom>
            <a:noFill/>
          </p:spPr>
          <p:txBody>
            <a:bodyPr wrap="square" rtlCol="0">
              <a:spAutoFit/>
            </a:bodyPr>
            <a:lstStyle/>
            <a:p>
              <a:pPr algn="ctr" fontAlgn="b"/>
              <a:r>
                <a:rPr lang="en-US" sz="2000" b="1" dirty="0" smtClean="0">
                  <a:effectLst>
                    <a:outerShdw blurRad="38100" dist="38100" dir="2700000" algn="tl">
                      <a:srgbClr val="FFFFFF"/>
                    </a:outerShdw>
                  </a:effectLst>
                  <a:latin typeface="Arial" charset="0"/>
                  <a:ea typeface="Verdana" pitchFamily="34" charset="0"/>
                  <a:cs typeface="Verdana" pitchFamily="34" charset="0"/>
                </a:rPr>
                <a:t>D9</a:t>
              </a:r>
            </a:p>
            <a:p>
              <a:pPr algn="ctr" fontAlgn="b"/>
              <a:r>
                <a:rPr lang="en-US" sz="2000" b="1" dirty="0">
                  <a:effectLst>
                    <a:outerShdw blurRad="38100" dist="38100" dir="2700000" algn="tl">
                      <a:srgbClr val="FFFFFF"/>
                    </a:outerShdw>
                  </a:effectLst>
                  <a:latin typeface="Arial" charset="0"/>
                  <a:ea typeface="Verdana" pitchFamily="34" charset="0"/>
                  <a:cs typeface="Verdana" pitchFamily="34" charset="0"/>
                </a:rPr>
                <a:t>*</a:t>
              </a:r>
            </a:p>
          </p:txBody>
        </p:sp>
      </p:grpSp>
      <p:grpSp>
        <p:nvGrpSpPr>
          <p:cNvPr id="55" name="Group 54"/>
          <p:cNvGrpSpPr/>
          <p:nvPr/>
        </p:nvGrpSpPr>
        <p:grpSpPr>
          <a:xfrm>
            <a:off x="3909804" y="1423207"/>
            <a:ext cx="3737610" cy="4781550"/>
            <a:chOff x="1733550" y="762000"/>
            <a:chExt cx="3737610" cy="4781550"/>
          </a:xfrm>
        </p:grpSpPr>
        <p:cxnSp>
          <p:nvCxnSpPr>
            <p:cNvPr id="56" name="Straight Arrow Connector 55"/>
            <p:cNvCxnSpPr/>
            <p:nvPr/>
          </p:nvCxnSpPr>
          <p:spPr bwMode="auto">
            <a:xfrm flipV="1">
              <a:off x="4291687" y="1615440"/>
              <a:ext cx="1179473" cy="944889"/>
            </a:xfrm>
            <a:prstGeom prst="straightConnector1">
              <a:avLst/>
            </a:prstGeom>
            <a:solidFill>
              <a:schemeClr val="accent1"/>
            </a:solidFill>
            <a:ln w="34925" cap="flat" cmpd="sng" algn="ctr">
              <a:solidFill>
                <a:schemeClr val="tx1"/>
              </a:solidFill>
              <a:prstDash val="solid"/>
              <a:round/>
              <a:headEnd type="none" w="med" len="med"/>
              <a:tailEnd type="arrow"/>
            </a:ln>
            <a:effectLst/>
          </p:spPr>
        </p:cxnSp>
        <p:cxnSp>
          <p:nvCxnSpPr>
            <p:cNvPr id="57" name="Straight Arrow Connector 56"/>
            <p:cNvCxnSpPr/>
            <p:nvPr/>
          </p:nvCxnSpPr>
          <p:spPr bwMode="auto">
            <a:xfrm>
              <a:off x="4291687" y="2560329"/>
              <a:ext cx="1179472" cy="2983221"/>
            </a:xfrm>
            <a:prstGeom prst="straightConnector1">
              <a:avLst/>
            </a:prstGeom>
            <a:solidFill>
              <a:schemeClr val="accent1"/>
            </a:solidFill>
            <a:ln w="34925" cap="flat" cmpd="sng" algn="ctr">
              <a:solidFill>
                <a:schemeClr val="tx1"/>
              </a:solidFill>
              <a:prstDash val="solid"/>
              <a:round/>
              <a:headEnd type="none" w="med" len="med"/>
              <a:tailEnd type="arrow"/>
            </a:ln>
            <a:effectLst/>
          </p:spPr>
        </p:cxnSp>
        <p:cxnSp>
          <p:nvCxnSpPr>
            <p:cNvPr id="58" name="Straight Arrow Connector 57"/>
            <p:cNvCxnSpPr/>
            <p:nvPr/>
          </p:nvCxnSpPr>
          <p:spPr bwMode="auto">
            <a:xfrm flipH="1">
              <a:off x="3638550" y="2560329"/>
              <a:ext cx="653138" cy="2874633"/>
            </a:xfrm>
            <a:prstGeom prst="straightConnector1">
              <a:avLst/>
            </a:prstGeom>
            <a:solidFill>
              <a:schemeClr val="accent1"/>
            </a:solidFill>
            <a:ln w="34925" cap="flat" cmpd="sng" algn="ctr">
              <a:solidFill>
                <a:schemeClr val="tx1"/>
              </a:solidFill>
              <a:prstDash val="solid"/>
              <a:round/>
              <a:headEnd type="none" w="med" len="med"/>
              <a:tailEnd type="arrow"/>
            </a:ln>
            <a:effectLst/>
          </p:spPr>
        </p:cxnSp>
        <p:cxnSp>
          <p:nvCxnSpPr>
            <p:cNvPr id="59" name="Straight Arrow Connector 58"/>
            <p:cNvCxnSpPr/>
            <p:nvPr/>
          </p:nvCxnSpPr>
          <p:spPr bwMode="auto">
            <a:xfrm flipH="1">
              <a:off x="2095500" y="2560329"/>
              <a:ext cx="2196187" cy="2087871"/>
            </a:xfrm>
            <a:prstGeom prst="straightConnector1">
              <a:avLst/>
            </a:prstGeom>
            <a:solidFill>
              <a:schemeClr val="accent1"/>
            </a:solidFill>
            <a:ln w="34925" cap="flat" cmpd="sng" algn="ctr">
              <a:solidFill>
                <a:schemeClr val="tx1"/>
              </a:solidFill>
              <a:prstDash val="solid"/>
              <a:round/>
              <a:headEnd type="none" w="med" len="med"/>
              <a:tailEnd type="arrow"/>
            </a:ln>
            <a:effectLst/>
          </p:spPr>
        </p:cxnSp>
        <p:cxnSp>
          <p:nvCxnSpPr>
            <p:cNvPr id="60" name="Straight Arrow Connector 59"/>
            <p:cNvCxnSpPr/>
            <p:nvPr/>
          </p:nvCxnSpPr>
          <p:spPr bwMode="auto">
            <a:xfrm flipH="1" flipV="1">
              <a:off x="1733550" y="762000"/>
              <a:ext cx="2558137" cy="1798329"/>
            </a:xfrm>
            <a:prstGeom prst="straightConnector1">
              <a:avLst/>
            </a:prstGeom>
            <a:solidFill>
              <a:schemeClr val="accent1"/>
            </a:solidFill>
            <a:ln w="34925" cap="flat" cmpd="sng" algn="ctr">
              <a:solidFill>
                <a:schemeClr val="tx1"/>
              </a:solidFill>
              <a:prstDash val="solid"/>
              <a:round/>
              <a:headEnd type="none" w="med" len="med"/>
              <a:tailEnd type="arrow"/>
            </a:ln>
            <a:effectLst/>
          </p:spPr>
        </p:cxnSp>
      </p:grpSp>
      <p:grpSp>
        <p:nvGrpSpPr>
          <p:cNvPr id="61" name="Group 60"/>
          <p:cNvGrpSpPr/>
          <p:nvPr/>
        </p:nvGrpSpPr>
        <p:grpSpPr>
          <a:xfrm>
            <a:off x="4271754" y="1404194"/>
            <a:ext cx="3887082" cy="3905213"/>
            <a:chOff x="2075568" y="666750"/>
            <a:chExt cx="3887082" cy="3905213"/>
          </a:xfrm>
        </p:grpSpPr>
        <p:cxnSp>
          <p:nvCxnSpPr>
            <p:cNvPr id="62" name="Straight Arrow Connector 61"/>
            <p:cNvCxnSpPr/>
            <p:nvPr/>
          </p:nvCxnSpPr>
          <p:spPr bwMode="auto">
            <a:xfrm flipV="1">
              <a:off x="3300099" y="666750"/>
              <a:ext cx="586101" cy="2207142"/>
            </a:xfrm>
            <a:prstGeom prst="straightConnector1">
              <a:avLst/>
            </a:prstGeom>
            <a:solidFill>
              <a:schemeClr val="accent1"/>
            </a:solidFill>
            <a:ln w="34925" cap="flat" cmpd="sng" algn="ctr">
              <a:solidFill>
                <a:srgbClr val="FF0000"/>
              </a:solidFill>
              <a:prstDash val="solid"/>
              <a:round/>
              <a:headEnd type="none" w="med" len="med"/>
              <a:tailEnd type="arrow"/>
            </a:ln>
            <a:effectLst/>
          </p:spPr>
        </p:cxnSp>
        <p:cxnSp>
          <p:nvCxnSpPr>
            <p:cNvPr id="63" name="Straight Arrow Connector 62"/>
            <p:cNvCxnSpPr/>
            <p:nvPr/>
          </p:nvCxnSpPr>
          <p:spPr bwMode="auto">
            <a:xfrm flipV="1">
              <a:off x="3300099" y="1539203"/>
              <a:ext cx="2151129" cy="1334689"/>
            </a:xfrm>
            <a:prstGeom prst="straightConnector1">
              <a:avLst/>
            </a:prstGeom>
            <a:solidFill>
              <a:schemeClr val="accent1"/>
            </a:solidFill>
            <a:ln w="34925" cap="flat" cmpd="sng" algn="ctr">
              <a:solidFill>
                <a:srgbClr val="FF0000"/>
              </a:solidFill>
              <a:prstDash val="solid"/>
              <a:round/>
              <a:headEnd type="none" w="med" len="med"/>
              <a:tailEnd type="arrow"/>
            </a:ln>
            <a:effectLst/>
          </p:spPr>
        </p:cxnSp>
        <p:cxnSp>
          <p:nvCxnSpPr>
            <p:cNvPr id="64" name="Straight Arrow Connector 63"/>
            <p:cNvCxnSpPr/>
            <p:nvPr/>
          </p:nvCxnSpPr>
          <p:spPr bwMode="auto">
            <a:xfrm>
              <a:off x="3300099" y="2873892"/>
              <a:ext cx="2662551" cy="250308"/>
            </a:xfrm>
            <a:prstGeom prst="straightConnector1">
              <a:avLst/>
            </a:prstGeom>
            <a:solidFill>
              <a:schemeClr val="accent1"/>
            </a:solidFill>
            <a:ln w="34925" cap="flat" cmpd="sng" algn="ctr">
              <a:solidFill>
                <a:srgbClr val="FF0000"/>
              </a:solidFill>
              <a:prstDash val="solid"/>
              <a:round/>
              <a:headEnd type="none" w="med" len="med"/>
              <a:tailEnd type="arrow"/>
            </a:ln>
            <a:effectLst/>
          </p:spPr>
        </p:cxnSp>
        <p:cxnSp>
          <p:nvCxnSpPr>
            <p:cNvPr id="65" name="Straight Arrow Connector 64"/>
            <p:cNvCxnSpPr/>
            <p:nvPr/>
          </p:nvCxnSpPr>
          <p:spPr bwMode="auto">
            <a:xfrm flipH="1">
              <a:off x="2075568" y="2873892"/>
              <a:ext cx="1224531" cy="1698071"/>
            </a:xfrm>
            <a:prstGeom prst="straightConnector1">
              <a:avLst/>
            </a:prstGeom>
            <a:solidFill>
              <a:schemeClr val="accent1"/>
            </a:solidFill>
            <a:ln w="34925" cap="flat" cmpd="sng" algn="ctr">
              <a:solidFill>
                <a:srgbClr val="FF0000"/>
              </a:solidFill>
              <a:prstDash val="solid"/>
              <a:round/>
              <a:headEnd type="none" w="med" len="med"/>
              <a:tailEnd type="arrow"/>
            </a:ln>
            <a:effectLst/>
          </p:spPr>
        </p:cxnSp>
      </p:grpSp>
      <p:sp>
        <p:nvSpPr>
          <p:cNvPr id="76" name="AutoShape 9"/>
          <p:cNvSpPr>
            <a:spLocks noChangeArrowheads="1"/>
          </p:cNvSpPr>
          <p:nvPr/>
        </p:nvSpPr>
        <p:spPr bwMode="blackWhite">
          <a:xfrm>
            <a:off x="228601" y="152400"/>
            <a:ext cx="4526278" cy="578882"/>
          </a:xfrm>
          <a:prstGeom prst="roundRect">
            <a:avLst>
              <a:gd name="adj" fmla="val 16667"/>
            </a:avLst>
          </a:prstGeom>
          <a:gradFill rotWithShape="1">
            <a:gsLst>
              <a:gs pos="0">
                <a:srgbClr val="800000"/>
              </a:gs>
              <a:gs pos="50000">
                <a:srgbClr val="CC0000"/>
              </a:gs>
              <a:gs pos="100000">
                <a:srgbClr val="800000"/>
              </a:gs>
            </a:gsLst>
            <a:lin ang="5400000" scaled="1"/>
          </a:gradFill>
          <a:ln w="9525">
            <a:solidFill>
              <a:srgbClr val="4D4D4D"/>
            </a:solidFill>
            <a:round/>
            <a:headEnd/>
            <a:tailEnd/>
          </a:ln>
          <a:effectLst>
            <a:outerShdw dist="107763" dir="2700000" algn="ctr" rotWithShape="0">
              <a:schemeClr val="bg2">
                <a:alpha val="50000"/>
              </a:schemeClr>
            </a:outerShdw>
          </a:effectLst>
        </p:spPr>
        <p:txBody>
          <a:bodyPr wrap="square" lIns="18288" rIns="18288">
            <a:spAutoFit/>
          </a:bodyPr>
          <a:lstStyle/>
          <a:p>
            <a:r>
              <a:rPr lang="en-US" sz="2800" b="1" dirty="0" smtClean="0">
                <a:solidFill>
                  <a:schemeClr val="bg1"/>
                </a:solidFill>
                <a:effectLst>
                  <a:outerShdw blurRad="38100" dist="38100" dir="2700000" algn="tl">
                    <a:srgbClr val="000000"/>
                  </a:outerShdw>
                </a:effectLst>
                <a:latin typeface="Verdana" pitchFamily="34" charset="0"/>
              </a:rPr>
              <a:t>Set Covering problem</a:t>
            </a:r>
          </a:p>
        </p:txBody>
      </p:sp>
      <p:sp>
        <p:nvSpPr>
          <p:cNvPr id="77" name="TextBox 76"/>
          <p:cNvSpPr txBox="1"/>
          <p:nvPr/>
        </p:nvSpPr>
        <p:spPr>
          <a:xfrm>
            <a:off x="228642" y="976939"/>
            <a:ext cx="3266272" cy="1631216"/>
          </a:xfrm>
          <a:prstGeom prst="rect">
            <a:avLst/>
          </a:prstGeom>
          <a:noFill/>
        </p:spPr>
        <p:txBody>
          <a:bodyPr wrap="square" rtlCol="0">
            <a:spAutoFit/>
          </a:bodyPr>
          <a:lstStyle/>
          <a:p>
            <a:r>
              <a:rPr lang="en-US" sz="2000" b="1" dirty="0">
                <a:solidFill>
                  <a:srgbClr val="FF0000"/>
                </a:solidFill>
                <a:effectLst>
                  <a:outerShdw blurRad="38100" dist="38100" dir="2700000" algn="tl">
                    <a:srgbClr val="FFFFFF"/>
                  </a:outerShdw>
                </a:effectLst>
                <a:latin typeface="Arial" charset="0"/>
                <a:ea typeface="Verdana" pitchFamily="34" charset="0"/>
                <a:cs typeface="Verdana" pitchFamily="34" charset="0"/>
              </a:rPr>
              <a:t>Nine</a:t>
            </a:r>
            <a:r>
              <a:rPr lang="en-US" sz="2000" b="1" dirty="0">
                <a:effectLst>
                  <a:outerShdw blurRad="38100" dist="38100" dir="2700000" algn="tl">
                    <a:srgbClr val="FFFFFF"/>
                  </a:outerShdw>
                </a:effectLst>
                <a:latin typeface="Arial" charset="0"/>
                <a:ea typeface="Verdana" pitchFamily="34" charset="0"/>
                <a:cs typeface="Verdana" pitchFamily="34" charset="0"/>
              </a:rPr>
              <a:t> districts (D1, D2</a:t>
            </a:r>
            <a:r>
              <a:rPr lang="en-US" sz="2000" b="1" dirty="0" smtClean="0">
                <a:effectLst>
                  <a:outerShdw blurRad="38100" dist="38100" dir="2700000" algn="tl">
                    <a:srgbClr val="FFFFFF"/>
                  </a:outerShdw>
                </a:effectLst>
                <a:latin typeface="Arial" charset="0"/>
                <a:ea typeface="Verdana" pitchFamily="34" charset="0"/>
                <a:cs typeface="Verdana" pitchFamily="34" charset="0"/>
              </a:rPr>
              <a:t>,.., </a:t>
            </a:r>
            <a:r>
              <a:rPr lang="en-US" sz="2000" b="1" dirty="0">
                <a:effectLst>
                  <a:outerShdw blurRad="38100" dist="38100" dir="2700000" algn="tl">
                    <a:srgbClr val="FFFFFF"/>
                  </a:outerShdw>
                </a:effectLst>
                <a:latin typeface="Arial" charset="0"/>
                <a:ea typeface="Verdana" pitchFamily="34" charset="0"/>
                <a:cs typeface="Verdana" pitchFamily="34" charset="0"/>
              </a:rPr>
              <a:t>D9) are to be covered</a:t>
            </a:r>
            <a:r>
              <a:rPr lang="en-US" sz="2000" b="1" dirty="0">
                <a:effectLst>
                  <a:outerShdw blurRad="38100" dist="38100" dir="2700000" algn="tl">
                    <a:srgbClr val="FFFFFF"/>
                  </a:outerShdw>
                </a:effectLst>
                <a:latin typeface="Arial" charset="0"/>
              </a:rPr>
              <a:t> within acceptable time limits by emergency vehicles.</a:t>
            </a:r>
            <a:endParaRPr lang="en-US" sz="2000" dirty="0"/>
          </a:p>
        </p:txBody>
      </p:sp>
      <p:grpSp>
        <p:nvGrpSpPr>
          <p:cNvPr id="79" name="Group 78"/>
          <p:cNvGrpSpPr/>
          <p:nvPr/>
        </p:nvGrpSpPr>
        <p:grpSpPr>
          <a:xfrm>
            <a:off x="299899" y="2740135"/>
            <a:ext cx="7568105" cy="3043753"/>
            <a:chOff x="299899" y="2740135"/>
            <a:chExt cx="7568105" cy="3043753"/>
          </a:xfrm>
        </p:grpSpPr>
        <p:grpSp>
          <p:nvGrpSpPr>
            <p:cNvPr id="66" name="Group 65"/>
            <p:cNvGrpSpPr/>
            <p:nvPr/>
          </p:nvGrpSpPr>
          <p:grpSpPr>
            <a:xfrm>
              <a:off x="4335123" y="2749091"/>
              <a:ext cx="3532881" cy="3034797"/>
              <a:chOff x="2815285" y="-72956"/>
              <a:chExt cx="3532881" cy="3034797"/>
            </a:xfrm>
          </p:grpSpPr>
          <p:sp>
            <p:nvSpPr>
              <p:cNvPr id="67" name="TextBox 66"/>
              <p:cNvSpPr txBox="1"/>
              <p:nvPr/>
            </p:nvSpPr>
            <p:spPr>
              <a:xfrm>
                <a:off x="3550939" y="312807"/>
                <a:ext cx="822951" cy="707886"/>
              </a:xfrm>
              <a:prstGeom prst="rect">
                <a:avLst/>
              </a:prstGeom>
              <a:noFill/>
            </p:spPr>
            <p:txBody>
              <a:bodyPr wrap="square" rtlCol="0">
                <a:spAutoFit/>
              </a:bodyPr>
              <a:lstStyle/>
              <a:p>
                <a:pPr algn="ctr" fontAlgn="b"/>
                <a:r>
                  <a:rPr lang="en-US" sz="2000" b="1" dirty="0">
                    <a:effectLst>
                      <a:outerShdw blurRad="38100" dist="38100" dir="2700000" algn="tl">
                        <a:srgbClr val="FFFFFF"/>
                      </a:outerShdw>
                    </a:effectLst>
                    <a:latin typeface="Arial" charset="0"/>
                    <a:ea typeface="Verdana" pitchFamily="34" charset="0"/>
                    <a:cs typeface="Verdana" pitchFamily="34" charset="0"/>
                  </a:rPr>
                  <a:t>S</a:t>
                </a:r>
                <a:r>
                  <a:rPr lang="en-US" sz="2000" b="1" dirty="0" smtClean="0">
                    <a:effectLst>
                      <a:outerShdw blurRad="38100" dist="38100" dir="2700000" algn="tl">
                        <a:srgbClr val="FFFFFF"/>
                      </a:outerShdw>
                    </a:effectLst>
                    <a:latin typeface="Arial" charset="0"/>
                    <a:ea typeface="Verdana" pitchFamily="34" charset="0"/>
                    <a:cs typeface="Verdana" pitchFamily="34" charset="0"/>
                  </a:rPr>
                  <a:t>1</a:t>
                </a:r>
              </a:p>
              <a:p>
                <a:pPr algn="ctr" fontAlgn="b"/>
                <a:r>
                  <a:rPr lang="en-US" sz="2000" b="1" dirty="0" smtClean="0">
                    <a:effectLst>
                      <a:outerShdw blurRad="38100" dist="38100" dir="2700000" algn="tl">
                        <a:srgbClr val="FFFFFF"/>
                      </a:outerShdw>
                    </a:effectLst>
                    <a:latin typeface="Arial" charset="0"/>
                    <a:ea typeface="Verdana" pitchFamily="34" charset="0"/>
                    <a:cs typeface="Verdana" pitchFamily="34" charset="0"/>
                    <a:sym typeface="Wingdings"/>
                  </a:rPr>
                  <a:t></a:t>
                </a:r>
                <a:endParaRPr lang="en-US" sz="2000" b="1" dirty="0">
                  <a:effectLst>
                    <a:outerShdw blurRad="38100" dist="38100" dir="2700000" algn="tl">
                      <a:srgbClr val="FFFFFF"/>
                    </a:outerShdw>
                  </a:effectLst>
                  <a:latin typeface="Arial" charset="0"/>
                  <a:ea typeface="Verdana" pitchFamily="34" charset="0"/>
                  <a:cs typeface="Verdana" pitchFamily="34" charset="0"/>
                </a:endParaRPr>
              </a:p>
            </p:txBody>
          </p:sp>
          <p:sp>
            <p:nvSpPr>
              <p:cNvPr id="68" name="TextBox 67"/>
              <p:cNvSpPr txBox="1"/>
              <p:nvPr/>
            </p:nvSpPr>
            <p:spPr>
              <a:xfrm>
                <a:off x="4547348" y="-72956"/>
                <a:ext cx="822951" cy="707886"/>
              </a:xfrm>
              <a:prstGeom prst="rect">
                <a:avLst/>
              </a:prstGeom>
              <a:noFill/>
            </p:spPr>
            <p:txBody>
              <a:bodyPr wrap="square" rtlCol="0">
                <a:spAutoFit/>
              </a:bodyPr>
              <a:lstStyle/>
              <a:p>
                <a:pPr algn="ctr" fontAlgn="b"/>
                <a:r>
                  <a:rPr lang="en-US" sz="2000" b="1" dirty="0" smtClean="0">
                    <a:effectLst>
                      <a:outerShdw blurRad="38100" dist="38100" dir="2700000" algn="tl">
                        <a:srgbClr val="FFFFFF"/>
                      </a:outerShdw>
                    </a:effectLst>
                    <a:latin typeface="Arial" charset="0"/>
                    <a:ea typeface="Verdana" pitchFamily="34" charset="0"/>
                    <a:cs typeface="Verdana" pitchFamily="34" charset="0"/>
                  </a:rPr>
                  <a:t>S2</a:t>
                </a:r>
              </a:p>
              <a:p>
                <a:pPr algn="ctr" fontAlgn="b"/>
                <a:r>
                  <a:rPr lang="en-US" sz="2000" b="1" dirty="0">
                    <a:effectLst>
                      <a:outerShdw blurRad="38100" dist="38100" dir="2700000" algn="tl">
                        <a:srgbClr val="FFFFFF"/>
                      </a:outerShdw>
                    </a:effectLst>
                    <a:latin typeface="Arial" charset="0"/>
                    <a:ea typeface="Verdana" pitchFamily="34" charset="0"/>
                    <a:cs typeface="Verdana" pitchFamily="34" charset="0"/>
                    <a:sym typeface="Wingdings"/>
                  </a:rPr>
                  <a:t></a:t>
                </a:r>
                <a:endParaRPr lang="en-US" sz="2000" b="1" dirty="0">
                  <a:effectLst>
                    <a:outerShdw blurRad="38100" dist="38100" dir="2700000" algn="tl">
                      <a:srgbClr val="FFFFFF"/>
                    </a:outerShdw>
                  </a:effectLst>
                  <a:latin typeface="Arial" charset="0"/>
                  <a:ea typeface="Verdana" pitchFamily="34" charset="0"/>
                  <a:cs typeface="Verdana" pitchFamily="34" charset="0"/>
                </a:endParaRPr>
              </a:p>
            </p:txBody>
          </p:sp>
          <p:sp>
            <p:nvSpPr>
              <p:cNvPr id="69" name="TextBox 68"/>
              <p:cNvSpPr txBox="1"/>
              <p:nvPr/>
            </p:nvSpPr>
            <p:spPr>
              <a:xfrm>
                <a:off x="5525215" y="894617"/>
                <a:ext cx="822951" cy="707886"/>
              </a:xfrm>
              <a:prstGeom prst="rect">
                <a:avLst/>
              </a:prstGeom>
              <a:noFill/>
            </p:spPr>
            <p:txBody>
              <a:bodyPr wrap="square" rtlCol="0">
                <a:spAutoFit/>
              </a:bodyPr>
              <a:lstStyle/>
              <a:p>
                <a:pPr algn="ctr" fontAlgn="b"/>
                <a:r>
                  <a:rPr lang="en-US" sz="2000" b="1" dirty="0" smtClean="0">
                    <a:effectLst>
                      <a:outerShdw blurRad="38100" dist="38100" dir="2700000" algn="tl">
                        <a:srgbClr val="FFFFFF"/>
                      </a:outerShdw>
                    </a:effectLst>
                    <a:latin typeface="Arial" charset="0"/>
                    <a:ea typeface="Verdana" pitchFamily="34" charset="0"/>
                    <a:cs typeface="Verdana" pitchFamily="34" charset="0"/>
                  </a:rPr>
                  <a:t>S3</a:t>
                </a:r>
              </a:p>
              <a:p>
                <a:pPr algn="ctr" fontAlgn="b"/>
                <a:r>
                  <a:rPr lang="en-US" sz="2000" b="1" dirty="0">
                    <a:effectLst>
                      <a:outerShdw blurRad="38100" dist="38100" dir="2700000" algn="tl">
                        <a:srgbClr val="FFFFFF"/>
                      </a:outerShdw>
                    </a:effectLst>
                    <a:latin typeface="Arial" charset="0"/>
                    <a:ea typeface="Verdana" pitchFamily="34" charset="0"/>
                    <a:cs typeface="Verdana" pitchFamily="34" charset="0"/>
                    <a:sym typeface="Wingdings"/>
                  </a:rPr>
                  <a:t></a:t>
                </a:r>
                <a:endParaRPr lang="en-US" sz="2000" b="1" dirty="0">
                  <a:effectLst>
                    <a:outerShdw blurRad="38100" dist="38100" dir="2700000" algn="tl">
                      <a:srgbClr val="FFFFFF"/>
                    </a:outerShdw>
                  </a:effectLst>
                  <a:latin typeface="Arial" charset="0"/>
                  <a:ea typeface="Verdana" pitchFamily="34" charset="0"/>
                  <a:cs typeface="Verdana" pitchFamily="34" charset="0"/>
                </a:endParaRPr>
              </a:p>
            </p:txBody>
          </p:sp>
          <p:sp>
            <p:nvSpPr>
              <p:cNvPr id="70" name="TextBox 69"/>
              <p:cNvSpPr txBox="1"/>
              <p:nvPr/>
            </p:nvSpPr>
            <p:spPr>
              <a:xfrm>
                <a:off x="5321518" y="1855711"/>
                <a:ext cx="822951" cy="707886"/>
              </a:xfrm>
              <a:prstGeom prst="rect">
                <a:avLst/>
              </a:prstGeom>
              <a:noFill/>
            </p:spPr>
            <p:txBody>
              <a:bodyPr wrap="square" rtlCol="0">
                <a:spAutoFit/>
              </a:bodyPr>
              <a:lstStyle/>
              <a:p>
                <a:pPr algn="ctr" fontAlgn="b"/>
                <a:r>
                  <a:rPr lang="en-US" sz="2000" b="1" dirty="0" smtClean="0">
                    <a:effectLst>
                      <a:outerShdw blurRad="38100" dist="38100" dir="2700000" algn="tl">
                        <a:srgbClr val="FFFFFF"/>
                      </a:outerShdw>
                    </a:effectLst>
                    <a:latin typeface="Arial" charset="0"/>
                    <a:ea typeface="Verdana" pitchFamily="34" charset="0"/>
                    <a:cs typeface="Verdana" pitchFamily="34" charset="0"/>
                  </a:rPr>
                  <a:t>S4</a:t>
                </a:r>
              </a:p>
              <a:p>
                <a:pPr algn="ctr" fontAlgn="b"/>
                <a:r>
                  <a:rPr lang="en-US" sz="2000" b="1" dirty="0">
                    <a:effectLst>
                      <a:outerShdw blurRad="38100" dist="38100" dir="2700000" algn="tl">
                        <a:srgbClr val="FFFFFF"/>
                      </a:outerShdw>
                    </a:effectLst>
                    <a:latin typeface="Arial" charset="0"/>
                    <a:ea typeface="Verdana" pitchFamily="34" charset="0"/>
                    <a:cs typeface="Verdana" pitchFamily="34" charset="0"/>
                    <a:sym typeface="Wingdings"/>
                  </a:rPr>
                  <a:t></a:t>
                </a:r>
                <a:endParaRPr lang="en-US" sz="2000" b="1" dirty="0">
                  <a:effectLst>
                    <a:outerShdw blurRad="38100" dist="38100" dir="2700000" algn="tl">
                      <a:srgbClr val="FFFFFF"/>
                    </a:outerShdw>
                  </a:effectLst>
                  <a:latin typeface="Arial" charset="0"/>
                  <a:ea typeface="Verdana" pitchFamily="34" charset="0"/>
                  <a:cs typeface="Verdana" pitchFamily="34" charset="0"/>
                </a:endParaRPr>
              </a:p>
            </p:txBody>
          </p:sp>
          <p:sp>
            <p:nvSpPr>
              <p:cNvPr id="71" name="TextBox 70"/>
              <p:cNvSpPr txBox="1"/>
              <p:nvPr/>
            </p:nvSpPr>
            <p:spPr>
              <a:xfrm>
                <a:off x="4536627" y="2253955"/>
                <a:ext cx="822951" cy="707886"/>
              </a:xfrm>
              <a:prstGeom prst="rect">
                <a:avLst/>
              </a:prstGeom>
              <a:noFill/>
            </p:spPr>
            <p:txBody>
              <a:bodyPr wrap="square" rtlCol="0">
                <a:spAutoFit/>
              </a:bodyPr>
              <a:lstStyle/>
              <a:p>
                <a:pPr algn="ctr" fontAlgn="b"/>
                <a:r>
                  <a:rPr lang="en-US" sz="2000" b="1" dirty="0" smtClean="0">
                    <a:effectLst>
                      <a:outerShdw blurRad="38100" dist="38100" dir="2700000" algn="tl">
                        <a:srgbClr val="FFFFFF"/>
                      </a:outerShdw>
                    </a:effectLst>
                    <a:latin typeface="Arial" charset="0"/>
                    <a:ea typeface="Verdana" pitchFamily="34" charset="0"/>
                    <a:cs typeface="Verdana" pitchFamily="34" charset="0"/>
                  </a:rPr>
                  <a:t>S5</a:t>
                </a:r>
              </a:p>
              <a:p>
                <a:pPr algn="ctr" fontAlgn="b"/>
                <a:r>
                  <a:rPr lang="en-US" sz="2000" b="1" dirty="0">
                    <a:effectLst>
                      <a:outerShdw blurRad="38100" dist="38100" dir="2700000" algn="tl">
                        <a:srgbClr val="FFFFFF"/>
                      </a:outerShdw>
                    </a:effectLst>
                    <a:latin typeface="Arial" charset="0"/>
                    <a:ea typeface="Verdana" pitchFamily="34" charset="0"/>
                    <a:cs typeface="Verdana" pitchFamily="34" charset="0"/>
                    <a:sym typeface="Wingdings"/>
                  </a:rPr>
                  <a:t></a:t>
                </a:r>
                <a:endParaRPr lang="en-US" sz="2000" b="1" dirty="0">
                  <a:effectLst>
                    <a:outerShdw blurRad="38100" dist="38100" dir="2700000" algn="tl">
                      <a:srgbClr val="FFFFFF"/>
                    </a:outerShdw>
                  </a:effectLst>
                  <a:latin typeface="Arial" charset="0"/>
                  <a:ea typeface="Verdana" pitchFamily="34" charset="0"/>
                  <a:cs typeface="Verdana" pitchFamily="34" charset="0"/>
                </a:endParaRPr>
              </a:p>
            </p:txBody>
          </p:sp>
          <p:sp>
            <p:nvSpPr>
              <p:cNvPr id="72" name="TextBox 71"/>
              <p:cNvSpPr txBox="1"/>
              <p:nvPr/>
            </p:nvSpPr>
            <p:spPr>
              <a:xfrm>
                <a:off x="3387178" y="1912193"/>
                <a:ext cx="822951" cy="707886"/>
              </a:xfrm>
              <a:prstGeom prst="rect">
                <a:avLst/>
              </a:prstGeom>
              <a:noFill/>
            </p:spPr>
            <p:txBody>
              <a:bodyPr wrap="square" rtlCol="0">
                <a:spAutoFit/>
              </a:bodyPr>
              <a:lstStyle/>
              <a:p>
                <a:pPr algn="ctr" fontAlgn="b"/>
                <a:r>
                  <a:rPr lang="en-US" sz="2000" b="1" dirty="0" smtClean="0">
                    <a:effectLst>
                      <a:outerShdw blurRad="38100" dist="38100" dir="2700000" algn="tl">
                        <a:srgbClr val="FFFFFF"/>
                      </a:outerShdw>
                    </a:effectLst>
                    <a:latin typeface="Arial" charset="0"/>
                    <a:ea typeface="Verdana" pitchFamily="34" charset="0"/>
                    <a:cs typeface="Verdana" pitchFamily="34" charset="0"/>
                  </a:rPr>
                  <a:t>S6</a:t>
                </a:r>
              </a:p>
              <a:p>
                <a:pPr algn="ctr" fontAlgn="b"/>
                <a:r>
                  <a:rPr lang="en-US" sz="2000" b="1" dirty="0">
                    <a:effectLst>
                      <a:outerShdw blurRad="38100" dist="38100" dir="2700000" algn="tl">
                        <a:srgbClr val="FFFFFF"/>
                      </a:outerShdw>
                    </a:effectLst>
                    <a:latin typeface="Arial" charset="0"/>
                    <a:ea typeface="Verdana" pitchFamily="34" charset="0"/>
                    <a:cs typeface="Verdana" pitchFamily="34" charset="0"/>
                    <a:sym typeface="Wingdings"/>
                  </a:rPr>
                  <a:t></a:t>
                </a:r>
                <a:endParaRPr lang="en-US" sz="2000" b="1" dirty="0">
                  <a:effectLst>
                    <a:outerShdw blurRad="38100" dist="38100" dir="2700000" algn="tl">
                      <a:srgbClr val="FFFFFF"/>
                    </a:outerShdw>
                  </a:effectLst>
                  <a:latin typeface="Arial" charset="0"/>
                  <a:ea typeface="Verdana" pitchFamily="34" charset="0"/>
                  <a:cs typeface="Verdana" pitchFamily="34" charset="0"/>
                </a:endParaRPr>
              </a:p>
            </p:txBody>
          </p:sp>
          <p:sp>
            <p:nvSpPr>
              <p:cNvPr id="73" name="TextBox 72"/>
              <p:cNvSpPr txBox="1"/>
              <p:nvPr/>
            </p:nvSpPr>
            <p:spPr>
              <a:xfrm>
                <a:off x="2815285" y="914443"/>
                <a:ext cx="822951" cy="707886"/>
              </a:xfrm>
              <a:prstGeom prst="rect">
                <a:avLst/>
              </a:prstGeom>
              <a:noFill/>
            </p:spPr>
            <p:txBody>
              <a:bodyPr wrap="square" rtlCol="0">
                <a:spAutoFit/>
              </a:bodyPr>
              <a:lstStyle/>
              <a:p>
                <a:pPr algn="ctr" fontAlgn="b"/>
                <a:r>
                  <a:rPr lang="en-US" sz="2000" b="1" dirty="0" smtClean="0">
                    <a:effectLst>
                      <a:outerShdw blurRad="38100" dist="38100" dir="2700000" algn="tl">
                        <a:srgbClr val="FFFFFF"/>
                      </a:outerShdw>
                    </a:effectLst>
                    <a:latin typeface="Arial" charset="0"/>
                    <a:ea typeface="Verdana" pitchFamily="34" charset="0"/>
                    <a:cs typeface="Verdana" pitchFamily="34" charset="0"/>
                  </a:rPr>
                  <a:t>S7</a:t>
                </a:r>
              </a:p>
              <a:p>
                <a:pPr algn="ctr" fontAlgn="b"/>
                <a:r>
                  <a:rPr lang="en-US" sz="2000" b="1" dirty="0">
                    <a:effectLst>
                      <a:outerShdw blurRad="38100" dist="38100" dir="2700000" algn="tl">
                        <a:srgbClr val="FFFFFF"/>
                      </a:outerShdw>
                    </a:effectLst>
                    <a:latin typeface="Arial" charset="0"/>
                    <a:ea typeface="Verdana" pitchFamily="34" charset="0"/>
                    <a:cs typeface="Verdana" pitchFamily="34" charset="0"/>
                    <a:sym typeface="Wingdings"/>
                  </a:rPr>
                  <a:t></a:t>
                </a:r>
                <a:endParaRPr lang="en-US" sz="2000" b="1" dirty="0">
                  <a:effectLst>
                    <a:outerShdw blurRad="38100" dist="38100" dir="2700000" algn="tl">
                      <a:srgbClr val="FFFFFF"/>
                    </a:outerShdw>
                  </a:effectLst>
                  <a:latin typeface="Arial" charset="0"/>
                  <a:ea typeface="Verdana" pitchFamily="34" charset="0"/>
                  <a:cs typeface="Verdana" pitchFamily="34" charset="0"/>
                </a:endParaRPr>
              </a:p>
            </p:txBody>
          </p:sp>
        </p:grpSp>
        <p:sp>
          <p:nvSpPr>
            <p:cNvPr id="78" name="TextBox 77"/>
            <p:cNvSpPr txBox="1"/>
            <p:nvPr/>
          </p:nvSpPr>
          <p:spPr>
            <a:xfrm>
              <a:off x="299899" y="2740135"/>
              <a:ext cx="2534760" cy="1323439"/>
            </a:xfrm>
            <a:prstGeom prst="rect">
              <a:avLst/>
            </a:prstGeom>
            <a:noFill/>
          </p:spPr>
          <p:txBody>
            <a:bodyPr wrap="square" rtlCol="0">
              <a:spAutoFit/>
            </a:bodyPr>
            <a:lstStyle/>
            <a:p>
              <a:r>
                <a:rPr lang="en-US" sz="2000" b="1" dirty="0">
                  <a:solidFill>
                    <a:srgbClr val="FF0000"/>
                  </a:solidFill>
                  <a:effectLst>
                    <a:outerShdw blurRad="38100" dist="38100" dir="2700000" algn="tl">
                      <a:srgbClr val="FFFFFF"/>
                    </a:outerShdw>
                  </a:effectLst>
                  <a:latin typeface="Arial" charset="0"/>
                </a:rPr>
                <a:t>Seven</a:t>
              </a:r>
              <a:r>
                <a:rPr lang="en-US" sz="2000" b="1" dirty="0">
                  <a:effectLst>
                    <a:outerShdw blurRad="38100" dist="38100" dir="2700000" algn="tl">
                      <a:srgbClr val="FFFFFF"/>
                    </a:outerShdw>
                  </a:effectLst>
                  <a:latin typeface="Arial" charset="0"/>
                </a:rPr>
                <a:t> </a:t>
              </a:r>
              <a:r>
                <a:rPr lang="en-US" sz="2000" b="1" dirty="0" smtClean="0">
                  <a:effectLst>
                    <a:outerShdw blurRad="38100" dist="38100" dir="2700000" algn="tl">
                      <a:srgbClr val="FFFFFF"/>
                    </a:outerShdw>
                  </a:effectLst>
                  <a:latin typeface="Arial" charset="0"/>
                </a:rPr>
                <a:t>potential sites </a:t>
              </a:r>
              <a:r>
                <a:rPr lang="en-US" sz="2000" b="1" dirty="0">
                  <a:effectLst>
                    <a:outerShdw blurRad="38100" dist="38100" dir="2700000" algn="tl">
                      <a:srgbClr val="FFFFFF"/>
                    </a:outerShdw>
                  </a:effectLst>
                  <a:latin typeface="Arial" charset="0"/>
                </a:rPr>
                <a:t>(S1, S2, …, S7) have been identified.</a:t>
              </a:r>
              <a:endParaRPr lang="en-US" sz="2000" dirty="0"/>
            </a:p>
          </p:txBody>
        </p:sp>
      </p:grpSp>
      <p:sp>
        <p:nvSpPr>
          <p:cNvPr id="80" name="TextBox 79"/>
          <p:cNvSpPr txBox="1"/>
          <p:nvPr/>
        </p:nvSpPr>
        <p:spPr>
          <a:xfrm>
            <a:off x="228601" y="4226408"/>
            <a:ext cx="2991955" cy="1015663"/>
          </a:xfrm>
          <a:prstGeom prst="rect">
            <a:avLst/>
          </a:prstGeom>
          <a:noFill/>
        </p:spPr>
        <p:txBody>
          <a:bodyPr wrap="square" rtlCol="0">
            <a:spAutoFit/>
          </a:bodyPr>
          <a:lstStyle/>
          <a:p>
            <a:r>
              <a:rPr lang="en-US" sz="2000" b="1" dirty="0">
                <a:effectLst>
                  <a:outerShdw blurRad="38100" dist="38100" dir="2700000" algn="tl">
                    <a:srgbClr val="FFFFFF"/>
                  </a:outerShdw>
                </a:effectLst>
                <a:latin typeface="Arial" charset="0"/>
                <a:ea typeface="Verdana" pitchFamily="34" charset="0"/>
                <a:cs typeface="Verdana" pitchFamily="34" charset="0"/>
              </a:rPr>
              <a:t>Each site can reach </a:t>
            </a:r>
            <a:r>
              <a:rPr lang="en-US" sz="2000" b="1" dirty="0" smtClean="0">
                <a:effectLst>
                  <a:outerShdw blurRad="38100" dist="38100" dir="2700000" algn="tl">
                    <a:srgbClr val="FFFFFF"/>
                  </a:outerShdw>
                </a:effectLst>
                <a:latin typeface="Arial" charset="0"/>
                <a:ea typeface="Verdana" pitchFamily="34" charset="0"/>
                <a:cs typeface="Verdana" pitchFamily="34" charset="0"/>
              </a:rPr>
              <a:t>only some </a:t>
            </a:r>
            <a:r>
              <a:rPr lang="en-US" sz="2000" b="1" dirty="0">
                <a:effectLst>
                  <a:outerShdw blurRad="38100" dist="38100" dir="2700000" algn="tl">
                    <a:srgbClr val="FFFFFF"/>
                  </a:outerShdw>
                </a:effectLst>
                <a:latin typeface="Arial" charset="0"/>
                <a:ea typeface="Verdana" pitchFamily="34" charset="0"/>
                <a:cs typeface="Verdana" pitchFamily="34" charset="0"/>
              </a:rPr>
              <a:t>districts within the time limit.</a:t>
            </a:r>
          </a:p>
        </p:txBody>
      </p:sp>
      <p:sp>
        <p:nvSpPr>
          <p:cNvPr id="86" name="TextBox 85"/>
          <p:cNvSpPr txBox="1"/>
          <p:nvPr/>
        </p:nvSpPr>
        <p:spPr>
          <a:xfrm>
            <a:off x="269454" y="5309407"/>
            <a:ext cx="2991955" cy="1015663"/>
          </a:xfrm>
          <a:prstGeom prst="rect">
            <a:avLst/>
          </a:prstGeom>
          <a:noFill/>
        </p:spPr>
        <p:txBody>
          <a:bodyPr wrap="square" rtlCol="0">
            <a:spAutoFit/>
          </a:bodyPr>
          <a:lstStyle/>
          <a:p>
            <a:r>
              <a:rPr lang="en-US" sz="2000" b="1" dirty="0">
                <a:effectLst>
                  <a:outerShdw blurRad="38100" dist="38100" dir="2700000" algn="tl">
                    <a:srgbClr val="FFFFFF"/>
                  </a:outerShdw>
                </a:effectLst>
                <a:latin typeface="Arial" charset="0"/>
              </a:rPr>
              <a:t>We need to </a:t>
            </a:r>
            <a:r>
              <a:rPr lang="en-US" sz="2000" b="1" i="1" dirty="0">
                <a:solidFill>
                  <a:srgbClr val="FF0000"/>
                </a:solidFill>
                <a:effectLst>
                  <a:outerShdw blurRad="38100" dist="38100" dir="2700000" algn="tl">
                    <a:srgbClr val="FFFFFF"/>
                  </a:outerShdw>
                </a:effectLst>
                <a:latin typeface="Arial" charset="0"/>
              </a:rPr>
              <a:t>cover all districts </a:t>
            </a:r>
            <a:r>
              <a:rPr lang="en-US" sz="2000" b="1" dirty="0">
                <a:effectLst>
                  <a:outerShdw blurRad="38100" dist="38100" dir="2700000" algn="tl">
                    <a:srgbClr val="FFFFFF"/>
                  </a:outerShdw>
                </a:effectLst>
                <a:latin typeface="Arial" charset="0"/>
              </a:rPr>
              <a:t>with minimum number of sites</a:t>
            </a:r>
            <a:r>
              <a:rPr lang="en-US" sz="2000" b="1" dirty="0" smtClean="0">
                <a:effectLst>
                  <a:outerShdw blurRad="38100" dist="38100" dir="2700000" algn="tl">
                    <a:srgbClr val="FFFFFF"/>
                  </a:outerShdw>
                </a:effectLst>
                <a:latin typeface="Arial" charset="0"/>
              </a:rPr>
              <a:t>.</a:t>
            </a:r>
            <a:endParaRPr lang="en-US" sz="2000" b="1" dirty="0">
              <a:effectLst>
                <a:outerShdw blurRad="38100" dist="38100" dir="2700000" algn="tl">
                  <a:srgbClr val="FFFFFF"/>
                </a:outerShdw>
              </a:effectLst>
              <a:latin typeface="Arial" charset="0"/>
              <a:ea typeface="Verdana" pitchFamily="34" charset="0"/>
              <a:cs typeface="Verdana" pitchFamily="34" charset="0"/>
            </a:endParaRPr>
          </a:p>
        </p:txBody>
      </p:sp>
    </p:spTree>
    <p:extLst>
      <p:ext uri="{BB962C8B-B14F-4D97-AF65-F5344CB8AC3E}">
        <p14:creationId xmlns:p14="http://schemas.microsoft.com/office/powerpoint/2010/main" val="416415098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0" grpId="0"/>
      <p:bldP spid="86"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p>
            <a:r>
              <a:rPr lang="en-US" smtClean="0"/>
              <a:t>Integer_LP</a:t>
            </a:r>
            <a:endParaRPr lang="en-US" dirty="0"/>
          </a:p>
        </p:txBody>
      </p:sp>
      <p:sp>
        <p:nvSpPr>
          <p:cNvPr id="3" name="Slide Number Placeholder 2"/>
          <p:cNvSpPr>
            <a:spLocks noGrp="1"/>
          </p:cNvSpPr>
          <p:nvPr>
            <p:ph type="sldNum" sz="quarter" idx="11"/>
          </p:nvPr>
        </p:nvSpPr>
        <p:spPr/>
        <p:txBody>
          <a:bodyPr/>
          <a:lstStyle/>
          <a:p>
            <a:fld id="{D800FC57-747A-4054-A3DF-63D163080A4A}" type="slidenum">
              <a:rPr lang="en-US" smtClean="0"/>
              <a:pPr/>
              <a:t>16</a:t>
            </a:fld>
            <a:endParaRPr lang="en-US" dirty="0"/>
          </a:p>
        </p:txBody>
      </p:sp>
      <p:sp>
        <p:nvSpPr>
          <p:cNvPr id="4" name="AutoShape 9"/>
          <p:cNvSpPr>
            <a:spLocks noChangeArrowheads="1"/>
          </p:cNvSpPr>
          <p:nvPr/>
        </p:nvSpPr>
        <p:spPr bwMode="blackWhite">
          <a:xfrm>
            <a:off x="228601" y="152400"/>
            <a:ext cx="4526278" cy="578882"/>
          </a:xfrm>
          <a:prstGeom prst="roundRect">
            <a:avLst>
              <a:gd name="adj" fmla="val 16667"/>
            </a:avLst>
          </a:prstGeom>
          <a:gradFill rotWithShape="1">
            <a:gsLst>
              <a:gs pos="0">
                <a:srgbClr val="800000"/>
              </a:gs>
              <a:gs pos="50000">
                <a:srgbClr val="CC0000"/>
              </a:gs>
              <a:gs pos="100000">
                <a:srgbClr val="800000"/>
              </a:gs>
            </a:gsLst>
            <a:lin ang="5400000" scaled="1"/>
          </a:gradFill>
          <a:ln w="9525">
            <a:solidFill>
              <a:srgbClr val="4D4D4D"/>
            </a:solidFill>
            <a:round/>
            <a:headEnd/>
            <a:tailEnd/>
          </a:ln>
          <a:effectLst>
            <a:outerShdw dist="107763" dir="2700000" algn="ctr" rotWithShape="0">
              <a:schemeClr val="bg2">
                <a:alpha val="50000"/>
              </a:schemeClr>
            </a:outerShdw>
          </a:effectLst>
        </p:spPr>
        <p:txBody>
          <a:bodyPr wrap="square" lIns="18288" rIns="18288">
            <a:spAutoFit/>
          </a:bodyPr>
          <a:lstStyle/>
          <a:p>
            <a:r>
              <a:rPr lang="en-US" sz="2800" b="1" dirty="0" smtClean="0">
                <a:solidFill>
                  <a:schemeClr val="bg1"/>
                </a:solidFill>
                <a:effectLst>
                  <a:outerShdw blurRad="38100" dist="38100" dir="2700000" algn="tl">
                    <a:srgbClr val="000000"/>
                  </a:outerShdw>
                </a:effectLst>
                <a:latin typeface="Verdana" pitchFamily="34" charset="0"/>
              </a:rPr>
              <a:t>Set Covering problem</a:t>
            </a:r>
          </a:p>
        </p:txBody>
      </p:sp>
      <p:sp>
        <p:nvSpPr>
          <p:cNvPr id="5" name="TextBox 4"/>
          <p:cNvSpPr txBox="1"/>
          <p:nvPr/>
        </p:nvSpPr>
        <p:spPr>
          <a:xfrm>
            <a:off x="274367" y="868707"/>
            <a:ext cx="8595266" cy="1323439"/>
          </a:xfrm>
          <a:prstGeom prst="rect">
            <a:avLst/>
          </a:prstGeom>
          <a:noFill/>
        </p:spPr>
        <p:txBody>
          <a:bodyPr wrap="square" rtlCol="0">
            <a:spAutoFit/>
          </a:bodyPr>
          <a:lstStyle/>
          <a:p>
            <a:r>
              <a:rPr lang="en-US" sz="2000" b="1" dirty="0" smtClean="0">
                <a:solidFill>
                  <a:srgbClr val="FF0000"/>
                </a:solidFill>
                <a:effectLst>
                  <a:outerShdw blurRad="38100" dist="38100" dir="2700000" algn="tl">
                    <a:srgbClr val="FFFFFF"/>
                  </a:outerShdw>
                </a:effectLst>
                <a:latin typeface="Arial" charset="0"/>
                <a:ea typeface="Verdana" pitchFamily="34" charset="0"/>
                <a:cs typeface="Verdana" pitchFamily="34" charset="0"/>
              </a:rPr>
              <a:t>Nine</a:t>
            </a:r>
            <a:r>
              <a:rPr lang="en-US" sz="2000" b="1" dirty="0" smtClean="0">
                <a:effectLst>
                  <a:outerShdw blurRad="38100" dist="38100" dir="2700000" algn="tl">
                    <a:srgbClr val="FFFFFF"/>
                  </a:outerShdw>
                </a:effectLst>
                <a:latin typeface="Arial" charset="0"/>
                <a:ea typeface="Verdana" pitchFamily="34" charset="0"/>
                <a:cs typeface="Verdana" pitchFamily="34" charset="0"/>
              </a:rPr>
              <a:t> districts (D1, D2, , D9) are to be covered</a:t>
            </a:r>
            <a:r>
              <a:rPr lang="en-US" sz="2000" b="1" dirty="0" smtClean="0">
                <a:effectLst>
                  <a:outerShdw blurRad="38100" dist="38100" dir="2700000" algn="tl">
                    <a:srgbClr val="FFFFFF"/>
                  </a:outerShdw>
                </a:effectLst>
                <a:latin typeface="Arial" charset="0"/>
              </a:rPr>
              <a:t> within acceptable time limits by emergency vehicles. </a:t>
            </a:r>
            <a:r>
              <a:rPr lang="en-US" sz="2000" b="1" dirty="0" smtClean="0">
                <a:solidFill>
                  <a:srgbClr val="FF0000"/>
                </a:solidFill>
                <a:effectLst>
                  <a:outerShdw blurRad="38100" dist="38100" dir="2700000" algn="tl">
                    <a:srgbClr val="FFFFFF"/>
                  </a:outerShdw>
                </a:effectLst>
                <a:latin typeface="Arial" charset="0"/>
              </a:rPr>
              <a:t>Seven</a:t>
            </a:r>
            <a:r>
              <a:rPr lang="en-US" sz="2000" b="1" dirty="0" smtClean="0">
                <a:effectLst>
                  <a:outerShdw blurRad="38100" dist="38100" dir="2700000" algn="tl">
                    <a:srgbClr val="FFFFFF"/>
                  </a:outerShdw>
                </a:effectLst>
                <a:latin typeface="Arial" charset="0"/>
              </a:rPr>
              <a:t> sites (S1, S2, …, S7) have been identified. Each site can reach only some districts within the time limit. We need to </a:t>
            </a:r>
            <a:r>
              <a:rPr lang="en-US" sz="2000" b="1" i="1" dirty="0" smtClean="0">
                <a:solidFill>
                  <a:srgbClr val="FF0000"/>
                </a:solidFill>
                <a:effectLst>
                  <a:outerShdw blurRad="38100" dist="38100" dir="2700000" algn="tl">
                    <a:srgbClr val="FFFFFF"/>
                  </a:outerShdw>
                </a:effectLst>
                <a:latin typeface="Arial" charset="0"/>
              </a:rPr>
              <a:t>cover all districts </a:t>
            </a:r>
            <a:r>
              <a:rPr lang="en-US" sz="2000" b="1" dirty="0" smtClean="0">
                <a:effectLst>
                  <a:outerShdw blurRad="38100" dist="38100" dir="2700000" algn="tl">
                    <a:srgbClr val="FFFFFF"/>
                  </a:outerShdw>
                </a:effectLst>
                <a:latin typeface="Arial" charset="0"/>
              </a:rPr>
              <a:t>with minimum number of sites.</a:t>
            </a:r>
            <a:endParaRPr lang="en-US" sz="2000" b="1" i="1" dirty="0" smtClean="0">
              <a:solidFill>
                <a:srgbClr val="FF0000"/>
              </a:solidFill>
              <a:effectLst>
                <a:outerShdw blurRad="38100" dist="38100" dir="2700000" algn="tl">
                  <a:srgbClr val="FFFFFF"/>
                </a:outerShdw>
              </a:effectLst>
              <a:latin typeface="Verdana" pitchFamily="34" charset="0"/>
              <a:ea typeface="Verdana" pitchFamily="34" charset="0"/>
              <a:cs typeface="Verdana" pitchFamily="34" charset="0"/>
            </a:endParaRPr>
          </a:p>
        </p:txBody>
      </p:sp>
      <p:graphicFrame>
        <p:nvGraphicFramePr>
          <p:cNvPr id="6" name="Table 5"/>
          <p:cNvGraphicFramePr>
            <a:graphicFrameLocks noGrp="1"/>
          </p:cNvGraphicFramePr>
          <p:nvPr>
            <p:extLst>
              <p:ext uri="{D42A27DB-BD31-4B8C-83A1-F6EECF244321}">
                <p14:modId xmlns:p14="http://schemas.microsoft.com/office/powerpoint/2010/main" val="4119867496"/>
              </p:ext>
            </p:extLst>
          </p:nvPr>
        </p:nvGraphicFramePr>
        <p:xfrm>
          <a:off x="457245" y="2331732"/>
          <a:ext cx="6096000" cy="3708400"/>
        </p:xfrm>
        <a:graphic>
          <a:graphicData uri="http://schemas.openxmlformats.org/drawingml/2006/table">
            <a:tbl>
              <a:tblPr firstRow="1" bandRow="1">
                <a:tableStyleId>{5C22544A-7EE6-4342-B048-85BDC9FD1C3A}</a:tableStyleId>
              </a:tblPr>
              <a:tblGrid>
                <a:gridCol w="762000"/>
                <a:gridCol w="762000"/>
                <a:gridCol w="762000"/>
                <a:gridCol w="762000"/>
                <a:gridCol w="762000"/>
                <a:gridCol w="762000"/>
                <a:gridCol w="762000"/>
                <a:gridCol w="762000"/>
              </a:tblGrid>
              <a:tr h="370840">
                <a:tc>
                  <a:txBody>
                    <a:bodyPr/>
                    <a:lstStyle/>
                    <a:p>
                      <a:pPr algn="l" fontAlgn="b"/>
                      <a:r>
                        <a:rPr lang="en-US" sz="2000" b="1" kern="1200" dirty="0" smtClean="0">
                          <a:solidFill>
                            <a:schemeClr val="tx1"/>
                          </a:solidFill>
                          <a:effectLst>
                            <a:outerShdw blurRad="38100" dist="38100" dir="2700000" algn="tl">
                              <a:srgbClr val="FFFFFF"/>
                            </a:outerShdw>
                          </a:effectLst>
                          <a:latin typeface="Arial" charset="0"/>
                          <a:ea typeface="Verdana" pitchFamily="34" charset="0"/>
                          <a:cs typeface="Verdana" pitchFamily="34" charset="0"/>
                        </a:rPr>
                        <a:t>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2000" b="1" kern="1200" dirty="0" smtClean="0">
                          <a:solidFill>
                            <a:schemeClr val="tx1"/>
                          </a:solidFill>
                          <a:effectLst>
                            <a:outerShdw blurRad="38100" dist="38100" dir="2700000" algn="tl">
                              <a:srgbClr val="FFFFFF"/>
                            </a:outerShdw>
                          </a:effectLst>
                          <a:latin typeface="Arial" charset="0"/>
                          <a:ea typeface="Verdana" pitchFamily="34" charset="0"/>
                          <a:cs typeface="Verdana" pitchFamily="34" charset="0"/>
                        </a:rPr>
                        <a:t>S1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2000" b="1" kern="1200" dirty="0" smtClean="0">
                          <a:solidFill>
                            <a:schemeClr val="tx1"/>
                          </a:solidFill>
                          <a:effectLst>
                            <a:outerShdw blurRad="38100" dist="38100" dir="2700000" algn="tl">
                              <a:srgbClr val="FFFFFF"/>
                            </a:outerShdw>
                          </a:effectLst>
                          <a:latin typeface="Arial" charset="0"/>
                          <a:ea typeface="Verdana" pitchFamily="34" charset="0"/>
                          <a:cs typeface="Verdana" pitchFamily="34" charset="0"/>
                        </a:rPr>
                        <a:t>S2</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2000" b="1" kern="1200" dirty="0" smtClean="0">
                          <a:solidFill>
                            <a:schemeClr val="tx1"/>
                          </a:solidFill>
                          <a:effectLst>
                            <a:outerShdw blurRad="38100" dist="38100" dir="2700000" algn="tl">
                              <a:srgbClr val="FFFFFF"/>
                            </a:outerShdw>
                          </a:effectLst>
                          <a:latin typeface="Arial" charset="0"/>
                          <a:ea typeface="Verdana" pitchFamily="34" charset="0"/>
                          <a:cs typeface="Verdana" pitchFamily="34" charset="0"/>
                        </a:rPr>
                        <a:t>S3</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2000" b="1" kern="1200" dirty="0" smtClean="0">
                          <a:solidFill>
                            <a:schemeClr val="tx1"/>
                          </a:solidFill>
                          <a:effectLst>
                            <a:outerShdw blurRad="38100" dist="38100" dir="2700000" algn="tl">
                              <a:srgbClr val="FFFFFF"/>
                            </a:outerShdw>
                          </a:effectLst>
                          <a:latin typeface="Arial" charset="0"/>
                          <a:ea typeface="Verdana" pitchFamily="34" charset="0"/>
                          <a:cs typeface="Verdana" pitchFamily="34" charset="0"/>
                        </a:rPr>
                        <a:t>S4</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2000" b="1" kern="1200" dirty="0" smtClean="0">
                          <a:solidFill>
                            <a:schemeClr val="tx1"/>
                          </a:solidFill>
                          <a:effectLst>
                            <a:outerShdw blurRad="38100" dist="38100" dir="2700000" algn="tl">
                              <a:srgbClr val="FFFFFF"/>
                            </a:outerShdw>
                          </a:effectLst>
                          <a:latin typeface="Arial" charset="0"/>
                          <a:ea typeface="Verdana" pitchFamily="34" charset="0"/>
                          <a:cs typeface="Verdana" pitchFamily="34" charset="0"/>
                        </a:rPr>
                        <a:t>S5</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2000" b="1" kern="1200" dirty="0" smtClean="0">
                          <a:solidFill>
                            <a:schemeClr val="tx1"/>
                          </a:solidFill>
                          <a:effectLst>
                            <a:outerShdw blurRad="38100" dist="38100" dir="2700000" algn="tl">
                              <a:srgbClr val="FFFFFF"/>
                            </a:outerShdw>
                          </a:effectLst>
                          <a:latin typeface="Arial" charset="0"/>
                          <a:ea typeface="Verdana" pitchFamily="34" charset="0"/>
                          <a:cs typeface="Verdana" pitchFamily="34" charset="0"/>
                        </a:rPr>
                        <a:t>S6</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2000" b="1" kern="1200" dirty="0" smtClean="0">
                          <a:solidFill>
                            <a:schemeClr val="tx1"/>
                          </a:solidFill>
                          <a:effectLst>
                            <a:outerShdw blurRad="38100" dist="38100" dir="2700000" algn="tl">
                              <a:srgbClr val="FFFFFF"/>
                            </a:outerShdw>
                          </a:effectLst>
                          <a:latin typeface="Arial" charset="0"/>
                          <a:ea typeface="Verdana" pitchFamily="34" charset="0"/>
                          <a:cs typeface="Verdana" pitchFamily="34" charset="0"/>
                        </a:rPr>
                        <a:t>S7</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algn="ctr" fontAlgn="b"/>
                      <a:r>
                        <a:rPr lang="en-US" sz="2000" b="1" kern="1200" dirty="0" smtClean="0">
                          <a:solidFill>
                            <a:schemeClr val="tx1"/>
                          </a:solidFill>
                          <a:effectLst>
                            <a:outerShdw blurRad="38100" dist="38100" dir="2700000" algn="tl">
                              <a:srgbClr val="FFFFFF"/>
                            </a:outerShdw>
                          </a:effectLst>
                          <a:latin typeface="Arial" charset="0"/>
                          <a:ea typeface="Verdana" pitchFamily="34" charset="0"/>
                          <a:cs typeface="Verdana" pitchFamily="34" charset="0"/>
                        </a:rPr>
                        <a:t>D1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2000" b="1" kern="1200" dirty="0" smtClean="0">
                          <a:solidFill>
                            <a:schemeClr val="tx1"/>
                          </a:solidFill>
                          <a:effectLst>
                            <a:outerShdw blurRad="38100" dist="38100" dir="2700000" algn="tl">
                              <a:srgbClr val="FFFFFF"/>
                            </a:outerShdw>
                          </a:effectLst>
                          <a:latin typeface="Arial" charset="0"/>
                          <a:ea typeface="Verdana" pitchFamily="34" charset="0"/>
                          <a:cs typeface="Verdana" pitchFamily="34" charset="0"/>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2000" b="1" kern="1200" dirty="0" smtClean="0">
                          <a:solidFill>
                            <a:schemeClr val="tx1"/>
                          </a:solidFill>
                          <a:effectLst>
                            <a:outerShdw blurRad="38100" dist="38100" dir="2700000" algn="tl">
                              <a:srgbClr val="FFFFFF"/>
                            </a:outerShdw>
                          </a:effectLst>
                          <a:latin typeface="Arial" charset="0"/>
                          <a:ea typeface="Verdana" pitchFamily="34" charset="0"/>
                          <a:cs typeface="Verdana" pitchFamily="34" charset="0"/>
                        </a:rPr>
                        <a:t>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2000" b="1" kern="1200" dirty="0" smtClean="0">
                          <a:solidFill>
                            <a:schemeClr val="tx1"/>
                          </a:solidFill>
                          <a:effectLst>
                            <a:outerShdw blurRad="38100" dist="38100" dir="2700000" algn="tl">
                              <a:srgbClr val="FFFFFF"/>
                            </a:outerShdw>
                          </a:effectLst>
                          <a:latin typeface="Arial" charset="0"/>
                          <a:ea typeface="Verdana" pitchFamily="34" charset="0"/>
                          <a:cs typeface="Verdana" pitchFamily="34" charset="0"/>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2000" b="1" kern="1200" dirty="0" smtClean="0">
                          <a:solidFill>
                            <a:schemeClr val="tx1"/>
                          </a:solidFill>
                          <a:effectLst>
                            <a:outerShdw blurRad="38100" dist="38100" dir="2700000" algn="tl">
                              <a:srgbClr val="FFFFFF"/>
                            </a:outerShdw>
                          </a:effectLst>
                          <a:latin typeface="Arial" charset="0"/>
                          <a:ea typeface="Verdana" pitchFamily="34" charset="0"/>
                          <a:cs typeface="Verdana" pitchFamily="34" charset="0"/>
                        </a:rPr>
                        <a:t>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2000" b="1" kern="1200" dirty="0" smtClean="0">
                          <a:solidFill>
                            <a:schemeClr val="tx1"/>
                          </a:solidFill>
                          <a:effectLst>
                            <a:outerShdw blurRad="38100" dist="38100" dir="2700000" algn="tl">
                              <a:srgbClr val="FFFFFF"/>
                            </a:outerShdw>
                          </a:effectLst>
                          <a:latin typeface="Arial" charset="0"/>
                          <a:ea typeface="Verdana" pitchFamily="34" charset="0"/>
                          <a:cs typeface="Verdana" pitchFamily="34" charset="0"/>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2000" b="1" kern="1200" dirty="0" smtClean="0">
                          <a:solidFill>
                            <a:schemeClr val="tx1"/>
                          </a:solidFill>
                          <a:effectLst>
                            <a:outerShdw blurRad="38100" dist="38100" dir="2700000" algn="tl">
                              <a:srgbClr val="FFFFFF"/>
                            </a:outerShdw>
                          </a:effectLst>
                          <a:latin typeface="Arial" charset="0"/>
                          <a:ea typeface="Verdana" pitchFamily="34" charset="0"/>
                          <a:cs typeface="Verdana" pitchFamily="34" charset="0"/>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2000" b="1" kern="1200" dirty="0" smtClean="0">
                          <a:solidFill>
                            <a:schemeClr val="tx1"/>
                          </a:solidFill>
                          <a:effectLst>
                            <a:outerShdw blurRad="38100" dist="38100" dir="2700000" algn="tl">
                              <a:srgbClr val="FFFFFF"/>
                            </a:outerShdw>
                          </a:effectLst>
                          <a:latin typeface="Arial" charset="0"/>
                          <a:ea typeface="Verdana" pitchFamily="34" charset="0"/>
                          <a:cs typeface="Verdana" pitchFamily="34" charset="0"/>
                        </a:rPr>
                        <a:t>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algn="ctr" fontAlgn="b"/>
                      <a:r>
                        <a:rPr lang="en-US" sz="2000" b="1" kern="1200" dirty="0" smtClean="0">
                          <a:solidFill>
                            <a:schemeClr val="tx1"/>
                          </a:solidFill>
                          <a:effectLst>
                            <a:outerShdw blurRad="38100" dist="38100" dir="2700000" algn="tl">
                              <a:srgbClr val="FFFFFF"/>
                            </a:outerShdw>
                          </a:effectLst>
                          <a:latin typeface="Arial" charset="0"/>
                          <a:ea typeface="Verdana" pitchFamily="34" charset="0"/>
                          <a:cs typeface="Verdana" pitchFamily="34" charset="0"/>
                        </a:rPr>
                        <a:t>D2</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2000" b="1" kern="1200" dirty="0" smtClean="0">
                          <a:solidFill>
                            <a:schemeClr val="tx1"/>
                          </a:solidFill>
                          <a:effectLst>
                            <a:outerShdw blurRad="38100" dist="38100" dir="2700000" algn="tl">
                              <a:srgbClr val="FFFFFF"/>
                            </a:outerShdw>
                          </a:effectLst>
                          <a:latin typeface="Arial" charset="0"/>
                          <a:ea typeface="Verdana" pitchFamily="34" charset="0"/>
                          <a:cs typeface="Verdana" pitchFamily="34" charset="0"/>
                        </a:rPr>
                        <a:t>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2000" b="1" kern="1200" dirty="0" smtClean="0">
                          <a:solidFill>
                            <a:schemeClr val="tx1"/>
                          </a:solidFill>
                          <a:effectLst>
                            <a:outerShdw blurRad="38100" dist="38100" dir="2700000" algn="tl">
                              <a:srgbClr val="FFFFFF"/>
                            </a:outerShdw>
                          </a:effectLst>
                          <a:latin typeface="Arial" charset="0"/>
                          <a:ea typeface="Verdana" pitchFamily="34" charset="0"/>
                          <a:cs typeface="Verdana" pitchFamily="34" charset="0"/>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2000" b="1" kern="1200" dirty="0" smtClean="0">
                          <a:solidFill>
                            <a:schemeClr val="tx1"/>
                          </a:solidFill>
                          <a:effectLst>
                            <a:outerShdw blurRad="38100" dist="38100" dir="2700000" algn="tl">
                              <a:srgbClr val="FFFFFF"/>
                            </a:outerShdw>
                          </a:effectLst>
                          <a:latin typeface="Arial" charset="0"/>
                          <a:ea typeface="Verdana" pitchFamily="34" charset="0"/>
                          <a:cs typeface="Verdana" pitchFamily="34" charset="0"/>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2000" b="1" kern="1200" dirty="0" smtClean="0">
                          <a:solidFill>
                            <a:schemeClr val="tx1"/>
                          </a:solidFill>
                          <a:effectLst>
                            <a:outerShdw blurRad="38100" dist="38100" dir="2700000" algn="tl">
                              <a:srgbClr val="FFFFFF"/>
                            </a:outerShdw>
                          </a:effectLst>
                          <a:latin typeface="Arial" charset="0"/>
                          <a:ea typeface="Verdana" pitchFamily="34" charset="0"/>
                          <a:cs typeface="Verdana" pitchFamily="34" charset="0"/>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2000" b="1" kern="1200" dirty="0" smtClean="0">
                          <a:solidFill>
                            <a:schemeClr val="tx1"/>
                          </a:solidFill>
                          <a:effectLst>
                            <a:outerShdw blurRad="38100" dist="38100" dir="2700000" algn="tl">
                              <a:srgbClr val="FFFFFF"/>
                            </a:outerShdw>
                          </a:effectLst>
                          <a:latin typeface="Arial" charset="0"/>
                          <a:ea typeface="Verdana" pitchFamily="34" charset="0"/>
                          <a:cs typeface="Verdana" pitchFamily="34" charset="0"/>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2000" b="1" kern="1200" dirty="0" smtClean="0">
                          <a:solidFill>
                            <a:schemeClr val="tx1"/>
                          </a:solidFill>
                          <a:effectLst>
                            <a:outerShdw blurRad="38100" dist="38100" dir="2700000" algn="tl">
                              <a:srgbClr val="FFFFFF"/>
                            </a:outerShdw>
                          </a:effectLst>
                          <a:latin typeface="Arial" charset="0"/>
                          <a:ea typeface="Verdana" pitchFamily="34" charset="0"/>
                          <a:cs typeface="Verdana" pitchFamily="34" charset="0"/>
                        </a:rPr>
                        <a:t>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2000" b="1" kern="1200" dirty="0" smtClean="0">
                          <a:solidFill>
                            <a:schemeClr val="tx1"/>
                          </a:solidFill>
                          <a:effectLst>
                            <a:outerShdw blurRad="38100" dist="38100" dir="2700000" algn="tl">
                              <a:srgbClr val="FFFFFF"/>
                            </a:outerShdw>
                          </a:effectLst>
                          <a:latin typeface="Arial" charset="0"/>
                          <a:ea typeface="Verdana" pitchFamily="34" charset="0"/>
                          <a:cs typeface="Verdana" pitchFamily="34" charset="0"/>
                        </a:rPr>
                        <a:t>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algn="ctr" fontAlgn="b"/>
                      <a:r>
                        <a:rPr lang="en-US" sz="2000" b="1" kern="1200" dirty="0" smtClean="0">
                          <a:solidFill>
                            <a:schemeClr val="tx1"/>
                          </a:solidFill>
                          <a:effectLst>
                            <a:outerShdw blurRad="38100" dist="38100" dir="2700000" algn="tl">
                              <a:srgbClr val="FFFFFF"/>
                            </a:outerShdw>
                          </a:effectLst>
                          <a:latin typeface="Arial" charset="0"/>
                          <a:ea typeface="Verdana" pitchFamily="34" charset="0"/>
                          <a:cs typeface="Verdana" pitchFamily="34" charset="0"/>
                        </a:rPr>
                        <a:t>D3</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2000" b="1" kern="1200" dirty="0" smtClean="0">
                          <a:solidFill>
                            <a:schemeClr val="tx1"/>
                          </a:solidFill>
                          <a:effectLst>
                            <a:outerShdw blurRad="38100" dist="38100" dir="2700000" algn="tl">
                              <a:srgbClr val="FFFFFF"/>
                            </a:outerShdw>
                          </a:effectLst>
                          <a:latin typeface="Arial" charset="0"/>
                          <a:ea typeface="Verdana" pitchFamily="34" charset="0"/>
                          <a:cs typeface="Verdana" pitchFamily="34" charset="0"/>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2000" b="1" kern="1200" dirty="0" smtClean="0">
                          <a:solidFill>
                            <a:schemeClr val="tx1"/>
                          </a:solidFill>
                          <a:effectLst>
                            <a:outerShdw blurRad="38100" dist="38100" dir="2700000" algn="tl">
                              <a:srgbClr val="FFFFFF"/>
                            </a:outerShdw>
                          </a:effectLst>
                          <a:latin typeface="Arial" charset="0"/>
                          <a:ea typeface="Verdana" pitchFamily="34" charset="0"/>
                          <a:cs typeface="Verdana" pitchFamily="34" charset="0"/>
                        </a:rPr>
                        <a:t>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2000" b="1" kern="1200" dirty="0" smtClean="0">
                          <a:solidFill>
                            <a:schemeClr val="tx1"/>
                          </a:solidFill>
                          <a:effectLst>
                            <a:outerShdw blurRad="38100" dist="38100" dir="2700000" algn="tl">
                              <a:srgbClr val="FFFFFF"/>
                            </a:outerShdw>
                          </a:effectLst>
                          <a:latin typeface="Arial" charset="0"/>
                          <a:ea typeface="Verdana" pitchFamily="34" charset="0"/>
                          <a:cs typeface="Verdana" pitchFamily="34" charset="0"/>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2000" b="1" kern="1200" dirty="0" smtClean="0">
                          <a:solidFill>
                            <a:schemeClr val="tx1"/>
                          </a:solidFill>
                          <a:effectLst>
                            <a:outerShdw blurRad="38100" dist="38100" dir="2700000" algn="tl">
                              <a:srgbClr val="FFFFFF"/>
                            </a:outerShdw>
                          </a:effectLst>
                          <a:latin typeface="Arial" charset="0"/>
                          <a:ea typeface="Verdana" pitchFamily="34" charset="0"/>
                          <a:cs typeface="Verdana" pitchFamily="34" charset="0"/>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2000" b="1" kern="1200" dirty="0" smtClean="0">
                          <a:solidFill>
                            <a:schemeClr val="tx1"/>
                          </a:solidFill>
                          <a:effectLst>
                            <a:outerShdw blurRad="38100" dist="38100" dir="2700000" algn="tl">
                              <a:srgbClr val="FFFFFF"/>
                            </a:outerShdw>
                          </a:effectLst>
                          <a:latin typeface="Arial" charset="0"/>
                          <a:ea typeface="Verdana" pitchFamily="34" charset="0"/>
                          <a:cs typeface="Verdana" pitchFamily="34" charset="0"/>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2000" b="1" kern="1200" dirty="0" smtClean="0">
                          <a:solidFill>
                            <a:schemeClr val="tx1"/>
                          </a:solidFill>
                          <a:effectLst>
                            <a:outerShdw blurRad="38100" dist="38100" dir="2700000" algn="tl">
                              <a:srgbClr val="FFFFFF"/>
                            </a:outerShdw>
                          </a:effectLst>
                          <a:latin typeface="Arial" charset="0"/>
                          <a:ea typeface="Verdana" pitchFamily="34" charset="0"/>
                          <a:cs typeface="Verdana" pitchFamily="34" charset="0"/>
                        </a:rPr>
                        <a:t>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2000" b="1" kern="1200" dirty="0" smtClean="0">
                          <a:solidFill>
                            <a:schemeClr val="tx1"/>
                          </a:solidFill>
                          <a:effectLst>
                            <a:outerShdw blurRad="38100" dist="38100" dir="2700000" algn="tl">
                              <a:srgbClr val="FFFFFF"/>
                            </a:outerShdw>
                          </a:effectLst>
                          <a:latin typeface="Arial" charset="0"/>
                          <a:ea typeface="Verdana" pitchFamily="34" charset="0"/>
                          <a:cs typeface="Verdana" pitchFamily="34" charset="0"/>
                        </a:rPr>
                        <a:t>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algn="ctr" fontAlgn="b"/>
                      <a:r>
                        <a:rPr lang="en-US" sz="2000" b="1" kern="1200" dirty="0" smtClean="0">
                          <a:solidFill>
                            <a:schemeClr val="tx1"/>
                          </a:solidFill>
                          <a:effectLst>
                            <a:outerShdw blurRad="38100" dist="38100" dir="2700000" algn="tl">
                              <a:srgbClr val="FFFFFF"/>
                            </a:outerShdw>
                          </a:effectLst>
                          <a:latin typeface="Arial" charset="0"/>
                          <a:ea typeface="Verdana" pitchFamily="34" charset="0"/>
                          <a:cs typeface="Verdana" pitchFamily="34" charset="0"/>
                        </a:rPr>
                        <a:t>D4</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2000" b="1" kern="1200" dirty="0" smtClean="0">
                          <a:solidFill>
                            <a:schemeClr val="tx1"/>
                          </a:solidFill>
                          <a:effectLst>
                            <a:outerShdw blurRad="38100" dist="38100" dir="2700000" algn="tl">
                              <a:srgbClr val="FFFFFF"/>
                            </a:outerShdw>
                          </a:effectLst>
                          <a:latin typeface="Arial" charset="0"/>
                          <a:ea typeface="Verdana" pitchFamily="34" charset="0"/>
                          <a:cs typeface="Verdana" pitchFamily="34" charset="0"/>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2000" b="1" kern="1200" dirty="0" smtClean="0">
                          <a:solidFill>
                            <a:schemeClr val="tx1"/>
                          </a:solidFill>
                          <a:effectLst>
                            <a:outerShdw blurRad="38100" dist="38100" dir="2700000" algn="tl">
                              <a:srgbClr val="FFFFFF"/>
                            </a:outerShdw>
                          </a:effectLst>
                          <a:latin typeface="Arial" charset="0"/>
                          <a:ea typeface="Verdana" pitchFamily="34" charset="0"/>
                          <a:cs typeface="Verdana" pitchFamily="34" charset="0"/>
                        </a:rPr>
                        <a:t>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2000" b="1" kern="1200" dirty="0" smtClean="0">
                          <a:solidFill>
                            <a:schemeClr val="tx1"/>
                          </a:solidFill>
                          <a:effectLst>
                            <a:outerShdw blurRad="38100" dist="38100" dir="2700000" algn="tl">
                              <a:srgbClr val="FFFFFF"/>
                            </a:outerShdw>
                          </a:effectLst>
                          <a:latin typeface="Arial" charset="0"/>
                          <a:ea typeface="Verdana" pitchFamily="34" charset="0"/>
                          <a:cs typeface="Verdana" pitchFamily="34" charset="0"/>
                        </a:rPr>
                        <a:t>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2000" b="1" kern="1200" dirty="0" smtClean="0">
                          <a:solidFill>
                            <a:schemeClr val="tx1"/>
                          </a:solidFill>
                          <a:effectLst>
                            <a:outerShdw blurRad="38100" dist="38100" dir="2700000" algn="tl">
                              <a:srgbClr val="FFFFFF"/>
                            </a:outerShdw>
                          </a:effectLst>
                          <a:latin typeface="Arial" charset="0"/>
                          <a:ea typeface="Verdana" pitchFamily="34" charset="0"/>
                          <a:cs typeface="Verdana" pitchFamily="34" charset="0"/>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2000" b="1" kern="1200" dirty="0" smtClean="0">
                          <a:solidFill>
                            <a:schemeClr val="tx1"/>
                          </a:solidFill>
                          <a:effectLst>
                            <a:outerShdw blurRad="38100" dist="38100" dir="2700000" algn="tl">
                              <a:srgbClr val="FFFFFF"/>
                            </a:outerShdw>
                          </a:effectLst>
                          <a:latin typeface="Arial" charset="0"/>
                          <a:ea typeface="Verdana" pitchFamily="34" charset="0"/>
                          <a:cs typeface="Verdana" pitchFamily="34" charset="0"/>
                        </a:rPr>
                        <a:t>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2000" b="1" kern="1200" dirty="0" smtClean="0">
                          <a:solidFill>
                            <a:schemeClr val="tx1"/>
                          </a:solidFill>
                          <a:effectLst>
                            <a:outerShdw blurRad="38100" dist="38100" dir="2700000" algn="tl">
                              <a:srgbClr val="FFFFFF"/>
                            </a:outerShdw>
                          </a:effectLst>
                          <a:latin typeface="Arial" charset="0"/>
                          <a:ea typeface="Verdana" pitchFamily="34" charset="0"/>
                          <a:cs typeface="Verdana" pitchFamily="34" charset="0"/>
                        </a:rPr>
                        <a:t>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2000" b="1" kern="1200" dirty="0" smtClean="0">
                          <a:solidFill>
                            <a:schemeClr val="tx1"/>
                          </a:solidFill>
                          <a:effectLst>
                            <a:outerShdw blurRad="38100" dist="38100" dir="2700000" algn="tl">
                              <a:srgbClr val="FFFFFF"/>
                            </a:outerShdw>
                          </a:effectLst>
                          <a:latin typeface="Arial" charset="0"/>
                          <a:ea typeface="Verdana" pitchFamily="34" charset="0"/>
                          <a:cs typeface="Verdana" pitchFamily="34" charset="0"/>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algn="ctr" fontAlgn="b"/>
                      <a:r>
                        <a:rPr lang="en-US" sz="2000" b="1" kern="1200" dirty="0" smtClean="0">
                          <a:solidFill>
                            <a:schemeClr val="tx1"/>
                          </a:solidFill>
                          <a:effectLst>
                            <a:outerShdw blurRad="38100" dist="38100" dir="2700000" algn="tl">
                              <a:srgbClr val="FFFFFF"/>
                            </a:outerShdw>
                          </a:effectLst>
                          <a:latin typeface="Arial" charset="0"/>
                          <a:ea typeface="Verdana" pitchFamily="34" charset="0"/>
                          <a:cs typeface="Verdana" pitchFamily="34" charset="0"/>
                        </a:rPr>
                        <a:t>D5</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2000" b="1" kern="1200" dirty="0" smtClean="0">
                          <a:solidFill>
                            <a:schemeClr val="tx1"/>
                          </a:solidFill>
                          <a:effectLst>
                            <a:outerShdw blurRad="38100" dist="38100" dir="2700000" algn="tl">
                              <a:srgbClr val="FFFFFF"/>
                            </a:outerShdw>
                          </a:effectLst>
                          <a:latin typeface="Arial" charset="0"/>
                          <a:ea typeface="Verdana" pitchFamily="34" charset="0"/>
                          <a:cs typeface="Verdana" pitchFamily="34" charset="0"/>
                        </a:rPr>
                        <a:t>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2000" b="1" kern="1200" dirty="0" smtClean="0">
                          <a:solidFill>
                            <a:schemeClr val="tx1"/>
                          </a:solidFill>
                          <a:effectLst>
                            <a:outerShdw blurRad="38100" dist="38100" dir="2700000" algn="tl">
                              <a:srgbClr val="FFFFFF"/>
                            </a:outerShdw>
                          </a:effectLst>
                          <a:latin typeface="Arial" charset="0"/>
                          <a:ea typeface="Verdana" pitchFamily="34" charset="0"/>
                          <a:cs typeface="Verdana" pitchFamily="34" charset="0"/>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2000" b="1" kern="1200" dirty="0" smtClean="0">
                          <a:solidFill>
                            <a:schemeClr val="tx1"/>
                          </a:solidFill>
                          <a:effectLst>
                            <a:outerShdw blurRad="38100" dist="38100" dir="2700000" algn="tl">
                              <a:srgbClr val="FFFFFF"/>
                            </a:outerShdw>
                          </a:effectLst>
                          <a:latin typeface="Arial" charset="0"/>
                          <a:ea typeface="Verdana" pitchFamily="34" charset="0"/>
                          <a:cs typeface="Verdana" pitchFamily="34" charset="0"/>
                        </a:rPr>
                        <a:t>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2000" b="1" kern="1200" dirty="0" smtClean="0">
                          <a:solidFill>
                            <a:schemeClr val="tx1"/>
                          </a:solidFill>
                          <a:effectLst>
                            <a:outerShdw blurRad="38100" dist="38100" dir="2700000" algn="tl">
                              <a:srgbClr val="FFFFFF"/>
                            </a:outerShdw>
                          </a:effectLst>
                          <a:latin typeface="Arial" charset="0"/>
                          <a:ea typeface="Verdana" pitchFamily="34" charset="0"/>
                          <a:cs typeface="Verdana" pitchFamily="34" charset="0"/>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2000" b="1" kern="1200" dirty="0" smtClean="0">
                          <a:solidFill>
                            <a:schemeClr val="tx1"/>
                          </a:solidFill>
                          <a:effectLst>
                            <a:outerShdw blurRad="38100" dist="38100" dir="2700000" algn="tl">
                              <a:srgbClr val="FFFFFF"/>
                            </a:outerShdw>
                          </a:effectLst>
                          <a:latin typeface="Arial" charset="0"/>
                          <a:ea typeface="Verdana" pitchFamily="34" charset="0"/>
                          <a:cs typeface="Verdana" pitchFamily="34" charset="0"/>
                        </a:rPr>
                        <a:t>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2000" b="1" kern="1200" dirty="0" smtClean="0">
                          <a:solidFill>
                            <a:schemeClr val="tx1"/>
                          </a:solidFill>
                          <a:effectLst>
                            <a:outerShdw blurRad="38100" dist="38100" dir="2700000" algn="tl">
                              <a:srgbClr val="FFFFFF"/>
                            </a:outerShdw>
                          </a:effectLst>
                          <a:latin typeface="Arial" charset="0"/>
                          <a:ea typeface="Verdana" pitchFamily="34" charset="0"/>
                          <a:cs typeface="Verdana" pitchFamily="34" charset="0"/>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2000" b="1" kern="1200" dirty="0" smtClean="0">
                          <a:solidFill>
                            <a:schemeClr val="tx1"/>
                          </a:solidFill>
                          <a:effectLst>
                            <a:outerShdw blurRad="38100" dist="38100" dir="2700000" algn="tl">
                              <a:srgbClr val="FFFFFF"/>
                            </a:outerShdw>
                          </a:effectLst>
                          <a:latin typeface="Arial" charset="0"/>
                          <a:ea typeface="Verdana" pitchFamily="34" charset="0"/>
                          <a:cs typeface="Verdana" pitchFamily="34" charset="0"/>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algn="ctr" fontAlgn="b"/>
                      <a:r>
                        <a:rPr lang="en-US" sz="2000" b="1" kern="1200" dirty="0" smtClean="0">
                          <a:solidFill>
                            <a:schemeClr val="tx1"/>
                          </a:solidFill>
                          <a:effectLst>
                            <a:outerShdw blurRad="38100" dist="38100" dir="2700000" algn="tl">
                              <a:srgbClr val="FFFFFF"/>
                            </a:outerShdw>
                          </a:effectLst>
                          <a:latin typeface="Arial" charset="0"/>
                          <a:ea typeface="Verdana" pitchFamily="34" charset="0"/>
                          <a:cs typeface="Verdana" pitchFamily="34" charset="0"/>
                        </a:rPr>
                        <a:t>D6</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2000" b="1" kern="1200" dirty="0" smtClean="0">
                          <a:solidFill>
                            <a:schemeClr val="tx1"/>
                          </a:solidFill>
                          <a:effectLst>
                            <a:outerShdw blurRad="38100" dist="38100" dir="2700000" algn="tl">
                              <a:srgbClr val="FFFFFF"/>
                            </a:outerShdw>
                          </a:effectLst>
                          <a:latin typeface="Arial" charset="0"/>
                          <a:ea typeface="Verdana" pitchFamily="34" charset="0"/>
                          <a:cs typeface="Verdana" pitchFamily="34" charset="0"/>
                        </a:rPr>
                        <a:t>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2000" b="1" kern="1200" dirty="0" smtClean="0">
                          <a:solidFill>
                            <a:schemeClr val="tx1"/>
                          </a:solidFill>
                          <a:effectLst>
                            <a:outerShdw blurRad="38100" dist="38100" dir="2700000" algn="tl">
                              <a:srgbClr val="FFFFFF"/>
                            </a:outerShdw>
                          </a:effectLst>
                          <a:latin typeface="Arial" charset="0"/>
                          <a:ea typeface="Verdana" pitchFamily="34" charset="0"/>
                          <a:cs typeface="Verdana" pitchFamily="34" charset="0"/>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2000" b="1" kern="1200" dirty="0" smtClean="0">
                          <a:solidFill>
                            <a:schemeClr val="tx1"/>
                          </a:solidFill>
                          <a:effectLst>
                            <a:outerShdw blurRad="38100" dist="38100" dir="2700000" algn="tl">
                              <a:srgbClr val="FFFFFF"/>
                            </a:outerShdw>
                          </a:effectLst>
                          <a:latin typeface="Arial" charset="0"/>
                          <a:ea typeface="Verdana" pitchFamily="34" charset="0"/>
                          <a:cs typeface="Verdana" pitchFamily="34" charset="0"/>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2000" b="1" kern="1200" dirty="0" smtClean="0">
                          <a:solidFill>
                            <a:schemeClr val="tx1"/>
                          </a:solidFill>
                          <a:effectLst>
                            <a:outerShdw blurRad="38100" dist="38100" dir="2700000" algn="tl">
                              <a:srgbClr val="FFFFFF"/>
                            </a:outerShdw>
                          </a:effectLst>
                          <a:latin typeface="Arial" charset="0"/>
                          <a:ea typeface="Verdana" pitchFamily="34" charset="0"/>
                          <a:cs typeface="Verdana" pitchFamily="34" charset="0"/>
                        </a:rPr>
                        <a:t>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2000" b="1" kern="1200" dirty="0" smtClean="0">
                          <a:solidFill>
                            <a:schemeClr val="tx1"/>
                          </a:solidFill>
                          <a:effectLst>
                            <a:outerShdw blurRad="38100" dist="38100" dir="2700000" algn="tl">
                              <a:srgbClr val="FFFFFF"/>
                            </a:outerShdw>
                          </a:effectLst>
                          <a:latin typeface="Arial" charset="0"/>
                          <a:ea typeface="Verdana" pitchFamily="34" charset="0"/>
                          <a:cs typeface="Verdana" pitchFamily="34" charset="0"/>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2000" b="1" kern="1200" dirty="0" smtClean="0">
                          <a:solidFill>
                            <a:schemeClr val="tx1"/>
                          </a:solidFill>
                          <a:effectLst>
                            <a:outerShdw blurRad="38100" dist="38100" dir="2700000" algn="tl">
                              <a:srgbClr val="FFFFFF"/>
                            </a:outerShdw>
                          </a:effectLst>
                          <a:latin typeface="Arial" charset="0"/>
                          <a:ea typeface="Verdana" pitchFamily="34" charset="0"/>
                          <a:cs typeface="Verdana" pitchFamily="34" charset="0"/>
                        </a:rPr>
                        <a:t>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2000" b="1" kern="1200" dirty="0" smtClean="0">
                          <a:solidFill>
                            <a:schemeClr val="tx1"/>
                          </a:solidFill>
                          <a:effectLst>
                            <a:outerShdw blurRad="38100" dist="38100" dir="2700000" algn="tl">
                              <a:srgbClr val="FFFFFF"/>
                            </a:outerShdw>
                          </a:effectLst>
                          <a:latin typeface="Arial" charset="0"/>
                          <a:ea typeface="Verdana" pitchFamily="34" charset="0"/>
                          <a:cs typeface="Verdana" pitchFamily="34" charset="0"/>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algn="ctr" fontAlgn="b"/>
                      <a:r>
                        <a:rPr lang="en-US" sz="2000" b="1" kern="1200" dirty="0" smtClean="0">
                          <a:solidFill>
                            <a:schemeClr val="tx1"/>
                          </a:solidFill>
                          <a:effectLst>
                            <a:outerShdw blurRad="38100" dist="38100" dir="2700000" algn="tl">
                              <a:srgbClr val="FFFFFF"/>
                            </a:outerShdw>
                          </a:effectLst>
                          <a:latin typeface="Arial" charset="0"/>
                          <a:ea typeface="Verdana" pitchFamily="34" charset="0"/>
                          <a:cs typeface="Verdana" pitchFamily="34" charset="0"/>
                        </a:rPr>
                        <a:t>D7</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2000" b="1" kern="1200" dirty="0" smtClean="0">
                          <a:solidFill>
                            <a:schemeClr val="tx1"/>
                          </a:solidFill>
                          <a:effectLst>
                            <a:outerShdw blurRad="38100" dist="38100" dir="2700000" algn="tl">
                              <a:srgbClr val="FFFFFF"/>
                            </a:outerShdw>
                          </a:effectLst>
                          <a:latin typeface="Arial" charset="0"/>
                          <a:ea typeface="Verdana" pitchFamily="34" charset="0"/>
                          <a:cs typeface="Verdana" pitchFamily="34" charset="0"/>
                        </a:rPr>
                        <a:t>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2000" b="1" kern="1200" dirty="0" smtClean="0">
                          <a:solidFill>
                            <a:schemeClr val="tx1"/>
                          </a:solidFill>
                          <a:effectLst>
                            <a:outerShdw blurRad="38100" dist="38100" dir="2700000" algn="tl">
                              <a:srgbClr val="FFFFFF"/>
                            </a:outerShdw>
                          </a:effectLst>
                          <a:latin typeface="Arial" charset="0"/>
                          <a:ea typeface="Verdana" pitchFamily="34" charset="0"/>
                          <a:cs typeface="Verdana" pitchFamily="34" charset="0"/>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2000" b="1" kern="1200" dirty="0" smtClean="0">
                          <a:solidFill>
                            <a:schemeClr val="tx1"/>
                          </a:solidFill>
                          <a:effectLst>
                            <a:outerShdw blurRad="38100" dist="38100" dir="2700000" algn="tl">
                              <a:srgbClr val="FFFFFF"/>
                            </a:outerShdw>
                          </a:effectLst>
                          <a:latin typeface="Arial" charset="0"/>
                          <a:ea typeface="Verdana" pitchFamily="34" charset="0"/>
                          <a:cs typeface="Verdana" pitchFamily="34" charset="0"/>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2000" b="1" kern="1200" dirty="0" smtClean="0">
                          <a:solidFill>
                            <a:schemeClr val="tx1"/>
                          </a:solidFill>
                          <a:effectLst>
                            <a:outerShdw blurRad="38100" dist="38100" dir="2700000" algn="tl">
                              <a:srgbClr val="FFFFFF"/>
                            </a:outerShdw>
                          </a:effectLst>
                          <a:latin typeface="Arial" charset="0"/>
                          <a:ea typeface="Verdana" pitchFamily="34" charset="0"/>
                          <a:cs typeface="Verdana" pitchFamily="34" charset="0"/>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2000" b="1" kern="1200" dirty="0" smtClean="0">
                          <a:solidFill>
                            <a:schemeClr val="tx1"/>
                          </a:solidFill>
                          <a:effectLst>
                            <a:outerShdw blurRad="38100" dist="38100" dir="2700000" algn="tl">
                              <a:srgbClr val="FFFFFF"/>
                            </a:outerShdw>
                          </a:effectLst>
                          <a:latin typeface="Arial" charset="0"/>
                          <a:ea typeface="Verdana" pitchFamily="34" charset="0"/>
                          <a:cs typeface="Verdana" pitchFamily="34" charset="0"/>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2000" b="1" kern="1200" dirty="0" smtClean="0">
                          <a:solidFill>
                            <a:schemeClr val="tx1"/>
                          </a:solidFill>
                          <a:effectLst>
                            <a:outerShdw blurRad="38100" dist="38100" dir="2700000" algn="tl">
                              <a:srgbClr val="FFFFFF"/>
                            </a:outerShdw>
                          </a:effectLst>
                          <a:latin typeface="Arial" charset="0"/>
                          <a:ea typeface="Verdana" pitchFamily="34" charset="0"/>
                          <a:cs typeface="Verdana" pitchFamily="34" charset="0"/>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2000" b="1" kern="1200" dirty="0" smtClean="0">
                          <a:solidFill>
                            <a:schemeClr val="tx1"/>
                          </a:solidFill>
                          <a:effectLst>
                            <a:outerShdw blurRad="38100" dist="38100" dir="2700000" algn="tl">
                              <a:srgbClr val="FFFFFF"/>
                            </a:outerShdw>
                          </a:effectLst>
                          <a:latin typeface="Arial" charset="0"/>
                          <a:ea typeface="Verdana" pitchFamily="34" charset="0"/>
                          <a:cs typeface="Verdana" pitchFamily="34" charset="0"/>
                        </a:rPr>
                        <a:t>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algn="ctr" fontAlgn="b"/>
                      <a:r>
                        <a:rPr lang="en-US" sz="2000" b="1" kern="1200" dirty="0" smtClean="0">
                          <a:solidFill>
                            <a:schemeClr val="tx1"/>
                          </a:solidFill>
                          <a:effectLst>
                            <a:outerShdw blurRad="38100" dist="38100" dir="2700000" algn="tl">
                              <a:srgbClr val="FFFFFF"/>
                            </a:outerShdw>
                          </a:effectLst>
                          <a:latin typeface="Arial" charset="0"/>
                          <a:ea typeface="Verdana" pitchFamily="34" charset="0"/>
                          <a:cs typeface="Verdana" pitchFamily="34" charset="0"/>
                        </a:rPr>
                        <a:t>D8</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2000" b="1" kern="1200" dirty="0" smtClean="0">
                          <a:solidFill>
                            <a:schemeClr val="tx1"/>
                          </a:solidFill>
                          <a:effectLst>
                            <a:outerShdw blurRad="38100" dist="38100" dir="2700000" algn="tl">
                              <a:srgbClr val="FFFFFF"/>
                            </a:outerShdw>
                          </a:effectLst>
                          <a:latin typeface="Arial" charset="0"/>
                          <a:ea typeface="Verdana" pitchFamily="34" charset="0"/>
                          <a:cs typeface="Verdana" pitchFamily="34" charset="0"/>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2000" b="1" kern="1200" dirty="0" smtClean="0">
                          <a:solidFill>
                            <a:schemeClr val="tx1"/>
                          </a:solidFill>
                          <a:effectLst>
                            <a:outerShdw blurRad="38100" dist="38100" dir="2700000" algn="tl">
                              <a:srgbClr val="FFFFFF"/>
                            </a:outerShdw>
                          </a:effectLst>
                          <a:latin typeface="Arial" charset="0"/>
                          <a:ea typeface="Verdana" pitchFamily="34" charset="0"/>
                          <a:cs typeface="Verdana" pitchFamily="34" charset="0"/>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2000" b="1" kern="1200" dirty="0" smtClean="0">
                          <a:solidFill>
                            <a:schemeClr val="tx1"/>
                          </a:solidFill>
                          <a:effectLst>
                            <a:outerShdw blurRad="38100" dist="38100" dir="2700000" algn="tl">
                              <a:srgbClr val="FFFFFF"/>
                            </a:outerShdw>
                          </a:effectLst>
                          <a:latin typeface="Arial" charset="0"/>
                          <a:ea typeface="Verdana" pitchFamily="34" charset="0"/>
                          <a:cs typeface="Verdana" pitchFamily="34" charset="0"/>
                        </a:rPr>
                        <a:t>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2000" b="1" kern="1200" dirty="0" smtClean="0">
                          <a:solidFill>
                            <a:schemeClr val="tx1"/>
                          </a:solidFill>
                          <a:effectLst>
                            <a:outerShdw blurRad="38100" dist="38100" dir="2700000" algn="tl">
                              <a:srgbClr val="FFFFFF"/>
                            </a:outerShdw>
                          </a:effectLst>
                          <a:latin typeface="Arial" charset="0"/>
                          <a:ea typeface="Verdana" pitchFamily="34" charset="0"/>
                          <a:cs typeface="Verdana" pitchFamily="34" charset="0"/>
                        </a:rPr>
                        <a:t>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2000" b="1" kern="1200" dirty="0" smtClean="0">
                          <a:solidFill>
                            <a:schemeClr val="tx1"/>
                          </a:solidFill>
                          <a:effectLst>
                            <a:outerShdw blurRad="38100" dist="38100" dir="2700000" algn="tl">
                              <a:srgbClr val="FFFFFF"/>
                            </a:outerShdw>
                          </a:effectLst>
                          <a:latin typeface="Arial" charset="0"/>
                          <a:ea typeface="Verdana" pitchFamily="34" charset="0"/>
                          <a:cs typeface="Verdana" pitchFamily="34" charset="0"/>
                        </a:rPr>
                        <a:t>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2000" b="1" kern="1200" dirty="0" smtClean="0">
                          <a:solidFill>
                            <a:schemeClr val="tx1"/>
                          </a:solidFill>
                          <a:effectLst>
                            <a:outerShdw blurRad="38100" dist="38100" dir="2700000" algn="tl">
                              <a:srgbClr val="FFFFFF"/>
                            </a:outerShdw>
                          </a:effectLst>
                          <a:latin typeface="Arial" charset="0"/>
                          <a:ea typeface="Verdana" pitchFamily="34" charset="0"/>
                          <a:cs typeface="Verdana" pitchFamily="34" charset="0"/>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2000" b="1" kern="1200" dirty="0" smtClean="0">
                          <a:solidFill>
                            <a:schemeClr val="tx1"/>
                          </a:solidFill>
                          <a:effectLst>
                            <a:outerShdw blurRad="38100" dist="38100" dir="2700000" algn="tl">
                              <a:srgbClr val="FFFFFF"/>
                            </a:outerShdw>
                          </a:effectLst>
                          <a:latin typeface="Arial" charset="0"/>
                          <a:ea typeface="Verdana" pitchFamily="34" charset="0"/>
                          <a:cs typeface="Verdana" pitchFamily="34" charset="0"/>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algn="ctr" fontAlgn="b"/>
                      <a:r>
                        <a:rPr lang="en-US" sz="2000" b="1" kern="1200" dirty="0" smtClean="0">
                          <a:solidFill>
                            <a:schemeClr val="tx1"/>
                          </a:solidFill>
                          <a:effectLst>
                            <a:outerShdw blurRad="38100" dist="38100" dir="2700000" algn="tl">
                              <a:srgbClr val="FFFFFF"/>
                            </a:outerShdw>
                          </a:effectLst>
                          <a:latin typeface="Arial" charset="0"/>
                          <a:ea typeface="Verdana" pitchFamily="34" charset="0"/>
                          <a:cs typeface="Verdana" pitchFamily="34" charset="0"/>
                        </a:rPr>
                        <a:t>D9</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2000" b="1" kern="1200" dirty="0" smtClean="0">
                          <a:solidFill>
                            <a:schemeClr val="tx1"/>
                          </a:solidFill>
                          <a:effectLst>
                            <a:outerShdw blurRad="38100" dist="38100" dir="2700000" algn="tl">
                              <a:srgbClr val="FFFFFF"/>
                            </a:outerShdw>
                          </a:effectLst>
                          <a:latin typeface="Arial" charset="0"/>
                          <a:ea typeface="Verdana" pitchFamily="34" charset="0"/>
                          <a:cs typeface="Verdana" pitchFamily="34" charset="0"/>
                        </a:rPr>
                        <a:t>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2000" b="1" kern="1200" dirty="0" smtClean="0">
                          <a:solidFill>
                            <a:schemeClr val="tx1"/>
                          </a:solidFill>
                          <a:effectLst>
                            <a:outerShdw blurRad="38100" dist="38100" dir="2700000" algn="tl">
                              <a:srgbClr val="FFFFFF"/>
                            </a:outerShdw>
                          </a:effectLst>
                          <a:latin typeface="Arial" charset="0"/>
                          <a:ea typeface="Verdana" pitchFamily="34" charset="0"/>
                          <a:cs typeface="Verdana" pitchFamily="34" charset="0"/>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2000" b="1" kern="1200" dirty="0" smtClean="0">
                          <a:solidFill>
                            <a:schemeClr val="tx1"/>
                          </a:solidFill>
                          <a:effectLst>
                            <a:outerShdw blurRad="38100" dist="38100" dir="2700000" algn="tl">
                              <a:srgbClr val="FFFFFF"/>
                            </a:outerShdw>
                          </a:effectLst>
                          <a:latin typeface="Arial" charset="0"/>
                          <a:ea typeface="Verdana" pitchFamily="34" charset="0"/>
                          <a:cs typeface="Verdana" pitchFamily="34" charset="0"/>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2000" b="1" kern="1200" dirty="0" smtClean="0">
                          <a:solidFill>
                            <a:schemeClr val="tx1"/>
                          </a:solidFill>
                          <a:effectLst>
                            <a:outerShdw blurRad="38100" dist="38100" dir="2700000" algn="tl">
                              <a:srgbClr val="FFFFFF"/>
                            </a:outerShdw>
                          </a:effectLst>
                          <a:latin typeface="Arial" charset="0"/>
                          <a:ea typeface="Verdana" pitchFamily="34" charset="0"/>
                          <a:cs typeface="Verdana" pitchFamily="34" charset="0"/>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2000" b="1" kern="1200" dirty="0" smtClean="0">
                          <a:solidFill>
                            <a:schemeClr val="tx1"/>
                          </a:solidFill>
                          <a:effectLst>
                            <a:outerShdw blurRad="38100" dist="38100" dir="2700000" algn="tl">
                              <a:srgbClr val="FFFFFF"/>
                            </a:outerShdw>
                          </a:effectLst>
                          <a:latin typeface="Arial" charset="0"/>
                          <a:ea typeface="Verdana" pitchFamily="34" charset="0"/>
                          <a:cs typeface="Verdana" pitchFamily="34" charset="0"/>
                        </a:rPr>
                        <a:t>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2000" b="1" kern="1200" dirty="0" smtClean="0">
                          <a:solidFill>
                            <a:schemeClr val="tx1"/>
                          </a:solidFill>
                          <a:effectLst>
                            <a:outerShdw blurRad="38100" dist="38100" dir="2700000" algn="tl">
                              <a:srgbClr val="FFFFFF"/>
                            </a:outerShdw>
                          </a:effectLst>
                          <a:latin typeface="Arial" charset="0"/>
                          <a:ea typeface="Verdana" pitchFamily="34" charset="0"/>
                          <a:cs typeface="Verdana" pitchFamily="34" charset="0"/>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2000" b="1" kern="1200" dirty="0" smtClean="0">
                          <a:solidFill>
                            <a:schemeClr val="tx1"/>
                          </a:solidFill>
                          <a:effectLst>
                            <a:outerShdw blurRad="38100" dist="38100" dir="2700000" algn="tl">
                              <a:srgbClr val="FFFFFF"/>
                            </a:outerShdw>
                          </a:effectLst>
                          <a:latin typeface="Arial" charset="0"/>
                          <a:ea typeface="Verdana" pitchFamily="34" charset="0"/>
                          <a:cs typeface="Verdana" pitchFamily="34" charset="0"/>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7" name="TextBox 6"/>
          <p:cNvSpPr txBox="1"/>
          <p:nvPr/>
        </p:nvSpPr>
        <p:spPr>
          <a:xfrm>
            <a:off x="6675097" y="3429000"/>
            <a:ext cx="2011657" cy="1015663"/>
          </a:xfrm>
          <a:prstGeom prst="rect">
            <a:avLst/>
          </a:prstGeom>
          <a:noFill/>
        </p:spPr>
        <p:txBody>
          <a:bodyPr wrap="square" rtlCol="0">
            <a:spAutoFit/>
          </a:bodyPr>
          <a:lstStyle/>
          <a:p>
            <a:r>
              <a:rPr lang="en-US" sz="2000" b="1" dirty="0" smtClean="0">
                <a:effectLst>
                  <a:outerShdw blurRad="38100" dist="38100" dir="2700000" algn="tl">
                    <a:srgbClr val="FFFFFF"/>
                  </a:outerShdw>
                </a:effectLst>
                <a:latin typeface="Arial" charset="0"/>
                <a:ea typeface="Verdana" pitchFamily="34" charset="0"/>
                <a:cs typeface="Verdana" pitchFamily="34" charset="0"/>
              </a:rPr>
              <a:t>What do 0 and 1 in the table indicate?</a:t>
            </a:r>
            <a:endParaRPr lang="en-US" sz="2000" b="1" i="1" dirty="0" smtClean="0">
              <a:solidFill>
                <a:srgbClr val="FF0000"/>
              </a:solidFill>
              <a:effectLst>
                <a:outerShdw blurRad="38100" dist="38100" dir="2700000" algn="tl">
                  <a:srgbClr val="FFFFFF"/>
                </a:outerShdw>
              </a:effectLst>
              <a:latin typeface="Verdana" pitchFamily="34" charset="0"/>
              <a:ea typeface="Verdana" pitchFamily="34" charset="0"/>
              <a:cs typeface="Verdana" pitchFamily="34" charset="0"/>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p>
            <a:r>
              <a:rPr lang="en-US" smtClean="0"/>
              <a:t>Integer_LP</a:t>
            </a:r>
            <a:endParaRPr lang="en-US" dirty="0"/>
          </a:p>
        </p:txBody>
      </p:sp>
      <p:sp>
        <p:nvSpPr>
          <p:cNvPr id="3" name="Slide Number Placeholder 2"/>
          <p:cNvSpPr>
            <a:spLocks noGrp="1"/>
          </p:cNvSpPr>
          <p:nvPr>
            <p:ph type="sldNum" sz="quarter" idx="11"/>
          </p:nvPr>
        </p:nvSpPr>
        <p:spPr/>
        <p:txBody>
          <a:bodyPr/>
          <a:lstStyle/>
          <a:p>
            <a:fld id="{D800FC57-747A-4054-A3DF-63D163080A4A}" type="slidenum">
              <a:rPr lang="en-US" smtClean="0"/>
              <a:pPr/>
              <a:t>17</a:t>
            </a:fld>
            <a:endParaRPr lang="en-US" dirty="0"/>
          </a:p>
        </p:txBody>
      </p:sp>
      <p:sp>
        <p:nvSpPr>
          <p:cNvPr id="5" name="AutoShape 15"/>
          <p:cNvSpPr>
            <a:spLocks noChangeArrowheads="1"/>
          </p:cNvSpPr>
          <p:nvPr/>
        </p:nvSpPr>
        <p:spPr bwMode="blackWhite">
          <a:xfrm>
            <a:off x="228598" y="152400"/>
            <a:ext cx="5623547" cy="578882"/>
          </a:xfrm>
          <a:prstGeom prst="roundRect">
            <a:avLst>
              <a:gd name="adj" fmla="val 16667"/>
            </a:avLst>
          </a:prstGeom>
          <a:gradFill rotWithShape="1">
            <a:gsLst>
              <a:gs pos="0">
                <a:srgbClr val="0000FF"/>
              </a:gs>
              <a:gs pos="50000">
                <a:srgbClr val="00CCFF"/>
              </a:gs>
              <a:gs pos="100000">
                <a:srgbClr val="0000FF"/>
              </a:gs>
            </a:gsLst>
            <a:lin ang="5400000" scaled="1"/>
          </a:gradFill>
          <a:ln w="9525">
            <a:solidFill>
              <a:srgbClr val="4D4D4D"/>
            </a:solidFill>
            <a:round/>
            <a:headEnd/>
            <a:tailEnd/>
          </a:ln>
          <a:effectLst>
            <a:outerShdw dist="107763" dir="2700000" algn="ctr" rotWithShape="0">
              <a:schemeClr val="bg2">
                <a:alpha val="50000"/>
              </a:schemeClr>
            </a:outerShdw>
          </a:effectLst>
        </p:spPr>
        <p:txBody>
          <a:bodyPr wrap="square">
            <a:spAutoFit/>
          </a:bodyPr>
          <a:lstStyle/>
          <a:p>
            <a:r>
              <a:rPr lang="en-US" sz="2800" b="1" dirty="0" smtClean="0">
                <a:solidFill>
                  <a:schemeClr val="tx2"/>
                </a:solidFill>
                <a:effectLst>
                  <a:outerShdw blurRad="38100" dist="38100" dir="2700000" algn="tl">
                    <a:srgbClr val="FFFFFF"/>
                  </a:outerShdw>
                </a:effectLst>
                <a:latin typeface="Verdana" pitchFamily="34" charset="0"/>
              </a:rPr>
              <a:t>Set Covering Formulation</a:t>
            </a:r>
          </a:p>
        </p:txBody>
      </p:sp>
      <p:pic>
        <p:nvPicPr>
          <p:cNvPr id="5124"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599" y="1874537"/>
            <a:ext cx="7867650" cy="45434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123"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09341" y="152400"/>
            <a:ext cx="2381250" cy="29337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82487706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12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p>
            <a:r>
              <a:rPr lang="en-US" smtClean="0"/>
              <a:t>Integer_LP</a:t>
            </a:r>
            <a:endParaRPr lang="en-US" dirty="0"/>
          </a:p>
        </p:txBody>
      </p:sp>
      <p:sp>
        <p:nvSpPr>
          <p:cNvPr id="3" name="Slide Number Placeholder 2"/>
          <p:cNvSpPr>
            <a:spLocks noGrp="1"/>
          </p:cNvSpPr>
          <p:nvPr>
            <p:ph type="sldNum" sz="quarter" idx="11"/>
          </p:nvPr>
        </p:nvSpPr>
        <p:spPr/>
        <p:txBody>
          <a:bodyPr/>
          <a:lstStyle/>
          <a:p>
            <a:fld id="{D800FC57-747A-4054-A3DF-63D163080A4A}" type="slidenum">
              <a:rPr lang="en-US" smtClean="0"/>
              <a:pPr/>
              <a:t>18</a:t>
            </a:fld>
            <a:endParaRPr lang="en-US" dirty="0"/>
          </a:p>
        </p:txBody>
      </p:sp>
      <p:sp>
        <p:nvSpPr>
          <p:cNvPr id="7" name="AutoShape 15"/>
          <p:cNvSpPr>
            <a:spLocks noChangeArrowheads="1"/>
          </p:cNvSpPr>
          <p:nvPr/>
        </p:nvSpPr>
        <p:spPr bwMode="blackWhite">
          <a:xfrm>
            <a:off x="228600" y="152400"/>
            <a:ext cx="4709156" cy="578882"/>
          </a:xfrm>
          <a:prstGeom prst="roundRect">
            <a:avLst>
              <a:gd name="adj" fmla="val 16667"/>
            </a:avLst>
          </a:prstGeom>
          <a:gradFill rotWithShape="1">
            <a:gsLst>
              <a:gs pos="0">
                <a:srgbClr val="0000FF"/>
              </a:gs>
              <a:gs pos="50000">
                <a:srgbClr val="00CCFF"/>
              </a:gs>
              <a:gs pos="100000">
                <a:srgbClr val="0000FF"/>
              </a:gs>
            </a:gsLst>
            <a:lin ang="5400000" scaled="1"/>
          </a:gradFill>
          <a:ln w="9525">
            <a:solidFill>
              <a:srgbClr val="4D4D4D"/>
            </a:solidFill>
            <a:round/>
            <a:headEnd/>
            <a:tailEnd/>
          </a:ln>
          <a:effectLst>
            <a:outerShdw dist="107763" dir="2700000" algn="ctr" rotWithShape="0">
              <a:schemeClr val="bg2">
                <a:alpha val="50000"/>
              </a:schemeClr>
            </a:outerShdw>
          </a:effectLst>
        </p:spPr>
        <p:txBody>
          <a:bodyPr wrap="square">
            <a:spAutoFit/>
          </a:bodyPr>
          <a:lstStyle/>
          <a:p>
            <a:r>
              <a:rPr lang="en-US" sz="2800" b="1" dirty="0" smtClean="0">
                <a:solidFill>
                  <a:schemeClr val="tx2"/>
                </a:solidFill>
                <a:effectLst>
                  <a:outerShdw blurRad="38100" dist="38100" dir="2700000" algn="tl">
                    <a:srgbClr val="FFFFFF"/>
                  </a:outerShdw>
                </a:effectLst>
                <a:latin typeface="Verdana" pitchFamily="34" charset="0"/>
              </a:rPr>
              <a:t>Set Covering Solution</a:t>
            </a:r>
          </a:p>
        </p:txBody>
      </p:sp>
      <p:sp>
        <p:nvSpPr>
          <p:cNvPr id="8" name="TextBox 7"/>
          <p:cNvSpPr txBox="1"/>
          <p:nvPr/>
        </p:nvSpPr>
        <p:spPr>
          <a:xfrm>
            <a:off x="2286025" y="1394131"/>
            <a:ext cx="5486340" cy="400110"/>
          </a:xfrm>
          <a:prstGeom prst="rect">
            <a:avLst/>
          </a:prstGeom>
          <a:noFill/>
        </p:spPr>
        <p:txBody>
          <a:bodyPr wrap="square" rtlCol="0">
            <a:spAutoFit/>
          </a:bodyPr>
          <a:lstStyle/>
          <a:p>
            <a:r>
              <a:rPr lang="en-US" sz="2000" b="1" dirty="0" smtClean="0">
                <a:effectLst>
                  <a:outerShdw blurRad="38100" dist="38100" dir="2700000" algn="tl">
                    <a:srgbClr val="FFFFFF"/>
                  </a:outerShdw>
                </a:effectLst>
                <a:latin typeface="Arial" charset="0"/>
                <a:ea typeface="Verdana" pitchFamily="34" charset="0"/>
                <a:cs typeface="Verdana" pitchFamily="34" charset="0"/>
              </a:rPr>
              <a:t>There may be alternate optimum solutions.</a:t>
            </a:r>
            <a:endParaRPr lang="en-US" sz="2000" b="1" i="1" dirty="0" smtClean="0">
              <a:solidFill>
                <a:srgbClr val="FF0000"/>
              </a:solidFill>
              <a:effectLst>
                <a:outerShdw blurRad="38100" dist="38100" dir="2700000" algn="tl">
                  <a:srgbClr val="FFFFFF"/>
                </a:outerShdw>
              </a:effectLst>
              <a:latin typeface="Verdana" pitchFamily="34" charset="0"/>
              <a:ea typeface="Verdana" pitchFamily="34" charset="0"/>
              <a:cs typeface="Verdana" pitchFamily="34" charset="0"/>
            </a:endParaRPr>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1809481"/>
            <a:ext cx="7781925" cy="45624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nvGrpSpPr>
          <p:cNvPr id="5" name="Group 4"/>
          <p:cNvGrpSpPr/>
          <p:nvPr/>
        </p:nvGrpSpPr>
        <p:grpSpPr>
          <a:xfrm>
            <a:off x="3601405" y="2148854"/>
            <a:ext cx="1702107" cy="392212"/>
            <a:chOff x="3601405" y="2148854"/>
            <a:chExt cx="1702107" cy="392212"/>
          </a:xfrm>
        </p:grpSpPr>
        <p:sp>
          <p:nvSpPr>
            <p:cNvPr id="4" name="Oval 3"/>
            <p:cNvSpPr/>
            <p:nvPr/>
          </p:nvSpPr>
          <p:spPr bwMode="auto">
            <a:xfrm>
              <a:off x="3601405" y="2148854"/>
              <a:ext cx="879155" cy="392212"/>
            </a:xfrm>
            <a:prstGeom prst="ellipse">
              <a:avLst/>
            </a:prstGeom>
            <a:noFill/>
            <a:ln w="2857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outerShdw blurRad="38100" dist="38100" dir="2700000" algn="tl">
                    <a:srgbClr val="000000">
                      <a:alpha val="43137"/>
                    </a:srgbClr>
                  </a:outerShdw>
                </a:effectLst>
                <a:latin typeface="Times New Roman" pitchFamily="18" charset="0"/>
              </a:endParaRPr>
            </a:p>
          </p:txBody>
        </p:sp>
        <p:sp>
          <p:nvSpPr>
            <p:cNvPr id="10" name="Oval 9"/>
            <p:cNvSpPr/>
            <p:nvPr/>
          </p:nvSpPr>
          <p:spPr bwMode="auto">
            <a:xfrm>
              <a:off x="4754878" y="2148854"/>
              <a:ext cx="548634" cy="392212"/>
            </a:xfrm>
            <a:prstGeom prst="ellipse">
              <a:avLst/>
            </a:prstGeom>
            <a:noFill/>
            <a:ln w="2857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en-US"/>
            </a:p>
          </p:txBody>
        </p:sp>
      </p:grpSp>
      <p:grpSp>
        <p:nvGrpSpPr>
          <p:cNvPr id="12" name="Group 11"/>
          <p:cNvGrpSpPr/>
          <p:nvPr/>
        </p:nvGrpSpPr>
        <p:grpSpPr>
          <a:xfrm>
            <a:off x="5486365" y="3520439"/>
            <a:ext cx="576753" cy="2495309"/>
            <a:chOff x="3738546" y="2148854"/>
            <a:chExt cx="576753" cy="2495309"/>
          </a:xfrm>
        </p:grpSpPr>
        <p:sp>
          <p:nvSpPr>
            <p:cNvPr id="13" name="Oval 12"/>
            <p:cNvSpPr/>
            <p:nvPr/>
          </p:nvSpPr>
          <p:spPr bwMode="auto">
            <a:xfrm>
              <a:off x="3738546" y="2148854"/>
              <a:ext cx="559111" cy="392212"/>
            </a:xfrm>
            <a:prstGeom prst="ellipse">
              <a:avLst/>
            </a:prstGeom>
            <a:noFill/>
            <a:ln w="2857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outerShdw blurRad="38100" dist="38100" dir="2700000" algn="tl">
                    <a:srgbClr val="000000">
                      <a:alpha val="43137"/>
                    </a:srgbClr>
                  </a:outerShdw>
                </a:effectLst>
                <a:latin typeface="Times New Roman" pitchFamily="18" charset="0"/>
              </a:endParaRPr>
            </a:p>
          </p:txBody>
        </p:sp>
        <p:sp>
          <p:nvSpPr>
            <p:cNvPr id="14" name="Oval 13"/>
            <p:cNvSpPr/>
            <p:nvPr/>
          </p:nvSpPr>
          <p:spPr bwMode="auto">
            <a:xfrm>
              <a:off x="3766665" y="4251951"/>
              <a:ext cx="548634" cy="392212"/>
            </a:xfrm>
            <a:prstGeom prst="ellipse">
              <a:avLst/>
            </a:prstGeom>
            <a:noFill/>
            <a:ln w="2857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en-US"/>
            </a:p>
          </p:txBody>
        </p:sp>
      </p:gr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p>
            <a:r>
              <a:rPr lang="en-US" smtClean="0"/>
              <a:t>Integer_LP</a:t>
            </a:r>
            <a:endParaRPr lang="en-US" dirty="0"/>
          </a:p>
        </p:txBody>
      </p:sp>
      <p:sp>
        <p:nvSpPr>
          <p:cNvPr id="3" name="Slide Number Placeholder 2"/>
          <p:cNvSpPr>
            <a:spLocks noGrp="1"/>
          </p:cNvSpPr>
          <p:nvPr>
            <p:ph type="sldNum" sz="quarter" idx="11"/>
          </p:nvPr>
        </p:nvSpPr>
        <p:spPr/>
        <p:txBody>
          <a:bodyPr/>
          <a:lstStyle/>
          <a:p>
            <a:fld id="{D800FC57-747A-4054-A3DF-63D163080A4A}" type="slidenum">
              <a:rPr lang="en-US" smtClean="0"/>
              <a:pPr/>
              <a:t>19</a:t>
            </a:fld>
            <a:endParaRPr lang="en-US" dirty="0"/>
          </a:p>
        </p:txBody>
      </p:sp>
      <p:sp>
        <p:nvSpPr>
          <p:cNvPr id="4" name="AutoShape 5"/>
          <p:cNvSpPr>
            <a:spLocks noChangeArrowheads="1"/>
          </p:cNvSpPr>
          <p:nvPr/>
        </p:nvSpPr>
        <p:spPr bwMode="blackWhite">
          <a:xfrm>
            <a:off x="228600" y="228600"/>
            <a:ext cx="8549594" cy="578882"/>
          </a:xfrm>
          <a:prstGeom prst="roundRect">
            <a:avLst>
              <a:gd name="adj" fmla="val 16667"/>
            </a:avLst>
          </a:prstGeom>
          <a:gradFill rotWithShape="1">
            <a:gsLst>
              <a:gs pos="0">
                <a:srgbClr val="CC3300"/>
              </a:gs>
              <a:gs pos="50000">
                <a:srgbClr val="FF9900"/>
              </a:gs>
              <a:gs pos="100000">
                <a:srgbClr val="CC3300"/>
              </a:gs>
            </a:gsLst>
            <a:lin ang="5400000" scaled="1"/>
          </a:gradFill>
          <a:ln w="9525">
            <a:solidFill>
              <a:srgbClr val="4D4D4D"/>
            </a:solidFill>
            <a:round/>
            <a:headEnd/>
            <a:tailEnd/>
          </a:ln>
          <a:effectLst>
            <a:outerShdw dist="107763" dir="2700000" algn="ctr" rotWithShape="0">
              <a:schemeClr val="bg2">
                <a:alpha val="50000"/>
              </a:schemeClr>
            </a:outerShdw>
          </a:effectLst>
        </p:spPr>
        <p:txBody>
          <a:bodyPr wrap="square" lIns="18288" tIns="45720" rIns="18288" bIns="45720">
            <a:spAutoFit/>
          </a:bodyPr>
          <a:lstStyle/>
          <a:p>
            <a:r>
              <a:rPr lang="en-US" sz="2800" b="1" dirty="0" smtClean="0">
                <a:solidFill>
                  <a:schemeClr val="tx2"/>
                </a:solidFill>
                <a:effectLst>
                  <a:outerShdw blurRad="38100" dist="38100" dir="2700000" algn="tl">
                    <a:srgbClr val="FFFFFF"/>
                  </a:outerShdw>
                </a:effectLst>
                <a:latin typeface="Verdana" pitchFamily="34" charset="0"/>
              </a:rPr>
              <a:t>Binary Variables &amp; Logical Relationships</a:t>
            </a:r>
          </a:p>
        </p:txBody>
      </p:sp>
      <p:sp>
        <p:nvSpPr>
          <p:cNvPr id="5" name="Rectangle 4"/>
          <p:cNvSpPr/>
          <p:nvPr/>
        </p:nvSpPr>
        <p:spPr>
          <a:xfrm>
            <a:off x="274367" y="868708"/>
            <a:ext cx="8503827" cy="2616101"/>
          </a:xfrm>
          <a:prstGeom prst="rect">
            <a:avLst/>
          </a:prstGeom>
        </p:spPr>
        <p:txBody>
          <a:bodyPr wrap="square">
            <a:spAutoFit/>
          </a:bodyPr>
          <a:lstStyle/>
          <a:p>
            <a:r>
              <a:rPr lang="en-US" b="1" dirty="0" smtClean="0">
                <a:effectLst>
                  <a:outerShdw blurRad="38100" dist="38100" dir="2700000" algn="tl">
                    <a:srgbClr val="FFFFFF"/>
                  </a:outerShdw>
                </a:effectLst>
                <a:latin typeface="Calibri" pitchFamily="34" charset="0"/>
                <a:cs typeface="Calibri" pitchFamily="34" charset="0"/>
              </a:rPr>
              <a:t>In many models, one or more constraints involving binary variables can be added to satisfy desired logical relationship.</a:t>
            </a:r>
          </a:p>
          <a:p>
            <a:endParaRPr lang="en-US" sz="1000" b="1" dirty="0">
              <a:effectLst>
                <a:outerShdw blurRad="38100" dist="38100" dir="2700000" algn="tl">
                  <a:srgbClr val="FFFFFF"/>
                </a:outerShdw>
              </a:effectLst>
              <a:latin typeface="Calibri" pitchFamily="34" charset="0"/>
              <a:cs typeface="Calibri" pitchFamily="34" charset="0"/>
            </a:endParaRPr>
          </a:p>
          <a:p>
            <a:r>
              <a:rPr lang="en-US" b="1" dirty="0" smtClean="0">
                <a:effectLst>
                  <a:outerShdw blurRad="38100" dist="38100" dir="2700000" algn="tl">
                    <a:srgbClr val="FFFFFF"/>
                  </a:outerShdw>
                </a:effectLst>
                <a:latin typeface="Calibri" pitchFamily="34" charset="0"/>
                <a:cs typeface="Calibri" pitchFamily="34" charset="0"/>
              </a:rPr>
              <a:t>Suppose we have several projects  P1 , P2, P3, etc. and we define binary variables Y1, Y2, Y3, etc.</a:t>
            </a:r>
          </a:p>
          <a:p>
            <a:endParaRPr lang="en-US" sz="1000" b="1" dirty="0">
              <a:effectLst>
                <a:outerShdw blurRad="38100" dist="38100" dir="2700000" algn="tl">
                  <a:srgbClr val="FFFFFF"/>
                </a:outerShdw>
              </a:effectLst>
              <a:latin typeface="Calibri" pitchFamily="34" charset="0"/>
              <a:cs typeface="Calibri" pitchFamily="34" charset="0"/>
            </a:endParaRPr>
          </a:p>
          <a:p>
            <a:r>
              <a:rPr lang="en-US" b="1" dirty="0" smtClean="0">
                <a:effectLst>
                  <a:outerShdw blurRad="38100" dist="38100" dir="2700000" algn="tl">
                    <a:srgbClr val="FFFFFF"/>
                  </a:outerShdw>
                </a:effectLst>
                <a:latin typeface="Calibri" pitchFamily="34" charset="0"/>
                <a:cs typeface="Calibri" pitchFamily="34" charset="0"/>
              </a:rPr>
              <a:t>Y1 = 0 means project P1 is not selected</a:t>
            </a:r>
          </a:p>
          <a:p>
            <a:r>
              <a:rPr lang="en-US" b="1" dirty="0" smtClean="0">
                <a:effectLst>
                  <a:outerShdw blurRad="38100" dist="38100" dir="2700000" algn="tl">
                    <a:srgbClr val="FFFFFF"/>
                  </a:outerShdw>
                </a:effectLst>
                <a:latin typeface="Calibri" pitchFamily="34" charset="0"/>
                <a:cs typeface="Calibri" pitchFamily="34" charset="0"/>
              </a:rPr>
              <a:t>Y2 = 1 means project P2 is selected and so on.</a:t>
            </a:r>
          </a:p>
        </p:txBody>
      </p:sp>
      <p:sp>
        <p:nvSpPr>
          <p:cNvPr id="10" name="Rectangle 9"/>
          <p:cNvSpPr/>
          <p:nvPr/>
        </p:nvSpPr>
        <p:spPr>
          <a:xfrm>
            <a:off x="243878" y="4892008"/>
            <a:ext cx="8503827" cy="461665"/>
          </a:xfrm>
          <a:prstGeom prst="rect">
            <a:avLst/>
          </a:prstGeom>
        </p:spPr>
        <p:txBody>
          <a:bodyPr wrap="square">
            <a:spAutoFit/>
          </a:bodyPr>
          <a:lstStyle/>
          <a:p>
            <a:r>
              <a:rPr lang="en-US" b="1" dirty="0" smtClean="0">
                <a:effectLst>
                  <a:outerShdw blurRad="38100" dist="38100" dir="2700000" algn="tl">
                    <a:srgbClr val="FFFFFF"/>
                  </a:outerShdw>
                </a:effectLst>
                <a:latin typeface="Calibri" pitchFamily="34" charset="0"/>
                <a:cs typeface="Calibri" pitchFamily="34" charset="0"/>
              </a:rPr>
              <a:t>Suppose the logical relation is: </a:t>
            </a:r>
            <a:r>
              <a:rPr lang="en-US" b="1" dirty="0" smtClean="0">
                <a:effectLst>
                  <a:outerShdw blurRad="38100" dist="38100" dir="2700000" algn="tl">
                    <a:srgbClr val="FFFFFF"/>
                  </a:outerShdw>
                </a:effectLst>
                <a:latin typeface="Verdana" pitchFamily="34" charset="0"/>
                <a:ea typeface="Verdana" pitchFamily="34" charset="0"/>
                <a:cs typeface="Verdana" pitchFamily="34" charset="0"/>
              </a:rPr>
              <a:t>Select P2 or P5 or both.</a:t>
            </a:r>
          </a:p>
        </p:txBody>
      </p:sp>
      <p:sp>
        <p:nvSpPr>
          <p:cNvPr id="11" name="Rectangle 10"/>
          <p:cNvSpPr/>
          <p:nvPr/>
        </p:nvSpPr>
        <p:spPr>
          <a:xfrm>
            <a:off x="243869" y="3515280"/>
            <a:ext cx="8625764" cy="1200329"/>
          </a:xfrm>
          <a:prstGeom prst="rect">
            <a:avLst/>
          </a:prstGeom>
        </p:spPr>
        <p:txBody>
          <a:bodyPr wrap="square">
            <a:spAutoFit/>
          </a:bodyPr>
          <a:lstStyle/>
          <a:p>
            <a:r>
              <a:rPr lang="en-US" b="1" dirty="0" smtClean="0">
                <a:effectLst>
                  <a:outerShdw blurRad="38100" dist="38100" dir="2700000" algn="tl">
                    <a:srgbClr val="FFFFFF"/>
                  </a:outerShdw>
                </a:effectLst>
                <a:latin typeface="Calibri" pitchFamily="34" charset="0"/>
                <a:cs typeface="Calibri" pitchFamily="34" charset="0"/>
              </a:rPr>
              <a:t>We need to add constraint(s) such that when the relationship is satisfied, all constraints must be met and when the relationship is not satisfied,  at least one of the constraint must fail. </a:t>
            </a:r>
            <a:endParaRPr lang="en-US" b="1" dirty="0" smtClean="0">
              <a:effectLst>
                <a:outerShdw blurRad="38100" dist="38100" dir="2700000" algn="tl">
                  <a:srgbClr val="FFFFFF"/>
                </a:outerShdw>
              </a:effectLst>
              <a:latin typeface="Verdana" pitchFamily="34" charset="0"/>
              <a:ea typeface="Verdana" pitchFamily="34" charset="0"/>
              <a:cs typeface="Verdana" pitchFamily="34" charset="0"/>
            </a:endParaRPr>
          </a:p>
        </p:txBody>
      </p:sp>
      <p:sp>
        <p:nvSpPr>
          <p:cNvPr id="12" name="Rectangle 11"/>
          <p:cNvSpPr/>
          <p:nvPr/>
        </p:nvSpPr>
        <p:spPr>
          <a:xfrm>
            <a:off x="228600" y="5551761"/>
            <a:ext cx="8503827" cy="830997"/>
          </a:xfrm>
          <a:prstGeom prst="rect">
            <a:avLst/>
          </a:prstGeom>
        </p:spPr>
        <p:txBody>
          <a:bodyPr wrap="square">
            <a:spAutoFit/>
          </a:bodyPr>
          <a:lstStyle/>
          <a:p>
            <a:r>
              <a:rPr lang="en-US" b="1" dirty="0" smtClean="0">
                <a:effectLst>
                  <a:outerShdw blurRad="38100" dist="38100" dir="2700000" algn="tl">
                    <a:srgbClr val="FFFFFF"/>
                  </a:outerShdw>
                </a:effectLst>
                <a:latin typeface="Calibri" pitchFamily="34" charset="0"/>
                <a:cs typeface="Calibri" pitchFamily="34" charset="0"/>
              </a:rPr>
              <a:t>We need only one constraint. </a:t>
            </a:r>
            <a:r>
              <a:rPr lang="en-US" b="1" dirty="0" smtClean="0">
                <a:effectLst>
                  <a:outerShdw blurRad="38100" dist="38100" dir="2700000" algn="tl">
                    <a:srgbClr val="FFFFFF"/>
                  </a:outerShdw>
                </a:effectLst>
                <a:latin typeface="Verdana" pitchFamily="34" charset="0"/>
                <a:ea typeface="Verdana" pitchFamily="34" charset="0"/>
                <a:cs typeface="Verdana" pitchFamily="34" charset="0"/>
              </a:rPr>
              <a:t>Y2+Y5 </a:t>
            </a:r>
            <a:r>
              <a:rPr lang="en-US" b="1" dirty="0" smtClean="0">
                <a:effectLst>
                  <a:outerShdw blurRad="38100" dist="38100" dir="2700000" algn="tl">
                    <a:srgbClr val="FFFFFF"/>
                  </a:outerShdw>
                </a:effectLst>
                <a:latin typeface="Verdana" pitchFamily="34" charset="0"/>
                <a:ea typeface="Verdana" pitchFamily="34" charset="0"/>
                <a:cs typeface="Verdana" pitchFamily="34" charset="0"/>
                <a:sym typeface="Symbol"/>
              </a:rPr>
              <a:t> 1. </a:t>
            </a:r>
          </a:p>
          <a:p>
            <a:r>
              <a:rPr lang="en-US" b="1" dirty="0" smtClean="0">
                <a:effectLst>
                  <a:outerShdw blurRad="38100" dist="38100" dir="2700000" algn="tl">
                    <a:srgbClr val="FFFFFF"/>
                  </a:outerShdw>
                </a:effectLst>
                <a:latin typeface="Calibri" pitchFamily="34" charset="0"/>
                <a:cs typeface="Calibri" pitchFamily="34" charset="0"/>
              </a:rPr>
              <a:t>We will explain this on the next slide.</a:t>
            </a:r>
            <a:endParaRPr lang="en-US" b="1" dirty="0">
              <a:effectLst>
                <a:outerShdw blurRad="38100" dist="38100" dir="2700000" algn="tl">
                  <a:srgbClr val="FFFFFF"/>
                </a:outerShdw>
              </a:effectLst>
              <a:latin typeface="Calibri" pitchFamily="34" charset="0"/>
              <a:cs typeface="Calibri" pitchFamily="34" charset="0"/>
            </a:endParaRPr>
          </a:p>
        </p:txBody>
      </p:sp>
    </p:spTree>
    <p:extLst>
      <p:ext uri="{BB962C8B-B14F-4D97-AF65-F5344CB8AC3E}">
        <p14:creationId xmlns:p14="http://schemas.microsoft.com/office/powerpoint/2010/main" val="307970938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P spid="1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smtClean="0"/>
              <a:t>Integer_LP</a:t>
            </a:r>
            <a:endParaRPr lang="en-US" dirty="0"/>
          </a:p>
        </p:txBody>
      </p:sp>
      <p:sp>
        <p:nvSpPr>
          <p:cNvPr id="5" name="Slide Number Placeholder 4"/>
          <p:cNvSpPr>
            <a:spLocks noGrp="1"/>
          </p:cNvSpPr>
          <p:nvPr>
            <p:ph type="sldNum" sz="quarter" idx="11"/>
          </p:nvPr>
        </p:nvSpPr>
        <p:spPr/>
        <p:txBody>
          <a:bodyPr/>
          <a:lstStyle/>
          <a:p>
            <a:fld id="{888837BE-EF37-416A-A6F4-6673181D1C09}" type="slidenum">
              <a:rPr lang="en-US" smtClean="0"/>
              <a:pPr/>
              <a:t>2</a:t>
            </a:fld>
            <a:endParaRPr lang="en-US" dirty="0"/>
          </a:p>
        </p:txBody>
      </p:sp>
      <p:sp>
        <p:nvSpPr>
          <p:cNvPr id="11" name="AutoShape 5"/>
          <p:cNvSpPr>
            <a:spLocks noChangeArrowheads="1"/>
          </p:cNvSpPr>
          <p:nvPr/>
        </p:nvSpPr>
        <p:spPr bwMode="blackWhite">
          <a:xfrm>
            <a:off x="228600" y="228600"/>
            <a:ext cx="4526278" cy="578882"/>
          </a:xfrm>
          <a:prstGeom prst="roundRect">
            <a:avLst>
              <a:gd name="adj" fmla="val 16667"/>
            </a:avLst>
          </a:prstGeom>
          <a:gradFill rotWithShape="1">
            <a:gsLst>
              <a:gs pos="0">
                <a:srgbClr val="CC3300"/>
              </a:gs>
              <a:gs pos="50000">
                <a:srgbClr val="FF9900"/>
              </a:gs>
              <a:gs pos="100000">
                <a:srgbClr val="CC3300"/>
              </a:gs>
            </a:gsLst>
            <a:lin ang="5400000" scaled="1"/>
          </a:gradFill>
          <a:ln w="9525">
            <a:solidFill>
              <a:srgbClr val="4D4D4D"/>
            </a:solidFill>
            <a:round/>
            <a:headEnd/>
            <a:tailEnd/>
          </a:ln>
          <a:effectLst>
            <a:outerShdw dist="107763" dir="2700000" algn="ctr" rotWithShape="0">
              <a:schemeClr val="bg2">
                <a:alpha val="50000"/>
              </a:schemeClr>
            </a:outerShdw>
          </a:effectLst>
        </p:spPr>
        <p:txBody>
          <a:bodyPr wrap="square" tIns="45720" bIns="45720">
            <a:spAutoFit/>
          </a:bodyPr>
          <a:lstStyle/>
          <a:p>
            <a:r>
              <a:rPr lang="en-US" sz="2800" b="1" dirty="0" smtClean="0">
                <a:solidFill>
                  <a:schemeClr val="tx2"/>
                </a:solidFill>
                <a:effectLst>
                  <a:outerShdw blurRad="38100" dist="38100" dir="2700000" algn="tl">
                    <a:srgbClr val="FFFFFF"/>
                  </a:outerShdw>
                </a:effectLst>
                <a:latin typeface="Verdana" pitchFamily="34" charset="0"/>
              </a:rPr>
              <a:t>Integer Optimization</a:t>
            </a:r>
          </a:p>
        </p:txBody>
      </p:sp>
      <p:graphicFrame>
        <p:nvGraphicFramePr>
          <p:cNvPr id="12" name="Table 11"/>
          <p:cNvGraphicFramePr>
            <a:graphicFrameLocks noGrp="1"/>
          </p:cNvGraphicFramePr>
          <p:nvPr>
            <p:extLst>
              <p:ext uri="{D42A27DB-BD31-4B8C-83A1-F6EECF244321}">
                <p14:modId xmlns:p14="http://schemas.microsoft.com/office/powerpoint/2010/main" val="1348619607"/>
              </p:ext>
            </p:extLst>
          </p:nvPr>
        </p:nvGraphicFramePr>
        <p:xfrm>
          <a:off x="228600" y="2697488"/>
          <a:ext cx="8503876" cy="1249680"/>
        </p:xfrm>
        <a:graphic>
          <a:graphicData uri="http://schemas.openxmlformats.org/drawingml/2006/table">
            <a:tbl>
              <a:tblPr firstRow="1" bandRow="1">
                <a:tableStyleId>{5C22544A-7EE6-4342-B048-85BDC9FD1C3A}</a:tableStyleId>
              </a:tblPr>
              <a:tblGrid>
                <a:gridCol w="457200"/>
                <a:gridCol w="3657555"/>
                <a:gridCol w="4389121"/>
              </a:tblGrid>
              <a:tr h="457200">
                <a:tc>
                  <a:txBody>
                    <a:bodyPr/>
                    <a:lstStyle/>
                    <a:p>
                      <a:pPr marL="0" algn="l" defTabSz="914400" rtl="0" eaLnBrk="1" latinLnBrk="0" hangingPunct="1"/>
                      <a:r>
                        <a:rPr lang="en-US" sz="2400" b="1" kern="1200" dirty="0" smtClean="0">
                          <a:solidFill>
                            <a:schemeClr val="tx1"/>
                          </a:solidFill>
                          <a:effectLst>
                            <a:outerShdw blurRad="38100" dist="38100" dir="2700000" algn="tl">
                              <a:srgbClr val="FFFFFF"/>
                            </a:outerShdw>
                          </a:effectLst>
                          <a:latin typeface="Calibri" pitchFamily="34" charset="0"/>
                          <a:ea typeface="+mn-ea"/>
                          <a:cs typeface="Calibri" pitchFamily="34" charset="0"/>
                        </a:rPr>
                        <a:t>No</a:t>
                      </a:r>
                    </a:p>
                  </a:txBody>
                  <a:tcPr marL="36576" marR="182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marL="0" algn="l" defTabSz="914400" rtl="0" eaLnBrk="1" latinLnBrk="0" hangingPunct="1"/>
                      <a:r>
                        <a:rPr lang="en-US" sz="2400" b="1" kern="1200" dirty="0" smtClean="0">
                          <a:solidFill>
                            <a:schemeClr val="tx1"/>
                          </a:solidFill>
                          <a:effectLst>
                            <a:outerShdw blurRad="38100" dist="38100" dir="2700000" algn="tl">
                              <a:srgbClr val="FFFFFF"/>
                            </a:outerShdw>
                          </a:effectLst>
                          <a:latin typeface="Calibri" pitchFamily="34" charset="0"/>
                          <a:ea typeface="+mn-ea"/>
                          <a:cs typeface="Calibri" pitchFamily="34" charset="0"/>
                        </a:rPr>
                        <a:t>Model Type</a:t>
                      </a:r>
                    </a:p>
                  </a:txBody>
                  <a:tcPr marL="36576" marR="182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marL="0" algn="l" defTabSz="914400" rtl="0" eaLnBrk="1" latinLnBrk="0" hangingPunct="1"/>
                      <a:r>
                        <a:rPr lang="en-US" sz="2400" b="1" kern="1200" dirty="0" smtClean="0">
                          <a:solidFill>
                            <a:schemeClr val="tx1"/>
                          </a:solidFill>
                          <a:effectLst>
                            <a:outerShdw blurRad="38100" dist="38100" dir="2700000" algn="tl">
                              <a:srgbClr val="FFFFFF"/>
                            </a:outerShdw>
                          </a:effectLst>
                          <a:latin typeface="Calibri" pitchFamily="34" charset="0"/>
                          <a:ea typeface="+mn-ea"/>
                          <a:cs typeface="Calibri" pitchFamily="34" charset="0"/>
                        </a:rPr>
                        <a:t>Decision variables</a:t>
                      </a:r>
                    </a:p>
                  </a:txBody>
                  <a:tcPr marL="36576" marR="182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r>
              <a:tr h="370840">
                <a:tc>
                  <a:txBody>
                    <a:bodyPr/>
                    <a:lstStyle/>
                    <a:p>
                      <a:r>
                        <a:rPr lang="en-US" sz="2000" b="1" kern="1200" dirty="0" smtClean="0">
                          <a:solidFill>
                            <a:schemeClr val="tx1"/>
                          </a:solidFill>
                          <a:effectLst>
                            <a:outerShdw blurRad="38100" dist="38100" dir="2700000" algn="tl">
                              <a:srgbClr val="FFFFFF"/>
                            </a:outerShdw>
                          </a:effectLst>
                          <a:latin typeface="Calibri" pitchFamily="34" charset="0"/>
                          <a:ea typeface="+mn-ea"/>
                          <a:cs typeface="Calibri" pitchFamily="34" charset="0"/>
                        </a:rPr>
                        <a:t>1</a:t>
                      </a:r>
                    </a:p>
                  </a:txBody>
                  <a:tcPr marL="36576" marR="182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2000" b="1" kern="1200" dirty="0" smtClean="0">
                          <a:solidFill>
                            <a:schemeClr val="tx1"/>
                          </a:solidFill>
                          <a:effectLst>
                            <a:outerShdw blurRad="38100" dist="38100" dir="2700000" algn="tl">
                              <a:srgbClr val="FFFFFF"/>
                            </a:outerShdw>
                          </a:effectLst>
                          <a:latin typeface="Calibri" pitchFamily="34" charset="0"/>
                          <a:ea typeface="+mn-ea"/>
                          <a:cs typeface="Calibri" pitchFamily="34" charset="0"/>
                        </a:rPr>
                        <a:t>Linear Programming (LP)</a:t>
                      </a:r>
                    </a:p>
                  </a:txBody>
                  <a:tcPr marL="36576" marR="182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2000" b="1" kern="1200" dirty="0" smtClean="0">
                          <a:solidFill>
                            <a:schemeClr val="tx1"/>
                          </a:solidFill>
                          <a:effectLst>
                            <a:outerShdw blurRad="38100" dist="38100" dir="2700000" algn="tl">
                              <a:srgbClr val="FFFFFF"/>
                            </a:outerShdw>
                          </a:effectLst>
                          <a:latin typeface="Calibri" pitchFamily="34" charset="0"/>
                          <a:ea typeface="+mn-ea"/>
                          <a:cs typeface="Calibri" pitchFamily="34" charset="0"/>
                        </a:rPr>
                        <a:t>Can take continuous value.</a:t>
                      </a:r>
                    </a:p>
                  </a:txBody>
                  <a:tcPr marL="36576" marR="182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r>
                        <a:rPr lang="en-US" sz="2000" b="1" kern="1200" dirty="0" smtClean="0">
                          <a:solidFill>
                            <a:schemeClr val="tx1"/>
                          </a:solidFill>
                          <a:effectLst>
                            <a:outerShdw blurRad="38100" dist="38100" dir="2700000" algn="tl">
                              <a:srgbClr val="FFFFFF"/>
                            </a:outerShdw>
                          </a:effectLst>
                          <a:latin typeface="Calibri" pitchFamily="34" charset="0"/>
                          <a:ea typeface="+mn-ea"/>
                          <a:cs typeface="Calibri" pitchFamily="34" charset="0"/>
                        </a:rPr>
                        <a:t>2</a:t>
                      </a:r>
                    </a:p>
                  </a:txBody>
                  <a:tcPr marL="36576" marR="182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2000" b="1" kern="1200" dirty="0" smtClean="0">
                          <a:solidFill>
                            <a:schemeClr val="tx1"/>
                          </a:solidFill>
                          <a:effectLst>
                            <a:outerShdw blurRad="38100" dist="38100" dir="2700000" algn="tl">
                              <a:srgbClr val="FFFFFF"/>
                            </a:outerShdw>
                          </a:effectLst>
                          <a:latin typeface="Calibri" pitchFamily="34" charset="0"/>
                          <a:ea typeface="+mn-ea"/>
                          <a:cs typeface="Calibri" pitchFamily="34" charset="0"/>
                        </a:rPr>
                        <a:t>Integer Linear Programming (ILP)</a:t>
                      </a:r>
                    </a:p>
                  </a:txBody>
                  <a:tcPr marL="36576" marR="182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2000" b="1" kern="1200" dirty="0" smtClean="0">
                          <a:solidFill>
                            <a:schemeClr val="tx1"/>
                          </a:solidFill>
                          <a:effectLst>
                            <a:outerShdw blurRad="38100" dist="38100" dir="2700000" algn="tl">
                              <a:srgbClr val="FFFFFF"/>
                            </a:outerShdw>
                          </a:effectLst>
                          <a:latin typeface="Calibri" pitchFamily="34" charset="0"/>
                          <a:ea typeface="+mn-ea"/>
                          <a:cs typeface="Calibri" pitchFamily="34" charset="0"/>
                        </a:rPr>
                        <a:t>At least one variable is integer valued. </a:t>
                      </a:r>
                    </a:p>
                  </a:txBody>
                  <a:tcPr marL="36576" marR="182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9" name="TextBox 8"/>
          <p:cNvSpPr txBox="1"/>
          <p:nvPr/>
        </p:nvSpPr>
        <p:spPr>
          <a:xfrm>
            <a:off x="182928" y="868708"/>
            <a:ext cx="8320949" cy="1015663"/>
          </a:xfrm>
          <a:prstGeom prst="rect">
            <a:avLst/>
          </a:prstGeom>
          <a:noFill/>
        </p:spPr>
        <p:txBody>
          <a:bodyPr wrap="square" rtlCol="0">
            <a:spAutoFit/>
          </a:bodyPr>
          <a:lstStyle/>
          <a:p>
            <a:r>
              <a:rPr lang="en-US" sz="2000" b="1" dirty="0" smtClean="0">
                <a:effectLst>
                  <a:outerShdw blurRad="38100" dist="38100" dir="2700000" algn="tl">
                    <a:srgbClr val="FFFFFF"/>
                  </a:outerShdw>
                </a:effectLst>
                <a:latin typeface="Arial" charset="0"/>
              </a:rPr>
              <a:t>In integer optimization, </a:t>
            </a:r>
            <a:r>
              <a:rPr lang="en-US" sz="2000" b="1" dirty="0">
                <a:effectLst>
                  <a:outerShdw blurRad="38100" dist="38100" dir="2700000" algn="tl">
                    <a:srgbClr val="FFFFFF"/>
                  </a:outerShdw>
                </a:effectLst>
                <a:latin typeface="Arial" charset="0"/>
              </a:rPr>
              <a:t>at least one variable is restricted to integer </a:t>
            </a:r>
            <a:r>
              <a:rPr lang="en-US" sz="2000" b="1" dirty="0" smtClean="0">
                <a:effectLst>
                  <a:outerShdw blurRad="38100" dist="38100" dir="2700000" algn="tl">
                    <a:srgbClr val="FFFFFF"/>
                  </a:outerShdw>
                </a:effectLst>
                <a:latin typeface="Arial" charset="0"/>
              </a:rPr>
              <a:t>values. But the decision variables can be linear and / or nonlinear. We will consider only linear variables.</a:t>
            </a:r>
          </a:p>
        </p:txBody>
      </p:sp>
      <p:sp>
        <p:nvSpPr>
          <p:cNvPr id="13" name="TextBox 12"/>
          <p:cNvSpPr txBox="1"/>
          <p:nvPr/>
        </p:nvSpPr>
        <p:spPr>
          <a:xfrm>
            <a:off x="213470" y="5166341"/>
            <a:ext cx="8656163" cy="1015663"/>
          </a:xfrm>
          <a:prstGeom prst="rect">
            <a:avLst/>
          </a:prstGeom>
          <a:noFill/>
        </p:spPr>
        <p:txBody>
          <a:bodyPr wrap="square" rtlCol="0">
            <a:spAutoFit/>
          </a:bodyPr>
          <a:lstStyle/>
          <a:p>
            <a:r>
              <a:rPr lang="en-US" sz="2000" b="1" dirty="0" smtClean="0">
                <a:effectLst>
                  <a:outerShdw blurRad="38100" dist="38100" dir="2700000" algn="tl">
                    <a:srgbClr val="FFFFFF"/>
                  </a:outerShdw>
                </a:effectLst>
                <a:latin typeface="Arial" charset="0"/>
              </a:rPr>
              <a:t>Solver can solve all ILP models but it takes longer compared to the LP model without integer restriction. Solver can also be used for many nonlinear optimization models.</a:t>
            </a:r>
          </a:p>
        </p:txBody>
      </p:sp>
      <p:sp>
        <p:nvSpPr>
          <p:cNvPr id="14" name="AutoShape 15"/>
          <p:cNvSpPr>
            <a:spLocks noChangeArrowheads="1"/>
          </p:cNvSpPr>
          <p:nvPr/>
        </p:nvSpPr>
        <p:spPr bwMode="blackWhite">
          <a:xfrm>
            <a:off x="198193" y="1889760"/>
            <a:ext cx="7223682" cy="578882"/>
          </a:xfrm>
          <a:prstGeom prst="roundRect">
            <a:avLst>
              <a:gd name="adj" fmla="val 16667"/>
            </a:avLst>
          </a:prstGeom>
          <a:gradFill rotWithShape="1">
            <a:gsLst>
              <a:gs pos="0">
                <a:srgbClr val="0000FF"/>
              </a:gs>
              <a:gs pos="50000">
                <a:srgbClr val="00CCFF"/>
              </a:gs>
              <a:gs pos="100000">
                <a:srgbClr val="0000FF"/>
              </a:gs>
            </a:gsLst>
            <a:lin ang="5400000" scaled="1"/>
          </a:gradFill>
          <a:ln w="9525">
            <a:solidFill>
              <a:srgbClr val="4D4D4D"/>
            </a:solidFill>
            <a:round/>
            <a:headEnd/>
            <a:tailEnd/>
          </a:ln>
          <a:effectLst>
            <a:outerShdw dist="107763" dir="2700000" algn="ctr" rotWithShape="0">
              <a:schemeClr val="bg2">
                <a:alpha val="50000"/>
              </a:schemeClr>
            </a:outerShdw>
          </a:effectLst>
        </p:spPr>
        <p:txBody>
          <a:bodyPr wrap="square">
            <a:spAutoFit/>
          </a:bodyPr>
          <a:lstStyle/>
          <a:p>
            <a:pPr algn="ctr"/>
            <a:r>
              <a:rPr lang="en-US" sz="2800" b="1" dirty="0" smtClean="0">
                <a:solidFill>
                  <a:schemeClr val="tx2"/>
                </a:solidFill>
                <a:effectLst>
                  <a:outerShdw blurRad="38100" dist="38100" dir="2700000" algn="tl">
                    <a:srgbClr val="FFFFFF"/>
                  </a:outerShdw>
                </a:effectLst>
                <a:latin typeface="Verdana" pitchFamily="34" charset="0"/>
              </a:rPr>
              <a:t>Linear Optimization Classification</a:t>
            </a:r>
          </a:p>
        </p:txBody>
      </p:sp>
      <p:sp>
        <p:nvSpPr>
          <p:cNvPr id="2" name="TextBox 1"/>
          <p:cNvSpPr txBox="1"/>
          <p:nvPr/>
        </p:nvSpPr>
        <p:spPr>
          <a:xfrm>
            <a:off x="251482" y="4343390"/>
            <a:ext cx="8709590" cy="707886"/>
          </a:xfrm>
          <a:prstGeom prst="rect">
            <a:avLst/>
          </a:prstGeom>
          <a:noFill/>
        </p:spPr>
        <p:txBody>
          <a:bodyPr wrap="square" rtlCol="0">
            <a:spAutoFit/>
          </a:bodyPr>
          <a:lstStyle/>
          <a:p>
            <a:r>
              <a:rPr lang="en-US" sz="2000" b="1" dirty="0" smtClean="0">
                <a:effectLst>
                  <a:outerShdw blurRad="38100" dist="38100" dir="2700000" algn="tl">
                    <a:srgbClr val="FFFFFF"/>
                  </a:outerShdw>
                </a:effectLst>
                <a:latin typeface="Arial" charset="0"/>
              </a:rPr>
              <a:t>Within ILP, we  </a:t>
            </a:r>
            <a:r>
              <a:rPr lang="en-US" sz="2000" b="1" dirty="0">
                <a:effectLst>
                  <a:outerShdw blurRad="38100" dist="38100" dir="2700000" algn="tl">
                    <a:srgbClr val="FFFFFF"/>
                  </a:outerShdw>
                </a:effectLst>
                <a:latin typeface="Arial" charset="0"/>
              </a:rPr>
              <a:t>can have either “all </a:t>
            </a:r>
            <a:r>
              <a:rPr lang="en-US" sz="2000" b="1" dirty="0" smtClean="0">
                <a:effectLst>
                  <a:outerShdw blurRad="38100" dist="38100" dir="2700000" algn="tl">
                    <a:srgbClr val="FFFFFF"/>
                  </a:outerShdw>
                </a:effectLst>
                <a:latin typeface="Arial" charset="0"/>
              </a:rPr>
              <a:t>integer” </a:t>
            </a:r>
            <a:r>
              <a:rPr lang="en-US" sz="2000" b="1" dirty="0">
                <a:effectLst>
                  <a:outerShdw blurRad="38100" dist="38100" dir="2700000" algn="tl">
                    <a:srgbClr val="FFFFFF"/>
                  </a:outerShdw>
                </a:effectLst>
                <a:latin typeface="Arial" charset="0"/>
              </a:rPr>
              <a:t>or “mixed integer” model. </a:t>
            </a:r>
            <a:r>
              <a:rPr lang="en-US" sz="2000" b="1" dirty="0" smtClean="0">
                <a:effectLst>
                  <a:outerShdw blurRad="38100" dist="38100" dir="2700000" algn="tl">
                    <a:srgbClr val="FFFFFF"/>
                  </a:outerShdw>
                </a:effectLst>
                <a:latin typeface="Arial" charset="0"/>
              </a:rPr>
              <a:t>A variable restricted </a:t>
            </a:r>
            <a:r>
              <a:rPr lang="en-US" sz="2000" b="1" dirty="0">
                <a:effectLst>
                  <a:outerShdw blurRad="38100" dist="38100" dir="2700000" algn="tl">
                    <a:srgbClr val="FFFFFF"/>
                  </a:outerShdw>
                </a:effectLst>
                <a:latin typeface="Arial" charset="0"/>
              </a:rPr>
              <a:t>to 0 or 1 </a:t>
            </a:r>
            <a:r>
              <a:rPr lang="en-US" sz="2000" b="1" dirty="0" smtClean="0">
                <a:effectLst>
                  <a:outerShdw blurRad="38100" dist="38100" dir="2700000" algn="tl">
                    <a:srgbClr val="FFFFFF"/>
                  </a:outerShdw>
                </a:effectLst>
                <a:latin typeface="Arial" charset="0"/>
              </a:rPr>
              <a:t>values is called a </a:t>
            </a:r>
            <a:r>
              <a:rPr lang="en-US" sz="2000" b="1" dirty="0">
                <a:effectLst>
                  <a:outerShdw blurRad="38100" dist="38100" dir="2700000" algn="tl">
                    <a:srgbClr val="FFFFFF"/>
                  </a:outerShdw>
                </a:effectLst>
                <a:latin typeface="Arial" charset="0"/>
              </a:rPr>
              <a:t>binary variable.</a:t>
            </a: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3" grpId="0"/>
      <p:bldP spid="14" grpId="0" animBg="1"/>
      <p:bldP spid="2"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p>
            <a:r>
              <a:rPr lang="en-US" smtClean="0"/>
              <a:t>Integer_LP</a:t>
            </a:r>
            <a:endParaRPr lang="en-US" dirty="0"/>
          </a:p>
        </p:txBody>
      </p:sp>
      <p:sp>
        <p:nvSpPr>
          <p:cNvPr id="3" name="Slide Number Placeholder 2"/>
          <p:cNvSpPr>
            <a:spLocks noGrp="1"/>
          </p:cNvSpPr>
          <p:nvPr>
            <p:ph type="sldNum" sz="quarter" idx="11"/>
          </p:nvPr>
        </p:nvSpPr>
        <p:spPr/>
        <p:txBody>
          <a:bodyPr/>
          <a:lstStyle/>
          <a:p>
            <a:fld id="{D800FC57-747A-4054-A3DF-63D163080A4A}" type="slidenum">
              <a:rPr lang="en-US" smtClean="0"/>
              <a:pPr/>
              <a:t>20</a:t>
            </a:fld>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2586996831"/>
              </p:ext>
            </p:extLst>
          </p:nvPr>
        </p:nvGraphicFramePr>
        <p:xfrm>
          <a:off x="182884" y="228635"/>
          <a:ext cx="8641033" cy="457200"/>
        </p:xfrm>
        <a:graphic>
          <a:graphicData uri="http://schemas.openxmlformats.org/drawingml/2006/table">
            <a:tbl>
              <a:tblPr firstRow="1" bandRow="1">
                <a:tableStyleId>{5C22544A-7EE6-4342-B048-85BDC9FD1C3A}</a:tableStyleId>
              </a:tblPr>
              <a:tblGrid>
                <a:gridCol w="3531354"/>
                <a:gridCol w="5109679"/>
              </a:tblGrid>
              <a:tr h="457200">
                <a:tc>
                  <a:txBody>
                    <a:bodyPr/>
                    <a:lstStyle/>
                    <a:p>
                      <a:pPr marL="0" algn="l" defTabSz="914400" rtl="0" eaLnBrk="1" latinLnBrk="0" hangingPunct="1"/>
                      <a:r>
                        <a:rPr lang="en-US" sz="2400" b="1" kern="1200" dirty="0" smtClean="0">
                          <a:solidFill>
                            <a:schemeClr val="tx1"/>
                          </a:solidFill>
                          <a:effectLst>
                            <a:outerShdw blurRad="38100" dist="38100" dir="2700000" algn="tl">
                              <a:srgbClr val="FFFFFF"/>
                            </a:outerShdw>
                          </a:effectLst>
                          <a:latin typeface="Calibri" pitchFamily="34" charset="0"/>
                          <a:ea typeface="+mn-ea"/>
                          <a:cs typeface="Calibri" pitchFamily="34" charset="0"/>
                        </a:rPr>
                        <a:t>Relationship/Constraint(s)</a:t>
                      </a:r>
                    </a:p>
                  </a:txBody>
                  <a:tcPr marR="182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marL="0" algn="l" defTabSz="914400" rtl="0" eaLnBrk="1" latinLnBrk="0" hangingPunct="1"/>
                      <a:r>
                        <a:rPr lang="en-US" sz="2400" b="1" kern="1200" dirty="0" smtClean="0">
                          <a:solidFill>
                            <a:schemeClr val="tx1"/>
                          </a:solidFill>
                          <a:effectLst>
                            <a:outerShdw blurRad="38100" dist="38100" dir="2700000" algn="tl">
                              <a:srgbClr val="FFFFFF"/>
                            </a:outerShdw>
                          </a:effectLst>
                          <a:latin typeface="Calibri" pitchFamily="34" charset="0"/>
                          <a:ea typeface="+mn-ea"/>
                          <a:cs typeface="Calibri" pitchFamily="34" charset="0"/>
                        </a:rPr>
                        <a:t>Explanation</a:t>
                      </a:r>
                    </a:p>
                  </a:txBody>
                  <a:tcPr marR="182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r>
            </a:tbl>
          </a:graphicData>
        </a:graphic>
      </p:graphicFrame>
      <p:sp>
        <p:nvSpPr>
          <p:cNvPr id="10" name="TextBox 9"/>
          <p:cNvSpPr txBox="1"/>
          <p:nvPr/>
        </p:nvSpPr>
        <p:spPr>
          <a:xfrm>
            <a:off x="3718592" y="685830"/>
            <a:ext cx="5090069" cy="1938992"/>
          </a:xfrm>
          <a:prstGeom prst="rect">
            <a:avLst/>
          </a:prstGeom>
          <a:noFill/>
          <a:ln w="34925" cmpd="dbl">
            <a:solidFill>
              <a:schemeClr val="tx1"/>
            </a:solidFill>
          </a:ln>
        </p:spPr>
        <p:txBody>
          <a:bodyPr wrap="square" rtlCol="0">
            <a:spAutoFit/>
          </a:bodyPr>
          <a:lstStyle>
            <a:defPPr>
              <a:defRPr lang="en-US"/>
            </a:defPPr>
            <a:lvl1pPr>
              <a:defRPr b="1">
                <a:effectLst>
                  <a:outerShdw blurRad="38100" dist="38100" dir="2700000" algn="tl">
                    <a:srgbClr val="FFFFFF"/>
                  </a:outerShdw>
                </a:effectLst>
                <a:latin typeface="Calibri" pitchFamily="34" charset="0"/>
                <a:cs typeface="Calibri" pitchFamily="34" charset="0"/>
              </a:defRPr>
            </a:lvl1pPr>
          </a:lstStyle>
          <a:p>
            <a:r>
              <a:rPr lang="en-US" dirty="0"/>
              <a:t>If only P2 is selected, Y2 = 1.</a:t>
            </a:r>
          </a:p>
          <a:p>
            <a:r>
              <a:rPr lang="en-US" dirty="0"/>
              <a:t>If only P5 is selected, Y5 =  1.</a:t>
            </a:r>
          </a:p>
          <a:p>
            <a:r>
              <a:rPr lang="en-US" dirty="0"/>
              <a:t>If P2, P5 selected, Y2+Y5 = 2 but when </a:t>
            </a:r>
            <a:r>
              <a:rPr lang="en-US" dirty="0">
                <a:solidFill>
                  <a:srgbClr val="C00000"/>
                </a:solidFill>
              </a:rPr>
              <a:t>both are not selected, Y2+Y5 = 0 and the constraint is not satisfied</a:t>
            </a:r>
            <a:r>
              <a:rPr lang="en-US" dirty="0" smtClean="0">
                <a:solidFill>
                  <a:srgbClr val="C00000"/>
                </a:solidFill>
              </a:rPr>
              <a:t>.</a:t>
            </a:r>
            <a:endParaRPr lang="en-US" dirty="0">
              <a:solidFill>
                <a:srgbClr val="C00000"/>
              </a:solidFill>
            </a:endParaRPr>
          </a:p>
        </p:txBody>
      </p:sp>
      <p:sp>
        <p:nvSpPr>
          <p:cNvPr id="11" name="TextBox 10"/>
          <p:cNvSpPr txBox="1"/>
          <p:nvPr/>
        </p:nvSpPr>
        <p:spPr>
          <a:xfrm>
            <a:off x="335399" y="685830"/>
            <a:ext cx="3383243" cy="1200329"/>
          </a:xfrm>
          <a:prstGeom prst="rect">
            <a:avLst/>
          </a:prstGeom>
          <a:noFill/>
          <a:ln w="34925" cmpd="dbl">
            <a:solidFill>
              <a:schemeClr val="tx1"/>
            </a:solidFill>
          </a:ln>
        </p:spPr>
        <p:txBody>
          <a:bodyPr wrap="square" rtlCol="0">
            <a:spAutoFit/>
          </a:bodyPr>
          <a:lstStyle/>
          <a:p>
            <a:r>
              <a:rPr lang="en-US" b="1" dirty="0">
                <a:effectLst>
                  <a:outerShdw blurRad="38100" dist="38100" dir="2700000" algn="tl">
                    <a:srgbClr val="FFFFFF"/>
                  </a:outerShdw>
                </a:effectLst>
                <a:latin typeface="Calibri" pitchFamily="34" charset="0"/>
                <a:cs typeface="Calibri" pitchFamily="34" charset="0"/>
              </a:rPr>
              <a:t>Select P2 or P5, or both. </a:t>
            </a:r>
            <a:endParaRPr lang="en-US" b="1" dirty="0" smtClean="0">
              <a:effectLst>
                <a:outerShdw blurRad="38100" dist="38100" dir="2700000" algn="tl">
                  <a:srgbClr val="FFFFFF"/>
                </a:outerShdw>
              </a:effectLst>
              <a:latin typeface="Calibri" pitchFamily="34" charset="0"/>
              <a:cs typeface="Calibri" pitchFamily="34" charset="0"/>
            </a:endParaRPr>
          </a:p>
          <a:p>
            <a:r>
              <a:rPr lang="en-US" b="1" dirty="0" smtClean="0">
                <a:effectLst>
                  <a:outerShdw blurRad="38100" dist="38100" dir="2700000" algn="tl">
                    <a:srgbClr val="FFFFFF"/>
                  </a:outerShdw>
                </a:effectLst>
                <a:latin typeface="Calibri" pitchFamily="34" charset="0"/>
                <a:cs typeface="Calibri" pitchFamily="34" charset="0"/>
              </a:rPr>
              <a:t>Y2 </a:t>
            </a:r>
            <a:r>
              <a:rPr lang="en-US" b="1" dirty="0">
                <a:effectLst>
                  <a:outerShdw blurRad="38100" dist="38100" dir="2700000" algn="tl">
                    <a:srgbClr val="FFFFFF"/>
                  </a:outerShdw>
                </a:effectLst>
                <a:latin typeface="Calibri" pitchFamily="34" charset="0"/>
                <a:cs typeface="Calibri" pitchFamily="34" charset="0"/>
              </a:rPr>
              <a:t>+ Y5 ≥ 1</a:t>
            </a:r>
          </a:p>
          <a:p>
            <a:endParaRPr lang="en-US" dirty="0"/>
          </a:p>
        </p:txBody>
      </p:sp>
      <p:sp>
        <p:nvSpPr>
          <p:cNvPr id="12" name="TextBox 11"/>
          <p:cNvSpPr txBox="1"/>
          <p:nvPr/>
        </p:nvSpPr>
        <p:spPr>
          <a:xfrm>
            <a:off x="365873" y="2788927"/>
            <a:ext cx="3383243" cy="1200329"/>
          </a:xfrm>
          <a:prstGeom prst="rect">
            <a:avLst/>
          </a:prstGeom>
          <a:noFill/>
          <a:ln w="34925" cmpd="dbl">
            <a:solidFill>
              <a:schemeClr val="tx1"/>
            </a:solidFill>
          </a:ln>
        </p:spPr>
        <p:txBody>
          <a:bodyPr wrap="square" rtlCol="0">
            <a:spAutoFit/>
          </a:bodyPr>
          <a:lstStyle/>
          <a:p>
            <a:r>
              <a:rPr lang="en-US" b="1" dirty="0" smtClean="0">
                <a:effectLst>
                  <a:outerShdw blurRad="38100" dist="38100" dir="2700000" algn="tl">
                    <a:srgbClr val="FFFFFF"/>
                  </a:outerShdw>
                </a:effectLst>
                <a:latin typeface="Calibri" pitchFamily="34" charset="0"/>
                <a:cs typeface="Calibri" pitchFamily="34" charset="0"/>
              </a:rPr>
              <a:t>Select </a:t>
            </a:r>
            <a:r>
              <a:rPr lang="en-US" b="1" dirty="0">
                <a:effectLst>
                  <a:outerShdw blurRad="38100" dist="38100" dir="2700000" algn="tl">
                    <a:srgbClr val="FFFFFF"/>
                  </a:outerShdw>
                </a:effectLst>
                <a:latin typeface="Calibri" pitchFamily="34" charset="0"/>
                <a:cs typeface="Calibri" pitchFamily="34" charset="0"/>
              </a:rPr>
              <a:t>at most one project from P3 , P4 , </a:t>
            </a:r>
            <a:r>
              <a:rPr lang="en-US" b="1" dirty="0" smtClean="0">
                <a:effectLst>
                  <a:outerShdw blurRad="38100" dist="38100" dir="2700000" algn="tl">
                    <a:srgbClr val="FFFFFF"/>
                  </a:outerShdw>
                </a:effectLst>
                <a:latin typeface="Calibri" pitchFamily="34" charset="0"/>
                <a:cs typeface="Calibri" pitchFamily="34" charset="0"/>
              </a:rPr>
              <a:t>P5.</a:t>
            </a:r>
          </a:p>
          <a:p>
            <a:r>
              <a:rPr lang="en-US" b="1" dirty="0" smtClean="0">
                <a:effectLst>
                  <a:outerShdw blurRad="38100" dist="38100" dir="2700000" algn="tl">
                    <a:srgbClr val="FFFFFF"/>
                  </a:outerShdw>
                </a:effectLst>
                <a:latin typeface="Calibri" pitchFamily="34" charset="0"/>
                <a:cs typeface="Calibri" pitchFamily="34" charset="0"/>
              </a:rPr>
              <a:t>Y3 </a:t>
            </a:r>
            <a:r>
              <a:rPr lang="en-US" b="1" dirty="0">
                <a:effectLst>
                  <a:outerShdw blurRad="38100" dist="38100" dir="2700000" algn="tl">
                    <a:srgbClr val="FFFFFF"/>
                  </a:outerShdw>
                </a:effectLst>
                <a:latin typeface="Calibri" pitchFamily="34" charset="0"/>
                <a:cs typeface="Calibri" pitchFamily="34" charset="0"/>
              </a:rPr>
              <a:t>+ </a:t>
            </a:r>
            <a:r>
              <a:rPr lang="en-US" b="1" dirty="0" smtClean="0">
                <a:effectLst>
                  <a:outerShdw blurRad="38100" dist="38100" dir="2700000" algn="tl">
                    <a:srgbClr val="FFFFFF"/>
                  </a:outerShdw>
                </a:effectLst>
                <a:latin typeface="Calibri" pitchFamily="34" charset="0"/>
                <a:cs typeface="Calibri" pitchFamily="34" charset="0"/>
              </a:rPr>
              <a:t>Y4 </a:t>
            </a:r>
            <a:r>
              <a:rPr lang="en-US" b="1" dirty="0">
                <a:effectLst>
                  <a:outerShdw blurRad="38100" dist="38100" dir="2700000" algn="tl">
                    <a:srgbClr val="FFFFFF"/>
                  </a:outerShdw>
                </a:effectLst>
                <a:latin typeface="Calibri" pitchFamily="34" charset="0"/>
                <a:cs typeface="Calibri" pitchFamily="34" charset="0"/>
              </a:rPr>
              <a:t>+ </a:t>
            </a:r>
            <a:r>
              <a:rPr lang="en-US" b="1" dirty="0" smtClean="0">
                <a:effectLst>
                  <a:outerShdw blurRad="38100" dist="38100" dir="2700000" algn="tl">
                    <a:srgbClr val="FFFFFF"/>
                  </a:outerShdw>
                </a:effectLst>
                <a:latin typeface="Calibri" pitchFamily="34" charset="0"/>
                <a:cs typeface="Calibri" pitchFamily="34" charset="0"/>
              </a:rPr>
              <a:t>Y5 </a:t>
            </a:r>
            <a:r>
              <a:rPr lang="en-US" b="1" dirty="0">
                <a:effectLst>
                  <a:outerShdw blurRad="38100" dist="38100" dir="2700000" algn="tl">
                    <a:srgbClr val="FFFFFF"/>
                  </a:outerShdw>
                </a:effectLst>
                <a:latin typeface="Calibri" pitchFamily="34" charset="0"/>
                <a:cs typeface="Calibri" pitchFamily="34" charset="0"/>
              </a:rPr>
              <a:t>≤ </a:t>
            </a:r>
            <a:r>
              <a:rPr lang="en-US" b="1" dirty="0" smtClean="0">
                <a:effectLst>
                  <a:outerShdw blurRad="38100" dist="38100" dir="2700000" algn="tl">
                    <a:srgbClr val="FFFFFF"/>
                  </a:outerShdw>
                </a:effectLst>
                <a:latin typeface="Calibri" pitchFamily="34" charset="0"/>
                <a:cs typeface="Calibri" pitchFamily="34" charset="0"/>
              </a:rPr>
              <a:t>1</a:t>
            </a:r>
            <a:endParaRPr lang="en-US" b="1" dirty="0">
              <a:effectLst>
                <a:outerShdw blurRad="38100" dist="38100" dir="2700000" algn="tl">
                  <a:srgbClr val="FFFFFF"/>
                </a:outerShdw>
              </a:effectLst>
              <a:latin typeface="Calibri" pitchFamily="34" charset="0"/>
              <a:cs typeface="Calibri" pitchFamily="34" charset="0"/>
            </a:endParaRPr>
          </a:p>
        </p:txBody>
      </p:sp>
      <p:sp>
        <p:nvSpPr>
          <p:cNvPr id="13" name="TextBox 12"/>
          <p:cNvSpPr txBox="1"/>
          <p:nvPr/>
        </p:nvSpPr>
        <p:spPr>
          <a:xfrm>
            <a:off x="3749081" y="2788947"/>
            <a:ext cx="5090069" cy="1938992"/>
          </a:xfrm>
          <a:prstGeom prst="rect">
            <a:avLst/>
          </a:prstGeom>
          <a:noFill/>
          <a:ln w="34925" cmpd="dbl">
            <a:solidFill>
              <a:schemeClr val="tx1"/>
            </a:solidFill>
          </a:ln>
        </p:spPr>
        <p:txBody>
          <a:bodyPr wrap="square" rtlCol="0">
            <a:spAutoFit/>
          </a:bodyPr>
          <a:lstStyle>
            <a:defPPr>
              <a:defRPr lang="en-US"/>
            </a:defPPr>
            <a:lvl1pPr>
              <a:defRPr b="1">
                <a:effectLst>
                  <a:outerShdw blurRad="38100" dist="38100" dir="2700000" algn="tl">
                    <a:srgbClr val="FFFFFF"/>
                  </a:outerShdw>
                </a:effectLst>
                <a:latin typeface="Calibri" pitchFamily="34" charset="0"/>
                <a:cs typeface="Calibri" pitchFamily="34" charset="0"/>
              </a:defRPr>
            </a:lvl1pPr>
          </a:lstStyle>
          <a:p>
            <a:r>
              <a:rPr lang="en-US" dirty="0" smtClean="0"/>
              <a:t>If 0 or 1 projects are selected, the constraint is satisfied.</a:t>
            </a:r>
          </a:p>
          <a:p>
            <a:r>
              <a:rPr lang="en-US" dirty="0" smtClean="0">
                <a:solidFill>
                  <a:srgbClr val="C00000"/>
                </a:solidFill>
              </a:rPr>
              <a:t>If two </a:t>
            </a:r>
            <a:r>
              <a:rPr lang="en-US" dirty="0">
                <a:solidFill>
                  <a:srgbClr val="C00000"/>
                </a:solidFill>
              </a:rPr>
              <a:t>are </a:t>
            </a:r>
            <a:r>
              <a:rPr lang="en-US" dirty="0" smtClean="0">
                <a:solidFill>
                  <a:srgbClr val="C00000"/>
                </a:solidFill>
              </a:rPr>
              <a:t> </a:t>
            </a:r>
            <a:r>
              <a:rPr lang="en-US" dirty="0">
                <a:solidFill>
                  <a:srgbClr val="C00000"/>
                </a:solidFill>
              </a:rPr>
              <a:t>selected, </a:t>
            </a:r>
            <a:r>
              <a:rPr lang="en-US" dirty="0" smtClean="0">
                <a:solidFill>
                  <a:srgbClr val="C00000"/>
                </a:solidFill>
              </a:rPr>
              <a:t>Y3+Y4 +Y5 will be equal to 2 and the constraint is not satisfied. Same if you select all three.</a:t>
            </a:r>
            <a:endParaRPr lang="en-US" dirty="0">
              <a:solidFill>
                <a:srgbClr val="C00000"/>
              </a:solidFill>
            </a:endParaRPr>
          </a:p>
        </p:txBody>
      </p:sp>
      <p:sp>
        <p:nvSpPr>
          <p:cNvPr id="14" name="TextBox 13"/>
          <p:cNvSpPr txBox="1"/>
          <p:nvPr/>
        </p:nvSpPr>
        <p:spPr>
          <a:xfrm>
            <a:off x="365873" y="4727939"/>
            <a:ext cx="3383243" cy="1200329"/>
          </a:xfrm>
          <a:prstGeom prst="rect">
            <a:avLst/>
          </a:prstGeom>
          <a:noFill/>
          <a:ln w="34925" cmpd="dbl">
            <a:solidFill>
              <a:schemeClr val="tx1"/>
            </a:solidFill>
          </a:ln>
        </p:spPr>
        <p:txBody>
          <a:bodyPr wrap="square" rtlCol="0">
            <a:spAutoFit/>
          </a:bodyPr>
          <a:lstStyle/>
          <a:p>
            <a:pPr fontAlgn="auto">
              <a:spcBef>
                <a:spcPts val="0"/>
              </a:spcBef>
              <a:spcAft>
                <a:spcPts val="0"/>
              </a:spcAft>
              <a:defRPr/>
            </a:pPr>
            <a:r>
              <a:rPr lang="en-US" b="1" dirty="0">
                <a:effectLst>
                  <a:outerShdw blurRad="38100" dist="38100" dir="2700000" algn="tl">
                    <a:srgbClr val="FFFFFF"/>
                  </a:outerShdw>
                </a:effectLst>
                <a:latin typeface="Calibri" pitchFamily="34" charset="0"/>
                <a:cs typeface="Calibri" pitchFamily="34" charset="0"/>
              </a:rPr>
              <a:t>If P5 is selected, then P4 must be as </a:t>
            </a:r>
            <a:r>
              <a:rPr lang="en-US" b="1" dirty="0" smtClean="0">
                <a:effectLst>
                  <a:outerShdw blurRad="38100" dist="38100" dir="2700000" algn="tl">
                    <a:srgbClr val="FFFFFF"/>
                  </a:outerShdw>
                </a:effectLst>
                <a:latin typeface="Calibri" pitchFamily="34" charset="0"/>
                <a:cs typeface="Calibri" pitchFamily="34" charset="0"/>
              </a:rPr>
              <a:t>well.</a:t>
            </a:r>
          </a:p>
          <a:p>
            <a:pPr fontAlgn="auto">
              <a:spcBef>
                <a:spcPts val="0"/>
              </a:spcBef>
              <a:spcAft>
                <a:spcPts val="0"/>
              </a:spcAft>
              <a:defRPr/>
            </a:pPr>
            <a:r>
              <a:rPr lang="en-US" b="1" dirty="0" smtClean="0">
                <a:effectLst>
                  <a:outerShdw blurRad="38100" dist="38100" dir="2700000" algn="tl">
                    <a:srgbClr val="FFFFFF"/>
                  </a:outerShdw>
                </a:effectLst>
                <a:latin typeface="Calibri" pitchFamily="34" charset="0"/>
                <a:cs typeface="Calibri" pitchFamily="34" charset="0"/>
              </a:rPr>
              <a:t>Y4 - Y5 </a:t>
            </a:r>
            <a:r>
              <a:rPr lang="en-US" b="1" dirty="0" smtClean="0">
                <a:effectLst>
                  <a:outerShdw blurRad="38100" dist="38100" dir="2700000" algn="tl">
                    <a:srgbClr val="FFFFFF"/>
                  </a:outerShdw>
                </a:effectLst>
                <a:latin typeface="Calibri" pitchFamily="34" charset="0"/>
                <a:cs typeface="Calibri" pitchFamily="34" charset="0"/>
                <a:sym typeface="Symbol"/>
              </a:rPr>
              <a:t></a:t>
            </a:r>
            <a:r>
              <a:rPr lang="en-US" b="1" dirty="0" smtClean="0">
                <a:effectLst>
                  <a:outerShdw blurRad="38100" dist="38100" dir="2700000" algn="tl">
                    <a:srgbClr val="FFFFFF"/>
                  </a:outerShdw>
                </a:effectLst>
                <a:latin typeface="Calibri" pitchFamily="34" charset="0"/>
                <a:cs typeface="Calibri" pitchFamily="34" charset="0"/>
              </a:rPr>
              <a:t> 0</a:t>
            </a:r>
            <a:endParaRPr lang="en-US" b="1" dirty="0">
              <a:effectLst>
                <a:outerShdw blurRad="38100" dist="38100" dir="2700000" algn="tl">
                  <a:srgbClr val="FFFFFF"/>
                </a:outerShdw>
              </a:effectLst>
              <a:latin typeface="Calibri" pitchFamily="34" charset="0"/>
              <a:cs typeface="Calibri" pitchFamily="34" charset="0"/>
            </a:endParaRPr>
          </a:p>
        </p:txBody>
      </p:sp>
      <p:sp>
        <p:nvSpPr>
          <p:cNvPr id="15" name="TextBox 14"/>
          <p:cNvSpPr txBox="1"/>
          <p:nvPr/>
        </p:nvSpPr>
        <p:spPr>
          <a:xfrm>
            <a:off x="3749116" y="4727939"/>
            <a:ext cx="5090069" cy="1569660"/>
          </a:xfrm>
          <a:prstGeom prst="rect">
            <a:avLst/>
          </a:prstGeom>
          <a:noFill/>
          <a:ln w="34925" cmpd="dbl">
            <a:solidFill>
              <a:schemeClr val="tx1"/>
            </a:solidFill>
          </a:ln>
        </p:spPr>
        <p:txBody>
          <a:bodyPr wrap="square" rtlCol="0">
            <a:spAutoFit/>
          </a:bodyPr>
          <a:lstStyle>
            <a:defPPr>
              <a:defRPr lang="en-US"/>
            </a:defPPr>
            <a:lvl1pPr>
              <a:defRPr b="1">
                <a:effectLst>
                  <a:outerShdw blurRad="38100" dist="38100" dir="2700000" algn="tl">
                    <a:srgbClr val="FFFFFF"/>
                  </a:outerShdw>
                </a:effectLst>
                <a:latin typeface="Calibri" pitchFamily="34" charset="0"/>
                <a:cs typeface="Calibri" pitchFamily="34" charset="0"/>
              </a:defRPr>
            </a:lvl1pPr>
          </a:lstStyle>
          <a:p>
            <a:r>
              <a:rPr lang="en-US" dirty="0" smtClean="0"/>
              <a:t>If P5 is selected, Y5 = 1 then Y4 must also be 1. If Y5=0, Y4 can  be 0 or 1.</a:t>
            </a:r>
          </a:p>
          <a:p>
            <a:r>
              <a:rPr lang="en-US" dirty="0" smtClean="0">
                <a:solidFill>
                  <a:srgbClr val="C00000"/>
                </a:solidFill>
              </a:rPr>
              <a:t>If Y5 =1 and Y4 = 0, the constraint is not satisfied. </a:t>
            </a:r>
            <a:endParaRPr lang="en-US" dirty="0">
              <a:solidFill>
                <a:srgbClr val="C00000"/>
              </a:solidFill>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2">
                                            <p:bg/>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2">
                                            <p:txEl>
                                              <p:pRg st="0" end="0"/>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2">
                                            <p:txEl>
                                              <p:pRg st="1" end="1"/>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3"/>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4">
                                            <p:bg/>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4">
                                            <p:txEl>
                                              <p:pRg st="0" end="0"/>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4">
                                            <p:txEl>
                                              <p:pRg st="1" end="1"/>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build="p" animBg="1"/>
      <p:bldP spid="12" grpId="0" build="p" animBg="1"/>
      <p:bldP spid="13" grpId="0" animBg="1"/>
      <p:bldP spid="14" grpId="0" build="p" animBg="1"/>
      <p:bldP spid="15"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p>
            <a:r>
              <a:rPr lang="en-US" smtClean="0"/>
              <a:t>Integer_LP</a:t>
            </a:r>
            <a:endParaRPr lang="en-US" dirty="0"/>
          </a:p>
        </p:txBody>
      </p:sp>
      <p:sp>
        <p:nvSpPr>
          <p:cNvPr id="3" name="Slide Number Placeholder 2"/>
          <p:cNvSpPr>
            <a:spLocks noGrp="1"/>
          </p:cNvSpPr>
          <p:nvPr>
            <p:ph type="sldNum" sz="quarter" idx="11"/>
          </p:nvPr>
        </p:nvSpPr>
        <p:spPr/>
        <p:txBody>
          <a:bodyPr/>
          <a:lstStyle/>
          <a:p>
            <a:fld id="{D800FC57-747A-4054-A3DF-63D163080A4A}" type="slidenum">
              <a:rPr lang="en-US" smtClean="0"/>
              <a:pPr/>
              <a:t>21</a:t>
            </a:fld>
            <a:endParaRPr lang="en-US" dirty="0"/>
          </a:p>
        </p:txBody>
      </p:sp>
      <p:sp>
        <p:nvSpPr>
          <p:cNvPr id="4" name="AutoShape 5"/>
          <p:cNvSpPr>
            <a:spLocks noChangeArrowheads="1"/>
          </p:cNvSpPr>
          <p:nvPr/>
        </p:nvSpPr>
        <p:spPr bwMode="blackWhite">
          <a:xfrm>
            <a:off x="228600" y="228600"/>
            <a:ext cx="7452326" cy="578882"/>
          </a:xfrm>
          <a:prstGeom prst="roundRect">
            <a:avLst>
              <a:gd name="adj" fmla="val 16667"/>
            </a:avLst>
          </a:prstGeom>
          <a:gradFill rotWithShape="1">
            <a:gsLst>
              <a:gs pos="0">
                <a:srgbClr val="CC3300"/>
              </a:gs>
              <a:gs pos="50000">
                <a:srgbClr val="FF9900"/>
              </a:gs>
              <a:gs pos="100000">
                <a:srgbClr val="CC3300"/>
              </a:gs>
            </a:gsLst>
            <a:lin ang="5400000" scaled="1"/>
          </a:gradFill>
          <a:ln w="9525">
            <a:solidFill>
              <a:srgbClr val="4D4D4D"/>
            </a:solidFill>
            <a:round/>
            <a:headEnd/>
            <a:tailEnd/>
          </a:ln>
          <a:effectLst>
            <a:outerShdw dist="107763" dir="2700000" algn="ctr" rotWithShape="0">
              <a:schemeClr val="bg2">
                <a:alpha val="50000"/>
              </a:schemeClr>
            </a:outerShdw>
          </a:effectLst>
        </p:spPr>
        <p:txBody>
          <a:bodyPr wrap="square" lIns="18288" tIns="45720" rIns="18288" bIns="45720">
            <a:spAutoFit/>
          </a:bodyPr>
          <a:lstStyle/>
          <a:p>
            <a:r>
              <a:rPr lang="en-US" sz="2800" b="1" dirty="0" smtClean="0">
                <a:solidFill>
                  <a:schemeClr val="tx2"/>
                </a:solidFill>
                <a:effectLst>
                  <a:outerShdw blurRad="38100" dist="38100" dir="2700000" algn="tl">
                    <a:srgbClr val="FFFFFF"/>
                  </a:outerShdw>
                </a:effectLst>
                <a:latin typeface="Verdana" pitchFamily="34" charset="0"/>
              </a:rPr>
              <a:t>Linking Constraints and Fixed Costs</a:t>
            </a:r>
          </a:p>
        </p:txBody>
      </p:sp>
      <p:sp>
        <p:nvSpPr>
          <p:cNvPr id="5" name="Rectangle 4"/>
          <p:cNvSpPr/>
          <p:nvPr/>
        </p:nvSpPr>
        <p:spPr>
          <a:xfrm>
            <a:off x="274367" y="868708"/>
            <a:ext cx="8503827" cy="1200329"/>
          </a:xfrm>
          <a:prstGeom prst="rect">
            <a:avLst/>
          </a:prstGeom>
        </p:spPr>
        <p:txBody>
          <a:bodyPr wrap="square">
            <a:spAutoFit/>
          </a:bodyPr>
          <a:lstStyle/>
          <a:p>
            <a:r>
              <a:rPr lang="en-US" b="1" dirty="0" smtClean="0">
                <a:effectLst>
                  <a:outerShdw blurRad="38100" dist="38100" dir="2700000" algn="tl">
                    <a:srgbClr val="FFFFFF"/>
                  </a:outerShdw>
                </a:effectLst>
                <a:latin typeface="Calibri" pitchFamily="34" charset="0"/>
                <a:cs typeface="Calibri" pitchFamily="34" charset="0"/>
              </a:rPr>
              <a:t>Suppose we purchase x units of a product at unit cost C. For sending the purchase order, there is a fixed cost F. So the total purchase cost will be  (F + </a:t>
            </a:r>
            <a:r>
              <a:rPr lang="en-US" b="1" dirty="0" err="1" smtClean="0">
                <a:effectLst>
                  <a:outerShdw blurRad="38100" dist="38100" dir="2700000" algn="tl">
                    <a:srgbClr val="FFFFFF"/>
                  </a:outerShdw>
                </a:effectLst>
                <a:latin typeface="Calibri" pitchFamily="34" charset="0"/>
                <a:cs typeface="Calibri" pitchFamily="34" charset="0"/>
              </a:rPr>
              <a:t>Cx</a:t>
            </a:r>
            <a:r>
              <a:rPr lang="en-US" b="1" dirty="0" smtClean="0">
                <a:effectLst>
                  <a:outerShdw blurRad="38100" dist="38100" dir="2700000" algn="tl">
                    <a:srgbClr val="FFFFFF"/>
                  </a:outerShdw>
                </a:effectLst>
                <a:latin typeface="Calibri" pitchFamily="34" charset="0"/>
                <a:cs typeface="Calibri" pitchFamily="34" charset="0"/>
              </a:rPr>
              <a:t>).  </a:t>
            </a:r>
          </a:p>
        </p:txBody>
      </p:sp>
      <p:sp>
        <p:nvSpPr>
          <p:cNvPr id="8" name="Rectangle 7"/>
          <p:cNvSpPr/>
          <p:nvPr/>
        </p:nvSpPr>
        <p:spPr>
          <a:xfrm>
            <a:off x="274367" y="3246122"/>
            <a:ext cx="8503827" cy="1938992"/>
          </a:xfrm>
          <a:prstGeom prst="rect">
            <a:avLst/>
          </a:prstGeom>
        </p:spPr>
        <p:txBody>
          <a:bodyPr wrap="square">
            <a:spAutoFit/>
          </a:bodyPr>
          <a:lstStyle/>
          <a:p>
            <a:r>
              <a:rPr lang="en-US" b="1" dirty="0" smtClean="0">
                <a:effectLst>
                  <a:outerShdw blurRad="38100" dist="38100" dir="2700000" algn="tl">
                    <a:srgbClr val="FFFFFF"/>
                  </a:outerShdw>
                </a:effectLst>
                <a:latin typeface="Calibri" pitchFamily="34" charset="0"/>
                <a:cs typeface="Calibri" pitchFamily="34" charset="0"/>
              </a:rPr>
              <a:t>To correct this, we introduce a binary variable y and add a new constraint as follows.</a:t>
            </a:r>
          </a:p>
          <a:p>
            <a:r>
              <a:rPr lang="en-US" b="1" dirty="0" smtClean="0">
                <a:effectLst>
                  <a:outerShdw blurRad="38100" dist="38100" dir="2700000" algn="tl">
                    <a:srgbClr val="FFFFFF"/>
                  </a:outerShdw>
                </a:effectLst>
                <a:latin typeface="Calibri" pitchFamily="34" charset="0"/>
                <a:cs typeface="Calibri" pitchFamily="34" charset="0"/>
              </a:rPr>
              <a:t>Minimize  </a:t>
            </a:r>
            <a:r>
              <a:rPr lang="en-US" b="1" dirty="0" err="1" smtClean="0">
                <a:effectLst>
                  <a:outerShdw blurRad="38100" dist="38100" dir="2700000" algn="tl">
                    <a:srgbClr val="FFFFFF"/>
                  </a:outerShdw>
                </a:effectLst>
                <a:latin typeface="Calibri" pitchFamily="34" charset="0"/>
                <a:cs typeface="Calibri" pitchFamily="34" charset="0"/>
              </a:rPr>
              <a:t>Fy</a:t>
            </a:r>
            <a:r>
              <a:rPr lang="en-US" b="1" dirty="0" smtClean="0">
                <a:effectLst>
                  <a:outerShdw blurRad="38100" dist="38100" dir="2700000" algn="tl">
                    <a:srgbClr val="FFFFFF"/>
                  </a:outerShdw>
                </a:effectLst>
                <a:latin typeface="Calibri" pitchFamily="34" charset="0"/>
                <a:cs typeface="Calibri" pitchFamily="34" charset="0"/>
              </a:rPr>
              <a:t> + </a:t>
            </a:r>
            <a:r>
              <a:rPr lang="en-US" b="1" dirty="0" err="1" smtClean="0">
                <a:effectLst>
                  <a:outerShdw blurRad="38100" dist="38100" dir="2700000" algn="tl">
                    <a:srgbClr val="FFFFFF"/>
                  </a:outerShdw>
                </a:effectLst>
                <a:latin typeface="Calibri" pitchFamily="34" charset="0"/>
                <a:cs typeface="Calibri" pitchFamily="34" charset="0"/>
              </a:rPr>
              <a:t>Cx</a:t>
            </a:r>
            <a:r>
              <a:rPr lang="en-US" b="1" dirty="0" smtClean="0">
                <a:effectLst>
                  <a:outerShdw blurRad="38100" dist="38100" dir="2700000" algn="tl">
                    <a:srgbClr val="FFFFFF"/>
                  </a:outerShdw>
                </a:effectLst>
                <a:latin typeface="Calibri" pitchFamily="34" charset="0"/>
                <a:cs typeface="Calibri" pitchFamily="34" charset="0"/>
              </a:rPr>
              <a:t> </a:t>
            </a:r>
          </a:p>
          <a:p>
            <a:r>
              <a:rPr lang="en-US" b="1" dirty="0" smtClean="0">
                <a:effectLst>
                  <a:outerShdw blurRad="38100" dist="38100" dir="2700000" algn="tl">
                    <a:srgbClr val="FFFFFF"/>
                  </a:outerShdw>
                </a:effectLst>
                <a:latin typeface="Calibri" pitchFamily="34" charset="0"/>
                <a:cs typeface="Calibri" pitchFamily="34" charset="0"/>
              </a:rPr>
              <a:t>Subject to: 	x ≤ My    where M is a large number.</a:t>
            </a:r>
          </a:p>
          <a:p>
            <a:r>
              <a:rPr lang="en-US" b="1" dirty="0" smtClean="0">
                <a:effectLst>
                  <a:outerShdw blurRad="38100" dist="38100" dir="2700000" algn="tl">
                    <a:srgbClr val="FFFFFF"/>
                  </a:outerShdw>
                </a:effectLst>
                <a:latin typeface="Calibri" pitchFamily="34" charset="0"/>
                <a:cs typeface="Calibri" pitchFamily="34" charset="0"/>
              </a:rPr>
              <a:t>		y = 0 or 1</a:t>
            </a:r>
          </a:p>
        </p:txBody>
      </p:sp>
      <p:sp>
        <p:nvSpPr>
          <p:cNvPr id="9" name="Rectangle 8"/>
          <p:cNvSpPr/>
          <p:nvPr/>
        </p:nvSpPr>
        <p:spPr>
          <a:xfrm>
            <a:off x="274367" y="5257780"/>
            <a:ext cx="8503827" cy="1200329"/>
          </a:xfrm>
          <a:prstGeom prst="rect">
            <a:avLst/>
          </a:prstGeom>
        </p:spPr>
        <p:txBody>
          <a:bodyPr wrap="square">
            <a:spAutoFit/>
          </a:bodyPr>
          <a:lstStyle/>
          <a:p>
            <a:r>
              <a:rPr lang="en-US" b="1" dirty="0" smtClean="0">
                <a:effectLst>
                  <a:outerShdw blurRad="38100" dist="38100" dir="2700000" algn="tl">
                    <a:srgbClr val="FFFFFF"/>
                  </a:outerShdw>
                </a:effectLst>
                <a:latin typeface="Calibri" pitchFamily="34" charset="0"/>
                <a:cs typeface="Calibri" pitchFamily="34" charset="0"/>
              </a:rPr>
              <a:t>Note that when x = 0, y  can be 0 or 1 according to the first constraint and minimization will force it to zero.</a:t>
            </a:r>
          </a:p>
          <a:p>
            <a:r>
              <a:rPr lang="en-US" b="1" dirty="0" smtClean="0">
                <a:effectLst>
                  <a:outerShdw blurRad="38100" dist="38100" dir="2700000" algn="tl">
                    <a:srgbClr val="FFFFFF"/>
                  </a:outerShdw>
                </a:effectLst>
                <a:latin typeface="Calibri" pitchFamily="34" charset="0"/>
                <a:cs typeface="Calibri" pitchFamily="34" charset="0"/>
              </a:rPr>
              <a:t>When  x &gt; 0,  y will be forced to  a value of 1.</a:t>
            </a:r>
          </a:p>
        </p:txBody>
      </p:sp>
      <p:sp>
        <p:nvSpPr>
          <p:cNvPr id="10" name="Rectangle 9"/>
          <p:cNvSpPr/>
          <p:nvPr/>
        </p:nvSpPr>
        <p:spPr>
          <a:xfrm>
            <a:off x="274367" y="1965976"/>
            <a:ext cx="8503827" cy="1200329"/>
          </a:xfrm>
          <a:prstGeom prst="rect">
            <a:avLst/>
          </a:prstGeom>
        </p:spPr>
        <p:txBody>
          <a:bodyPr wrap="square">
            <a:spAutoFit/>
          </a:bodyPr>
          <a:lstStyle/>
          <a:p>
            <a:r>
              <a:rPr lang="en-US" b="1" dirty="0" smtClean="0">
                <a:effectLst>
                  <a:outerShdw blurRad="38100" dist="38100" dir="2700000" algn="tl">
                    <a:srgbClr val="FFFFFF"/>
                  </a:outerShdw>
                </a:effectLst>
                <a:latin typeface="Calibri" pitchFamily="34" charset="0"/>
                <a:cs typeface="Calibri" pitchFamily="34" charset="0"/>
              </a:rPr>
              <a:t>If this value is included in the objective function, then we will end up with fixed cost F even when x = 0. This should not happen. There should be no fixed cost when we don’t buy.</a:t>
            </a: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8" grpId="0"/>
      <p:bldP spid="9" grpId="0"/>
      <p:bldP spid="10"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p>
            <a:r>
              <a:rPr lang="en-US" smtClean="0"/>
              <a:t>Integer_LP</a:t>
            </a:r>
            <a:endParaRPr lang="en-US" dirty="0"/>
          </a:p>
        </p:txBody>
      </p:sp>
      <p:sp>
        <p:nvSpPr>
          <p:cNvPr id="3" name="Slide Number Placeholder 2"/>
          <p:cNvSpPr>
            <a:spLocks noGrp="1"/>
          </p:cNvSpPr>
          <p:nvPr>
            <p:ph type="sldNum" sz="quarter" idx="11"/>
          </p:nvPr>
        </p:nvSpPr>
        <p:spPr/>
        <p:txBody>
          <a:bodyPr/>
          <a:lstStyle/>
          <a:p>
            <a:fld id="{D800FC57-747A-4054-A3DF-63D163080A4A}" type="slidenum">
              <a:rPr lang="en-US" smtClean="0"/>
              <a:pPr/>
              <a:t>22</a:t>
            </a:fld>
            <a:endParaRPr lang="en-US" dirty="0"/>
          </a:p>
        </p:txBody>
      </p:sp>
      <p:sp>
        <p:nvSpPr>
          <p:cNvPr id="4" name="AutoShape 9"/>
          <p:cNvSpPr>
            <a:spLocks noChangeArrowheads="1"/>
          </p:cNvSpPr>
          <p:nvPr/>
        </p:nvSpPr>
        <p:spPr bwMode="blackWhite">
          <a:xfrm>
            <a:off x="228602" y="152400"/>
            <a:ext cx="5349228" cy="578882"/>
          </a:xfrm>
          <a:prstGeom prst="roundRect">
            <a:avLst>
              <a:gd name="adj" fmla="val 16667"/>
            </a:avLst>
          </a:prstGeom>
          <a:gradFill rotWithShape="1">
            <a:gsLst>
              <a:gs pos="0">
                <a:srgbClr val="800000"/>
              </a:gs>
              <a:gs pos="50000">
                <a:srgbClr val="CC0000"/>
              </a:gs>
              <a:gs pos="100000">
                <a:srgbClr val="800000"/>
              </a:gs>
            </a:gsLst>
            <a:lin ang="5400000" scaled="1"/>
          </a:gradFill>
          <a:ln w="9525">
            <a:solidFill>
              <a:srgbClr val="4D4D4D"/>
            </a:solidFill>
            <a:round/>
            <a:headEnd/>
            <a:tailEnd/>
          </a:ln>
          <a:effectLst>
            <a:outerShdw dist="107763" dir="2700000" algn="ctr" rotWithShape="0">
              <a:schemeClr val="bg2">
                <a:alpha val="50000"/>
              </a:schemeClr>
            </a:outerShdw>
          </a:effectLst>
        </p:spPr>
        <p:txBody>
          <a:bodyPr wrap="square" lIns="18288" rIns="18288">
            <a:spAutoFit/>
          </a:bodyPr>
          <a:lstStyle/>
          <a:p>
            <a:r>
              <a:rPr lang="en-US" sz="2800" b="1" dirty="0" smtClean="0">
                <a:solidFill>
                  <a:schemeClr val="bg1"/>
                </a:solidFill>
                <a:effectLst>
                  <a:outerShdw blurRad="38100" dist="38100" dir="2700000" algn="tl">
                    <a:srgbClr val="000000"/>
                  </a:outerShdw>
                </a:effectLst>
                <a:latin typeface="Verdana" pitchFamily="34" charset="0"/>
              </a:rPr>
              <a:t>Dynamic Lot Sizing Model</a:t>
            </a:r>
          </a:p>
        </p:txBody>
      </p:sp>
      <p:sp>
        <p:nvSpPr>
          <p:cNvPr id="5" name="TextBox 4"/>
          <p:cNvSpPr txBox="1"/>
          <p:nvPr/>
        </p:nvSpPr>
        <p:spPr>
          <a:xfrm>
            <a:off x="274367" y="868709"/>
            <a:ext cx="8595266" cy="4524315"/>
          </a:xfrm>
          <a:prstGeom prst="rect">
            <a:avLst/>
          </a:prstGeom>
          <a:noFill/>
        </p:spPr>
        <p:txBody>
          <a:bodyPr wrap="square" rtlCol="0">
            <a:spAutoFit/>
          </a:bodyPr>
          <a:lstStyle/>
          <a:p>
            <a:r>
              <a:rPr lang="en-US" b="1" dirty="0" smtClean="0">
                <a:effectLst>
                  <a:outerShdw blurRad="38100" dist="38100" dir="2700000" algn="tl">
                    <a:srgbClr val="FFFFFF"/>
                  </a:outerShdw>
                </a:effectLst>
                <a:latin typeface="Calibri" pitchFamily="34" charset="0"/>
                <a:cs typeface="Calibri" pitchFamily="34" charset="0"/>
              </a:rPr>
              <a:t>The model assumptions / requirements are as follows.</a:t>
            </a:r>
          </a:p>
          <a:p>
            <a:pPr marL="457200" lvl="0" indent="-457200">
              <a:buFont typeface="Arial" pitchFamily="34" charset="0"/>
              <a:buChar char="•"/>
            </a:pPr>
            <a:r>
              <a:rPr lang="en-US" b="1" dirty="0" smtClean="0">
                <a:effectLst>
                  <a:outerShdw blurRad="38100" dist="38100" dir="2700000" algn="tl">
                    <a:srgbClr val="FFFFFF"/>
                  </a:outerShdw>
                </a:effectLst>
                <a:latin typeface="Calibri" pitchFamily="34" charset="0"/>
                <a:cs typeface="Calibri" pitchFamily="34" charset="0"/>
              </a:rPr>
              <a:t>We have a single product with demand D</a:t>
            </a:r>
            <a:r>
              <a:rPr lang="en-US" b="1" baseline="-25000" dirty="0" smtClean="0">
                <a:effectLst>
                  <a:outerShdw blurRad="38100" dist="38100" dir="2700000" algn="tl">
                    <a:srgbClr val="FFFFFF"/>
                  </a:outerShdw>
                </a:effectLst>
                <a:latin typeface="Calibri" pitchFamily="34" charset="0"/>
                <a:cs typeface="Calibri" pitchFamily="34" charset="0"/>
              </a:rPr>
              <a:t>1</a:t>
            </a:r>
            <a:r>
              <a:rPr lang="en-US" b="1" dirty="0" smtClean="0">
                <a:effectLst>
                  <a:outerShdw blurRad="38100" dist="38100" dir="2700000" algn="tl">
                    <a:srgbClr val="FFFFFF"/>
                  </a:outerShdw>
                </a:effectLst>
                <a:latin typeface="Calibri" pitchFamily="34" charset="0"/>
                <a:cs typeface="Calibri" pitchFamily="34" charset="0"/>
              </a:rPr>
              <a:t>, D</a:t>
            </a:r>
            <a:r>
              <a:rPr lang="en-US" b="1" baseline="-25000" dirty="0" smtClean="0">
                <a:effectLst>
                  <a:outerShdw blurRad="38100" dist="38100" dir="2700000" algn="tl">
                    <a:srgbClr val="FFFFFF"/>
                  </a:outerShdw>
                </a:effectLst>
                <a:latin typeface="Calibri" pitchFamily="34" charset="0"/>
                <a:cs typeface="Calibri" pitchFamily="34" charset="0"/>
              </a:rPr>
              <a:t>2</a:t>
            </a:r>
            <a:r>
              <a:rPr lang="en-US" b="1" dirty="0" smtClean="0">
                <a:effectLst>
                  <a:outerShdw blurRad="38100" dist="38100" dir="2700000" algn="tl">
                    <a:srgbClr val="FFFFFF"/>
                  </a:outerShdw>
                </a:effectLst>
                <a:latin typeface="Calibri" pitchFamily="34" charset="0"/>
                <a:cs typeface="Calibri" pitchFamily="34" charset="0"/>
              </a:rPr>
              <a:t>, …, </a:t>
            </a:r>
            <a:r>
              <a:rPr lang="en-US" b="1" dirty="0" err="1" smtClean="0">
                <a:effectLst>
                  <a:outerShdw blurRad="38100" dist="38100" dir="2700000" algn="tl">
                    <a:srgbClr val="FFFFFF"/>
                  </a:outerShdw>
                </a:effectLst>
                <a:latin typeface="Calibri" pitchFamily="34" charset="0"/>
                <a:cs typeface="Calibri" pitchFamily="34" charset="0"/>
              </a:rPr>
              <a:t>D</a:t>
            </a:r>
            <a:r>
              <a:rPr lang="en-US" b="1" baseline="-25000" dirty="0" err="1" smtClean="0">
                <a:effectLst>
                  <a:outerShdw blurRad="38100" dist="38100" dir="2700000" algn="tl">
                    <a:srgbClr val="FFFFFF"/>
                  </a:outerShdw>
                </a:effectLst>
                <a:latin typeface="Calibri" pitchFamily="34" charset="0"/>
                <a:cs typeface="Calibri" pitchFamily="34" charset="0"/>
              </a:rPr>
              <a:t>n</a:t>
            </a:r>
            <a:r>
              <a:rPr lang="en-US" b="1" dirty="0" smtClean="0">
                <a:effectLst>
                  <a:outerShdw blurRad="38100" dist="38100" dir="2700000" algn="tl">
                    <a:srgbClr val="FFFFFF"/>
                  </a:outerShdw>
                </a:effectLst>
                <a:latin typeface="Calibri" pitchFamily="34" charset="0"/>
                <a:cs typeface="Calibri" pitchFamily="34" charset="0"/>
              </a:rPr>
              <a:t> for n periods (periods P</a:t>
            </a:r>
            <a:r>
              <a:rPr lang="en-US" b="1" baseline="-25000" dirty="0" smtClean="0">
                <a:effectLst>
                  <a:outerShdw blurRad="38100" dist="38100" dir="2700000" algn="tl">
                    <a:srgbClr val="FFFFFF"/>
                  </a:outerShdw>
                </a:effectLst>
                <a:latin typeface="Calibri" pitchFamily="34" charset="0"/>
                <a:cs typeface="Calibri" pitchFamily="34" charset="0"/>
              </a:rPr>
              <a:t>1</a:t>
            </a:r>
            <a:r>
              <a:rPr lang="en-US" b="1" dirty="0" smtClean="0">
                <a:effectLst>
                  <a:outerShdw blurRad="38100" dist="38100" dir="2700000" algn="tl">
                    <a:srgbClr val="FFFFFF"/>
                  </a:outerShdw>
                </a:effectLst>
                <a:latin typeface="Calibri" pitchFamily="34" charset="0"/>
                <a:cs typeface="Calibri" pitchFamily="34" charset="0"/>
              </a:rPr>
              <a:t>, P</a:t>
            </a:r>
            <a:r>
              <a:rPr lang="en-US" b="1" baseline="-25000" dirty="0" smtClean="0">
                <a:effectLst>
                  <a:outerShdw blurRad="38100" dist="38100" dir="2700000" algn="tl">
                    <a:srgbClr val="FFFFFF"/>
                  </a:outerShdw>
                </a:effectLst>
                <a:latin typeface="Calibri" pitchFamily="34" charset="0"/>
                <a:cs typeface="Calibri" pitchFamily="34" charset="0"/>
              </a:rPr>
              <a:t>2</a:t>
            </a:r>
            <a:r>
              <a:rPr lang="en-US" b="1" dirty="0" smtClean="0">
                <a:effectLst>
                  <a:outerShdw blurRad="38100" dist="38100" dir="2700000" algn="tl">
                    <a:srgbClr val="FFFFFF"/>
                  </a:outerShdw>
                </a:effectLst>
                <a:latin typeface="Calibri" pitchFamily="34" charset="0"/>
                <a:cs typeface="Calibri" pitchFamily="34" charset="0"/>
              </a:rPr>
              <a:t>, … , </a:t>
            </a:r>
            <a:r>
              <a:rPr lang="en-US" b="1" dirty="0" err="1" smtClean="0">
                <a:effectLst>
                  <a:outerShdw blurRad="38100" dist="38100" dir="2700000" algn="tl">
                    <a:srgbClr val="FFFFFF"/>
                  </a:outerShdw>
                </a:effectLst>
                <a:latin typeface="Calibri" pitchFamily="34" charset="0"/>
                <a:cs typeface="Calibri" pitchFamily="34" charset="0"/>
              </a:rPr>
              <a:t>P</a:t>
            </a:r>
            <a:r>
              <a:rPr lang="en-US" b="1" baseline="-25000" dirty="0" err="1" smtClean="0">
                <a:effectLst>
                  <a:outerShdw blurRad="38100" dist="38100" dir="2700000" algn="tl">
                    <a:srgbClr val="FFFFFF"/>
                  </a:outerShdw>
                </a:effectLst>
                <a:latin typeface="Calibri" pitchFamily="34" charset="0"/>
                <a:cs typeface="Calibri" pitchFamily="34" charset="0"/>
              </a:rPr>
              <a:t>n</a:t>
            </a:r>
            <a:r>
              <a:rPr lang="en-US" b="1" dirty="0" smtClean="0">
                <a:effectLst>
                  <a:outerShdw blurRad="38100" dist="38100" dir="2700000" algn="tl">
                    <a:srgbClr val="FFFFFF"/>
                  </a:outerShdw>
                </a:effectLst>
                <a:latin typeface="Calibri" pitchFamily="34" charset="0"/>
                <a:cs typeface="Calibri" pitchFamily="34" charset="0"/>
              </a:rPr>
              <a:t>).</a:t>
            </a:r>
          </a:p>
          <a:p>
            <a:pPr marL="457200" lvl="0" indent="-457200">
              <a:buFont typeface="Arial" pitchFamily="34" charset="0"/>
              <a:buChar char="•"/>
            </a:pPr>
            <a:r>
              <a:rPr lang="en-US" b="1" dirty="0" smtClean="0">
                <a:effectLst>
                  <a:outerShdw blurRad="38100" dist="38100" dir="2700000" algn="tl">
                    <a:srgbClr val="FFFFFF"/>
                  </a:outerShdw>
                </a:effectLst>
                <a:latin typeface="Calibri" pitchFamily="34" charset="0"/>
                <a:cs typeface="Calibri" pitchFamily="34" charset="0"/>
              </a:rPr>
              <a:t>Decision variables: X</a:t>
            </a:r>
            <a:r>
              <a:rPr lang="en-US" b="1" baseline="-25000" dirty="0" smtClean="0">
                <a:effectLst>
                  <a:outerShdw blurRad="38100" dist="38100" dir="2700000" algn="tl">
                    <a:srgbClr val="FFFFFF"/>
                  </a:outerShdw>
                </a:effectLst>
                <a:latin typeface="Calibri" pitchFamily="34" charset="0"/>
                <a:cs typeface="Calibri" pitchFamily="34" charset="0"/>
              </a:rPr>
              <a:t>1</a:t>
            </a:r>
            <a:r>
              <a:rPr lang="en-US" b="1" dirty="0" smtClean="0">
                <a:effectLst>
                  <a:outerShdw blurRad="38100" dist="38100" dir="2700000" algn="tl">
                    <a:srgbClr val="FFFFFF"/>
                  </a:outerShdw>
                </a:effectLst>
                <a:latin typeface="Calibri" pitchFamily="34" charset="0"/>
                <a:cs typeface="Calibri" pitchFamily="34" charset="0"/>
              </a:rPr>
              <a:t>, X</a:t>
            </a:r>
            <a:r>
              <a:rPr lang="en-US" b="1" baseline="-25000" dirty="0" smtClean="0">
                <a:effectLst>
                  <a:outerShdw blurRad="38100" dist="38100" dir="2700000" algn="tl">
                    <a:srgbClr val="FFFFFF"/>
                  </a:outerShdw>
                </a:effectLst>
                <a:latin typeface="Calibri" pitchFamily="34" charset="0"/>
                <a:cs typeface="Calibri" pitchFamily="34" charset="0"/>
              </a:rPr>
              <a:t>2</a:t>
            </a:r>
            <a:r>
              <a:rPr lang="en-US" b="1" dirty="0" smtClean="0">
                <a:effectLst>
                  <a:outerShdw blurRad="38100" dist="38100" dir="2700000" algn="tl">
                    <a:srgbClr val="FFFFFF"/>
                  </a:outerShdw>
                </a:effectLst>
                <a:latin typeface="Calibri" pitchFamily="34" charset="0"/>
                <a:cs typeface="Calibri" pitchFamily="34" charset="0"/>
              </a:rPr>
              <a:t>, …, </a:t>
            </a:r>
            <a:r>
              <a:rPr lang="en-US" b="1" dirty="0" err="1" smtClean="0">
                <a:effectLst>
                  <a:outerShdw blurRad="38100" dist="38100" dir="2700000" algn="tl">
                    <a:srgbClr val="FFFFFF"/>
                  </a:outerShdw>
                </a:effectLst>
                <a:latin typeface="Calibri" pitchFamily="34" charset="0"/>
                <a:cs typeface="Calibri" pitchFamily="34" charset="0"/>
              </a:rPr>
              <a:t>X</a:t>
            </a:r>
            <a:r>
              <a:rPr lang="en-US" b="1" baseline="-25000" dirty="0" err="1" smtClean="0">
                <a:effectLst>
                  <a:outerShdw blurRad="38100" dist="38100" dir="2700000" algn="tl">
                    <a:srgbClr val="FFFFFF"/>
                  </a:outerShdw>
                </a:effectLst>
                <a:latin typeface="Calibri" pitchFamily="34" charset="0"/>
                <a:cs typeface="Calibri" pitchFamily="34" charset="0"/>
              </a:rPr>
              <a:t>n</a:t>
            </a:r>
            <a:r>
              <a:rPr lang="en-US" b="1" dirty="0" smtClean="0">
                <a:effectLst>
                  <a:outerShdw blurRad="38100" dist="38100" dir="2700000" algn="tl">
                    <a:srgbClr val="FFFFFF"/>
                  </a:outerShdw>
                </a:effectLst>
                <a:latin typeface="Calibri" pitchFamily="34" charset="0"/>
                <a:cs typeface="Calibri" pitchFamily="34" charset="0"/>
              </a:rPr>
              <a:t>. These can be production or purchase quantities, called lot sizes.</a:t>
            </a:r>
          </a:p>
          <a:p>
            <a:pPr marL="457200" lvl="0" indent="-457200">
              <a:buFont typeface="Arial" pitchFamily="34" charset="0"/>
              <a:buChar char="•"/>
            </a:pPr>
            <a:r>
              <a:rPr lang="en-US" b="1" dirty="0" smtClean="0">
                <a:effectLst>
                  <a:outerShdw blurRad="38100" dist="38100" dir="2700000" algn="tl">
                    <a:srgbClr val="FFFFFF"/>
                  </a:outerShdw>
                </a:effectLst>
                <a:latin typeface="Calibri" pitchFamily="34" charset="0"/>
                <a:cs typeface="Calibri" pitchFamily="34" charset="0"/>
              </a:rPr>
              <a:t>No shortages are allowed.</a:t>
            </a:r>
          </a:p>
          <a:p>
            <a:pPr marL="457200" lvl="0" indent="-457200">
              <a:buFont typeface="Arial" pitchFamily="34" charset="0"/>
              <a:buChar char="•"/>
            </a:pPr>
            <a:r>
              <a:rPr lang="en-US" b="1" dirty="0" smtClean="0">
                <a:effectLst>
                  <a:outerShdw blurRad="38100" dist="38100" dir="2700000" algn="tl">
                    <a:srgbClr val="FFFFFF"/>
                  </a:outerShdw>
                </a:effectLst>
                <a:latin typeface="Calibri" pitchFamily="34" charset="0"/>
                <a:cs typeface="Calibri" pitchFamily="34" charset="0"/>
              </a:rPr>
              <a:t>There are no capacity constraints.</a:t>
            </a:r>
          </a:p>
          <a:p>
            <a:pPr marL="457200" lvl="0" indent="-457200">
              <a:buFont typeface="Arial" pitchFamily="34" charset="0"/>
              <a:buChar char="•"/>
            </a:pPr>
            <a:r>
              <a:rPr lang="en-US" b="1" dirty="0" smtClean="0">
                <a:effectLst>
                  <a:outerShdw blurRad="38100" dist="38100" dir="2700000" algn="tl">
                    <a:srgbClr val="FFFFFF"/>
                  </a:outerShdw>
                </a:effectLst>
                <a:latin typeface="Calibri" pitchFamily="34" charset="0"/>
                <a:cs typeface="Calibri" pitchFamily="34" charset="0"/>
              </a:rPr>
              <a:t>There is a fixed setup cost (sometimes called ordering cost) K</a:t>
            </a:r>
            <a:r>
              <a:rPr lang="en-US" b="1" baseline="-25000" dirty="0" smtClean="0">
                <a:effectLst>
                  <a:outerShdw blurRad="38100" dist="38100" dir="2700000" algn="tl">
                    <a:srgbClr val="FFFFFF"/>
                  </a:outerShdw>
                </a:effectLst>
                <a:latin typeface="Calibri" pitchFamily="34" charset="0"/>
                <a:cs typeface="Calibri" pitchFamily="34" charset="0"/>
              </a:rPr>
              <a:t>1</a:t>
            </a:r>
            <a:r>
              <a:rPr lang="en-US" b="1" dirty="0" smtClean="0">
                <a:effectLst>
                  <a:outerShdw blurRad="38100" dist="38100" dir="2700000" algn="tl">
                    <a:srgbClr val="FFFFFF"/>
                  </a:outerShdw>
                </a:effectLst>
                <a:latin typeface="Calibri" pitchFamily="34" charset="0"/>
                <a:cs typeface="Calibri" pitchFamily="34" charset="0"/>
              </a:rPr>
              <a:t>, K</a:t>
            </a:r>
            <a:r>
              <a:rPr lang="en-US" b="1" baseline="-25000" dirty="0" smtClean="0">
                <a:effectLst>
                  <a:outerShdw blurRad="38100" dist="38100" dir="2700000" algn="tl">
                    <a:srgbClr val="FFFFFF"/>
                  </a:outerShdw>
                </a:effectLst>
                <a:latin typeface="Calibri" pitchFamily="34" charset="0"/>
                <a:cs typeface="Calibri" pitchFamily="34" charset="0"/>
              </a:rPr>
              <a:t>2</a:t>
            </a:r>
            <a:r>
              <a:rPr lang="en-US" b="1" dirty="0" smtClean="0">
                <a:effectLst>
                  <a:outerShdw blurRad="38100" dist="38100" dir="2700000" algn="tl">
                    <a:srgbClr val="FFFFFF"/>
                  </a:outerShdw>
                </a:effectLst>
                <a:latin typeface="Calibri" pitchFamily="34" charset="0"/>
                <a:cs typeface="Calibri" pitchFamily="34" charset="0"/>
              </a:rPr>
              <a:t>, …, K</a:t>
            </a:r>
            <a:r>
              <a:rPr lang="en-US" b="1" baseline="-25000" dirty="0" smtClean="0">
                <a:effectLst>
                  <a:outerShdw blurRad="38100" dist="38100" dir="2700000" algn="tl">
                    <a:srgbClr val="FFFFFF"/>
                  </a:outerShdw>
                </a:effectLst>
                <a:latin typeface="Calibri" pitchFamily="34" charset="0"/>
                <a:cs typeface="Calibri" pitchFamily="34" charset="0"/>
              </a:rPr>
              <a:t>n</a:t>
            </a:r>
            <a:r>
              <a:rPr lang="en-US" dirty="0" smtClean="0"/>
              <a:t>.</a:t>
            </a:r>
          </a:p>
          <a:p>
            <a:pPr marL="457200" lvl="0" indent="-457200">
              <a:buFont typeface="Arial" pitchFamily="34" charset="0"/>
              <a:buChar char="•"/>
            </a:pPr>
            <a:r>
              <a:rPr lang="en-US" b="1" dirty="0" smtClean="0">
                <a:effectLst>
                  <a:outerShdw blurRad="38100" dist="38100" dir="2700000" algn="tl">
                    <a:srgbClr val="FFFFFF"/>
                  </a:outerShdw>
                </a:effectLst>
                <a:latin typeface="Calibri" pitchFamily="34" charset="0"/>
                <a:cs typeface="Calibri" pitchFamily="34" charset="0"/>
              </a:rPr>
              <a:t>For inventory left over at the end of each period, there is a per unit holding cost H</a:t>
            </a:r>
            <a:r>
              <a:rPr lang="en-US" b="1" baseline="-25000" dirty="0" smtClean="0">
                <a:effectLst>
                  <a:outerShdw blurRad="38100" dist="38100" dir="2700000" algn="tl">
                    <a:srgbClr val="FFFFFF"/>
                  </a:outerShdw>
                </a:effectLst>
                <a:latin typeface="Calibri" pitchFamily="34" charset="0"/>
                <a:cs typeface="Calibri" pitchFamily="34" charset="0"/>
              </a:rPr>
              <a:t>1</a:t>
            </a:r>
            <a:r>
              <a:rPr lang="en-US" b="1" dirty="0" smtClean="0">
                <a:effectLst>
                  <a:outerShdw blurRad="38100" dist="38100" dir="2700000" algn="tl">
                    <a:srgbClr val="FFFFFF"/>
                  </a:outerShdw>
                </a:effectLst>
                <a:latin typeface="Calibri" pitchFamily="34" charset="0"/>
                <a:cs typeface="Calibri" pitchFamily="34" charset="0"/>
              </a:rPr>
              <a:t>, H</a:t>
            </a:r>
            <a:r>
              <a:rPr lang="en-US" b="1" baseline="-25000" dirty="0" smtClean="0">
                <a:effectLst>
                  <a:outerShdw blurRad="38100" dist="38100" dir="2700000" algn="tl">
                    <a:srgbClr val="FFFFFF"/>
                  </a:outerShdw>
                </a:effectLst>
                <a:latin typeface="Calibri" pitchFamily="34" charset="0"/>
                <a:cs typeface="Calibri" pitchFamily="34" charset="0"/>
              </a:rPr>
              <a:t>2</a:t>
            </a:r>
            <a:r>
              <a:rPr lang="en-US" b="1" dirty="0" smtClean="0">
                <a:effectLst>
                  <a:outerShdw blurRad="38100" dist="38100" dir="2700000" algn="tl">
                    <a:srgbClr val="FFFFFF"/>
                  </a:outerShdw>
                </a:effectLst>
                <a:latin typeface="Calibri" pitchFamily="34" charset="0"/>
                <a:cs typeface="Calibri" pitchFamily="34" charset="0"/>
              </a:rPr>
              <a:t>, …, </a:t>
            </a:r>
            <a:r>
              <a:rPr lang="en-US" b="1" dirty="0" err="1" smtClean="0">
                <a:effectLst>
                  <a:outerShdw blurRad="38100" dist="38100" dir="2700000" algn="tl">
                    <a:srgbClr val="FFFFFF"/>
                  </a:outerShdw>
                </a:effectLst>
                <a:latin typeface="Calibri" pitchFamily="34" charset="0"/>
                <a:cs typeface="Calibri" pitchFamily="34" charset="0"/>
              </a:rPr>
              <a:t>H</a:t>
            </a:r>
            <a:r>
              <a:rPr lang="en-US" b="1" baseline="-25000" dirty="0" err="1" smtClean="0">
                <a:effectLst>
                  <a:outerShdw blurRad="38100" dist="38100" dir="2700000" algn="tl">
                    <a:srgbClr val="FFFFFF"/>
                  </a:outerShdw>
                </a:effectLst>
                <a:latin typeface="Calibri" pitchFamily="34" charset="0"/>
                <a:cs typeface="Calibri" pitchFamily="34" charset="0"/>
              </a:rPr>
              <a:t>n</a:t>
            </a:r>
            <a:r>
              <a:rPr lang="en-US" b="1" dirty="0" smtClean="0">
                <a:effectLst>
                  <a:outerShdw blurRad="38100" dist="38100" dir="2700000" algn="tl">
                    <a:srgbClr val="FFFFFF"/>
                  </a:outerShdw>
                </a:effectLst>
                <a:latin typeface="Calibri" pitchFamily="34" charset="0"/>
                <a:cs typeface="Calibri" pitchFamily="34" charset="0"/>
              </a:rPr>
              <a:t>.</a:t>
            </a:r>
          </a:p>
          <a:p>
            <a:pPr marL="457200" lvl="0" indent="-457200">
              <a:buFont typeface="Arial" pitchFamily="34" charset="0"/>
              <a:buChar char="•"/>
            </a:pPr>
            <a:r>
              <a:rPr lang="en-US" b="1" dirty="0" smtClean="0">
                <a:effectLst>
                  <a:outerShdw blurRad="38100" dist="38100" dir="2700000" algn="tl">
                    <a:srgbClr val="FFFFFF"/>
                  </a:outerShdw>
                </a:effectLst>
                <a:latin typeface="Calibri" pitchFamily="34" charset="0"/>
                <a:cs typeface="Calibri" pitchFamily="34" charset="0"/>
              </a:rPr>
              <a:t>The unit production (or purchase) cost </a:t>
            </a:r>
            <a:r>
              <a:rPr lang="en-US" b="1" dirty="0">
                <a:effectLst>
                  <a:outerShdw blurRad="38100" dist="38100" dir="2700000" algn="tl">
                    <a:srgbClr val="FFFFFF"/>
                  </a:outerShdw>
                </a:effectLst>
                <a:latin typeface="Calibri" pitchFamily="34" charset="0"/>
                <a:cs typeface="Calibri" pitchFamily="34" charset="0"/>
              </a:rPr>
              <a:t>is </a:t>
            </a:r>
            <a:r>
              <a:rPr lang="en-US" b="1" dirty="0" smtClean="0">
                <a:effectLst>
                  <a:outerShdw blurRad="38100" dist="38100" dir="2700000" algn="tl">
                    <a:srgbClr val="FFFFFF"/>
                  </a:outerShdw>
                </a:effectLst>
                <a:latin typeface="Calibri" pitchFamily="34" charset="0"/>
                <a:cs typeface="Calibri" pitchFamily="34" charset="0"/>
              </a:rPr>
              <a:t>C</a:t>
            </a:r>
            <a:r>
              <a:rPr lang="en-US" b="1" baseline="-25000" dirty="0" smtClean="0">
                <a:effectLst>
                  <a:outerShdw blurRad="38100" dist="38100" dir="2700000" algn="tl">
                    <a:srgbClr val="FFFFFF"/>
                  </a:outerShdw>
                </a:effectLst>
                <a:latin typeface="Calibri" pitchFamily="34" charset="0"/>
                <a:cs typeface="Calibri" pitchFamily="34" charset="0"/>
              </a:rPr>
              <a:t>1</a:t>
            </a:r>
            <a:r>
              <a:rPr lang="en-US" b="1" dirty="0">
                <a:effectLst>
                  <a:outerShdw blurRad="38100" dist="38100" dir="2700000" algn="tl">
                    <a:srgbClr val="FFFFFF"/>
                  </a:outerShdw>
                </a:effectLst>
                <a:latin typeface="Calibri" pitchFamily="34" charset="0"/>
                <a:cs typeface="Calibri" pitchFamily="34" charset="0"/>
              </a:rPr>
              <a:t>, </a:t>
            </a:r>
            <a:r>
              <a:rPr lang="en-US" b="1" dirty="0" smtClean="0">
                <a:effectLst>
                  <a:outerShdw blurRad="38100" dist="38100" dir="2700000" algn="tl">
                    <a:srgbClr val="FFFFFF"/>
                  </a:outerShdw>
                </a:effectLst>
                <a:latin typeface="Calibri" pitchFamily="34" charset="0"/>
                <a:cs typeface="Calibri" pitchFamily="34" charset="0"/>
              </a:rPr>
              <a:t>C</a:t>
            </a:r>
            <a:r>
              <a:rPr lang="en-US" b="1" baseline="-25000" dirty="0" smtClean="0">
                <a:effectLst>
                  <a:outerShdw blurRad="38100" dist="38100" dir="2700000" algn="tl">
                    <a:srgbClr val="FFFFFF"/>
                  </a:outerShdw>
                </a:effectLst>
                <a:latin typeface="Calibri" pitchFamily="34" charset="0"/>
                <a:cs typeface="Calibri" pitchFamily="34" charset="0"/>
              </a:rPr>
              <a:t>2</a:t>
            </a:r>
            <a:r>
              <a:rPr lang="en-US" b="1" dirty="0">
                <a:effectLst>
                  <a:outerShdw blurRad="38100" dist="38100" dir="2700000" algn="tl">
                    <a:srgbClr val="FFFFFF"/>
                  </a:outerShdw>
                </a:effectLst>
                <a:latin typeface="Calibri" pitchFamily="34" charset="0"/>
                <a:cs typeface="Calibri" pitchFamily="34" charset="0"/>
              </a:rPr>
              <a:t>, …, </a:t>
            </a:r>
            <a:r>
              <a:rPr lang="en-US" b="1" dirty="0" err="1" smtClean="0">
                <a:effectLst>
                  <a:outerShdw blurRad="38100" dist="38100" dir="2700000" algn="tl">
                    <a:srgbClr val="FFFFFF"/>
                  </a:outerShdw>
                </a:effectLst>
                <a:latin typeface="Calibri" pitchFamily="34" charset="0"/>
                <a:cs typeface="Calibri" pitchFamily="34" charset="0"/>
              </a:rPr>
              <a:t>C</a:t>
            </a:r>
            <a:r>
              <a:rPr lang="en-US" b="1" baseline="-25000" dirty="0" err="1" smtClean="0">
                <a:effectLst>
                  <a:outerShdw blurRad="38100" dist="38100" dir="2700000" algn="tl">
                    <a:srgbClr val="FFFFFF"/>
                  </a:outerShdw>
                </a:effectLst>
                <a:latin typeface="Calibri" pitchFamily="34" charset="0"/>
                <a:cs typeface="Calibri" pitchFamily="34" charset="0"/>
              </a:rPr>
              <a:t>n</a:t>
            </a:r>
            <a:r>
              <a:rPr lang="en-US" b="1" dirty="0">
                <a:effectLst>
                  <a:outerShdw blurRad="38100" dist="38100" dir="2700000" algn="tl">
                    <a:srgbClr val="FFFFFF"/>
                  </a:outerShdw>
                </a:effectLst>
                <a:latin typeface="Calibri" pitchFamily="34" charset="0"/>
                <a:cs typeface="Calibri" pitchFamily="34" charset="0"/>
              </a:rPr>
              <a:t>. .</a:t>
            </a:r>
            <a:endParaRPr lang="en-US" dirty="0"/>
          </a:p>
        </p:txBody>
      </p:sp>
      <p:sp>
        <p:nvSpPr>
          <p:cNvPr id="6" name="Rectangle 5"/>
          <p:cNvSpPr/>
          <p:nvPr/>
        </p:nvSpPr>
        <p:spPr>
          <a:xfrm>
            <a:off x="274367" y="5288340"/>
            <a:ext cx="8595266" cy="830997"/>
          </a:xfrm>
          <a:prstGeom prst="rect">
            <a:avLst/>
          </a:prstGeom>
        </p:spPr>
        <p:txBody>
          <a:bodyPr wrap="square">
            <a:spAutoFit/>
          </a:bodyPr>
          <a:lstStyle/>
          <a:p>
            <a:r>
              <a:rPr lang="en-US" b="1" dirty="0" smtClean="0">
                <a:effectLst>
                  <a:outerShdw blurRad="38100" dist="38100" dir="2700000" algn="tl">
                    <a:srgbClr val="FFFFFF"/>
                  </a:outerShdw>
                </a:effectLst>
                <a:latin typeface="Calibri" pitchFamily="34" charset="0"/>
                <a:cs typeface="Calibri" pitchFamily="34" charset="0"/>
              </a:rPr>
              <a:t>This is similar to the production planning model except for the fixed  setup cost K. This means we need extra binary variables.</a:t>
            </a:r>
          </a:p>
        </p:txBody>
      </p:sp>
    </p:spTree>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p>
            <a:r>
              <a:rPr lang="en-US" smtClean="0"/>
              <a:t>Integer_LP</a:t>
            </a:r>
            <a:endParaRPr lang="en-US" dirty="0"/>
          </a:p>
        </p:txBody>
      </p:sp>
      <p:sp>
        <p:nvSpPr>
          <p:cNvPr id="3" name="Slide Number Placeholder 2"/>
          <p:cNvSpPr>
            <a:spLocks noGrp="1"/>
          </p:cNvSpPr>
          <p:nvPr>
            <p:ph type="sldNum" sz="quarter" idx="11"/>
          </p:nvPr>
        </p:nvSpPr>
        <p:spPr/>
        <p:txBody>
          <a:bodyPr/>
          <a:lstStyle/>
          <a:p>
            <a:fld id="{D800FC57-747A-4054-A3DF-63D163080A4A}" type="slidenum">
              <a:rPr lang="en-US" smtClean="0"/>
              <a:pPr/>
              <a:t>23</a:t>
            </a:fld>
            <a:endParaRPr lang="en-US" dirty="0"/>
          </a:p>
        </p:txBody>
      </p:sp>
      <p:graphicFrame>
        <p:nvGraphicFramePr>
          <p:cNvPr id="8" name="Table 7"/>
          <p:cNvGraphicFramePr>
            <a:graphicFrameLocks noGrp="1"/>
          </p:cNvGraphicFramePr>
          <p:nvPr/>
        </p:nvGraphicFramePr>
        <p:xfrm>
          <a:off x="5212073" y="320074"/>
          <a:ext cx="3200388" cy="1734312"/>
        </p:xfrm>
        <a:graphic>
          <a:graphicData uri="http://schemas.openxmlformats.org/drawingml/2006/table">
            <a:tbl>
              <a:tblPr firstRow="1" bandRow="1">
                <a:tableStyleId>{2D5ABB26-0587-4C30-8999-92F81FD0307C}</a:tableStyleId>
              </a:tblPr>
              <a:tblGrid>
                <a:gridCol w="2103120"/>
                <a:gridCol w="365756"/>
                <a:gridCol w="365756"/>
                <a:gridCol w="365756"/>
              </a:tblGrid>
              <a:tr h="219457">
                <a:tc>
                  <a:txBody>
                    <a:bodyPr/>
                    <a:lstStyle/>
                    <a:p>
                      <a:r>
                        <a:rPr lang="en-US" sz="1800" b="1" kern="1200" dirty="0" smtClean="0">
                          <a:solidFill>
                            <a:schemeClr val="tx1"/>
                          </a:solidFill>
                          <a:effectLst>
                            <a:outerShdw blurRad="38100" dist="38100" dir="2700000" algn="tl">
                              <a:srgbClr val="FFFFFF"/>
                            </a:outerShdw>
                          </a:effectLst>
                          <a:latin typeface="Arial" charset="0"/>
                          <a:ea typeface="+mn-ea"/>
                          <a:cs typeface="+mn-cs"/>
                        </a:rPr>
                        <a:t>Period (</a:t>
                      </a:r>
                      <a:r>
                        <a:rPr lang="en-US" sz="1800" b="1" kern="1200" dirty="0" err="1" smtClean="0">
                          <a:solidFill>
                            <a:schemeClr val="tx1"/>
                          </a:solidFill>
                          <a:effectLst>
                            <a:outerShdw blurRad="38100" dist="38100" dir="2700000" algn="tl">
                              <a:srgbClr val="FFFFFF"/>
                            </a:outerShdw>
                          </a:effectLst>
                          <a:latin typeface="Arial" charset="0"/>
                          <a:ea typeface="+mn-ea"/>
                          <a:cs typeface="+mn-cs"/>
                        </a:rPr>
                        <a:t>i</a:t>
                      </a:r>
                      <a:r>
                        <a:rPr lang="en-US" sz="1800" b="1" kern="1200" dirty="0" smtClean="0">
                          <a:solidFill>
                            <a:schemeClr val="tx1"/>
                          </a:solidFill>
                          <a:effectLst>
                            <a:outerShdw blurRad="38100" dist="38100" dir="2700000" algn="tl">
                              <a:srgbClr val="FFFFFF"/>
                            </a:outerShdw>
                          </a:effectLst>
                          <a:latin typeface="Arial" charset="0"/>
                          <a:ea typeface="+mn-ea"/>
                          <a:cs typeface="+mn-cs"/>
                        </a:rPr>
                        <a:t>)</a:t>
                      </a:r>
                    </a:p>
                  </a:txBody>
                  <a:tcPr marL="18288" marR="18288" marT="18288" marB="182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en-US" sz="1800" b="1" kern="1200" dirty="0" smtClean="0">
                          <a:solidFill>
                            <a:schemeClr val="tx1"/>
                          </a:solidFill>
                          <a:effectLst>
                            <a:outerShdw blurRad="38100" dist="38100" dir="2700000" algn="tl">
                              <a:srgbClr val="FFFFFF"/>
                            </a:outerShdw>
                          </a:effectLst>
                          <a:latin typeface="Arial" charset="0"/>
                          <a:ea typeface="+mn-ea"/>
                          <a:cs typeface="+mn-cs"/>
                        </a:rPr>
                        <a:t>P1</a:t>
                      </a:r>
                    </a:p>
                  </a:txBody>
                  <a:tcPr marL="18288" marR="18288" marT="18288" marB="182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en-US" sz="1800" b="1" kern="1200" dirty="0" smtClean="0">
                          <a:solidFill>
                            <a:schemeClr val="tx1"/>
                          </a:solidFill>
                          <a:effectLst>
                            <a:outerShdw blurRad="38100" dist="38100" dir="2700000" algn="tl">
                              <a:srgbClr val="FFFFFF"/>
                            </a:outerShdw>
                          </a:effectLst>
                          <a:latin typeface="Arial" charset="0"/>
                          <a:ea typeface="+mn-ea"/>
                          <a:cs typeface="+mn-cs"/>
                        </a:rPr>
                        <a:t>P2</a:t>
                      </a:r>
                    </a:p>
                  </a:txBody>
                  <a:tcPr marL="18288" marR="18288" marT="18288" marB="182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en-US" sz="1800" b="1" kern="1200" dirty="0" smtClean="0">
                          <a:solidFill>
                            <a:schemeClr val="tx1"/>
                          </a:solidFill>
                          <a:effectLst>
                            <a:outerShdw blurRad="38100" dist="38100" dir="2700000" algn="tl">
                              <a:srgbClr val="FFFFFF"/>
                            </a:outerShdw>
                          </a:effectLst>
                          <a:latin typeface="Arial" charset="0"/>
                          <a:ea typeface="+mn-ea"/>
                          <a:cs typeface="+mn-cs"/>
                        </a:rPr>
                        <a:t>P3</a:t>
                      </a:r>
                    </a:p>
                  </a:txBody>
                  <a:tcPr marL="18288" marR="18288" marT="18288" marB="182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43840">
                <a:tc>
                  <a:txBody>
                    <a:bodyPr/>
                    <a:lstStyle/>
                    <a:p>
                      <a:r>
                        <a:rPr lang="en-US" sz="1800" b="1" kern="1200" dirty="0" smtClean="0">
                          <a:solidFill>
                            <a:schemeClr val="tx1"/>
                          </a:solidFill>
                          <a:effectLst>
                            <a:outerShdw blurRad="38100" dist="38100" dir="2700000" algn="tl">
                              <a:srgbClr val="FFFFFF"/>
                            </a:outerShdw>
                          </a:effectLst>
                          <a:latin typeface="Arial" charset="0"/>
                          <a:ea typeface="+mn-ea"/>
                          <a:cs typeface="+mn-cs"/>
                        </a:rPr>
                        <a:t>Demand (D</a:t>
                      </a:r>
                      <a:r>
                        <a:rPr lang="en-US" sz="1800" b="1" kern="1200" baseline="-25000" dirty="0" smtClean="0">
                          <a:solidFill>
                            <a:schemeClr val="tx1"/>
                          </a:solidFill>
                          <a:effectLst>
                            <a:outerShdw blurRad="38100" dist="38100" dir="2700000" algn="tl">
                              <a:srgbClr val="FFFFFF"/>
                            </a:outerShdw>
                          </a:effectLst>
                          <a:latin typeface="Arial" charset="0"/>
                          <a:ea typeface="+mn-ea"/>
                          <a:cs typeface="+mn-cs"/>
                        </a:rPr>
                        <a:t>i</a:t>
                      </a:r>
                      <a:r>
                        <a:rPr lang="en-US" sz="1800" b="1" kern="1200" dirty="0" smtClean="0">
                          <a:solidFill>
                            <a:schemeClr val="tx1"/>
                          </a:solidFill>
                          <a:effectLst>
                            <a:outerShdw blurRad="38100" dist="38100" dir="2700000" algn="tl">
                              <a:srgbClr val="FFFFFF"/>
                            </a:outerShdw>
                          </a:effectLst>
                          <a:latin typeface="Arial" charset="0"/>
                          <a:ea typeface="+mn-ea"/>
                          <a:cs typeface="+mn-cs"/>
                        </a:rPr>
                        <a:t>)</a:t>
                      </a:r>
                    </a:p>
                  </a:txBody>
                  <a:tcPr marL="18288" marR="18288" marT="18288" marB="182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en-US" sz="1800" b="1" dirty="0" smtClean="0">
                          <a:effectLst>
                            <a:outerShdw blurRad="38100" dist="38100" dir="2700000" algn="tl">
                              <a:srgbClr val="FFFFFF"/>
                            </a:outerShdw>
                          </a:effectLst>
                          <a:latin typeface="Arial" charset="0"/>
                        </a:rPr>
                        <a:t>D</a:t>
                      </a:r>
                      <a:r>
                        <a:rPr lang="en-US" sz="1800" b="1" baseline="-25000" dirty="0" smtClean="0">
                          <a:effectLst>
                            <a:outerShdw blurRad="38100" dist="38100" dir="2700000" algn="tl">
                              <a:srgbClr val="FFFFFF"/>
                            </a:outerShdw>
                          </a:effectLst>
                          <a:latin typeface="Arial" charset="0"/>
                        </a:rPr>
                        <a:t>1</a:t>
                      </a:r>
                      <a:endParaRPr lang="en-US" sz="1800" b="1" kern="1200" dirty="0" smtClean="0">
                        <a:solidFill>
                          <a:schemeClr val="tx1"/>
                        </a:solidFill>
                        <a:effectLst>
                          <a:outerShdw blurRad="38100" dist="38100" dir="2700000" algn="tl">
                            <a:srgbClr val="FFFFFF"/>
                          </a:outerShdw>
                        </a:effectLst>
                        <a:latin typeface="Arial" charset="0"/>
                        <a:ea typeface="+mn-ea"/>
                        <a:cs typeface="+mn-cs"/>
                      </a:endParaRPr>
                    </a:p>
                  </a:txBody>
                  <a:tcPr marL="18288" marR="18288" marT="18288" marB="182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en-US" sz="1800" b="1" dirty="0" smtClean="0">
                          <a:effectLst>
                            <a:outerShdw blurRad="38100" dist="38100" dir="2700000" algn="tl">
                              <a:srgbClr val="FFFFFF"/>
                            </a:outerShdw>
                          </a:effectLst>
                          <a:latin typeface="Arial" charset="0"/>
                        </a:rPr>
                        <a:t>D</a:t>
                      </a:r>
                      <a:r>
                        <a:rPr lang="en-US" sz="1800" b="1" baseline="-25000" dirty="0" smtClean="0">
                          <a:effectLst>
                            <a:outerShdw blurRad="38100" dist="38100" dir="2700000" algn="tl">
                              <a:srgbClr val="FFFFFF"/>
                            </a:outerShdw>
                          </a:effectLst>
                          <a:latin typeface="Arial" charset="0"/>
                        </a:rPr>
                        <a:t>2</a:t>
                      </a:r>
                      <a:endParaRPr lang="en-US" sz="1800" b="1" kern="1200" dirty="0" smtClean="0">
                        <a:solidFill>
                          <a:schemeClr val="tx1"/>
                        </a:solidFill>
                        <a:effectLst>
                          <a:outerShdw blurRad="38100" dist="38100" dir="2700000" algn="tl">
                            <a:srgbClr val="FFFFFF"/>
                          </a:outerShdw>
                        </a:effectLst>
                        <a:latin typeface="Arial" charset="0"/>
                        <a:ea typeface="+mn-ea"/>
                        <a:cs typeface="+mn-cs"/>
                      </a:endParaRPr>
                    </a:p>
                  </a:txBody>
                  <a:tcPr marL="18288" marR="18288" marT="18288" marB="182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en-US" sz="1800" b="1" dirty="0" smtClean="0">
                          <a:effectLst>
                            <a:outerShdw blurRad="38100" dist="38100" dir="2700000" algn="tl">
                              <a:srgbClr val="FFFFFF"/>
                            </a:outerShdw>
                          </a:effectLst>
                          <a:latin typeface="Arial" charset="0"/>
                        </a:rPr>
                        <a:t>D</a:t>
                      </a:r>
                      <a:r>
                        <a:rPr lang="en-US" sz="1800" b="1" baseline="-25000" dirty="0" smtClean="0">
                          <a:effectLst>
                            <a:outerShdw blurRad="38100" dist="38100" dir="2700000" algn="tl">
                              <a:srgbClr val="FFFFFF"/>
                            </a:outerShdw>
                          </a:effectLst>
                          <a:latin typeface="Arial" charset="0"/>
                        </a:rPr>
                        <a:t>3</a:t>
                      </a:r>
                      <a:endParaRPr lang="en-US" sz="1800" b="1" kern="1200" dirty="0" smtClean="0">
                        <a:solidFill>
                          <a:schemeClr val="tx1"/>
                        </a:solidFill>
                        <a:effectLst>
                          <a:outerShdw blurRad="38100" dist="38100" dir="2700000" algn="tl">
                            <a:srgbClr val="FFFFFF"/>
                          </a:outerShdw>
                        </a:effectLst>
                        <a:latin typeface="Arial" charset="0"/>
                        <a:ea typeface="+mn-ea"/>
                        <a:cs typeface="+mn-cs"/>
                      </a:endParaRPr>
                    </a:p>
                  </a:txBody>
                  <a:tcPr marL="18288" marR="18288" marT="18288" marB="182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en-US" sz="1800" b="1" kern="1200" dirty="0" smtClean="0">
                          <a:solidFill>
                            <a:schemeClr val="tx1"/>
                          </a:solidFill>
                          <a:effectLst>
                            <a:outerShdw blurRad="38100" dist="38100" dir="2700000" algn="tl">
                              <a:srgbClr val="FFFFFF"/>
                            </a:outerShdw>
                          </a:effectLst>
                          <a:latin typeface="Arial" charset="0"/>
                          <a:ea typeface="+mn-ea"/>
                          <a:cs typeface="+mn-cs"/>
                        </a:rPr>
                        <a:t>Ordering cost  (</a:t>
                      </a:r>
                      <a:r>
                        <a:rPr lang="en-US" sz="1800" b="1" kern="1200" dirty="0" err="1" smtClean="0">
                          <a:solidFill>
                            <a:schemeClr val="tx1"/>
                          </a:solidFill>
                          <a:effectLst>
                            <a:outerShdw blurRad="38100" dist="38100" dir="2700000" algn="tl">
                              <a:srgbClr val="FFFFFF"/>
                            </a:outerShdw>
                          </a:effectLst>
                          <a:latin typeface="Arial" charset="0"/>
                          <a:ea typeface="+mn-ea"/>
                          <a:cs typeface="+mn-cs"/>
                        </a:rPr>
                        <a:t>K</a:t>
                      </a:r>
                      <a:r>
                        <a:rPr lang="en-US" sz="1800" b="1" kern="1200" baseline="-25000" dirty="0" err="1" smtClean="0">
                          <a:solidFill>
                            <a:schemeClr val="tx1"/>
                          </a:solidFill>
                          <a:effectLst>
                            <a:outerShdw blurRad="38100" dist="38100" dir="2700000" algn="tl">
                              <a:srgbClr val="FFFFFF"/>
                            </a:outerShdw>
                          </a:effectLst>
                          <a:latin typeface="Arial" charset="0"/>
                          <a:ea typeface="+mn-ea"/>
                          <a:cs typeface="+mn-cs"/>
                        </a:rPr>
                        <a:t>i</a:t>
                      </a:r>
                      <a:r>
                        <a:rPr lang="en-US" sz="1800" b="1" kern="1200" dirty="0" smtClean="0">
                          <a:solidFill>
                            <a:schemeClr val="tx1"/>
                          </a:solidFill>
                          <a:effectLst>
                            <a:outerShdw blurRad="38100" dist="38100" dir="2700000" algn="tl">
                              <a:srgbClr val="FFFFFF"/>
                            </a:outerShdw>
                          </a:effectLst>
                          <a:latin typeface="Arial" charset="0"/>
                          <a:ea typeface="+mn-ea"/>
                          <a:cs typeface="+mn-cs"/>
                        </a:rPr>
                        <a:t>)</a:t>
                      </a:r>
                    </a:p>
                  </a:txBody>
                  <a:tcPr marL="18288" marR="18288" marT="18288" marB="182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en-US" sz="1800" b="1" kern="1200" dirty="0" smtClean="0">
                          <a:solidFill>
                            <a:schemeClr val="tx1"/>
                          </a:solidFill>
                          <a:effectLst>
                            <a:outerShdw blurRad="38100" dist="38100" dir="2700000" algn="tl">
                              <a:srgbClr val="FFFFFF"/>
                            </a:outerShdw>
                          </a:effectLst>
                          <a:latin typeface="Arial" charset="0"/>
                          <a:ea typeface="+mn-ea"/>
                          <a:cs typeface="+mn-cs"/>
                        </a:rPr>
                        <a:t>K</a:t>
                      </a:r>
                      <a:r>
                        <a:rPr lang="en-US" sz="1800" b="1" kern="1200" baseline="-25000" dirty="0" smtClean="0">
                          <a:solidFill>
                            <a:schemeClr val="tx1"/>
                          </a:solidFill>
                          <a:effectLst>
                            <a:outerShdw blurRad="38100" dist="38100" dir="2700000" algn="tl">
                              <a:srgbClr val="FFFFFF"/>
                            </a:outerShdw>
                          </a:effectLst>
                          <a:latin typeface="Arial" charset="0"/>
                          <a:ea typeface="+mn-ea"/>
                          <a:cs typeface="+mn-cs"/>
                        </a:rPr>
                        <a:t>1</a:t>
                      </a:r>
                    </a:p>
                  </a:txBody>
                  <a:tcPr marL="18288" marR="18288" marT="18288" marB="182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en-US" sz="1800" b="1" kern="1200" dirty="0" smtClean="0">
                          <a:solidFill>
                            <a:schemeClr val="tx1"/>
                          </a:solidFill>
                          <a:effectLst>
                            <a:outerShdw blurRad="38100" dist="38100" dir="2700000" algn="tl">
                              <a:srgbClr val="FFFFFF"/>
                            </a:outerShdw>
                          </a:effectLst>
                          <a:latin typeface="Arial" charset="0"/>
                          <a:ea typeface="+mn-ea"/>
                          <a:cs typeface="+mn-cs"/>
                        </a:rPr>
                        <a:t>K</a:t>
                      </a:r>
                      <a:r>
                        <a:rPr lang="en-US" sz="1800" b="1" kern="1200" baseline="-25000" dirty="0" smtClean="0">
                          <a:solidFill>
                            <a:schemeClr val="tx1"/>
                          </a:solidFill>
                          <a:effectLst>
                            <a:outerShdw blurRad="38100" dist="38100" dir="2700000" algn="tl">
                              <a:srgbClr val="FFFFFF"/>
                            </a:outerShdw>
                          </a:effectLst>
                          <a:latin typeface="Arial" charset="0"/>
                          <a:ea typeface="+mn-ea"/>
                          <a:cs typeface="+mn-cs"/>
                        </a:rPr>
                        <a:t>2</a:t>
                      </a:r>
                      <a:endParaRPr lang="en-US" sz="1800" b="1" kern="1200" dirty="0" smtClean="0">
                        <a:solidFill>
                          <a:schemeClr val="tx1"/>
                        </a:solidFill>
                        <a:effectLst>
                          <a:outerShdw blurRad="38100" dist="38100" dir="2700000" algn="tl">
                            <a:srgbClr val="FFFFFF"/>
                          </a:outerShdw>
                        </a:effectLst>
                        <a:latin typeface="Arial" charset="0"/>
                        <a:ea typeface="+mn-ea"/>
                        <a:cs typeface="+mn-cs"/>
                      </a:endParaRPr>
                    </a:p>
                  </a:txBody>
                  <a:tcPr marL="18288" marR="18288" marT="18288" marB="182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en-US" sz="1800" b="1" kern="1200" dirty="0" smtClean="0">
                          <a:solidFill>
                            <a:schemeClr val="tx1"/>
                          </a:solidFill>
                          <a:effectLst>
                            <a:outerShdw blurRad="38100" dist="38100" dir="2700000" algn="tl">
                              <a:srgbClr val="FFFFFF"/>
                            </a:outerShdw>
                          </a:effectLst>
                          <a:latin typeface="Arial" charset="0"/>
                          <a:ea typeface="+mn-ea"/>
                          <a:cs typeface="+mn-cs"/>
                        </a:rPr>
                        <a:t>K</a:t>
                      </a:r>
                      <a:r>
                        <a:rPr lang="en-US" sz="1800" b="1" kern="1200" baseline="-25000" dirty="0" smtClean="0">
                          <a:solidFill>
                            <a:schemeClr val="tx1"/>
                          </a:solidFill>
                          <a:effectLst>
                            <a:outerShdw blurRad="38100" dist="38100" dir="2700000" algn="tl">
                              <a:srgbClr val="FFFFFF"/>
                            </a:outerShdw>
                          </a:effectLst>
                          <a:latin typeface="Arial" charset="0"/>
                          <a:ea typeface="+mn-ea"/>
                          <a:cs typeface="+mn-cs"/>
                        </a:rPr>
                        <a:t>3</a:t>
                      </a:r>
                      <a:endParaRPr lang="en-US" sz="1800" b="1" kern="1200" dirty="0" smtClean="0">
                        <a:solidFill>
                          <a:schemeClr val="tx1"/>
                        </a:solidFill>
                        <a:effectLst>
                          <a:outerShdw blurRad="38100" dist="38100" dir="2700000" algn="tl">
                            <a:srgbClr val="FFFFFF"/>
                          </a:outerShdw>
                        </a:effectLst>
                        <a:latin typeface="Arial" charset="0"/>
                        <a:ea typeface="+mn-ea"/>
                        <a:cs typeface="+mn-cs"/>
                      </a:endParaRPr>
                    </a:p>
                  </a:txBody>
                  <a:tcPr marL="18288" marR="18288" marT="18288" marB="182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en-US" sz="1800" b="1" kern="1200" dirty="0" smtClean="0">
                          <a:solidFill>
                            <a:schemeClr val="tx1"/>
                          </a:solidFill>
                          <a:effectLst>
                            <a:outerShdw blurRad="38100" dist="38100" dir="2700000" algn="tl">
                              <a:srgbClr val="FFFFFF"/>
                            </a:outerShdw>
                          </a:effectLst>
                          <a:latin typeface="Arial" charset="0"/>
                          <a:ea typeface="+mn-ea"/>
                          <a:cs typeface="+mn-cs"/>
                        </a:rPr>
                        <a:t>Purchase price (</a:t>
                      </a:r>
                      <a:r>
                        <a:rPr lang="en-US" sz="1800" b="1" kern="1200" dirty="0" err="1" smtClean="0">
                          <a:solidFill>
                            <a:schemeClr val="tx1"/>
                          </a:solidFill>
                          <a:effectLst>
                            <a:outerShdw blurRad="38100" dist="38100" dir="2700000" algn="tl">
                              <a:srgbClr val="FFFFFF"/>
                            </a:outerShdw>
                          </a:effectLst>
                          <a:latin typeface="Arial" charset="0"/>
                          <a:ea typeface="+mn-ea"/>
                          <a:cs typeface="+mn-cs"/>
                        </a:rPr>
                        <a:t>C</a:t>
                      </a:r>
                      <a:r>
                        <a:rPr lang="en-US" sz="1800" b="1" kern="1200" baseline="-25000" dirty="0" err="1" smtClean="0">
                          <a:solidFill>
                            <a:schemeClr val="tx1"/>
                          </a:solidFill>
                          <a:effectLst>
                            <a:outerShdw blurRad="38100" dist="38100" dir="2700000" algn="tl">
                              <a:srgbClr val="FFFFFF"/>
                            </a:outerShdw>
                          </a:effectLst>
                          <a:latin typeface="Arial" charset="0"/>
                          <a:ea typeface="+mn-ea"/>
                          <a:cs typeface="+mn-cs"/>
                        </a:rPr>
                        <a:t>i</a:t>
                      </a:r>
                      <a:r>
                        <a:rPr lang="en-US" sz="1800" b="1" kern="1200" dirty="0" smtClean="0">
                          <a:solidFill>
                            <a:schemeClr val="tx1"/>
                          </a:solidFill>
                          <a:effectLst>
                            <a:outerShdw blurRad="38100" dist="38100" dir="2700000" algn="tl">
                              <a:srgbClr val="FFFFFF"/>
                            </a:outerShdw>
                          </a:effectLst>
                          <a:latin typeface="Arial" charset="0"/>
                          <a:ea typeface="+mn-ea"/>
                          <a:cs typeface="+mn-cs"/>
                        </a:rPr>
                        <a:t>)</a:t>
                      </a:r>
                    </a:p>
                  </a:txBody>
                  <a:tcPr marL="18288" marR="18288" marT="18288" marB="182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en-US" sz="1800" b="1" kern="1200" dirty="0" smtClean="0">
                          <a:solidFill>
                            <a:schemeClr val="tx1"/>
                          </a:solidFill>
                          <a:effectLst>
                            <a:outerShdw blurRad="38100" dist="38100" dir="2700000" algn="tl">
                              <a:srgbClr val="FFFFFF"/>
                            </a:outerShdw>
                          </a:effectLst>
                          <a:latin typeface="Arial" charset="0"/>
                          <a:ea typeface="+mn-ea"/>
                          <a:cs typeface="+mn-cs"/>
                        </a:rPr>
                        <a:t>C</a:t>
                      </a:r>
                      <a:r>
                        <a:rPr lang="en-US" sz="1800" b="1" kern="1200" baseline="-25000" dirty="0" smtClean="0">
                          <a:solidFill>
                            <a:schemeClr val="tx1"/>
                          </a:solidFill>
                          <a:effectLst>
                            <a:outerShdw blurRad="38100" dist="38100" dir="2700000" algn="tl">
                              <a:srgbClr val="FFFFFF"/>
                            </a:outerShdw>
                          </a:effectLst>
                          <a:latin typeface="Arial" charset="0"/>
                          <a:ea typeface="+mn-ea"/>
                          <a:cs typeface="+mn-cs"/>
                        </a:rPr>
                        <a:t>1</a:t>
                      </a:r>
                    </a:p>
                  </a:txBody>
                  <a:tcPr marL="18288" marR="18288" marT="18288" marB="182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en-US" sz="1800" b="1" kern="1200" dirty="0" smtClean="0">
                          <a:solidFill>
                            <a:schemeClr val="tx1"/>
                          </a:solidFill>
                          <a:effectLst>
                            <a:outerShdw blurRad="38100" dist="38100" dir="2700000" algn="tl">
                              <a:srgbClr val="FFFFFF"/>
                            </a:outerShdw>
                          </a:effectLst>
                          <a:latin typeface="Arial" charset="0"/>
                          <a:ea typeface="+mn-ea"/>
                          <a:cs typeface="+mn-cs"/>
                        </a:rPr>
                        <a:t>C</a:t>
                      </a:r>
                      <a:r>
                        <a:rPr lang="en-US" sz="1800" b="1" kern="1200" baseline="-25000" dirty="0" smtClean="0">
                          <a:solidFill>
                            <a:schemeClr val="tx1"/>
                          </a:solidFill>
                          <a:effectLst>
                            <a:outerShdw blurRad="38100" dist="38100" dir="2700000" algn="tl">
                              <a:srgbClr val="FFFFFF"/>
                            </a:outerShdw>
                          </a:effectLst>
                          <a:latin typeface="Arial" charset="0"/>
                          <a:ea typeface="+mn-ea"/>
                          <a:cs typeface="+mn-cs"/>
                        </a:rPr>
                        <a:t>2</a:t>
                      </a:r>
                      <a:endParaRPr lang="en-US" sz="1800" b="1" kern="1200" dirty="0" smtClean="0">
                        <a:solidFill>
                          <a:schemeClr val="tx1"/>
                        </a:solidFill>
                        <a:effectLst>
                          <a:outerShdw blurRad="38100" dist="38100" dir="2700000" algn="tl">
                            <a:srgbClr val="FFFFFF"/>
                          </a:outerShdw>
                        </a:effectLst>
                        <a:latin typeface="Arial" charset="0"/>
                        <a:ea typeface="+mn-ea"/>
                        <a:cs typeface="+mn-cs"/>
                      </a:endParaRPr>
                    </a:p>
                  </a:txBody>
                  <a:tcPr marL="18288" marR="18288" marT="18288" marB="182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en-US" sz="1800" b="1" kern="1200" dirty="0" smtClean="0">
                          <a:solidFill>
                            <a:schemeClr val="tx1"/>
                          </a:solidFill>
                          <a:effectLst>
                            <a:outerShdw blurRad="38100" dist="38100" dir="2700000" algn="tl">
                              <a:srgbClr val="FFFFFF"/>
                            </a:outerShdw>
                          </a:effectLst>
                          <a:latin typeface="Arial" charset="0"/>
                          <a:ea typeface="+mn-ea"/>
                          <a:cs typeface="+mn-cs"/>
                        </a:rPr>
                        <a:t>C</a:t>
                      </a:r>
                      <a:r>
                        <a:rPr lang="en-US" sz="1800" b="1" kern="1200" baseline="-25000" dirty="0" smtClean="0">
                          <a:solidFill>
                            <a:schemeClr val="tx1"/>
                          </a:solidFill>
                          <a:effectLst>
                            <a:outerShdw blurRad="38100" dist="38100" dir="2700000" algn="tl">
                              <a:srgbClr val="FFFFFF"/>
                            </a:outerShdw>
                          </a:effectLst>
                          <a:latin typeface="Arial" charset="0"/>
                          <a:ea typeface="+mn-ea"/>
                          <a:cs typeface="+mn-cs"/>
                        </a:rPr>
                        <a:t>3</a:t>
                      </a:r>
                      <a:endParaRPr lang="en-US" sz="1800" b="1" kern="1200" dirty="0" smtClean="0">
                        <a:solidFill>
                          <a:schemeClr val="tx1"/>
                        </a:solidFill>
                        <a:effectLst>
                          <a:outerShdw blurRad="38100" dist="38100" dir="2700000" algn="tl">
                            <a:srgbClr val="FFFFFF"/>
                          </a:outerShdw>
                        </a:effectLst>
                        <a:latin typeface="Arial" charset="0"/>
                        <a:ea typeface="+mn-ea"/>
                        <a:cs typeface="+mn-cs"/>
                      </a:endParaRPr>
                    </a:p>
                  </a:txBody>
                  <a:tcPr marL="18288" marR="18288" marT="18288" marB="182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en-US" sz="1800" b="1" kern="1200" dirty="0" smtClean="0">
                          <a:solidFill>
                            <a:schemeClr val="tx1"/>
                          </a:solidFill>
                          <a:effectLst>
                            <a:outerShdw blurRad="38100" dist="38100" dir="2700000" algn="tl">
                              <a:srgbClr val="FFFFFF"/>
                            </a:outerShdw>
                          </a:effectLst>
                          <a:latin typeface="Arial" charset="0"/>
                          <a:ea typeface="+mn-ea"/>
                          <a:cs typeface="+mn-cs"/>
                        </a:rPr>
                        <a:t>Holding cost (H</a:t>
                      </a:r>
                      <a:r>
                        <a:rPr lang="en-US" sz="1800" b="1" kern="1200" baseline="-25000" dirty="0" smtClean="0">
                          <a:solidFill>
                            <a:schemeClr val="tx1"/>
                          </a:solidFill>
                          <a:effectLst>
                            <a:outerShdw blurRad="38100" dist="38100" dir="2700000" algn="tl">
                              <a:srgbClr val="FFFFFF"/>
                            </a:outerShdw>
                          </a:effectLst>
                          <a:latin typeface="Arial" charset="0"/>
                          <a:ea typeface="+mn-ea"/>
                          <a:cs typeface="+mn-cs"/>
                        </a:rPr>
                        <a:t>i</a:t>
                      </a:r>
                      <a:r>
                        <a:rPr lang="en-US" sz="1800" b="1" kern="1200" dirty="0" smtClean="0">
                          <a:solidFill>
                            <a:schemeClr val="tx1"/>
                          </a:solidFill>
                          <a:effectLst>
                            <a:outerShdw blurRad="38100" dist="38100" dir="2700000" algn="tl">
                              <a:srgbClr val="FFFFFF"/>
                            </a:outerShdw>
                          </a:effectLst>
                          <a:latin typeface="Arial" charset="0"/>
                          <a:ea typeface="+mn-ea"/>
                          <a:cs typeface="+mn-cs"/>
                        </a:rPr>
                        <a:t>)</a:t>
                      </a:r>
                    </a:p>
                  </a:txBody>
                  <a:tcPr marL="18288" marR="18288" marT="18288" marB="182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en-US" sz="1800" b="1" kern="1200" dirty="0" smtClean="0">
                          <a:solidFill>
                            <a:schemeClr val="tx1"/>
                          </a:solidFill>
                          <a:effectLst>
                            <a:outerShdw blurRad="38100" dist="38100" dir="2700000" algn="tl">
                              <a:srgbClr val="FFFFFF"/>
                            </a:outerShdw>
                          </a:effectLst>
                          <a:latin typeface="Arial" charset="0"/>
                          <a:ea typeface="+mn-ea"/>
                          <a:cs typeface="+mn-cs"/>
                        </a:rPr>
                        <a:t>H</a:t>
                      </a:r>
                      <a:r>
                        <a:rPr lang="en-US" sz="1800" b="1" kern="1200" baseline="-25000" dirty="0" smtClean="0">
                          <a:solidFill>
                            <a:schemeClr val="tx1"/>
                          </a:solidFill>
                          <a:effectLst>
                            <a:outerShdw blurRad="38100" dist="38100" dir="2700000" algn="tl">
                              <a:srgbClr val="FFFFFF"/>
                            </a:outerShdw>
                          </a:effectLst>
                          <a:latin typeface="Arial" charset="0"/>
                          <a:ea typeface="+mn-ea"/>
                          <a:cs typeface="+mn-cs"/>
                        </a:rPr>
                        <a:t>1</a:t>
                      </a:r>
                    </a:p>
                  </a:txBody>
                  <a:tcPr marL="18288" marR="18288" marT="18288" marB="182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en-US" sz="1800" b="1" kern="1200" dirty="0" smtClean="0">
                          <a:solidFill>
                            <a:schemeClr val="tx1"/>
                          </a:solidFill>
                          <a:effectLst>
                            <a:outerShdw blurRad="38100" dist="38100" dir="2700000" algn="tl">
                              <a:srgbClr val="FFFFFF"/>
                            </a:outerShdw>
                          </a:effectLst>
                          <a:latin typeface="Arial" charset="0"/>
                          <a:ea typeface="+mn-ea"/>
                          <a:cs typeface="+mn-cs"/>
                        </a:rPr>
                        <a:t>H</a:t>
                      </a:r>
                      <a:r>
                        <a:rPr lang="en-US" sz="1800" b="1" kern="1200" baseline="-25000" dirty="0" smtClean="0">
                          <a:solidFill>
                            <a:schemeClr val="tx1"/>
                          </a:solidFill>
                          <a:effectLst>
                            <a:outerShdw blurRad="38100" dist="38100" dir="2700000" algn="tl">
                              <a:srgbClr val="FFFFFF"/>
                            </a:outerShdw>
                          </a:effectLst>
                          <a:latin typeface="Arial" charset="0"/>
                          <a:ea typeface="+mn-ea"/>
                          <a:cs typeface="+mn-cs"/>
                        </a:rPr>
                        <a:t>2</a:t>
                      </a:r>
                      <a:endParaRPr lang="en-US" sz="1800" b="1" kern="1200" dirty="0" smtClean="0">
                        <a:solidFill>
                          <a:schemeClr val="tx1"/>
                        </a:solidFill>
                        <a:effectLst>
                          <a:outerShdw blurRad="38100" dist="38100" dir="2700000" algn="tl">
                            <a:srgbClr val="FFFFFF"/>
                          </a:outerShdw>
                        </a:effectLst>
                        <a:latin typeface="Arial" charset="0"/>
                        <a:ea typeface="+mn-ea"/>
                        <a:cs typeface="+mn-cs"/>
                      </a:endParaRPr>
                    </a:p>
                  </a:txBody>
                  <a:tcPr marL="18288" marR="18288" marT="18288" marB="182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en-US" sz="1800" b="1" kern="1200" dirty="0" smtClean="0">
                          <a:solidFill>
                            <a:schemeClr val="tx1"/>
                          </a:solidFill>
                          <a:effectLst>
                            <a:outerShdw blurRad="38100" dist="38100" dir="2700000" algn="tl">
                              <a:srgbClr val="FFFFFF"/>
                            </a:outerShdw>
                          </a:effectLst>
                          <a:latin typeface="Arial" charset="0"/>
                          <a:ea typeface="+mn-ea"/>
                          <a:cs typeface="+mn-cs"/>
                        </a:rPr>
                        <a:t>H</a:t>
                      </a:r>
                      <a:r>
                        <a:rPr lang="en-US" sz="1800" b="1" kern="1200" baseline="-25000" dirty="0" smtClean="0">
                          <a:solidFill>
                            <a:schemeClr val="tx1"/>
                          </a:solidFill>
                          <a:effectLst>
                            <a:outerShdw blurRad="38100" dist="38100" dir="2700000" algn="tl">
                              <a:srgbClr val="FFFFFF"/>
                            </a:outerShdw>
                          </a:effectLst>
                          <a:latin typeface="Arial" charset="0"/>
                          <a:ea typeface="+mn-ea"/>
                          <a:cs typeface="+mn-cs"/>
                        </a:rPr>
                        <a:t>3</a:t>
                      </a:r>
                      <a:endParaRPr lang="en-US" sz="1800" b="1" kern="1200" dirty="0" smtClean="0">
                        <a:solidFill>
                          <a:schemeClr val="tx1"/>
                        </a:solidFill>
                        <a:effectLst>
                          <a:outerShdw blurRad="38100" dist="38100" dir="2700000" algn="tl">
                            <a:srgbClr val="FFFFFF"/>
                          </a:outerShdw>
                        </a:effectLst>
                        <a:latin typeface="Arial" charset="0"/>
                        <a:ea typeface="+mn-ea"/>
                        <a:cs typeface="+mn-cs"/>
                      </a:endParaRPr>
                    </a:p>
                  </a:txBody>
                  <a:tcPr marL="18288" marR="18288" marT="18288" marB="182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10" name="TextBox 9"/>
          <p:cNvSpPr txBox="1"/>
          <p:nvPr/>
        </p:nvSpPr>
        <p:spPr>
          <a:xfrm>
            <a:off x="228600" y="1981200"/>
            <a:ext cx="4419600" cy="369332"/>
          </a:xfrm>
          <a:prstGeom prst="rect">
            <a:avLst/>
          </a:prstGeom>
          <a:noFill/>
        </p:spPr>
        <p:txBody>
          <a:bodyPr wrap="square" rtlCol="0">
            <a:spAutoFit/>
          </a:bodyPr>
          <a:lstStyle/>
          <a:p>
            <a:endParaRPr lang="en-US" sz="1800" b="1" dirty="0" smtClean="0">
              <a:effectLst>
                <a:outerShdw blurRad="38100" dist="38100" dir="2700000" algn="tl">
                  <a:srgbClr val="FFFFFF"/>
                </a:outerShdw>
              </a:effectLst>
              <a:latin typeface="Arial" charset="0"/>
            </a:endParaRPr>
          </a:p>
        </p:txBody>
      </p:sp>
      <p:sp>
        <p:nvSpPr>
          <p:cNvPr id="15" name="TextBox 14"/>
          <p:cNvSpPr txBox="1"/>
          <p:nvPr/>
        </p:nvSpPr>
        <p:spPr>
          <a:xfrm>
            <a:off x="365806" y="1234464"/>
            <a:ext cx="3017487" cy="646331"/>
          </a:xfrm>
          <a:prstGeom prst="rect">
            <a:avLst/>
          </a:prstGeom>
          <a:noFill/>
        </p:spPr>
        <p:txBody>
          <a:bodyPr wrap="square" rtlCol="0">
            <a:spAutoFit/>
          </a:bodyPr>
          <a:lstStyle/>
          <a:p>
            <a:r>
              <a:rPr lang="en-US" sz="1800" b="1" dirty="0" smtClean="0">
                <a:effectLst>
                  <a:outerShdw blurRad="38100" dist="38100" dir="2700000" algn="tl">
                    <a:srgbClr val="FFFFFF"/>
                  </a:outerShdw>
                </a:effectLst>
                <a:latin typeface="Arial" charset="0"/>
              </a:rPr>
              <a:t>Let X</a:t>
            </a:r>
            <a:r>
              <a:rPr lang="en-US" sz="1800" b="1" baseline="-25000" dirty="0" smtClean="0">
                <a:effectLst>
                  <a:outerShdw blurRad="38100" dist="38100" dir="2700000" algn="tl">
                    <a:srgbClr val="FFFFFF"/>
                  </a:outerShdw>
                </a:effectLst>
                <a:latin typeface="Arial" charset="0"/>
              </a:rPr>
              <a:t>1</a:t>
            </a:r>
            <a:r>
              <a:rPr lang="en-US" sz="1800" b="1" dirty="0" smtClean="0">
                <a:effectLst>
                  <a:outerShdw blurRad="38100" dist="38100" dir="2700000" algn="tl">
                    <a:srgbClr val="FFFFFF"/>
                  </a:outerShdw>
                </a:effectLst>
                <a:latin typeface="Arial" charset="0"/>
              </a:rPr>
              <a:t>, X , X</a:t>
            </a:r>
            <a:r>
              <a:rPr lang="en-US" sz="1800" b="1" baseline="-25000" dirty="0" smtClean="0">
                <a:effectLst>
                  <a:outerShdw blurRad="38100" dist="38100" dir="2700000" algn="tl">
                    <a:srgbClr val="FFFFFF"/>
                  </a:outerShdw>
                </a:effectLst>
                <a:latin typeface="Arial" charset="0"/>
              </a:rPr>
              <a:t>3 </a:t>
            </a:r>
            <a:r>
              <a:rPr lang="en-US" sz="1800" b="1" dirty="0" smtClean="0">
                <a:effectLst>
                  <a:outerShdw blurRad="38100" dist="38100" dir="2700000" algn="tl">
                    <a:srgbClr val="FFFFFF"/>
                  </a:outerShdw>
                </a:effectLst>
                <a:latin typeface="Arial" charset="0"/>
              </a:rPr>
              <a:t>be quantities ordered in P1, P2, P3</a:t>
            </a:r>
            <a:endParaRPr lang="en-US" sz="1800" b="1" baseline="-25000" dirty="0" smtClean="0">
              <a:effectLst>
                <a:outerShdw blurRad="38100" dist="38100" dir="2700000" algn="tl">
                  <a:srgbClr val="FFFFFF"/>
                </a:outerShdw>
              </a:effectLst>
              <a:latin typeface="Arial" charset="0"/>
            </a:endParaRPr>
          </a:p>
        </p:txBody>
      </p:sp>
      <p:graphicFrame>
        <p:nvGraphicFramePr>
          <p:cNvPr id="58" name="Table 57"/>
          <p:cNvGraphicFramePr>
            <a:graphicFrameLocks noGrp="1"/>
          </p:cNvGraphicFramePr>
          <p:nvPr/>
        </p:nvGraphicFramePr>
        <p:xfrm>
          <a:off x="3291854" y="2240293"/>
          <a:ext cx="5486340" cy="1363472"/>
        </p:xfrm>
        <a:graphic>
          <a:graphicData uri="http://schemas.openxmlformats.org/drawingml/2006/table">
            <a:tbl>
              <a:tblPr firstRow="1" bandRow="1">
                <a:tableStyleId>{2D5ABB26-0587-4C30-8999-92F81FD0307C}</a:tableStyleId>
              </a:tblPr>
              <a:tblGrid>
                <a:gridCol w="274317"/>
                <a:gridCol w="5212023"/>
              </a:tblGrid>
              <a:tr h="219457">
                <a:tc>
                  <a:txBody>
                    <a:bodyPr/>
                    <a:lstStyle/>
                    <a:p>
                      <a:r>
                        <a:rPr lang="en-US" sz="1800" b="1" kern="1200" dirty="0" smtClean="0">
                          <a:solidFill>
                            <a:schemeClr val="tx1"/>
                          </a:solidFill>
                          <a:effectLst>
                            <a:outerShdw blurRad="38100" dist="38100" dir="2700000" algn="tl">
                              <a:srgbClr val="FFFFFF"/>
                            </a:outerShdw>
                          </a:effectLst>
                          <a:latin typeface="Arial" charset="0"/>
                          <a:ea typeface="+mn-ea"/>
                          <a:cs typeface="+mn-cs"/>
                        </a:rPr>
                        <a:t>P</a:t>
                      </a:r>
                      <a:r>
                        <a:rPr lang="en-US" sz="1800" b="1" kern="1200" baseline="-25000" dirty="0" smtClean="0">
                          <a:solidFill>
                            <a:schemeClr val="tx1"/>
                          </a:solidFill>
                          <a:effectLst>
                            <a:outerShdw blurRad="38100" dist="38100" dir="2700000" algn="tl">
                              <a:srgbClr val="FFFFFF"/>
                            </a:outerShdw>
                          </a:effectLst>
                          <a:latin typeface="Arial" charset="0"/>
                          <a:ea typeface="+mn-ea"/>
                          <a:cs typeface="+mn-cs"/>
                        </a:rPr>
                        <a:t>i</a:t>
                      </a:r>
                      <a:endParaRPr lang="en-US" sz="1800" b="1" kern="1200" dirty="0" smtClean="0">
                        <a:solidFill>
                          <a:schemeClr val="tx1"/>
                        </a:solidFill>
                        <a:effectLst>
                          <a:outerShdw blurRad="38100" dist="38100" dir="2700000" algn="tl">
                            <a:srgbClr val="FFFFFF"/>
                          </a:outerShdw>
                        </a:effectLst>
                        <a:latin typeface="Arial" charset="0"/>
                        <a:ea typeface="+mn-ea"/>
                        <a:cs typeface="+mn-cs"/>
                      </a:endParaRPr>
                    </a:p>
                  </a:txBody>
                  <a:tcPr marL="18288" marR="18288" marT="18288" marB="182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33"/>
                    </a:solidFill>
                  </a:tcPr>
                </a:tc>
                <a:tc>
                  <a:txBody>
                    <a:bodyPr/>
                    <a:lstStyle/>
                    <a:p>
                      <a:pPr algn="r"/>
                      <a:r>
                        <a:rPr lang="en-US" sz="1800" b="1" kern="1200" dirty="0" smtClean="0">
                          <a:solidFill>
                            <a:schemeClr val="tx1"/>
                          </a:solidFill>
                          <a:effectLst>
                            <a:outerShdw blurRad="38100" dist="38100" dir="2700000" algn="tl">
                              <a:srgbClr val="FFFFFF"/>
                            </a:outerShdw>
                          </a:effectLst>
                          <a:latin typeface="Arial" charset="0"/>
                          <a:ea typeface="+mn-ea"/>
                          <a:cs typeface="+mn-cs"/>
                        </a:rPr>
                        <a:t>Inventory</a:t>
                      </a:r>
                    </a:p>
                  </a:txBody>
                  <a:tcPr marR="18288" marT="18288" marB="182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33"/>
                    </a:solidFill>
                  </a:tcPr>
                </a:tc>
              </a:tr>
              <a:tr h="243840">
                <a:tc>
                  <a:txBody>
                    <a:bodyPr/>
                    <a:lstStyle/>
                    <a:p>
                      <a:pPr algn="ctr"/>
                      <a:r>
                        <a:rPr lang="en-US" sz="1800" b="1" kern="1200" dirty="0" smtClean="0">
                          <a:solidFill>
                            <a:schemeClr val="tx1"/>
                          </a:solidFill>
                          <a:effectLst>
                            <a:outerShdw blurRad="38100" dist="38100" dir="2700000" algn="tl">
                              <a:srgbClr val="FFFFFF"/>
                            </a:outerShdw>
                          </a:effectLst>
                          <a:latin typeface="Arial" charset="0"/>
                          <a:ea typeface="+mn-ea"/>
                          <a:cs typeface="+mn-cs"/>
                        </a:rPr>
                        <a:t>1</a:t>
                      </a:r>
                    </a:p>
                  </a:txBody>
                  <a:tcPr marL="18288" marR="18288" marT="18288" marB="182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1800" b="1" dirty="0" smtClean="0">
                          <a:effectLst>
                            <a:outerShdw blurRad="38100" dist="38100" dir="2700000" algn="tl">
                              <a:srgbClr val="FFFFFF"/>
                            </a:outerShdw>
                          </a:effectLst>
                          <a:latin typeface="Times New Roman" pitchFamily="18" charset="0"/>
                          <a:cs typeface="Times New Roman" pitchFamily="18" charset="0"/>
                        </a:rPr>
                        <a:t>I</a:t>
                      </a:r>
                      <a:r>
                        <a:rPr lang="en-US" sz="1800" b="1" baseline="-25000" dirty="0" smtClean="0">
                          <a:effectLst>
                            <a:outerShdw blurRad="38100" dist="38100" dir="2700000" algn="tl">
                              <a:srgbClr val="FFFFFF"/>
                            </a:outerShdw>
                          </a:effectLst>
                          <a:latin typeface="Times New Roman" pitchFamily="18" charset="0"/>
                          <a:cs typeface="Times New Roman" pitchFamily="18" charset="0"/>
                        </a:rPr>
                        <a:t>1</a:t>
                      </a:r>
                      <a:r>
                        <a:rPr lang="en-US" sz="1800" b="1" baseline="-25000" dirty="0" smtClean="0">
                          <a:effectLst>
                            <a:outerShdw blurRad="38100" dist="38100" dir="2700000" algn="tl">
                              <a:srgbClr val="FFFFFF"/>
                            </a:outerShdw>
                          </a:effectLst>
                          <a:latin typeface="Arial" charset="0"/>
                        </a:rPr>
                        <a:t> </a:t>
                      </a:r>
                      <a:r>
                        <a:rPr lang="en-US" sz="1800" b="1" dirty="0" smtClean="0">
                          <a:effectLst>
                            <a:outerShdw blurRad="38100" dist="38100" dir="2700000" algn="tl">
                              <a:srgbClr val="FFFFFF"/>
                            </a:outerShdw>
                          </a:effectLst>
                          <a:latin typeface="Arial" charset="0"/>
                        </a:rPr>
                        <a:t>= X</a:t>
                      </a:r>
                      <a:r>
                        <a:rPr lang="en-US" sz="1800" b="1" baseline="-25000" dirty="0" smtClean="0">
                          <a:effectLst>
                            <a:outerShdw blurRad="38100" dist="38100" dir="2700000" algn="tl">
                              <a:srgbClr val="FFFFFF"/>
                            </a:outerShdw>
                          </a:effectLst>
                          <a:latin typeface="Arial" charset="0"/>
                        </a:rPr>
                        <a:t>1</a:t>
                      </a:r>
                      <a:r>
                        <a:rPr lang="en-US" sz="1800" b="1" dirty="0" smtClean="0">
                          <a:effectLst>
                            <a:outerShdw blurRad="38100" dist="38100" dir="2700000" algn="tl">
                              <a:srgbClr val="FFFFFF"/>
                            </a:outerShdw>
                          </a:effectLst>
                          <a:latin typeface="Arial" charset="0"/>
                        </a:rPr>
                        <a:t> – D</a:t>
                      </a:r>
                      <a:r>
                        <a:rPr lang="en-US" sz="1800" b="1" baseline="-25000" dirty="0" smtClean="0">
                          <a:effectLst>
                            <a:outerShdw blurRad="38100" dist="38100" dir="2700000" algn="tl">
                              <a:srgbClr val="FFFFFF"/>
                            </a:outerShdw>
                          </a:effectLst>
                          <a:latin typeface="Arial" charset="0"/>
                        </a:rPr>
                        <a:t>1</a:t>
                      </a:r>
                    </a:p>
                  </a:txBody>
                  <a:tcPr marR="18288" marT="18288" marB="182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algn="ctr"/>
                      <a:r>
                        <a:rPr lang="en-US" sz="1800" b="1" kern="1200" dirty="0" smtClean="0">
                          <a:solidFill>
                            <a:schemeClr val="tx1"/>
                          </a:solidFill>
                          <a:effectLst>
                            <a:outerShdw blurRad="38100" dist="38100" dir="2700000" algn="tl">
                              <a:srgbClr val="FFFFFF"/>
                            </a:outerShdw>
                          </a:effectLst>
                          <a:latin typeface="Arial" charset="0"/>
                          <a:ea typeface="+mn-ea"/>
                          <a:cs typeface="+mn-cs"/>
                        </a:rPr>
                        <a:t>2</a:t>
                      </a:r>
                    </a:p>
                  </a:txBody>
                  <a:tcPr marL="18288" marR="18288" marT="18288" marB="182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1800" b="1" kern="1200" dirty="0" smtClean="0">
                          <a:solidFill>
                            <a:schemeClr val="tx1"/>
                          </a:solidFill>
                          <a:effectLst>
                            <a:outerShdw blurRad="38100" dist="38100" dir="2700000" algn="tl">
                              <a:srgbClr val="FFFFFF"/>
                            </a:outerShdw>
                          </a:effectLst>
                          <a:latin typeface="Times New Roman" pitchFamily="18" charset="0"/>
                          <a:ea typeface="+mn-ea"/>
                          <a:cs typeface="Times New Roman" pitchFamily="18" charset="0"/>
                        </a:rPr>
                        <a:t>I</a:t>
                      </a:r>
                      <a:r>
                        <a:rPr lang="en-US" sz="1800" b="1" kern="1200" baseline="-25000" dirty="0" smtClean="0">
                          <a:solidFill>
                            <a:schemeClr val="tx1"/>
                          </a:solidFill>
                          <a:effectLst>
                            <a:outerShdw blurRad="38100" dist="38100" dir="2700000" algn="tl">
                              <a:srgbClr val="FFFFFF"/>
                            </a:outerShdw>
                          </a:effectLst>
                          <a:latin typeface="Times New Roman" pitchFamily="18" charset="0"/>
                          <a:ea typeface="+mn-ea"/>
                          <a:cs typeface="Times New Roman" pitchFamily="18" charset="0"/>
                        </a:rPr>
                        <a:t>2</a:t>
                      </a:r>
                      <a:r>
                        <a:rPr lang="en-US" sz="1800" b="1" kern="1200" dirty="0" smtClean="0">
                          <a:solidFill>
                            <a:schemeClr val="tx1"/>
                          </a:solidFill>
                          <a:effectLst>
                            <a:outerShdw blurRad="38100" dist="38100" dir="2700000" algn="tl">
                              <a:srgbClr val="FFFFFF"/>
                            </a:outerShdw>
                          </a:effectLst>
                          <a:latin typeface="Times New Roman" pitchFamily="18" charset="0"/>
                          <a:ea typeface="+mn-ea"/>
                          <a:cs typeface="Times New Roman" pitchFamily="18" charset="0"/>
                        </a:rPr>
                        <a:t> =  I</a:t>
                      </a:r>
                      <a:r>
                        <a:rPr lang="en-US" sz="1800" b="1" kern="1200" baseline="-25000" dirty="0" smtClean="0">
                          <a:solidFill>
                            <a:schemeClr val="tx1"/>
                          </a:solidFill>
                          <a:effectLst>
                            <a:outerShdw blurRad="38100" dist="38100" dir="2700000" algn="tl">
                              <a:srgbClr val="FFFFFF"/>
                            </a:outerShdw>
                          </a:effectLst>
                          <a:latin typeface="Times New Roman" pitchFamily="18" charset="0"/>
                          <a:ea typeface="+mn-ea"/>
                          <a:cs typeface="Times New Roman" pitchFamily="18" charset="0"/>
                        </a:rPr>
                        <a:t>1</a:t>
                      </a:r>
                      <a:r>
                        <a:rPr lang="en-US" sz="1800" b="1" kern="1200" dirty="0" smtClean="0">
                          <a:solidFill>
                            <a:schemeClr val="tx1"/>
                          </a:solidFill>
                          <a:effectLst>
                            <a:outerShdw blurRad="38100" dist="38100" dir="2700000" algn="tl">
                              <a:srgbClr val="FFFFFF"/>
                            </a:outerShdw>
                          </a:effectLst>
                          <a:latin typeface="Times New Roman" pitchFamily="18" charset="0"/>
                          <a:ea typeface="+mn-ea"/>
                          <a:cs typeface="Times New Roman" pitchFamily="18" charset="0"/>
                        </a:rPr>
                        <a:t> </a:t>
                      </a:r>
                      <a:r>
                        <a:rPr lang="en-US" sz="1800" b="1" dirty="0" smtClean="0">
                          <a:effectLst>
                            <a:outerShdw blurRad="38100" dist="38100" dir="2700000" algn="tl">
                              <a:srgbClr val="FFFFFF"/>
                            </a:outerShdw>
                          </a:effectLst>
                          <a:latin typeface="Arial" charset="0"/>
                        </a:rPr>
                        <a:t>+ X</a:t>
                      </a:r>
                      <a:r>
                        <a:rPr lang="en-US" sz="1800" b="1" baseline="-25000" dirty="0" smtClean="0">
                          <a:effectLst>
                            <a:outerShdw blurRad="38100" dist="38100" dir="2700000" algn="tl">
                              <a:srgbClr val="FFFFFF"/>
                            </a:outerShdw>
                          </a:effectLst>
                          <a:latin typeface="Arial" charset="0"/>
                        </a:rPr>
                        <a:t>2</a:t>
                      </a:r>
                      <a:r>
                        <a:rPr lang="en-US" sz="1800" b="1" dirty="0" smtClean="0">
                          <a:effectLst>
                            <a:outerShdw blurRad="38100" dist="38100" dir="2700000" algn="tl">
                              <a:srgbClr val="FFFFFF"/>
                            </a:outerShdw>
                          </a:effectLst>
                          <a:latin typeface="Arial" charset="0"/>
                        </a:rPr>
                        <a:t> – D</a:t>
                      </a:r>
                      <a:r>
                        <a:rPr lang="en-US" sz="1800" b="1" baseline="-25000" dirty="0" smtClean="0">
                          <a:effectLst>
                            <a:outerShdw blurRad="38100" dist="38100" dir="2700000" algn="tl">
                              <a:srgbClr val="FFFFFF"/>
                            </a:outerShdw>
                          </a:effectLst>
                          <a:latin typeface="Arial" charset="0"/>
                        </a:rPr>
                        <a:t>2</a:t>
                      </a:r>
                      <a:r>
                        <a:rPr lang="en-US" sz="1800" b="1" dirty="0" smtClean="0">
                          <a:effectLst>
                            <a:outerShdw blurRad="38100" dist="38100" dir="2700000" algn="tl">
                              <a:srgbClr val="FFFFFF"/>
                            </a:outerShdw>
                          </a:effectLst>
                          <a:latin typeface="Arial" charset="0"/>
                        </a:rPr>
                        <a:t> = (X</a:t>
                      </a:r>
                      <a:r>
                        <a:rPr lang="en-US" sz="1800" b="1" baseline="-25000" dirty="0" smtClean="0">
                          <a:effectLst>
                            <a:outerShdw blurRad="38100" dist="38100" dir="2700000" algn="tl">
                              <a:srgbClr val="FFFFFF"/>
                            </a:outerShdw>
                          </a:effectLst>
                          <a:latin typeface="Arial" charset="0"/>
                        </a:rPr>
                        <a:t>1</a:t>
                      </a:r>
                      <a:r>
                        <a:rPr lang="en-US" sz="1800" b="1" dirty="0" smtClean="0">
                          <a:effectLst>
                            <a:outerShdw blurRad="38100" dist="38100" dir="2700000" algn="tl">
                              <a:srgbClr val="FFFFFF"/>
                            </a:outerShdw>
                          </a:effectLst>
                          <a:latin typeface="Arial" charset="0"/>
                        </a:rPr>
                        <a:t> + X</a:t>
                      </a:r>
                      <a:r>
                        <a:rPr lang="en-US" sz="1800" b="1" baseline="-25000" dirty="0" smtClean="0">
                          <a:effectLst>
                            <a:outerShdw blurRad="38100" dist="38100" dir="2700000" algn="tl">
                              <a:srgbClr val="FFFFFF"/>
                            </a:outerShdw>
                          </a:effectLst>
                          <a:latin typeface="Arial" charset="0"/>
                        </a:rPr>
                        <a:t>2</a:t>
                      </a:r>
                      <a:r>
                        <a:rPr lang="en-US" sz="1800" b="1" dirty="0" smtClean="0">
                          <a:effectLst>
                            <a:outerShdw blurRad="38100" dist="38100" dir="2700000" algn="tl">
                              <a:srgbClr val="FFFFFF"/>
                            </a:outerShdw>
                          </a:effectLst>
                          <a:latin typeface="Arial" charset="0"/>
                        </a:rPr>
                        <a:t>) – (D</a:t>
                      </a:r>
                      <a:r>
                        <a:rPr lang="en-US" sz="1800" b="1" baseline="-25000" dirty="0" smtClean="0">
                          <a:effectLst>
                            <a:outerShdw blurRad="38100" dist="38100" dir="2700000" algn="tl">
                              <a:srgbClr val="FFFFFF"/>
                            </a:outerShdw>
                          </a:effectLst>
                          <a:latin typeface="Arial" charset="0"/>
                        </a:rPr>
                        <a:t>1</a:t>
                      </a:r>
                      <a:r>
                        <a:rPr lang="en-US" sz="1800" b="1" dirty="0" smtClean="0">
                          <a:effectLst>
                            <a:outerShdw blurRad="38100" dist="38100" dir="2700000" algn="tl">
                              <a:srgbClr val="FFFFFF"/>
                            </a:outerShdw>
                          </a:effectLst>
                          <a:latin typeface="Arial" charset="0"/>
                        </a:rPr>
                        <a:t> + D</a:t>
                      </a:r>
                      <a:r>
                        <a:rPr lang="en-US" sz="1800" b="1" baseline="-25000" dirty="0" smtClean="0">
                          <a:effectLst>
                            <a:outerShdw blurRad="38100" dist="38100" dir="2700000" algn="tl">
                              <a:srgbClr val="FFFFFF"/>
                            </a:outerShdw>
                          </a:effectLst>
                          <a:latin typeface="Arial" charset="0"/>
                        </a:rPr>
                        <a:t>2</a:t>
                      </a:r>
                      <a:r>
                        <a:rPr lang="en-US" sz="1800" b="1" baseline="0" dirty="0" smtClean="0">
                          <a:effectLst>
                            <a:outerShdw blurRad="38100" dist="38100" dir="2700000" algn="tl">
                              <a:srgbClr val="FFFFFF"/>
                            </a:outerShdw>
                          </a:effectLst>
                          <a:latin typeface="Arial" charset="0"/>
                        </a:rPr>
                        <a:t>)</a:t>
                      </a:r>
                    </a:p>
                  </a:txBody>
                  <a:tcPr marR="18288" marT="18288" marB="182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algn="ctr"/>
                      <a:r>
                        <a:rPr lang="en-US" sz="1800" b="1" kern="1200" dirty="0" smtClean="0">
                          <a:solidFill>
                            <a:schemeClr val="tx1"/>
                          </a:solidFill>
                          <a:effectLst>
                            <a:outerShdw blurRad="38100" dist="38100" dir="2700000" algn="tl">
                              <a:srgbClr val="FFFFFF"/>
                            </a:outerShdw>
                          </a:effectLst>
                          <a:latin typeface="Arial" charset="0"/>
                          <a:ea typeface="+mn-ea"/>
                          <a:cs typeface="+mn-cs"/>
                        </a:rPr>
                        <a:t>3</a:t>
                      </a:r>
                    </a:p>
                  </a:txBody>
                  <a:tcPr marL="18288" marR="18288" marT="18288" marB="182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1800" b="1" dirty="0" smtClean="0">
                          <a:effectLst>
                            <a:outerShdw blurRad="38100" dist="38100" dir="2700000" algn="tl">
                              <a:srgbClr val="FFFFFF"/>
                            </a:outerShdw>
                          </a:effectLst>
                          <a:latin typeface="Times New Roman" pitchFamily="18" charset="0"/>
                          <a:cs typeface="Times New Roman" pitchFamily="18" charset="0"/>
                        </a:rPr>
                        <a:t>I</a:t>
                      </a:r>
                      <a:r>
                        <a:rPr lang="en-US" sz="1800" b="1" baseline="-25000" dirty="0" smtClean="0">
                          <a:effectLst>
                            <a:outerShdw blurRad="38100" dist="38100" dir="2700000" algn="tl">
                              <a:srgbClr val="FFFFFF"/>
                            </a:outerShdw>
                          </a:effectLst>
                          <a:latin typeface="Times New Roman" pitchFamily="18" charset="0"/>
                          <a:cs typeface="Times New Roman" pitchFamily="18" charset="0"/>
                        </a:rPr>
                        <a:t>3 </a:t>
                      </a:r>
                      <a:r>
                        <a:rPr lang="en-US" sz="1800" b="1" dirty="0" smtClean="0">
                          <a:effectLst>
                            <a:outerShdw blurRad="38100" dist="38100" dir="2700000" algn="tl">
                              <a:srgbClr val="FFFFFF"/>
                            </a:outerShdw>
                          </a:effectLst>
                          <a:latin typeface="Times New Roman" pitchFamily="18" charset="0"/>
                          <a:cs typeface="Times New Roman" pitchFamily="18" charset="0"/>
                        </a:rPr>
                        <a:t>=  I</a:t>
                      </a:r>
                      <a:r>
                        <a:rPr lang="en-US" sz="1800" b="1" baseline="-25000" dirty="0" smtClean="0">
                          <a:effectLst>
                            <a:outerShdw blurRad="38100" dist="38100" dir="2700000" algn="tl">
                              <a:srgbClr val="FFFFFF"/>
                            </a:outerShdw>
                          </a:effectLst>
                          <a:latin typeface="Times New Roman" pitchFamily="18" charset="0"/>
                          <a:cs typeface="Times New Roman" pitchFamily="18" charset="0"/>
                        </a:rPr>
                        <a:t>2 </a:t>
                      </a:r>
                      <a:r>
                        <a:rPr lang="en-US" sz="1800" b="1" dirty="0" smtClean="0">
                          <a:effectLst>
                            <a:outerShdw blurRad="38100" dist="38100" dir="2700000" algn="tl">
                              <a:srgbClr val="FFFFFF"/>
                            </a:outerShdw>
                          </a:effectLst>
                          <a:latin typeface="Arial" charset="0"/>
                        </a:rPr>
                        <a:t>+ X</a:t>
                      </a:r>
                      <a:r>
                        <a:rPr lang="en-US" sz="1800" b="1" baseline="-25000" dirty="0" smtClean="0">
                          <a:effectLst>
                            <a:outerShdw blurRad="38100" dist="38100" dir="2700000" algn="tl">
                              <a:srgbClr val="FFFFFF"/>
                            </a:outerShdw>
                          </a:effectLst>
                          <a:latin typeface="Arial" charset="0"/>
                        </a:rPr>
                        <a:t>3</a:t>
                      </a:r>
                      <a:r>
                        <a:rPr lang="en-US" sz="1800" b="1" dirty="0" smtClean="0">
                          <a:effectLst>
                            <a:outerShdw blurRad="38100" dist="38100" dir="2700000" algn="tl">
                              <a:srgbClr val="FFFFFF"/>
                            </a:outerShdw>
                          </a:effectLst>
                          <a:latin typeface="Arial" charset="0"/>
                        </a:rPr>
                        <a:t> – D</a:t>
                      </a:r>
                      <a:r>
                        <a:rPr lang="en-US" sz="1800" b="1" baseline="-25000" dirty="0" smtClean="0">
                          <a:effectLst>
                            <a:outerShdw blurRad="38100" dist="38100" dir="2700000" algn="tl">
                              <a:srgbClr val="FFFFFF"/>
                            </a:outerShdw>
                          </a:effectLst>
                          <a:latin typeface="Arial" charset="0"/>
                        </a:rPr>
                        <a:t>3</a:t>
                      </a:r>
                      <a:r>
                        <a:rPr lang="en-US" sz="1800" b="1" dirty="0" smtClean="0">
                          <a:effectLst>
                            <a:outerShdw blurRad="38100" dist="38100" dir="2700000" algn="tl">
                              <a:srgbClr val="FFFFFF"/>
                            </a:outerShdw>
                          </a:effectLst>
                          <a:latin typeface="Arial" charset="0"/>
                        </a:rPr>
                        <a:t> = (X</a:t>
                      </a:r>
                      <a:r>
                        <a:rPr lang="en-US" sz="1800" b="1" baseline="-25000" dirty="0" smtClean="0">
                          <a:effectLst>
                            <a:outerShdw blurRad="38100" dist="38100" dir="2700000" algn="tl">
                              <a:srgbClr val="FFFFFF"/>
                            </a:outerShdw>
                          </a:effectLst>
                          <a:latin typeface="Arial" charset="0"/>
                        </a:rPr>
                        <a:t>1</a:t>
                      </a:r>
                      <a:r>
                        <a:rPr lang="en-US" sz="1800" b="1" dirty="0" smtClean="0">
                          <a:effectLst>
                            <a:outerShdw blurRad="38100" dist="38100" dir="2700000" algn="tl">
                              <a:srgbClr val="FFFFFF"/>
                            </a:outerShdw>
                          </a:effectLst>
                          <a:latin typeface="Arial" charset="0"/>
                        </a:rPr>
                        <a:t> + X</a:t>
                      </a:r>
                      <a:r>
                        <a:rPr lang="en-US" sz="1800" b="1" baseline="-25000" dirty="0" smtClean="0">
                          <a:effectLst>
                            <a:outerShdw blurRad="38100" dist="38100" dir="2700000" algn="tl">
                              <a:srgbClr val="FFFFFF"/>
                            </a:outerShdw>
                          </a:effectLst>
                          <a:latin typeface="Arial" charset="0"/>
                        </a:rPr>
                        <a:t>2</a:t>
                      </a:r>
                      <a:r>
                        <a:rPr lang="en-US" sz="1800" b="1" dirty="0" smtClean="0">
                          <a:effectLst>
                            <a:outerShdw blurRad="38100" dist="38100" dir="2700000" algn="tl">
                              <a:srgbClr val="FFFFFF"/>
                            </a:outerShdw>
                          </a:effectLst>
                          <a:latin typeface="Arial" charset="0"/>
                        </a:rPr>
                        <a:t> + X</a:t>
                      </a:r>
                      <a:r>
                        <a:rPr lang="en-US" sz="1800" b="1" baseline="-25000" dirty="0" smtClean="0">
                          <a:effectLst>
                            <a:outerShdw blurRad="38100" dist="38100" dir="2700000" algn="tl">
                              <a:srgbClr val="FFFFFF"/>
                            </a:outerShdw>
                          </a:effectLst>
                          <a:latin typeface="Arial" charset="0"/>
                        </a:rPr>
                        <a:t>3</a:t>
                      </a:r>
                      <a:r>
                        <a:rPr lang="en-US" sz="1800" b="1" dirty="0" smtClean="0">
                          <a:effectLst>
                            <a:outerShdw blurRad="38100" dist="38100" dir="2700000" algn="tl">
                              <a:srgbClr val="FFFFFF"/>
                            </a:outerShdw>
                          </a:effectLst>
                          <a:latin typeface="Arial" charset="0"/>
                        </a:rPr>
                        <a:t> ) – (D</a:t>
                      </a:r>
                      <a:r>
                        <a:rPr lang="en-US" sz="1800" b="1" baseline="-25000" dirty="0" smtClean="0">
                          <a:effectLst>
                            <a:outerShdw blurRad="38100" dist="38100" dir="2700000" algn="tl">
                              <a:srgbClr val="FFFFFF"/>
                            </a:outerShdw>
                          </a:effectLst>
                          <a:latin typeface="Arial" charset="0"/>
                        </a:rPr>
                        <a:t>1</a:t>
                      </a:r>
                      <a:r>
                        <a:rPr lang="en-US" sz="1800" b="1" dirty="0" smtClean="0">
                          <a:effectLst>
                            <a:outerShdw blurRad="38100" dist="38100" dir="2700000" algn="tl">
                              <a:srgbClr val="FFFFFF"/>
                            </a:outerShdw>
                          </a:effectLst>
                          <a:latin typeface="Arial" charset="0"/>
                        </a:rPr>
                        <a:t> + D</a:t>
                      </a:r>
                      <a:r>
                        <a:rPr lang="en-US" sz="1800" b="1" baseline="-25000" dirty="0" smtClean="0">
                          <a:effectLst>
                            <a:outerShdw blurRad="38100" dist="38100" dir="2700000" algn="tl">
                              <a:srgbClr val="FFFFFF"/>
                            </a:outerShdw>
                          </a:effectLst>
                          <a:latin typeface="Arial" charset="0"/>
                        </a:rPr>
                        <a:t>2</a:t>
                      </a:r>
                      <a:r>
                        <a:rPr lang="en-US" sz="1800" b="1" baseline="0" dirty="0" smtClean="0">
                          <a:effectLst>
                            <a:outerShdw blurRad="38100" dist="38100" dir="2700000" algn="tl">
                              <a:srgbClr val="FFFFFF"/>
                            </a:outerShdw>
                          </a:effectLst>
                          <a:latin typeface="Arial" charset="0"/>
                        </a:rPr>
                        <a:t> </a:t>
                      </a:r>
                      <a:r>
                        <a:rPr lang="en-US" sz="1800" b="1" dirty="0" smtClean="0">
                          <a:effectLst>
                            <a:outerShdw blurRad="38100" dist="38100" dir="2700000" algn="tl">
                              <a:srgbClr val="FFFFFF"/>
                            </a:outerShdw>
                          </a:effectLst>
                          <a:latin typeface="Arial" charset="0"/>
                        </a:rPr>
                        <a:t>+ D</a:t>
                      </a:r>
                      <a:r>
                        <a:rPr lang="en-US" sz="1800" b="1" baseline="-25000" dirty="0" smtClean="0">
                          <a:effectLst>
                            <a:outerShdw blurRad="38100" dist="38100" dir="2700000" algn="tl">
                              <a:srgbClr val="FFFFFF"/>
                            </a:outerShdw>
                          </a:effectLst>
                          <a:latin typeface="Arial" charset="0"/>
                        </a:rPr>
                        <a:t>3</a:t>
                      </a:r>
                      <a:r>
                        <a:rPr lang="en-US" sz="1800" b="1" baseline="0" dirty="0" smtClean="0">
                          <a:effectLst>
                            <a:outerShdw blurRad="38100" dist="38100" dir="2700000" algn="tl">
                              <a:srgbClr val="FFFFFF"/>
                            </a:outerShdw>
                          </a:effectLst>
                          <a:latin typeface="Arial" charset="0"/>
                        </a:rPr>
                        <a:t>)</a:t>
                      </a:r>
                      <a:endParaRPr lang="en-US" sz="1800" b="1" baseline="-25000" dirty="0" smtClean="0">
                        <a:effectLst>
                          <a:outerShdw blurRad="38100" dist="38100" dir="2700000" algn="tl">
                            <a:srgbClr val="FFFFFF"/>
                          </a:outerShdw>
                        </a:effectLst>
                        <a:latin typeface="Arial" charset="0"/>
                      </a:endParaRPr>
                    </a:p>
                  </a:txBody>
                  <a:tcPr marR="18288" marT="18288" marB="182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pSp>
        <p:nvGrpSpPr>
          <p:cNvPr id="4" name="Group 39"/>
          <p:cNvGrpSpPr/>
          <p:nvPr/>
        </p:nvGrpSpPr>
        <p:grpSpPr>
          <a:xfrm>
            <a:off x="274367" y="2514610"/>
            <a:ext cx="3109720" cy="1283722"/>
            <a:chOff x="823001" y="1143025"/>
            <a:chExt cx="3109720" cy="1283722"/>
          </a:xfrm>
        </p:grpSpPr>
        <p:grpSp>
          <p:nvGrpSpPr>
            <p:cNvPr id="5" name="Group 23"/>
            <p:cNvGrpSpPr/>
            <p:nvPr/>
          </p:nvGrpSpPr>
          <p:grpSpPr>
            <a:xfrm>
              <a:off x="914440" y="1783098"/>
              <a:ext cx="2743170" cy="0"/>
              <a:chOff x="5486390" y="1600220"/>
              <a:chExt cx="2743170" cy="0"/>
            </a:xfrm>
          </p:grpSpPr>
          <p:grpSp>
            <p:nvGrpSpPr>
              <p:cNvPr id="6" name="Group 19"/>
              <p:cNvGrpSpPr/>
              <p:nvPr/>
            </p:nvGrpSpPr>
            <p:grpSpPr>
              <a:xfrm>
                <a:off x="5486390" y="1600220"/>
                <a:ext cx="1828780" cy="0"/>
                <a:chOff x="5486390" y="1600220"/>
                <a:chExt cx="1828780" cy="0"/>
              </a:xfrm>
            </p:grpSpPr>
            <p:cxnSp>
              <p:nvCxnSpPr>
                <p:cNvPr id="17" name="Straight Connector 16"/>
                <p:cNvCxnSpPr/>
                <p:nvPr/>
              </p:nvCxnSpPr>
              <p:spPr bwMode="auto">
                <a:xfrm>
                  <a:off x="5486390" y="1600220"/>
                  <a:ext cx="914390" cy="0"/>
                </a:xfrm>
                <a:prstGeom prst="line">
                  <a:avLst/>
                </a:prstGeom>
                <a:solidFill>
                  <a:schemeClr val="accent1"/>
                </a:solidFill>
                <a:ln w="38100" cap="flat" cmpd="sng" algn="ctr">
                  <a:solidFill>
                    <a:schemeClr val="tx1"/>
                  </a:solidFill>
                  <a:prstDash val="solid"/>
                  <a:round/>
                  <a:headEnd type="oval" w="med" len="med"/>
                  <a:tailEnd type="oval" w="med" len="med"/>
                </a:ln>
                <a:effectLst/>
              </p:spPr>
            </p:cxnSp>
            <p:cxnSp>
              <p:nvCxnSpPr>
                <p:cNvPr id="18" name="Straight Connector 17"/>
                <p:cNvCxnSpPr/>
                <p:nvPr/>
              </p:nvCxnSpPr>
              <p:spPr bwMode="auto">
                <a:xfrm>
                  <a:off x="6400780" y="1600220"/>
                  <a:ext cx="914390" cy="0"/>
                </a:xfrm>
                <a:prstGeom prst="line">
                  <a:avLst/>
                </a:prstGeom>
                <a:solidFill>
                  <a:schemeClr val="accent1"/>
                </a:solidFill>
                <a:ln w="38100" cap="flat" cmpd="sng" algn="ctr">
                  <a:solidFill>
                    <a:schemeClr val="tx1"/>
                  </a:solidFill>
                  <a:prstDash val="solid"/>
                  <a:round/>
                  <a:headEnd type="oval" w="med" len="med"/>
                  <a:tailEnd type="oval" w="med" len="med"/>
                </a:ln>
                <a:effectLst/>
              </p:spPr>
            </p:cxnSp>
          </p:grpSp>
          <p:cxnSp>
            <p:nvCxnSpPr>
              <p:cNvPr id="19" name="Straight Connector 18"/>
              <p:cNvCxnSpPr/>
              <p:nvPr/>
            </p:nvCxnSpPr>
            <p:spPr bwMode="auto">
              <a:xfrm>
                <a:off x="7315170" y="1600220"/>
                <a:ext cx="914390" cy="0"/>
              </a:xfrm>
              <a:prstGeom prst="line">
                <a:avLst/>
              </a:prstGeom>
              <a:solidFill>
                <a:schemeClr val="accent1"/>
              </a:solidFill>
              <a:ln w="38100" cap="flat" cmpd="sng" algn="ctr">
                <a:solidFill>
                  <a:schemeClr val="tx1"/>
                </a:solidFill>
                <a:prstDash val="solid"/>
                <a:round/>
                <a:headEnd type="oval" w="med" len="med"/>
                <a:tailEnd type="oval" w="med" len="med"/>
              </a:ln>
              <a:effectLst/>
            </p:spPr>
          </p:cxnSp>
        </p:grpSp>
        <p:grpSp>
          <p:nvGrpSpPr>
            <p:cNvPr id="7" name="Group 36"/>
            <p:cNvGrpSpPr/>
            <p:nvPr/>
          </p:nvGrpSpPr>
          <p:grpSpPr>
            <a:xfrm>
              <a:off x="823001" y="1143025"/>
              <a:ext cx="3109720" cy="1283722"/>
              <a:chOff x="823001" y="1143025"/>
              <a:chExt cx="3109720" cy="1283722"/>
            </a:xfrm>
          </p:grpSpPr>
          <p:grpSp>
            <p:nvGrpSpPr>
              <p:cNvPr id="9" name="Group 35"/>
              <p:cNvGrpSpPr/>
              <p:nvPr/>
            </p:nvGrpSpPr>
            <p:grpSpPr>
              <a:xfrm>
                <a:off x="823001" y="1143025"/>
                <a:ext cx="2377414" cy="640867"/>
                <a:chOff x="5394951" y="960147"/>
                <a:chExt cx="2377414" cy="640867"/>
              </a:xfrm>
            </p:grpSpPr>
            <p:grpSp>
              <p:nvGrpSpPr>
                <p:cNvPr id="11" name="Group 34"/>
                <p:cNvGrpSpPr/>
                <p:nvPr/>
              </p:nvGrpSpPr>
              <p:grpSpPr>
                <a:xfrm>
                  <a:off x="5485596" y="1051586"/>
                  <a:ext cx="1831162" cy="549428"/>
                  <a:chOff x="5485596" y="1051586"/>
                  <a:chExt cx="1831162" cy="549428"/>
                </a:xfrm>
              </p:grpSpPr>
              <p:cxnSp>
                <p:nvCxnSpPr>
                  <p:cNvPr id="22" name="Straight Arrow Connector 21"/>
                  <p:cNvCxnSpPr/>
                  <p:nvPr/>
                </p:nvCxnSpPr>
                <p:spPr bwMode="auto">
                  <a:xfrm rot="5400000">
                    <a:off x="5212073" y="1325903"/>
                    <a:ext cx="548634" cy="1588"/>
                  </a:xfrm>
                  <a:prstGeom prst="straightConnector1">
                    <a:avLst/>
                  </a:prstGeom>
                  <a:solidFill>
                    <a:schemeClr val="accent1"/>
                  </a:solidFill>
                  <a:ln w="38100" cap="flat" cmpd="sng" algn="ctr">
                    <a:solidFill>
                      <a:schemeClr val="tx1"/>
                    </a:solidFill>
                    <a:prstDash val="solid"/>
                    <a:round/>
                    <a:headEnd type="none" w="med" len="med"/>
                    <a:tailEnd type="arrow"/>
                  </a:ln>
                  <a:effectLst/>
                </p:spPr>
              </p:cxnSp>
              <p:cxnSp>
                <p:nvCxnSpPr>
                  <p:cNvPr id="25" name="Straight Arrow Connector 24"/>
                  <p:cNvCxnSpPr/>
                  <p:nvPr/>
                </p:nvCxnSpPr>
                <p:spPr bwMode="auto">
                  <a:xfrm rot="5400000">
                    <a:off x="6127257" y="1325109"/>
                    <a:ext cx="548634" cy="1588"/>
                  </a:xfrm>
                  <a:prstGeom prst="straightConnector1">
                    <a:avLst/>
                  </a:prstGeom>
                  <a:solidFill>
                    <a:schemeClr val="accent1"/>
                  </a:solidFill>
                  <a:ln w="38100" cap="flat" cmpd="sng" algn="ctr">
                    <a:solidFill>
                      <a:schemeClr val="tx1"/>
                    </a:solidFill>
                    <a:prstDash val="solid"/>
                    <a:round/>
                    <a:headEnd type="none" w="med" len="med"/>
                    <a:tailEnd type="arrow"/>
                  </a:ln>
                  <a:effectLst/>
                </p:spPr>
              </p:cxnSp>
              <p:cxnSp>
                <p:nvCxnSpPr>
                  <p:cNvPr id="31" name="Straight Arrow Connector 30"/>
                  <p:cNvCxnSpPr/>
                  <p:nvPr/>
                </p:nvCxnSpPr>
                <p:spPr bwMode="auto">
                  <a:xfrm rot="5400000">
                    <a:off x="7041647" y="1325109"/>
                    <a:ext cx="548634" cy="1588"/>
                  </a:xfrm>
                  <a:prstGeom prst="straightConnector1">
                    <a:avLst/>
                  </a:prstGeom>
                  <a:solidFill>
                    <a:schemeClr val="accent1"/>
                  </a:solidFill>
                  <a:ln w="38100" cap="flat" cmpd="sng" algn="ctr">
                    <a:solidFill>
                      <a:schemeClr val="tx1"/>
                    </a:solidFill>
                    <a:prstDash val="solid"/>
                    <a:round/>
                    <a:headEnd type="none" w="med" len="med"/>
                    <a:tailEnd type="arrow"/>
                  </a:ln>
                  <a:effectLst/>
                </p:spPr>
              </p:cxnSp>
            </p:grpSp>
            <p:sp>
              <p:nvSpPr>
                <p:cNvPr id="34" name="TextBox 33"/>
                <p:cNvSpPr txBox="1"/>
                <p:nvPr/>
              </p:nvSpPr>
              <p:spPr>
                <a:xfrm>
                  <a:off x="5394951" y="960147"/>
                  <a:ext cx="2377414" cy="369332"/>
                </a:xfrm>
                <a:prstGeom prst="rect">
                  <a:avLst/>
                </a:prstGeom>
                <a:noFill/>
              </p:spPr>
              <p:txBody>
                <a:bodyPr wrap="square" rtlCol="0">
                  <a:spAutoFit/>
                </a:bodyPr>
                <a:lstStyle/>
                <a:p>
                  <a:r>
                    <a:rPr lang="en-US" sz="1800" b="1" dirty="0" smtClean="0">
                      <a:effectLst>
                        <a:outerShdw blurRad="38100" dist="38100" dir="2700000" algn="tl">
                          <a:srgbClr val="FFFFFF"/>
                        </a:outerShdw>
                      </a:effectLst>
                      <a:latin typeface="Arial" charset="0"/>
                    </a:rPr>
                    <a:t> X</a:t>
                  </a:r>
                  <a:r>
                    <a:rPr lang="en-US" sz="1800" b="1" baseline="-25000" dirty="0" smtClean="0">
                      <a:effectLst>
                        <a:outerShdw blurRad="38100" dist="38100" dir="2700000" algn="tl">
                          <a:srgbClr val="FFFFFF"/>
                        </a:outerShdw>
                      </a:effectLst>
                      <a:latin typeface="Arial" charset="0"/>
                    </a:rPr>
                    <a:t>1</a:t>
                  </a:r>
                  <a:r>
                    <a:rPr lang="en-US" sz="1800" b="1" dirty="0" smtClean="0">
                      <a:effectLst>
                        <a:outerShdw blurRad="38100" dist="38100" dir="2700000" algn="tl">
                          <a:srgbClr val="FFFFFF"/>
                        </a:outerShdw>
                      </a:effectLst>
                      <a:latin typeface="Arial" charset="0"/>
                    </a:rPr>
                    <a:t>           X</a:t>
                  </a:r>
                  <a:r>
                    <a:rPr lang="en-US" sz="1800" b="1" baseline="-25000" dirty="0" smtClean="0">
                      <a:effectLst>
                        <a:outerShdw blurRad="38100" dist="38100" dir="2700000" algn="tl">
                          <a:srgbClr val="FFFFFF"/>
                        </a:outerShdw>
                      </a:effectLst>
                      <a:latin typeface="Arial" charset="0"/>
                    </a:rPr>
                    <a:t>2</a:t>
                  </a:r>
                  <a:r>
                    <a:rPr lang="en-US" sz="1800" b="1" dirty="0" smtClean="0">
                      <a:effectLst>
                        <a:outerShdw blurRad="38100" dist="38100" dir="2700000" algn="tl">
                          <a:srgbClr val="FFFFFF"/>
                        </a:outerShdw>
                      </a:effectLst>
                      <a:latin typeface="Arial" charset="0"/>
                    </a:rPr>
                    <a:t>           X</a:t>
                  </a:r>
                  <a:r>
                    <a:rPr lang="en-US" sz="1800" b="1" baseline="-25000" dirty="0" smtClean="0">
                      <a:effectLst>
                        <a:outerShdw blurRad="38100" dist="38100" dir="2700000" algn="tl">
                          <a:srgbClr val="FFFFFF"/>
                        </a:outerShdw>
                      </a:effectLst>
                      <a:latin typeface="Arial" charset="0"/>
                    </a:rPr>
                    <a:t>3</a:t>
                  </a:r>
                </a:p>
              </p:txBody>
            </p:sp>
          </p:grpSp>
          <p:grpSp>
            <p:nvGrpSpPr>
              <p:cNvPr id="13" name="Group 37"/>
              <p:cNvGrpSpPr/>
              <p:nvPr/>
            </p:nvGrpSpPr>
            <p:grpSpPr>
              <a:xfrm>
                <a:off x="1371635" y="1783098"/>
                <a:ext cx="2561086" cy="643649"/>
                <a:chOff x="5485596" y="1051586"/>
                <a:chExt cx="2561086" cy="643649"/>
              </a:xfrm>
            </p:grpSpPr>
            <p:grpSp>
              <p:nvGrpSpPr>
                <p:cNvPr id="14" name="Group 34"/>
                <p:cNvGrpSpPr/>
                <p:nvPr/>
              </p:nvGrpSpPr>
              <p:grpSpPr>
                <a:xfrm>
                  <a:off x="5485596" y="1051586"/>
                  <a:ext cx="1831162" cy="549428"/>
                  <a:chOff x="5485596" y="1051586"/>
                  <a:chExt cx="1831162" cy="549428"/>
                </a:xfrm>
              </p:grpSpPr>
              <p:cxnSp>
                <p:nvCxnSpPr>
                  <p:cNvPr id="42" name="Straight Arrow Connector 41"/>
                  <p:cNvCxnSpPr/>
                  <p:nvPr/>
                </p:nvCxnSpPr>
                <p:spPr bwMode="auto">
                  <a:xfrm rot="5400000">
                    <a:off x="5212073" y="1325903"/>
                    <a:ext cx="548634" cy="1588"/>
                  </a:xfrm>
                  <a:prstGeom prst="straightConnector1">
                    <a:avLst/>
                  </a:prstGeom>
                  <a:solidFill>
                    <a:schemeClr val="accent1"/>
                  </a:solidFill>
                  <a:ln w="38100" cap="flat" cmpd="sng" algn="ctr">
                    <a:solidFill>
                      <a:schemeClr val="tx1"/>
                    </a:solidFill>
                    <a:prstDash val="solid"/>
                    <a:round/>
                    <a:headEnd type="none" w="med" len="med"/>
                    <a:tailEnd type="arrow"/>
                  </a:ln>
                  <a:effectLst/>
                </p:spPr>
              </p:cxnSp>
              <p:cxnSp>
                <p:nvCxnSpPr>
                  <p:cNvPr id="43" name="Straight Arrow Connector 42"/>
                  <p:cNvCxnSpPr/>
                  <p:nvPr/>
                </p:nvCxnSpPr>
                <p:spPr bwMode="auto">
                  <a:xfrm rot="5400000">
                    <a:off x="6127257" y="1325109"/>
                    <a:ext cx="548634" cy="1588"/>
                  </a:xfrm>
                  <a:prstGeom prst="straightConnector1">
                    <a:avLst/>
                  </a:prstGeom>
                  <a:solidFill>
                    <a:schemeClr val="accent1"/>
                  </a:solidFill>
                  <a:ln w="38100" cap="flat" cmpd="sng" algn="ctr">
                    <a:solidFill>
                      <a:schemeClr val="tx1"/>
                    </a:solidFill>
                    <a:prstDash val="solid"/>
                    <a:round/>
                    <a:headEnd type="none" w="med" len="med"/>
                    <a:tailEnd type="arrow"/>
                  </a:ln>
                  <a:effectLst/>
                </p:spPr>
              </p:cxnSp>
              <p:cxnSp>
                <p:nvCxnSpPr>
                  <p:cNvPr id="44" name="Straight Arrow Connector 43"/>
                  <p:cNvCxnSpPr/>
                  <p:nvPr/>
                </p:nvCxnSpPr>
                <p:spPr bwMode="auto">
                  <a:xfrm rot="5400000">
                    <a:off x="7041647" y="1325109"/>
                    <a:ext cx="548634" cy="1588"/>
                  </a:xfrm>
                  <a:prstGeom prst="straightConnector1">
                    <a:avLst/>
                  </a:prstGeom>
                  <a:solidFill>
                    <a:schemeClr val="accent1"/>
                  </a:solidFill>
                  <a:ln w="38100" cap="flat" cmpd="sng" algn="ctr">
                    <a:solidFill>
                      <a:schemeClr val="tx1"/>
                    </a:solidFill>
                    <a:prstDash val="solid"/>
                    <a:round/>
                    <a:headEnd type="none" w="med" len="med"/>
                    <a:tailEnd type="arrow"/>
                  </a:ln>
                  <a:effectLst/>
                </p:spPr>
              </p:cxnSp>
            </p:grpSp>
            <p:sp>
              <p:nvSpPr>
                <p:cNvPr id="41" name="TextBox 40"/>
                <p:cNvSpPr txBox="1"/>
                <p:nvPr/>
              </p:nvSpPr>
              <p:spPr>
                <a:xfrm>
                  <a:off x="5486390" y="1325903"/>
                  <a:ext cx="2560292" cy="369332"/>
                </a:xfrm>
                <a:prstGeom prst="rect">
                  <a:avLst/>
                </a:prstGeom>
                <a:noFill/>
              </p:spPr>
              <p:txBody>
                <a:bodyPr wrap="square" rtlCol="0">
                  <a:spAutoFit/>
                </a:bodyPr>
                <a:lstStyle/>
                <a:p>
                  <a:r>
                    <a:rPr lang="en-US" sz="1800" b="1" dirty="0" smtClean="0">
                      <a:effectLst>
                        <a:outerShdw blurRad="38100" dist="38100" dir="2700000" algn="tl">
                          <a:srgbClr val="FFFFFF"/>
                        </a:outerShdw>
                      </a:effectLst>
                      <a:latin typeface="Arial" charset="0"/>
                    </a:rPr>
                    <a:t> D</a:t>
                  </a:r>
                  <a:r>
                    <a:rPr lang="en-US" sz="1800" b="1" baseline="-25000" dirty="0" smtClean="0">
                      <a:effectLst>
                        <a:outerShdw blurRad="38100" dist="38100" dir="2700000" algn="tl">
                          <a:srgbClr val="FFFFFF"/>
                        </a:outerShdw>
                      </a:effectLst>
                      <a:latin typeface="Arial" charset="0"/>
                    </a:rPr>
                    <a:t>1</a:t>
                  </a:r>
                  <a:r>
                    <a:rPr lang="en-US" sz="1800" b="1" dirty="0" smtClean="0">
                      <a:effectLst>
                        <a:outerShdw blurRad="38100" dist="38100" dir="2700000" algn="tl">
                          <a:srgbClr val="FFFFFF"/>
                        </a:outerShdw>
                      </a:effectLst>
                      <a:latin typeface="Arial" charset="0"/>
                    </a:rPr>
                    <a:t>          D</a:t>
                  </a:r>
                  <a:r>
                    <a:rPr lang="en-US" sz="1800" b="1" baseline="-25000" dirty="0" smtClean="0">
                      <a:effectLst>
                        <a:outerShdw blurRad="38100" dist="38100" dir="2700000" algn="tl">
                          <a:srgbClr val="FFFFFF"/>
                        </a:outerShdw>
                      </a:effectLst>
                      <a:latin typeface="Arial" charset="0"/>
                    </a:rPr>
                    <a:t>2</a:t>
                  </a:r>
                  <a:r>
                    <a:rPr lang="en-US" sz="1800" b="1" dirty="0" smtClean="0">
                      <a:effectLst>
                        <a:outerShdw blurRad="38100" dist="38100" dir="2700000" algn="tl">
                          <a:srgbClr val="FFFFFF"/>
                        </a:outerShdw>
                      </a:effectLst>
                      <a:latin typeface="Arial" charset="0"/>
                    </a:rPr>
                    <a:t>           D</a:t>
                  </a:r>
                  <a:r>
                    <a:rPr lang="en-US" sz="1800" b="1" baseline="-25000" dirty="0" smtClean="0">
                      <a:effectLst>
                        <a:outerShdw blurRad="38100" dist="38100" dir="2700000" algn="tl">
                          <a:srgbClr val="FFFFFF"/>
                        </a:outerShdw>
                      </a:effectLst>
                      <a:latin typeface="Arial" charset="0"/>
                    </a:rPr>
                    <a:t>3</a:t>
                  </a:r>
                </a:p>
              </p:txBody>
            </p:sp>
          </p:grpSp>
          <p:sp>
            <p:nvSpPr>
              <p:cNvPr id="33" name="TextBox 32"/>
              <p:cNvSpPr txBox="1"/>
              <p:nvPr/>
            </p:nvSpPr>
            <p:spPr>
              <a:xfrm>
                <a:off x="1371635" y="1417342"/>
                <a:ext cx="2560292" cy="369332"/>
              </a:xfrm>
              <a:prstGeom prst="rect">
                <a:avLst/>
              </a:prstGeom>
              <a:noFill/>
            </p:spPr>
            <p:txBody>
              <a:bodyPr wrap="square" rtlCol="0">
                <a:spAutoFit/>
              </a:bodyPr>
              <a:lstStyle/>
              <a:p>
                <a:r>
                  <a:rPr lang="en-US" sz="1800" b="1" dirty="0" smtClean="0">
                    <a:effectLst>
                      <a:outerShdw blurRad="38100" dist="38100" dir="2700000" algn="tl">
                        <a:srgbClr val="FFFFFF"/>
                      </a:outerShdw>
                    </a:effectLst>
                    <a:cs typeface="Times New Roman" pitchFamily="18" charset="0"/>
                  </a:rPr>
                  <a:t> I</a:t>
                </a:r>
                <a:r>
                  <a:rPr lang="en-US" sz="1800" b="1" baseline="-25000" dirty="0" smtClean="0">
                    <a:effectLst>
                      <a:outerShdw blurRad="38100" dist="38100" dir="2700000" algn="tl">
                        <a:srgbClr val="FFFFFF"/>
                      </a:outerShdw>
                    </a:effectLst>
                    <a:cs typeface="Times New Roman" pitchFamily="18" charset="0"/>
                  </a:rPr>
                  <a:t>1</a:t>
                </a:r>
                <a:r>
                  <a:rPr lang="en-US" sz="1800" b="1" dirty="0" smtClean="0">
                    <a:effectLst>
                      <a:outerShdw blurRad="38100" dist="38100" dir="2700000" algn="tl">
                        <a:srgbClr val="FFFFFF"/>
                      </a:outerShdw>
                    </a:effectLst>
                    <a:cs typeface="Times New Roman" pitchFamily="18" charset="0"/>
                  </a:rPr>
                  <a:t>            I</a:t>
                </a:r>
                <a:r>
                  <a:rPr lang="en-US" sz="1800" b="1" baseline="-25000" dirty="0" smtClean="0">
                    <a:effectLst>
                      <a:outerShdw blurRad="38100" dist="38100" dir="2700000" algn="tl">
                        <a:srgbClr val="FFFFFF"/>
                      </a:outerShdw>
                    </a:effectLst>
                    <a:cs typeface="Times New Roman" pitchFamily="18" charset="0"/>
                  </a:rPr>
                  <a:t>2</a:t>
                </a:r>
                <a:r>
                  <a:rPr lang="en-US" sz="1800" b="1" dirty="0" smtClean="0">
                    <a:effectLst>
                      <a:outerShdw blurRad="38100" dist="38100" dir="2700000" algn="tl">
                        <a:srgbClr val="FFFFFF"/>
                      </a:outerShdw>
                    </a:effectLst>
                    <a:cs typeface="Times New Roman" pitchFamily="18" charset="0"/>
                  </a:rPr>
                  <a:t>              I</a:t>
                </a:r>
                <a:r>
                  <a:rPr lang="en-US" sz="1800" b="1" baseline="-25000" dirty="0" smtClean="0">
                    <a:effectLst>
                      <a:outerShdw blurRad="38100" dist="38100" dir="2700000" algn="tl">
                        <a:srgbClr val="FFFFFF"/>
                      </a:outerShdw>
                    </a:effectLst>
                    <a:cs typeface="Times New Roman" pitchFamily="18" charset="0"/>
                  </a:rPr>
                  <a:t>3</a:t>
                </a:r>
              </a:p>
            </p:txBody>
          </p:sp>
        </p:grpSp>
      </p:grpSp>
      <p:sp>
        <p:nvSpPr>
          <p:cNvPr id="35" name="TextBox 34"/>
          <p:cNvSpPr txBox="1"/>
          <p:nvPr/>
        </p:nvSpPr>
        <p:spPr>
          <a:xfrm>
            <a:off x="274367" y="3886195"/>
            <a:ext cx="7955193" cy="369332"/>
          </a:xfrm>
          <a:prstGeom prst="rect">
            <a:avLst/>
          </a:prstGeom>
          <a:solidFill>
            <a:srgbClr val="FFFF00"/>
          </a:solidFill>
          <a:ln>
            <a:solidFill>
              <a:schemeClr val="tx1"/>
            </a:solidFill>
          </a:ln>
        </p:spPr>
        <p:txBody>
          <a:bodyPr wrap="square" rtlCol="0">
            <a:spAutoFit/>
          </a:bodyPr>
          <a:lstStyle/>
          <a:p>
            <a:r>
              <a:rPr lang="en-US" sz="1800" b="1" dirty="0" smtClean="0">
                <a:effectLst>
                  <a:outerShdw blurRad="38100" dist="38100" dir="2700000" algn="tl">
                    <a:srgbClr val="FFFFFF"/>
                  </a:outerShdw>
                </a:effectLst>
                <a:latin typeface="Arial" charset="0"/>
              </a:rPr>
              <a:t>Minimize Z = C</a:t>
            </a:r>
            <a:r>
              <a:rPr lang="en-US" sz="1800" b="1" baseline="-25000" dirty="0" smtClean="0">
                <a:effectLst>
                  <a:outerShdw blurRad="38100" dist="38100" dir="2700000" algn="tl">
                    <a:srgbClr val="FFFFFF"/>
                  </a:outerShdw>
                </a:effectLst>
                <a:latin typeface="Arial" charset="0"/>
              </a:rPr>
              <a:t>1</a:t>
            </a:r>
            <a:r>
              <a:rPr lang="en-US" sz="1800" b="1" dirty="0" smtClean="0">
                <a:effectLst>
                  <a:outerShdw blurRad="38100" dist="38100" dir="2700000" algn="tl">
                    <a:srgbClr val="FFFFFF"/>
                  </a:outerShdw>
                </a:effectLst>
                <a:latin typeface="Arial" charset="0"/>
              </a:rPr>
              <a:t>X</a:t>
            </a:r>
            <a:r>
              <a:rPr lang="en-US" sz="1800" b="1" baseline="-25000" dirty="0" smtClean="0">
                <a:effectLst>
                  <a:outerShdw blurRad="38100" dist="38100" dir="2700000" algn="tl">
                    <a:srgbClr val="FFFFFF"/>
                  </a:outerShdw>
                </a:effectLst>
                <a:latin typeface="Arial" charset="0"/>
              </a:rPr>
              <a:t>1</a:t>
            </a:r>
            <a:r>
              <a:rPr lang="en-US" sz="1800" b="1" dirty="0" smtClean="0">
                <a:effectLst>
                  <a:outerShdw blurRad="38100" dist="38100" dir="2700000" algn="tl">
                    <a:srgbClr val="FFFFFF"/>
                  </a:outerShdw>
                </a:effectLst>
                <a:latin typeface="Arial" charset="0"/>
              </a:rPr>
              <a:t> + C</a:t>
            </a:r>
            <a:r>
              <a:rPr lang="en-US" sz="1800" b="1" baseline="-25000" dirty="0" smtClean="0">
                <a:effectLst>
                  <a:outerShdw blurRad="38100" dist="38100" dir="2700000" algn="tl">
                    <a:srgbClr val="FFFFFF"/>
                  </a:outerShdw>
                </a:effectLst>
                <a:latin typeface="Arial" charset="0"/>
              </a:rPr>
              <a:t>2</a:t>
            </a:r>
            <a:r>
              <a:rPr lang="en-US" sz="1800" b="1" dirty="0" smtClean="0">
                <a:effectLst>
                  <a:outerShdw blurRad="38100" dist="38100" dir="2700000" algn="tl">
                    <a:srgbClr val="FFFFFF"/>
                  </a:outerShdw>
                </a:effectLst>
                <a:latin typeface="Arial" charset="0"/>
              </a:rPr>
              <a:t>X</a:t>
            </a:r>
            <a:r>
              <a:rPr lang="en-US" sz="1800" b="1" baseline="-25000" dirty="0" smtClean="0">
                <a:effectLst>
                  <a:outerShdw blurRad="38100" dist="38100" dir="2700000" algn="tl">
                    <a:srgbClr val="FFFFFF"/>
                  </a:outerShdw>
                </a:effectLst>
                <a:latin typeface="Arial" charset="0"/>
              </a:rPr>
              <a:t>2</a:t>
            </a:r>
            <a:r>
              <a:rPr lang="en-US" sz="1800" b="1" dirty="0" smtClean="0">
                <a:effectLst>
                  <a:outerShdw blurRad="38100" dist="38100" dir="2700000" algn="tl">
                    <a:srgbClr val="FFFFFF"/>
                  </a:outerShdw>
                </a:effectLst>
                <a:latin typeface="Arial" charset="0"/>
              </a:rPr>
              <a:t> + C</a:t>
            </a:r>
            <a:r>
              <a:rPr lang="en-US" sz="1800" b="1" baseline="-25000" dirty="0" smtClean="0">
                <a:effectLst>
                  <a:outerShdw blurRad="38100" dist="38100" dir="2700000" algn="tl">
                    <a:srgbClr val="FFFFFF"/>
                  </a:outerShdw>
                </a:effectLst>
                <a:latin typeface="Arial" charset="0"/>
              </a:rPr>
              <a:t>3</a:t>
            </a:r>
            <a:r>
              <a:rPr lang="en-US" sz="1800" b="1" dirty="0" smtClean="0">
                <a:effectLst>
                  <a:outerShdw blurRad="38100" dist="38100" dir="2700000" algn="tl">
                    <a:srgbClr val="FFFFFF"/>
                  </a:outerShdw>
                </a:effectLst>
                <a:latin typeface="Arial" charset="0"/>
              </a:rPr>
              <a:t>X</a:t>
            </a:r>
            <a:r>
              <a:rPr lang="en-US" sz="1800" b="1" baseline="-25000" dirty="0" smtClean="0">
                <a:effectLst>
                  <a:outerShdw blurRad="38100" dist="38100" dir="2700000" algn="tl">
                    <a:srgbClr val="FFFFFF"/>
                  </a:outerShdw>
                </a:effectLst>
                <a:latin typeface="Arial" charset="0"/>
              </a:rPr>
              <a:t>3</a:t>
            </a:r>
            <a:r>
              <a:rPr lang="en-US" sz="1800" b="1" dirty="0" smtClean="0">
                <a:effectLst>
                  <a:outerShdw blurRad="38100" dist="38100" dir="2700000" algn="tl">
                    <a:srgbClr val="FFFFFF"/>
                  </a:outerShdw>
                </a:effectLst>
                <a:latin typeface="Arial" charset="0"/>
              </a:rPr>
              <a:t> + K</a:t>
            </a:r>
            <a:r>
              <a:rPr lang="en-US" sz="1800" b="1" baseline="-25000" dirty="0" smtClean="0">
                <a:effectLst>
                  <a:outerShdw blurRad="38100" dist="38100" dir="2700000" algn="tl">
                    <a:srgbClr val="FFFFFF"/>
                  </a:outerShdw>
                </a:effectLst>
                <a:latin typeface="Arial" charset="0"/>
              </a:rPr>
              <a:t>1</a:t>
            </a:r>
            <a:r>
              <a:rPr lang="en-US" sz="1800" b="1" dirty="0" smtClean="0">
                <a:effectLst>
                  <a:outerShdw blurRad="38100" dist="38100" dir="2700000" algn="tl">
                    <a:srgbClr val="FFFFFF"/>
                  </a:outerShdw>
                </a:effectLst>
                <a:latin typeface="Arial" charset="0"/>
              </a:rPr>
              <a:t>y</a:t>
            </a:r>
            <a:r>
              <a:rPr lang="en-US" sz="1800" b="1" baseline="-25000" dirty="0" smtClean="0">
                <a:effectLst>
                  <a:outerShdw blurRad="38100" dist="38100" dir="2700000" algn="tl">
                    <a:srgbClr val="FFFFFF"/>
                  </a:outerShdw>
                </a:effectLst>
                <a:latin typeface="Arial" charset="0"/>
              </a:rPr>
              <a:t>1</a:t>
            </a:r>
            <a:r>
              <a:rPr lang="en-US" sz="1800" b="1" dirty="0" smtClean="0">
                <a:effectLst>
                  <a:outerShdw blurRad="38100" dist="38100" dir="2700000" algn="tl">
                    <a:srgbClr val="FFFFFF"/>
                  </a:outerShdw>
                </a:effectLst>
                <a:latin typeface="Arial" charset="0"/>
              </a:rPr>
              <a:t> + K</a:t>
            </a:r>
            <a:r>
              <a:rPr lang="en-US" sz="1800" b="1" baseline="-25000" dirty="0" smtClean="0">
                <a:effectLst>
                  <a:outerShdw blurRad="38100" dist="38100" dir="2700000" algn="tl">
                    <a:srgbClr val="FFFFFF"/>
                  </a:outerShdw>
                </a:effectLst>
                <a:latin typeface="Arial" charset="0"/>
              </a:rPr>
              <a:t>2</a:t>
            </a:r>
            <a:r>
              <a:rPr lang="en-US" sz="1800" b="1" dirty="0" smtClean="0">
                <a:effectLst>
                  <a:outerShdw blurRad="38100" dist="38100" dir="2700000" algn="tl">
                    <a:srgbClr val="FFFFFF"/>
                  </a:outerShdw>
                </a:effectLst>
                <a:latin typeface="Arial" charset="0"/>
              </a:rPr>
              <a:t>y</a:t>
            </a:r>
            <a:r>
              <a:rPr lang="en-US" sz="1800" b="1" baseline="-25000" dirty="0" smtClean="0">
                <a:effectLst>
                  <a:outerShdw blurRad="38100" dist="38100" dir="2700000" algn="tl">
                    <a:srgbClr val="FFFFFF"/>
                  </a:outerShdw>
                </a:effectLst>
                <a:latin typeface="Arial" charset="0"/>
              </a:rPr>
              <a:t>2</a:t>
            </a:r>
            <a:r>
              <a:rPr lang="en-US" sz="1800" b="1" dirty="0" smtClean="0">
                <a:effectLst>
                  <a:outerShdw blurRad="38100" dist="38100" dir="2700000" algn="tl">
                    <a:srgbClr val="FFFFFF"/>
                  </a:outerShdw>
                </a:effectLst>
                <a:latin typeface="Arial" charset="0"/>
              </a:rPr>
              <a:t> + K</a:t>
            </a:r>
            <a:r>
              <a:rPr lang="en-US" sz="1800" b="1" baseline="-25000" dirty="0" smtClean="0">
                <a:effectLst>
                  <a:outerShdw blurRad="38100" dist="38100" dir="2700000" algn="tl">
                    <a:srgbClr val="FFFFFF"/>
                  </a:outerShdw>
                </a:effectLst>
                <a:latin typeface="Arial" charset="0"/>
              </a:rPr>
              <a:t>3</a:t>
            </a:r>
            <a:r>
              <a:rPr lang="en-US" sz="1800" b="1" dirty="0" smtClean="0">
                <a:effectLst>
                  <a:outerShdw blurRad="38100" dist="38100" dir="2700000" algn="tl">
                    <a:srgbClr val="FFFFFF"/>
                  </a:outerShdw>
                </a:effectLst>
                <a:latin typeface="Arial" charset="0"/>
              </a:rPr>
              <a:t>y</a:t>
            </a:r>
            <a:r>
              <a:rPr lang="en-US" sz="1800" b="1" baseline="-25000" dirty="0" smtClean="0">
                <a:effectLst>
                  <a:outerShdw blurRad="38100" dist="38100" dir="2700000" algn="tl">
                    <a:srgbClr val="FFFFFF"/>
                  </a:outerShdw>
                </a:effectLst>
                <a:latin typeface="Arial" charset="0"/>
              </a:rPr>
              <a:t>3</a:t>
            </a:r>
            <a:r>
              <a:rPr lang="en-US" sz="1800" b="1" dirty="0" smtClean="0">
                <a:effectLst>
                  <a:outerShdw blurRad="38100" dist="38100" dir="2700000" algn="tl">
                    <a:srgbClr val="FFFFFF"/>
                  </a:outerShdw>
                </a:effectLst>
                <a:latin typeface="Arial" charset="0"/>
              </a:rPr>
              <a:t> + H</a:t>
            </a:r>
            <a:r>
              <a:rPr lang="en-US" sz="1800" b="1" baseline="-25000" dirty="0" smtClean="0">
                <a:effectLst>
                  <a:outerShdw blurRad="38100" dist="38100" dir="2700000" algn="tl">
                    <a:srgbClr val="FFFFFF"/>
                  </a:outerShdw>
                </a:effectLst>
                <a:latin typeface="Arial" charset="0"/>
              </a:rPr>
              <a:t>1</a:t>
            </a:r>
            <a:r>
              <a:rPr lang="en-US" sz="1800" b="1" dirty="0" smtClean="0">
                <a:effectLst>
                  <a:outerShdw blurRad="38100" dist="38100" dir="2700000" algn="tl">
                    <a:srgbClr val="FFFFFF"/>
                  </a:outerShdw>
                </a:effectLst>
                <a:latin typeface="Arial" charset="0"/>
              </a:rPr>
              <a:t>I</a:t>
            </a:r>
            <a:r>
              <a:rPr lang="en-US" sz="1800" b="1" baseline="-25000" dirty="0" smtClean="0">
                <a:effectLst>
                  <a:outerShdw blurRad="38100" dist="38100" dir="2700000" algn="tl">
                    <a:srgbClr val="FFFFFF"/>
                  </a:outerShdw>
                </a:effectLst>
                <a:latin typeface="Arial" charset="0"/>
              </a:rPr>
              <a:t>1</a:t>
            </a:r>
            <a:r>
              <a:rPr lang="en-US" sz="1800" b="1" dirty="0" smtClean="0">
                <a:effectLst>
                  <a:outerShdw blurRad="38100" dist="38100" dir="2700000" algn="tl">
                    <a:srgbClr val="FFFFFF"/>
                  </a:outerShdw>
                </a:effectLst>
                <a:latin typeface="Arial" charset="0"/>
              </a:rPr>
              <a:t> + H</a:t>
            </a:r>
            <a:r>
              <a:rPr lang="en-US" sz="1800" b="1" baseline="-25000" dirty="0" smtClean="0">
                <a:effectLst>
                  <a:outerShdw blurRad="38100" dist="38100" dir="2700000" algn="tl">
                    <a:srgbClr val="FFFFFF"/>
                  </a:outerShdw>
                </a:effectLst>
                <a:latin typeface="Arial" charset="0"/>
              </a:rPr>
              <a:t>2</a:t>
            </a:r>
            <a:r>
              <a:rPr lang="en-US" sz="1800" b="1" dirty="0" smtClean="0">
                <a:effectLst>
                  <a:outerShdw blurRad="38100" dist="38100" dir="2700000" algn="tl">
                    <a:srgbClr val="FFFFFF"/>
                  </a:outerShdw>
                </a:effectLst>
                <a:latin typeface="Arial" charset="0"/>
              </a:rPr>
              <a:t>I</a:t>
            </a:r>
            <a:r>
              <a:rPr lang="en-US" sz="1800" b="1" baseline="-25000" dirty="0" smtClean="0">
                <a:effectLst>
                  <a:outerShdw blurRad="38100" dist="38100" dir="2700000" algn="tl">
                    <a:srgbClr val="FFFFFF"/>
                  </a:outerShdw>
                </a:effectLst>
                <a:latin typeface="Arial" charset="0"/>
              </a:rPr>
              <a:t>2</a:t>
            </a:r>
            <a:r>
              <a:rPr lang="en-US" sz="1800" b="1" dirty="0" smtClean="0">
                <a:effectLst>
                  <a:outerShdw blurRad="38100" dist="38100" dir="2700000" algn="tl">
                    <a:srgbClr val="FFFFFF"/>
                  </a:outerShdw>
                </a:effectLst>
                <a:latin typeface="Arial" charset="0"/>
              </a:rPr>
              <a:t> + H</a:t>
            </a:r>
            <a:r>
              <a:rPr lang="en-US" sz="1800" b="1" baseline="-25000" dirty="0" smtClean="0">
                <a:effectLst>
                  <a:outerShdw blurRad="38100" dist="38100" dir="2700000" algn="tl">
                    <a:srgbClr val="FFFFFF"/>
                  </a:outerShdw>
                </a:effectLst>
                <a:latin typeface="Arial" charset="0"/>
              </a:rPr>
              <a:t>3</a:t>
            </a:r>
            <a:r>
              <a:rPr lang="en-US" sz="1800" b="1" dirty="0" smtClean="0">
                <a:effectLst>
                  <a:outerShdw blurRad="38100" dist="38100" dir="2700000" algn="tl">
                    <a:srgbClr val="FFFFFF"/>
                  </a:outerShdw>
                </a:effectLst>
                <a:latin typeface="Arial" charset="0"/>
              </a:rPr>
              <a:t>I</a:t>
            </a:r>
            <a:r>
              <a:rPr lang="en-US" sz="1800" b="1" baseline="-25000" dirty="0" smtClean="0">
                <a:effectLst>
                  <a:outerShdw blurRad="38100" dist="38100" dir="2700000" algn="tl">
                    <a:srgbClr val="FFFFFF"/>
                  </a:outerShdw>
                </a:effectLst>
                <a:latin typeface="Arial" charset="0"/>
              </a:rPr>
              <a:t>3</a:t>
            </a:r>
          </a:p>
        </p:txBody>
      </p:sp>
      <p:sp>
        <p:nvSpPr>
          <p:cNvPr id="37" name="TextBox 36"/>
          <p:cNvSpPr txBox="1"/>
          <p:nvPr/>
        </p:nvSpPr>
        <p:spPr>
          <a:xfrm>
            <a:off x="274367" y="4434829"/>
            <a:ext cx="6492169" cy="369332"/>
          </a:xfrm>
          <a:prstGeom prst="rect">
            <a:avLst/>
          </a:prstGeom>
          <a:noFill/>
        </p:spPr>
        <p:txBody>
          <a:bodyPr wrap="square" rtlCol="0">
            <a:spAutoFit/>
          </a:bodyPr>
          <a:lstStyle/>
          <a:p>
            <a:r>
              <a:rPr lang="en-US" sz="1800" b="1" dirty="0" smtClean="0">
                <a:effectLst>
                  <a:outerShdw blurRad="38100" dist="38100" dir="2700000" algn="tl">
                    <a:srgbClr val="FFFFFF"/>
                  </a:outerShdw>
                </a:effectLst>
                <a:latin typeface="Arial" charset="0"/>
              </a:rPr>
              <a:t>Subject to: X</a:t>
            </a:r>
            <a:r>
              <a:rPr lang="en-US" sz="1800" b="1" baseline="-25000" dirty="0" smtClean="0">
                <a:effectLst>
                  <a:outerShdw blurRad="38100" dist="38100" dir="2700000" algn="tl">
                    <a:srgbClr val="FFFFFF"/>
                  </a:outerShdw>
                </a:effectLst>
                <a:latin typeface="Arial" charset="0"/>
              </a:rPr>
              <a:t>1</a:t>
            </a:r>
            <a:r>
              <a:rPr lang="en-US" sz="1800" b="1" dirty="0" smtClean="0">
                <a:effectLst>
                  <a:outerShdw blurRad="38100" dist="38100" dir="2700000" algn="tl">
                    <a:srgbClr val="FFFFFF"/>
                  </a:outerShdw>
                </a:effectLst>
                <a:latin typeface="Arial" charset="0"/>
              </a:rPr>
              <a:t> , X</a:t>
            </a:r>
            <a:r>
              <a:rPr lang="en-US" sz="1800" b="1" baseline="-25000" dirty="0" smtClean="0">
                <a:effectLst>
                  <a:outerShdw blurRad="38100" dist="38100" dir="2700000" algn="tl">
                    <a:srgbClr val="FFFFFF"/>
                  </a:outerShdw>
                </a:effectLst>
                <a:latin typeface="Arial" charset="0"/>
              </a:rPr>
              <a:t>2</a:t>
            </a:r>
            <a:r>
              <a:rPr lang="en-US" sz="1800" b="1" dirty="0" smtClean="0">
                <a:effectLst>
                  <a:outerShdw blurRad="38100" dist="38100" dir="2700000" algn="tl">
                    <a:srgbClr val="FFFFFF"/>
                  </a:outerShdw>
                </a:effectLst>
                <a:latin typeface="Arial" charset="0"/>
              </a:rPr>
              <a:t> , X</a:t>
            </a:r>
            <a:r>
              <a:rPr lang="en-US" sz="1800" b="1" baseline="-25000" dirty="0" smtClean="0">
                <a:effectLst>
                  <a:outerShdw blurRad="38100" dist="38100" dir="2700000" algn="tl">
                    <a:srgbClr val="FFFFFF"/>
                  </a:outerShdw>
                </a:effectLst>
                <a:latin typeface="Arial" charset="0"/>
              </a:rPr>
              <a:t>3</a:t>
            </a:r>
            <a:r>
              <a:rPr lang="en-US" sz="1800" dirty="0" smtClean="0"/>
              <a:t> </a:t>
            </a:r>
            <a:r>
              <a:rPr lang="en-US" sz="1800" b="1" dirty="0" smtClean="0">
                <a:effectLst>
                  <a:outerShdw blurRad="38100" dist="38100" dir="2700000" algn="tl">
                    <a:srgbClr val="FFFFFF"/>
                  </a:outerShdw>
                </a:effectLst>
                <a:latin typeface="Arial" charset="0"/>
              </a:rPr>
              <a:t>≥  0        </a:t>
            </a:r>
            <a:r>
              <a:rPr lang="en-US" sz="1800" b="1" dirty="0" smtClean="0">
                <a:effectLst>
                  <a:outerShdw blurRad="38100" dist="38100" dir="2700000" algn="tl">
                    <a:srgbClr val="FFFFFF"/>
                  </a:outerShdw>
                </a:effectLst>
                <a:latin typeface="+mj-lt"/>
              </a:rPr>
              <a:t>I</a:t>
            </a:r>
            <a:r>
              <a:rPr lang="en-US" sz="1800" b="1" baseline="-25000" dirty="0" smtClean="0">
                <a:effectLst>
                  <a:outerShdw blurRad="38100" dist="38100" dir="2700000" algn="tl">
                    <a:srgbClr val="FFFFFF"/>
                  </a:outerShdw>
                </a:effectLst>
                <a:latin typeface="+mj-lt"/>
              </a:rPr>
              <a:t>1</a:t>
            </a:r>
            <a:r>
              <a:rPr lang="en-US" sz="1800" b="1" dirty="0" smtClean="0">
                <a:effectLst>
                  <a:outerShdw blurRad="38100" dist="38100" dir="2700000" algn="tl">
                    <a:srgbClr val="FFFFFF"/>
                  </a:outerShdw>
                </a:effectLst>
                <a:latin typeface="+mj-lt"/>
              </a:rPr>
              <a:t> , I</a:t>
            </a:r>
            <a:r>
              <a:rPr lang="en-US" sz="1800" b="1" baseline="-25000" dirty="0" smtClean="0">
                <a:effectLst>
                  <a:outerShdw blurRad="38100" dist="38100" dir="2700000" algn="tl">
                    <a:srgbClr val="FFFFFF"/>
                  </a:outerShdw>
                </a:effectLst>
                <a:latin typeface="+mj-lt"/>
              </a:rPr>
              <a:t>2</a:t>
            </a:r>
            <a:r>
              <a:rPr lang="en-US" sz="1800" b="1" dirty="0" smtClean="0">
                <a:effectLst>
                  <a:outerShdw blurRad="38100" dist="38100" dir="2700000" algn="tl">
                    <a:srgbClr val="FFFFFF"/>
                  </a:outerShdw>
                </a:effectLst>
                <a:latin typeface="+mj-lt"/>
              </a:rPr>
              <a:t> , I</a:t>
            </a:r>
            <a:r>
              <a:rPr lang="en-US" sz="1800" b="1" baseline="-25000" dirty="0" smtClean="0">
                <a:effectLst>
                  <a:outerShdw blurRad="38100" dist="38100" dir="2700000" algn="tl">
                    <a:srgbClr val="FFFFFF"/>
                  </a:outerShdw>
                </a:effectLst>
                <a:latin typeface="+mj-lt"/>
              </a:rPr>
              <a:t>3</a:t>
            </a:r>
            <a:r>
              <a:rPr lang="en-US" sz="1800" dirty="0" smtClean="0">
                <a:latin typeface="+mj-lt"/>
              </a:rPr>
              <a:t> </a:t>
            </a:r>
            <a:r>
              <a:rPr lang="en-US" sz="1800" b="1" dirty="0" smtClean="0">
                <a:effectLst>
                  <a:outerShdw blurRad="38100" dist="38100" dir="2700000" algn="tl">
                    <a:srgbClr val="FFFFFF"/>
                  </a:outerShdw>
                </a:effectLst>
                <a:latin typeface="+mj-lt"/>
              </a:rPr>
              <a:t>≥  0</a:t>
            </a:r>
          </a:p>
        </p:txBody>
      </p:sp>
      <p:graphicFrame>
        <p:nvGraphicFramePr>
          <p:cNvPr id="39" name="Table 38"/>
          <p:cNvGraphicFramePr>
            <a:graphicFrameLocks noGrp="1"/>
          </p:cNvGraphicFramePr>
          <p:nvPr/>
        </p:nvGraphicFramePr>
        <p:xfrm>
          <a:off x="274367" y="4983463"/>
          <a:ext cx="3657560" cy="1112520"/>
        </p:xfrm>
        <a:graphic>
          <a:graphicData uri="http://schemas.openxmlformats.org/drawingml/2006/table">
            <a:tbl>
              <a:tblPr firstRow="1" bandRow="1">
                <a:tableStyleId>{F5AB1C69-6EDB-4FF4-983F-18BD219EF322}</a:tableStyleId>
              </a:tblPr>
              <a:tblGrid>
                <a:gridCol w="1828780"/>
                <a:gridCol w="315001"/>
                <a:gridCol w="1513779"/>
              </a:tblGrid>
              <a:tr h="370840">
                <a:tc>
                  <a:txBody>
                    <a:bodyPr/>
                    <a:lstStyle/>
                    <a:p>
                      <a:pPr algn="r"/>
                      <a:r>
                        <a:rPr lang="en-US" sz="1800" b="1" dirty="0" smtClean="0">
                          <a:solidFill>
                            <a:schemeClr val="tx1"/>
                          </a:solidFill>
                          <a:effectLst>
                            <a:outerShdw blurRad="38100" dist="38100" dir="2700000" algn="tl">
                              <a:srgbClr val="FFFFFF"/>
                            </a:outerShdw>
                          </a:effectLst>
                          <a:latin typeface="Arial" charset="0"/>
                        </a:rPr>
                        <a:t>X</a:t>
                      </a:r>
                      <a:r>
                        <a:rPr lang="en-US" sz="1800" b="1" baseline="-25000" dirty="0" smtClean="0">
                          <a:solidFill>
                            <a:schemeClr val="tx1"/>
                          </a:solidFill>
                          <a:effectLst>
                            <a:outerShdw blurRad="38100" dist="38100" dir="2700000" algn="tl">
                              <a:srgbClr val="FFFFFF"/>
                            </a:outerShdw>
                          </a:effectLst>
                          <a:latin typeface="Arial" charset="0"/>
                        </a:rPr>
                        <a:t>1</a:t>
                      </a:r>
                      <a:r>
                        <a:rPr lang="en-US" sz="1800" b="1" dirty="0" smtClean="0">
                          <a:solidFill>
                            <a:schemeClr val="tx1"/>
                          </a:solidFill>
                          <a:effectLst>
                            <a:outerShdw blurRad="38100" dist="38100" dir="2700000" algn="tl">
                              <a:srgbClr val="FFFFFF"/>
                            </a:outerShdw>
                          </a:effectLst>
                          <a:latin typeface="Arial" charset="0"/>
                        </a:rPr>
                        <a:t> – I</a:t>
                      </a:r>
                      <a:r>
                        <a:rPr lang="en-US" sz="1800" b="1" baseline="-25000" dirty="0" smtClean="0">
                          <a:solidFill>
                            <a:schemeClr val="tx1"/>
                          </a:solidFill>
                          <a:effectLst>
                            <a:outerShdw blurRad="38100" dist="38100" dir="2700000" algn="tl">
                              <a:srgbClr val="FFFFFF"/>
                            </a:outerShdw>
                          </a:effectLst>
                          <a:latin typeface="Arial" charset="0"/>
                        </a:rPr>
                        <a:t>1</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1" kern="1200" dirty="0" smtClean="0">
                          <a:solidFill>
                            <a:schemeClr val="dk1"/>
                          </a:solidFill>
                          <a:effectLst>
                            <a:outerShdw blurRad="38100" dist="38100" dir="2700000" algn="tl">
                              <a:srgbClr val="FFFFFF"/>
                            </a:outerShdw>
                          </a:effectLst>
                          <a:latin typeface="Arial" charset="0"/>
                          <a:ea typeface="+mn-ea"/>
                          <a:cs typeface="+mn-cs"/>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800" b="1" dirty="0" smtClean="0">
                          <a:solidFill>
                            <a:schemeClr val="tx1"/>
                          </a:solidFill>
                          <a:effectLst>
                            <a:outerShdw blurRad="38100" dist="38100" dir="2700000" algn="tl">
                              <a:srgbClr val="FFFFFF"/>
                            </a:outerShdw>
                          </a:effectLst>
                          <a:latin typeface="Arial" charset="0"/>
                        </a:rPr>
                        <a:t>D</a:t>
                      </a:r>
                      <a:r>
                        <a:rPr lang="en-US" sz="1800" b="1" baseline="-25000" dirty="0" smtClean="0">
                          <a:solidFill>
                            <a:schemeClr val="tx1"/>
                          </a:solidFill>
                          <a:effectLst>
                            <a:outerShdw blurRad="38100" dist="38100" dir="2700000" algn="tl">
                              <a:srgbClr val="FFFFFF"/>
                            </a:outerShdw>
                          </a:effectLst>
                          <a:latin typeface="Arial" charset="0"/>
                        </a:rPr>
                        <a:t>1</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algn="r"/>
                      <a:r>
                        <a:rPr lang="en-US" sz="1800" b="1" dirty="0" smtClean="0">
                          <a:effectLst>
                            <a:outerShdw blurRad="38100" dist="38100" dir="2700000" algn="tl">
                              <a:srgbClr val="FFFFFF"/>
                            </a:outerShdw>
                          </a:effectLst>
                          <a:latin typeface="Arial" charset="0"/>
                        </a:rPr>
                        <a:t>X</a:t>
                      </a:r>
                      <a:r>
                        <a:rPr lang="en-US" sz="1800" b="1" baseline="-25000" dirty="0" smtClean="0">
                          <a:effectLst>
                            <a:outerShdw blurRad="38100" dist="38100" dir="2700000" algn="tl">
                              <a:srgbClr val="FFFFFF"/>
                            </a:outerShdw>
                          </a:effectLst>
                          <a:latin typeface="Arial" charset="0"/>
                        </a:rPr>
                        <a:t>1</a:t>
                      </a:r>
                      <a:r>
                        <a:rPr lang="en-US" sz="1800" b="1" dirty="0" smtClean="0">
                          <a:effectLst>
                            <a:outerShdw blurRad="38100" dist="38100" dir="2700000" algn="tl">
                              <a:srgbClr val="FFFFFF"/>
                            </a:outerShdw>
                          </a:effectLst>
                          <a:latin typeface="Arial" charset="0"/>
                        </a:rPr>
                        <a:t> + X</a:t>
                      </a:r>
                      <a:r>
                        <a:rPr lang="en-US" sz="1800" b="1" baseline="-25000" dirty="0" smtClean="0">
                          <a:effectLst>
                            <a:outerShdw blurRad="38100" dist="38100" dir="2700000" algn="tl">
                              <a:srgbClr val="FFFFFF"/>
                            </a:outerShdw>
                          </a:effectLst>
                          <a:latin typeface="Arial" charset="0"/>
                        </a:rPr>
                        <a:t>2</a:t>
                      </a:r>
                      <a:r>
                        <a:rPr lang="en-US" sz="1800" b="1" dirty="0" smtClean="0">
                          <a:effectLst>
                            <a:outerShdw blurRad="38100" dist="38100" dir="2700000" algn="tl">
                              <a:srgbClr val="FFFFFF"/>
                            </a:outerShdw>
                          </a:effectLst>
                          <a:latin typeface="Arial" charset="0"/>
                        </a:rPr>
                        <a:t> – I</a:t>
                      </a:r>
                      <a:r>
                        <a:rPr lang="en-US" sz="1800" b="1" baseline="-25000" dirty="0" smtClean="0">
                          <a:effectLst>
                            <a:outerShdw blurRad="38100" dist="38100" dir="2700000" algn="tl">
                              <a:srgbClr val="FFFFFF"/>
                            </a:outerShdw>
                          </a:effectLst>
                          <a:latin typeface="Arial" charset="0"/>
                        </a:rPr>
                        <a:t>2</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1" kern="1200" dirty="0" smtClean="0">
                          <a:solidFill>
                            <a:schemeClr val="dk1"/>
                          </a:solidFill>
                          <a:effectLst>
                            <a:outerShdw blurRad="38100" dist="38100" dir="2700000" algn="tl">
                              <a:srgbClr val="FFFFFF"/>
                            </a:outerShdw>
                          </a:effectLst>
                          <a:latin typeface="Arial" charset="0"/>
                          <a:ea typeface="+mn-ea"/>
                          <a:cs typeface="+mn-cs"/>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1" dirty="0" smtClean="0">
                          <a:effectLst>
                            <a:outerShdw blurRad="38100" dist="38100" dir="2700000" algn="tl">
                              <a:srgbClr val="FFFFFF"/>
                            </a:outerShdw>
                          </a:effectLst>
                          <a:latin typeface="Arial" charset="0"/>
                        </a:rPr>
                        <a:t>D</a:t>
                      </a:r>
                      <a:r>
                        <a:rPr lang="en-US" sz="1800" b="1" baseline="-25000" dirty="0" smtClean="0">
                          <a:effectLst>
                            <a:outerShdw blurRad="38100" dist="38100" dir="2700000" algn="tl">
                              <a:srgbClr val="FFFFFF"/>
                            </a:outerShdw>
                          </a:effectLst>
                          <a:latin typeface="Arial" charset="0"/>
                        </a:rPr>
                        <a:t>1</a:t>
                      </a:r>
                      <a:r>
                        <a:rPr lang="en-US" sz="1800" b="1" dirty="0" smtClean="0">
                          <a:effectLst>
                            <a:outerShdw blurRad="38100" dist="38100" dir="2700000" algn="tl">
                              <a:srgbClr val="FFFFFF"/>
                            </a:outerShdw>
                          </a:effectLst>
                          <a:latin typeface="Arial" charset="0"/>
                        </a:rPr>
                        <a:t> + D</a:t>
                      </a:r>
                      <a:r>
                        <a:rPr lang="en-US" sz="1800" b="1" baseline="-25000" dirty="0" smtClean="0">
                          <a:effectLst>
                            <a:outerShdw blurRad="38100" dist="38100" dir="2700000" algn="tl">
                              <a:srgbClr val="FFFFFF"/>
                            </a:outerShdw>
                          </a:effectLst>
                          <a:latin typeface="Arial" charset="0"/>
                        </a:rPr>
                        <a:t>2</a:t>
                      </a:r>
                      <a:endParaRPr lang="en-US" sz="1800" b="1" dirty="0" smtClean="0">
                        <a:effectLst>
                          <a:outerShdw blurRad="38100" dist="38100" dir="2700000" algn="tl">
                            <a:srgbClr val="FFFFFF"/>
                          </a:outerShdw>
                        </a:effectLst>
                        <a:latin typeface="Arial"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algn="r"/>
                      <a:r>
                        <a:rPr lang="en-US" sz="1800" b="1" dirty="0" smtClean="0">
                          <a:effectLst>
                            <a:outerShdw blurRad="38100" dist="38100" dir="2700000" algn="tl">
                              <a:srgbClr val="FFFFFF"/>
                            </a:outerShdw>
                          </a:effectLst>
                          <a:latin typeface="Arial" charset="0"/>
                        </a:rPr>
                        <a:t>X</a:t>
                      </a:r>
                      <a:r>
                        <a:rPr lang="en-US" sz="1800" b="1" baseline="-25000" dirty="0" smtClean="0">
                          <a:effectLst>
                            <a:outerShdw blurRad="38100" dist="38100" dir="2700000" algn="tl">
                              <a:srgbClr val="FFFFFF"/>
                            </a:outerShdw>
                          </a:effectLst>
                          <a:latin typeface="Arial" charset="0"/>
                        </a:rPr>
                        <a:t>1</a:t>
                      </a:r>
                      <a:r>
                        <a:rPr lang="en-US" sz="1800" b="1" dirty="0" smtClean="0">
                          <a:effectLst>
                            <a:outerShdw blurRad="38100" dist="38100" dir="2700000" algn="tl">
                              <a:srgbClr val="FFFFFF"/>
                            </a:outerShdw>
                          </a:effectLst>
                          <a:latin typeface="Arial" charset="0"/>
                        </a:rPr>
                        <a:t> + X</a:t>
                      </a:r>
                      <a:r>
                        <a:rPr lang="en-US" sz="1800" b="1" baseline="-25000" dirty="0" smtClean="0">
                          <a:effectLst>
                            <a:outerShdw blurRad="38100" dist="38100" dir="2700000" algn="tl">
                              <a:srgbClr val="FFFFFF"/>
                            </a:outerShdw>
                          </a:effectLst>
                          <a:latin typeface="Arial" charset="0"/>
                        </a:rPr>
                        <a:t>2</a:t>
                      </a:r>
                      <a:r>
                        <a:rPr lang="en-US" sz="1800" b="1" dirty="0" smtClean="0">
                          <a:effectLst>
                            <a:outerShdw blurRad="38100" dist="38100" dir="2700000" algn="tl">
                              <a:srgbClr val="FFFFFF"/>
                            </a:outerShdw>
                          </a:effectLst>
                          <a:latin typeface="Arial" charset="0"/>
                        </a:rPr>
                        <a:t> + X</a:t>
                      </a:r>
                      <a:r>
                        <a:rPr lang="en-US" sz="1800" b="1" baseline="-25000" dirty="0" smtClean="0">
                          <a:effectLst>
                            <a:outerShdw blurRad="38100" dist="38100" dir="2700000" algn="tl">
                              <a:srgbClr val="FFFFFF"/>
                            </a:outerShdw>
                          </a:effectLst>
                          <a:latin typeface="Arial" charset="0"/>
                        </a:rPr>
                        <a:t>3</a:t>
                      </a:r>
                      <a:r>
                        <a:rPr lang="en-US" sz="1800" b="1" dirty="0" smtClean="0">
                          <a:effectLst>
                            <a:outerShdw blurRad="38100" dist="38100" dir="2700000" algn="tl">
                              <a:srgbClr val="FFFFFF"/>
                            </a:outerShdw>
                          </a:effectLst>
                          <a:latin typeface="Arial" charset="0"/>
                        </a:rPr>
                        <a:t> – I</a:t>
                      </a:r>
                      <a:r>
                        <a:rPr lang="en-US" sz="1800" b="1" baseline="-25000" dirty="0" smtClean="0">
                          <a:effectLst>
                            <a:outerShdw blurRad="38100" dist="38100" dir="2700000" algn="tl">
                              <a:srgbClr val="FFFFFF"/>
                            </a:outerShdw>
                          </a:effectLst>
                          <a:latin typeface="Arial" charset="0"/>
                        </a:rPr>
                        <a:t>3</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1" dirty="0" smtClean="0">
                          <a:effectLst>
                            <a:outerShdw blurRad="38100" dist="38100" dir="2700000" algn="tl">
                              <a:srgbClr val="FFFFFF"/>
                            </a:outerShdw>
                          </a:effectLst>
                          <a:latin typeface="Arial" charset="0"/>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1" dirty="0" smtClean="0">
                          <a:effectLst>
                            <a:outerShdw blurRad="38100" dist="38100" dir="2700000" algn="tl">
                              <a:srgbClr val="FFFFFF"/>
                            </a:outerShdw>
                          </a:effectLst>
                          <a:latin typeface="Arial" charset="0"/>
                        </a:rPr>
                        <a:t>D</a:t>
                      </a:r>
                      <a:r>
                        <a:rPr lang="en-US" sz="1800" b="1" baseline="-25000" dirty="0" smtClean="0">
                          <a:effectLst>
                            <a:outerShdw blurRad="38100" dist="38100" dir="2700000" algn="tl">
                              <a:srgbClr val="FFFFFF"/>
                            </a:outerShdw>
                          </a:effectLst>
                          <a:latin typeface="Arial" charset="0"/>
                        </a:rPr>
                        <a:t>1</a:t>
                      </a:r>
                      <a:r>
                        <a:rPr lang="en-US" sz="1800" b="1" dirty="0" smtClean="0">
                          <a:effectLst>
                            <a:outerShdw blurRad="38100" dist="38100" dir="2700000" algn="tl">
                              <a:srgbClr val="FFFFFF"/>
                            </a:outerShdw>
                          </a:effectLst>
                          <a:latin typeface="Arial" charset="0"/>
                        </a:rPr>
                        <a:t> + D</a:t>
                      </a:r>
                      <a:r>
                        <a:rPr lang="en-US" sz="1800" b="1" baseline="-25000" dirty="0" smtClean="0">
                          <a:effectLst>
                            <a:outerShdw blurRad="38100" dist="38100" dir="2700000" algn="tl">
                              <a:srgbClr val="FFFFFF"/>
                            </a:outerShdw>
                          </a:effectLst>
                          <a:latin typeface="Arial" charset="0"/>
                        </a:rPr>
                        <a:t>2</a:t>
                      </a:r>
                      <a:r>
                        <a:rPr lang="en-US" sz="1800" b="1" dirty="0" smtClean="0">
                          <a:effectLst>
                            <a:outerShdw blurRad="38100" dist="38100" dir="2700000" algn="tl">
                              <a:srgbClr val="FFFFFF"/>
                            </a:outerShdw>
                          </a:effectLst>
                          <a:latin typeface="Arial" charset="0"/>
                        </a:rPr>
                        <a:t> + D</a:t>
                      </a:r>
                      <a:r>
                        <a:rPr lang="en-US" sz="1800" b="1" baseline="-25000" dirty="0" smtClean="0">
                          <a:effectLst>
                            <a:outerShdw blurRad="38100" dist="38100" dir="2700000" algn="tl">
                              <a:srgbClr val="FFFFFF"/>
                            </a:outerShdw>
                          </a:effectLst>
                          <a:latin typeface="Arial" charset="0"/>
                        </a:rPr>
                        <a:t>3</a:t>
                      </a:r>
                      <a:endParaRPr lang="en-US" sz="1800" b="1" dirty="0" smtClean="0">
                        <a:effectLst>
                          <a:outerShdw blurRad="38100" dist="38100" dir="2700000" algn="tl">
                            <a:srgbClr val="FFFFFF"/>
                          </a:outerShdw>
                        </a:effectLst>
                        <a:latin typeface="Arial"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40" name="TextBox 39"/>
          <p:cNvSpPr txBox="1"/>
          <p:nvPr/>
        </p:nvSpPr>
        <p:spPr>
          <a:xfrm>
            <a:off x="4114805" y="4892024"/>
            <a:ext cx="4663389" cy="1200329"/>
          </a:xfrm>
          <a:prstGeom prst="rect">
            <a:avLst/>
          </a:prstGeom>
          <a:noFill/>
        </p:spPr>
        <p:txBody>
          <a:bodyPr wrap="square" rtlCol="0">
            <a:spAutoFit/>
          </a:bodyPr>
          <a:lstStyle/>
          <a:p>
            <a:r>
              <a:rPr lang="en-US" sz="1800" b="1" dirty="0" smtClean="0">
                <a:effectLst>
                  <a:outerShdw blurRad="38100" dist="38100" dir="2700000" algn="tl">
                    <a:srgbClr val="FFFFFF"/>
                  </a:outerShdw>
                </a:effectLst>
                <a:latin typeface="Arial" charset="0"/>
              </a:rPr>
              <a:t>X</a:t>
            </a:r>
            <a:r>
              <a:rPr lang="en-US" sz="1800" b="1" baseline="-25000" dirty="0" smtClean="0">
                <a:effectLst>
                  <a:outerShdw blurRad="38100" dist="38100" dir="2700000" algn="tl">
                    <a:srgbClr val="FFFFFF"/>
                  </a:outerShdw>
                </a:effectLst>
                <a:latin typeface="Arial" charset="0"/>
              </a:rPr>
              <a:t>1</a:t>
            </a:r>
            <a:r>
              <a:rPr lang="en-US" sz="1800" b="1" dirty="0" smtClean="0">
                <a:effectLst>
                  <a:outerShdw blurRad="38100" dist="38100" dir="2700000" algn="tl">
                    <a:srgbClr val="FFFFFF"/>
                  </a:outerShdw>
                </a:effectLst>
                <a:latin typeface="Arial" charset="0"/>
              </a:rPr>
              <a:t> - My</a:t>
            </a:r>
            <a:r>
              <a:rPr lang="en-US" sz="1800" b="1" baseline="-25000" dirty="0" smtClean="0">
                <a:effectLst>
                  <a:outerShdw blurRad="38100" dist="38100" dir="2700000" algn="tl">
                    <a:srgbClr val="FFFFFF"/>
                  </a:outerShdw>
                </a:effectLst>
                <a:latin typeface="Arial" charset="0"/>
              </a:rPr>
              <a:t>1 </a:t>
            </a:r>
            <a:r>
              <a:rPr lang="en-US" sz="1800" b="1" dirty="0" smtClean="0">
                <a:effectLst>
                  <a:outerShdw blurRad="38100" dist="38100" dir="2700000" algn="tl">
                    <a:srgbClr val="FFFFFF"/>
                  </a:outerShdw>
                </a:effectLst>
                <a:latin typeface="Arial" charset="0"/>
              </a:rPr>
              <a:t>≤ 0</a:t>
            </a:r>
            <a:endParaRPr lang="en-US" sz="1800" b="1" baseline="-25000" dirty="0" smtClean="0">
              <a:effectLst>
                <a:outerShdw blurRad="38100" dist="38100" dir="2700000" algn="tl">
                  <a:srgbClr val="FFFFFF"/>
                </a:outerShdw>
              </a:effectLst>
              <a:latin typeface="Arial" charset="0"/>
            </a:endParaRPr>
          </a:p>
          <a:p>
            <a:r>
              <a:rPr lang="en-US" sz="1800" b="1" dirty="0" smtClean="0">
                <a:effectLst>
                  <a:outerShdw blurRad="38100" dist="38100" dir="2700000" algn="tl">
                    <a:srgbClr val="FFFFFF"/>
                  </a:outerShdw>
                </a:effectLst>
                <a:latin typeface="Arial" charset="0"/>
              </a:rPr>
              <a:t>X</a:t>
            </a:r>
            <a:r>
              <a:rPr lang="en-US" sz="1800" b="1" baseline="-25000" dirty="0" smtClean="0">
                <a:effectLst>
                  <a:outerShdw blurRad="38100" dist="38100" dir="2700000" algn="tl">
                    <a:srgbClr val="FFFFFF"/>
                  </a:outerShdw>
                </a:effectLst>
                <a:latin typeface="Arial" charset="0"/>
              </a:rPr>
              <a:t>2</a:t>
            </a:r>
            <a:r>
              <a:rPr lang="en-US" sz="1800" b="1" dirty="0" smtClean="0">
                <a:effectLst>
                  <a:outerShdw blurRad="38100" dist="38100" dir="2700000" algn="tl">
                    <a:srgbClr val="FFFFFF"/>
                  </a:outerShdw>
                </a:effectLst>
                <a:latin typeface="Arial" charset="0"/>
              </a:rPr>
              <a:t> - My</a:t>
            </a:r>
            <a:r>
              <a:rPr lang="en-US" sz="1800" b="1" baseline="-25000" dirty="0" smtClean="0">
                <a:effectLst>
                  <a:outerShdw blurRad="38100" dist="38100" dir="2700000" algn="tl">
                    <a:srgbClr val="FFFFFF"/>
                  </a:outerShdw>
                </a:effectLst>
                <a:latin typeface="Arial" charset="0"/>
              </a:rPr>
              <a:t>2 </a:t>
            </a:r>
            <a:r>
              <a:rPr lang="en-US" sz="1800" b="1" dirty="0" smtClean="0">
                <a:effectLst>
                  <a:outerShdw blurRad="38100" dist="38100" dir="2700000" algn="tl">
                    <a:srgbClr val="FFFFFF"/>
                  </a:outerShdw>
                </a:effectLst>
                <a:latin typeface="Arial" charset="0"/>
              </a:rPr>
              <a:t>≤ 0</a:t>
            </a:r>
            <a:r>
              <a:rPr lang="en-US" sz="1800" b="1" baseline="-25000" dirty="0" smtClean="0">
                <a:effectLst>
                  <a:outerShdw blurRad="38100" dist="38100" dir="2700000" algn="tl">
                    <a:srgbClr val="FFFFFF"/>
                  </a:outerShdw>
                </a:effectLst>
                <a:latin typeface="Arial" charset="0"/>
              </a:rPr>
              <a:t>         </a:t>
            </a:r>
            <a:r>
              <a:rPr lang="en-US" sz="1800" b="1" dirty="0" smtClean="0">
                <a:effectLst>
                  <a:outerShdw blurRad="38100" dist="38100" dir="2700000" algn="tl">
                    <a:srgbClr val="FFFFFF"/>
                  </a:outerShdw>
                </a:effectLst>
                <a:latin typeface="Arial" charset="0"/>
              </a:rPr>
              <a:t>M is a very large number</a:t>
            </a:r>
          </a:p>
          <a:p>
            <a:r>
              <a:rPr lang="en-US" sz="1800" b="1" dirty="0" smtClean="0">
                <a:effectLst>
                  <a:outerShdw blurRad="38100" dist="38100" dir="2700000" algn="tl">
                    <a:srgbClr val="FFFFFF"/>
                  </a:outerShdw>
                </a:effectLst>
                <a:latin typeface="Arial" charset="0"/>
              </a:rPr>
              <a:t>X</a:t>
            </a:r>
            <a:r>
              <a:rPr lang="en-US" sz="1800" b="1" baseline="-25000" dirty="0" smtClean="0">
                <a:effectLst>
                  <a:outerShdw blurRad="38100" dist="38100" dir="2700000" algn="tl">
                    <a:srgbClr val="FFFFFF"/>
                  </a:outerShdw>
                </a:effectLst>
                <a:latin typeface="Arial" charset="0"/>
              </a:rPr>
              <a:t>3</a:t>
            </a:r>
            <a:r>
              <a:rPr lang="en-US" sz="1800" b="1" dirty="0" smtClean="0">
                <a:effectLst>
                  <a:outerShdw blurRad="38100" dist="38100" dir="2700000" algn="tl">
                    <a:srgbClr val="FFFFFF"/>
                  </a:outerShdw>
                </a:effectLst>
                <a:latin typeface="Arial" charset="0"/>
              </a:rPr>
              <a:t> - My</a:t>
            </a:r>
            <a:r>
              <a:rPr lang="en-US" sz="1800" b="1" baseline="-25000" dirty="0" smtClean="0">
                <a:effectLst>
                  <a:outerShdw blurRad="38100" dist="38100" dir="2700000" algn="tl">
                    <a:srgbClr val="FFFFFF"/>
                  </a:outerShdw>
                </a:effectLst>
                <a:latin typeface="Arial" charset="0"/>
              </a:rPr>
              <a:t>3 </a:t>
            </a:r>
            <a:r>
              <a:rPr lang="en-US" sz="1800" b="1" dirty="0" smtClean="0">
                <a:effectLst>
                  <a:outerShdw blurRad="38100" dist="38100" dir="2700000" algn="tl">
                    <a:srgbClr val="FFFFFF"/>
                  </a:outerShdw>
                </a:effectLst>
                <a:latin typeface="Arial" charset="0"/>
              </a:rPr>
              <a:t>≤ 0</a:t>
            </a:r>
          </a:p>
          <a:p>
            <a:r>
              <a:rPr lang="en-US" sz="1800" b="1" dirty="0" smtClean="0">
                <a:effectLst>
                  <a:outerShdw blurRad="38100" dist="38100" dir="2700000" algn="tl">
                    <a:srgbClr val="FFFFFF"/>
                  </a:outerShdw>
                </a:effectLst>
                <a:latin typeface="Arial" charset="0"/>
              </a:rPr>
              <a:t>y</a:t>
            </a:r>
            <a:r>
              <a:rPr lang="en-US" sz="1800" b="1" baseline="-25000" dirty="0" smtClean="0">
                <a:effectLst>
                  <a:outerShdw blurRad="38100" dist="38100" dir="2700000" algn="tl">
                    <a:srgbClr val="FFFFFF"/>
                  </a:outerShdw>
                </a:effectLst>
                <a:latin typeface="Arial" charset="0"/>
              </a:rPr>
              <a:t>1 </a:t>
            </a:r>
            <a:r>
              <a:rPr lang="en-US" sz="1800" b="1" dirty="0" smtClean="0">
                <a:effectLst>
                  <a:outerShdw blurRad="38100" dist="38100" dir="2700000" algn="tl">
                    <a:srgbClr val="FFFFFF"/>
                  </a:outerShdw>
                </a:effectLst>
                <a:latin typeface="Arial" charset="0"/>
              </a:rPr>
              <a:t>, y</a:t>
            </a:r>
            <a:r>
              <a:rPr lang="en-US" sz="1800" b="1" baseline="-25000" dirty="0" smtClean="0">
                <a:effectLst>
                  <a:outerShdw blurRad="38100" dist="38100" dir="2700000" algn="tl">
                    <a:srgbClr val="FFFFFF"/>
                  </a:outerShdw>
                </a:effectLst>
                <a:latin typeface="Arial" charset="0"/>
              </a:rPr>
              <a:t>2 </a:t>
            </a:r>
            <a:r>
              <a:rPr lang="en-US" sz="1800" b="1" dirty="0" smtClean="0">
                <a:effectLst>
                  <a:outerShdw blurRad="38100" dist="38100" dir="2700000" algn="tl">
                    <a:srgbClr val="FFFFFF"/>
                  </a:outerShdw>
                </a:effectLst>
                <a:latin typeface="Arial" charset="0"/>
              </a:rPr>
              <a:t> and y</a:t>
            </a:r>
            <a:r>
              <a:rPr lang="en-US" sz="1800" b="1" baseline="-25000" dirty="0" smtClean="0">
                <a:effectLst>
                  <a:outerShdw blurRad="38100" dist="38100" dir="2700000" algn="tl">
                    <a:srgbClr val="FFFFFF"/>
                  </a:outerShdw>
                </a:effectLst>
                <a:latin typeface="Arial" charset="0"/>
              </a:rPr>
              <a:t>3 </a:t>
            </a:r>
            <a:r>
              <a:rPr lang="en-US" sz="1800" b="1" dirty="0" smtClean="0">
                <a:effectLst>
                  <a:outerShdw blurRad="38100" dist="38100" dir="2700000" algn="tl">
                    <a:srgbClr val="FFFFFF"/>
                  </a:outerShdw>
                </a:effectLst>
                <a:latin typeface="Arial" charset="0"/>
              </a:rPr>
              <a:t>: 0 or 1</a:t>
            </a:r>
          </a:p>
        </p:txBody>
      </p:sp>
      <p:sp>
        <p:nvSpPr>
          <p:cNvPr id="36" name="AutoShape 15"/>
          <p:cNvSpPr>
            <a:spLocks noChangeArrowheads="1"/>
          </p:cNvSpPr>
          <p:nvPr/>
        </p:nvSpPr>
        <p:spPr bwMode="blackWhite">
          <a:xfrm>
            <a:off x="228599" y="152400"/>
            <a:ext cx="4800596" cy="1055608"/>
          </a:xfrm>
          <a:prstGeom prst="roundRect">
            <a:avLst>
              <a:gd name="adj" fmla="val 16667"/>
            </a:avLst>
          </a:prstGeom>
          <a:gradFill rotWithShape="1">
            <a:gsLst>
              <a:gs pos="0">
                <a:srgbClr val="0000FF"/>
              </a:gs>
              <a:gs pos="50000">
                <a:srgbClr val="00CCFF"/>
              </a:gs>
              <a:gs pos="100000">
                <a:srgbClr val="0000FF"/>
              </a:gs>
            </a:gsLst>
            <a:lin ang="5400000" scaled="1"/>
          </a:gradFill>
          <a:ln w="9525">
            <a:solidFill>
              <a:srgbClr val="4D4D4D"/>
            </a:solidFill>
            <a:round/>
            <a:headEnd/>
            <a:tailEnd/>
          </a:ln>
          <a:effectLst>
            <a:outerShdw dist="107763" dir="2700000" algn="ctr" rotWithShape="0">
              <a:schemeClr val="bg2">
                <a:alpha val="50000"/>
              </a:schemeClr>
            </a:outerShdw>
          </a:effectLst>
        </p:spPr>
        <p:txBody>
          <a:bodyPr wrap="square">
            <a:spAutoFit/>
          </a:bodyPr>
          <a:lstStyle/>
          <a:p>
            <a:r>
              <a:rPr lang="en-US" sz="2800" b="1" dirty="0" smtClean="0">
                <a:solidFill>
                  <a:schemeClr val="tx2"/>
                </a:solidFill>
                <a:effectLst>
                  <a:outerShdw blurRad="38100" dist="38100" dir="2700000" algn="tl">
                    <a:srgbClr val="FFFFFF"/>
                  </a:outerShdw>
                </a:effectLst>
                <a:latin typeface="Verdana" pitchFamily="34" charset="0"/>
              </a:rPr>
              <a:t>Lot sizing formulation (</a:t>
            </a:r>
            <a:r>
              <a:rPr lang="en-US" sz="2000" b="1" dirty="0" smtClean="0">
                <a:solidFill>
                  <a:schemeClr val="tx2"/>
                </a:solidFill>
                <a:effectLst>
                  <a:outerShdw blurRad="38100" dist="38100" dir="2700000" algn="tl">
                    <a:srgbClr val="FFFFFF"/>
                  </a:outerShdw>
                </a:effectLst>
                <a:latin typeface="Verdana" pitchFamily="34" charset="0"/>
              </a:rPr>
              <a:t>shown for 3 periods</a:t>
            </a:r>
            <a:r>
              <a:rPr lang="en-US" sz="2800" b="1" dirty="0" smtClean="0">
                <a:solidFill>
                  <a:schemeClr val="tx2"/>
                </a:solidFill>
                <a:effectLst>
                  <a:outerShdw blurRad="38100" dist="38100" dir="2700000" algn="tl">
                    <a:srgbClr val="FFFFFF"/>
                  </a:outerShdw>
                </a:effectLst>
                <a:latin typeface="Verdana" pitchFamily="34" charset="0"/>
              </a:rPr>
              <a:t>)</a:t>
            </a: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 grpId="0" animBg="1"/>
      <p:bldP spid="37" grpId="0"/>
      <p:bldP spid="40"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p>
            <a:r>
              <a:rPr lang="en-US" smtClean="0"/>
              <a:t>Integer_LP</a:t>
            </a:r>
            <a:endParaRPr lang="en-US" dirty="0"/>
          </a:p>
        </p:txBody>
      </p:sp>
      <p:sp>
        <p:nvSpPr>
          <p:cNvPr id="3" name="Slide Number Placeholder 2"/>
          <p:cNvSpPr>
            <a:spLocks noGrp="1"/>
          </p:cNvSpPr>
          <p:nvPr>
            <p:ph type="sldNum" sz="quarter" idx="11"/>
          </p:nvPr>
        </p:nvSpPr>
        <p:spPr/>
        <p:txBody>
          <a:bodyPr/>
          <a:lstStyle/>
          <a:p>
            <a:fld id="{D800FC57-747A-4054-A3DF-63D163080A4A}" type="slidenum">
              <a:rPr lang="en-US" smtClean="0"/>
              <a:pPr/>
              <a:t>24</a:t>
            </a:fld>
            <a:endParaRPr lang="en-US" dirty="0"/>
          </a:p>
        </p:txBody>
      </p:sp>
      <p:graphicFrame>
        <p:nvGraphicFramePr>
          <p:cNvPr id="8" name="Table 7"/>
          <p:cNvGraphicFramePr>
            <a:graphicFrameLocks noGrp="1"/>
          </p:cNvGraphicFramePr>
          <p:nvPr>
            <p:extLst>
              <p:ext uri="{D42A27DB-BD31-4B8C-83A1-F6EECF244321}">
                <p14:modId xmlns:p14="http://schemas.microsoft.com/office/powerpoint/2010/main" val="3674409656"/>
              </p:ext>
            </p:extLst>
          </p:nvPr>
        </p:nvGraphicFramePr>
        <p:xfrm>
          <a:off x="2849892" y="221337"/>
          <a:ext cx="5653985" cy="1554480"/>
        </p:xfrm>
        <a:graphic>
          <a:graphicData uri="http://schemas.openxmlformats.org/drawingml/2006/table">
            <a:tbl>
              <a:tblPr firstRow="1" bandRow="1">
                <a:tableStyleId>{2D5ABB26-0587-4C30-8999-92F81FD0307C}</a:tableStyleId>
              </a:tblPr>
              <a:tblGrid>
                <a:gridCol w="2384779"/>
                <a:gridCol w="495540"/>
                <a:gridCol w="579130"/>
                <a:gridCol w="494576"/>
                <a:gridCol w="495546"/>
                <a:gridCol w="495546"/>
                <a:gridCol w="708868"/>
              </a:tblGrid>
              <a:tr h="219457">
                <a:tc>
                  <a:txBody>
                    <a:bodyPr/>
                    <a:lstStyle/>
                    <a:p>
                      <a:r>
                        <a:rPr lang="en-US" sz="1800" b="1" kern="1200" dirty="0" smtClean="0">
                          <a:solidFill>
                            <a:schemeClr val="tx1"/>
                          </a:solidFill>
                          <a:effectLst>
                            <a:outerShdw blurRad="38100" dist="38100" dir="2700000" algn="tl">
                              <a:srgbClr val="FFFFFF"/>
                            </a:outerShdw>
                          </a:effectLst>
                          <a:latin typeface="Arial" charset="0"/>
                          <a:ea typeface="+mn-ea"/>
                          <a:cs typeface="+mn-cs"/>
                        </a:rPr>
                        <a:t>Period (</a:t>
                      </a:r>
                      <a:r>
                        <a:rPr lang="en-US" sz="1800" b="1" kern="1200" dirty="0" err="1" smtClean="0">
                          <a:solidFill>
                            <a:schemeClr val="tx1"/>
                          </a:solidFill>
                          <a:effectLst>
                            <a:outerShdw blurRad="38100" dist="38100" dir="2700000" algn="tl">
                              <a:srgbClr val="FFFFFF"/>
                            </a:outerShdw>
                          </a:effectLst>
                          <a:latin typeface="Arial" charset="0"/>
                          <a:ea typeface="+mn-ea"/>
                          <a:cs typeface="+mn-cs"/>
                        </a:rPr>
                        <a:t>i</a:t>
                      </a:r>
                      <a:r>
                        <a:rPr lang="en-US" sz="1800" b="1" kern="1200" dirty="0" smtClean="0">
                          <a:solidFill>
                            <a:schemeClr val="tx1"/>
                          </a:solidFill>
                          <a:effectLst>
                            <a:outerShdw blurRad="38100" dist="38100" dir="2700000" algn="tl">
                              <a:srgbClr val="FFFFFF"/>
                            </a:outerShdw>
                          </a:effectLst>
                          <a:latin typeface="Arial" charset="0"/>
                          <a:ea typeface="+mn-ea"/>
                          <a:cs typeface="+mn-cs"/>
                        </a:rPr>
                        <a:t>)</a:t>
                      </a:r>
                    </a:p>
                  </a:txBody>
                  <a:tcPr marL="18288" marR="18288" marT="18288" marB="182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en-US" sz="1800" b="1" kern="1200" dirty="0" smtClean="0">
                          <a:solidFill>
                            <a:schemeClr val="tx1"/>
                          </a:solidFill>
                          <a:effectLst>
                            <a:outerShdw blurRad="38100" dist="38100" dir="2700000" algn="tl">
                              <a:srgbClr val="FFFFFF"/>
                            </a:outerShdw>
                          </a:effectLst>
                          <a:latin typeface="Arial" charset="0"/>
                          <a:ea typeface="+mn-ea"/>
                          <a:cs typeface="+mn-cs"/>
                        </a:rPr>
                        <a:t>P1</a:t>
                      </a:r>
                    </a:p>
                  </a:txBody>
                  <a:tcPr marL="18288" marR="18288" marT="18288" marB="182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en-US" sz="1800" b="1" kern="1200" dirty="0" smtClean="0">
                          <a:solidFill>
                            <a:schemeClr val="tx1"/>
                          </a:solidFill>
                          <a:effectLst>
                            <a:outerShdw blurRad="38100" dist="38100" dir="2700000" algn="tl">
                              <a:srgbClr val="FFFFFF"/>
                            </a:outerShdw>
                          </a:effectLst>
                          <a:latin typeface="Arial" charset="0"/>
                          <a:ea typeface="+mn-ea"/>
                          <a:cs typeface="+mn-cs"/>
                        </a:rPr>
                        <a:t>P2</a:t>
                      </a:r>
                    </a:p>
                  </a:txBody>
                  <a:tcPr marL="18288" marR="18288" marT="18288" marB="182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en-US" sz="1800" b="1" kern="1200" dirty="0" smtClean="0">
                          <a:solidFill>
                            <a:schemeClr val="tx1"/>
                          </a:solidFill>
                          <a:effectLst>
                            <a:outerShdw blurRad="38100" dist="38100" dir="2700000" algn="tl">
                              <a:srgbClr val="FFFFFF"/>
                            </a:outerShdw>
                          </a:effectLst>
                          <a:latin typeface="Arial" charset="0"/>
                          <a:ea typeface="+mn-ea"/>
                          <a:cs typeface="+mn-cs"/>
                        </a:rPr>
                        <a:t>P3</a:t>
                      </a:r>
                    </a:p>
                  </a:txBody>
                  <a:tcPr marL="18288" marR="18288" marT="18288" marB="182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en-US" sz="1800" b="1" kern="1200" dirty="0" smtClean="0">
                          <a:solidFill>
                            <a:schemeClr val="tx1"/>
                          </a:solidFill>
                          <a:effectLst>
                            <a:outerShdw blurRad="38100" dist="38100" dir="2700000" algn="tl">
                              <a:srgbClr val="FFFFFF"/>
                            </a:outerShdw>
                          </a:effectLst>
                          <a:latin typeface="Arial" charset="0"/>
                          <a:ea typeface="+mn-ea"/>
                          <a:cs typeface="+mn-cs"/>
                        </a:rPr>
                        <a:t>P4</a:t>
                      </a:r>
                    </a:p>
                  </a:txBody>
                  <a:tcPr marL="18288" marR="18288" marT="18288" marB="182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en-US" sz="1800" b="1" kern="1200" dirty="0" smtClean="0">
                          <a:solidFill>
                            <a:schemeClr val="tx1"/>
                          </a:solidFill>
                          <a:effectLst>
                            <a:outerShdw blurRad="38100" dist="38100" dir="2700000" algn="tl">
                              <a:srgbClr val="FFFFFF"/>
                            </a:outerShdw>
                          </a:effectLst>
                          <a:latin typeface="Arial" charset="0"/>
                          <a:ea typeface="+mn-ea"/>
                          <a:cs typeface="+mn-cs"/>
                        </a:rPr>
                        <a:t>P5</a:t>
                      </a:r>
                    </a:p>
                  </a:txBody>
                  <a:tcPr marL="18288" marR="18288" marT="18288" marB="182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en-US" sz="1800" b="1" kern="1200" dirty="0" smtClean="0">
                          <a:solidFill>
                            <a:schemeClr val="tx1"/>
                          </a:solidFill>
                          <a:effectLst>
                            <a:outerShdw blurRad="38100" dist="38100" dir="2700000" algn="tl">
                              <a:srgbClr val="FFFFFF"/>
                            </a:outerShdw>
                          </a:effectLst>
                          <a:latin typeface="Arial" charset="0"/>
                          <a:ea typeface="+mn-ea"/>
                          <a:cs typeface="+mn-cs"/>
                        </a:rPr>
                        <a:t>Total </a:t>
                      </a:r>
                    </a:p>
                  </a:txBody>
                  <a:tcPr marL="18288" marR="18288" marT="18288" marB="182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4320">
                <a:tc>
                  <a:txBody>
                    <a:bodyPr/>
                    <a:lstStyle/>
                    <a:p>
                      <a:r>
                        <a:rPr lang="en-US" sz="1800" b="1" kern="1200" dirty="0" smtClean="0">
                          <a:solidFill>
                            <a:schemeClr val="tx1"/>
                          </a:solidFill>
                          <a:effectLst>
                            <a:outerShdw blurRad="38100" dist="38100" dir="2700000" algn="tl">
                              <a:srgbClr val="FFFFFF"/>
                            </a:outerShdw>
                          </a:effectLst>
                          <a:latin typeface="Arial" charset="0"/>
                          <a:ea typeface="+mn-ea"/>
                          <a:cs typeface="+mn-cs"/>
                        </a:rPr>
                        <a:t>Demand (D</a:t>
                      </a:r>
                      <a:r>
                        <a:rPr lang="en-US" sz="1800" b="1" kern="1200" baseline="-25000" dirty="0" smtClean="0">
                          <a:solidFill>
                            <a:schemeClr val="tx1"/>
                          </a:solidFill>
                          <a:effectLst>
                            <a:outerShdw blurRad="38100" dist="38100" dir="2700000" algn="tl">
                              <a:srgbClr val="FFFFFF"/>
                            </a:outerShdw>
                          </a:effectLst>
                          <a:latin typeface="Arial" charset="0"/>
                          <a:ea typeface="+mn-ea"/>
                          <a:cs typeface="+mn-cs"/>
                        </a:rPr>
                        <a:t>i</a:t>
                      </a:r>
                      <a:r>
                        <a:rPr lang="en-US" sz="1800" b="1" kern="1200" dirty="0" smtClean="0">
                          <a:solidFill>
                            <a:schemeClr val="tx1"/>
                          </a:solidFill>
                          <a:effectLst>
                            <a:outerShdw blurRad="38100" dist="38100" dir="2700000" algn="tl">
                              <a:srgbClr val="FFFFFF"/>
                            </a:outerShdw>
                          </a:effectLst>
                          <a:latin typeface="Arial" charset="0"/>
                          <a:ea typeface="+mn-ea"/>
                          <a:cs typeface="+mn-cs"/>
                        </a:rPr>
                        <a:t>)</a:t>
                      </a:r>
                    </a:p>
                  </a:txBody>
                  <a:tcPr marL="18288" marR="18288" marT="18288" marB="182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t"/>
                      <a:r>
                        <a:rPr lang="en-US" sz="1800" b="1" kern="1200" dirty="0" smtClean="0">
                          <a:solidFill>
                            <a:schemeClr val="tx1"/>
                          </a:solidFill>
                          <a:effectLst>
                            <a:outerShdw blurRad="38100" dist="38100" dir="2700000" algn="tl">
                              <a:srgbClr val="FFFFFF"/>
                            </a:outerShdw>
                          </a:effectLst>
                          <a:latin typeface="Arial" charset="0"/>
                          <a:ea typeface="+mn-ea"/>
                          <a:cs typeface="+mn-cs"/>
                        </a:rPr>
                        <a:t>87</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t"/>
                      <a:r>
                        <a:rPr lang="en-US" sz="1800" b="1" kern="1200" dirty="0" smtClean="0">
                          <a:solidFill>
                            <a:schemeClr val="tx1"/>
                          </a:solidFill>
                          <a:effectLst>
                            <a:outerShdw blurRad="38100" dist="38100" dir="2700000" algn="tl">
                              <a:srgbClr val="FFFFFF"/>
                            </a:outerShdw>
                          </a:effectLst>
                          <a:latin typeface="Arial" charset="0"/>
                          <a:ea typeface="+mn-ea"/>
                          <a:cs typeface="+mn-cs"/>
                        </a:rPr>
                        <a:t>50</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t"/>
                      <a:r>
                        <a:rPr lang="en-US" sz="1800" b="1" kern="1200" dirty="0" smtClean="0">
                          <a:solidFill>
                            <a:schemeClr val="tx1"/>
                          </a:solidFill>
                          <a:effectLst>
                            <a:outerShdw blurRad="38100" dist="38100" dir="2700000" algn="tl">
                              <a:srgbClr val="FFFFFF"/>
                            </a:outerShdw>
                          </a:effectLst>
                          <a:latin typeface="Arial" charset="0"/>
                          <a:ea typeface="+mn-ea"/>
                          <a:cs typeface="+mn-cs"/>
                        </a:rPr>
                        <a:t>100</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t"/>
                      <a:r>
                        <a:rPr lang="en-US" sz="1800" b="1" kern="1200" dirty="0" smtClean="0">
                          <a:solidFill>
                            <a:schemeClr val="tx1"/>
                          </a:solidFill>
                          <a:effectLst>
                            <a:outerShdw blurRad="38100" dist="38100" dir="2700000" algn="tl">
                              <a:srgbClr val="FFFFFF"/>
                            </a:outerShdw>
                          </a:effectLst>
                          <a:latin typeface="Arial" charset="0"/>
                          <a:ea typeface="+mn-ea"/>
                          <a:cs typeface="+mn-cs"/>
                        </a:rPr>
                        <a:t>60</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t"/>
                      <a:r>
                        <a:rPr lang="en-US" sz="1800" b="1" kern="1200" dirty="0" smtClean="0">
                          <a:solidFill>
                            <a:schemeClr val="tx1"/>
                          </a:solidFill>
                          <a:effectLst>
                            <a:outerShdw blurRad="38100" dist="38100" dir="2700000" algn="tl">
                              <a:srgbClr val="FFFFFF"/>
                            </a:outerShdw>
                          </a:effectLst>
                          <a:latin typeface="Arial" charset="0"/>
                          <a:ea typeface="+mn-ea"/>
                          <a:cs typeface="+mn-cs"/>
                        </a:rPr>
                        <a:t>80</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t"/>
                      <a:r>
                        <a:rPr lang="en-US" sz="1800" b="1" kern="1200" dirty="0" smtClean="0">
                          <a:solidFill>
                            <a:schemeClr val="tx1"/>
                          </a:solidFill>
                          <a:effectLst>
                            <a:outerShdw blurRad="38100" dist="38100" dir="2700000" algn="tl">
                              <a:srgbClr val="FFFFFF"/>
                            </a:outerShdw>
                          </a:effectLst>
                          <a:latin typeface="Arial" charset="0"/>
                          <a:ea typeface="+mn-ea"/>
                          <a:cs typeface="+mn-cs"/>
                        </a:rPr>
                        <a:t>377</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4320">
                <a:tc>
                  <a:txBody>
                    <a:bodyPr/>
                    <a:lstStyle/>
                    <a:p>
                      <a:r>
                        <a:rPr lang="en-US" sz="1800" b="1" kern="1200" dirty="0" smtClean="0">
                          <a:solidFill>
                            <a:schemeClr val="tx1"/>
                          </a:solidFill>
                          <a:effectLst>
                            <a:outerShdw blurRad="38100" dist="38100" dir="2700000" algn="tl">
                              <a:srgbClr val="FFFFFF"/>
                            </a:outerShdw>
                          </a:effectLst>
                          <a:latin typeface="Arial" charset="0"/>
                          <a:ea typeface="+mn-ea"/>
                          <a:cs typeface="+mn-cs"/>
                        </a:rPr>
                        <a:t>Purchase price (</a:t>
                      </a:r>
                      <a:r>
                        <a:rPr lang="en-US" sz="1800" b="1" kern="1200" dirty="0" err="1" smtClean="0">
                          <a:solidFill>
                            <a:schemeClr val="tx1"/>
                          </a:solidFill>
                          <a:effectLst>
                            <a:outerShdw blurRad="38100" dist="38100" dir="2700000" algn="tl">
                              <a:srgbClr val="FFFFFF"/>
                            </a:outerShdw>
                          </a:effectLst>
                          <a:latin typeface="Arial" charset="0"/>
                          <a:ea typeface="+mn-ea"/>
                          <a:cs typeface="+mn-cs"/>
                        </a:rPr>
                        <a:t>C</a:t>
                      </a:r>
                      <a:r>
                        <a:rPr lang="en-US" sz="1800" b="1" kern="1200" baseline="-25000" dirty="0" err="1" smtClean="0">
                          <a:solidFill>
                            <a:schemeClr val="tx1"/>
                          </a:solidFill>
                          <a:effectLst>
                            <a:outerShdw blurRad="38100" dist="38100" dir="2700000" algn="tl">
                              <a:srgbClr val="FFFFFF"/>
                            </a:outerShdw>
                          </a:effectLst>
                          <a:latin typeface="Arial" charset="0"/>
                          <a:ea typeface="+mn-ea"/>
                          <a:cs typeface="+mn-cs"/>
                        </a:rPr>
                        <a:t>i</a:t>
                      </a:r>
                      <a:r>
                        <a:rPr lang="en-US" sz="1800" b="1" kern="1200" dirty="0" smtClean="0">
                          <a:solidFill>
                            <a:schemeClr val="tx1"/>
                          </a:solidFill>
                          <a:effectLst>
                            <a:outerShdw blurRad="38100" dist="38100" dir="2700000" algn="tl">
                              <a:srgbClr val="FFFFFF"/>
                            </a:outerShdw>
                          </a:effectLst>
                          <a:latin typeface="Arial" charset="0"/>
                          <a:ea typeface="+mn-ea"/>
                          <a:cs typeface="+mn-cs"/>
                        </a:rPr>
                        <a:t>)</a:t>
                      </a:r>
                    </a:p>
                  </a:txBody>
                  <a:tcPr marL="18288" marR="18288" marT="18288" marB="182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t"/>
                      <a:r>
                        <a:rPr lang="en-US" sz="1800" b="1" kern="1200" dirty="0" smtClean="0">
                          <a:solidFill>
                            <a:schemeClr val="tx1"/>
                          </a:solidFill>
                          <a:effectLst>
                            <a:outerShdw blurRad="38100" dist="38100" dir="2700000" algn="tl">
                              <a:srgbClr val="FFFFFF"/>
                            </a:outerShdw>
                          </a:effectLst>
                          <a:latin typeface="Arial" charset="0"/>
                          <a:ea typeface="+mn-ea"/>
                          <a:cs typeface="+mn-cs"/>
                        </a:rPr>
                        <a:t>10</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r" rtl="0" fontAlgn="t"/>
                      <a:r>
                        <a:rPr lang="en-US" sz="1800" b="1" kern="1200" dirty="0" smtClean="0">
                          <a:solidFill>
                            <a:schemeClr val="tx1"/>
                          </a:solidFill>
                          <a:effectLst>
                            <a:outerShdw blurRad="38100" dist="38100" dir="2700000" algn="tl">
                              <a:srgbClr val="FFFFFF"/>
                            </a:outerShdw>
                          </a:effectLst>
                          <a:latin typeface="Arial" charset="0"/>
                          <a:ea typeface="+mn-ea"/>
                          <a:cs typeface="+mn-cs"/>
                        </a:rPr>
                        <a:t>10</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r" rtl="0" fontAlgn="t"/>
                      <a:r>
                        <a:rPr lang="en-US" sz="1800" b="1" kern="1200" dirty="0" smtClean="0">
                          <a:solidFill>
                            <a:schemeClr val="tx1"/>
                          </a:solidFill>
                          <a:effectLst>
                            <a:outerShdw blurRad="38100" dist="38100" dir="2700000" algn="tl">
                              <a:srgbClr val="FFFFFF"/>
                            </a:outerShdw>
                          </a:effectLst>
                          <a:latin typeface="Arial" charset="0"/>
                          <a:ea typeface="+mn-ea"/>
                          <a:cs typeface="+mn-cs"/>
                        </a:rPr>
                        <a:t>10</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r" rtl="0" fontAlgn="t"/>
                      <a:r>
                        <a:rPr lang="en-US" sz="1800" b="1" kern="1200" dirty="0" smtClean="0">
                          <a:solidFill>
                            <a:schemeClr val="tx1"/>
                          </a:solidFill>
                          <a:effectLst>
                            <a:outerShdw blurRad="38100" dist="38100" dir="2700000" algn="tl">
                              <a:srgbClr val="FFFFFF"/>
                            </a:outerShdw>
                          </a:effectLst>
                          <a:latin typeface="Arial" charset="0"/>
                          <a:ea typeface="+mn-ea"/>
                          <a:cs typeface="+mn-cs"/>
                        </a:rPr>
                        <a:t>10</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r" rtl="0" fontAlgn="t"/>
                      <a:r>
                        <a:rPr lang="en-US" sz="1800" b="1" kern="1200" dirty="0" smtClean="0">
                          <a:solidFill>
                            <a:schemeClr val="tx1"/>
                          </a:solidFill>
                          <a:effectLst>
                            <a:outerShdw blurRad="38100" dist="38100" dir="2700000" algn="tl">
                              <a:srgbClr val="FFFFFF"/>
                            </a:outerShdw>
                          </a:effectLst>
                          <a:latin typeface="Arial" charset="0"/>
                          <a:ea typeface="+mn-ea"/>
                          <a:cs typeface="+mn-cs"/>
                        </a:rPr>
                        <a:t>10</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r" rtl="0" fontAlgn="t"/>
                      <a:endParaRPr lang="en-US" sz="1800" b="1" kern="1200" dirty="0" smtClean="0">
                        <a:solidFill>
                          <a:schemeClr val="tx1"/>
                        </a:solidFill>
                        <a:effectLst>
                          <a:outerShdw blurRad="38100" dist="38100" dir="2700000" algn="tl">
                            <a:srgbClr val="FFFFFF"/>
                          </a:outerShdw>
                        </a:effectLst>
                        <a:latin typeface="Arial" charset="0"/>
                        <a:ea typeface="+mn-ea"/>
                        <a:cs typeface="+mn-cs"/>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r>
              <a:tr h="274320">
                <a:tc>
                  <a:txBody>
                    <a:bodyPr/>
                    <a:lstStyle/>
                    <a:p>
                      <a:r>
                        <a:rPr lang="en-US" sz="1800" b="1" kern="1200" dirty="0" smtClean="0">
                          <a:solidFill>
                            <a:schemeClr val="tx1"/>
                          </a:solidFill>
                          <a:effectLst>
                            <a:outerShdw blurRad="38100" dist="38100" dir="2700000" algn="tl">
                              <a:srgbClr val="FFFFFF"/>
                            </a:outerShdw>
                          </a:effectLst>
                          <a:latin typeface="Arial" charset="0"/>
                          <a:ea typeface="+mn-ea"/>
                          <a:cs typeface="+mn-cs"/>
                        </a:rPr>
                        <a:t>Ordering coast  (</a:t>
                      </a:r>
                      <a:r>
                        <a:rPr lang="en-US" sz="1800" b="1" kern="1200" dirty="0" err="1" smtClean="0">
                          <a:solidFill>
                            <a:schemeClr val="tx1"/>
                          </a:solidFill>
                          <a:effectLst>
                            <a:outerShdw blurRad="38100" dist="38100" dir="2700000" algn="tl">
                              <a:srgbClr val="FFFFFF"/>
                            </a:outerShdw>
                          </a:effectLst>
                          <a:latin typeface="Arial" charset="0"/>
                          <a:ea typeface="+mn-ea"/>
                          <a:cs typeface="+mn-cs"/>
                        </a:rPr>
                        <a:t>K</a:t>
                      </a:r>
                      <a:r>
                        <a:rPr lang="en-US" sz="1800" b="1" kern="1200" baseline="-25000" dirty="0" err="1" smtClean="0">
                          <a:solidFill>
                            <a:schemeClr val="tx1"/>
                          </a:solidFill>
                          <a:effectLst>
                            <a:outerShdw blurRad="38100" dist="38100" dir="2700000" algn="tl">
                              <a:srgbClr val="FFFFFF"/>
                            </a:outerShdw>
                          </a:effectLst>
                          <a:latin typeface="Arial" charset="0"/>
                          <a:ea typeface="+mn-ea"/>
                          <a:cs typeface="+mn-cs"/>
                        </a:rPr>
                        <a:t>i</a:t>
                      </a:r>
                      <a:r>
                        <a:rPr lang="en-US" sz="1800" b="1" kern="1200" dirty="0" smtClean="0">
                          <a:solidFill>
                            <a:schemeClr val="tx1"/>
                          </a:solidFill>
                          <a:effectLst>
                            <a:outerShdw blurRad="38100" dist="38100" dir="2700000" algn="tl">
                              <a:srgbClr val="FFFFFF"/>
                            </a:outerShdw>
                          </a:effectLst>
                          <a:latin typeface="Arial" charset="0"/>
                          <a:ea typeface="+mn-ea"/>
                          <a:cs typeface="+mn-cs"/>
                        </a:rPr>
                        <a:t>)</a:t>
                      </a:r>
                    </a:p>
                  </a:txBody>
                  <a:tcPr marL="18288" marR="18288" marT="18288" marB="182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t"/>
                      <a:r>
                        <a:rPr lang="en-US" sz="1800" b="1" kern="1200" dirty="0" smtClean="0">
                          <a:solidFill>
                            <a:schemeClr val="tx1"/>
                          </a:solidFill>
                          <a:effectLst>
                            <a:outerShdw blurRad="38100" dist="38100" dir="2700000" algn="tl">
                              <a:srgbClr val="FFFFFF"/>
                            </a:outerShdw>
                          </a:effectLst>
                          <a:latin typeface="Arial" charset="0"/>
                          <a:ea typeface="+mn-ea"/>
                          <a:cs typeface="+mn-cs"/>
                        </a:rPr>
                        <a:t>120</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t"/>
                      <a:r>
                        <a:rPr lang="en-US" sz="1800" b="1" kern="1200" dirty="0" smtClean="0">
                          <a:solidFill>
                            <a:schemeClr val="tx1"/>
                          </a:solidFill>
                          <a:effectLst>
                            <a:outerShdw blurRad="38100" dist="38100" dir="2700000" algn="tl">
                              <a:srgbClr val="FFFFFF"/>
                            </a:outerShdw>
                          </a:effectLst>
                          <a:latin typeface="Arial" charset="0"/>
                          <a:ea typeface="+mn-ea"/>
                          <a:cs typeface="+mn-cs"/>
                        </a:rPr>
                        <a:t>125</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t"/>
                      <a:r>
                        <a:rPr lang="en-US" sz="1800" b="1" kern="1200" dirty="0" smtClean="0">
                          <a:solidFill>
                            <a:schemeClr val="tx1"/>
                          </a:solidFill>
                          <a:effectLst>
                            <a:outerShdw blurRad="38100" dist="38100" dir="2700000" algn="tl">
                              <a:srgbClr val="FFFFFF"/>
                            </a:outerShdw>
                          </a:effectLst>
                          <a:latin typeface="Arial" charset="0"/>
                          <a:ea typeface="+mn-ea"/>
                          <a:cs typeface="+mn-cs"/>
                        </a:rPr>
                        <a:t>130</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t"/>
                      <a:r>
                        <a:rPr lang="en-US" sz="1800" b="1" kern="1200" dirty="0" smtClean="0">
                          <a:solidFill>
                            <a:schemeClr val="tx1"/>
                          </a:solidFill>
                          <a:effectLst>
                            <a:outerShdw blurRad="38100" dist="38100" dir="2700000" algn="tl">
                              <a:srgbClr val="FFFFFF"/>
                            </a:outerShdw>
                          </a:effectLst>
                          <a:latin typeface="Arial" charset="0"/>
                          <a:ea typeface="+mn-ea"/>
                          <a:cs typeface="+mn-cs"/>
                        </a:rPr>
                        <a:t>135</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t"/>
                      <a:r>
                        <a:rPr lang="en-US" sz="1800" b="1" kern="1200" dirty="0" smtClean="0">
                          <a:solidFill>
                            <a:schemeClr val="tx1"/>
                          </a:solidFill>
                          <a:effectLst>
                            <a:outerShdw blurRad="38100" dist="38100" dir="2700000" algn="tl">
                              <a:srgbClr val="FFFFFF"/>
                            </a:outerShdw>
                          </a:effectLst>
                          <a:latin typeface="Arial" charset="0"/>
                          <a:ea typeface="+mn-ea"/>
                          <a:cs typeface="+mn-cs"/>
                        </a:rPr>
                        <a:t>138</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t"/>
                      <a:endParaRPr lang="en-US" sz="1800" b="1" kern="1200" dirty="0" smtClean="0">
                        <a:solidFill>
                          <a:schemeClr val="tx1"/>
                        </a:solidFill>
                        <a:effectLst>
                          <a:outerShdw blurRad="38100" dist="38100" dir="2700000" algn="tl">
                            <a:srgbClr val="FFFFFF"/>
                          </a:outerShdw>
                        </a:effectLst>
                        <a:latin typeface="Arial" charset="0"/>
                        <a:ea typeface="+mn-ea"/>
                        <a:cs typeface="+mn-cs"/>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4320">
                <a:tc>
                  <a:txBody>
                    <a:bodyPr/>
                    <a:lstStyle/>
                    <a:p>
                      <a:r>
                        <a:rPr lang="en-US" sz="1800" b="1" kern="1200" dirty="0" smtClean="0">
                          <a:solidFill>
                            <a:schemeClr val="tx1"/>
                          </a:solidFill>
                          <a:effectLst>
                            <a:outerShdw blurRad="38100" dist="38100" dir="2700000" algn="tl">
                              <a:srgbClr val="FFFFFF"/>
                            </a:outerShdw>
                          </a:effectLst>
                          <a:latin typeface="Arial" charset="0"/>
                          <a:ea typeface="+mn-ea"/>
                          <a:cs typeface="+mn-cs"/>
                        </a:rPr>
                        <a:t>Holding cost (H</a:t>
                      </a:r>
                      <a:r>
                        <a:rPr lang="en-US" sz="1800" b="1" kern="1200" baseline="-25000" dirty="0" smtClean="0">
                          <a:solidFill>
                            <a:schemeClr val="tx1"/>
                          </a:solidFill>
                          <a:effectLst>
                            <a:outerShdw blurRad="38100" dist="38100" dir="2700000" algn="tl">
                              <a:srgbClr val="FFFFFF"/>
                            </a:outerShdw>
                          </a:effectLst>
                          <a:latin typeface="Arial" charset="0"/>
                          <a:ea typeface="+mn-ea"/>
                          <a:cs typeface="+mn-cs"/>
                        </a:rPr>
                        <a:t>i</a:t>
                      </a:r>
                      <a:r>
                        <a:rPr lang="en-US" sz="1800" b="1" kern="1200" dirty="0" smtClean="0">
                          <a:solidFill>
                            <a:schemeClr val="tx1"/>
                          </a:solidFill>
                          <a:effectLst>
                            <a:outerShdw blurRad="38100" dist="38100" dir="2700000" algn="tl">
                              <a:srgbClr val="FFFFFF"/>
                            </a:outerShdw>
                          </a:effectLst>
                          <a:latin typeface="Arial" charset="0"/>
                          <a:ea typeface="+mn-ea"/>
                          <a:cs typeface="+mn-cs"/>
                        </a:rPr>
                        <a:t>)</a:t>
                      </a:r>
                    </a:p>
                  </a:txBody>
                  <a:tcPr marL="18288" marR="18288" marT="18288" marB="182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t"/>
                      <a:r>
                        <a:rPr lang="en-US" sz="1800" b="1" kern="1200" dirty="0" smtClean="0">
                          <a:solidFill>
                            <a:schemeClr val="tx1"/>
                          </a:solidFill>
                          <a:effectLst>
                            <a:outerShdw blurRad="38100" dist="38100" dir="2700000" algn="tl">
                              <a:srgbClr val="FFFFFF"/>
                            </a:outerShdw>
                          </a:effectLst>
                          <a:latin typeface="Arial" charset="0"/>
                          <a:ea typeface="+mn-ea"/>
                          <a:cs typeface="+mn-cs"/>
                        </a:rPr>
                        <a:t>1.30</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t"/>
                      <a:r>
                        <a:rPr lang="en-US" sz="1800" b="1" kern="1200" dirty="0" smtClean="0">
                          <a:solidFill>
                            <a:schemeClr val="tx1"/>
                          </a:solidFill>
                          <a:effectLst>
                            <a:outerShdw blurRad="38100" dist="38100" dir="2700000" algn="tl">
                              <a:srgbClr val="FFFFFF"/>
                            </a:outerShdw>
                          </a:effectLst>
                          <a:latin typeface="Arial" charset="0"/>
                          <a:ea typeface="+mn-ea"/>
                          <a:cs typeface="+mn-cs"/>
                        </a:rPr>
                        <a:t>1.40</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t"/>
                      <a:r>
                        <a:rPr lang="en-US" sz="1800" b="1" kern="1200" dirty="0" smtClean="0">
                          <a:solidFill>
                            <a:schemeClr val="tx1"/>
                          </a:solidFill>
                          <a:effectLst>
                            <a:outerShdw blurRad="38100" dist="38100" dir="2700000" algn="tl">
                              <a:srgbClr val="FFFFFF"/>
                            </a:outerShdw>
                          </a:effectLst>
                          <a:latin typeface="Arial" charset="0"/>
                          <a:ea typeface="+mn-ea"/>
                          <a:cs typeface="+mn-cs"/>
                        </a:rPr>
                        <a:t>1.45</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t"/>
                      <a:r>
                        <a:rPr lang="en-US" sz="1800" b="1" kern="1200" dirty="0" smtClean="0">
                          <a:solidFill>
                            <a:schemeClr val="tx1"/>
                          </a:solidFill>
                          <a:effectLst>
                            <a:outerShdw blurRad="38100" dist="38100" dir="2700000" algn="tl">
                              <a:srgbClr val="FFFFFF"/>
                            </a:outerShdw>
                          </a:effectLst>
                          <a:latin typeface="Arial" charset="0"/>
                          <a:ea typeface="+mn-ea"/>
                          <a:cs typeface="+mn-cs"/>
                        </a:rPr>
                        <a:t>1.50</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t"/>
                      <a:r>
                        <a:rPr lang="en-US" sz="1800" b="1" kern="1200" dirty="0" smtClean="0">
                          <a:solidFill>
                            <a:schemeClr val="tx1"/>
                          </a:solidFill>
                          <a:effectLst>
                            <a:outerShdw blurRad="38100" dist="38100" dir="2700000" algn="tl">
                              <a:srgbClr val="FFFFFF"/>
                            </a:outerShdw>
                          </a:effectLst>
                          <a:latin typeface="Arial" charset="0"/>
                          <a:ea typeface="+mn-ea"/>
                          <a:cs typeface="+mn-cs"/>
                        </a:rPr>
                        <a:t>1.55</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t"/>
                      <a:endParaRPr lang="en-US" sz="1800" b="1" kern="1200" dirty="0" smtClean="0">
                        <a:solidFill>
                          <a:schemeClr val="tx1"/>
                        </a:solidFill>
                        <a:effectLst>
                          <a:outerShdw blurRad="38100" dist="38100" dir="2700000" algn="tl">
                            <a:srgbClr val="FFFFFF"/>
                          </a:outerShdw>
                        </a:effectLst>
                        <a:latin typeface="Arial" charset="0"/>
                        <a:ea typeface="+mn-ea"/>
                        <a:cs typeface="+mn-cs"/>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12" name="AutoShape 15"/>
          <p:cNvSpPr>
            <a:spLocks noChangeArrowheads="1"/>
          </p:cNvSpPr>
          <p:nvPr/>
        </p:nvSpPr>
        <p:spPr bwMode="blackWhite">
          <a:xfrm>
            <a:off x="228601" y="152400"/>
            <a:ext cx="2606058" cy="442674"/>
          </a:xfrm>
          <a:prstGeom prst="roundRect">
            <a:avLst>
              <a:gd name="adj" fmla="val 16667"/>
            </a:avLst>
          </a:prstGeom>
          <a:gradFill rotWithShape="1">
            <a:gsLst>
              <a:gs pos="0">
                <a:srgbClr val="0000FF"/>
              </a:gs>
              <a:gs pos="50000">
                <a:srgbClr val="00CCFF"/>
              </a:gs>
              <a:gs pos="100000">
                <a:srgbClr val="0000FF"/>
              </a:gs>
            </a:gsLst>
            <a:lin ang="5400000" scaled="1"/>
          </a:gradFill>
          <a:ln w="9525">
            <a:solidFill>
              <a:srgbClr val="4D4D4D"/>
            </a:solidFill>
            <a:round/>
            <a:headEnd/>
            <a:tailEnd/>
          </a:ln>
          <a:effectLst>
            <a:outerShdw dist="107763" dir="2700000" algn="ctr" rotWithShape="0">
              <a:schemeClr val="bg2">
                <a:alpha val="50000"/>
              </a:schemeClr>
            </a:outerShdw>
          </a:effectLst>
        </p:spPr>
        <p:txBody>
          <a:bodyPr wrap="square" lIns="9144" rIns="9144">
            <a:spAutoFit/>
          </a:bodyPr>
          <a:lstStyle/>
          <a:p>
            <a:r>
              <a:rPr lang="en-US" sz="2000" b="1" dirty="0" smtClean="0">
                <a:solidFill>
                  <a:schemeClr val="tx2"/>
                </a:solidFill>
                <a:effectLst>
                  <a:outerShdw blurRad="38100" dist="38100" dir="2700000" algn="tl">
                    <a:srgbClr val="FFFFFF"/>
                  </a:outerShdw>
                </a:effectLst>
                <a:latin typeface="Verdana" pitchFamily="34" charset="0"/>
              </a:rPr>
              <a:t>Lot sizing model: </a:t>
            </a:r>
          </a:p>
        </p:txBody>
      </p:sp>
      <p:sp>
        <p:nvSpPr>
          <p:cNvPr id="14" name="TextBox 13"/>
          <p:cNvSpPr txBox="1"/>
          <p:nvPr/>
        </p:nvSpPr>
        <p:spPr>
          <a:xfrm>
            <a:off x="274367" y="2242081"/>
            <a:ext cx="6949364" cy="369332"/>
          </a:xfrm>
          <a:prstGeom prst="rect">
            <a:avLst/>
          </a:prstGeom>
          <a:noFill/>
        </p:spPr>
        <p:txBody>
          <a:bodyPr wrap="square" rtlCol="0">
            <a:spAutoFit/>
          </a:bodyPr>
          <a:lstStyle/>
          <a:p>
            <a:r>
              <a:rPr lang="en-US" sz="1800" b="1" dirty="0" smtClean="0">
                <a:effectLst>
                  <a:outerShdw blurRad="38100" dist="38100" dir="2700000" algn="tl">
                    <a:srgbClr val="FFFFFF"/>
                  </a:outerShdw>
                </a:effectLst>
                <a:latin typeface="Verdana" pitchFamily="34" charset="0"/>
                <a:ea typeface="Verdana" pitchFamily="34" charset="0"/>
                <a:cs typeface="Verdana" pitchFamily="34" charset="0"/>
              </a:rPr>
              <a:t>In period 1, we must buy at least 87 units. Why?</a:t>
            </a:r>
          </a:p>
        </p:txBody>
      </p:sp>
      <p:sp>
        <p:nvSpPr>
          <p:cNvPr id="9" name="TextBox 8"/>
          <p:cNvSpPr txBox="1"/>
          <p:nvPr/>
        </p:nvSpPr>
        <p:spPr>
          <a:xfrm>
            <a:off x="243880" y="2788927"/>
            <a:ext cx="8473311" cy="369332"/>
          </a:xfrm>
          <a:prstGeom prst="rect">
            <a:avLst/>
          </a:prstGeom>
          <a:noFill/>
        </p:spPr>
        <p:txBody>
          <a:bodyPr wrap="square" rtlCol="0">
            <a:spAutoFit/>
          </a:bodyPr>
          <a:lstStyle/>
          <a:p>
            <a:r>
              <a:rPr lang="en-US" sz="1800" b="1" dirty="0" smtClean="0">
                <a:effectLst>
                  <a:outerShdw blurRad="38100" dist="38100" dir="2700000" algn="tl">
                    <a:srgbClr val="FFFFFF"/>
                  </a:outerShdw>
                </a:effectLst>
                <a:latin typeface="Arial" charset="0"/>
              </a:rPr>
              <a:t>In period 1, we could buy 87, 88, 89, …., 376 or 377 units. Why?</a:t>
            </a:r>
          </a:p>
        </p:txBody>
      </p:sp>
      <p:sp>
        <p:nvSpPr>
          <p:cNvPr id="10" name="TextBox 9"/>
          <p:cNvSpPr txBox="1"/>
          <p:nvPr/>
        </p:nvSpPr>
        <p:spPr>
          <a:xfrm>
            <a:off x="274402" y="679571"/>
            <a:ext cx="2743135" cy="1323439"/>
          </a:xfrm>
          <a:prstGeom prst="rect">
            <a:avLst/>
          </a:prstGeom>
          <a:noFill/>
        </p:spPr>
        <p:txBody>
          <a:bodyPr wrap="square" rtlCol="0">
            <a:spAutoFit/>
          </a:bodyPr>
          <a:lstStyle/>
          <a:p>
            <a:r>
              <a:rPr lang="en-US" sz="2000" b="1" dirty="0" smtClean="0">
                <a:effectLst>
                  <a:outerShdw blurRad="38100" dist="38100" dir="2700000" algn="tl">
                    <a:srgbClr val="FFFFFF"/>
                  </a:outerShdw>
                </a:effectLst>
                <a:latin typeface="Verdana" pitchFamily="34" charset="0"/>
                <a:ea typeface="Verdana" pitchFamily="34" charset="0"/>
                <a:cs typeface="Verdana" pitchFamily="34" charset="0"/>
              </a:rPr>
              <a:t>Procedure when per unit purchase price does not change.</a:t>
            </a:r>
          </a:p>
        </p:txBody>
      </p:sp>
      <p:sp>
        <p:nvSpPr>
          <p:cNvPr id="4" name="TextBox 3"/>
          <p:cNvSpPr txBox="1"/>
          <p:nvPr/>
        </p:nvSpPr>
        <p:spPr>
          <a:xfrm>
            <a:off x="274402" y="3337561"/>
            <a:ext cx="8595231" cy="830997"/>
          </a:xfrm>
          <a:prstGeom prst="rect">
            <a:avLst/>
          </a:prstGeom>
          <a:noFill/>
        </p:spPr>
        <p:txBody>
          <a:bodyPr wrap="square" rtlCol="0">
            <a:spAutoFit/>
          </a:bodyPr>
          <a:lstStyle/>
          <a:p>
            <a:r>
              <a:rPr lang="en-US" b="1" dirty="0" smtClean="0">
                <a:effectLst>
                  <a:outerShdw blurRad="38100" dist="38100" dir="2700000" algn="tl">
                    <a:srgbClr val="FFFFFF"/>
                  </a:outerShdw>
                </a:effectLst>
                <a:latin typeface="Arial" charset="0"/>
              </a:rPr>
              <a:t>Property</a:t>
            </a:r>
            <a:r>
              <a:rPr lang="en-US" b="1" dirty="0">
                <a:effectLst>
                  <a:outerShdw blurRad="38100" dist="38100" dir="2700000" algn="tl">
                    <a:srgbClr val="FFFFFF"/>
                  </a:outerShdw>
                </a:effectLst>
                <a:latin typeface="Arial" charset="0"/>
              </a:rPr>
              <a:t>: We </a:t>
            </a:r>
            <a:r>
              <a:rPr lang="en-US" b="1" dirty="0" smtClean="0">
                <a:effectLst>
                  <a:outerShdw blurRad="38100" dist="38100" dir="2700000" algn="tl">
                    <a:srgbClr val="FFFFFF"/>
                  </a:outerShdw>
                </a:effectLst>
                <a:latin typeface="Arial" charset="0"/>
              </a:rPr>
              <a:t>should not buy </a:t>
            </a:r>
            <a:r>
              <a:rPr lang="en-US" b="1" dirty="0">
                <a:effectLst>
                  <a:outerShdw blurRad="38100" dist="38100" dir="2700000" algn="tl">
                    <a:srgbClr val="FFFFFF"/>
                  </a:outerShdw>
                </a:effectLst>
                <a:latin typeface="Arial" charset="0"/>
              </a:rPr>
              <a:t>units equal to partial period </a:t>
            </a:r>
            <a:r>
              <a:rPr lang="en-US" b="1" dirty="0" smtClean="0">
                <a:effectLst>
                  <a:outerShdw blurRad="38100" dist="38100" dir="2700000" algn="tl">
                    <a:srgbClr val="FFFFFF"/>
                  </a:outerShdw>
                </a:effectLst>
                <a:latin typeface="Arial" charset="0"/>
              </a:rPr>
              <a:t>demand.</a:t>
            </a:r>
            <a:endParaRPr lang="en-US" dirty="0"/>
          </a:p>
        </p:txBody>
      </p:sp>
      <p:sp>
        <p:nvSpPr>
          <p:cNvPr id="11" name="TextBox 10"/>
          <p:cNvSpPr txBox="1"/>
          <p:nvPr/>
        </p:nvSpPr>
        <p:spPr>
          <a:xfrm>
            <a:off x="274402" y="4320958"/>
            <a:ext cx="8595231" cy="461665"/>
          </a:xfrm>
          <a:prstGeom prst="rect">
            <a:avLst/>
          </a:prstGeom>
          <a:noFill/>
        </p:spPr>
        <p:txBody>
          <a:bodyPr wrap="square" rtlCol="0">
            <a:spAutoFit/>
          </a:bodyPr>
          <a:lstStyle/>
          <a:p>
            <a:r>
              <a:rPr lang="en-US" b="1" dirty="0" smtClean="0">
                <a:effectLst>
                  <a:outerShdw blurRad="38100" dist="38100" dir="2700000" algn="tl">
                    <a:srgbClr val="FFFFFF"/>
                  </a:outerShdw>
                </a:effectLst>
                <a:latin typeface="Arial" charset="0"/>
              </a:rPr>
              <a:t>We should buy 87 or 87+50 or 87+50+100, an so on In P1</a:t>
            </a:r>
            <a:endParaRPr lang="en-US" dirty="0"/>
          </a:p>
        </p:txBody>
      </p:sp>
      <p:sp>
        <p:nvSpPr>
          <p:cNvPr id="15" name="TextBox 14"/>
          <p:cNvSpPr txBox="1"/>
          <p:nvPr/>
        </p:nvSpPr>
        <p:spPr>
          <a:xfrm>
            <a:off x="243880" y="5074902"/>
            <a:ext cx="8595231" cy="461665"/>
          </a:xfrm>
          <a:prstGeom prst="rect">
            <a:avLst/>
          </a:prstGeom>
          <a:noFill/>
        </p:spPr>
        <p:txBody>
          <a:bodyPr wrap="square" rtlCol="0">
            <a:spAutoFit/>
          </a:bodyPr>
          <a:lstStyle/>
          <a:p>
            <a:r>
              <a:rPr lang="en-US" b="1" dirty="0" smtClean="0">
                <a:effectLst>
                  <a:outerShdw blurRad="38100" dist="38100" dir="2700000" algn="tl">
                    <a:srgbClr val="FFFFFF"/>
                  </a:outerShdw>
                </a:effectLst>
                <a:latin typeface="Arial" charset="0"/>
              </a:rPr>
              <a:t>Buy 0 or 50 or 50+100 , …., 50+100+60+80 In P2. Why?</a:t>
            </a:r>
            <a:endParaRPr lang="en-US" dirty="0"/>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9" grpId="0"/>
      <p:bldP spid="4" grpId="0"/>
      <p:bldP spid="11" grpId="0"/>
      <p:bldP spid="15"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p:cNvGrpSpPr/>
          <p:nvPr/>
        </p:nvGrpSpPr>
        <p:grpSpPr>
          <a:xfrm>
            <a:off x="228601" y="1950750"/>
            <a:ext cx="7909521" cy="4106355"/>
            <a:chOff x="228601" y="1950750"/>
            <a:chExt cx="7909521" cy="4106355"/>
          </a:xfrm>
        </p:grpSpPr>
        <p:grpSp>
          <p:nvGrpSpPr>
            <p:cNvPr id="5" name="Group 4"/>
            <p:cNvGrpSpPr/>
            <p:nvPr/>
          </p:nvGrpSpPr>
          <p:grpSpPr>
            <a:xfrm>
              <a:off x="228601" y="1950750"/>
              <a:ext cx="4892033" cy="1478250"/>
              <a:chOff x="228601" y="1950750"/>
              <a:chExt cx="4892033" cy="1478250"/>
            </a:xfrm>
          </p:grpSpPr>
          <p:sp>
            <p:nvSpPr>
              <p:cNvPr id="4" name="Oval 3"/>
              <p:cNvSpPr/>
              <p:nvPr/>
            </p:nvSpPr>
            <p:spPr bwMode="auto">
              <a:xfrm>
                <a:off x="3566171" y="2971805"/>
                <a:ext cx="1554463" cy="457195"/>
              </a:xfrm>
              <a:prstGeom prst="ellipse">
                <a:avLst/>
              </a:prstGeom>
              <a:solidFill>
                <a:schemeClr val="accent1">
                  <a:lumMod val="60000"/>
                  <a:lumOff val="4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outerShdw blurRad="38100" dist="38100" dir="2700000" algn="tl">
                      <a:srgbClr val="000000">
                        <a:alpha val="43137"/>
                      </a:srgbClr>
                    </a:outerShdw>
                  </a:effectLst>
                  <a:latin typeface="Times New Roman" pitchFamily="18" charset="0"/>
                </a:endParaRPr>
              </a:p>
            </p:txBody>
          </p:sp>
          <p:sp>
            <p:nvSpPr>
              <p:cNvPr id="11" name="Oval 10"/>
              <p:cNvSpPr/>
              <p:nvPr/>
            </p:nvSpPr>
            <p:spPr bwMode="auto">
              <a:xfrm>
                <a:off x="3931926" y="1950750"/>
                <a:ext cx="822951" cy="457195"/>
              </a:xfrm>
              <a:prstGeom prst="ellipse">
                <a:avLst/>
              </a:prstGeom>
              <a:solidFill>
                <a:schemeClr val="accent1">
                  <a:lumMod val="60000"/>
                  <a:lumOff val="4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outerShdw blurRad="38100" dist="38100" dir="2700000" algn="tl">
                      <a:srgbClr val="000000">
                        <a:alpha val="43137"/>
                      </a:srgbClr>
                    </a:outerShdw>
                  </a:effectLst>
                  <a:latin typeface="Times New Roman" pitchFamily="18" charset="0"/>
                </a:endParaRPr>
              </a:p>
            </p:txBody>
          </p:sp>
          <p:sp>
            <p:nvSpPr>
              <p:cNvPr id="15" name="Oval 14"/>
              <p:cNvSpPr/>
              <p:nvPr/>
            </p:nvSpPr>
            <p:spPr bwMode="auto">
              <a:xfrm>
                <a:off x="228601" y="2941340"/>
                <a:ext cx="822951" cy="457195"/>
              </a:xfrm>
              <a:prstGeom prst="ellipse">
                <a:avLst/>
              </a:prstGeom>
              <a:solidFill>
                <a:schemeClr val="accent1">
                  <a:lumMod val="60000"/>
                  <a:lumOff val="4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outerShdw blurRad="38100" dist="38100" dir="2700000" algn="tl">
                      <a:srgbClr val="000000">
                        <a:alpha val="43137"/>
                      </a:srgbClr>
                    </a:outerShdw>
                  </a:effectLst>
                  <a:latin typeface="Times New Roman" pitchFamily="18" charset="0"/>
                </a:endParaRPr>
              </a:p>
            </p:txBody>
          </p:sp>
        </p:grpSp>
        <p:sp>
          <p:nvSpPr>
            <p:cNvPr id="6" name="TextBox 5"/>
            <p:cNvSpPr txBox="1"/>
            <p:nvPr/>
          </p:nvSpPr>
          <p:spPr>
            <a:xfrm>
              <a:off x="228602" y="5349219"/>
              <a:ext cx="7909520" cy="707886"/>
            </a:xfrm>
            <a:prstGeom prst="rect">
              <a:avLst/>
            </a:prstGeom>
            <a:solidFill>
              <a:schemeClr val="accent1">
                <a:lumMod val="60000"/>
                <a:lumOff val="40000"/>
              </a:schemeClr>
            </a:solidFill>
            <a:ln>
              <a:solidFill>
                <a:schemeClr val="tx1"/>
              </a:solidFill>
            </a:ln>
          </p:spPr>
          <p:txBody>
            <a:bodyPr wrap="square" rtlCol="0">
              <a:spAutoFit/>
            </a:bodyPr>
            <a:lstStyle/>
            <a:p>
              <a:r>
                <a:rPr lang="en-US" sz="2000" b="1" dirty="0">
                  <a:effectLst>
                    <a:outerShdw blurRad="38100" dist="38100" dir="2700000" algn="tl">
                      <a:srgbClr val="FFFFFF"/>
                    </a:outerShdw>
                  </a:effectLst>
                  <a:latin typeface="Arial" charset="0"/>
                </a:rPr>
                <a:t>What does cell P2-P4 indicate?</a:t>
              </a:r>
            </a:p>
            <a:p>
              <a:r>
                <a:rPr lang="en-US" sz="2000" b="1" dirty="0" smtClean="0">
                  <a:effectLst>
                    <a:outerShdw blurRad="38100" dist="38100" dir="2700000" algn="tl">
                      <a:srgbClr val="FFFFFF"/>
                    </a:outerShdw>
                  </a:effectLst>
                  <a:latin typeface="Arial" charset="0"/>
                </a:rPr>
                <a:t>Buying (50+100+60</a:t>
              </a:r>
              <a:r>
                <a:rPr lang="en-US" sz="2000" b="1" dirty="0">
                  <a:effectLst>
                    <a:outerShdw blurRad="38100" dist="38100" dir="2700000" algn="tl">
                      <a:srgbClr val="FFFFFF"/>
                    </a:outerShdw>
                  </a:effectLst>
                  <a:latin typeface="Arial" charset="0"/>
                </a:rPr>
                <a:t>) units to meet demand for periods P2 to P4. </a:t>
              </a:r>
            </a:p>
          </p:txBody>
        </p:sp>
      </p:grpSp>
      <p:graphicFrame>
        <p:nvGraphicFramePr>
          <p:cNvPr id="13" name="Table 12"/>
          <p:cNvGraphicFramePr>
            <a:graphicFrameLocks noGrp="1"/>
          </p:cNvGraphicFramePr>
          <p:nvPr>
            <p:extLst>
              <p:ext uri="{D42A27DB-BD31-4B8C-83A1-F6EECF244321}">
                <p14:modId xmlns:p14="http://schemas.microsoft.com/office/powerpoint/2010/main" val="2856491920"/>
              </p:ext>
            </p:extLst>
          </p:nvPr>
        </p:nvGraphicFramePr>
        <p:xfrm>
          <a:off x="228601" y="1965976"/>
          <a:ext cx="6949440" cy="3205480"/>
        </p:xfrm>
        <a:graphic>
          <a:graphicData uri="http://schemas.openxmlformats.org/drawingml/2006/table">
            <a:tbl>
              <a:tblPr firstRow="1" bandRow="1">
                <a:tableStyleId>{5C22544A-7EE6-4342-B048-85BDC9FD1C3A}</a:tableStyleId>
              </a:tblPr>
              <a:tblGrid>
                <a:gridCol w="822960"/>
                <a:gridCol w="457200"/>
                <a:gridCol w="731520"/>
                <a:gridCol w="1280160"/>
                <a:gridCol w="1645920"/>
                <a:gridCol w="2011680"/>
              </a:tblGrid>
              <a:tr h="370840">
                <a:tc>
                  <a:txBody>
                    <a:bodyPr/>
                    <a:lstStyle/>
                    <a:p>
                      <a:pPr algn="ctr"/>
                      <a:endParaRPr lang="en-US" sz="1800" b="1" kern="1200" dirty="0" smtClean="0">
                        <a:solidFill>
                          <a:schemeClr val="tx1"/>
                        </a:solidFill>
                        <a:effectLst>
                          <a:outerShdw blurRad="38100" dist="38100" dir="2700000" algn="tl">
                            <a:srgbClr val="FFFFFF"/>
                          </a:outerShdw>
                        </a:effectLst>
                        <a:latin typeface="Arial" charset="0"/>
                        <a:ea typeface="+mn-ea"/>
                        <a:cs typeface="+mn-cs"/>
                      </a:endParaRPr>
                    </a:p>
                  </a:txBody>
                  <a:tcPr marL="18288" marR="182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800" b="1" kern="1200" dirty="0" smtClean="0">
                          <a:solidFill>
                            <a:schemeClr val="tx1"/>
                          </a:solidFill>
                          <a:effectLst>
                            <a:outerShdw blurRad="38100" dist="38100" dir="2700000" algn="tl">
                              <a:srgbClr val="FFFFFF"/>
                            </a:outerShdw>
                          </a:effectLst>
                          <a:latin typeface="Arial" charset="0"/>
                          <a:ea typeface="+mn-ea"/>
                          <a:cs typeface="+mn-cs"/>
                        </a:rPr>
                        <a:t>P1</a:t>
                      </a:r>
                    </a:p>
                  </a:txBody>
                  <a:tcPr marL="18288" marR="18288" marT="18288" marB="182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800" b="1" kern="1200" dirty="0" smtClean="0">
                          <a:solidFill>
                            <a:schemeClr val="tx1"/>
                          </a:solidFill>
                          <a:effectLst>
                            <a:outerShdw blurRad="38100" dist="38100" dir="2700000" algn="tl">
                              <a:srgbClr val="FFFFFF"/>
                            </a:outerShdw>
                          </a:effectLst>
                          <a:latin typeface="Arial" charset="0"/>
                          <a:ea typeface="+mn-ea"/>
                          <a:cs typeface="+mn-cs"/>
                        </a:rPr>
                        <a:t>P2</a:t>
                      </a:r>
                    </a:p>
                  </a:txBody>
                  <a:tcPr marL="18288" marR="18288" marT="18288" marB="182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800" b="1" kern="1200" dirty="0" smtClean="0">
                          <a:solidFill>
                            <a:schemeClr val="tx1"/>
                          </a:solidFill>
                          <a:effectLst>
                            <a:outerShdw blurRad="38100" dist="38100" dir="2700000" algn="tl">
                              <a:srgbClr val="FFFFFF"/>
                            </a:outerShdw>
                          </a:effectLst>
                          <a:latin typeface="Arial" charset="0"/>
                          <a:ea typeface="+mn-ea"/>
                          <a:cs typeface="+mn-cs"/>
                        </a:rPr>
                        <a:t>P3</a:t>
                      </a:r>
                    </a:p>
                  </a:txBody>
                  <a:tcPr marL="18288" marR="18288" marT="18288" marB="182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800" b="1" kern="1200" dirty="0" smtClean="0">
                          <a:solidFill>
                            <a:schemeClr val="tx1"/>
                          </a:solidFill>
                          <a:effectLst>
                            <a:outerShdw blurRad="38100" dist="38100" dir="2700000" algn="tl">
                              <a:srgbClr val="FFFFFF"/>
                            </a:outerShdw>
                          </a:effectLst>
                          <a:latin typeface="Arial" charset="0"/>
                          <a:ea typeface="+mn-ea"/>
                          <a:cs typeface="+mn-cs"/>
                        </a:rPr>
                        <a:t>P4</a:t>
                      </a:r>
                    </a:p>
                  </a:txBody>
                  <a:tcPr marL="18288" marR="18288" marT="18288" marB="182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800" b="1" kern="1200" dirty="0" smtClean="0">
                          <a:solidFill>
                            <a:schemeClr val="tx1"/>
                          </a:solidFill>
                          <a:effectLst>
                            <a:outerShdw blurRad="38100" dist="38100" dir="2700000" algn="tl">
                              <a:srgbClr val="FFFFFF"/>
                            </a:outerShdw>
                          </a:effectLst>
                          <a:latin typeface="Arial" charset="0"/>
                          <a:ea typeface="+mn-ea"/>
                          <a:cs typeface="+mn-cs"/>
                        </a:rPr>
                        <a:t>P5</a:t>
                      </a:r>
                    </a:p>
                  </a:txBody>
                  <a:tcPr marL="18288" marR="18288" marT="18288" marB="182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548640">
                <a:tc>
                  <a:txBody>
                    <a:bodyPr/>
                    <a:lstStyle/>
                    <a:p>
                      <a:pPr algn="ctr"/>
                      <a:r>
                        <a:rPr lang="en-US" sz="1800" b="1" kern="1200" dirty="0" smtClean="0">
                          <a:solidFill>
                            <a:schemeClr val="tx1"/>
                          </a:solidFill>
                          <a:effectLst>
                            <a:outerShdw blurRad="38100" dist="38100" dir="2700000" algn="tl">
                              <a:srgbClr val="FFFFFF"/>
                            </a:outerShdw>
                          </a:effectLst>
                          <a:latin typeface="Arial" charset="0"/>
                          <a:ea typeface="+mn-ea"/>
                          <a:cs typeface="+mn-cs"/>
                        </a:rPr>
                        <a:t>P1</a:t>
                      </a:r>
                    </a:p>
                  </a:txBody>
                  <a:tcPr marL="18288" marR="182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800" b="1" kern="1200" dirty="0" smtClean="0">
                          <a:solidFill>
                            <a:schemeClr val="tx1"/>
                          </a:solidFill>
                          <a:effectLst>
                            <a:outerShdw blurRad="38100" dist="38100" dir="2700000" algn="tl">
                              <a:srgbClr val="FFFFFF"/>
                            </a:outerShdw>
                          </a:effectLst>
                          <a:latin typeface="Arial" charset="0"/>
                          <a:ea typeface="+mn-ea"/>
                          <a:cs typeface="+mn-cs"/>
                        </a:rPr>
                        <a:t>87</a:t>
                      </a:r>
                    </a:p>
                  </a:txBody>
                  <a:tcPr marL="18288" marR="182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800" b="1" kern="1200" dirty="0" smtClean="0">
                          <a:solidFill>
                            <a:schemeClr val="tx1"/>
                          </a:solidFill>
                          <a:effectLst>
                            <a:outerShdw blurRad="38100" dist="38100" dir="2700000" algn="tl">
                              <a:srgbClr val="FFFFFF"/>
                            </a:outerShdw>
                          </a:effectLst>
                          <a:latin typeface="Arial" charset="0"/>
                          <a:ea typeface="+mn-ea"/>
                          <a:cs typeface="+mn-cs"/>
                        </a:rPr>
                        <a:t>87+50</a:t>
                      </a:r>
                    </a:p>
                  </a:txBody>
                  <a:tcPr marL="18288" marR="182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kern="1200" dirty="0" smtClean="0">
                          <a:solidFill>
                            <a:schemeClr val="tx1"/>
                          </a:solidFill>
                          <a:effectLst>
                            <a:outerShdw blurRad="38100" dist="38100" dir="2700000" algn="tl">
                              <a:srgbClr val="FFFFFF"/>
                            </a:outerShdw>
                          </a:effectLst>
                          <a:latin typeface="Arial" charset="0"/>
                          <a:ea typeface="+mn-ea"/>
                          <a:cs typeface="+mn-cs"/>
                        </a:rPr>
                        <a:t>87+50+100</a:t>
                      </a:r>
                    </a:p>
                    <a:p>
                      <a:pPr algn="ctr"/>
                      <a:endParaRPr lang="en-US" sz="1800" b="1" kern="1200" dirty="0" smtClean="0">
                        <a:solidFill>
                          <a:schemeClr val="tx1"/>
                        </a:solidFill>
                        <a:effectLst>
                          <a:outerShdw blurRad="38100" dist="38100" dir="2700000" algn="tl">
                            <a:srgbClr val="FFFFFF"/>
                          </a:outerShdw>
                        </a:effectLst>
                        <a:latin typeface="Arial" charset="0"/>
                        <a:ea typeface="+mn-ea"/>
                        <a:cs typeface="+mn-cs"/>
                      </a:endParaRPr>
                    </a:p>
                  </a:txBody>
                  <a:tcPr marL="18288" marR="182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800" b="1" kern="1200" dirty="0" smtClean="0">
                          <a:solidFill>
                            <a:schemeClr val="tx1"/>
                          </a:solidFill>
                          <a:effectLst>
                            <a:outerShdw blurRad="38100" dist="38100" dir="2700000" algn="tl">
                              <a:srgbClr val="FFFFFF"/>
                            </a:outerShdw>
                          </a:effectLst>
                          <a:latin typeface="Arial" charset="0"/>
                          <a:ea typeface="+mn-ea"/>
                          <a:cs typeface="+mn-cs"/>
                        </a:rPr>
                        <a:t>87+50+100+60</a:t>
                      </a:r>
                    </a:p>
                  </a:txBody>
                  <a:tcPr marL="18288" marR="182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800" b="1" kern="1200" dirty="0" smtClean="0">
                          <a:solidFill>
                            <a:schemeClr val="tx1"/>
                          </a:solidFill>
                          <a:effectLst>
                            <a:outerShdw blurRad="38100" dist="38100" dir="2700000" algn="tl">
                              <a:srgbClr val="FFFFFF"/>
                            </a:outerShdw>
                          </a:effectLst>
                          <a:latin typeface="Arial" charset="0"/>
                          <a:ea typeface="+mn-ea"/>
                          <a:cs typeface="+mn-cs"/>
                        </a:rPr>
                        <a:t>87+50+100+60+80</a:t>
                      </a:r>
                    </a:p>
                  </a:txBody>
                  <a:tcPr marL="18288" marR="182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548640">
                <a:tc>
                  <a:txBody>
                    <a:bodyPr/>
                    <a:lstStyle/>
                    <a:p>
                      <a:pPr algn="ctr"/>
                      <a:r>
                        <a:rPr lang="en-US" sz="1800" b="1" kern="1200" dirty="0" smtClean="0">
                          <a:solidFill>
                            <a:schemeClr val="tx1"/>
                          </a:solidFill>
                          <a:effectLst>
                            <a:outerShdw blurRad="38100" dist="38100" dir="2700000" algn="tl">
                              <a:srgbClr val="FFFFFF"/>
                            </a:outerShdw>
                          </a:effectLst>
                          <a:latin typeface="Arial" charset="0"/>
                          <a:ea typeface="+mn-ea"/>
                          <a:cs typeface="+mn-cs"/>
                        </a:rPr>
                        <a:t>P2</a:t>
                      </a:r>
                    </a:p>
                  </a:txBody>
                  <a:tcPr marL="18288" marR="182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800" b="1" kern="1200" dirty="0" smtClean="0">
                        <a:solidFill>
                          <a:schemeClr val="tx1"/>
                        </a:solidFill>
                        <a:effectLst>
                          <a:outerShdw blurRad="38100" dist="38100" dir="2700000" algn="tl">
                            <a:srgbClr val="FFFFFF"/>
                          </a:outerShdw>
                        </a:effectLst>
                        <a:latin typeface="Arial" charset="0"/>
                        <a:ea typeface="+mn-ea"/>
                        <a:cs typeface="+mn-cs"/>
                      </a:endParaRPr>
                    </a:p>
                  </a:txBody>
                  <a:tcPr marL="18288" marR="182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blipFill>
                      <a:blip r:embed="rId2"/>
                      <a:tile tx="0" ty="0" sx="100000" sy="100000" flip="none" algn="tl"/>
                    </a:blipFill>
                  </a:tcPr>
                </a:tc>
                <a:tc>
                  <a:txBody>
                    <a:bodyPr/>
                    <a:lstStyle/>
                    <a:p>
                      <a:pPr algn="ctr"/>
                      <a:r>
                        <a:rPr lang="en-US" sz="1800" b="1" kern="1200" dirty="0" smtClean="0">
                          <a:solidFill>
                            <a:schemeClr val="tx1"/>
                          </a:solidFill>
                          <a:effectLst>
                            <a:outerShdw blurRad="38100" dist="38100" dir="2700000" algn="tl">
                              <a:srgbClr val="FFFFFF"/>
                            </a:outerShdw>
                          </a:effectLst>
                          <a:latin typeface="Arial" charset="0"/>
                          <a:ea typeface="+mn-ea"/>
                          <a:cs typeface="+mn-cs"/>
                        </a:rPr>
                        <a:t>50</a:t>
                      </a:r>
                    </a:p>
                  </a:txBody>
                  <a:tcPr marL="18288" marR="182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kern="1200" dirty="0" smtClean="0">
                          <a:solidFill>
                            <a:schemeClr val="tx1"/>
                          </a:solidFill>
                          <a:effectLst>
                            <a:outerShdw blurRad="38100" dist="38100" dir="2700000" algn="tl">
                              <a:srgbClr val="FFFFFF"/>
                            </a:outerShdw>
                          </a:effectLst>
                          <a:latin typeface="Arial" charset="0"/>
                          <a:ea typeface="+mn-ea"/>
                          <a:cs typeface="+mn-cs"/>
                        </a:rPr>
                        <a:t>50+100</a:t>
                      </a:r>
                    </a:p>
                  </a:txBody>
                  <a:tcPr marL="18288" marR="182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800" b="1" kern="1200" dirty="0" smtClean="0">
                          <a:solidFill>
                            <a:schemeClr val="tx1"/>
                          </a:solidFill>
                          <a:effectLst>
                            <a:outerShdw blurRad="38100" dist="38100" dir="2700000" algn="tl">
                              <a:srgbClr val="FFFFFF"/>
                            </a:outerShdw>
                          </a:effectLst>
                          <a:latin typeface="Arial" charset="0"/>
                          <a:ea typeface="+mn-ea"/>
                          <a:cs typeface="+mn-cs"/>
                        </a:rPr>
                        <a:t>50+100+60</a:t>
                      </a:r>
                    </a:p>
                  </a:txBody>
                  <a:tcPr marL="18288" marR="182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800" b="1" kern="1200" dirty="0" smtClean="0">
                          <a:solidFill>
                            <a:schemeClr val="tx1"/>
                          </a:solidFill>
                          <a:effectLst>
                            <a:outerShdw blurRad="38100" dist="38100" dir="2700000" algn="tl">
                              <a:srgbClr val="FFFFFF"/>
                            </a:outerShdw>
                          </a:effectLst>
                          <a:latin typeface="Arial" charset="0"/>
                          <a:ea typeface="+mn-ea"/>
                          <a:cs typeface="+mn-cs"/>
                        </a:rPr>
                        <a:t>50+100+60+80</a:t>
                      </a:r>
                    </a:p>
                  </a:txBody>
                  <a:tcPr marL="18288" marR="182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548640">
                <a:tc>
                  <a:txBody>
                    <a:bodyPr/>
                    <a:lstStyle/>
                    <a:p>
                      <a:pPr algn="ctr"/>
                      <a:r>
                        <a:rPr lang="en-US" sz="1800" b="1" kern="1200" dirty="0" smtClean="0">
                          <a:solidFill>
                            <a:schemeClr val="tx1"/>
                          </a:solidFill>
                          <a:effectLst>
                            <a:outerShdw blurRad="38100" dist="38100" dir="2700000" algn="tl">
                              <a:srgbClr val="FFFFFF"/>
                            </a:outerShdw>
                          </a:effectLst>
                          <a:latin typeface="Arial" charset="0"/>
                          <a:ea typeface="+mn-ea"/>
                          <a:cs typeface="+mn-cs"/>
                        </a:rPr>
                        <a:t>P3</a:t>
                      </a:r>
                    </a:p>
                  </a:txBody>
                  <a:tcPr marL="18288" marR="182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800" b="1" kern="1200" dirty="0" smtClean="0">
                        <a:solidFill>
                          <a:schemeClr val="tx1"/>
                        </a:solidFill>
                        <a:effectLst>
                          <a:outerShdw blurRad="38100" dist="38100" dir="2700000" algn="tl">
                            <a:srgbClr val="FFFFFF"/>
                          </a:outerShdw>
                        </a:effectLst>
                        <a:latin typeface="Arial" charset="0"/>
                        <a:ea typeface="+mn-ea"/>
                        <a:cs typeface="+mn-cs"/>
                      </a:endParaRPr>
                    </a:p>
                  </a:txBody>
                  <a:tcPr marL="18288" marR="182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blipFill>
                      <a:blip r:embed="rId2"/>
                      <a:tile tx="0" ty="0" sx="100000" sy="100000" flip="none" algn="tl"/>
                    </a:blipFill>
                  </a:tcPr>
                </a:tc>
                <a:tc>
                  <a:txBody>
                    <a:bodyPr/>
                    <a:lstStyle/>
                    <a:p>
                      <a:pPr algn="ctr"/>
                      <a:endParaRPr lang="en-US" sz="1800" b="1" kern="1200" dirty="0" smtClean="0">
                        <a:solidFill>
                          <a:schemeClr val="tx1"/>
                        </a:solidFill>
                        <a:effectLst>
                          <a:outerShdw blurRad="38100" dist="38100" dir="2700000" algn="tl">
                            <a:srgbClr val="FFFFFF"/>
                          </a:outerShdw>
                        </a:effectLst>
                        <a:latin typeface="Arial" charset="0"/>
                        <a:ea typeface="+mn-ea"/>
                        <a:cs typeface="+mn-cs"/>
                      </a:endParaRPr>
                    </a:p>
                  </a:txBody>
                  <a:tcPr marL="18288" marR="182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blipFill>
                      <a:blip r:embed="rId2"/>
                      <a:tile tx="0" ty="0" sx="100000" sy="100000" flip="none" algn="tl"/>
                    </a:blip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kern="1200" dirty="0" smtClean="0">
                          <a:solidFill>
                            <a:schemeClr val="tx1"/>
                          </a:solidFill>
                          <a:effectLst>
                            <a:outerShdw blurRad="38100" dist="38100" dir="2700000" algn="tl">
                              <a:srgbClr val="FFFFFF"/>
                            </a:outerShdw>
                          </a:effectLst>
                          <a:latin typeface="Arial" charset="0"/>
                          <a:ea typeface="+mn-ea"/>
                          <a:cs typeface="+mn-cs"/>
                        </a:rPr>
                        <a:t>100</a:t>
                      </a:r>
                    </a:p>
                  </a:txBody>
                  <a:tcPr marL="18288" marR="182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800" b="1" kern="1200" dirty="0" smtClean="0">
                          <a:solidFill>
                            <a:schemeClr val="tx1"/>
                          </a:solidFill>
                          <a:effectLst>
                            <a:outerShdw blurRad="38100" dist="38100" dir="2700000" algn="tl">
                              <a:srgbClr val="FFFFFF"/>
                            </a:outerShdw>
                          </a:effectLst>
                          <a:latin typeface="Arial" charset="0"/>
                          <a:ea typeface="+mn-ea"/>
                          <a:cs typeface="+mn-cs"/>
                        </a:rPr>
                        <a:t>100+60</a:t>
                      </a:r>
                    </a:p>
                  </a:txBody>
                  <a:tcPr marL="18288" marR="182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800" b="1" kern="1200" dirty="0" smtClean="0">
                          <a:solidFill>
                            <a:schemeClr val="tx1"/>
                          </a:solidFill>
                          <a:effectLst>
                            <a:outerShdw blurRad="38100" dist="38100" dir="2700000" algn="tl">
                              <a:srgbClr val="FFFFFF"/>
                            </a:outerShdw>
                          </a:effectLst>
                          <a:latin typeface="Arial" charset="0"/>
                          <a:ea typeface="+mn-ea"/>
                          <a:cs typeface="+mn-cs"/>
                        </a:rPr>
                        <a:t>100+60+80</a:t>
                      </a:r>
                    </a:p>
                  </a:txBody>
                  <a:tcPr marL="18288" marR="182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548640">
                <a:tc>
                  <a:txBody>
                    <a:bodyPr/>
                    <a:lstStyle/>
                    <a:p>
                      <a:pPr algn="ctr"/>
                      <a:r>
                        <a:rPr lang="en-US" sz="1800" b="1" kern="1200" dirty="0" smtClean="0">
                          <a:solidFill>
                            <a:schemeClr val="tx1"/>
                          </a:solidFill>
                          <a:effectLst>
                            <a:outerShdw blurRad="38100" dist="38100" dir="2700000" algn="tl">
                              <a:srgbClr val="FFFFFF"/>
                            </a:outerShdw>
                          </a:effectLst>
                          <a:latin typeface="Arial" charset="0"/>
                          <a:ea typeface="+mn-ea"/>
                          <a:cs typeface="+mn-cs"/>
                        </a:rPr>
                        <a:t>P4</a:t>
                      </a:r>
                    </a:p>
                  </a:txBody>
                  <a:tcPr marL="18288" marR="182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800" b="1" kern="1200" dirty="0" smtClean="0">
                        <a:solidFill>
                          <a:schemeClr val="tx1"/>
                        </a:solidFill>
                        <a:effectLst>
                          <a:outerShdw blurRad="38100" dist="38100" dir="2700000" algn="tl">
                            <a:srgbClr val="FFFFFF"/>
                          </a:outerShdw>
                        </a:effectLst>
                        <a:latin typeface="Arial" charset="0"/>
                        <a:ea typeface="+mn-ea"/>
                        <a:cs typeface="+mn-cs"/>
                      </a:endParaRPr>
                    </a:p>
                  </a:txBody>
                  <a:tcPr marL="18288" marR="182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blipFill>
                      <a:blip r:embed="rId2"/>
                      <a:tile tx="0" ty="0" sx="100000" sy="100000" flip="none" algn="tl"/>
                    </a:blipFill>
                  </a:tcPr>
                </a:tc>
                <a:tc>
                  <a:txBody>
                    <a:bodyPr/>
                    <a:lstStyle/>
                    <a:p>
                      <a:pPr algn="ctr"/>
                      <a:endParaRPr lang="en-US" sz="1800" b="1" kern="1200" dirty="0" smtClean="0">
                        <a:solidFill>
                          <a:schemeClr val="tx1"/>
                        </a:solidFill>
                        <a:effectLst>
                          <a:outerShdw blurRad="38100" dist="38100" dir="2700000" algn="tl">
                            <a:srgbClr val="FFFFFF"/>
                          </a:outerShdw>
                        </a:effectLst>
                        <a:latin typeface="Arial" charset="0"/>
                        <a:ea typeface="+mn-ea"/>
                        <a:cs typeface="+mn-cs"/>
                      </a:endParaRPr>
                    </a:p>
                  </a:txBody>
                  <a:tcPr marL="18288" marR="182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blipFill>
                      <a:blip r:embed="rId2"/>
                      <a:tile tx="0" ty="0" sx="100000" sy="100000" flip="none" algn="tl"/>
                    </a:blipFill>
                  </a:tcPr>
                </a:tc>
                <a:tc>
                  <a:txBody>
                    <a:bodyPr/>
                    <a:lstStyle/>
                    <a:p>
                      <a:pPr algn="ctr"/>
                      <a:endParaRPr lang="en-US" sz="1800" b="1" kern="1200" dirty="0" smtClean="0">
                        <a:solidFill>
                          <a:schemeClr val="tx1"/>
                        </a:solidFill>
                        <a:effectLst>
                          <a:outerShdw blurRad="38100" dist="38100" dir="2700000" algn="tl">
                            <a:srgbClr val="FFFFFF"/>
                          </a:outerShdw>
                        </a:effectLst>
                        <a:latin typeface="Arial" charset="0"/>
                        <a:ea typeface="+mn-ea"/>
                        <a:cs typeface="+mn-cs"/>
                      </a:endParaRPr>
                    </a:p>
                  </a:txBody>
                  <a:tcPr marL="18288" marR="182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blipFill>
                      <a:blip r:embed="rId2"/>
                      <a:tile tx="0" ty="0" sx="100000" sy="100000" flip="none" algn="tl"/>
                    </a:blipFill>
                  </a:tcPr>
                </a:tc>
                <a:tc>
                  <a:txBody>
                    <a:bodyPr/>
                    <a:lstStyle/>
                    <a:p>
                      <a:pPr algn="ctr"/>
                      <a:r>
                        <a:rPr lang="en-US" sz="1800" b="1" kern="1200" dirty="0" smtClean="0">
                          <a:solidFill>
                            <a:schemeClr val="tx1"/>
                          </a:solidFill>
                          <a:effectLst>
                            <a:outerShdw blurRad="38100" dist="38100" dir="2700000" algn="tl">
                              <a:srgbClr val="FFFFFF"/>
                            </a:outerShdw>
                          </a:effectLst>
                          <a:latin typeface="Arial" charset="0"/>
                          <a:ea typeface="+mn-ea"/>
                          <a:cs typeface="+mn-cs"/>
                        </a:rPr>
                        <a:t>60</a:t>
                      </a:r>
                    </a:p>
                  </a:txBody>
                  <a:tcPr marL="18288" marR="182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800" b="1" kern="1200" dirty="0" smtClean="0">
                          <a:solidFill>
                            <a:schemeClr val="tx1"/>
                          </a:solidFill>
                          <a:effectLst>
                            <a:outerShdw blurRad="38100" dist="38100" dir="2700000" algn="tl">
                              <a:srgbClr val="FFFFFF"/>
                            </a:outerShdw>
                          </a:effectLst>
                          <a:latin typeface="Arial" charset="0"/>
                          <a:ea typeface="+mn-ea"/>
                          <a:cs typeface="+mn-cs"/>
                        </a:rPr>
                        <a:t>60+80</a:t>
                      </a:r>
                    </a:p>
                  </a:txBody>
                  <a:tcPr marL="18288" marR="182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548640">
                <a:tc>
                  <a:txBody>
                    <a:bodyPr/>
                    <a:lstStyle/>
                    <a:p>
                      <a:pPr algn="ctr"/>
                      <a:r>
                        <a:rPr lang="en-US" sz="1800" b="1" kern="1200" dirty="0" smtClean="0">
                          <a:solidFill>
                            <a:schemeClr val="tx1"/>
                          </a:solidFill>
                          <a:effectLst>
                            <a:outerShdw blurRad="38100" dist="38100" dir="2700000" algn="tl">
                              <a:srgbClr val="FFFFFF"/>
                            </a:outerShdw>
                          </a:effectLst>
                          <a:latin typeface="Arial" charset="0"/>
                          <a:ea typeface="+mn-ea"/>
                          <a:cs typeface="+mn-cs"/>
                        </a:rPr>
                        <a:t>P5</a:t>
                      </a:r>
                    </a:p>
                  </a:txBody>
                  <a:tcPr marL="18288" marR="182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800" b="1" kern="1200" dirty="0" smtClean="0">
                        <a:solidFill>
                          <a:schemeClr val="tx1"/>
                        </a:solidFill>
                        <a:effectLst>
                          <a:outerShdw blurRad="38100" dist="38100" dir="2700000" algn="tl">
                            <a:srgbClr val="FFFFFF"/>
                          </a:outerShdw>
                        </a:effectLst>
                        <a:latin typeface="Arial" charset="0"/>
                        <a:ea typeface="+mn-ea"/>
                        <a:cs typeface="+mn-cs"/>
                      </a:endParaRPr>
                    </a:p>
                  </a:txBody>
                  <a:tcPr marL="18288" marR="182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blipFill>
                      <a:blip r:embed="rId2"/>
                      <a:tile tx="0" ty="0" sx="100000" sy="100000" flip="none" algn="tl"/>
                    </a:blipFill>
                  </a:tcPr>
                </a:tc>
                <a:tc>
                  <a:txBody>
                    <a:bodyPr/>
                    <a:lstStyle/>
                    <a:p>
                      <a:pPr algn="ctr"/>
                      <a:endParaRPr lang="en-US" sz="1800" b="1" kern="1200" dirty="0" smtClean="0">
                        <a:solidFill>
                          <a:schemeClr val="tx1"/>
                        </a:solidFill>
                        <a:effectLst>
                          <a:outerShdw blurRad="38100" dist="38100" dir="2700000" algn="tl">
                            <a:srgbClr val="FFFFFF"/>
                          </a:outerShdw>
                        </a:effectLst>
                        <a:latin typeface="Arial" charset="0"/>
                        <a:ea typeface="+mn-ea"/>
                        <a:cs typeface="+mn-cs"/>
                      </a:endParaRPr>
                    </a:p>
                  </a:txBody>
                  <a:tcPr marL="18288" marR="182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blipFill>
                      <a:blip r:embed="rId2"/>
                      <a:tile tx="0" ty="0" sx="100000" sy="100000" flip="none" algn="tl"/>
                    </a:blipFill>
                  </a:tcPr>
                </a:tc>
                <a:tc>
                  <a:txBody>
                    <a:bodyPr/>
                    <a:lstStyle/>
                    <a:p>
                      <a:pPr algn="ctr"/>
                      <a:endParaRPr lang="en-US" sz="1800" b="1" kern="1200" dirty="0" smtClean="0">
                        <a:solidFill>
                          <a:schemeClr val="tx1"/>
                        </a:solidFill>
                        <a:effectLst>
                          <a:outerShdw blurRad="38100" dist="38100" dir="2700000" algn="tl">
                            <a:srgbClr val="FFFFFF"/>
                          </a:outerShdw>
                        </a:effectLst>
                        <a:latin typeface="Arial" charset="0"/>
                        <a:ea typeface="+mn-ea"/>
                        <a:cs typeface="+mn-cs"/>
                      </a:endParaRPr>
                    </a:p>
                  </a:txBody>
                  <a:tcPr marL="18288" marR="182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blipFill>
                      <a:blip r:embed="rId2"/>
                      <a:tile tx="0" ty="0" sx="100000" sy="100000" flip="none" algn="tl"/>
                    </a:blipFill>
                  </a:tcPr>
                </a:tc>
                <a:tc>
                  <a:txBody>
                    <a:bodyPr/>
                    <a:lstStyle/>
                    <a:p>
                      <a:pPr algn="ctr"/>
                      <a:endParaRPr lang="en-US" sz="1800" b="1" kern="1200" dirty="0" smtClean="0">
                        <a:solidFill>
                          <a:schemeClr val="tx1"/>
                        </a:solidFill>
                        <a:effectLst>
                          <a:outerShdw blurRad="38100" dist="38100" dir="2700000" algn="tl">
                            <a:srgbClr val="FFFFFF"/>
                          </a:outerShdw>
                        </a:effectLst>
                        <a:latin typeface="Arial" charset="0"/>
                        <a:ea typeface="+mn-ea"/>
                        <a:cs typeface="+mn-cs"/>
                      </a:endParaRPr>
                    </a:p>
                  </a:txBody>
                  <a:tcPr marL="18288" marR="182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blipFill>
                      <a:blip r:embed="rId2"/>
                      <a:tile tx="0" ty="0" sx="100000" sy="100000" flip="none" algn="tl"/>
                    </a:blipFill>
                  </a:tcPr>
                </a:tc>
                <a:tc>
                  <a:txBody>
                    <a:bodyPr/>
                    <a:lstStyle/>
                    <a:p>
                      <a:pPr algn="ctr"/>
                      <a:r>
                        <a:rPr lang="en-US" sz="1800" b="1" kern="1200" dirty="0" smtClean="0">
                          <a:solidFill>
                            <a:schemeClr val="tx1"/>
                          </a:solidFill>
                          <a:effectLst>
                            <a:outerShdw blurRad="38100" dist="38100" dir="2700000" algn="tl">
                              <a:srgbClr val="FFFFFF"/>
                            </a:outerShdw>
                          </a:effectLst>
                          <a:latin typeface="Arial" charset="0"/>
                          <a:ea typeface="+mn-ea"/>
                          <a:cs typeface="+mn-cs"/>
                        </a:rPr>
                        <a:t>80</a:t>
                      </a:r>
                    </a:p>
                  </a:txBody>
                  <a:tcPr marL="18288" marR="182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
        <p:nvSpPr>
          <p:cNvPr id="2" name="Footer Placeholder 1"/>
          <p:cNvSpPr>
            <a:spLocks noGrp="1"/>
          </p:cNvSpPr>
          <p:nvPr>
            <p:ph type="ftr" sz="quarter" idx="10"/>
          </p:nvPr>
        </p:nvSpPr>
        <p:spPr/>
        <p:txBody>
          <a:bodyPr/>
          <a:lstStyle/>
          <a:p>
            <a:r>
              <a:rPr lang="en-US" smtClean="0"/>
              <a:t>Integer_LP</a:t>
            </a:r>
            <a:endParaRPr lang="en-US" dirty="0"/>
          </a:p>
        </p:txBody>
      </p:sp>
      <p:sp>
        <p:nvSpPr>
          <p:cNvPr id="3" name="Slide Number Placeholder 2"/>
          <p:cNvSpPr>
            <a:spLocks noGrp="1"/>
          </p:cNvSpPr>
          <p:nvPr>
            <p:ph type="sldNum" sz="quarter" idx="11"/>
          </p:nvPr>
        </p:nvSpPr>
        <p:spPr/>
        <p:txBody>
          <a:bodyPr/>
          <a:lstStyle/>
          <a:p>
            <a:fld id="{D800FC57-747A-4054-A3DF-63D163080A4A}" type="slidenum">
              <a:rPr lang="en-US" smtClean="0"/>
              <a:pPr/>
              <a:t>25</a:t>
            </a:fld>
            <a:endParaRPr lang="en-US" dirty="0"/>
          </a:p>
        </p:txBody>
      </p:sp>
      <p:graphicFrame>
        <p:nvGraphicFramePr>
          <p:cNvPr id="8" name="Table 7"/>
          <p:cNvGraphicFramePr>
            <a:graphicFrameLocks noGrp="1"/>
          </p:cNvGraphicFramePr>
          <p:nvPr>
            <p:extLst>
              <p:ext uri="{D42A27DB-BD31-4B8C-83A1-F6EECF244321}">
                <p14:modId xmlns:p14="http://schemas.microsoft.com/office/powerpoint/2010/main" val="2661815365"/>
              </p:ext>
            </p:extLst>
          </p:nvPr>
        </p:nvGraphicFramePr>
        <p:xfrm>
          <a:off x="2849892" y="221337"/>
          <a:ext cx="5653985" cy="1554480"/>
        </p:xfrm>
        <a:graphic>
          <a:graphicData uri="http://schemas.openxmlformats.org/drawingml/2006/table">
            <a:tbl>
              <a:tblPr firstRow="1" bandRow="1">
                <a:tableStyleId>{2D5ABB26-0587-4C30-8999-92F81FD0307C}</a:tableStyleId>
              </a:tblPr>
              <a:tblGrid>
                <a:gridCol w="2384779"/>
                <a:gridCol w="495540"/>
                <a:gridCol w="579130"/>
                <a:gridCol w="494576"/>
                <a:gridCol w="495546"/>
                <a:gridCol w="495546"/>
                <a:gridCol w="708868"/>
              </a:tblGrid>
              <a:tr h="219457">
                <a:tc>
                  <a:txBody>
                    <a:bodyPr/>
                    <a:lstStyle/>
                    <a:p>
                      <a:r>
                        <a:rPr lang="en-US" sz="1800" b="1" kern="1200" dirty="0" smtClean="0">
                          <a:solidFill>
                            <a:schemeClr val="tx1"/>
                          </a:solidFill>
                          <a:effectLst>
                            <a:outerShdw blurRad="38100" dist="38100" dir="2700000" algn="tl">
                              <a:srgbClr val="FFFFFF"/>
                            </a:outerShdw>
                          </a:effectLst>
                          <a:latin typeface="Arial" charset="0"/>
                          <a:ea typeface="+mn-ea"/>
                          <a:cs typeface="+mn-cs"/>
                        </a:rPr>
                        <a:t>Period (</a:t>
                      </a:r>
                      <a:r>
                        <a:rPr lang="en-US" sz="1800" b="1" kern="1200" dirty="0" err="1" smtClean="0">
                          <a:solidFill>
                            <a:schemeClr val="tx1"/>
                          </a:solidFill>
                          <a:effectLst>
                            <a:outerShdw blurRad="38100" dist="38100" dir="2700000" algn="tl">
                              <a:srgbClr val="FFFFFF"/>
                            </a:outerShdw>
                          </a:effectLst>
                          <a:latin typeface="Arial" charset="0"/>
                          <a:ea typeface="+mn-ea"/>
                          <a:cs typeface="+mn-cs"/>
                        </a:rPr>
                        <a:t>i</a:t>
                      </a:r>
                      <a:r>
                        <a:rPr lang="en-US" sz="1800" b="1" kern="1200" dirty="0" smtClean="0">
                          <a:solidFill>
                            <a:schemeClr val="tx1"/>
                          </a:solidFill>
                          <a:effectLst>
                            <a:outerShdw blurRad="38100" dist="38100" dir="2700000" algn="tl">
                              <a:srgbClr val="FFFFFF"/>
                            </a:outerShdw>
                          </a:effectLst>
                          <a:latin typeface="Arial" charset="0"/>
                          <a:ea typeface="+mn-ea"/>
                          <a:cs typeface="+mn-cs"/>
                        </a:rPr>
                        <a:t>)</a:t>
                      </a:r>
                    </a:p>
                  </a:txBody>
                  <a:tcPr marL="18288" marR="18288" marT="18288" marB="182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en-US" sz="1800" b="1" kern="1200" dirty="0" smtClean="0">
                          <a:solidFill>
                            <a:schemeClr val="tx1"/>
                          </a:solidFill>
                          <a:effectLst>
                            <a:outerShdw blurRad="38100" dist="38100" dir="2700000" algn="tl">
                              <a:srgbClr val="FFFFFF"/>
                            </a:outerShdw>
                          </a:effectLst>
                          <a:latin typeface="Arial" charset="0"/>
                          <a:ea typeface="+mn-ea"/>
                          <a:cs typeface="+mn-cs"/>
                        </a:rPr>
                        <a:t>P1</a:t>
                      </a:r>
                    </a:p>
                  </a:txBody>
                  <a:tcPr marL="18288" marR="18288" marT="18288" marB="182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en-US" sz="1800" b="1" kern="1200" dirty="0" smtClean="0">
                          <a:solidFill>
                            <a:schemeClr val="tx1"/>
                          </a:solidFill>
                          <a:effectLst>
                            <a:outerShdw blurRad="38100" dist="38100" dir="2700000" algn="tl">
                              <a:srgbClr val="FFFFFF"/>
                            </a:outerShdw>
                          </a:effectLst>
                          <a:latin typeface="Arial" charset="0"/>
                          <a:ea typeface="+mn-ea"/>
                          <a:cs typeface="+mn-cs"/>
                        </a:rPr>
                        <a:t>P2</a:t>
                      </a:r>
                    </a:p>
                  </a:txBody>
                  <a:tcPr marL="18288" marR="18288" marT="18288" marB="182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en-US" sz="1800" b="1" kern="1200" dirty="0" smtClean="0">
                          <a:solidFill>
                            <a:schemeClr val="tx1"/>
                          </a:solidFill>
                          <a:effectLst>
                            <a:outerShdw blurRad="38100" dist="38100" dir="2700000" algn="tl">
                              <a:srgbClr val="FFFFFF"/>
                            </a:outerShdw>
                          </a:effectLst>
                          <a:latin typeface="Arial" charset="0"/>
                          <a:ea typeface="+mn-ea"/>
                          <a:cs typeface="+mn-cs"/>
                        </a:rPr>
                        <a:t>P3</a:t>
                      </a:r>
                    </a:p>
                  </a:txBody>
                  <a:tcPr marL="18288" marR="18288" marT="18288" marB="182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en-US" sz="1800" b="1" kern="1200" dirty="0" smtClean="0">
                          <a:solidFill>
                            <a:schemeClr val="tx1"/>
                          </a:solidFill>
                          <a:effectLst>
                            <a:outerShdw blurRad="38100" dist="38100" dir="2700000" algn="tl">
                              <a:srgbClr val="FFFFFF"/>
                            </a:outerShdw>
                          </a:effectLst>
                          <a:latin typeface="Arial" charset="0"/>
                          <a:ea typeface="+mn-ea"/>
                          <a:cs typeface="+mn-cs"/>
                        </a:rPr>
                        <a:t>P4</a:t>
                      </a:r>
                    </a:p>
                  </a:txBody>
                  <a:tcPr marL="18288" marR="18288" marT="18288" marB="182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en-US" sz="1800" b="1" kern="1200" dirty="0" smtClean="0">
                          <a:solidFill>
                            <a:schemeClr val="tx1"/>
                          </a:solidFill>
                          <a:effectLst>
                            <a:outerShdw blurRad="38100" dist="38100" dir="2700000" algn="tl">
                              <a:srgbClr val="FFFFFF"/>
                            </a:outerShdw>
                          </a:effectLst>
                          <a:latin typeface="Arial" charset="0"/>
                          <a:ea typeface="+mn-ea"/>
                          <a:cs typeface="+mn-cs"/>
                        </a:rPr>
                        <a:t>P5</a:t>
                      </a:r>
                    </a:p>
                  </a:txBody>
                  <a:tcPr marL="18288" marR="18288" marT="18288" marB="182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en-US" sz="1800" b="1" kern="1200" dirty="0" smtClean="0">
                          <a:solidFill>
                            <a:schemeClr val="tx1"/>
                          </a:solidFill>
                          <a:effectLst>
                            <a:outerShdw blurRad="38100" dist="38100" dir="2700000" algn="tl">
                              <a:srgbClr val="FFFFFF"/>
                            </a:outerShdw>
                          </a:effectLst>
                          <a:latin typeface="Arial" charset="0"/>
                          <a:ea typeface="+mn-ea"/>
                          <a:cs typeface="+mn-cs"/>
                        </a:rPr>
                        <a:t>Total </a:t>
                      </a:r>
                    </a:p>
                  </a:txBody>
                  <a:tcPr marL="18288" marR="18288" marT="18288" marB="182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4320">
                <a:tc>
                  <a:txBody>
                    <a:bodyPr/>
                    <a:lstStyle/>
                    <a:p>
                      <a:r>
                        <a:rPr lang="en-US" sz="1800" b="1" kern="1200" dirty="0" smtClean="0">
                          <a:solidFill>
                            <a:schemeClr val="tx1"/>
                          </a:solidFill>
                          <a:effectLst>
                            <a:outerShdw blurRad="38100" dist="38100" dir="2700000" algn="tl">
                              <a:srgbClr val="FFFFFF"/>
                            </a:outerShdw>
                          </a:effectLst>
                          <a:latin typeface="Arial" charset="0"/>
                          <a:ea typeface="+mn-ea"/>
                          <a:cs typeface="+mn-cs"/>
                        </a:rPr>
                        <a:t>Demand (D</a:t>
                      </a:r>
                      <a:r>
                        <a:rPr lang="en-US" sz="1800" b="1" kern="1200" baseline="-25000" dirty="0" smtClean="0">
                          <a:solidFill>
                            <a:schemeClr val="tx1"/>
                          </a:solidFill>
                          <a:effectLst>
                            <a:outerShdw blurRad="38100" dist="38100" dir="2700000" algn="tl">
                              <a:srgbClr val="FFFFFF"/>
                            </a:outerShdw>
                          </a:effectLst>
                          <a:latin typeface="Arial" charset="0"/>
                          <a:ea typeface="+mn-ea"/>
                          <a:cs typeface="+mn-cs"/>
                        </a:rPr>
                        <a:t>i</a:t>
                      </a:r>
                      <a:r>
                        <a:rPr lang="en-US" sz="1800" b="1" kern="1200" dirty="0" smtClean="0">
                          <a:solidFill>
                            <a:schemeClr val="tx1"/>
                          </a:solidFill>
                          <a:effectLst>
                            <a:outerShdw blurRad="38100" dist="38100" dir="2700000" algn="tl">
                              <a:srgbClr val="FFFFFF"/>
                            </a:outerShdw>
                          </a:effectLst>
                          <a:latin typeface="Arial" charset="0"/>
                          <a:ea typeface="+mn-ea"/>
                          <a:cs typeface="+mn-cs"/>
                        </a:rPr>
                        <a:t>)</a:t>
                      </a:r>
                    </a:p>
                  </a:txBody>
                  <a:tcPr marL="18288" marR="18288" marT="18288" marB="182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t"/>
                      <a:r>
                        <a:rPr lang="en-US" sz="1800" b="1" kern="1200" dirty="0" smtClean="0">
                          <a:solidFill>
                            <a:schemeClr val="tx1"/>
                          </a:solidFill>
                          <a:effectLst>
                            <a:outerShdw blurRad="38100" dist="38100" dir="2700000" algn="tl">
                              <a:srgbClr val="FFFFFF"/>
                            </a:outerShdw>
                          </a:effectLst>
                          <a:latin typeface="Arial" charset="0"/>
                          <a:ea typeface="+mn-ea"/>
                          <a:cs typeface="+mn-cs"/>
                        </a:rPr>
                        <a:t>87</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t"/>
                      <a:r>
                        <a:rPr lang="en-US" sz="1800" b="1" kern="1200" dirty="0" smtClean="0">
                          <a:solidFill>
                            <a:schemeClr val="tx1"/>
                          </a:solidFill>
                          <a:effectLst>
                            <a:outerShdw blurRad="38100" dist="38100" dir="2700000" algn="tl">
                              <a:srgbClr val="FFFFFF"/>
                            </a:outerShdw>
                          </a:effectLst>
                          <a:latin typeface="Arial" charset="0"/>
                          <a:ea typeface="+mn-ea"/>
                          <a:cs typeface="+mn-cs"/>
                        </a:rPr>
                        <a:t>50</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t"/>
                      <a:r>
                        <a:rPr lang="en-US" sz="1800" b="1" kern="1200" dirty="0" smtClean="0">
                          <a:solidFill>
                            <a:schemeClr val="tx1"/>
                          </a:solidFill>
                          <a:effectLst>
                            <a:outerShdw blurRad="38100" dist="38100" dir="2700000" algn="tl">
                              <a:srgbClr val="FFFFFF"/>
                            </a:outerShdw>
                          </a:effectLst>
                          <a:latin typeface="Arial" charset="0"/>
                          <a:ea typeface="+mn-ea"/>
                          <a:cs typeface="+mn-cs"/>
                        </a:rPr>
                        <a:t>100</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t"/>
                      <a:r>
                        <a:rPr lang="en-US" sz="1800" b="1" kern="1200" dirty="0" smtClean="0">
                          <a:solidFill>
                            <a:schemeClr val="tx1"/>
                          </a:solidFill>
                          <a:effectLst>
                            <a:outerShdw blurRad="38100" dist="38100" dir="2700000" algn="tl">
                              <a:srgbClr val="FFFFFF"/>
                            </a:outerShdw>
                          </a:effectLst>
                          <a:latin typeface="Arial" charset="0"/>
                          <a:ea typeface="+mn-ea"/>
                          <a:cs typeface="+mn-cs"/>
                        </a:rPr>
                        <a:t>60</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t"/>
                      <a:r>
                        <a:rPr lang="en-US" sz="1800" b="1" kern="1200" dirty="0" smtClean="0">
                          <a:solidFill>
                            <a:schemeClr val="tx1"/>
                          </a:solidFill>
                          <a:effectLst>
                            <a:outerShdw blurRad="38100" dist="38100" dir="2700000" algn="tl">
                              <a:srgbClr val="FFFFFF"/>
                            </a:outerShdw>
                          </a:effectLst>
                          <a:latin typeface="Arial" charset="0"/>
                          <a:ea typeface="+mn-ea"/>
                          <a:cs typeface="+mn-cs"/>
                        </a:rPr>
                        <a:t>80</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t"/>
                      <a:r>
                        <a:rPr lang="en-US" sz="1800" b="1" kern="1200" dirty="0" smtClean="0">
                          <a:solidFill>
                            <a:schemeClr val="tx1"/>
                          </a:solidFill>
                          <a:effectLst>
                            <a:outerShdw blurRad="38100" dist="38100" dir="2700000" algn="tl">
                              <a:srgbClr val="FFFFFF"/>
                            </a:outerShdw>
                          </a:effectLst>
                          <a:latin typeface="Arial" charset="0"/>
                          <a:ea typeface="+mn-ea"/>
                          <a:cs typeface="+mn-cs"/>
                        </a:rPr>
                        <a:t>377</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4320">
                <a:tc>
                  <a:txBody>
                    <a:bodyPr/>
                    <a:lstStyle/>
                    <a:p>
                      <a:r>
                        <a:rPr lang="en-US" sz="1800" b="1" kern="1200" dirty="0" smtClean="0">
                          <a:solidFill>
                            <a:schemeClr val="tx1"/>
                          </a:solidFill>
                          <a:effectLst>
                            <a:outerShdw blurRad="38100" dist="38100" dir="2700000" algn="tl">
                              <a:srgbClr val="FFFFFF"/>
                            </a:outerShdw>
                          </a:effectLst>
                          <a:latin typeface="Arial" charset="0"/>
                          <a:ea typeface="+mn-ea"/>
                          <a:cs typeface="+mn-cs"/>
                        </a:rPr>
                        <a:t>Purchase price (</a:t>
                      </a:r>
                      <a:r>
                        <a:rPr lang="en-US" sz="1800" b="1" kern="1200" dirty="0" err="1" smtClean="0">
                          <a:solidFill>
                            <a:schemeClr val="tx1"/>
                          </a:solidFill>
                          <a:effectLst>
                            <a:outerShdw blurRad="38100" dist="38100" dir="2700000" algn="tl">
                              <a:srgbClr val="FFFFFF"/>
                            </a:outerShdw>
                          </a:effectLst>
                          <a:latin typeface="Arial" charset="0"/>
                          <a:ea typeface="+mn-ea"/>
                          <a:cs typeface="+mn-cs"/>
                        </a:rPr>
                        <a:t>C</a:t>
                      </a:r>
                      <a:r>
                        <a:rPr lang="en-US" sz="1800" b="1" kern="1200" baseline="-25000" dirty="0" err="1" smtClean="0">
                          <a:solidFill>
                            <a:schemeClr val="tx1"/>
                          </a:solidFill>
                          <a:effectLst>
                            <a:outerShdw blurRad="38100" dist="38100" dir="2700000" algn="tl">
                              <a:srgbClr val="FFFFFF"/>
                            </a:outerShdw>
                          </a:effectLst>
                          <a:latin typeface="Arial" charset="0"/>
                          <a:ea typeface="+mn-ea"/>
                          <a:cs typeface="+mn-cs"/>
                        </a:rPr>
                        <a:t>i</a:t>
                      </a:r>
                      <a:r>
                        <a:rPr lang="en-US" sz="1800" b="1" kern="1200" dirty="0" smtClean="0">
                          <a:solidFill>
                            <a:schemeClr val="tx1"/>
                          </a:solidFill>
                          <a:effectLst>
                            <a:outerShdw blurRad="38100" dist="38100" dir="2700000" algn="tl">
                              <a:srgbClr val="FFFFFF"/>
                            </a:outerShdw>
                          </a:effectLst>
                          <a:latin typeface="Arial" charset="0"/>
                          <a:ea typeface="+mn-ea"/>
                          <a:cs typeface="+mn-cs"/>
                        </a:rPr>
                        <a:t>)</a:t>
                      </a:r>
                    </a:p>
                  </a:txBody>
                  <a:tcPr marL="18288" marR="18288" marT="18288" marB="182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t"/>
                      <a:r>
                        <a:rPr lang="en-US" sz="1800" b="1" kern="1200" dirty="0" smtClean="0">
                          <a:solidFill>
                            <a:schemeClr val="tx1"/>
                          </a:solidFill>
                          <a:effectLst>
                            <a:outerShdw blurRad="38100" dist="38100" dir="2700000" algn="tl">
                              <a:srgbClr val="FFFFFF"/>
                            </a:outerShdw>
                          </a:effectLst>
                          <a:latin typeface="Arial" charset="0"/>
                          <a:ea typeface="+mn-ea"/>
                          <a:cs typeface="+mn-cs"/>
                        </a:rPr>
                        <a:t>10</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r" rtl="0" fontAlgn="t"/>
                      <a:r>
                        <a:rPr lang="en-US" sz="1800" b="1" kern="1200" dirty="0" smtClean="0">
                          <a:solidFill>
                            <a:schemeClr val="tx1"/>
                          </a:solidFill>
                          <a:effectLst>
                            <a:outerShdw blurRad="38100" dist="38100" dir="2700000" algn="tl">
                              <a:srgbClr val="FFFFFF"/>
                            </a:outerShdw>
                          </a:effectLst>
                          <a:latin typeface="Arial" charset="0"/>
                          <a:ea typeface="+mn-ea"/>
                          <a:cs typeface="+mn-cs"/>
                        </a:rPr>
                        <a:t>10</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r" rtl="0" fontAlgn="t"/>
                      <a:r>
                        <a:rPr lang="en-US" sz="1800" b="1" kern="1200" dirty="0" smtClean="0">
                          <a:solidFill>
                            <a:schemeClr val="tx1"/>
                          </a:solidFill>
                          <a:effectLst>
                            <a:outerShdw blurRad="38100" dist="38100" dir="2700000" algn="tl">
                              <a:srgbClr val="FFFFFF"/>
                            </a:outerShdw>
                          </a:effectLst>
                          <a:latin typeface="Arial" charset="0"/>
                          <a:ea typeface="+mn-ea"/>
                          <a:cs typeface="+mn-cs"/>
                        </a:rPr>
                        <a:t>10</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r" rtl="0" fontAlgn="t"/>
                      <a:r>
                        <a:rPr lang="en-US" sz="1800" b="1" kern="1200" dirty="0" smtClean="0">
                          <a:solidFill>
                            <a:schemeClr val="tx1"/>
                          </a:solidFill>
                          <a:effectLst>
                            <a:outerShdw blurRad="38100" dist="38100" dir="2700000" algn="tl">
                              <a:srgbClr val="FFFFFF"/>
                            </a:outerShdw>
                          </a:effectLst>
                          <a:latin typeface="Arial" charset="0"/>
                          <a:ea typeface="+mn-ea"/>
                          <a:cs typeface="+mn-cs"/>
                        </a:rPr>
                        <a:t>10</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r" rtl="0" fontAlgn="t"/>
                      <a:r>
                        <a:rPr lang="en-US" sz="1800" b="1" kern="1200" dirty="0" smtClean="0">
                          <a:solidFill>
                            <a:schemeClr val="tx1"/>
                          </a:solidFill>
                          <a:effectLst>
                            <a:outerShdw blurRad="38100" dist="38100" dir="2700000" algn="tl">
                              <a:srgbClr val="FFFFFF"/>
                            </a:outerShdw>
                          </a:effectLst>
                          <a:latin typeface="Arial" charset="0"/>
                          <a:ea typeface="+mn-ea"/>
                          <a:cs typeface="+mn-cs"/>
                        </a:rPr>
                        <a:t>10</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r" rtl="0" fontAlgn="t"/>
                      <a:endParaRPr lang="en-US" sz="1800" b="1" kern="1200" dirty="0" smtClean="0">
                        <a:solidFill>
                          <a:schemeClr val="tx1"/>
                        </a:solidFill>
                        <a:effectLst>
                          <a:outerShdw blurRad="38100" dist="38100" dir="2700000" algn="tl">
                            <a:srgbClr val="FFFFFF"/>
                          </a:outerShdw>
                        </a:effectLst>
                        <a:latin typeface="Arial" charset="0"/>
                        <a:ea typeface="+mn-ea"/>
                        <a:cs typeface="+mn-cs"/>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r>
              <a:tr h="274320">
                <a:tc>
                  <a:txBody>
                    <a:bodyPr/>
                    <a:lstStyle/>
                    <a:p>
                      <a:r>
                        <a:rPr lang="en-US" sz="1800" b="1" kern="1200" dirty="0" smtClean="0">
                          <a:solidFill>
                            <a:schemeClr val="tx1"/>
                          </a:solidFill>
                          <a:effectLst>
                            <a:outerShdw blurRad="38100" dist="38100" dir="2700000" algn="tl">
                              <a:srgbClr val="FFFFFF"/>
                            </a:outerShdw>
                          </a:effectLst>
                          <a:latin typeface="Arial" charset="0"/>
                          <a:ea typeface="+mn-ea"/>
                          <a:cs typeface="+mn-cs"/>
                        </a:rPr>
                        <a:t>Ordering coast  (</a:t>
                      </a:r>
                      <a:r>
                        <a:rPr lang="en-US" sz="1800" b="1" kern="1200" dirty="0" err="1" smtClean="0">
                          <a:solidFill>
                            <a:schemeClr val="tx1"/>
                          </a:solidFill>
                          <a:effectLst>
                            <a:outerShdw blurRad="38100" dist="38100" dir="2700000" algn="tl">
                              <a:srgbClr val="FFFFFF"/>
                            </a:outerShdw>
                          </a:effectLst>
                          <a:latin typeface="Arial" charset="0"/>
                          <a:ea typeface="+mn-ea"/>
                          <a:cs typeface="+mn-cs"/>
                        </a:rPr>
                        <a:t>K</a:t>
                      </a:r>
                      <a:r>
                        <a:rPr lang="en-US" sz="1800" b="1" kern="1200" baseline="-25000" dirty="0" err="1" smtClean="0">
                          <a:solidFill>
                            <a:schemeClr val="tx1"/>
                          </a:solidFill>
                          <a:effectLst>
                            <a:outerShdw blurRad="38100" dist="38100" dir="2700000" algn="tl">
                              <a:srgbClr val="FFFFFF"/>
                            </a:outerShdw>
                          </a:effectLst>
                          <a:latin typeface="Arial" charset="0"/>
                          <a:ea typeface="+mn-ea"/>
                          <a:cs typeface="+mn-cs"/>
                        </a:rPr>
                        <a:t>i</a:t>
                      </a:r>
                      <a:r>
                        <a:rPr lang="en-US" sz="1800" b="1" kern="1200" dirty="0" smtClean="0">
                          <a:solidFill>
                            <a:schemeClr val="tx1"/>
                          </a:solidFill>
                          <a:effectLst>
                            <a:outerShdw blurRad="38100" dist="38100" dir="2700000" algn="tl">
                              <a:srgbClr val="FFFFFF"/>
                            </a:outerShdw>
                          </a:effectLst>
                          <a:latin typeface="Arial" charset="0"/>
                          <a:ea typeface="+mn-ea"/>
                          <a:cs typeface="+mn-cs"/>
                        </a:rPr>
                        <a:t>)</a:t>
                      </a:r>
                    </a:p>
                  </a:txBody>
                  <a:tcPr marL="18288" marR="18288" marT="18288" marB="182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t"/>
                      <a:r>
                        <a:rPr lang="en-US" sz="1800" b="1" kern="1200" dirty="0" smtClean="0">
                          <a:solidFill>
                            <a:schemeClr val="tx1"/>
                          </a:solidFill>
                          <a:effectLst>
                            <a:outerShdw blurRad="38100" dist="38100" dir="2700000" algn="tl">
                              <a:srgbClr val="FFFFFF"/>
                            </a:outerShdw>
                          </a:effectLst>
                          <a:latin typeface="Arial" charset="0"/>
                          <a:ea typeface="+mn-ea"/>
                          <a:cs typeface="+mn-cs"/>
                        </a:rPr>
                        <a:t>120</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t"/>
                      <a:r>
                        <a:rPr lang="en-US" sz="1800" b="1" kern="1200" dirty="0" smtClean="0">
                          <a:solidFill>
                            <a:schemeClr val="tx1"/>
                          </a:solidFill>
                          <a:effectLst>
                            <a:outerShdw blurRad="38100" dist="38100" dir="2700000" algn="tl">
                              <a:srgbClr val="FFFFFF"/>
                            </a:outerShdw>
                          </a:effectLst>
                          <a:latin typeface="Arial" charset="0"/>
                          <a:ea typeface="+mn-ea"/>
                          <a:cs typeface="+mn-cs"/>
                        </a:rPr>
                        <a:t>125</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t"/>
                      <a:r>
                        <a:rPr lang="en-US" sz="1800" b="1" kern="1200" dirty="0" smtClean="0">
                          <a:solidFill>
                            <a:schemeClr val="tx1"/>
                          </a:solidFill>
                          <a:effectLst>
                            <a:outerShdw blurRad="38100" dist="38100" dir="2700000" algn="tl">
                              <a:srgbClr val="FFFFFF"/>
                            </a:outerShdw>
                          </a:effectLst>
                          <a:latin typeface="Arial" charset="0"/>
                          <a:ea typeface="+mn-ea"/>
                          <a:cs typeface="+mn-cs"/>
                        </a:rPr>
                        <a:t>130</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t"/>
                      <a:r>
                        <a:rPr lang="en-US" sz="1800" b="1" kern="1200" dirty="0" smtClean="0">
                          <a:solidFill>
                            <a:schemeClr val="tx1"/>
                          </a:solidFill>
                          <a:effectLst>
                            <a:outerShdw blurRad="38100" dist="38100" dir="2700000" algn="tl">
                              <a:srgbClr val="FFFFFF"/>
                            </a:outerShdw>
                          </a:effectLst>
                          <a:latin typeface="Arial" charset="0"/>
                          <a:ea typeface="+mn-ea"/>
                          <a:cs typeface="+mn-cs"/>
                        </a:rPr>
                        <a:t>135</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t"/>
                      <a:r>
                        <a:rPr lang="en-US" sz="1800" b="1" kern="1200" dirty="0" smtClean="0">
                          <a:solidFill>
                            <a:schemeClr val="tx1"/>
                          </a:solidFill>
                          <a:effectLst>
                            <a:outerShdw blurRad="38100" dist="38100" dir="2700000" algn="tl">
                              <a:srgbClr val="FFFFFF"/>
                            </a:outerShdw>
                          </a:effectLst>
                          <a:latin typeface="Arial" charset="0"/>
                          <a:ea typeface="+mn-ea"/>
                          <a:cs typeface="+mn-cs"/>
                        </a:rPr>
                        <a:t>138</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t"/>
                      <a:endParaRPr lang="en-US" sz="1800" b="1" kern="1200" dirty="0" smtClean="0">
                        <a:solidFill>
                          <a:schemeClr val="tx1"/>
                        </a:solidFill>
                        <a:effectLst>
                          <a:outerShdw blurRad="38100" dist="38100" dir="2700000" algn="tl">
                            <a:srgbClr val="FFFFFF"/>
                          </a:outerShdw>
                        </a:effectLst>
                        <a:latin typeface="Arial" charset="0"/>
                        <a:ea typeface="+mn-ea"/>
                        <a:cs typeface="+mn-cs"/>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4320">
                <a:tc>
                  <a:txBody>
                    <a:bodyPr/>
                    <a:lstStyle/>
                    <a:p>
                      <a:r>
                        <a:rPr lang="en-US" sz="1800" b="1" kern="1200" dirty="0" smtClean="0">
                          <a:solidFill>
                            <a:schemeClr val="tx1"/>
                          </a:solidFill>
                          <a:effectLst>
                            <a:outerShdw blurRad="38100" dist="38100" dir="2700000" algn="tl">
                              <a:srgbClr val="FFFFFF"/>
                            </a:outerShdw>
                          </a:effectLst>
                          <a:latin typeface="Arial" charset="0"/>
                          <a:ea typeface="+mn-ea"/>
                          <a:cs typeface="+mn-cs"/>
                        </a:rPr>
                        <a:t>Holding cost (H</a:t>
                      </a:r>
                      <a:r>
                        <a:rPr lang="en-US" sz="1800" b="1" kern="1200" baseline="-25000" dirty="0" smtClean="0">
                          <a:solidFill>
                            <a:schemeClr val="tx1"/>
                          </a:solidFill>
                          <a:effectLst>
                            <a:outerShdw blurRad="38100" dist="38100" dir="2700000" algn="tl">
                              <a:srgbClr val="FFFFFF"/>
                            </a:outerShdw>
                          </a:effectLst>
                          <a:latin typeface="Arial" charset="0"/>
                          <a:ea typeface="+mn-ea"/>
                          <a:cs typeface="+mn-cs"/>
                        </a:rPr>
                        <a:t>i</a:t>
                      </a:r>
                      <a:r>
                        <a:rPr lang="en-US" sz="1800" b="1" kern="1200" dirty="0" smtClean="0">
                          <a:solidFill>
                            <a:schemeClr val="tx1"/>
                          </a:solidFill>
                          <a:effectLst>
                            <a:outerShdw blurRad="38100" dist="38100" dir="2700000" algn="tl">
                              <a:srgbClr val="FFFFFF"/>
                            </a:outerShdw>
                          </a:effectLst>
                          <a:latin typeface="Arial" charset="0"/>
                          <a:ea typeface="+mn-ea"/>
                          <a:cs typeface="+mn-cs"/>
                        </a:rPr>
                        <a:t>)</a:t>
                      </a:r>
                    </a:p>
                  </a:txBody>
                  <a:tcPr marL="18288" marR="18288" marT="18288" marB="182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t"/>
                      <a:r>
                        <a:rPr lang="en-US" sz="1800" b="1" kern="1200" dirty="0" smtClean="0">
                          <a:solidFill>
                            <a:schemeClr val="tx1"/>
                          </a:solidFill>
                          <a:effectLst>
                            <a:outerShdw blurRad="38100" dist="38100" dir="2700000" algn="tl">
                              <a:srgbClr val="FFFFFF"/>
                            </a:outerShdw>
                          </a:effectLst>
                          <a:latin typeface="Arial" charset="0"/>
                          <a:ea typeface="+mn-ea"/>
                          <a:cs typeface="+mn-cs"/>
                        </a:rPr>
                        <a:t>1.30</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t"/>
                      <a:r>
                        <a:rPr lang="en-US" sz="1800" b="1" kern="1200" dirty="0" smtClean="0">
                          <a:solidFill>
                            <a:schemeClr val="tx1"/>
                          </a:solidFill>
                          <a:effectLst>
                            <a:outerShdw blurRad="38100" dist="38100" dir="2700000" algn="tl">
                              <a:srgbClr val="FFFFFF"/>
                            </a:outerShdw>
                          </a:effectLst>
                          <a:latin typeface="Arial" charset="0"/>
                          <a:ea typeface="+mn-ea"/>
                          <a:cs typeface="+mn-cs"/>
                        </a:rPr>
                        <a:t>1.40</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t"/>
                      <a:r>
                        <a:rPr lang="en-US" sz="1800" b="1" kern="1200" dirty="0" smtClean="0">
                          <a:solidFill>
                            <a:schemeClr val="tx1"/>
                          </a:solidFill>
                          <a:effectLst>
                            <a:outerShdw blurRad="38100" dist="38100" dir="2700000" algn="tl">
                              <a:srgbClr val="FFFFFF"/>
                            </a:outerShdw>
                          </a:effectLst>
                          <a:latin typeface="Arial" charset="0"/>
                          <a:ea typeface="+mn-ea"/>
                          <a:cs typeface="+mn-cs"/>
                        </a:rPr>
                        <a:t>1.45</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t"/>
                      <a:r>
                        <a:rPr lang="en-US" sz="1800" b="1" kern="1200" dirty="0" smtClean="0">
                          <a:solidFill>
                            <a:schemeClr val="tx1"/>
                          </a:solidFill>
                          <a:effectLst>
                            <a:outerShdw blurRad="38100" dist="38100" dir="2700000" algn="tl">
                              <a:srgbClr val="FFFFFF"/>
                            </a:outerShdw>
                          </a:effectLst>
                          <a:latin typeface="Arial" charset="0"/>
                          <a:ea typeface="+mn-ea"/>
                          <a:cs typeface="+mn-cs"/>
                        </a:rPr>
                        <a:t>1.50</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t"/>
                      <a:r>
                        <a:rPr lang="en-US" sz="1800" b="1" kern="1200" dirty="0" smtClean="0">
                          <a:solidFill>
                            <a:schemeClr val="tx1"/>
                          </a:solidFill>
                          <a:effectLst>
                            <a:outerShdw blurRad="38100" dist="38100" dir="2700000" algn="tl">
                              <a:srgbClr val="FFFFFF"/>
                            </a:outerShdw>
                          </a:effectLst>
                          <a:latin typeface="Arial" charset="0"/>
                          <a:ea typeface="+mn-ea"/>
                          <a:cs typeface="+mn-cs"/>
                        </a:rPr>
                        <a:t>1.55</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0" fontAlgn="t"/>
                      <a:endParaRPr lang="en-US" sz="1800" b="1" kern="1200" dirty="0" smtClean="0">
                        <a:solidFill>
                          <a:schemeClr val="tx1"/>
                        </a:solidFill>
                        <a:effectLst>
                          <a:outerShdw blurRad="38100" dist="38100" dir="2700000" algn="tl">
                            <a:srgbClr val="FFFFFF"/>
                          </a:outerShdw>
                        </a:effectLst>
                        <a:latin typeface="Arial" charset="0"/>
                        <a:ea typeface="+mn-ea"/>
                        <a:cs typeface="+mn-cs"/>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12" name="AutoShape 15"/>
          <p:cNvSpPr>
            <a:spLocks noChangeArrowheads="1"/>
          </p:cNvSpPr>
          <p:nvPr/>
        </p:nvSpPr>
        <p:spPr bwMode="blackWhite">
          <a:xfrm>
            <a:off x="228601" y="152400"/>
            <a:ext cx="2606058" cy="442674"/>
          </a:xfrm>
          <a:prstGeom prst="roundRect">
            <a:avLst>
              <a:gd name="adj" fmla="val 16667"/>
            </a:avLst>
          </a:prstGeom>
          <a:gradFill rotWithShape="1">
            <a:gsLst>
              <a:gs pos="0">
                <a:srgbClr val="0000FF"/>
              </a:gs>
              <a:gs pos="50000">
                <a:srgbClr val="00CCFF"/>
              </a:gs>
              <a:gs pos="100000">
                <a:srgbClr val="0000FF"/>
              </a:gs>
            </a:gsLst>
            <a:lin ang="5400000" scaled="1"/>
          </a:gradFill>
          <a:ln w="9525">
            <a:solidFill>
              <a:srgbClr val="4D4D4D"/>
            </a:solidFill>
            <a:round/>
            <a:headEnd/>
            <a:tailEnd/>
          </a:ln>
          <a:effectLst>
            <a:outerShdw dist="107763" dir="2700000" algn="ctr" rotWithShape="0">
              <a:schemeClr val="bg2">
                <a:alpha val="50000"/>
              </a:schemeClr>
            </a:outerShdw>
          </a:effectLst>
        </p:spPr>
        <p:txBody>
          <a:bodyPr wrap="square" lIns="9144" rIns="9144">
            <a:spAutoFit/>
          </a:bodyPr>
          <a:lstStyle/>
          <a:p>
            <a:r>
              <a:rPr lang="en-US" sz="2000" b="1" dirty="0" smtClean="0">
                <a:solidFill>
                  <a:schemeClr val="tx2"/>
                </a:solidFill>
                <a:effectLst>
                  <a:outerShdw blurRad="38100" dist="38100" dir="2700000" algn="tl">
                    <a:srgbClr val="FFFFFF"/>
                  </a:outerShdw>
                </a:effectLst>
                <a:latin typeface="Verdana" pitchFamily="34" charset="0"/>
              </a:rPr>
              <a:t>Lot sizing model: </a:t>
            </a:r>
          </a:p>
        </p:txBody>
      </p:sp>
      <p:sp>
        <p:nvSpPr>
          <p:cNvPr id="16" name="TextBox 15"/>
          <p:cNvSpPr txBox="1"/>
          <p:nvPr/>
        </p:nvSpPr>
        <p:spPr>
          <a:xfrm>
            <a:off x="274367" y="750433"/>
            <a:ext cx="2377414" cy="923330"/>
          </a:xfrm>
          <a:prstGeom prst="rect">
            <a:avLst/>
          </a:prstGeom>
          <a:noFill/>
        </p:spPr>
        <p:txBody>
          <a:bodyPr wrap="square" rtlCol="0">
            <a:spAutoFit/>
          </a:bodyPr>
          <a:lstStyle/>
          <a:p>
            <a:r>
              <a:rPr lang="en-US" sz="1800" b="1" dirty="0" smtClean="0">
                <a:effectLst>
                  <a:outerShdw blurRad="38100" dist="38100" dir="2700000" algn="tl">
                    <a:srgbClr val="FFFFFF"/>
                  </a:outerShdw>
                </a:effectLst>
                <a:latin typeface="Verdana" pitchFamily="34" charset="0"/>
                <a:ea typeface="Verdana" pitchFamily="34" charset="0"/>
                <a:cs typeface="Verdana" pitchFamily="34" charset="0"/>
              </a:rPr>
              <a:t>We will calculate costs of several alternatives.</a:t>
            </a:r>
          </a:p>
        </p:txBody>
      </p:sp>
    </p:spTree>
    <p:extLst>
      <p:ext uri="{BB962C8B-B14F-4D97-AF65-F5344CB8AC3E}">
        <p14:creationId xmlns:p14="http://schemas.microsoft.com/office/powerpoint/2010/main" val="417619399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7" name="Table 16"/>
          <p:cNvGraphicFramePr>
            <a:graphicFrameLocks noGrp="1"/>
          </p:cNvGraphicFramePr>
          <p:nvPr>
            <p:extLst>
              <p:ext uri="{D42A27DB-BD31-4B8C-83A1-F6EECF244321}">
                <p14:modId xmlns:p14="http://schemas.microsoft.com/office/powerpoint/2010/main" val="1175415170"/>
              </p:ext>
            </p:extLst>
          </p:nvPr>
        </p:nvGraphicFramePr>
        <p:xfrm>
          <a:off x="365806" y="320074"/>
          <a:ext cx="8393389" cy="5345430"/>
        </p:xfrm>
        <a:graphic>
          <a:graphicData uri="http://schemas.openxmlformats.org/drawingml/2006/table">
            <a:tbl>
              <a:tblPr firstRow="1" bandRow="1">
                <a:tableStyleId>{F5AB1C69-6EDB-4FF4-983F-18BD219EF322}</a:tableStyleId>
              </a:tblPr>
              <a:tblGrid>
                <a:gridCol w="640080"/>
                <a:gridCol w="1280139"/>
                <a:gridCol w="1775565"/>
                <a:gridCol w="939521"/>
                <a:gridCol w="939521"/>
                <a:gridCol w="939521"/>
                <a:gridCol w="939521"/>
                <a:gridCol w="939521"/>
              </a:tblGrid>
              <a:tr h="274320">
                <a:tc>
                  <a:txBody>
                    <a:bodyPr/>
                    <a:lstStyle/>
                    <a:p>
                      <a:endParaRPr lang="en-US" dirty="0"/>
                    </a:p>
                  </a:txBody>
                  <a:tcPr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p>
                  </a:txBody>
                  <a:tcPr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t"/>
                      <a:r>
                        <a:rPr lang="en-US" sz="1800" b="1" kern="1200" dirty="0" smtClean="0">
                          <a:solidFill>
                            <a:schemeClr val="tx1"/>
                          </a:solidFill>
                          <a:effectLst>
                            <a:outerShdw blurRad="38100" dist="38100" dir="2700000" algn="tl">
                              <a:srgbClr val="FFFFFF"/>
                            </a:outerShdw>
                          </a:effectLst>
                          <a:latin typeface="Arial" charset="0"/>
                          <a:ea typeface="+mn-ea"/>
                          <a:cs typeface="+mn-cs"/>
                        </a:rPr>
                        <a:t>Demand:</a:t>
                      </a:r>
                      <a:r>
                        <a:rPr lang="en-US" sz="1800" b="1" kern="1200" baseline="0" dirty="0" smtClean="0">
                          <a:solidFill>
                            <a:schemeClr val="tx1"/>
                          </a:solidFill>
                          <a:effectLst>
                            <a:outerShdw blurRad="38100" dist="38100" dir="2700000" algn="tl">
                              <a:srgbClr val="FFFFFF"/>
                            </a:outerShdw>
                          </a:effectLst>
                          <a:latin typeface="Arial" charset="0"/>
                          <a:ea typeface="+mn-ea"/>
                          <a:cs typeface="+mn-cs"/>
                        </a:rPr>
                        <a:t> D</a:t>
                      </a:r>
                      <a:endParaRPr lang="en-US" sz="1800" b="1" kern="1200" dirty="0" smtClean="0">
                        <a:solidFill>
                          <a:schemeClr val="tx1"/>
                        </a:solidFill>
                        <a:effectLst>
                          <a:outerShdw blurRad="38100" dist="38100" dir="2700000" algn="tl">
                            <a:srgbClr val="FFFFFF"/>
                          </a:outerShdw>
                        </a:effectLst>
                        <a:latin typeface="Arial" charset="0"/>
                        <a:ea typeface="+mn-ea"/>
                        <a:cs typeface="+mn-cs"/>
                      </a:endParaRPr>
                    </a:p>
                  </a:txBody>
                  <a:tcPr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rtl="0" fontAlgn="t"/>
                      <a:r>
                        <a:rPr lang="en-US" sz="1800" b="1" kern="1200" dirty="0" smtClean="0">
                          <a:solidFill>
                            <a:schemeClr val="tx1"/>
                          </a:solidFill>
                          <a:effectLst>
                            <a:outerShdw blurRad="38100" dist="38100" dir="2700000" algn="tl">
                              <a:srgbClr val="FFFFFF"/>
                            </a:outerShdw>
                          </a:effectLst>
                          <a:latin typeface="Arial" charset="0"/>
                          <a:ea typeface="+mn-ea"/>
                          <a:cs typeface="+mn-cs"/>
                        </a:rPr>
                        <a:t>87</a:t>
                      </a:r>
                    </a:p>
                  </a:txBody>
                  <a:tcPr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rtl="0" fontAlgn="t"/>
                      <a:r>
                        <a:rPr lang="en-US" sz="1800" b="1" kern="1200" dirty="0" smtClean="0">
                          <a:solidFill>
                            <a:schemeClr val="tx1"/>
                          </a:solidFill>
                          <a:effectLst>
                            <a:outerShdw blurRad="38100" dist="38100" dir="2700000" algn="tl">
                              <a:srgbClr val="FFFFFF"/>
                            </a:outerShdw>
                          </a:effectLst>
                          <a:latin typeface="Arial" charset="0"/>
                          <a:ea typeface="+mn-ea"/>
                          <a:cs typeface="+mn-cs"/>
                        </a:rPr>
                        <a:t>50</a:t>
                      </a:r>
                    </a:p>
                  </a:txBody>
                  <a:tcPr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rtl="0" fontAlgn="t"/>
                      <a:r>
                        <a:rPr lang="en-US" sz="1800" b="1" kern="1200" dirty="0" smtClean="0">
                          <a:solidFill>
                            <a:schemeClr val="tx1"/>
                          </a:solidFill>
                          <a:effectLst>
                            <a:outerShdw blurRad="38100" dist="38100" dir="2700000" algn="tl">
                              <a:srgbClr val="FFFFFF"/>
                            </a:outerShdw>
                          </a:effectLst>
                          <a:latin typeface="Arial" charset="0"/>
                          <a:ea typeface="+mn-ea"/>
                          <a:cs typeface="+mn-cs"/>
                        </a:rPr>
                        <a:t>100</a:t>
                      </a:r>
                    </a:p>
                  </a:txBody>
                  <a:tcPr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rtl="0" fontAlgn="t"/>
                      <a:r>
                        <a:rPr lang="en-US" sz="1800" b="1" kern="1200" dirty="0" smtClean="0">
                          <a:solidFill>
                            <a:schemeClr val="tx1"/>
                          </a:solidFill>
                          <a:effectLst>
                            <a:outerShdw blurRad="38100" dist="38100" dir="2700000" algn="tl">
                              <a:srgbClr val="FFFFFF"/>
                            </a:outerShdw>
                          </a:effectLst>
                          <a:latin typeface="Arial" charset="0"/>
                          <a:ea typeface="+mn-ea"/>
                          <a:cs typeface="+mn-cs"/>
                        </a:rPr>
                        <a:t>60</a:t>
                      </a:r>
                    </a:p>
                  </a:txBody>
                  <a:tcPr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rtl="0" fontAlgn="t"/>
                      <a:r>
                        <a:rPr lang="en-US" sz="1800" b="1" kern="1200" dirty="0" smtClean="0">
                          <a:solidFill>
                            <a:schemeClr val="tx1"/>
                          </a:solidFill>
                          <a:effectLst>
                            <a:outerShdw blurRad="38100" dist="38100" dir="2700000" algn="tl">
                              <a:srgbClr val="FFFFFF"/>
                            </a:outerShdw>
                          </a:effectLst>
                          <a:latin typeface="Arial" charset="0"/>
                          <a:ea typeface="+mn-ea"/>
                          <a:cs typeface="+mn-cs"/>
                        </a:rPr>
                        <a:t>80</a:t>
                      </a:r>
                    </a:p>
                  </a:txBody>
                  <a:tcPr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74320">
                <a:tc>
                  <a:txBody>
                    <a:bodyPr/>
                    <a:lstStyle/>
                    <a:p>
                      <a:endParaRPr lang="en-US" dirty="0"/>
                    </a:p>
                  </a:txBody>
                  <a:tcPr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a:p>
                  </a:txBody>
                  <a:tcPr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t"/>
                      <a:r>
                        <a:rPr lang="en-US" sz="1800" b="1" kern="1200" dirty="0" smtClean="0">
                          <a:solidFill>
                            <a:schemeClr val="tx1"/>
                          </a:solidFill>
                          <a:effectLst>
                            <a:outerShdw blurRad="38100" dist="38100" dir="2700000" algn="tl">
                              <a:srgbClr val="FFFFFF"/>
                            </a:outerShdw>
                          </a:effectLst>
                          <a:latin typeface="Arial" charset="0"/>
                          <a:ea typeface="+mn-ea"/>
                          <a:cs typeface="+mn-cs"/>
                        </a:rPr>
                        <a:t>Holding cost</a:t>
                      </a:r>
                    </a:p>
                  </a:txBody>
                  <a:tcPr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rtl="0" fontAlgn="t"/>
                      <a:r>
                        <a:rPr lang="en-US" sz="1800" b="1" kern="1200" dirty="0" smtClean="0">
                          <a:solidFill>
                            <a:schemeClr val="tx1"/>
                          </a:solidFill>
                          <a:effectLst>
                            <a:outerShdw blurRad="38100" dist="38100" dir="2700000" algn="tl">
                              <a:srgbClr val="FFFFFF"/>
                            </a:outerShdw>
                          </a:effectLst>
                          <a:latin typeface="Arial" charset="0"/>
                          <a:ea typeface="+mn-ea"/>
                          <a:cs typeface="+mn-cs"/>
                        </a:rPr>
                        <a:t>1.3</a:t>
                      </a:r>
                    </a:p>
                  </a:txBody>
                  <a:tcPr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rtl="0" fontAlgn="t"/>
                      <a:r>
                        <a:rPr lang="en-US" sz="1800" b="1" kern="1200" dirty="0" smtClean="0">
                          <a:solidFill>
                            <a:schemeClr val="tx1"/>
                          </a:solidFill>
                          <a:effectLst>
                            <a:outerShdw blurRad="38100" dist="38100" dir="2700000" algn="tl">
                              <a:srgbClr val="FFFFFF"/>
                            </a:outerShdw>
                          </a:effectLst>
                          <a:latin typeface="Arial" charset="0"/>
                          <a:ea typeface="+mn-ea"/>
                          <a:cs typeface="+mn-cs"/>
                        </a:rPr>
                        <a:t>1.4</a:t>
                      </a:r>
                    </a:p>
                  </a:txBody>
                  <a:tcPr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rtl="0" fontAlgn="t"/>
                      <a:r>
                        <a:rPr lang="en-US" sz="1800" b="1" kern="1200" dirty="0" smtClean="0">
                          <a:solidFill>
                            <a:schemeClr val="tx1"/>
                          </a:solidFill>
                          <a:effectLst>
                            <a:outerShdw blurRad="38100" dist="38100" dir="2700000" algn="tl">
                              <a:srgbClr val="FFFFFF"/>
                            </a:outerShdw>
                          </a:effectLst>
                          <a:latin typeface="Arial" charset="0"/>
                          <a:ea typeface="+mn-ea"/>
                          <a:cs typeface="+mn-cs"/>
                        </a:rPr>
                        <a:t>1.45</a:t>
                      </a:r>
                    </a:p>
                  </a:txBody>
                  <a:tcPr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rtl="0" fontAlgn="t"/>
                      <a:r>
                        <a:rPr lang="en-US" sz="1800" b="1" kern="1200" dirty="0" smtClean="0">
                          <a:solidFill>
                            <a:schemeClr val="tx1"/>
                          </a:solidFill>
                          <a:effectLst>
                            <a:outerShdw blurRad="38100" dist="38100" dir="2700000" algn="tl">
                              <a:srgbClr val="FFFFFF"/>
                            </a:outerShdw>
                          </a:effectLst>
                          <a:latin typeface="Arial" charset="0"/>
                          <a:ea typeface="+mn-ea"/>
                          <a:cs typeface="+mn-cs"/>
                        </a:rPr>
                        <a:t>1.5</a:t>
                      </a:r>
                    </a:p>
                  </a:txBody>
                  <a:tcPr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rtl="0" fontAlgn="t"/>
                      <a:r>
                        <a:rPr lang="en-US" sz="1800" b="1" kern="1200" dirty="0" smtClean="0">
                          <a:solidFill>
                            <a:schemeClr val="tx1"/>
                          </a:solidFill>
                          <a:effectLst>
                            <a:outerShdw blurRad="38100" dist="38100" dir="2700000" algn="tl">
                              <a:srgbClr val="FFFFFF"/>
                            </a:outerShdw>
                          </a:effectLst>
                          <a:latin typeface="Arial" charset="0"/>
                          <a:ea typeface="+mn-ea"/>
                          <a:cs typeface="+mn-cs"/>
                        </a:rPr>
                        <a:t>1.55</a:t>
                      </a:r>
                    </a:p>
                  </a:txBody>
                  <a:tcPr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74320">
                <a:tc>
                  <a:txBody>
                    <a:bodyPr/>
                    <a:lstStyle/>
                    <a:p>
                      <a:endParaRPr lang="en-US"/>
                    </a:p>
                  </a:txBody>
                  <a:tcPr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a:p>
                  </a:txBody>
                  <a:tcPr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t"/>
                      <a:r>
                        <a:rPr lang="en-US" sz="1800" b="1" kern="1200" dirty="0" smtClean="0">
                          <a:solidFill>
                            <a:schemeClr val="tx1"/>
                          </a:solidFill>
                          <a:effectLst>
                            <a:outerShdw blurRad="38100" dist="38100" dir="2700000" algn="tl">
                              <a:srgbClr val="FFFFFF"/>
                            </a:outerShdw>
                          </a:effectLst>
                          <a:latin typeface="Arial" charset="0"/>
                          <a:ea typeface="+mn-ea"/>
                          <a:cs typeface="+mn-cs"/>
                        </a:rPr>
                        <a:t>Period</a:t>
                      </a:r>
                    </a:p>
                  </a:txBody>
                  <a:tcPr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99FF"/>
                    </a:solidFill>
                  </a:tcPr>
                </a:tc>
                <a:tc>
                  <a:txBody>
                    <a:bodyPr/>
                    <a:lstStyle/>
                    <a:p>
                      <a:pPr algn="r" fontAlgn="b"/>
                      <a:r>
                        <a:rPr lang="en-US" sz="1800" b="1" kern="1200" dirty="0" smtClean="0">
                          <a:solidFill>
                            <a:schemeClr val="tx1"/>
                          </a:solidFill>
                          <a:effectLst>
                            <a:outerShdw blurRad="38100" dist="38100" dir="2700000" algn="tl">
                              <a:srgbClr val="FFFFFF"/>
                            </a:outerShdw>
                          </a:effectLst>
                          <a:latin typeface="Arial" charset="0"/>
                          <a:ea typeface="+mn-ea"/>
                          <a:cs typeface="+mn-cs"/>
                        </a:rPr>
                        <a:t>P1</a:t>
                      </a:r>
                    </a:p>
                  </a:txBody>
                  <a:tcPr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99FF"/>
                    </a:solidFill>
                  </a:tcPr>
                </a:tc>
                <a:tc>
                  <a:txBody>
                    <a:bodyPr/>
                    <a:lstStyle/>
                    <a:p>
                      <a:pPr algn="r" fontAlgn="b"/>
                      <a:r>
                        <a:rPr lang="en-US" sz="1800" b="1" kern="1200" dirty="0" smtClean="0">
                          <a:solidFill>
                            <a:schemeClr val="tx1"/>
                          </a:solidFill>
                          <a:effectLst>
                            <a:outerShdw blurRad="38100" dist="38100" dir="2700000" algn="tl">
                              <a:srgbClr val="FFFFFF"/>
                            </a:outerShdw>
                          </a:effectLst>
                          <a:latin typeface="Arial" charset="0"/>
                          <a:ea typeface="+mn-ea"/>
                          <a:cs typeface="+mn-cs"/>
                        </a:rPr>
                        <a:t>P2</a:t>
                      </a:r>
                    </a:p>
                  </a:txBody>
                  <a:tcPr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99FF"/>
                    </a:solidFill>
                  </a:tcPr>
                </a:tc>
                <a:tc>
                  <a:txBody>
                    <a:bodyPr/>
                    <a:lstStyle/>
                    <a:p>
                      <a:pPr algn="r" fontAlgn="b"/>
                      <a:r>
                        <a:rPr lang="en-US" sz="1800" b="1" kern="1200" dirty="0" smtClean="0">
                          <a:solidFill>
                            <a:schemeClr val="tx1"/>
                          </a:solidFill>
                          <a:effectLst>
                            <a:outerShdw blurRad="38100" dist="38100" dir="2700000" algn="tl">
                              <a:srgbClr val="FFFFFF"/>
                            </a:outerShdw>
                          </a:effectLst>
                          <a:latin typeface="Arial" charset="0"/>
                          <a:ea typeface="+mn-ea"/>
                          <a:cs typeface="+mn-cs"/>
                        </a:rPr>
                        <a:t>P3</a:t>
                      </a:r>
                    </a:p>
                  </a:txBody>
                  <a:tcPr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99FF"/>
                    </a:solidFill>
                  </a:tcPr>
                </a:tc>
                <a:tc>
                  <a:txBody>
                    <a:bodyPr/>
                    <a:lstStyle/>
                    <a:p>
                      <a:pPr algn="r" fontAlgn="b"/>
                      <a:r>
                        <a:rPr lang="en-US" sz="1800" b="1" kern="1200" dirty="0" smtClean="0">
                          <a:solidFill>
                            <a:schemeClr val="tx1"/>
                          </a:solidFill>
                          <a:effectLst>
                            <a:outerShdw blurRad="38100" dist="38100" dir="2700000" algn="tl">
                              <a:srgbClr val="FFFFFF"/>
                            </a:outerShdw>
                          </a:effectLst>
                          <a:latin typeface="Arial" charset="0"/>
                          <a:ea typeface="+mn-ea"/>
                          <a:cs typeface="+mn-cs"/>
                        </a:rPr>
                        <a:t>P4</a:t>
                      </a:r>
                    </a:p>
                  </a:txBody>
                  <a:tcPr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99FF"/>
                    </a:solidFill>
                  </a:tcPr>
                </a:tc>
                <a:tc>
                  <a:txBody>
                    <a:bodyPr/>
                    <a:lstStyle/>
                    <a:p>
                      <a:pPr algn="r" fontAlgn="b"/>
                      <a:r>
                        <a:rPr lang="en-US" sz="1800" b="1" kern="1200" dirty="0" smtClean="0">
                          <a:solidFill>
                            <a:schemeClr val="tx1"/>
                          </a:solidFill>
                          <a:effectLst>
                            <a:outerShdw blurRad="38100" dist="38100" dir="2700000" algn="tl">
                              <a:srgbClr val="FFFFFF"/>
                            </a:outerShdw>
                          </a:effectLst>
                          <a:latin typeface="Arial" charset="0"/>
                          <a:ea typeface="+mn-ea"/>
                          <a:cs typeface="+mn-cs"/>
                        </a:rPr>
                        <a:t>P5</a:t>
                      </a:r>
                    </a:p>
                  </a:txBody>
                  <a:tcPr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99FF"/>
                    </a:solidFill>
                  </a:tcPr>
                </a:tc>
              </a:tr>
              <a:tr h="274320">
                <a:tc rowSpan="4">
                  <a:txBody>
                    <a:bodyPr/>
                    <a:lstStyle/>
                    <a:p>
                      <a:pPr marL="0" marR="0" indent="0" algn="ctr" defTabSz="914400" rtl="0" eaLnBrk="1" fontAlgn="t" latinLnBrk="0" hangingPunct="1">
                        <a:lnSpc>
                          <a:spcPct val="100000"/>
                        </a:lnSpc>
                        <a:spcBef>
                          <a:spcPts val="0"/>
                        </a:spcBef>
                        <a:spcAft>
                          <a:spcPts val="0"/>
                        </a:spcAft>
                        <a:buClrTx/>
                        <a:buSzTx/>
                        <a:buFontTx/>
                        <a:buNone/>
                        <a:tabLst/>
                        <a:defRPr/>
                      </a:pPr>
                      <a:r>
                        <a:rPr lang="en-US" sz="2800" b="1" kern="1200" dirty="0" smtClean="0">
                          <a:solidFill>
                            <a:schemeClr val="tx1"/>
                          </a:solidFill>
                          <a:effectLst>
                            <a:outerShdw blurRad="38100" dist="38100" dir="2700000" algn="tl">
                              <a:srgbClr val="FFFFFF"/>
                            </a:outerShdw>
                          </a:effectLst>
                          <a:latin typeface="Arial" charset="0"/>
                          <a:ea typeface="+mn-ea"/>
                          <a:cs typeface="+mn-cs"/>
                        </a:rPr>
                        <a:t>P1</a:t>
                      </a:r>
                    </a:p>
                  </a:txBody>
                  <a:tcPr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endParaRPr lang="en-US" dirty="0"/>
                    </a:p>
                  </a:txBody>
                  <a:tcPr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defTabSz="914400" rtl="0" eaLnBrk="1" fontAlgn="t" latinLnBrk="0" hangingPunct="1"/>
                      <a:r>
                        <a:rPr lang="en-US" sz="1800" b="1" kern="1200" dirty="0" smtClean="0">
                          <a:solidFill>
                            <a:srgbClr val="0000FF"/>
                          </a:solidFill>
                          <a:effectLst>
                            <a:outerShdw blurRad="38100" dist="38100" dir="2700000" algn="tl">
                              <a:srgbClr val="FFFFFF"/>
                            </a:outerShdw>
                          </a:effectLst>
                          <a:latin typeface="Arial" charset="0"/>
                          <a:ea typeface="+mn-ea"/>
                          <a:cs typeface="+mn-cs"/>
                        </a:rPr>
                        <a:t>BC0 = 0 </a:t>
                      </a:r>
                      <a:r>
                        <a:rPr lang="en-US" sz="1800" b="1" kern="1200" dirty="0" smtClean="0">
                          <a:solidFill>
                            <a:srgbClr val="0000FF"/>
                          </a:solidFill>
                          <a:effectLst>
                            <a:outerShdw blurRad="38100" dist="38100" dir="2700000" algn="tl">
                              <a:srgbClr val="FFFFFF"/>
                            </a:outerShdw>
                          </a:effectLst>
                          <a:latin typeface="Arial" charset="0"/>
                          <a:ea typeface="+mn-ea"/>
                          <a:cs typeface="+mn-cs"/>
                          <a:sym typeface="Wingdings"/>
                        </a:rPr>
                        <a:t></a:t>
                      </a:r>
                      <a:endParaRPr lang="en-US" sz="1800" b="1" kern="1200" dirty="0" smtClean="0">
                        <a:solidFill>
                          <a:srgbClr val="0000FF"/>
                        </a:solidFill>
                        <a:effectLst>
                          <a:outerShdw blurRad="38100" dist="38100" dir="2700000" algn="tl">
                            <a:srgbClr val="FFFFFF"/>
                          </a:outerShdw>
                        </a:effectLst>
                        <a:latin typeface="Arial" charset="0"/>
                        <a:ea typeface="+mn-ea"/>
                        <a:cs typeface="+mn-cs"/>
                      </a:endParaRPr>
                    </a:p>
                  </a:txBody>
                  <a:tcPr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marL="0" algn="l" defTabSz="914400" rtl="0" eaLnBrk="1" fontAlgn="t" latinLnBrk="0" hangingPunct="1"/>
                      <a:endParaRPr lang="en-US" sz="1800" b="1" kern="1200" dirty="0" smtClean="0">
                        <a:solidFill>
                          <a:schemeClr val="tx1"/>
                        </a:solidFill>
                        <a:effectLst>
                          <a:outerShdw blurRad="38100" dist="38100" dir="2700000" algn="tl">
                            <a:srgbClr val="FFFFFF"/>
                          </a:outerShdw>
                        </a:effectLst>
                        <a:latin typeface="Arial" charset="0"/>
                        <a:ea typeface="+mn-ea"/>
                        <a:cs typeface="+mn-cs"/>
                      </a:endParaRPr>
                    </a:p>
                  </a:txBody>
                  <a:tcPr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marL="0" algn="l" defTabSz="914400" rtl="0" eaLnBrk="1" fontAlgn="t" latinLnBrk="0" hangingPunct="1"/>
                      <a:endParaRPr lang="en-US" sz="1800" b="1" kern="1200" dirty="0" smtClean="0">
                        <a:solidFill>
                          <a:schemeClr val="tx1"/>
                        </a:solidFill>
                        <a:effectLst>
                          <a:outerShdw blurRad="38100" dist="38100" dir="2700000" algn="tl">
                            <a:srgbClr val="FFFFFF"/>
                          </a:outerShdw>
                        </a:effectLst>
                        <a:latin typeface="Arial" charset="0"/>
                        <a:ea typeface="+mn-ea"/>
                        <a:cs typeface="+mn-cs"/>
                      </a:endParaRPr>
                    </a:p>
                  </a:txBody>
                  <a:tcPr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marL="0" algn="l" defTabSz="914400" rtl="0" eaLnBrk="1" fontAlgn="t" latinLnBrk="0" hangingPunct="1"/>
                      <a:endParaRPr lang="en-US" sz="1800" b="1" kern="1200" dirty="0" smtClean="0">
                        <a:solidFill>
                          <a:schemeClr val="tx1"/>
                        </a:solidFill>
                        <a:effectLst>
                          <a:outerShdw blurRad="38100" dist="38100" dir="2700000" algn="tl">
                            <a:srgbClr val="FFFFFF"/>
                          </a:outerShdw>
                        </a:effectLst>
                        <a:latin typeface="Arial" charset="0"/>
                        <a:ea typeface="+mn-ea"/>
                        <a:cs typeface="+mn-cs"/>
                      </a:endParaRPr>
                    </a:p>
                  </a:txBody>
                  <a:tcPr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marL="0" algn="l" defTabSz="914400" rtl="0" eaLnBrk="1" fontAlgn="t" latinLnBrk="0" hangingPunct="1"/>
                      <a:endParaRPr lang="en-US" sz="1800" b="1" kern="1200" dirty="0" smtClean="0">
                        <a:solidFill>
                          <a:schemeClr val="tx1"/>
                        </a:solidFill>
                        <a:effectLst>
                          <a:outerShdw blurRad="38100" dist="38100" dir="2700000" algn="tl">
                            <a:srgbClr val="FFFFFF"/>
                          </a:outerShdw>
                        </a:effectLst>
                        <a:latin typeface="Arial" charset="0"/>
                        <a:ea typeface="+mn-ea"/>
                        <a:cs typeface="+mn-cs"/>
                      </a:endParaRPr>
                    </a:p>
                  </a:txBody>
                  <a:tcPr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marL="0" algn="l" defTabSz="914400" rtl="0" eaLnBrk="1" fontAlgn="t" latinLnBrk="0" hangingPunct="1"/>
                      <a:endParaRPr lang="en-US" sz="1800" b="1" kern="1200" dirty="0" smtClean="0">
                        <a:solidFill>
                          <a:schemeClr val="tx1"/>
                        </a:solidFill>
                        <a:effectLst>
                          <a:outerShdw blurRad="38100" dist="38100" dir="2700000" algn="tl">
                            <a:srgbClr val="FFFFFF"/>
                          </a:outerShdw>
                        </a:effectLst>
                        <a:latin typeface="Arial" charset="0"/>
                        <a:ea typeface="+mn-ea"/>
                        <a:cs typeface="+mn-cs"/>
                      </a:endParaRPr>
                    </a:p>
                  </a:txBody>
                  <a:tcPr marT="0" marB="0">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r>
              <a:tr h="274320">
                <a:tc vMerge="1">
                  <a:txBody>
                    <a:bodyPr/>
                    <a:lstStyle/>
                    <a:p>
                      <a:endParaRPr lang="en-US" dirty="0"/>
                    </a:p>
                  </a:txBody>
                  <a:tcPr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800" b="1" kern="1200" dirty="0" smtClean="0">
                          <a:solidFill>
                            <a:schemeClr val="tx1"/>
                          </a:solidFill>
                          <a:effectLst>
                            <a:outerShdw blurRad="38100" dist="38100" dir="2700000" algn="tl">
                              <a:srgbClr val="FFFFFF"/>
                            </a:outerShdw>
                          </a:effectLst>
                          <a:latin typeface="Arial" charset="0"/>
                          <a:ea typeface="+mn-ea"/>
                          <a:cs typeface="+mn-cs"/>
                        </a:rPr>
                        <a:t>K1:120</a:t>
                      </a:r>
                      <a:r>
                        <a:rPr lang="en-US" sz="1800" b="1" kern="1200" dirty="0" smtClean="0">
                          <a:solidFill>
                            <a:schemeClr val="tx1"/>
                          </a:solidFill>
                          <a:effectLst>
                            <a:outerShdw blurRad="38100" dist="38100" dir="2700000" algn="tl">
                              <a:srgbClr val="FFFFFF"/>
                            </a:outerShdw>
                          </a:effectLst>
                          <a:latin typeface="Arial" charset="0"/>
                          <a:ea typeface="+mn-ea"/>
                          <a:cs typeface="+mn-cs"/>
                          <a:sym typeface="Wingdings"/>
                        </a:rPr>
                        <a:t></a:t>
                      </a:r>
                      <a:endParaRPr lang="en-US" sz="1800" b="1" kern="1200" dirty="0" smtClean="0">
                        <a:solidFill>
                          <a:schemeClr val="tx1"/>
                        </a:solidFill>
                        <a:effectLst>
                          <a:outerShdw blurRad="38100" dist="38100" dir="2700000" algn="tl">
                            <a:srgbClr val="FFFFFF"/>
                          </a:outerShdw>
                        </a:effectLst>
                        <a:latin typeface="Arial" charset="0"/>
                        <a:ea typeface="+mn-ea"/>
                        <a:cs typeface="+mn-cs"/>
                      </a:endParaRPr>
                    </a:p>
                  </a:txBody>
                  <a:tcPr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t"/>
                      <a:r>
                        <a:rPr lang="en-US" sz="1800" b="1" kern="1200" dirty="0" smtClean="0">
                          <a:solidFill>
                            <a:schemeClr val="tx1"/>
                          </a:solidFill>
                          <a:effectLst>
                            <a:outerShdw blurRad="38100" dist="38100" dir="2700000" algn="tl">
                              <a:srgbClr val="FFFFFF"/>
                            </a:outerShdw>
                          </a:effectLst>
                          <a:latin typeface="Arial" charset="0"/>
                          <a:ea typeface="+mn-ea"/>
                          <a:cs typeface="+mn-cs"/>
                        </a:rPr>
                        <a:t>Ordering cost</a:t>
                      </a:r>
                    </a:p>
                  </a:txBody>
                  <a:tcPr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defTabSz="914400" rtl="0" eaLnBrk="1" fontAlgn="t" latinLnBrk="0" hangingPunct="1"/>
                      <a:endParaRPr lang="en-US" sz="1800" b="1" kern="1200" dirty="0" smtClean="0">
                        <a:solidFill>
                          <a:schemeClr val="tx1"/>
                        </a:solidFill>
                        <a:effectLst>
                          <a:outerShdw blurRad="38100" dist="38100" dir="2700000" algn="tl">
                            <a:srgbClr val="FFFFFF"/>
                          </a:outerShdw>
                        </a:effectLst>
                        <a:latin typeface="Arial" charset="0"/>
                        <a:ea typeface="+mn-ea"/>
                        <a:cs typeface="+mn-cs"/>
                      </a:endParaRPr>
                    </a:p>
                  </a:txBody>
                  <a:tcPr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defTabSz="914400" rtl="0" eaLnBrk="1" fontAlgn="t" latinLnBrk="0" hangingPunct="1"/>
                      <a:endParaRPr lang="en-US" sz="1800" b="1" kern="1200" dirty="0" smtClean="0">
                        <a:solidFill>
                          <a:schemeClr val="tx1"/>
                        </a:solidFill>
                        <a:effectLst>
                          <a:outerShdw blurRad="38100" dist="38100" dir="2700000" algn="tl">
                            <a:srgbClr val="FFFFFF"/>
                          </a:outerShdw>
                        </a:effectLst>
                        <a:latin typeface="Arial" charset="0"/>
                        <a:ea typeface="+mn-ea"/>
                        <a:cs typeface="+mn-cs"/>
                      </a:endParaRPr>
                    </a:p>
                  </a:txBody>
                  <a:tcPr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defTabSz="914400" rtl="0" eaLnBrk="1" fontAlgn="t" latinLnBrk="0" hangingPunct="1"/>
                      <a:endParaRPr lang="en-US" sz="1800" b="1" kern="1200" dirty="0" smtClean="0">
                        <a:solidFill>
                          <a:schemeClr val="tx1"/>
                        </a:solidFill>
                        <a:effectLst>
                          <a:outerShdw blurRad="38100" dist="38100" dir="2700000" algn="tl">
                            <a:srgbClr val="FFFFFF"/>
                          </a:outerShdw>
                        </a:effectLst>
                        <a:latin typeface="Arial" charset="0"/>
                        <a:ea typeface="+mn-ea"/>
                        <a:cs typeface="+mn-cs"/>
                      </a:endParaRPr>
                    </a:p>
                  </a:txBody>
                  <a:tcPr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defTabSz="914400" rtl="0" eaLnBrk="1" fontAlgn="t" latinLnBrk="0" hangingPunct="1"/>
                      <a:endParaRPr lang="en-US" sz="1800" b="1" kern="1200" dirty="0" smtClean="0">
                        <a:solidFill>
                          <a:schemeClr val="tx1"/>
                        </a:solidFill>
                        <a:effectLst>
                          <a:outerShdw blurRad="38100" dist="38100" dir="2700000" algn="tl">
                            <a:srgbClr val="FFFFFF"/>
                          </a:outerShdw>
                        </a:effectLst>
                        <a:latin typeface="Arial" charset="0"/>
                        <a:ea typeface="+mn-ea"/>
                        <a:cs typeface="+mn-cs"/>
                      </a:endParaRPr>
                    </a:p>
                  </a:txBody>
                  <a:tcPr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defTabSz="914400" rtl="0" eaLnBrk="1" fontAlgn="t" latinLnBrk="0" hangingPunct="1"/>
                      <a:endParaRPr lang="en-US" sz="1800" b="1" kern="1200" dirty="0" smtClean="0">
                        <a:solidFill>
                          <a:schemeClr val="tx1"/>
                        </a:solidFill>
                        <a:effectLst>
                          <a:outerShdw blurRad="38100" dist="38100" dir="2700000" algn="tl">
                            <a:srgbClr val="FFFFFF"/>
                          </a:outerShdw>
                        </a:effectLst>
                        <a:latin typeface="Arial" charset="0"/>
                        <a:ea typeface="+mn-ea"/>
                        <a:cs typeface="+mn-cs"/>
                      </a:endParaRPr>
                    </a:p>
                  </a:txBody>
                  <a:tcPr marT="0" marB="0">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74320">
                <a:tc vMerge="1">
                  <a:txBody>
                    <a:bodyPr/>
                    <a:lstStyle/>
                    <a:p>
                      <a:endParaRPr lang="en-US" dirty="0"/>
                    </a:p>
                  </a:txBody>
                  <a:tcPr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800" b="1" kern="1200" dirty="0" smtClean="0">
                        <a:solidFill>
                          <a:schemeClr val="tx1"/>
                        </a:solidFill>
                        <a:effectLst>
                          <a:outerShdw blurRad="38100" dist="38100" dir="2700000" algn="tl">
                            <a:srgbClr val="FFFFFF"/>
                          </a:outerShdw>
                        </a:effectLst>
                        <a:latin typeface="Arial" charset="0"/>
                        <a:ea typeface="+mn-ea"/>
                        <a:cs typeface="+mn-cs"/>
                      </a:endParaRPr>
                    </a:p>
                  </a:txBody>
                  <a:tcPr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t"/>
                      <a:r>
                        <a:rPr lang="en-US" sz="1800" b="1" kern="1200" dirty="0" smtClean="0">
                          <a:solidFill>
                            <a:schemeClr val="tx1"/>
                          </a:solidFill>
                          <a:effectLst>
                            <a:outerShdw blurRad="38100" dist="38100" dir="2700000" algn="tl">
                              <a:srgbClr val="FFFFFF"/>
                            </a:outerShdw>
                          </a:effectLst>
                          <a:latin typeface="Arial" charset="0"/>
                          <a:ea typeface="+mn-ea"/>
                          <a:cs typeface="+mn-cs"/>
                        </a:rPr>
                        <a:t>Holding cost</a:t>
                      </a:r>
                    </a:p>
                  </a:txBody>
                  <a:tcPr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defTabSz="914400" rtl="0" eaLnBrk="1" fontAlgn="t" latinLnBrk="0" hangingPunct="1"/>
                      <a:endParaRPr lang="en-US" sz="1800" b="1" kern="1200" dirty="0" smtClean="0">
                        <a:solidFill>
                          <a:schemeClr val="tx1"/>
                        </a:solidFill>
                        <a:effectLst>
                          <a:outerShdw blurRad="38100" dist="38100" dir="2700000" algn="tl">
                            <a:srgbClr val="FFFFFF"/>
                          </a:outerShdw>
                        </a:effectLst>
                        <a:latin typeface="Arial" charset="0"/>
                        <a:ea typeface="+mn-ea"/>
                        <a:cs typeface="+mn-cs"/>
                      </a:endParaRPr>
                    </a:p>
                  </a:txBody>
                  <a:tcPr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defTabSz="914400" rtl="0" eaLnBrk="1" fontAlgn="t" latinLnBrk="0" hangingPunct="1"/>
                      <a:endParaRPr lang="en-US" sz="1800" b="1" kern="1200" dirty="0" smtClean="0">
                        <a:solidFill>
                          <a:schemeClr val="tx1"/>
                        </a:solidFill>
                        <a:effectLst>
                          <a:outerShdw blurRad="38100" dist="38100" dir="2700000" algn="tl">
                            <a:srgbClr val="FFFFFF"/>
                          </a:outerShdw>
                        </a:effectLst>
                        <a:latin typeface="Arial" charset="0"/>
                        <a:ea typeface="+mn-ea"/>
                        <a:cs typeface="+mn-cs"/>
                      </a:endParaRPr>
                    </a:p>
                  </a:txBody>
                  <a:tcPr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defTabSz="914400" rtl="0" eaLnBrk="1" fontAlgn="t" latinLnBrk="0" hangingPunct="1"/>
                      <a:endParaRPr lang="en-US" sz="1800" b="1" kern="1200" dirty="0" smtClean="0">
                        <a:solidFill>
                          <a:schemeClr val="tx1"/>
                        </a:solidFill>
                        <a:effectLst>
                          <a:outerShdw blurRad="38100" dist="38100" dir="2700000" algn="tl">
                            <a:srgbClr val="FFFFFF"/>
                          </a:outerShdw>
                        </a:effectLst>
                        <a:latin typeface="Arial" charset="0"/>
                        <a:ea typeface="+mn-ea"/>
                        <a:cs typeface="+mn-cs"/>
                      </a:endParaRPr>
                    </a:p>
                  </a:txBody>
                  <a:tcPr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defTabSz="914400" rtl="0" eaLnBrk="1" fontAlgn="t" latinLnBrk="0" hangingPunct="1"/>
                      <a:endParaRPr lang="en-US" sz="1800" b="1" kern="1200" dirty="0" smtClean="0">
                        <a:solidFill>
                          <a:schemeClr val="tx1"/>
                        </a:solidFill>
                        <a:effectLst>
                          <a:outerShdw blurRad="38100" dist="38100" dir="2700000" algn="tl">
                            <a:srgbClr val="FFFFFF"/>
                          </a:outerShdw>
                        </a:effectLst>
                        <a:latin typeface="Arial" charset="0"/>
                        <a:ea typeface="+mn-ea"/>
                        <a:cs typeface="+mn-cs"/>
                      </a:endParaRPr>
                    </a:p>
                  </a:txBody>
                  <a:tcPr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defTabSz="914400" rtl="0" eaLnBrk="1" fontAlgn="t" latinLnBrk="0" hangingPunct="1"/>
                      <a:endParaRPr lang="en-US" sz="1800" b="1" kern="1200" dirty="0" smtClean="0">
                        <a:solidFill>
                          <a:schemeClr val="tx1"/>
                        </a:solidFill>
                        <a:effectLst>
                          <a:outerShdw blurRad="38100" dist="38100" dir="2700000" algn="tl">
                            <a:srgbClr val="FFFFFF"/>
                          </a:outerShdw>
                        </a:effectLst>
                        <a:latin typeface="Arial" charset="0"/>
                        <a:ea typeface="+mn-ea"/>
                        <a:cs typeface="+mn-cs"/>
                      </a:endParaRPr>
                    </a:p>
                  </a:txBody>
                  <a:tcPr marT="0" marB="0">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74320">
                <a:tc vMerge="1">
                  <a:txBody>
                    <a:bodyPr/>
                    <a:lstStyle/>
                    <a:p>
                      <a:endParaRPr lang="en-US" dirty="0"/>
                    </a:p>
                  </a:txBody>
                  <a:tcPr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800" b="1" kern="1200" dirty="0" smtClean="0">
                        <a:solidFill>
                          <a:schemeClr val="tx1"/>
                        </a:solidFill>
                        <a:effectLst>
                          <a:outerShdw blurRad="38100" dist="38100" dir="2700000" algn="tl">
                            <a:srgbClr val="FFFFFF"/>
                          </a:outerShdw>
                        </a:effectLst>
                        <a:latin typeface="Arial" charset="0"/>
                        <a:ea typeface="+mn-ea"/>
                        <a:cs typeface="+mn-cs"/>
                      </a:endParaRPr>
                    </a:p>
                  </a:txBody>
                  <a:tcPr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algn="l" fontAlgn="t"/>
                      <a:r>
                        <a:rPr lang="en-US" sz="1800" b="1" kern="1200" dirty="0" smtClean="0">
                          <a:solidFill>
                            <a:schemeClr val="tx1"/>
                          </a:solidFill>
                          <a:effectLst>
                            <a:outerShdw blurRad="38100" dist="38100" dir="2700000" algn="tl">
                              <a:srgbClr val="FFFFFF"/>
                            </a:outerShdw>
                          </a:effectLst>
                          <a:latin typeface="Arial" charset="0"/>
                          <a:ea typeface="+mn-ea"/>
                          <a:cs typeface="+mn-cs"/>
                        </a:rPr>
                        <a:t>Total cost</a:t>
                      </a:r>
                    </a:p>
                  </a:txBody>
                  <a:tcPr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marL="0" algn="l" defTabSz="914400" rtl="0" eaLnBrk="1" fontAlgn="t" latinLnBrk="0" hangingPunct="1"/>
                      <a:endParaRPr lang="en-US" sz="1800" b="1" kern="1200" dirty="0" smtClean="0">
                        <a:solidFill>
                          <a:schemeClr val="tx1"/>
                        </a:solidFill>
                        <a:effectLst>
                          <a:outerShdw blurRad="38100" dist="38100" dir="2700000" algn="tl">
                            <a:srgbClr val="FFFFFF"/>
                          </a:outerShdw>
                        </a:effectLst>
                        <a:latin typeface="Arial" charset="0"/>
                        <a:ea typeface="+mn-ea"/>
                        <a:cs typeface="+mn-cs"/>
                      </a:endParaRPr>
                    </a:p>
                  </a:txBody>
                  <a:tcPr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marL="0" algn="l" defTabSz="914400" rtl="0" eaLnBrk="1" fontAlgn="t" latinLnBrk="0" hangingPunct="1"/>
                      <a:endParaRPr lang="en-US" sz="1800" b="1" kern="1200" dirty="0" smtClean="0">
                        <a:solidFill>
                          <a:schemeClr val="tx1"/>
                        </a:solidFill>
                        <a:effectLst>
                          <a:outerShdw blurRad="38100" dist="38100" dir="2700000" algn="tl">
                            <a:srgbClr val="FFFFFF"/>
                          </a:outerShdw>
                        </a:effectLst>
                        <a:latin typeface="Arial" charset="0"/>
                        <a:ea typeface="+mn-ea"/>
                        <a:cs typeface="+mn-cs"/>
                      </a:endParaRPr>
                    </a:p>
                  </a:txBody>
                  <a:tcPr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marL="0" algn="l" defTabSz="914400" rtl="0" eaLnBrk="1" fontAlgn="t" latinLnBrk="0" hangingPunct="1"/>
                      <a:endParaRPr lang="en-US" sz="1800" b="1" kern="1200" dirty="0" smtClean="0">
                        <a:solidFill>
                          <a:schemeClr val="tx1"/>
                        </a:solidFill>
                        <a:effectLst>
                          <a:outerShdw blurRad="38100" dist="38100" dir="2700000" algn="tl">
                            <a:srgbClr val="FFFFFF"/>
                          </a:outerShdw>
                        </a:effectLst>
                        <a:latin typeface="Arial" charset="0"/>
                        <a:ea typeface="+mn-ea"/>
                        <a:cs typeface="+mn-cs"/>
                      </a:endParaRPr>
                    </a:p>
                  </a:txBody>
                  <a:tcPr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marL="0" algn="l" defTabSz="914400" rtl="0" eaLnBrk="1" fontAlgn="t" latinLnBrk="0" hangingPunct="1"/>
                      <a:endParaRPr lang="en-US" sz="1800" b="1" kern="1200" dirty="0" smtClean="0">
                        <a:solidFill>
                          <a:schemeClr val="tx1"/>
                        </a:solidFill>
                        <a:effectLst>
                          <a:outerShdw blurRad="38100" dist="38100" dir="2700000" algn="tl">
                            <a:srgbClr val="FFFFFF"/>
                          </a:outerShdw>
                        </a:effectLst>
                        <a:latin typeface="Arial" charset="0"/>
                        <a:ea typeface="+mn-ea"/>
                        <a:cs typeface="+mn-cs"/>
                      </a:endParaRPr>
                    </a:p>
                  </a:txBody>
                  <a:tcPr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marL="0" algn="l" defTabSz="914400" rtl="0" eaLnBrk="1" fontAlgn="t" latinLnBrk="0" hangingPunct="1"/>
                      <a:endParaRPr lang="en-US" sz="1800" b="1" kern="1200" dirty="0" smtClean="0">
                        <a:solidFill>
                          <a:schemeClr val="tx1"/>
                        </a:solidFill>
                        <a:effectLst>
                          <a:outerShdw blurRad="38100" dist="38100" dir="2700000" algn="tl">
                            <a:srgbClr val="FFFFFF"/>
                          </a:outerShdw>
                        </a:effectLst>
                        <a:latin typeface="Arial" charset="0"/>
                        <a:ea typeface="+mn-ea"/>
                        <a:cs typeface="+mn-cs"/>
                      </a:endParaRPr>
                    </a:p>
                  </a:txBody>
                  <a:tcPr marT="0" marB="0">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r>
              <a:tr h="274320">
                <a:tc rowSpan="4">
                  <a:txBody>
                    <a:bodyPr/>
                    <a:lstStyle/>
                    <a:p>
                      <a:pPr marL="0" marR="0" indent="0" algn="ctr" defTabSz="914400" rtl="0" eaLnBrk="1" fontAlgn="t" latinLnBrk="0" hangingPunct="1">
                        <a:lnSpc>
                          <a:spcPct val="100000"/>
                        </a:lnSpc>
                        <a:spcBef>
                          <a:spcPts val="0"/>
                        </a:spcBef>
                        <a:spcAft>
                          <a:spcPts val="0"/>
                        </a:spcAft>
                        <a:buClrTx/>
                        <a:buSzTx/>
                        <a:buFontTx/>
                        <a:buNone/>
                        <a:tabLst/>
                        <a:defRPr/>
                      </a:pPr>
                      <a:r>
                        <a:rPr lang="en-US" sz="2800" b="1" kern="1200" dirty="0" smtClean="0">
                          <a:solidFill>
                            <a:schemeClr val="tx1"/>
                          </a:solidFill>
                          <a:effectLst>
                            <a:outerShdw blurRad="38100" dist="38100" dir="2700000" algn="tl">
                              <a:srgbClr val="FFFFFF"/>
                            </a:outerShdw>
                          </a:effectLst>
                          <a:latin typeface="Arial" charset="0"/>
                          <a:ea typeface="+mn-ea"/>
                          <a:cs typeface="+mn-cs"/>
                        </a:rPr>
                        <a:t>P2</a:t>
                      </a:r>
                    </a:p>
                  </a:txBody>
                  <a:tcPr marL="9525" marR="9525" marT="9525"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endParaRPr lang="en-US" sz="1800" b="1" kern="1200" dirty="0" smtClean="0">
                        <a:solidFill>
                          <a:schemeClr val="tx1"/>
                        </a:solidFill>
                        <a:effectLst>
                          <a:outerShdw blurRad="38100" dist="38100" dir="2700000" algn="tl">
                            <a:srgbClr val="FFFFFF"/>
                          </a:outerShdw>
                        </a:effectLst>
                        <a:latin typeface="Arial" charset="0"/>
                        <a:ea typeface="+mn-ea"/>
                        <a:cs typeface="+mn-cs"/>
                      </a:endParaRPr>
                    </a:p>
                  </a:txBody>
                  <a:tcPr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t"/>
                      <a:r>
                        <a:rPr lang="en-US" sz="1800" b="1" kern="1200" dirty="0" smtClean="0">
                          <a:solidFill>
                            <a:srgbClr val="0000FF"/>
                          </a:solidFill>
                          <a:effectLst>
                            <a:outerShdw blurRad="38100" dist="38100" dir="2700000" algn="tl">
                              <a:srgbClr val="FFFFFF"/>
                            </a:outerShdw>
                          </a:effectLst>
                          <a:latin typeface="Arial" charset="0"/>
                          <a:ea typeface="+mn-ea"/>
                          <a:cs typeface="+mn-cs"/>
                        </a:rPr>
                        <a:t>BC1 </a:t>
                      </a:r>
                      <a:r>
                        <a:rPr lang="en-US" sz="1800" b="1" kern="1200" dirty="0" smtClean="0">
                          <a:solidFill>
                            <a:srgbClr val="0000FF"/>
                          </a:solidFill>
                          <a:effectLst>
                            <a:outerShdw blurRad="38100" dist="38100" dir="2700000" algn="tl">
                              <a:srgbClr val="FFFFFF"/>
                            </a:outerShdw>
                          </a:effectLst>
                          <a:latin typeface="Arial" charset="0"/>
                          <a:ea typeface="+mn-ea"/>
                          <a:cs typeface="+mn-cs"/>
                          <a:sym typeface="Wingdings"/>
                        </a:rPr>
                        <a:t></a:t>
                      </a:r>
                      <a:endParaRPr lang="en-US" sz="1800" b="1" kern="1200" dirty="0" smtClean="0">
                        <a:solidFill>
                          <a:srgbClr val="0000FF"/>
                        </a:solidFill>
                        <a:effectLst>
                          <a:outerShdw blurRad="38100" dist="38100" dir="2700000" algn="tl">
                            <a:srgbClr val="FFFFFF"/>
                          </a:outerShdw>
                        </a:effectLst>
                        <a:latin typeface="Arial" charset="0"/>
                        <a:ea typeface="+mn-ea"/>
                        <a:cs typeface="+mn-cs"/>
                      </a:endParaRPr>
                    </a:p>
                  </a:txBody>
                  <a:tcPr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marL="0" algn="l" defTabSz="914400" rtl="0" eaLnBrk="1" fontAlgn="t" latinLnBrk="0" hangingPunct="1"/>
                      <a:endParaRPr lang="en-US" sz="1800" b="1" kern="1200" dirty="0" smtClean="0">
                        <a:solidFill>
                          <a:schemeClr val="tx1"/>
                        </a:solidFill>
                        <a:effectLst>
                          <a:outerShdw blurRad="38100" dist="38100" dir="2700000" algn="tl">
                            <a:srgbClr val="FFFFFF"/>
                          </a:outerShdw>
                        </a:effectLst>
                        <a:latin typeface="Arial" charset="0"/>
                        <a:ea typeface="+mn-ea"/>
                        <a:cs typeface="+mn-cs"/>
                      </a:endParaRPr>
                    </a:p>
                  </a:txBody>
                  <a:tcPr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marL="0" algn="l" defTabSz="914400" rtl="0" eaLnBrk="1" fontAlgn="t" latinLnBrk="0" hangingPunct="1"/>
                      <a:endParaRPr lang="en-US" sz="1800" b="1" kern="1200" dirty="0" smtClean="0">
                        <a:solidFill>
                          <a:schemeClr val="tx1"/>
                        </a:solidFill>
                        <a:effectLst>
                          <a:outerShdw blurRad="38100" dist="38100" dir="2700000" algn="tl">
                            <a:srgbClr val="FFFFFF"/>
                          </a:outerShdw>
                        </a:effectLst>
                        <a:latin typeface="Arial" charset="0"/>
                        <a:ea typeface="+mn-ea"/>
                        <a:cs typeface="+mn-cs"/>
                      </a:endParaRPr>
                    </a:p>
                  </a:txBody>
                  <a:tcPr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marL="0" algn="l" defTabSz="914400" rtl="0" eaLnBrk="1" fontAlgn="t" latinLnBrk="0" hangingPunct="1"/>
                      <a:endParaRPr lang="en-US" sz="1800" b="1" kern="1200" dirty="0" smtClean="0">
                        <a:solidFill>
                          <a:schemeClr val="tx1"/>
                        </a:solidFill>
                        <a:effectLst>
                          <a:outerShdw blurRad="38100" dist="38100" dir="2700000" algn="tl">
                            <a:srgbClr val="FFFFFF"/>
                          </a:outerShdw>
                        </a:effectLst>
                        <a:latin typeface="Arial" charset="0"/>
                        <a:ea typeface="+mn-ea"/>
                        <a:cs typeface="+mn-cs"/>
                      </a:endParaRPr>
                    </a:p>
                  </a:txBody>
                  <a:tcPr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marL="0" algn="l" defTabSz="914400" rtl="0" eaLnBrk="1" fontAlgn="t" latinLnBrk="0" hangingPunct="1"/>
                      <a:endParaRPr lang="en-US" sz="1800" b="1" kern="1200" dirty="0" smtClean="0">
                        <a:solidFill>
                          <a:schemeClr val="tx1"/>
                        </a:solidFill>
                        <a:effectLst>
                          <a:outerShdw blurRad="38100" dist="38100" dir="2700000" algn="tl">
                            <a:srgbClr val="FFFFFF"/>
                          </a:outerShdw>
                        </a:effectLst>
                        <a:latin typeface="Arial" charset="0"/>
                        <a:ea typeface="+mn-ea"/>
                        <a:cs typeface="+mn-cs"/>
                      </a:endParaRPr>
                    </a:p>
                  </a:txBody>
                  <a:tcPr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marL="0" algn="l" defTabSz="914400" rtl="0" eaLnBrk="1" fontAlgn="t" latinLnBrk="0" hangingPunct="1"/>
                      <a:endParaRPr lang="en-US" sz="1800" b="1" kern="1200" dirty="0" smtClean="0">
                        <a:solidFill>
                          <a:schemeClr val="tx1"/>
                        </a:solidFill>
                        <a:effectLst>
                          <a:outerShdw blurRad="38100" dist="38100" dir="2700000" algn="tl">
                            <a:srgbClr val="FFFFFF"/>
                          </a:outerShdw>
                        </a:effectLst>
                        <a:latin typeface="Arial" charset="0"/>
                        <a:ea typeface="+mn-ea"/>
                        <a:cs typeface="+mn-cs"/>
                      </a:endParaRPr>
                    </a:p>
                  </a:txBody>
                  <a:tcPr marT="0" marB="0">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r>
              <a:tr h="274320">
                <a:tc vMerge="1">
                  <a:txBody>
                    <a:bodyPr/>
                    <a:lstStyle/>
                    <a:p>
                      <a:pPr marL="0" algn="l" defTabSz="914400" rtl="0" eaLnBrk="1" fontAlgn="t" latinLnBrk="0" hangingPunct="1"/>
                      <a:endParaRPr lang="en-US" sz="1800" b="1" kern="1200" dirty="0" smtClean="0">
                        <a:solidFill>
                          <a:schemeClr val="tx1"/>
                        </a:solidFill>
                        <a:effectLst>
                          <a:outerShdw blurRad="38100" dist="38100" dir="2700000" algn="tl">
                            <a:srgbClr val="FFFFFF"/>
                          </a:outerShdw>
                        </a:effectLst>
                        <a:latin typeface="Arial" charset="0"/>
                        <a:ea typeface="+mn-ea"/>
                        <a:cs typeface="+mn-cs"/>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800" b="1" kern="1200" dirty="0" smtClean="0">
                          <a:solidFill>
                            <a:schemeClr val="tx1"/>
                          </a:solidFill>
                          <a:effectLst>
                            <a:outerShdw blurRad="38100" dist="38100" dir="2700000" algn="tl">
                              <a:srgbClr val="FFFFFF"/>
                            </a:outerShdw>
                          </a:effectLst>
                          <a:latin typeface="Arial" charset="0"/>
                          <a:ea typeface="+mn-ea"/>
                          <a:cs typeface="+mn-cs"/>
                        </a:rPr>
                        <a:t>K2:125</a:t>
                      </a:r>
                      <a:r>
                        <a:rPr lang="en-US" sz="1800" b="1" kern="1200" dirty="0" smtClean="0">
                          <a:solidFill>
                            <a:schemeClr val="tx1"/>
                          </a:solidFill>
                          <a:effectLst>
                            <a:outerShdw blurRad="38100" dist="38100" dir="2700000" algn="tl">
                              <a:srgbClr val="FFFFFF"/>
                            </a:outerShdw>
                          </a:effectLst>
                          <a:latin typeface="Arial" charset="0"/>
                          <a:ea typeface="+mn-ea"/>
                          <a:cs typeface="+mn-cs"/>
                          <a:sym typeface="Wingdings"/>
                        </a:rPr>
                        <a:t></a:t>
                      </a:r>
                      <a:endParaRPr lang="en-US" sz="1800" b="1" kern="1200" dirty="0" smtClean="0">
                        <a:solidFill>
                          <a:schemeClr val="tx1"/>
                        </a:solidFill>
                        <a:effectLst>
                          <a:outerShdw blurRad="38100" dist="38100" dir="2700000" algn="tl">
                            <a:srgbClr val="FFFFFF"/>
                          </a:outerShdw>
                        </a:effectLst>
                        <a:latin typeface="Arial" charset="0"/>
                        <a:ea typeface="+mn-ea"/>
                        <a:cs typeface="+mn-cs"/>
                      </a:endParaRPr>
                    </a:p>
                  </a:txBody>
                  <a:tcPr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t"/>
                      <a:r>
                        <a:rPr lang="en-US" sz="1800" b="1" kern="1200" dirty="0" smtClean="0">
                          <a:solidFill>
                            <a:schemeClr val="tx1"/>
                          </a:solidFill>
                          <a:effectLst>
                            <a:outerShdw blurRad="38100" dist="38100" dir="2700000" algn="tl">
                              <a:srgbClr val="FFFFFF"/>
                            </a:outerShdw>
                          </a:effectLst>
                          <a:latin typeface="Arial" charset="0"/>
                          <a:ea typeface="+mn-ea"/>
                          <a:cs typeface="+mn-cs"/>
                        </a:rPr>
                        <a:t>Ordering cost</a:t>
                      </a:r>
                    </a:p>
                  </a:txBody>
                  <a:tcPr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defTabSz="914400" rtl="0" eaLnBrk="1" fontAlgn="t" latinLnBrk="0" hangingPunct="1"/>
                      <a:endParaRPr lang="en-US" sz="1800" b="1" kern="1200" dirty="0" smtClean="0">
                        <a:solidFill>
                          <a:schemeClr val="tx1"/>
                        </a:solidFill>
                        <a:effectLst>
                          <a:outerShdw blurRad="38100" dist="38100" dir="2700000" algn="tl">
                            <a:srgbClr val="FFFFFF"/>
                          </a:outerShdw>
                        </a:effectLst>
                        <a:latin typeface="Arial" charset="0"/>
                        <a:ea typeface="+mn-ea"/>
                        <a:cs typeface="+mn-cs"/>
                      </a:endParaRPr>
                    </a:p>
                  </a:txBody>
                  <a:tcPr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schemeClr>
                    </a:solidFill>
                  </a:tcPr>
                </a:tc>
                <a:tc>
                  <a:txBody>
                    <a:bodyPr/>
                    <a:lstStyle/>
                    <a:p>
                      <a:pPr marL="0" algn="l" defTabSz="914400" rtl="0" eaLnBrk="1" fontAlgn="t" latinLnBrk="0" hangingPunct="1"/>
                      <a:endParaRPr lang="en-US" sz="1800" b="1" kern="1200" dirty="0" smtClean="0">
                        <a:solidFill>
                          <a:schemeClr val="tx1"/>
                        </a:solidFill>
                        <a:effectLst>
                          <a:outerShdw blurRad="38100" dist="38100" dir="2700000" algn="tl">
                            <a:srgbClr val="FFFFFF"/>
                          </a:outerShdw>
                        </a:effectLst>
                        <a:latin typeface="Arial" charset="0"/>
                        <a:ea typeface="+mn-ea"/>
                        <a:cs typeface="+mn-cs"/>
                      </a:endParaRPr>
                    </a:p>
                  </a:txBody>
                  <a:tcPr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defTabSz="914400" rtl="0" eaLnBrk="1" fontAlgn="t" latinLnBrk="0" hangingPunct="1"/>
                      <a:endParaRPr lang="en-US" sz="1800" b="1" kern="1200" dirty="0" smtClean="0">
                        <a:solidFill>
                          <a:schemeClr val="tx1"/>
                        </a:solidFill>
                        <a:effectLst>
                          <a:outerShdw blurRad="38100" dist="38100" dir="2700000" algn="tl">
                            <a:srgbClr val="FFFFFF"/>
                          </a:outerShdw>
                        </a:effectLst>
                        <a:latin typeface="Arial" charset="0"/>
                        <a:ea typeface="+mn-ea"/>
                        <a:cs typeface="+mn-cs"/>
                      </a:endParaRPr>
                    </a:p>
                  </a:txBody>
                  <a:tcPr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defTabSz="914400" rtl="0" eaLnBrk="1" fontAlgn="t" latinLnBrk="0" hangingPunct="1"/>
                      <a:endParaRPr lang="en-US" sz="1800" b="1" kern="1200" dirty="0" smtClean="0">
                        <a:solidFill>
                          <a:schemeClr val="tx1"/>
                        </a:solidFill>
                        <a:effectLst>
                          <a:outerShdw blurRad="38100" dist="38100" dir="2700000" algn="tl">
                            <a:srgbClr val="FFFFFF"/>
                          </a:outerShdw>
                        </a:effectLst>
                        <a:latin typeface="Arial" charset="0"/>
                        <a:ea typeface="+mn-ea"/>
                        <a:cs typeface="+mn-cs"/>
                      </a:endParaRPr>
                    </a:p>
                  </a:txBody>
                  <a:tcPr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defTabSz="914400" rtl="0" eaLnBrk="1" fontAlgn="t" latinLnBrk="0" hangingPunct="1"/>
                      <a:endParaRPr lang="en-US" sz="1800" b="1" kern="1200" dirty="0" smtClean="0">
                        <a:solidFill>
                          <a:schemeClr val="tx1"/>
                        </a:solidFill>
                        <a:effectLst>
                          <a:outerShdw blurRad="38100" dist="38100" dir="2700000" algn="tl">
                            <a:srgbClr val="FFFFFF"/>
                          </a:outerShdw>
                        </a:effectLst>
                        <a:latin typeface="Arial" charset="0"/>
                        <a:ea typeface="+mn-ea"/>
                        <a:cs typeface="+mn-cs"/>
                      </a:endParaRPr>
                    </a:p>
                  </a:txBody>
                  <a:tcPr marT="0" marB="0">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74320">
                <a:tc vMerge="1">
                  <a:txBody>
                    <a:bodyPr/>
                    <a:lstStyle/>
                    <a:p>
                      <a:pPr marL="0" algn="l" defTabSz="914400" rtl="0" eaLnBrk="1" fontAlgn="t" latinLnBrk="0" hangingPunct="1"/>
                      <a:endParaRPr lang="en-US" sz="1800" b="1" kern="1200" dirty="0" smtClean="0">
                        <a:solidFill>
                          <a:schemeClr val="tx1"/>
                        </a:solidFill>
                        <a:effectLst>
                          <a:outerShdw blurRad="38100" dist="38100" dir="2700000" algn="tl">
                            <a:srgbClr val="FFFFFF"/>
                          </a:outerShdw>
                        </a:effectLst>
                        <a:latin typeface="Arial" charset="0"/>
                        <a:ea typeface="+mn-ea"/>
                        <a:cs typeface="+mn-cs"/>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800" b="1" kern="1200" dirty="0" smtClean="0">
                        <a:solidFill>
                          <a:schemeClr val="tx1"/>
                        </a:solidFill>
                        <a:effectLst>
                          <a:outerShdw blurRad="38100" dist="38100" dir="2700000" algn="tl">
                            <a:srgbClr val="FFFFFF"/>
                          </a:outerShdw>
                        </a:effectLst>
                        <a:latin typeface="Arial" charset="0"/>
                        <a:ea typeface="+mn-ea"/>
                        <a:cs typeface="+mn-cs"/>
                      </a:endParaRPr>
                    </a:p>
                  </a:txBody>
                  <a:tcPr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t"/>
                      <a:r>
                        <a:rPr lang="en-US" sz="1800" b="1" kern="1200" dirty="0" smtClean="0">
                          <a:solidFill>
                            <a:schemeClr val="tx1"/>
                          </a:solidFill>
                          <a:effectLst>
                            <a:outerShdw blurRad="38100" dist="38100" dir="2700000" algn="tl">
                              <a:srgbClr val="FFFFFF"/>
                            </a:outerShdw>
                          </a:effectLst>
                          <a:latin typeface="Arial" charset="0"/>
                          <a:ea typeface="+mn-ea"/>
                          <a:cs typeface="+mn-cs"/>
                        </a:rPr>
                        <a:t>Holding cost</a:t>
                      </a:r>
                    </a:p>
                  </a:txBody>
                  <a:tcPr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defTabSz="914400" rtl="0" eaLnBrk="1" fontAlgn="t" latinLnBrk="0" hangingPunct="1"/>
                      <a:endParaRPr lang="en-US" sz="1800" b="1" kern="1200" dirty="0" smtClean="0">
                        <a:solidFill>
                          <a:schemeClr val="tx1"/>
                        </a:solidFill>
                        <a:effectLst>
                          <a:outerShdw blurRad="38100" dist="38100" dir="2700000" algn="tl">
                            <a:srgbClr val="FFFFFF"/>
                          </a:outerShdw>
                        </a:effectLst>
                        <a:latin typeface="Arial" charset="0"/>
                        <a:ea typeface="+mn-ea"/>
                        <a:cs typeface="+mn-cs"/>
                      </a:endParaRPr>
                    </a:p>
                  </a:txBody>
                  <a:tcPr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schemeClr>
                    </a:solidFill>
                  </a:tcPr>
                </a:tc>
                <a:tc>
                  <a:txBody>
                    <a:bodyPr/>
                    <a:lstStyle/>
                    <a:p>
                      <a:pPr marL="0" algn="l" defTabSz="914400" rtl="0" eaLnBrk="1" fontAlgn="t" latinLnBrk="0" hangingPunct="1"/>
                      <a:endParaRPr lang="en-US" sz="1800" b="1" kern="1200" dirty="0" smtClean="0">
                        <a:solidFill>
                          <a:schemeClr val="tx1"/>
                        </a:solidFill>
                        <a:effectLst>
                          <a:outerShdw blurRad="38100" dist="38100" dir="2700000" algn="tl">
                            <a:srgbClr val="FFFFFF"/>
                          </a:outerShdw>
                        </a:effectLst>
                        <a:latin typeface="Arial" charset="0"/>
                        <a:ea typeface="+mn-ea"/>
                        <a:cs typeface="+mn-cs"/>
                      </a:endParaRPr>
                    </a:p>
                  </a:txBody>
                  <a:tcPr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defTabSz="914400" rtl="0" eaLnBrk="1" fontAlgn="t" latinLnBrk="0" hangingPunct="1"/>
                      <a:endParaRPr lang="en-US" sz="1800" b="1" kern="1200" dirty="0" smtClean="0">
                        <a:solidFill>
                          <a:schemeClr val="tx1"/>
                        </a:solidFill>
                        <a:effectLst>
                          <a:outerShdw blurRad="38100" dist="38100" dir="2700000" algn="tl">
                            <a:srgbClr val="FFFFFF"/>
                          </a:outerShdw>
                        </a:effectLst>
                        <a:latin typeface="Arial" charset="0"/>
                        <a:ea typeface="+mn-ea"/>
                        <a:cs typeface="+mn-cs"/>
                      </a:endParaRPr>
                    </a:p>
                  </a:txBody>
                  <a:tcPr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defTabSz="914400" rtl="0" eaLnBrk="1" fontAlgn="t" latinLnBrk="0" hangingPunct="1"/>
                      <a:endParaRPr lang="en-US" sz="1800" b="1" kern="1200" dirty="0" smtClean="0">
                        <a:solidFill>
                          <a:schemeClr val="tx1"/>
                        </a:solidFill>
                        <a:effectLst>
                          <a:outerShdw blurRad="38100" dist="38100" dir="2700000" algn="tl">
                            <a:srgbClr val="FFFFFF"/>
                          </a:outerShdw>
                        </a:effectLst>
                        <a:latin typeface="Arial" charset="0"/>
                        <a:ea typeface="+mn-ea"/>
                        <a:cs typeface="+mn-cs"/>
                      </a:endParaRPr>
                    </a:p>
                  </a:txBody>
                  <a:tcPr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defTabSz="914400" rtl="0" eaLnBrk="1" fontAlgn="t" latinLnBrk="0" hangingPunct="1"/>
                      <a:endParaRPr lang="en-US" sz="1800" b="1" kern="1200" dirty="0" smtClean="0">
                        <a:solidFill>
                          <a:schemeClr val="tx1"/>
                        </a:solidFill>
                        <a:effectLst>
                          <a:outerShdw blurRad="38100" dist="38100" dir="2700000" algn="tl">
                            <a:srgbClr val="FFFFFF"/>
                          </a:outerShdw>
                        </a:effectLst>
                        <a:latin typeface="Arial" charset="0"/>
                        <a:ea typeface="+mn-ea"/>
                        <a:cs typeface="+mn-cs"/>
                      </a:endParaRPr>
                    </a:p>
                  </a:txBody>
                  <a:tcPr marT="0" marB="0">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74320">
                <a:tc vMerge="1">
                  <a:txBody>
                    <a:bodyPr/>
                    <a:lstStyle/>
                    <a:p>
                      <a:pPr marL="0" algn="l" defTabSz="914400" rtl="0" eaLnBrk="1" fontAlgn="t" latinLnBrk="0" hangingPunct="1"/>
                      <a:endParaRPr lang="en-US" sz="1800" b="1" kern="1200" dirty="0" smtClean="0">
                        <a:solidFill>
                          <a:schemeClr val="tx1"/>
                        </a:solidFill>
                        <a:effectLst>
                          <a:outerShdw blurRad="38100" dist="38100" dir="2700000" algn="tl">
                            <a:srgbClr val="FFFFFF"/>
                          </a:outerShdw>
                        </a:effectLst>
                        <a:latin typeface="Arial" charset="0"/>
                        <a:ea typeface="+mn-ea"/>
                        <a:cs typeface="+mn-cs"/>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800" b="1" kern="1200" dirty="0" smtClean="0">
                        <a:solidFill>
                          <a:schemeClr val="tx1"/>
                        </a:solidFill>
                        <a:effectLst>
                          <a:outerShdw blurRad="38100" dist="38100" dir="2700000" algn="tl">
                            <a:srgbClr val="FFFFFF"/>
                          </a:outerShdw>
                        </a:effectLst>
                        <a:latin typeface="Arial" charset="0"/>
                        <a:ea typeface="+mn-ea"/>
                        <a:cs typeface="+mn-cs"/>
                      </a:endParaRPr>
                    </a:p>
                  </a:txBody>
                  <a:tcPr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algn="l" fontAlgn="t"/>
                      <a:r>
                        <a:rPr lang="en-US" sz="1800" b="1" kern="1200" dirty="0" smtClean="0">
                          <a:solidFill>
                            <a:schemeClr val="tx1"/>
                          </a:solidFill>
                          <a:effectLst>
                            <a:outerShdw blurRad="38100" dist="38100" dir="2700000" algn="tl">
                              <a:srgbClr val="FFFFFF"/>
                            </a:outerShdw>
                          </a:effectLst>
                          <a:latin typeface="Arial" charset="0"/>
                          <a:ea typeface="+mn-ea"/>
                          <a:cs typeface="+mn-cs"/>
                        </a:rPr>
                        <a:t>Total cost</a:t>
                      </a:r>
                    </a:p>
                  </a:txBody>
                  <a:tcPr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marL="0" algn="l" defTabSz="914400" rtl="0" eaLnBrk="1" fontAlgn="t" latinLnBrk="0" hangingPunct="1"/>
                      <a:endParaRPr lang="en-US" sz="1800" b="1" kern="1200" dirty="0" smtClean="0">
                        <a:solidFill>
                          <a:schemeClr val="tx1"/>
                        </a:solidFill>
                        <a:effectLst>
                          <a:outerShdw blurRad="38100" dist="38100" dir="2700000" algn="tl">
                            <a:srgbClr val="FFFFFF"/>
                          </a:outerShdw>
                        </a:effectLst>
                        <a:latin typeface="Arial" charset="0"/>
                        <a:ea typeface="+mn-ea"/>
                        <a:cs typeface="+mn-cs"/>
                      </a:endParaRPr>
                    </a:p>
                  </a:txBody>
                  <a:tcPr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lumMod val="65000"/>
                      </a:schemeClr>
                    </a:solidFill>
                  </a:tcPr>
                </a:tc>
                <a:tc>
                  <a:txBody>
                    <a:bodyPr/>
                    <a:lstStyle/>
                    <a:p>
                      <a:pPr marL="0" algn="l" defTabSz="914400" rtl="0" eaLnBrk="1" fontAlgn="t" latinLnBrk="0" hangingPunct="1"/>
                      <a:endParaRPr lang="en-US" sz="1800" b="1" kern="1200" dirty="0" smtClean="0">
                        <a:solidFill>
                          <a:schemeClr val="tx1"/>
                        </a:solidFill>
                        <a:effectLst>
                          <a:outerShdw blurRad="38100" dist="38100" dir="2700000" algn="tl">
                            <a:srgbClr val="FFFFFF"/>
                          </a:outerShdw>
                        </a:effectLst>
                        <a:latin typeface="Arial" charset="0"/>
                        <a:ea typeface="+mn-ea"/>
                        <a:cs typeface="+mn-cs"/>
                      </a:endParaRPr>
                    </a:p>
                  </a:txBody>
                  <a:tcPr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marL="0" algn="l" defTabSz="914400" rtl="0" eaLnBrk="1" fontAlgn="t" latinLnBrk="0" hangingPunct="1"/>
                      <a:endParaRPr lang="en-US" sz="1800" b="1" kern="1200" dirty="0" smtClean="0">
                        <a:solidFill>
                          <a:schemeClr val="tx1"/>
                        </a:solidFill>
                        <a:effectLst>
                          <a:outerShdw blurRad="38100" dist="38100" dir="2700000" algn="tl">
                            <a:srgbClr val="FFFFFF"/>
                          </a:outerShdw>
                        </a:effectLst>
                        <a:latin typeface="Arial" charset="0"/>
                        <a:ea typeface="+mn-ea"/>
                        <a:cs typeface="+mn-cs"/>
                      </a:endParaRPr>
                    </a:p>
                  </a:txBody>
                  <a:tcPr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marL="0" algn="l" defTabSz="914400" rtl="0" eaLnBrk="1" fontAlgn="t" latinLnBrk="0" hangingPunct="1"/>
                      <a:endParaRPr lang="en-US" sz="1800" b="1" kern="1200" dirty="0" smtClean="0">
                        <a:solidFill>
                          <a:schemeClr val="tx1"/>
                        </a:solidFill>
                        <a:effectLst>
                          <a:outerShdw blurRad="38100" dist="38100" dir="2700000" algn="tl">
                            <a:srgbClr val="FFFFFF"/>
                          </a:outerShdw>
                        </a:effectLst>
                        <a:latin typeface="Arial" charset="0"/>
                        <a:ea typeface="+mn-ea"/>
                        <a:cs typeface="+mn-cs"/>
                      </a:endParaRPr>
                    </a:p>
                  </a:txBody>
                  <a:tcPr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marL="0" algn="l" defTabSz="914400" rtl="0" eaLnBrk="1" fontAlgn="t" latinLnBrk="0" hangingPunct="1"/>
                      <a:endParaRPr lang="en-US" sz="1800" b="1" kern="1200" dirty="0" smtClean="0">
                        <a:solidFill>
                          <a:schemeClr val="tx1"/>
                        </a:solidFill>
                        <a:effectLst>
                          <a:outerShdw blurRad="38100" dist="38100" dir="2700000" algn="tl">
                            <a:srgbClr val="FFFFFF"/>
                          </a:outerShdw>
                        </a:effectLst>
                        <a:latin typeface="Arial" charset="0"/>
                        <a:ea typeface="+mn-ea"/>
                        <a:cs typeface="+mn-cs"/>
                      </a:endParaRPr>
                    </a:p>
                  </a:txBody>
                  <a:tcPr marT="0" marB="0">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r>
              <a:tr h="274320">
                <a:tc rowSpan="4">
                  <a:txBody>
                    <a:bodyPr/>
                    <a:lstStyle/>
                    <a:p>
                      <a:pPr marL="0" algn="ctr" defTabSz="914400" rtl="0" eaLnBrk="1" fontAlgn="t" latinLnBrk="0" hangingPunct="1"/>
                      <a:r>
                        <a:rPr lang="en-US" sz="2800" b="1" kern="1200" dirty="0" smtClean="0">
                          <a:solidFill>
                            <a:schemeClr val="tx1"/>
                          </a:solidFill>
                          <a:effectLst>
                            <a:outerShdw blurRad="38100" dist="38100" dir="2700000" algn="tl">
                              <a:srgbClr val="FFFFFF"/>
                            </a:outerShdw>
                          </a:effectLst>
                          <a:latin typeface="Arial" charset="0"/>
                          <a:ea typeface="+mn-ea"/>
                          <a:cs typeface="+mn-cs"/>
                        </a:rPr>
                        <a:t>P3</a:t>
                      </a:r>
                    </a:p>
                  </a:txBody>
                  <a:tcPr marL="9525" marR="9525" marT="9525"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endParaRPr lang="en-US" sz="1800" b="1" kern="1200" dirty="0" smtClean="0">
                        <a:solidFill>
                          <a:schemeClr val="tx1"/>
                        </a:solidFill>
                        <a:effectLst>
                          <a:outerShdw blurRad="38100" dist="38100" dir="2700000" algn="tl">
                            <a:srgbClr val="FFFFFF"/>
                          </a:outerShdw>
                        </a:effectLst>
                        <a:latin typeface="Arial" charset="0"/>
                        <a:ea typeface="+mn-ea"/>
                        <a:cs typeface="+mn-cs"/>
                      </a:endParaRPr>
                    </a:p>
                  </a:txBody>
                  <a:tcPr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t"/>
                      <a:r>
                        <a:rPr lang="en-US" sz="1800" b="1" kern="1200" dirty="0" smtClean="0">
                          <a:solidFill>
                            <a:srgbClr val="0000FF"/>
                          </a:solidFill>
                          <a:effectLst>
                            <a:outerShdw blurRad="38100" dist="38100" dir="2700000" algn="tl">
                              <a:srgbClr val="FFFFFF"/>
                            </a:outerShdw>
                          </a:effectLst>
                          <a:latin typeface="Arial" charset="0"/>
                          <a:ea typeface="+mn-ea"/>
                          <a:cs typeface="+mn-cs"/>
                        </a:rPr>
                        <a:t>BC2 </a:t>
                      </a:r>
                      <a:r>
                        <a:rPr lang="en-US" sz="1800" b="1" kern="1200" dirty="0" smtClean="0">
                          <a:solidFill>
                            <a:srgbClr val="0000FF"/>
                          </a:solidFill>
                          <a:effectLst>
                            <a:outerShdw blurRad="38100" dist="38100" dir="2700000" algn="tl">
                              <a:srgbClr val="FFFFFF"/>
                            </a:outerShdw>
                          </a:effectLst>
                          <a:latin typeface="Arial" charset="0"/>
                          <a:ea typeface="+mn-ea"/>
                          <a:cs typeface="+mn-cs"/>
                          <a:sym typeface="Wingdings"/>
                        </a:rPr>
                        <a:t></a:t>
                      </a:r>
                      <a:endParaRPr lang="en-US" sz="1800" b="1" kern="1200" dirty="0" smtClean="0">
                        <a:solidFill>
                          <a:srgbClr val="0000FF"/>
                        </a:solidFill>
                        <a:effectLst>
                          <a:outerShdw blurRad="38100" dist="38100" dir="2700000" algn="tl">
                            <a:srgbClr val="FFFFFF"/>
                          </a:outerShdw>
                        </a:effectLst>
                        <a:latin typeface="Arial" charset="0"/>
                        <a:ea typeface="+mn-ea"/>
                        <a:cs typeface="+mn-cs"/>
                      </a:endParaRPr>
                    </a:p>
                  </a:txBody>
                  <a:tcPr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marL="0" algn="l" defTabSz="914400" rtl="0" eaLnBrk="1" fontAlgn="t" latinLnBrk="0" hangingPunct="1"/>
                      <a:endParaRPr lang="en-US" sz="1800" b="1" kern="1200" dirty="0" smtClean="0">
                        <a:solidFill>
                          <a:schemeClr val="tx1"/>
                        </a:solidFill>
                        <a:effectLst>
                          <a:outerShdw blurRad="38100" dist="38100" dir="2700000" algn="tl">
                            <a:srgbClr val="FFFFFF"/>
                          </a:outerShdw>
                        </a:effectLst>
                        <a:latin typeface="Arial" charset="0"/>
                        <a:ea typeface="+mn-ea"/>
                        <a:cs typeface="+mn-cs"/>
                      </a:endParaRPr>
                    </a:p>
                  </a:txBody>
                  <a:tcPr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schemeClr>
                    </a:solidFill>
                  </a:tcPr>
                </a:tc>
                <a:tc>
                  <a:txBody>
                    <a:bodyPr/>
                    <a:lstStyle/>
                    <a:p>
                      <a:pPr marL="0" algn="l" defTabSz="914400" rtl="0" eaLnBrk="1" fontAlgn="t" latinLnBrk="0" hangingPunct="1"/>
                      <a:endParaRPr lang="en-US" sz="1800" b="1" kern="1200" dirty="0" smtClean="0">
                        <a:solidFill>
                          <a:schemeClr val="tx1"/>
                        </a:solidFill>
                        <a:effectLst>
                          <a:outerShdw blurRad="38100" dist="38100" dir="2700000" algn="tl">
                            <a:srgbClr val="FFFFFF"/>
                          </a:outerShdw>
                        </a:effectLst>
                        <a:latin typeface="Arial" charset="0"/>
                        <a:ea typeface="+mn-ea"/>
                        <a:cs typeface="+mn-cs"/>
                      </a:endParaRPr>
                    </a:p>
                  </a:txBody>
                  <a:tcPr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marL="0" algn="l" defTabSz="914400" rtl="0" eaLnBrk="1" fontAlgn="t" latinLnBrk="0" hangingPunct="1"/>
                      <a:endParaRPr lang="en-US" sz="1800" b="1" kern="1200" dirty="0" smtClean="0">
                        <a:solidFill>
                          <a:schemeClr val="tx1"/>
                        </a:solidFill>
                        <a:effectLst>
                          <a:outerShdw blurRad="38100" dist="38100" dir="2700000" algn="tl">
                            <a:srgbClr val="FFFFFF"/>
                          </a:outerShdw>
                        </a:effectLst>
                        <a:latin typeface="Arial" charset="0"/>
                        <a:ea typeface="+mn-ea"/>
                        <a:cs typeface="+mn-cs"/>
                      </a:endParaRPr>
                    </a:p>
                  </a:txBody>
                  <a:tcPr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marL="0" algn="l" defTabSz="914400" rtl="0" eaLnBrk="1" fontAlgn="t" latinLnBrk="0" hangingPunct="1"/>
                      <a:endParaRPr lang="en-US" sz="1800" b="1" kern="1200" dirty="0" smtClean="0">
                        <a:solidFill>
                          <a:schemeClr val="tx1"/>
                        </a:solidFill>
                        <a:effectLst>
                          <a:outerShdw blurRad="38100" dist="38100" dir="2700000" algn="tl">
                            <a:srgbClr val="FFFFFF"/>
                          </a:outerShdw>
                        </a:effectLst>
                        <a:latin typeface="Arial" charset="0"/>
                        <a:ea typeface="+mn-ea"/>
                        <a:cs typeface="+mn-cs"/>
                      </a:endParaRPr>
                    </a:p>
                  </a:txBody>
                  <a:tcPr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marL="0" algn="l" defTabSz="914400" rtl="0" eaLnBrk="1" fontAlgn="t" latinLnBrk="0" hangingPunct="1"/>
                      <a:endParaRPr lang="en-US" sz="1800" b="1" kern="1200" dirty="0" smtClean="0">
                        <a:solidFill>
                          <a:schemeClr val="tx1"/>
                        </a:solidFill>
                        <a:effectLst>
                          <a:outerShdw blurRad="38100" dist="38100" dir="2700000" algn="tl">
                            <a:srgbClr val="FFFFFF"/>
                          </a:outerShdw>
                        </a:effectLst>
                        <a:latin typeface="Arial" charset="0"/>
                        <a:ea typeface="+mn-ea"/>
                        <a:cs typeface="+mn-cs"/>
                      </a:endParaRPr>
                    </a:p>
                  </a:txBody>
                  <a:tcPr marT="0" marB="0">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r>
              <a:tr h="274320">
                <a:tc vMerge="1">
                  <a:txBody>
                    <a:bodyPr/>
                    <a:lstStyle/>
                    <a:p>
                      <a:pPr marL="0" algn="ctr" defTabSz="914400" rtl="0" eaLnBrk="1" fontAlgn="t" latinLnBrk="0" hangingPunct="1"/>
                      <a:endParaRPr lang="en-US" sz="2800" b="1" kern="1200" dirty="0" smtClean="0">
                        <a:solidFill>
                          <a:schemeClr val="tx1"/>
                        </a:solidFill>
                        <a:effectLst>
                          <a:outerShdw blurRad="38100" dist="38100" dir="2700000" algn="tl">
                            <a:srgbClr val="FFFFFF"/>
                          </a:outerShdw>
                        </a:effectLst>
                        <a:latin typeface="Arial" charset="0"/>
                        <a:ea typeface="+mn-ea"/>
                        <a:cs typeface="+mn-cs"/>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800" b="1" kern="1200" dirty="0" smtClean="0">
                          <a:solidFill>
                            <a:schemeClr val="tx1"/>
                          </a:solidFill>
                          <a:effectLst>
                            <a:outerShdw blurRad="38100" dist="38100" dir="2700000" algn="tl">
                              <a:srgbClr val="FFFFFF"/>
                            </a:outerShdw>
                          </a:effectLst>
                          <a:latin typeface="Arial" charset="0"/>
                          <a:ea typeface="+mn-ea"/>
                          <a:cs typeface="+mn-cs"/>
                        </a:rPr>
                        <a:t>K3:130</a:t>
                      </a:r>
                      <a:r>
                        <a:rPr lang="en-US" sz="1800" b="1" kern="1200" dirty="0" smtClean="0">
                          <a:solidFill>
                            <a:schemeClr val="tx1"/>
                          </a:solidFill>
                          <a:effectLst>
                            <a:outerShdw blurRad="38100" dist="38100" dir="2700000" algn="tl">
                              <a:srgbClr val="FFFFFF"/>
                            </a:outerShdw>
                          </a:effectLst>
                          <a:latin typeface="Arial" charset="0"/>
                          <a:ea typeface="+mn-ea"/>
                          <a:cs typeface="+mn-cs"/>
                          <a:sym typeface="Wingdings"/>
                        </a:rPr>
                        <a:t></a:t>
                      </a:r>
                      <a:endParaRPr lang="en-US" sz="1800" b="1" kern="1200" dirty="0" smtClean="0">
                        <a:solidFill>
                          <a:schemeClr val="tx1"/>
                        </a:solidFill>
                        <a:effectLst>
                          <a:outerShdw blurRad="38100" dist="38100" dir="2700000" algn="tl">
                            <a:srgbClr val="FFFFFF"/>
                          </a:outerShdw>
                        </a:effectLst>
                        <a:latin typeface="Arial" charset="0"/>
                        <a:ea typeface="+mn-ea"/>
                        <a:cs typeface="+mn-cs"/>
                      </a:endParaRPr>
                    </a:p>
                  </a:txBody>
                  <a:tcPr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t"/>
                      <a:r>
                        <a:rPr lang="en-US" sz="1800" b="1" kern="1200" dirty="0" smtClean="0">
                          <a:solidFill>
                            <a:schemeClr val="tx1"/>
                          </a:solidFill>
                          <a:effectLst>
                            <a:outerShdw blurRad="38100" dist="38100" dir="2700000" algn="tl">
                              <a:srgbClr val="FFFFFF"/>
                            </a:outerShdw>
                          </a:effectLst>
                          <a:latin typeface="Arial" charset="0"/>
                          <a:ea typeface="+mn-ea"/>
                          <a:cs typeface="+mn-cs"/>
                        </a:rPr>
                        <a:t>Ordering cost</a:t>
                      </a:r>
                    </a:p>
                  </a:txBody>
                  <a:tcPr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defTabSz="914400" rtl="0" eaLnBrk="1" fontAlgn="t" latinLnBrk="0" hangingPunct="1"/>
                      <a:endParaRPr lang="en-US" sz="1800" b="1" kern="1200" dirty="0" smtClean="0">
                        <a:solidFill>
                          <a:schemeClr val="tx1"/>
                        </a:solidFill>
                        <a:effectLst>
                          <a:outerShdw blurRad="38100" dist="38100" dir="2700000" algn="tl">
                            <a:srgbClr val="FFFFFF"/>
                          </a:outerShdw>
                        </a:effectLst>
                        <a:latin typeface="Arial" charset="0"/>
                        <a:ea typeface="+mn-ea"/>
                        <a:cs typeface="+mn-cs"/>
                      </a:endParaRPr>
                    </a:p>
                  </a:txBody>
                  <a:tcPr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schemeClr>
                    </a:solidFill>
                  </a:tcPr>
                </a:tc>
                <a:tc>
                  <a:txBody>
                    <a:bodyPr/>
                    <a:lstStyle/>
                    <a:p>
                      <a:pPr marL="0" algn="l" defTabSz="914400" rtl="0" eaLnBrk="1" fontAlgn="t" latinLnBrk="0" hangingPunct="1"/>
                      <a:endParaRPr lang="en-US" sz="1800" b="1" kern="1200" dirty="0" smtClean="0">
                        <a:solidFill>
                          <a:schemeClr val="tx1"/>
                        </a:solidFill>
                        <a:effectLst>
                          <a:outerShdw blurRad="38100" dist="38100" dir="2700000" algn="tl">
                            <a:srgbClr val="FFFFFF"/>
                          </a:outerShdw>
                        </a:effectLst>
                        <a:latin typeface="Arial" charset="0"/>
                        <a:ea typeface="+mn-ea"/>
                        <a:cs typeface="+mn-cs"/>
                      </a:endParaRPr>
                    </a:p>
                  </a:txBody>
                  <a:tcPr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schemeClr>
                    </a:solidFill>
                  </a:tcPr>
                </a:tc>
                <a:tc>
                  <a:txBody>
                    <a:bodyPr/>
                    <a:lstStyle/>
                    <a:p>
                      <a:pPr marL="0" algn="l" defTabSz="914400" rtl="0" eaLnBrk="1" fontAlgn="t" latinLnBrk="0" hangingPunct="1"/>
                      <a:endParaRPr lang="en-US" sz="1800" b="1" kern="1200" dirty="0" smtClean="0">
                        <a:solidFill>
                          <a:schemeClr val="tx1"/>
                        </a:solidFill>
                        <a:effectLst>
                          <a:outerShdw blurRad="38100" dist="38100" dir="2700000" algn="tl">
                            <a:srgbClr val="FFFFFF"/>
                          </a:outerShdw>
                        </a:effectLst>
                        <a:latin typeface="Arial" charset="0"/>
                        <a:ea typeface="+mn-ea"/>
                        <a:cs typeface="+mn-cs"/>
                      </a:endParaRPr>
                    </a:p>
                  </a:txBody>
                  <a:tcPr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defTabSz="914400" rtl="0" eaLnBrk="1" fontAlgn="t" latinLnBrk="0" hangingPunct="1"/>
                      <a:endParaRPr lang="en-US" sz="1800" b="1" kern="1200" dirty="0" smtClean="0">
                        <a:solidFill>
                          <a:schemeClr val="tx1"/>
                        </a:solidFill>
                        <a:effectLst>
                          <a:outerShdw blurRad="38100" dist="38100" dir="2700000" algn="tl">
                            <a:srgbClr val="FFFFFF"/>
                          </a:outerShdw>
                        </a:effectLst>
                        <a:latin typeface="Arial" charset="0"/>
                        <a:ea typeface="+mn-ea"/>
                        <a:cs typeface="+mn-cs"/>
                      </a:endParaRPr>
                    </a:p>
                  </a:txBody>
                  <a:tcPr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defTabSz="914400" rtl="0" eaLnBrk="1" fontAlgn="t" latinLnBrk="0" hangingPunct="1"/>
                      <a:endParaRPr lang="en-US" sz="1800" b="1" kern="1200" dirty="0" smtClean="0">
                        <a:solidFill>
                          <a:schemeClr val="tx1"/>
                        </a:solidFill>
                        <a:effectLst>
                          <a:outerShdw blurRad="38100" dist="38100" dir="2700000" algn="tl">
                            <a:srgbClr val="FFFFFF"/>
                          </a:outerShdw>
                        </a:effectLst>
                        <a:latin typeface="Arial" charset="0"/>
                        <a:ea typeface="+mn-ea"/>
                        <a:cs typeface="+mn-cs"/>
                      </a:endParaRPr>
                    </a:p>
                  </a:txBody>
                  <a:tcPr marT="0" marB="0">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74320">
                <a:tc vMerge="1">
                  <a:txBody>
                    <a:bodyPr/>
                    <a:lstStyle/>
                    <a:p>
                      <a:pPr marL="0" algn="ctr" defTabSz="914400" rtl="0" eaLnBrk="1" fontAlgn="t" latinLnBrk="0" hangingPunct="1"/>
                      <a:endParaRPr lang="en-US" sz="2800" b="1" kern="1200" dirty="0" smtClean="0">
                        <a:solidFill>
                          <a:schemeClr val="tx1"/>
                        </a:solidFill>
                        <a:effectLst>
                          <a:outerShdw blurRad="38100" dist="38100" dir="2700000" algn="tl">
                            <a:srgbClr val="FFFFFF"/>
                          </a:outerShdw>
                        </a:effectLst>
                        <a:latin typeface="Arial" charset="0"/>
                        <a:ea typeface="+mn-ea"/>
                        <a:cs typeface="+mn-cs"/>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800" b="1" kern="1200" dirty="0" smtClean="0">
                        <a:solidFill>
                          <a:schemeClr val="tx1"/>
                        </a:solidFill>
                        <a:effectLst>
                          <a:outerShdw blurRad="38100" dist="38100" dir="2700000" algn="tl">
                            <a:srgbClr val="FFFFFF"/>
                          </a:outerShdw>
                        </a:effectLst>
                        <a:latin typeface="Arial" charset="0"/>
                        <a:ea typeface="+mn-ea"/>
                        <a:cs typeface="+mn-cs"/>
                      </a:endParaRPr>
                    </a:p>
                  </a:txBody>
                  <a:tcPr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t"/>
                      <a:r>
                        <a:rPr lang="en-US" sz="1800" b="1" kern="1200" dirty="0" smtClean="0">
                          <a:solidFill>
                            <a:schemeClr val="tx1"/>
                          </a:solidFill>
                          <a:effectLst>
                            <a:outerShdw blurRad="38100" dist="38100" dir="2700000" algn="tl">
                              <a:srgbClr val="FFFFFF"/>
                            </a:outerShdw>
                          </a:effectLst>
                          <a:latin typeface="Arial" charset="0"/>
                          <a:ea typeface="+mn-ea"/>
                          <a:cs typeface="+mn-cs"/>
                        </a:rPr>
                        <a:t>Holding cost</a:t>
                      </a:r>
                    </a:p>
                  </a:txBody>
                  <a:tcPr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defTabSz="914400" rtl="0" eaLnBrk="1" fontAlgn="t" latinLnBrk="0" hangingPunct="1"/>
                      <a:endParaRPr lang="en-US" sz="1800" b="1" kern="1200" dirty="0" smtClean="0">
                        <a:solidFill>
                          <a:schemeClr val="tx1"/>
                        </a:solidFill>
                        <a:effectLst>
                          <a:outerShdw blurRad="38100" dist="38100" dir="2700000" algn="tl">
                            <a:srgbClr val="FFFFFF"/>
                          </a:outerShdw>
                        </a:effectLst>
                        <a:latin typeface="Arial" charset="0"/>
                        <a:ea typeface="+mn-ea"/>
                        <a:cs typeface="+mn-cs"/>
                      </a:endParaRPr>
                    </a:p>
                  </a:txBody>
                  <a:tcPr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schemeClr>
                    </a:solidFill>
                  </a:tcPr>
                </a:tc>
                <a:tc>
                  <a:txBody>
                    <a:bodyPr/>
                    <a:lstStyle/>
                    <a:p>
                      <a:pPr marL="0" algn="l" defTabSz="914400" rtl="0" eaLnBrk="1" fontAlgn="t" latinLnBrk="0" hangingPunct="1"/>
                      <a:endParaRPr lang="en-US" sz="1800" b="1" kern="1200" dirty="0" smtClean="0">
                        <a:solidFill>
                          <a:schemeClr val="tx1"/>
                        </a:solidFill>
                        <a:effectLst>
                          <a:outerShdw blurRad="38100" dist="38100" dir="2700000" algn="tl">
                            <a:srgbClr val="FFFFFF"/>
                          </a:outerShdw>
                        </a:effectLst>
                        <a:latin typeface="Arial" charset="0"/>
                        <a:ea typeface="+mn-ea"/>
                        <a:cs typeface="+mn-cs"/>
                      </a:endParaRPr>
                    </a:p>
                  </a:txBody>
                  <a:tcPr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schemeClr>
                    </a:solidFill>
                  </a:tcPr>
                </a:tc>
                <a:tc>
                  <a:txBody>
                    <a:bodyPr/>
                    <a:lstStyle/>
                    <a:p>
                      <a:pPr marL="0" algn="l" defTabSz="914400" rtl="0" eaLnBrk="1" fontAlgn="t" latinLnBrk="0" hangingPunct="1"/>
                      <a:endParaRPr lang="en-US" sz="1800" b="1" kern="1200" dirty="0" smtClean="0">
                        <a:solidFill>
                          <a:schemeClr val="tx1"/>
                        </a:solidFill>
                        <a:effectLst>
                          <a:outerShdw blurRad="38100" dist="38100" dir="2700000" algn="tl">
                            <a:srgbClr val="FFFFFF"/>
                          </a:outerShdw>
                        </a:effectLst>
                        <a:latin typeface="Arial" charset="0"/>
                        <a:ea typeface="+mn-ea"/>
                        <a:cs typeface="+mn-cs"/>
                      </a:endParaRPr>
                    </a:p>
                  </a:txBody>
                  <a:tcPr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defTabSz="914400" rtl="0" eaLnBrk="1" fontAlgn="t" latinLnBrk="0" hangingPunct="1"/>
                      <a:endParaRPr lang="en-US" sz="1800" b="1" kern="1200" dirty="0" smtClean="0">
                        <a:solidFill>
                          <a:schemeClr val="tx1"/>
                        </a:solidFill>
                        <a:effectLst>
                          <a:outerShdw blurRad="38100" dist="38100" dir="2700000" algn="tl">
                            <a:srgbClr val="FFFFFF"/>
                          </a:outerShdw>
                        </a:effectLst>
                        <a:latin typeface="Arial" charset="0"/>
                        <a:ea typeface="+mn-ea"/>
                        <a:cs typeface="+mn-cs"/>
                      </a:endParaRPr>
                    </a:p>
                  </a:txBody>
                  <a:tcPr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defTabSz="914400" rtl="0" eaLnBrk="1" fontAlgn="t" latinLnBrk="0" hangingPunct="1"/>
                      <a:endParaRPr lang="en-US" sz="1800" b="1" kern="1200" dirty="0" smtClean="0">
                        <a:solidFill>
                          <a:schemeClr val="tx1"/>
                        </a:solidFill>
                        <a:effectLst>
                          <a:outerShdw blurRad="38100" dist="38100" dir="2700000" algn="tl">
                            <a:srgbClr val="FFFFFF"/>
                          </a:outerShdw>
                        </a:effectLst>
                        <a:latin typeface="Arial" charset="0"/>
                        <a:ea typeface="+mn-ea"/>
                        <a:cs typeface="+mn-cs"/>
                      </a:endParaRPr>
                    </a:p>
                  </a:txBody>
                  <a:tcPr marT="0" marB="0">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74320">
                <a:tc vMerge="1">
                  <a:txBody>
                    <a:bodyPr/>
                    <a:lstStyle/>
                    <a:p>
                      <a:pPr marL="0" algn="ctr" defTabSz="914400" rtl="0" eaLnBrk="1" fontAlgn="t" latinLnBrk="0" hangingPunct="1"/>
                      <a:endParaRPr lang="en-US" sz="2800" b="1" kern="1200" dirty="0" smtClean="0">
                        <a:solidFill>
                          <a:schemeClr val="tx1"/>
                        </a:solidFill>
                        <a:effectLst>
                          <a:outerShdw blurRad="38100" dist="38100" dir="2700000" algn="tl">
                            <a:srgbClr val="FFFFFF"/>
                          </a:outerShdw>
                        </a:effectLst>
                        <a:latin typeface="Arial" charset="0"/>
                        <a:ea typeface="+mn-ea"/>
                        <a:cs typeface="+mn-cs"/>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p>
                  </a:txBody>
                  <a:tcPr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algn="l" fontAlgn="t"/>
                      <a:r>
                        <a:rPr lang="en-US" sz="1800" b="1" kern="1200" dirty="0" smtClean="0">
                          <a:solidFill>
                            <a:schemeClr val="tx1"/>
                          </a:solidFill>
                          <a:effectLst>
                            <a:outerShdw blurRad="38100" dist="38100" dir="2700000" algn="tl">
                              <a:srgbClr val="FFFFFF"/>
                            </a:outerShdw>
                          </a:effectLst>
                          <a:latin typeface="Arial" charset="0"/>
                          <a:ea typeface="+mn-ea"/>
                          <a:cs typeface="+mn-cs"/>
                        </a:rPr>
                        <a:t>Total cost</a:t>
                      </a:r>
                    </a:p>
                  </a:txBody>
                  <a:tcPr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marL="0" algn="l" defTabSz="914400" rtl="0" eaLnBrk="1" fontAlgn="t" latinLnBrk="0" hangingPunct="1"/>
                      <a:endParaRPr lang="en-US" sz="1800" b="1" kern="1200" dirty="0" smtClean="0">
                        <a:solidFill>
                          <a:schemeClr val="tx1"/>
                        </a:solidFill>
                        <a:effectLst>
                          <a:outerShdw blurRad="38100" dist="38100" dir="2700000" algn="tl">
                            <a:srgbClr val="FFFFFF"/>
                          </a:outerShdw>
                        </a:effectLst>
                        <a:latin typeface="Arial" charset="0"/>
                        <a:ea typeface="+mn-ea"/>
                        <a:cs typeface="+mn-cs"/>
                      </a:endParaRPr>
                    </a:p>
                  </a:txBody>
                  <a:tcPr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lumMod val="65000"/>
                      </a:schemeClr>
                    </a:solidFill>
                  </a:tcPr>
                </a:tc>
                <a:tc>
                  <a:txBody>
                    <a:bodyPr/>
                    <a:lstStyle/>
                    <a:p>
                      <a:pPr marL="0" algn="l" defTabSz="914400" rtl="0" eaLnBrk="1" fontAlgn="t" latinLnBrk="0" hangingPunct="1"/>
                      <a:endParaRPr lang="en-US" sz="1800" b="1" kern="1200" dirty="0" smtClean="0">
                        <a:solidFill>
                          <a:schemeClr val="tx1"/>
                        </a:solidFill>
                        <a:effectLst>
                          <a:outerShdw blurRad="38100" dist="38100" dir="2700000" algn="tl">
                            <a:srgbClr val="FFFFFF"/>
                          </a:outerShdw>
                        </a:effectLst>
                        <a:latin typeface="Arial" charset="0"/>
                        <a:ea typeface="+mn-ea"/>
                        <a:cs typeface="+mn-cs"/>
                      </a:endParaRPr>
                    </a:p>
                  </a:txBody>
                  <a:tcPr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lumMod val="65000"/>
                      </a:schemeClr>
                    </a:solidFill>
                  </a:tcPr>
                </a:tc>
                <a:tc>
                  <a:txBody>
                    <a:bodyPr/>
                    <a:lstStyle/>
                    <a:p>
                      <a:pPr marL="0" algn="l" defTabSz="914400" rtl="0" eaLnBrk="1" fontAlgn="t" latinLnBrk="0" hangingPunct="1"/>
                      <a:endParaRPr lang="en-US" sz="1800" b="1" kern="1200" dirty="0" smtClean="0">
                        <a:solidFill>
                          <a:schemeClr val="tx1"/>
                        </a:solidFill>
                        <a:effectLst>
                          <a:outerShdw blurRad="38100" dist="38100" dir="2700000" algn="tl">
                            <a:srgbClr val="FFFFFF"/>
                          </a:outerShdw>
                        </a:effectLst>
                        <a:latin typeface="Arial" charset="0"/>
                        <a:ea typeface="+mn-ea"/>
                        <a:cs typeface="+mn-cs"/>
                      </a:endParaRPr>
                    </a:p>
                  </a:txBody>
                  <a:tcPr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marL="0" algn="l" defTabSz="914400" rtl="0" eaLnBrk="1" fontAlgn="t" latinLnBrk="0" hangingPunct="1"/>
                      <a:endParaRPr lang="en-US" sz="1800" b="1" kern="1200" dirty="0" smtClean="0">
                        <a:solidFill>
                          <a:schemeClr val="tx1"/>
                        </a:solidFill>
                        <a:effectLst>
                          <a:outerShdw blurRad="38100" dist="38100" dir="2700000" algn="tl">
                            <a:srgbClr val="FFFFFF"/>
                          </a:outerShdw>
                        </a:effectLst>
                        <a:latin typeface="Arial" charset="0"/>
                        <a:ea typeface="+mn-ea"/>
                        <a:cs typeface="+mn-cs"/>
                      </a:endParaRPr>
                    </a:p>
                  </a:txBody>
                  <a:tcPr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marL="0" algn="l" defTabSz="914400" rtl="0" eaLnBrk="1" fontAlgn="t" latinLnBrk="0" hangingPunct="1"/>
                      <a:endParaRPr lang="en-US" sz="1800" b="1" kern="1200" dirty="0" smtClean="0">
                        <a:solidFill>
                          <a:schemeClr val="tx1"/>
                        </a:solidFill>
                        <a:effectLst>
                          <a:outerShdw blurRad="38100" dist="38100" dir="2700000" algn="tl">
                            <a:srgbClr val="FFFFFF"/>
                          </a:outerShdw>
                        </a:effectLst>
                        <a:latin typeface="Arial" charset="0"/>
                        <a:ea typeface="+mn-ea"/>
                        <a:cs typeface="+mn-cs"/>
                      </a:endParaRPr>
                    </a:p>
                  </a:txBody>
                  <a:tcPr marT="0" marB="0">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r>
              <a:tr h="274320">
                <a:tc rowSpan="2">
                  <a:txBody>
                    <a:bodyPr/>
                    <a:lstStyle/>
                    <a:p>
                      <a:pPr marL="0" algn="ctr" defTabSz="914400" rtl="0" eaLnBrk="1" fontAlgn="t" latinLnBrk="0" hangingPunct="1"/>
                      <a:r>
                        <a:rPr lang="en-US" sz="2800" b="1" kern="1200" dirty="0" smtClean="0">
                          <a:solidFill>
                            <a:schemeClr val="tx1"/>
                          </a:solidFill>
                          <a:effectLst>
                            <a:outerShdw blurRad="38100" dist="38100" dir="2700000" algn="tl">
                              <a:srgbClr val="FFFFFF"/>
                            </a:outerShdw>
                          </a:effectLst>
                          <a:latin typeface="Arial" charset="0"/>
                          <a:ea typeface="+mn-ea"/>
                          <a:cs typeface="+mn-cs"/>
                        </a:rPr>
                        <a:t>P4</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800" dirty="0"/>
                    </a:p>
                  </a:txBody>
                  <a:tcPr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t"/>
                      <a:r>
                        <a:rPr lang="en-US" sz="1800" b="1" kern="1200" dirty="0" smtClean="0">
                          <a:solidFill>
                            <a:srgbClr val="0000FF"/>
                          </a:solidFill>
                          <a:effectLst>
                            <a:outerShdw blurRad="38100" dist="38100" dir="2700000" algn="tl">
                              <a:srgbClr val="FFFFFF"/>
                            </a:outerShdw>
                          </a:effectLst>
                          <a:latin typeface="Arial" charset="0"/>
                          <a:ea typeface="+mn-ea"/>
                          <a:cs typeface="+mn-cs"/>
                        </a:rPr>
                        <a:t>BC3 </a:t>
                      </a:r>
                      <a:r>
                        <a:rPr lang="en-US" sz="1800" b="1" kern="1200" dirty="0" smtClean="0">
                          <a:solidFill>
                            <a:srgbClr val="0000FF"/>
                          </a:solidFill>
                          <a:effectLst>
                            <a:outerShdw blurRad="38100" dist="38100" dir="2700000" algn="tl">
                              <a:srgbClr val="FFFFFF"/>
                            </a:outerShdw>
                          </a:effectLst>
                          <a:latin typeface="Arial" charset="0"/>
                          <a:ea typeface="+mn-ea"/>
                          <a:cs typeface="+mn-cs"/>
                          <a:sym typeface="Wingdings"/>
                        </a:rPr>
                        <a:t></a:t>
                      </a:r>
                      <a:endParaRPr lang="en-US" sz="1800" b="1" kern="1200" dirty="0" smtClean="0">
                        <a:solidFill>
                          <a:srgbClr val="0000FF"/>
                        </a:solidFill>
                        <a:effectLst>
                          <a:outerShdw blurRad="38100" dist="38100" dir="2700000" algn="tl">
                            <a:srgbClr val="FFFFFF"/>
                          </a:outerShdw>
                        </a:effectLst>
                        <a:latin typeface="Arial" charset="0"/>
                        <a:ea typeface="+mn-ea"/>
                        <a:cs typeface="+mn-cs"/>
                      </a:endParaRPr>
                    </a:p>
                  </a:txBody>
                  <a:tcPr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marL="0" algn="l" defTabSz="914400" rtl="0" eaLnBrk="1" fontAlgn="t" latinLnBrk="0" hangingPunct="1"/>
                      <a:endParaRPr lang="en-US" sz="1800" b="1" kern="1200" dirty="0" smtClean="0">
                        <a:solidFill>
                          <a:schemeClr val="tx1"/>
                        </a:solidFill>
                        <a:effectLst>
                          <a:outerShdw blurRad="38100" dist="38100" dir="2700000" algn="tl">
                            <a:srgbClr val="FFFFFF"/>
                          </a:outerShdw>
                        </a:effectLst>
                        <a:latin typeface="Arial" charset="0"/>
                        <a:ea typeface="+mn-ea"/>
                        <a:cs typeface="+mn-cs"/>
                      </a:endParaRPr>
                    </a:p>
                  </a:txBody>
                  <a:tcPr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schemeClr>
                    </a:solidFill>
                  </a:tcPr>
                </a:tc>
                <a:tc>
                  <a:txBody>
                    <a:bodyPr/>
                    <a:lstStyle/>
                    <a:p>
                      <a:pPr marL="0" algn="l" defTabSz="914400" rtl="0" eaLnBrk="1" fontAlgn="t" latinLnBrk="0" hangingPunct="1"/>
                      <a:endParaRPr lang="en-US" sz="1800" b="1" kern="1200" dirty="0" smtClean="0">
                        <a:solidFill>
                          <a:schemeClr val="tx1"/>
                        </a:solidFill>
                        <a:effectLst>
                          <a:outerShdw blurRad="38100" dist="38100" dir="2700000" algn="tl">
                            <a:srgbClr val="FFFFFF"/>
                          </a:outerShdw>
                        </a:effectLst>
                        <a:latin typeface="Arial" charset="0"/>
                        <a:ea typeface="+mn-ea"/>
                        <a:cs typeface="+mn-cs"/>
                      </a:endParaRPr>
                    </a:p>
                  </a:txBody>
                  <a:tcPr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schemeClr>
                    </a:solidFill>
                  </a:tcPr>
                </a:tc>
                <a:tc>
                  <a:txBody>
                    <a:bodyPr/>
                    <a:lstStyle/>
                    <a:p>
                      <a:pPr marL="0" algn="l" defTabSz="914400" rtl="0" eaLnBrk="1" fontAlgn="t" latinLnBrk="0" hangingPunct="1"/>
                      <a:endParaRPr lang="en-US" sz="1800" b="1" kern="1200" dirty="0" smtClean="0">
                        <a:solidFill>
                          <a:schemeClr val="tx1"/>
                        </a:solidFill>
                        <a:effectLst>
                          <a:outerShdw blurRad="38100" dist="38100" dir="2700000" algn="tl">
                            <a:srgbClr val="FFFFFF"/>
                          </a:outerShdw>
                        </a:effectLst>
                        <a:latin typeface="Arial" charset="0"/>
                        <a:ea typeface="+mn-ea"/>
                        <a:cs typeface="+mn-cs"/>
                      </a:endParaRPr>
                    </a:p>
                  </a:txBody>
                  <a:tcPr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marL="0" algn="l" defTabSz="914400" rtl="0" eaLnBrk="1" fontAlgn="t" latinLnBrk="0" hangingPunct="1"/>
                      <a:endParaRPr lang="en-US" sz="1800" b="1" kern="1200" dirty="0" smtClean="0">
                        <a:solidFill>
                          <a:schemeClr val="tx1"/>
                        </a:solidFill>
                        <a:effectLst>
                          <a:outerShdw blurRad="38100" dist="38100" dir="2700000" algn="tl">
                            <a:srgbClr val="FFFFFF"/>
                          </a:outerShdw>
                        </a:effectLst>
                        <a:latin typeface="Arial" charset="0"/>
                        <a:ea typeface="+mn-ea"/>
                        <a:cs typeface="+mn-cs"/>
                      </a:endParaRPr>
                    </a:p>
                  </a:txBody>
                  <a:tcPr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marL="0" algn="l" defTabSz="914400" rtl="0" eaLnBrk="1" fontAlgn="t" latinLnBrk="0" hangingPunct="1"/>
                      <a:endParaRPr lang="en-US" sz="1800" b="1" kern="1200" dirty="0" smtClean="0">
                        <a:solidFill>
                          <a:schemeClr val="tx1"/>
                        </a:solidFill>
                        <a:effectLst>
                          <a:outerShdw blurRad="38100" dist="38100" dir="2700000" algn="tl">
                            <a:srgbClr val="FFFFFF"/>
                          </a:outerShdw>
                        </a:effectLst>
                        <a:latin typeface="Arial" charset="0"/>
                        <a:ea typeface="+mn-ea"/>
                        <a:cs typeface="+mn-cs"/>
                      </a:endParaRPr>
                    </a:p>
                  </a:txBody>
                  <a:tcPr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r>
              <a:tr h="274320">
                <a:tc vMerge="1">
                  <a:txBody>
                    <a:bodyPr/>
                    <a:lstStyle/>
                    <a:p>
                      <a:pPr marL="0" algn="ctr" defTabSz="914400" rtl="0" eaLnBrk="1" fontAlgn="t" latinLnBrk="0" hangingPunct="1"/>
                      <a:endParaRPr lang="en-US" sz="1800" b="1" kern="1200" dirty="0" smtClean="0">
                        <a:solidFill>
                          <a:schemeClr val="tx1"/>
                        </a:solidFill>
                        <a:effectLst>
                          <a:outerShdw blurRad="38100" dist="38100" dir="2700000" algn="tl">
                            <a:srgbClr val="FFFFFF"/>
                          </a:outerShdw>
                        </a:effectLst>
                        <a:latin typeface="Arial" charset="0"/>
                        <a:ea typeface="+mn-ea"/>
                        <a:cs typeface="+mn-cs"/>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800" dirty="0"/>
                    </a:p>
                  </a:txBody>
                  <a:tcPr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3">
                  <a:txBody>
                    <a:bodyPr/>
                    <a:lstStyle/>
                    <a:p>
                      <a:pPr algn="l" fontAlgn="t"/>
                      <a:r>
                        <a:rPr lang="en-US" sz="1800" b="1" kern="1200" dirty="0" smtClean="0">
                          <a:solidFill>
                            <a:schemeClr val="tx1"/>
                          </a:solidFill>
                          <a:effectLst>
                            <a:outerShdw blurRad="38100" dist="38100" dir="2700000" algn="tl">
                              <a:srgbClr val="FFFFFF"/>
                            </a:outerShdw>
                          </a:effectLst>
                          <a:latin typeface="Arial" charset="0"/>
                          <a:ea typeface="+mn-ea"/>
                          <a:cs typeface="+mn-cs"/>
                        </a:rPr>
                        <a:t>Not all rows for P4 and P5 are shown </a:t>
                      </a:r>
                    </a:p>
                  </a:txBody>
                  <a:tcPr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defTabSz="914400" rtl="0" eaLnBrk="1" fontAlgn="t" latinLnBrk="0" hangingPunct="1"/>
                      <a:endParaRPr lang="en-US" sz="1800" b="1" kern="1200" dirty="0" smtClean="0">
                        <a:solidFill>
                          <a:schemeClr val="tx1"/>
                        </a:solidFill>
                        <a:effectLst>
                          <a:outerShdw blurRad="38100" dist="38100" dir="2700000" algn="tl">
                            <a:srgbClr val="FFFFFF"/>
                          </a:outerShdw>
                        </a:effectLst>
                        <a:latin typeface="Arial" charset="0"/>
                        <a:ea typeface="+mn-ea"/>
                        <a:cs typeface="+mn-cs"/>
                      </a:endParaRPr>
                    </a:p>
                  </a:txBody>
                  <a:tcPr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schemeClr>
                    </a:solidFill>
                  </a:tcPr>
                </a:tc>
                <a:tc>
                  <a:txBody>
                    <a:bodyPr/>
                    <a:lstStyle/>
                    <a:p>
                      <a:pPr marL="0" algn="l" defTabSz="914400" rtl="0" eaLnBrk="1" fontAlgn="t" latinLnBrk="0" hangingPunct="1"/>
                      <a:endParaRPr lang="en-US" sz="1800" b="1" kern="1200" dirty="0" smtClean="0">
                        <a:solidFill>
                          <a:schemeClr val="tx1"/>
                        </a:solidFill>
                        <a:effectLst>
                          <a:outerShdw blurRad="38100" dist="38100" dir="2700000" algn="tl">
                            <a:srgbClr val="FFFFFF"/>
                          </a:outerShdw>
                        </a:effectLst>
                        <a:latin typeface="Arial" charset="0"/>
                        <a:ea typeface="+mn-ea"/>
                        <a:cs typeface="+mn-cs"/>
                      </a:endParaRPr>
                    </a:p>
                  </a:txBody>
                  <a:tcPr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schemeClr>
                    </a:solidFill>
                  </a:tcPr>
                </a:tc>
                <a:tc>
                  <a:txBody>
                    <a:bodyPr/>
                    <a:lstStyle/>
                    <a:p>
                      <a:pPr marL="0" algn="l" defTabSz="914400" rtl="0" eaLnBrk="1" fontAlgn="t" latinLnBrk="0" hangingPunct="1"/>
                      <a:endParaRPr lang="en-US" sz="1800" b="1" kern="1200" dirty="0" smtClean="0">
                        <a:solidFill>
                          <a:schemeClr val="tx1"/>
                        </a:solidFill>
                        <a:effectLst>
                          <a:outerShdw blurRad="38100" dist="38100" dir="2700000" algn="tl">
                            <a:srgbClr val="FFFFFF"/>
                          </a:outerShdw>
                        </a:effectLst>
                        <a:latin typeface="Arial" charset="0"/>
                        <a:ea typeface="+mn-ea"/>
                        <a:cs typeface="+mn-cs"/>
                      </a:endParaRPr>
                    </a:p>
                  </a:txBody>
                  <a:tcPr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schemeClr>
                    </a:solidFill>
                  </a:tcPr>
                </a:tc>
                <a:tc>
                  <a:txBody>
                    <a:bodyPr/>
                    <a:lstStyle/>
                    <a:p>
                      <a:pPr marL="0" algn="l" defTabSz="914400" rtl="0" eaLnBrk="1" fontAlgn="t" latinLnBrk="0" hangingPunct="1"/>
                      <a:endParaRPr lang="en-US" sz="1800" b="1" kern="1200" dirty="0" smtClean="0">
                        <a:solidFill>
                          <a:schemeClr val="tx1"/>
                        </a:solidFill>
                        <a:effectLst>
                          <a:outerShdw blurRad="38100" dist="38100" dir="2700000" algn="tl">
                            <a:srgbClr val="FFFFFF"/>
                          </a:outerShdw>
                        </a:effectLst>
                        <a:latin typeface="Arial" charset="0"/>
                        <a:ea typeface="+mn-ea"/>
                        <a:cs typeface="+mn-cs"/>
                      </a:endParaRPr>
                    </a:p>
                  </a:txBody>
                  <a:tcPr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defTabSz="914400" rtl="0" eaLnBrk="1" fontAlgn="t" latinLnBrk="0" hangingPunct="1"/>
                      <a:endParaRPr lang="en-US" sz="1800" b="1" kern="1200" dirty="0" smtClean="0">
                        <a:solidFill>
                          <a:schemeClr val="tx1"/>
                        </a:solidFill>
                        <a:effectLst>
                          <a:outerShdw blurRad="38100" dist="38100" dir="2700000" algn="tl">
                            <a:srgbClr val="FFFFFF"/>
                          </a:outerShdw>
                        </a:effectLst>
                        <a:latin typeface="Arial" charset="0"/>
                        <a:ea typeface="+mn-ea"/>
                        <a:cs typeface="+mn-cs"/>
                      </a:endParaRPr>
                    </a:p>
                  </a:txBody>
                  <a:tcPr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74320">
                <a:tc rowSpan="2">
                  <a:txBody>
                    <a:bodyPr/>
                    <a:lstStyle/>
                    <a:p>
                      <a:pPr marL="0" algn="ctr" defTabSz="914400" rtl="0" eaLnBrk="1" fontAlgn="t" latinLnBrk="0" hangingPunct="1"/>
                      <a:r>
                        <a:rPr lang="en-US" sz="2800" b="1" kern="1200" dirty="0" smtClean="0">
                          <a:solidFill>
                            <a:schemeClr val="tx1"/>
                          </a:solidFill>
                          <a:effectLst>
                            <a:outerShdw blurRad="38100" dist="38100" dir="2700000" algn="tl">
                              <a:srgbClr val="FFFFFF"/>
                            </a:outerShdw>
                          </a:effectLst>
                          <a:latin typeface="Arial" charset="0"/>
                          <a:ea typeface="+mn-ea"/>
                          <a:cs typeface="+mn-cs"/>
                        </a:rPr>
                        <a:t>P5</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800" dirty="0"/>
                    </a:p>
                  </a:txBody>
                  <a:tcPr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l" fontAlgn="t"/>
                      <a:endParaRPr lang="en-US" sz="1800" b="1" kern="1200" dirty="0" smtClean="0">
                        <a:solidFill>
                          <a:schemeClr val="tx1"/>
                        </a:solidFill>
                        <a:effectLst>
                          <a:outerShdw blurRad="38100" dist="38100" dir="2700000" algn="tl">
                            <a:srgbClr val="FFFFFF"/>
                          </a:outerShdw>
                        </a:effectLst>
                        <a:latin typeface="Arial" charset="0"/>
                        <a:ea typeface="+mn-ea"/>
                        <a:cs typeface="+mn-cs"/>
                      </a:endParaRPr>
                    </a:p>
                  </a:txBody>
                  <a:tcPr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defTabSz="914400" rtl="0" eaLnBrk="1" fontAlgn="t" latinLnBrk="0" hangingPunct="1"/>
                      <a:endParaRPr lang="en-US" sz="1800" b="1" kern="1200" dirty="0" smtClean="0">
                        <a:solidFill>
                          <a:schemeClr val="tx1"/>
                        </a:solidFill>
                        <a:effectLst>
                          <a:outerShdw blurRad="38100" dist="38100" dir="2700000" algn="tl">
                            <a:srgbClr val="FFFFFF"/>
                          </a:outerShdw>
                        </a:effectLst>
                        <a:latin typeface="Arial" charset="0"/>
                        <a:ea typeface="+mn-ea"/>
                        <a:cs typeface="+mn-cs"/>
                      </a:endParaRPr>
                    </a:p>
                  </a:txBody>
                  <a:tcPr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schemeClr>
                    </a:solidFill>
                  </a:tcPr>
                </a:tc>
                <a:tc>
                  <a:txBody>
                    <a:bodyPr/>
                    <a:lstStyle/>
                    <a:p>
                      <a:pPr marL="0" algn="l" defTabSz="914400" rtl="0" eaLnBrk="1" fontAlgn="t" latinLnBrk="0" hangingPunct="1"/>
                      <a:endParaRPr lang="en-US" sz="1800" b="1" kern="1200" dirty="0" smtClean="0">
                        <a:solidFill>
                          <a:schemeClr val="tx1"/>
                        </a:solidFill>
                        <a:effectLst>
                          <a:outerShdw blurRad="38100" dist="38100" dir="2700000" algn="tl">
                            <a:srgbClr val="FFFFFF"/>
                          </a:outerShdw>
                        </a:effectLst>
                        <a:latin typeface="Arial" charset="0"/>
                        <a:ea typeface="+mn-ea"/>
                        <a:cs typeface="+mn-cs"/>
                      </a:endParaRPr>
                    </a:p>
                  </a:txBody>
                  <a:tcPr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schemeClr>
                    </a:solidFill>
                  </a:tcPr>
                </a:tc>
                <a:tc>
                  <a:txBody>
                    <a:bodyPr/>
                    <a:lstStyle/>
                    <a:p>
                      <a:pPr marL="0" algn="l" defTabSz="914400" rtl="0" eaLnBrk="1" fontAlgn="t" latinLnBrk="0" hangingPunct="1"/>
                      <a:endParaRPr lang="en-US" sz="1800" b="1" kern="1200" dirty="0" smtClean="0">
                        <a:solidFill>
                          <a:schemeClr val="tx1"/>
                        </a:solidFill>
                        <a:effectLst>
                          <a:outerShdw blurRad="38100" dist="38100" dir="2700000" algn="tl">
                            <a:srgbClr val="FFFFFF"/>
                          </a:outerShdw>
                        </a:effectLst>
                        <a:latin typeface="Arial" charset="0"/>
                        <a:ea typeface="+mn-ea"/>
                        <a:cs typeface="+mn-cs"/>
                      </a:endParaRPr>
                    </a:p>
                  </a:txBody>
                  <a:tcPr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schemeClr>
                    </a:solidFill>
                  </a:tcPr>
                </a:tc>
                <a:tc>
                  <a:txBody>
                    <a:bodyPr/>
                    <a:lstStyle/>
                    <a:p>
                      <a:pPr marL="0" algn="l" defTabSz="914400" rtl="0" eaLnBrk="1" fontAlgn="t" latinLnBrk="0" hangingPunct="1"/>
                      <a:endParaRPr lang="en-US" sz="1800" b="1" kern="1200" dirty="0" smtClean="0">
                        <a:solidFill>
                          <a:schemeClr val="tx1"/>
                        </a:solidFill>
                        <a:effectLst>
                          <a:outerShdw blurRad="38100" dist="38100" dir="2700000" algn="tl">
                            <a:srgbClr val="FFFFFF"/>
                          </a:outerShdw>
                        </a:effectLst>
                        <a:latin typeface="Arial" charset="0"/>
                        <a:ea typeface="+mn-ea"/>
                        <a:cs typeface="+mn-cs"/>
                      </a:endParaRPr>
                    </a:p>
                  </a:txBody>
                  <a:tcPr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defTabSz="914400" rtl="0" eaLnBrk="1" fontAlgn="t" latinLnBrk="0" hangingPunct="1"/>
                      <a:endParaRPr lang="en-US" sz="1800" b="1" kern="1200" dirty="0" smtClean="0">
                        <a:solidFill>
                          <a:schemeClr val="tx1"/>
                        </a:solidFill>
                        <a:effectLst>
                          <a:outerShdw blurRad="38100" dist="38100" dir="2700000" algn="tl">
                            <a:srgbClr val="FFFFFF"/>
                          </a:outerShdw>
                        </a:effectLst>
                        <a:latin typeface="Arial" charset="0"/>
                        <a:ea typeface="+mn-ea"/>
                        <a:cs typeface="+mn-cs"/>
                      </a:endParaRPr>
                    </a:p>
                  </a:txBody>
                  <a:tcPr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74320">
                <a:tc vMerge="1">
                  <a:txBody>
                    <a:bodyPr/>
                    <a:lstStyle/>
                    <a:p>
                      <a:pPr marL="0" algn="ctr" defTabSz="914400" rtl="0" eaLnBrk="1" fontAlgn="t" latinLnBrk="0" hangingPunct="1"/>
                      <a:endParaRPr lang="en-US" sz="1800" b="1" kern="1200" dirty="0" smtClean="0">
                        <a:solidFill>
                          <a:schemeClr val="tx1"/>
                        </a:solidFill>
                        <a:effectLst>
                          <a:outerShdw blurRad="38100" dist="38100" dir="2700000" algn="tl">
                            <a:srgbClr val="FFFFFF"/>
                          </a:outerShdw>
                        </a:effectLst>
                        <a:latin typeface="Arial" charset="0"/>
                        <a:ea typeface="+mn-ea"/>
                        <a:cs typeface="+mn-cs"/>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800"/>
                    </a:p>
                  </a:txBody>
                  <a:tcPr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l" fontAlgn="t"/>
                      <a:endParaRPr lang="en-US" sz="1800" b="1" kern="1200" dirty="0" smtClean="0">
                        <a:solidFill>
                          <a:schemeClr val="tx1"/>
                        </a:solidFill>
                        <a:effectLst>
                          <a:outerShdw blurRad="38100" dist="38100" dir="2700000" algn="tl">
                            <a:srgbClr val="FFFFFF"/>
                          </a:outerShdw>
                        </a:effectLst>
                        <a:latin typeface="Arial" charset="0"/>
                        <a:ea typeface="+mn-ea"/>
                        <a:cs typeface="+mn-cs"/>
                      </a:endParaRPr>
                    </a:p>
                  </a:txBody>
                  <a:tcPr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defTabSz="914400" rtl="0" eaLnBrk="1" fontAlgn="t" latinLnBrk="0" hangingPunct="1"/>
                      <a:endParaRPr lang="en-US" sz="1800" b="1" kern="1200" dirty="0" smtClean="0">
                        <a:solidFill>
                          <a:schemeClr val="tx1"/>
                        </a:solidFill>
                        <a:effectLst>
                          <a:outerShdw blurRad="38100" dist="38100" dir="2700000" algn="tl">
                            <a:srgbClr val="FFFFFF"/>
                          </a:outerShdw>
                        </a:effectLst>
                        <a:latin typeface="Arial" charset="0"/>
                        <a:ea typeface="+mn-ea"/>
                        <a:cs typeface="+mn-cs"/>
                      </a:endParaRPr>
                    </a:p>
                  </a:txBody>
                  <a:tcPr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schemeClr>
                    </a:solidFill>
                  </a:tcPr>
                </a:tc>
                <a:tc>
                  <a:txBody>
                    <a:bodyPr/>
                    <a:lstStyle/>
                    <a:p>
                      <a:pPr marL="0" algn="l" defTabSz="914400" rtl="0" eaLnBrk="1" fontAlgn="t" latinLnBrk="0" hangingPunct="1"/>
                      <a:endParaRPr lang="en-US" sz="1800" b="1" kern="1200" dirty="0" smtClean="0">
                        <a:solidFill>
                          <a:schemeClr val="tx1"/>
                        </a:solidFill>
                        <a:effectLst>
                          <a:outerShdw blurRad="38100" dist="38100" dir="2700000" algn="tl">
                            <a:srgbClr val="FFFFFF"/>
                          </a:outerShdw>
                        </a:effectLst>
                        <a:latin typeface="Arial" charset="0"/>
                        <a:ea typeface="+mn-ea"/>
                        <a:cs typeface="+mn-cs"/>
                      </a:endParaRPr>
                    </a:p>
                  </a:txBody>
                  <a:tcPr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schemeClr>
                    </a:solidFill>
                  </a:tcPr>
                </a:tc>
                <a:tc>
                  <a:txBody>
                    <a:bodyPr/>
                    <a:lstStyle/>
                    <a:p>
                      <a:pPr marL="0" algn="l" defTabSz="914400" rtl="0" eaLnBrk="1" fontAlgn="t" latinLnBrk="0" hangingPunct="1"/>
                      <a:endParaRPr lang="en-US" sz="1800" b="1" kern="1200" dirty="0" smtClean="0">
                        <a:solidFill>
                          <a:schemeClr val="tx1"/>
                        </a:solidFill>
                        <a:effectLst>
                          <a:outerShdw blurRad="38100" dist="38100" dir="2700000" algn="tl">
                            <a:srgbClr val="FFFFFF"/>
                          </a:outerShdw>
                        </a:effectLst>
                        <a:latin typeface="Arial" charset="0"/>
                        <a:ea typeface="+mn-ea"/>
                        <a:cs typeface="+mn-cs"/>
                      </a:endParaRPr>
                    </a:p>
                  </a:txBody>
                  <a:tcPr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schemeClr>
                    </a:solidFill>
                  </a:tcPr>
                </a:tc>
                <a:tc>
                  <a:txBody>
                    <a:bodyPr/>
                    <a:lstStyle/>
                    <a:p>
                      <a:pPr marL="0" algn="l" defTabSz="914400" rtl="0" eaLnBrk="1" fontAlgn="t" latinLnBrk="0" hangingPunct="1"/>
                      <a:endParaRPr lang="en-US" sz="1800" b="1" kern="1200" dirty="0" smtClean="0">
                        <a:solidFill>
                          <a:schemeClr val="tx1"/>
                        </a:solidFill>
                        <a:effectLst>
                          <a:outerShdw blurRad="38100" dist="38100" dir="2700000" algn="tl">
                            <a:srgbClr val="FFFFFF"/>
                          </a:outerShdw>
                        </a:effectLst>
                        <a:latin typeface="Arial" charset="0"/>
                        <a:ea typeface="+mn-ea"/>
                        <a:cs typeface="+mn-cs"/>
                      </a:endParaRPr>
                    </a:p>
                  </a:txBody>
                  <a:tcPr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defTabSz="914400" rtl="0" eaLnBrk="1" fontAlgn="t" latinLnBrk="0" hangingPunct="1"/>
                      <a:endParaRPr lang="en-US" sz="1800" b="1" kern="1200" dirty="0" smtClean="0">
                        <a:solidFill>
                          <a:schemeClr val="tx1"/>
                        </a:solidFill>
                        <a:effectLst>
                          <a:outerShdw blurRad="38100" dist="38100" dir="2700000" algn="tl">
                            <a:srgbClr val="FFFFFF"/>
                          </a:outerShdw>
                        </a:effectLst>
                        <a:latin typeface="Arial" charset="0"/>
                        <a:ea typeface="+mn-ea"/>
                        <a:cs typeface="+mn-cs"/>
                      </a:endParaRPr>
                    </a:p>
                  </a:txBody>
                  <a:tcPr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2" name="Footer Placeholder 1"/>
          <p:cNvSpPr>
            <a:spLocks noGrp="1"/>
          </p:cNvSpPr>
          <p:nvPr>
            <p:ph type="ftr" sz="quarter" idx="10"/>
          </p:nvPr>
        </p:nvSpPr>
        <p:spPr/>
        <p:txBody>
          <a:bodyPr/>
          <a:lstStyle/>
          <a:p>
            <a:r>
              <a:rPr lang="en-US" smtClean="0"/>
              <a:t>Integer_LP</a:t>
            </a:r>
            <a:endParaRPr lang="en-US" dirty="0"/>
          </a:p>
        </p:txBody>
      </p:sp>
      <p:sp>
        <p:nvSpPr>
          <p:cNvPr id="3" name="Slide Number Placeholder 2"/>
          <p:cNvSpPr>
            <a:spLocks noGrp="1"/>
          </p:cNvSpPr>
          <p:nvPr>
            <p:ph type="sldNum" sz="quarter" idx="11"/>
          </p:nvPr>
        </p:nvSpPr>
        <p:spPr/>
        <p:txBody>
          <a:bodyPr/>
          <a:lstStyle/>
          <a:p>
            <a:fld id="{D800FC57-747A-4054-A3DF-63D163080A4A}" type="slidenum">
              <a:rPr lang="en-US" smtClean="0"/>
              <a:pPr/>
              <a:t>26</a:t>
            </a:fld>
            <a:endParaRPr lang="en-US" dirty="0"/>
          </a:p>
        </p:txBody>
      </p:sp>
      <p:sp>
        <p:nvSpPr>
          <p:cNvPr id="18" name="TextBox 17"/>
          <p:cNvSpPr txBox="1"/>
          <p:nvPr/>
        </p:nvSpPr>
        <p:spPr>
          <a:xfrm>
            <a:off x="274367" y="5934670"/>
            <a:ext cx="8595266" cy="369332"/>
          </a:xfrm>
          <a:prstGeom prst="rect">
            <a:avLst/>
          </a:prstGeom>
          <a:noFill/>
        </p:spPr>
        <p:txBody>
          <a:bodyPr wrap="square" rtlCol="0">
            <a:spAutoFit/>
          </a:bodyPr>
          <a:lstStyle/>
          <a:p>
            <a:r>
              <a:rPr lang="en-US" sz="1800" b="1" dirty="0" smtClean="0">
                <a:effectLst>
                  <a:outerShdw blurRad="38100" dist="38100" dir="2700000" algn="tl">
                    <a:srgbClr val="FFFFFF"/>
                  </a:outerShdw>
                </a:effectLst>
                <a:latin typeface="Verdana" pitchFamily="34" charset="0"/>
                <a:ea typeface="Verdana" pitchFamily="34" charset="0"/>
                <a:cs typeface="Verdana" pitchFamily="34" charset="0"/>
              </a:rPr>
              <a:t>We will do calculations column by column from top to bottom.</a:t>
            </a:r>
          </a:p>
        </p:txBody>
      </p:sp>
    </p:spTree>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9" name="Table 18"/>
          <p:cNvGraphicFramePr>
            <a:graphicFrameLocks noGrp="1"/>
          </p:cNvGraphicFramePr>
          <p:nvPr>
            <p:extLst>
              <p:ext uri="{D42A27DB-BD31-4B8C-83A1-F6EECF244321}">
                <p14:modId xmlns:p14="http://schemas.microsoft.com/office/powerpoint/2010/main" val="3860611132"/>
              </p:ext>
            </p:extLst>
          </p:nvPr>
        </p:nvGraphicFramePr>
        <p:xfrm>
          <a:off x="365806" y="320074"/>
          <a:ext cx="8393389" cy="5345430"/>
        </p:xfrm>
        <a:graphic>
          <a:graphicData uri="http://schemas.openxmlformats.org/drawingml/2006/table">
            <a:tbl>
              <a:tblPr firstRow="1" bandRow="1">
                <a:tableStyleId>{F5AB1C69-6EDB-4FF4-983F-18BD219EF322}</a:tableStyleId>
              </a:tblPr>
              <a:tblGrid>
                <a:gridCol w="640080"/>
                <a:gridCol w="1280139"/>
                <a:gridCol w="1775565"/>
                <a:gridCol w="939521"/>
                <a:gridCol w="939521"/>
                <a:gridCol w="939521"/>
                <a:gridCol w="939521"/>
                <a:gridCol w="939521"/>
              </a:tblGrid>
              <a:tr h="274320">
                <a:tc>
                  <a:txBody>
                    <a:bodyPr/>
                    <a:lstStyle/>
                    <a:p>
                      <a:endParaRPr lang="en-US" dirty="0"/>
                    </a:p>
                  </a:txBody>
                  <a:tcPr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p>
                  </a:txBody>
                  <a:tcPr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t"/>
                      <a:r>
                        <a:rPr lang="en-US" sz="1800" b="1" kern="1200" dirty="0" smtClean="0">
                          <a:solidFill>
                            <a:schemeClr val="tx1"/>
                          </a:solidFill>
                          <a:effectLst>
                            <a:outerShdw blurRad="38100" dist="38100" dir="2700000" algn="tl">
                              <a:srgbClr val="FFFFFF"/>
                            </a:outerShdw>
                          </a:effectLst>
                          <a:latin typeface="Arial" charset="0"/>
                          <a:ea typeface="+mn-ea"/>
                          <a:cs typeface="+mn-cs"/>
                        </a:rPr>
                        <a:t>Demand:</a:t>
                      </a:r>
                      <a:r>
                        <a:rPr lang="en-US" sz="1800" b="1" kern="1200" baseline="0" dirty="0" smtClean="0">
                          <a:solidFill>
                            <a:schemeClr val="tx1"/>
                          </a:solidFill>
                          <a:effectLst>
                            <a:outerShdw blurRad="38100" dist="38100" dir="2700000" algn="tl">
                              <a:srgbClr val="FFFFFF"/>
                            </a:outerShdw>
                          </a:effectLst>
                          <a:latin typeface="Arial" charset="0"/>
                          <a:ea typeface="+mn-ea"/>
                          <a:cs typeface="+mn-cs"/>
                        </a:rPr>
                        <a:t> D</a:t>
                      </a:r>
                      <a:endParaRPr lang="en-US" sz="1800" b="1" kern="1200" dirty="0" smtClean="0">
                        <a:solidFill>
                          <a:schemeClr val="tx1"/>
                        </a:solidFill>
                        <a:effectLst>
                          <a:outerShdw blurRad="38100" dist="38100" dir="2700000" algn="tl">
                            <a:srgbClr val="FFFFFF"/>
                          </a:outerShdw>
                        </a:effectLst>
                        <a:latin typeface="Arial" charset="0"/>
                        <a:ea typeface="+mn-ea"/>
                        <a:cs typeface="+mn-cs"/>
                      </a:endParaRPr>
                    </a:p>
                  </a:txBody>
                  <a:tcPr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rtl="0" fontAlgn="t"/>
                      <a:r>
                        <a:rPr lang="en-US" sz="1800" b="1" kern="1200" dirty="0" smtClean="0">
                          <a:solidFill>
                            <a:schemeClr val="tx1"/>
                          </a:solidFill>
                          <a:effectLst>
                            <a:outerShdw blurRad="38100" dist="38100" dir="2700000" algn="tl">
                              <a:srgbClr val="FFFFFF"/>
                            </a:outerShdw>
                          </a:effectLst>
                          <a:latin typeface="Arial" charset="0"/>
                          <a:ea typeface="+mn-ea"/>
                          <a:cs typeface="+mn-cs"/>
                        </a:rPr>
                        <a:t>87</a:t>
                      </a:r>
                    </a:p>
                  </a:txBody>
                  <a:tcPr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rtl="0" fontAlgn="t"/>
                      <a:r>
                        <a:rPr lang="en-US" sz="1800" b="1" kern="1200" dirty="0" smtClean="0">
                          <a:solidFill>
                            <a:schemeClr val="tx1"/>
                          </a:solidFill>
                          <a:effectLst>
                            <a:outerShdw blurRad="38100" dist="38100" dir="2700000" algn="tl">
                              <a:srgbClr val="FFFFFF"/>
                            </a:outerShdw>
                          </a:effectLst>
                          <a:latin typeface="Arial" charset="0"/>
                          <a:ea typeface="+mn-ea"/>
                          <a:cs typeface="+mn-cs"/>
                        </a:rPr>
                        <a:t>50</a:t>
                      </a:r>
                    </a:p>
                  </a:txBody>
                  <a:tcPr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rtl="0" fontAlgn="t"/>
                      <a:r>
                        <a:rPr lang="en-US" sz="1800" b="1" kern="1200" dirty="0" smtClean="0">
                          <a:solidFill>
                            <a:schemeClr val="tx1"/>
                          </a:solidFill>
                          <a:effectLst>
                            <a:outerShdw blurRad="38100" dist="38100" dir="2700000" algn="tl">
                              <a:srgbClr val="FFFFFF"/>
                            </a:outerShdw>
                          </a:effectLst>
                          <a:latin typeface="Arial" charset="0"/>
                          <a:ea typeface="+mn-ea"/>
                          <a:cs typeface="+mn-cs"/>
                        </a:rPr>
                        <a:t>100</a:t>
                      </a:r>
                    </a:p>
                  </a:txBody>
                  <a:tcPr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rtl="0" fontAlgn="t"/>
                      <a:r>
                        <a:rPr lang="en-US" sz="1800" b="1" kern="1200" dirty="0" smtClean="0">
                          <a:solidFill>
                            <a:schemeClr val="tx1"/>
                          </a:solidFill>
                          <a:effectLst>
                            <a:outerShdw blurRad="38100" dist="38100" dir="2700000" algn="tl">
                              <a:srgbClr val="FFFFFF"/>
                            </a:outerShdw>
                          </a:effectLst>
                          <a:latin typeface="Arial" charset="0"/>
                          <a:ea typeface="+mn-ea"/>
                          <a:cs typeface="+mn-cs"/>
                        </a:rPr>
                        <a:t>60</a:t>
                      </a:r>
                    </a:p>
                  </a:txBody>
                  <a:tcPr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rtl="0" fontAlgn="t"/>
                      <a:r>
                        <a:rPr lang="en-US" sz="1800" b="1" kern="1200" dirty="0" smtClean="0">
                          <a:solidFill>
                            <a:schemeClr val="tx1"/>
                          </a:solidFill>
                          <a:effectLst>
                            <a:outerShdw blurRad="38100" dist="38100" dir="2700000" algn="tl">
                              <a:srgbClr val="FFFFFF"/>
                            </a:outerShdw>
                          </a:effectLst>
                          <a:latin typeface="Arial" charset="0"/>
                          <a:ea typeface="+mn-ea"/>
                          <a:cs typeface="+mn-cs"/>
                        </a:rPr>
                        <a:t>80</a:t>
                      </a:r>
                    </a:p>
                  </a:txBody>
                  <a:tcPr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74320">
                <a:tc>
                  <a:txBody>
                    <a:bodyPr/>
                    <a:lstStyle/>
                    <a:p>
                      <a:endParaRPr lang="en-US" dirty="0"/>
                    </a:p>
                  </a:txBody>
                  <a:tcPr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a:p>
                  </a:txBody>
                  <a:tcPr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t"/>
                      <a:r>
                        <a:rPr lang="en-US" sz="1800" b="1" kern="1200" dirty="0" smtClean="0">
                          <a:solidFill>
                            <a:schemeClr val="tx1"/>
                          </a:solidFill>
                          <a:effectLst>
                            <a:outerShdw blurRad="38100" dist="38100" dir="2700000" algn="tl">
                              <a:srgbClr val="FFFFFF"/>
                            </a:outerShdw>
                          </a:effectLst>
                          <a:latin typeface="Arial" charset="0"/>
                          <a:ea typeface="+mn-ea"/>
                          <a:cs typeface="+mn-cs"/>
                        </a:rPr>
                        <a:t>Holding cost</a:t>
                      </a:r>
                    </a:p>
                  </a:txBody>
                  <a:tcPr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rtl="0" fontAlgn="t"/>
                      <a:r>
                        <a:rPr lang="en-US" sz="1800" b="1" kern="1200" dirty="0" smtClean="0">
                          <a:solidFill>
                            <a:schemeClr val="tx1"/>
                          </a:solidFill>
                          <a:effectLst>
                            <a:outerShdw blurRad="38100" dist="38100" dir="2700000" algn="tl">
                              <a:srgbClr val="FFFFFF"/>
                            </a:outerShdw>
                          </a:effectLst>
                          <a:latin typeface="Arial" charset="0"/>
                          <a:ea typeface="+mn-ea"/>
                          <a:cs typeface="+mn-cs"/>
                        </a:rPr>
                        <a:t>1.3</a:t>
                      </a:r>
                    </a:p>
                  </a:txBody>
                  <a:tcPr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rtl="0" fontAlgn="t"/>
                      <a:r>
                        <a:rPr lang="en-US" sz="1800" b="1" kern="1200" dirty="0" smtClean="0">
                          <a:solidFill>
                            <a:schemeClr val="tx1"/>
                          </a:solidFill>
                          <a:effectLst>
                            <a:outerShdw blurRad="38100" dist="38100" dir="2700000" algn="tl">
                              <a:srgbClr val="FFFFFF"/>
                            </a:outerShdw>
                          </a:effectLst>
                          <a:latin typeface="Arial" charset="0"/>
                          <a:ea typeface="+mn-ea"/>
                          <a:cs typeface="+mn-cs"/>
                        </a:rPr>
                        <a:t>1.4</a:t>
                      </a:r>
                    </a:p>
                  </a:txBody>
                  <a:tcPr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rtl="0" fontAlgn="t"/>
                      <a:r>
                        <a:rPr lang="en-US" sz="1800" b="1" kern="1200" dirty="0" smtClean="0">
                          <a:solidFill>
                            <a:schemeClr val="tx1"/>
                          </a:solidFill>
                          <a:effectLst>
                            <a:outerShdw blurRad="38100" dist="38100" dir="2700000" algn="tl">
                              <a:srgbClr val="FFFFFF"/>
                            </a:outerShdw>
                          </a:effectLst>
                          <a:latin typeface="Arial" charset="0"/>
                          <a:ea typeface="+mn-ea"/>
                          <a:cs typeface="+mn-cs"/>
                        </a:rPr>
                        <a:t>1.45</a:t>
                      </a:r>
                    </a:p>
                  </a:txBody>
                  <a:tcPr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rtl="0" fontAlgn="t"/>
                      <a:r>
                        <a:rPr lang="en-US" sz="1800" b="1" kern="1200" dirty="0" smtClean="0">
                          <a:solidFill>
                            <a:schemeClr val="tx1"/>
                          </a:solidFill>
                          <a:effectLst>
                            <a:outerShdw blurRad="38100" dist="38100" dir="2700000" algn="tl">
                              <a:srgbClr val="FFFFFF"/>
                            </a:outerShdw>
                          </a:effectLst>
                          <a:latin typeface="Arial" charset="0"/>
                          <a:ea typeface="+mn-ea"/>
                          <a:cs typeface="+mn-cs"/>
                        </a:rPr>
                        <a:t>1.5</a:t>
                      </a:r>
                    </a:p>
                  </a:txBody>
                  <a:tcPr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rtl="0" fontAlgn="t"/>
                      <a:r>
                        <a:rPr lang="en-US" sz="1800" b="1" kern="1200" dirty="0" smtClean="0">
                          <a:solidFill>
                            <a:schemeClr val="tx1"/>
                          </a:solidFill>
                          <a:effectLst>
                            <a:outerShdw blurRad="38100" dist="38100" dir="2700000" algn="tl">
                              <a:srgbClr val="FFFFFF"/>
                            </a:outerShdw>
                          </a:effectLst>
                          <a:latin typeface="Arial" charset="0"/>
                          <a:ea typeface="+mn-ea"/>
                          <a:cs typeface="+mn-cs"/>
                        </a:rPr>
                        <a:t>1.55</a:t>
                      </a:r>
                    </a:p>
                  </a:txBody>
                  <a:tcPr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74320">
                <a:tc>
                  <a:txBody>
                    <a:bodyPr/>
                    <a:lstStyle/>
                    <a:p>
                      <a:endParaRPr lang="en-US"/>
                    </a:p>
                  </a:txBody>
                  <a:tcPr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a:p>
                  </a:txBody>
                  <a:tcPr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t"/>
                      <a:r>
                        <a:rPr lang="en-US" sz="1800" b="1" kern="1200" dirty="0" smtClean="0">
                          <a:solidFill>
                            <a:schemeClr val="tx1"/>
                          </a:solidFill>
                          <a:effectLst>
                            <a:outerShdw blurRad="38100" dist="38100" dir="2700000" algn="tl">
                              <a:srgbClr val="FFFFFF"/>
                            </a:outerShdw>
                          </a:effectLst>
                          <a:latin typeface="Arial" charset="0"/>
                          <a:ea typeface="+mn-ea"/>
                          <a:cs typeface="+mn-cs"/>
                        </a:rPr>
                        <a:t>Period</a:t>
                      </a:r>
                    </a:p>
                  </a:txBody>
                  <a:tcPr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99FF"/>
                    </a:solidFill>
                  </a:tcPr>
                </a:tc>
                <a:tc>
                  <a:txBody>
                    <a:bodyPr/>
                    <a:lstStyle/>
                    <a:p>
                      <a:pPr algn="r" fontAlgn="b"/>
                      <a:r>
                        <a:rPr lang="en-US" sz="1800" b="1" kern="1200" dirty="0" smtClean="0">
                          <a:solidFill>
                            <a:schemeClr val="tx1"/>
                          </a:solidFill>
                          <a:effectLst>
                            <a:outerShdw blurRad="38100" dist="38100" dir="2700000" algn="tl">
                              <a:srgbClr val="FFFFFF"/>
                            </a:outerShdw>
                          </a:effectLst>
                          <a:latin typeface="Arial" charset="0"/>
                          <a:ea typeface="+mn-ea"/>
                          <a:cs typeface="+mn-cs"/>
                        </a:rPr>
                        <a:t>P1</a:t>
                      </a:r>
                    </a:p>
                  </a:txBody>
                  <a:tcPr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99FF"/>
                    </a:solidFill>
                  </a:tcPr>
                </a:tc>
                <a:tc>
                  <a:txBody>
                    <a:bodyPr/>
                    <a:lstStyle/>
                    <a:p>
                      <a:pPr algn="r" fontAlgn="b"/>
                      <a:r>
                        <a:rPr lang="en-US" sz="1800" b="1" kern="1200" dirty="0" smtClean="0">
                          <a:solidFill>
                            <a:schemeClr val="tx1"/>
                          </a:solidFill>
                          <a:effectLst>
                            <a:outerShdw blurRad="38100" dist="38100" dir="2700000" algn="tl">
                              <a:srgbClr val="FFFFFF"/>
                            </a:outerShdw>
                          </a:effectLst>
                          <a:latin typeface="Arial" charset="0"/>
                          <a:ea typeface="+mn-ea"/>
                          <a:cs typeface="+mn-cs"/>
                        </a:rPr>
                        <a:t>P2</a:t>
                      </a:r>
                    </a:p>
                  </a:txBody>
                  <a:tcPr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99FF"/>
                    </a:solidFill>
                  </a:tcPr>
                </a:tc>
                <a:tc>
                  <a:txBody>
                    <a:bodyPr/>
                    <a:lstStyle/>
                    <a:p>
                      <a:pPr algn="r" fontAlgn="b"/>
                      <a:r>
                        <a:rPr lang="en-US" sz="1800" b="1" kern="1200" dirty="0" smtClean="0">
                          <a:solidFill>
                            <a:schemeClr val="tx1"/>
                          </a:solidFill>
                          <a:effectLst>
                            <a:outerShdw blurRad="38100" dist="38100" dir="2700000" algn="tl">
                              <a:srgbClr val="FFFFFF"/>
                            </a:outerShdw>
                          </a:effectLst>
                          <a:latin typeface="Arial" charset="0"/>
                          <a:ea typeface="+mn-ea"/>
                          <a:cs typeface="+mn-cs"/>
                        </a:rPr>
                        <a:t>P3</a:t>
                      </a:r>
                    </a:p>
                  </a:txBody>
                  <a:tcPr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99FF"/>
                    </a:solidFill>
                  </a:tcPr>
                </a:tc>
                <a:tc>
                  <a:txBody>
                    <a:bodyPr/>
                    <a:lstStyle/>
                    <a:p>
                      <a:pPr algn="r" fontAlgn="b"/>
                      <a:r>
                        <a:rPr lang="en-US" sz="1800" b="1" kern="1200" dirty="0" smtClean="0">
                          <a:solidFill>
                            <a:schemeClr val="tx1"/>
                          </a:solidFill>
                          <a:effectLst>
                            <a:outerShdw blurRad="38100" dist="38100" dir="2700000" algn="tl">
                              <a:srgbClr val="FFFFFF"/>
                            </a:outerShdw>
                          </a:effectLst>
                          <a:latin typeface="Arial" charset="0"/>
                          <a:ea typeface="+mn-ea"/>
                          <a:cs typeface="+mn-cs"/>
                        </a:rPr>
                        <a:t>P4</a:t>
                      </a:r>
                    </a:p>
                  </a:txBody>
                  <a:tcPr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99FF"/>
                    </a:solidFill>
                  </a:tcPr>
                </a:tc>
                <a:tc>
                  <a:txBody>
                    <a:bodyPr/>
                    <a:lstStyle/>
                    <a:p>
                      <a:pPr algn="r" fontAlgn="b"/>
                      <a:r>
                        <a:rPr lang="en-US" sz="1800" b="1" kern="1200" dirty="0" smtClean="0">
                          <a:solidFill>
                            <a:schemeClr val="tx1"/>
                          </a:solidFill>
                          <a:effectLst>
                            <a:outerShdw blurRad="38100" dist="38100" dir="2700000" algn="tl">
                              <a:srgbClr val="FFFFFF"/>
                            </a:outerShdw>
                          </a:effectLst>
                          <a:latin typeface="Arial" charset="0"/>
                          <a:ea typeface="+mn-ea"/>
                          <a:cs typeface="+mn-cs"/>
                        </a:rPr>
                        <a:t>P5</a:t>
                      </a:r>
                    </a:p>
                  </a:txBody>
                  <a:tcPr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99FF"/>
                    </a:solidFill>
                  </a:tcPr>
                </a:tc>
              </a:tr>
              <a:tr h="274320">
                <a:tc rowSpan="4">
                  <a:txBody>
                    <a:bodyPr/>
                    <a:lstStyle/>
                    <a:p>
                      <a:pPr marL="0" marR="0" indent="0" algn="ctr" defTabSz="914400" rtl="0" eaLnBrk="1" fontAlgn="t" latinLnBrk="0" hangingPunct="1">
                        <a:lnSpc>
                          <a:spcPct val="100000"/>
                        </a:lnSpc>
                        <a:spcBef>
                          <a:spcPts val="0"/>
                        </a:spcBef>
                        <a:spcAft>
                          <a:spcPts val="0"/>
                        </a:spcAft>
                        <a:buClrTx/>
                        <a:buSzTx/>
                        <a:buFontTx/>
                        <a:buNone/>
                        <a:tabLst/>
                        <a:defRPr/>
                      </a:pPr>
                      <a:r>
                        <a:rPr lang="en-US" sz="2800" b="1" kern="1200" dirty="0" smtClean="0">
                          <a:solidFill>
                            <a:schemeClr val="tx1"/>
                          </a:solidFill>
                          <a:effectLst>
                            <a:outerShdw blurRad="38100" dist="38100" dir="2700000" algn="tl">
                              <a:srgbClr val="FFFFFF"/>
                            </a:outerShdw>
                          </a:effectLst>
                          <a:latin typeface="Arial" charset="0"/>
                          <a:ea typeface="+mn-ea"/>
                          <a:cs typeface="+mn-cs"/>
                        </a:rPr>
                        <a:t>P1</a:t>
                      </a:r>
                    </a:p>
                  </a:txBody>
                  <a:tcPr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endParaRPr lang="en-US" dirty="0"/>
                    </a:p>
                  </a:txBody>
                  <a:tcPr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defTabSz="914400" rtl="0" eaLnBrk="1" fontAlgn="t" latinLnBrk="0" hangingPunct="1"/>
                      <a:r>
                        <a:rPr lang="en-US" sz="1800" b="1" kern="1200" dirty="0" smtClean="0">
                          <a:solidFill>
                            <a:srgbClr val="0000FF"/>
                          </a:solidFill>
                          <a:effectLst>
                            <a:outerShdw blurRad="38100" dist="38100" dir="2700000" algn="tl">
                              <a:srgbClr val="FFFFFF"/>
                            </a:outerShdw>
                          </a:effectLst>
                          <a:latin typeface="Arial" charset="0"/>
                          <a:ea typeface="+mn-ea"/>
                          <a:cs typeface="+mn-cs"/>
                        </a:rPr>
                        <a:t>BC0 = 0 </a:t>
                      </a:r>
                      <a:r>
                        <a:rPr lang="en-US" sz="1800" b="1" kern="1200" dirty="0" smtClean="0">
                          <a:solidFill>
                            <a:srgbClr val="0000FF"/>
                          </a:solidFill>
                          <a:effectLst>
                            <a:outerShdw blurRad="38100" dist="38100" dir="2700000" algn="tl">
                              <a:srgbClr val="FFFFFF"/>
                            </a:outerShdw>
                          </a:effectLst>
                          <a:latin typeface="Arial" charset="0"/>
                          <a:ea typeface="+mn-ea"/>
                          <a:cs typeface="+mn-cs"/>
                          <a:sym typeface="Wingdings"/>
                        </a:rPr>
                        <a:t></a:t>
                      </a:r>
                      <a:endParaRPr lang="en-US" sz="1800" b="1" kern="1200" dirty="0" smtClean="0">
                        <a:solidFill>
                          <a:srgbClr val="0000FF"/>
                        </a:solidFill>
                        <a:effectLst>
                          <a:outerShdw blurRad="38100" dist="38100" dir="2700000" algn="tl">
                            <a:srgbClr val="FFFFFF"/>
                          </a:outerShdw>
                        </a:effectLst>
                        <a:latin typeface="Arial" charset="0"/>
                        <a:ea typeface="+mn-ea"/>
                        <a:cs typeface="+mn-cs"/>
                      </a:endParaRPr>
                    </a:p>
                  </a:txBody>
                  <a:tcPr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marL="0" algn="l" defTabSz="914400" rtl="0" eaLnBrk="1" fontAlgn="t" latinLnBrk="0" hangingPunct="1"/>
                      <a:endParaRPr lang="en-US" sz="1800" b="1" kern="1200" dirty="0" smtClean="0">
                        <a:solidFill>
                          <a:schemeClr val="tx1"/>
                        </a:solidFill>
                        <a:effectLst>
                          <a:outerShdw blurRad="38100" dist="38100" dir="2700000" algn="tl">
                            <a:srgbClr val="FFFFFF"/>
                          </a:outerShdw>
                        </a:effectLst>
                        <a:latin typeface="Arial" charset="0"/>
                        <a:ea typeface="+mn-ea"/>
                        <a:cs typeface="+mn-cs"/>
                      </a:endParaRPr>
                    </a:p>
                  </a:txBody>
                  <a:tcPr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marL="0" algn="l" defTabSz="914400" rtl="0" eaLnBrk="1" fontAlgn="t" latinLnBrk="0" hangingPunct="1"/>
                      <a:endParaRPr lang="en-US" sz="1800" b="1" kern="1200" dirty="0" smtClean="0">
                        <a:solidFill>
                          <a:schemeClr val="tx1"/>
                        </a:solidFill>
                        <a:effectLst>
                          <a:outerShdw blurRad="38100" dist="38100" dir="2700000" algn="tl">
                            <a:srgbClr val="FFFFFF"/>
                          </a:outerShdw>
                        </a:effectLst>
                        <a:latin typeface="Arial" charset="0"/>
                        <a:ea typeface="+mn-ea"/>
                        <a:cs typeface="+mn-cs"/>
                      </a:endParaRPr>
                    </a:p>
                  </a:txBody>
                  <a:tcPr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marL="0" algn="l" defTabSz="914400" rtl="0" eaLnBrk="1" fontAlgn="t" latinLnBrk="0" hangingPunct="1"/>
                      <a:endParaRPr lang="en-US" sz="1800" b="1" kern="1200" dirty="0" smtClean="0">
                        <a:solidFill>
                          <a:schemeClr val="tx1"/>
                        </a:solidFill>
                        <a:effectLst>
                          <a:outerShdw blurRad="38100" dist="38100" dir="2700000" algn="tl">
                            <a:srgbClr val="FFFFFF"/>
                          </a:outerShdw>
                        </a:effectLst>
                        <a:latin typeface="Arial" charset="0"/>
                        <a:ea typeface="+mn-ea"/>
                        <a:cs typeface="+mn-cs"/>
                      </a:endParaRPr>
                    </a:p>
                  </a:txBody>
                  <a:tcPr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marL="0" algn="l" defTabSz="914400" rtl="0" eaLnBrk="1" fontAlgn="t" latinLnBrk="0" hangingPunct="1"/>
                      <a:endParaRPr lang="en-US" sz="1800" b="1" kern="1200" dirty="0" smtClean="0">
                        <a:solidFill>
                          <a:schemeClr val="tx1"/>
                        </a:solidFill>
                        <a:effectLst>
                          <a:outerShdw blurRad="38100" dist="38100" dir="2700000" algn="tl">
                            <a:srgbClr val="FFFFFF"/>
                          </a:outerShdw>
                        </a:effectLst>
                        <a:latin typeface="Arial" charset="0"/>
                        <a:ea typeface="+mn-ea"/>
                        <a:cs typeface="+mn-cs"/>
                      </a:endParaRPr>
                    </a:p>
                  </a:txBody>
                  <a:tcPr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marL="0" algn="l" defTabSz="914400" rtl="0" eaLnBrk="1" fontAlgn="t" latinLnBrk="0" hangingPunct="1"/>
                      <a:endParaRPr lang="en-US" sz="1800" b="1" kern="1200" dirty="0" smtClean="0">
                        <a:solidFill>
                          <a:schemeClr val="tx1"/>
                        </a:solidFill>
                        <a:effectLst>
                          <a:outerShdw blurRad="38100" dist="38100" dir="2700000" algn="tl">
                            <a:srgbClr val="FFFFFF"/>
                          </a:outerShdw>
                        </a:effectLst>
                        <a:latin typeface="Arial" charset="0"/>
                        <a:ea typeface="+mn-ea"/>
                        <a:cs typeface="+mn-cs"/>
                      </a:endParaRPr>
                    </a:p>
                  </a:txBody>
                  <a:tcPr marT="0" marB="0">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r>
              <a:tr h="274320">
                <a:tc vMerge="1">
                  <a:txBody>
                    <a:bodyPr/>
                    <a:lstStyle/>
                    <a:p>
                      <a:endParaRPr lang="en-US" dirty="0"/>
                    </a:p>
                  </a:txBody>
                  <a:tcPr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800" b="1" kern="1200" dirty="0" smtClean="0">
                          <a:solidFill>
                            <a:schemeClr val="tx1"/>
                          </a:solidFill>
                          <a:effectLst>
                            <a:outerShdw blurRad="38100" dist="38100" dir="2700000" algn="tl">
                              <a:srgbClr val="FFFFFF"/>
                            </a:outerShdw>
                          </a:effectLst>
                          <a:latin typeface="Arial" charset="0"/>
                          <a:ea typeface="+mn-ea"/>
                          <a:cs typeface="+mn-cs"/>
                        </a:rPr>
                        <a:t>K1:120</a:t>
                      </a:r>
                      <a:r>
                        <a:rPr lang="en-US" sz="1800" b="1" kern="1200" dirty="0" smtClean="0">
                          <a:solidFill>
                            <a:schemeClr val="tx1"/>
                          </a:solidFill>
                          <a:effectLst>
                            <a:outerShdw blurRad="38100" dist="38100" dir="2700000" algn="tl">
                              <a:srgbClr val="FFFFFF"/>
                            </a:outerShdw>
                          </a:effectLst>
                          <a:latin typeface="Arial" charset="0"/>
                          <a:ea typeface="+mn-ea"/>
                          <a:cs typeface="+mn-cs"/>
                          <a:sym typeface="Wingdings"/>
                        </a:rPr>
                        <a:t></a:t>
                      </a:r>
                      <a:endParaRPr lang="en-US" sz="1800" b="1" kern="1200" dirty="0" smtClean="0">
                        <a:solidFill>
                          <a:schemeClr val="tx1"/>
                        </a:solidFill>
                        <a:effectLst>
                          <a:outerShdw blurRad="38100" dist="38100" dir="2700000" algn="tl">
                            <a:srgbClr val="FFFFFF"/>
                          </a:outerShdw>
                        </a:effectLst>
                        <a:latin typeface="Arial" charset="0"/>
                        <a:ea typeface="+mn-ea"/>
                        <a:cs typeface="+mn-cs"/>
                      </a:endParaRPr>
                    </a:p>
                  </a:txBody>
                  <a:tcPr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t"/>
                      <a:r>
                        <a:rPr lang="en-US" sz="1800" b="1" kern="1200" dirty="0" smtClean="0">
                          <a:solidFill>
                            <a:schemeClr val="tx1"/>
                          </a:solidFill>
                          <a:effectLst>
                            <a:outerShdw blurRad="38100" dist="38100" dir="2700000" algn="tl">
                              <a:srgbClr val="FFFFFF"/>
                            </a:outerShdw>
                          </a:effectLst>
                          <a:latin typeface="Arial" charset="0"/>
                          <a:ea typeface="+mn-ea"/>
                          <a:cs typeface="+mn-cs"/>
                        </a:rPr>
                        <a:t>Ordering cost</a:t>
                      </a:r>
                    </a:p>
                  </a:txBody>
                  <a:tcPr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defTabSz="914400" rtl="0" eaLnBrk="1" fontAlgn="t" latinLnBrk="0" hangingPunct="1"/>
                      <a:endParaRPr lang="en-US" sz="1800" b="1" kern="1200" dirty="0" smtClean="0">
                        <a:solidFill>
                          <a:schemeClr val="tx1"/>
                        </a:solidFill>
                        <a:effectLst>
                          <a:outerShdw blurRad="38100" dist="38100" dir="2700000" algn="tl">
                            <a:srgbClr val="FFFFFF"/>
                          </a:outerShdw>
                        </a:effectLst>
                        <a:latin typeface="Arial" charset="0"/>
                        <a:ea typeface="+mn-ea"/>
                        <a:cs typeface="+mn-cs"/>
                      </a:endParaRPr>
                    </a:p>
                  </a:txBody>
                  <a:tcPr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defTabSz="914400" rtl="0" eaLnBrk="1" fontAlgn="t" latinLnBrk="0" hangingPunct="1"/>
                      <a:endParaRPr lang="en-US" sz="1800" b="1" kern="1200" dirty="0" smtClean="0">
                        <a:solidFill>
                          <a:schemeClr val="tx1"/>
                        </a:solidFill>
                        <a:effectLst>
                          <a:outerShdw blurRad="38100" dist="38100" dir="2700000" algn="tl">
                            <a:srgbClr val="FFFFFF"/>
                          </a:outerShdw>
                        </a:effectLst>
                        <a:latin typeface="Arial" charset="0"/>
                        <a:ea typeface="+mn-ea"/>
                        <a:cs typeface="+mn-cs"/>
                      </a:endParaRPr>
                    </a:p>
                  </a:txBody>
                  <a:tcPr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defTabSz="914400" rtl="0" eaLnBrk="1" fontAlgn="t" latinLnBrk="0" hangingPunct="1"/>
                      <a:endParaRPr lang="en-US" sz="1800" b="1" kern="1200" dirty="0" smtClean="0">
                        <a:solidFill>
                          <a:schemeClr val="tx1"/>
                        </a:solidFill>
                        <a:effectLst>
                          <a:outerShdw blurRad="38100" dist="38100" dir="2700000" algn="tl">
                            <a:srgbClr val="FFFFFF"/>
                          </a:outerShdw>
                        </a:effectLst>
                        <a:latin typeface="Arial" charset="0"/>
                        <a:ea typeface="+mn-ea"/>
                        <a:cs typeface="+mn-cs"/>
                      </a:endParaRPr>
                    </a:p>
                  </a:txBody>
                  <a:tcPr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defTabSz="914400" rtl="0" eaLnBrk="1" fontAlgn="t" latinLnBrk="0" hangingPunct="1"/>
                      <a:endParaRPr lang="en-US" sz="1800" b="1" kern="1200" dirty="0" smtClean="0">
                        <a:solidFill>
                          <a:schemeClr val="tx1"/>
                        </a:solidFill>
                        <a:effectLst>
                          <a:outerShdw blurRad="38100" dist="38100" dir="2700000" algn="tl">
                            <a:srgbClr val="FFFFFF"/>
                          </a:outerShdw>
                        </a:effectLst>
                        <a:latin typeface="Arial" charset="0"/>
                        <a:ea typeface="+mn-ea"/>
                        <a:cs typeface="+mn-cs"/>
                      </a:endParaRPr>
                    </a:p>
                  </a:txBody>
                  <a:tcPr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defTabSz="914400" rtl="0" eaLnBrk="1" fontAlgn="t" latinLnBrk="0" hangingPunct="1"/>
                      <a:endParaRPr lang="en-US" sz="1800" b="1" kern="1200" dirty="0" smtClean="0">
                        <a:solidFill>
                          <a:schemeClr val="tx1"/>
                        </a:solidFill>
                        <a:effectLst>
                          <a:outerShdw blurRad="38100" dist="38100" dir="2700000" algn="tl">
                            <a:srgbClr val="FFFFFF"/>
                          </a:outerShdw>
                        </a:effectLst>
                        <a:latin typeface="Arial" charset="0"/>
                        <a:ea typeface="+mn-ea"/>
                        <a:cs typeface="+mn-cs"/>
                      </a:endParaRPr>
                    </a:p>
                  </a:txBody>
                  <a:tcPr marT="0" marB="0">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74320">
                <a:tc vMerge="1">
                  <a:txBody>
                    <a:bodyPr/>
                    <a:lstStyle/>
                    <a:p>
                      <a:endParaRPr lang="en-US" dirty="0"/>
                    </a:p>
                  </a:txBody>
                  <a:tcPr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800" b="1" kern="1200" dirty="0" smtClean="0">
                        <a:solidFill>
                          <a:schemeClr val="tx1"/>
                        </a:solidFill>
                        <a:effectLst>
                          <a:outerShdw blurRad="38100" dist="38100" dir="2700000" algn="tl">
                            <a:srgbClr val="FFFFFF"/>
                          </a:outerShdw>
                        </a:effectLst>
                        <a:latin typeface="Arial" charset="0"/>
                        <a:ea typeface="+mn-ea"/>
                        <a:cs typeface="+mn-cs"/>
                      </a:endParaRPr>
                    </a:p>
                  </a:txBody>
                  <a:tcPr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t"/>
                      <a:r>
                        <a:rPr lang="en-US" sz="1800" b="1" kern="1200" dirty="0" smtClean="0">
                          <a:solidFill>
                            <a:schemeClr val="tx1"/>
                          </a:solidFill>
                          <a:effectLst>
                            <a:outerShdw blurRad="38100" dist="38100" dir="2700000" algn="tl">
                              <a:srgbClr val="FFFFFF"/>
                            </a:outerShdw>
                          </a:effectLst>
                          <a:latin typeface="Arial" charset="0"/>
                          <a:ea typeface="+mn-ea"/>
                          <a:cs typeface="+mn-cs"/>
                        </a:rPr>
                        <a:t>Holding cost</a:t>
                      </a:r>
                    </a:p>
                  </a:txBody>
                  <a:tcPr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defTabSz="914400" rtl="0" eaLnBrk="1" fontAlgn="t" latinLnBrk="0" hangingPunct="1"/>
                      <a:endParaRPr lang="en-US" sz="1800" b="1" kern="1200" dirty="0" smtClean="0">
                        <a:solidFill>
                          <a:schemeClr val="tx1"/>
                        </a:solidFill>
                        <a:effectLst>
                          <a:outerShdw blurRad="38100" dist="38100" dir="2700000" algn="tl">
                            <a:srgbClr val="FFFFFF"/>
                          </a:outerShdw>
                        </a:effectLst>
                        <a:latin typeface="Arial" charset="0"/>
                        <a:ea typeface="+mn-ea"/>
                        <a:cs typeface="+mn-cs"/>
                      </a:endParaRPr>
                    </a:p>
                  </a:txBody>
                  <a:tcPr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defTabSz="914400" rtl="0" eaLnBrk="1" fontAlgn="t" latinLnBrk="0" hangingPunct="1"/>
                      <a:endParaRPr lang="en-US" sz="1800" b="1" kern="1200" dirty="0" smtClean="0">
                        <a:solidFill>
                          <a:schemeClr val="tx1"/>
                        </a:solidFill>
                        <a:effectLst>
                          <a:outerShdw blurRad="38100" dist="38100" dir="2700000" algn="tl">
                            <a:srgbClr val="FFFFFF"/>
                          </a:outerShdw>
                        </a:effectLst>
                        <a:latin typeface="Arial" charset="0"/>
                        <a:ea typeface="+mn-ea"/>
                        <a:cs typeface="+mn-cs"/>
                      </a:endParaRPr>
                    </a:p>
                  </a:txBody>
                  <a:tcPr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defTabSz="914400" rtl="0" eaLnBrk="1" fontAlgn="t" latinLnBrk="0" hangingPunct="1"/>
                      <a:endParaRPr lang="en-US" sz="1800" b="1" kern="1200" dirty="0" smtClean="0">
                        <a:solidFill>
                          <a:schemeClr val="tx1"/>
                        </a:solidFill>
                        <a:effectLst>
                          <a:outerShdw blurRad="38100" dist="38100" dir="2700000" algn="tl">
                            <a:srgbClr val="FFFFFF"/>
                          </a:outerShdw>
                        </a:effectLst>
                        <a:latin typeface="Arial" charset="0"/>
                        <a:ea typeface="+mn-ea"/>
                        <a:cs typeface="+mn-cs"/>
                      </a:endParaRPr>
                    </a:p>
                  </a:txBody>
                  <a:tcPr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defTabSz="914400" rtl="0" eaLnBrk="1" fontAlgn="t" latinLnBrk="0" hangingPunct="1"/>
                      <a:endParaRPr lang="en-US" sz="1800" b="1" kern="1200" dirty="0" smtClean="0">
                        <a:solidFill>
                          <a:schemeClr val="tx1"/>
                        </a:solidFill>
                        <a:effectLst>
                          <a:outerShdw blurRad="38100" dist="38100" dir="2700000" algn="tl">
                            <a:srgbClr val="FFFFFF"/>
                          </a:outerShdw>
                        </a:effectLst>
                        <a:latin typeface="Arial" charset="0"/>
                        <a:ea typeface="+mn-ea"/>
                        <a:cs typeface="+mn-cs"/>
                      </a:endParaRPr>
                    </a:p>
                  </a:txBody>
                  <a:tcPr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defTabSz="914400" rtl="0" eaLnBrk="1" fontAlgn="t" latinLnBrk="0" hangingPunct="1"/>
                      <a:endParaRPr lang="en-US" sz="1800" b="1" kern="1200" dirty="0" smtClean="0">
                        <a:solidFill>
                          <a:schemeClr val="tx1"/>
                        </a:solidFill>
                        <a:effectLst>
                          <a:outerShdw blurRad="38100" dist="38100" dir="2700000" algn="tl">
                            <a:srgbClr val="FFFFFF"/>
                          </a:outerShdw>
                        </a:effectLst>
                        <a:latin typeface="Arial" charset="0"/>
                        <a:ea typeface="+mn-ea"/>
                        <a:cs typeface="+mn-cs"/>
                      </a:endParaRPr>
                    </a:p>
                  </a:txBody>
                  <a:tcPr marT="0" marB="0">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74320">
                <a:tc vMerge="1">
                  <a:txBody>
                    <a:bodyPr/>
                    <a:lstStyle/>
                    <a:p>
                      <a:endParaRPr lang="en-US" dirty="0"/>
                    </a:p>
                  </a:txBody>
                  <a:tcPr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800" b="1" kern="1200" dirty="0" smtClean="0">
                        <a:solidFill>
                          <a:schemeClr val="tx1"/>
                        </a:solidFill>
                        <a:effectLst>
                          <a:outerShdw blurRad="38100" dist="38100" dir="2700000" algn="tl">
                            <a:srgbClr val="FFFFFF"/>
                          </a:outerShdw>
                        </a:effectLst>
                        <a:latin typeface="Arial" charset="0"/>
                        <a:ea typeface="+mn-ea"/>
                        <a:cs typeface="+mn-cs"/>
                      </a:endParaRPr>
                    </a:p>
                  </a:txBody>
                  <a:tcPr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algn="l" fontAlgn="t"/>
                      <a:r>
                        <a:rPr lang="en-US" sz="1800" b="1" kern="1200" dirty="0" smtClean="0">
                          <a:solidFill>
                            <a:schemeClr val="tx1"/>
                          </a:solidFill>
                          <a:effectLst>
                            <a:outerShdw blurRad="38100" dist="38100" dir="2700000" algn="tl">
                              <a:srgbClr val="FFFFFF"/>
                            </a:outerShdw>
                          </a:effectLst>
                          <a:latin typeface="Arial" charset="0"/>
                          <a:ea typeface="+mn-ea"/>
                          <a:cs typeface="+mn-cs"/>
                        </a:rPr>
                        <a:t>Total cost</a:t>
                      </a:r>
                    </a:p>
                  </a:txBody>
                  <a:tcPr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marL="0" algn="l" defTabSz="914400" rtl="0" eaLnBrk="1" fontAlgn="t" latinLnBrk="0" hangingPunct="1"/>
                      <a:endParaRPr lang="en-US" sz="1800" b="1" kern="1200" dirty="0" smtClean="0">
                        <a:solidFill>
                          <a:schemeClr val="tx1"/>
                        </a:solidFill>
                        <a:effectLst>
                          <a:outerShdw blurRad="38100" dist="38100" dir="2700000" algn="tl">
                            <a:srgbClr val="FFFFFF"/>
                          </a:outerShdw>
                        </a:effectLst>
                        <a:latin typeface="Arial" charset="0"/>
                        <a:ea typeface="+mn-ea"/>
                        <a:cs typeface="+mn-cs"/>
                      </a:endParaRPr>
                    </a:p>
                  </a:txBody>
                  <a:tcPr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marL="0" algn="l" defTabSz="914400" rtl="0" eaLnBrk="1" fontAlgn="t" latinLnBrk="0" hangingPunct="1"/>
                      <a:endParaRPr lang="en-US" sz="1800" b="1" kern="1200" dirty="0" smtClean="0">
                        <a:solidFill>
                          <a:schemeClr val="tx1"/>
                        </a:solidFill>
                        <a:effectLst>
                          <a:outerShdw blurRad="38100" dist="38100" dir="2700000" algn="tl">
                            <a:srgbClr val="FFFFFF"/>
                          </a:outerShdw>
                        </a:effectLst>
                        <a:latin typeface="Arial" charset="0"/>
                        <a:ea typeface="+mn-ea"/>
                        <a:cs typeface="+mn-cs"/>
                      </a:endParaRPr>
                    </a:p>
                  </a:txBody>
                  <a:tcPr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marL="0" algn="l" defTabSz="914400" rtl="0" eaLnBrk="1" fontAlgn="t" latinLnBrk="0" hangingPunct="1"/>
                      <a:endParaRPr lang="en-US" sz="1800" b="1" kern="1200" dirty="0" smtClean="0">
                        <a:solidFill>
                          <a:schemeClr val="tx1"/>
                        </a:solidFill>
                        <a:effectLst>
                          <a:outerShdw blurRad="38100" dist="38100" dir="2700000" algn="tl">
                            <a:srgbClr val="FFFFFF"/>
                          </a:outerShdw>
                        </a:effectLst>
                        <a:latin typeface="Arial" charset="0"/>
                        <a:ea typeface="+mn-ea"/>
                        <a:cs typeface="+mn-cs"/>
                      </a:endParaRPr>
                    </a:p>
                  </a:txBody>
                  <a:tcPr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marL="0" algn="l" defTabSz="914400" rtl="0" eaLnBrk="1" fontAlgn="t" latinLnBrk="0" hangingPunct="1"/>
                      <a:endParaRPr lang="en-US" sz="1800" b="1" kern="1200" dirty="0" smtClean="0">
                        <a:solidFill>
                          <a:schemeClr val="tx1"/>
                        </a:solidFill>
                        <a:effectLst>
                          <a:outerShdw blurRad="38100" dist="38100" dir="2700000" algn="tl">
                            <a:srgbClr val="FFFFFF"/>
                          </a:outerShdw>
                        </a:effectLst>
                        <a:latin typeface="Arial" charset="0"/>
                        <a:ea typeface="+mn-ea"/>
                        <a:cs typeface="+mn-cs"/>
                      </a:endParaRPr>
                    </a:p>
                  </a:txBody>
                  <a:tcPr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marL="0" algn="l" defTabSz="914400" rtl="0" eaLnBrk="1" fontAlgn="t" latinLnBrk="0" hangingPunct="1"/>
                      <a:endParaRPr lang="en-US" sz="1800" b="1" kern="1200" dirty="0" smtClean="0">
                        <a:solidFill>
                          <a:schemeClr val="tx1"/>
                        </a:solidFill>
                        <a:effectLst>
                          <a:outerShdw blurRad="38100" dist="38100" dir="2700000" algn="tl">
                            <a:srgbClr val="FFFFFF"/>
                          </a:outerShdw>
                        </a:effectLst>
                        <a:latin typeface="Arial" charset="0"/>
                        <a:ea typeface="+mn-ea"/>
                        <a:cs typeface="+mn-cs"/>
                      </a:endParaRPr>
                    </a:p>
                  </a:txBody>
                  <a:tcPr marT="0" marB="0">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r>
              <a:tr h="274320">
                <a:tc rowSpan="4">
                  <a:txBody>
                    <a:bodyPr/>
                    <a:lstStyle/>
                    <a:p>
                      <a:pPr marL="0" marR="0" indent="0" algn="ctr" defTabSz="914400" rtl="0" eaLnBrk="1" fontAlgn="t" latinLnBrk="0" hangingPunct="1">
                        <a:lnSpc>
                          <a:spcPct val="100000"/>
                        </a:lnSpc>
                        <a:spcBef>
                          <a:spcPts val="0"/>
                        </a:spcBef>
                        <a:spcAft>
                          <a:spcPts val="0"/>
                        </a:spcAft>
                        <a:buClrTx/>
                        <a:buSzTx/>
                        <a:buFontTx/>
                        <a:buNone/>
                        <a:tabLst/>
                        <a:defRPr/>
                      </a:pPr>
                      <a:r>
                        <a:rPr lang="en-US" sz="2800" b="1" kern="1200" dirty="0" smtClean="0">
                          <a:solidFill>
                            <a:schemeClr val="tx1"/>
                          </a:solidFill>
                          <a:effectLst>
                            <a:outerShdw blurRad="38100" dist="38100" dir="2700000" algn="tl">
                              <a:srgbClr val="FFFFFF"/>
                            </a:outerShdw>
                          </a:effectLst>
                          <a:latin typeface="Arial" charset="0"/>
                          <a:ea typeface="+mn-ea"/>
                          <a:cs typeface="+mn-cs"/>
                        </a:rPr>
                        <a:t>P2</a:t>
                      </a:r>
                    </a:p>
                  </a:txBody>
                  <a:tcPr marL="9525" marR="9525" marT="9525"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endParaRPr lang="en-US" sz="1800" b="1" kern="1200" dirty="0" smtClean="0">
                        <a:solidFill>
                          <a:schemeClr val="tx1"/>
                        </a:solidFill>
                        <a:effectLst>
                          <a:outerShdw blurRad="38100" dist="38100" dir="2700000" algn="tl">
                            <a:srgbClr val="FFFFFF"/>
                          </a:outerShdw>
                        </a:effectLst>
                        <a:latin typeface="Arial" charset="0"/>
                        <a:ea typeface="+mn-ea"/>
                        <a:cs typeface="+mn-cs"/>
                      </a:endParaRPr>
                    </a:p>
                  </a:txBody>
                  <a:tcPr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t"/>
                      <a:r>
                        <a:rPr lang="en-US" sz="1800" b="1" kern="1200" dirty="0" smtClean="0">
                          <a:solidFill>
                            <a:srgbClr val="0000FF"/>
                          </a:solidFill>
                          <a:effectLst>
                            <a:outerShdw blurRad="38100" dist="38100" dir="2700000" algn="tl">
                              <a:srgbClr val="FFFFFF"/>
                            </a:outerShdw>
                          </a:effectLst>
                          <a:latin typeface="Arial" charset="0"/>
                          <a:ea typeface="+mn-ea"/>
                          <a:cs typeface="+mn-cs"/>
                        </a:rPr>
                        <a:t>BC1 </a:t>
                      </a:r>
                      <a:r>
                        <a:rPr lang="en-US" sz="1800" b="1" kern="1200" dirty="0" smtClean="0">
                          <a:solidFill>
                            <a:srgbClr val="0000FF"/>
                          </a:solidFill>
                          <a:effectLst>
                            <a:outerShdw blurRad="38100" dist="38100" dir="2700000" algn="tl">
                              <a:srgbClr val="FFFFFF"/>
                            </a:outerShdw>
                          </a:effectLst>
                          <a:latin typeface="Arial" charset="0"/>
                          <a:ea typeface="+mn-ea"/>
                          <a:cs typeface="+mn-cs"/>
                          <a:sym typeface="Wingdings"/>
                        </a:rPr>
                        <a:t></a:t>
                      </a:r>
                      <a:endParaRPr lang="en-US" sz="1800" b="1" kern="1200" dirty="0" smtClean="0">
                        <a:solidFill>
                          <a:srgbClr val="0000FF"/>
                        </a:solidFill>
                        <a:effectLst>
                          <a:outerShdw blurRad="38100" dist="38100" dir="2700000" algn="tl">
                            <a:srgbClr val="FFFFFF"/>
                          </a:outerShdw>
                        </a:effectLst>
                        <a:latin typeface="Arial" charset="0"/>
                        <a:ea typeface="+mn-ea"/>
                        <a:cs typeface="+mn-cs"/>
                      </a:endParaRPr>
                    </a:p>
                  </a:txBody>
                  <a:tcPr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marL="0" algn="l" defTabSz="914400" rtl="0" eaLnBrk="1" fontAlgn="t" latinLnBrk="0" hangingPunct="1"/>
                      <a:endParaRPr lang="en-US" sz="1800" b="1" kern="1200" dirty="0" smtClean="0">
                        <a:solidFill>
                          <a:schemeClr val="tx1"/>
                        </a:solidFill>
                        <a:effectLst>
                          <a:outerShdw blurRad="38100" dist="38100" dir="2700000" algn="tl">
                            <a:srgbClr val="FFFFFF"/>
                          </a:outerShdw>
                        </a:effectLst>
                        <a:latin typeface="Arial" charset="0"/>
                        <a:ea typeface="+mn-ea"/>
                        <a:cs typeface="+mn-cs"/>
                      </a:endParaRPr>
                    </a:p>
                  </a:txBody>
                  <a:tcPr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marL="0" algn="l" defTabSz="914400" rtl="0" eaLnBrk="1" fontAlgn="t" latinLnBrk="0" hangingPunct="1"/>
                      <a:endParaRPr lang="en-US" sz="1800" b="1" kern="1200" dirty="0" smtClean="0">
                        <a:solidFill>
                          <a:schemeClr val="tx1"/>
                        </a:solidFill>
                        <a:effectLst>
                          <a:outerShdw blurRad="38100" dist="38100" dir="2700000" algn="tl">
                            <a:srgbClr val="FFFFFF"/>
                          </a:outerShdw>
                        </a:effectLst>
                        <a:latin typeface="Arial" charset="0"/>
                        <a:ea typeface="+mn-ea"/>
                        <a:cs typeface="+mn-cs"/>
                      </a:endParaRPr>
                    </a:p>
                  </a:txBody>
                  <a:tcPr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marL="0" algn="l" defTabSz="914400" rtl="0" eaLnBrk="1" fontAlgn="t" latinLnBrk="0" hangingPunct="1"/>
                      <a:endParaRPr lang="en-US" sz="1800" b="1" kern="1200" dirty="0" smtClean="0">
                        <a:solidFill>
                          <a:schemeClr val="tx1"/>
                        </a:solidFill>
                        <a:effectLst>
                          <a:outerShdw blurRad="38100" dist="38100" dir="2700000" algn="tl">
                            <a:srgbClr val="FFFFFF"/>
                          </a:outerShdw>
                        </a:effectLst>
                        <a:latin typeface="Arial" charset="0"/>
                        <a:ea typeface="+mn-ea"/>
                        <a:cs typeface="+mn-cs"/>
                      </a:endParaRPr>
                    </a:p>
                  </a:txBody>
                  <a:tcPr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marL="0" algn="l" defTabSz="914400" rtl="0" eaLnBrk="1" fontAlgn="t" latinLnBrk="0" hangingPunct="1"/>
                      <a:endParaRPr lang="en-US" sz="1800" b="1" kern="1200" dirty="0" smtClean="0">
                        <a:solidFill>
                          <a:schemeClr val="tx1"/>
                        </a:solidFill>
                        <a:effectLst>
                          <a:outerShdw blurRad="38100" dist="38100" dir="2700000" algn="tl">
                            <a:srgbClr val="FFFFFF"/>
                          </a:outerShdw>
                        </a:effectLst>
                        <a:latin typeface="Arial" charset="0"/>
                        <a:ea typeface="+mn-ea"/>
                        <a:cs typeface="+mn-cs"/>
                      </a:endParaRPr>
                    </a:p>
                  </a:txBody>
                  <a:tcPr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marL="0" algn="l" defTabSz="914400" rtl="0" eaLnBrk="1" fontAlgn="t" latinLnBrk="0" hangingPunct="1"/>
                      <a:endParaRPr lang="en-US" sz="1800" b="1" kern="1200" dirty="0" smtClean="0">
                        <a:solidFill>
                          <a:schemeClr val="tx1"/>
                        </a:solidFill>
                        <a:effectLst>
                          <a:outerShdw blurRad="38100" dist="38100" dir="2700000" algn="tl">
                            <a:srgbClr val="FFFFFF"/>
                          </a:outerShdw>
                        </a:effectLst>
                        <a:latin typeface="Arial" charset="0"/>
                        <a:ea typeface="+mn-ea"/>
                        <a:cs typeface="+mn-cs"/>
                      </a:endParaRPr>
                    </a:p>
                  </a:txBody>
                  <a:tcPr marT="0" marB="0">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r>
              <a:tr h="274320">
                <a:tc vMerge="1">
                  <a:txBody>
                    <a:bodyPr/>
                    <a:lstStyle/>
                    <a:p>
                      <a:pPr marL="0" algn="l" defTabSz="914400" rtl="0" eaLnBrk="1" fontAlgn="t" latinLnBrk="0" hangingPunct="1"/>
                      <a:endParaRPr lang="en-US" sz="1800" b="1" kern="1200" dirty="0" smtClean="0">
                        <a:solidFill>
                          <a:schemeClr val="tx1"/>
                        </a:solidFill>
                        <a:effectLst>
                          <a:outerShdw blurRad="38100" dist="38100" dir="2700000" algn="tl">
                            <a:srgbClr val="FFFFFF"/>
                          </a:outerShdw>
                        </a:effectLst>
                        <a:latin typeface="Arial" charset="0"/>
                        <a:ea typeface="+mn-ea"/>
                        <a:cs typeface="+mn-cs"/>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800" b="1" kern="1200" dirty="0" smtClean="0">
                          <a:solidFill>
                            <a:schemeClr val="tx1"/>
                          </a:solidFill>
                          <a:effectLst>
                            <a:outerShdw blurRad="38100" dist="38100" dir="2700000" algn="tl">
                              <a:srgbClr val="FFFFFF"/>
                            </a:outerShdw>
                          </a:effectLst>
                          <a:latin typeface="Arial" charset="0"/>
                          <a:ea typeface="+mn-ea"/>
                          <a:cs typeface="+mn-cs"/>
                        </a:rPr>
                        <a:t>K2:125</a:t>
                      </a:r>
                      <a:r>
                        <a:rPr lang="en-US" sz="1800" b="1" kern="1200" dirty="0" smtClean="0">
                          <a:solidFill>
                            <a:schemeClr val="tx1"/>
                          </a:solidFill>
                          <a:effectLst>
                            <a:outerShdw blurRad="38100" dist="38100" dir="2700000" algn="tl">
                              <a:srgbClr val="FFFFFF"/>
                            </a:outerShdw>
                          </a:effectLst>
                          <a:latin typeface="Arial" charset="0"/>
                          <a:ea typeface="+mn-ea"/>
                          <a:cs typeface="+mn-cs"/>
                          <a:sym typeface="Wingdings"/>
                        </a:rPr>
                        <a:t></a:t>
                      </a:r>
                      <a:endParaRPr lang="en-US" sz="1800" b="1" kern="1200" dirty="0" smtClean="0">
                        <a:solidFill>
                          <a:schemeClr val="tx1"/>
                        </a:solidFill>
                        <a:effectLst>
                          <a:outerShdw blurRad="38100" dist="38100" dir="2700000" algn="tl">
                            <a:srgbClr val="FFFFFF"/>
                          </a:outerShdw>
                        </a:effectLst>
                        <a:latin typeface="Arial" charset="0"/>
                        <a:ea typeface="+mn-ea"/>
                        <a:cs typeface="+mn-cs"/>
                      </a:endParaRPr>
                    </a:p>
                  </a:txBody>
                  <a:tcPr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t"/>
                      <a:r>
                        <a:rPr lang="en-US" sz="1800" b="1" kern="1200" dirty="0" smtClean="0">
                          <a:solidFill>
                            <a:schemeClr val="tx1"/>
                          </a:solidFill>
                          <a:effectLst>
                            <a:outerShdw blurRad="38100" dist="38100" dir="2700000" algn="tl">
                              <a:srgbClr val="FFFFFF"/>
                            </a:outerShdw>
                          </a:effectLst>
                          <a:latin typeface="Arial" charset="0"/>
                          <a:ea typeface="+mn-ea"/>
                          <a:cs typeface="+mn-cs"/>
                        </a:rPr>
                        <a:t>Ordering cost</a:t>
                      </a:r>
                    </a:p>
                  </a:txBody>
                  <a:tcPr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defTabSz="914400" rtl="0" eaLnBrk="1" fontAlgn="t" latinLnBrk="0" hangingPunct="1"/>
                      <a:endParaRPr lang="en-US" sz="1800" b="1" kern="1200" dirty="0" smtClean="0">
                        <a:solidFill>
                          <a:schemeClr val="tx1"/>
                        </a:solidFill>
                        <a:effectLst>
                          <a:outerShdw blurRad="38100" dist="38100" dir="2700000" algn="tl">
                            <a:srgbClr val="FFFFFF"/>
                          </a:outerShdw>
                        </a:effectLst>
                        <a:latin typeface="Arial" charset="0"/>
                        <a:ea typeface="+mn-ea"/>
                        <a:cs typeface="+mn-cs"/>
                      </a:endParaRPr>
                    </a:p>
                  </a:txBody>
                  <a:tcPr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schemeClr>
                    </a:solidFill>
                  </a:tcPr>
                </a:tc>
                <a:tc>
                  <a:txBody>
                    <a:bodyPr/>
                    <a:lstStyle/>
                    <a:p>
                      <a:pPr marL="0" algn="l" defTabSz="914400" rtl="0" eaLnBrk="1" fontAlgn="t" latinLnBrk="0" hangingPunct="1"/>
                      <a:endParaRPr lang="en-US" sz="1800" b="1" kern="1200" dirty="0" smtClean="0">
                        <a:solidFill>
                          <a:schemeClr val="tx1"/>
                        </a:solidFill>
                        <a:effectLst>
                          <a:outerShdw blurRad="38100" dist="38100" dir="2700000" algn="tl">
                            <a:srgbClr val="FFFFFF"/>
                          </a:outerShdw>
                        </a:effectLst>
                        <a:latin typeface="Arial" charset="0"/>
                        <a:ea typeface="+mn-ea"/>
                        <a:cs typeface="+mn-cs"/>
                      </a:endParaRPr>
                    </a:p>
                  </a:txBody>
                  <a:tcPr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defTabSz="914400" rtl="0" eaLnBrk="1" fontAlgn="t" latinLnBrk="0" hangingPunct="1"/>
                      <a:endParaRPr lang="en-US" sz="1800" b="1" kern="1200" dirty="0" smtClean="0">
                        <a:solidFill>
                          <a:schemeClr val="tx1"/>
                        </a:solidFill>
                        <a:effectLst>
                          <a:outerShdw blurRad="38100" dist="38100" dir="2700000" algn="tl">
                            <a:srgbClr val="FFFFFF"/>
                          </a:outerShdw>
                        </a:effectLst>
                        <a:latin typeface="Arial" charset="0"/>
                        <a:ea typeface="+mn-ea"/>
                        <a:cs typeface="+mn-cs"/>
                      </a:endParaRPr>
                    </a:p>
                  </a:txBody>
                  <a:tcPr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defTabSz="914400" rtl="0" eaLnBrk="1" fontAlgn="t" latinLnBrk="0" hangingPunct="1"/>
                      <a:endParaRPr lang="en-US" sz="1800" b="1" kern="1200" dirty="0" smtClean="0">
                        <a:solidFill>
                          <a:schemeClr val="tx1"/>
                        </a:solidFill>
                        <a:effectLst>
                          <a:outerShdw blurRad="38100" dist="38100" dir="2700000" algn="tl">
                            <a:srgbClr val="FFFFFF"/>
                          </a:outerShdw>
                        </a:effectLst>
                        <a:latin typeface="Arial" charset="0"/>
                        <a:ea typeface="+mn-ea"/>
                        <a:cs typeface="+mn-cs"/>
                      </a:endParaRPr>
                    </a:p>
                  </a:txBody>
                  <a:tcPr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defTabSz="914400" rtl="0" eaLnBrk="1" fontAlgn="t" latinLnBrk="0" hangingPunct="1"/>
                      <a:endParaRPr lang="en-US" sz="1800" b="1" kern="1200" dirty="0" smtClean="0">
                        <a:solidFill>
                          <a:schemeClr val="tx1"/>
                        </a:solidFill>
                        <a:effectLst>
                          <a:outerShdw blurRad="38100" dist="38100" dir="2700000" algn="tl">
                            <a:srgbClr val="FFFFFF"/>
                          </a:outerShdw>
                        </a:effectLst>
                        <a:latin typeface="Arial" charset="0"/>
                        <a:ea typeface="+mn-ea"/>
                        <a:cs typeface="+mn-cs"/>
                      </a:endParaRPr>
                    </a:p>
                  </a:txBody>
                  <a:tcPr marT="0" marB="0">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74320">
                <a:tc vMerge="1">
                  <a:txBody>
                    <a:bodyPr/>
                    <a:lstStyle/>
                    <a:p>
                      <a:pPr marL="0" algn="l" defTabSz="914400" rtl="0" eaLnBrk="1" fontAlgn="t" latinLnBrk="0" hangingPunct="1"/>
                      <a:endParaRPr lang="en-US" sz="1800" b="1" kern="1200" dirty="0" smtClean="0">
                        <a:solidFill>
                          <a:schemeClr val="tx1"/>
                        </a:solidFill>
                        <a:effectLst>
                          <a:outerShdw blurRad="38100" dist="38100" dir="2700000" algn="tl">
                            <a:srgbClr val="FFFFFF"/>
                          </a:outerShdw>
                        </a:effectLst>
                        <a:latin typeface="Arial" charset="0"/>
                        <a:ea typeface="+mn-ea"/>
                        <a:cs typeface="+mn-cs"/>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800" b="1" kern="1200" dirty="0" smtClean="0">
                        <a:solidFill>
                          <a:schemeClr val="tx1"/>
                        </a:solidFill>
                        <a:effectLst>
                          <a:outerShdw blurRad="38100" dist="38100" dir="2700000" algn="tl">
                            <a:srgbClr val="FFFFFF"/>
                          </a:outerShdw>
                        </a:effectLst>
                        <a:latin typeface="Arial" charset="0"/>
                        <a:ea typeface="+mn-ea"/>
                        <a:cs typeface="+mn-cs"/>
                      </a:endParaRPr>
                    </a:p>
                  </a:txBody>
                  <a:tcPr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t"/>
                      <a:r>
                        <a:rPr lang="en-US" sz="1800" b="1" kern="1200" dirty="0" smtClean="0">
                          <a:solidFill>
                            <a:schemeClr val="tx1"/>
                          </a:solidFill>
                          <a:effectLst>
                            <a:outerShdw blurRad="38100" dist="38100" dir="2700000" algn="tl">
                              <a:srgbClr val="FFFFFF"/>
                            </a:outerShdw>
                          </a:effectLst>
                          <a:latin typeface="Arial" charset="0"/>
                          <a:ea typeface="+mn-ea"/>
                          <a:cs typeface="+mn-cs"/>
                        </a:rPr>
                        <a:t>Holding cost</a:t>
                      </a:r>
                    </a:p>
                  </a:txBody>
                  <a:tcPr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defTabSz="914400" rtl="0" eaLnBrk="1" fontAlgn="t" latinLnBrk="0" hangingPunct="1"/>
                      <a:endParaRPr lang="en-US" sz="1800" b="1" kern="1200" dirty="0" smtClean="0">
                        <a:solidFill>
                          <a:schemeClr val="tx1"/>
                        </a:solidFill>
                        <a:effectLst>
                          <a:outerShdw blurRad="38100" dist="38100" dir="2700000" algn="tl">
                            <a:srgbClr val="FFFFFF"/>
                          </a:outerShdw>
                        </a:effectLst>
                        <a:latin typeface="Arial" charset="0"/>
                        <a:ea typeface="+mn-ea"/>
                        <a:cs typeface="+mn-cs"/>
                      </a:endParaRPr>
                    </a:p>
                  </a:txBody>
                  <a:tcPr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schemeClr>
                    </a:solidFill>
                  </a:tcPr>
                </a:tc>
                <a:tc>
                  <a:txBody>
                    <a:bodyPr/>
                    <a:lstStyle/>
                    <a:p>
                      <a:pPr marL="0" algn="l" defTabSz="914400" rtl="0" eaLnBrk="1" fontAlgn="t" latinLnBrk="0" hangingPunct="1"/>
                      <a:endParaRPr lang="en-US" sz="1800" b="1" kern="1200" dirty="0" smtClean="0">
                        <a:solidFill>
                          <a:schemeClr val="tx1"/>
                        </a:solidFill>
                        <a:effectLst>
                          <a:outerShdw blurRad="38100" dist="38100" dir="2700000" algn="tl">
                            <a:srgbClr val="FFFFFF"/>
                          </a:outerShdw>
                        </a:effectLst>
                        <a:latin typeface="Arial" charset="0"/>
                        <a:ea typeface="+mn-ea"/>
                        <a:cs typeface="+mn-cs"/>
                      </a:endParaRPr>
                    </a:p>
                  </a:txBody>
                  <a:tcPr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defTabSz="914400" rtl="0" eaLnBrk="1" fontAlgn="t" latinLnBrk="0" hangingPunct="1"/>
                      <a:endParaRPr lang="en-US" sz="1800" b="1" kern="1200" dirty="0" smtClean="0">
                        <a:solidFill>
                          <a:schemeClr val="tx1"/>
                        </a:solidFill>
                        <a:effectLst>
                          <a:outerShdw blurRad="38100" dist="38100" dir="2700000" algn="tl">
                            <a:srgbClr val="FFFFFF"/>
                          </a:outerShdw>
                        </a:effectLst>
                        <a:latin typeface="Arial" charset="0"/>
                        <a:ea typeface="+mn-ea"/>
                        <a:cs typeface="+mn-cs"/>
                      </a:endParaRPr>
                    </a:p>
                  </a:txBody>
                  <a:tcPr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defTabSz="914400" rtl="0" eaLnBrk="1" fontAlgn="t" latinLnBrk="0" hangingPunct="1"/>
                      <a:endParaRPr lang="en-US" sz="1800" b="1" kern="1200" dirty="0" smtClean="0">
                        <a:solidFill>
                          <a:schemeClr val="tx1"/>
                        </a:solidFill>
                        <a:effectLst>
                          <a:outerShdw blurRad="38100" dist="38100" dir="2700000" algn="tl">
                            <a:srgbClr val="FFFFFF"/>
                          </a:outerShdw>
                        </a:effectLst>
                        <a:latin typeface="Arial" charset="0"/>
                        <a:ea typeface="+mn-ea"/>
                        <a:cs typeface="+mn-cs"/>
                      </a:endParaRPr>
                    </a:p>
                  </a:txBody>
                  <a:tcPr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defTabSz="914400" rtl="0" eaLnBrk="1" fontAlgn="t" latinLnBrk="0" hangingPunct="1"/>
                      <a:endParaRPr lang="en-US" sz="1800" b="1" kern="1200" dirty="0" smtClean="0">
                        <a:solidFill>
                          <a:schemeClr val="tx1"/>
                        </a:solidFill>
                        <a:effectLst>
                          <a:outerShdw blurRad="38100" dist="38100" dir="2700000" algn="tl">
                            <a:srgbClr val="FFFFFF"/>
                          </a:outerShdw>
                        </a:effectLst>
                        <a:latin typeface="Arial" charset="0"/>
                        <a:ea typeface="+mn-ea"/>
                        <a:cs typeface="+mn-cs"/>
                      </a:endParaRPr>
                    </a:p>
                  </a:txBody>
                  <a:tcPr marT="0" marB="0">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74320">
                <a:tc vMerge="1">
                  <a:txBody>
                    <a:bodyPr/>
                    <a:lstStyle/>
                    <a:p>
                      <a:pPr marL="0" algn="l" defTabSz="914400" rtl="0" eaLnBrk="1" fontAlgn="t" latinLnBrk="0" hangingPunct="1"/>
                      <a:endParaRPr lang="en-US" sz="1800" b="1" kern="1200" dirty="0" smtClean="0">
                        <a:solidFill>
                          <a:schemeClr val="tx1"/>
                        </a:solidFill>
                        <a:effectLst>
                          <a:outerShdw blurRad="38100" dist="38100" dir="2700000" algn="tl">
                            <a:srgbClr val="FFFFFF"/>
                          </a:outerShdw>
                        </a:effectLst>
                        <a:latin typeface="Arial" charset="0"/>
                        <a:ea typeface="+mn-ea"/>
                        <a:cs typeface="+mn-cs"/>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800" b="1" kern="1200" dirty="0" smtClean="0">
                        <a:solidFill>
                          <a:schemeClr val="tx1"/>
                        </a:solidFill>
                        <a:effectLst>
                          <a:outerShdw blurRad="38100" dist="38100" dir="2700000" algn="tl">
                            <a:srgbClr val="FFFFFF"/>
                          </a:outerShdw>
                        </a:effectLst>
                        <a:latin typeface="Arial" charset="0"/>
                        <a:ea typeface="+mn-ea"/>
                        <a:cs typeface="+mn-cs"/>
                      </a:endParaRPr>
                    </a:p>
                  </a:txBody>
                  <a:tcPr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algn="l" fontAlgn="t"/>
                      <a:r>
                        <a:rPr lang="en-US" sz="1800" b="1" kern="1200" dirty="0" smtClean="0">
                          <a:solidFill>
                            <a:schemeClr val="tx1"/>
                          </a:solidFill>
                          <a:effectLst>
                            <a:outerShdw blurRad="38100" dist="38100" dir="2700000" algn="tl">
                              <a:srgbClr val="FFFFFF"/>
                            </a:outerShdw>
                          </a:effectLst>
                          <a:latin typeface="Arial" charset="0"/>
                          <a:ea typeface="+mn-ea"/>
                          <a:cs typeface="+mn-cs"/>
                        </a:rPr>
                        <a:t>Total cost</a:t>
                      </a:r>
                    </a:p>
                  </a:txBody>
                  <a:tcPr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marL="0" algn="l" defTabSz="914400" rtl="0" eaLnBrk="1" fontAlgn="t" latinLnBrk="0" hangingPunct="1"/>
                      <a:endParaRPr lang="en-US" sz="1800" b="1" kern="1200" dirty="0" smtClean="0">
                        <a:solidFill>
                          <a:schemeClr val="tx1"/>
                        </a:solidFill>
                        <a:effectLst>
                          <a:outerShdw blurRad="38100" dist="38100" dir="2700000" algn="tl">
                            <a:srgbClr val="FFFFFF"/>
                          </a:outerShdw>
                        </a:effectLst>
                        <a:latin typeface="Arial" charset="0"/>
                        <a:ea typeface="+mn-ea"/>
                        <a:cs typeface="+mn-cs"/>
                      </a:endParaRPr>
                    </a:p>
                  </a:txBody>
                  <a:tcPr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lumMod val="65000"/>
                      </a:schemeClr>
                    </a:solidFill>
                  </a:tcPr>
                </a:tc>
                <a:tc>
                  <a:txBody>
                    <a:bodyPr/>
                    <a:lstStyle/>
                    <a:p>
                      <a:pPr marL="0" algn="l" defTabSz="914400" rtl="0" eaLnBrk="1" fontAlgn="t" latinLnBrk="0" hangingPunct="1"/>
                      <a:endParaRPr lang="en-US" sz="1800" b="1" kern="1200" dirty="0" smtClean="0">
                        <a:solidFill>
                          <a:schemeClr val="tx1"/>
                        </a:solidFill>
                        <a:effectLst>
                          <a:outerShdw blurRad="38100" dist="38100" dir="2700000" algn="tl">
                            <a:srgbClr val="FFFFFF"/>
                          </a:outerShdw>
                        </a:effectLst>
                        <a:latin typeface="Arial" charset="0"/>
                        <a:ea typeface="+mn-ea"/>
                        <a:cs typeface="+mn-cs"/>
                      </a:endParaRPr>
                    </a:p>
                  </a:txBody>
                  <a:tcPr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marL="0" algn="l" defTabSz="914400" rtl="0" eaLnBrk="1" fontAlgn="t" latinLnBrk="0" hangingPunct="1"/>
                      <a:endParaRPr lang="en-US" sz="1800" b="1" kern="1200" dirty="0" smtClean="0">
                        <a:solidFill>
                          <a:schemeClr val="tx1"/>
                        </a:solidFill>
                        <a:effectLst>
                          <a:outerShdw blurRad="38100" dist="38100" dir="2700000" algn="tl">
                            <a:srgbClr val="FFFFFF"/>
                          </a:outerShdw>
                        </a:effectLst>
                        <a:latin typeface="Arial" charset="0"/>
                        <a:ea typeface="+mn-ea"/>
                        <a:cs typeface="+mn-cs"/>
                      </a:endParaRPr>
                    </a:p>
                  </a:txBody>
                  <a:tcPr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marL="0" algn="l" defTabSz="914400" rtl="0" eaLnBrk="1" fontAlgn="t" latinLnBrk="0" hangingPunct="1"/>
                      <a:endParaRPr lang="en-US" sz="1800" b="1" kern="1200" dirty="0" smtClean="0">
                        <a:solidFill>
                          <a:schemeClr val="tx1"/>
                        </a:solidFill>
                        <a:effectLst>
                          <a:outerShdw blurRad="38100" dist="38100" dir="2700000" algn="tl">
                            <a:srgbClr val="FFFFFF"/>
                          </a:outerShdw>
                        </a:effectLst>
                        <a:latin typeface="Arial" charset="0"/>
                        <a:ea typeface="+mn-ea"/>
                        <a:cs typeface="+mn-cs"/>
                      </a:endParaRPr>
                    </a:p>
                  </a:txBody>
                  <a:tcPr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marL="0" algn="l" defTabSz="914400" rtl="0" eaLnBrk="1" fontAlgn="t" latinLnBrk="0" hangingPunct="1"/>
                      <a:endParaRPr lang="en-US" sz="1800" b="1" kern="1200" dirty="0" smtClean="0">
                        <a:solidFill>
                          <a:schemeClr val="tx1"/>
                        </a:solidFill>
                        <a:effectLst>
                          <a:outerShdw blurRad="38100" dist="38100" dir="2700000" algn="tl">
                            <a:srgbClr val="FFFFFF"/>
                          </a:outerShdw>
                        </a:effectLst>
                        <a:latin typeface="Arial" charset="0"/>
                        <a:ea typeface="+mn-ea"/>
                        <a:cs typeface="+mn-cs"/>
                      </a:endParaRPr>
                    </a:p>
                  </a:txBody>
                  <a:tcPr marT="0" marB="0">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r>
              <a:tr h="274320">
                <a:tc rowSpan="4">
                  <a:txBody>
                    <a:bodyPr/>
                    <a:lstStyle/>
                    <a:p>
                      <a:pPr marL="0" algn="ctr" defTabSz="914400" rtl="0" eaLnBrk="1" fontAlgn="t" latinLnBrk="0" hangingPunct="1"/>
                      <a:r>
                        <a:rPr lang="en-US" sz="2800" b="1" kern="1200" dirty="0" smtClean="0">
                          <a:solidFill>
                            <a:schemeClr val="tx1"/>
                          </a:solidFill>
                          <a:effectLst>
                            <a:outerShdw blurRad="38100" dist="38100" dir="2700000" algn="tl">
                              <a:srgbClr val="FFFFFF"/>
                            </a:outerShdw>
                          </a:effectLst>
                          <a:latin typeface="Arial" charset="0"/>
                          <a:ea typeface="+mn-ea"/>
                          <a:cs typeface="+mn-cs"/>
                        </a:rPr>
                        <a:t>P3</a:t>
                      </a:r>
                    </a:p>
                  </a:txBody>
                  <a:tcPr marL="9525" marR="9525" marT="9525"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endParaRPr lang="en-US" sz="1800" b="1" kern="1200" dirty="0" smtClean="0">
                        <a:solidFill>
                          <a:schemeClr val="tx1"/>
                        </a:solidFill>
                        <a:effectLst>
                          <a:outerShdw blurRad="38100" dist="38100" dir="2700000" algn="tl">
                            <a:srgbClr val="FFFFFF"/>
                          </a:outerShdw>
                        </a:effectLst>
                        <a:latin typeface="Arial" charset="0"/>
                        <a:ea typeface="+mn-ea"/>
                        <a:cs typeface="+mn-cs"/>
                      </a:endParaRPr>
                    </a:p>
                  </a:txBody>
                  <a:tcPr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t"/>
                      <a:r>
                        <a:rPr lang="en-US" sz="1800" b="1" kern="1200" dirty="0" smtClean="0">
                          <a:solidFill>
                            <a:srgbClr val="0000FF"/>
                          </a:solidFill>
                          <a:effectLst>
                            <a:outerShdw blurRad="38100" dist="38100" dir="2700000" algn="tl">
                              <a:srgbClr val="FFFFFF"/>
                            </a:outerShdw>
                          </a:effectLst>
                          <a:latin typeface="Arial" charset="0"/>
                          <a:ea typeface="+mn-ea"/>
                          <a:cs typeface="+mn-cs"/>
                        </a:rPr>
                        <a:t>BC2 </a:t>
                      </a:r>
                      <a:r>
                        <a:rPr lang="en-US" sz="1800" b="1" kern="1200" dirty="0" smtClean="0">
                          <a:solidFill>
                            <a:srgbClr val="0000FF"/>
                          </a:solidFill>
                          <a:effectLst>
                            <a:outerShdw blurRad="38100" dist="38100" dir="2700000" algn="tl">
                              <a:srgbClr val="FFFFFF"/>
                            </a:outerShdw>
                          </a:effectLst>
                          <a:latin typeface="Arial" charset="0"/>
                          <a:ea typeface="+mn-ea"/>
                          <a:cs typeface="+mn-cs"/>
                          <a:sym typeface="Wingdings"/>
                        </a:rPr>
                        <a:t></a:t>
                      </a:r>
                      <a:endParaRPr lang="en-US" sz="1800" b="1" kern="1200" dirty="0" smtClean="0">
                        <a:solidFill>
                          <a:srgbClr val="0000FF"/>
                        </a:solidFill>
                        <a:effectLst>
                          <a:outerShdw blurRad="38100" dist="38100" dir="2700000" algn="tl">
                            <a:srgbClr val="FFFFFF"/>
                          </a:outerShdw>
                        </a:effectLst>
                        <a:latin typeface="Arial" charset="0"/>
                        <a:ea typeface="+mn-ea"/>
                        <a:cs typeface="+mn-cs"/>
                      </a:endParaRPr>
                    </a:p>
                  </a:txBody>
                  <a:tcPr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marL="0" algn="l" defTabSz="914400" rtl="0" eaLnBrk="1" fontAlgn="t" latinLnBrk="0" hangingPunct="1"/>
                      <a:endParaRPr lang="en-US" sz="1800" b="1" kern="1200" dirty="0" smtClean="0">
                        <a:solidFill>
                          <a:schemeClr val="tx1"/>
                        </a:solidFill>
                        <a:effectLst>
                          <a:outerShdw blurRad="38100" dist="38100" dir="2700000" algn="tl">
                            <a:srgbClr val="FFFFFF"/>
                          </a:outerShdw>
                        </a:effectLst>
                        <a:latin typeface="Arial" charset="0"/>
                        <a:ea typeface="+mn-ea"/>
                        <a:cs typeface="+mn-cs"/>
                      </a:endParaRPr>
                    </a:p>
                  </a:txBody>
                  <a:tcPr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schemeClr>
                    </a:solidFill>
                  </a:tcPr>
                </a:tc>
                <a:tc>
                  <a:txBody>
                    <a:bodyPr/>
                    <a:lstStyle/>
                    <a:p>
                      <a:pPr marL="0" algn="l" defTabSz="914400" rtl="0" eaLnBrk="1" fontAlgn="t" latinLnBrk="0" hangingPunct="1"/>
                      <a:endParaRPr lang="en-US" sz="1800" b="1" kern="1200" dirty="0" smtClean="0">
                        <a:solidFill>
                          <a:schemeClr val="tx1"/>
                        </a:solidFill>
                        <a:effectLst>
                          <a:outerShdw blurRad="38100" dist="38100" dir="2700000" algn="tl">
                            <a:srgbClr val="FFFFFF"/>
                          </a:outerShdw>
                        </a:effectLst>
                        <a:latin typeface="Arial" charset="0"/>
                        <a:ea typeface="+mn-ea"/>
                        <a:cs typeface="+mn-cs"/>
                      </a:endParaRPr>
                    </a:p>
                  </a:txBody>
                  <a:tcPr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marL="0" algn="l" defTabSz="914400" rtl="0" eaLnBrk="1" fontAlgn="t" latinLnBrk="0" hangingPunct="1"/>
                      <a:endParaRPr lang="en-US" sz="1800" b="1" kern="1200" dirty="0" smtClean="0">
                        <a:solidFill>
                          <a:schemeClr val="tx1"/>
                        </a:solidFill>
                        <a:effectLst>
                          <a:outerShdw blurRad="38100" dist="38100" dir="2700000" algn="tl">
                            <a:srgbClr val="FFFFFF"/>
                          </a:outerShdw>
                        </a:effectLst>
                        <a:latin typeface="Arial" charset="0"/>
                        <a:ea typeface="+mn-ea"/>
                        <a:cs typeface="+mn-cs"/>
                      </a:endParaRPr>
                    </a:p>
                  </a:txBody>
                  <a:tcPr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marL="0" algn="l" defTabSz="914400" rtl="0" eaLnBrk="1" fontAlgn="t" latinLnBrk="0" hangingPunct="1"/>
                      <a:endParaRPr lang="en-US" sz="1800" b="1" kern="1200" dirty="0" smtClean="0">
                        <a:solidFill>
                          <a:schemeClr val="tx1"/>
                        </a:solidFill>
                        <a:effectLst>
                          <a:outerShdw blurRad="38100" dist="38100" dir="2700000" algn="tl">
                            <a:srgbClr val="FFFFFF"/>
                          </a:outerShdw>
                        </a:effectLst>
                        <a:latin typeface="Arial" charset="0"/>
                        <a:ea typeface="+mn-ea"/>
                        <a:cs typeface="+mn-cs"/>
                      </a:endParaRPr>
                    </a:p>
                  </a:txBody>
                  <a:tcPr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marL="0" algn="l" defTabSz="914400" rtl="0" eaLnBrk="1" fontAlgn="t" latinLnBrk="0" hangingPunct="1"/>
                      <a:endParaRPr lang="en-US" sz="1800" b="1" kern="1200" dirty="0" smtClean="0">
                        <a:solidFill>
                          <a:schemeClr val="tx1"/>
                        </a:solidFill>
                        <a:effectLst>
                          <a:outerShdw blurRad="38100" dist="38100" dir="2700000" algn="tl">
                            <a:srgbClr val="FFFFFF"/>
                          </a:outerShdw>
                        </a:effectLst>
                        <a:latin typeface="Arial" charset="0"/>
                        <a:ea typeface="+mn-ea"/>
                        <a:cs typeface="+mn-cs"/>
                      </a:endParaRPr>
                    </a:p>
                  </a:txBody>
                  <a:tcPr marT="0" marB="0">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r>
              <a:tr h="274320">
                <a:tc vMerge="1">
                  <a:txBody>
                    <a:bodyPr/>
                    <a:lstStyle/>
                    <a:p>
                      <a:pPr marL="0" algn="ctr" defTabSz="914400" rtl="0" eaLnBrk="1" fontAlgn="t" latinLnBrk="0" hangingPunct="1"/>
                      <a:endParaRPr lang="en-US" sz="2800" b="1" kern="1200" dirty="0" smtClean="0">
                        <a:solidFill>
                          <a:schemeClr val="tx1"/>
                        </a:solidFill>
                        <a:effectLst>
                          <a:outerShdw blurRad="38100" dist="38100" dir="2700000" algn="tl">
                            <a:srgbClr val="FFFFFF"/>
                          </a:outerShdw>
                        </a:effectLst>
                        <a:latin typeface="Arial" charset="0"/>
                        <a:ea typeface="+mn-ea"/>
                        <a:cs typeface="+mn-cs"/>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800" b="1" kern="1200" dirty="0" smtClean="0">
                          <a:solidFill>
                            <a:schemeClr val="tx1"/>
                          </a:solidFill>
                          <a:effectLst>
                            <a:outerShdw blurRad="38100" dist="38100" dir="2700000" algn="tl">
                              <a:srgbClr val="FFFFFF"/>
                            </a:outerShdw>
                          </a:effectLst>
                          <a:latin typeface="Arial" charset="0"/>
                          <a:ea typeface="+mn-ea"/>
                          <a:cs typeface="+mn-cs"/>
                        </a:rPr>
                        <a:t>K3:130</a:t>
                      </a:r>
                      <a:r>
                        <a:rPr lang="en-US" sz="1800" b="1" kern="1200" dirty="0" smtClean="0">
                          <a:solidFill>
                            <a:schemeClr val="tx1"/>
                          </a:solidFill>
                          <a:effectLst>
                            <a:outerShdw blurRad="38100" dist="38100" dir="2700000" algn="tl">
                              <a:srgbClr val="FFFFFF"/>
                            </a:outerShdw>
                          </a:effectLst>
                          <a:latin typeface="Arial" charset="0"/>
                          <a:ea typeface="+mn-ea"/>
                          <a:cs typeface="+mn-cs"/>
                          <a:sym typeface="Wingdings"/>
                        </a:rPr>
                        <a:t></a:t>
                      </a:r>
                      <a:endParaRPr lang="en-US" sz="1800" b="1" kern="1200" dirty="0" smtClean="0">
                        <a:solidFill>
                          <a:schemeClr val="tx1"/>
                        </a:solidFill>
                        <a:effectLst>
                          <a:outerShdw blurRad="38100" dist="38100" dir="2700000" algn="tl">
                            <a:srgbClr val="FFFFFF"/>
                          </a:outerShdw>
                        </a:effectLst>
                        <a:latin typeface="Arial" charset="0"/>
                        <a:ea typeface="+mn-ea"/>
                        <a:cs typeface="+mn-cs"/>
                      </a:endParaRPr>
                    </a:p>
                  </a:txBody>
                  <a:tcPr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t"/>
                      <a:r>
                        <a:rPr lang="en-US" sz="1800" b="1" kern="1200" dirty="0" smtClean="0">
                          <a:solidFill>
                            <a:schemeClr val="tx1"/>
                          </a:solidFill>
                          <a:effectLst>
                            <a:outerShdw blurRad="38100" dist="38100" dir="2700000" algn="tl">
                              <a:srgbClr val="FFFFFF"/>
                            </a:outerShdw>
                          </a:effectLst>
                          <a:latin typeface="Arial" charset="0"/>
                          <a:ea typeface="+mn-ea"/>
                          <a:cs typeface="+mn-cs"/>
                        </a:rPr>
                        <a:t>Ordering cost</a:t>
                      </a:r>
                    </a:p>
                  </a:txBody>
                  <a:tcPr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defTabSz="914400" rtl="0" eaLnBrk="1" fontAlgn="t" latinLnBrk="0" hangingPunct="1"/>
                      <a:endParaRPr lang="en-US" sz="1800" b="1" kern="1200" dirty="0" smtClean="0">
                        <a:solidFill>
                          <a:schemeClr val="tx1"/>
                        </a:solidFill>
                        <a:effectLst>
                          <a:outerShdw blurRad="38100" dist="38100" dir="2700000" algn="tl">
                            <a:srgbClr val="FFFFFF"/>
                          </a:outerShdw>
                        </a:effectLst>
                        <a:latin typeface="Arial" charset="0"/>
                        <a:ea typeface="+mn-ea"/>
                        <a:cs typeface="+mn-cs"/>
                      </a:endParaRPr>
                    </a:p>
                  </a:txBody>
                  <a:tcPr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schemeClr>
                    </a:solidFill>
                  </a:tcPr>
                </a:tc>
                <a:tc>
                  <a:txBody>
                    <a:bodyPr/>
                    <a:lstStyle/>
                    <a:p>
                      <a:pPr marL="0" algn="l" defTabSz="914400" rtl="0" eaLnBrk="1" fontAlgn="t" latinLnBrk="0" hangingPunct="1"/>
                      <a:endParaRPr lang="en-US" sz="1800" b="1" kern="1200" dirty="0" smtClean="0">
                        <a:solidFill>
                          <a:schemeClr val="tx1"/>
                        </a:solidFill>
                        <a:effectLst>
                          <a:outerShdw blurRad="38100" dist="38100" dir="2700000" algn="tl">
                            <a:srgbClr val="FFFFFF"/>
                          </a:outerShdw>
                        </a:effectLst>
                        <a:latin typeface="Arial" charset="0"/>
                        <a:ea typeface="+mn-ea"/>
                        <a:cs typeface="+mn-cs"/>
                      </a:endParaRPr>
                    </a:p>
                  </a:txBody>
                  <a:tcPr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schemeClr>
                    </a:solidFill>
                  </a:tcPr>
                </a:tc>
                <a:tc>
                  <a:txBody>
                    <a:bodyPr/>
                    <a:lstStyle/>
                    <a:p>
                      <a:pPr marL="0" algn="l" defTabSz="914400" rtl="0" eaLnBrk="1" fontAlgn="t" latinLnBrk="0" hangingPunct="1"/>
                      <a:endParaRPr lang="en-US" sz="1800" b="1" kern="1200" dirty="0" smtClean="0">
                        <a:solidFill>
                          <a:schemeClr val="tx1"/>
                        </a:solidFill>
                        <a:effectLst>
                          <a:outerShdw blurRad="38100" dist="38100" dir="2700000" algn="tl">
                            <a:srgbClr val="FFFFFF"/>
                          </a:outerShdw>
                        </a:effectLst>
                        <a:latin typeface="Arial" charset="0"/>
                        <a:ea typeface="+mn-ea"/>
                        <a:cs typeface="+mn-cs"/>
                      </a:endParaRPr>
                    </a:p>
                  </a:txBody>
                  <a:tcPr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defTabSz="914400" rtl="0" eaLnBrk="1" fontAlgn="t" latinLnBrk="0" hangingPunct="1"/>
                      <a:endParaRPr lang="en-US" sz="1800" b="1" kern="1200" dirty="0" smtClean="0">
                        <a:solidFill>
                          <a:schemeClr val="tx1"/>
                        </a:solidFill>
                        <a:effectLst>
                          <a:outerShdw blurRad="38100" dist="38100" dir="2700000" algn="tl">
                            <a:srgbClr val="FFFFFF"/>
                          </a:outerShdw>
                        </a:effectLst>
                        <a:latin typeface="Arial" charset="0"/>
                        <a:ea typeface="+mn-ea"/>
                        <a:cs typeface="+mn-cs"/>
                      </a:endParaRPr>
                    </a:p>
                  </a:txBody>
                  <a:tcPr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defTabSz="914400" rtl="0" eaLnBrk="1" fontAlgn="t" latinLnBrk="0" hangingPunct="1"/>
                      <a:endParaRPr lang="en-US" sz="1800" b="1" kern="1200" dirty="0" smtClean="0">
                        <a:solidFill>
                          <a:schemeClr val="tx1"/>
                        </a:solidFill>
                        <a:effectLst>
                          <a:outerShdw blurRad="38100" dist="38100" dir="2700000" algn="tl">
                            <a:srgbClr val="FFFFFF"/>
                          </a:outerShdw>
                        </a:effectLst>
                        <a:latin typeface="Arial" charset="0"/>
                        <a:ea typeface="+mn-ea"/>
                        <a:cs typeface="+mn-cs"/>
                      </a:endParaRPr>
                    </a:p>
                  </a:txBody>
                  <a:tcPr marT="0" marB="0">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74320">
                <a:tc vMerge="1">
                  <a:txBody>
                    <a:bodyPr/>
                    <a:lstStyle/>
                    <a:p>
                      <a:pPr marL="0" algn="ctr" defTabSz="914400" rtl="0" eaLnBrk="1" fontAlgn="t" latinLnBrk="0" hangingPunct="1"/>
                      <a:endParaRPr lang="en-US" sz="2800" b="1" kern="1200" dirty="0" smtClean="0">
                        <a:solidFill>
                          <a:schemeClr val="tx1"/>
                        </a:solidFill>
                        <a:effectLst>
                          <a:outerShdw blurRad="38100" dist="38100" dir="2700000" algn="tl">
                            <a:srgbClr val="FFFFFF"/>
                          </a:outerShdw>
                        </a:effectLst>
                        <a:latin typeface="Arial" charset="0"/>
                        <a:ea typeface="+mn-ea"/>
                        <a:cs typeface="+mn-cs"/>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800" b="1" kern="1200" dirty="0" smtClean="0">
                        <a:solidFill>
                          <a:schemeClr val="tx1"/>
                        </a:solidFill>
                        <a:effectLst>
                          <a:outerShdw blurRad="38100" dist="38100" dir="2700000" algn="tl">
                            <a:srgbClr val="FFFFFF"/>
                          </a:outerShdw>
                        </a:effectLst>
                        <a:latin typeface="Arial" charset="0"/>
                        <a:ea typeface="+mn-ea"/>
                        <a:cs typeface="+mn-cs"/>
                      </a:endParaRPr>
                    </a:p>
                  </a:txBody>
                  <a:tcPr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t"/>
                      <a:r>
                        <a:rPr lang="en-US" sz="1800" b="1" kern="1200" dirty="0" smtClean="0">
                          <a:solidFill>
                            <a:schemeClr val="tx1"/>
                          </a:solidFill>
                          <a:effectLst>
                            <a:outerShdw blurRad="38100" dist="38100" dir="2700000" algn="tl">
                              <a:srgbClr val="FFFFFF"/>
                            </a:outerShdw>
                          </a:effectLst>
                          <a:latin typeface="Arial" charset="0"/>
                          <a:ea typeface="+mn-ea"/>
                          <a:cs typeface="+mn-cs"/>
                        </a:rPr>
                        <a:t>Holding cost</a:t>
                      </a:r>
                    </a:p>
                  </a:txBody>
                  <a:tcPr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defTabSz="914400" rtl="0" eaLnBrk="1" fontAlgn="t" latinLnBrk="0" hangingPunct="1"/>
                      <a:endParaRPr lang="en-US" sz="1800" b="1" kern="1200" dirty="0" smtClean="0">
                        <a:solidFill>
                          <a:schemeClr val="tx1"/>
                        </a:solidFill>
                        <a:effectLst>
                          <a:outerShdw blurRad="38100" dist="38100" dir="2700000" algn="tl">
                            <a:srgbClr val="FFFFFF"/>
                          </a:outerShdw>
                        </a:effectLst>
                        <a:latin typeface="Arial" charset="0"/>
                        <a:ea typeface="+mn-ea"/>
                        <a:cs typeface="+mn-cs"/>
                      </a:endParaRPr>
                    </a:p>
                  </a:txBody>
                  <a:tcPr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schemeClr>
                    </a:solidFill>
                  </a:tcPr>
                </a:tc>
                <a:tc>
                  <a:txBody>
                    <a:bodyPr/>
                    <a:lstStyle/>
                    <a:p>
                      <a:pPr marL="0" algn="l" defTabSz="914400" rtl="0" eaLnBrk="1" fontAlgn="t" latinLnBrk="0" hangingPunct="1"/>
                      <a:endParaRPr lang="en-US" sz="1800" b="1" kern="1200" dirty="0" smtClean="0">
                        <a:solidFill>
                          <a:schemeClr val="tx1"/>
                        </a:solidFill>
                        <a:effectLst>
                          <a:outerShdw blurRad="38100" dist="38100" dir="2700000" algn="tl">
                            <a:srgbClr val="FFFFFF"/>
                          </a:outerShdw>
                        </a:effectLst>
                        <a:latin typeface="Arial" charset="0"/>
                        <a:ea typeface="+mn-ea"/>
                        <a:cs typeface="+mn-cs"/>
                      </a:endParaRPr>
                    </a:p>
                  </a:txBody>
                  <a:tcPr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schemeClr>
                    </a:solidFill>
                  </a:tcPr>
                </a:tc>
                <a:tc>
                  <a:txBody>
                    <a:bodyPr/>
                    <a:lstStyle/>
                    <a:p>
                      <a:pPr marL="0" algn="l" defTabSz="914400" rtl="0" eaLnBrk="1" fontAlgn="t" latinLnBrk="0" hangingPunct="1"/>
                      <a:endParaRPr lang="en-US" sz="1800" b="1" kern="1200" dirty="0" smtClean="0">
                        <a:solidFill>
                          <a:schemeClr val="tx1"/>
                        </a:solidFill>
                        <a:effectLst>
                          <a:outerShdw blurRad="38100" dist="38100" dir="2700000" algn="tl">
                            <a:srgbClr val="FFFFFF"/>
                          </a:outerShdw>
                        </a:effectLst>
                        <a:latin typeface="Arial" charset="0"/>
                        <a:ea typeface="+mn-ea"/>
                        <a:cs typeface="+mn-cs"/>
                      </a:endParaRPr>
                    </a:p>
                  </a:txBody>
                  <a:tcPr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defTabSz="914400" rtl="0" eaLnBrk="1" fontAlgn="t" latinLnBrk="0" hangingPunct="1"/>
                      <a:endParaRPr lang="en-US" sz="1800" b="1" kern="1200" dirty="0" smtClean="0">
                        <a:solidFill>
                          <a:schemeClr val="tx1"/>
                        </a:solidFill>
                        <a:effectLst>
                          <a:outerShdw blurRad="38100" dist="38100" dir="2700000" algn="tl">
                            <a:srgbClr val="FFFFFF"/>
                          </a:outerShdw>
                        </a:effectLst>
                        <a:latin typeface="Arial" charset="0"/>
                        <a:ea typeface="+mn-ea"/>
                        <a:cs typeface="+mn-cs"/>
                      </a:endParaRPr>
                    </a:p>
                  </a:txBody>
                  <a:tcPr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defTabSz="914400" rtl="0" eaLnBrk="1" fontAlgn="t" latinLnBrk="0" hangingPunct="1"/>
                      <a:endParaRPr lang="en-US" sz="1800" b="1" kern="1200" dirty="0" smtClean="0">
                        <a:solidFill>
                          <a:schemeClr val="tx1"/>
                        </a:solidFill>
                        <a:effectLst>
                          <a:outerShdw blurRad="38100" dist="38100" dir="2700000" algn="tl">
                            <a:srgbClr val="FFFFFF"/>
                          </a:outerShdw>
                        </a:effectLst>
                        <a:latin typeface="Arial" charset="0"/>
                        <a:ea typeface="+mn-ea"/>
                        <a:cs typeface="+mn-cs"/>
                      </a:endParaRPr>
                    </a:p>
                  </a:txBody>
                  <a:tcPr marT="0" marB="0">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74320">
                <a:tc vMerge="1">
                  <a:txBody>
                    <a:bodyPr/>
                    <a:lstStyle/>
                    <a:p>
                      <a:pPr marL="0" algn="ctr" defTabSz="914400" rtl="0" eaLnBrk="1" fontAlgn="t" latinLnBrk="0" hangingPunct="1"/>
                      <a:endParaRPr lang="en-US" sz="2800" b="1" kern="1200" dirty="0" smtClean="0">
                        <a:solidFill>
                          <a:schemeClr val="tx1"/>
                        </a:solidFill>
                        <a:effectLst>
                          <a:outerShdw blurRad="38100" dist="38100" dir="2700000" algn="tl">
                            <a:srgbClr val="FFFFFF"/>
                          </a:outerShdw>
                        </a:effectLst>
                        <a:latin typeface="Arial" charset="0"/>
                        <a:ea typeface="+mn-ea"/>
                        <a:cs typeface="+mn-cs"/>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p>
                  </a:txBody>
                  <a:tcPr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algn="l" fontAlgn="t"/>
                      <a:r>
                        <a:rPr lang="en-US" sz="1800" b="1" kern="1200" dirty="0" smtClean="0">
                          <a:solidFill>
                            <a:schemeClr val="tx1"/>
                          </a:solidFill>
                          <a:effectLst>
                            <a:outerShdw blurRad="38100" dist="38100" dir="2700000" algn="tl">
                              <a:srgbClr val="FFFFFF"/>
                            </a:outerShdw>
                          </a:effectLst>
                          <a:latin typeface="Arial" charset="0"/>
                          <a:ea typeface="+mn-ea"/>
                          <a:cs typeface="+mn-cs"/>
                        </a:rPr>
                        <a:t>Total cost</a:t>
                      </a:r>
                    </a:p>
                  </a:txBody>
                  <a:tcPr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marL="0" algn="l" defTabSz="914400" rtl="0" eaLnBrk="1" fontAlgn="t" latinLnBrk="0" hangingPunct="1"/>
                      <a:endParaRPr lang="en-US" sz="1800" b="1" kern="1200" dirty="0" smtClean="0">
                        <a:solidFill>
                          <a:schemeClr val="tx1"/>
                        </a:solidFill>
                        <a:effectLst>
                          <a:outerShdw blurRad="38100" dist="38100" dir="2700000" algn="tl">
                            <a:srgbClr val="FFFFFF"/>
                          </a:outerShdw>
                        </a:effectLst>
                        <a:latin typeface="Arial" charset="0"/>
                        <a:ea typeface="+mn-ea"/>
                        <a:cs typeface="+mn-cs"/>
                      </a:endParaRPr>
                    </a:p>
                  </a:txBody>
                  <a:tcPr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lumMod val="65000"/>
                      </a:schemeClr>
                    </a:solidFill>
                  </a:tcPr>
                </a:tc>
                <a:tc>
                  <a:txBody>
                    <a:bodyPr/>
                    <a:lstStyle/>
                    <a:p>
                      <a:pPr marL="0" algn="l" defTabSz="914400" rtl="0" eaLnBrk="1" fontAlgn="t" latinLnBrk="0" hangingPunct="1"/>
                      <a:endParaRPr lang="en-US" sz="1800" b="1" kern="1200" dirty="0" smtClean="0">
                        <a:solidFill>
                          <a:schemeClr val="tx1"/>
                        </a:solidFill>
                        <a:effectLst>
                          <a:outerShdw blurRad="38100" dist="38100" dir="2700000" algn="tl">
                            <a:srgbClr val="FFFFFF"/>
                          </a:outerShdw>
                        </a:effectLst>
                        <a:latin typeface="Arial" charset="0"/>
                        <a:ea typeface="+mn-ea"/>
                        <a:cs typeface="+mn-cs"/>
                      </a:endParaRPr>
                    </a:p>
                  </a:txBody>
                  <a:tcPr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lumMod val="65000"/>
                      </a:schemeClr>
                    </a:solidFill>
                  </a:tcPr>
                </a:tc>
                <a:tc>
                  <a:txBody>
                    <a:bodyPr/>
                    <a:lstStyle/>
                    <a:p>
                      <a:pPr marL="0" algn="l" defTabSz="914400" rtl="0" eaLnBrk="1" fontAlgn="t" latinLnBrk="0" hangingPunct="1"/>
                      <a:endParaRPr lang="en-US" sz="1800" b="1" kern="1200" dirty="0" smtClean="0">
                        <a:solidFill>
                          <a:schemeClr val="tx1"/>
                        </a:solidFill>
                        <a:effectLst>
                          <a:outerShdw blurRad="38100" dist="38100" dir="2700000" algn="tl">
                            <a:srgbClr val="FFFFFF"/>
                          </a:outerShdw>
                        </a:effectLst>
                        <a:latin typeface="Arial" charset="0"/>
                        <a:ea typeface="+mn-ea"/>
                        <a:cs typeface="+mn-cs"/>
                      </a:endParaRPr>
                    </a:p>
                  </a:txBody>
                  <a:tcPr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marL="0" algn="l" defTabSz="914400" rtl="0" eaLnBrk="1" fontAlgn="t" latinLnBrk="0" hangingPunct="1"/>
                      <a:endParaRPr lang="en-US" sz="1800" b="1" kern="1200" dirty="0" smtClean="0">
                        <a:solidFill>
                          <a:schemeClr val="tx1"/>
                        </a:solidFill>
                        <a:effectLst>
                          <a:outerShdw blurRad="38100" dist="38100" dir="2700000" algn="tl">
                            <a:srgbClr val="FFFFFF"/>
                          </a:outerShdw>
                        </a:effectLst>
                        <a:latin typeface="Arial" charset="0"/>
                        <a:ea typeface="+mn-ea"/>
                        <a:cs typeface="+mn-cs"/>
                      </a:endParaRPr>
                    </a:p>
                  </a:txBody>
                  <a:tcPr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marL="0" algn="l" defTabSz="914400" rtl="0" eaLnBrk="1" fontAlgn="t" latinLnBrk="0" hangingPunct="1"/>
                      <a:endParaRPr lang="en-US" sz="1800" b="1" kern="1200" dirty="0" smtClean="0">
                        <a:solidFill>
                          <a:schemeClr val="tx1"/>
                        </a:solidFill>
                        <a:effectLst>
                          <a:outerShdw blurRad="38100" dist="38100" dir="2700000" algn="tl">
                            <a:srgbClr val="FFFFFF"/>
                          </a:outerShdw>
                        </a:effectLst>
                        <a:latin typeface="Arial" charset="0"/>
                        <a:ea typeface="+mn-ea"/>
                        <a:cs typeface="+mn-cs"/>
                      </a:endParaRPr>
                    </a:p>
                  </a:txBody>
                  <a:tcPr marT="0" marB="0">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r>
              <a:tr h="274320">
                <a:tc rowSpan="2">
                  <a:txBody>
                    <a:bodyPr/>
                    <a:lstStyle/>
                    <a:p>
                      <a:pPr marL="0" algn="ctr" defTabSz="914400" rtl="0" eaLnBrk="1" fontAlgn="t" latinLnBrk="0" hangingPunct="1"/>
                      <a:r>
                        <a:rPr lang="en-US" sz="2800" b="1" kern="1200" dirty="0" smtClean="0">
                          <a:solidFill>
                            <a:schemeClr val="tx1"/>
                          </a:solidFill>
                          <a:effectLst>
                            <a:outerShdw blurRad="38100" dist="38100" dir="2700000" algn="tl">
                              <a:srgbClr val="FFFFFF"/>
                            </a:outerShdw>
                          </a:effectLst>
                          <a:latin typeface="Arial" charset="0"/>
                          <a:ea typeface="+mn-ea"/>
                          <a:cs typeface="+mn-cs"/>
                        </a:rPr>
                        <a:t>P4</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800" dirty="0"/>
                    </a:p>
                  </a:txBody>
                  <a:tcPr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t"/>
                      <a:r>
                        <a:rPr lang="en-US" sz="1800" b="1" kern="1200" dirty="0" smtClean="0">
                          <a:solidFill>
                            <a:srgbClr val="0000FF"/>
                          </a:solidFill>
                          <a:effectLst>
                            <a:outerShdw blurRad="38100" dist="38100" dir="2700000" algn="tl">
                              <a:srgbClr val="FFFFFF"/>
                            </a:outerShdw>
                          </a:effectLst>
                          <a:latin typeface="Arial" charset="0"/>
                          <a:ea typeface="+mn-ea"/>
                          <a:cs typeface="+mn-cs"/>
                        </a:rPr>
                        <a:t>BC3 </a:t>
                      </a:r>
                      <a:r>
                        <a:rPr lang="en-US" sz="1800" b="1" kern="1200" dirty="0" smtClean="0">
                          <a:solidFill>
                            <a:srgbClr val="0000FF"/>
                          </a:solidFill>
                          <a:effectLst>
                            <a:outerShdw blurRad="38100" dist="38100" dir="2700000" algn="tl">
                              <a:srgbClr val="FFFFFF"/>
                            </a:outerShdw>
                          </a:effectLst>
                          <a:latin typeface="Arial" charset="0"/>
                          <a:ea typeface="+mn-ea"/>
                          <a:cs typeface="+mn-cs"/>
                          <a:sym typeface="Wingdings"/>
                        </a:rPr>
                        <a:t></a:t>
                      </a:r>
                      <a:endParaRPr lang="en-US" sz="1800" b="1" kern="1200" dirty="0" smtClean="0">
                        <a:solidFill>
                          <a:srgbClr val="0000FF"/>
                        </a:solidFill>
                        <a:effectLst>
                          <a:outerShdw blurRad="38100" dist="38100" dir="2700000" algn="tl">
                            <a:srgbClr val="FFFFFF"/>
                          </a:outerShdw>
                        </a:effectLst>
                        <a:latin typeface="Arial" charset="0"/>
                        <a:ea typeface="+mn-ea"/>
                        <a:cs typeface="+mn-cs"/>
                      </a:endParaRPr>
                    </a:p>
                  </a:txBody>
                  <a:tcPr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marL="0" algn="l" defTabSz="914400" rtl="0" eaLnBrk="1" fontAlgn="t" latinLnBrk="0" hangingPunct="1"/>
                      <a:endParaRPr lang="en-US" sz="1800" b="1" kern="1200" dirty="0" smtClean="0">
                        <a:solidFill>
                          <a:schemeClr val="tx1"/>
                        </a:solidFill>
                        <a:effectLst>
                          <a:outerShdw blurRad="38100" dist="38100" dir="2700000" algn="tl">
                            <a:srgbClr val="FFFFFF"/>
                          </a:outerShdw>
                        </a:effectLst>
                        <a:latin typeface="Arial" charset="0"/>
                        <a:ea typeface="+mn-ea"/>
                        <a:cs typeface="+mn-cs"/>
                      </a:endParaRPr>
                    </a:p>
                  </a:txBody>
                  <a:tcPr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schemeClr>
                    </a:solidFill>
                  </a:tcPr>
                </a:tc>
                <a:tc>
                  <a:txBody>
                    <a:bodyPr/>
                    <a:lstStyle/>
                    <a:p>
                      <a:pPr marL="0" algn="l" defTabSz="914400" rtl="0" eaLnBrk="1" fontAlgn="t" latinLnBrk="0" hangingPunct="1"/>
                      <a:endParaRPr lang="en-US" sz="1800" b="1" kern="1200" dirty="0" smtClean="0">
                        <a:solidFill>
                          <a:schemeClr val="tx1"/>
                        </a:solidFill>
                        <a:effectLst>
                          <a:outerShdw blurRad="38100" dist="38100" dir="2700000" algn="tl">
                            <a:srgbClr val="FFFFFF"/>
                          </a:outerShdw>
                        </a:effectLst>
                        <a:latin typeface="Arial" charset="0"/>
                        <a:ea typeface="+mn-ea"/>
                        <a:cs typeface="+mn-cs"/>
                      </a:endParaRPr>
                    </a:p>
                  </a:txBody>
                  <a:tcPr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schemeClr>
                    </a:solidFill>
                  </a:tcPr>
                </a:tc>
                <a:tc>
                  <a:txBody>
                    <a:bodyPr/>
                    <a:lstStyle/>
                    <a:p>
                      <a:pPr marL="0" algn="l" defTabSz="914400" rtl="0" eaLnBrk="1" fontAlgn="t" latinLnBrk="0" hangingPunct="1"/>
                      <a:endParaRPr lang="en-US" sz="1800" b="1" kern="1200" dirty="0" smtClean="0">
                        <a:solidFill>
                          <a:schemeClr val="tx1"/>
                        </a:solidFill>
                        <a:effectLst>
                          <a:outerShdw blurRad="38100" dist="38100" dir="2700000" algn="tl">
                            <a:srgbClr val="FFFFFF"/>
                          </a:outerShdw>
                        </a:effectLst>
                        <a:latin typeface="Arial" charset="0"/>
                        <a:ea typeface="+mn-ea"/>
                        <a:cs typeface="+mn-cs"/>
                      </a:endParaRPr>
                    </a:p>
                  </a:txBody>
                  <a:tcPr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marL="0" algn="l" defTabSz="914400" rtl="0" eaLnBrk="1" fontAlgn="t" latinLnBrk="0" hangingPunct="1"/>
                      <a:endParaRPr lang="en-US" sz="1800" b="1" kern="1200" dirty="0" smtClean="0">
                        <a:solidFill>
                          <a:schemeClr val="tx1"/>
                        </a:solidFill>
                        <a:effectLst>
                          <a:outerShdw blurRad="38100" dist="38100" dir="2700000" algn="tl">
                            <a:srgbClr val="FFFFFF"/>
                          </a:outerShdw>
                        </a:effectLst>
                        <a:latin typeface="Arial" charset="0"/>
                        <a:ea typeface="+mn-ea"/>
                        <a:cs typeface="+mn-cs"/>
                      </a:endParaRPr>
                    </a:p>
                  </a:txBody>
                  <a:tcPr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marL="0" algn="l" defTabSz="914400" rtl="0" eaLnBrk="1" fontAlgn="t" latinLnBrk="0" hangingPunct="1"/>
                      <a:endParaRPr lang="en-US" sz="1800" b="1" kern="1200" dirty="0" smtClean="0">
                        <a:solidFill>
                          <a:schemeClr val="tx1"/>
                        </a:solidFill>
                        <a:effectLst>
                          <a:outerShdw blurRad="38100" dist="38100" dir="2700000" algn="tl">
                            <a:srgbClr val="FFFFFF"/>
                          </a:outerShdw>
                        </a:effectLst>
                        <a:latin typeface="Arial" charset="0"/>
                        <a:ea typeface="+mn-ea"/>
                        <a:cs typeface="+mn-cs"/>
                      </a:endParaRPr>
                    </a:p>
                  </a:txBody>
                  <a:tcPr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r>
              <a:tr h="274320">
                <a:tc vMerge="1">
                  <a:txBody>
                    <a:bodyPr/>
                    <a:lstStyle/>
                    <a:p>
                      <a:pPr marL="0" algn="ctr" defTabSz="914400" rtl="0" eaLnBrk="1" fontAlgn="t" latinLnBrk="0" hangingPunct="1"/>
                      <a:endParaRPr lang="en-US" sz="1800" b="1" kern="1200" dirty="0" smtClean="0">
                        <a:solidFill>
                          <a:schemeClr val="tx1"/>
                        </a:solidFill>
                        <a:effectLst>
                          <a:outerShdw blurRad="38100" dist="38100" dir="2700000" algn="tl">
                            <a:srgbClr val="FFFFFF"/>
                          </a:outerShdw>
                        </a:effectLst>
                        <a:latin typeface="Arial" charset="0"/>
                        <a:ea typeface="+mn-ea"/>
                        <a:cs typeface="+mn-cs"/>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800" dirty="0"/>
                    </a:p>
                  </a:txBody>
                  <a:tcPr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3">
                  <a:txBody>
                    <a:bodyPr/>
                    <a:lstStyle/>
                    <a:p>
                      <a:pPr algn="l" fontAlgn="t"/>
                      <a:r>
                        <a:rPr lang="en-US" sz="1800" b="1" kern="1200" dirty="0" smtClean="0">
                          <a:solidFill>
                            <a:schemeClr val="tx1"/>
                          </a:solidFill>
                          <a:effectLst>
                            <a:outerShdw blurRad="38100" dist="38100" dir="2700000" algn="tl">
                              <a:srgbClr val="FFFFFF"/>
                            </a:outerShdw>
                          </a:effectLst>
                          <a:latin typeface="Arial" charset="0"/>
                          <a:ea typeface="+mn-ea"/>
                          <a:cs typeface="+mn-cs"/>
                        </a:rPr>
                        <a:t>Not all rows for P4 and P5 are shown </a:t>
                      </a:r>
                    </a:p>
                  </a:txBody>
                  <a:tcPr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defTabSz="914400" rtl="0" eaLnBrk="1" fontAlgn="t" latinLnBrk="0" hangingPunct="1"/>
                      <a:endParaRPr lang="en-US" sz="1800" b="1" kern="1200" dirty="0" smtClean="0">
                        <a:solidFill>
                          <a:schemeClr val="tx1"/>
                        </a:solidFill>
                        <a:effectLst>
                          <a:outerShdw blurRad="38100" dist="38100" dir="2700000" algn="tl">
                            <a:srgbClr val="FFFFFF"/>
                          </a:outerShdw>
                        </a:effectLst>
                        <a:latin typeface="Arial" charset="0"/>
                        <a:ea typeface="+mn-ea"/>
                        <a:cs typeface="+mn-cs"/>
                      </a:endParaRPr>
                    </a:p>
                  </a:txBody>
                  <a:tcPr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schemeClr>
                    </a:solidFill>
                  </a:tcPr>
                </a:tc>
                <a:tc>
                  <a:txBody>
                    <a:bodyPr/>
                    <a:lstStyle/>
                    <a:p>
                      <a:pPr marL="0" algn="l" defTabSz="914400" rtl="0" eaLnBrk="1" fontAlgn="t" latinLnBrk="0" hangingPunct="1"/>
                      <a:endParaRPr lang="en-US" sz="1800" b="1" kern="1200" dirty="0" smtClean="0">
                        <a:solidFill>
                          <a:schemeClr val="tx1"/>
                        </a:solidFill>
                        <a:effectLst>
                          <a:outerShdw blurRad="38100" dist="38100" dir="2700000" algn="tl">
                            <a:srgbClr val="FFFFFF"/>
                          </a:outerShdw>
                        </a:effectLst>
                        <a:latin typeface="Arial" charset="0"/>
                        <a:ea typeface="+mn-ea"/>
                        <a:cs typeface="+mn-cs"/>
                      </a:endParaRPr>
                    </a:p>
                  </a:txBody>
                  <a:tcPr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schemeClr>
                    </a:solidFill>
                  </a:tcPr>
                </a:tc>
                <a:tc>
                  <a:txBody>
                    <a:bodyPr/>
                    <a:lstStyle/>
                    <a:p>
                      <a:pPr marL="0" algn="l" defTabSz="914400" rtl="0" eaLnBrk="1" fontAlgn="t" latinLnBrk="0" hangingPunct="1"/>
                      <a:endParaRPr lang="en-US" sz="1800" b="1" kern="1200" dirty="0" smtClean="0">
                        <a:solidFill>
                          <a:schemeClr val="tx1"/>
                        </a:solidFill>
                        <a:effectLst>
                          <a:outerShdw blurRad="38100" dist="38100" dir="2700000" algn="tl">
                            <a:srgbClr val="FFFFFF"/>
                          </a:outerShdw>
                        </a:effectLst>
                        <a:latin typeface="Arial" charset="0"/>
                        <a:ea typeface="+mn-ea"/>
                        <a:cs typeface="+mn-cs"/>
                      </a:endParaRPr>
                    </a:p>
                  </a:txBody>
                  <a:tcPr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schemeClr>
                    </a:solidFill>
                  </a:tcPr>
                </a:tc>
                <a:tc>
                  <a:txBody>
                    <a:bodyPr/>
                    <a:lstStyle/>
                    <a:p>
                      <a:pPr marL="0" algn="l" defTabSz="914400" rtl="0" eaLnBrk="1" fontAlgn="t" latinLnBrk="0" hangingPunct="1"/>
                      <a:endParaRPr lang="en-US" sz="1800" b="1" kern="1200" dirty="0" smtClean="0">
                        <a:solidFill>
                          <a:schemeClr val="tx1"/>
                        </a:solidFill>
                        <a:effectLst>
                          <a:outerShdw blurRad="38100" dist="38100" dir="2700000" algn="tl">
                            <a:srgbClr val="FFFFFF"/>
                          </a:outerShdw>
                        </a:effectLst>
                        <a:latin typeface="Arial" charset="0"/>
                        <a:ea typeface="+mn-ea"/>
                        <a:cs typeface="+mn-cs"/>
                      </a:endParaRPr>
                    </a:p>
                  </a:txBody>
                  <a:tcPr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defTabSz="914400" rtl="0" eaLnBrk="1" fontAlgn="t" latinLnBrk="0" hangingPunct="1"/>
                      <a:endParaRPr lang="en-US" sz="1800" b="1" kern="1200" dirty="0" smtClean="0">
                        <a:solidFill>
                          <a:schemeClr val="tx1"/>
                        </a:solidFill>
                        <a:effectLst>
                          <a:outerShdw blurRad="38100" dist="38100" dir="2700000" algn="tl">
                            <a:srgbClr val="FFFFFF"/>
                          </a:outerShdw>
                        </a:effectLst>
                        <a:latin typeface="Arial" charset="0"/>
                        <a:ea typeface="+mn-ea"/>
                        <a:cs typeface="+mn-cs"/>
                      </a:endParaRPr>
                    </a:p>
                  </a:txBody>
                  <a:tcPr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74320">
                <a:tc rowSpan="2">
                  <a:txBody>
                    <a:bodyPr/>
                    <a:lstStyle/>
                    <a:p>
                      <a:pPr marL="0" algn="ctr" defTabSz="914400" rtl="0" eaLnBrk="1" fontAlgn="t" latinLnBrk="0" hangingPunct="1"/>
                      <a:r>
                        <a:rPr lang="en-US" sz="2800" b="1" kern="1200" dirty="0" smtClean="0">
                          <a:solidFill>
                            <a:schemeClr val="tx1"/>
                          </a:solidFill>
                          <a:effectLst>
                            <a:outerShdw blurRad="38100" dist="38100" dir="2700000" algn="tl">
                              <a:srgbClr val="FFFFFF"/>
                            </a:outerShdw>
                          </a:effectLst>
                          <a:latin typeface="Arial" charset="0"/>
                          <a:ea typeface="+mn-ea"/>
                          <a:cs typeface="+mn-cs"/>
                        </a:rPr>
                        <a:t>P5</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800" dirty="0"/>
                    </a:p>
                  </a:txBody>
                  <a:tcPr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l" fontAlgn="t"/>
                      <a:endParaRPr lang="en-US" sz="1800" b="1" kern="1200" dirty="0" smtClean="0">
                        <a:solidFill>
                          <a:schemeClr val="tx1"/>
                        </a:solidFill>
                        <a:effectLst>
                          <a:outerShdw blurRad="38100" dist="38100" dir="2700000" algn="tl">
                            <a:srgbClr val="FFFFFF"/>
                          </a:outerShdw>
                        </a:effectLst>
                        <a:latin typeface="Arial" charset="0"/>
                        <a:ea typeface="+mn-ea"/>
                        <a:cs typeface="+mn-cs"/>
                      </a:endParaRPr>
                    </a:p>
                  </a:txBody>
                  <a:tcPr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defTabSz="914400" rtl="0" eaLnBrk="1" fontAlgn="t" latinLnBrk="0" hangingPunct="1"/>
                      <a:endParaRPr lang="en-US" sz="1800" b="1" kern="1200" dirty="0" smtClean="0">
                        <a:solidFill>
                          <a:schemeClr val="tx1"/>
                        </a:solidFill>
                        <a:effectLst>
                          <a:outerShdw blurRad="38100" dist="38100" dir="2700000" algn="tl">
                            <a:srgbClr val="FFFFFF"/>
                          </a:outerShdw>
                        </a:effectLst>
                        <a:latin typeface="Arial" charset="0"/>
                        <a:ea typeface="+mn-ea"/>
                        <a:cs typeface="+mn-cs"/>
                      </a:endParaRPr>
                    </a:p>
                  </a:txBody>
                  <a:tcPr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schemeClr>
                    </a:solidFill>
                  </a:tcPr>
                </a:tc>
                <a:tc>
                  <a:txBody>
                    <a:bodyPr/>
                    <a:lstStyle/>
                    <a:p>
                      <a:pPr marL="0" algn="l" defTabSz="914400" rtl="0" eaLnBrk="1" fontAlgn="t" latinLnBrk="0" hangingPunct="1"/>
                      <a:endParaRPr lang="en-US" sz="1800" b="1" kern="1200" dirty="0" smtClean="0">
                        <a:solidFill>
                          <a:schemeClr val="tx1"/>
                        </a:solidFill>
                        <a:effectLst>
                          <a:outerShdw blurRad="38100" dist="38100" dir="2700000" algn="tl">
                            <a:srgbClr val="FFFFFF"/>
                          </a:outerShdw>
                        </a:effectLst>
                        <a:latin typeface="Arial" charset="0"/>
                        <a:ea typeface="+mn-ea"/>
                        <a:cs typeface="+mn-cs"/>
                      </a:endParaRPr>
                    </a:p>
                  </a:txBody>
                  <a:tcPr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schemeClr>
                    </a:solidFill>
                  </a:tcPr>
                </a:tc>
                <a:tc>
                  <a:txBody>
                    <a:bodyPr/>
                    <a:lstStyle/>
                    <a:p>
                      <a:pPr marL="0" algn="l" defTabSz="914400" rtl="0" eaLnBrk="1" fontAlgn="t" latinLnBrk="0" hangingPunct="1"/>
                      <a:endParaRPr lang="en-US" sz="1800" b="1" kern="1200" dirty="0" smtClean="0">
                        <a:solidFill>
                          <a:schemeClr val="tx1"/>
                        </a:solidFill>
                        <a:effectLst>
                          <a:outerShdw blurRad="38100" dist="38100" dir="2700000" algn="tl">
                            <a:srgbClr val="FFFFFF"/>
                          </a:outerShdw>
                        </a:effectLst>
                        <a:latin typeface="Arial" charset="0"/>
                        <a:ea typeface="+mn-ea"/>
                        <a:cs typeface="+mn-cs"/>
                      </a:endParaRPr>
                    </a:p>
                  </a:txBody>
                  <a:tcPr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schemeClr>
                    </a:solidFill>
                  </a:tcPr>
                </a:tc>
                <a:tc>
                  <a:txBody>
                    <a:bodyPr/>
                    <a:lstStyle/>
                    <a:p>
                      <a:pPr marL="0" algn="l" defTabSz="914400" rtl="0" eaLnBrk="1" fontAlgn="t" latinLnBrk="0" hangingPunct="1"/>
                      <a:endParaRPr lang="en-US" sz="1800" b="1" kern="1200" dirty="0" smtClean="0">
                        <a:solidFill>
                          <a:schemeClr val="tx1"/>
                        </a:solidFill>
                        <a:effectLst>
                          <a:outerShdw blurRad="38100" dist="38100" dir="2700000" algn="tl">
                            <a:srgbClr val="FFFFFF"/>
                          </a:outerShdw>
                        </a:effectLst>
                        <a:latin typeface="Arial" charset="0"/>
                        <a:ea typeface="+mn-ea"/>
                        <a:cs typeface="+mn-cs"/>
                      </a:endParaRPr>
                    </a:p>
                  </a:txBody>
                  <a:tcPr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defTabSz="914400" rtl="0" eaLnBrk="1" fontAlgn="t" latinLnBrk="0" hangingPunct="1"/>
                      <a:endParaRPr lang="en-US" sz="1800" b="1" kern="1200" dirty="0" smtClean="0">
                        <a:solidFill>
                          <a:schemeClr val="tx1"/>
                        </a:solidFill>
                        <a:effectLst>
                          <a:outerShdw blurRad="38100" dist="38100" dir="2700000" algn="tl">
                            <a:srgbClr val="FFFFFF"/>
                          </a:outerShdw>
                        </a:effectLst>
                        <a:latin typeface="Arial" charset="0"/>
                        <a:ea typeface="+mn-ea"/>
                        <a:cs typeface="+mn-cs"/>
                      </a:endParaRPr>
                    </a:p>
                  </a:txBody>
                  <a:tcPr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74320">
                <a:tc vMerge="1">
                  <a:txBody>
                    <a:bodyPr/>
                    <a:lstStyle/>
                    <a:p>
                      <a:pPr marL="0" algn="ctr" defTabSz="914400" rtl="0" eaLnBrk="1" fontAlgn="t" latinLnBrk="0" hangingPunct="1"/>
                      <a:endParaRPr lang="en-US" sz="1800" b="1" kern="1200" dirty="0" smtClean="0">
                        <a:solidFill>
                          <a:schemeClr val="tx1"/>
                        </a:solidFill>
                        <a:effectLst>
                          <a:outerShdw blurRad="38100" dist="38100" dir="2700000" algn="tl">
                            <a:srgbClr val="FFFFFF"/>
                          </a:outerShdw>
                        </a:effectLst>
                        <a:latin typeface="Arial" charset="0"/>
                        <a:ea typeface="+mn-ea"/>
                        <a:cs typeface="+mn-cs"/>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800"/>
                    </a:p>
                  </a:txBody>
                  <a:tcPr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l" fontAlgn="t"/>
                      <a:endParaRPr lang="en-US" sz="1800" b="1" kern="1200" dirty="0" smtClean="0">
                        <a:solidFill>
                          <a:schemeClr val="tx1"/>
                        </a:solidFill>
                        <a:effectLst>
                          <a:outerShdw blurRad="38100" dist="38100" dir="2700000" algn="tl">
                            <a:srgbClr val="FFFFFF"/>
                          </a:outerShdw>
                        </a:effectLst>
                        <a:latin typeface="Arial" charset="0"/>
                        <a:ea typeface="+mn-ea"/>
                        <a:cs typeface="+mn-cs"/>
                      </a:endParaRPr>
                    </a:p>
                  </a:txBody>
                  <a:tcPr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defTabSz="914400" rtl="0" eaLnBrk="1" fontAlgn="t" latinLnBrk="0" hangingPunct="1"/>
                      <a:endParaRPr lang="en-US" sz="1800" b="1" kern="1200" dirty="0" smtClean="0">
                        <a:solidFill>
                          <a:schemeClr val="tx1"/>
                        </a:solidFill>
                        <a:effectLst>
                          <a:outerShdw blurRad="38100" dist="38100" dir="2700000" algn="tl">
                            <a:srgbClr val="FFFFFF"/>
                          </a:outerShdw>
                        </a:effectLst>
                        <a:latin typeface="Arial" charset="0"/>
                        <a:ea typeface="+mn-ea"/>
                        <a:cs typeface="+mn-cs"/>
                      </a:endParaRPr>
                    </a:p>
                  </a:txBody>
                  <a:tcPr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schemeClr>
                    </a:solidFill>
                  </a:tcPr>
                </a:tc>
                <a:tc>
                  <a:txBody>
                    <a:bodyPr/>
                    <a:lstStyle/>
                    <a:p>
                      <a:pPr marL="0" algn="l" defTabSz="914400" rtl="0" eaLnBrk="1" fontAlgn="t" latinLnBrk="0" hangingPunct="1"/>
                      <a:endParaRPr lang="en-US" sz="1800" b="1" kern="1200" dirty="0" smtClean="0">
                        <a:solidFill>
                          <a:schemeClr val="tx1"/>
                        </a:solidFill>
                        <a:effectLst>
                          <a:outerShdw blurRad="38100" dist="38100" dir="2700000" algn="tl">
                            <a:srgbClr val="FFFFFF"/>
                          </a:outerShdw>
                        </a:effectLst>
                        <a:latin typeface="Arial" charset="0"/>
                        <a:ea typeface="+mn-ea"/>
                        <a:cs typeface="+mn-cs"/>
                      </a:endParaRPr>
                    </a:p>
                  </a:txBody>
                  <a:tcPr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schemeClr>
                    </a:solidFill>
                  </a:tcPr>
                </a:tc>
                <a:tc>
                  <a:txBody>
                    <a:bodyPr/>
                    <a:lstStyle/>
                    <a:p>
                      <a:pPr marL="0" algn="l" defTabSz="914400" rtl="0" eaLnBrk="1" fontAlgn="t" latinLnBrk="0" hangingPunct="1"/>
                      <a:endParaRPr lang="en-US" sz="1800" b="1" kern="1200" dirty="0" smtClean="0">
                        <a:solidFill>
                          <a:schemeClr val="tx1"/>
                        </a:solidFill>
                        <a:effectLst>
                          <a:outerShdw blurRad="38100" dist="38100" dir="2700000" algn="tl">
                            <a:srgbClr val="FFFFFF"/>
                          </a:outerShdw>
                        </a:effectLst>
                        <a:latin typeface="Arial" charset="0"/>
                        <a:ea typeface="+mn-ea"/>
                        <a:cs typeface="+mn-cs"/>
                      </a:endParaRPr>
                    </a:p>
                  </a:txBody>
                  <a:tcPr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schemeClr>
                    </a:solidFill>
                  </a:tcPr>
                </a:tc>
                <a:tc>
                  <a:txBody>
                    <a:bodyPr/>
                    <a:lstStyle/>
                    <a:p>
                      <a:pPr marL="0" algn="l" defTabSz="914400" rtl="0" eaLnBrk="1" fontAlgn="t" latinLnBrk="0" hangingPunct="1"/>
                      <a:endParaRPr lang="en-US" sz="1800" b="1" kern="1200" dirty="0" smtClean="0">
                        <a:solidFill>
                          <a:schemeClr val="tx1"/>
                        </a:solidFill>
                        <a:effectLst>
                          <a:outerShdw blurRad="38100" dist="38100" dir="2700000" algn="tl">
                            <a:srgbClr val="FFFFFF"/>
                          </a:outerShdw>
                        </a:effectLst>
                        <a:latin typeface="Arial" charset="0"/>
                        <a:ea typeface="+mn-ea"/>
                        <a:cs typeface="+mn-cs"/>
                      </a:endParaRPr>
                    </a:p>
                  </a:txBody>
                  <a:tcPr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defTabSz="914400" rtl="0" eaLnBrk="1" fontAlgn="t" latinLnBrk="0" hangingPunct="1"/>
                      <a:endParaRPr lang="en-US" sz="1800" b="1" kern="1200" dirty="0" smtClean="0">
                        <a:solidFill>
                          <a:schemeClr val="tx1"/>
                        </a:solidFill>
                        <a:effectLst>
                          <a:outerShdw blurRad="38100" dist="38100" dir="2700000" algn="tl">
                            <a:srgbClr val="FFFFFF"/>
                          </a:outerShdw>
                        </a:effectLst>
                        <a:latin typeface="Arial" charset="0"/>
                        <a:ea typeface="+mn-ea"/>
                        <a:cs typeface="+mn-cs"/>
                      </a:endParaRPr>
                    </a:p>
                  </a:txBody>
                  <a:tcPr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2" name="Footer Placeholder 1"/>
          <p:cNvSpPr>
            <a:spLocks noGrp="1"/>
          </p:cNvSpPr>
          <p:nvPr>
            <p:ph type="ftr" sz="quarter" idx="10"/>
          </p:nvPr>
        </p:nvSpPr>
        <p:spPr/>
        <p:txBody>
          <a:bodyPr/>
          <a:lstStyle/>
          <a:p>
            <a:r>
              <a:rPr lang="en-US" smtClean="0"/>
              <a:t>Integer_LP</a:t>
            </a:r>
            <a:endParaRPr lang="en-US" dirty="0"/>
          </a:p>
        </p:txBody>
      </p:sp>
      <p:sp>
        <p:nvSpPr>
          <p:cNvPr id="3" name="Slide Number Placeholder 2"/>
          <p:cNvSpPr>
            <a:spLocks noGrp="1"/>
          </p:cNvSpPr>
          <p:nvPr>
            <p:ph type="sldNum" sz="quarter" idx="11"/>
          </p:nvPr>
        </p:nvSpPr>
        <p:spPr/>
        <p:txBody>
          <a:bodyPr/>
          <a:lstStyle/>
          <a:p>
            <a:fld id="{D800FC57-747A-4054-A3DF-63D163080A4A}" type="slidenum">
              <a:rPr lang="en-US" smtClean="0"/>
              <a:pPr/>
              <a:t>27</a:t>
            </a:fld>
            <a:endParaRPr lang="en-US" dirty="0"/>
          </a:p>
        </p:txBody>
      </p:sp>
      <p:sp>
        <p:nvSpPr>
          <p:cNvPr id="6" name="TextBox 5"/>
          <p:cNvSpPr txBox="1"/>
          <p:nvPr/>
        </p:nvSpPr>
        <p:spPr>
          <a:xfrm>
            <a:off x="4206244" y="1143025"/>
            <a:ext cx="822951" cy="1200329"/>
          </a:xfrm>
          <a:prstGeom prst="rect">
            <a:avLst/>
          </a:prstGeom>
          <a:noFill/>
        </p:spPr>
        <p:txBody>
          <a:bodyPr wrap="square" rtlCol="0">
            <a:spAutoFit/>
          </a:bodyPr>
          <a:lstStyle/>
          <a:p>
            <a:pPr algn="r" fontAlgn="b"/>
            <a:r>
              <a:rPr lang="en-US" sz="1800" b="1" dirty="0" smtClean="0">
                <a:solidFill>
                  <a:srgbClr val="0000FF"/>
                </a:solidFill>
                <a:effectLst>
                  <a:outerShdw blurRad="38100" dist="38100" dir="2700000" algn="tl">
                    <a:srgbClr val="FFFFFF"/>
                  </a:outerShdw>
                </a:effectLst>
                <a:latin typeface="Arial" charset="0"/>
              </a:rPr>
              <a:t>0</a:t>
            </a:r>
          </a:p>
          <a:p>
            <a:pPr algn="r" fontAlgn="b"/>
            <a:r>
              <a:rPr lang="en-US" sz="1800" b="1" dirty="0" smtClean="0">
                <a:effectLst>
                  <a:outerShdw blurRad="38100" dist="38100" dir="2700000" algn="tl">
                    <a:srgbClr val="FFFFFF"/>
                  </a:outerShdw>
                </a:effectLst>
                <a:latin typeface="Arial" charset="0"/>
              </a:rPr>
              <a:t>120</a:t>
            </a:r>
          </a:p>
          <a:p>
            <a:pPr algn="r" fontAlgn="b"/>
            <a:r>
              <a:rPr lang="en-US" sz="1800" b="1" dirty="0" smtClean="0">
                <a:effectLst>
                  <a:outerShdw blurRad="38100" dist="38100" dir="2700000" algn="tl">
                    <a:srgbClr val="FFFFFF"/>
                  </a:outerShdw>
                </a:effectLst>
                <a:latin typeface="Arial" charset="0"/>
              </a:rPr>
              <a:t>0</a:t>
            </a:r>
          </a:p>
          <a:p>
            <a:pPr algn="r" fontAlgn="b"/>
            <a:r>
              <a:rPr lang="en-US" sz="1800" b="1" dirty="0" smtClean="0">
                <a:solidFill>
                  <a:srgbClr val="FF0000"/>
                </a:solidFill>
                <a:effectLst>
                  <a:outerShdw blurRad="38100" dist="38100" dir="2700000" algn="tl">
                    <a:srgbClr val="FFFFFF"/>
                  </a:outerShdw>
                </a:effectLst>
                <a:latin typeface="Arial" charset="0"/>
              </a:rPr>
              <a:t>120</a:t>
            </a:r>
            <a:endParaRPr lang="en-US" dirty="0">
              <a:solidFill>
                <a:srgbClr val="FF0000"/>
              </a:solidFill>
            </a:endParaRPr>
          </a:p>
        </p:txBody>
      </p:sp>
      <p:sp>
        <p:nvSpPr>
          <p:cNvPr id="7" name="TextBox 6"/>
          <p:cNvSpPr txBox="1"/>
          <p:nvPr/>
        </p:nvSpPr>
        <p:spPr>
          <a:xfrm>
            <a:off x="4206244" y="2286000"/>
            <a:ext cx="822951" cy="276999"/>
          </a:xfrm>
          <a:prstGeom prst="rect">
            <a:avLst/>
          </a:prstGeom>
          <a:noFill/>
        </p:spPr>
        <p:txBody>
          <a:bodyPr wrap="square" tIns="0" bIns="0" rtlCol="0">
            <a:spAutoFit/>
          </a:bodyPr>
          <a:lstStyle/>
          <a:p>
            <a:pPr algn="r" fontAlgn="b"/>
            <a:r>
              <a:rPr lang="en-US" sz="1800" b="1" dirty="0">
                <a:solidFill>
                  <a:srgbClr val="0000FF"/>
                </a:solidFill>
                <a:effectLst>
                  <a:outerShdw blurRad="38100" dist="38100" dir="2700000" algn="tl">
                    <a:srgbClr val="FFFFFF"/>
                  </a:outerShdw>
                </a:effectLst>
                <a:latin typeface="Arial" charset="0"/>
              </a:rPr>
              <a:t>120</a:t>
            </a:r>
          </a:p>
        </p:txBody>
      </p:sp>
      <p:sp>
        <p:nvSpPr>
          <p:cNvPr id="8" name="TextBox 7"/>
          <p:cNvSpPr txBox="1"/>
          <p:nvPr/>
        </p:nvSpPr>
        <p:spPr>
          <a:xfrm>
            <a:off x="5120634" y="1143025"/>
            <a:ext cx="822951" cy="1200329"/>
          </a:xfrm>
          <a:prstGeom prst="rect">
            <a:avLst/>
          </a:prstGeom>
          <a:noFill/>
        </p:spPr>
        <p:txBody>
          <a:bodyPr wrap="square" rtlCol="0">
            <a:spAutoFit/>
          </a:bodyPr>
          <a:lstStyle/>
          <a:p>
            <a:pPr algn="r" fontAlgn="b"/>
            <a:r>
              <a:rPr lang="en-US" sz="1800" b="1" dirty="0">
                <a:solidFill>
                  <a:srgbClr val="0000FF"/>
                </a:solidFill>
                <a:effectLst>
                  <a:outerShdw blurRad="38100" dist="38100" dir="2700000" algn="tl">
                    <a:srgbClr val="FFFFFF"/>
                  </a:outerShdw>
                </a:effectLst>
                <a:latin typeface="Arial" charset="0"/>
              </a:rPr>
              <a:t>0</a:t>
            </a:r>
          </a:p>
          <a:p>
            <a:pPr algn="r" fontAlgn="b"/>
            <a:r>
              <a:rPr lang="en-US" sz="1800" b="1" dirty="0" smtClean="0">
                <a:effectLst>
                  <a:outerShdw blurRad="38100" dist="38100" dir="2700000" algn="tl">
                    <a:srgbClr val="FFFFFF"/>
                  </a:outerShdw>
                </a:effectLst>
                <a:latin typeface="Arial" charset="0"/>
              </a:rPr>
              <a:t>120</a:t>
            </a:r>
          </a:p>
          <a:p>
            <a:pPr algn="r" fontAlgn="b"/>
            <a:r>
              <a:rPr lang="en-US" sz="1800" b="1" dirty="0" smtClean="0">
                <a:effectLst>
                  <a:outerShdw blurRad="38100" dist="38100" dir="2700000" algn="tl">
                    <a:srgbClr val="FFFFFF"/>
                  </a:outerShdw>
                </a:effectLst>
                <a:latin typeface="Arial" charset="0"/>
              </a:rPr>
              <a:t>65</a:t>
            </a:r>
          </a:p>
          <a:p>
            <a:pPr algn="r" fontAlgn="b"/>
            <a:r>
              <a:rPr lang="en-US" sz="1800" b="1" dirty="0" smtClean="0">
                <a:solidFill>
                  <a:srgbClr val="FF0000"/>
                </a:solidFill>
                <a:effectLst>
                  <a:outerShdw blurRad="38100" dist="38100" dir="2700000" algn="tl">
                    <a:srgbClr val="FFFFFF"/>
                  </a:outerShdw>
                </a:effectLst>
                <a:latin typeface="Arial" charset="0"/>
              </a:rPr>
              <a:t>185</a:t>
            </a:r>
            <a:endParaRPr lang="en-US" dirty="0">
              <a:solidFill>
                <a:srgbClr val="FF0000"/>
              </a:solidFill>
            </a:endParaRPr>
          </a:p>
        </p:txBody>
      </p:sp>
      <p:sp>
        <p:nvSpPr>
          <p:cNvPr id="9" name="TextBox 8"/>
          <p:cNvSpPr txBox="1"/>
          <p:nvPr/>
        </p:nvSpPr>
        <p:spPr>
          <a:xfrm>
            <a:off x="5120634" y="2240293"/>
            <a:ext cx="822951" cy="1200329"/>
          </a:xfrm>
          <a:prstGeom prst="rect">
            <a:avLst/>
          </a:prstGeom>
          <a:noFill/>
        </p:spPr>
        <p:txBody>
          <a:bodyPr wrap="square" rtlCol="0">
            <a:spAutoFit/>
          </a:bodyPr>
          <a:lstStyle/>
          <a:p>
            <a:pPr algn="r" fontAlgn="b"/>
            <a:r>
              <a:rPr lang="en-US" sz="1800" b="1" dirty="0">
                <a:solidFill>
                  <a:srgbClr val="0000FF"/>
                </a:solidFill>
                <a:effectLst>
                  <a:outerShdw blurRad="38100" dist="38100" dir="2700000" algn="tl">
                    <a:srgbClr val="FFFFFF"/>
                  </a:outerShdw>
                </a:effectLst>
                <a:latin typeface="Arial" charset="0"/>
              </a:rPr>
              <a:t>120</a:t>
            </a:r>
          </a:p>
          <a:p>
            <a:pPr algn="r" fontAlgn="b"/>
            <a:r>
              <a:rPr lang="en-US" sz="1800" b="1" dirty="0" smtClean="0">
                <a:effectLst>
                  <a:outerShdw blurRad="38100" dist="38100" dir="2700000" algn="tl">
                    <a:srgbClr val="FFFFFF"/>
                  </a:outerShdw>
                </a:effectLst>
                <a:latin typeface="Arial" charset="0"/>
              </a:rPr>
              <a:t>125</a:t>
            </a:r>
          </a:p>
          <a:p>
            <a:pPr algn="r" fontAlgn="b"/>
            <a:r>
              <a:rPr lang="en-US" sz="1800" b="1" dirty="0" smtClean="0">
                <a:effectLst>
                  <a:outerShdw blurRad="38100" dist="38100" dir="2700000" algn="tl">
                    <a:srgbClr val="FFFFFF"/>
                  </a:outerShdw>
                </a:effectLst>
                <a:latin typeface="Arial" charset="0"/>
              </a:rPr>
              <a:t>0</a:t>
            </a:r>
          </a:p>
          <a:p>
            <a:pPr algn="r" fontAlgn="b"/>
            <a:r>
              <a:rPr lang="en-US" sz="1800" b="1" dirty="0" smtClean="0">
                <a:solidFill>
                  <a:srgbClr val="FF0000"/>
                </a:solidFill>
                <a:effectLst>
                  <a:outerShdw blurRad="38100" dist="38100" dir="2700000" algn="tl">
                    <a:srgbClr val="FFFFFF"/>
                  </a:outerShdw>
                </a:effectLst>
                <a:latin typeface="Arial" charset="0"/>
              </a:rPr>
              <a:t>245</a:t>
            </a:r>
            <a:endParaRPr lang="en-US" dirty="0">
              <a:solidFill>
                <a:srgbClr val="FF0000"/>
              </a:solidFill>
            </a:endParaRPr>
          </a:p>
        </p:txBody>
      </p:sp>
      <p:sp>
        <p:nvSpPr>
          <p:cNvPr id="10" name="TextBox 9"/>
          <p:cNvSpPr txBox="1"/>
          <p:nvPr/>
        </p:nvSpPr>
        <p:spPr>
          <a:xfrm>
            <a:off x="5120634" y="3429000"/>
            <a:ext cx="822951" cy="276999"/>
          </a:xfrm>
          <a:prstGeom prst="rect">
            <a:avLst/>
          </a:prstGeom>
          <a:noFill/>
        </p:spPr>
        <p:txBody>
          <a:bodyPr wrap="square" tIns="0" bIns="0" rtlCol="0">
            <a:spAutoFit/>
          </a:bodyPr>
          <a:lstStyle/>
          <a:p>
            <a:pPr algn="r" fontAlgn="b"/>
            <a:r>
              <a:rPr lang="en-US" sz="1800" b="1" dirty="0">
                <a:solidFill>
                  <a:srgbClr val="0000FF"/>
                </a:solidFill>
                <a:effectLst>
                  <a:outerShdw blurRad="38100" dist="38100" dir="2700000" algn="tl">
                    <a:srgbClr val="FFFFFF"/>
                  </a:outerShdw>
                </a:effectLst>
                <a:latin typeface="Arial" charset="0"/>
              </a:rPr>
              <a:t>185</a:t>
            </a:r>
          </a:p>
        </p:txBody>
      </p:sp>
      <p:sp>
        <p:nvSpPr>
          <p:cNvPr id="11" name="TextBox 10"/>
          <p:cNvSpPr txBox="1"/>
          <p:nvPr/>
        </p:nvSpPr>
        <p:spPr>
          <a:xfrm>
            <a:off x="6035024" y="1143025"/>
            <a:ext cx="822951" cy="1200329"/>
          </a:xfrm>
          <a:prstGeom prst="rect">
            <a:avLst/>
          </a:prstGeom>
          <a:noFill/>
        </p:spPr>
        <p:txBody>
          <a:bodyPr wrap="square" rtlCol="0">
            <a:spAutoFit/>
          </a:bodyPr>
          <a:lstStyle/>
          <a:p>
            <a:pPr algn="r" fontAlgn="b"/>
            <a:r>
              <a:rPr lang="en-US" sz="1800" b="1" dirty="0">
                <a:solidFill>
                  <a:srgbClr val="0000FF"/>
                </a:solidFill>
                <a:effectLst>
                  <a:outerShdw blurRad="38100" dist="38100" dir="2700000" algn="tl">
                    <a:srgbClr val="FFFFFF"/>
                  </a:outerShdw>
                </a:effectLst>
                <a:latin typeface="Arial" charset="0"/>
              </a:rPr>
              <a:t>0</a:t>
            </a:r>
          </a:p>
          <a:p>
            <a:pPr algn="r" fontAlgn="b"/>
            <a:r>
              <a:rPr lang="en-US" sz="1800" b="1" dirty="0" smtClean="0">
                <a:effectLst>
                  <a:outerShdw blurRad="38100" dist="38100" dir="2700000" algn="tl">
                    <a:srgbClr val="FFFFFF"/>
                  </a:outerShdw>
                </a:effectLst>
                <a:latin typeface="Arial" charset="0"/>
              </a:rPr>
              <a:t>120</a:t>
            </a:r>
          </a:p>
          <a:p>
            <a:pPr algn="r" fontAlgn="b"/>
            <a:r>
              <a:rPr lang="en-US" sz="1800" b="1" dirty="0" smtClean="0">
                <a:effectLst>
                  <a:outerShdw blurRad="38100" dist="38100" dir="2700000" algn="tl">
                    <a:srgbClr val="FFFFFF"/>
                  </a:outerShdw>
                </a:effectLst>
                <a:latin typeface="Arial" charset="0"/>
              </a:rPr>
              <a:t>335</a:t>
            </a:r>
          </a:p>
          <a:p>
            <a:pPr algn="r" fontAlgn="b"/>
            <a:r>
              <a:rPr lang="en-US" sz="1800" b="1" dirty="0" smtClean="0">
                <a:solidFill>
                  <a:srgbClr val="FF0000"/>
                </a:solidFill>
                <a:effectLst>
                  <a:outerShdw blurRad="38100" dist="38100" dir="2700000" algn="tl">
                    <a:srgbClr val="FFFFFF"/>
                  </a:outerShdw>
                </a:effectLst>
                <a:latin typeface="Arial" charset="0"/>
              </a:rPr>
              <a:t>455</a:t>
            </a:r>
            <a:endParaRPr lang="en-US" dirty="0">
              <a:solidFill>
                <a:srgbClr val="FF0000"/>
              </a:solidFill>
            </a:endParaRPr>
          </a:p>
        </p:txBody>
      </p:sp>
      <p:sp>
        <p:nvSpPr>
          <p:cNvPr id="12" name="TextBox 11"/>
          <p:cNvSpPr txBox="1"/>
          <p:nvPr/>
        </p:nvSpPr>
        <p:spPr>
          <a:xfrm>
            <a:off x="6035024" y="2240293"/>
            <a:ext cx="822951" cy="1200329"/>
          </a:xfrm>
          <a:prstGeom prst="rect">
            <a:avLst/>
          </a:prstGeom>
          <a:noFill/>
        </p:spPr>
        <p:txBody>
          <a:bodyPr wrap="square" rtlCol="0">
            <a:spAutoFit/>
          </a:bodyPr>
          <a:lstStyle/>
          <a:p>
            <a:pPr algn="r" fontAlgn="b"/>
            <a:r>
              <a:rPr lang="en-US" sz="1800" b="1" dirty="0">
                <a:solidFill>
                  <a:srgbClr val="0000FF"/>
                </a:solidFill>
                <a:effectLst>
                  <a:outerShdw blurRad="38100" dist="38100" dir="2700000" algn="tl">
                    <a:srgbClr val="FFFFFF"/>
                  </a:outerShdw>
                </a:effectLst>
                <a:latin typeface="Arial" charset="0"/>
              </a:rPr>
              <a:t>120</a:t>
            </a:r>
          </a:p>
          <a:p>
            <a:pPr algn="r" fontAlgn="b"/>
            <a:r>
              <a:rPr lang="en-US" sz="1800" b="1" dirty="0" smtClean="0">
                <a:effectLst>
                  <a:outerShdw blurRad="38100" dist="38100" dir="2700000" algn="tl">
                    <a:srgbClr val="FFFFFF"/>
                  </a:outerShdw>
                </a:effectLst>
                <a:latin typeface="Arial" charset="0"/>
              </a:rPr>
              <a:t>125</a:t>
            </a:r>
          </a:p>
          <a:p>
            <a:pPr algn="r" fontAlgn="b"/>
            <a:r>
              <a:rPr lang="en-US" sz="1800" b="1" dirty="0" smtClean="0">
                <a:effectLst>
                  <a:outerShdw blurRad="38100" dist="38100" dir="2700000" algn="tl">
                    <a:srgbClr val="FFFFFF"/>
                  </a:outerShdw>
                </a:effectLst>
                <a:latin typeface="Arial" charset="0"/>
              </a:rPr>
              <a:t>140</a:t>
            </a:r>
          </a:p>
          <a:p>
            <a:pPr algn="r" fontAlgn="b"/>
            <a:r>
              <a:rPr lang="en-US" sz="1800" b="1" dirty="0" smtClean="0">
                <a:solidFill>
                  <a:srgbClr val="FF0000"/>
                </a:solidFill>
                <a:effectLst>
                  <a:outerShdw blurRad="38100" dist="38100" dir="2700000" algn="tl">
                    <a:srgbClr val="FFFFFF"/>
                  </a:outerShdw>
                </a:effectLst>
                <a:latin typeface="Arial" charset="0"/>
              </a:rPr>
              <a:t>385</a:t>
            </a:r>
            <a:endParaRPr lang="en-US" dirty="0">
              <a:solidFill>
                <a:srgbClr val="FF0000"/>
              </a:solidFill>
            </a:endParaRPr>
          </a:p>
        </p:txBody>
      </p:sp>
      <p:sp>
        <p:nvSpPr>
          <p:cNvPr id="13" name="TextBox 12"/>
          <p:cNvSpPr txBox="1"/>
          <p:nvPr/>
        </p:nvSpPr>
        <p:spPr>
          <a:xfrm>
            <a:off x="6035024" y="3383280"/>
            <a:ext cx="822951" cy="1200329"/>
          </a:xfrm>
          <a:prstGeom prst="rect">
            <a:avLst/>
          </a:prstGeom>
          <a:noFill/>
        </p:spPr>
        <p:txBody>
          <a:bodyPr wrap="square" rtlCol="0">
            <a:spAutoFit/>
          </a:bodyPr>
          <a:lstStyle/>
          <a:p>
            <a:pPr algn="r" fontAlgn="b"/>
            <a:r>
              <a:rPr lang="en-US" sz="1800" b="1" dirty="0">
                <a:solidFill>
                  <a:srgbClr val="0000FF"/>
                </a:solidFill>
                <a:effectLst>
                  <a:outerShdw blurRad="38100" dist="38100" dir="2700000" algn="tl">
                    <a:srgbClr val="FFFFFF"/>
                  </a:outerShdw>
                </a:effectLst>
                <a:latin typeface="Arial" charset="0"/>
              </a:rPr>
              <a:t>185</a:t>
            </a:r>
          </a:p>
          <a:p>
            <a:pPr algn="r" fontAlgn="b"/>
            <a:r>
              <a:rPr lang="en-US" sz="1800" b="1" dirty="0" smtClean="0">
                <a:effectLst>
                  <a:outerShdw blurRad="38100" dist="38100" dir="2700000" algn="tl">
                    <a:srgbClr val="FFFFFF"/>
                  </a:outerShdw>
                </a:effectLst>
                <a:latin typeface="Arial" charset="0"/>
              </a:rPr>
              <a:t>130</a:t>
            </a:r>
          </a:p>
          <a:p>
            <a:pPr algn="r" fontAlgn="b"/>
            <a:r>
              <a:rPr lang="en-US" sz="1800" b="1" dirty="0" smtClean="0">
                <a:effectLst>
                  <a:outerShdw blurRad="38100" dist="38100" dir="2700000" algn="tl">
                    <a:srgbClr val="FFFFFF"/>
                  </a:outerShdw>
                </a:effectLst>
                <a:latin typeface="Arial" charset="0"/>
              </a:rPr>
              <a:t>0</a:t>
            </a:r>
          </a:p>
          <a:p>
            <a:pPr algn="r" fontAlgn="b"/>
            <a:r>
              <a:rPr lang="en-US" sz="1800" b="1" dirty="0" smtClean="0">
                <a:solidFill>
                  <a:srgbClr val="FF0000"/>
                </a:solidFill>
                <a:effectLst>
                  <a:outerShdw blurRad="38100" dist="38100" dir="2700000" algn="tl">
                    <a:srgbClr val="FFFFFF"/>
                  </a:outerShdw>
                </a:effectLst>
                <a:latin typeface="Arial" charset="0"/>
              </a:rPr>
              <a:t>315</a:t>
            </a:r>
            <a:endParaRPr lang="en-US" dirty="0">
              <a:solidFill>
                <a:srgbClr val="FF0000"/>
              </a:solidFill>
            </a:endParaRPr>
          </a:p>
        </p:txBody>
      </p:sp>
      <p:sp>
        <p:nvSpPr>
          <p:cNvPr id="15" name="TextBox 14"/>
          <p:cNvSpPr txBox="1"/>
          <p:nvPr/>
        </p:nvSpPr>
        <p:spPr>
          <a:xfrm>
            <a:off x="6035024" y="4526268"/>
            <a:ext cx="822951" cy="276999"/>
          </a:xfrm>
          <a:prstGeom prst="rect">
            <a:avLst/>
          </a:prstGeom>
          <a:noFill/>
        </p:spPr>
        <p:txBody>
          <a:bodyPr wrap="square" tIns="0" bIns="0" rtlCol="0">
            <a:spAutoFit/>
          </a:bodyPr>
          <a:lstStyle/>
          <a:p>
            <a:pPr algn="r" fontAlgn="b"/>
            <a:r>
              <a:rPr lang="en-US" sz="1800" b="1" dirty="0">
                <a:solidFill>
                  <a:srgbClr val="0000FF"/>
                </a:solidFill>
                <a:effectLst>
                  <a:outerShdw blurRad="38100" dist="38100" dir="2700000" algn="tl">
                    <a:srgbClr val="FFFFFF"/>
                  </a:outerShdw>
                </a:effectLst>
                <a:latin typeface="Arial" charset="0"/>
              </a:rPr>
              <a:t>315</a:t>
            </a:r>
          </a:p>
        </p:txBody>
      </p:sp>
      <p:sp>
        <p:nvSpPr>
          <p:cNvPr id="16" name="Rectangle 15"/>
          <p:cNvSpPr/>
          <p:nvPr/>
        </p:nvSpPr>
        <p:spPr bwMode="auto">
          <a:xfrm>
            <a:off x="6857975" y="1143026"/>
            <a:ext cx="1920169" cy="2285974"/>
          </a:xfrm>
          <a:prstGeom prst="rect">
            <a:avLst/>
          </a:prstGeom>
          <a:solidFill>
            <a:schemeClr val="bg1">
              <a:lumMod val="7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r>
              <a:rPr lang="en-US" sz="1800" b="1" dirty="0" smtClean="0">
                <a:effectLst>
                  <a:outerShdw blurRad="38100" dist="38100" dir="2700000" algn="tl">
                    <a:srgbClr val="FFFFFF"/>
                  </a:outerShdw>
                </a:effectLst>
                <a:latin typeface="Arial" charset="0"/>
              </a:rPr>
              <a:t>Best cost for P3 occurs in row P3. We don’t  need to calculate  numbers here.</a:t>
            </a:r>
            <a:endParaRPr kumimoji="0" lang="en-US"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New Roman" pitchFamily="18" charset="0"/>
            </a:endParaRPr>
          </a:p>
        </p:txBody>
      </p:sp>
    </p:spTree>
    <p:extLst>
      <p:ext uri="{BB962C8B-B14F-4D97-AF65-F5344CB8AC3E}">
        <p14:creationId xmlns:p14="http://schemas.microsoft.com/office/powerpoint/2010/main" val="409582792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8">
                                            <p:txEl>
                                              <p:pRg st="3" end="3"/>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9">
                                            <p:txEl>
                                              <p:pRg st="1" end="1"/>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9">
                                            <p:txEl>
                                              <p:pRg st="2" end="2"/>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9">
                                            <p:txEl>
                                              <p:pRg st="3" end="3"/>
                                            </p:tx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11">
                                            <p:txEl>
                                              <p:pRg st="0" end="0"/>
                                            </p:txEl>
                                          </p:spTgt>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11">
                                            <p:txEl>
                                              <p:pRg st="1" end="1"/>
                                            </p:txEl>
                                          </p:spTgt>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grpId="0" nodeType="clickEffect">
                                  <p:stCondLst>
                                    <p:cond delay="0"/>
                                  </p:stCondLst>
                                  <p:childTnLst>
                                    <p:set>
                                      <p:cBhvr>
                                        <p:cTn id="70" dur="1" fill="hold">
                                          <p:stCondLst>
                                            <p:cond delay="0"/>
                                          </p:stCondLst>
                                        </p:cTn>
                                        <p:tgtEl>
                                          <p:spTgt spid="11">
                                            <p:txEl>
                                              <p:pRg st="2" end="2"/>
                                            </p:txEl>
                                          </p:spTgt>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grpId="0" nodeType="clickEffect">
                                  <p:stCondLst>
                                    <p:cond delay="0"/>
                                  </p:stCondLst>
                                  <p:childTnLst>
                                    <p:set>
                                      <p:cBhvr>
                                        <p:cTn id="74" dur="1" fill="hold">
                                          <p:stCondLst>
                                            <p:cond delay="0"/>
                                          </p:stCondLst>
                                        </p:cTn>
                                        <p:tgtEl>
                                          <p:spTgt spid="11">
                                            <p:txEl>
                                              <p:pRg st="3" end="3"/>
                                            </p:txEl>
                                          </p:spTgt>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grpId="0" nodeType="clickEffect">
                                  <p:stCondLst>
                                    <p:cond delay="0"/>
                                  </p:stCondLst>
                                  <p:childTnLst>
                                    <p:set>
                                      <p:cBhvr>
                                        <p:cTn id="78" dur="1" fill="hold">
                                          <p:stCondLst>
                                            <p:cond delay="0"/>
                                          </p:stCondLst>
                                        </p:cTn>
                                        <p:tgtEl>
                                          <p:spTgt spid="12">
                                            <p:txEl>
                                              <p:pRg st="0" end="0"/>
                                            </p:txEl>
                                          </p:spTgt>
                                        </p:tgtEl>
                                        <p:attrNameLst>
                                          <p:attrName>style.visibility</p:attrName>
                                        </p:attrNameLst>
                                      </p:cBhvr>
                                      <p:to>
                                        <p:strVal val="visible"/>
                                      </p:to>
                                    </p:set>
                                  </p:childTnLst>
                                </p:cTn>
                              </p:par>
                            </p:childTnLst>
                          </p:cTn>
                        </p:par>
                      </p:childTnLst>
                    </p:cTn>
                  </p:par>
                  <p:par>
                    <p:cTn id="79" fill="hold">
                      <p:stCondLst>
                        <p:cond delay="indefinite"/>
                      </p:stCondLst>
                      <p:childTnLst>
                        <p:par>
                          <p:cTn id="80" fill="hold">
                            <p:stCondLst>
                              <p:cond delay="0"/>
                            </p:stCondLst>
                            <p:childTnLst>
                              <p:par>
                                <p:cTn id="81" presetID="1" presetClass="entr" presetSubtype="0" fill="hold" grpId="0" nodeType="clickEffect">
                                  <p:stCondLst>
                                    <p:cond delay="0"/>
                                  </p:stCondLst>
                                  <p:childTnLst>
                                    <p:set>
                                      <p:cBhvr>
                                        <p:cTn id="82" dur="1" fill="hold">
                                          <p:stCondLst>
                                            <p:cond delay="0"/>
                                          </p:stCondLst>
                                        </p:cTn>
                                        <p:tgtEl>
                                          <p:spTgt spid="12">
                                            <p:txEl>
                                              <p:pRg st="1" end="1"/>
                                            </p:txEl>
                                          </p:spTgt>
                                        </p:tgtEl>
                                        <p:attrNameLst>
                                          <p:attrName>style.visibility</p:attrName>
                                        </p:attrNameLst>
                                      </p:cBhvr>
                                      <p:to>
                                        <p:strVal val="visible"/>
                                      </p:to>
                                    </p:set>
                                  </p:childTnLst>
                                </p:cTn>
                              </p:par>
                            </p:childTnLst>
                          </p:cTn>
                        </p:par>
                      </p:childTnLst>
                    </p:cTn>
                  </p:par>
                  <p:par>
                    <p:cTn id="83" fill="hold">
                      <p:stCondLst>
                        <p:cond delay="indefinite"/>
                      </p:stCondLst>
                      <p:childTnLst>
                        <p:par>
                          <p:cTn id="84" fill="hold">
                            <p:stCondLst>
                              <p:cond delay="0"/>
                            </p:stCondLst>
                            <p:childTnLst>
                              <p:par>
                                <p:cTn id="85" presetID="1" presetClass="entr" presetSubtype="0" fill="hold" grpId="0" nodeType="clickEffect">
                                  <p:stCondLst>
                                    <p:cond delay="0"/>
                                  </p:stCondLst>
                                  <p:childTnLst>
                                    <p:set>
                                      <p:cBhvr>
                                        <p:cTn id="86" dur="1" fill="hold">
                                          <p:stCondLst>
                                            <p:cond delay="0"/>
                                          </p:stCondLst>
                                        </p:cTn>
                                        <p:tgtEl>
                                          <p:spTgt spid="12">
                                            <p:txEl>
                                              <p:pRg st="2" end="2"/>
                                            </p:txEl>
                                          </p:spTgt>
                                        </p:tgtEl>
                                        <p:attrNameLst>
                                          <p:attrName>style.visibility</p:attrName>
                                        </p:attrNameLst>
                                      </p:cBhvr>
                                      <p:to>
                                        <p:strVal val="visible"/>
                                      </p:to>
                                    </p:set>
                                  </p:childTnLst>
                                </p:cTn>
                              </p:par>
                            </p:childTnLst>
                          </p:cTn>
                        </p:par>
                      </p:childTnLst>
                    </p:cTn>
                  </p:par>
                  <p:par>
                    <p:cTn id="87" fill="hold">
                      <p:stCondLst>
                        <p:cond delay="indefinite"/>
                      </p:stCondLst>
                      <p:childTnLst>
                        <p:par>
                          <p:cTn id="88" fill="hold">
                            <p:stCondLst>
                              <p:cond delay="0"/>
                            </p:stCondLst>
                            <p:childTnLst>
                              <p:par>
                                <p:cTn id="89" presetID="1" presetClass="entr" presetSubtype="0" fill="hold" grpId="0" nodeType="clickEffect">
                                  <p:stCondLst>
                                    <p:cond delay="0"/>
                                  </p:stCondLst>
                                  <p:childTnLst>
                                    <p:set>
                                      <p:cBhvr>
                                        <p:cTn id="90" dur="1" fill="hold">
                                          <p:stCondLst>
                                            <p:cond delay="0"/>
                                          </p:stCondLst>
                                        </p:cTn>
                                        <p:tgtEl>
                                          <p:spTgt spid="12">
                                            <p:txEl>
                                              <p:pRg st="3" end="3"/>
                                            </p:txEl>
                                          </p:spTgt>
                                        </p:tgtEl>
                                        <p:attrNameLst>
                                          <p:attrName>style.visibility</p:attrName>
                                        </p:attrNameLst>
                                      </p:cBhvr>
                                      <p:to>
                                        <p:strVal val="visible"/>
                                      </p:to>
                                    </p:set>
                                  </p:childTnLst>
                                </p:cTn>
                              </p:par>
                            </p:childTnLst>
                          </p:cTn>
                        </p:par>
                      </p:childTnLst>
                    </p:cTn>
                  </p:par>
                  <p:par>
                    <p:cTn id="91" fill="hold">
                      <p:stCondLst>
                        <p:cond delay="indefinite"/>
                      </p:stCondLst>
                      <p:childTnLst>
                        <p:par>
                          <p:cTn id="92" fill="hold">
                            <p:stCondLst>
                              <p:cond delay="0"/>
                            </p:stCondLst>
                            <p:childTnLst>
                              <p:par>
                                <p:cTn id="93" presetID="1" presetClass="entr" presetSubtype="0" fill="hold" grpId="0" nodeType="clickEffect">
                                  <p:stCondLst>
                                    <p:cond delay="0"/>
                                  </p:stCondLst>
                                  <p:childTnLst>
                                    <p:set>
                                      <p:cBhvr>
                                        <p:cTn id="94" dur="1" fill="hold">
                                          <p:stCondLst>
                                            <p:cond delay="0"/>
                                          </p:stCondLst>
                                        </p:cTn>
                                        <p:tgtEl>
                                          <p:spTgt spid="13">
                                            <p:txEl>
                                              <p:pRg st="0" end="0"/>
                                            </p:txEl>
                                          </p:spTgt>
                                        </p:tgtEl>
                                        <p:attrNameLst>
                                          <p:attrName>style.visibility</p:attrName>
                                        </p:attrNameLst>
                                      </p:cBhvr>
                                      <p:to>
                                        <p:strVal val="visible"/>
                                      </p:to>
                                    </p:set>
                                  </p:childTnLst>
                                </p:cTn>
                              </p:par>
                            </p:childTnLst>
                          </p:cTn>
                        </p:par>
                      </p:childTnLst>
                    </p:cTn>
                  </p:par>
                  <p:par>
                    <p:cTn id="95" fill="hold">
                      <p:stCondLst>
                        <p:cond delay="indefinite"/>
                      </p:stCondLst>
                      <p:childTnLst>
                        <p:par>
                          <p:cTn id="96" fill="hold">
                            <p:stCondLst>
                              <p:cond delay="0"/>
                            </p:stCondLst>
                            <p:childTnLst>
                              <p:par>
                                <p:cTn id="97" presetID="1" presetClass="entr" presetSubtype="0" fill="hold" grpId="0" nodeType="clickEffect">
                                  <p:stCondLst>
                                    <p:cond delay="0"/>
                                  </p:stCondLst>
                                  <p:childTnLst>
                                    <p:set>
                                      <p:cBhvr>
                                        <p:cTn id="98" dur="1" fill="hold">
                                          <p:stCondLst>
                                            <p:cond delay="0"/>
                                          </p:stCondLst>
                                        </p:cTn>
                                        <p:tgtEl>
                                          <p:spTgt spid="13">
                                            <p:txEl>
                                              <p:pRg st="1" end="1"/>
                                            </p:txEl>
                                          </p:spTgt>
                                        </p:tgtEl>
                                        <p:attrNameLst>
                                          <p:attrName>style.visibility</p:attrName>
                                        </p:attrNameLst>
                                      </p:cBhvr>
                                      <p:to>
                                        <p:strVal val="visible"/>
                                      </p:to>
                                    </p:set>
                                  </p:childTnLst>
                                </p:cTn>
                              </p:par>
                            </p:childTnLst>
                          </p:cTn>
                        </p:par>
                      </p:childTnLst>
                    </p:cTn>
                  </p:par>
                  <p:par>
                    <p:cTn id="99" fill="hold">
                      <p:stCondLst>
                        <p:cond delay="indefinite"/>
                      </p:stCondLst>
                      <p:childTnLst>
                        <p:par>
                          <p:cTn id="100" fill="hold">
                            <p:stCondLst>
                              <p:cond delay="0"/>
                            </p:stCondLst>
                            <p:childTnLst>
                              <p:par>
                                <p:cTn id="101" presetID="1" presetClass="entr" presetSubtype="0" fill="hold" grpId="0" nodeType="clickEffect">
                                  <p:stCondLst>
                                    <p:cond delay="0"/>
                                  </p:stCondLst>
                                  <p:childTnLst>
                                    <p:set>
                                      <p:cBhvr>
                                        <p:cTn id="102" dur="1" fill="hold">
                                          <p:stCondLst>
                                            <p:cond delay="0"/>
                                          </p:stCondLst>
                                        </p:cTn>
                                        <p:tgtEl>
                                          <p:spTgt spid="13">
                                            <p:txEl>
                                              <p:pRg st="2" end="2"/>
                                            </p:txEl>
                                          </p:spTgt>
                                        </p:tgtEl>
                                        <p:attrNameLst>
                                          <p:attrName>style.visibility</p:attrName>
                                        </p:attrNameLst>
                                      </p:cBhvr>
                                      <p:to>
                                        <p:strVal val="visible"/>
                                      </p:to>
                                    </p:set>
                                  </p:childTnLst>
                                </p:cTn>
                              </p:par>
                            </p:childTnLst>
                          </p:cTn>
                        </p:par>
                      </p:childTnLst>
                    </p:cTn>
                  </p:par>
                  <p:par>
                    <p:cTn id="103" fill="hold">
                      <p:stCondLst>
                        <p:cond delay="indefinite"/>
                      </p:stCondLst>
                      <p:childTnLst>
                        <p:par>
                          <p:cTn id="104" fill="hold">
                            <p:stCondLst>
                              <p:cond delay="0"/>
                            </p:stCondLst>
                            <p:childTnLst>
                              <p:par>
                                <p:cTn id="105" presetID="1" presetClass="entr" presetSubtype="0" fill="hold" grpId="0" nodeType="clickEffect">
                                  <p:stCondLst>
                                    <p:cond delay="0"/>
                                  </p:stCondLst>
                                  <p:childTnLst>
                                    <p:set>
                                      <p:cBhvr>
                                        <p:cTn id="106" dur="1" fill="hold">
                                          <p:stCondLst>
                                            <p:cond delay="0"/>
                                          </p:stCondLst>
                                        </p:cTn>
                                        <p:tgtEl>
                                          <p:spTgt spid="13">
                                            <p:txEl>
                                              <p:pRg st="3" end="3"/>
                                            </p:txEl>
                                          </p:spTgt>
                                        </p:tgtEl>
                                        <p:attrNameLst>
                                          <p:attrName>style.visibility</p:attrName>
                                        </p:attrNameLst>
                                      </p:cBhvr>
                                      <p:to>
                                        <p:strVal val="visible"/>
                                      </p:to>
                                    </p:set>
                                  </p:childTnLst>
                                </p:cTn>
                              </p:par>
                            </p:childTnLst>
                          </p:cTn>
                        </p:par>
                      </p:childTnLst>
                    </p:cTn>
                  </p:par>
                  <p:par>
                    <p:cTn id="107" fill="hold">
                      <p:stCondLst>
                        <p:cond delay="indefinite"/>
                      </p:stCondLst>
                      <p:childTnLst>
                        <p:par>
                          <p:cTn id="108" fill="hold">
                            <p:stCondLst>
                              <p:cond delay="0"/>
                            </p:stCondLst>
                            <p:childTnLst>
                              <p:par>
                                <p:cTn id="109" presetID="1" presetClass="entr" presetSubtype="0" fill="hold" grpId="0" nodeType="clickEffect">
                                  <p:stCondLst>
                                    <p:cond delay="0"/>
                                  </p:stCondLst>
                                  <p:childTnLst>
                                    <p:set>
                                      <p:cBhvr>
                                        <p:cTn id="110" dur="1" fill="hold">
                                          <p:stCondLst>
                                            <p:cond delay="0"/>
                                          </p:stCondLst>
                                        </p:cTn>
                                        <p:tgtEl>
                                          <p:spTgt spid="15">
                                            <p:txEl>
                                              <p:pRg st="0" end="0"/>
                                            </p:txEl>
                                          </p:spTgt>
                                        </p:tgtEl>
                                        <p:attrNameLst>
                                          <p:attrName>style.visibility</p:attrName>
                                        </p:attrNameLst>
                                      </p:cBhvr>
                                      <p:to>
                                        <p:strVal val="visible"/>
                                      </p:to>
                                    </p:set>
                                  </p:childTnLst>
                                </p:cTn>
                              </p:par>
                            </p:childTnLst>
                          </p:cTn>
                        </p:par>
                      </p:childTnLst>
                    </p:cTn>
                  </p:par>
                  <p:par>
                    <p:cTn id="111" fill="hold">
                      <p:stCondLst>
                        <p:cond delay="indefinite"/>
                      </p:stCondLst>
                      <p:childTnLst>
                        <p:par>
                          <p:cTn id="112" fill="hold">
                            <p:stCondLst>
                              <p:cond delay="0"/>
                            </p:stCondLst>
                            <p:childTnLst>
                              <p:par>
                                <p:cTn id="113" presetID="1" presetClass="entr" presetSubtype="0" fill="hold" grpId="0" nodeType="clickEffect">
                                  <p:stCondLst>
                                    <p:cond delay="0"/>
                                  </p:stCondLst>
                                  <p:childTnLst>
                                    <p:set>
                                      <p:cBhvr>
                                        <p:cTn id="114"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7" grpId="0" build="p"/>
      <p:bldP spid="8" grpId="0" build="p"/>
      <p:bldP spid="9" grpId="0" build="p"/>
      <p:bldP spid="10" grpId="0" build="p"/>
      <p:bldP spid="11" grpId="0" build="p"/>
      <p:bldP spid="12" grpId="0" build="p"/>
      <p:bldP spid="13" grpId="0" build="p"/>
      <p:bldP spid="15" grpId="0" build="p"/>
      <p:bldP spid="16"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7" name="Table 16"/>
          <p:cNvGraphicFramePr>
            <a:graphicFrameLocks noGrp="1"/>
          </p:cNvGraphicFramePr>
          <p:nvPr>
            <p:extLst>
              <p:ext uri="{D42A27DB-BD31-4B8C-83A1-F6EECF244321}">
                <p14:modId xmlns:p14="http://schemas.microsoft.com/office/powerpoint/2010/main" val="1782784008"/>
              </p:ext>
            </p:extLst>
          </p:nvPr>
        </p:nvGraphicFramePr>
        <p:xfrm>
          <a:off x="365806" y="228635"/>
          <a:ext cx="8393389" cy="5657850"/>
        </p:xfrm>
        <a:graphic>
          <a:graphicData uri="http://schemas.openxmlformats.org/drawingml/2006/table">
            <a:tbl>
              <a:tblPr firstRow="1" bandRow="1">
                <a:tableStyleId>{F5AB1C69-6EDB-4FF4-983F-18BD219EF322}</a:tableStyleId>
              </a:tblPr>
              <a:tblGrid>
                <a:gridCol w="640080"/>
                <a:gridCol w="1097261"/>
                <a:gridCol w="1958443"/>
                <a:gridCol w="939521"/>
                <a:gridCol w="939521"/>
                <a:gridCol w="939521"/>
                <a:gridCol w="939521"/>
                <a:gridCol w="939521"/>
              </a:tblGrid>
              <a:tr h="274320">
                <a:tc>
                  <a:txBody>
                    <a:bodyPr/>
                    <a:lstStyle/>
                    <a:p>
                      <a:endParaRPr lang="en-US" dirty="0"/>
                    </a:p>
                  </a:txBody>
                  <a:tcPr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p>
                  </a:txBody>
                  <a:tcPr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t"/>
                      <a:r>
                        <a:rPr lang="en-US" sz="1800" b="1" kern="1200" dirty="0" smtClean="0">
                          <a:solidFill>
                            <a:schemeClr val="tx1"/>
                          </a:solidFill>
                          <a:effectLst>
                            <a:outerShdw blurRad="38100" dist="38100" dir="2700000" algn="tl">
                              <a:srgbClr val="FFFFFF"/>
                            </a:outerShdw>
                          </a:effectLst>
                          <a:latin typeface="Arial" charset="0"/>
                          <a:ea typeface="+mn-ea"/>
                          <a:cs typeface="+mn-cs"/>
                        </a:rPr>
                        <a:t>Demand:</a:t>
                      </a:r>
                      <a:r>
                        <a:rPr lang="en-US" sz="1800" b="1" kern="1200" baseline="0" dirty="0" smtClean="0">
                          <a:solidFill>
                            <a:schemeClr val="tx1"/>
                          </a:solidFill>
                          <a:effectLst>
                            <a:outerShdw blurRad="38100" dist="38100" dir="2700000" algn="tl">
                              <a:srgbClr val="FFFFFF"/>
                            </a:outerShdw>
                          </a:effectLst>
                          <a:latin typeface="Arial" charset="0"/>
                          <a:ea typeface="+mn-ea"/>
                          <a:cs typeface="+mn-cs"/>
                        </a:rPr>
                        <a:t> D</a:t>
                      </a:r>
                      <a:endParaRPr lang="en-US" sz="1800" b="1" kern="1200" dirty="0" smtClean="0">
                        <a:solidFill>
                          <a:schemeClr val="tx1"/>
                        </a:solidFill>
                        <a:effectLst>
                          <a:outerShdw blurRad="38100" dist="38100" dir="2700000" algn="tl">
                            <a:srgbClr val="FFFFFF"/>
                          </a:outerShdw>
                        </a:effectLst>
                        <a:latin typeface="Arial" charset="0"/>
                        <a:ea typeface="+mn-ea"/>
                        <a:cs typeface="+mn-cs"/>
                      </a:endParaRPr>
                    </a:p>
                  </a:txBody>
                  <a:tcPr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rtl="0" fontAlgn="t"/>
                      <a:r>
                        <a:rPr lang="en-US" sz="1800" b="1" kern="1200" dirty="0" smtClean="0">
                          <a:solidFill>
                            <a:schemeClr val="tx1"/>
                          </a:solidFill>
                          <a:effectLst>
                            <a:outerShdw blurRad="38100" dist="38100" dir="2700000" algn="tl">
                              <a:srgbClr val="FFFFFF"/>
                            </a:outerShdw>
                          </a:effectLst>
                          <a:latin typeface="Arial" charset="0"/>
                          <a:ea typeface="+mn-ea"/>
                          <a:cs typeface="+mn-cs"/>
                        </a:rPr>
                        <a:t>87</a:t>
                      </a:r>
                    </a:p>
                  </a:txBody>
                  <a:tcPr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rtl="0" fontAlgn="t"/>
                      <a:r>
                        <a:rPr lang="en-US" sz="1800" b="1" kern="1200" dirty="0" smtClean="0">
                          <a:solidFill>
                            <a:schemeClr val="tx1"/>
                          </a:solidFill>
                          <a:effectLst>
                            <a:outerShdw blurRad="38100" dist="38100" dir="2700000" algn="tl">
                              <a:srgbClr val="FFFFFF"/>
                            </a:outerShdw>
                          </a:effectLst>
                          <a:latin typeface="Arial" charset="0"/>
                          <a:ea typeface="+mn-ea"/>
                          <a:cs typeface="+mn-cs"/>
                        </a:rPr>
                        <a:t>50</a:t>
                      </a:r>
                    </a:p>
                  </a:txBody>
                  <a:tcPr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rtl="0" fontAlgn="t"/>
                      <a:r>
                        <a:rPr lang="en-US" sz="1800" b="1" kern="1200" dirty="0" smtClean="0">
                          <a:solidFill>
                            <a:schemeClr val="tx1"/>
                          </a:solidFill>
                          <a:effectLst>
                            <a:outerShdw blurRad="38100" dist="38100" dir="2700000" algn="tl">
                              <a:srgbClr val="FFFFFF"/>
                            </a:outerShdw>
                          </a:effectLst>
                          <a:latin typeface="Arial" charset="0"/>
                          <a:ea typeface="+mn-ea"/>
                          <a:cs typeface="+mn-cs"/>
                        </a:rPr>
                        <a:t>100</a:t>
                      </a:r>
                    </a:p>
                  </a:txBody>
                  <a:tcPr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rtl="0" fontAlgn="t"/>
                      <a:r>
                        <a:rPr lang="en-US" sz="1800" b="1" kern="1200" dirty="0" smtClean="0">
                          <a:solidFill>
                            <a:schemeClr val="tx1"/>
                          </a:solidFill>
                          <a:effectLst>
                            <a:outerShdw blurRad="38100" dist="38100" dir="2700000" algn="tl">
                              <a:srgbClr val="FFFFFF"/>
                            </a:outerShdw>
                          </a:effectLst>
                          <a:latin typeface="Arial" charset="0"/>
                          <a:ea typeface="+mn-ea"/>
                          <a:cs typeface="+mn-cs"/>
                        </a:rPr>
                        <a:t>60</a:t>
                      </a:r>
                    </a:p>
                  </a:txBody>
                  <a:tcPr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rtl="0" fontAlgn="t"/>
                      <a:r>
                        <a:rPr lang="en-US" sz="1800" b="1" kern="1200" dirty="0" smtClean="0">
                          <a:solidFill>
                            <a:schemeClr val="tx1"/>
                          </a:solidFill>
                          <a:effectLst>
                            <a:outerShdw blurRad="38100" dist="38100" dir="2700000" algn="tl">
                              <a:srgbClr val="FFFFFF"/>
                            </a:outerShdw>
                          </a:effectLst>
                          <a:latin typeface="Arial" charset="0"/>
                          <a:ea typeface="+mn-ea"/>
                          <a:cs typeface="+mn-cs"/>
                        </a:rPr>
                        <a:t>80</a:t>
                      </a:r>
                    </a:p>
                  </a:txBody>
                  <a:tcPr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74320">
                <a:tc>
                  <a:txBody>
                    <a:bodyPr/>
                    <a:lstStyle/>
                    <a:p>
                      <a:endParaRPr lang="en-US" dirty="0"/>
                    </a:p>
                  </a:txBody>
                  <a:tcPr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a:p>
                  </a:txBody>
                  <a:tcPr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t"/>
                      <a:r>
                        <a:rPr lang="en-US" sz="1800" b="1" kern="1200" dirty="0" smtClean="0">
                          <a:solidFill>
                            <a:schemeClr val="tx1"/>
                          </a:solidFill>
                          <a:effectLst>
                            <a:outerShdw blurRad="38100" dist="38100" dir="2700000" algn="tl">
                              <a:srgbClr val="FFFFFF"/>
                            </a:outerShdw>
                          </a:effectLst>
                          <a:latin typeface="Arial" charset="0"/>
                          <a:ea typeface="+mn-ea"/>
                          <a:cs typeface="+mn-cs"/>
                        </a:rPr>
                        <a:t>Holding cost</a:t>
                      </a:r>
                    </a:p>
                  </a:txBody>
                  <a:tcPr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rtl="0" fontAlgn="t"/>
                      <a:r>
                        <a:rPr lang="en-US" sz="1800" b="1" kern="1200" dirty="0" smtClean="0">
                          <a:solidFill>
                            <a:schemeClr val="tx1"/>
                          </a:solidFill>
                          <a:effectLst>
                            <a:outerShdw blurRad="38100" dist="38100" dir="2700000" algn="tl">
                              <a:srgbClr val="FFFFFF"/>
                            </a:outerShdw>
                          </a:effectLst>
                          <a:latin typeface="Arial" charset="0"/>
                          <a:ea typeface="+mn-ea"/>
                          <a:cs typeface="+mn-cs"/>
                        </a:rPr>
                        <a:t>1.3</a:t>
                      </a:r>
                    </a:p>
                  </a:txBody>
                  <a:tcPr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rtl="0" fontAlgn="t"/>
                      <a:r>
                        <a:rPr lang="en-US" sz="1800" b="1" kern="1200" dirty="0" smtClean="0">
                          <a:solidFill>
                            <a:schemeClr val="tx1"/>
                          </a:solidFill>
                          <a:effectLst>
                            <a:outerShdw blurRad="38100" dist="38100" dir="2700000" algn="tl">
                              <a:srgbClr val="FFFFFF"/>
                            </a:outerShdw>
                          </a:effectLst>
                          <a:latin typeface="Arial" charset="0"/>
                          <a:ea typeface="+mn-ea"/>
                          <a:cs typeface="+mn-cs"/>
                        </a:rPr>
                        <a:t>1.4</a:t>
                      </a:r>
                    </a:p>
                  </a:txBody>
                  <a:tcPr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rtl="0" fontAlgn="t"/>
                      <a:r>
                        <a:rPr lang="en-US" sz="1800" b="1" kern="1200" dirty="0" smtClean="0">
                          <a:solidFill>
                            <a:schemeClr val="tx1"/>
                          </a:solidFill>
                          <a:effectLst>
                            <a:outerShdw blurRad="38100" dist="38100" dir="2700000" algn="tl">
                              <a:srgbClr val="FFFFFF"/>
                            </a:outerShdw>
                          </a:effectLst>
                          <a:latin typeface="Arial" charset="0"/>
                          <a:ea typeface="+mn-ea"/>
                          <a:cs typeface="+mn-cs"/>
                        </a:rPr>
                        <a:t>1.45</a:t>
                      </a:r>
                    </a:p>
                  </a:txBody>
                  <a:tcPr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rtl="0" fontAlgn="t"/>
                      <a:r>
                        <a:rPr lang="en-US" sz="1800" b="1" kern="1200" dirty="0" smtClean="0">
                          <a:solidFill>
                            <a:schemeClr val="tx1"/>
                          </a:solidFill>
                          <a:effectLst>
                            <a:outerShdw blurRad="38100" dist="38100" dir="2700000" algn="tl">
                              <a:srgbClr val="FFFFFF"/>
                            </a:outerShdw>
                          </a:effectLst>
                          <a:latin typeface="Arial" charset="0"/>
                          <a:ea typeface="+mn-ea"/>
                          <a:cs typeface="+mn-cs"/>
                        </a:rPr>
                        <a:t>1.5</a:t>
                      </a:r>
                    </a:p>
                  </a:txBody>
                  <a:tcPr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rtl="0" fontAlgn="t"/>
                      <a:r>
                        <a:rPr lang="en-US" sz="1800" b="1" kern="1200" dirty="0" smtClean="0">
                          <a:solidFill>
                            <a:schemeClr val="tx1"/>
                          </a:solidFill>
                          <a:effectLst>
                            <a:outerShdw blurRad="38100" dist="38100" dir="2700000" algn="tl">
                              <a:srgbClr val="FFFFFF"/>
                            </a:outerShdw>
                          </a:effectLst>
                          <a:latin typeface="Arial" charset="0"/>
                          <a:ea typeface="+mn-ea"/>
                          <a:cs typeface="+mn-cs"/>
                        </a:rPr>
                        <a:t>1.55</a:t>
                      </a:r>
                    </a:p>
                  </a:txBody>
                  <a:tcPr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74320">
                <a:tc>
                  <a:txBody>
                    <a:bodyPr/>
                    <a:lstStyle/>
                    <a:p>
                      <a:endParaRPr lang="en-US"/>
                    </a:p>
                  </a:txBody>
                  <a:tcPr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a:p>
                  </a:txBody>
                  <a:tcPr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t"/>
                      <a:r>
                        <a:rPr lang="en-US" sz="1800" b="1" kern="1200" dirty="0" smtClean="0">
                          <a:solidFill>
                            <a:schemeClr val="tx1"/>
                          </a:solidFill>
                          <a:effectLst>
                            <a:outerShdw blurRad="38100" dist="38100" dir="2700000" algn="tl">
                              <a:srgbClr val="FFFFFF"/>
                            </a:outerShdw>
                          </a:effectLst>
                          <a:latin typeface="Arial" charset="0"/>
                          <a:ea typeface="+mn-ea"/>
                          <a:cs typeface="+mn-cs"/>
                        </a:rPr>
                        <a:t>Period</a:t>
                      </a:r>
                    </a:p>
                  </a:txBody>
                  <a:tcPr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r" fontAlgn="b"/>
                      <a:r>
                        <a:rPr lang="en-US" sz="1800" b="1" kern="1200" dirty="0" smtClean="0">
                          <a:solidFill>
                            <a:schemeClr val="tx1"/>
                          </a:solidFill>
                          <a:effectLst>
                            <a:outerShdw blurRad="38100" dist="38100" dir="2700000" algn="tl">
                              <a:srgbClr val="FFFFFF"/>
                            </a:outerShdw>
                          </a:effectLst>
                          <a:latin typeface="Arial" charset="0"/>
                          <a:ea typeface="+mn-ea"/>
                          <a:cs typeface="+mn-cs"/>
                        </a:rPr>
                        <a:t>P1</a:t>
                      </a:r>
                    </a:p>
                  </a:txBody>
                  <a:tcPr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r" fontAlgn="b"/>
                      <a:r>
                        <a:rPr lang="en-US" sz="1800" b="1" kern="1200" dirty="0" smtClean="0">
                          <a:solidFill>
                            <a:schemeClr val="tx1"/>
                          </a:solidFill>
                          <a:effectLst>
                            <a:outerShdw blurRad="38100" dist="38100" dir="2700000" algn="tl">
                              <a:srgbClr val="FFFFFF"/>
                            </a:outerShdw>
                          </a:effectLst>
                          <a:latin typeface="Arial" charset="0"/>
                          <a:ea typeface="+mn-ea"/>
                          <a:cs typeface="+mn-cs"/>
                        </a:rPr>
                        <a:t>P2</a:t>
                      </a:r>
                    </a:p>
                  </a:txBody>
                  <a:tcPr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r" fontAlgn="b"/>
                      <a:r>
                        <a:rPr lang="en-US" sz="1800" b="1" kern="1200" dirty="0" smtClean="0">
                          <a:solidFill>
                            <a:schemeClr val="tx1"/>
                          </a:solidFill>
                          <a:effectLst>
                            <a:outerShdw blurRad="38100" dist="38100" dir="2700000" algn="tl">
                              <a:srgbClr val="FFFFFF"/>
                            </a:outerShdw>
                          </a:effectLst>
                          <a:latin typeface="Arial" charset="0"/>
                          <a:ea typeface="+mn-ea"/>
                          <a:cs typeface="+mn-cs"/>
                        </a:rPr>
                        <a:t>P3</a:t>
                      </a:r>
                    </a:p>
                  </a:txBody>
                  <a:tcPr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r" fontAlgn="b"/>
                      <a:r>
                        <a:rPr lang="en-US" sz="1800" b="1" kern="1200" dirty="0" smtClean="0">
                          <a:solidFill>
                            <a:schemeClr val="tx1"/>
                          </a:solidFill>
                          <a:effectLst>
                            <a:outerShdw blurRad="38100" dist="38100" dir="2700000" algn="tl">
                              <a:srgbClr val="FFFFFF"/>
                            </a:outerShdw>
                          </a:effectLst>
                          <a:latin typeface="Arial" charset="0"/>
                          <a:ea typeface="+mn-ea"/>
                          <a:cs typeface="+mn-cs"/>
                        </a:rPr>
                        <a:t>P4</a:t>
                      </a:r>
                    </a:p>
                  </a:txBody>
                  <a:tcPr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r" fontAlgn="b"/>
                      <a:r>
                        <a:rPr lang="en-US" sz="1800" b="1" kern="1200" dirty="0" smtClean="0">
                          <a:solidFill>
                            <a:schemeClr val="tx1"/>
                          </a:solidFill>
                          <a:effectLst>
                            <a:outerShdw blurRad="38100" dist="38100" dir="2700000" algn="tl">
                              <a:srgbClr val="FFFFFF"/>
                            </a:outerShdw>
                          </a:effectLst>
                          <a:latin typeface="Arial" charset="0"/>
                          <a:ea typeface="+mn-ea"/>
                          <a:cs typeface="+mn-cs"/>
                        </a:rPr>
                        <a:t>P5</a:t>
                      </a:r>
                    </a:p>
                  </a:txBody>
                  <a:tcPr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r>
              <a:tr h="274320">
                <a:tc rowSpan="2">
                  <a:txBody>
                    <a:bodyPr/>
                    <a:lstStyle/>
                    <a:p>
                      <a:pPr marL="0" marR="0" indent="0" algn="ctr" defTabSz="914400" rtl="0" eaLnBrk="1" fontAlgn="t" latinLnBrk="0" hangingPunct="1">
                        <a:lnSpc>
                          <a:spcPct val="100000"/>
                        </a:lnSpc>
                        <a:spcBef>
                          <a:spcPts val="0"/>
                        </a:spcBef>
                        <a:spcAft>
                          <a:spcPts val="0"/>
                        </a:spcAft>
                        <a:buClrTx/>
                        <a:buSzTx/>
                        <a:buFontTx/>
                        <a:buNone/>
                        <a:tabLst/>
                        <a:defRPr/>
                      </a:pPr>
                      <a:r>
                        <a:rPr lang="en-US" sz="2000" b="1" kern="1200" dirty="0" smtClean="0">
                          <a:solidFill>
                            <a:schemeClr val="tx1"/>
                          </a:solidFill>
                          <a:effectLst>
                            <a:outerShdw blurRad="38100" dist="38100" dir="2700000" algn="tl">
                              <a:srgbClr val="FFFFFF"/>
                            </a:outerShdw>
                          </a:effectLst>
                          <a:latin typeface="Arial" charset="0"/>
                          <a:ea typeface="+mn-ea"/>
                          <a:cs typeface="+mn-cs"/>
                        </a:rPr>
                        <a:t>P1</a:t>
                      </a: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endParaRPr lang="en-US" sz="2000" b="1" kern="1200" dirty="0" smtClean="0">
                        <a:solidFill>
                          <a:schemeClr val="tx1"/>
                        </a:solidFill>
                        <a:effectLst>
                          <a:outerShdw blurRad="38100" dist="38100" dir="2700000" algn="tl">
                            <a:srgbClr val="FFFFFF"/>
                          </a:outerShdw>
                        </a:effectLst>
                        <a:latin typeface="Arial" charset="0"/>
                        <a:ea typeface="+mn-ea"/>
                        <a:cs typeface="+mn-cs"/>
                      </a:endParaRPr>
                    </a:p>
                  </a:txBody>
                  <a:tcPr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a:p>
                  </a:txBody>
                  <a:tcPr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a:p>
                  </a:txBody>
                  <a:tcPr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a:p>
                  </a:txBody>
                  <a:tcPr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a:p>
                  </a:txBody>
                  <a:tcPr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defTabSz="914400" rtl="0" eaLnBrk="1" fontAlgn="t" latinLnBrk="0" hangingPunct="1"/>
                      <a:endParaRPr lang="en-US" sz="1800" b="1" kern="1200" dirty="0" smtClean="0">
                        <a:solidFill>
                          <a:schemeClr val="tx1"/>
                        </a:solidFill>
                        <a:effectLst>
                          <a:outerShdw blurRad="38100" dist="38100" dir="2700000" algn="tl">
                            <a:srgbClr val="FFFFFF"/>
                          </a:outerShdw>
                        </a:effectLst>
                        <a:latin typeface="Arial" charset="0"/>
                        <a:ea typeface="+mn-ea"/>
                        <a:cs typeface="+mn-cs"/>
                      </a:endParaRPr>
                    </a:p>
                  </a:txBody>
                  <a:tcPr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pPr marL="0" algn="l" defTabSz="914400" rtl="0" eaLnBrk="1" fontAlgn="t" latinLnBrk="0" hangingPunct="1"/>
                      <a:endParaRPr lang="en-US" sz="1800" b="1" kern="1200" dirty="0" smtClean="0">
                        <a:solidFill>
                          <a:schemeClr val="tx1"/>
                        </a:solidFill>
                        <a:effectLst>
                          <a:outerShdw blurRad="38100" dist="38100" dir="2700000" algn="tl">
                            <a:srgbClr val="FFFFFF"/>
                          </a:outerShdw>
                        </a:effectLst>
                        <a:latin typeface="Arial" charset="0"/>
                        <a:ea typeface="+mn-ea"/>
                        <a:cs typeface="+mn-cs"/>
                      </a:endParaRPr>
                    </a:p>
                  </a:txBody>
                  <a:tcPr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r>
              <a:tr h="274320">
                <a:tc vMerge="1">
                  <a:txBody>
                    <a:bodyPr/>
                    <a:lstStyle/>
                    <a:p>
                      <a:pPr marL="0" marR="0" indent="0" algn="ctr" defTabSz="914400" rtl="0" eaLnBrk="1" fontAlgn="t" latinLnBrk="0" hangingPunct="1">
                        <a:lnSpc>
                          <a:spcPct val="100000"/>
                        </a:lnSpc>
                        <a:spcBef>
                          <a:spcPts val="0"/>
                        </a:spcBef>
                        <a:spcAft>
                          <a:spcPts val="0"/>
                        </a:spcAft>
                        <a:buClrTx/>
                        <a:buSzTx/>
                        <a:buFontTx/>
                        <a:buNone/>
                        <a:tabLst/>
                        <a:defRPr/>
                      </a:pPr>
                      <a:endParaRPr lang="en-US" sz="2000" b="1" kern="1200" dirty="0" smtClean="0">
                        <a:solidFill>
                          <a:schemeClr val="tx1"/>
                        </a:solidFill>
                        <a:effectLst>
                          <a:outerShdw blurRad="38100" dist="38100" dir="2700000" algn="tl">
                            <a:srgbClr val="FFFFFF"/>
                          </a:outerShdw>
                        </a:effectLst>
                        <a:latin typeface="Arial" charset="0"/>
                        <a:ea typeface="+mn-ea"/>
                        <a:cs typeface="+mn-cs"/>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sz="2000" b="1" kern="1200" dirty="0" smtClean="0">
                        <a:solidFill>
                          <a:schemeClr val="tx1"/>
                        </a:solidFill>
                        <a:effectLst>
                          <a:outerShdw blurRad="38100" dist="38100" dir="2700000" algn="tl">
                            <a:srgbClr val="FFFFFF"/>
                          </a:outerShdw>
                        </a:effectLst>
                        <a:latin typeface="Arial" charset="0"/>
                        <a:ea typeface="+mn-ea"/>
                        <a:cs typeface="+mn-cs"/>
                      </a:endParaRPr>
                    </a:p>
                  </a:txBody>
                  <a:tcPr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t"/>
                      <a:endParaRPr lang="en-US" sz="1800" b="1" kern="1200" dirty="0" smtClean="0">
                        <a:solidFill>
                          <a:schemeClr val="tx1"/>
                        </a:solidFill>
                        <a:effectLst>
                          <a:outerShdw blurRad="38100" dist="38100" dir="2700000" algn="tl">
                            <a:srgbClr val="FFFFFF"/>
                          </a:outerShdw>
                        </a:effectLst>
                        <a:latin typeface="Arial" charset="0"/>
                        <a:ea typeface="+mn-ea"/>
                        <a:cs typeface="+mn-cs"/>
                      </a:endParaRPr>
                    </a:p>
                  </a:txBody>
                  <a:tcPr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r" defTabSz="914400" rtl="0" eaLnBrk="1" fontAlgn="t" latinLnBrk="0" hangingPunct="1">
                        <a:lnSpc>
                          <a:spcPct val="100000"/>
                        </a:lnSpc>
                        <a:spcBef>
                          <a:spcPts val="0"/>
                        </a:spcBef>
                        <a:spcAft>
                          <a:spcPts val="0"/>
                        </a:spcAft>
                        <a:buClrTx/>
                        <a:buSzTx/>
                        <a:buFontTx/>
                        <a:buNone/>
                        <a:tabLst/>
                        <a:defRPr/>
                      </a:pPr>
                      <a:r>
                        <a:rPr lang="en-US" sz="1800" b="1" dirty="0" smtClean="0">
                          <a:solidFill>
                            <a:srgbClr val="FF0000"/>
                          </a:solidFill>
                          <a:effectLst>
                            <a:outerShdw blurRad="38100" dist="38100" dir="2700000" algn="tl">
                              <a:srgbClr val="FFFFFF"/>
                            </a:outerShdw>
                          </a:effectLst>
                          <a:latin typeface="Arial" charset="0"/>
                        </a:rPr>
                        <a:t>120</a:t>
                      </a:r>
                      <a:endParaRPr lang="en-US" dirty="0" smtClean="0">
                        <a:solidFill>
                          <a:srgbClr val="FF0000"/>
                        </a:solidFill>
                      </a:endParaRPr>
                    </a:p>
                  </a:txBody>
                  <a:tcPr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r" defTabSz="914400" rtl="0" eaLnBrk="1" fontAlgn="t" latinLnBrk="0" hangingPunct="1">
                        <a:lnSpc>
                          <a:spcPct val="100000"/>
                        </a:lnSpc>
                        <a:spcBef>
                          <a:spcPts val="0"/>
                        </a:spcBef>
                        <a:spcAft>
                          <a:spcPts val="0"/>
                        </a:spcAft>
                        <a:buClrTx/>
                        <a:buSzTx/>
                        <a:buFontTx/>
                        <a:buNone/>
                        <a:tabLst/>
                        <a:defRPr/>
                      </a:pPr>
                      <a:r>
                        <a:rPr lang="en-US" sz="1800" b="1" dirty="0" smtClean="0">
                          <a:solidFill>
                            <a:srgbClr val="FF0000"/>
                          </a:solidFill>
                          <a:effectLst>
                            <a:outerShdw blurRad="38100" dist="38100" dir="2700000" algn="tl">
                              <a:srgbClr val="FFFFFF"/>
                            </a:outerShdw>
                          </a:effectLst>
                          <a:latin typeface="Arial" charset="0"/>
                        </a:rPr>
                        <a:t>185</a:t>
                      </a:r>
                      <a:endParaRPr lang="en-US" dirty="0" smtClean="0">
                        <a:solidFill>
                          <a:srgbClr val="FF0000"/>
                        </a:solidFill>
                      </a:endParaRPr>
                    </a:p>
                  </a:txBody>
                  <a:tcPr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r" defTabSz="914400" rtl="0" eaLnBrk="1" fontAlgn="t" latinLnBrk="0" hangingPunct="1">
                        <a:lnSpc>
                          <a:spcPct val="100000"/>
                        </a:lnSpc>
                        <a:spcBef>
                          <a:spcPts val="0"/>
                        </a:spcBef>
                        <a:spcAft>
                          <a:spcPts val="0"/>
                        </a:spcAft>
                        <a:buClrTx/>
                        <a:buSzTx/>
                        <a:buFontTx/>
                        <a:buNone/>
                        <a:tabLst/>
                        <a:defRPr/>
                      </a:pPr>
                      <a:r>
                        <a:rPr lang="en-US" sz="1800" b="1" dirty="0" smtClean="0">
                          <a:solidFill>
                            <a:srgbClr val="FF0000"/>
                          </a:solidFill>
                          <a:effectLst>
                            <a:outerShdw blurRad="38100" dist="38100" dir="2700000" algn="tl">
                              <a:srgbClr val="FFFFFF"/>
                            </a:outerShdw>
                          </a:effectLst>
                          <a:latin typeface="Arial" charset="0"/>
                        </a:rPr>
                        <a:t>455</a:t>
                      </a:r>
                      <a:endParaRPr lang="en-US" dirty="0" smtClean="0">
                        <a:solidFill>
                          <a:srgbClr val="FF0000"/>
                        </a:solidFill>
                      </a:endParaRPr>
                    </a:p>
                  </a:txBody>
                  <a:tcPr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defTabSz="914400" rtl="0" eaLnBrk="1" fontAlgn="t" latinLnBrk="0" hangingPunct="1"/>
                      <a:endParaRPr lang="en-US" sz="1800" b="1" kern="1200" dirty="0" smtClean="0">
                        <a:solidFill>
                          <a:schemeClr val="tx1"/>
                        </a:solidFill>
                        <a:effectLst>
                          <a:outerShdw blurRad="38100" dist="38100" dir="2700000" algn="tl">
                            <a:srgbClr val="FFFFFF"/>
                          </a:outerShdw>
                        </a:effectLst>
                        <a:latin typeface="Arial" charset="0"/>
                        <a:ea typeface="+mn-ea"/>
                        <a:cs typeface="+mn-cs"/>
                      </a:endParaRPr>
                    </a:p>
                  </a:txBody>
                  <a:tcPr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pPr marL="0" algn="l" defTabSz="914400" rtl="0" eaLnBrk="1" fontAlgn="t" latinLnBrk="0" hangingPunct="1"/>
                      <a:endParaRPr lang="en-US" sz="1800" b="1" kern="1200" dirty="0" smtClean="0">
                        <a:solidFill>
                          <a:schemeClr val="tx1"/>
                        </a:solidFill>
                        <a:effectLst>
                          <a:outerShdw blurRad="38100" dist="38100" dir="2700000" algn="tl">
                            <a:srgbClr val="FFFFFF"/>
                          </a:outerShdw>
                        </a:effectLst>
                        <a:latin typeface="Arial" charset="0"/>
                        <a:ea typeface="+mn-ea"/>
                        <a:cs typeface="+mn-cs"/>
                      </a:endParaRPr>
                    </a:p>
                  </a:txBody>
                  <a:tcPr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r>
              <a:tr h="274320">
                <a:tc rowSpan="2">
                  <a:txBody>
                    <a:bodyPr/>
                    <a:lstStyle/>
                    <a:p>
                      <a:pPr marL="0" marR="0" indent="0" algn="ctr" defTabSz="914400" rtl="0" eaLnBrk="1" fontAlgn="t" latinLnBrk="0" hangingPunct="1">
                        <a:lnSpc>
                          <a:spcPct val="100000"/>
                        </a:lnSpc>
                        <a:spcBef>
                          <a:spcPts val="0"/>
                        </a:spcBef>
                        <a:spcAft>
                          <a:spcPts val="0"/>
                        </a:spcAft>
                        <a:buClrTx/>
                        <a:buSzTx/>
                        <a:buFontTx/>
                        <a:buNone/>
                        <a:tabLst/>
                        <a:defRPr/>
                      </a:pPr>
                      <a:r>
                        <a:rPr lang="en-US" sz="2000" b="1" kern="1200" dirty="0" smtClean="0">
                          <a:solidFill>
                            <a:schemeClr val="tx1"/>
                          </a:solidFill>
                          <a:effectLst>
                            <a:outerShdw blurRad="38100" dist="38100" dir="2700000" algn="tl">
                              <a:srgbClr val="FFFFFF"/>
                            </a:outerShdw>
                          </a:effectLst>
                          <a:latin typeface="Arial" charset="0"/>
                          <a:ea typeface="+mn-ea"/>
                          <a:cs typeface="+mn-cs"/>
                        </a:rPr>
                        <a:t>P2</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endParaRPr lang="en-US" sz="1800" b="1" kern="1200" dirty="0" smtClean="0">
                        <a:solidFill>
                          <a:schemeClr val="tx1"/>
                        </a:solidFill>
                        <a:effectLst>
                          <a:outerShdw blurRad="38100" dist="38100" dir="2700000" algn="tl">
                            <a:srgbClr val="FFFFFF"/>
                          </a:outerShdw>
                        </a:effectLst>
                        <a:latin typeface="Arial" charset="0"/>
                        <a:ea typeface="+mn-ea"/>
                        <a:cs typeface="+mn-cs"/>
                      </a:endParaRPr>
                    </a:p>
                  </a:txBody>
                  <a:tcPr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t"/>
                      <a:r>
                        <a:rPr lang="en-US" sz="1800" b="1" kern="1200" dirty="0" smtClean="0">
                          <a:solidFill>
                            <a:schemeClr val="tx1"/>
                          </a:solidFill>
                          <a:effectLst>
                            <a:outerShdw blurRad="38100" dist="38100" dir="2700000" algn="tl">
                              <a:srgbClr val="FFFFFF"/>
                            </a:outerShdw>
                          </a:effectLst>
                          <a:latin typeface="Arial" charset="0"/>
                          <a:ea typeface="+mn-ea"/>
                          <a:cs typeface="+mn-cs"/>
                        </a:rPr>
                        <a:t>BC1</a:t>
                      </a:r>
                    </a:p>
                  </a:txBody>
                  <a:tcPr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r" defTabSz="914400" rtl="0" eaLnBrk="1" fontAlgn="t" latinLnBrk="0" hangingPunct="1"/>
                      <a:r>
                        <a:rPr lang="en-US" sz="1800" b="1" kern="1200" dirty="0" smtClean="0">
                          <a:solidFill>
                            <a:schemeClr val="tx1"/>
                          </a:solidFill>
                          <a:effectLst>
                            <a:outerShdw blurRad="38100" dist="38100" dir="2700000" algn="tl">
                              <a:srgbClr val="FFFFFF"/>
                            </a:outerShdw>
                          </a:effectLst>
                          <a:latin typeface="Arial" charset="0"/>
                          <a:ea typeface="+mn-ea"/>
                          <a:cs typeface="+mn-cs"/>
                        </a:rPr>
                        <a:t>120</a:t>
                      </a:r>
                    </a:p>
                  </a:txBody>
                  <a:tcPr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marL="0" algn="r" defTabSz="914400" rtl="0" eaLnBrk="1" fontAlgn="t" latinLnBrk="0" hangingPunct="1"/>
                      <a:endParaRPr lang="en-US" sz="1800" b="1" kern="1200" dirty="0" smtClean="0">
                        <a:solidFill>
                          <a:schemeClr val="tx1"/>
                        </a:solidFill>
                        <a:effectLst>
                          <a:outerShdw blurRad="38100" dist="38100" dir="2700000" algn="tl">
                            <a:srgbClr val="FFFFFF"/>
                          </a:outerShdw>
                        </a:effectLst>
                        <a:latin typeface="Arial" charset="0"/>
                        <a:ea typeface="+mn-ea"/>
                        <a:cs typeface="+mn-cs"/>
                      </a:endParaRPr>
                    </a:p>
                  </a:txBody>
                  <a:tcPr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r" defTabSz="914400" rtl="0" eaLnBrk="1" fontAlgn="t" latinLnBrk="0" hangingPunct="1"/>
                      <a:endParaRPr lang="en-US" sz="1800" b="1" kern="1200" dirty="0" smtClean="0">
                        <a:solidFill>
                          <a:schemeClr val="tx1"/>
                        </a:solidFill>
                        <a:effectLst>
                          <a:outerShdw blurRad="38100" dist="38100" dir="2700000" algn="tl">
                            <a:srgbClr val="FFFFFF"/>
                          </a:outerShdw>
                        </a:effectLst>
                        <a:latin typeface="Arial" charset="0"/>
                        <a:ea typeface="+mn-ea"/>
                        <a:cs typeface="+mn-cs"/>
                      </a:endParaRPr>
                    </a:p>
                  </a:txBody>
                  <a:tcPr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defTabSz="914400" rtl="0" eaLnBrk="1" fontAlgn="t" latinLnBrk="0" hangingPunct="1"/>
                      <a:endParaRPr lang="en-US" sz="1800" b="1" kern="1200" dirty="0" smtClean="0">
                        <a:solidFill>
                          <a:schemeClr val="tx1"/>
                        </a:solidFill>
                        <a:effectLst>
                          <a:outerShdw blurRad="38100" dist="38100" dir="2700000" algn="tl">
                            <a:srgbClr val="FFFFFF"/>
                          </a:outerShdw>
                        </a:effectLst>
                        <a:latin typeface="Arial" charset="0"/>
                        <a:ea typeface="+mn-ea"/>
                        <a:cs typeface="+mn-cs"/>
                      </a:endParaRPr>
                    </a:p>
                  </a:txBody>
                  <a:tcPr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pPr marL="0" algn="l" defTabSz="914400" rtl="0" eaLnBrk="1" fontAlgn="t" latinLnBrk="0" hangingPunct="1"/>
                      <a:endParaRPr lang="en-US" sz="1800" b="1" kern="1200" dirty="0" smtClean="0">
                        <a:solidFill>
                          <a:schemeClr val="tx1"/>
                        </a:solidFill>
                        <a:effectLst>
                          <a:outerShdw blurRad="38100" dist="38100" dir="2700000" algn="tl">
                            <a:srgbClr val="FFFFFF"/>
                          </a:outerShdw>
                        </a:effectLst>
                        <a:latin typeface="Arial" charset="0"/>
                        <a:ea typeface="+mn-ea"/>
                        <a:cs typeface="+mn-cs"/>
                      </a:endParaRPr>
                    </a:p>
                  </a:txBody>
                  <a:tcPr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r>
              <a:tr h="163809">
                <a:tc vMerge="1">
                  <a:txBody>
                    <a:bodyPr/>
                    <a:lstStyle/>
                    <a:p>
                      <a:pPr marL="0" marR="0" indent="0" algn="ctr" defTabSz="914400" rtl="0" eaLnBrk="1" fontAlgn="t" latinLnBrk="0" hangingPunct="1">
                        <a:lnSpc>
                          <a:spcPct val="100000"/>
                        </a:lnSpc>
                        <a:spcBef>
                          <a:spcPts val="0"/>
                        </a:spcBef>
                        <a:spcAft>
                          <a:spcPts val="0"/>
                        </a:spcAft>
                        <a:buClrTx/>
                        <a:buSzTx/>
                        <a:buFontTx/>
                        <a:buNone/>
                        <a:tabLst/>
                        <a:defRPr/>
                      </a:pPr>
                      <a:endParaRPr lang="en-US" sz="2000" b="1" kern="1200" dirty="0" smtClean="0">
                        <a:solidFill>
                          <a:schemeClr val="tx1"/>
                        </a:solidFill>
                        <a:effectLst>
                          <a:outerShdw blurRad="38100" dist="38100" dir="2700000" algn="tl">
                            <a:srgbClr val="FFFFFF"/>
                          </a:outerShdw>
                        </a:effectLst>
                        <a:latin typeface="Arial" charset="0"/>
                        <a:ea typeface="+mn-ea"/>
                        <a:cs typeface="+mn-cs"/>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sz="1800" b="1" kern="1200" dirty="0" smtClean="0">
                        <a:solidFill>
                          <a:schemeClr val="tx1"/>
                        </a:solidFill>
                        <a:effectLst>
                          <a:outerShdw blurRad="38100" dist="38100" dir="2700000" algn="tl">
                            <a:srgbClr val="FFFFFF"/>
                          </a:outerShdw>
                        </a:effectLst>
                        <a:latin typeface="Arial" charset="0"/>
                        <a:ea typeface="+mn-ea"/>
                        <a:cs typeface="+mn-cs"/>
                      </a:endParaRPr>
                    </a:p>
                  </a:txBody>
                  <a:tcPr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a:p>
                  </a:txBody>
                  <a:tcPr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defTabSz="914400" rtl="0" eaLnBrk="1" fontAlgn="t" latinLnBrk="0" hangingPunct="1"/>
                      <a:endParaRPr lang="en-US" sz="1800" b="1" kern="1200" dirty="0" smtClean="0">
                        <a:solidFill>
                          <a:schemeClr val="tx1"/>
                        </a:solidFill>
                        <a:effectLst>
                          <a:outerShdw blurRad="38100" dist="38100" dir="2700000" algn="tl">
                            <a:srgbClr val="FFFFFF"/>
                          </a:outerShdw>
                        </a:effectLst>
                        <a:latin typeface="Arial" charset="0"/>
                        <a:ea typeface="+mn-ea"/>
                        <a:cs typeface="+mn-cs"/>
                      </a:endParaRPr>
                    </a:p>
                  </a:txBody>
                  <a:tcPr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pPr marL="0" marR="0" indent="0" algn="r" defTabSz="914400" rtl="0" eaLnBrk="1" fontAlgn="t" latinLnBrk="0" hangingPunct="1">
                        <a:lnSpc>
                          <a:spcPct val="100000"/>
                        </a:lnSpc>
                        <a:spcBef>
                          <a:spcPts val="0"/>
                        </a:spcBef>
                        <a:spcAft>
                          <a:spcPts val="0"/>
                        </a:spcAft>
                        <a:buClrTx/>
                        <a:buSzTx/>
                        <a:buFontTx/>
                        <a:buNone/>
                        <a:tabLst/>
                        <a:defRPr/>
                      </a:pPr>
                      <a:r>
                        <a:rPr lang="en-US" sz="1800" b="1" dirty="0" smtClean="0">
                          <a:solidFill>
                            <a:srgbClr val="FF0000"/>
                          </a:solidFill>
                          <a:effectLst>
                            <a:outerShdw blurRad="38100" dist="38100" dir="2700000" algn="tl">
                              <a:srgbClr val="FFFFFF"/>
                            </a:outerShdw>
                          </a:effectLst>
                          <a:latin typeface="Arial" charset="0"/>
                        </a:rPr>
                        <a:t>245</a:t>
                      </a:r>
                      <a:endParaRPr lang="en-US" dirty="0" smtClean="0">
                        <a:solidFill>
                          <a:srgbClr val="FF0000"/>
                        </a:solidFill>
                      </a:endParaRPr>
                    </a:p>
                  </a:txBody>
                  <a:tcPr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r" defTabSz="914400" rtl="0" eaLnBrk="1" fontAlgn="t" latinLnBrk="0" hangingPunct="1">
                        <a:lnSpc>
                          <a:spcPct val="100000"/>
                        </a:lnSpc>
                        <a:spcBef>
                          <a:spcPts val="0"/>
                        </a:spcBef>
                        <a:spcAft>
                          <a:spcPts val="0"/>
                        </a:spcAft>
                        <a:buClrTx/>
                        <a:buSzTx/>
                        <a:buFontTx/>
                        <a:buNone/>
                        <a:tabLst/>
                        <a:defRPr/>
                      </a:pPr>
                      <a:r>
                        <a:rPr lang="en-US" sz="1800" b="1" dirty="0" smtClean="0">
                          <a:solidFill>
                            <a:srgbClr val="FF0000"/>
                          </a:solidFill>
                          <a:effectLst>
                            <a:outerShdw blurRad="38100" dist="38100" dir="2700000" algn="tl">
                              <a:srgbClr val="FFFFFF"/>
                            </a:outerShdw>
                          </a:effectLst>
                          <a:latin typeface="Arial" charset="0"/>
                        </a:rPr>
                        <a:t>385</a:t>
                      </a:r>
                      <a:endParaRPr lang="en-US" dirty="0" smtClean="0">
                        <a:solidFill>
                          <a:srgbClr val="FF0000"/>
                        </a:solidFill>
                      </a:endParaRPr>
                    </a:p>
                  </a:txBody>
                  <a:tcPr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defTabSz="914400" rtl="0" eaLnBrk="1" fontAlgn="t" latinLnBrk="0" hangingPunct="1"/>
                      <a:endParaRPr lang="en-US" sz="1800" b="1" kern="1200" dirty="0" smtClean="0">
                        <a:solidFill>
                          <a:schemeClr val="tx1"/>
                        </a:solidFill>
                        <a:effectLst>
                          <a:outerShdw blurRad="38100" dist="38100" dir="2700000" algn="tl">
                            <a:srgbClr val="FFFFFF"/>
                          </a:outerShdw>
                        </a:effectLst>
                        <a:latin typeface="Arial" charset="0"/>
                        <a:ea typeface="+mn-ea"/>
                        <a:cs typeface="+mn-cs"/>
                      </a:endParaRPr>
                    </a:p>
                  </a:txBody>
                  <a:tcPr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pPr marL="0" algn="l" defTabSz="914400" rtl="0" eaLnBrk="1" fontAlgn="t" latinLnBrk="0" hangingPunct="1"/>
                      <a:endParaRPr lang="en-US" sz="1800" b="1" kern="1200" dirty="0" smtClean="0">
                        <a:solidFill>
                          <a:schemeClr val="tx1"/>
                        </a:solidFill>
                        <a:effectLst>
                          <a:outerShdw blurRad="38100" dist="38100" dir="2700000" algn="tl">
                            <a:srgbClr val="FFFFFF"/>
                          </a:outerShdw>
                        </a:effectLst>
                        <a:latin typeface="Arial" charset="0"/>
                        <a:ea typeface="+mn-ea"/>
                        <a:cs typeface="+mn-cs"/>
                      </a:endParaRPr>
                    </a:p>
                  </a:txBody>
                  <a:tcPr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r>
              <a:tr h="274320">
                <a:tc rowSpan="4">
                  <a:txBody>
                    <a:bodyPr/>
                    <a:lstStyle/>
                    <a:p>
                      <a:pPr marL="0" algn="ctr" defTabSz="914400" rtl="0" eaLnBrk="1" fontAlgn="t" latinLnBrk="0" hangingPunct="1"/>
                      <a:r>
                        <a:rPr lang="en-US" sz="2800" b="1" kern="1200" dirty="0" smtClean="0">
                          <a:solidFill>
                            <a:schemeClr val="tx1"/>
                          </a:solidFill>
                          <a:effectLst>
                            <a:outerShdw blurRad="38100" dist="38100" dir="2700000" algn="tl">
                              <a:srgbClr val="FFFFFF"/>
                            </a:outerShdw>
                          </a:effectLst>
                          <a:latin typeface="Arial" charset="0"/>
                          <a:ea typeface="+mn-ea"/>
                          <a:cs typeface="+mn-cs"/>
                        </a:rPr>
                        <a:t>P3</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a:p>
                  </a:txBody>
                  <a:tcPr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t"/>
                      <a:r>
                        <a:rPr lang="en-US" sz="1800" b="1" kern="1200" dirty="0" smtClean="0">
                          <a:solidFill>
                            <a:srgbClr val="0000FF"/>
                          </a:solidFill>
                          <a:effectLst>
                            <a:outerShdw blurRad="38100" dist="38100" dir="2700000" algn="tl">
                              <a:srgbClr val="FFFFFF"/>
                            </a:outerShdw>
                          </a:effectLst>
                          <a:latin typeface="Arial" charset="0"/>
                          <a:ea typeface="+mn-ea"/>
                          <a:cs typeface="+mn-cs"/>
                        </a:rPr>
                        <a:t>BC2</a:t>
                      </a:r>
                    </a:p>
                  </a:txBody>
                  <a:tcPr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marL="0" algn="l" defTabSz="914400" rtl="0" eaLnBrk="1" fontAlgn="t" latinLnBrk="0" hangingPunct="1"/>
                      <a:endParaRPr lang="en-US" sz="1800" b="1" kern="1200" dirty="0" smtClean="0">
                        <a:solidFill>
                          <a:schemeClr val="tx1"/>
                        </a:solidFill>
                        <a:effectLst>
                          <a:outerShdw blurRad="38100" dist="38100" dir="2700000" algn="tl">
                            <a:srgbClr val="FFFFFF"/>
                          </a:outerShdw>
                        </a:effectLst>
                        <a:latin typeface="Arial" charset="0"/>
                        <a:ea typeface="+mn-ea"/>
                        <a:cs typeface="+mn-cs"/>
                      </a:endParaRPr>
                    </a:p>
                  </a:txBody>
                  <a:tcPr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pPr marL="0" algn="r" defTabSz="914400" rtl="0" eaLnBrk="1" fontAlgn="t" latinLnBrk="0" hangingPunct="1"/>
                      <a:r>
                        <a:rPr lang="en-US" sz="1800" b="1" kern="1200" dirty="0" smtClean="0">
                          <a:solidFill>
                            <a:schemeClr val="tx1"/>
                          </a:solidFill>
                          <a:effectLst>
                            <a:outerShdw blurRad="38100" dist="38100" dir="2700000" algn="tl">
                              <a:srgbClr val="FFFFFF"/>
                            </a:outerShdw>
                          </a:effectLst>
                          <a:latin typeface="Arial" charset="0"/>
                          <a:ea typeface="+mn-ea"/>
                          <a:cs typeface="+mn-cs"/>
                        </a:rPr>
                        <a:t>185</a:t>
                      </a:r>
                    </a:p>
                  </a:txBody>
                  <a:tcPr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marL="0" algn="r" defTabSz="914400" rtl="0" eaLnBrk="1" fontAlgn="t" latinLnBrk="0" hangingPunct="1"/>
                      <a:endParaRPr lang="en-US" sz="1800" b="1" kern="1200" dirty="0" smtClean="0">
                        <a:solidFill>
                          <a:schemeClr val="tx1"/>
                        </a:solidFill>
                        <a:effectLst>
                          <a:outerShdw blurRad="38100" dist="38100" dir="2700000" algn="tl">
                            <a:srgbClr val="FFFFFF"/>
                          </a:outerShdw>
                        </a:effectLst>
                        <a:latin typeface="Arial" charset="0"/>
                        <a:ea typeface="+mn-ea"/>
                        <a:cs typeface="+mn-cs"/>
                      </a:endParaRPr>
                    </a:p>
                  </a:txBody>
                  <a:tcPr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marL="0" algn="l" defTabSz="914400" rtl="0" eaLnBrk="1" fontAlgn="t" latinLnBrk="0" hangingPunct="1"/>
                      <a:endParaRPr lang="en-US" sz="1800" b="1" kern="1200" dirty="0" smtClean="0">
                        <a:solidFill>
                          <a:schemeClr val="tx1"/>
                        </a:solidFill>
                        <a:effectLst>
                          <a:outerShdw blurRad="38100" dist="38100" dir="2700000" algn="tl">
                            <a:srgbClr val="FFFFFF"/>
                          </a:outerShdw>
                        </a:effectLst>
                        <a:latin typeface="Arial" charset="0"/>
                        <a:ea typeface="+mn-ea"/>
                        <a:cs typeface="+mn-cs"/>
                      </a:endParaRPr>
                    </a:p>
                  </a:txBody>
                  <a:tcPr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marL="0" algn="l" defTabSz="914400" rtl="0" eaLnBrk="1" fontAlgn="t" latinLnBrk="0" hangingPunct="1"/>
                      <a:endParaRPr lang="en-US" sz="1800" b="1" kern="1200" dirty="0" smtClean="0">
                        <a:solidFill>
                          <a:schemeClr val="tx1"/>
                        </a:solidFill>
                        <a:effectLst>
                          <a:outerShdw blurRad="38100" dist="38100" dir="2700000" algn="tl">
                            <a:srgbClr val="FFFFFF"/>
                          </a:outerShdw>
                        </a:effectLst>
                        <a:latin typeface="Arial" charset="0"/>
                        <a:ea typeface="+mn-ea"/>
                        <a:cs typeface="+mn-cs"/>
                      </a:endParaRPr>
                    </a:p>
                  </a:txBody>
                  <a:tcPr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r>
              <a:tr h="274320">
                <a:tc vMerge="1">
                  <a:txBody>
                    <a:bodyPr/>
                    <a:lstStyle/>
                    <a:p>
                      <a:pPr marL="0" algn="ctr" defTabSz="914400" rtl="0" eaLnBrk="1" fontAlgn="t" latinLnBrk="0" hangingPunct="1"/>
                      <a:endParaRPr lang="en-US" sz="2800" b="1" kern="1200" dirty="0" smtClean="0">
                        <a:solidFill>
                          <a:schemeClr val="tx1"/>
                        </a:solidFill>
                        <a:effectLst>
                          <a:outerShdw blurRad="38100" dist="38100" dir="2700000" algn="tl">
                            <a:srgbClr val="FFFFFF"/>
                          </a:outerShdw>
                        </a:effectLst>
                        <a:latin typeface="Arial" charset="0"/>
                        <a:ea typeface="+mn-ea"/>
                        <a:cs typeface="+mn-cs"/>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800" b="1" kern="1200" dirty="0" smtClean="0">
                          <a:solidFill>
                            <a:schemeClr val="tx1"/>
                          </a:solidFill>
                          <a:effectLst>
                            <a:outerShdw blurRad="38100" dist="38100" dir="2700000" algn="tl">
                              <a:srgbClr val="FFFFFF"/>
                            </a:outerShdw>
                          </a:effectLst>
                          <a:latin typeface="Arial" charset="0"/>
                          <a:ea typeface="+mn-ea"/>
                          <a:cs typeface="+mn-cs"/>
                        </a:rPr>
                        <a:t>K3:130</a:t>
                      </a:r>
                    </a:p>
                  </a:txBody>
                  <a:tcPr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t"/>
                      <a:r>
                        <a:rPr lang="en-US" sz="1800" b="1" kern="1200" dirty="0" smtClean="0">
                          <a:solidFill>
                            <a:schemeClr val="tx1"/>
                          </a:solidFill>
                          <a:effectLst>
                            <a:outerShdw blurRad="38100" dist="38100" dir="2700000" algn="tl">
                              <a:srgbClr val="FFFFFF"/>
                            </a:outerShdw>
                          </a:effectLst>
                          <a:latin typeface="Arial" charset="0"/>
                          <a:ea typeface="+mn-ea"/>
                          <a:cs typeface="+mn-cs"/>
                        </a:rPr>
                        <a:t>Ordering cost</a:t>
                      </a:r>
                    </a:p>
                  </a:txBody>
                  <a:tcPr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defTabSz="914400" rtl="0" eaLnBrk="1" fontAlgn="t" latinLnBrk="0" hangingPunct="1"/>
                      <a:endParaRPr lang="en-US" sz="1800" b="1" kern="1200" dirty="0" smtClean="0">
                        <a:solidFill>
                          <a:schemeClr val="tx1"/>
                        </a:solidFill>
                        <a:effectLst>
                          <a:outerShdw blurRad="38100" dist="38100" dir="2700000" algn="tl">
                            <a:srgbClr val="FFFFFF"/>
                          </a:outerShdw>
                        </a:effectLst>
                        <a:latin typeface="Arial" charset="0"/>
                        <a:ea typeface="+mn-ea"/>
                        <a:cs typeface="+mn-cs"/>
                      </a:endParaRPr>
                    </a:p>
                  </a:txBody>
                  <a:tcPr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pPr marL="0" algn="l" defTabSz="914400" rtl="0" eaLnBrk="1" fontAlgn="t" latinLnBrk="0" hangingPunct="1"/>
                      <a:endParaRPr lang="en-US" sz="1800" b="1" kern="1200" dirty="0" smtClean="0">
                        <a:solidFill>
                          <a:schemeClr val="tx1"/>
                        </a:solidFill>
                        <a:effectLst>
                          <a:outerShdw blurRad="38100" dist="38100" dir="2700000" algn="tl">
                            <a:srgbClr val="FFFFFF"/>
                          </a:outerShdw>
                        </a:effectLst>
                        <a:latin typeface="Arial" charset="0"/>
                        <a:ea typeface="+mn-ea"/>
                        <a:cs typeface="+mn-cs"/>
                      </a:endParaRPr>
                    </a:p>
                  </a:txBody>
                  <a:tcPr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pPr marL="0" algn="r" defTabSz="914400" rtl="0" eaLnBrk="1" fontAlgn="t" latinLnBrk="0" hangingPunct="1"/>
                      <a:endParaRPr lang="en-US" sz="1800" b="1" kern="1200" dirty="0" smtClean="0">
                        <a:solidFill>
                          <a:schemeClr val="tx1"/>
                        </a:solidFill>
                        <a:effectLst>
                          <a:outerShdw blurRad="38100" dist="38100" dir="2700000" algn="tl">
                            <a:srgbClr val="FFFFFF"/>
                          </a:outerShdw>
                        </a:effectLst>
                        <a:latin typeface="Arial" charset="0"/>
                        <a:ea typeface="+mn-ea"/>
                        <a:cs typeface="+mn-cs"/>
                      </a:endParaRPr>
                    </a:p>
                  </a:txBody>
                  <a:tcPr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defTabSz="914400" rtl="0" eaLnBrk="1" fontAlgn="t" latinLnBrk="0" hangingPunct="1"/>
                      <a:endParaRPr lang="en-US" sz="1800" b="1" kern="1200" dirty="0" smtClean="0">
                        <a:solidFill>
                          <a:schemeClr val="tx1"/>
                        </a:solidFill>
                        <a:effectLst>
                          <a:outerShdw blurRad="38100" dist="38100" dir="2700000" algn="tl">
                            <a:srgbClr val="FFFFFF"/>
                          </a:outerShdw>
                        </a:effectLst>
                        <a:latin typeface="Arial" charset="0"/>
                        <a:ea typeface="+mn-ea"/>
                        <a:cs typeface="+mn-cs"/>
                      </a:endParaRPr>
                    </a:p>
                  </a:txBody>
                  <a:tcPr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defTabSz="914400" rtl="0" eaLnBrk="1" fontAlgn="t" latinLnBrk="0" hangingPunct="1"/>
                      <a:endParaRPr lang="en-US" sz="1800" b="1" kern="1200" dirty="0" smtClean="0">
                        <a:solidFill>
                          <a:schemeClr val="tx1"/>
                        </a:solidFill>
                        <a:effectLst>
                          <a:outerShdw blurRad="38100" dist="38100" dir="2700000" algn="tl">
                            <a:srgbClr val="FFFFFF"/>
                          </a:outerShdw>
                        </a:effectLst>
                        <a:latin typeface="Arial" charset="0"/>
                        <a:ea typeface="+mn-ea"/>
                        <a:cs typeface="+mn-cs"/>
                      </a:endParaRPr>
                    </a:p>
                  </a:txBody>
                  <a:tcPr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74320">
                <a:tc vMerge="1">
                  <a:txBody>
                    <a:bodyPr/>
                    <a:lstStyle/>
                    <a:p>
                      <a:pPr marL="0" algn="ctr" defTabSz="914400" rtl="0" eaLnBrk="1" fontAlgn="t" latinLnBrk="0" hangingPunct="1"/>
                      <a:endParaRPr lang="en-US" sz="2800" b="1" kern="1200" dirty="0" smtClean="0">
                        <a:solidFill>
                          <a:schemeClr val="tx1"/>
                        </a:solidFill>
                        <a:effectLst>
                          <a:outerShdw blurRad="38100" dist="38100" dir="2700000" algn="tl">
                            <a:srgbClr val="FFFFFF"/>
                          </a:outerShdw>
                        </a:effectLst>
                        <a:latin typeface="Arial" charset="0"/>
                        <a:ea typeface="+mn-ea"/>
                        <a:cs typeface="+mn-cs"/>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800" b="1" kern="1200" dirty="0" smtClean="0">
                        <a:solidFill>
                          <a:schemeClr val="tx1"/>
                        </a:solidFill>
                        <a:effectLst>
                          <a:outerShdw blurRad="38100" dist="38100" dir="2700000" algn="tl">
                            <a:srgbClr val="FFFFFF"/>
                          </a:outerShdw>
                        </a:effectLst>
                        <a:latin typeface="Arial" charset="0"/>
                        <a:ea typeface="+mn-ea"/>
                        <a:cs typeface="+mn-cs"/>
                      </a:endParaRPr>
                    </a:p>
                  </a:txBody>
                  <a:tcPr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t"/>
                      <a:r>
                        <a:rPr lang="en-US" sz="1800" b="1" kern="1200" dirty="0" smtClean="0">
                          <a:solidFill>
                            <a:schemeClr val="tx1"/>
                          </a:solidFill>
                          <a:effectLst>
                            <a:outerShdw blurRad="38100" dist="38100" dir="2700000" algn="tl">
                              <a:srgbClr val="FFFFFF"/>
                            </a:outerShdw>
                          </a:effectLst>
                          <a:latin typeface="Arial" charset="0"/>
                          <a:ea typeface="+mn-ea"/>
                          <a:cs typeface="+mn-cs"/>
                        </a:rPr>
                        <a:t>Holding cost</a:t>
                      </a:r>
                    </a:p>
                  </a:txBody>
                  <a:tcPr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defTabSz="914400" rtl="0" eaLnBrk="1" fontAlgn="t" latinLnBrk="0" hangingPunct="1"/>
                      <a:endParaRPr lang="en-US" sz="1800" b="1" kern="1200" dirty="0" smtClean="0">
                        <a:solidFill>
                          <a:schemeClr val="tx1"/>
                        </a:solidFill>
                        <a:effectLst>
                          <a:outerShdw blurRad="38100" dist="38100" dir="2700000" algn="tl">
                            <a:srgbClr val="FFFFFF"/>
                          </a:outerShdw>
                        </a:effectLst>
                        <a:latin typeface="Arial" charset="0"/>
                        <a:ea typeface="+mn-ea"/>
                        <a:cs typeface="+mn-cs"/>
                      </a:endParaRPr>
                    </a:p>
                  </a:txBody>
                  <a:tcPr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pPr marL="0" algn="l" defTabSz="914400" rtl="0" eaLnBrk="1" fontAlgn="t" latinLnBrk="0" hangingPunct="1"/>
                      <a:endParaRPr lang="en-US" sz="1800" b="1" kern="1200" dirty="0" smtClean="0">
                        <a:solidFill>
                          <a:schemeClr val="tx1"/>
                        </a:solidFill>
                        <a:effectLst>
                          <a:outerShdw blurRad="38100" dist="38100" dir="2700000" algn="tl">
                            <a:srgbClr val="FFFFFF"/>
                          </a:outerShdw>
                        </a:effectLst>
                        <a:latin typeface="Arial" charset="0"/>
                        <a:ea typeface="+mn-ea"/>
                        <a:cs typeface="+mn-cs"/>
                      </a:endParaRPr>
                    </a:p>
                  </a:txBody>
                  <a:tcPr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pPr marL="0" algn="r" defTabSz="914400" rtl="0" eaLnBrk="1" fontAlgn="t" latinLnBrk="0" hangingPunct="1"/>
                      <a:endParaRPr lang="en-US" sz="1800" b="1" kern="1200" dirty="0" smtClean="0">
                        <a:solidFill>
                          <a:schemeClr val="tx1"/>
                        </a:solidFill>
                        <a:effectLst>
                          <a:outerShdw blurRad="38100" dist="38100" dir="2700000" algn="tl">
                            <a:srgbClr val="FFFFFF"/>
                          </a:outerShdw>
                        </a:effectLst>
                        <a:latin typeface="Arial" charset="0"/>
                        <a:ea typeface="+mn-ea"/>
                        <a:cs typeface="+mn-cs"/>
                      </a:endParaRPr>
                    </a:p>
                  </a:txBody>
                  <a:tcPr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defTabSz="914400" rtl="0" eaLnBrk="1" fontAlgn="t" latinLnBrk="0" hangingPunct="1"/>
                      <a:endParaRPr lang="en-US" sz="1800" b="1" kern="1200" dirty="0" smtClean="0">
                        <a:solidFill>
                          <a:schemeClr val="tx1"/>
                        </a:solidFill>
                        <a:effectLst>
                          <a:outerShdw blurRad="38100" dist="38100" dir="2700000" algn="tl">
                            <a:srgbClr val="FFFFFF"/>
                          </a:outerShdw>
                        </a:effectLst>
                        <a:latin typeface="Arial" charset="0"/>
                        <a:ea typeface="+mn-ea"/>
                        <a:cs typeface="+mn-cs"/>
                      </a:endParaRPr>
                    </a:p>
                  </a:txBody>
                  <a:tcPr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defTabSz="914400" rtl="0" eaLnBrk="1" fontAlgn="t" latinLnBrk="0" hangingPunct="1"/>
                      <a:endParaRPr lang="en-US" sz="1800" b="1" kern="1200" dirty="0" smtClean="0">
                        <a:solidFill>
                          <a:schemeClr val="tx1"/>
                        </a:solidFill>
                        <a:effectLst>
                          <a:outerShdw blurRad="38100" dist="38100" dir="2700000" algn="tl">
                            <a:srgbClr val="FFFFFF"/>
                          </a:outerShdw>
                        </a:effectLst>
                        <a:latin typeface="Arial" charset="0"/>
                        <a:ea typeface="+mn-ea"/>
                        <a:cs typeface="+mn-cs"/>
                      </a:endParaRPr>
                    </a:p>
                  </a:txBody>
                  <a:tcPr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74320">
                <a:tc vMerge="1">
                  <a:txBody>
                    <a:bodyPr/>
                    <a:lstStyle/>
                    <a:p>
                      <a:pPr marL="0" algn="ctr" defTabSz="914400" rtl="0" eaLnBrk="1" fontAlgn="t" latinLnBrk="0" hangingPunct="1"/>
                      <a:endParaRPr lang="en-US" sz="2800" b="1" kern="1200" dirty="0" smtClean="0">
                        <a:solidFill>
                          <a:schemeClr val="tx1"/>
                        </a:solidFill>
                        <a:effectLst>
                          <a:outerShdw blurRad="38100" dist="38100" dir="2700000" algn="tl">
                            <a:srgbClr val="FFFFFF"/>
                          </a:outerShdw>
                        </a:effectLst>
                        <a:latin typeface="Arial" charset="0"/>
                        <a:ea typeface="+mn-ea"/>
                        <a:cs typeface="+mn-cs"/>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800" b="1" kern="1200" dirty="0" smtClean="0">
                        <a:solidFill>
                          <a:schemeClr val="tx1"/>
                        </a:solidFill>
                        <a:effectLst>
                          <a:outerShdw blurRad="38100" dist="38100" dir="2700000" algn="tl">
                            <a:srgbClr val="FFFFFF"/>
                          </a:outerShdw>
                        </a:effectLst>
                        <a:latin typeface="Arial" charset="0"/>
                        <a:ea typeface="+mn-ea"/>
                        <a:cs typeface="+mn-cs"/>
                      </a:endParaRPr>
                    </a:p>
                  </a:txBody>
                  <a:tcPr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t"/>
                      <a:r>
                        <a:rPr lang="en-US" sz="1800" b="1" kern="1200" dirty="0" smtClean="0">
                          <a:solidFill>
                            <a:schemeClr val="tx1"/>
                          </a:solidFill>
                          <a:effectLst>
                            <a:outerShdw blurRad="38100" dist="38100" dir="2700000" algn="tl">
                              <a:srgbClr val="FFFFFF"/>
                            </a:outerShdw>
                          </a:effectLst>
                          <a:latin typeface="Arial" charset="0"/>
                          <a:ea typeface="+mn-ea"/>
                          <a:cs typeface="+mn-cs"/>
                        </a:rPr>
                        <a:t>Total cost</a:t>
                      </a:r>
                    </a:p>
                  </a:txBody>
                  <a:tcPr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defTabSz="914400" rtl="0" eaLnBrk="1" fontAlgn="t" latinLnBrk="0" hangingPunct="1"/>
                      <a:endParaRPr lang="en-US" sz="1800" b="1" kern="1200" dirty="0" smtClean="0">
                        <a:solidFill>
                          <a:schemeClr val="tx1"/>
                        </a:solidFill>
                        <a:effectLst>
                          <a:outerShdw blurRad="38100" dist="38100" dir="2700000" algn="tl">
                            <a:srgbClr val="FFFFFF"/>
                          </a:outerShdw>
                        </a:effectLst>
                        <a:latin typeface="Arial" charset="0"/>
                        <a:ea typeface="+mn-ea"/>
                        <a:cs typeface="+mn-cs"/>
                      </a:endParaRPr>
                    </a:p>
                  </a:txBody>
                  <a:tcPr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pPr marL="0" algn="l" defTabSz="914400" rtl="0" eaLnBrk="1" fontAlgn="t" latinLnBrk="0" hangingPunct="1"/>
                      <a:endParaRPr lang="en-US" sz="1800" b="1" kern="1200" dirty="0" smtClean="0">
                        <a:solidFill>
                          <a:schemeClr val="tx1"/>
                        </a:solidFill>
                        <a:effectLst>
                          <a:outerShdw blurRad="38100" dist="38100" dir="2700000" algn="tl">
                            <a:srgbClr val="FFFFFF"/>
                          </a:outerShdw>
                        </a:effectLst>
                        <a:latin typeface="Arial" charset="0"/>
                        <a:ea typeface="+mn-ea"/>
                        <a:cs typeface="+mn-cs"/>
                      </a:endParaRPr>
                    </a:p>
                  </a:txBody>
                  <a:tcPr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pPr marL="0" marR="0" indent="0" algn="r" defTabSz="914400" rtl="0" eaLnBrk="1" fontAlgn="t" latinLnBrk="0" hangingPunct="1">
                        <a:lnSpc>
                          <a:spcPct val="100000"/>
                        </a:lnSpc>
                        <a:spcBef>
                          <a:spcPts val="0"/>
                        </a:spcBef>
                        <a:spcAft>
                          <a:spcPts val="0"/>
                        </a:spcAft>
                        <a:buClrTx/>
                        <a:buSzTx/>
                        <a:buFontTx/>
                        <a:buNone/>
                        <a:tabLst/>
                        <a:defRPr/>
                      </a:pPr>
                      <a:r>
                        <a:rPr lang="en-US" sz="1800" b="1" kern="1200" dirty="0" smtClean="0">
                          <a:solidFill>
                            <a:srgbClr val="FF0000"/>
                          </a:solidFill>
                          <a:effectLst>
                            <a:outerShdw blurRad="38100" dist="38100" dir="2700000" algn="tl">
                              <a:srgbClr val="FFFFFF"/>
                            </a:outerShdw>
                          </a:effectLst>
                          <a:latin typeface="Arial" charset="0"/>
                          <a:ea typeface="+mn-ea"/>
                          <a:cs typeface="+mn-cs"/>
                        </a:rPr>
                        <a:t>315</a:t>
                      </a:r>
                    </a:p>
                  </a:txBody>
                  <a:tcPr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r" defTabSz="914400" rtl="0" eaLnBrk="1" fontAlgn="b" latinLnBrk="0" hangingPunct="1">
                        <a:spcBef>
                          <a:spcPct val="0"/>
                        </a:spcBef>
                        <a:spcAft>
                          <a:spcPts val="100"/>
                        </a:spcAft>
                      </a:pPr>
                      <a:endParaRPr lang="en-US" sz="1800" b="1" kern="1200" dirty="0" smtClean="0">
                        <a:solidFill>
                          <a:schemeClr val="tx1"/>
                        </a:solidFill>
                        <a:effectLst>
                          <a:outerShdw blurRad="38100" dist="38100" dir="2700000" algn="tl">
                            <a:srgbClr val="FFFFFF"/>
                          </a:outerShdw>
                        </a:effectLst>
                        <a:latin typeface="Arial" charset="0"/>
                        <a:ea typeface="+mn-ea"/>
                        <a:cs typeface="+mn-cs"/>
                      </a:endParaRPr>
                    </a:p>
                  </a:txBody>
                  <a:tcPr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defTabSz="914400" rtl="0" eaLnBrk="1" fontAlgn="t" latinLnBrk="0" hangingPunct="1"/>
                      <a:endParaRPr lang="en-US" sz="1800" b="1" kern="1200" dirty="0" smtClean="0">
                        <a:solidFill>
                          <a:schemeClr val="tx1"/>
                        </a:solidFill>
                        <a:effectLst>
                          <a:outerShdw blurRad="38100" dist="38100" dir="2700000" algn="tl">
                            <a:srgbClr val="FFFFFF"/>
                          </a:outerShdw>
                        </a:effectLst>
                        <a:latin typeface="Arial" charset="0"/>
                        <a:ea typeface="+mn-ea"/>
                        <a:cs typeface="+mn-cs"/>
                      </a:endParaRPr>
                    </a:p>
                  </a:txBody>
                  <a:tcPr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74320">
                <a:tc rowSpan="4">
                  <a:txBody>
                    <a:bodyPr/>
                    <a:lstStyle/>
                    <a:p>
                      <a:pPr marL="0" algn="ctr" defTabSz="914400" rtl="0" eaLnBrk="1" fontAlgn="t" latinLnBrk="0" hangingPunct="1"/>
                      <a:r>
                        <a:rPr lang="en-US" sz="2800" b="1" kern="1200" dirty="0" smtClean="0">
                          <a:solidFill>
                            <a:schemeClr val="tx1"/>
                          </a:solidFill>
                          <a:effectLst>
                            <a:outerShdw blurRad="38100" dist="38100" dir="2700000" algn="tl">
                              <a:srgbClr val="FFFFFF"/>
                            </a:outerShdw>
                          </a:effectLst>
                          <a:latin typeface="Arial" charset="0"/>
                          <a:ea typeface="+mn-ea"/>
                          <a:cs typeface="+mn-cs"/>
                        </a:rPr>
                        <a:t>P4</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p>
                  </a:txBody>
                  <a:tcPr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t"/>
                      <a:r>
                        <a:rPr lang="en-US" sz="1800" b="1" kern="1200" dirty="0" smtClean="0">
                          <a:solidFill>
                            <a:srgbClr val="0000FF"/>
                          </a:solidFill>
                          <a:effectLst>
                            <a:outerShdw blurRad="38100" dist="38100" dir="2700000" algn="tl">
                              <a:srgbClr val="FFFFFF"/>
                            </a:outerShdw>
                          </a:effectLst>
                          <a:latin typeface="Arial" charset="0"/>
                          <a:ea typeface="+mn-ea"/>
                          <a:cs typeface="+mn-cs"/>
                        </a:rPr>
                        <a:t>BC3</a:t>
                      </a:r>
                    </a:p>
                  </a:txBody>
                  <a:tcPr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marL="0" algn="l" defTabSz="914400" rtl="0" eaLnBrk="1" fontAlgn="t" latinLnBrk="0" hangingPunct="1"/>
                      <a:endParaRPr lang="en-US" sz="1800" b="1" kern="1200" dirty="0" smtClean="0">
                        <a:solidFill>
                          <a:schemeClr val="tx1"/>
                        </a:solidFill>
                        <a:effectLst>
                          <a:outerShdw blurRad="38100" dist="38100" dir="2700000" algn="tl">
                            <a:srgbClr val="FFFFFF"/>
                          </a:outerShdw>
                        </a:effectLst>
                        <a:latin typeface="Arial" charset="0"/>
                        <a:ea typeface="+mn-ea"/>
                        <a:cs typeface="+mn-cs"/>
                      </a:endParaRPr>
                    </a:p>
                  </a:txBody>
                  <a:tcPr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pPr marL="0" algn="l" defTabSz="914400" rtl="0" eaLnBrk="1" fontAlgn="t" latinLnBrk="0" hangingPunct="1"/>
                      <a:endParaRPr lang="en-US" sz="1800" b="1" kern="1200" dirty="0" smtClean="0">
                        <a:solidFill>
                          <a:schemeClr val="tx1"/>
                        </a:solidFill>
                        <a:effectLst>
                          <a:outerShdw blurRad="38100" dist="38100" dir="2700000" algn="tl">
                            <a:srgbClr val="FFFFFF"/>
                          </a:outerShdw>
                        </a:effectLst>
                        <a:latin typeface="Arial" charset="0"/>
                        <a:ea typeface="+mn-ea"/>
                        <a:cs typeface="+mn-cs"/>
                      </a:endParaRPr>
                    </a:p>
                  </a:txBody>
                  <a:tcPr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pPr marL="0" marR="0" indent="0" algn="r" defTabSz="914400" rtl="0" eaLnBrk="1" fontAlgn="t" latinLnBrk="0" hangingPunct="1">
                        <a:lnSpc>
                          <a:spcPct val="100000"/>
                        </a:lnSpc>
                        <a:spcBef>
                          <a:spcPts val="0"/>
                        </a:spcBef>
                        <a:spcAft>
                          <a:spcPts val="0"/>
                        </a:spcAft>
                        <a:buClrTx/>
                        <a:buSzTx/>
                        <a:buFontTx/>
                        <a:buNone/>
                        <a:tabLst/>
                        <a:defRPr/>
                      </a:pPr>
                      <a:r>
                        <a:rPr lang="en-US" sz="1800" b="1" kern="1200" dirty="0" smtClean="0">
                          <a:solidFill>
                            <a:srgbClr val="0000FF"/>
                          </a:solidFill>
                          <a:effectLst>
                            <a:outerShdw blurRad="38100" dist="38100" dir="2700000" algn="tl">
                              <a:srgbClr val="FFFFFF"/>
                            </a:outerShdw>
                          </a:effectLst>
                          <a:latin typeface="Arial" charset="0"/>
                          <a:ea typeface="+mn-ea"/>
                          <a:cs typeface="+mn-cs"/>
                        </a:rPr>
                        <a:t>315</a:t>
                      </a:r>
                    </a:p>
                  </a:txBody>
                  <a:tcPr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marL="0" algn="l" defTabSz="914400" rtl="0" eaLnBrk="1" fontAlgn="t" latinLnBrk="0" hangingPunct="1"/>
                      <a:endParaRPr lang="en-US" sz="1800" b="1" kern="1200" dirty="0" smtClean="0">
                        <a:solidFill>
                          <a:srgbClr val="0000FF"/>
                        </a:solidFill>
                        <a:effectLst>
                          <a:outerShdw blurRad="38100" dist="38100" dir="2700000" algn="tl">
                            <a:srgbClr val="FFFFFF"/>
                          </a:outerShdw>
                        </a:effectLst>
                        <a:latin typeface="Arial" charset="0"/>
                        <a:ea typeface="+mn-ea"/>
                        <a:cs typeface="+mn-cs"/>
                      </a:endParaRPr>
                    </a:p>
                  </a:txBody>
                  <a:tcPr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marL="0" algn="l" defTabSz="914400" rtl="0" eaLnBrk="1" fontAlgn="t" latinLnBrk="0" hangingPunct="1"/>
                      <a:endParaRPr lang="en-US" sz="1800" b="1" kern="1200" dirty="0" smtClean="0">
                        <a:solidFill>
                          <a:srgbClr val="0000FF"/>
                        </a:solidFill>
                        <a:effectLst>
                          <a:outerShdw blurRad="38100" dist="38100" dir="2700000" algn="tl">
                            <a:srgbClr val="FFFFFF"/>
                          </a:outerShdw>
                        </a:effectLst>
                        <a:latin typeface="Arial" charset="0"/>
                        <a:ea typeface="+mn-ea"/>
                        <a:cs typeface="+mn-cs"/>
                      </a:endParaRPr>
                    </a:p>
                  </a:txBody>
                  <a:tcPr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r>
              <a:tr h="274320">
                <a:tc vMerge="1">
                  <a:txBody>
                    <a:bodyPr/>
                    <a:lstStyle/>
                    <a:p>
                      <a:pPr marL="0" algn="ctr" defTabSz="914400" rtl="0" eaLnBrk="1" fontAlgn="t" latinLnBrk="0" hangingPunct="1"/>
                      <a:endParaRPr lang="en-US" sz="1800" b="1" kern="1200" dirty="0" smtClean="0">
                        <a:solidFill>
                          <a:schemeClr val="tx1"/>
                        </a:solidFill>
                        <a:effectLst>
                          <a:outerShdw blurRad="38100" dist="38100" dir="2700000" algn="tl">
                            <a:srgbClr val="FFFFFF"/>
                          </a:outerShdw>
                        </a:effectLst>
                        <a:latin typeface="Arial" charset="0"/>
                        <a:ea typeface="+mn-ea"/>
                        <a:cs typeface="+mn-cs"/>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800" b="1" kern="1200" dirty="0" smtClean="0">
                          <a:solidFill>
                            <a:schemeClr val="tx1"/>
                          </a:solidFill>
                          <a:effectLst>
                            <a:outerShdw blurRad="38100" dist="38100" dir="2700000" algn="tl">
                              <a:srgbClr val="FFFFFF"/>
                            </a:outerShdw>
                          </a:effectLst>
                          <a:latin typeface="Arial" charset="0"/>
                          <a:ea typeface="+mn-ea"/>
                          <a:cs typeface="+mn-cs"/>
                        </a:rPr>
                        <a:t>K4:135</a:t>
                      </a:r>
                    </a:p>
                  </a:txBody>
                  <a:tcPr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t"/>
                      <a:r>
                        <a:rPr lang="en-US" sz="1800" b="1" kern="1200" dirty="0" smtClean="0">
                          <a:solidFill>
                            <a:schemeClr val="tx1"/>
                          </a:solidFill>
                          <a:effectLst>
                            <a:outerShdw blurRad="38100" dist="38100" dir="2700000" algn="tl">
                              <a:srgbClr val="FFFFFF"/>
                            </a:outerShdw>
                          </a:effectLst>
                          <a:latin typeface="Arial" charset="0"/>
                          <a:ea typeface="+mn-ea"/>
                          <a:cs typeface="+mn-cs"/>
                        </a:rPr>
                        <a:t>Ordering cost</a:t>
                      </a:r>
                    </a:p>
                  </a:txBody>
                  <a:tcPr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defTabSz="914400" rtl="0" eaLnBrk="1" fontAlgn="t" latinLnBrk="0" hangingPunct="1"/>
                      <a:endParaRPr lang="en-US" sz="1800" b="1" kern="1200" dirty="0" smtClean="0">
                        <a:solidFill>
                          <a:schemeClr val="tx1"/>
                        </a:solidFill>
                        <a:effectLst>
                          <a:outerShdw blurRad="38100" dist="38100" dir="2700000" algn="tl">
                            <a:srgbClr val="FFFFFF"/>
                          </a:outerShdw>
                        </a:effectLst>
                        <a:latin typeface="Arial" charset="0"/>
                        <a:ea typeface="+mn-ea"/>
                        <a:cs typeface="+mn-cs"/>
                      </a:endParaRPr>
                    </a:p>
                  </a:txBody>
                  <a:tcPr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pPr marL="0" algn="l" defTabSz="914400" rtl="0" eaLnBrk="1" fontAlgn="t" latinLnBrk="0" hangingPunct="1"/>
                      <a:endParaRPr lang="en-US" sz="1800" b="1" kern="1200" dirty="0" smtClean="0">
                        <a:solidFill>
                          <a:schemeClr val="tx1"/>
                        </a:solidFill>
                        <a:effectLst>
                          <a:outerShdw blurRad="38100" dist="38100" dir="2700000" algn="tl">
                            <a:srgbClr val="FFFFFF"/>
                          </a:outerShdw>
                        </a:effectLst>
                        <a:latin typeface="Arial" charset="0"/>
                        <a:ea typeface="+mn-ea"/>
                        <a:cs typeface="+mn-cs"/>
                      </a:endParaRPr>
                    </a:p>
                  </a:txBody>
                  <a:tcPr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pPr marL="0" algn="l" defTabSz="914400" rtl="0" eaLnBrk="1" fontAlgn="t" latinLnBrk="0" hangingPunct="1"/>
                      <a:endParaRPr lang="en-US" sz="1800" b="1" kern="1200" dirty="0" smtClean="0">
                        <a:solidFill>
                          <a:schemeClr val="tx1"/>
                        </a:solidFill>
                        <a:effectLst>
                          <a:outerShdw blurRad="38100" dist="38100" dir="2700000" algn="tl">
                            <a:srgbClr val="FFFFFF"/>
                          </a:outerShdw>
                        </a:effectLst>
                        <a:latin typeface="Arial" charset="0"/>
                        <a:ea typeface="+mn-ea"/>
                        <a:cs typeface="+mn-cs"/>
                      </a:endParaRPr>
                    </a:p>
                  </a:txBody>
                  <a:tcPr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pPr marL="0" algn="l" defTabSz="914400" rtl="0" eaLnBrk="1" fontAlgn="t" latinLnBrk="0" hangingPunct="1"/>
                      <a:endParaRPr lang="en-US" sz="1800" b="1" kern="1200" dirty="0" smtClean="0">
                        <a:solidFill>
                          <a:schemeClr val="tx1"/>
                        </a:solidFill>
                        <a:effectLst>
                          <a:outerShdw blurRad="38100" dist="38100" dir="2700000" algn="tl">
                            <a:srgbClr val="FFFFFF"/>
                          </a:outerShdw>
                        </a:effectLst>
                        <a:latin typeface="Arial" charset="0"/>
                        <a:ea typeface="+mn-ea"/>
                        <a:cs typeface="+mn-cs"/>
                      </a:endParaRPr>
                    </a:p>
                  </a:txBody>
                  <a:tcPr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defTabSz="914400" rtl="0" eaLnBrk="1" fontAlgn="t" latinLnBrk="0" hangingPunct="1"/>
                      <a:endParaRPr lang="en-US" sz="1800" b="1" kern="1200" dirty="0" smtClean="0">
                        <a:solidFill>
                          <a:schemeClr val="tx1"/>
                        </a:solidFill>
                        <a:effectLst>
                          <a:outerShdw blurRad="38100" dist="38100" dir="2700000" algn="tl">
                            <a:srgbClr val="FFFFFF"/>
                          </a:outerShdw>
                        </a:effectLst>
                        <a:latin typeface="Arial" charset="0"/>
                        <a:ea typeface="+mn-ea"/>
                        <a:cs typeface="+mn-cs"/>
                      </a:endParaRPr>
                    </a:p>
                  </a:txBody>
                  <a:tcPr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74320">
                <a:tc vMerge="1">
                  <a:txBody>
                    <a:bodyPr/>
                    <a:lstStyle/>
                    <a:p>
                      <a:pPr marL="0" algn="ctr" defTabSz="914400" rtl="0" eaLnBrk="1" fontAlgn="t" latinLnBrk="0" hangingPunct="1"/>
                      <a:endParaRPr lang="en-US" sz="1800" b="1" kern="1200" dirty="0" smtClean="0">
                        <a:solidFill>
                          <a:schemeClr val="tx1"/>
                        </a:solidFill>
                        <a:effectLst>
                          <a:outerShdw blurRad="38100" dist="38100" dir="2700000" algn="tl">
                            <a:srgbClr val="FFFFFF"/>
                          </a:outerShdw>
                        </a:effectLst>
                        <a:latin typeface="Arial" charset="0"/>
                        <a:ea typeface="+mn-ea"/>
                        <a:cs typeface="+mn-cs"/>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800" dirty="0"/>
                    </a:p>
                  </a:txBody>
                  <a:tcPr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t"/>
                      <a:r>
                        <a:rPr lang="en-US" sz="1800" b="1" kern="1200" dirty="0" smtClean="0">
                          <a:solidFill>
                            <a:schemeClr val="tx1"/>
                          </a:solidFill>
                          <a:effectLst>
                            <a:outerShdw blurRad="38100" dist="38100" dir="2700000" algn="tl">
                              <a:srgbClr val="FFFFFF"/>
                            </a:outerShdw>
                          </a:effectLst>
                          <a:latin typeface="Arial" charset="0"/>
                          <a:ea typeface="+mn-ea"/>
                          <a:cs typeface="+mn-cs"/>
                        </a:rPr>
                        <a:t>Holding cost</a:t>
                      </a:r>
                    </a:p>
                  </a:txBody>
                  <a:tcPr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defTabSz="914400" rtl="0" eaLnBrk="1" fontAlgn="t" latinLnBrk="0" hangingPunct="1"/>
                      <a:endParaRPr lang="en-US" sz="1800" b="1" kern="1200" dirty="0" smtClean="0">
                        <a:solidFill>
                          <a:schemeClr val="tx1"/>
                        </a:solidFill>
                        <a:effectLst>
                          <a:outerShdw blurRad="38100" dist="38100" dir="2700000" algn="tl">
                            <a:srgbClr val="FFFFFF"/>
                          </a:outerShdw>
                        </a:effectLst>
                        <a:latin typeface="Arial" charset="0"/>
                        <a:ea typeface="+mn-ea"/>
                        <a:cs typeface="+mn-cs"/>
                      </a:endParaRPr>
                    </a:p>
                  </a:txBody>
                  <a:tcPr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pPr marL="0" algn="l" defTabSz="914400" rtl="0" eaLnBrk="1" fontAlgn="t" latinLnBrk="0" hangingPunct="1"/>
                      <a:endParaRPr lang="en-US" sz="1800" b="1" kern="1200" dirty="0" smtClean="0">
                        <a:solidFill>
                          <a:schemeClr val="tx1"/>
                        </a:solidFill>
                        <a:effectLst>
                          <a:outerShdw blurRad="38100" dist="38100" dir="2700000" algn="tl">
                            <a:srgbClr val="FFFFFF"/>
                          </a:outerShdw>
                        </a:effectLst>
                        <a:latin typeface="Arial" charset="0"/>
                        <a:ea typeface="+mn-ea"/>
                        <a:cs typeface="+mn-cs"/>
                      </a:endParaRPr>
                    </a:p>
                  </a:txBody>
                  <a:tcPr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pPr marL="0" algn="l" defTabSz="914400" rtl="0" eaLnBrk="1" fontAlgn="t" latinLnBrk="0" hangingPunct="1"/>
                      <a:endParaRPr lang="en-US" sz="1800" b="1" kern="1200" dirty="0" smtClean="0">
                        <a:solidFill>
                          <a:schemeClr val="tx1"/>
                        </a:solidFill>
                        <a:effectLst>
                          <a:outerShdw blurRad="38100" dist="38100" dir="2700000" algn="tl">
                            <a:srgbClr val="FFFFFF"/>
                          </a:outerShdw>
                        </a:effectLst>
                        <a:latin typeface="Arial" charset="0"/>
                        <a:ea typeface="+mn-ea"/>
                        <a:cs typeface="+mn-cs"/>
                      </a:endParaRPr>
                    </a:p>
                  </a:txBody>
                  <a:tcPr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pPr marL="0" algn="l" defTabSz="914400" rtl="0" eaLnBrk="1" fontAlgn="t" latinLnBrk="0" hangingPunct="1"/>
                      <a:endParaRPr lang="en-US" sz="1800" b="1" kern="1200" dirty="0" smtClean="0">
                        <a:solidFill>
                          <a:schemeClr val="tx1"/>
                        </a:solidFill>
                        <a:effectLst>
                          <a:outerShdw blurRad="38100" dist="38100" dir="2700000" algn="tl">
                            <a:srgbClr val="FFFFFF"/>
                          </a:outerShdw>
                        </a:effectLst>
                        <a:latin typeface="Arial" charset="0"/>
                        <a:ea typeface="+mn-ea"/>
                        <a:cs typeface="+mn-cs"/>
                      </a:endParaRPr>
                    </a:p>
                  </a:txBody>
                  <a:tcPr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defTabSz="914400" rtl="0" eaLnBrk="1" fontAlgn="t" latinLnBrk="0" hangingPunct="1"/>
                      <a:endParaRPr lang="en-US" sz="1800" b="1" kern="1200" dirty="0" smtClean="0">
                        <a:solidFill>
                          <a:schemeClr val="tx1"/>
                        </a:solidFill>
                        <a:effectLst>
                          <a:outerShdw blurRad="38100" dist="38100" dir="2700000" algn="tl">
                            <a:srgbClr val="FFFFFF"/>
                          </a:outerShdw>
                        </a:effectLst>
                        <a:latin typeface="Arial" charset="0"/>
                        <a:ea typeface="+mn-ea"/>
                        <a:cs typeface="+mn-cs"/>
                      </a:endParaRPr>
                    </a:p>
                  </a:txBody>
                  <a:tcPr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74320">
                <a:tc vMerge="1">
                  <a:txBody>
                    <a:bodyPr/>
                    <a:lstStyle/>
                    <a:p>
                      <a:pPr marL="0" algn="ctr" defTabSz="914400" rtl="0" eaLnBrk="1" fontAlgn="t" latinLnBrk="0" hangingPunct="1"/>
                      <a:endParaRPr lang="en-US" sz="1800" b="1" kern="1200" dirty="0" smtClean="0">
                        <a:solidFill>
                          <a:schemeClr val="tx1"/>
                        </a:solidFill>
                        <a:effectLst>
                          <a:outerShdw blurRad="38100" dist="38100" dir="2700000" algn="tl">
                            <a:srgbClr val="FFFFFF"/>
                          </a:outerShdw>
                        </a:effectLst>
                        <a:latin typeface="Arial" charset="0"/>
                        <a:ea typeface="+mn-ea"/>
                        <a:cs typeface="+mn-cs"/>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800" dirty="0"/>
                    </a:p>
                  </a:txBody>
                  <a:tcPr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t"/>
                      <a:r>
                        <a:rPr lang="en-US" sz="1800" b="1" kern="1200" dirty="0" smtClean="0">
                          <a:solidFill>
                            <a:schemeClr val="tx1"/>
                          </a:solidFill>
                          <a:effectLst>
                            <a:outerShdw blurRad="38100" dist="38100" dir="2700000" algn="tl">
                              <a:srgbClr val="FFFFFF"/>
                            </a:outerShdw>
                          </a:effectLst>
                          <a:latin typeface="Arial" charset="0"/>
                          <a:ea typeface="+mn-ea"/>
                          <a:cs typeface="+mn-cs"/>
                        </a:rPr>
                        <a:t>Total cost</a:t>
                      </a:r>
                    </a:p>
                  </a:txBody>
                  <a:tcPr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defTabSz="914400" rtl="0" eaLnBrk="1" fontAlgn="t" latinLnBrk="0" hangingPunct="1"/>
                      <a:endParaRPr lang="en-US" sz="1800" b="1" kern="1200" dirty="0" smtClean="0">
                        <a:solidFill>
                          <a:schemeClr val="tx1"/>
                        </a:solidFill>
                        <a:effectLst>
                          <a:outerShdw blurRad="38100" dist="38100" dir="2700000" algn="tl">
                            <a:srgbClr val="FFFFFF"/>
                          </a:outerShdw>
                        </a:effectLst>
                        <a:latin typeface="Arial" charset="0"/>
                        <a:ea typeface="+mn-ea"/>
                        <a:cs typeface="+mn-cs"/>
                      </a:endParaRPr>
                    </a:p>
                  </a:txBody>
                  <a:tcPr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pPr marL="0" algn="l" defTabSz="914400" rtl="0" eaLnBrk="1" fontAlgn="t" latinLnBrk="0" hangingPunct="1"/>
                      <a:endParaRPr lang="en-US" sz="1800" b="1" kern="1200" dirty="0" smtClean="0">
                        <a:solidFill>
                          <a:schemeClr val="tx1"/>
                        </a:solidFill>
                        <a:effectLst>
                          <a:outerShdw blurRad="38100" dist="38100" dir="2700000" algn="tl">
                            <a:srgbClr val="FFFFFF"/>
                          </a:outerShdw>
                        </a:effectLst>
                        <a:latin typeface="Arial" charset="0"/>
                        <a:ea typeface="+mn-ea"/>
                        <a:cs typeface="+mn-cs"/>
                      </a:endParaRPr>
                    </a:p>
                  </a:txBody>
                  <a:tcPr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pPr marL="0" algn="l" defTabSz="914400" rtl="0" eaLnBrk="1" fontAlgn="t" latinLnBrk="0" hangingPunct="1"/>
                      <a:endParaRPr lang="en-US" sz="1800" b="1" kern="1200" dirty="0" smtClean="0">
                        <a:solidFill>
                          <a:schemeClr val="tx1"/>
                        </a:solidFill>
                        <a:effectLst>
                          <a:outerShdw blurRad="38100" dist="38100" dir="2700000" algn="tl">
                            <a:srgbClr val="FFFFFF"/>
                          </a:outerShdw>
                        </a:effectLst>
                        <a:latin typeface="Arial" charset="0"/>
                        <a:ea typeface="+mn-ea"/>
                        <a:cs typeface="+mn-cs"/>
                      </a:endParaRPr>
                    </a:p>
                  </a:txBody>
                  <a:tcPr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pPr marL="0" algn="l" defTabSz="914400" rtl="0" eaLnBrk="1" fontAlgn="t" latinLnBrk="0" hangingPunct="1"/>
                      <a:endParaRPr lang="en-US" sz="1800" b="1" kern="1200" dirty="0" smtClean="0">
                        <a:solidFill>
                          <a:schemeClr val="tx1"/>
                        </a:solidFill>
                        <a:effectLst>
                          <a:outerShdw blurRad="38100" dist="38100" dir="2700000" algn="tl">
                            <a:srgbClr val="FFFFFF"/>
                          </a:outerShdw>
                        </a:effectLst>
                        <a:latin typeface="Arial" charset="0"/>
                        <a:ea typeface="+mn-ea"/>
                        <a:cs typeface="+mn-cs"/>
                      </a:endParaRPr>
                    </a:p>
                  </a:txBody>
                  <a:tcPr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marL="0" algn="l" defTabSz="914400" rtl="0" eaLnBrk="1" fontAlgn="t" latinLnBrk="0" hangingPunct="1"/>
                      <a:endParaRPr lang="en-US" sz="1800" b="1" kern="1200" dirty="0" smtClean="0">
                        <a:solidFill>
                          <a:schemeClr val="tx1"/>
                        </a:solidFill>
                        <a:effectLst>
                          <a:outerShdw blurRad="38100" dist="38100" dir="2700000" algn="tl">
                            <a:srgbClr val="FFFFFF"/>
                          </a:outerShdw>
                        </a:effectLst>
                        <a:latin typeface="Arial" charset="0"/>
                        <a:ea typeface="+mn-ea"/>
                        <a:cs typeface="+mn-cs"/>
                      </a:endParaRPr>
                    </a:p>
                  </a:txBody>
                  <a:tcPr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74320">
                <a:tc rowSpan="4">
                  <a:txBody>
                    <a:bodyPr/>
                    <a:lstStyle/>
                    <a:p>
                      <a:pPr marL="0" algn="ctr" defTabSz="914400" rtl="0" eaLnBrk="1" fontAlgn="t" latinLnBrk="0" hangingPunct="1"/>
                      <a:r>
                        <a:rPr lang="en-US" sz="2800" b="1" kern="1200" dirty="0" smtClean="0">
                          <a:solidFill>
                            <a:schemeClr val="tx1"/>
                          </a:solidFill>
                          <a:effectLst>
                            <a:outerShdw blurRad="38100" dist="38100" dir="2700000" algn="tl">
                              <a:srgbClr val="FFFFFF"/>
                            </a:outerShdw>
                          </a:effectLst>
                          <a:latin typeface="Arial" charset="0"/>
                          <a:ea typeface="+mn-ea"/>
                          <a:cs typeface="+mn-cs"/>
                        </a:rPr>
                        <a:t>P5</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800" dirty="0"/>
                    </a:p>
                  </a:txBody>
                  <a:tcPr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t"/>
                      <a:r>
                        <a:rPr lang="en-US" sz="1800" b="1" kern="1200" dirty="0" smtClean="0">
                          <a:solidFill>
                            <a:srgbClr val="0000FF"/>
                          </a:solidFill>
                          <a:effectLst>
                            <a:outerShdw blurRad="38100" dist="38100" dir="2700000" algn="tl">
                              <a:srgbClr val="FFFFFF"/>
                            </a:outerShdw>
                          </a:effectLst>
                          <a:latin typeface="Arial" charset="0"/>
                          <a:ea typeface="+mn-ea"/>
                          <a:cs typeface="+mn-cs"/>
                        </a:rPr>
                        <a:t>BC4</a:t>
                      </a:r>
                    </a:p>
                  </a:txBody>
                  <a:tcPr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marL="0" algn="l" defTabSz="914400" rtl="0" eaLnBrk="1" fontAlgn="t" latinLnBrk="0" hangingPunct="1"/>
                      <a:endParaRPr lang="en-US" sz="1800" b="1" kern="1200" dirty="0" smtClean="0">
                        <a:solidFill>
                          <a:schemeClr val="tx1"/>
                        </a:solidFill>
                        <a:effectLst>
                          <a:outerShdw blurRad="38100" dist="38100" dir="2700000" algn="tl">
                            <a:srgbClr val="FFFFFF"/>
                          </a:outerShdw>
                        </a:effectLst>
                        <a:latin typeface="Arial" charset="0"/>
                        <a:ea typeface="+mn-ea"/>
                        <a:cs typeface="+mn-cs"/>
                      </a:endParaRPr>
                    </a:p>
                  </a:txBody>
                  <a:tcPr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pPr marL="0" algn="l" defTabSz="914400" rtl="0" eaLnBrk="1" fontAlgn="t" latinLnBrk="0" hangingPunct="1"/>
                      <a:endParaRPr lang="en-US" sz="1800" b="1" kern="1200" dirty="0" smtClean="0">
                        <a:solidFill>
                          <a:schemeClr val="tx1"/>
                        </a:solidFill>
                        <a:effectLst>
                          <a:outerShdw blurRad="38100" dist="38100" dir="2700000" algn="tl">
                            <a:srgbClr val="FFFFFF"/>
                          </a:outerShdw>
                        </a:effectLst>
                        <a:latin typeface="Arial" charset="0"/>
                        <a:ea typeface="+mn-ea"/>
                        <a:cs typeface="+mn-cs"/>
                      </a:endParaRPr>
                    </a:p>
                  </a:txBody>
                  <a:tcPr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pPr marL="0" algn="l" defTabSz="914400" rtl="0" eaLnBrk="1" fontAlgn="t" latinLnBrk="0" hangingPunct="1"/>
                      <a:endParaRPr lang="en-US" sz="1800" b="1" kern="1200" dirty="0" smtClean="0">
                        <a:solidFill>
                          <a:schemeClr val="tx1"/>
                        </a:solidFill>
                        <a:effectLst>
                          <a:outerShdw blurRad="38100" dist="38100" dir="2700000" algn="tl">
                            <a:srgbClr val="FFFFFF"/>
                          </a:outerShdw>
                        </a:effectLst>
                        <a:latin typeface="Arial" charset="0"/>
                        <a:ea typeface="+mn-ea"/>
                        <a:cs typeface="+mn-cs"/>
                      </a:endParaRPr>
                    </a:p>
                  </a:txBody>
                  <a:tcPr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pPr marL="0" algn="l" defTabSz="914400" rtl="0" eaLnBrk="1" fontAlgn="t" latinLnBrk="0" hangingPunct="1"/>
                      <a:endParaRPr lang="en-US" sz="1800" b="1" kern="1200" dirty="0" smtClean="0">
                        <a:solidFill>
                          <a:schemeClr val="tx1"/>
                        </a:solidFill>
                        <a:effectLst>
                          <a:outerShdw blurRad="38100" dist="38100" dir="2700000" algn="tl">
                            <a:srgbClr val="FFFFFF"/>
                          </a:outerShdw>
                        </a:effectLst>
                        <a:latin typeface="Arial" charset="0"/>
                        <a:ea typeface="+mn-ea"/>
                        <a:cs typeface="+mn-cs"/>
                      </a:endParaRPr>
                    </a:p>
                  </a:txBody>
                  <a:tcPr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marL="0" algn="l" defTabSz="914400" rtl="0" eaLnBrk="1" fontAlgn="t" latinLnBrk="0" hangingPunct="1"/>
                      <a:endParaRPr lang="en-US" sz="1800" b="1" kern="1200" dirty="0" smtClean="0">
                        <a:solidFill>
                          <a:schemeClr val="tx1"/>
                        </a:solidFill>
                        <a:effectLst>
                          <a:outerShdw blurRad="38100" dist="38100" dir="2700000" algn="tl">
                            <a:srgbClr val="FFFFFF"/>
                          </a:outerShdw>
                        </a:effectLst>
                        <a:latin typeface="Arial" charset="0"/>
                        <a:ea typeface="+mn-ea"/>
                        <a:cs typeface="+mn-cs"/>
                      </a:endParaRPr>
                    </a:p>
                  </a:txBody>
                  <a:tcPr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r>
              <a:tr h="274320">
                <a:tc vMerge="1">
                  <a:txBody>
                    <a:bodyPr/>
                    <a:lstStyle/>
                    <a:p>
                      <a:pPr marL="0" algn="ctr" defTabSz="914400" rtl="0" eaLnBrk="1" fontAlgn="t" latinLnBrk="0" hangingPunct="1"/>
                      <a:endParaRPr lang="en-US" sz="1800" b="1" kern="1200" dirty="0" smtClean="0">
                        <a:solidFill>
                          <a:schemeClr val="tx1"/>
                        </a:solidFill>
                        <a:effectLst>
                          <a:outerShdw blurRad="38100" dist="38100" dir="2700000" algn="tl">
                            <a:srgbClr val="FFFFFF"/>
                          </a:outerShdw>
                        </a:effectLst>
                        <a:latin typeface="Arial" charset="0"/>
                        <a:ea typeface="+mn-ea"/>
                        <a:cs typeface="+mn-cs"/>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800" b="1" kern="1200" dirty="0" smtClean="0">
                          <a:solidFill>
                            <a:schemeClr val="tx1"/>
                          </a:solidFill>
                          <a:effectLst>
                            <a:outerShdw blurRad="38100" dist="38100" dir="2700000" algn="tl">
                              <a:srgbClr val="FFFFFF"/>
                            </a:outerShdw>
                          </a:effectLst>
                          <a:latin typeface="Arial" charset="0"/>
                          <a:ea typeface="+mn-ea"/>
                          <a:cs typeface="+mn-cs"/>
                        </a:rPr>
                        <a:t>K2:138</a:t>
                      </a:r>
                    </a:p>
                  </a:txBody>
                  <a:tcPr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t"/>
                      <a:r>
                        <a:rPr lang="en-US" sz="1800" b="1" kern="1200" dirty="0" smtClean="0">
                          <a:solidFill>
                            <a:schemeClr val="tx1"/>
                          </a:solidFill>
                          <a:effectLst>
                            <a:outerShdw blurRad="38100" dist="38100" dir="2700000" algn="tl">
                              <a:srgbClr val="FFFFFF"/>
                            </a:outerShdw>
                          </a:effectLst>
                          <a:latin typeface="Arial" charset="0"/>
                          <a:ea typeface="+mn-ea"/>
                          <a:cs typeface="+mn-cs"/>
                        </a:rPr>
                        <a:t>Ordering cost</a:t>
                      </a:r>
                    </a:p>
                  </a:txBody>
                  <a:tcPr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defTabSz="914400" rtl="0" eaLnBrk="1" fontAlgn="t" latinLnBrk="0" hangingPunct="1"/>
                      <a:endParaRPr lang="en-US" sz="1800" b="1" kern="1200" dirty="0" smtClean="0">
                        <a:solidFill>
                          <a:schemeClr val="tx1"/>
                        </a:solidFill>
                        <a:effectLst>
                          <a:outerShdw blurRad="38100" dist="38100" dir="2700000" algn="tl">
                            <a:srgbClr val="FFFFFF"/>
                          </a:outerShdw>
                        </a:effectLst>
                        <a:latin typeface="Arial" charset="0"/>
                        <a:ea typeface="+mn-ea"/>
                        <a:cs typeface="+mn-cs"/>
                      </a:endParaRPr>
                    </a:p>
                  </a:txBody>
                  <a:tcPr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pPr marL="0" algn="l" defTabSz="914400" rtl="0" eaLnBrk="1" fontAlgn="t" latinLnBrk="0" hangingPunct="1"/>
                      <a:endParaRPr lang="en-US" sz="1800" b="1" kern="1200" dirty="0" smtClean="0">
                        <a:solidFill>
                          <a:schemeClr val="tx1"/>
                        </a:solidFill>
                        <a:effectLst>
                          <a:outerShdw blurRad="38100" dist="38100" dir="2700000" algn="tl">
                            <a:srgbClr val="FFFFFF"/>
                          </a:outerShdw>
                        </a:effectLst>
                        <a:latin typeface="Arial" charset="0"/>
                        <a:ea typeface="+mn-ea"/>
                        <a:cs typeface="+mn-cs"/>
                      </a:endParaRPr>
                    </a:p>
                  </a:txBody>
                  <a:tcPr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pPr marL="0" algn="l" defTabSz="914400" rtl="0" eaLnBrk="1" fontAlgn="t" latinLnBrk="0" hangingPunct="1"/>
                      <a:endParaRPr lang="en-US" sz="1800" b="1" kern="1200" dirty="0" smtClean="0">
                        <a:solidFill>
                          <a:schemeClr val="tx1"/>
                        </a:solidFill>
                        <a:effectLst>
                          <a:outerShdw blurRad="38100" dist="38100" dir="2700000" algn="tl">
                            <a:srgbClr val="FFFFFF"/>
                          </a:outerShdw>
                        </a:effectLst>
                        <a:latin typeface="Arial" charset="0"/>
                        <a:ea typeface="+mn-ea"/>
                        <a:cs typeface="+mn-cs"/>
                      </a:endParaRPr>
                    </a:p>
                  </a:txBody>
                  <a:tcPr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pPr marL="0" algn="l" defTabSz="914400" rtl="0" eaLnBrk="1" fontAlgn="t" latinLnBrk="0" hangingPunct="1"/>
                      <a:endParaRPr lang="en-US" sz="1800" b="1" kern="1200" dirty="0" smtClean="0">
                        <a:solidFill>
                          <a:schemeClr val="tx1"/>
                        </a:solidFill>
                        <a:effectLst>
                          <a:outerShdw blurRad="38100" dist="38100" dir="2700000" algn="tl">
                            <a:srgbClr val="FFFFFF"/>
                          </a:outerShdw>
                        </a:effectLst>
                        <a:latin typeface="Arial" charset="0"/>
                        <a:ea typeface="+mn-ea"/>
                        <a:cs typeface="+mn-cs"/>
                      </a:endParaRPr>
                    </a:p>
                  </a:txBody>
                  <a:tcPr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pPr marL="0" algn="l" defTabSz="914400" rtl="0" eaLnBrk="1" fontAlgn="t" latinLnBrk="0" hangingPunct="1"/>
                      <a:endParaRPr lang="en-US" sz="1800" b="1" kern="1200" dirty="0" smtClean="0">
                        <a:solidFill>
                          <a:schemeClr val="tx1"/>
                        </a:solidFill>
                        <a:effectLst>
                          <a:outerShdw blurRad="38100" dist="38100" dir="2700000" algn="tl">
                            <a:srgbClr val="FFFFFF"/>
                          </a:outerShdw>
                        </a:effectLst>
                        <a:latin typeface="Arial" charset="0"/>
                        <a:ea typeface="+mn-ea"/>
                        <a:cs typeface="+mn-cs"/>
                      </a:endParaRPr>
                    </a:p>
                  </a:txBody>
                  <a:tcPr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74320">
                <a:tc vMerge="1">
                  <a:txBody>
                    <a:bodyPr/>
                    <a:lstStyle/>
                    <a:p>
                      <a:pPr marL="0" algn="ctr" defTabSz="914400" rtl="0" eaLnBrk="1" fontAlgn="t" latinLnBrk="0" hangingPunct="1"/>
                      <a:endParaRPr lang="en-US" sz="1800" b="1" kern="1200" dirty="0" smtClean="0">
                        <a:solidFill>
                          <a:schemeClr val="tx1"/>
                        </a:solidFill>
                        <a:effectLst>
                          <a:outerShdw blurRad="38100" dist="38100" dir="2700000" algn="tl">
                            <a:srgbClr val="FFFFFF"/>
                          </a:outerShdw>
                        </a:effectLst>
                        <a:latin typeface="Arial" charset="0"/>
                        <a:ea typeface="+mn-ea"/>
                        <a:cs typeface="+mn-cs"/>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800" dirty="0"/>
                    </a:p>
                  </a:txBody>
                  <a:tcPr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t"/>
                      <a:r>
                        <a:rPr lang="en-US" sz="1800" b="1" kern="1200" dirty="0" smtClean="0">
                          <a:solidFill>
                            <a:schemeClr val="tx1"/>
                          </a:solidFill>
                          <a:effectLst>
                            <a:outerShdw blurRad="38100" dist="38100" dir="2700000" algn="tl">
                              <a:srgbClr val="FFFFFF"/>
                            </a:outerShdw>
                          </a:effectLst>
                          <a:latin typeface="Arial" charset="0"/>
                          <a:ea typeface="+mn-ea"/>
                          <a:cs typeface="+mn-cs"/>
                        </a:rPr>
                        <a:t>Holding cost</a:t>
                      </a:r>
                    </a:p>
                  </a:txBody>
                  <a:tcPr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defTabSz="914400" rtl="0" eaLnBrk="1" fontAlgn="t" latinLnBrk="0" hangingPunct="1"/>
                      <a:endParaRPr lang="en-US" sz="1800" b="1" kern="1200" dirty="0" smtClean="0">
                        <a:solidFill>
                          <a:schemeClr val="tx1"/>
                        </a:solidFill>
                        <a:effectLst>
                          <a:outerShdw blurRad="38100" dist="38100" dir="2700000" algn="tl">
                            <a:srgbClr val="FFFFFF"/>
                          </a:outerShdw>
                        </a:effectLst>
                        <a:latin typeface="Arial" charset="0"/>
                        <a:ea typeface="+mn-ea"/>
                        <a:cs typeface="+mn-cs"/>
                      </a:endParaRPr>
                    </a:p>
                  </a:txBody>
                  <a:tcPr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pPr marL="0" algn="l" defTabSz="914400" rtl="0" eaLnBrk="1" fontAlgn="t" latinLnBrk="0" hangingPunct="1"/>
                      <a:endParaRPr lang="en-US" sz="1800" b="1" kern="1200" dirty="0" smtClean="0">
                        <a:solidFill>
                          <a:schemeClr val="tx1"/>
                        </a:solidFill>
                        <a:effectLst>
                          <a:outerShdw blurRad="38100" dist="38100" dir="2700000" algn="tl">
                            <a:srgbClr val="FFFFFF"/>
                          </a:outerShdw>
                        </a:effectLst>
                        <a:latin typeface="Arial" charset="0"/>
                        <a:ea typeface="+mn-ea"/>
                        <a:cs typeface="+mn-cs"/>
                      </a:endParaRPr>
                    </a:p>
                  </a:txBody>
                  <a:tcPr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pPr marL="0" algn="l" defTabSz="914400" rtl="0" eaLnBrk="1" fontAlgn="t" latinLnBrk="0" hangingPunct="1"/>
                      <a:endParaRPr lang="en-US" sz="1800" b="1" kern="1200" dirty="0" smtClean="0">
                        <a:solidFill>
                          <a:schemeClr val="tx1"/>
                        </a:solidFill>
                        <a:effectLst>
                          <a:outerShdw blurRad="38100" dist="38100" dir="2700000" algn="tl">
                            <a:srgbClr val="FFFFFF"/>
                          </a:outerShdw>
                        </a:effectLst>
                        <a:latin typeface="Arial" charset="0"/>
                        <a:ea typeface="+mn-ea"/>
                        <a:cs typeface="+mn-cs"/>
                      </a:endParaRPr>
                    </a:p>
                  </a:txBody>
                  <a:tcPr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pPr marL="0" algn="l" defTabSz="914400" rtl="0" eaLnBrk="1" fontAlgn="t" latinLnBrk="0" hangingPunct="1"/>
                      <a:endParaRPr lang="en-US" sz="1800" b="1" kern="1200" dirty="0" smtClean="0">
                        <a:solidFill>
                          <a:schemeClr val="tx1"/>
                        </a:solidFill>
                        <a:effectLst>
                          <a:outerShdw blurRad="38100" dist="38100" dir="2700000" algn="tl">
                            <a:srgbClr val="FFFFFF"/>
                          </a:outerShdw>
                        </a:effectLst>
                        <a:latin typeface="Arial" charset="0"/>
                        <a:ea typeface="+mn-ea"/>
                        <a:cs typeface="+mn-cs"/>
                      </a:endParaRPr>
                    </a:p>
                  </a:txBody>
                  <a:tcPr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pPr marL="0" algn="l" defTabSz="914400" rtl="0" eaLnBrk="1" fontAlgn="t" latinLnBrk="0" hangingPunct="1"/>
                      <a:endParaRPr lang="en-US" sz="1800" b="1" kern="1200" dirty="0" smtClean="0">
                        <a:solidFill>
                          <a:schemeClr val="tx1"/>
                        </a:solidFill>
                        <a:effectLst>
                          <a:outerShdw blurRad="38100" dist="38100" dir="2700000" algn="tl">
                            <a:srgbClr val="FFFFFF"/>
                          </a:outerShdw>
                        </a:effectLst>
                        <a:latin typeface="Arial" charset="0"/>
                        <a:ea typeface="+mn-ea"/>
                        <a:cs typeface="+mn-cs"/>
                      </a:endParaRPr>
                    </a:p>
                  </a:txBody>
                  <a:tcPr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74320">
                <a:tc vMerge="1">
                  <a:txBody>
                    <a:bodyPr/>
                    <a:lstStyle/>
                    <a:p>
                      <a:pPr marL="0" algn="ctr" defTabSz="914400" rtl="0" eaLnBrk="1" fontAlgn="t" latinLnBrk="0" hangingPunct="1"/>
                      <a:endParaRPr lang="en-US" sz="1800" b="1" kern="1200" dirty="0" smtClean="0">
                        <a:solidFill>
                          <a:schemeClr val="tx1"/>
                        </a:solidFill>
                        <a:effectLst>
                          <a:outerShdw blurRad="38100" dist="38100" dir="2700000" algn="tl">
                            <a:srgbClr val="FFFFFF"/>
                          </a:outerShdw>
                        </a:effectLst>
                        <a:latin typeface="Arial" charset="0"/>
                        <a:ea typeface="+mn-ea"/>
                        <a:cs typeface="+mn-cs"/>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800" dirty="0"/>
                    </a:p>
                  </a:txBody>
                  <a:tcPr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t"/>
                      <a:r>
                        <a:rPr lang="en-US" sz="1800" b="1" kern="1200" dirty="0" smtClean="0">
                          <a:solidFill>
                            <a:schemeClr val="tx1"/>
                          </a:solidFill>
                          <a:effectLst>
                            <a:outerShdw blurRad="38100" dist="38100" dir="2700000" algn="tl">
                              <a:srgbClr val="FFFFFF"/>
                            </a:outerShdw>
                          </a:effectLst>
                          <a:latin typeface="Arial" charset="0"/>
                          <a:ea typeface="+mn-ea"/>
                          <a:cs typeface="+mn-cs"/>
                        </a:rPr>
                        <a:t>Total cost</a:t>
                      </a:r>
                    </a:p>
                  </a:txBody>
                  <a:tcPr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defTabSz="914400" rtl="0" eaLnBrk="1" fontAlgn="t" latinLnBrk="0" hangingPunct="1"/>
                      <a:endParaRPr lang="en-US" sz="1800" b="1" kern="1200" dirty="0" smtClean="0">
                        <a:solidFill>
                          <a:schemeClr val="tx1"/>
                        </a:solidFill>
                        <a:effectLst>
                          <a:outerShdw blurRad="38100" dist="38100" dir="2700000" algn="tl">
                            <a:srgbClr val="FFFFFF"/>
                          </a:outerShdw>
                        </a:effectLst>
                        <a:latin typeface="Arial" charset="0"/>
                        <a:ea typeface="+mn-ea"/>
                        <a:cs typeface="+mn-cs"/>
                      </a:endParaRPr>
                    </a:p>
                  </a:txBody>
                  <a:tcPr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pPr marL="0" algn="l" defTabSz="914400" rtl="0" eaLnBrk="1" fontAlgn="t" latinLnBrk="0" hangingPunct="1"/>
                      <a:endParaRPr lang="en-US" sz="1800" b="1" kern="1200" dirty="0" smtClean="0">
                        <a:solidFill>
                          <a:schemeClr val="tx1"/>
                        </a:solidFill>
                        <a:effectLst>
                          <a:outerShdw blurRad="38100" dist="38100" dir="2700000" algn="tl">
                            <a:srgbClr val="FFFFFF"/>
                          </a:outerShdw>
                        </a:effectLst>
                        <a:latin typeface="Arial" charset="0"/>
                        <a:ea typeface="+mn-ea"/>
                        <a:cs typeface="+mn-cs"/>
                      </a:endParaRPr>
                    </a:p>
                  </a:txBody>
                  <a:tcPr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pPr marL="0" algn="l" defTabSz="914400" rtl="0" eaLnBrk="1" fontAlgn="t" latinLnBrk="0" hangingPunct="1"/>
                      <a:endParaRPr lang="en-US" sz="1800" b="1" kern="1200" dirty="0" smtClean="0">
                        <a:solidFill>
                          <a:schemeClr val="tx1"/>
                        </a:solidFill>
                        <a:effectLst>
                          <a:outerShdw blurRad="38100" dist="38100" dir="2700000" algn="tl">
                            <a:srgbClr val="FFFFFF"/>
                          </a:outerShdw>
                        </a:effectLst>
                        <a:latin typeface="Arial" charset="0"/>
                        <a:ea typeface="+mn-ea"/>
                        <a:cs typeface="+mn-cs"/>
                      </a:endParaRPr>
                    </a:p>
                  </a:txBody>
                  <a:tcPr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pPr marL="0" algn="l" defTabSz="914400" rtl="0" eaLnBrk="1" fontAlgn="t" latinLnBrk="0" hangingPunct="1"/>
                      <a:endParaRPr lang="en-US" sz="1800" b="1" kern="1200" dirty="0" smtClean="0">
                        <a:solidFill>
                          <a:schemeClr val="tx1"/>
                        </a:solidFill>
                        <a:effectLst>
                          <a:outerShdw blurRad="38100" dist="38100" dir="2700000" algn="tl">
                            <a:srgbClr val="FFFFFF"/>
                          </a:outerShdw>
                        </a:effectLst>
                        <a:latin typeface="Arial" charset="0"/>
                        <a:ea typeface="+mn-ea"/>
                        <a:cs typeface="+mn-cs"/>
                      </a:endParaRPr>
                    </a:p>
                  </a:txBody>
                  <a:tcPr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pPr marL="0" algn="l" defTabSz="914400" rtl="0" eaLnBrk="1" fontAlgn="t" latinLnBrk="0" hangingPunct="1"/>
                      <a:endParaRPr lang="en-US" sz="1800" b="1" kern="1200" dirty="0" smtClean="0">
                        <a:solidFill>
                          <a:schemeClr val="tx1"/>
                        </a:solidFill>
                        <a:effectLst>
                          <a:outerShdw blurRad="38100" dist="38100" dir="2700000" algn="tl">
                            <a:srgbClr val="FFFFFF"/>
                          </a:outerShdw>
                        </a:effectLst>
                        <a:latin typeface="Arial" charset="0"/>
                        <a:ea typeface="+mn-ea"/>
                        <a:cs typeface="+mn-cs"/>
                      </a:endParaRPr>
                    </a:p>
                  </a:txBody>
                  <a:tcPr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r>
              <a:tr h="274320">
                <a:tc>
                  <a:txBody>
                    <a:bodyPr/>
                    <a:lstStyle/>
                    <a:p>
                      <a:pPr marL="0" algn="ctr" defTabSz="914400" rtl="0" eaLnBrk="1" fontAlgn="t" latinLnBrk="0" hangingPunct="1"/>
                      <a:endParaRPr lang="en-US" sz="1800" b="1" kern="1200" dirty="0" smtClean="0">
                        <a:solidFill>
                          <a:schemeClr val="tx1"/>
                        </a:solidFill>
                        <a:effectLst>
                          <a:outerShdw blurRad="38100" dist="38100" dir="2700000" algn="tl">
                            <a:srgbClr val="FFFFFF"/>
                          </a:outerShdw>
                        </a:effectLst>
                        <a:latin typeface="Arial" charset="0"/>
                        <a:ea typeface="+mn-ea"/>
                        <a:cs typeface="+mn-cs"/>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800" dirty="0"/>
                    </a:p>
                  </a:txBody>
                  <a:tcPr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t"/>
                      <a:r>
                        <a:rPr lang="en-US" sz="1800" b="1" kern="1200" dirty="0" smtClean="0">
                          <a:solidFill>
                            <a:srgbClr val="0000FF"/>
                          </a:solidFill>
                          <a:effectLst>
                            <a:outerShdw blurRad="38100" dist="38100" dir="2700000" algn="tl">
                              <a:srgbClr val="FFFFFF"/>
                            </a:outerShdw>
                          </a:effectLst>
                          <a:latin typeface="Arial" charset="0"/>
                          <a:ea typeface="+mn-ea"/>
                          <a:cs typeface="+mn-cs"/>
                        </a:rPr>
                        <a:t>BC5</a:t>
                      </a:r>
                    </a:p>
                  </a:txBody>
                  <a:tcPr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marL="0" algn="l" defTabSz="914400" rtl="0" eaLnBrk="1" fontAlgn="t" latinLnBrk="0" hangingPunct="1"/>
                      <a:endParaRPr lang="en-US" sz="1800" b="1" kern="1200" dirty="0" smtClean="0">
                        <a:solidFill>
                          <a:schemeClr val="tx1"/>
                        </a:solidFill>
                        <a:effectLst>
                          <a:outerShdw blurRad="38100" dist="38100" dir="2700000" algn="tl">
                            <a:srgbClr val="FFFFFF"/>
                          </a:outerShdw>
                        </a:effectLst>
                        <a:latin typeface="Arial" charset="0"/>
                        <a:ea typeface="+mn-ea"/>
                        <a:cs typeface="+mn-cs"/>
                      </a:endParaRPr>
                    </a:p>
                  </a:txBody>
                  <a:tcPr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pPr marL="0" algn="l" defTabSz="914400" rtl="0" eaLnBrk="1" fontAlgn="t" latinLnBrk="0" hangingPunct="1"/>
                      <a:endParaRPr lang="en-US" sz="1800" b="1" kern="1200" dirty="0" smtClean="0">
                        <a:solidFill>
                          <a:schemeClr val="tx1"/>
                        </a:solidFill>
                        <a:effectLst>
                          <a:outerShdw blurRad="38100" dist="38100" dir="2700000" algn="tl">
                            <a:srgbClr val="FFFFFF"/>
                          </a:outerShdw>
                        </a:effectLst>
                        <a:latin typeface="Arial" charset="0"/>
                        <a:ea typeface="+mn-ea"/>
                        <a:cs typeface="+mn-cs"/>
                      </a:endParaRPr>
                    </a:p>
                  </a:txBody>
                  <a:tcPr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pPr marL="0" algn="l" defTabSz="914400" rtl="0" eaLnBrk="1" fontAlgn="t" latinLnBrk="0" hangingPunct="1"/>
                      <a:endParaRPr lang="en-US" sz="1800" b="1" kern="1200" dirty="0" smtClean="0">
                        <a:solidFill>
                          <a:schemeClr val="tx1"/>
                        </a:solidFill>
                        <a:effectLst>
                          <a:outerShdw blurRad="38100" dist="38100" dir="2700000" algn="tl">
                            <a:srgbClr val="FFFFFF"/>
                          </a:outerShdw>
                        </a:effectLst>
                        <a:latin typeface="Arial" charset="0"/>
                        <a:ea typeface="+mn-ea"/>
                        <a:cs typeface="+mn-cs"/>
                      </a:endParaRPr>
                    </a:p>
                  </a:txBody>
                  <a:tcPr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pPr marL="0" algn="l" defTabSz="914400" rtl="0" eaLnBrk="1" fontAlgn="t" latinLnBrk="0" hangingPunct="1"/>
                      <a:endParaRPr lang="en-US" sz="1800" b="1" kern="1200" dirty="0" smtClean="0">
                        <a:solidFill>
                          <a:schemeClr val="tx1"/>
                        </a:solidFill>
                        <a:effectLst>
                          <a:outerShdw blurRad="38100" dist="38100" dir="2700000" algn="tl">
                            <a:srgbClr val="FFFFFF"/>
                          </a:outerShdw>
                        </a:effectLst>
                        <a:latin typeface="Arial" charset="0"/>
                        <a:ea typeface="+mn-ea"/>
                        <a:cs typeface="+mn-cs"/>
                      </a:endParaRPr>
                    </a:p>
                  </a:txBody>
                  <a:tcPr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pPr marL="0" algn="l" defTabSz="914400" rtl="0" eaLnBrk="1" fontAlgn="t" latinLnBrk="0" hangingPunct="1"/>
                      <a:endParaRPr lang="en-US" sz="1800" b="1" kern="1200" dirty="0" smtClean="0">
                        <a:solidFill>
                          <a:schemeClr val="tx1"/>
                        </a:solidFill>
                        <a:effectLst>
                          <a:outerShdw blurRad="38100" dist="38100" dir="2700000" algn="tl">
                            <a:srgbClr val="FFFFFF"/>
                          </a:outerShdw>
                        </a:effectLst>
                        <a:latin typeface="Arial" charset="0"/>
                        <a:ea typeface="+mn-ea"/>
                        <a:cs typeface="+mn-cs"/>
                      </a:endParaRPr>
                    </a:p>
                  </a:txBody>
                  <a:tcPr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r>
            </a:tbl>
          </a:graphicData>
        </a:graphic>
      </p:graphicFrame>
      <p:sp>
        <p:nvSpPr>
          <p:cNvPr id="2" name="Footer Placeholder 1"/>
          <p:cNvSpPr>
            <a:spLocks noGrp="1"/>
          </p:cNvSpPr>
          <p:nvPr>
            <p:ph type="ftr" sz="quarter" idx="10"/>
          </p:nvPr>
        </p:nvSpPr>
        <p:spPr/>
        <p:txBody>
          <a:bodyPr/>
          <a:lstStyle/>
          <a:p>
            <a:r>
              <a:rPr lang="en-US" smtClean="0"/>
              <a:t>Integer_LP</a:t>
            </a:r>
            <a:endParaRPr lang="en-US" dirty="0"/>
          </a:p>
        </p:txBody>
      </p:sp>
      <p:sp>
        <p:nvSpPr>
          <p:cNvPr id="3" name="Slide Number Placeholder 2"/>
          <p:cNvSpPr>
            <a:spLocks noGrp="1"/>
          </p:cNvSpPr>
          <p:nvPr>
            <p:ph type="sldNum" sz="quarter" idx="11"/>
          </p:nvPr>
        </p:nvSpPr>
        <p:spPr/>
        <p:txBody>
          <a:bodyPr/>
          <a:lstStyle/>
          <a:p>
            <a:fld id="{D800FC57-747A-4054-A3DF-63D163080A4A}" type="slidenum">
              <a:rPr lang="en-US" smtClean="0"/>
              <a:pPr/>
              <a:t>28</a:t>
            </a:fld>
            <a:endParaRPr lang="en-US" dirty="0"/>
          </a:p>
        </p:txBody>
      </p:sp>
      <p:sp>
        <p:nvSpPr>
          <p:cNvPr id="6" name="TextBox 5"/>
          <p:cNvSpPr txBox="1"/>
          <p:nvPr/>
        </p:nvSpPr>
        <p:spPr>
          <a:xfrm>
            <a:off x="6964626" y="2148871"/>
            <a:ext cx="822951" cy="1238801"/>
          </a:xfrm>
          <a:prstGeom prst="rect">
            <a:avLst/>
          </a:prstGeom>
          <a:noFill/>
        </p:spPr>
        <p:txBody>
          <a:bodyPr wrap="square" rtlCol="0">
            <a:spAutoFit/>
          </a:bodyPr>
          <a:lstStyle/>
          <a:p>
            <a:pPr algn="r" fontAlgn="b">
              <a:spcAft>
                <a:spcPts val="100"/>
              </a:spcAft>
            </a:pPr>
            <a:r>
              <a:rPr lang="en-US" sz="1800" b="1" dirty="0" smtClean="0">
                <a:solidFill>
                  <a:srgbClr val="0000FF"/>
                </a:solidFill>
                <a:effectLst>
                  <a:outerShdw blurRad="38100" dist="38100" dir="2700000" algn="tl">
                    <a:srgbClr val="FFFFFF"/>
                  </a:outerShdw>
                </a:effectLst>
                <a:latin typeface="Arial" charset="0"/>
              </a:rPr>
              <a:t>185</a:t>
            </a:r>
          </a:p>
          <a:p>
            <a:pPr algn="r" fontAlgn="b">
              <a:spcAft>
                <a:spcPts val="100"/>
              </a:spcAft>
            </a:pPr>
            <a:r>
              <a:rPr lang="en-US" sz="1800" b="1" dirty="0" smtClean="0">
                <a:effectLst>
                  <a:outerShdw blurRad="38100" dist="38100" dir="2700000" algn="tl">
                    <a:srgbClr val="FFFFFF"/>
                  </a:outerShdw>
                </a:effectLst>
                <a:latin typeface="Arial" charset="0"/>
              </a:rPr>
              <a:t>130</a:t>
            </a:r>
          </a:p>
          <a:p>
            <a:pPr algn="r" fontAlgn="b">
              <a:spcAft>
                <a:spcPts val="100"/>
              </a:spcAft>
            </a:pPr>
            <a:r>
              <a:rPr lang="en-US" sz="1800" b="1" dirty="0" smtClean="0">
                <a:effectLst>
                  <a:outerShdw blurRad="38100" dist="38100" dir="2700000" algn="tl">
                    <a:srgbClr val="FFFFFF"/>
                  </a:outerShdw>
                </a:effectLst>
                <a:latin typeface="Arial" charset="0"/>
              </a:rPr>
              <a:t>87</a:t>
            </a:r>
          </a:p>
          <a:p>
            <a:pPr algn="r" fontAlgn="b">
              <a:spcAft>
                <a:spcPts val="100"/>
              </a:spcAft>
            </a:pPr>
            <a:r>
              <a:rPr lang="en-US" sz="1800" b="1" dirty="0" smtClean="0">
                <a:solidFill>
                  <a:srgbClr val="FF0000"/>
                </a:solidFill>
                <a:effectLst>
                  <a:outerShdw blurRad="38100" dist="38100" dir="2700000" algn="tl">
                    <a:srgbClr val="FFFFFF"/>
                  </a:outerShdw>
                </a:effectLst>
                <a:latin typeface="Arial" charset="0"/>
              </a:rPr>
              <a:t>402</a:t>
            </a:r>
            <a:endParaRPr lang="en-US" dirty="0">
              <a:solidFill>
                <a:srgbClr val="FF0000"/>
              </a:solidFill>
            </a:endParaRPr>
          </a:p>
        </p:txBody>
      </p:sp>
      <p:sp>
        <p:nvSpPr>
          <p:cNvPr id="8" name="TextBox 7"/>
          <p:cNvSpPr txBox="1"/>
          <p:nvPr/>
        </p:nvSpPr>
        <p:spPr>
          <a:xfrm>
            <a:off x="6964626" y="3291009"/>
            <a:ext cx="822951" cy="1238801"/>
          </a:xfrm>
          <a:prstGeom prst="rect">
            <a:avLst/>
          </a:prstGeom>
          <a:noFill/>
        </p:spPr>
        <p:txBody>
          <a:bodyPr wrap="square" rtlCol="0">
            <a:spAutoFit/>
          </a:bodyPr>
          <a:lstStyle/>
          <a:p>
            <a:pPr algn="r" fontAlgn="b">
              <a:spcBef>
                <a:spcPts val="100"/>
              </a:spcBef>
            </a:pPr>
            <a:r>
              <a:rPr lang="en-US" sz="1800" b="1" dirty="0" smtClean="0">
                <a:solidFill>
                  <a:srgbClr val="0000FF"/>
                </a:solidFill>
                <a:effectLst>
                  <a:outerShdw blurRad="38100" dist="38100" dir="2700000" algn="tl">
                    <a:srgbClr val="FFFFFF"/>
                  </a:outerShdw>
                </a:effectLst>
                <a:latin typeface="Arial" charset="0"/>
              </a:rPr>
              <a:t>315</a:t>
            </a:r>
          </a:p>
          <a:p>
            <a:pPr algn="r" fontAlgn="b">
              <a:spcBef>
                <a:spcPts val="100"/>
              </a:spcBef>
            </a:pPr>
            <a:r>
              <a:rPr lang="en-US" sz="1800" b="1" dirty="0" smtClean="0">
                <a:effectLst>
                  <a:outerShdw blurRad="38100" dist="38100" dir="2700000" algn="tl">
                    <a:srgbClr val="FFFFFF"/>
                  </a:outerShdw>
                </a:effectLst>
                <a:latin typeface="Arial" charset="0"/>
              </a:rPr>
              <a:t>135</a:t>
            </a:r>
          </a:p>
          <a:p>
            <a:pPr algn="r" fontAlgn="b">
              <a:spcBef>
                <a:spcPts val="100"/>
              </a:spcBef>
            </a:pPr>
            <a:r>
              <a:rPr lang="en-US" sz="1800" b="1" dirty="0" smtClean="0">
                <a:effectLst>
                  <a:outerShdw blurRad="38100" dist="38100" dir="2700000" algn="tl">
                    <a:srgbClr val="FFFFFF"/>
                  </a:outerShdw>
                </a:effectLst>
                <a:latin typeface="Arial" charset="0"/>
              </a:rPr>
              <a:t>0</a:t>
            </a:r>
          </a:p>
          <a:p>
            <a:pPr algn="r" fontAlgn="b">
              <a:spcBef>
                <a:spcPts val="100"/>
              </a:spcBef>
            </a:pPr>
            <a:r>
              <a:rPr lang="en-US" sz="1800" b="1" dirty="0" smtClean="0">
                <a:solidFill>
                  <a:srgbClr val="FF0000"/>
                </a:solidFill>
                <a:effectLst>
                  <a:outerShdw blurRad="38100" dist="38100" dir="2700000" algn="tl">
                    <a:srgbClr val="FFFFFF"/>
                  </a:outerShdw>
                </a:effectLst>
                <a:latin typeface="Arial" charset="0"/>
              </a:rPr>
              <a:t>450</a:t>
            </a:r>
            <a:endParaRPr lang="en-US" dirty="0">
              <a:solidFill>
                <a:srgbClr val="FF0000"/>
              </a:solidFill>
            </a:endParaRPr>
          </a:p>
        </p:txBody>
      </p:sp>
      <p:sp>
        <p:nvSpPr>
          <p:cNvPr id="9" name="TextBox 8"/>
          <p:cNvSpPr txBox="1"/>
          <p:nvPr/>
        </p:nvSpPr>
        <p:spPr>
          <a:xfrm>
            <a:off x="7955243" y="2148854"/>
            <a:ext cx="822951" cy="1238801"/>
          </a:xfrm>
          <a:prstGeom prst="rect">
            <a:avLst/>
          </a:prstGeom>
          <a:noFill/>
        </p:spPr>
        <p:txBody>
          <a:bodyPr wrap="square" rtlCol="0">
            <a:spAutoFit/>
          </a:bodyPr>
          <a:lstStyle/>
          <a:p>
            <a:pPr algn="r" fontAlgn="b">
              <a:spcAft>
                <a:spcPts val="100"/>
              </a:spcAft>
            </a:pPr>
            <a:r>
              <a:rPr lang="en-US" sz="1800" b="1" dirty="0" smtClean="0">
                <a:solidFill>
                  <a:srgbClr val="0000FF"/>
                </a:solidFill>
                <a:effectLst>
                  <a:outerShdw blurRad="38100" dist="38100" dir="2700000" algn="tl">
                    <a:srgbClr val="FFFFFF"/>
                  </a:outerShdw>
                </a:effectLst>
                <a:latin typeface="Arial" charset="0"/>
              </a:rPr>
              <a:t>185</a:t>
            </a:r>
          </a:p>
          <a:p>
            <a:pPr algn="r" fontAlgn="b">
              <a:spcAft>
                <a:spcPts val="100"/>
              </a:spcAft>
            </a:pPr>
            <a:r>
              <a:rPr lang="en-US" sz="1800" b="1" dirty="0" smtClean="0">
                <a:effectLst>
                  <a:outerShdw blurRad="38100" dist="38100" dir="2700000" algn="tl">
                    <a:srgbClr val="FFFFFF"/>
                  </a:outerShdw>
                </a:effectLst>
                <a:latin typeface="Arial" charset="0"/>
              </a:rPr>
              <a:t>130</a:t>
            </a:r>
          </a:p>
          <a:p>
            <a:pPr algn="r" fontAlgn="b">
              <a:spcAft>
                <a:spcPts val="100"/>
              </a:spcAft>
            </a:pPr>
            <a:r>
              <a:rPr lang="en-US" sz="1800" b="1" dirty="0" smtClean="0">
                <a:effectLst>
                  <a:outerShdw blurRad="38100" dist="38100" dir="2700000" algn="tl">
                    <a:srgbClr val="FFFFFF"/>
                  </a:outerShdw>
                </a:effectLst>
                <a:latin typeface="Arial" charset="0"/>
              </a:rPr>
              <a:t>323</a:t>
            </a:r>
          </a:p>
          <a:p>
            <a:pPr algn="r" fontAlgn="b">
              <a:spcAft>
                <a:spcPts val="100"/>
              </a:spcAft>
            </a:pPr>
            <a:r>
              <a:rPr lang="en-US" sz="1800" b="1" dirty="0" smtClean="0">
                <a:solidFill>
                  <a:srgbClr val="FF0000"/>
                </a:solidFill>
                <a:effectLst>
                  <a:outerShdw blurRad="38100" dist="38100" dir="2700000" algn="tl">
                    <a:srgbClr val="FFFFFF"/>
                  </a:outerShdw>
                </a:effectLst>
                <a:latin typeface="Arial" charset="0"/>
              </a:rPr>
              <a:t>638</a:t>
            </a:r>
            <a:endParaRPr lang="en-US" dirty="0">
              <a:solidFill>
                <a:srgbClr val="FF0000"/>
              </a:solidFill>
            </a:endParaRPr>
          </a:p>
        </p:txBody>
      </p:sp>
      <p:sp>
        <p:nvSpPr>
          <p:cNvPr id="10" name="TextBox 9"/>
          <p:cNvSpPr txBox="1"/>
          <p:nvPr/>
        </p:nvSpPr>
        <p:spPr>
          <a:xfrm>
            <a:off x="6949414" y="4458996"/>
            <a:ext cx="822951" cy="276999"/>
          </a:xfrm>
          <a:prstGeom prst="rect">
            <a:avLst/>
          </a:prstGeom>
          <a:noFill/>
        </p:spPr>
        <p:txBody>
          <a:bodyPr wrap="square" tIns="0" bIns="0" rtlCol="0">
            <a:spAutoFit/>
          </a:bodyPr>
          <a:lstStyle/>
          <a:p>
            <a:pPr algn="r" fontAlgn="b"/>
            <a:r>
              <a:rPr lang="en-US" sz="1800" b="1" dirty="0" smtClean="0">
                <a:solidFill>
                  <a:srgbClr val="0000FF"/>
                </a:solidFill>
                <a:effectLst>
                  <a:outerShdw blurRad="38100" dist="38100" dir="2700000" algn="tl">
                    <a:srgbClr val="FFFFFF"/>
                  </a:outerShdw>
                </a:effectLst>
                <a:latin typeface="Arial" charset="0"/>
              </a:rPr>
              <a:t>402</a:t>
            </a:r>
            <a:endParaRPr lang="en-US" dirty="0">
              <a:solidFill>
                <a:srgbClr val="0000FF"/>
              </a:solidFill>
            </a:endParaRPr>
          </a:p>
        </p:txBody>
      </p:sp>
      <p:sp>
        <p:nvSpPr>
          <p:cNvPr id="11" name="TextBox 10"/>
          <p:cNvSpPr txBox="1"/>
          <p:nvPr/>
        </p:nvSpPr>
        <p:spPr>
          <a:xfrm>
            <a:off x="7970443" y="3329481"/>
            <a:ext cx="822951" cy="1200329"/>
          </a:xfrm>
          <a:prstGeom prst="rect">
            <a:avLst/>
          </a:prstGeom>
          <a:noFill/>
        </p:spPr>
        <p:txBody>
          <a:bodyPr wrap="square" rtlCol="0">
            <a:spAutoFit/>
          </a:bodyPr>
          <a:lstStyle/>
          <a:p>
            <a:pPr algn="r" fontAlgn="b"/>
            <a:r>
              <a:rPr lang="en-US" sz="1800" b="1" dirty="0" smtClean="0">
                <a:solidFill>
                  <a:srgbClr val="0000FF"/>
                </a:solidFill>
                <a:effectLst>
                  <a:outerShdw blurRad="38100" dist="38100" dir="2700000" algn="tl">
                    <a:srgbClr val="FFFFFF"/>
                  </a:outerShdw>
                </a:effectLst>
                <a:latin typeface="Arial" charset="0"/>
              </a:rPr>
              <a:t>315</a:t>
            </a:r>
          </a:p>
          <a:p>
            <a:pPr algn="r" fontAlgn="b"/>
            <a:r>
              <a:rPr lang="en-US" sz="1800" b="1" dirty="0" smtClean="0">
                <a:effectLst>
                  <a:outerShdw blurRad="38100" dist="38100" dir="2700000" algn="tl">
                    <a:srgbClr val="FFFFFF"/>
                  </a:outerShdw>
                </a:effectLst>
                <a:latin typeface="Arial" charset="0"/>
              </a:rPr>
              <a:t>135</a:t>
            </a:r>
          </a:p>
          <a:p>
            <a:pPr algn="r" fontAlgn="b"/>
            <a:r>
              <a:rPr lang="en-US" sz="1800" b="1" dirty="0" smtClean="0">
                <a:effectLst>
                  <a:outerShdw blurRad="38100" dist="38100" dir="2700000" algn="tl">
                    <a:srgbClr val="FFFFFF"/>
                  </a:outerShdw>
                </a:effectLst>
                <a:latin typeface="Arial" charset="0"/>
              </a:rPr>
              <a:t>120</a:t>
            </a:r>
          </a:p>
          <a:p>
            <a:pPr algn="r" fontAlgn="b"/>
            <a:r>
              <a:rPr lang="en-US" sz="1800" b="1" dirty="0" smtClean="0">
                <a:solidFill>
                  <a:srgbClr val="FF0000"/>
                </a:solidFill>
                <a:effectLst>
                  <a:outerShdw blurRad="38100" dist="38100" dir="2700000" algn="tl">
                    <a:srgbClr val="FFFFFF"/>
                  </a:outerShdw>
                </a:effectLst>
                <a:latin typeface="Arial" charset="0"/>
              </a:rPr>
              <a:t>570</a:t>
            </a:r>
            <a:endParaRPr lang="en-US" dirty="0">
              <a:solidFill>
                <a:srgbClr val="FF0000"/>
              </a:solidFill>
            </a:endParaRPr>
          </a:p>
        </p:txBody>
      </p:sp>
      <p:sp>
        <p:nvSpPr>
          <p:cNvPr id="12" name="TextBox 11"/>
          <p:cNvSpPr txBox="1"/>
          <p:nvPr/>
        </p:nvSpPr>
        <p:spPr>
          <a:xfrm>
            <a:off x="7955243" y="4437511"/>
            <a:ext cx="822951" cy="1200329"/>
          </a:xfrm>
          <a:prstGeom prst="rect">
            <a:avLst/>
          </a:prstGeom>
          <a:noFill/>
        </p:spPr>
        <p:txBody>
          <a:bodyPr wrap="square" rtlCol="0">
            <a:spAutoFit/>
          </a:bodyPr>
          <a:lstStyle/>
          <a:p>
            <a:pPr algn="r" fontAlgn="b"/>
            <a:r>
              <a:rPr lang="en-US" sz="1800" b="1" dirty="0" smtClean="0">
                <a:solidFill>
                  <a:srgbClr val="0000FF"/>
                </a:solidFill>
                <a:effectLst>
                  <a:outerShdw blurRad="38100" dist="38100" dir="2700000" algn="tl">
                    <a:srgbClr val="FFFFFF"/>
                  </a:outerShdw>
                </a:effectLst>
                <a:latin typeface="Arial" charset="0"/>
              </a:rPr>
              <a:t>402</a:t>
            </a:r>
          </a:p>
          <a:p>
            <a:pPr algn="r" fontAlgn="b"/>
            <a:r>
              <a:rPr lang="en-US" sz="1800" b="1" dirty="0" smtClean="0">
                <a:effectLst>
                  <a:outerShdw blurRad="38100" dist="38100" dir="2700000" algn="tl">
                    <a:srgbClr val="FFFFFF"/>
                  </a:outerShdw>
                </a:effectLst>
                <a:latin typeface="Arial" charset="0"/>
              </a:rPr>
              <a:t>138</a:t>
            </a:r>
          </a:p>
          <a:p>
            <a:pPr algn="r" fontAlgn="b"/>
            <a:r>
              <a:rPr lang="en-US" sz="1800" b="1" dirty="0" smtClean="0">
                <a:effectLst>
                  <a:outerShdw blurRad="38100" dist="38100" dir="2700000" algn="tl">
                    <a:srgbClr val="FFFFFF"/>
                  </a:outerShdw>
                </a:effectLst>
                <a:latin typeface="Arial" charset="0"/>
              </a:rPr>
              <a:t>0</a:t>
            </a:r>
          </a:p>
          <a:p>
            <a:pPr algn="r" fontAlgn="b"/>
            <a:r>
              <a:rPr lang="en-US" sz="1800" b="1" dirty="0" smtClean="0">
                <a:solidFill>
                  <a:srgbClr val="FF0000"/>
                </a:solidFill>
                <a:effectLst>
                  <a:outerShdw blurRad="38100" dist="38100" dir="2700000" algn="tl">
                    <a:srgbClr val="FFFFFF"/>
                  </a:outerShdw>
                </a:effectLst>
                <a:latin typeface="Arial" charset="0"/>
              </a:rPr>
              <a:t>540</a:t>
            </a:r>
            <a:endParaRPr lang="en-US" dirty="0">
              <a:solidFill>
                <a:srgbClr val="FF0000"/>
              </a:solidFill>
            </a:endParaRPr>
          </a:p>
        </p:txBody>
      </p:sp>
      <p:sp>
        <p:nvSpPr>
          <p:cNvPr id="15" name="TextBox 14"/>
          <p:cNvSpPr txBox="1"/>
          <p:nvPr/>
        </p:nvSpPr>
        <p:spPr>
          <a:xfrm>
            <a:off x="7955243" y="5626218"/>
            <a:ext cx="822951" cy="276999"/>
          </a:xfrm>
          <a:prstGeom prst="rect">
            <a:avLst/>
          </a:prstGeom>
          <a:noFill/>
        </p:spPr>
        <p:txBody>
          <a:bodyPr wrap="square" tIns="0" bIns="0" rtlCol="0">
            <a:spAutoFit/>
          </a:bodyPr>
          <a:lstStyle/>
          <a:p>
            <a:pPr algn="r" fontAlgn="b"/>
            <a:r>
              <a:rPr lang="en-US" sz="1800" b="1" dirty="0" smtClean="0">
                <a:solidFill>
                  <a:srgbClr val="0000FF"/>
                </a:solidFill>
                <a:effectLst>
                  <a:outerShdw blurRad="38100" dist="38100" dir="2700000" algn="tl">
                    <a:srgbClr val="FFFFFF"/>
                  </a:outerShdw>
                </a:effectLst>
                <a:latin typeface="Arial" charset="0"/>
              </a:rPr>
              <a:t>540</a:t>
            </a:r>
            <a:endParaRPr lang="en-US" dirty="0">
              <a:solidFill>
                <a:srgbClr val="0000FF"/>
              </a:solidFill>
            </a:endParaRPr>
          </a:p>
        </p:txBody>
      </p:sp>
      <p:sp>
        <p:nvSpPr>
          <p:cNvPr id="19" name="8-Point Star 18"/>
          <p:cNvSpPr/>
          <p:nvPr/>
        </p:nvSpPr>
        <p:spPr bwMode="auto">
          <a:xfrm>
            <a:off x="4297683" y="3794756"/>
            <a:ext cx="2377414" cy="1828780"/>
          </a:xfrm>
          <a:prstGeom prst="star8">
            <a:avLst/>
          </a:prstGeom>
          <a:solidFill>
            <a:srgbClr val="66FF33"/>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b="1" dirty="0" smtClean="0">
                <a:effectLst>
                  <a:outerShdw blurRad="38100" dist="38100" dir="2700000" algn="tl">
                    <a:srgbClr val="FFFFFF"/>
                  </a:outerShdw>
                </a:effectLst>
                <a:latin typeface="Arial" charset="0"/>
              </a:rPr>
              <a:t>How to read the solution?</a:t>
            </a: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8">
                                            <p:txEl>
                                              <p:pRg st="3" end="3"/>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9">
                                            <p:txEl>
                                              <p:pRg st="1" end="1"/>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9">
                                            <p:txEl>
                                              <p:pRg st="2" end="2"/>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9">
                                            <p:txEl>
                                              <p:pRg st="3" end="3"/>
                                            </p:tx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11">
                                            <p:txEl>
                                              <p:pRg st="0" end="0"/>
                                            </p:txEl>
                                          </p:spTgt>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11">
                                            <p:txEl>
                                              <p:pRg st="1" end="1"/>
                                            </p:txEl>
                                          </p:spTgt>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11">
                                            <p:txEl>
                                              <p:pRg st="2" end="2"/>
                                            </p:txEl>
                                          </p:spTgt>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grpId="0" nodeType="clickEffect">
                                  <p:stCondLst>
                                    <p:cond delay="0"/>
                                  </p:stCondLst>
                                  <p:childTnLst>
                                    <p:set>
                                      <p:cBhvr>
                                        <p:cTn id="70" dur="1" fill="hold">
                                          <p:stCondLst>
                                            <p:cond delay="0"/>
                                          </p:stCondLst>
                                        </p:cTn>
                                        <p:tgtEl>
                                          <p:spTgt spid="11">
                                            <p:txEl>
                                              <p:pRg st="3" end="3"/>
                                            </p:txEl>
                                          </p:spTgt>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grpId="0" nodeType="clickEffect">
                                  <p:stCondLst>
                                    <p:cond delay="0"/>
                                  </p:stCondLst>
                                  <p:childTnLst>
                                    <p:set>
                                      <p:cBhvr>
                                        <p:cTn id="74" dur="1" fill="hold">
                                          <p:stCondLst>
                                            <p:cond delay="0"/>
                                          </p:stCondLst>
                                        </p:cTn>
                                        <p:tgtEl>
                                          <p:spTgt spid="12">
                                            <p:txEl>
                                              <p:pRg st="0" end="0"/>
                                            </p:txEl>
                                          </p:spTgt>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grpId="0" nodeType="clickEffect">
                                  <p:stCondLst>
                                    <p:cond delay="0"/>
                                  </p:stCondLst>
                                  <p:childTnLst>
                                    <p:set>
                                      <p:cBhvr>
                                        <p:cTn id="78" dur="1" fill="hold">
                                          <p:stCondLst>
                                            <p:cond delay="0"/>
                                          </p:stCondLst>
                                        </p:cTn>
                                        <p:tgtEl>
                                          <p:spTgt spid="12">
                                            <p:txEl>
                                              <p:pRg st="1" end="1"/>
                                            </p:txEl>
                                          </p:spTgt>
                                        </p:tgtEl>
                                        <p:attrNameLst>
                                          <p:attrName>style.visibility</p:attrName>
                                        </p:attrNameLst>
                                      </p:cBhvr>
                                      <p:to>
                                        <p:strVal val="visible"/>
                                      </p:to>
                                    </p:set>
                                  </p:childTnLst>
                                </p:cTn>
                              </p:par>
                            </p:childTnLst>
                          </p:cTn>
                        </p:par>
                      </p:childTnLst>
                    </p:cTn>
                  </p:par>
                  <p:par>
                    <p:cTn id="79" fill="hold">
                      <p:stCondLst>
                        <p:cond delay="indefinite"/>
                      </p:stCondLst>
                      <p:childTnLst>
                        <p:par>
                          <p:cTn id="80" fill="hold">
                            <p:stCondLst>
                              <p:cond delay="0"/>
                            </p:stCondLst>
                            <p:childTnLst>
                              <p:par>
                                <p:cTn id="81" presetID="1" presetClass="entr" presetSubtype="0" fill="hold" grpId="0" nodeType="clickEffect">
                                  <p:stCondLst>
                                    <p:cond delay="0"/>
                                  </p:stCondLst>
                                  <p:childTnLst>
                                    <p:set>
                                      <p:cBhvr>
                                        <p:cTn id="82" dur="1" fill="hold">
                                          <p:stCondLst>
                                            <p:cond delay="0"/>
                                          </p:stCondLst>
                                        </p:cTn>
                                        <p:tgtEl>
                                          <p:spTgt spid="12">
                                            <p:txEl>
                                              <p:pRg st="2" end="2"/>
                                            </p:txEl>
                                          </p:spTgt>
                                        </p:tgtEl>
                                        <p:attrNameLst>
                                          <p:attrName>style.visibility</p:attrName>
                                        </p:attrNameLst>
                                      </p:cBhvr>
                                      <p:to>
                                        <p:strVal val="visible"/>
                                      </p:to>
                                    </p:set>
                                  </p:childTnLst>
                                </p:cTn>
                              </p:par>
                            </p:childTnLst>
                          </p:cTn>
                        </p:par>
                      </p:childTnLst>
                    </p:cTn>
                  </p:par>
                  <p:par>
                    <p:cTn id="83" fill="hold">
                      <p:stCondLst>
                        <p:cond delay="indefinite"/>
                      </p:stCondLst>
                      <p:childTnLst>
                        <p:par>
                          <p:cTn id="84" fill="hold">
                            <p:stCondLst>
                              <p:cond delay="0"/>
                            </p:stCondLst>
                            <p:childTnLst>
                              <p:par>
                                <p:cTn id="85" presetID="1" presetClass="entr" presetSubtype="0" fill="hold" grpId="0" nodeType="clickEffect">
                                  <p:stCondLst>
                                    <p:cond delay="0"/>
                                  </p:stCondLst>
                                  <p:childTnLst>
                                    <p:set>
                                      <p:cBhvr>
                                        <p:cTn id="86" dur="1" fill="hold">
                                          <p:stCondLst>
                                            <p:cond delay="0"/>
                                          </p:stCondLst>
                                        </p:cTn>
                                        <p:tgtEl>
                                          <p:spTgt spid="12">
                                            <p:txEl>
                                              <p:pRg st="3" end="3"/>
                                            </p:txEl>
                                          </p:spTgt>
                                        </p:tgtEl>
                                        <p:attrNameLst>
                                          <p:attrName>style.visibility</p:attrName>
                                        </p:attrNameLst>
                                      </p:cBhvr>
                                      <p:to>
                                        <p:strVal val="visible"/>
                                      </p:to>
                                    </p:set>
                                  </p:childTnLst>
                                </p:cTn>
                              </p:par>
                            </p:childTnLst>
                          </p:cTn>
                        </p:par>
                      </p:childTnLst>
                    </p:cTn>
                  </p:par>
                  <p:par>
                    <p:cTn id="87" fill="hold">
                      <p:stCondLst>
                        <p:cond delay="indefinite"/>
                      </p:stCondLst>
                      <p:childTnLst>
                        <p:par>
                          <p:cTn id="88" fill="hold">
                            <p:stCondLst>
                              <p:cond delay="0"/>
                            </p:stCondLst>
                            <p:childTnLst>
                              <p:par>
                                <p:cTn id="89" presetID="1" presetClass="entr" presetSubtype="0" fill="hold" grpId="0" nodeType="clickEffect">
                                  <p:stCondLst>
                                    <p:cond delay="0"/>
                                  </p:stCondLst>
                                  <p:childTnLst>
                                    <p:set>
                                      <p:cBhvr>
                                        <p:cTn id="90" dur="1" fill="hold">
                                          <p:stCondLst>
                                            <p:cond delay="0"/>
                                          </p:stCondLst>
                                        </p:cTn>
                                        <p:tgtEl>
                                          <p:spTgt spid="15">
                                            <p:txEl>
                                              <p:pRg st="0" end="0"/>
                                            </p:txEl>
                                          </p:spTgt>
                                        </p:tgtEl>
                                        <p:attrNameLst>
                                          <p:attrName>style.visibility</p:attrName>
                                        </p:attrNameLst>
                                      </p:cBhvr>
                                      <p:to>
                                        <p:strVal val="visible"/>
                                      </p:to>
                                    </p:set>
                                  </p:childTnLst>
                                </p:cTn>
                              </p:par>
                            </p:childTnLst>
                          </p:cTn>
                        </p:par>
                      </p:childTnLst>
                    </p:cTn>
                  </p:par>
                  <p:par>
                    <p:cTn id="91" fill="hold">
                      <p:stCondLst>
                        <p:cond delay="indefinite"/>
                      </p:stCondLst>
                      <p:childTnLst>
                        <p:par>
                          <p:cTn id="92" fill="hold">
                            <p:stCondLst>
                              <p:cond delay="0"/>
                            </p:stCondLst>
                            <p:childTnLst>
                              <p:par>
                                <p:cTn id="93" presetID="1" presetClass="entr" presetSubtype="0" fill="hold" grpId="0" nodeType="clickEffect">
                                  <p:stCondLst>
                                    <p:cond delay="0"/>
                                  </p:stCondLst>
                                  <p:childTnLst>
                                    <p:set>
                                      <p:cBhvr>
                                        <p:cTn id="94"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8" grpId="0" build="p"/>
      <p:bldP spid="9" grpId="0" build="p"/>
      <p:bldP spid="10" grpId="0" build="p"/>
      <p:bldP spid="11" grpId="0" build="p"/>
      <p:bldP spid="12" grpId="0" build="p"/>
      <p:bldP spid="15" grpId="0" build="p"/>
      <p:bldP spid="19"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7" name="Table 16"/>
          <p:cNvGraphicFramePr>
            <a:graphicFrameLocks noGrp="1"/>
          </p:cNvGraphicFramePr>
          <p:nvPr>
            <p:extLst>
              <p:ext uri="{D42A27DB-BD31-4B8C-83A1-F6EECF244321}">
                <p14:modId xmlns:p14="http://schemas.microsoft.com/office/powerpoint/2010/main" val="1068320662"/>
              </p:ext>
            </p:extLst>
          </p:nvPr>
        </p:nvGraphicFramePr>
        <p:xfrm>
          <a:off x="365806" y="228635"/>
          <a:ext cx="8393389" cy="3985260"/>
        </p:xfrm>
        <a:graphic>
          <a:graphicData uri="http://schemas.openxmlformats.org/drawingml/2006/table">
            <a:tbl>
              <a:tblPr firstRow="1" bandRow="1">
                <a:tableStyleId>{F5AB1C69-6EDB-4FF4-983F-18BD219EF322}</a:tableStyleId>
              </a:tblPr>
              <a:tblGrid>
                <a:gridCol w="640080"/>
                <a:gridCol w="1097261"/>
                <a:gridCol w="1958443"/>
                <a:gridCol w="939521"/>
                <a:gridCol w="939521"/>
                <a:gridCol w="939521"/>
                <a:gridCol w="939521"/>
                <a:gridCol w="939521"/>
              </a:tblGrid>
              <a:tr h="274320">
                <a:tc>
                  <a:txBody>
                    <a:bodyPr/>
                    <a:lstStyle/>
                    <a:p>
                      <a:endParaRPr lang="en-US" dirty="0"/>
                    </a:p>
                  </a:txBody>
                  <a:tcPr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p>
                  </a:txBody>
                  <a:tcPr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t"/>
                      <a:r>
                        <a:rPr lang="en-US" sz="1800" b="1" kern="1200" dirty="0" smtClean="0">
                          <a:solidFill>
                            <a:schemeClr val="tx1"/>
                          </a:solidFill>
                          <a:effectLst>
                            <a:outerShdw blurRad="38100" dist="38100" dir="2700000" algn="tl">
                              <a:srgbClr val="FFFFFF"/>
                            </a:outerShdw>
                          </a:effectLst>
                          <a:latin typeface="Arial" charset="0"/>
                          <a:ea typeface="+mn-ea"/>
                          <a:cs typeface="+mn-cs"/>
                        </a:rPr>
                        <a:t>Demand:</a:t>
                      </a:r>
                      <a:r>
                        <a:rPr lang="en-US" sz="1800" b="1" kern="1200" baseline="0" dirty="0" smtClean="0">
                          <a:solidFill>
                            <a:schemeClr val="tx1"/>
                          </a:solidFill>
                          <a:effectLst>
                            <a:outerShdw blurRad="38100" dist="38100" dir="2700000" algn="tl">
                              <a:srgbClr val="FFFFFF"/>
                            </a:outerShdw>
                          </a:effectLst>
                          <a:latin typeface="Arial" charset="0"/>
                          <a:ea typeface="+mn-ea"/>
                          <a:cs typeface="+mn-cs"/>
                        </a:rPr>
                        <a:t> D</a:t>
                      </a:r>
                      <a:endParaRPr lang="en-US" sz="1800" b="1" kern="1200" dirty="0" smtClean="0">
                        <a:solidFill>
                          <a:schemeClr val="tx1"/>
                        </a:solidFill>
                        <a:effectLst>
                          <a:outerShdw blurRad="38100" dist="38100" dir="2700000" algn="tl">
                            <a:srgbClr val="FFFFFF"/>
                          </a:outerShdw>
                        </a:effectLst>
                        <a:latin typeface="Arial" charset="0"/>
                        <a:ea typeface="+mn-ea"/>
                        <a:cs typeface="+mn-cs"/>
                      </a:endParaRPr>
                    </a:p>
                  </a:txBody>
                  <a:tcPr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rtl="0" fontAlgn="t"/>
                      <a:r>
                        <a:rPr lang="en-US" sz="1800" b="1" kern="1200" dirty="0" smtClean="0">
                          <a:solidFill>
                            <a:schemeClr val="tx1"/>
                          </a:solidFill>
                          <a:effectLst>
                            <a:outerShdw blurRad="38100" dist="38100" dir="2700000" algn="tl">
                              <a:srgbClr val="FFFFFF"/>
                            </a:outerShdw>
                          </a:effectLst>
                          <a:latin typeface="Arial" charset="0"/>
                          <a:ea typeface="+mn-ea"/>
                          <a:cs typeface="+mn-cs"/>
                        </a:rPr>
                        <a:t>87</a:t>
                      </a:r>
                    </a:p>
                  </a:txBody>
                  <a:tcPr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rtl="0" fontAlgn="t"/>
                      <a:r>
                        <a:rPr lang="en-US" sz="1800" b="1" kern="1200" dirty="0" smtClean="0">
                          <a:solidFill>
                            <a:schemeClr val="tx1"/>
                          </a:solidFill>
                          <a:effectLst>
                            <a:outerShdw blurRad="38100" dist="38100" dir="2700000" algn="tl">
                              <a:srgbClr val="FFFFFF"/>
                            </a:outerShdw>
                          </a:effectLst>
                          <a:latin typeface="Arial" charset="0"/>
                          <a:ea typeface="+mn-ea"/>
                          <a:cs typeface="+mn-cs"/>
                        </a:rPr>
                        <a:t>50</a:t>
                      </a:r>
                    </a:p>
                  </a:txBody>
                  <a:tcPr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rtl="0" fontAlgn="t"/>
                      <a:r>
                        <a:rPr lang="en-US" sz="1800" b="1" kern="1200" dirty="0" smtClean="0">
                          <a:solidFill>
                            <a:schemeClr val="tx1"/>
                          </a:solidFill>
                          <a:effectLst>
                            <a:outerShdw blurRad="38100" dist="38100" dir="2700000" algn="tl">
                              <a:srgbClr val="FFFFFF"/>
                            </a:outerShdw>
                          </a:effectLst>
                          <a:latin typeface="Arial" charset="0"/>
                          <a:ea typeface="+mn-ea"/>
                          <a:cs typeface="+mn-cs"/>
                        </a:rPr>
                        <a:t>100</a:t>
                      </a:r>
                    </a:p>
                  </a:txBody>
                  <a:tcPr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rtl="0" fontAlgn="t"/>
                      <a:r>
                        <a:rPr lang="en-US" sz="1800" b="1" kern="1200" dirty="0" smtClean="0">
                          <a:solidFill>
                            <a:schemeClr val="tx1"/>
                          </a:solidFill>
                          <a:effectLst>
                            <a:outerShdw blurRad="38100" dist="38100" dir="2700000" algn="tl">
                              <a:srgbClr val="FFFFFF"/>
                            </a:outerShdw>
                          </a:effectLst>
                          <a:latin typeface="Arial" charset="0"/>
                          <a:ea typeface="+mn-ea"/>
                          <a:cs typeface="+mn-cs"/>
                        </a:rPr>
                        <a:t>60</a:t>
                      </a:r>
                    </a:p>
                  </a:txBody>
                  <a:tcPr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rtl="0" fontAlgn="t"/>
                      <a:r>
                        <a:rPr lang="en-US" sz="1800" b="1" kern="1200" dirty="0" smtClean="0">
                          <a:solidFill>
                            <a:schemeClr val="tx1"/>
                          </a:solidFill>
                          <a:effectLst>
                            <a:outerShdw blurRad="38100" dist="38100" dir="2700000" algn="tl">
                              <a:srgbClr val="FFFFFF"/>
                            </a:outerShdw>
                          </a:effectLst>
                          <a:latin typeface="Arial" charset="0"/>
                          <a:ea typeface="+mn-ea"/>
                          <a:cs typeface="+mn-cs"/>
                        </a:rPr>
                        <a:t>80</a:t>
                      </a:r>
                    </a:p>
                  </a:txBody>
                  <a:tcPr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74320">
                <a:tc>
                  <a:txBody>
                    <a:bodyPr/>
                    <a:lstStyle/>
                    <a:p>
                      <a:endParaRPr lang="en-US" dirty="0"/>
                    </a:p>
                  </a:txBody>
                  <a:tcPr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a:p>
                  </a:txBody>
                  <a:tcPr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t"/>
                      <a:r>
                        <a:rPr lang="en-US" sz="1800" b="1" kern="1200" dirty="0" smtClean="0">
                          <a:solidFill>
                            <a:schemeClr val="tx1"/>
                          </a:solidFill>
                          <a:effectLst>
                            <a:outerShdw blurRad="38100" dist="38100" dir="2700000" algn="tl">
                              <a:srgbClr val="FFFFFF"/>
                            </a:outerShdw>
                          </a:effectLst>
                          <a:latin typeface="Arial" charset="0"/>
                          <a:ea typeface="+mn-ea"/>
                          <a:cs typeface="+mn-cs"/>
                        </a:rPr>
                        <a:t>Holding cost</a:t>
                      </a:r>
                    </a:p>
                  </a:txBody>
                  <a:tcPr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rtl="0" fontAlgn="t"/>
                      <a:r>
                        <a:rPr lang="en-US" sz="1800" b="1" kern="1200" dirty="0" smtClean="0">
                          <a:solidFill>
                            <a:schemeClr val="tx1"/>
                          </a:solidFill>
                          <a:effectLst>
                            <a:outerShdw blurRad="38100" dist="38100" dir="2700000" algn="tl">
                              <a:srgbClr val="FFFFFF"/>
                            </a:outerShdw>
                          </a:effectLst>
                          <a:latin typeface="Arial" charset="0"/>
                          <a:ea typeface="+mn-ea"/>
                          <a:cs typeface="+mn-cs"/>
                        </a:rPr>
                        <a:t>1.3</a:t>
                      </a:r>
                    </a:p>
                  </a:txBody>
                  <a:tcPr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rtl="0" fontAlgn="t"/>
                      <a:r>
                        <a:rPr lang="en-US" sz="1800" b="1" kern="1200" dirty="0" smtClean="0">
                          <a:solidFill>
                            <a:schemeClr val="tx1"/>
                          </a:solidFill>
                          <a:effectLst>
                            <a:outerShdw blurRad="38100" dist="38100" dir="2700000" algn="tl">
                              <a:srgbClr val="FFFFFF"/>
                            </a:outerShdw>
                          </a:effectLst>
                          <a:latin typeface="Arial" charset="0"/>
                          <a:ea typeface="+mn-ea"/>
                          <a:cs typeface="+mn-cs"/>
                        </a:rPr>
                        <a:t>1.4</a:t>
                      </a:r>
                    </a:p>
                  </a:txBody>
                  <a:tcPr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rtl="0" fontAlgn="t"/>
                      <a:r>
                        <a:rPr lang="en-US" sz="1800" b="1" kern="1200" dirty="0" smtClean="0">
                          <a:solidFill>
                            <a:schemeClr val="tx1"/>
                          </a:solidFill>
                          <a:effectLst>
                            <a:outerShdw blurRad="38100" dist="38100" dir="2700000" algn="tl">
                              <a:srgbClr val="FFFFFF"/>
                            </a:outerShdw>
                          </a:effectLst>
                          <a:latin typeface="Arial" charset="0"/>
                          <a:ea typeface="+mn-ea"/>
                          <a:cs typeface="+mn-cs"/>
                        </a:rPr>
                        <a:t>1.45</a:t>
                      </a:r>
                    </a:p>
                  </a:txBody>
                  <a:tcPr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rtl="0" fontAlgn="t"/>
                      <a:r>
                        <a:rPr lang="en-US" sz="1800" b="1" kern="1200" dirty="0" smtClean="0">
                          <a:solidFill>
                            <a:schemeClr val="tx1"/>
                          </a:solidFill>
                          <a:effectLst>
                            <a:outerShdw blurRad="38100" dist="38100" dir="2700000" algn="tl">
                              <a:srgbClr val="FFFFFF"/>
                            </a:outerShdw>
                          </a:effectLst>
                          <a:latin typeface="Arial" charset="0"/>
                          <a:ea typeface="+mn-ea"/>
                          <a:cs typeface="+mn-cs"/>
                        </a:rPr>
                        <a:t>1.5</a:t>
                      </a:r>
                    </a:p>
                  </a:txBody>
                  <a:tcPr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rtl="0" fontAlgn="t"/>
                      <a:r>
                        <a:rPr lang="en-US" sz="1800" b="1" kern="1200" dirty="0" smtClean="0">
                          <a:solidFill>
                            <a:schemeClr val="tx1"/>
                          </a:solidFill>
                          <a:effectLst>
                            <a:outerShdw blurRad="38100" dist="38100" dir="2700000" algn="tl">
                              <a:srgbClr val="FFFFFF"/>
                            </a:outerShdw>
                          </a:effectLst>
                          <a:latin typeface="Arial" charset="0"/>
                          <a:ea typeface="+mn-ea"/>
                          <a:cs typeface="+mn-cs"/>
                        </a:rPr>
                        <a:t>1.55</a:t>
                      </a:r>
                    </a:p>
                  </a:txBody>
                  <a:tcPr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74320">
                <a:tc>
                  <a:txBody>
                    <a:bodyPr/>
                    <a:lstStyle/>
                    <a:p>
                      <a:endParaRPr lang="en-US"/>
                    </a:p>
                  </a:txBody>
                  <a:tcPr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a:p>
                  </a:txBody>
                  <a:tcPr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t"/>
                      <a:r>
                        <a:rPr lang="en-US" sz="1800" b="1" kern="1200" dirty="0" smtClean="0">
                          <a:solidFill>
                            <a:schemeClr val="tx1"/>
                          </a:solidFill>
                          <a:effectLst>
                            <a:outerShdw blurRad="38100" dist="38100" dir="2700000" algn="tl">
                              <a:srgbClr val="FFFFFF"/>
                            </a:outerShdw>
                          </a:effectLst>
                          <a:latin typeface="Arial" charset="0"/>
                          <a:ea typeface="+mn-ea"/>
                          <a:cs typeface="+mn-cs"/>
                        </a:rPr>
                        <a:t>Period</a:t>
                      </a:r>
                    </a:p>
                  </a:txBody>
                  <a:tcPr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r" fontAlgn="b"/>
                      <a:r>
                        <a:rPr lang="en-US" sz="1800" b="1" kern="1200" dirty="0" smtClean="0">
                          <a:solidFill>
                            <a:schemeClr val="tx1"/>
                          </a:solidFill>
                          <a:effectLst>
                            <a:outerShdw blurRad="38100" dist="38100" dir="2700000" algn="tl">
                              <a:srgbClr val="FFFFFF"/>
                            </a:outerShdw>
                          </a:effectLst>
                          <a:latin typeface="Arial" charset="0"/>
                          <a:ea typeface="+mn-ea"/>
                          <a:cs typeface="+mn-cs"/>
                        </a:rPr>
                        <a:t>P1</a:t>
                      </a:r>
                    </a:p>
                  </a:txBody>
                  <a:tcPr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r" fontAlgn="b"/>
                      <a:r>
                        <a:rPr lang="en-US" sz="1800" b="1" kern="1200" dirty="0" smtClean="0">
                          <a:solidFill>
                            <a:schemeClr val="tx1"/>
                          </a:solidFill>
                          <a:effectLst>
                            <a:outerShdw blurRad="38100" dist="38100" dir="2700000" algn="tl">
                              <a:srgbClr val="FFFFFF"/>
                            </a:outerShdw>
                          </a:effectLst>
                          <a:latin typeface="Arial" charset="0"/>
                          <a:ea typeface="+mn-ea"/>
                          <a:cs typeface="+mn-cs"/>
                        </a:rPr>
                        <a:t>P2</a:t>
                      </a:r>
                    </a:p>
                  </a:txBody>
                  <a:tcPr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r" fontAlgn="b"/>
                      <a:r>
                        <a:rPr lang="en-US" sz="1800" b="1" kern="1200" dirty="0" smtClean="0">
                          <a:solidFill>
                            <a:schemeClr val="tx1"/>
                          </a:solidFill>
                          <a:effectLst>
                            <a:outerShdw blurRad="38100" dist="38100" dir="2700000" algn="tl">
                              <a:srgbClr val="FFFFFF"/>
                            </a:outerShdw>
                          </a:effectLst>
                          <a:latin typeface="Arial" charset="0"/>
                          <a:ea typeface="+mn-ea"/>
                          <a:cs typeface="+mn-cs"/>
                        </a:rPr>
                        <a:t>P3</a:t>
                      </a:r>
                    </a:p>
                  </a:txBody>
                  <a:tcPr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r" fontAlgn="b"/>
                      <a:r>
                        <a:rPr lang="en-US" sz="1800" b="1" kern="1200" dirty="0" smtClean="0">
                          <a:solidFill>
                            <a:schemeClr val="tx1"/>
                          </a:solidFill>
                          <a:effectLst>
                            <a:outerShdw blurRad="38100" dist="38100" dir="2700000" algn="tl">
                              <a:srgbClr val="FFFFFF"/>
                            </a:outerShdw>
                          </a:effectLst>
                          <a:latin typeface="Arial" charset="0"/>
                          <a:ea typeface="+mn-ea"/>
                          <a:cs typeface="+mn-cs"/>
                        </a:rPr>
                        <a:t>P4</a:t>
                      </a:r>
                    </a:p>
                  </a:txBody>
                  <a:tcPr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r" fontAlgn="b"/>
                      <a:r>
                        <a:rPr lang="en-US" sz="1800" b="1" kern="1200" dirty="0" smtClean="0">
                          <a:solidFill>
                            <a:schemeClr val="tx1"/>
                          </a:solidFill>
                          <a:effectLst>
                            <a:outerShdw blurRad="38100" dist="38100" dir="2700000" algn="tl">
                              <a:srgbClr val="FFFFFF"/>
                            </a:outerShdw>
                          </a:effectLst>
                          <a:latin typeface="Arial" charset="0"/>
                          <a:ea typeface="+mn-ea"/>
                          <a:cs typeface="+mn-cs"/>
                        </a:rPr>
                        <a:t>P5</a:t>
                      </a:r>
                    </a:p>
                  </a:txBody>
                  <a:tcPr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r>
              <a:tr h="274320">
                <a:tc rowSpan="2">
                  <a:txBody>
                    <a:bodyPr/>
                    <a:lstStyle/>
                    <a:p>
                      <a:pPr marL="0" marR="0" indent="0" algn="ctr" defTabSz="914400" rtl="0" eaLnBrk="1" fontAlgn="t" latinLnBrk="0" hangingPunct="1">
                        <a:lnSpc>
                          <a:spcPct val="100000"/>
                        </a:lnSpc>
                        <a:spcBef>
                          <a:spcPts val="0"/>
                        </a:spcBef>
                        <a:spcAft>
                          <a:spcPts val="0"/>
                        </a:spcAft>
                        <a:buClrTx/>
                        <a:buSzTx/>
                        <a:buFontTx/>
                        <a:buNone/>
                        <a:tabLst/>
                        <a:defRPr/>
                      </a:pPr>
                      <a:r>
                        <a:rPr lang="en-US" sz="2000" b="1" kern="1200" dirty="0" smtClean="0">
                          <a:solidFill>
                            <a:schemeClr val="tx1"/>
                          </a:solidFill>
                          <a:effectLst>
                            <a:outerShdw blurRad="38100" dist="38100" dir="2700000" algn="tl">
                              <a:srgbClr val="FFFFFF"/>
                            </a:outerShdw>
                          </a:effectLst>
                          <a:latin typeface="Arial" charset="0"/>
                          <a:ea typeface="+mn-ea"/>
                          <a:cs typeface="+mn-cs"/>
                        </a:rPr>
                        <a:t>P1</a:t>
                      </a: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endParaRPr lang="en-US" sz="2000" b="1" kern="1200" dirty="0" smtClean="0">
                        <a:solidFill>
                          <a:schemeClr val="tx1"/>
                        </a:solidFill>
                        <a:effectLst>
                          <a:outerShdw blurRad="38100" dist="38100" dir="2700000" algn="tl">
                            <a:srgbClr val="FFFFFF"/>
                          </a:outerShdw>
                        </a:effectLst>
                        <a:latin typeface="Arial" charset="0"/>
                        <a:ea typeface="+mn-ea"/>
                        <a:cs typeface="+mn-cs"/>
                      </a:endParaRPr>
                    </a:p>
                  </a:txBody>
                  <a:tcPr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t"/>
                      <a:endParaRPr lang="en-US" sz="1800" b="1" kern="1200" dirty="0" smtClean="0">
                        <a:solidFill>
                          <a:schemeClr val="tx1"/>
                        </a:solidFill>
                        <a:effectLst>
                          <a:outerShdw blurRad="38100" dist="38100" dir="2700000" algn="tl">
                            <a:srgbClr val="FFFFFF"/>
                          </a:outerShdw>
                        </a:effectLst>
                        <a:latin typeface="Arial" charset="0"/>
                        <a:ea typeface="+mn-ea"/>
                        <a:cs typeface="+mn-cs"/>
                      </a:endParaRPr>
                    </a:p>
                  </a:txBody>
                  <a:tcPr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p>
                  </a:txBody>
                  <a:tcPr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a:p>
                  </a:txBody>
                  <a:tcPr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a:p>
                  </a:txBody>
                  <a:tcPr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p>
                  </a:txBody>
                  <a:tcPr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schemeClr>
                    </a:solidFill>
                  </a:tcPr>
                </a:tc>
                <a:tc>
                  <a:txBody>
                    <a:bodyPr/>
                    <a:lstStyle/>
                    <a:p>
                      <a:endParaRPr lang="en-US"/>
                    </a:p>
                  </a:txBody>
                  <a:tcPr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schemeClr>
                    </a:solidFill>
                  </a:tcPr>
                </a:tc>
              </a:tr>
              <a:tr h="274320">
                <a:tc vMerge="1">
                  <a:txBody>
                    <a:bodyPr/>
                    <a:lstStyle/>
                    <a:p>
                      <a:pPr marL="0" marR="0" indent="0" algn="ctr" defTabSz="914400" rtl="0" eaLnBrk="1" fontAlgn="t" latinLnBrk="0" hangingPunct="1">
                        <a:lnSpc>
                          <a:spcPct val="100000"/>
                        </a:lnSpc>
                        <a:spcBef>
                          <a:spcPts val="0"/>
                        </a:spcBef>
                        <a:spcAft>
                          <a:spcPts val="0"/>
                        </a:spcAft>
                        <a:buClrTx/>
                        <a:buSzTx/>
                        <a:buFontTx/>
                        <a:buNone/>
                        <a:tabLst/>
                        <a:defRPr/>
                      </a:pPr>
                      <a:endParaRPr lang="en-US" sz="2000" b="1" kern="1200" dirty="0" smtClean="0">
                        <a:solidFill>
                          <a:schemeClr val="tx1"/>
                        </a:solidFill>
                        <a:effectLst>
                          <a:outerShdw blurRad="38100" dist="38100" dir="2700000" algn="tl">
                            <a:srgbClr val="FFFFFF"/>
                          </a:outerShdw>
                        </a:effectLst>
                        <a:latin typeface="Arial" charset="0"/>
                        <a:ea typeface="+mn-ea"/>
                        <a:cs typeface="+mn-cs"/>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sz="2000" b="1" kern="1200" dirty="0" smtClean="0">
                        <a:solidFill>
                          <a:schemeClr val="tx1"/>
                        </a:solidFill>
                        <a:effectLst>
                          <a:outerShdw blurRad="38100" dist="38100" dir="2700000" algn="tl">
                            <a:srgbClr val="FFFFFF"/>
                          </a:outerShdw>
                        </a:effectLst>
                        <a:latin typeface="Arial" charset="0"/>
                        <a:ea typeface="+mn-ea"/>
                        <a:cs typeface="+mn-cs"/>
                      </a:endParaRPr>
                    </a:p>
                  </a:txBody>
                  <a:tcPr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a:p>
                  </a:txBody>
                  <a:tcPr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r" defTabSz="914400" rtl="0" eaLnBrk="1" fontAlgn="t" latinLnBrk="0" hangingPunct="1">
                        <a:lnSpc>
                          <a:spcPct val="100000"/>
                        </a:lnSpc>
                        <a:spcBef>
                          <a:spcPts val="0"/>
                        </a:spcBef>
                        <a:spcAft>
                          <a:spcPts val="0"/>
                        </a:spcAft>
                        <a:buClrTx/>
                        <a:buSzTx/>
                        <a:buFontTx/>
                        <a:buNone/>
                        <a:tabLst/>
                        <a:defRPr/>
                      </a:pPr>
                      <a:r>
                        <a:rPr lang="en-US" sz="1800" b="1" dirty="0" smtClean="0">
                          <a:solidFill>
                            <a:srgbClr val="FF0000"/>
                          </a:solidFill>
                          <a:effectLst>
                            <a:outerShdw blurRad="38100" dist="38100" dir="2700000" algn="tl">
                              <a:srgbClr val="FFFFFF"/>
                            </a:outerShdw>
                          </a:effectLst>
                          <a:latin typeface="Arial" charset="0"/>
                        </a:rPr>
                        <a:t>120</a:t>
                      </a:r>
                      <a:endParaRPr lang="en-US" dirty="0" smtClean="0">
                        <a:solidFill>
                          <a:srgbClr val="FF0000"/>
                        </a:solidFill>
                      </a:endParaRPr>
                    </a:p>
                  </a:txBody>
                  <a:tcPr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r" defTabSz="914400" rtl="0" eaLnBrk="1" fontAlgn="t" latinLnBrk="0" hangingPunct="1">
                        <a:lnSpc>
                          <a:spcPct val="100000"/>
                        </a:lnSpc>
                        <a:spcBef>
                          <a:spcPts val="0"/>
                        </a:spcBef>
                        <a:spcAft>
                          <a:spcPts val="0"/>
                        </a:spcAft>
                        <a:buClrTx/>
                        <a:buSzTx/>
                        <a:buFontTx/>
                        <a:buNone/>
                        <a:tabLst/>
                        <a:defRPr/>
                      </a:pPr>
                      <a:r>
                        <a:rPr lang="en-US" sz="1800" b="1" dirty="0" smtClean="0">
                          <a:solidFill>
                            <a:srgbClr val="FF0000"/>
                          </a:solidFill>
                          <a:effectLst>
                            <a:outerShdw blurRad="38100" dist="38100" dir="2700000" algn="tl">
                              <a:srgbClr val="FFFFFF"/>
                            </a:outerShdw>
                          </a:effectLst>
                          <a:latin typeface="Arial" charset="0"/>
                        </a:rPr>
                        <a:t>185</a:t>
                      </a:r>
                      <a:endParaRPr lang="en-US" dirty="0" smtClean="0">
                        <a:solidFill>
                          <a:srgbClr val="FF0000"/>
                        </a:solidFill>
                      </a:endParaRPr>
                    </a:p>
                  </a:txBody>
                  <a:tcPr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r" defTabSz="914400" rtl="0" eaLnBrk="1" fontAlgn="t" latinLnBrk="0" hangingPunct="1">
                        <a:lnSpc>
                          <a:spcPct val="100000"/>
                        </a:lnSpc>
                        <a:spcBef>
                          <a:spcPts val="0"/>
                        </a:spcBef>
                        <a:spcAft>
                          <a:spcPts val="0"/>
                        </a:spcAft>
                        <a:buClrTx/>
                        <a:buSzTx/>
                        <a:buFontTx/>
                        <a:buNone/>
                        <a:tabLst/>
                        <a:defRPr/>
                      </a:pPr>
                      <a:r>
                        <a:rPr lang="en-US" sz="1800" b="1" dirty="0" smtClean="0">
                          <a:solidFill>
                            <a:srgbClr val="FF0000"/>
                          </a:solidFill>
                          <a:effectLst>
                            <a:outerShdw blurRad="38100" dist="38100" dir="2700000" algn="tl">
                              <a:srgbClr val="FFFFFF"/>
                            </a:outerShdw>
                          </a:effectLst>
                          <a:latin typeface="Arial" charset="0"/>
                        </a:rPr>
                        <a:t>455</a:t>
                      </a:r>
                      <a:endParaRPr lang="en-US" dirty="0" smtClean="0">
                        <a:solidFill>
                          <a:srgbClr val="FF0000"/>
                        </a:solidFill>
                      </a:endParaRPr>
                    </a:p>
                  </a:txBody>
                  <a:tcPr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defTabSz="914400" rtl="0" eaLnBrk="1" fontAlgn="t" latinLnBrk="0" hangingPunct="1"/>
                      <a:endParaRPr lang="en-US" sz="1800" b="1" kern="1200" dirty="0" smtClean="0">
                        <a:solidFill>
                          <a:schemeClr val="tx1"/>
                        </a:solidFill>
                        <a:effectLst>
                          <a:outerShdw blurRad="38100" dist="38100" dir="2700000" algn="tl">
                            <a:srgbClr val="FFFFFF"/>
                          </a:outerShdw>
                        </a:effectLst>
                        <a:latin typeface="Arial" charset="0"/>
                        <a:ea typeface="+mn-ea"/>
                        <a:cs typeface="+mn-cs"/>
                      </a:endParaRPr>
                    </a:p>
                  </a:txBody>
                  <a:tcPr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schemeClr>
                    </a:solidFill>
                  </a:tcPr>
                </a:tc>
                <a:tc>
                  <a:txBody>
                    <a:bodyPr/>
                    <a:lstStyle/>
                    <a:p>
                      <a:pPr marL="0" algn="l" defTabSz="914400" rtl="0" eaLnBrk="1" fontAlgn="t" latinLnBrk="0" hangingPunct="1"/>
                      <a:endParaRPr lang="en-US" sz="1800" b="1" kern="1200" dirty="0" smtClean="0">
                        <a:solidFill>
                          <a:schemeClr val="tx1"/>
                        </a:solidFill>
                        <a:effectLst>
                          <a:outerShdw blurRad="38100" dist="38100" dir="2700000" algn="tl">
                            <a:srgbClr val="FFFFFF"/>
                          </a:outerShdw>
                        </a:effectLst>
                        <a:latin typeface="Arial" charset="0"/>
                        <a:ea typeface="+mn-ea"/>
                        <a:cs typeface="+mn-cs"/>
                      </a:endParaRPr>
                    </a:p>
                  </a:txBody>
                  <a:tcPr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schemeClr>
                    </a:solidFill>
                  </a:tcPr>
                </a:tc>
              </a:tr>
              <a:tr h="274320">
                <a:tc rowSpan="2">
                  <a:txBody>
                    <a:bodyPr/>
                    <a:lstStyle/>
                    <a:p>
                      <a:pPr marL="0" marR="0" indent="0" algn="ctr" defTabSz="914400" rtl="0" eaLnBrk="1" fontAlgn="t" latinLnBrk="0" hangingPunct="1">
                        <a:lnSpc>
                          <a:spcPct val="100000"/>
                        </a:lnSpc>
                        <a:spcBef>
                          <a:spcPts val="0"/>
                        </a:spcBef>
                        <a:spcAft>
                          <a:spcPts val="0"/>
                        </a:spcAft>
                        <a:buClrTx/>
                        <a:buSzTx/>
                        <a:buFontTx/>
                        <a:buNone/>
                        <a:tabLst/>
                        <a:defRPr/>
                      </a:pPr>
                      <a:r>
                        <a:rPr lang="en-US" sz="2000" b="1" kern="1200" dirty="0" smtClean="0">
                          <a:solidFill>
                            <a:schemeClr val="tx1"/>
                          </a:solidFill>
                          <a:effectLst>
                            <a:outerShdw blurRad="38100" dist="38100" dir="2700000" algn="tl">
                              <a:srgbClr val="FFFFFF"/>
                            </a:outerShdw>
                          </a:effectLst>
                          <a:latin typeface="Arial" charset="0"/>
                          <a:ea typeface="+mn-ea"/>
                          <a:cs typeface="+mn-cs"/>
                        </a:rPr>
                        <a:t>P2</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endParaRPr lang="en-US" sz="1800" b="1" kern="1200" dirty="0" smtClean="0">
                        <a:solidFill>
                          <a:schemeClr val="tx1"/>
                        </a:solidFill>
                        <a:effectLst>
                          <a:outerShdw blurRad="38100" dist="38100" dir="2700000" algn="tl">
                            <a:srgbClr val="FFFFFF"/>
                          </a:outerShdw>
                        </a:effectLst>
                        <a:latin typeface="Arial" charset="0"/>
                        <a:ea typeface="+mn-ea"/>
                        <a:cs typeface="+mn-cs"/>
                      </a:endParaRPr>
                    </a:p>
                  </a:txBody>
                  <a:tcPr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t"/>
                      <a:r>
                        <a:rPr lang="en-US" sz="1800" b="1" kern="1200" dirty="0" smtClean="0">
                          <a:solidFill>
                            <a:srgbClr val="0000FF"/>
                          </a:solidFill>
                          <a:effectLst>
                            <a:outerShdw blurRad="38100" dist="38100" dir="2700000" algn="tl">
                              <a:srgbClr val="FFFFFF"/>
                            </a:outerShdw>
                          </a:effectLst>
                          <a:latin typeface="Arial" charset="0"/>
                          <a:ea typeface="+mn-ea"/>
                          <a:cs typeface="+mn-cs"/>
                        </a:rPr>
                        <a:t>BC1</a:t>
                      </a:r>
                    </a:p>
                  </a:txBody>
                  <a:tcPr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r" defTabSz="914400" rtl="0" eaLnBrk="1" fontAlgn="t" latinLnBrk="0" hangingPunct="1"/>
                      <a:r>
                        <a:rPr lang="en-US" sz="1800" b="1" kern="1200" dirty="0" smtClean="0">
                          <a:solidFill>
                            <a:srgbClr val="0000FF"/>
                          </a:solidFill>
                          <a:effectLst>
                            <a:outerShdw blurRad="38100" dist="38100" dir="2700000" algn="tl">
                              <a:srgbClr val="FFFFFF"/>
                            </a:outerShdw>
                          </a:effectLst>
                          <a:latin typeface="Arial" charset="0"/>
                          <a:ea typeface="+mn-ea"/>
                          <a:cs typeface="+mn-cs"/>
                        </a:rPr>
                        <a:t>120</a:t>
                      </a:r>
                    </a:p>
                  </a:txBody>
                  <a:tcPr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r" defTabSz="914400" rtl="0" eaLnBrk="1" fontAlgn="t" latinLnBrk="0" hangingPunct="1"/>
                      <a:endParaRPr lang="en-US" sz="1800" b="1" kern="1200" dirty="0" smtClean="0">
                        <a:solidFill>
                          <a:schemeClr val="tx1"/>
                        </a:solidFill>
                        <a:effectLst>
                          <a:outerShdw blurRad="38100" dist="38100" dir="2700000" algn="tl">
                            <a:srgbClr val="FFFFFF"/>
                          </a:outerShdw>
                        </a:effectLst>
                        <a:latin typeface="Arial" charset="0"/>
                        <a:ea typeface="+mn-ea"/>
                        <a:cs typeface="+mn-cs"/>
                      </a:endParaRPr>
                    </a:p>
                  </a:txBody>
                  <a:tcPr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r" defTabSz="914400" rtl="0" eaLnBrk="1" fontAlgn="t" latinLnBrk="0" hangingPunct="1"/>
                      <a:endParaRPr lang="en-US" sz="1800" b="1" kern="1200" dirty="0" smtClean="0">
                        <a:solidFill>
                          <a:schemeClr val="tx1"/>
                        </a:solidFill>
                        <a:effectLst>
                          <a:outerShdw blurRad="38100" dist="38100" dir="2700000" algn="tl">
                            <a:srgbClr val="FFFFFF"/>
                          </a:outerShdw>
                        </a:effectLst>
                        <a:latin typeface="Arial" charset="0"/>
                        <a:ea typeface="+mn-ea"/>
                        <a:cs typeface="+mn-cs"/>
                      </a:endParaRPr>
                    </a:p>
                  </a:txBody>
                  <a:tcPr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defTabSz="914400" rtl="0" eaLnBrk="1" fontAlgn="t" latinLnBrk="0" hangingPunct="1"/>
                      <a:endParaRPr lang="en-US" sz="1800" b="1" kern="1200" dirty="0" smtClean="0">
                        <a:solidFill>
                          <a:schemeClr val="tx1"/>
                        </a:solidFill>
                        <a:effectLst>
                          <a:outerShdw blurRad="38100" dist="38100" dir="2700000" algn="tl">
                            <a:srgbClr val="FFFFFF"/>
                          </a:outerShdw>
                        </a:effectLst>
                        <a:latin typeface="Arial" charset="0"/>
                        <a:ea typeface="+mn-ea"/>
                        <a:cs typeface="+mn-cs"/>
                      </a:endParaRPr>
                    </a:p>
                  </a:txBody>
                  <a:tcPr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schemeClr>
                    </a:solidFill>
                  </a:tcPr>
                </a:tc>
                <a:tc>
                  <a:txBody>
                    <a:bodyPr/>
                    <a:lstStyle/>
                    <a:p>
                      <a:pPr marL="0" algn="l" defTabSz="914400" rtl="0" eaLnBrk="1" fontAlgn="t" latinLnBrk="0" hangingPunct="1"/>
                      <a:endParaRPr lang="en-US" sz="1800" b="1" kern="1200" dirty="0" smtClean="0">
                        <a:solidFill>
                          <a:schemeClr val="tx1"/>
                        </a:solidFill>
                        <a:effectLst>
                          <a:outerShdw blurRad="38100" dist="38100" dir="2700000" algn="tl">
                            <a:srgbClr val="FFFFFF"/>
                          </a:outerShdw>
                        </a:effectLst>
                        <a:latin typeface="Arial" charset="0"/>
                        <a:ea typeface="+mn-ea"/>
                        <a:cs typeface="+mn-cs"/>
                      </a:endParaRPr>
                    </a:p>
                  </a:txBody>
                  <a:tcPr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schemeClr>
                    </a:solidFill>
                  </a:tcPr>
                </a:tc>
              </a:tr>
              <a:tr h="163809">
                <a:tc vMerge="1">
                  <a:txBody>
                    <a:bodyPr/>
                    <a:lstStyle/>
                    <a:p>
                      <a:pPr marL="0" marR="0" indent="0" algn="ctr" defTabSz="914400" rtl="0" eaLnBrk="1" fontAlgn="t" latinLnBrk="0" hangingPunct="1">
                        <a:lnSpc>
                          <a:spcPct val="100000"/>
                        </a:lnSpc>
                        <a:spcBef>
                          <a:spcPts val="0"/>
                        </a:spcBef>
                        <a:spcAft>
                          <a:spcPts val="0"/>
                        </a:spcAft>
                        <a:buClrTx/>
                        <a:buSzTx/>
                        <a:buFontTx/>
                        <a:buNone/>
                        <a:tabLst/>
                        <a:defRPr/>
                      </a:pPr>
                      <a:endParaRPr lang="en-US" sz="2000" b="1" kern="1200" dirty="0" smtClean="0">
                        <a:solidFill>
                          <a:schemeClr val="tx1"/>
                        </a:solidFill>
                        <a:effectLst>
                          <a:outerShdw blurRad="38100" dist="38100" dir="2700000" algn="tl">
                            <a:srgbClr val="FFFFFF"/>
                          </a:outerShdw>
                        </a:effectLst>
                        <a:latin typeface="Arial" charset="0"/>
                        <a:ea typeface="+mn-ea"/>
                        <a:cs typeface="+mn-cs"/>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sz="1800" b="1" kern="1200" dirty="0" smtClean="0">
                        <a:solidFill>
                          <a:schemeClr val="tx1"/>
                        </a:solidFill>
                        <a:effectLst>
                          <a:outerShdw blurRad="38100" dist="38100" dir="2700000" algn="tl">
                            <a:srgbClr val="FFFFFF"/>
                          </a:outerShdw>
                        </a:effectLst>
                        <a:latin typeface="Arial" charset="0"/>
                        <a:ea typeface="+mn-ea"/>
                        <a:cs typeface="+mn-cs"/>
                      </a:endParaRPr>
                    </a:p>
                  </a:txBody>
                  <a:tcPr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t"/>
                      <a:endParaRPr lang="en-US" sz="1800" b="1" kern="1200" dirty="0" smtClean="0">
                        <a:solidFill>
                          <a:schemeClr val="tx1"/>
                        </a:solidFill>
                        <a:effectLst>
                          <a:outerShdw blurRad="38100" dist="38100" dir="2700000" algn="tl">
                            <a:srgbClr val="FFFFFF"/>
                          </a:outerShdw>
                        </a:effectLst>
                        <a:latin typeface="Arial" charset="0"/>
                        <a:ea typeface="+mn-ea"/>
                        <a:cs typeface="+mn-cs"/>
                      </a:endParaRPr>
                    </a:p>
                  </a:txBody>
                  <a:tcPr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defTabSz="914400" rtl="0" eaLnBrk="1" fontAlgn="t" latinLnBrk="0" hangingPunct="1"/>
                      <a:endParaRPr lang="en-US" sz="1800" b="1" kern="1200" dirty="0" smtClean="0">
                        <a:solidFill>
                          <a:schemeClr val="tx1"/>
                        </a:solidFill>
                        <a:effectLst>
                          <a:outerShdw blurRad="38100" dist="38100" dir="2700000" algn="tl">
                            <a:srgbClr val="FFFFFF"/>
                          </a:outerShdw>
                        </a:effectLst>
                        <a:latin typeface="Arial" charset="0"/>
                        <a:ea typeface="+mn-ea"/>
                        <a:cs typeface="+mn-cs"/>
                      </a:endParaRPr>
                    </a:p>
                  </a:txBody>
                  <a:tcPr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r" defTabSz="914400" rtl="0" eaLnBrk="1" fontAlgn="t" latinLnBrk="0" hangingPunct="1">
                        <a:lnSpc>
                          <a:spcPct val="100000"/>
                        </a:lnSpc>
                        <a:spcBef>
                          <a:spcPts val="0"/>
                        </a:spcBef>
                        <a:spcAft>
                          <a:spcPts val="0"/>
                        </a:spcAft>
                        <a:buClrTx/>
                        <a:buSzTx/>
                        <a:buFontTx/>
                        <a:buNone/>
                        <a:tabLst/>
                        <a:defRPr/>
                      </a:pPr>
                      <a:r>
                        <a:rPr lang="en-US" sz="1800" b="1" dirty="0" smtClean="0">
                          <a:solidFill>
                            <a:srgbClr val="FF0000"/>
                          </a:solidFill>
                          <a:effectLst>
                            <a:outerShdw blurRad="38100" dist="38100" dir="2700000" algn="tl">
                              <a:srgbClr val="FFFFFF"/>
                            </a:outerShdw>
                          </a:effectLst>
                          <a:latin typeface="Arial" charset="0"/>
                        </a:rPr>
                        <a:t>245</a:t>
                      </a:r>
                      <a:endParaRPr lang="en-US" dirty="0" smtClean="0">
                        <a:solidFill>
                          <a:srgbClr val="FF0000"/>
                        </a:solidFill>
                      </a:endParaRPr>
                    </a:p>
                  </a:txBody>
                  <a:tcPr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r" defTabSz="914400" rtl="0" eaLnBrk="1" fontAlgn="t" latinLnBrk="0" hangingPunct="1">
                        <a:lnSpc>
                          <a:spcPct val="100000"/>
                        </a:lnSpc>
                        <a:spcBef>
                          <a:spcPts val="0"/>
                        </a:spcBef>
                        <a:spcAft>
                          <a:spcPts val="0"/>
                        </a:spcAft>
                        <a:buClrTx/>
                        <a:buSzTx/>
                        <a:buFontTx/>
                        <a:buNone/>
                        <a:tabLst/>
                        <a:defRPr/>
                      </a:pPr>
                      <a:r>
                        <a:rPr lang="en-US" sz="1800" b="1" dirty="0" smtClean="0">
                          <a:solidFill>
                            <a:srgbClr val="FF0000"/>
                          </a:solidFill>
                          <a:effectLst>
                            <a:outerShdw blurRad="38100" dist="38100" dir="2700000" algn="tl">
                              <a:srgbClr val="FFFFFF"/>
                            </a:outerShdw>
                          </a:effectLst>
                          <a:latin typeface="Arial" charset="0"/>
                        </a:rPr>
                        <a:t>385</a:t>
                      </a:r>
                      <a:endParaRPr lang="en-US" dirty="0" smtClean="0">
                        <a:solidFill>
                          <a:srgbClr val="FF0000"/>
                        </a:solidFill>
                      </a:endParaRPr>
                    </a:p>
                  </a:txBody>
                  <a:tcPr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defTabSz="914400" rtl="0" eaLnBrk="1" fontAlgn="t" latinLnBrk="0" hangingPunct="1"/>
                      <a:endParaRPr lang="en-US" sz="1800" b="1" kern="1200" dirty="0" smtClean="0">
                        <a:solidFill>
                          <a:schemeClr val="tx1"/>
                        </a:solidFill>
                        <a:effectLst>
                          <a:outerShdw blurRad="38100" dist="38100" dir="2700000" algn="tl">
                            <a:srgbClr val="FFFFFF"/>
                          </a:outerShdw>
                        </a:effectLst>
                        <a:latin typeface="Arial" charset="0"/>
                        <a:ea typeface="+mn-ea"/>
                        <a:cs typeface="+mn-cs"/>
                      </a:endParaRPr>
                    </a:p>
                  </a:txBody>
                  <a:tcPr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schemeClr>
                    </a:solidFill>
                  </a:tcPr>
                </a:tc>
                <a:tc>
                  <a:txBody>
                    <a:bodyPr/>
                    <a:lstStyle/>
                    <a:p>
                      <a:pPr marL="0" algn="l" defTabSz="914400" rtl="0" eaLnBrk="1" fontAlgn="t" latinLnBrk="0" hangingPunct="1"/>
                      <a:endParaRPr lang="en-US" sz="1800" b="1" kern="1200" dirty="0" smtClean="0">
                        <a:solidFill>
                          <a:schemeClr val="tx1"/>
                        </a:solidFill>
                        <a:effectLst>
                          <a:outerShdw blurRad="38100" dist="38100" dir="2700000" algn="tl">
                            <a:srgbClr val="FFFFFF"/>
                          </a:outerShdw>
                        </a:effectLst>
                        <a:latin typeface="Arial" charset="0"/>
                        <a:ea typeface="+mn-ea"/>
                        <a:cs typeface="+mn-cs"/>
                      </a:endParaRPr>
                    </a:p>
                  </a:txBody>
                  <a:tcPr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schemeClr>
                    </a:solidFill>
                  </a:tcPr>
                </a:tc>
              </a:tr>
              <a:tr h="274320">
                <a:tc rowSpan="2">
                  <a:txBody>
                    <a:bodyPr/>
                    <a:lstStyle/>
                    <a:p>
                      <a:pPr marL="0" marR="0" indent="0" algn="ctr" defTabSz="914400" rtl="0" eaLnBrk="1" fontAlgn="t" latinLnBrk="0" hangingPunct="1">
                        <a:lnSpc>
                          <a:spcPct val="100000"/>
                        </a:lnSpc>
                        <a:spcBef>
                          <a:spcPts val="0"/>
                        </a:spcBef>
                        <a:spcAft>
                          <a:spcPts val="0"/>
                        </a:spcAft>
                        <a:buClrTx/>
                        <a:buSzTx/>
                        <a:buFontTx/>
                        <a:buNone/>
                        <a:tabLst/>
                        <a:defRPr/>
                      </a:pPr>
                      <a:r>
                        <a:rPr lang="en-US" sz="2000" b="1" kern="1200" dirty="0" smtClean="0">
                          <a:solidFill>
                            <a:schemeClr val="tx1"/>
                          </a:solidFill>
                          <a:effectLst>
                            <a:outerShdw blurRad="38100" dist="38100" dir="2700000" algn="tl">
                              <a:srgbClr val="FFFFFF"/>
                            </a:outerShdw>
                          </a:effectLst>
                          <a:latin typeface="Arial" charset="0"/>
                          <a:ea typeface="+mn-ea"/>
                          <a:cs typeface="+mn-cs"/>
                        </a:rPr>
                        <a:t>P3</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endParaRPr lang="en-US" sz="1800" b="1" kern="1200" dirty="0" smtClean="0">
                        <a:solidFill>
                          <a:schemeClr val="tx1"/>
                        </a:solidFill>
                        <a:effectLst>
                          <a:outerShdw blurRad="38100" dist="38100" dir="2700000" algn="tl">
                            <a:srgbClr val="FFFFFF"/>
                          </a:outerShdw>
                        </a:effectLst>
                        <a:latin typeface="Arial" charset="0"/>
                        <a:ea typeface="+mn-ea"/>
                        <a:cs typeface="+mn-cs"/>
                      </a:endParaRPr>
                    </a:p>
                  </a:txBody>
                  <a:tcPr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t"/>
                      <a:r>
                        <a:rPr lang="en-US" sz="1800" b="1" kern="1200" dirty="0" smtClean="0">
                          <a:solidFill>
                            <a:srgbClr val="0000FF"/>
                          </a:solidFill>
                          <a:effectLst>
                            <a:outerShdw blurRad="38100" dist="38100" dir="2700000" algn="tl">
                              <a:srgbClr val="FFFFFF"/>
                            </a:outerShdw>
                          </a:effectLst>
                          <a:latin typeface="Arial" charset="0"/>
                          <a:ea typeface="+mn-ea"/>
                          <a:cs typeface="+mn-cs"/>
                        </a:rPr>
                        <a:t>BC2</a:t>
                      </a:r>
                    </a:p>
                  </a:txBody>
                  <a:tcPr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defTabSz="914400" rtl="0" eaLnBrk="1" fontAlgn="t" latinLnBrk="0" hangingPunct="1"/>
                      <a:endParaRPr lang="en-US" sz="1800" b="1" kern="1200" dirty="0" smtClean="0">
                        <a:solidFill>
                          <a:srgbClr val="0000FF"/>
                        </a:solidFill>
                        <a:effectLst>
                          <a:outerShdw blurRad="38100" dist="38100" dir="2700000" algn="tl">
                            <a:srgbClr val="FFFFFF"/>
                          </a:outerShdw>
                        </a:effectLst>
                        <a:latin typeface="Arial" charset="0"/>
                        <a:ea typeface="+mn-ea"/>
                        <a:cs typeface="+mn-cs"/>
                      </a:endParaRPr>
                    </a:p>
                  </a:txBody>
                  <a:tcPr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r" defTabSz="914400" rtl="0" eaLnBrk="1" fontAlgn="t" latinLnBrk="0" hangingPunct="1"/>
                      <a:r>
                        <a:rPr lang="en-US" sz="1800" b="1" kern="1200" dirty="0" smtClean="0">
                          <a:solidFill>
                            <a:srgbClr val="0000FF"/>
                          </a:solidFill>
                          <a:effectLst>
                            <a:outerShdw blurRad="38100" dist="38100" dir="2700000" algn="tl">
                              <a:srgbClr val="FFFFFF"/>
                            </a:outerShdw>
                          </a:effectLst>
                          <a:latin typeface="Arial" charset="0"/>
                          <a:ea typeface="+mn-ea"/>
                          <a:cs typeface="+mn-cs"/>
                        </a:rPr>
                        <a:t>185</a:t>
                      </a:r>
                    </a:p>
                  </a:txBody>
                  <a:tcPr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r" defTabSz="914400" rtl="0" eaLnBrk="1" fontAlgn="t" latinLnBrk="0" hangingPunct="1"/>
                      <a:endParaRPr lang="en-US" sz="1800" b="1" kern="1200" dirty="0" smtClean="0">
                        <a:solidFill>
                          <a:schemeClr val="tx1"/>
                        </a:solidFill>
                        <a:effectLst>
                          <a:outerShdw blurRad="38100" dist="38100" dir="2700000" algn="tl">
                            <a:srgbClr val="FFFFFF"/>
                          </a:outerShdw>
                        </a:effectLst>
                        <a:latin typeface="Arial" charset="0"/>
                        <a:ea typeface="+mn-ea"/>
                        <a:cs typeface="+mn-cs"/>
                      </a:endParaRPr>
                    </a:p>
                  </a:txBody>
                  <a:tcPr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defTabSz="914400" rtl="0" eaLnBrk="1" fontAlgn="t" latinLnBrk="0" hangingPunct="1"/>
                      <a:endParaRPr lang="en-US" sz="1800" b="1" kern="1200" dirty="0" smtClean="0">
                        <a:solidFill>
                          <a:schemeClr val="tx1"/>
                        </a:solidFill>
                        <a:effectLst>
                          <a:outerShdw blurRad="38100" dist="38100" dir="2700000" algn="tl">
                            <a:srgbClr val="FFFFFF"/>
                          </a:outerShdw>
                        </a:effectLst>
                        <a:latin typeface="Arial" charset="0"/>
                        <a:ea typeface="+mn-ea"/>
                        <a:cs typeface="+mn-cs"/>
                      </a:endParaRPr>
                    </a:p>
                  </a:txBody>
                  <a:tcPr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defTabSz="914400" rtl="0" eaLnBrk="1" fontAlgn="t" latinLnBrk="0" hangingPunct="1"/>
                      <a:endParaRPr lang="en-US" sz="1800" b="1" kern="1200" dirty="0" smtClean="0">
                        <a:solidFill>
                          <a:schemeClr val="tx1"/>
                        </a:solidFill>
                        <a:effectLst>
                          <a:outerShdw blurRad="38100" dist="38100" dir="2700000" algn="tl">
                            <a:srgbClr val="FFFFFF"/>
                          </a:outerShdw>
                        </a:effectLst>
                        <a:latin typeface="Arial" charset="0"/>
                        <a:ea typeface="+mn-ea"/>
                        <a:cs typeface="+mn-cs"/>
                      </a:endParaRPr>
                    </a:p>
                  </a:txBody>
                  <a:tcPr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74320">
                <a:tc vMerge="1">
                  <a:txBody>
                    <a:bodyPr/>
                    <a:lstStyle/>
                    <a:p>
                      <a:pPr marL="0" marR="0" indent="0" algn="ctr" defTabSz="914400" rtl="0" eaLnBrk="1" fontAlgn="t" latinLnBrk="0" hangingPunct="1">
                        <a:lnSpc>
                          <a:spcPct val="100000"/>
                        </a:lnSpc>
                        <a:spcBef>
                          <a:spcPts val="0"/>
                        </a:spcBef>
                        <a:spcAft>
                          <a:spcPts val="0"/>
                        </a:spcAft>
                        <a:buClrTx/>
                        <a:buSzTx/>
                        <a:buFontTx/>
                        <a:buNone/>
                        <a:tabLst/>
                        <a:defRPr/>
                      </a:pPr>
                      <a:endParaRPr lang="en-US" sz="2000" b="1" kern="1200" dirty="0" smtClean="0">
                        <a:solidFill>
                          <a:schemeClr val="tx1"/>
                        </a:solidFill>
                        <a:effectLst>
                          <a:outerShdw blurRad="38100" dist="38100" dir="2700000" algn="tl">
                            <a:srgbClr val="FFFFFF"/>
                          </a:outerShdw>
                        </a:effectLst>
                        <a:latin typeface="Arial" charset="0"/>
                        <a:ea typeface="+mn-ea"/>
                        <a:cs typeface="+mn-cs"/>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sz="1800" b="1" kern="1200" dirty="0" smtClean="0">
                        <a:solidFill>
                          <a:schemeClr val="tx1"/>
                        </a:solidFill>
                        <a:effectLst>
                          <a:outerShdw blurRad="38100" dist="38100" dir="2700000" algn="tl">
                            <a:srgbClr val="FFFFFF"/>
                          </a:outerShdw>
                        </a:effectLst>
                        <a:latin typeface="Arial" charset="0"/>
                        <a:ea typeface="+mn-ea"/>
                        <a:cs typeface="+mn-cs"/>
                      </a:endParaRPr>
                    </a:p>
                  </a:txBody>
                  <a:tcPr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t"/>
                      <a:endParaRPr lang="en-US" sz="1800" b="1" kern="1200" dirty="0" smtClean="0">
                        <a:solidFill>
                          <a:schemeClr val="tx1"/>
                        </a:solidFill>
                        <a:effectLst>
                          <a:outerShdw blurRad="38100" dist="38100" dir="2700000" algn="tl">
                            <a:srgbClr val="FFFFFF"/>
                          </a:outerShdw>
                        </a:effectLst>
                        <a:latin typeface="Arial" charset="0"/>
                        <a:ea typeface="+mn-ea"/>
                        <a:cs typeface="+mn-cs"/>
                      </a:endParaRPr>
                    </a:p>
                  </a:txBody>
                  <a:tcPr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defTabSz="914400" rtl="0" eaLnBrk="1" fontAlgn="t" latinLnBrk="0" hangingPunct="1"/>
                      <a:endParaRPr lang="en-US" sz="1800" b="1" kern="1200" dirty="0" smtClean="0">
                        <a:solidFill>
                          <a:schemeClr val="tx1"/>
                        </a:solidFill>
                        <a:effectLst>
                          <a:outerShdw blurRad="38100" dist="38100" dir="2700000" algn="tl">
                            <a:srgbClr val="FFFFFF"/>
                          </a:outerShdw>
                        </a:effectLst>
                        <a:latin typeface="Arial" charset="0"/>
                        <a:ea typeface="+mn-ea"/>
                        <a:cs typeface="+mn-cs"/>
                      </a:endParaRPr>
                    </a:p>
                  </a:txBody>
                  <a:tcPr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defTabSz="914400" rtl="0" eaLnBrk="1" fontAlgn="t" latinLnBrk="0" hangingPunct="1"/>
                      <a:endParaRPr lang="en-US" sz="1800" b="1" kern="1200" dirty="0" smtClean="0">
                        <a:solidFill>
                          <a:schemeClr val="tx1"/>
                        </a:solidFill>
                        <a:effectLst>
                          <a:outerShdw blurRad="38100" dist="38100" dir="2700000" algn="tl">
                            <a:srgbClr val="FFFFFF"/>
                          </a:outerShdw>
                        </a:effectLst>
                        <a:latin typeface="Arial" charset="0"/>
                        <a:ea typeface="+mn-ea"/>
                        <a:cs typeface="+mn-cs"/>
                      </a:endParaRPr>
                    </a:p>
                  </a:txBody>
                  <a:tcPr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r" defTabSz="914400" rtl="0" eaLnBrk="1" fontAlgn="t" latinLnBrk="0" hangingPunct="1">
                        <a:lnSpc>
                          <a:spcPct val="100000"/>
                        </a:lnSpc>
                        <a:spcBef>
                          <a:spcPts val="0"/>
                        </a:spcBef>
                        <a:spcAft>
                          <a:spcPts val="0"/>
                        </a:spcAft>
                        <a:buClrTx/>
                        <a:buSzTx/>
                        <a:buFontTx/>
                        <a:buNone/>
                        <a:tabLst/>
                        <a:defRPr/>
                      </a:pPr>
                      <a:r>
                        <a:rPr lang="en-US" sz="1800" b="1" dirty="0" smtClean="0">
                          <a:solidFill>
                            <a:srgbClr val="FF0000"/>
                          </a:solidFill>
                          <a:effectLst>
                            <a:outerShdw blurRad="38100" dist="38100" dir="2700000" algn="tl">
                              <a:srgbClr val="FFFFFF"/>
                            </a:outerShdw>
                          </a:effectLst>
                          <a:latin typeface="Arial" charset="0"/>
                        </a:rPr>
                        <a:t>315</a:t>
                      </a:r>
                      <a:endParaRPr lang="en-US" dirty="0" smtClean="0">
                        <a:solidFill>
                          <a:srgbClr val="FF0000"/>
                        </a:solidFill>
                      </a:endParaRPr>
                    </a:p>
                  </a:txBody>
                  <a:tcPr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r" defTabSz="914400" rtl="0" eaLnBrk="1" fontAlgn="t" latinLnBrk="0" hangingPunct="1"/>
                      <a:r>
                        <a:rPr lang="en-US" sz="1800" b="1" kern="1200" dirty="0" smtClean="0">
                          <a:solidFill>
                            <a:srgbClr val="FF0000"/>
                          </a:solidFill>
                          <a:effectLst>
                            <a:outerShdw blurRad="38100" dist="38100" dir="2700000" algn="tl">
                              <a:srgbClr val="FFFFFF"/>
                            </a:outerShdw>
                          </a:effectLst>
                          <a:latin typeface="Arial" charset="0"/>
                          <a:ea typeface="+mn-ea"/>
                          <a:cs typeface="+mn-cs"/>
                        </a:rPr>
                        <a:t>402</a:t>
                      </a:r>
                    </a:p>
                  </a:txBody>
                  <a:tcPr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r" defTabSz="914400" rtl="0" eaLnBrk="1" fontAlgn="t" latinLnBrk="0" hangingPunct="1"/>
                      <a:r>
                        <a:rPr lang="en-US" sz="1800" b="1" kern="1200" dirty="0" smtClean="0">
                          <a:solidFill>
                            <a:srgbClr val="FF0000"/>
                          </a:solidFill>
                          <a:effectLst>
                            <a:outerShdw blurRad="38100" dist="38100" dir="2700000" algn="tl">
                              <a:srgbClr val="FFFFFF"/>
                            </a:outerShdw>
                          </a:effectLst>
                          <a:latin typeface="Arial" charset="0"/>
                          <a:ea typeface="+mn-ea"/>
                          <a:cs typeface="+mn-cs"/>
                        </a:rPr>
                        <a:t>638</a:t>
                      </a:r>
                    </a:p>
                  </a:txBody>
                  <a:tcPr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74320">
                <a:tc rowSpan="2">
                  <a:txBody>
                    <a:bodyPr/>
                    <a:lstStyle/>
                    <a:p>
                      <a:pPr marL="0" marR="0" indent="0" algn="ctr" defTabSz="914400" rtl="0" eaLnBrk="1" fontAlgn="t" latinLnBrk="0" hangingPunct="1">
                        <a:lnSpc>
                          <a:spcPct val="100000"/>
                        </a:lnSpc>
                        <a:spcBef>
                          <a:spcPts val="0"/>
                        </a:spcBef>
                        <a:spcAft>
                          <a:spcPts val="0"/>
                        </a:spcAft>
                        <a:buClrTx/>
                        <a:buSzTx/>
                        <a:buFontTx/>
                        <a:buNone/>
                        <a:tabLst/>
                        <a:defRPr/>
                      </a:pPr>
                      <a:r>
                        <a:rPr lang="en-US" sz="2000" b="1" kern="1200" dirty="0" smtClean="0">
                          <a:solidFill>
                            <a:schemeClr val="tx1"/>
                          </a:solidFill>
                          <a:effectLst>
                            <a:outerShdw blurRad="38100" dist="38100" dir="2700000" algn="tl">
                              <a:srgbClr val="FFFFFF"/>
                            </a:outerShdw>
                          </a:effectLst>
                          <a:latin typeface="Arial" charset="0"/>
                          <a:ea typeface="+mn-ea"/>
                          <a:cs typeface="+mn-cs"/>
                        </a:rPr>
                        <a:t>P4</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endParaRPr lang="en-US" sz="1800" dirty="0"/>
                    </a:p>
                  </a:txBody>
                  <a:tcPr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t"/>
                      <a:r>
                        <a:rPr lang="en-US" sz="1800" b="1" kern="1200" dirty="0" smtClean="0">
                          <a:solidFill>
                            <a:srgbClr val="0000FF"/>
                          </a:solidFill>
                          <a:effectLst>
                            <a:outerShdw blurRad="38100" dist="38100" dir="2700000" algn="tl">
                              <a:srgbClr val="FFFFFF"/>
                            </a:outerShdw>
                          </a:effectLst>
                          <a:latin typeface="Arial" charset="0"/>
                          <a:ea typeface="+mn-ea"/>
                          <a:cs typeface="+mn-cs"/>
                        </a:rPr>
                        <a:t>BC3</a:t>
                      </a:r>
                    </a:p>
                  </a:txBody>
                  <a:tcPr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defTabSz="914400" rtl="0" eaLnBrk="1" fontAlgn="t" latinLnBrk="0" hangingPunct="1"/>
                      <a:endParaRPr lang="en-US" sz="1800" b="1" kern="1200" dirty="0" smtClean="0">
                        <a:solidFill>
                          <a:srgbClr val="0000FF"/>
                        </a:solidFill>
                        <a:effectLst>
                          <a:outerShdw blurRad="38100" dist="38100" dir="2700000" algn="tl">
                            <a:srgbClr val="FFFFFF"/>
                          </a:outerShdw>
                        </a:effectLst>
                        <a:latin typeface="Arial" charset="0"/>
                        <a:ea typeface="+mn-ea"/>
                        <a:cs typeface="+mn-cs"/>
                      </a:endParaRPr>
                    </a:p>
                  </a:txBody>
                  <a:tcPr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defTabSz="914400" rtl="0" eaLnBrk="1" fontAlgn="t" latinLnBrk="0" hangingPunct="1"/>
                      <a:endParaRPr lang="en-US" sz="1800" b="1" kern="1200" dirty="0" smtClean="0">
                        <a:solidFill>
                          <a:srgbClr val="0000FF"/>
                        </a:solidFill>
                        <a:effectLst>
                          <a:outerShdw blurRad="38100" dist="38100" dir="2700000" algn="tl">
                            <a:srgbClr val="FFFFFF"/>
                          </a:outerShdw>
                        </a:effectLst>
                        <a:latin typeface="Arial" charset="0"/>
                        <a:ea typeface="+mn-ea"/>
                        <a:cs typeface="+mn-cs"/>
                      </a:endParaRPr>
                    </a:p>
                  </a:txBody>
                  <a:tcPr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r" defTabSz="914400" rtl="0" eaLnBrk="1" fontAlgn="t" latinLnBrk="0" hangingPunct="1">
                        <a:lnSpc>
                          <a:spcPct val="100000"/>
                        </a:lnSpc>
                        <a:spcBef>
                          <a:spcPts val="0"/>
                        </a:spcBef>
                        <a:spcAft>
                          <a:spcPts val="0"/>
                        </a:spcAft>
                        <a:buClrTx/>
                        <a:buSzTx/>
                        <a:buFontTx/>
                        <a:buNone/>
                        <a:tabLst/>
                        <a:defRPr/>
                      </a:pPr>
                      <a:r>
                        <a:rPr lang="en-US" sz="1800" b="1" kern="1200" dirty="0" smtClean="0">
                          <a:solidFill>
                            <a:srgbClr val="0000FF"/>
                          </a:solidFill>
                          <a:effectLst>
                            <a:outerShdw blurRad="38100" dist="38100" dir="2700000" algn="tl">
                              <a:srgbClr val="FFFFFF"/>
                            </a:outerShdw>
                          </a:effectLst>
                          <a:latin typeface="Arial" charset="0"/>
                          <a:ea typeface="+mn-ea"/>
                          <a:cs typeface="+mn-cs"/>
                        </a:rPr>
                        <a:t>315</a:t>
                      </a:r>
                    </a:p>
                  </a:txBody>
                  <a:tcPr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r" defTabSz="914400" rtl="0" eaLnBrk="1" fontAlgn="t" latinLnBrk="0" hangingPunct="1"/>
                      <a:endParaRPr lang="en-US" sz="1800" b="1" kern="1200" dirty="0" smtClean="0">
                        <a:solidFill>
                          <a:srgbClr val="FF0000"/>
                        </a:solidFill>
                        <a:effectLst>
                          <a:outerShdw blurRad="38100" dist="38100" dir="2700000" algn="tl">
                            <a:srgbClr val="FFFFFF"/>
                          </a:outerShdw>
                        </a:effectLst>
                        <a:latin typeface="Arial" charset="0"/>
                        <a:ea typeface="+mn-ea"/>
                        <a:cs typeface="+mn-cs"/>
                      </a:endParaRPr>
                    </a:p>
                  </a:txBody>
                  <a:tcPr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r" defTabSz="914400" rtl="0" eaLnBrk="1" fontAlgn="t" latinLnBrk="0" hangingPunct="1"/>
                      <a:endParaRPr lang="en-US" sz="1800" b="1" kern="1200" dirty="0" smtClean="0">
                        <a:solidFill>
                          <a:srgbClr val="FF0000"/>
                        </a:solidFill>
                        <a:effectLst>
                          <a:outerShdw blurRad="38100" dist="38100" dir="2700000" algn="tl">
                            <a:srgbClr val="FFFFFF"/>
                          </a:outerShdw>
                        </a:effectLst>
                        <a:latin typeface="Arial" charset="0"/>
                        <a:ea typeface="+mn-ea"/>
                        <a:cs typeface="+mn-cs"/>
                      </a:endParaRPr>
                    </a:p>
                  </a:txBody>
                  <a:tcPr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74320">
                <a:tc vMerge="1">
                  <a:txBody>
                    <a:bodyPr/>
                    <a:lstStyle/>
                    <a:p>
                      <a:pPr marL="0" algn="ctr" defTabSz="914400" rtl="0" eaLnBrk="1" fontAlgn="t" latinLnBrk="0" hangingPunct="1"/>
                      <a:endParaRPr lang="en-US" sz="1800" b="1" kern="1200" dirty="0" smtClean="0">
                        <a:solidFill>
                          <a:schemeClr val="tx1"/>
                        </a:solidFill>
                        <a:effectLst>
                          <a:outerShdw blurRad="38100" dist="38100" dir="2700000" algn="tl">
                            <a:srgbClr val="FFFFFF"/>
                          </a:outerShdw>
                        </a:effectLst>
                        <a:latin typeface="Arial" charset="0"/>
                        <a:ea typeface="+mn-ea"/>
                        <a:cs typeface="+mn-cs"/>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sz="1800" dirty="0"/>
                    </a:p>
                  </a:txBody>
                  <a:tcPr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t"/>
                      <a:endParaRPr lang="en-US" sz="1800" b="1" kern="1200" dirty="0" smtClean="0">
                        <a:solidFill>
                          <a:schemeClr val="tx1"/>
                        </a:solidFill>
                        <a:effectLst>
                          <a:outerShdw blurRad="38100" dist="38100" dir="2700000" algn="tl">
                            <a:srgbClr val="FFFFFF"/>
                          </a:outerShdw>
                        </a:effectLst>
                        <a:latin typeface="Arial" charset="0"/>
                        <a:ea typeface="+mn-ea"/>
                        <a:cs typeface="+mn-cs"/>
                      </a:endParaRPr>
                    </a:p>
                  </a:txBody>
                  <a:tcPr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defTabSz="914400" rtl="0" eaLnBrk="1" fontAlgn="t" latinLnBrk="0" hangingPunct="1"/>
                      <a:endParaRPr lang="en-US" sz="1800" b="1" kern="1200" dirty="0" smtClean="0">
                        <a:solidFill>
                          <a:schemeClr val="tx1"/>
                        </a:solidFill>
                        <a:effectLst>
                          <a:outerShdw blurRad="38100" dist="38100" dir="2700000" algn="tl">
                            <a:srgbClr val="FFFFFF"/>
                          </a:outerShdw>
                        </a:effectLst>
                        <a:latin typeface="Arial" charset="0"/>
                        <a:ea typeface="+mn-ea"/>
                        <a:cs typeface="+mn-cs"/>
                      </a:endParaRPr>
                    </a:p>
                  </a:txBody>
                  <a:tcPr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defTabSz="914400" rtl="0" eaLnBrk="1" fontAlgn="t" latinLnBrk="0" hangingPunct="1"/>
                      <a:endParaRPr lang="en-US" sz="1800" b="1" kern="1200" dirty="0" smtClean="0">
                        <a:solidFill>
                          <a:schemeClr val="tx1"/>
                        </a:solidFill>
                        <a:effectLst>
                          <a:outerShdw blurRad="38100" dist="38100" dir="2700000" algn="tl">
                            <a:srgbClr val="FFFFFF"/>
                          </a:outerShdw>
                        </a:effectLst>
                        <a:latin typeface="Arial" charset="0"/>
                        <a:ea typeface="+mn-ea"/>
                        <a:cs typeface="+mn-cs"/>
                      </a:endParaRPr>
                    </a:p>
                  </a:txBody>
                  <a:tcPr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defTabSz="914400" rtl="0" eaLnBrk="1" fontAlgn="t" latinLnBrk="0" hangingPunct="1"/>
                      <a:endParaRPr lang="en-US" sz="1800" b="1" kern="1200" dirty="0" smtClean="0">
                        <a:solidFill>
                          <a:schemeClr val="tx1"/>
                        </a:solidFill>
                        <a:effectLst>
                          <a:outerShdw blurRad="38100" dist="38100" dir="2700000" algn="tl">
                            <a:srgbClr val="FFFFFF"/>
                          </a:outerShdw>
                        </a:effectLst>
                        <a:latin typeface="Arial" charset="0"/>
                        <a:ea typeface="+mn-ea"/>
                        <a:cs typeface="+mn-cs"/>
                      </a:endParaRPr>
                    </a:p>
                  </a:txBody>
                  <a:tcPr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r" defTabSz="914400" rtl="0" eaLnBrk="1" fontAlgn="t" latinLnBrk="0" hangingPunct="1"/>
                      <a:r>
                        <a:rPr lang="en-US" sz="1800" b="1" kern="1200" dirty="0" smtClean="0">
                          <a:solidFill>
                            <a:srgbClr val="FF0000"/>
                          </a:solidFill>
                          <a:effectLst>
                            <a:outerShdw blurRad="38100" dist="38100" dir="2700000" algn="tl">
                              <a:srgbClr val="FFFFFF"/>
                            </a:outerShdw>
                          </a:effectLst>
                          <a:latin typeface="Arial" charset="0"/>
                          <a:ea typeface="+mn-ea"/>
                          <a:cs typeface="+mn-cs"/>
                        </a:rPr>
                        <a:t>450</a:t>
                      </a:r>
                    </a:p>
                  </a:txBody>
                  <a:tcPr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r" defTabSz="914400" rtl="0" eaLnBrk="1" fontAlgn="t" latinLnBrk="0" hangingPunct="1">
                        <a:lnSpc>
                          <a:spcPct val="100000"/>
                        </a:lnSpc>
                        <a:spcBef>
                          <a:spcPts val="0"/>
                        </a:spcBef>
                        <a:spcAft>
                          <a:spcPts val="0"/>
                        </a:spcAft>
                        <a:buClrTx/>
                        <a:buSzTx/>
                        <a:buFontTx/>
                        <a:buNone/>
                        <a:tabLst/>
                        <a:defRPr/>
                      </a:pPr>
                      <a:r>
                        <a:rPr lang="en-US" sz="1800" b="1" dirty="0" smtClean="0">
                          <a:solidFill>
                            <a:srgbClr val="FF0000"/>
                          </a:solidFill>
                          <a:effectLst>
                            <a:outerShdw blurRad="38100" dist="38100" dir="2700000" algn="tl">
                              <a:srgbClr val="FFFFFF"/>
                            </a:outerShdw>
                          </a:effectLst>
                          <a:latin typeface="Arial" charset="0"/>
                        </a:rPr>
                        <a:t>570</a:t>
                      </a:r>
                      <a:endParaRPr lang="en-US" dirty="0" smtClean="0">
                        <a:solidFill>
                          <a:srgbClr val="FF0000"/>
                        </a:solidFill>
                      </a:endParaRPr>
                    </a:p>
                  </a:txBody>
                  <a:tcPr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74320">
                <a:tc rowSpan="2">
                  <a:txBody>
                    <a:bodyPr/>
                    <a:lstStyle/>
                    <a:p>
                      <a:pPr marL="0" marR="0" indent="0" algn="ctr" defTabSz="914400" rtl="0" eaLnBrk="1" fontAlgn="t" latinLnBrk="0" hangingPunct="1">
                        <a:lnSpc>
                          <a:spcPct val="100000"/>
                        </a:lnSpc>
                        <a:spcBef>
                          <a:spcPts val="0"/>
                        </a:spcBef>
                        <a:spcAft>
                          <a:spcPts val="0"/>
                        </a:spcAft>
                        <a:buClrTx/>
                        <a:buSzTx/>
                        <a:buFontTx/>
                        <a:buNone/>
                        <a:tabLst/>
                        <a:defRPr/>
                      </a:pPr>
                      <a:r>
                        <a:rPr lang="en-US" sz="2000" b="1" kern="1200" dirty="0" smtClean="0">
                          <a:solidFill>
                            <a:schemeClr val="tx1"/>
                          </a:solidFill>
                          <a:effectLst>
                            <a:outerShdw blurRad="38100" dist="38100" dir="2700000" algn="tl">
                              <a:srgbClr val="FFFFFF"/>
                            </a:outerShdw>
                          </a:effectLst>
                          <a:latin typeface="Arial" charset="0"/>
                          <a:ea typeface="+mn-ea"/>
                          <a:cs typeface="+mn-cs"/>
                        </a:rPr>
                        <a:t>P5</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endParaRPr lang="en-US" sz="1800" dirty="0"/>
                    </a:p>
                  </a:txBody>
                  <a:tcPr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t"/>
                      <a:r>
                        <a:rPr lang="en-US" sz="1800" b="1" kern="1200" dirty="0" smtClean="0">
                          <a:solidFill>
                            <a:srgbClr val="0000FF"/>
                          </a:solidFill>
                          <a:effectLst>
                            <a:outerShdw blurRad="38100" dist="38100" dir="2700000" algn="tl">
                              <a:srgbClr val="FFFFFF"/>
                            </a:outerShdw>
                          </a:effectLst>
                          <a:latin typeface="Arial" charset="0"/>
                          <a:ea typeface="+mn-ea"/>
                          <a:cs typeface="+mn-cs"/>
                        </a:rPr>
                        <a:t>BC4</a:t>
                      </a:r>
                    </a:p>
                  </a:txBody>
                  <a:tcPr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defTabSz="914400" rtl="0" eaLnBrk="1" fontAlgn="t" latinLnBrk="0" hangingPunct="1"/>
                      <a:endParaRPr lang="en-US" sz="1800" b="1" kern="1200" dirty="0" smtClean="0">
                        <a:solidFill>
                          <a:srgbClr val="0000FF"/>
                        </a:solidFill>
                        <a:effectLst>
                          <a:outerShdw blurRad="38100" dist="38100" dir="2700000" algn="tl">
                            <a:srgbClr val="FFFFFF"/>
                          </a:outerShdw>
                        </a:effectLst>
                        <a:latin typeface="Arial" charset="0"/>
                        <a:ea typeface="+mn-ea"/>
                        <a:cs typeface="+mn-cs"/>
                      </a:endParaRPr>
                    </a:p>
                  </a:txBody>
                  <a:tcPr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defTabSz="914400" rtl="0" eaLnBrk="1" fontAlgn="t" latinLnBrk="0" hangingPunct="1"/>
                      <a:endParaRPr lang="en-US" sz="1800" b="1" kern="1200" dirty="0" smtClean="0">
                        <a:solidFill>
                          <a:srgbClr val="0000FF"/>
                        </a:solidFill>
                        <a:effectLst>
                          <a:outerShdw blurRad="38100" dist="38100" dir="2700000" algn="tl">
                            <a:srgbClr val="FFFFFF"/>
                          </a:outerShdw>
                        </a:effectLst>
                        <a:latin typeface="Arial" charset="0"/>
                        <a:ea typeface="+mn-ea"/>
                        <a:cs typeface="+mn-cs"/>
                      </a:endParaRPr>
                    </a:p>
                  </a:txBody>
                  <a:tcPr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defTabSz="914400" rtl="0" eaLnBrk="1" fontAlgn="t" latinLnBrk="0" hangingPunct="1"/>
                      <a:endParaRPr lang="en-US" sz="1800" b="1" kern="1200" dirty="0" smtClean="0">
                        <a:solidFill>
                          <a:srgbClr val="0000FF"/>
                        </a:solidFill>
                        <a:effectLst>
                          <a:outerShdw blurRad="38100" dist="38100" dir="2700000" algn="tl">
                            <a:srgbClr val="FFFFFF"/>
                          </a:outerShdw>
                        </a:effectLst>
                        <a:latin typeface="Arial" charset="0"/>
                        <a:ea typeface="+mn-ea"/>
                        <a:cs typeface="+mn-cs"/>
                      </a:endParaRPr>
                    </a:p>
                  </a:txBody>
                  <a:tcPr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r" defTabSz="914400" rtl="0" eaLnBrk="1" fontAlgn="t" latinLnBrk="0" hangingPunct="1"/>
                      <a:r>
                        <a:rPr lang="en-US" sz="1800" b="1" kern="1200" dirty="0" smtClean="0">
                          <a:solidFill>
                            <a:srgbClr val="0000FF"/>
                          </a:solidFill>
                          <a:effectLst>
                            <a:outerShdw blurRad="38100" dist="38100" dir="2700000" algn="tl">
                              <a:srgbClr val="FFFFFF"/>
                            </a:outerShdw>
                          </a:effectLst>
                          <a:latin typeface="Arial" charset="0"/>
                          <a:ea typeface="+mn-ea"/>
                          <a:cs typeface="+mn-cs"/>
                        </a:rPr>
                        <a:t>402</a:t>
                      </a:r>
                    </a:p>
                  </a:txBody>
                  <a:tcPr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defTabSz="914400" rtl="0" eaLnBrk="1" fontAlgn="t" latinLnBrk="0" hangingPunct="1"/>
                      <a:endParaRPr lang="en-US" sz="1800" b="1" kern="1200" dirty="0" smtClean="0">
                        <a:solidFill>
                          <a:schemeClr val="tx1"/>
                        </a:solidFill>
                        <a:effectLst>
                          <a:outerShdw blurRad="38100" dist="38100" dir="2700000" algn="tl">
                            <a:srgbClr val="FFFFFF"/>
                          </a:outerShdw>
                        </a:effectLst>
                        <a:latin typeface="Arial" charset="0"/>
                        <a:ea typeface="+mn-ea"/>
                        <a:cs typeface="+mn-cs"/>
                      </a:endParaRPr>
                    </a:p>
                  </a:txBody>
                  <a:tcPr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74320">
                <a:tc vMerge="1">
                  <a:txBody>
                    <a:bodyPr/>
                    <a:lstStyle/>
                    <a:p>
                      <a:pPr marL="0" algn="ctr" defTabSz="914400" rtl="0" eaLnBrk="1" fontAlgn="t" latinLnBrk="0" hangingPunct="1"/>
                      <a:endParaRPr lang="en-US" sz="1800" b="1" kern="1200" dirty="0" smtClean="0">
                        <a:solidFill>
                          <a:schemeClr val="tx1"/>
                        </a:solidFill>
                        <a:effectLst>
                          <a:outerShdw blurRad="38100" dist="38100" dir="2700000" algn="tl">
                            <a:srgbClr val="FFFFFF"/>
                          </a:outerShdw>
                        </a:effectLst>
                        <a:latin typeface="Arial" charset="0"/>
                        <a:ea typeface="+mn-ea"/>
                        <a:cs typeface="+mn-cs"/>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sz="1800" dirty="0"/>
                    </a:p>
                  </a:txBody>
                  <a:tcPr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t"/>
                      <a:endParaRPr lang="en-US" sz="1800" b="1" kern="1200" dirty="0" smtClean="0">
                        <a:solidFill>
                          <a:schemeClr val="tx1"/>
                        </a:solidFill>
                        <a:effectLst>
                          <a:outerShdw blurRad="38100" dist="38100" dir="2700000" algn="tl">
                            <a:srgbClr val="FFFFFF"/>
                          </a:outerShdw>
                        </a:effectLst>
                        <a:latin typeface="Arial" charset="0"/>
                        <a:ea typeface="+mn-ea"/>
                        <a:cs typeface="+mn-cs"/>
                      </a:endParaRPr>
                    </a:p>
                  </a:txBody>
                  <a:tcPr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defTabSz="914400" rtl="0" eaLnBrk="1" fontAlgn="t" latinLnBrk="0" hangingPunct="1"/>
                      <a:endParaRPr lang="en-US" sz="1800" b="1" kern="1200" dirty="0" smtClean="0">
                        <a:solidFill>
                          <a:schemeClr val="tx1"/>
                        </a:solidFill>
                        <a:effectLst>
                          <a:outerShdw blurRad="38100" dist="38100" dir="2700000" algn="tl">
                            <a:srgbClr val="FFFFFF"/>
                          </a:outerShdw>
                        </a:effectLst>
                        <a:latin typeface="Arial" charset="0"/>
                        <a:ea typeface="+mn-ea"/>
                        <a:cs typeface="+mn-cs"/>
                      </a:endParaRPr>
                    </a:p>
                  </a:txBody>
                  <a:tcPr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defTabSz="914400" rtl="0" eaLnBrk="1" fontAlgn="t" latinLnBrk="0" hangingPunct="1"/>
                      <a:endParaRPr lang="en-US" sz="1800" b="1" kern="1200" dirty="0" smtClean="0">
                        <a:solidFill>
                          <a:schemeClr val="tx1"/>
                        </a:solidFill>
                        <a:effectLst>
                          <a:outerShdw blurRad="38100" dist="38100" dir="2700000" algn="tl">
                            <a:srgbClr val="FFFFFF"/>
                          </a:outerShdw>
                        </a:effectLst>
                        <a:latin typeface="Arial" charset="0"/>
                        <a:ea typeface="+mn-ea"/>
                        <a:cs typeface="+mn-cs"/>
                      </a:endParaRPr>
                    </a:p>
                  </a:txBody>
                  <a:tcPr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defTabSz="914400" rtl="0" eaLnBrk="1" fontAlgn="t" latinLnBrk="0" hangingPunct="1"/>
                      <a:endParaRPr lang="en-US" sz="1800" b="1" kern="1200" dirty="0" smtClean="0">
                        <a:solidFill>
                          <a:schemeClr val="tx1"/>
                        </a:solidFill>
                        <a:effectLst>
                          <a:outerShdw blurRad="38100" dist="38100" dir="2700000" algn="tl">
                            <a:srgbClr val="FFFFFF"/>
                          </a:outerShdw>
                        </a:effectLst>
                        <a:latin typeface="Arial" charset="0"/>
                        <a:ea typeface="+mn-ea"/>
                        <a:cs typeface="+mn-cs"/>
                      </a:endParaRPr>
                    </a:p>
                  </a:txBody>
                  <a:tcPr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defTabSz="914400" rtl="0" eaLnBrk="1" fontAlgn="t" latinLnBrk="0" hangingPunct="1"/>
                      <a:endParaRPr lang="en-US" sz="1800" b="1" kern="1200" dirty="0" smtClean="0">
                        <a:solidFill>
                          <a:schemeClr val="tx1"/>
                        </a:solidFill>
                        <a:effectLst>
                          <a:outerShdw blurRad="38100" dist="38100" dir="2700000" algn="tl">
                            <a:srgbClr val="FFFFFF"/>
                          </a:outerShdw>
                        </a:effectLst>
                        <a:latin typeface="Arial" charset="0"/>
                        <a:ea typeface="+mn-ea"/>
                        <a:cs typeface="+mn-cs"/>
                      </a:endParaRPr>
                    </a:p>
                  </a:txBody>
                  <a:tcPr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r" defTabSz="914400" rtl="0" eaLnBrk="1" fontAlgn="t" latinLnBrk="0" hangingPunct="1">
                        <a:lnSpc>
                          <a:spcPct val="100000"/>
                        </a:lnSpc>
                        <a:spcBef>
                          <a:spcPts val="0"/>
                        </a:spcBef>
                        <a:spcAft>
                          <a:spcPts val="0"/>
                        </a:spcAft>
                        <a:buClrTx/>
                        <a:buSzTx/>
                        <a:buFontTx/>
                        <a:buNone/>
                        <a:tabLst/>
                        <a:defRPr/>
                      </a:pPr>
                      <a:r>
                        <a:rPr lang="en-US" sz="1800" b="1" dirty="0" smtClean="0">
                          <a:solidFill>
                            <a:srgbClr val="FF0000"/>
                          </a:solidFill>
                          <a:effectLst>
                            <a:outerShdw blurRad="38100" dist="38100" dir="2700000" algn="tl">
                              <a:srgbClr val="FFFFFF"/>
                            </a:outerShdw>
                          </a:effectLst>
                          <a:latin typeface="Arial" charset="0"/>
                        </a:rPr>
                        <a:t>540</a:t>
                      </a:r>
                      <a:endParaRPr lang="en-US" dirty="0" smtClean="0">
                        <a:solidFill>
                          <a:srgbClr val="FF0000"/>
                        </a:solidFill>
                      </a:endParaRPr>
                    </a:p>
                  </a:txBody>
                  <a:tcPr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74320">
                <a:tc>
                  <a:txBody>
                    <a:bodyPr/>
                    <a:lstStyle/>
                    <a:p>
                      <a:pPr marL="0" marR="0" indent="0" algn="ctr" defTabSz="914400" rtl="0" eaLnBrk="1" fontAlgn="t" latinLnBrk="0" hangingPunct="1">
                        <a:lnSpc>
                          <a:spcPct val="100000"/>
                        </a:lnSpc>
                        <a:spcBef>
                          <a:spcPts val="0"/>
                        </a:spcBef>
                        <a:spcAft>
                          <a:spcPts val="0"/>
                        </a:spcAft>
                        <a:buClrTx/>
                        <a:buSzTx/>
                        <a:buFontTx/>
                        <a:buNone/>
                        <a:tabLst/>
                        <a:defRPr/>
                      </a:pPr>
                      <a:endParaRPr lang="en-US" sz="2000" b="1" kern="1200" dirty="0" smtClean="0">
                        <a:solidFill>
                          <a:schemeClr val="tx1"/>
                        </a:solidFill>
                        <a:effectLst>
                          <a:outerShdw blurRad="38100" dist="38100" dir="2700000" algn="tl">
                            <a:srgbClr val="FFFFFF"/>
                          </a:outerShdw>
                        </a:effectLst>
                        <a:latin typeface="Arial" charset="0"/>
                        <a:ea typeface="+mn-ea"/>
                        <a:cs typeface="+mn-cs"/>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800" dirty="0"/>
                    </a:p>
                  </a:txBody>
                  <a:tcPr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t"/>
                      <a:r>
                        <a:rPr lang="en-US" sz="1800" b="1" kern="1200" dirty="0" smtClean="0">
                          <a:solidFill>
                            <a:srgbClr val="0000FF"/>
                          </a:solidFill>
                          <a:effectLst>
                            <a:outerShdw blurRad="38100" dist="38100" dir="2700000" algn="tl">
                              <a:srgbClr val="FFFFFF"/>
                            </a:outerShdw>
                          </a:effectLst>
                          <a:latin typeface="Arial" charset="0"/>
                          <a:ea typeface="+mn-ea"/>
                          <a:cs typeface="+mn-cs"/>
                        </a:rPr>
                        <a:t>BC5</a:t>
                      </a:r>
                    </a:p>
                  </a:txBody>
                  <a:tcPr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defTabSz="914400" rtl="0" eaLnBrk="1" fontAlgn="t" latinLnBrk="0" hangingPunct="1"/>
                      <a:endParaRPr lang="en-US" sz="1800" b="1" kern="1200" dirty="0" smtClean="0">
                        <a:solidFill>
                          <a:srgbClr val="0000FF"/>
                        </a:solidFill>
                        <a:effectLst>
                          <a:outerShdw blurRad="38100" dist="38100" dir="2700000" algn="tl">
                            <a:srgbClr val="FFFFFF"/>
                          </a:outerShdw>
                        </a:effectLst>
                        <a:latin typeface="Arial" charset="0"/>
                        <a:ea typeface="+mn-ea"/>
                        <a:cs typeface="+mn-cs"/>
                      </a:endParaRPr>
                    </a:p>
                  </a:txBody>
                  <a:tcPr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defTabSz="914400" rtl="0" eaLnBrk="1" fontAlgn="t" latinLnBrk="0" hangingPunct="1"/>
                      <a:endParaRPr lang="en-US" sz="1800" b="1" kern="1200" dirty="0" smtClean="0">
                        <a:solidFill>
                          <a:srgbClr val="0000FF"/>
                        </a:solidFill>
                        <a:effectLst>
                          <a:outerShdw blurRad="38100" dist="38100" dir="2700000" algn="tl">
                            <a:srgbClr val="FFFFFF"/>
                          </a:outerShdw>
                        </a:effectLst>
                        <a:latin typeface="Arial" charset="0"/>
                        <a:ea typeface="+mn-ea"/>
                        <a:cs typeface="+mn-cs"/>
                      </a:endParaRPr>
                    </a:p>
                  </a:txBody>
                  <a:tcPr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defTabSz="914400" rtl="0" eaLnBrk="1" fontAlgn="t" latinLnBrk="0" hangingPunct="1"/>
                      <a:endParaRPr lang="en-US" sz="1800" b="1" kern="1200" dirty="0" smtClean="0">
                        <a:solidFill>
                          <a:srgbClr val="0000FF"/>
                        </a:solidFill>
                        <a:effectLst>
                          <a:outerShdw blurRad="38100" dist="38100" dir="2700000" algn="tl">
                            <a:srgbClr val="FFFFFF"/>
                          </a:outerShdw>
                        </a:effectLst>
                        <a:latin typeface="Arial" charset="0"/>
                        <a:ea typeface="+mn-ea"/>
                        <a:cs typeface="+mn-cs"/>
                      </a:endParaRPr>
                    </a:p>
                  </a:txBody>
                  <a:tcPr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defTabSz="914400" rtl="0" eaLnBrk="1" fontAlgn="t" latinLnBrk="0" hangingPunct="1"/>
                      <a:endParaRPr lang="en-US" sz="1800" b="1" kern="1200" dirty="0" smtClean="0">
                        <a:solidFill>
                          <a:srgbClr val="0000FF"/>
                        </a:solidFill>
                        <a:effectLst>
                          <a:outerShdw blurRad="38100" dist="38100" dir="2700000" algn="tl">
                            <a:srgbClr val="FFFFFF"/>
                          </a:outerShdw>
                        </a:effectLst>
                        <a:latin typeface="Arial" charset="0"/>
                        <a:ea typeface="+mn-ea"/>
                        <a:cs typeface="+mn-cs"/>
                      </a:endParaRPr>
                    </a:p>
                  </a:txBody>
                  <a:tcPr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r" defTabSz="914400" rtl="0" eaLnBrk="1" fontAlgn="t" latinLnBrk="0" hangingPunct="1"/>
                      <a:r>
                        <a:rPr lang="en-US" sz="1800" b="1" kern="1200" dirty="0" smtClean="0">
                          <a:solidFill>
                            <a:srgbClr val="0000FF"/>
                          </a:solidFill>
                          <a:effectLst>
                            <a:outerShdw blurRad="38100" dist="38100" dir="2700000" algn="tl">
                              <a:srgbClr val="FFFFFF"/>
                            </a:outerShdw>
                          </a:effectLst>
                          <a:latin typeface="Arial" charset="0"/>
                          <a:ea typeface="+mn-ea"/>
                          <a:cs typeface="+mn-cs"/>
                        </a:rPr>
                        <a:t>540</a:t>
                      </a:r>
                    </a:p>
                  </a:txBody>
                  <a:tcPr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2" name="Footer Placeholder 1"/>
          <p:cNvSpPr>
            <a:spLocks noGrp="1"/>
          </p:cNvSpPr>
          <p:nvPr>
            <p:ph type="ftr" sz="quarter" idx="10"/>
          </p:nvPr>
        </p:nvSpPr>
        <p:spPr/>
        <p:txBody>
          <a:bodyPr/>
          <a:lstStyle/>
          <a:p>
            <a:r>
              <a:rPr lang="en-US" smtClean="0"/>
              <a:t>Integer_LP</a:t>
            </a:r>
            <a:endParaRPr lang="en-US" dirty="0"/>
          </a:p>
        </p:txBody>
      </p:sp>
      <p:sp>
        <p:nvSpPr>
          <p:cNvPr id="3" name="Slide Number Placeholder 2"/>
          <p:cNvSpPr>
            <a:spLocks noGrp="1"/>
          </p:cNvSpPr>
          <p:nvPr>
            <p:ph type="sldNum" sz="quarter" idx="11"/>
          </p:nvPr>
        </p:nvSpPr>
        <p:spPr/>
        <p:txBody>
          <a:bodyPr/>
          <a:lstStyle/>
          <a:p>
            <a:fld id="{D800FC57-747A-4054-A3DF-63D163080A4A}" type="slidenum">
              <a:rPr lang="en-US" smtClean="0"/>
              <a:pPr/>
              <a:t>29</a:t>
            </a:fld>
            <a:endParaRPr lang="en-US" dirty="0"/>
          </a:p>
        </p:txBody>
      </p:sp>
      <p:grpSp>
        <p:nvGrpSpPr>
          <p:cNvPr id="18" name="Group 17"/>
          <p:cNvGrpSpPr/>
          <p:nvPr/>
        </p:nvGrpSpPr>
        <p:grpSpPr>
          <a:xfrm>
            <a:off x="7589486" y="3520440"/>
            <a:ext cx="1280147" cy="1280145"/>
            <a:chOff x="7498048" y="3246123"/>
            <a:chExt cx="1280147" cy="1280145"/>
          </a:xfrm>
        </p:grpSpPr>
        <p:sp>
          <p:nvSpPr>
            <p:cNvPr id="13" name="Up Arrow 12"/>
            <p:cNvSpPr/>
            <p:nvPr/>
          </p:nvSpPr>
          <p:spPr bwMode="auto">
            <a:xfrm>
              <a:off x="8229560" y="3886195"/>
              <a:ext cx="365756" cy="640073"/>
            </a:xfrm>
            <a:prstGeom prst="upArrow">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outerShdw blurRad="38100" dist="38100" dir="2700000" algn="tl">
                    <a:srgbClr val="000000">
                      <a:alpha val="43137"/>
                    </a:srgbClr>
                  </a:outerShdw>
                </a:effectLst>
                <a:latin typeface="Times New Roman" pitchFamily="18" charset="0"/>
              </a:endParaRPr>
            </a:p>
          </p:txBody>
        </p:sp>
        <p:sp>
          <p:nvSpPr>
            <p:cNvPr id="14" name="Oval 13"/>
            <p:cNvSpPr/>
            <p:nvPr/>
          </p:nvSpPr>
          <p:spPr bwMode="auto">
            <a:xfrm>
              <a:off x="7863805" y="3246123"/>
              <a:ext cx="914390" cy="365756"/>
            </a:xfrm>
            <a:prstGeom prst="ellipse">
              <a:avLst/>
            </a:prstGeom>
            <a:noFill/>
            <a:ln w="508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outerShdw blurRad="38100" dist="38100" dir="2700000" algn="tl">
                    <a:srgbClr val="000000">
                      <a:alpha val="43137"/>
                    </a:srgbClr>
                  </a:outerShdw>
                </a:effectLst>
                <a:latin typeface="Times New Roman" pitchFamily="18" charset="0"/>
              </a:endParaRPr>
            </a:p>
          </p:txBody>
        </p:sp>
        <p:sp>
          <p:nvSpPr>
            <p:cNvPr id="16" name="Left Arrow 15"/>
            <p:cNvSpPr/>
            <p:nvPr/>
          </p:nvSpPr>
          <p:spPr bwMode="auto">
            <a:xfrm>
              <a:off x="7498048" y="3337561"/>
              <a:ext cx="274317" cy="274317"/>
            </a:xfrm>
            <a:prstGeom prst="leftArrow">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outerShdw blurRad="38100" dist="38100" dir="2700000" algn="tl">
                    <a:srgbClr val="000000">
                      <a:alpha val="43137"/>
                    </a:srgbClr>
                  </a:outerShdw>
                </a:effectLst>
                <a:latin typeface="Times New Roman" pitchFamily="18" charset="0"/>
              </a:endParaRPr>
            </a:p>
          </p:txBody>
        </p:sp>
      </p:grpSp>
      <p:sp>
        <p:nvSpPr>
          <p:cNvPr id="20" name="Rectangle 19"/>
          <p:cNvSpPr/>
          <p:nvPr/>
        </p:nvSpPr>
        <p:spPr bwMode="auto">
          <a:xfrm>
            <a:off x="274368" y="4526267"/>
            <a:ext cx="4937706" cy="457195"/>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r>
              <a:rPr lang="en-US" sz="1800" b="1" dirty="0" smtClean="0">
                <a:effectLst>
                  <a:outerShdw blurRad="38100" dist="38100" dir="2700000" algn="tl">
                    <a:srgbClr val="FFFFFF"/>
                  </a:outerShdw>
                </a:effectLst>
                <a:latin typeface="Arial" charset="0"/>
              </a:rPr>
              <a:t>Buy in period 5 for period 5 (80 units)</a:t>
            </a:r>
          </a:p>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New Roman" pitchFamily="18" charset="0"/>
            </a:endParaRPr>
          </a:p>
        </p:txBody>
      </p:sp>
      <p:grpSp>
        <p:nvGrpSpPr>
          <p:cNvPr id="21" name="Group 20"/>
          <p:cNvGrpSpPr/>
          <p:nvPr/>
        </p:nvGrpSpPr>
        <p:grpSpPr>
          <a:xfrm>
            <a:off x="5577829" y="2346988"/>
            <a:ext cx="2377414" cy="1371585"/>
            <a:chOff x="6857975" y="3154683"/>
            <a:chExt cx="2377414" cy="1371585"/>
          </a:xfrm>
        </p:grpSpPr>
        <p:sp>
          <p:nvSpPr>
            <p:cNvPr id="22" name="Up Arrow 21"/>
            <p:cNvSpPr/>
            <p:nvPr/>
          </p:nvSpPr>
          <p:spPr bwMode="auto">
            <a:xfrm>
              <a:off x="8138121" y="3886195"/>
              <a:ext cx="365756" cy="640073"/>
            </a:xfrm>
            <a:prstGeom prst="upArrow">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outerShdw blurRad="38100" dist="38100" dir="2700000" algn="tl">
                    <a:srgbClr val="000000">
                      <a:alpha val="43137"/>
                    </a:srgbClr>
                  </a:outerShdw>
                </a:effectLst>
                <a:latin typeface="Times New Roman" pitchFamily="18" charset="0"/>
              </a:endParaRPr>
            </a:p>
          </p:txBody>
        </p:sp>
        <p:sp>
          <p:nvSpPr>
            <p:cNvPr id="23" name="Oval 22"/>
            <p:cNvSpPr/>
            <p:nvPr/>
          </p:nvSpPr>
          <p:spPr bwMode="auto">
            <a:xfrm>
              <a:off x="8320999" y="3154683"/>
              <a:ext cx="914390" cy="457195"/>
            </a:xfrm>
            <a:prstGeom prst="ellipse">
              <a:avLst/>
            </a:prstGeom>
            <a:noFill/>
            <a:ln w="508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outerShdw blurRad="38100" dist="38100" dir="2700000" algn="tl">
                    <a:srgbClr val="000000">
                      <a:alpha val="43137"/>
                    </a:srgbClr>
                  </a:outerShdw>
                </a:effectLst>
                <a:latin typeface="Times New Roman" pitchFamily="18" charset="0"/>
              </a:endParaRPr>
            </a:p>
          </p:txBody>
        </p:sp>
        <p:sp>
          <p:nvSpPr>
            <p:cNvPr id="24" name="Left Arrow 23"/>
            <p:cNvSpPr/>
            <p:nvPr/>
          </p:nvSpPr>
          <p:spPr bwMode="auto">
            <a:xfrm>
              <a:off x="6857975" y="3337561"/>
              <a:ext cx="274317" cy="274317"/>
            </a:xfrm>
            <a:prstGeom prst="leftArrow">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outerShdw blurRad="38100" dist="38100" dir="2700000" algn="tl">
                    <a:srgbClr val="000000">
                      <a:alpha val="43137"/>
                    </a:srgbClr>
                  </a:outerShdw>
                </a:effectLst>
                <a:latin typeface="Times New Roman" pitchFamily="18" charset="0"/>
              </a:endParaRPr>
            </a:p>
          </p:txBody>
        </p:sp>
      </p:grpSp>
      <p:sp>
        <p:nvSpPr>
          <p:cNvPr id="25" name="Rectangle 24"/>
          <p:cNvSpPr/>
          <p:nvPr/>
        </p:nvSpPr>
        <p:spPr bwMode="auto">
          <a:xfrm>
            <a:off x="274368" y="4983463"/>
            <a:ext cx="4937706" cy="365756"/>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r>
              <a:rPr lang="en-US" sz="1800" b="1" dirty="0" smtClean="0">
                <a:effectLst>
                  <a:outerShdw blurRad="38100" dist="38100" dir="2700000" algn="tl">
                    <a:srgbClr val="FFFFFF"/>
                  </a:outerShdw>
                </a:effectLst>
                <a:latin typeface="Arial" charset="0"/>
              </a:rPr>
              <a:t>Buy in period 3 for periods 3 &amp; 4 (160 units)</a:t>
            </a:r>
          </a:p>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New Roman" pitchFamily="18" charset="0"/>
            </a:endParaRPr>
          </a:p>
        </p:txBody>
      </p:sp>
      <p:grpSp>
        <p:nvGrpSpPr>
          <p:cNvPr id="26" name="Group 25"/>
          <p:cNvGrpSpPr/>
          <p:nvPr/>
        </p:nvGrpSpPr>
        <p:grpSpPr>
          <a:xfrm>
            <a:off x="3749049" y="1325903"/>
            <a:ext cx="2377414" cy="1280146"/>
            <a:chOff x="6857975" y="3246122"/>
            <a:chExt cx="2377414" cy="1280146"/>
          </a:xfrm>
        </p:grpSpPr>
        <p:sp>
          <p:nvSpPr>
            <p:cNvPr id="27" name="Up Arrow 26"/>
            <p:cNvSpPr/>
            <p:nvPr/>
          </p:nvSpPr>
          <p:spPr bwMode="auto">
            <a:xfrm>
              <a:off x="8138121" y="3886195"/>
              <a:ext cx="365756" cy="640073"/>
            </a:xfrm>
            <a:prstGeom prst="upArrow">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outerShdw blurRad="38100" dist="38100" dir="2700000" algn="tl">
                    <a:srgbClr val="000000">
                      <a:alpha val="43137"/>
                    </a:srgbClr>
                  </a:outerShdw>
                </a:effectLst>
                <a:latin typeface="Times New Roman" pitchFamily="18" charset="0"/>
              </a:endParaRPr>
            </a:p>
          </p:txBody>
        </p:sp>
        <p:sp>
          <p:nvSpPr>
            <p:cNvPr id="28" name="Oval 27"/>
            <p:cNvSpPr/>
            <p:nvPr/>
          </p:nvSpPr>
          <p:spPr bwMode="auto">
            <a:xfrm>
              <a:off x="8320999" y="3246122"/>
              <a:ext cx="914390" cy="274317"/>
            </a:xfrm>
            <a:prstGeom prst="ellipse">
              <a:avLst/>
            </a:prstGeom>
            <a:noFill/>
            <a:ln w="508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outerShdw blurRad="38100" dist="38100" dir="2700000" algn="tl">
                    <a:srgbClr val="000000">
                      <a:alpha val="43137"/>
                    </a:srgbClr>
                  </a:outerShdw>
                </a:effectLst>
                <a:latin typeface="Times New Roman" pitchFamily="18" charset="0"/>
              </a:endParaRPr>
            </a:p>
          </p:txBody>
        </p:sp>
        <p:sp>
          <p:nvSpPr>
            <p:cNvPr id="29" name="Left Arrow 28"/>
            <p:cNvSpPr/>
            <p:nvPr/>
          </p:nvSpPr>
          <p:spPr bwMode="auto">
            <a:xfrm>
              <a:off x="6857975" y="3246122"/>
              <a:ext cx="274317" cy="274317"/>
            </a:xfrm>
            <a:prstGeom prst="leftArrow">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outerShdw blurRad="38100" dist="38100" dir="2700000" algn="tl">
                    <a:srgbClr val="000000">
                      <a:alpha val="43137"/>
                    </a:srgbClr>
                  </a:outerShdw>
                </a:effectLst>
                <a:latin typeface="Times New Roman" pitchFamily="18" charset="0"/>
              </a:endParaRPr>
            </a:p>
          </p:txBody>
        </p:sp>
      </p:grpSp>
      <p:sp>
        <p:nvSpPr>
          <p:cNvPr id="30" name="Rectangle 29"/>
          <p:cNvSpPr/>
          <p:nvPr/>
        </p:nvSpPr>
        <p:spPr bwMode="auto">
          <a:xfrm>
            <a:off x="274367" y="5349219"/>
            <a:ext cx="4937706" cy="365756"/>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r>
              <a:rPr lang="en-US" sz="1800" b="1" dirty="0" smtClean="0">
                <a:effectLst>
                  <a:outerShdw blurRad="38100" dist="38100" dir="2700000" algn="tl">
                    <a:srgbClr val="FFFFFF"/>
                  </a:outerShdw>
                </a:effectLst>
                <a:latin typeface="Arial" charset="0"/>
              </a:rPr>
              <a:t>Buy in period 1 for periods 1 &amp; 2 (137 units)</a:t>
            </a:r>
          </a:p>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New Roman" pitchFamily="18" charset="0"/>
            </a:endParaRPr>
          </a:p>
        </p:txBody>
      </p:sp>
      <p:sp>
        <p:nvSpPr>
          <p:cNvPr id="31" name="Rectangle 30"/>
          <p:cNvSpPr/>
          <p:nvPr/>
        </p:nvSpPr>
        <p:spPr bwMode="auto">
          <a:xfrm>
            <a:off x="5303512" y="4800585"/>
            <a:ext cx="3474682" cy="548635"/>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fontAlgn="t"/>
            <a:r>
              <a:rPr lang="en-US" sz="2800" b="1" dirty="0" smtClean="0">
                <a:effectLst>
                  <a:outerShdw blurRad="38100" dist="38100" dir="2700000" algn="tl">
                    <a:srgbClr val="FFFFFF"/>
                  </a:outerShdw>
                </a:effectLst>
                <a:latin typeface="Arial" charset="0"/>
              </a:rPr>
              <a:t>Total cost = $540</a:t>
            </a:r>
          </a:p>
          <a:p>
            <a:pPr marR="0" indent="0" algn="ctr" fontAlgn="t">
              <a:lnSpc>
                <a:spcPct val="100000"/>
              </a:lnSpc>
              <a:spcBef>
                <a:spcPct val="0"/>
              </a:spcBef>
              <a:spcAft>
                <a:spcPct val="0"/>
              </a:spcAft>
              <a:buClrTx/>
              <a:buSzTx/>
              <a:buFontTx/>
              <a:buNone/>
              <a:tabLst/>
            </a:pPr>
            <a:endParaRPr lang="en-US" sz="2800" b="1" dirty="0" smtClean="0">
              <a:effectLst>
                <a:outerShdw blurRad="38100" dist="38100" dir="2700000" algn="tl">
                  <a:srgbClr val="FFFFFF"/>
                </a:outerShdw>
              </a:effectLst>
              <a:latin typeface="Arial" charset="0"/>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6"/>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0"/>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25" grpId="0" animBg="1"/>
      <p:bldP spid="30" grpId="0" animBg="1"/>
      <p:bldP spid="31"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60" name="Freeform 59"/>
          <p:cNvSpPr/>
          <p:nvPr/>
        </p:nvSpPr>
        <p:spPr bwMode="auto">
          <a:xfrm>
            <a:off x="914400" y="3337560"/>
            <a:ext cx="1828820" cy="1921385"/>
          </a:xfrm>
          <a:custGeom>
            <a:avLst/>
            <a:gdLst>
              <a:gd name="connsiteX0" fmla="*/ 0 w 1859280"/>
              <a:gd name="connsiteY0" fmla="*/ 1996440 h 2026920"/>
              <a:gd name="connsiteX1" fmla="*/ 0 w 1859280"/>
              <a:gd name="connsiteY1" fmla="*/ 0 h 2026920"/>
              <a:gd name="connsiteX2" fmla="*/ 1859280 w 1859280"/>
              <a:gd name="connsiteY2" fmla="*/ 350520 h 2026920"/>
              <a:gd name="connsiteX3" fmla="*/ 1844040 w 1859280"/>
              <a:gd name="connsiteY3" fmla="*/ 2026920 h 2026920"/>
              <a:gd name="connsiteX4" fmla="*/ 0 w 1859280"/>
              <a:gd name="connsiteY4" fmla="*/ 1996440 h 2026920"/>
              <a:gd name="connsiteX0" fmla="*/ 0 w 1859280"/>
              <a:gd name="connsiteY0" fmla="*/ 1996440 h 1996440"/>
              <a:gd name="connsiteX1" fmla="*/ 0 w 1859280"/>
              <a:gd name="connsiteY1" fmla="*/ 0 h 1996440"/>
              <a:gd name="connsiteX2" fmla="*/ 1859280 w 1859280"/>
              <a:gd name="connsiteY2" fmla="*/ 350520 h 1996440"/>
              <a:gd name="connsiteX3" fmla="*/ 1828820 w 1859280"/>
              <a:gd name="connsiteY3" fmla="*/ 1995230 h 1996440"/>
              <a:gd name="connsiteX4" fmla="*/ 0 w 1859280"/>
              <a:gd name="connsiteY4" fmla="*/ 1996440 h 1996440"/>
              <a:gd name="connsiteX0" fmla="*/ 0 w 1828820"/>
              <a:gd name="connsiteY0" fmla="*/ 1996440 h 1996440"/>
              <a:gd name="connsiteX1" fmla="*/ 0 w 1828820"/>
              <a:gd name="connsiteY1" fmla="*/ 0 h 1996440"/>
              <a:gd name="connsiteX2" fmla="*/ 1828820 w 1828820"/>
              <a:gd name="connsiteY2" fmla="*/ 380045 h 1996440"/>
              <a:gd name="connsiteX3" fmla="*/ 1828820 w 1828820"/>
              <a:gd name="connsiteY3" fmla="*/ 1995230 h 1996440"/>
              <a:gd name="connsiteX4" fmla="*/ 0 w 1828820"/>
              <a:gd name="connsiteY4" fmla="*/ 1996440 h 1996440"/>
              <a:gd name="connsiteX0" fmla="*/ 0 w 1828820"/>
              <a:gd name="connsiteY0" fmla="*/ 1996440 h 1996440"/>
              <a:gd name="connsiteX1" fmla="*/ 0 w 1828820"/>
              <a:gd name="connsiteY1" fmla="*/ 0 h 1996440"/>
              <a:gd name="connsiteX2" fmla="*/ 1828820 w 1828820"/>
              <a:gd name="connsiteY2" fmla="*/ 380045 h 1996440"/>
              <a:gd name="connsiteX3" fmla="*/ 1828820 w 1828820"/>
              <a:gd name="connsiteY3" fmla="*/ 1995230 h 1996440"/>
              <a:gd name="connsiteX4" fmla="*/ 0 w 1828820"/>
              <a:gd name="connsiteY4" fmla="*/ 1996440 h 1996440"/>
              <a:gd name="connsiteX0" fmla="*/ 0 w 1828820"/>
              <a:gd name="connsiteY0" fmla="*/ 1996440 h 1996440"/>
              <a:gd name="connsiteX1" fmla="*/ 0 w 1828820"/>
              <a:gd name="connsiteY1" fmla="*/ 0 h 1996440"/>
              <a:gd name="connsiteX2" fmla="*/ 1828820 w 1828820"/>
              <a:gd name="connsiteY2" fmla="*/ 380045 h 1996440"/>
              <a:gd name="connsiteX3" fmla="*/ 1828820 w 1828820"/>
              <a:gd name="connsiteY3" fmla="*/ 1995230 h 1996440"/>
              <a:gd name="connsiteX4" fmla="*/ 0 w 1828820"/>
              <a:gd name="connsiteY4" fmla="*/ 1996440 h 1996440"/>
              <a:gd name="connsiteX0" fmla="*/ 0 w 1828820"/>
              <a:gd name="connsiteY0" fmla="*/ 1996440 h 1996440"/>
              <a:gd name="connsiteX1" fmla="*/ 0 w 1828820"/>
              <a:gd name="connsiteY1" fmla="*/ 0 h 1996440"/>
              <a:gd name="connsiteX2" fmla="*/ 1828820 w 1828820"/>
              <a:gd name="connsiteY2" fmla="*/ 380045 h 1996440"/>
              <a:gd name="connsiteX3" fmla="*/ 1828820 w 1828820"/>
              <a:gd name="connsiteY3" fmla="*/ 1995230 h 1996440"/>
              <a:gd name="connsiteX4" fmla="*/ 0 w 1828820"/>
              <a:gd name="connsiteY4" fmla="*/ 1996440 h 19964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28820" h="1996440">
                <a:moveTo>
                  <a:pt x="0" y="1996440"/>
                </a:moveTo>
                <a:lnTo>
                  <a:pt x="0" y="0"/>
                </a:lnTo>
                <a:lnTo>
                  <a:pt x="1828820" y="380045"/>
                </a:lnTo>
                <a:lnTo>
                  <a:pt x="1828820" y="1995230"/>
                </a:lnTo>
                <a:lnTo>
                  <a:pt x="0" y="1996440"/>
                </a:lnTo>
                <a:close/>
              </a:path>
            </a:pathLst>
          </a:custGeom>
          <a:solidFill>
            <a:schemeClr val="accent1">
              <a:lumMod val="60000"/>
              <a:lumOff val="4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outerShdw blurRad="38100" dist="38100" dir="2700000" algn="tl">
                  <a:srgbClr val="000000">
                    <a:alpha val="43137"/>
                  </a:srgbClr>
                </a:outerShdw>
              </a:effectLst>
              <a:latin typeface="Times New Roman" pitchFamily="18" charset="0"/>
            </a:endParaRPr>
          </a:p>
        </p:txBody>
      </p:sp>
      <p:sp>
        <p:nvSpPr>
          <p:cNvPr id="4" name="Footer Placeholder 3"/>
          <p:cNvSpPr>
            <a:spLocks noGrp="1"/>
          </p:cNvSpPr>
          <p:nvPr>
            <p:ph type="ftr" sz="quarter" idx="10"/>
          </p:nvPr>
        </p:nvSpPr>
        <p:spPr/>
        <p:txBody>
          <a:bodyPr/>
          <a:lstStyle/>
          <a:p>
            <a:r>
              <a:rPr lang="en-US" smtClean="0"/>
              <a:t>Integer_LP</a:t>
            </a:r>
            <a:endParaRPr lang="en-US" dirty="0"/>
          </a:p>
        </p:txBody>
      </p:sp>
      <p:sp>
        <p:nvSpPr>
          <p:cNvPr id="5" name="Slide Number Placeholder 4"/>
          <p:cNvSpPr>
            <a:spLocks noGrp="1"/>
          </p:cNvSpPr>
          <p:nvPr>
            <p:ph type="sldNum" sz="quarter" idx="11"/>
          </p:nvPr>
        </p:nvSpPr>
        <p:spPr/>
        <p:txBody>
          <a:bodyPr/>
          <a:lstStyle/>
          <a:p>
            <a:fld id="{888837BE-EF37-416A-A6F4-6673181D1C09}" type="slidenum">
              <a:rPr lang="en-US" smtClean="0"/>
              <a:pPr/>
              <a:t>3</a:t>
            </a:fld>
            <a:endParaRPr lang="en-US" dirty="0"/>
          </a:p>
        </p:txBody>
      </p:sp>
      <p:graphicFrame>
        <p:nvGraphicFramePr>
          <p:cNvPr id="10" name="Table 9"/>
          <p:cNvGraphicFramePr>
            <a:graphicFrameLocks noGrp="1"/>
          </p:cNvGraphicFramePr>
          <p:nvPr/>
        </p:nvGraphicFramePr>
        <p:xfrm>
          <a:off x="5029195" y="228635"/>
          <a:ext cx="3840480" cy="1645920"/>
        </p:xfrm>
        <a:graphic>
          <a:graphicData uri="http://schemas.openxmlformats.org/drawingml/2006/table">
            <a:tbl>
              <a:tblPr firstRow="1" bandRow="1">
                <a:tableStyleId>{5C22544A-7EE6-4342-B048-85BDC9FD1C3A}</a:tableStyleId>
              </a:tblPr>
              <a:tblGrid>
                <a:gridCol w="1188720"/>
                <a:gridCol w="2651760"/>
              </a:tblGrid>
              <a:tr h="560620">
                <a:tc>
                  <a:txBody>
                    <a:bodyPr/>
                    <a:lstStyle/>
                    <a:p>
                      <a:r>
                        <a:rPr lang="en-US" sz="2000" b="1" kern="1200" dirty="0" smtClean="0">
                          <a:solidFill>
                            <a:schemeClr val="tx1"/>
                          </a:solidFill>
                          <a:effectLst>
                            <a:outerShdw blurRad="38100" dist="38100" dir="2700000" algn="tl">
                              <a:srgbClr val="FFFFFF"/>
                            </a:outerShdw>
                          </a:effectLst>
                          <a:latin typeface="Calibri" pitchFamily="34" charset="0"/>
                          <a:ea typeface="+mn-ea"/>
                          <a:cs typeface="Calibri" pitchFamily="34" charset="0"/>
                        </a:rPr>
                        <a:t>Maximize </a:t>
                      </a:r>
                    </a:p>
                  </a:txBody>
                  <a:tcPr marR="182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3200" b="1" kern="1200" dirty="0" smtClean="0">
                          <a:solidFill>
                            <a:schemeClr val="dk1"/>
                          </a:solidFill>
                          <a:effectLst>
                            <a:outerShdw blurRad="38100" dist="38100" dir="2700000" algn="tl">
                              <a:srgbClr val="FFFFFF"/>
                            </a:outerShdw>
                          </a:effectLst>
                          <a:latin typeface="Calibri" pitchFamily="34" charset="0"/>
                          <a:ea typeface="+mn-ea"/>
                          <a:cs typeface="Calibri" pitchFamily="34" charset="0"/>
                        </a:rPr>
                        <a:t>x</a:t>
                      </a:r>
                      <a:r>
                        <a:rPr lang="en-US" sz="3200" b="1" kern="1200" baseline="-25000" dirty="0" smtClean="0">
                          <a:solidFill>
                            <a:schemeClr val="dk1"/>
                          </a:solidFill>
                          <a:effectLst>
                            <a:outerShdw blurRad="38100" dist="38100" dir="2700000" algn="tl">
                              <a:srgbClr val="FFFFFF"/>
                            </a:outerShdw>
                          </a:effectLst>
                          <a:latin typeface="Calibri" pitchFamily="34" charset="0"/>
                          <a:ea typeface="+mn-ea"/>
                          <a:cs typeface="Calibri" pitchFamily="34" charset="0"/>
                        </a:rPr>
                        <a:t>1</a:t>
                      </a:r>
                      <a:r>
                        <a:rPr lang="en-US" sz="3200" b="1" kern="1200" dirty="0" smtClean="0">
                          <a:solidFill>
                            <a:schemeClr val="dk1"/>
                          </a:solidFill>
                          <a:effectLst>
                            <a:outerShdw blurRad="38100" dist="38100" dir="2700000" algn="tl">
                              <a:srgbClr val="FFFFFF"/>
                            </a:outerShdw>
                          </a:effectLst>
                          <a:latin typeface="Calibri" pitchFamily="34" charset="0"/>
                          <a:ea typeface="+mn-ea"/>
                          <a:cs typeface="Calibri" pitchFamily="34" charset="0"/>
                        </a:rPr>
                        <a:t>+ 8x</a:t>
                      </a:r>
                      <a:r>
                        <a:rPr lang="en-US" sz="3200" b="1" kern="1200" baseline="-25000" dirty="0" smtClean="0">
                          <a:solidFill>
                            <a:schemeClr val="dk1"/>
                          </a:solidFill>
                          <a:effectLst>
                            <a:outerShdw blurRad="38100" dist="38100" dir="2700000" algn="tl">
                              <a:srgbClr val="FFFFFF"/>
                            </a:outerShdw>
                          </a:effectLst>
                          <a:latin typeface="Calibri" pitchFamily="34" charset="0"/>
                          <a:ea typeface="+mn-ea"/>
                          <a:cs typeface="Calibri" pitchFamily="34" charset="0"/>
                        </a:rPr>
                        <a:t>2</a:t>
                      </a:r>
                      <a:r>
                        <a:rPr lang="en-US" sz="3200" b="1" kern="1200" dirty="0" smtClean="0">
                          <a:solidFill>
                            <a:schemeClr val="dk1"/>
                          </a:solidFill>
                          <a:effectLst>
                            <a:outerShdw blurRad="38100" dist="38100" dir="2700000" algn="tl">
                              <a:srgbClr val="FFFFFF"/>
                            </a:outerShdw>
                          </a:effectLst>
                          <a:latin typeface="Calibri" pitchFamily="34" charset="0"/>
                          <a:ea typeface="+mn-ea"/>
                          <a:cs typeface="Calibri" pitchFamily="34" charset="0"/>
                        </a:rPr>
                        <a:t>    =   Z  </a:t>
                      </a:r>
                    </a:p>
                  </a:txBody>
                  <a:tcPr marR="182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009117">
                <a:tc>
                  <a:txBody>
                    <a:bodyPr/>
                    <a:lstStyle/>
                    <a:p>
                      <a:r>
                        <a:rPr lang="en-US" sz="2000" b="1" kern="1200" dirty="0" smtClean="0">
                          <a:solidFill>
                            <a:schemeClr val="tx1"/>
                          </a:solidFill>
                          <a:effectLst>
                            <a:outerShdw blurRad="38100" dist="38100" dir="2700000" algn="tl">
                              <a:srgbClr val="FFFFFF"/>
                            </a:outerShdw>
                          </a:effectLst>
                          <a:latin typeface="Calibri" pitchFamily="34" charset="0"/>
                          <a:ea typeface="+mn-ea"/>
                          <a:cs typeface="Calibri" pitchFamily="34" charset="0"/>
                        </a:rPr>
                        <a:t>Subject to</a:t>
                      </a:r>
                    </a:p>
                    <a:p>
                      <a:pPr marL="0" marR="0" indent="0" algn="l" defTabSz="914400" rtl="0" eaLnBrk="1" fontAlgn="auto" latinLnBrk="0" hangingPunct="1">
                        <a:lnSpc>
                          <a:spcPct val="100000"/>
                        </a:lnSpc>
                        <a:spcBef>
                          <a:spcPts val="0"/>
                        </a:spcBef>
                        <a:spcAft>
                          <a:spcPts val="0"/>
                        </a:spcAft>
                        <a:buClrTx/>
                        <a:buSzTx/>
                        <a:buFontTx/>
                        <a:buNone/>
                        <a:tabLst/>
                        <a:defRPr/>
                      </a:pPr>
                      <a:r>
                        <a:rPr lang="en-US" sz="2000" b="1" kern="1200" dirty="0" smtClean="0">
                          <a:solidFill>
                            <a:schemeClr val="dk1"/>
                          </a:solidFill>
                          <a:effectLst>
                            <a:outerShdw blurRad="38100" dist="38100" dir="2700000" algn="tl">
                              <a:srgbClr val="FFFFFF"/>
                            </a:outerShdw>
                          </a:effectLst>
                          <a:latin typeface="Calibri" pitchFamily="34" charset="0"/>
                          <a:ea typeface="+mn-ea"/>
                          <a:cs typeface="Calibri" pitchFamily="34" charset="0"/>
                        </a:rPr>
                        <a:t>x</a:t>
                      </a:r>
                      <a:r>
                        <a:rPr lang="en-US" sz="2000" b="1" kern="1200" baseline="-25000" dirty="0" smtClean="0">
                          <a:solidFill>
                            <a:schemeClr val="dk1"/>
                          </a:solidFill>
                          <a:effectLst>
                            <a:outerShdw blurRad="38100" dist="38100" dir="2700000" algn="tl">
                              <a:srgbClr val="FFFFFF"/>
                            </a:outerShdw>
                          </a:effectLst>
                          <a:latin typeface="Calibri" pitchFamily="34" charset="0"/>
                          <a:ea typeface="+mn-ea"/>
                          <a:cs typeface="Calibri" pitchFamily="34" charset="0"/>
                        </a:rPr>
                        <a:t>1</a:t>
                      </a:r>
                      <a:r>
                        <a:rPr lang="en-US" sz="2000" b="1" kern="1200" baseline="0" dirty="0" smtClean="0">
                          <a:solidFill>
                            <a:schemeClr val="dk1"/>
                          </a:solidFill>
                          <a:effectLst>
                            <a:outerShdw blurRad="38100" dist="38100" dir="2700000" algn="tl">
                              <a:srgbClr val="FFFFFF"/>
                            </a:outerShdw>
                          </a:effectLst>
                          <a:latin typeface="Calibri" pitchFamily="34" charset="0"/>
                          <a:ea typeface="+mn-ea"/>
                          <a:cs typeface="Calibri" pitchFamily="34" charset="0"/>
                        </a:rPr>
                        <a:t> &amp;</a:t>
                      </a:r>
                      <a:r>
                        <a:rPr lang="en-US" sz="2000" b="1" kern="1200" dirty="0" smtClean="0">
                          <a:solidFill>
                            <a:schemeClr val="dk1"/>
                          </a:solidFill>
                          <a:effectLst>
                            <a:outerShdw blurRad="38100" dist="38100" dir="2700000" algn="tl">
                              <a:srgbClr val="FFFFFF"/>
                            </a:outerShdw>
                          </a:effectLst>
                          <a:latin typeface="Calibri" pitchFamily="34" charset="0"/>
                          <a:ea typeface="+mn-ea"/>
                          <a:cs typeface="Calibri" pitchFamily="34" charset="0"/>
                        </a:rPr>
                        <a:t> x</a:t>
                      </a:r>
                      <a:r>
                        <a:rPr lang="en-US" sz="2000" b="1" kern="1200" baseline="-25000" dirty="0" smtClean="0">
                          <a:solidFill>
                            <a:schemeClr val="dk1"/>
                          </a:solidFill>
                          <a:effectLst>
                            <a:outerShdw blurRad="38100" dist="38100" dir="2700000" algn="tl">
                              <a:srgbClr val="FFFFFF"/>
                            </a:outerShdw>
                          </a:effectLst>
                          <a:latin typeface="Calibri" pitchFamily="34" charset="0"/>
                          <a:ea typeface="+mn-ea"/>
                          <a:cs typeface="Calibri" pitchFamily="34" charset="0"/>
                        </a:rPr>
                        <a:t>2</a:t>
                      </a:r>
                      <a:r>
                        <a:rPr lang="en-US" sz="2000" b="1" kern="1200" dirty="0" smtClean="0">
                          <a:solidFill>
                            <a:schemeClr val="dk1"/>
                          </a:solidFill>
                          <a:effectLst>
                            <a:outerShdw blurRad="38100" dist="38100" dir="2700000" algn="tl">
                              <a:srgbClr val="FFFFFF"/>
                            </a:outerShdw>
                          </a:effectLst>
                          <a:latin typeface="Calibri" pitchFamily="34" charset="0"/>
                          <a:ea typeface="+mn-ea"/>
                          <a:cs typeface="Calibri" pitchFamily="34" charset="0"/>
                        </a:rPr>
                        <a:t> ≥ 0</a:t>
                      </a:r>
                    </a:p>
                  </a:txBody>
                  <a:tcPr marR="182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3200" b="1" kern="1200" dirty="0" smtClean="0">
                          <a:solidFill>
                            <a:srgbClr val="0000FF"/>
                          </a:solidFill>
                          <a:effectLst>
                            <a:outerShdw blurRad="38100" dist="38100" dir="2700000" algn="tl">
                              <a:srgbClr val="FFFFFF"/>
                            </a:outerShdw>
                          </a:effectLst>
                          <a:latin typeface="Calibri" pitchFamily="34" charset="0"/>
                          <a:ea typeface="+mn-ea"/>
                          <a:cs typeface="Calibri" pitchFamily="34" charset="0"/>
                        </a:rPr>
                        <a:t>x</a:t>
                      </a:r>
                      <a:r>
                        <a:rPr lang="en-US" sz="3200" b="1" kern="1200" baseline="-25000" dirty="0" smtClean="0">
                          <a:solidFill>
                            <a:srgbClr val="0000FF"/>
                          </a:solidFill>
                          <a:effectLst>
                            <a:outerShdw blurRad="38100" dist="38100" dir="2700000" algn="tl">
                              <a:srgbClr val="FFFFFF"/>
                            </a:outerShdw>
                          </a:effectLst>
                          <a:latin typeface="Calibri" pitchFamily="34" charset="0"/>
                          <a:ea typeface="+mn-ea"/>
                          <a:cs typeface="Calibri" pitchFamily="34" charset="0"/>
                        </a:rPr>
                        <a:t>1</a:t>
                      </a:r>
                      <a:r>
                        <a:rPr lang="en-US" sz="3200" b="1" kern="1200" dirty="0" smtClean="0">
                          <a:solidFill>
                            <a:srgbClr val="0000FF"/>
                          </a:solidFill>
                          <a:effectLst>
                            <a:outerShdw blurRad="38100" dist="38100" dir="2700000" algn="tl">
                              <a:srgbClr val="FFFFFF"/>
                            </a:outerShdw>
                          </a:effectLst>
                          <a:latin typeface="Calibri" pitchFamily="34" charset="0"/>
                          <a:ea typeface="+mn-ea"/>
                          <a:cs typeface="Calibri" pitchFamily="34" charset="0"/>
                        </a:rPr>
                        <a:t>             ≤   2.0</a:t>
                      </a:r>
                      <a:r>
                        <a:rPr lang="en-US" sz="3200" b="1" kern="1200" baseline="0" dirty="0" smtClean="0">
                          <a:solidFill>
                            <a:srgbClr val="0000FF"/>
                          </a:solidFill>
                          <a:effectLst>
                            <a:outerShdw blurRad="38100" dist="38100" dir="2700000" algn="tl">
                              <a:srgbClr val="FFFFFF"/>
                            </a:outerShdw>
                          </a:effectLst>
                          <a:latin typeface="Calibri" pitchFamily="34" charset="0"/>
                          <a:ea typeface="+mn-ea"/>
                          <a:cs typeface="Calibri" pitchFamily="34" charset="0"/>
                        </a:rPr>
                        <a:t> </a:t>
                      </a:r>
                    </a:p>
                    <a:p>
                      <a:pPr marL="0" marR="0" indent="0" algn="l" defTabSz="914400" rtl="0" eaLnBrk="1" fontAlgn="auto" latinLnBrk="0" hangingPunct="1">
                        <a:lnSpc>
                          <a:spcPct val="100000"/>
                        </a:lnSpc>
                        <a:spcBef>
                          <a:spcPts val="0"/>
                        </a:spcBef>
                        <a:spcAft>
                          <a:spcPts val="0"/>
                        </a:spcAft>
                        <a:buClrTx/>
                        <a:buSzTx/>
                        <a:buFontTx/>
                        <a:buNone/>
                        <a:tabLst/>
                        <a:defRPr/>
                      </a:pPr>
                      <a:r>
                        <a:rPr lang="en-US" sz="3200" b="1" kern="1200" dirty="0" smtClean="0">
                          <a:solidFill>
                            <a:srgbClr val="C00000"/>
                          </a:solidFill>
                          <a:effectLst>
                            <a:outerShdw blurRad="38100" dist="38100" dir="2700000" algn="tl">
                              <a:srgbClr val="FFFFFF"/>
                            </a:outerShdw>
                          </a:effectLst>
                          <a:latin typeface="Calibri" pitchFamily="34" charset="0"/>
                          <a:ea typeface="+mn-ea"/>
                          <a:cs typeface="Calibri" pitchFamily="34" charset="0"/>
                        </a:rPr>
                        <a:t>x</a:t>
                      </a:r>
                      <a:r>
                        <a:rPr lang="en-US" sz="3200" b="1" kern="1200" baseline="-25000" dirty="0" smtClean="0">
                          <a:solidFill>
                            <a:srgbClr val="C00000"/>
                          </a:solidFill>
                          <a:effectLst>
                            <a:outerShdw blurRad="38100" dist="38100" dir="2700000" algn="tl">
                              <a:srgbClr val="FFFFFF"/>
                            </a:outerShdw>
                          </a:effectLst>
                          <a:latin typeface="Calibri" pitchFamily="34" charset="0"/>
                          <a:ea typeface="+mn-ea"/>
                          <a:cs typeface="Calibri" pitchFamily="34" charset="0"/>
                        </a:rPr>
                        <a:t>1 </a:t>
                      </a:r>
                      <a:r>
                        <a:rPr lang="en-US" sz="3200" b="1" kern="1200" dirty="0" smtClean="0">
                          <a:solidFill>
                            <a:srgbClr val="C00000"/>
                          </a:solidFill>
                          <a:effectLst>
                            <a:outerShdw blurRad="38100" dist="38100" dir="2700000" algn="tl">
                              <a:srgbClr val="FFFFFF"/>
                            </a:outerShdw>
                          </a:effectLst>
                          <a:latin typeface="Calibri" pitchFamily="34" charset="0"/>
                          <a:ea typeface="+mn-ea"/>
                          <a:cs typeface="Calibri" pitchFamily="34" charset="0"/>
                        </a:rPr>
                        <a:t>+ 10x</a:t>
                      </a:r>
                      <a:r>
                        <a:rPr lang="en-US" sz="3200" b="1" kern="1200" baseline="-25000" dirty="0" smtClean="0">
                          <a:solidFill>
                            <a:srgbClr val="C00000"/>
                          </a:solidFill>
                          <a:effectLst>
                            <a:outerShdw blurRad="38100" dist="38100" dir="2700000" algn="tl">
                              <a:srgbClr val="FFFFFF"/>
                            </a:outerShdw>
                          </a:effectLst>
                          <a:latin typeface="Calibri" pitchFamily="34" charset="0"/>
                          <a:ea typeface="+mn-ea"/>
                          <a:cs typeface="Calibri" pitchFamily="34" charset="0"/>
                        </a:rPr>
                        <a:t>2</a:t>
                      </a:r>
                      <a:r>
                        <a:rPr lang="en-US" sz="3200" b="1" kern="1200" dirty="0" smtClean="0">
                          <a:solidFill>
                            <a:srgbClr val="C00000"/>
                          </a:solidFill>
                          <a:effectLst>
                            <a:outerShdw blurRad="38100" dist="38100" dir="2700000" algn="tl">
                              <a:srgbClr val="FFFFFF"/>
                            </a:outerShdw>
                          </a:effectLst>
                          <a:latin typeface="Calibri" pitchFamily="34" charset="0"/>
                          <a:ea typeface="+mn-ea"/>
                          <a:cs typeface="Calibri" pitchFamily="34" charset="0"/>
                        </a:rPr>
                        <a:t> ≤ 20.5</a:t>
                      </a:r>
                    </a:p>
                  </a:txBody>
                  <a:tcPr marR="182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65" name="TextBox 64"/>
          <p:cNvSpPr txBox="1"/>
          <p:nvPr/>
        </p:nvSpPr>
        <p:spPr>
          <a:xfrm>
            <a:off x="274367" y="868708"/>
            <a:ext cx="4754828" cy="461665"/>
          </a:xfrm>
          <a:prstGeom prst="rect">
            <a:avLst/>
          </a:prstGeom>
          <a:noFill/>
        </p:spPr>
        <p:txBody>
          <a:bodyPr wrap="square" rtlCol="0">
            <a:spAutoFit/>
          </a:bodyPr>
          <a:lstStyle/>
          <a:p>
            <a:r>
              <a:rPr lang="en-US" b="1" dirty="0" smtClean="0">
                <a:solidFill>
                  <a:schemeClr val="dk1"/>
                </a:solidFill>
                <a:effectLst>
                  <a:outerShdw blurRad="38100" dist="38100" dir="2700000" algn="tl">
                    <a:srgbClr val="FFFFFF"/>
                  </a:outerShdw>
                </a:effectLst>
                <a:latin typeface="Calibri" pitchFamily="34" charset="0"/>
                <a:cs typeface="Calibri" pitchFamily="34" charset="0"/>
              </a:rPr>
              <a:t>What if x</a:t>
            </a:r>
            <a:r>
              <a:rPr lang="en-US" b="1" baseline="-25000" dirty="0" smtClean="0">
                <a:solidFill>
                  <a:schemeClr val="dk1"/>
                </a:solidFill>
                <a:effectLst>
                  <a:outerShdw blurRad="38100" dist="38100" dir="2700000" algn="tl">
                    <a:srgbClr val="FFFFFF"/>
                  </a:outerShdw>
                </a:effectLst>
                <a:latin typeface="Calibri" pitchFamily="34" charset="0"/>
                <a:cs typeface="Calibri" pitchFamily="34" charset="0"/>
              </a:rPr>
              <a:t>1</a:t>
            </a:r>
            <a:r>
              <a:rPr lang="en-US" b="1" dirty="0" smtClean="0">
                <a:solidFill>
                  <a:schemeClr val="dk1"/>
                </a:solidFill>
                <a:effectLst>
                  <a:outerShdw blurRad="38100" dist="38100" dir="2700000" algn="tl">
                    <a:srgbClr val="FFFFFF"/>
                  </a:outerShdw>
                </a:effectLst>
                <a:latin typeface="Calibri" pitchFamily="34" charset="0"/>
                <a:cs typeface="Calibri" pitchFamily="34" charset="0"/>
              </a:rPr>
              <a:t>and x</a:t>
            </a:r>
            <a:r>
              <a:rPr lang="en-US" b="1" baseline="-25000" dirty="0" smtClean="0">
                <a:solidFill>
                  <a:schemeClr val="dk1"/>
                </a:solidFill>
                <a:effectLst>
                  <a:outerShdw blurRad="38100" dist="38100" dir="2700000" algn="tl">
                    <a:srgbClr val="FFFFFF"/>
                  </a:outerShdw>
                </a:effectLst>
                <a:latin typeface="Calibri" pitchFamily="34" charset="0"/>
                <a:cs typeface="Calibri" pitchFamily="34" charset="0"/>
              </a:rPr>
              <a:t>2</a:t>
            </a:r>
            <a:r>
              <a:rPr lang="en-US" b="1" dirty="0" smtClean="0">
                <a:solidFill>
                  <a:schemeClr val="dk1"/>
                </a:solidFill>
                <a:effectLst>
                  <a:outerShdw blurRad="38100" dist="38100" dir="2700000" algn="tl">
                    <a:srgbClr val="FFFFFF"/>
                  </a:outerShdw>
                </a:effectLst>
                <a:latin typeface="Calibri" pitchFamily="34" charset="0"/>
                <a:cs typeface="Calibri" pitchFamily="34" charset="0"/>
              </a:rPr>
              <a:t> must be integers?</a:t>
            </a:r>
            <a:endParaRPr lang="en-US" dirty="0"/>
          </a:p>
        </p:txBody>
      </p:sp>
      <p:sp>
        <p:nvSpPr>
          <p:cNvPr id="77" name="Oval 76"/>
          <p:cNvSpPr/>
          <p:nvPr/>
        </p:nvSpPr>
        <p:spPr bwMode="auto">
          <a:xfrm>
            <a:off x="2697480" y="3566160"/>
            <a:ext cx="91440" cy="91440"/>
          </a:xfrm>
          <a:prstGeom prst="ellipse">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outerShdw blurRad="38100" dist="38100" dir="2700000" algn="tl">
                  <a:srgbClr val="000000">
                    <a:alpha val="43137"/>
                  </a:srgbClr>
                </a:outerShdw>
              </a:effectLst>
              <a:latin typeface="Times New Roman" pitchFamily="18" charset="0"/>
            </a:endParaRPr>
          </a:p>
        </p:txBody>
      </p:sp>
      <p:grpSp>
        <p:nvGrpSpPr>
          <p:cNvPr id="39" name="Group 38"/>
          <p:cNvGrpSpPr/>
          <p:nvPr/>
        </p:nvGrpSpPr>
        <p:grpSpPr>
          <a:xfrm>
            <a:off x="1810512" y="3383280"/>
            <a:ext cx="1005840" cy="1005840"/>
            <a:chOff x="1810512" y="3383280"/>
            <a:chExt cx="1005840" cy="1005840"/>
          </a:xfrm>
        </p:grpSpPr>
        <p:sp>
          <p:nvSpPr>
            <p:cNvPr id="35" name="Oval 34"/>
            <p:cNvSpPr/>
            <p:nvPr/>
          </p:nvSpPr>
          <p:spPr bwMode="auto">
            <a:xfrm>
              <a:off x="2724912" y="4297680"/>
              <a:ext cx="91440" cy="91440"/>
            </a:xfrm>
            <a:prstGeom prst="ellipse">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outerShdw blurRad="38100" dist="38100" dir="2700000" algn="tl">
                    <a:srgbClr val="000000">
                      <a:alpha val="43137"/>
                    </a:srgbClr>
                  </a:outerShdw>
                </a:effectLst>
                <a:latin typeface="Times New Roman" pitchFamily="18" charset="0"/>
              </a:endParaRPr>
            </a:p>
          </p:txBody>
        </p:sp>
        <p:sp>
          <p:nvSpPr>
            <p:cNvPr id="36" name="Oval 35"/>
            <p:cNvSpPr/>
            <p:nvPr/>
          </p:nvSpPr>
          <p:spPr bwMode="auto">
            <a:xfrm>
              <a:off x="2724912" y="3383280"/>
              <a:ext cx="91440" cy="91440"/>
            </a:xfrm>
            <a:prstGeom prst="ellipse">
              <a:avLst/>
            </a:prstGeom>
            <a:solidFill>
              <a:srgbClr val="008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outerShdw blurRad="38100" dist="38100" dir="2700000" algn="tl">
                    <a:srgbClr val="000000">
                      <a:alpha val="43137"/>
                    </a:srgbClr>
                  </a:outerShdw>
                </a:effectLst>
                <a:latin typeface="Times New Roman" pitchFamily="18" charset="0"/>
              </a:endParaRPr>
            </a:p>
          </p:txBody>
        </p:sp>
        <p:sp>
          <p:nvSpPr>
            <p:cNvPr id="37" name="Oval 36"/>
            <p:cNvSpPr/>
            <p:nvPr/>
          </p:nvSpPr>
          <p:spPr bwMode="auto">
            <a:xfrm>
              <a:off x="1810512" y="3383280"/>
              <a:ext cx="91440" cy="91440"/>
            </a:xfrm>
            <a:prstGeom prst="ellipse">
              <a:avLst/>
            </a:prstGeom>
            <a:solidFill>
              <a:srgbClr val="008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outerShdw blurRad="38100" dist="38100" dir="2700000" algn="tl">
                    <a:srgbClr val="000000">
                      <a:alpha val="43137"/>
                    </a:srgbClr>
                  </a:outerShdw>
                </a:effectLst>
                <a:latin typeface="Times New Roman" pitchFamily="18" charset="0"/>
              </a:endParaRPr>
            </a:p>
          </p:txBody>
        </p:sp>
        <p:sp>
          <p:nvSpPr>
            <p:cNvPr id="38" name="Oval 37"/>
            <p:cNvSpPr/>
            <p:nvPr/>
          </p:nvSpPr>
          <p:spPr bwMode="auto">
            <a:xfrm>
              <a:off x="1810512" y="4297680"/>
              <a:ext cx="91440" cy="91440"/>
            </a:xfrm>
            <a:prstGeom prst="ellipse">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outerShdw blurRad="38100" dist="38100" dir="2700000" algn="tl">
                    <a:srgbClr val="000000">
                      <a:alpha val="43137"/>
                    </a:srgbClr>
                  </a:outerShdw>
                </a:effectLst>
                <a:latin typeface="Times New Roman" pitchFamily="18" charset="0"/>
              </a:endParaRPr>
            </a:p>
          </p:txBody>
        </p:sp>
      </p:grpSp>
      <p:sp>
        <p:nvSpPr>
          <p:cNvPr id="42" name="TextBox 41"/>
          <p:cNvSpPr txBox="1"/>
          <p:nvPr/>
        </p:nvSpPr>
        <p:spPr>
          <a:xfrm>
            <a:off x="274367" y="1325903"/>
            <a:ext cx="4571950" cy="461665"/>
          </a:xfrm>
          <a:prstGeom prst="rect">
            <a:avLst/>
          </a:prstGeom>
          <a:noFill/>
        </p:spPr>
        <p:txBody>
          <a:bodyPr wrap="square" rtlCol="0">
            <a:spAutoFit/>
          </a:bodyPr>
          <a:lstStyle/>
          <a:p>
            <a:r>
              <a:rPr lang="en-US" b="1" dirty="0" smtClean="0">
                <a:solidFill>
                  <a:schemeClr val="dk1"/>
                </a:solidFill>
                <a:effectLst>
                  <a:outerShdw blurRad="38100" dist="38100" dir="2700000" algn="tl">
                    <a:srgbClr val="FFFFFF"/>
                  </a:outerShdw>
                </a:effectLst>
                <a:latin typeface="Calibri" pitchFamily="34" charset="0"/>
                <a:cs typeface="Calibri" pitchFamily="34" charset="0"/>
              </a:rPr>
              <a:t>We can try four closest points.</a:t>
            </a:r>
          </a:p>
        </p:txBody>
      </p:sp>
      <p:sp>
        <p:nvSpPr>
          <p:cNvPr id="43" name="TextBox 42"/>
          <p:cNvSpPr txBox="1"/>
          <p:nvPr/>
        </p:nvSpPr>
        <p:spPr>
          <a:xfrm>
            <a:off x="6400780" y="2423171"/>
            <a:ext cx="2011607" cy="830997"/>
          </a:xfrm>
          <a:prstGeom prst="rect">
            <a:avLst/>
          </a:prstGeom>
          <a:noFill/>
        </p:spPr>
        <p:txBody>
          <a:bodyPr wrap="square" rtlCol="0">
            <a:spAutoFit/>
          </a:bodyPr>
          <a:lstStyle/>
          <a:p>
            <a:r>
              <a:rPr lang="en-US" b="1" dirty="0" smtClean="0">
                <a:solidFill>
                  <a:srgbClr val="008000"/>
                </a:solidFill>
                <a:effectLst>
                  <a:outerShdw blurRad="38100" dist="38100" dir="2700000" algn="tl">
                    <a:srgbClr val="FFFFFF"/>
                  </a:outerShdw>
                </a:effectLst>
                <a:latin typeface="Calibri" pitchFamily="34" charset="0"/>
                <a:cs typeface="Calibri" pitchFamily="34" charset="0"/>
              </a:rPr>
              <a:t>(1, 2), (2, 2) are infeasible. </a:t>
            </a:r>
            <a:endParaRPr lang="en-US" dirty="0">
              <a:solidFill>
                <a:srgbClr val="008000"/>
              </a:solidFill>
            </a:endParaRPr>
          </a:p>
        </p:txBody>
      </p:sp>
      <p:sp>
        <p:nvSpPr>
          <p:cNvPr id="44" name="TextBox 43"/>
          <p:cNvSpPr txBox="1"/>
          <p:nvPr/>
        </p:nvSpPr>
        <p:spPr>
          <a:xfrm>
            <a:off x="6492219" y="3154683"/>
            <a:ext cx="2377414" cy="830997"/>
          </a:xfrm>
          <a:prstGeom prst="rect">
            <a:avLst/>
          </a:prstGeom>
          <a:noFill/>
        </p:spPr>
        <p:txBody>
          <a:bodyPr wrap="square" rtlCol="0">
            <a:spAutoFit/>
          </a:bodyPr>
          <a:lstStyle/>
          <a:p>
            <a:r>
              <a:rPr lang="en-US" b="1" dirty="0" smtClean="0">
                <a:solidFill>
                  <a:srgbClr val="FF0000"/>
                </a:solidFill>
                <a:effectLst>
                  <a:outerShdw blurRad="38100" dist="38100" dir="2700000" algn="tl">
                    <a:srgbClr val="FFFFFF"/>
                  </a:outerShdw>
                </a:effectLst>
                <a:latin typeface="Calibri" pitchFamily="34" charset="0"/>
                <a:cs typeface="Calibri" pitchFamily="34" charset="0"/>
              </a:rPr>
              <a:t>At (1, 1), Z = 9 . At (2, 1) , Z = 10</a:t>
            </a:r>
            <a:endParaRPr lang="en-US" dirty="0">
              <a:solidFill>
                <a:srgbClr val="FF0000"/>
              </a:solidFill>
            </a:endParaRPr>
          </a:p>
        </p:txBody>
      </p:sp>
      <p:sp>
        <p:nvSpPr>
          <p:cNvPr id="55" name="TextBox 54"/>
          <p:cNvSpPr txBox="1"/>
          <p:nvPr/>
        </p:nvSpPr>
        <p:spPr>
          <a:xfrm>
            <a:off x="1828830" y="5714975"/>
            <a:ext cx="6583608" cy="461665"/>
          </a:xfrm>
          <a:prstGeom prst="rect">
            <a:avLst/>
          </a:prstGeom>
          <a:noFill/>
        </p:spPr>
        <p:txBody>
          <a:bodyPr wrap="square" rtlCol="0">
            <a:spAutoFit/>
          </a:bodyPr>
          <a:lstStyle/>
          <a:p>
            <a:r>
              <a:rPr lang="en-US" b="1" dirty="0" smtClean="0">
                <a:solidFill>
                  <a:schemeClr val="dk1"/>
                </a:solidFill>
                <a:effectLst>
                  <a:outerShdw blurRad="38100" dist="38100" dir="2700000" algn="tl">
                    <a:srgbClr val="FFFFFF"/>
                  </a:outerShdw>
                </a:effectLst>
                <a:latin typeface="Verdana" pitchFamily="34" charset="0"/>
                <a:ea typeface="Verdana" pitchFamily="34" charset="0"/>
                <a:cs typeface="Verdana" pitchFamily="34" charset="0"/>
              </a:rPr>
              <a:t>Optimal may not be a corner point</a:t>
            </a:r>
            <a:endParaRPr lang="en-US" b="1" dirty="0">
              <a:solidFill>
                <a:schemeClr val="dk1"/>
              </a:solidFill>
              <a:effectLst>
                <a:outerShdw blurRad="38100" dist="38100" dir="2700000" algn="tl">
                  <a:srgbClr val="FFFFFF"/>
                </a:outerShdw>
              </a:effectLst>
              <a:latin typeface="Verdana" pitchFamily="34" charset="0"/>
              <a:ea typeface="Verdana" pitchFamily="34" charset="0"/>
              <a:cs typeface="Verdana" pitchFamily="34" charset="0"/>
            </a:endParaRPr>
          </a:p>
        </p:txBody>
      </p:sp>
      <p:grpSp>
        <p:nvGrpSpPr>
          <p:cNvPr id="58" name="Group 57"/>
          <p:cNvGrpSpPr/>
          <p:nvPr/>
        </p:nvGrpSpPr>
        <p:grpSpPr>
          <a:xfrm>
            <a:off x="365806" y="1783098"/>
            <a:ext cx="5394901" cy="4344035"/>
            <a:chOff x="365806" y="1783098"/>
            <a:chExt cx="5394901" cy="4344035"/>
          </a:xfrm>
        </p:grpSpPr>
        <p:cxnSp>
          <p:nvCxnSpPr>
            <p:cNvPr id="71" name="AutoShape 33"/>
            <p:cNvCxnSpPr>
              <a:cxnSpLocks noChangeShapeType="1"/>
            </p:cNvCxnSpPr>
            <p:nvPr/>
          </p:nvCxnSpPr>
          <p:spPr bwMode="auto">
            <a:xfrm>
              <a:off x="914440" y="3337561"/>
              <a:ext cx="3337523" cy="597587"/>
            </a:xfrm>
            <a:prstGeom prst="straightConnector1">
              <a:avLst/>
            </a:prstGeom>
            <a:noFill/>
            <a:ln w="38100">
              <a:solidFill>
                <a:srgbClr val="C00000"/>
              </a:solidFill>
              <a:round/>
              <a:headEnd/>
              <a:tailEnd/>
            </a:ln>
            <a:effectLst/>
          </p:spPr>
        </p:cxnSp>
        <p:grpSp>
          <p:nvGrpSpPr>
            <p:cNvPr id="6" name="Group 79"/>
            <p:cNvGrpSpPr/>
            <p:nvPr/>
          </p:nvGrpSpPr>
          <p:grpSpPr>
            <a:xfrm>
              <a:off x="365806" y="1783098"/>
              <a:ext cx="549429" cy="4344035"/>
              <a:chOff x="365806" y="1783098"/>
              <a:chExt cx="549429" cy="4344035"/>
            </a:xfrm>
          </p:grpSpPr>
          <p:sp>
            <p:nvSpPr>
              <p:cNvPr id="54" name="Text Box 4"/>
              <p:cNvSpPr txBox="1">
                <a:spLocks noChangeArrowheads="1"/>
              </p:cNvSpPr>
              <p:nvPr/>
            </p:nvSpPr>
            <p:spPr bwMode="auto">
              <a:xfrm>
                <a:off x="365806" y="1783098"/>
                <a:ext cx="434340" cy="4344035"/>
              </a:xfrm>
              <a:prstGeom prst="rect">
                <a:avLst/>
              </a:prstGeom>
              <a:noFill/>
              <a:ln w="9525">
                <a:noFill/>
                <a:miter lim="800000"/>
                <a:headEnd/>
                <a:tailEnd/>
              </a:ln>
            </p:spPr>
            <p:txBody>
              <a:bodyPr vert="horz" wrap="square" lIns="0" tIns="45720" rIns="0" bIns="45720" numCol="1" anchor="t" anchorCtr="0" compatLnSpc="1">
                <a:prstTxWarp prst="textNoShape">
                  <a:avLst/>
                </a:prstTxWarp>
              </a:bodyPr>
              <a:lstStyle/>
              <a:p>
                <a:pPr marL="0" marR="0" lvl="0" indent="0" algn="r" defTabSz="914400" rtl="0" eaLnBrk="1" fontAlgn="base" latinLnBrk="0" hangingPunct="1">
                  <a:lnSpc>
                    <a:spcPct val="100000"/>
                  </a:lnSpc>
                  <a:spcBef>
                    <a:spcPct val="0"/>
                  </a:spcBef>
                  <a:spcAft>
                    <a:spcPts val="1400"/>
                  </a:spcAft>
                  <a:buClrTx/>
                  <a:buSzTx/>
                  <a:buFontTx/>
                  <a:buNone/>
                  <a:tabLst/>
                </a:pPr>
                <a:endParaRPr kumimoji="0" lang="en-US" sz="2000" b="1" i="0" u="none" strike="noStrike" cap="none" normalizeH="0" baseline="0" dirty="0" smtClean="0">
                  <a:ln>
                    <a:noFill/>
                  </a:ln>
                  <a:solidFill>
                    <a:schemeClr val="tx1"/>
                  </a:solidFill>
                  <a:effectLst/>
                  <a:latin typeface="Calibri" pitchFamily="34" charset="0"/>
                  <a:cs typeface="Calibri" pitchFamily="34" charset="0"/>
                </a:endParaRPr>
              </a:p>
              <a:p>
                <a:pPr marL="0" marR="0" lvl="0" indent="0" algn="r" defTabSz="914400" rtl="0" eaLnBrk="1" fontAlgn="base" latinLnBrk="0" hangingPunct="1">
                  <a:lnSpc>
                    <a:spcPct val="100000"/>
                  </a:lnSpc>
                  <a:spcBef>
                    <a:spcPct val="0"/>
                  </a:spcBef>
                  <a:spcAft>
                    <a:spcPts val="1400"/>
                  </a:spcAft>
                  <a:buClrTx/>
                  <a:buSzTx/>
                  <a:buFontTx/>
                  <a:buNone/>
                  <a:tabLst/>
                </a:pPr>
                <a:r>
                  <a:rPr kumimoji="0" lang="en-US" sz="2000" b="1" i="0" u="none" strike="noStrike" cap="none" normalizeH="0" baseline="0" dirty="0" smtClean="0">
                    <a:ln>
                      <a:noFill/>
                    </a:ln>
                    <a:solidFill>
                      <a:schemeClr val="tx1"/>
                    </a:solidFill>
                    <a:effectLst/>
                    <a:latin typeface="Calibri" pitchFamily="34" charset="0"/>
                    <a:cs typeface="Calibri" pitchFamily="34" charset="0"/>
                  </a:rPr>
                  <a:t>3</a:t>
                </a:r>
              </a:p>
              <a:p>
                <a:pPr marL="0" marR="0" lvl="0" indent="0" algn="r" defTabSz="914400" rtl="0" eaLnBrk="1" fontAlgn="base" latinLnBrk="0" hangingPunct="1">
                  <a:lnSpc>
                    <a:spcPct val="100000"/>
                  </a:lnSpc>
                  <a:spcBef>
                    <a:spcPct val="0"/>
                  </a:spcBef>
                  <a:spcAft>
                    <a:spcPts val="1400"/>
                  </a:spcAft>
                  <a:buClrTx/>
                  <a:buSzTx/>
                  <a:buFontTx/>
                  <a:buNone/>
                  <a:tabLst/>
                </a:pPr>
                <a:endParaRPr kumimoji="0" lang="en-US" sz="2000" b="1" i="0" u="none" strike="noStrike" cap="none" normalizeH="0" baseline="0" dirty="0" smtClean="0">
                  <a:ln>
                    <a:noFill/>
                  </a:ln>
                  <a:solidFill>
                    <a:schemeClr val="tx1"/>
                  </a:solidFill>
                  <a:effectLst/>
                  <a:latin typeface="Calibri" pitchFamily="34" charset="0"/>
                  <a:cs typeface="Calibri" pitchFamily="34" charset="0"/>
                </a:endParaRPr>
              </a:p>
              <a:p>
                <a:pPr marL="0" marR="0" lvl="0" indent="0" algn="r" defTabSz="914400" rtl="0" eaLnBrk="1" fontAlgn="base" latinLnBrk="0" hangingPunct="1">
                  <a:lnSpc>
                    <a:spcPct val="100000"/>
                  </a:lnSpc>
                  <a:spcBef>
                    <a:spcPct val="0"/>
                  </a:spcBef>
                  <a:spcAft>
                    <a:spcPts val="1400"/>
                  </a:spcAft>
                  <a:buClrTx/>
                  <a:buSzTx/>
                  <a:buFontTx/>
                  <a:buNone/>
                  <a:tabLst/>
                </a:pPr>
                <a:r>
                  <a:rPr kumimoji="0" lang="en-US" sz="2000" b="1" i="0" u="none" strike="noStrike" cap="none" normalizeH="0" baseline="0" dirty="0" smtClean="0">
                    <a:ln>
                      <a:noFill/>
                    </a:ln>
                    <a:solidFill>
                      <a:schemeClr val="tx1"/>
                    </a:solidFill>
                    <a:effectLst/>
                    <a:latin typeface="Calibri" pitchFamily="34" charset="0"/>
                    <a:cs typeface="Calibri" pitchFamily="34" charset="0"/>
                  </a:rPr>
                  <a:t>2</a:t>
                </a:r>
              </a:p>
              <a:p>
                <a:pPr marL="0" marR="0" lvl="0" indent="0" algn="r" defTabSz="914400" rtl="0" eaLnBrk="1" fontAlgn="base" latinLnBrk="0" hangingPunct="1">
                  <a:lnSpc>
                    <a:spcPct val="100000"/>
                  </a:lnSpc>
                  <a:spcBef>
                    <a:spcPct val="0"/>
                  </a:spcBef>
                  <a:spcAft>
                    <a:spcPts val="1400"/>
                  </a:spcAft>
                  <a:buClrTx/>
                  <a:buSzTx/>
                  <a:buFontTx/>
                  <a:buNone/>
                  <a:tabLst/>
                </a:pPr>
                <a:endParaRPr kumimoji="0" lang="en-US" sz="2000" b="1" i="0" u="none" strike="noStrike" cap="none" normalizeH="0" baseline="0" dirty="0" smtClean="0">
                  <a:ln>
                    <a:noFill/>
                  </a:ln>
                  <a:solidFill>
                    <a:schemeClr val="tx1"/>
                  </a:solidFill>
                  <a:effectLst/>
                  <a:latin typeface="Calibri" pitchFamily="34" charset="0"/>
                  <a:cs typeface="Calibri" pitchFamily="34" charset="0"/>
                </a:endParaRPr>
              </a:p>
              <a:p>
                <a:pPr marL="0" marR="0" lvl="0" indent="0" algn="r" defTabSz="914400" rtl="0" eaLnBrk="1" fontAlgn="base" latinLnBrk="0" hangingPunct="1">
                  <a:lnSpc>
                    <a:spcPct val="100000"/>
                  </a:lnSpc>
                  <a:spcBef>
                    <a:spcPct val="0"/>
                  </a:spcBef>
                  <a:spcAft>
                    <a:spcPts val="1400"/>
                  </a:spcAft>
                  <a:buClrTx/>
                  <a:buSzTx/>
                  <a:buFontTx/>
                  <a:buNone/>
                  <a:tabLst/>
                </a:pPr>
                <a:r>
                  <a:rPr kumimoji="0" lang="en-US" sz="2000" b="1" i="0" u="none" strike="noStrike" cap="none" normalizeH="0" baseline="0" dirty="0" smtClean="0">
                    <a:ln>
                      <a:noFill/>
                    </a:ln>
                    <a:solidFill>
                      <a:schemeClr val="tx1"/>
                    </a:solidFill>
                    <a:effectLst/>
                    <a:latin typeface="Calibri" pitchFamily="34" charset="0"/>
                    <a:cs typeface="Calibri" pitchFamily="34" charset="0"/>
                  </a:rPr>
                  <a:t>1</a:t>
                </a:r>
                <a:endParaRPr kumimoji="0" lang="en-US" sz="2000" b="0" i="0" u="none" strike="noStrike" cap="none" normalizeH="0" baseline="0" dirty="0" smtClean="0">
                  <a:ln>
                    <a:noFill/>
                  </a:ln>
                  <a:solidFill>
                    <a:schemeClr val="tx1"/>
                  </a:solidFill>
                  <a:effectLst/>
                  <a:latin typeface="Calibri" pitchFamily="34" charset="0"/>
                  <a:cs typeface="Calibri" pitchFamily="34" charset="0"/>
                </a:endParaRPr>
              </a:p>
            </p:txBody>
          </p:sp>
          <p:grpSp>
            <p:nvGrpSpPr>
              <p:cNvPr id="8" name="Group 78"/>
              <p:cNvGrpSpPr/>
              <p:nvPr/>
            </p:nvGrpSpPr>
            <p:grpSpPr>
              <a:xfrm>
                <a:off x="845820" y="2149648"/>
                <a:ext cx="69415" cy="3079761"/>
                <a:chOff x="845820" y="2149648"/>
                <a:chExt cx="69415" cy="3079761"/>
              </a:xfrm>
            </p:grpSpPr>
            <p:grpSp>
              <p:nvGrpSpPr>
                <p:cNvPr id="9" name="Group 60"/>
                <p:cNvGrpSpPr/>
                <p:nvPr/>
              </p:nvGrpSpPr>
              <p:grpSpPr>
                <a:xfrm>
                  <a:off x="845820" y="2486687"/>
                  <a:ext cx="45720" cy="1819275"/>
                  <a:chOff x="845820" y="2486687"/>
                  <a:chExt cx="45720" cy="1819275"/>
                </a:xfrm>
              </p:grpSpPr>
              <p:cxnSp>
                <p:nvCxnSpPr>
                  <p:cNvPr id="62" name="AutoShape 10"/>
                  <p:cNvCxnSpPr>
                    <a:cxnSpLocks noChangeShapeType="1"/>
                  </p:cNvCxnSpPr>
                  <p:nvPr/>
                </p:nvCxnSpPr>
                <p:spPr bwMode="auto">
                  <a:xfrm rot="5400000">
                    <a:off x="868680" y="3378227"/>
                    <a:ext cx="0" cy="45720"/>
                  </a:xfrm>
                  <a:prstGeom prst="straightConnector1">
                    <a:avLst/>
                  </a:prstGeom>
                  <a:noFill/>
                  <a:ln w="38100">
                    <a:solidFill>
                      <a:srgbClr val="000000"/>
                    </a:solidFill>
                    <a:round/>
                    <a:headEnd/>
                    <a:tailEnd/>
                  </a:ln>
                </p:spPr>
              </p:cxnSp>
              <p:cxnSp>
                <p:nvCxnSpPr>
                  <p:cNvPr id="66" name="AutoShape 12"/>
                  <p:cNvCxnSpPr>
                    <a:cxnSpLocks noChangeShapeType="1"/>
                  </p:cNvCxnSpPr>
                  <p:nvPr/>
                </p:nvCxnSpPr>
                <p:spPr bwMode="auto">
                  <a:xfrm rot="5400000">
                    <a:off x="868680" y="2463827"/>
                    <a:ext cx="0" cy="45720"/>
                  </a:xfrm>
                  <a:prstGeom prst="straightConnector1">
                    <a:avLst/>
                  </a:prstGeom>
                  <a:noFill/>
                  <a:ln w="38100">
                    <a:solidFill>
                      <a:srgbClr val="000000"/>
                    </a:solidFill>
                    <a:round/>
                    <a:headEnd/>
                    <a:tailEnd/>
                  </a:ln>
                </p:spPr>
              </p:cxnSp>
              <p:cxnSp>
                <p:nvCxnSpPr>
                  <p:cNvPr id="70" name="AutoShape 16"/>
                  <p:cNvCxnSpPr>
                    <a:cxnSpLocks noChangeShapeType="1"/>
                  </p:cNvCxnSpPr>
                  <p:nvPr/>
                </p:nvCxnSpPr>
                <p:spPr bwMode="auto">
                  <a:xfrm rot="5400000">
                    <a:off x="868680" y="4283102"/>
                    <a:ext cx="0" cy="45720"/>
                  </a:xfrm>
                  <a:prstGeom prst="straightConnector1">
                    <a:avLst/>
                  </a:prstGeom>
                  <a:noFill/>
                  <a:ln w="38100">
                    <a:solidFill>
                      <a:srgbClr val="000000"/>
                    </a:solidFill>
                    <a:round/>
                    <a:headEnd/>
                    <a:tailEnd/>
                  </a:ln>
                </p:spPr>
              </p:cxnSp>
            </p:grpSp>
            <p:cxnSp>
              <p:nvCxnSpPr>
                <p:cNvPr id="57" name="AutoShape 17"/>
                <p:cNvCxnSpPr>
                  <a:cxnSpLocks noChangeShapeType="1"/>
                </p:cNvCxnSpPr>
                <p:nvPr/>
              </p:nvCxnSpPr>
              <p:spPr bwMode="auto">
                <a:xfrm rot="5400000" flipH="1" flipV="1">
                  <a:off x="-625440" y="3688735"/>
                  <a:ext cx="3079761" cy="1588"/>
                </a:xfrm>
                <a:prstGeom prst="straightConnector1">
                  <a:avLst/>
                </a:prstGeom>
                <a:noFill/>
                <a:ln w="9525">
                  <a:solidFill>
                    <a:srgbClr val="000000"/>
                  </a:solidFill>
                  <a:round/>
                  <a:headEnd/>
                  <a:tailEnd/>
                </a:ln>
              </p:spPr>
            </p:cxnSp>
          </p:grpSp>
        </p:grpSp>
        <p:grpSp>
          <p:nvGrpSpPr>
            <p:cNvPr id="11" name="Group 81"/>
            <p:cNvGrpSpPr/>
            <p:nvPr/>
          </p:nvGrpSpPr>
          <p:grpSpPr>
            <a:xfrm>
              <a:off x="914440" y="5257780"/>
              <a:ext cx="4777739" cy="411478"/>
              <a:chOff x="914440" y="5257780"/>
              <a:chExt cx="4777739" cy="411478"/>
            </a:xfrm>
          </p:grpSpPr>
          <p:cxnSp>
            <p:nvCxnSpPr>
              <p:cNvPr id="40" name="AutoShape 19"/>
              <p:cNvCxnSpPr>
                <a:cxnSpLocks noChangeShapeType="1"/>
              </p:cNvCxnSpPr>
              <p:nvPr/>
            </p:nvCxnSpPr>
            <p:spPr bwMode="auto">
              <a:xfrm>
                <a:off x="914440" y="5257780"/>
                <a:ext cx="4305300" cy="635"/>
              </a:xfrm>
              <a:prstGeom prst="straightConnector1">
                <a:avLst/>
              </a:prstGeom>
              <a:noFill/>
              <a:ln w="9525">
                <a:solidFill>
                  <a:srgbClr val="000000"/>
                </a:solidFill>
                <a:round/>
                <a:headEnd/>
                <a:tailEnd/>
              </a:ln>
            </p:spPr>
          </p:cxnSp>
          <p:grpSp>
            <p:nvGrpSpPr>
              <p:cNvPr id="12" name="Group 80"/>
              <p:cNvGrpSpPr/>
              <p:nvPr/>
            </p:nvGrpSpPr>
            <p:grpSpPr>
              <a:xfrm>
                <a:off x="914440" y="5257780"/>
                <a:ext cx="4777739" cy="411478"/>
                <a:chOff x="914440" y="5257780"/>
                <a:chExt cx="4777739" cy="411478"/>
              </a:xfrm>
            </p:grpSpPr>
            <p:sp>
              <p:nvSpPr>
                <p:cNvPr id="41" name="Text Box 20"/>
                <p:cNvSpPr txBox="1">
                  <a:spLocks noChangeArrowheads="1"/>
                </p:cNvSpPr>
                <p:nvPr/>
              </p:nvSpPr>
              <p:spPr bwMode="auto">
                <a:xfrm>
                  <a:off x="1005879" y="5440658"/>
                  <a:ext cx="4686300" cy="228600"/>
                </a:xfrm>
                <a:prstGeom prst="rect">
                  <a:avLst/>
                </a:prstGeom>
                <a:noFill/>
                <a:ln w="9525">
                  <a:noFill/>
                  <a:miter lim="800000"/>
                  <a:headEnd/>
                  <a:tailEnd/>
                </a:ln>
              </p:spPr>
              <p:txBody>
                <a:bodyPr vert="horz" wrap="square" lIns="91440" tIns="0" rIns="91440" bIns="0" numCol="1" anchor="t" anchorCtr="0" compatLnSpc="1">
                  <a:prstTxWarp prst="textNoShape">
                    <a:avLst/>
                  </a:prstTxWarp>
                </a:bodyPr>
                <a:lstStyle/>
                <a:p>
                  <a:pPr>
                    <a:spcAft>
                      <a:spcPts val="1400"/>
                    </a:spcAft>
                  </a:pPr>
                  <a:r>
                    <a:rPr kumimoji="0" lang="en-US" sz="1400" b="1" i="0" u="none" strike="noStrike" cap="none" normalizeH="0" baseline="0" dirty="0" smtClean="0">
                      <a:ln>
                        <a:noFill/>
                      </a:ln>
                      <a:solidFill>
                        <a:schemeClr val="tx1"/>
                      </a:solidFill>
                      <a:effectLst/>
                      <a:latin typeface="Calibri" pitchFamily="34" charset="0"/>
                      <a:cs typeface="Arial" pitchFamily="34" charset="0"/>
                    </a:rPr>
                    <a:t>                </a:t>
                  </a:r>
                  <a:r>
                    <a:rPr lang="en-US" sz="2000" b="1" dirty="0" smtClean="0">
                      <a:effectLst/>
                      <a:latin typeface="Calibri" pitchFamily="34" charset="0"/>
                      <a:cs typeface="Calibri" pitchFamily="34" charset="0"/>
                    </a:rPr>
                    <a:t>1              2             3              4           X</a:t>
                  </a:r>
                  <a:r>
                    <a:rPr lang="en-US" sz="2000" b="1" baseline="-25000" dirty="0" smtClean="0">
                      <a:effectLst/>
                      <a:latin typeface="Calibri" pitchFamily="34" charset="0"/>
                      <a:cs typeface="Calibri" pitchFamily="34" charset="0"/>
                    </a:rPr>
                    <a:t>1</a:t>
                  </a:r>
                  <a:endParaRPr lang="en-US" sz="2000" b="1" dirty="0" smtClean="0">
                    <a:effectLst/>
                    <a:latin typeface="Calibri" pitchFamily="34" charset="0"/>
                    <a:cs typeface="Calibri" pitchFamily="34" charset="0"/>
                  </a:endParaRPr>
                </a:p>
              </p:txBody>
            </p:sp>
            <p:grpSp>
              <p:nvGrpSpPr>
                <p:cNvPr id="13" name="Group 22"/>
                <p:cNvGrpSpPr>
                  <a:grpSpLocks/>
                </p:cNvGrpSpPr>
                <p:nvPr/>
              </p:nvGrpSpPr>
              <p:grpSpPr bwMode="auto">
                <a:xfrm>
                  <a:off x="914440" y="5257780"/>
                  <a:ext cx="3657600" cy="45720"/>
                  <a:chOff x="1728" y="12789"/>
                  <a:chExt cx="5760" cy="72"/>
                </a:xfrm>
              </p:grpSpPr>
              <p:cxnSp>
                <p:nvCxnSpPr>
                  <p:cNvPr id="45" name="AutoShape 23"/>
                  <p:cNvCxnSpPr>
                    <a:cxnSpLocks noChangeShapeType="1"/>
                  </p:cNvCxnSpPr>
                  <p:nvPr/>
                </p:nvCxnSpPr>
                <p:spPr bwMode="auto">
                  <a:xfrm>
                    <a:off x="7488" y="12789"/>
                    <a:ext cx="0" cy="72"/>
                  </a:xfrm>
                  <a:prstGeom prst="straightConnector1">
                    <a:avLst/>
                  </a:prstGeom>
                  <a:noFill/>
                  <a:ln w="38100">
                    <a:solidFill>
                      <a:srgbClr val="000000"/>
                    </a:solidFill>
                    <a:round/>
                    <a:headEnd/>
                    <a:tailEnd/>
                  </a:ln>
                </p:spPr>
              </p:cxnSp>
              <p:cxnSp>
                <p:nvCxnSpPr>
                  <p:cNvPr id="47" name="AutoShape 25"/>
                  <p:cNvCxnSpPr>
                    <a:cxnSpLocks noChangeShapeType="1"/>
                  </p:cNvCxnSpPr>
                  <p:nvPr/>
                </p:nvCxnSpPr>
                <p:spPr bwMode="auto">
                  <a:xfrm>
                    <a:off x="1728" y="12789"/>
                    <a:ext cx="0" cy="72"/>
                  </a:xfrm>
                  <a:prstGeom prst="straightConnector1">
                    <a:avLst/>
                  </a:prstGeom>
                  <a:noFill/>
                  <a:ln w="38100">
                    <a:solidFill>
                      <a:srgbClr val="000000"/>
                    </a:solidFill>
                    <a:round/>
                    <a:headEnd/>
                    <a:tailEnd/>
                  </a:ln>
                </p:spPr>
              </p:cxnSp>
              <p:cxnSp>
                <p:nvCxnSpPr>
                  <p:cNvPr id="48" name="AutoShape 26"/>
                  <p:cNvCxnSpPr>
                    <a:cxnSpLocks noChangeShapeType="1"/>
                  </p:cNvCxnSpPr>
                  <p:nvPr/>
                </p:nvCxnSpPr>
                <p:spPr bwMode="auto">
                  <a:xfrm>
                    <a:off x="6048" y="12789"/>
                    <a:ext cx="0" cy="72"/>
                  </a:xfrm>
                  <a:prstGeom prst="straightConnector1">
                    <a:avLst/>
                  </a:prstGeom>
                  <a:noFill/>
                  <a:ln w="38100">
                    <a:solidFill>
                      <a:srgbClr val="000000"/>
                    </a:solidFill>
                    <a:round/>
                    <a:headEnd/>
                    <a:tailEnd/>
                  </a:ln>
                </p:spPr>
              </p:cxnSp>
              <p:cxnSp>
                <p:nvCxnSpPr>
                  <p:cNvPr id="50" name="AutoShape 28"/>
                  <p:cNvCxnSpPr>
                    <a:cxnSpLocks noChangeShapeType="1"/>
                  </p:cNvCxnSpPr>
                  <p:nvPr/>
                </p:nvCxnSpPr>
                <p:spPr bwMode="auto">
                  <a:xfrm>
                    <a:off x="4608" y="12789"/>
                    <a:ext cx="0" cy="72"/>
                  </a:xfrm>
                  <a:prstGeom prst="straightConnector1">
                    <a:avLst/>
                  </a:prstGeom>
                  <a:noFill/>
                  <a:ln w="38100">
                    <a:solidFill>
                      <a:srgbClr val="000000"/>
                    </a:solidFill>
                    <a:round/>
                    <a:headEnd/>
                    <a:tailEnd/>
                  </a:ln>
                </p:spPr>
              </p:cxnSp>
              <p:cxnSp>
                <p:nvCxnSpPr>
                  <p:cNvPr id="52" name="AutoShape 30"/>
                  <p:cNvCxnSpPr>
                    <a:cxnSpLocks noChangeShapeType="1"/>
                  </p:cNvCxnSpPr>
                  <p:nvPr/>
                </p:nvCxnSpPr>
                <p:spPr bwMode="auto">
                  <a:xfrm>
                    <a:off x="3168" y="12789"/>
                    <a:ext cx="0" cy="72"/>
                  </a:xfrm>
                  <a:prstGeom prst="straightConnector1">
                    <a:avLst/>
                  </a:prstGeom>
                  <a:noFill/>
                  <a:ln w="38100">
                    <a:solidFill>
                      <a:srgbClr val="000000"/>
                    </a:solidFill>
                    <a:round/>
                    <a:headEnd/>
                    <a:tailEnd/>
                  </a:ln>
                </p:spPr>
              </p:cxnSp>
            </p:grpSp>
          </p:grpSp>
        </p:grpSp>
        <p:cxnSp>
          <p:nvCxnSpPr>
            <p:cNvPr id="72" name="AutoShape 34"/>
            <p:cNvCxnSpPr>
              <a:cxnSpLocks noChangeShapeType="1"/>
            </p:cNvCxnSpPr>
            <p:nvPr/>
          </p:nvCxnSpPr>
          <p:spPr bwMode="auto">
            <a:xfrm rot="5400000">
              <a:off x="1463074" y="3977634"/>
              <a:ext cx="2560292" cy="1588"/>
            </a:xfrm>
            <a:prstGeom prst="straightConnector1">
              <a:avLst/>
            </a:prstGeom>
            <a:noFill/>
            <a:ln w="38100">
              <a:solidFill>
                <a:srgbClr val="0000FF"/>
              </a:solidFill>
              <a:round/>
              <a:headEnd/>
              <a:tailEnd/>
            </a:ln>
            <a:effectLst/>
          </p:spPr>
        </p:cxnSp>
        <p:sp>
          <p:nvSpPr>
            <p:cNvPr id="64" name="TextBox 63"/>
            <p:cNvSpPr txBox="1"/>
            <p:nvPr/>
          </p:nvSpPr>
          <p:spPr>
            <a:xfrm>
              <a:off x="2926098" y="2057415"/>
              <a:ext cx="2834609" cy="830997"/>
            </a:xfrm>
            <a:prstGeom prst="rect">
              <a:avLst/>
            </a:prstGeom>
            <a:noFill/>
            <a:ln>
              <a:solidFill>
                <a:schemeClr val="tx1"/>
              </a:solidFill>
            </a:ln>
          </p:spPr>
          <p:txBody>
            <a:bodyPr wrap="square" rtlCol="0">
              <a:spAutoFit/>
            </a:bodyPr>
            <a:lstStyle/>
            <a:p>
              <a:r>
                <a:rPr lang="en-US" b="1" i="1" dirty="0" smtClean="0">
                  <a:solidFill>
                    <a:srgbClr val="FF0000"/>
                  </a:solidFill>
                  <a:effectLst>
                    <a:outerShdw blurRad="38100" dist="38100" dir="2700000" algn="tl">
                      <a:srgbClr val="FFFFFF"/>
                    </a:outerShdw>
                  </a:effectLst>
                  <a:latin typeface="Calibri" pitchFamily="34" charset="0"/>
                  <a:cs typeface="Calibri" pitchFamily="34" charset="0"/>
                </a:rPr>
                <a:t>LP optimal: </a:t>
              </a:r>
              <a:r>
                <a:rPr lang="en-US" b="1" dirty="0" smtClean="0">
                  <a:solidFill>
                    <a:schemeClr val="dk1"/>
                  </a:solidFill>
                  <a:effectLst>
                    <a:outerShdw blurRad="38100" dist="38100" dir="2700000" algn="tl">
                      <a:srgbClr val="FFFFFF"/>
                    </a:outerShdw>
                  </a:effectLst>
                  <a:latin typeface="Calibri" pitchFamily="34" charset="0"/>
                  <a:cs typeface="Calibri" pitchFamily="34" charset="0"/>
                </a:rPr>
                <a:t>Z = 16.80   x</a:t>
              </a:r>
              <a:r>
                <a:rPr lang="en-US" b="1" baseline="-25000" dirty="0" smtClean="0">
                  <a:solidFill>
                    <a:schemeClr val="dk1"/>
                  </a:solidFill>
                  <a:effectLst>
                    <a:outerShdw blurRad="38100" dist="38100" dir="2700000" algn="tl">
                      <a:srgbClr val="FFFFFF"/>
                    </a:outerShdw>
                  </a:effectLst>
                  <a:latin typeface="Calibri" pitchFamily="34" charset="0"/>
                  <a:cs typeface="Calibri" pitchFamily="34" charset="0"/>
                </a:rPr>
                <a:t>1</a:t>
              </a:r>
              <a:r>
                <a:rPr lang="en-US" b="1" dirty="0" smtClean="0">
                  <a:solidFill>
                    <a:schemeClr val="dk1"/>
                  </a:solidFill>
                  <a:effectLst>
                    <a:outerShdw blurRad="38100" dist="38100" dir="2700000" algn="tl">
                      <a:srgbClr val="FFFFFF"/>
                    </a:outerShdw>
                  </a:effectLst>
                  <a:latin typeface="Calibri" pitchFamily="34" charset="0"/>
                  <a:cs typeface="Calibri" pitchFamily="34" charset="0"/>
                </a:rPr>
                <a:t>= 2.00,  x</a:t>
              </a:r>
              <a:r>
                <a:rPr lang="en-US" b="1" baseline="-25000" dirty="0" smtClean="0">
                  <a:solidFill>
                    <a:schemeClr val="dk1"/>
                  </a:solidFill>
                  <a:effectLst>
                    <a:outerShdw blurRad="38100" dist="38100" dir="2700000" algn="tl">
                      <a:srgbClr val="FFFFFF"/>
                    </a:outerShdw>
                  </a:effectLst>
                  <a:latin typeface="Calibri" pitchFamily="34" charset="0"/>
                  <a:cs typeface="Calibri" pitchFamily="34" charset="0"/>
                </a:rPr>
                <a:t>2</a:t>
              </a:r>
              <a:r>
                <a:rPr lang="en-US" b="1" dirty="0" smtClean="0">
                  <a:solidFill>
                    <a:schemeClr val="dk1"/>
                  </a:solidFill>
                  <a:effectLst>
                    <a:outerShdw blurRad="38100" dist="38100" dir="2700000" algn="tl">
                      <a:srgbClr val="FFFFFF"/>
                    </a:outerShdw>
                  </a:effectLst>
                  <a:latin typeface="Calibri" pitchFamily="34" charset="0"/>
                  <a:cs typeface="Calibri" pitchFamily="34" charset="0"/>
                </a:rPr>
                <a:t> = 1.85</a:t>
              </a:r>
              <a:endParaRPr lang="en-US" dirty="0"/>
            </a:p>
          </p:txBody>
        </p:sp>
        <p:cxnSp>
          <p:nvCxnSpPr>
            <p:cNvPr id="67" name="Straight Arrow Connector 66"/>
            <p:cNvCxnSpPr>
              <a:endCxn id="77" idx="6"/>
            </p:cNvCxnSpPr>
            <p:nvPr/>
          </p:nvCxnSpPr>
          <p:spPr bwMode="auto">
            <a:xfrm rot="5400000">
              <a:off x="2766069" y="2903217"/>
              <a:ext cx="731514" cy="685812"/>
            </a:xfrm>
            <a:prstGeom prst="straightConnector1">
              <a:avLst/>
            </a:prstGeom>
            <a:solidFill>
              <a:schemeClr val="accent1"/>
            </a:solidFill>
            <a:ln w="38100" cap="flat" cmpd="sng" algn="ctr">
              <a:solidFill>
                <a:schemeClr val="tx1"/>
              </a:solidFill>
              <a:prstDash val="solid"/>
              <a:round/>
              <a:headEnd type="none" w="med" len="med"/>
              <a:tailEnd type="arrow"/>
            </a:ln>
            <a:effectLst/>
          </p:spPr>
        </p:cxnSp>
      </p:grpSp>
      <p:grpSp>
        <p:nvGrpSpPr>
          <p:cNvPr id="63" name="Group 62"/>
          <p:cNvGrpSpPr/>
          <p:nvPr/>
        </p:nvGrpSpPr>
        <p:grpSpPr>
          <a:xfrm>
            <a:off x="914400" y="1965976"/>
            <a:ext cx="1463064" cy="1371583"/>
            <a:chOff x="914400" y="1965976"/>
            <a:chExt cx="1463064" cy="1371583"/>
          </a:xfrm>
        </p:grpSpPr>
        <p:sp>
          <p:nvSpPr>
            <p:cNvPr id="61" name="TextBox 60"/>
            <p:cNvSpPr txBox="1"/>
            <p:nvPr/>
          </p:nvSpPr>
          <p:spPr>
            <a:xfrm>
              <a:off x="1005879" y="1965976"/>
              <a:ext cx="1371585" cy="830997"/>
            </a:xfrm>
            <a:prstGeom prst="rect">
              <a:avLst/>
            </a:prstGeom>
            <a:noFill/>
            <a:ln>
              <a:solidFill>
                <a:schemeClr val="tx1"/>
              </a:solidFill>
            </a:ln>
          </p:spPr>
          <p:txBody>
            <a:bodyPr wrap="square" rtlCol="0">
              <a:spAutoFit/>
            </a:bodyPr>
            <a:lstStyle/>
            <a:p>
              <a:r>
                <a:rPr lang="en-US" b="1" dirty="0" smtClean="0">
                  <a:solidFill>
                    <a:schemeClr val="dk1"/>
                  </a:solidFill>
                  <a:effectLst>
                    <a:outerShdw blurRad="38100" dist="38100" dir="2700000" algn="tl">
                      <a:srgbClr val="FFFFFF"/>
                    </a:outerShdw>
                  </a:effectLst>
                  <a:latin typeface="Calibri" pitchFamily="34" charset="0"/>
                  <a:cs typeface="Calibri" pitchFamily="34" charset="0"/>
                </a:rPr>
                <a:t>x</a:t>
              </a:r>
              <a:r>
                <a:rPr lang="en-US" b="1" baseline="-25000" dirty="0" smtClean="0">
                  <a:solidFill>
                    <a:schemeClr val="dk1"/>
                  </a:solidFill>
                  <a:effectLst>
                    <a:outerShdw blurRad="38100" dist="38100" dir="2700000" algn="tl">
                      <a:srgbClr val="FFFFFF"/>
                    </a:outerShdw>
                  </a:effectLst>
                  <a:latin typeface="Calibri" pitchFamily="34" charset="0"/>
                  <a:cs typeface="Calibri" pitchFamily="34" charset="0"/>
                </a:rPr>
                <a:t>1</a:t>
              </a:r>
              <a:r>
                <a:rPr lang="en-US" b="1" dirty="0" smtClean="0">
                  <a:solidFill>
                    <a:schemeClr val="dk1"/>
                  </a:solidFill>
                  <a:effectLst>
                    <a:outerShdw blurRad="38100" dist="38100" dir="2700000" algn="tl">
                      <a:srgbClr val="FFFFFF"/>
                    </a:outerShdw>
                  </a:effectLst>
                  <a:latin typeface="Calibri" pitchFamily="34" charset="0"/>
                  <a:cs typeface="Calibri" pitchFamily="34" charset="0"/>
                </a:rPr>
                <a:t>= 0.00,  x</a:t>
              </a:r>
              <a:r>
                <a:rPr lang="en-US" b="1" baseline="-25000" dirty="0" smtClean="0">
                  <a:solidFill>
                    <a:schemeClr val="dk1"/>
                  </a:solidFill>
                  <a:effectLst>
                    <a:outerShdw blurRad="38100" dist="38100" dir="2700000" algn="tl">
                      <a:srgbClr val="FFFFFF"/>
                    </a:outerShdw>
                  </a:effectLst>
                  <a:latin typeface="Calibri" pitchFamily="34" charset="0"/>
                  <a:cs typeface="Calibri" pitchFamily="34" charset="0"/>
                </a:rPr>
                <a:t>2</a:t>
              </a:r>
              <a:r>
                <a:rPr lang="en-US" b="1" dirty="0" smtClean="0">
                  <a:solidFill>
                    <a:schemeClr val="dk1"/>
                  </a:solidFill>
                  <a:effectLst>
                    <a:outerShdw blurRad="38100" dist="38100" dir="2700000" algn="tl">
                      <a:srgbClr val="FFFFFF"/>
                    </a:outerShdw>
                  </a:effectLst>
                  <a:latin typeface="Calibri" pitchFamily="34" charset="0"/>
                  <a:cs typeface="Calibri" pitchFamily="34" charset="0"/>
                </a:rPr>
                <a:t> = 2.05</a:t>
              </a:r>
              <a:endParaRPr lang="en-US" dirty="0"/>
            </a:p>
          </p:txBody>
        </p:sp>
        <p:cxnSp>
          <p:nvCxnSpPr>
            <p:cNvPr id="69" name="Straight Arrow Connector 68"/>
            <p:cNvCxnSpPr/>
            <p:nvPr/>
          </p:nvCxnSpPr>
          <p:spPr bwMode="auto">
            <a:xfrm rot="10800000" flipV="1">
              <a:off x="914400" y="2788926"/>
              <a:ext cx="823012" cy="548633"/>
            </a:xfrm>
            <a:prstGeom prst="straightConnector1">
              <a:avLst/>
            </a:prstGeom>
            <a:solidFill>
              <a:schemeClr val="accent1"/>
            </a:solidFill>
            <a:ln w="38100" cap="flat" cmpd="sng" algn="ctr">
              <a:solidFill>
                <a:schemeClr val="tx1"/>
              </a:solidFill>
              <a:prstDash val="solid"/>
              <a:round/>
              <a:headEnd type="none" w="med" len="med"/>
              <a:tailEnd type="arrow"/>
            </a:ln>
            <a:effectLst/>
          </p:spPr>
        </p:cxnSp>
      </p:grpSp>
      <p:grpSp>
        <p:nvGrpSpPr>
          <p:cNvPr id="76" name="Group 75"/>
          <p:cNvGrpSpPr/>
          <p:nvPr/>
        </p:nvGrpSpPr>
        <p:grpSpPr>
          <a:xfrm>
            <a:off x="823001" y="3383280"/>
            <a:ext cx="7955192" cy="1516790"/>
            <a:chOff x="823001" y="3383280"/>
            <a:chExt cx="7955192" cy="1516790"/>
          </a:xfrm>
        </p:grpSpPr>
        <p:grpSp>
          <p:nvGrpSpPr>
            <p:cNvPr id="53" name="Group 52"/>
            <p:cNvGrpSpPr/>
            <p:nvPr/>
          </p:nvGrpSpPr>
          <p:grpSpPr>
            <a:xfrm>
              <a:off x="823001" y="3383280"/>
              <a:ext cx="7955192" cy="1516790"/>
              <a:chOff x="823001" y="3383280"/>
              <a:chExt cx="7955192" cy="1516790"/>
            </a:xfrm>
          </p:grpSpPr>
          <p:sp>
            <p:nvSpPr>
              <p:cNvPr id="46" name="TextBox 45"/>
              <p:cNvSpPr txBox="1"/>
              <p:nvPr/>
            </p:nvSpPr>
            <p:spPr>
              <a:xfrm>
                <a:off x="5669268" y="4069073"/>
                <a:ext cx="3108925" cy="830997"/>
              </a:xfrm>
              <a:prstGeom prst="rect">
                <a:avLst/>
              </a:prstGeom>
              <a:noFill/>
            </p:spPr>
            <p:txBody>
              <a:bodyPr wrap="square" rtlCol="0">
                <a:spAutoFit/>
              </a:bodyPr>
              <a:lstStyle/>
              <a:p>
                <a:r>
                  <a:rPr lang="en-US" b="1" dirty="0" smtClean="0">
                    <a:solidFill>
                      <a:schemeClr val="dk1"/>
                    </a:solidFill>
                    <a:effectLst>
                      <a:outerShdw blurRad="38100" dist="38100" dir="2700000" algn="tl">
                        <a:srgbClr val="FFFFFF"/>
                      </a:outerShdw>
                    </a:effectLst>
                    <a:latin typeface="Verdana" pitchFamily="34" charset="0"/>
                    <a:ea typeface="Verdana" pitchFamily="34" charset="0"/>
                    <a:cs typeface="Verdana" pitchFamily="34" charset="0"/>
                  </a:rPr>
                  <a:t>Integer optimal : (0, 2), Z = 16! </a:t>
                </a:r>
                <a:endParaRPr lang="en-US" dirty="0">
                  <a:latin typeface="Verdana" pitchFamily="34" charset="0"/>
                  <a:ea typeface="Verdana" pitchFamily="34" charset="0"/>
                  <a:cs typeface="Verdana" pitchFamily="34" charset="0"/>
                </a:endParaRPr>
              </a:p>
            </p:txBody>
          </p:sp>
          <p:sp>
            <p:nvSpPr>
              <p:cNvPr id="51" name="7-Point Star 50"/>
              <p:cNvSpPr/>
              <p:nvPr/>
            </p:nvSpPr>
            <p:spPr bwMode="auto">
              <a:xfrm>
                <a:off x="823001" y="3383280"/>
                <a:ext cx="137159" cy="137159"/>
              </a:xfrm>
              <a:prstGeom prst="star7">
                <a:avLst/>
              </a:prstGeom>
              <a:solidFill>
                <a:srgbClr val="CC0099"/>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outerShdw blurRad="38100" dist="38100" dir="2700000" algn="tl">
                      <a:srgbClr val="000000">
                        <a:alpha val="43137"/>
                      </a:srgbClr>
                    </a:outerShdw>
                  </a:effectLst>
                  <a:latin typeface="Times New Roman" pitchFamily="18" charset="0"/>
                </a:endParaRPr>
              </a:p>
            </p:txBody>
          </p:sp>
        </p:grpSp>
        <p:sp>
          <p:nvSpPr>
            <p:cNvPr id="75" name="7-Point Star 74"/>
            <p:cNvSpPr/>
            <p:nvPr/>
          </p:nvSpPr>
          <p:spPr bwMode="auto">
            <a:xfrm>
              <a:off x="8321040" y="4572000"/>
              <a:ext cx="137159" cy="137159"/>
            </a:xfrm>
            <a:prstGeom prst="star7">
              <a:avLst/>
            </a:prstGeom>
            <a:solidFill>
              <a:srgbClr val="CC0099"/>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outerShdw blurRad="38100" dist="38100" dir="2700000" algn="tl">
                    <a:srgbClr val="000000">
                      <a:alpha val="43137"/>
                    </a:srgbClr>
                  </a:outerShdw>
                </a:effectLst>
                <a:latin typeface="Times New Roman" pitchFamily="18" charset="0"/>
              </a:endParaRPr>
            </a:p>
          </p:txBody>
        </p:sp>
      </p:grpSp>
      <p:sp>
        <p:nvSpPr>
          <p:cNvPr id="56" name="AutoShape 15"/>
          <p:cNvSpPr>
            <a:spLocks noChangeArrowheads="1"/>
          </p:cNvSpPr>
          <p:nvPr/>
        </p:nvSpPr>
        <p:spPr bwMode="blackWhite">
          <a:xfrm>
            <a:off x="228600" y="152400"/>
            <a:ext cx="2606059" cy="578882"/>
          </a:xfrm>
          <a:prstGeom prst="roundRect">
            <a:avLst>
              <a:gd name="adj" fmla="val 16667"/>
            </a:avLst>
          </a:prstGeom>
          <a:gradFill>
            <a:gsLst>
              <a:gs pos="0">
                <a:srgbClr val="FF99FF"/>
              </a:gs>
              <a:gs pos="0">
                <a:srgbClr val="FF99FF"/>
              </a:gs>
              <a:gs pos="0">
                <a:srgbClr val="FF00FF"/>
              </a:gs>
              <a:gs pos="100000">
                <a:srgbClr val="FF00FF"/>
              </a:gs>
              <a:gs pos="0">
                <a:srgbClr val="FF00FF"/>
              </a:gs>
              <a:gs pos="0">
                <a:srgbClr val="FF5050"/>
              </a:gs>
              <a:gs pos="0">
                <a:srgbClr val="00CCFF"/>
              </a:gs>
              <a:gs pos="50000">
                <a:srgbClr val="CCECFF"/>
              </a:gs>
              <a:gs pos="100000">
                <a:srgbClr val="CCECFF">
                  <a:gamma/>
                  <a:shade val="84706"/>
                  <a:invGamma/>
                </a:srgbClr>
              </a:gs>
            </a:gsLst>
            <a:lin ang="12000000" scaled="0"/>
          </a:gradFill>
          <a:ln w="9525">
            <a:solidFill>
              <a:srgbClr val="4D4D4D"/>
            </a:solidFill>
            <a:round/>
            <a:headEnd/>
            <a:tailEnd/>
          </a:ln>
          <a:effectLst>
            <a:outerShdw dist="107763" dir="2700000" algn="ctr" rotWithShape="0">
              <a:schemeClr val="bg2">
                <a:alpha val="50000"/>
              </a:schemeClr>
            </a:outerShdw>
          </a:effectLst>
        </p:spPr>
        <p:txBody>
          <a:bodyPr wrap="square">
            <a:spAutoFit/>
          </a:bodyPr>
          <a:lstStyle/>
          <a:p>
            <a:r>
              <a:rPr lang="en-US" sz="2800" b="1" dirty="0" smtClean="0">
                <a:solidFill>
                  <a:schemeClr val="tx2"/>
                </a:solidFill>
                <a:effectLst>
                  <a:outerShdw blurRad="38100" dist="38100" dir="2700000" algn="tl">
                    <a:srgbClr val="FFFFFF"/>
                  </a:outerShdw>
                </a:effectLst>
                <a:latin typeface="Verdana" pitchFamily="34" charset="0"/>
              </a:rPr>
              <a:t>LP example</a:t>
            </a: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4"/>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76"/>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5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5" grpId="0"/>
      <p:bldP spid="42" grpId="0"/>
      <p:bldP spid="43" grpId="0"/>
      <p:bldP spid="44" grpId="0"/>
      <p:bldP spid="55"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p>
            <a:r>
              <a:rPr lang="en-US" smtClean="0"/>
              <a:t>Integer_LP</a:t>
            </a:r>
            <a:endParaRPr lang="en-US" dirty="0"/>
          </a:p>
        </p:txBody>
      </p:sp>
      <p:sp>
        <p:nvSpPr>
          <p:cNvPr id="3" name="Slide Number Placeholder 2"/>
          <p:cNvSpPr>
            <a:spLocks noGrp="1"/>
          </p:cNvSpPr>
          <p:nvPr>
            <p:ph type="sldNum" sz="quarter" idx="11"/>
          </p:nvPr>
        </p:nvSpPr>
        <p:spPr/>
        <p:txBody>
          <a:bodyPr/>
          <a:lstStyle/>
          <a:p>
            <a:fld id="{D800FC57-747A-4054-A3DF-63D163080A4A}" type="slidenum">
              <a:rPr lang="en-US" smtClean="0"/>
              <a:pPr/>
              <a:t>30</a:t>
            </a:fld>
            <a:endParaRPr lang="en-US" dirty="0"/>
          </a:p>
        </p:txBody>
      </p:sp>
      <p:graphicFrame>
        <p:nvGraphicFramePr>
          <p:cNvPr id="11" name="Table 10"/>
          <p:cNvGraphicFramePr>
            <a:graphicFrameLocks noGrp="1"/>
          </p:cNvGraphicFramePr>
          <p:nvPr>
            <p:extLst>
              <p:ext uri="{D42A27DB-BD31-4B8C-83A1-F6EECF244321}">
                <p14:modId xmlns:p14="http://schemas.microsoft.com/office/powerpoint/2010/main" val="2198834840"/>
              </p:ext>
            </p:extLst>
          </p:nvPr>
        </p:nvGraphicFramePr>
        <p:xfrm>
          <a:off x="1188757" y="1874537"/>
          <a:ext cx="5852096" cy="1632585"/>
        </p:xfrm>
        <a:graphic>
          <a:graphicData uri="http://schemas.openxmlformats.org/drawingml/2006/table">
            <a:tbl>
              <a:tblPr/>
              <a:tblGrid>
                <a:gridCol w="548640"/>
                <a:gridCol w="2011652"/>
                <a:gridCol w="3291804"/>
              </a:tblGrid>
              <a:tr h="200025">
                <a:tc>
                  <a:txBody>
                    <a:bodyPr/>
                    <a:lstStyle/>
                    <a:p>
                      <a:pPr algn="l" fontAlgn="t"/>
                      <a:endParaRPr lang="en-US" sz="1800" b="1" kern="1200" dirty="0" smtClean="0">
                        <a:solidFill>
                          <a:schemeClr val="tx1"/>
                        </a:solidFill>
                        <a:effectLst>
                          <a:outerShdw blurRad="38100" dist="38100" dir="2700000" algn="tl">
                            <a:srgbClr val="FFFFFF"/>
                          </a:outerShdw>
                        </a:effectLst>
                        <a:latin typeface="Arial" charset="0"/>
                        <a:ea typeface="+mn-ea"/>
                        <a:cs typeface="+mn-cs"/>
                      </a:endParaRPr>
                    </a:p>
                  </a:txBody>
                  <a:tcPr marL="45720" marR="45720"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t"/>
                      <a:endParaRPr lang="en-US" sz="1800" b="1" kern="1200" dirty="0" smtClean="0">
                        <a:solidFill>
                          <a:schemeClr val="tx1"/>
                        </a:solidFill>
                        <a:effectLst>
                          <a:outerShdw blurRad="38100" dist="38100" dir="2700000" algn="tl">
                            <a:srgbClr val="FFFFFF"/>
                          </a:outerShdw>
                        </a:effectLst>
                        <a:latin typeface="Arial" charset="0"/>
                        <a:ea typeface="+mn-ea"/>
                        <a:cs typeface="+mn-cs"/>
                      </a:endParaRPr>
                    </a:p>
                  </a:txBody>
                  <a:tcPr marL="45720" marR="45720"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en-US" sz="2400" b="1" kern="1200" dirty="0" smtClean="0">
                          <a:solidFill>
                            <a:schemeClr val="tx1"/>
                          </a:solidFill>
                          <a:effectLst>
                            <a:outerShdw blurRad="38100" dist="38100" dir="2700000" algn="tl">
                              <a:srgbClr val="FFFFFF"/>
                            </a:outerShdw>
                          </a:effectLst>
                          <a:latin typeface="Arial" charset="0"/>
                          <a:ea typeface="+mn-ea"/>
                          <a:cs typeface="+mn-cs"/>
                        </a:rPr>
                        <a:t>P5</a:t>
                      </a:r>
                    </a:p>
                  </a:txBody>
                  <a:tcPr marL="45720" marR="45720"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r>
              <a:tr h="209550">
                <a:tc rowSpan="4">
                  <a:txBody>
                    <a:bodyPr/>
                    <a:lstStyle/>
                    <a:p>
                      <a:pPr marL="0" algn="ctr" defTabSz="914400" rtl="0" eaLnBrk="1" fontAlgn="t" latinLnBrk="0" hangingPunct="1"/>
                      <a:r>
                        <a:rPr lang="en-US" sz="2800" b="1" kern="1200" dirty="0" smtClean="0">
                          <a:solidFill>
                            <a:schemeClr val="tx1"/>
                          </a:solidFill>
                          <a:effectLst>
                            <a:outerShdw blurRad="38100" dist="38100" dir="2700000" algn="tl">
                              <a:srgbClr val="FFFFFF"/>
                            </a:outerShdw>
                          </a:effectLst>
                          <a:latin typeface="Arial" charset="0"/>
                          <a:ea typeface="+mn-ea"/>
                          <a:cs typeface="+mn-cs"/>
                        </a:rPr>
                        <a:t>P3</a:t>
                      </a:r>
                    </a:p>
                  </a:txBody>
                  <a:tcPr marL="45720" marR="4572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t"/>
                      <a:r>
                        <a:rPr lang="en-US" sz="2000" b="1" kern="1200" dirty="0" smtClean="0">
                          <a:solidFill>
                            <a:srgbClr val="0000FF"/>
                          </a:solidFill>
                          <a:effectLst>
                            <a:outerShdw blurRad="38100" dist="38100" dir="2700000" algn="tl">
                              <a:srgbClr val="FFFFFF"/>
                            </a:outerShdw>
                          </a:effectLst>
                          <a:latin typeface="Arial" charset="0"/>
                          <a:ea typeface="+mn-ea"/>
                          <a:cs typeface="+mn-cs"/>
                        </a:rPr>
                        <a:t>Best prior cost</a:t>
                      </a:r>
                    </a:p>
                  </a:txBody>
                  <a:tcPr marL="45720" marR="45720"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2000" b="1" dirty="0" smtClean="0">
                          <a:solidFill>
                            <a:srgbClr val="0000FF"/>
                          </a:solidFill>
                          <a:effectLst>
                            <a:outerShdw blurRad="38100" dist="38100" dir="2700000" algn="tl">
                              <a:srgbClr val="FFFFFF"/>
                            </a:outerShdw>
                          </a:effectLst>
                          <a:latin typeface="Arial" charset="0"/>
                        </a:rPr>
                        <a:t>BC</a:t>
                      </a:r>
                      <a:r>
                        <a:rPr lang="en-US" sz="2000" b="1" baseline="-25000" dirty="0" smtClean="0">
                          <a:solidFill>
                            <a:srgbClr val="0000FF"/>
                          </a:solidFill>
                          <a:effectLst>
                            <a:outerShdw blurRad="38100" dist="38100" dir="2700000" algn="tl">
                              <a:srgbClr val="FFFFFF"/>
                            </a:outerShdw>
                          </a:effectLst>
                          <a:latin typeface="Arial" charset="0"/>
                        </a:rPr>
                        <a:t>2</a:t>
                      </a:r>
                      <a:endParaRPr lang="en-US" sz="2000" b="1" dirty="0" smtClean="0">
                        <a:solidFill>
                          <a:srgbClr val="0000FF"/>
                        </a:solidFill>
                        <a:effectLst>
                          <a:outerShdw blurRad="38100" dist="38100" dir="2700000" algn="tl">
                            <a:srgbClr val="FFFFFF"/>
                          </a:outerShdw>
                        </a:effectLst>
                        <a:latin typeface="Arial" charset="0"/>
                      </a:endParaRPr>
                    </a:p>
                  </a:txBody>
                  <a:tcPr marL="45720" marR="45720"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r h="209550">
                <a:tc vMerge="1">
                  <a:txBody>
                    <a:bodyPr/>
                    <a:lstStyle/>
                    <a:p>
                      <a:pPr marL="0" algn="ctr" defTabSz="914400" rtl="0" eaLnBrk="1" fontAlgn="t" latinLnBrk="0" hangingPunct="1"/>
                      <a:endParaRPr lang="en-US" sz="2800" b="1" kern="1200" dirty="0" smtClean="0">
                        <a:solidFill>
                          <a:schemeClr val="tx1"/>
                        </a:solidFill>
                        <a:effectLst>
                          <a:outerShdw blurRad="38100" dist="38100" dir="2700000" algn="tl">
                            <a:srgbClr val="FFFFFF"/>
                          </a:outerShdw>
                        </a:effectLst>
                        <a:latin typeface="Arial" charset="0"/>
                        <a:ea typeface="+mn-ea"/>
                        <a:cs typeface="+mn-cs"/>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t"/>
                      <a:r>
                        <a:rPr lang="en-US" sz="2000" b="1" kern="1200" dirty="0" smtClean="0">
                          <a:solidFill>
                            <a:schemeClr val="tx1"/>
                          </a:solidFill>
                          <a:effectLst>
                            <a:outerShdw blurRad="38100" dist="38100" dir="2700000" algn="tl">
                              <a:srgbClr val="FFFFFF"/>
                            </a:outerShdw>
                          </a:effectLst>
                          <a:latin typeface="Arial" charset="0"/>
                          <a:ea typeface="+mn-ea"/>
                          <a:cs typeface="+mn-cs"/>
                        </a:rPr>
                        <a:t>Ordering cost</a:t>
                      </a:r>
                    </a:p>
                  </a:txBody>
                  <a:tcPr marL="45720" marR="45720"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r" defTabSz="914400" rtl="0" eaLnBrk="1" fontAlgn="b" latinLnBrk="0" hangingPunct="1">
                        <a:lnSpc>
                          <a:spcPct val="100000"/>
                        </a:lnSpc>
                        <a:spcBef>
                          <a:spcPts val="0"/>
                        </a:spcBef>
                        <a:spcAft>
                          <a:spcPts val="0"/>
                        </a:spcAft>
                        <a:buClrTx/>
                        <a:buSzTx/>
                        <a:buFontTx/>
                        <a:buNone/>
                        <a:tabLst/>
                        <a:defRPr/>
                      </a:pPr>
                      <a:r>
                        <a:rPr lang="en-US" sz="2000" b="1" dirty="0" smtClean="0">
                          <a:effectLst>
                            <a:outerShdw blurRad="38100" dist="38100" dir="2700000" algn="tl">
                              <a:srgbClr val="FFFFFF"/>
                            </a:outerShdw>
                          </a:effectLst>
                          <a:latin typeface="Arial" charset="0"/>
                        </a:rPr>
                        <a:t>K</a:t>
                      </a:r>
                      <a:r>
                        <a:rPr lang="en-US" sz="2000" b="1" baseline="-25000" dirty="0" smtClean="0">
                          <a:effectLst>
                            <a:outerShdw blurRad="38100" dist="38100" dir="2700000" algn="tl">
                              <a:srgbClr val="FFFFFF"/>
                            </a:outerShdw>
                          </a:effectLst>
                          <a:latin typeface="Arial" charset="0"/>
                        </a:rPr>
                        <a:t>3</a:t>
                      </a:r>
                      <a:endParaRPr lang="en-US" sz="2000" b="1" dirty="0" smtClean="0">
                        <a:effectLst>
                          <a:outerShdw blurRad="38100" dist="38100" dir="2700000" algn="tl">
                            <a:srgbClr val="FFFFFF"/>
                          </a:outerShdw>
                        </a:effectLst>
                        <a:latin typeface="Arial" charset="0"/>
                      </a:endParaRPr>
                    </a:p>
                  </a:txBody>
                  <a:tcPr marL="45720" marR="45720"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r h="209550">
                <a:tc vMerge="1">
                  <a:txBody>
                    <a:bodyPr/>
                    <a:lstStyle/>
                    <a:p>
                      <a:pPr marL="0" algn="ctr" defTabSz="914400" rtl="0" eaLnBrk="1" fontAlgn="t" latinLnBrk="0" hangingPunct="1"/>
                      <a:endParaRPr lang="en-US" sz="2800" b="1" kern="1200" dirty="0" smtClean="0">
                        <a:solidFill>
                          <a:schemeClr val="tx1"/>
                        </a:solidFill>
                        <a:effectLst>
                          <a:outerShdw blurRad="38100" dist="38100" dir="2700000" algn="tl">
                            <a:srgbClr val="FFFFFF"/>
                          </a:outerShdw>
                        </a:effectLst>
                        <a:latin typeface="Arial" charset="0"/>
                        <a:ea typeface="+mn-ea"/>
                        <a:cs typeface="+mn-cs"/>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t"/>
                      <a:r>
                        <a:rPr lang="en-US" sz="2000" b="1" kern="1200" dirty="0" smtClean="0">
                          <a:solidFill>
                            <a:schemeClr val="tx1"/>
                          </a:solidFill>
                          <a:effectLst>
                            <a:outerShdw blurRad="38100" dist="38100" dir="2700000" algn="tl">
                              <a:srgbClr val="FFFFFF"/>
                            </a:outerShdw>
                          </a:effectLst>
                          <a:latin typeface="Arial" charset="0"/>
                          <a:ea typeface="+mn-ea"/>
                          <a:cs typeface="+mn-cs"/>
                        </a:rPr>
                        <a:t>Holding cost</a:t>
                      </a:r>
                    </a:p>
                  </a:txBody>
                  <a:tcPr marL="45720" marR="45720"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r" defTabSz="914400" rtl="0" eaLnBrk="1" fontAlgn="b" latinLnBrk="0" hangingPunct="1">
                        <a:lnSpc>
                          <a:spcPct val="100000"/>
                        </a:lnSpc>
                        <a:spcBef>
                          <a:spcPts val="0"/>
                        </a:spcBef>
                        <a:spcAft>
                          <a:spcPts val="0"/>
                        </a:spcAft>
                        <a:buClrTx/>
                        <a:buSzTx/>
                        <a:buFontTx/>
                        <a:buNone/>
                        <a:tabLst/>
                        <a:defRPr/>
                      </a:pPr>
                      <a:r>
                        <a:rPr lang="en-US" sz="2000" b="1" dirty="0" smtClean="0">
                          <a:effectLst>
                            <a:outerShdw blurRad="38100" dist="38100" dir="2700000" algn="tl">
                              <a:srgbClr val="FFFFFF"/>
                            </a:outerShdw>
                          </a:effectLst>
                          <a:latin typeface="Arial" charset="0"/>
                        </a:rPr>
                        <a:t>H</a:t>
                      </a:r>
                      <a:r>
                        <a:rPr lang="en-US" sz="2000" b="1" baseline="-25000" dirty="0" smtClean="0">
                          <a:effectLst>
                            <a:outerShdw blurRad="38100" dist="38100" dir="2700000" algn="tl">
                              <a:srgbClr val="FFFFFF"/>
                            </a:outerShdw>
                          </a:effectLst>
                          <a:latin typeface="Arial" charset="0"/>
                        </a:rPr>
                        <a:t>3</a:t>
                      </a:r>
                      <a:r>
                        <a:rPr lang="en-US" sz="2000" b="1" dirty="0" smtClean="0">
                          <a:effectLst>
                            <a:outerShdw blurRad="38100" dist="38100" dir="2700000" algn="tl">
                              <a:srgbClr val="FFFFFF"/>
                            </a:outerShdw>
                          </a:effectLst>
                          <a:latin typeface="Arial" charset="0"/>
                        </a:rPr>
                        <a:t> * (D</a:t>
                      </a:r>
                      <a:r>
                        <a:rPr lang="en-US" sz="2000" b="1" baseline="-25000" dirty="0" smtClean="0">
                          <a:effectLst>
                            <a:outerShdw blurRad="38100" dist="38100" dir="2700000" algn="tl">
                              <a:srgbClr val="FFFFFF"/>
                            </a:outerShdw>
                          </a:effectLst>
                          <a:latin typeface="Arial" charset="0"/>
                        </a:rPr>
                        <a:t>4</a:t>
                      </a:r>
                      <a:r>
                        <a:rPr lang="en-US" sz="2000" b="1" dirty="0" smtClean="0">
                          <a:effectLst>
                            <a:outerShdw blurRad="38100" dist="38100" dir="2700000" algn="tl">
                              <a:srgbClr val="FFFFFF"/>
                            </a:outerShdw>
                          </a:effectLst>
                          <a:latin typeface="Arial" charset="0"/>
                        </a:rPr>
                        <a:t>+ D</a:t>
                      </a:r>
                      <a:r>
                        <a:rPr lang="en-US" sz="2000" b="1" baseline="-25000" dirty="0" smtClean="0">
                          <a:effectLst>
                            <a:outerShdw blurRad="38100" dist="38100" dir="2700000" algn="tl">
                              <a:srgbClr val="FFFFFF"/>
                            </a:outerShdw>
                          </a:effectLst>
                          <a:latin typeface="Arial" charset="0"/>
                        </a:rPr>
                        <a:t>5</a:t>
                      </a:r>
                      <a:r>
                        <a:rPr lang="en-US" sz="2000" b="1" dirty="0" smtClean="0">
                          <a:effectLst>
                            <a:outerShdw blurRad="38100" dist="38100" dir="2700000" algn="tl">
                              <a:srgbClr val="FFFFFF"/>
                            </a:outerShdw>
                          </a:effectLst>
                          <a:latin typeface="Arial" charset="0"/>
                        </a:rPr>
                        <a:t>) + H</a:t>
                      </a:r>
                      <a:r>
                        <a:rPr lang="en-US" sz="2000" b="1" baseline="-25000" dirty="0" smtClean="0">
                          <a:effectLst>
                            <a:outerShdw blurRad="38100" dist="38100" dir="2700000" algn="tl">
                              <a:srgbClr val="FFFFFF"/>
                            </a:outerShdw>
                          </a:effectLst>
                          <a:latin typeface="Arial" charset="0"/>
                        </a:rPr>
                        <a:t>4</a:t>
                      </a:r>
                      <a:r>
                        <a:rPr lang="en-US" sz="2000" b="1" dirty="0" smtClean="0">
                          <a:effectLst>
                            <a:outerShdw blurRad="38100" dist="38100" dir="2700000" algn="tl">
                              <a:srgbClr val="FFFFFF"/>
                            </a:outerShdw>
                          </a:effectLst>
                          <a:latin typeface="Arial" charset="0"/>
                        </a:rPr>
                        <a:t> * (D</a:t>
                      </a:r>
                      <a:r>
                        <a:rPr lang="en-US" sz="2000" b="1" baseline="-25000" dirty="0" smtClean="0">
                          <a:effectLst>
                            <a:outerShdw blurRad="38100" dist="38100" dir="2700000" algn="tl">
                              <a:srgbClr val="FFFFFF"/>
                            </a:outerShdw>
                          </a:effectLst>
                          <a:latin typeface="Arial" charset="0"/>
                        </a:rPr>
                        <a:t>5</a:t>
                      </a:r>
                      <a:r>
                        <a:rPr lang="en-US" sz="2000" b="1" dirty="0" smtClean="0">
                          <a:effectLst>
                            <a:outerShdw blurRad="38100" dist="38100" dir="2700000" algn="tl">
                              <a:srgbClr val="FFFFFF"/>
                            </a:outerShdw>
                          </a:effectLst>
                          <a:latin typeface="Arial" charset="0"/>
                        </a:rPr>
                        <a:t>)</a:t>
                      </a:r>
                    </a:p>
                  </a:txBody>
                  <a:tcPr marL="45720" marR="45720"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r h="209550">
                <a:tc vMerge="1">
                  <a:txBody>
                    <a:bodyPr/>
                    <a:lstStyle/>
                    <a:p>
                      <a:pPr marL="0" algn="ctr" defTabSz="914400" rtl="0" eaLnBrk="1" fontAlgn="t" latinLnBrk="0" hangingPunct="1"/>
                      <a:endParaRPr lang="en-US" sz="2800" b="1" kern="1200" dirty="0" smtClean="0">
                        <a:solidFill>
                          <a:schemeClr val="tx1"/>
                        </a:solidFill>
                        <a:effectLst>
                          <a:outerShdw blurRad="38100" dist="38100" dir="2700000" algn="tl">
                            <a:srgbClr val="FFFFFF"/>
                          </a:outerShdw>
                        </a:effectLst>
                        <a:latin typeface="Arial" charset="0"/>
                        <a:ea typeface="+mn-ea"/>
                        <a:cs typeface="+mn-cs"/>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t"/>
                      <a:r>
                        <a:rPr lang="en-US" sz="2000" b="1" kern="1200" dirty="0" smtClean="0">
                          <a:solidFill>
                            <a:schemeClr val="tx1"/>
                          </a:solidFill>
                          <a:effectLst>
                            <a:outerShdw blurRad="38100" dist="38100" dir="2700000" algn="tl">
                              <a:srgbClr val="FFFFFF"/>
                            </a:outerShdw>
                          </a:effectLst>
                          <a:latin typeface="Arial" charset="0"/>
                          <a:ea typeface="+mn-ea"/>
                          <a:cs typeface="+mn-cs"/>
                        </a:rPr>
                        <a:t>Total cost</a:t>
                      </a:r>
                    </a:p>
                  </a:txBody>
                  <a:tcPr marL="45720" marR="45720"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r" defTabSz="914400" rtl="0" eaLnBrk="1" fontAlgn="b" latinLnBrk="0" hangingPunct="1">
                        <a:lnSpc>
                          <a:spcPct val="100000"/>
                        </a:lnSpc>
                        <a:spcBef>
                          <a:spcPts val="0"/>
                        </a:spcBef>
                        <a:spcAft>
                          <a:spcPts val="0"/>
                        </a:spcAft>
                        <a:buClrTx/>
                        <a:buSzTx/>
                        <a:buFontTx/>
                        <a:buNone/>
                        <a:tabLst/>
                        <a:defRPr/>
                      </a:pPr>
                      <a:r>
                        <a:rPr lang="en-US" sz="2000" b="1" dirty="0" smtClean="0">
                          <a:solidFill>
                            <a:srgbClr val="FF0000"/>
                          </a:solidFill>
                          <a:effectLst>
                            <a:outerShdw blurRad="38100" dist="38100" dir="2700000" algn="tl">
                              <a:srgbClr val="FFFFFF"/>
                            </a:outerShdw>
                          </a:effectLst>
                          <a:latin typeface="Arial" charset="0"/>
                        </a:rPr>
                        <a:t>Total of above</a:t>
                      </a:r>
                      <a:endParaRPr lang="en-US" sz="2000" dirty="0" smtClean="0">
                        <a:solidFill>
                          <a:srgbClr val="FF0000"/>
                        </a:solidFill>
                      </a:endParaRPr>
                    </a:p>
                  </a:txBody>
                  <a:tcPr marL="45720" marR="45720"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bl>
          </a:graphicData>
        </a:graphic>
      </p:graphicFrame>
      <p:sp>
        <p:nvSpPr>
          <p:cNvPr id="15" name="TextBox 14"/>
          <p:cNvSpPr txBox="1"/>
          <p:nvPr/>
        </p:nvSpPr>
        <p:spPr>
          <a:xfrm>
            <a:off x="198193" y="502952"/>
            <a:ext cx="8686705" cy="830997"/>
          </a:xfrm>
          <a:prstGeom prst="rect">
            <a:avLst/>
          </a:prstGeom>
          <a:noFill/>
        </p:spPr>
        <p:txBody>
          <a:bodyPr wrap="square" rtlCol="0">
            <a:spAutoFit/>
          </a:bodyPr>
          <a:lstStyle/>
          <a:p>
            <a:r>
              <a:rPr lang="en-US" b="1" dirty="0" smtClean="0">
                <a:solidFill>
                  <a:schemeClr val="tx2"/>
                </a:solidFill>
                <a:effectLst>
                  <a:outerShdw blurRad="38100" dist="38100" dir="2700000" algn="tl">
                    <a:srgbClr val="FFFFFF"/>
                  </a:outerShdw>
                </a:effectLst>
                <a:latin typeface="Arial" pitchFamily="34" charset="0"/>
                <a:cs typeface="Arial" pitchFamily="34" charset="0"/>
              </a:rPr>
              <a:t>What numbers will go in the box for row P3, column P5 (buying in period 3 for P3, P4 and P5)?</a:t>
            </a: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p>
            <a:r>
              <a:rPr lang="en-US" smtClean="0"/>
              <a:t>Integer_LP</a:t>
            </a:r>
            <a:endParaRPr lang="en-US" dirty="0"/>
          </a:p>
        </p:txBody>
      </p:sp>
      <p:sp>
        <p:nvSpPr>
          <p:cNvPr id="3" name="Slide Number Placeholder 2"/>
          <p:cNvSpPr>
            <a:spLocks noGrp="1"/>
          </p:cNvSpPr>
          <p:nvPr>
            <p:ph type="sldNum" sz="quarter" idx="11"/>
          </p:nvPr>
        </p:nvSpPr>
        <p:spPr/>
        <p:txBody>
          <a:bodyPr/>
          <a:lstStyle/>
          <a:p>
            <a:fld id="{D800FC57-747A-4054-A3DF-63D163080A4A}" type="slidenum">
              <a:rPr lang="en-US" smtClean="0"/>
              <a:pPr/>
              <a:t>31</a:t>
            </a:fld>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3854" y="553834"/>
            <a:ext cx="6690342" cy="586582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AutoShape 15"/>
          <p:cNvSpPr>
            <a:spLocks noChangeArrowheads="1"/>
          </p:cNvSpPr>
          <p:nvPr/>
        </p:nvSpPr>
        <p:spPr bwMode="blackWhite">
          <a:xfrm>
            <a:off x="228600" y="152400"/>
            <a:ext cx="2240303" cy="442674"/>
          </a:xfrm>
          <a:prstGeom prst="roundRect">
            <a:avLst>
              <a:gd name="adj" fmla="val 16667"/>
            </a:avLst>
          </a:prstGeom>
          <a:gradFill rotWithShape="1">
            <a:gsLst>
              <a:gs pos="0">
                <a:srgbClr val="0000FF"/>
              </a:gs>
              <a:gs pos="50000">
                <a:srgbClr val="00CCFF"/>
              </a:gs>
              <a:gs pos="100000">
                <a:srgbClr val="0000FF"/>
              </a:gs>
            </a:gsLst>
            <a:lin ang="5400000" scaled="1"/>
          </a:gradFill>
          <a:ln w="9525">
            <a:solidFill>
              <a:srgbClr val="4D4D4D"/>
            </a:solidFill>
            <a:round/>
            <a:headEnd/>
            <a:tailEnd/>
          </a:ln>
          <a:effectLst>
            <a:outerShdw dist="107763" dir="2700000" algn="ctr" rotWithShape="0">
              <a:schemeClr val="bg2">
                <a:alpha val="50000"/>
              </a:schemeClr>
            </a:outerShdw>
          </a:effectLst>
        </p:spPr>
        <p:txBody>
          <a:bodyPr wrap="square" lIns="9144" rIns="9144">
            <a:spAutoFit/>
          </a:bodyPr>
          <a:lstStyle/>
          <a:p>
            <a:r>
              <a:rPr lang="en-US" sz="2000" b="1" dirty="0" smtClean="0">
                <a:solidFill>
                  <a:schemeClr val="tx2"/>
                </a:solidFill>
                <a:effectLst>
                  <a:outerShdw blurRad="38100" dist="38100" dir="2700000" algn="tl">
                    <a:srgbClr val="FFFFFF"/>
                  </a:outerShdw>
                </a:effectLst>
                <a:latin typeface="Verdana" pitchFamily="34" charset="0"/>
              </a:rPr>
              <a:t>Excel solution</a:t>
            </a:r>
          </a:p>
        </p:txBody>
      </p:sp>
      <p:grpSp>
        <p:nvGrpSpPr>
          <p:cNvPr id="9" name="Group 8"/>
          <p:cNvGrpSpPr/>
          <p:nvPr/>
        </p:nvGrpSpPr>
        <p:grpSpPr>
          <a:xfrm>
            <a:off x="1737422" y="1844108"/>
            <a:ext cx="6995052" cy="4244669"/>
            <a:chOff x="1737422" y="1844108"/>
            <a:chExt cx="6995052" cy="4244669"/>
          </a:xfrm>
        </p:grpSpPr>
        <p:sp>
          <p:nvSpPr>
            <p:cNvPr id="6" name="TextBox 5"/>
            <p:cNvSpPr txBox="1"/>
            <p:nvPr/>
          </p:nvSpPr>
          <p:spPr>
            <a:xfrm>
              <a:off x="7360889" y="5257780"/>
              <a:ext cx="1371585" cy="830997"/>
            </a:xfrm>
            <a:prstGeom prst="rect">
              <a:avLst/>
            </a:prstGeom>
            <a:noFill/>
            <a:ln>
              <a:solidFill>
                <a:schemeClr val="tx1"/>
              </a:solidFill>
            </a:ln>
          </p:spPr>
          <p:txBody>
            <a:bodyPr wrap="square" rtlCol="0">
              <a:spAutoFit/>
            </a:bodyPr>
            <a:lstStyle/>
            <a:p>
              <a:r>
                <a:rPr lang="en-US" b="1" dirty="0" smtClean="0">
                  <a:effectLst>
                    <a:outerShdw blurRad="38100" dist="38100" dir="2700000" algn="tl">
                      <a:srgbClr val="FFFFFF"/>
                    </a:outerShdw>
                  </a:effectLst>
                  <a:latin typeface="Verdana" pitchFamily="34" charset="0"/>
                  <a:ea typeface="Verdana" pitchFamily="34" charset="0"/>
                  <a:cs typeface="Verdana" pitchFamily="34" charset="0"/>
                </a:rPr>
                <a:t>Total cost</a:t>
              </a:r>
              <a:endParaRPr lang="en-US" b="1" dirty="0">
                <a:effectLst>
                  <a:outerShdw blurRad="38100" dist="38100" dir="2700000" algn="tl">
                    <a:srgbClr val="FFFFFF"/>
                  </a:outerShdw>
                </a:effectLst>
                <a:latin typeface="Verdana" pitchFamily="34" charset="0"/>
                <a:ea typeface="Verdana" pitchFamily="34" charset="0"/>
                <a:cs typeface="Verdana" pitchFamily="34" charset="0"/>
              </a:endParaRPr>
            </a:p>
          </p:txBody>
        </p:sp>
        <p:sp>
          <p:nvSpPr>
            <p:cNvPr id="4" name="Oval 3"/>
            <p:cNvSpPr/>
            <p:nvPr/>
          </p:nvSpPr>
          <p:spPr bwMode="auto">
            <a:xfrm>
              <a:off x="1737422" y="1844108"/>
              <a:ext cx="640073" cy="304746"/>
            </a:xfrm>
            <a:prstGeom prst="ellipse">
              <a:avLst/>
            </a:prstGeom>
            <a:noFill/>
            <a:ln w="349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outerShdw blurRad="38100" dist="38100" dir="2700000" algn="tl">
                    <a:srgbClr val="000000">
                      <a:alpha val="43137"/>
                    </a:srgbClr>
                  </a:outerShdw>
                </a:effectLst>
                <a:latin typeface="Times New Roman" pitchFamily="18" charset="0"/>
              </a:endParaRPr>
            </a:p>
          </p:txBody>
        </p:sp>
        <p:cxnSp>
          <p:nvCxnSpPr>
            <p:cNvPr id="8" name="Straight Arrow Connector 7"/>
            <p:cNvCxnSpPr>
              <a:stCxn id="6" idx="1"/>
            </p:cNvCxnSpPr>
            <p:nvPr/>
          </p:nvCxnSpPr>
          <p:spPr bwMode="auto">
            <a:xfrm flipH="1" flipV="1">
              <a:off x="2057458" y="2148854"/>
              <a:ext cx="5303431" cy="3524425"/>
            </a:xfrm>
            <a:prstGeom prst="straightConnector1">
              <a:avLst/>
            </a:prstGeom>
            <a:solidFill>
              <a:schemeClr val="accent1"/>
            </a:solidFill>
            <a:ln w="34925" cap="flat" cmpd="sng" algn="ctr">
              <a:solidFill>
                <a:schemeClr val="tx1"/>
              </a:solidFill>
              <a:prstDash val="solid"/>
              <a:round/>
              <a:headEnd type="none" w="med" len="med"/>
              <a:tailEnd type="arrow"/>
            </a:ln>
            <a:effectLst/>
          </p:spPr>
        </p:cxnSp>
      </p:grpSp>
      <p:grpSp>
        <p:nvGrpSpPr>
          <p:cNvPr id="11" name="Group 10"/>
          <p:cNvGrpSpPr/>
          <p:nvPr/>
        </p:nvGrpSpPr>
        <p:grpSpPr>
          <a:xfrm>
            <a:off x="2468961" y="1691659"/>
            <a:ext cx="6400672" cy="3299850"/>
            <a:chOff x="2468961" y="-1909411"/>
            <a:chExt cx="6400672" cy="3299850"/>
          </a:xfrm>
        </p:grpSpPr>
        <p:sp>
          <p:nvSpPr>
            <p:cNvPr id="12" name="TextBox 11"/>
            <p:cNvSpPr txBox="1"/>
            <p:nvPr/>
          </p:nvSpPr>
          <p:spPr>
            <a:xfrm>
              <a:off x="7223731" y="559442"/>
              <a:ext cx="1645902" cy="830997"/>
            </a:xfrm>
            <a:prstGeom prst="rect">
              <a:avLst/>
            </a:prstGeom>
            <a:noFill/>
            <a:ln>
              <a:solidFill>
                <a:schemeClr val="tx1"/>
              </a:solidFill>
            </a:ln>
          </p:spPr>
          <p:txBody>
            <a:bodyPr wrap="square" rtlCol="0">
              <a:spAutoFit/>
            </a:bodyPr>
            <a:lstStyle/>
            <a:p>
              <a:r>
                <a:rPr lang="en-US" b="1" dirty="0" smtClean="0">
                  <a:effectLst>
                    <a:outerShdw blurRad="38100" dist="38100" dir="2700000" algn="tl">
                      <a:srgbClr val="FFFFFF"/>
                    </a:outerShdw>
                  </a:effectLst>
                  <a:latin typeface="Arial" pitchFamily="34" charset="0"/>
                  <a:ea typeface="Verdana" pitchFamily="34" charset="0"/>
                  <a:cs typeface="Arial" pitchFamily="34" charset="0"/>
                </a:rPr>
                <a:t>Ordering policy</a:t>
              </a:r>
              <a:endParaRPr lang="en-US" b="1" dirty="0">
                <a:effectLst>
                  <a:outerShdw blurRad="38100" dist="38100" dir="2700000" algn="tl">
                    <a:srgbClr val="FFFFFF"/>
                  </a:outerShdw>
                </a:effectLst>
                <a:latin typeface="Arial" pitchFamily="34" charset="0"/>
                <a:ea typeface="Verdana" pitchFamily="34" charset="0"/>
                <a:cs typeface="Arial" pitchFamily="34" charset="0"/>
              </a:endParaRPr>
            </a:p>
          </p:txBody>
        </p:sp>
        <p:sp>
          <p:nvSpPr>
            <p:cNvPr id="13" name="Oval 12"/>
            <p:cNvSpPr/>
            <p:nvPr/>
          </p:nvSpPr>
          <p:spPr bwMode="auto">
            <a:xfrm>
              <a:off x="2468961" y="-1909411"/>
              <a:ext cx="3291746" cy="640073"/>
            </a:xfrm>
            <a:prstGeom prst="ellipse">
              <a:avLst/>
            </a:prstGeom>
            <a:noFill/>
            <a:ln w="349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outerShdw blurRad="38100" dist="38100" dir="2700000" algn="tl">
                    <a:srgbClr val="000000">
                      <a:alpha val="43137"/>
                    </a:srgbClr>
                  </a:outerShdw>
                </a:effectLst>
                <a:latin typeface="Times New Roman" pitchFamily="18" charset="0"/>
              </a:endParaRPr>
            </a:p>
          </p:txBody>
        </p:sp>
        <p:cxnSp>
          <p:nvCxnSpPr>
            <p:cNvPr id="14" name="Straight Arrow Connector 13"/>
            <p:cNvCxnSpPr>
              <a:stCxn id="12" idx="1"/>
              <a:endCxn id="13" idx="6"/>
            </p:cNvCxnSpPr>
            <p:nvPr/>
          </p:nvCxnSpPr>
          <p:spPr bwMode="auto">
            <a:xfrm flipH="1" flipV="1">
              <a:off x="5760707" y="-1589374"/>
              <a:ext cx="1463024" cy="2564315"/>
            </a:xfrm>
            <a:prstGeom prst="straightConnector1">
              <a:avLst/>
            </a:prstGeom>
            <a:solidFill>
              <a:schemeClr val="accent1"/>
            </a:solidFill>
            <a:ln w="34925" cap="flat" cmpd="sng" algn="ctr">
              <a:solidFill>
                <a:schemeClr val="tx1"/>
              </a:solidFill>
              <a:prstDash val="solid"/>
              <a:round/>
              <a:headEnd type="none" w="med" len="med"/>
              <a:tailEnd type="arrow"/>
            </a:ln>
            <a:effectLst/>
          </p:spPr>
        </p:cxnSp>
      </p:grpSp>
    </p:spTree>
    <p:extLst>
      <p:ext uri="{BB962C8B-B14F-4D97-AF65-F5344CB8AC3E}">
        <p14:creationId xmlns:p14="http://schemas.microsoft.com/office/powerpoint/2010/main" val="103620668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Footer Placeholder 2"/>
          <p:cNvSpPr>
            <a:spLocks noGrp="1"/>
          </p:cNvSpPr>
          <p:nvPr>
            <p:ph type="ftr" sz="quarter" idx="10"/>
          </p:nvPr>
        </p:nvSpPr>
        <p:spPr/>
        <p:txBody>
          <a:bodyPr/>
          <a:lstStyle/>
          <a:p>
            <a:r>
              <a:rPr lang="en-US" smtClean="0"/>
              <a:t>Integer_LP</a:t>
            </a:r>
            <a:endParaRPr lang="en-US" dirty="0"/>
          </a:p>
        </p:txBody>
      </p:sp>
      <p:sp>
        <p:nvSpPr>
          <p:cNvPr id="23" name="Slide Number Placeholder 3"/>
          <p:cNvSpPr>
            <a:spLocks noGrp="1"/>
          </p:cNvSpPr>
          <p:nvPr>
            <p:ph type="sldNum" sz="quarter" idx="11"/>
          </p:nvPr>
        </p:nvSpPr>
        <p:spPr/>
        <p:txBody>
          <a:bodyPr/>
          <a:lstStyle/>
          <a:p>
            <a:fld id="{DD88F068-6019-4CE0-A8F9-175CADD88F20}" type="slidenum">
              <a:rPr lang="en-US"/>
              <a:pPr/>
              <a:t>32</a:t>
            </a:fld>
            <a:endParaRPr lang="en-US" dirty="0"/>
          </a:p>
        </p:txBody>
      </p:sp>
      <p:sp>
        <p:nvSpPr>
          <p:cNvPr id="9236" name="Text Box 20"/>
          <p:cNvSpPr txBox="1">
            <a:spLocks noChangeArrowheads="1"/>
          </p:cNvSpPr>
          <p:nvPr/>
        </p:nvSpPr>
        <p:spPr bwMode="auto">
          <a:xfrm>
            <a:off x="274367" y="777269"/>
            <a:ext cx="3840437" cy="1938992"/>
          </a:xfrm>
          <a:prstGeom prst="rect">
            <a:avLst/>
          </a:prstGeom>
          <a:noFill/>
          <a:ln w="9525">
            <a:solidFill>
              <a:schemeClr val="tx1"/>
            </a:solidFill>
            <a:miter lim="800000"/>
            <a:headEnd/>
            <a:tailEnd/>
          </a:ln>
          <a:effectLst/>
        </p:spPr>
        <p:txBody>
          <a:bodyPr wrap="square">
            <a:spAutoFit/>
          </a:bodyPr>
          <a:lstStyle/>
          <a:p>
            <a:pPr>
              <a:spcBef>
                <a:spcPct val="50000"/>
              </a:spcBef>
            </a:pPr>
            <a:r>
              <a:rPr lang="en-US" sz="2400" b="1" dirty="0" smtClean="0">
                <a:effectLst>
                  <a:outerShdw blurRad="38100" dist="38100" dir="2700000" algn="tl">
                    <a:srgbClr val="FFFFFF"/>
                  </a:outerShdw>
                </a:effectLst>
                <a:latin typeface="Verdana" pitchFamily="34" charset="0"/>
                <a:cs typeface="Times New Roman" pitchFamily="18" charset="0"/>
              </a:rPr>
              <a:t>Objective:</a:t>
            </a:r>
            <a:r>
              <a:rPr lang="en-US" sz="2400" b="1" dirty="0" smtClean="0">
                <a:solidFill>
                  <a:srgbClr val="000066"/>
                </a:solidFill>
                <a:effectLst>
                  <a:outerShdw blurRad="38100" dist="38100" dir="2700000" algn="tl">
                    <a:srgbClr val="FFFFFF"/>
                  </a:outerShdw>
                </a:effectLst>
                <a:latin typeface="Verdana" pitchFamily="34" charset="0"/>
                <a:cs typeface="Times New Roman" pitchFamily="18" charset="0"/>
              </a:rPr>
              <a:t> </a:t>
            </a:r>
            <a:r>
              <a:rPr lang="en-US" b="1" dirty="0">
                <a:effectLst>
                  <a:outerShdw blurRad="38100" dist="38100" dir="2700000" algn="tl">
                    <a:srgbClr val="FFFFFF"/>
                  </a:outerShdw>
                </a:effectLst>
                <a:latin typeface="Calibri" pitchFamily="34" charset="0"/>
                <a:cs typeface="Calibri" pitchFamily="34" charset="0"/>
              </a:rPr>
              <a:t>to develop </a:t>
            </a:r>
            <a:r>
              <a:rPr lang="en-US" b="1" dirty="0" smtClean="0">
                <a:effectLst>
                  <a:outerShdw blurRad="38100" dist="38100" dir="2700000" algn="tl">
                    <a:srgbClr val="FFFFFF"/>
                  </a:outerShdw>
                </a:effectLst>
                <a:latin typeface="Calibri" pitchFamily="34" charset="0"/>
                <a:cs typeface="Calibri" pitchFamily="34" charset="0"/>
              </a:rPr>
              <a:t>             </a:t>
            </a:r>
            <a:r>
              <a:rPr lang="en-US" b="1" i="1" dirty="0" smtClean="0">
                <a:solidFill>
                  <a:schemeClr val="accent2">
                    <a:lumMod val="50000"/>
                  </a:schemeClr>
                </a:solidFill>
                <a:effectLst>
                  <a:outerShdw blurRad="38100" dist="38100" dir="2700000" algn="tl">
                    <a:srgbClr val="FFFFFF"/>
                  </a:outerShdw>
                </a:effectLst>
                <a:latin typeface="Calibri" pitchFamily="34" charset="0"/>
                <a:cs typeface="Calibri" pitchFamily="34" charset="0"/>
              </a:rPr>
              <a:t>a </a:t>
            </a:r>
            <a:r>
              <a:rPr lang="en-US" b="1" i="1" dirty="0">
                <a:solidFill>
                  <a:schemeClr val="accent2">
                    <a:lumMod val="50000"/>
                  </a:schemeClr>
                </a:solidFill>
                <a:effectLst>
                  <a:outerShdw blurRad="38100" dist="38100" dir="2700000" algn="tl">
                    <a:srgbClr val="FFFFFF"/>
                  </a:outerShdw>
                </a:effectLst>
                <a:latin typeface="Calibri" pitchFamily="34" charset="0"/>
                <a:cs typeface="Calibri" pitchFamily="34" charset="0"/>
              </a:rPr>
              <a:t>feasible production plan</a:t>
            </a:r>
            <a:r>
              <a:rPr lang="en-US" b="1" dirty="0">
                <a:effectLst>
                  <a:outerShdw blurRad="38100" dist="38100" dir="2700000" algn="tl">
                    <a:srgbClr val="FFFFFF"/>
                  </a:outerShdw>
                </a:effectLst>
                <a:latin typeface="Calibri" pitchFamily="34" charset="0"/>
                <a:cs typeface="Calibri" pitchFamily="34" charset="0"/>
              </a:rPr>
              <a:t> on an </a:t>
            </a:r>
            <a:r>
              <a:rPr lang="en-US" b="1" i="1" dirty="0">
                <a:solidFill>
                  <a:schemeClr val="accent2">
                    <a:lumMod val="50000"/>
                  </a:schemeClr>
                </a:solidFill>
                <a:effectLst>
                  <a:outerShdw blurRad="38100" dist="38100" dir="2700000" algn="tl">
                    <a:srgbClr val="FFFFFF"/>
                  </a:outerShdw>
                </a:effectLst>
                <a:latin typeface="Calibri" pitchFamily="34" charset="0"/>
                <a:cs typeface="Calibri" pitchFamily="34" charset="0"/>
              </a:rPr>
              <a:t>aggregate level </a:t>
            </a:r>
            <a:r>
              <a:rPr lang="en-US" b="1" dirty="0">
                <a:effectLst>
                  <a:outerShdw blurRad="38100" dist="38100" dir="2700000" algn="tl">
                    <a:srgbClr val="FFFFFF"/>
                  </a:outerShdw>
                </a:effectLst>
                <a:latin typeface="Calibri" pitchFamily="34" charset="0"/>
                <a:cs typeface="Calibri" pitchFamily="34" charset="0"/>
              </a:rPr>
              <a:t>based on demand, capacities, costs and other factors</a:t>
            </a:r>
            <a:r>
              <a:rPr lang="en-US" b="1" dirty="0" smtClean="0">
                <a:effectLst>
                  <a:outerShdw blurRad="38100" dist="38100" dir="2700000" algn="tl">
                    <a:srgbClr val="FFFFFF"/>
                  </a:outerShdw>
                </a:effectLst>
                <a:latin typeface="Calibri" pitchFamily="34" charset="0"/>
                <a:cs typeface="Calibri" pitchFamily="34" charset="0"/>
              </a:rPr>
              <a:t>. </a:t>
            </a:r>
            <a:endParaRPr lang="en-US" b="1" dirty="0">
              <a:effectLst>
                <a:outerShdw blurRad="38100" dist="38100" dir="2700000" algn="tl">
                  <a:srgbClr val="FFFFFF"/>
                </a:outerShdw>
              </a:effectLst>
              <a:latin typeface="Calibri" pitchFamily="34" charset="0"/>
              <a:cs typeface="Calibri" pitchFamily="34" charset="0"/>
            </a:endParaRPr>
          </a:p>
        </p:txBody>
      </p:sp>
      <p:grpSp>
        <p:nvGrpSpPr>
          <p:cNvPr id="2" name="Group 9"/>
          <p:cNvGrpSpPr/>
          <p:nvPr/>
        </p:nvGrpSpPr>
        <p:grpSpPr>
          <a:xfrm>
            <a:off x="4480561" y="320074"/>
            <a:ext cx="1223155" cy="806572"/>
            <a:chOff x="5105400" y="457200"/>
            <a:chExt cx="1223155" cy="806572"/>
          </a:xfrm>
        </p:grpSpPr>
        <p:pic>
          <p:nvPicPr>
            <p:cNvPr id="11" name="Picture 2" descr="1005_50.jpg">
              <a:hlinkClick r:id="rId3"/>
            </p:cNvPr>
            <p:cNvPicPr>
              <a:picLocks noChangeAspect="1" noChangeArrowheads="1"/>
            </p:cNvPicPr>
            <p:nvPr/>
          </p:nvPicPr>
          <p:blipFill>
            <a:blip r:embed="rId4" cstate="print"/>
            <a:srcRect/>
            <a:stretch>
              <a:fillRect/>
            </a:stretch>
          </p:blipFill>
          <p:spPr bwMode="auto">
            <a:xfrm>
              <a:off x="5105400" y="914395"/>
              <a:ext cx="1066800" cy="349377"/>
            </a:xfrm>
            <a:prstGeom prst="rect">
              <a:avLst/>
            </a:prstGeom>
            <a:noFill/>
          </p:spPr>
        </p:pic>
        <p:pic>
          <p:nvPicPr>
            <p:cNvPr id="12" name="Picture 4" descr="1015_1.jpg">
              <a:hlinkClick r:id="rId5"/>
            </p:cNvPr>
            <p:cNvPicPr>
              <a:picLocks noChangeAspect="1" noChangeArrowheads="1"/>
            </p:cNvPicPr>
            <p:nvPr/>
          </p:nvPicPr>
          <p:blipFill>
            <a:blip r:embed="rId6" cstate="print"/>
            <a:srcRect/>
            <a:stretch>
              <a:fillRect/>
            </a:stretch>
          </p:blipFill>
          <p:spPr bwMode="auto">
            <a:xfrm>
              <a:off x="5105400" y="457200"/>
              <a:ext cx="1223155" cy="381000"/>
            </a:xfrm>
            <a:prstGeom prst="rect">
              <a:avLst/>
            </a:prstGeom>
            <a:noFill/>
          </p:spPr>
        </p:pic>
      </p:grpSp>
      <p:sp>
        <p:nvSpPr>
          <p:cNvPr id="13" name="TextBox 12"/>
          <p:cNvSpPr txBox="1"/>
          <p:nvPr/>
        </p:nvSpPr>
        <p:spPr>
          <a:xfrm>
            <a:off x="5943585" y="320074"/>
            <a:ext cx="2651731" cy="830997"/>
          </a:xfrm>
          <a:prstGeom prst="rect">
            <a:avLst/>
          </a:prstGeom>
          <a:noFill/>
        </p:spPr>
        <p:txBody>
          <a:bodyPr wrap="square" rtlCol="0">
            <a:spAutoFit/>
          </a:bodyPr>
          <a:lstStyle/>
          <a:p>
            <a:r>
              <a:rPr lang="en-US" b="1" dirty="0" smtClean="0">
                <a:effectLst>
                  <a:outerShdw blurRad="38100" dist="38100" dir="2700000" algn="tl">
                    <a:srgbClr val="FFFFFF"/>
                  </a:outerShdw>
                </a:effectLst>
                <a:latin typeface="Calibri" pitchFamily="34" charset="0"/>
                <a:cs typeface="Calibri" pitchFamily="34" charset="0"/>
              </a:rPr>
              <a:t>Suppose</a:t>
            </a:r>
          </a:p>
          <a:p>
            <a:r>
              <a:rPr lang="en-US" b="1" dirty="0" smtClean="0">
                <a:effectLst>
                  <a:outerShdw blurRad="38100" dist="38100" dir="2700000" algn="tl">
                    <a:srgbClr val="FFFFFF"/>
                  </a:outerShdw>
                </a:effectLst>
                <a:latin typeface="Calibri" pitchFamily="34" charset="0"/>
                <a:cs typeface="Calibri" pitchFamily="34" charset="0"/>
              </a:rPr>
              <a:t>1 pickup = 1.6 cars</a:t>
            </a:r>
            <a:endParaRPr lang="en-US" b="1" dirty="0">
              <a:effectLst>
                <a:outerShdw blurRad="38100" dist="38100" dir="2700000" algn="tl">
                  <a:srgbClr val="FFFFFF"/>
                </a:outerShdw>
              </a:effectLst>
              <a:latin typeface="Calibri" pitchFamily="34" charset="0"/>
              <a:cs typeface="Calibri" pitchFamily="34" charset="0"/>
            </a:endParaRPr>
          </a:p>
        </p:txBody>
      </p:sp>
      <p:sp>
        <p:nvSpPr>
          <p:cNvPr id="14" name="TextBox 13"/>
          <p:cNvSpPr txBox="1"/>
          <p:nvPr/>
        </p:nvSpPr>
        <p:spPr>
          <a:xfrm>
            <a:off x="4114805" y="1143025"/>
            <a:ext cx="4754828" cy="1569660"/>
          </a:xfrm>
          <a:prstGeom prst="rect">
            <a:avLst/>
          </a:prstGeom>
          <a:noFill/>
        </p:spPr>
        <p:txBody>
          <a:bodyPr wrap="square" rtlCol="0">
            <a:spAutoFit/>
          </a:bodyPr>
          <a:lstStyle/>
          <a:p>
            <a:r>
              <a:rPr lang="en-US" b="1" dirty="0" smtClean="0">
                <a:effectLst>
                  <a:outerShdw blurRad="38100" dist="38100" dir="2700000" algn="tl">
                    <a:srgbClr val="FFFFFF"/>
                  </a:outerShdw>
                </a:effectLst>
                <a:latin typeface="Calibri" pitchFamily="34" charset="0"/>
                <a:cs typeface="Calibri" pitchFamily="34" charset="0"/>
              </a:rPr>
              <a:t>500 pickups and 1600 cars equivalent to:</a:t>
            </a:r>
          </a:p>
          <a:p>
            <a:pPr>
              <a:buFont typeface="Arial" pitchFamily="34" charset="0"/>
              <a:buChar char="•"/>
            </a:pPr>
            <a:r>
              <a:rPr lang="en-US" b="1" dirty="0" smtClean="0">
                <a:effectLst>
                  <a:outerShdw blurRad="38100" dist="38100" dir="2700000" algn="tl">
                    <a:srgbClr val="FFFFFF"/>
                  </a:outerShdw>
                </a:effectLst>
                <a:latin typeface="Calibri" pitchFamily="34" charset="0"/>
                <a:cs typeface="Calibri" pitchFamily="34" charset="0"/>
              </a:rPr>
              <a:t> (500 * 1.6) + 1600 = 2400 cars, or</a:t>
            </a:r>
          </a:p>
          <a:p>
            <a:pPr>
              <a:buFont typeface="Arial" pitchFamily="34" charset="0"/>
              <a:buChar char="•"/>
            </a:pPr>
            <a:r>
              <a:rPr lang="en-US" b="1" dirty="0" smtClean="0">
                <a:effectLst>
                  <a:outerShdw blurRad="38100" dist="38100" dir="2700000" algn="tl">
                    <a:srgbClr val="FFFFFF"/>
                  </a:outerShdw>
                </a:effectLst>
                <a:latin typeface="Calibri" pitchFamily="34" charset="0"/>
                <a:cs typeface="Calibri" pitchFamily="34" charset="0"/>
              </a:rPr>
              <a:t> 500 + (1600 / 1.6) = 1500 pickups.</a:t>
            </a:r>
            <a:endParaRPr lang="en-US" b="1" dirty="0">
              <a:effectLst>
                <a:outerShdw blurRad="38100" dist="38100" dir="2700000" algn="tl">
                  <a:srgbClr val="FFFFFF"/>
                </a:outerShdw>
              </a:effectLst>
              <a:latin typeface="Calibri" pitchFamily="34" charset="0"/>
              <a:cs typeface="Calibri" pitchFamily="34" charset="0"/>
            </a:endParaRPr>
          </a:p>
        </p:txBody>
      </p:sp>
      <p:sp>
        <p:nvSpPr>
          <p:cNvPr id="15" name="AutoShape 9"/>
          <p:cNvSpPr>
            <a:spLocks noChangeArrowheads="1"/>
          </p:cNvSpPr>
          <p:nvPr/>
        </p:nvSpPr>
        <p:spPr bwMode="blackWhite">
          <a:xfrm>
            <a:off x="228602" y="152400"/>
            <a:ext cx="4069081" cy="578882"/>
          </a:xfrm>
          <a:prstGeom prst="roundRect">
            <a:avLst>
              <a:gd name="adj" fmla="val 16667"/>
            </a:avLst>
          </a:prstGeom>
          <a:gradFill rotWithShape="1">
            <a:gsLst>
              <a:gs pos="0">
                <a:srgbClr val="800000"/>
              </a:gs>
              <a:gs pos="50000">
                <a:srgbClr val="CC0000"/>
              </a:gs>
              <a:gs pos="100000">
                <a:srgbClr val="800000"/>
              </a:gs>
            </a:gsLst>
            <a:lin ang="5400000" scaled="1"/>
          </a:gradFill>
          <a:ln w="9525">
            <a:solidFill>
              <a:srgbClr val="4D4D4D"/>
            </a:solidFill>
            <a:round/>
            <a:headEnd/>
            <a:tailEnd/>
          </a:ln>
          <a:effectLst>
            <a:outerShdw dist="107763" dir="2700000" algn="ctr" rotWithShape="0">
              <a:schemeClr val="bg2">
                <a:alpha val="50000"/>
              </a:schemeClr>
            </a:outerShdw>
          </a:effectLst>
        </p:spPr>
        <p:txBody>
          <a:bodyPr wrap="square" lIns="18288" rIns="18288">
            <a:spAutoFit/>
          </a:bodyPr>
          <a:lstStyle/>
          <a:p>
            <a:r>
              <a:rPr lang="en-US" sz="2800" b="1" dirty="0" smtClean="0">
                <a:solidFill>
                  <a:schemeClr val="bg1"/>
                </a:solidFill>
                <a:effectLst>
                  <a:outerShdw blurRad="38100" dist="38100" dir="2700000" algn="tl">
                    <a:srgbClr val="000000"/>
                  </a:outerShdw>
                </a:effectLst>
                <a:latin typeface="Verdana" pitchFamily="34" charset="0"/>
              </a:rPr>
              <a:t>Aggregate Planning</a:t>
            </a:r>
          </a:p>
        </p:txBody>
      </p:sp>
      <p:sp>
        <p:nvSpPr>
          <p:cNvPr id="16" name="TextBox 15"/>
          <p:cNvSpPr txBox="1"/>
          <p:nvPr/>
        </p:nvSpPr>
        <p:spPr>
          <a:xfrm>
            <a:off x="274367" y="3246122"/>
            <a:ext cx="5852096" cy="461665"/>
          </a:xfrm>
          <a:prstGeom prst="rect">
            <a:avLst/>
          </a:prstGeom>
          <a:noFill/>
        </p:spPr>
        <p:txBody>
          <a:bodyPr wrap="square" rtlCol="0">
            <a:spAutoFit/>
          </a:bodyPr>
          <a:lstStyle/>
          <a:p>
            <a:r>
              <a:rPr lang="en-US" b="1" dirty="0" smtClean="0">
                <a:effectLst>
                  <a:outerShdw blurRad="38100" dist="38100" dir="2700000" algn="tl">
                    <a:srgbClr val="FFFFFF"/>
                  </a:outerShdw>
                </a:effectLst>
                <a:latin typeface="Verdana" pitchFamily="34" charset="0"/>
                <a:ea typeface="Verdana" pitchFamily="34" charset="0"/>
                <a:cs typeface="Verdana" pitchFamily="34" charset="0"/>
              </a:rPr>
              <a:t>How is equivalence determined?</a:t>
            </a:r>
            <a:endParaRPr lang="en-US" b="1" dirty="0">
              <a:effectLst>
                <a:outerShdw blurRad="38100" dist="38100" dir="2700000" algn="tl">
                  <a:srgbClr val="FFFFFF"/>
                </a:outerShdw>
              </a:effectLst>
              <a:latin typeface="Verdana" pitchFamily="34" charset="0"/>
              <a:ea typeface="Verdana" pitchFamily="34" charset="0"/>
              <a:cs typeface="Verdana" pitchFamily="34" charset="0"/>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923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4">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4">
                                            <p:txEl>
                                              <p:pRg st="1" end="1"/>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4">
                                            <p:txEl>
                                              <p:pRg st="2" end="2"/>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36" grpId="0" animBg="1" autoUpdateAnimBg="0"/>
      <p:bldP spid="13" grpId="0"/>
      <p:bldP spid="14" grpId="0" build="p"/>
      <p:bldP spid="16"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 name="Footer Placeholder 2"/>
          <p:cNvSpPr>
            <a:spLocks noGrp="1"/>
          </p:cNvSpPr>
          <p:nvPr>
            <p:ph type="ftr" sz="quarter" idx="10"/>
          </p:nvPr>
        </p:nvSpPr>
        <p:spPr/>
        <p:txBody>
          <a:bodyPr/>
          <a:lstStyle/>
          <a:p>
            <a:r>
              <a:rPr lang="en-US" smtClean="0"/>
              <a:t>Integer_LP</a:t>
            </a:r>
            <a:endParaRPr lang="en-US" dirty="0"/>
          </a:p>
        </p:txBody>
      </p:sp>
      <p:sp>
        <p:nvSpPr>
          <p:cNvPr id="47" name="Slide Number Placeholder 3"/>
          <p:cNvSpPr>
            <a:spLocks noGrp="1"/>
          </p:cNvSpPr>
          <p:nvPr>
            <p:ph type="sldNum" sz="quarter" idx="11"/>
          </p:nvPr>
        </p:nvSpPr>
        <p:spPr/>
        <p:txBody>
          <a:bodyPr/>
          <a:lstStyle/>
          <a:p>
            <a:fld id="{C074A1FF-6085-404B-BC38-481E7F9D4A2E}" type="slidenum">
              <a:rPr lang="en-US"/>
              <a:pPr/>
              <a:t>33</a:t>
            </a:fld>
            <a:endParaRPr lang="en-US" dirty="0"/>
          </a:p>
        </p:txBody>
      </p:sp>
      <p:sp>
        <p:nvSpPr>
          <p:cNvPr id="25" name="Rectangle 2"/>
          <p:cNvSpPr>
            <a:spLocks noGrp="1" noChangeArrowheads="1"/>
          </p:cNvSpPr>
          <p:nvPr>
            <p:ph type="title" idx="4294967295"/>
          </p:nvPr>
        </p:nvSpPr>
        <p:spPr>
          <a:xfrm>
            <a:off x="228600" y="228600"/>
            <a:ext cx="8686800" cy="365791"/>
          </a:xfrm>
          <a:prstGeom prst="rect">
            <a:avLst/>
          </a:prstGeom>
        </p:spPr>
        <p:txBody>
          <a:bodyPr/>
          <a:lstStyle/>
          <a:p>
            <a:pPr algn="l"/>
            <a:r>
              <a:rPr lang="en-US" sz="2000" b="1" dirty="0" smtClean="0">
                <a:effectLst>
                  <a:outerShdw blurRad="38100" dist="38100" dir="2700000" algn="tl">
                    <a:srgbClr val="FFFFFF"/>
                  </a:outerShdw>
                </a:effectLst>
                <a:latin typeface="Arial" pitchFamily="34" charset="0"/>
                <a:cs typeface="Arial" pitchFamily="34" charset="0"/>
              </a:rPr>
              <a:t>Calculate aggregate demand in term of the standard product  “CC”. </a:t>
            </a:r>
            <a:endParaRPr lang="en-US" sz="2000" b="1" dirty="0">
              <a:effectLst>
                <a:outerShdw blurRad="38100" dist="38100" dir="2700000" algn="tl">
                  <a:srgbClr val="FFFFFF"/>
                </a:outerShdw>
              </a:effectLst>
              <a:latin typeface="Arial" pitchFamily="34" charset="0"/>
              <a:cs typeface="Arial" pitchFamily="34" charset="0"/>
            </a:endParaRPr>
          </a:p>
        </p:txBody>
      </p:sp>
      <p:sp>
        <p:nvSpPr>
          <p:cNvPr id="13351" name="Text Box 39"/>
          <p:cNvSpPr txBox="1">
            <a:spLocks noChangeArrowheads="1"/>
          </p:cNvSpPr>
          <p:nvPr/>
        </p:nvSpPr>
        <p:spPr bwMode="auto">
          <a:xfrm>
            <a:off x="274367" y="4251951"/>
            <a:ext cx="8534400" cy="461665"/>
          </a:xfrm>
          <a:prstGeom prst="rect">
            <a:avLst/>
          </a:prstGeom>
          <a:noFill/>
          <a:ln w="9525">
            <a:noFill/>
            <a:miter lim="800000"/>
            <a:headEnd/>
            <a:tailEnd/>
          </a:ln>
          <a:effectLst/>
        </p:spPr>
        <p:txBody>
          <a:bodyPr>
            <a:spAutoFit/>
          </a:bodyPr>
          <a:lstStyle/>
          <a:p>
            <a:pPr>
              <a:spcBef>
                <a:spcPct val="10000"/>
              </a:spcBef>
            </a:pPr>
            <a:r>
              <a:rPr lang="en-US" b="1" dirty="0" smtClean="0">
                <a:solidFill>
                  <a:schemeClr val="tx2"/>
                </a:solidFill>
                <a:effectLst>
                  <a:outerShdw blurRad="38100" dist="38100" dir="2700000" algn="tl">
                    <a:srgbClr val="FFFFFF"/>
                  </a:outerShdw>
                </a:effectLst>
                <a:latin typeface="Verdana" pitchFamily="34" charset="0"/>
                <a:ea typeface="Verdana" pitchFamily="34" charset="0"/>
                <a:cs typeface="Verdana" pitchFamily="34" charset="0"/>
              </a:rPr>
              <a:t>What </a:t>
            </a:r>
            <a:r>
              <a:rPr lang="en-US" b="1" dirty="0">
                <a:solidFill>
                  <a:schemeClr val="tx2"/>
                </a:solidFill>
                <a:effectLst>
                  <a:outerShdw blurRad="38100" dist="38100" dir="2700000" algn="tl">
                    <a:srgbClr val="FFFFFF"/>
                  </a:outerShdw>
                </a:effectLst>
                <a:latin typeface="Verdana" pitchFamily="34" charset="0"/>
                <a:ea typeface="Verdana" pitchFamily="34" charset="0"/>
                <a:cs typeface="Verdana" pitchFamily="34" charset="0"/>
              </a:rPr>
              <a:t>to do if capacity in standard units is 5000? </a:t>
            </a:r>
          </a:p>
        </p:txBody>
      </p:sp>
      <p:sp>
        <p:nvSpPr>
          <p:cNvPr id="17" name="Rectangle 2"/>
          <p:cNvSpPr txBox="1">
            <a:spLocks noChangeArrowheads="1"/>
          </p:cNvSpPr>
          <p:nvPr/>
        </p:nvSpPr>
        <p:spPr bwMode="auto">
          <a:xfrm>
            <a:off x="1676400" y="609600"/>
            <a:ext cx="7086600" cy="9906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endParaRPr kumimoji="0" lang="en-US" sz="2000" b="1" i="0" u="none" strike="noStrike" kern="0" cap="none" spc="0" normalizeH="0" baseline="0" noProof="0" dirty="0">
              <a:ln>
                <a:noFill/>
              </a:ln>
              <a:solidFill>
                <a:schemeClr val="tx1"/>
              </a:solidFill>
              <a:effectLst>
                <a:outerShdw blurRad="38100" dist="38100" dir="2700000" algn="tl">
                  <a:srgbClr val="FFFFFF"/>
                </a:outerShdw>
              </a:effectLst>
              <a:uLnTx/>
              <a:uFillTx/>
              <a:latin typeface="+mj-lt"/>
              <a:ea typeface="+mj-ea"/>
              <a:cs typeface="+mj-cs"/>
            </a:endParaRPr>
          </a:p>
        </p:txBody>
      </p:sp>
      <p:graphicFrame>
        <p:nvGraphicFramePr>
          <p:cNvPr id="26" name="Group 50"/>
          <p:cNvGraphicFramePr>
            <a:graphicFrameLocks noGrp="1"/>
          </p:cNvGraphicFramePr>
          <p:nvPr/>
        </p:nvGraphicFramePr>
        <p:xfrm>
          <a:off x="457200" y="990600"/>
          <a:ext cx="7086600" cy="2865755"/>
        </p:xfrm>
        <a:graphic>
          <a:graphicData uri="http://schemas.openxmlformats.org/drawingml/2006/table">
            <a:tbl>
              <a:tblPr/>
              <a:tblGrid>
                <a:gridCol w="762000"/>
                <a:gridCol w="1752600"/>
                <a:gridCol w="1752600"/>
                <a:gridCol w="2819400"/>
              </a:tblGrid>
              <a:tr h="70167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dirty="0" smtClean="0">
                        <a:ln>
                          <a:noFill/>
                        </a:ln>
                        <a:solidFill>
                          <a:schemeClr val="tx1"/>
                        </a:solidFill>
                        <a:effectLst>
                          <a:outerShdw blurRad="38100" dist="38100" dir="2700000" algn="tl">
                            <a:srgbClr val="FFFFFF"/>
                          </a:outerShdw>
                        </a:effectLst>
                        <a:latin typeface="Arial"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1" i="0" u="none" strike="noStrike" kern="1200" cap="none" normalizeH="0" baseline="0" dirty="0" smtClean="0">
                          <a:ln>
                            <a:noFill/>
                          </a:ln>
                          <a:solidFill>
                            <a:schemeClr val="tx1"/>
                          </a:solidFill>
                          <a:effectLst>
                            <a:outerShdw blurRad="38100" dist="38100" dir="2700000" algn="tl">
                              <a:srgbClr val="FFFFFF"/>
                            </a:outerShdw>
                          </a:effectLst>
                          <a:latin typeface="Arial" charset="0"/>
                          <a:ea typeface="+mn-ea"/>
                          <a:cs typeface="Arial" charset="0"/>
                        </a:rPr>
                        <a:t>Time      [Hrs. /unit]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outerShdw blurRad="38100" dist="38100" dir="2700000" algn="tl">
                              <a:srgbClr val="FFFFFF"/>
                            </a:outerShdw>
                          </a:effectLst>
                          <a:latin typeface="Arial" charset="0"/>
                          <a:cs typeface="Arial" charset="0"/>
                        </a:rPr>
                        <a:t>Demand  for May [units]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2000" b="1" i="0" u="none" strike="noStrike" kern="1200" cap="none" normalizeH="0" baseline="0" dirty="0" smtClean="0">
                          <a:ln>
                            <a:noFill/>
                          </a:ln>
                          <a:solidFill>
                            <a:schemeClr val="tx1"/>
                          </a:solidFill>
                          <a:effectLst>
                            <a:outerShdw blurRad="38100" dist="38100" dir="2700000" algn="tl">
                              <a:srgbClr val="FFFFFF"/>
                            </a:outerShdw>
                          </a:effectLst>
                          <a:latin typeface="Arial" charset="0"/>
                          <a:ea typeface="+mn-ea"/>
                          <a:cs typeface="Arial" charset="0"/>
                        </a:rPr>
                        <a:t>Demand in standard product (CC) units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88925">
                <a:tc>
                  <a:txBody>
                    <a:bodyPr/>
                    <a:lstStyle/>
                    <a:p>
                      <a:pPr marL="0" marR="0" algn="ctr">
                        <a:lnSpc>
                          <a:spcPct val="115000"/>
                        </a:lnSpc>
                        <a:spcBef>
                          <a:spcPts val="0"/>
                        </a:spcBef>
                        <a:spcAft>
                          <a:spcPts val="1000"/>
                        </a:spcAft>
                      </a:pPr>
                      <a:r>
                        <a:rPr kumimoji="0" lang="en-US" sz="2000" b="1" i="0" u="none" strike="noStrike" kern="1200" cap="none" normalizeH="0" baseline="0" dirty="0" smtClean="0">
                          <a:ln>
                            <a:noFill/>
                          </a:ln>
                          <a:solidFill>
                            <a:schemeClr val="tx1"/>
                          </a:solidFill>
                          <a:effectLst>
                            <a:outerShdw blurRad="38100" dist="38100" dir="2700000" algn="tl">
                              <a:srgbClr val="FFFFFF"/>
                            </a:outerShdw>
                          </a:effectLst>
                          <a:latin typeface="Arial" charset="0"/>
                          <a:ea typeface="+mn-ea"/>
                          <a:cs typeface="Arial" charset="0"/>
                        </a:rPr>
                        <a:t>AA </a:t>
                      </a:r>
                    </a:p>
                  </a:txBody>
                  <a:tcP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algn="ctr">
                        <a:lnSpc>
                          <a:spcPct val="115000"/>
                        </a:lnSpc>
                        <a:spcBef>
                          <a:spcPts val="0"/>
                        </a:spcBef>
                        <a:spcAft>
                          <a:spcPts val="1000"/>
                        </a:spcAft>
                      </a:pPr>
                      <a:r>
                        <a:rPr kumimoji="0" lang="en-US" sz="2000" b="1" i="0" u="none" strike="noStrike" kern="1200" cap="none" normalizeH="0" baseline="0" dirty="0" smtClean="0">
                          <a:ln>
                            <a:noFill/>
                          </a:ln>
                          <a:solidFill>
                            <a:schemeClr val="tx1"/>
                          </a:solidFill>
                          <a:effectLst>
                            <a:outerShdw blurRad="38100" dist="38100" dir="2700000" algn="tl">
                              <a:srgbClr val="FFFFFF"/>
                            </a:outerShdw>
                          </a:effectLst>
                          <a:latin typeface="Arial" charset="0"/>
                          <a:ea typeface="+mn-ea"/>
                          <a:cs typeface="Arial" charset="0"/>
                        </a:rPr>
                        <a:t>1.5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algn="ctr">
                        <a:lnSpc>
                          <a:spcPct val="115000"/>
                        </a:lnSpc>
                        <a:spcBef>
                          <a:spcPts val="0"/>
                        </a:spcBef>
                        <a:spcAft>
                          <a:spcPts val="1000"/>
                        </a:spcAft>
                      </a:pPr>
                      <a:r>
                        <a:rPr kumimoji="0" lang="en-US" sz="2000" b="1" i="0" u="none" strike="noStrike" kern="1200" cap="none" normalizeH="0" baseline="0" dirty="0" smtClean="0">
                          <a:ln>
                            <a:noFill/>
                          </a:ln>
                          <a:solidFill>
                            <a:schemeClr val="tx1"/>
                          </a:solidFill>
                          <a:effectLst>
                            <a:outerShdw blurRad="38100" dist="38100" dir="2700000" algn="tl">
                              <a:srgbClr val="FFFFFF"/>
                            </a:outerShdw>
                          </a:effectLst>
                          <a:latin typeface="Arial" charset="0"/>
                          <a:ea typeface="+mn-ea"/>
                          <a:cs typeface="Arial" charset="0"/>
                        </a:rPr>
                        <a:t>2400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lang="en-US" sz="1800" b="1" dirty="0" smtClean="0">
                        <a:solidFill>
                          <a:schemeClr val="tx2"/>
                        </a:solidFill>
                        <a:effectLst>
                          <a:outerShdw blurRad="38100" dist="38100" dir="2700000" algn="tl">
                            <a:srgbClr val="FFFFFF"/>
                          </a:outerShdw>
                        </a:effectLst>
                        <a:latin typeface="+mn-lt"/>
                        <a:ea typeface="+mj-ea"/>
                        <a:cs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50838">
                <a:tc>
                  <a:txBody>
                    <a:bodyPr/>
                    <a:lstStyle/>
                    <a:p>
                      <a:pPr marL="0" marR="0" algn="ctr">
                        <a:lnSpc>
                          <a:spcPct val="115000"/>
                        </a:lnSpc>
                        <a:spcBef>
                          <a:spcPts val="0"/>
                        </a:spcBef>
                        <a:spcAft>
                          <a:spcPts val="1000"/>
                        </a:spcAft>
                      </a:pPr>
                      <a:r>
                        <a:rPr kumimoji="0" lang="en-US" sz="2000" b="1" i="0" u="none" strike="noStrike" kern="1200" cap="none" normalizeH="0" baseline="0" dirty="0" smtClean="0">
                          <a:ln>
                            <a:noFill/>
                          </a:ln>
                          <a:solidFill>
                            <a:schemeClr val="tx1"/>
                          </a:solidFill>
                          <a:effectLst>
                            <a:outerShdw blurRad="38100" dist="38100" dir="2700000" algn="tl">
                              <a:srgbClr val="FFFFFF"/>
                            </a:outerShdw>
                          </a:effectLst>
                          <a:latin typeface="Arial" charset="0"/>
                          <a:ea typeface="+mn-ea"/>
                          <a:cs typeface="Arial" charset="0"/>
                        </a:rPr>
                        <a:t>BB   </a:t>
                      </a:r>
                    </a:p>
                  </a:txBody>
                  <a:tcP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algn="ctr">
                        <a:lnSpc>
                          <a:spcPct val="115000"/>
                        </a:lnSpc>
                        <a:spcBef>
                          <a:spcPts val="0"/>
                        </a:spcBef>
                        <a:spcAft>
                          <a:spcPts val="1000"/>
                        </a:spcAft>
                      </a:pPr>
                      <a:r>
                        <a:rPr kumimoji="0" lang="en-US" sz="2000" b="1" i="0" u="none" strike="noStrike" kern="1200" cap="none" normalizeH="0" baseline="0" dirty="0" smtClean="0">
                          <a:ln>
                            <a:noFill/>
                          </a:ln>
                          <a:solidFill>
                            <a:schemeClr val="tx1"/>
                          </a:solidFill>
                          <a:effectLst>
                            <a:outerShdw blurRad="38100" dist="38100" dir="2700000" algn="tl">
                              <a:srgbClr val="FFFFFF"/>
                            </a:outerShdw>
                          </a:effectLst>
                          <a:latin typeface="Arial" charset="0"/>
                          <a:ea typeface="+mn-ea"/>
                          <a:cs typeface="Arial" charset="0"/>
                        </a:rPr>
                        <a:t>3.0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algn="ctr">
                        <a:lnSpc>
                          <a:spcPct val="115000"/>
                        </a:lnSpc>
                        <a:spcBef>
                          <a:spcPts val="0"/>
                        </a:spcBef>
                        <a:spcAft>
                          <a:spcPts val="1000"/>
                        </a:spcAft>
                      </a:pPr>
                      <a:r>
                        <a:rPr kumimoji="0" lang="en-US" sz="2000" b="1" i="0" u="none" strike="noStrike" kern="1200" cap="none" normalizeH="0" baseline="0" dirty="0" smtClean="0">
                          <a:ln>
                            <a:noFill/>
                          </a:ln>
                          <a:solidFill>
                            <a:schemeClr val="tx1"/>
                          </a:solidFill>
                          <a:effectLst>
                            <a:outerShdw blurRad="38100" dist="38100" dir="2700000" algn="tl">
                              <a:srgbClr val="FFFFFF"/>
                            </a:outerShdw>
                          </a:effectLst>
                          <a:latin typeface="Arial" charset="0"/>
                          <a:ea typeface="+mn-ea"/>
                          <a:cs typeface="Arial" charset="0"/>
                        </a:rPr>
                        <a:t>1000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lang="en-US" sz="1800" b="1" dirty="0" smtClean="0">
                        <a:solidFill>
                          <a:schemeClr val="tx2"/>
                        </a:solidFill>
                        <a:effectLst>
                          <a:outerShdw blurRad="38100" dist="38100" dir="2700000" algn="tl">
                            <a:srgbClr val="FFFFFF"/>
                          </a:outerShdw>
                        </a:effectLst>
                        <a:latin typeface="+mn-lt"/>
                        <a:ea typeface="+mj-ea"/>
                        <a:cs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6550">
                <a:tc>
                  <a:txBody>
                    <a:bodyPr/>
                    <a:lstStyle/>
                    <a:p>
                      <a:pPr marL="0" marR="0" algn="ctr">
                        <a:lnSpc>
                          <a:spcPct val="115000"/>
                        </a:lnSpc>
                        <a:spcBef>
                          <a:spcPts val="0"/>
                        </a:spcBef>
                        <a:spcAft>
                          <a:spcPts val="1000"/>
                        </a:spcAft>
                      </a:pPr>
                      <a:r>
                        <a:rPr kumimoji="0" lang="en-US" sz="2000" b="1" i="0" u="none" strike="noStrike" kern="1200" cap="none" normalizeH="0" baseline="0" dirty="0" smtClean="0">
                          <a:ln>
                            <a:noFill/>
                          </a:ln>
                          <a:solidFill>
                            <a:schemeClr val="tx1"/>
                          </a:solidFill>
                          <a:effectLst>
                            <a:outerShdw blurRad="38100" dist="38100" dir="2700000" algn="tl">
                              <a:srgbClr val="FFFFFF"/>
                            </a:outerShdw>
                          </a:effectLst>
                          <a:latin typeface="Arial" charset="0"/>
                          <a:ea typeface="+mn-ea"/>
                          <a:cs typeface="Arial" charset="0"/>
                        </a:rPr>
                        <a:t>CC </a:t>
                      </a:r>
                    </a:p>
                  </a:txBody>
                  <a:tcP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66CC"/>
                    </a:solidFill>
                  </a:tcPr>
                </a:tc>
                <a:tc>
                  <a:txBody>
                    <a:bodyPr/>
                    <a:lstStyle/>
                    <a:p>
                      <a:pPr marL="0" marR="0" algn="ctr">
                        <a:lnSpc>
                          <a:spcPct val="115000"/>
                        </a:lnSpc>
                        <a:spcBef>
                          <a:spcPts val="0"/>
                        </a:spcBef>
                        <a:spcAft>
                          <a:spcPts val="1000"/>
                        </a:spcAft>
                      </a:pPr>
                      <a:r>
                        <a:rPr kumimoji="0" lang="en-US" sz="2000" b="1" i="0" u="none" strike="noStrike" kern="1200" cap="none" normalizeH="0" baseline="0" dirty="0" smtClean="0">
                          <a:ln>
                            <a:noFill/>
                          </a:ln>
                          <a:solidFill>
                            <a:schemeClr val="tx1"/>
                          </a:solidFill>
                          <a:effectLst>
                            <a:outerShdw blurRad="38100" dist="38100" dir="2700000" algn="tl">
                              <a:srgbClr val="FFFFFF"/>
                            </a:outerShdw>
                          </a:effectLst>
                          <a:latin typeface="Arial" charset="0"/>
                          <a:ea typeface="+mn-ea"/>
                          <a:cs typeface="Arial" charset="0"/>
                        </a:rPr>
                        <a:t>2.0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66CC"/>
                    </a:solidFill>
                  </a:tcPr>
                </a:tc>
                <a:tc>
                  <a:txBody>
                    <a:bodyPr/>
                    <a:lstStyle/>
                    <a:p>
                      <a:pPr marL="0" marR="0" algn="ctr">
                        <a:lnSpc>
                          <a:spcPct val="115000"/>
                        </a:lnSpc>
                        <a:spcBef>
                          <a:spcPts val="0"/>
                        </a:spcBef>
                        <a:spcAft>
                          <a:spcPts val="1000"/>
                        </a:spcAft>
                      </a:pPr>
                      <a:r>
                        <a:rPr kumimoji="0" lang="en-US" sz="2000" b="1" i="0" u="none" strike="noStrike" kern="1200" cap="none" normalizeH="0" baseline="0" dirty="0" smtClean="0">
                          <a:ln>
                            <a:noFill/>
                          </a:ln>
                          <a:solidFill>
                            <a:schemeClr val="tx1"/>
                          </a:solidFill>
                          <a:effectLst>
                            <a:outerShdw blurRad="38100" dist="38100" dir="2700000" algn="tl">
                              <a:srgbClr val="FFFFFF"/>
                            </a:outerShdw>
                          </a:effectLst>
                          <a:latin typeface="Arial" charset="0"/>
                          <a:ea typeface="+mn-ea"/>
                          <a:cs typeface="Arial" charset="0"/>
                        </a:rPr>
                        <a:t>2000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66CC"/>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lang="en-US" sz="1800" b="1" dirty="0" smtClean="0">
                        <a:solidFill>
                          <a:schemeClr val="tx2"/>
                        </a:solidFill>
                        <a:effectLst>
                          <a:outerShdw blurRad="38100" dist="38100" dir="2700000" algn="tl">
                            <a:srgbClr val="FFFFFF"/>
                          </a:outerShdw>
                        </a:effectLst>
                        <a:latin typeface="+mn-lt"/>
                        <a:ea typeface="+mj-ea"/>
                        <a:cs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22263">
                <a:tc>
                  <a:txBody>
                    <a:bodyPr/>
                    <a:lstStyle/>
                    <a:p>
                      <a:pPr marL="0" marR="0" algn="ctr">
                        <a:lnSpc>
                          <a:spcPct val="115000"/>
                        </a:lnSpc>
                        <a:spcBef>
                          <a:spcPts val="0"/>
                        </a:spcBef>
                        <a:spcAft>
                          <a:spcPts val="1000"/>
                        </a:spcAft>
                      </a:pPr>
                      <a:r>
                        <a:rPr kumimoji="0" lang="en-US" sz="2000" b="1" i="0" u="none" strike="noStrike" kern="1200" cap="none" normalizeH="0" baseline="0" dirty="0" smtClean="0">
                          <a:ln>
                            <a:noFill/>
                          </a:ln>
                          <a:solidFill>
                            <a:schemeClr val="tx1"/>
                          </a:solidFill>
                          <a:effectLst>
                            <a:outerShdw blurRad="38100" dist="38100" dir="2700000" algn="tl">
                              <a:srgbClr val="FFFFFF"/>
                            </a:outerShdw>
                          </a:effectLst>
                          <a:latin typeface="Arial" charset="0"/>
                          <a:ea typeface="+mn-ea"/>
                          <a:cs typeface="Arial" charset="0"/>
                        </a:rPr>
                        <a:t>DD</a:t>
                      </a:r>
                    </a:p>
                  </a:txBody>
                  <a:tcP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algn="ctr">
                        <a:lnSpc>
                          <a:spcPct val="115000"/>
                        </a:lnSpc>
                        <a:spcBef>
                          <a:spcPts val="0"/>
                        </a:spcBef>
                        <a:spcAft>
                          <a:spcPts val="1000"/>
                        </a:spcAft>
                      </a:pPr>
                      <a:r>
                        <a:rPr kumimoji="0" lang="en-US" sz="2000" b="1" i="0" u="none" strike="noStrike" kern="1200" cap="none" normalizeH="0" baseline="0" dirty="0" smtClean="0">
                          <a:ln>
                            <a:noFill/>
                          </a:ln>
                          <a:solidFill>
                            <a:schemeClr val="tx1"/>
                          </a:solidFill>
                          <a:effectLst>
                            <a:outerShdw blurRad="38100" dist="38100" dir="2700000" algn="tl">
                              <a:srgbClr val="FFFFFF"/>
                            </a:outerShdw>
                          </a:effectLst>
                          <a:latin typeface="Arial" charset="0"/>
                          <a:ea typeface="+mn-ea"/>
                          <a:cs typeface="Arial" charset="0"/>
                        </a:rPr>
                        <a:t>1.0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algn="ctr">
                        <a:lnSpc>
                          <a:spcPct val="115000"/>
                        </a:lnSpc>
                        <a:spcBef>
                          <a:spcPts val="0"/>
                        </a:spcBef>
                        <a:spcAft>
                          <a:spcPts val="1000"/>
                        </a:spcAft>
                      </a:pPr>
                      <a:r>
                        <a:rPr kumimoji="0" lang="en-US" sz="2000" b="1" i="0" u="none" strike="noStrike" kern="1200" cap="none" normalizeH="0" baseline="0" dirty="0" smtClean="0">
                          <a:ln>
                            <a:noFill/>
                          </a:ln>
                          <a:solidFill>
                            <a:schemeClr val="tx1"/>
                          </a:solidFill>
                          <a:effectLst>
                            <a:outerShdw blurRad="38100" dist="38100" dir="2700000" algn="tl">
                              <a:srgbClr val="FFFFFF"/>
                            </a:outerShdw>
                          </a:effectLst>
                          <a:latin typeface="Arial" charset="0"/>
                          <a:ea typeface="+mn-ea"/>
                          <a:cs typeface="Arial" charset="0"/>
                        </a:rPr>
                        <a:t>1200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lang="en-US" sz="1800" b="1" dirty="0" smtClean="0">
                        <a:solidFill>
                          <a:schemeClr val="tx2"/>
                        </a:solidFill>
                        <a:effectLst>
                          <a:outerShdw blurRad="38100" dist="38100" dir="2700000" algn="tl">
                            <a:srgbClr val="FFFFFF"/>
                          </a:outerShdw>
                        </a:effectLst>
                        <a:latin typeface="+mn-lt"/>
                        <a:ea typeface="+mj-ea"/>
                        <a:cs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90513">
                <a:tc gridSpan="3">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outerShdw blurRad="38100" dist="38100" dir="2700000" algn="tl">
                              <a:srgbClr val="FFFFFF"/>
                            </a:outerShdw>
                          </a:effectLst>
                          <a:latin typeface="Arial" charset="0"/>
                          <a:cs typeface="Arial" charset="0"/>
                        </a:rPr>
                        <a:t>Aggregate requirement (demand)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endParaRPr lang="en-US" sz="1800" b="1" dirty="0" smtClean="0">
                        <a:solidFill>
                          <a:schemeClr val="tx2"/>
                        </a:solidFill>
                        <a:effectLst>
                          <a:outerShdw blurRad="38100" dist="38100" dir="2700000" algn="tl">
                            <a:srgbClr val="FFFFFF"/>
                          </a:outerShdw>
                        </a:effectLst>
                        <a:latin typeface="+mn-lt"/>
                        <a:ea typeface="+mj-ea"/>
                        <a:cs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27" name="Text Box 44"/>
          <p:cNvSpPr txBox="1">
            <a:spLocks noChangeArrowheads="1"/>
          </p:cNvSpPr>
          <p:nvPr/>
        </p:nvSpPr>
        <p:spPr bwMode="auto">
          <a:xfrm>
            <a:off x="4724400" y="1676400"/>
            <a:ext cx="2819400" cy="400110"/>
          </a:xfrm>
          <a:prstGeom prst="rect">
            <a:avLst/>
          </a:prstGeom>
          <a:noFill/>
          <a:ln w="9525">
            <a:noFill/>
            <a:miter lim="800000"/>
            <a:headEnd/>
            <a:tailEnd/>
          </a:ln>
          <a:effectLst/>
        </p:spPr>
        <p:txBody>
          <a:bodyPr wrap="square">
            <a:spAutoFit/>
          </a:bodyPr>
          <a:lstStyle/>
          <a:p>
            <a:pPr>
              <a:spcBef>
                <a:spcPct val="50000"/>
              </a:spcBef>
            </a:pPr>
            <a:r>
              <a:rPr lang="en-US" sz="2000" b="1" dirty="0">
                <a:effectLst>
                  <a:outerShdw blurRad="38100" dist="38100" dir="2700000" algn="tl">
                    <a:srgbClr val="FFFFFF"/>
                  </a:outerShdw>
                </a:effectLst>
                <a:latin typeface="Arial" charset="0"/>
                <a:cs typeface="Arial" charset="0"/>
              </a:rPr>
              <a:t>1.5 * </a:t>
            </a:r>
            <a:r>
              <a:rPr lang="en-US" sz="2000" b="1" dirty="0" smtClean="0">
                <a:effectLst>
                  <a:outerShdw blurRad="38100" dist="38100" dir="2700000" algn="tl">
                    <a:srgbClr val="FFFFFF"/>
                  </a:outerShdw>
                </a:effectLst>
                <a:latin typeface="Arial" charset="0"/>
                <a:cs typeface="Arial" charset="0"/>
              </a:rPr>
              <a:t>2400 / 2.0 = 1800</a:t>
            </a:r>
            <a:endParaRPr lang="en-US" sz="2000" b="1" dirty="0">
              <a:effectLst>
                <a:outerShdw blurRad="38100" dist="38100" dir="2700000" algn="tl">
                  <a:srgbClr val="FFFFFF"/>
                </a:outerShdw>
              </a:effectLst>
              <a:latin typeface="Arial" charset="0"/>
              <a:cs typeface="Arial" charset="0"/>
            </a:endParaRPr>
          </a:p>
        </p:txBody>
      </p:sp>
      <p:sp>
        <p:nvSpPr>
          <p:cNvPr id="28" name="Text Box 44"/>
          <p:cNvSpPr txBox="1">
            <a:spLocks noChangeArrowheads="1"/>
          </p:cNvSpPr>
          <p:nvPr/>
        </p:nvSpPr>
        <p:spPr bwMode="auto">
          <a:xfrm>
            <a:off x="4724400" y="2057400"/>
            <a:ext cx="2819400" cy="1323439"/>
          </a:xfrm>
          <a:prstGeom prst="rect">
            <a:avLst/>
          </a:prstGeom>
          <a:noFill/>
          <a:ln w="9525">
            <a:noFill/>
            <a:miter lim="800000"/>
            <a:headEnd/>
            <a:tailEnd/>
          </a:ln>
          <a:effectLst/>
        </p:spPr>
        <p:txBody>
          <a:bodyPr wrap="square">
            <a:spAutoFit/>
          </a:bodyPr>
          <a:lstStyle/>
          <a:p>
            <a:pPr>
              <a:spcBef>
                <a:spcPct val="50000"/>
              </a:spcBef>
            </a:pPr>
            <a:r>
              <a:rPr lang="en-US" sz="2000" b="1" dirty="0" smtClean="0">
                <a:effectLst>
                  <a:outerShdw blurRad="38100" dist="38100" dir="2700000" algn="tl">
                    <a:srgbClr val="FFFFFF"/>
                  </a:outerShdw>
                </a:effectLst>
                <a:latin typeface="Arial" charset="0"/>
                <a:cs typeface="Arial" charset="0"/>
              </a:rPr>
              <a:t>3.0 </a:t>
            </a:r>
            <a:r>
              <a:rPr lang="en-US" sz="2000" b="1" dirty="0">
                <a:effectLst>
                  <a:outerShdw blurRad="38100" dist="38100" dir="2700000" algn="tl">
                    <a:srgbClr val="FFFFFF"/>
                  </a:outerShdw>
                </a:effectLst>
                <a:latin typeface="Arial" charset="0"/>
                <a:cs typeface="Arial" charset="0"/>
              </a:rPr>
              <a:t>* </a:t>
            </a:r>
            <a:r>
              <a:rPr lang="en-US" sz="2000" b="1" dirty="0" smtClean="0">
                <a:effectLst>
                  <a:outerShdw blurRad="38100" dist="38100" dir="2700000" algn="tl">
                    <a:srgbClr val="FFFFFF"/>
                  </a:outerShdw>
                </a:effectLst>
                <a:latin typeface="Arial" charset="0"/>
                <a:cs typeface="Arial" charset="0"/>
              </a:rPr>
              <a:t>1000 / 2.0 = 1500</a:t>
            </a:r>
          </a:p>
          <a:p>
            <a:pPr>
              <a:spcBef>
                <a:spcPct val="50000"/>
              </a:spcBef>
            </a:pPr>
            <a:r>
              <a:rPr lang="en-US" sz="2000" b="1" dirty="0" smtClean="0">
                <a:effectLst>
                  <a:outerShdw blurRad="38100" dist="38100" dir="2700000" algn="tl">
                    <a:srgbClr val="FFFFFF"/>
                  </a:outerShdw>
                </a:effectLst>
                <a:latin typeface="Arial" charset="0"/>
                <a:cs typeface="Arial" charset="0"/>
              </a:rPr>
              <a:t>2.0 * 2000 / 2.0 = 2000</a:t>
            </a:r>
          </a:p>
          <a:p>
            <a:pPr>
              <a:spcBef>
                <a:spcPct val="50000"/>
              </a:spcBef>
            </a:pPr>
            <a:r>
              <a:rPr lang="en-US" sz="2000" b="1" dirty="0" smtClean="0">
                <a:effectLst>
                  <a:outerShdw blurRad="38100" dist="38100" dir="2700000" algn="tl">
                    <a:srgbClr val="FFFFFF"/>
                  </a:outerShdw>
                </a:effectLst>
                <a:latin typeface="Arial" charset="0"/>
                <a:cs typeface="Arial" charset="0"/>
              </a:rPr>
              <a:t>1.0 * 1200 / 2.0 =   600</a:t>
            </a:r>
            <a:endParaRPr lang="en-US" sz="2000" b="1" dirty="0">
              <a:effectLst>
                <a:outerShdw blurRad="38100" dist="38100" dir="2700000" algn="tl">
                  <a:srgbClr val="FFFFFF"/>
                </a:outerShdw>
              </a:effectLst>
              <a:latin typeface="Arial" charset="0"/>
              <a:cs typeface="Arial" charset="0"/>
            </a:endParaRPr>
          </a:p>
        </p:txBody>
      </p:sp>
      <p:sp>
        <p:nvSpPr>
          <p:cNvPr id="29" name="Text Box 44"/>
          <p:cNvSpPr txBox="1">
            <a:spLocks noChangeArrowheads="1"/>
          </p:cNvSpPr>
          <p:nvPr/>
        </p:nvSpPr>
        <p:spPr bwMode="auto">
          <a:xfrm>
            <a:off x="4724400" y="3429000"/>
            <a:ext cx="2743200" cy="400110"/>
          </a:xfrm>
          <a:prstGeom prst="rect">
            <a:avLst/>
          </a:prstGeom>
          <a:noFill/>
          <a:ln w="9525">
            <a:noFill/>
            <a:miter lim="800000"/>
            <a:headEnd/>
            <a:tailEnd/>
          </a:ln>
          <a:effectLst/>
        </p:spPr>
        <p:txBody>
          <a:bodyPr wrap="square">
            <a:spAutoFit/>
          </a:bodyPr>
          <a:lstStyle/>
          <a:p>
            <a:pPr algn="r">
              <a:spcBef>
                <a:spcPct val="50000"/>
              </a:spcBef>
            </a:pPr>
            <a:r>
              <a:rPr lang="en-US" sz="2000" b="1" dirty="0" smtClean="0">
                <a:effectLst>
                  <a:outerShdw blurRad="38100" dist="38100" dir="2700000" algn="tl">
                    <a:srgbClr val="FFFFFF"/>
                  </a:outerShdw>
                </a:effectLst>
                <a:latin typeface="Arial" charset="0"/>
                <a:cs typeface="Arial" charset="0"/>
              </a:rPr>
              <a:t>5900</a:t>
            </a:r>
            <a:endParaRPr lang="en-US" sz="2000" b="1" dirty="0">
              <a:effectLst>
                <a:outerShdw blurRad="38100" dist="38100" dir="2700000" algn="tl">
                  <a:srgbClr val="FFFFFF"/>
                </a:outerShdw>
              </a:effectLst>
              <a:latin typeface="Arial" charset="0"/>
              <a:cs typeface="Arial" charset="0"/>
            </a:endParaRPr>
          </a:p>
        </p:txBody>
      </p:sp>
      <p:sp>
        <p:nvSpPr>
          <p:cNvPr id="12" name="Text Box 39"/>
          <p:cNvSpPr txBox="1">
            <a:spLocks noChangeArrowheads="1"/>
          </p:cNvSpPr>
          <p:nvPr/>
        </p:nvSpPr>
        <p:spPr bwMode="auto">
          <a:xfrm>
            <a:off x="274367" y="4892024"/>
            <a:ext cx="8534400" cy="830997"/>
          </a:xfrm>
          <a:prstGeom prst="rect">
            <a:avLst/>
          </a:prstGeom>
          <a:noFill/>
          <a:ln w="9525">
            <a:noFill/>
            <a:miter lim="800000"/>
            <a:headEnd/>
            <a:tailEnd/>
          </a:ln>
          <a:effectLst/>
        </p:spPr>
        <p:txBody>
          <a:bodyPr>
            <a:spAutoFit/>
          </a:bodyPr>
          <a:lstStyle/>
          <a:p>
            <a:pPr>
              <a:spcBef>
                <a:spcPct val="10000"/>
              </a:spcBef>
            </a:pPr>
            <a:r>
              <a:rPr lang="en-US" b="1" dirty="0" smtClean="0">
                <a:solidFill>
                  <a:schemeClr val="tx2"/>
                </a:solidFill>
                <a:effectLst>
                  <a:outerShdw blurRad="38100" dist="38100" dir="2700000" algn="tl">
                    <a:srgbClr val="FFFFFF"/>
                  </a:outerShdw>
                </a:effectLst>
                <a:latin typeface="Verdana" pitchFamily="34" charset="0"/>
                <a:ea typeface="Verdana" pitchFamily="34" charset="0"/>
                <a:cs typeface="Verdana" pitchFamily="34" charset="0"/>
              </a:rPr>
              <a:t>What if demand remains high (or low) month after month? </a:t>
            </a: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13351">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12">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51" grpId="0" build="p" autoUpdateAnimBg="0"/>
      <p:bldP spid="27" grpId="0"/>
      <p:bldP spid="28" grpId="0"/>
      <p:bldP spid="29" grpId="0"/>
      <p:bldP spid="12" grpId="0" build="p" autoUpdateAnimBg="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ooter Placeholder 2"/>
          <p:cNvSpPr>
            <a:spLocks noGrp="1"/>
          </p:cNvSpPr>
          <p:nvPr>
            <p:ph type="ftr" sz="quarter" idx="10"/>
          </p:nvPr>
        </p:nvSpPr>
        <p:spPr/>
        <p:txBody>
          <a:bodyPr/>
          <a:lstStyle/>
          <a:p>
            <a:r>
              <a:rPr lang="en-US" smtClean="0"/>
              <a:t>Integer_LP</a:t>
            </a:r>
            <a:endParaRPr lang="en-US" dirty="0"/>
          </a:p>
        </p:txBody>
      </p:sp>
      <p:sp>
        <p:nvSpPr>
          <p:cNvPr id="9" name="Slide Number Placeholder 3"/>
          <p:cNvSpPr>
            <a:spLocks noGrp="1"/>
          </p:cNvSpPr>
          <p:nvPr>
            <p:ph type="sldNum" sz="quarter" idx="11"/>
          </p:nvPr>
        </p:nvSpPr>
        <p:spPr/>
        <p:txBody>
          <a:bodyPr/>
          <a:lstStyle/>
          <a:p>
            <a:fld id="{F13C1AC4-BC00-49C7-80F8-E44FED34F387}" type="slidenum">
              <a:rPr lang="en-US"/>
              <a:pPr/>
              <a:t>34</a:t>
            </a:fld>
            <a:endParaRPr lang="en-US" dirty="0"/>
          </a:p>
        </p:txBody>
      </p:sp>
      <p:sp>
        <p:nvSpPr>
          <p:cNvPr id="15" name="Rectangle 2"/>
          <p:cNvSpPr>
            <a:spLocks noGrp="1" noChangeArrowheads="1"/>
          </p:cNvSpPr>
          <p:nvPr>
            <p:ph type="title" idx="4294967295"/>
          </p:nvPr>
        </p:nvSpPr>
        <p:spPr>
          <a:xfrm>
            <a:off x="228600" y="152400"/>
            <a:ext cx="7772400" cy="533400"/>
          </a:xfrm>
          <a:prstGeom prst="rect">
            <a:avLst/>
          </a:prstGeom>
        </p:spPr>
        <p:txBody>
          <a:bodyPr/>
          <a:lstStyle/>
          <a:p>
            <a:pPr algn="l"/>
            <a:r>
              <a:rPr lang="en-US" sz="2800" b="1" dirty="0" smtClean="0">
                <a:solidFill>
                  <a:schemeClr val="tx1"/>
                </a:solidFill>
                <a:effectLst>
                  <a:outerShdw blurRad="38100" dist="38100" dir="2700000" algn="tl">
                    <a:srgbClr val="FFFFFF"/>
                  </a:outerShdw>
                </a:effectLst>
                <a:latin typeface="Verdana" pitchFamily="34" charset="0"/>
                <a:ea typeface="Verdana" pitchFamily="34" charset="0"/>
                <a:cs typeface="Verdana" pitchFamily="34" charset="0"/>
              </a:rPr>
              <a:t>Developing Aggregate Plan.</a:t>
            </a:r>
            <a:endParaRPr lang="en-US" sz="2800" b="1" dirty="0">
              <a:solidFill>
                <a:schemeClr val="tx1"/>
              </a:solidFill>
              <a:effectLst>
                <a:outerShdw blurRad="38100" dist="38100" dir="2700000" algn="tl">
                  <a:srgbClr val="FFFFFF"/>
                </a:outerShdw>
              </a:effectLst>
              <a:latin typeface="Verdana" pitchFamily="34" charset="0"/>
              <a:ea typeface="Verdana" pitchFamily="34" charset="0"/>
              <a:cs typeface="Verdana" pitchFamily="34" charset="0"/>
            </a:endParaRPr>
          </a:p>
        </p:txBody>
      </p:sp>
      <p:sp>
        <p:nvSpPr>
          <p:cNvPr id="17" name="Text Box 4"/>
          <p:cNvSpPr txBox="1">
            <a:spLocks noChangeArrowheads="1"/>
          </p:cNvSpPr>
          <p:nvPr/>
        </p:nvSpPr>
        <p:spPr bwMode="auto">
          <a:xfrm>
            <a:off x="304799" y="609600"/>
            <a:ext cx="8564833" cy="1015663"/>
          </a:xfrm>
          <a:prstGeom prst="rect">
            <a:avLst/>
          </a:prstGeom>
          <a:noFill/>
          <a:ln w="9525">
            <a:noFill/>
            <a:miter lim="800000"/>
            <a:headEnd/>
            <a:tailEnd/>
          </a:ln>
          <a:effectLst/>
        </p:spPr>
        <p:txBody>
          <a:bodyPr wrap="square">
            <a:spAutoFit/>
          </a:bodyPr>
          <a:lstStyle/>
          <a:p>
            <a:pPr>
              <a:spcBef>
                <a:spcPct val="50000"/>
              </a:spcBef>
            </a:pPr>
            <a:r>
              <a:rPr lang="en-US" sz="2000" b="1" dirty="0">
                <a:effectLst>
                  <a:outerShdw blurRad="38100" dist="38100" dir="2700000" algn="tl">
                    <a:srgbClr val="FFFFFF"/>
                  </a:outerShdw>
                </a:effectLst>
                <a:latin typeface="Arial" pitchFamily="34" charset="0"/>
                <a:cs typeface="Arial" pitchFamily="34" charset="0"/>
              </a:rPr>
              <a:t>For aggregate planning, </a:t>
            </a:r>
            <a:r>
              <a:rPr lang="en-US" sz="2000" b="1" dirty="0" smtClean="0">
                <a:effectLst>
                  <a:outerShdw blurRad="38100" dist="38100" dir="2700000" algn="tl">
                    <a:srgbClr val="FFFFFF"/>
                  </a:outerShdw>
                </a:effectLst>
                <a:latin typeface="Arial" pitchFamily="34" charset="0"/>
                <a:cs typeface="Arial" pitchFamily="34" charset="0"/>
              </a:rPr>
              <a:t>the planned period is called the </a:t>
            </a:r>
            <a:r>
              <a:rPr lang="en-US" sz="2000" b="1" i="1" dirty="0">
                <a:solidFill>
                  <a:srgbClr val="FF0000"/>
                </a:solidFill>
                <a:effectLst>
                  <a:outerShdw blurRad="38100" dist="38100" dir="2700000" algn="tl">
                    <a:srgbClr val="000000"/>
                  </a:outerShdw>
                </a:effectLst>
                <a:latin typeface="Verdana" pitchFamily="34" charset="0"/>
                <a:ea typeface="Verdana" pitchFamily="34" charset="0"/>
                <a:cs typeface="Verdana" pitchFamily="34" charset="0"/>
              </a:rPr>
              <a:t>planning horizon</a:t>
            </a:r>
            <a:r>
              <a:rPr lang="en-US" sz="2000" b="1" dirty="0">
                <a:solidFill>
                  <a:srgbClr val="FF0000"/>
                </a:solidFill>
                <a:effectLst>
                  <a:outerShdw blurRad="38100" dist="38100" dir="2700000" algn="tl">
                    <a:srgbClr val="FFFFFF"/>
                  </a:outerShdw>
                </a:effectLst>
                <a:latin typeface="Verdana" pitchFamily="34" charset="0"/>
                <a:ea typeface="Verdana" pitchFamily="34" charset="0"/>
                <a:cs typeface="Verdana" pitchFamily="34" charset="0"/>
              </a:rPr>
              <a:t>. </a:t>
            </a:r>
            <a:r>
              <a:rPr lang="en-US" sz="2000" b="1" dirty="0">
                <a:effectLst>
                  <a:outerShdw blurRad="38100" dist="38100" dir="2700000" algn="tl">
                    <a:srgbClr val="FFFFFF"/>
                  </a:outerShdw>
                </a:effectLst>
                <a:latin typeface="Arial" pitchFamily="34" charset="0"/>
                <a:cs typeface="Arial" pitchFamily="34" charset="0"/>
              </a:rPr>
              <a:t>For planning, we can use different strategies: </a:t>
            </a:r>
            <a:r>
              <a:rPr lang="en-US" sz="2000" b="1" i="1" dirty="0">
                <a:solidFill>
                  <a:srgbClr val="FF0000"/>
                </a:solidFill>
                <a:effectLst>
                  <a:outerShdw blurRad="38100" dist="38100" dir="2700000" algn="tl">
                    <a:srgbClr val="000000"/>
                  </a:outerShdw>
                </a:effectLst>
                <a:latin typeface="Verdana" pitchFamily="34" charset="0"/>
                <a:ea typeface="Verdana" pitchFamily="34" charset="0"/>
                <a:cs typeface="Verdana" pitchFamily="34" charset="0"/>
              </a:rPr>
              <a:t>Chase, Level </a:t>
            </a:r>
            <a:r>
              <a:rPr lang="en-US" sz="2000" b="1" dirty="0">
                <a:effectLst>
                  <a:outerShdw blurRad="38100" dist="38100" dir="2700000" algn="tl">
                    <a:srgbClr val="FFFFFF"/>
                  </a:outerShdw>
                </a:effectLst>
                <a:latin typeface="Arial" pitchFamily="34" charset="0"/>
                <a:cs typeface="Arial" pitchFamily="34" charset="0"/>
              </a:rPr>
              <a:t>or a combination.</a:t>
            </a:r>
          </a:p>
        </p:txBody>
      </p:sp>
      <p:sp>
        <p:nvSpPr>
          <p:cNvPr id="20" name="Text Box 3"/>
          <p:cNvSpPr txBox="1">
            <a:spLocks noChangeArrowheads="1"/>
          </p:cNvSpPr>
          <p:nvPr/>
        </p:nvSpPr>
        <p:spPr bwMode="auto">
          <a:xfrm>
            <a:off x="274367" y="3429000"/>
            <a:ext cx="8382000" cy="2246769"/>
          </a:xfrm>
          <a:prstGeom prst="rect">
            <a:avLst/>
          </a:prstGeom>
          <a:noFill/>
          <a:ln w="9525">
            <a:noFill/>
            <a:miter lim="800000"/>
            <a:headEnd/>
            <a:tailEnd/>
          </a:ln>
          <a:effectLst/>
        </p:spPr>
        <p:txBody>
          <a:bodyPr>
            <a:spAutoFit/>
          </a:bodyPr>
          <a:lstStyle/>
          <a:p>
            <a:pPr marL="457200" indent="-457200"/>
            <a:r>
              <a:rPr lang="en-US" sz="2000" b="1" i="1" dirty="0">
                <a:effectLst>
                  <a:outerShdw blurRad="38100" dist="38100" dir="2700000" algn="tl">
                    <a:srgbClr val="FFFFFF"/>
                  </a:outerShdw>
                </a:effectLst>
                <a:latin typeface="Verdana" pitchFamily="34" charset="0"/>
                <a:ea typeface="Verdana" pitchFamily="34" charset="0"/>
                <a:cs typeface="Verdana" pitchFamily="34" charset="0"/>
              </a:rPr>
              <a:t>Policies (constraint) examples:</a:t>
            </a:r>
          </a:p>
          <a:p>
            <a:pPr marL="457200" indent="-457200">
              <a:buFontTx/>
              <a:buAutoNum type="arabicPeriod"/>
            </a:pPr>
            <a:r>
              <a:rPr lang="en-US" sz="2000" b="1" dirty="0">
                <a:effectLst>
                  <a:outerShdw blurRad="38100" dist="38100" dir="2700000" algn="tl">
                    <a:srgbClr val="FFFFFF"/>
                  </a:outerShdw>
                </a:effectLst>
                <a:latin typeface="Arial" pitchFamily="34" charset="0"/>
                <a:cs typeface="Arial" pitchFamily="34" charset="0"/>
              </a:rPr>
              <a:t>Capacity in each period may be limited.</a:t>
            </a:r>
          </a:p>
          <a:p>
            <a:pPr marL="457200" indent="-457200">
              <a:buFontTx/>
              <a:buAutoNum type="arabicPeriod"/>
            </a:pPr>
            <a:r>
              <a:rPr lang="en-US" sz="2000" b="1" dirty="0">
                <a:effectLst>
                  <a:outerShdw blurRad="38100" dist="38100" dir="2700000" algn="tl">
                    <a:srgbClr val="FFFFFF"/>
                  </a:outerShdw>
                </a:effectLst>
                <a:latin typeface="Arial" pitchFamily="34" charset="0"/>
                <a:cs typeface="Arial" pitchFamily="34" charset="0"/>
              </a:rPr>
              <a:t>No shortages may be permitted (customer satisfaction).</a:t>
            </a:r>
          </a:p>
          <a:p>
            <a:pPr marL="457200" indent="-457200">
              <a:buFontTx/>
              <a:buAutoNum type="arabicPeriod"/>
            </a:pPr>
            <a:r>
              <a:rPr lang="en-US" sz="2000" b="1" dirty="0">
                <a:effectLst>
                  <a:outerShdw blurRad="38100" dist="38100" dir="2700000" algn="tl">
                    <a:srgbClr val="FFFFFF"/>
                  </a:outerShdw>
                </a:effectLst>
                <a:latin typeface="Arial" pitchFamily="34" charset="0"/>
                <a:cs typeface="Arial" pitchFamily="34" charset="0"/>
              </a:rPr>
              <a:t>No inventory is kept.</a:t>
            </a:r>
          </a:p>
          <a:p>
            <a:pPr marL="457200" indent="-457200">
              <a:buFontTx/>
              <a:buAutoNum type="arabicPeriod"/>
            </a:pPr>
            <a:r>
              <a:rPr lang="en-US" sz="2000" b="1" dirty="0">
                <a:effectLst>
                  <a:outerShdw blurRad="38100" dist="38100" dir="2700000" algn="tl">
                    <a:srgbClr val="FFFFFF"/>
                  </a:outerShdw>
                </a:effectLst>
                <a:latin typeface="Arial" pitchFamily="34" charset="0"/>
                <a:cs typeface="Arial" pitchFamily="34" charset="0"/>
              </a:rPr>
              <a:t>Must leave certain inventory at the end of period X.</a:t>
            </a:r>
          </a:p>
          <a:p>
            <a:pPr marL="457200" indent="-457200">
              <a:buFontTx/>
              <a:buAutoNum type="arabicPeriod"/>
            </a:pPr>
            <a:r>
              <a:rPr lang="en-US" sz="2000" b="1" dirty="0" smtClean="0">
                <a:effectLst>
                  <a:outerShdw blurRad="38100" dist="38100" dir="2700000" algn="tl">
                    <a:srgbClr val="FFFFFF"/>
                  </a:outerShdw>
                </a:effectLst>
                <a:latin typeface="Arial" pitchFamily="34" charset="0"/>
                <a:cs typeface="Arial" pitchFamily="34" charset="0"/>
              </a:rPr>
              <a:t>Overtime limited to 20% of regular time.</a:t>
            </a:r>
            <a:endParaRPr lang="en-US" sz="2000" b="1" dirty="0">
              <a:effectLst>
                <a:outerShdw blurRad="38100" dist="38100" dir="2700000" algn="tl">
                  <a:srgbClr val="FFFFFF"/>
                </a:outerShdw>
              </a:effectLst>
              <a:latin typeface="Arial" pitchFamily="34" charset="0"/>
              <a:cs typeface="Arial" pitchFamily="34" charset="0"/>
            </a:endParaRPr>
          </a:p>
          <a:p>
            <a:pPr marL="457200" indent="-457200">
              <a:buFontTx/>
              <a:buAutoNum type="arabicPeriod"/>
            </a:pPr>
            <a:r>
              <a:rPr lang="en-US" sz="2000" b="1" dirty="0">
                <a:effectLst>
                  <a:outerShdw blurRad="38100" dist="38100" dir="2700000" algn="tl">
                    <a:srgbClr val="FFFFFF"/>
                  </a:outerShdw>
                </a:effectLst>
                <a:latin typeface="Arial" pitchFamily="34" charset="0"/>
                <a:cs typeface="Arial" pitchFamily="34" charset="0"/>
              </a:rPr>
              <a:t>Hiring and firing of workers.</a:t>
            </a:r>
            <a:endParaRPr lang="en-US" sz="2400" dirty="0">
              <a:effectLst>
                <a:outerShdw blurRad="38100" dist="38100" dir="2700000" algn="tl">
                  <a:srgbClr val="FFFFFF"/>
                </a:outerShdw>
              </a:effectLst>
              <a:latin typeface="Arial" pitchFamily="34" charset="0"/>
              <a:cs typeface="Arial" pitchFamily="34" charset="0"/>
            </a:endParaRPr>
          </a:p>
        </p:txBody>
      </p:sp>
      <p:sp>
        <p:nvSpPr>
          <p:cNvPr id="21" name="Rectangle 3"/>
          <p:cNvSpPr>
            <a:spLocks noChangeArrowheads="1"/>
          </p:cNvSpPr>
          <p:nvPr/>
        </p:nvSpPr>
        <p:spPr bwMode="auto">
          <a:xfrm>
            <a:off x="274367" y="5623536"/>
            <a:ext cx="8305800" cy="707886"/>
          </a:xfrm>
          <a:prstGeom prst="rect">
            <a:avLst/>
          </a:prstGeom>
          <a:noFill/>
          <a:ln w="9525">
            <a:noFill/>
            <a:miter lim="800000"/>
            <a:headEnd/>
            <a:tailEnd/>
          </a:ln>
          <a:effectLst/>
        </p:spPr>
        <p:txBody>
          <a:bodyPr wrap="square">
            <a:spAutoFit/>
          </a:bodyPr>
          <a:lstStyle/>
          <a:p>
            <a:r>
              <a:rPr lang="en-US" sz="2000" b="1" dirty="0" smtClean="0">
                <a:solidFill>
                  <a:schemeClr val="tx2"/>
                </a:solidFill>
                <a:effectLst>
                  <a:outerShdw blurRad="38100" dist="38100" dir="2700000" algn="tl">
                    <a:srgbClr val="FFFFFF"/>
                  </a:outerShdw>
                </a:effectLst>
                <a:latin typeface="Arial" pitchFamily="34" charset="0"/>
                <a:cs typeface="Arial" pitchFamily="34" charset="0"/>
              </a:rPr>
              <a:t>Sometime we may have </a:t>
            </a:r>
            <a:r>
              <a:rPr lang="en-US" sz="2000" b="1" i="1" dirty="0" smtClean="0">
                <a:solidFill>
                  <a:srgbClr val="FF0000"/>
                </a:solidFill>
                <a:effectLst>
                  <a:outerShdw blurRad="38100" dist="38100" dir="2700000" algn="tl">
                    <a:srgbClr val="000000"/>
                  </a:outerShdw>
                </a:effectLst>
                <a:latin typeface="Arial" pitchFamily="34" charset="0"/>
                <a:cs typeface="Arial" pitchFamily="34" charset="0"/>
              </a:rPr>
              <a:t>soft constraints.</a:t>
            </a:r>
            <a:r>
              <a:rPr lang="en-US" sz="2000" b="1" dirty="0" smtClean="0">
                <a:solidFill>
                  <a:schemeClr val="accent2"/>
                </a:solidFill>
                <a:effectLst>
                  <a:outerShdw blurRad="38100" dist="38100" dir="2700000" algn="tl">
                    <a:srgbClr val="000000"/>
                  </a:outerShdw>
                </a:effectLst>
                <a:latin typeface="Arial" pitchFamily="34" charset="0"/>
                <a:cs typeface="Arial" pitchFamily="34" charset="0"/>
              </a:rPr>
              <a:t> </a:t>
            </a:r>
            <a:r>
              <a:rPr lang="en-US" sz="2000" b="1" dirty="0" smtClean="0">
                <a:solidFill>
                  <a:schemeClr val="tx2"/>
                </a:solidFill>
                <a:effectLst>
                  <a:outerShdw blurRad="38100" dist="38100" dir="2700000" algn="tl">
                    <a:srgbClr val="FFFFFF"/>
                  </a:outerShdw>
                </a:effectLst>
                <a:latin typeface="Arial" pitchFamily="34" charset="0"/>
                <a:cs typeface="Arial" pitchFamily="34" charset="0"/>
              </a:rPr>
              <a:t> We try to meet these constraints as much as possible. LP does not use soft constraints.</a:t>
            </a:r>
            <a:endParaRPr lang="en-US" sz="2000" b="1" dirty="0">
              <a:solidFill>
                <a:schemeClr val="tx2"/>
              </a:solidFill>
              <a:effectLst>
                <a:outerShdw blurRad="38100" dist="38100" dir="2700000" algn="tl">
                  <a:srgbClr val="FFFFFF"/>
                </a:outerShdw>
              </a:effectLst>
              <a:latin typeface="Arial" pitchFamily="34" charset="0"/>
              <a:cs typeface="Arial" pitchFamily="34" charset="0"/>
            </a:endParaRPr>
          </a:p>
        </p:txBody>
      </p:sp>
      <p:sp>
        <p:nvSpPr>
          <p:cNvPr id="10" name="Rectangle 9"/>
          <p:cNvSpPr/>
          <p:nvPr/>
        </p:nvSpPr>
        <p:spPr bwMode="auto">
          <a:xfrm>
            <a:off x="274367" y="1691659"/>
            <a:ext cx="4206194" cy="1569660"/>
          </a:xfrm>
          <a:prstGeom prst="rect">
            <a:avLst/>
          </a:prstGeom>
          <a:ln w="25400">
            <a:solidFill>
              <a:schemeClr val="tx1"/>
            </a:solidFill>
          </a:ln>
        </p:spPr>
        <p:txBody>
          <a:bodyPr wrap="square">
            <a:spAutoFit/>
          </a:bodyPr>
          <a:lstStyle/>
          <a:p>
            <a:r>
              <a:rPr lang="en-US" b="1" dirty="0" smtClean="0">
                <a:effectLst>
                  <a:outerShdw blurRad="38100" dist="38100" dir="2700000" algn="tl">
                    <a:srgbClr val="FFFFFF"/>
                  </a:outerShdw>
                </a:effectLst>
                <a:latin typeface="Verdana" pitchFamily="34" charset="0"/>
                <a:ea typeface="Verdana" pitchFamily="34" charset="0"/>
                <a:cs typeface="Verdana" pitchFamily="34" charset="0"/>
              </a:rPr>
              <a:t>Chase Strategy: </a:t>
            </a:r>
            <a:r>
              <a:rPr lang="en-US" b="1" dirty="0" smtClean="0">
                <a:solidFill>
                  <a:schemeClr val="tx2"/>
                </a:solidFill>
                <a:effectLst>
                  <a:outerShdw blurRad="38100" dist="38100" dir="2700000" algn="tl">
                    <a:srgbClr val="FFFFFF"/>
                  </a:outerShdw>
                </a:effectLst>
                <a:latin typeface="Arial" pitchFamily="34" charset="0"/>
                <a:cs typeface="Arial" pitchFamily="34" charset="0"/>
              </a:rPr>
              <a:t>produce quantity equal to aggregate demand for each period (to keep inventory level zero).</a:t>
            </a:r>
            <a:endParaRPr lang="en-US" b="1" dirty="0" smtClean="0">
              <a:effectLst>
                <a:outerShdw blurRad="38100" dist="38100" dir="2700000" algn="tl">
                  <a:srgbClr val="FFFFFF"/>
                </a:outerShdw>
              </a:effectLst>
              <a:latin typeface="Verdana" pitchFamily="34" charset="0"/>
              <a:ea typeface="Verdana" pitchFamily="34" charset="0"/>
              <a:cs typeface="Verdana" pitchFamily="34" charset="0"/>
            </a:endParaRPr>
          </a:p>
        </p:txBody>
      </p:sp>
      <p:sp>
        <p:nvSpPr>
          <p:cNvPr id="11" name="Rectangle 10"/>
          <p:cNvSpPr/>
          <p:nvPr/>
        </p:nvSpPr>
        <p:spPr>
          <a:xfrm>
            <a:off x="4571999" y="1691659"/>
            <a:ext cx="4297683" cy="1569660"/>
          </a:xfrm>
          <a:prstGeom prst="rect">
            <a:avLst/>
          </a:prstGeom>
          <a:ln w="25400">
            <a:solidFill>
              <a:schemeClr val="tx1"/>
            </a:solidFill>
          </a:ln>
        </p:spPr>
        <p:txBody>
          <a:bodyPr wrap="square">
            <a:spAutoFit/>
          </a:bodyPr>
          <a:lstStyle/>
          <a:p>
            <a:r>
              <a:rPr lang="en-US" b="1" dirty="0" smtClean="0">
                <a:effectLst>
                  <a:outerShdw blurRad="38100" dist="38100" dir="2700000" algn="tl">
                    <a:srgbClr val="FFFFFF"/>
                  </a:outerShdw>
                </a:effectLst>
                <a:latin typeface="Verdana" pitchFamily="34" charset="0"/>
                <a:ea typeface="Verdana" pitchFamily="34" charset="0"/>
                <a:cs typeface="Verdana" pitchFamily="34" charset="0"/>
              </a:rPr>
              <a:t>Level Strategy:</a:t>
            </a:r>
            <a:r>
              <a:rPr lang="en-US" b="1" dirty="0" smtClean="0">
                <a:solidFill>
                  <a:schemeClr val="accent2"/>
                </a:solidFill>
                <a:effectLst>
                  <a:outerShdw blurRad="38100" dist="38100" dir="2700000" algn="tl">
                    <a:srgbClr val="000000"/>
                  </a:outerShdw>
                </a:effectLst>
                <a:latin typeface="Arial" pitchFamily="34" charset="0"/>
                <a:cs typeface="Arial" pitchFamily="34" charset="0"/>
              </a:rPr>
              <a:t> </a:t>
            </a:r>
            <a:r>
              <a:rPr lang="en-US" b="1" dirty="0" smtClean="0">
                <a:solidFill>
                  <a:schemeClr val="tx2"/>
                </a:solidFill>
                <a:effectLst>
                  <a:outerShdw blurRad="38100" dist="38100" dir="2700000" algn="tl">
                    <a:srgbClr val="FFFFFF"/>
                  </a:outerShdw>
                </a:effectLst>
                <a:latin typeface="Arial" pitchFamily="34" charset="0"/>
                <a:cs typeface="Arial" pitchFamily="34" charset="0"/>
              </a:rPr>
              <a:t>Produce quantity equal to the average requirement over the planning horizon.</a:t>
            </a:r>
            <a:r>
              <a:rPr lang="en-US" b="1" dirty="0" smtClean="0">
                <a:solidFill>
                  <a:schemeClr val="tx2"/>
                </a:solidFill>
                <a:latin typeface="Arial" pitchFamily="34" charset="0"/>
                <a:cs typeface="Arial" pitchFamily="34" charset="0"/>
              </a:rPr>
              <a:t> </a:t>
            </a:r>
            <a:endParaRPr lang="en-US" b="1" dirty="0">
              <a:solidFill>
                <a:schemeClr val="tx2"/>
              </a:solidFill>
              <a:latin typeface="Arial" pitchFamily="34" charset="0"/>
              <a:cs typeface="Arial" pitchFamily="34" charset="0"/>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2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21">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P spid="20" grpId="0" autoUpdateAnimBg="0"/>
      <p:bldP spid="21" grpId="0" build="p" autoUpdateAnimBg="0"/>
      <p:bldP spid="10" grpId="0" animBg="1"/>
      <p:bldP spid="11" grpId="0" animBg="1"/>
    </p:bldLst>
  </p:timing>
</p:sld>
</file>

<file path=ppt/slides/slide35.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p>
            <a:r>
              <a:rPr lang="en-US" smtClean="0"/>
              <a:t>Integer_LP</a:t>
            </a:r>
            <a:endParaRPr lang="en-US" dirty="0"/>
          </a:p>
        </p:txBody>
      </p:sp>
      <p:sp>
        <p:nvSpPr>
          <p:cNvPr id="3" name="Slide Number Placeholder 2"/>
          <p:cNvSpPr>
            <a:spLocks noGrp="1"/>
          </p:cNvSpPr>
          <p:nvPr>
            <p:ph type="sldNum" sz="quarter" idx="11"/>
          </p:nvPr>
        </p:nvSpPr>
        <p:spPr/>
        <p:txBody>
          <a:bodyPr/>
          <a:lstStyle/>
          <a:p>
            <a:fld id="{D800FC57-747A-4054-A3DF-63D163080A4A}" type="slidenum">
              <a:rPr lang="en-US" smtClean="0"/>
              <a:pPr/>
              <a:t>35</a:t>
            </a:fld>
            <a:endParaRPr lang="en-US" dirty="0"/>
          </a:p>
        </p:txBody>
      </p:sp>
      <p:sp>
        <p:nvSpPr>
          <p:cNvPr id="7" name="AutoShape 15"/>
          <p:cNvSpPr>
            <a:spLocks noChangeArrowheads="1"/>
          </p:cNvSpPr>
          <p:nvPr/>
        </p:nvSpPr>
        <p:spPr bwMode="blackWhite">
          <a:xfrm>
            <a:off x="228598" y="152400"/>
            <a:ext cx="7178011" cy="578882"/>
          </a:xfrm>
          <a:prstGeom prst="roundRect">
            <a:avLst>
              <a:gd name="adj" fmla="val 16667"/>
            </a:avLst>
          </a:prstGeom>
          <a:gradFill rotWithShape="1">
            <a:gsLst>
              <a:gs pos="0">
                <a:srgbClr val="0000FF"/>
              </a:gs>
              <a:gs pos="50000">
                <a:srgbClr val="00CCFF"/>
              </a:gs>
              <a:gs pos="100000">
                <a:srgbClr val="0000FF"/>
              </a:gs>
            </a:gsLst>
            <a:lin ang="5400000" scaled="1"/>
          </a:gradFill>
          <a:ln w="9525">
            <a:solidFill>
              <a:srgbClr val="4D4D4D"/>
            </a:solidFill>
            <a:round/>
            <a:headEnd/>
            <a:tailEnd/>
          </a:ln>
          <a:effectLst>
            <a:outerShdw dist="107763" dir="2700000" algn="ctr" rotWithShape="0">
              <a:schemeClr val="bg2">
                <a:alpha val="50000"/>
              </a:schemeClr>
            </a:outerShdw>
          </a:effectLst>
        </p:spPr>
        <p:txBody>
          <a:bodyPr wrap="square">
            <a:spAutoFit/>
          </a:bodyPr>
          <a:lstStyle/>
          <a:p>
            <a:r>
              <a:rPr lang="en-US" b="1" dirty="0" smtClean="0">
                <a:solidFill>
                  <a:schemeClr val="tx2"/>
                </a:solidFill>
                <a:effectLst>
                  <a:outerShdw blurRad="38100" dist="38100" dir="2700000" algn="tl">
                    <a:srgbClr val="FFFFFF"/>
                  </a:outerShdw>
                </a:effectLst>
                <a:latin typeface="Verdana" pitchFamily="34" charset="0"/>
              </a:rPr>
              <a:t>Aggregate Planning Model</a:t>
            </a:r>
            <a:r>
              <a:rPr lang="en-US" sz="2800" b="1" dirty="0" smtClean="0">
                <a:solidFill>
                  <a:schemeClr val="tx2"/>
                </a:solidFill>
                <a:effectLst>
                  <a:outerShdw blurRad="38100" dist="38100" dir="2700000" algn="tl">
                    <a:srgbClr val="FFFFFF"/>
                  </a:outerShdw>
                </a:effectLst>
                <a:latin typeface="Verdana" pitchFamily="34" charset="0"/>
              </a:rPr>
              <a:t>(</a:t>
            </a:r>
            <a:r>
              <a:rPr lang="en-US" sz="2000" b="1" dirty="0" smtClean="0">
                <a:solidFill>
                  <a:schemeClr val="tx2"/>
                </a:solidFill>
                <a:effectLst>
                  <a:outerShdw blurRad="38100" dist="38100" dir="2700000" algn="tl">
                    <a:srgbClr val="FFFFFF"/>
                  </a:outerShdw>
                </a:effectLst>
                <a:latin typeface="Verdana" pitchFamily="34" charset="0"/>
              </a:rPr>
              <a:t>for 12 periods</a:t>
            </a:r>
            <a:r>
              <a:rPr lang="en-US" sz="2800" b="1" dirty="0" smtClean="0">
                <a:solidFill>
                  <a:schemeClr val="tx2"/>
                </a:solidFill>
                <a:effectLst>
                  <a:outerShdw blurRad="38100" dist="38100" dir="2700000" algn="tl">
                    <a:srgbClr val="FFFFFF"/>
                  </a:outerShdw>
                </a:effectLst>
                <a:latin typeface="Verdana" pitchFamily="34" charset="0"/>
              </a:rPr>
              <a:t>)</a:t>
            </a:r>
          </a:p>
        </p:txBody>
      </p:sp>
      <p:sp>
        <p:nvSpPr>
          <p:cNvPr id="9" name="TextBox 8"/>
          <p:cNvSpPr txBox="1"/>
          <p:nvPr/>
        </p:nvSpPr>
        <p:spPr>
          <a:xfrm>
            <a:off x="274367" y="777269"/>
            <a:ext cx="8686752" cy="1200329"/>
          </a:xfrm>
          <a:prstGeom prst="rect">
            <a:avLst/>
          </a:prstGeom>
          <a:noFill/>
        </p:spPr>
        <p:txBody>
          <a:bodyPr wrap="square" lIns="18288" rIns="18288" numCol="2" spcCol="0" rtlCol="0">
            <a:spAutoFit/>
          </a:bodyPr>
          <a:lstStyle/>
          <a:p>
            <a:pPr marL="241300" lvl="0" indent="-241300">
              <a:buFont typeface="Arial" pitchFamily="34" charset="0"/>
              <a:buChar char="•"/>
            </a:pPr>
            <a:r>
              <a:rPr lang="en-US" b="1" dirty="0" smtClean="0">
                <a:effectLst>
                  <a:outerShdw blurRad="38100" dist="38100" dir="2700000" algn="tl">
                    <a:srgbClr val="FFFFFF"/>
                  </a:outerShdw>
                </a:effectLst>
                <a:latin typeface="Calibri" pitchFamily="34" charset="0"/>
                <a:cs typeface="Calibri" pitchFamily="34" charset="0"/>
              </a:rPr>
              <a:t>Periods: P</a:t>
            </a:r>
            <a:r>
              <a:rPr lang="en-US" b="1" baseline="-25000" dirty="0" smtClean="0">
                <a:effectLst>
                  <a:outerShdw blurRad="38100" dist="38100" dir="2700000" algn="tl">
                    <a:srgbClr val="FFFFFF"/>
                  </a:outerShdw>
                </a:effectLst>
                <a:latin typeface="Calibri" pitchFamily="34" charset="0"/>
                <a:cs typeface="Calibri" pitchFamily="34" charset="0"/>
              </a:rPr>
              <a:t>1</a:t>
            </a:r>
            <a:r>
              <a:rPr lang="en-US" b="1" dirty="0" smtClean="0">
                <a:effectLst>
                  <a:outerShdw blurRad="38100" dist="38100" dir="2700000" algn="tl">
                    <a:srgbClr val="FFFFFF"/>
                  </a:outerShdw>
                </a:effectLst>
                <a:latin typeface="Calibri" pitchFamily="34" charset="0"/>
                <a:cs typeface="Calibri" pitchFamily="34" charset="0"/>
              </a:rPr>
              <a:t>, P</a:t>
            </a:r>
            <a:r>
              <a:rPr lang="en-US" b="1" baseline="-25000" dirty="0" smtClean="0">
                <a:effectLst>
                  <a:outerShdw blurRad="38100" dist="38100" dir="2700000" algn="tl">
                    <a:srgbClr val="FFFFFF"/>
                  </a:outerShdw>
                </a:effectLst>
                <a:latin typeface="Calibri" pitchFamily="34" charset="0"/>
                <a:cs typeface="Calibri" pitchFamily="34" charset="0"/>
              </a:rPr>
              <a:t>2</a:t>
            </a:r>
            <a:r>
              <a:rPr lang="en-US" b="1" dirty="0" smtClean="0">
                <a:effectLst>
                  <a:outerShdw blurRad="38100" dist="38100" dir="2700000" algn="tl">
                    <a:srgbClr val="FFFFFF"/>
                  </a:outerShdw>
                </a:effectLst>
                <a:latin typeface="Calibri" pitchFamily="34" charset="0"/>
                <a:cs typeface="Calibri" pitchFamily="34" charset="0"/>
              </a:rPr>
              <a:t>, .., P</a:t>
            </a:r>
            <a:r>
              <a:rPr lang="en-US" b="1" baseline="-25000" dirty="0" smtClean="0">
                <a:effectLst>
                  <a:outerShdw blurRad="38100" dist="38100" dir="2700000" algn="tl">
                    <a:srgbClr val="FFFFFF"/>
                  </a:outerShdw>
                </a:effectLst>
                <a:latin typeface="Calibri" pitchFamily="34" charset="0"/>
                <a:cs typeface="Calibri" pitchFamily="34" charset="0"/>
              </a:rPr>
              <a:t>12</a:t>
            </a:r>
            <a:endParaRPr lang="en-US" b="1" dirty="0" smtClean="0">
              <a:effectLst>
                <a:outerShdw blurRad="38100" dist="38100" dir="2700000" algn="tl">
                  <a:srgbClr val="FFFFFF"/>
                </a:outerShdw>
              </a:effectLst>
              <a:latin typeface="Calibri" pitchFamily="34" charset="0"/>
              <a:cs typeface="Calibri" pitchFamily="34" charset="0"/>
            </a:endParaRPr>
          </a:p>
          <a:p>
            <a:pPr marL="241300" lvl="0" indent="-241300">
              <a:buFont typeface="Arial" pitchFamily="34" charset="0"/>
              <a:buChar char="•"/>
            </a:pPr>
            <a:r>
              <a:rPr lang="en-US" b="1" dirty="0" smtClean="0">
                <a:effectLst>
                  <a:outerShdw blurRad="38100" dist="38100" dir="2700000" algn="tl">
                    <a:srgbClr val="FFFFFF"/>
                  </a:outerShdw>
                </a:effectLst>
                <a:latin typeface="Calibri" pitchFamily="34" charset="0"/>
                <a:cs typeface="Calibri" pitchFamily="34" charset="0"/>
              </a:rPr>
              <a:t>Aggregate demand D</a:t>
            </a:r>
            <a:r>
              <a:rPr lang="en-US" b="1" baseline="-25000" dirty="0" smtClean="0">
                <a:effectLst>
                  <a:outerShdw blurRad="38100" dist="38100" dir="2700000" algn="tl">
                    <a:srgbClr val="FFFFFF"/>
                  </a:outerShdw>
                </a:effectLst>
                <a:latin typeface="Calibri" pitchFamily="34" charset="0"/>
                <a:cs typeface="Calibri" pitchFamily="34" charset="0"/>
              </a:rPr>
              <a:t>1</a:t>
            </a:r>
            <a:r>
              <a:rPr lang="en-US" b="1" dirty="0" smtClean="0">
                <a:effectLst>
                  <a:outerShdw blurRad="38100" dist="38100" dir="2700000" algn="tl">
                    <a:srgbClr val="FFFFFF"/>
                  </a:outerShdw>
                </a:effectLst>
                <a:latin typeface="Calibri" pitchFamily="34" charset="0"/>
                <a:cs typeface="Calibri" pitchFamily="34" charset="0"/>
              </a:rPr>
              <a:t>, D</a:t>
            </a:r>
            <a:r>
              <a:rPr lang="en-US" b="1" baseline="-25000" dirty="0" smtClean="0">
                <a:effectLst>
                  <a:outerShdw blurRad="38100" dist="38100" dir="2700000" algn="tl">
                    <a:srgbClr val="FFFFFF"/>
                  </a:outerShdw>
                </a:effectLst>
                <a:latin typeface="Calibri" pitchFamily="34" charset="0"/>
                <a:cs typeface="Calibri" pitchFamily="34" charset="0"/>
              </a:rPr>
              <a:t>2</a:t>
            </a:r>
            <a:r>
              <a:rPr lang="en-US" b="1" dirty="0" smtClean="0">
                <a:effectLst>
                  <a:outerShdw blurRad="38100" dist="38100" dir="2700000" algn="tl">
                    <a:srgbClr val="FFFFFF"/>
                  </a:outerShdw>
                </a:effectLst>
                <a:latin typeface="Calibri" pitchFamily="34" charset="0"/>
                <a:cs typeface="Calibri" pitchFamily="34" charset="0"/>
              </a:rPr>
              <a:t>, ..,D</a:t>
            </a:r>
            <a:r>
              <a:rPr lang="en-US" b="1" baseline="-25000" dirty="0" smtClean="0">
                <a:effectLst>
                  <a:outerShdw blurRad="38100" dist="38100" dir="2700000" algn="tl">
                    <a:srgbClr val="FFFFFF"/>
                  </a:outerShdw>
                </a:effectLst>
                <a:latin typeface="Calibri" pitchFamily="34" charset="0"/>
                <a:cs typeface="Calibri" pitchFamily="34" charset="0"/>
              </a:rPr>
              <a:t>12</a:t>
            </a:r>
            <a:endParaRPr lang="en-US" b="1" dirty="0" smtClean="0">
              <a:effectLst>
                <a:outerShdw blurRad="38100" dist="38100" dir="2700000" algn="tl">
                  <a:srgbClr val="FFFFFF"/>
                </a:outerShdw>
              </a:effectLst>
              <a:latin typeface="Calibri" pitchFamily="34" charset="0"/>
              <a:cs typeface="Calibri" pitchFamily="34" charset="0"/>
            </a:endParaRPr>
          </a:p>
          <a:p>
            <a:pPr marL="241300" lvl="0" indent="-241300">
              <a:buFont typeface="Arial" pitchFamily="34" charset="0"/>
              <a:buChar char="•"/>
            </a:pPr>
            <a:r>
              <a:rPr lang="en-US" b="1" dirty="0" smtClean="0">
                <a:effectLst>
                  <a:outerShdw blurRad="38100" dist="38100" dir="2700000" algn="tl">
                    <a:srgbClr val="FFFFFF"/>
                  </a:outerShdw>
                </a:effectLst>
                <a:latin typeface="Calibri" pitchFamily="34" charset="0"/>
                <a:cs typeface="Calibri" pitchFamily="34" charset="0"/>
              </a:rPr>
              <a:t>Production: X</a:t>
            </a:r>
            <a:r>
              <a:rPr lang="en-US" b="1" baseline="-25000" dirty="0" smtClean="0">
                <a:effectLst>
                  <a:outerShdw blurRad="38100" dist="38100" dir="2700000" algn="tl">
                    <a:srgbClr val="FFFFFF"/>
                  </a:outerShdw>
                </a:effectLst>
                <a:latin typeface="Calibri" pitchFamily="34" charset="0"/>
                <a:cs typeface="Calibri" pitchFamily="34" charset="0"/>
              </a:rPr>
              <a:t>1</a:t>
            </a:r>
            <a:r>
              <a:rPr lang="en-US" b="1" dirty="0" smtClean="0">
                <a:effectLst>
                  <a:outerShdw blurRad="38100" dist="38100" dir="2700000" algn="tl">
                    <a:srgbClr val="FFFFFF"/>
                  </a:outerShdw>
                </a:effectLst>
                <a:latin typeface="Calibri" pitchFamily="34" charset="0"/>
                <a:cs typeface="Calibri" pitchFamily="34" charset="0"/>
              </a:rPr>
              <a:t>, X</a:t>
            </a:r>
            <a:r>
              <a:rPr lang="en-US" b="1" baseline="-25000" dirty="0" smtClean="0">
                <a:effectLst>
                  <a:outerShdw blurRad="38100" dist="38100" dir="2700000" algn="tl">
                    <a:srgbClr val="FFFFFF"/>
                  </a:outerShdw>
                </a:effectLst>
                <a:latin typeface="Calibri" pitchFamily="34" charset="0"/>
                <a:cs typeface="Calibri" pitchFamily="34" charset="0"/>
              </a:rPr>
              <a:t>2</a:t>
            </a:r>
            <a:r>
              <a:rPr lang="en-US" b="1" dirty="0" smtClean="0">
                <a:effectLst>
                  <a:outerShdw blurRad="38100" dist="38100" dir="2700000" algn="tl">
                    <a:srgbClr val="FFFFFF"/>
                  </a:outerShdw>
                </a:effectLst>
                <a:latin typeface="Calibri" pitchFamily="34" charset="0"/>
                <a:cs typeface="Calibri" pitchFamily="34" charset="0"/>
              </a:rPr>
              <a:t>, ..., X</a:t>
            </a:r>
            <a:r>
              <a:rPr lang="en-US" b="1" baseline="-25000" dirty="0" smtClean="0">
                <a:effectLst>
                  <a:outerShdw blurRad="38100" dist="38100" dir="2700000" algn="tl">
                    <a:srgbClr val="FFFFFF"/>
                  </a:outerShdw>
                </a:effectLst>
                <a:latin typeface="Calibri" pitchFamily="34" charset="0"/>
                <a:cs typeface="Calibri" pitchFamily="34" charset="0"/>
              </a:rPr>
              <a:t>12</a:t>
            </a:r>
            <a:endParaRPr lang="en-US" b="1" dirty="0" smtClean="0">
              <a:effectLst>
                <a:outerShdw blurRad="38100" dist="38100" dir="2700000" algn="tl">
                  <a:srgbClr val="FFFFFF"/>
                </a:outerShdw>
              </a:effectLst>
              <a:latin typeface="Calibri" pitchFamily="34" charset="0"/>
              <a:cs typeface="Calibri" pitchFamily="34" charset="0"/>
            </a:endParaRPr>
          </a:p>
          <a:p>
            <a:pPr marL="241300" lvl="0" indent="-241300">
              <a:buFont typeface="Arial" pitchFamily="34" charset="0"/>
              <a:buChar char="•"/>
            </a:pPr>
            <a:r>
              <a:rPr lang="en-US" b="1" dirty="0" smtClean="0">
                <a:effectLst>
                  <a:outerShdw blurRad="38100" dist="38100" dir="2700000" algn="tl">
                    <a:srgbClr val="FFFFFF"/>
                  </a:outerShdw>
                </a:effectLst>
                <a:latin typeface="Calibri" pitchFamily="34" charset="0"/>
                <a:cs typeface="Calibri" pitchFamily="34" charset="0"/>
              </a:rPr>
              <a:t>End inventory: </a:t>
            </a:r>
            <a:r>
              <a:rPr lang="en-US" b="1" dirty="0" smtClean="0">
                <a:effectLst>
                  <a:outerShdw blurRad="38100" dist="38100" dir="2700000" algn="tl">
                    <a:srgbClr val="FFFFFF"/>
                  </a:outerShdw>
                </a:effectLst>
                <a:latin typeface="+mn-lt"/>
                <a:cs typeface="Calibri" pitchFamily="34" charset="0"/>
              </a:rPr>
              <a:t>I</a:t>
            </a:r>
            <a:r>
              <a:rPr lang="en-US" b="1" baseline="-25000" dirty="0" smtClean="0">
                <a:effectLst>
                  <a:outerShdw blurRad="38100" dist="38100" dir="2700000" algn="tl">
                    <a:srgbClr val="FFFFFF"/>
                  </a:outerShdw>
                </a:effectLst>
                <a:latin typeface="+mn-lt"/>
                <a:cs typeface="Calibri" pitchFamily="34" charset="0"/>
              </a:rPr>
              <a:t>0</a:t>
            </a:r>
            <a:r>
              <a:rPr lang="en-US" b="1" dirty="0" smtClean="0">
                <a:effectLst>
                  <a:outerShdw blurRad="38100" dist="38100" dir="2700000" algn="tl">
                    <a:srgbClr val="FFFFFF"/>
                  </a:outerShdw>
                </a:effectLst>
                <a:latin typeface="+mn-lt"/>
                <a:cs typeface="Calibri" pitchFamily="34" charset="0"/>
              </a:rPr>
              <a:t>, I</a:t>
            </a:r>
            <a:r>
              <a:rPr lang="en-US" b="1" baseline="-25000" dirty="0" smtClean="0">
                <a:effectLst>
                  <a:outerShdw blurRad="38100" dist="38100" dir="2700000" algn="tl">
                    <a:srgbClr val="FFFFFF"/>
                  </a:outerShdw>
                </a:effectLst>
                <a:latin typeface="+mn-lt"/>
                <a:cs typeface="Calibri" pitchFamily="34" charset="0"/>
              </a:rPr>
              <a:t>1</a:t>
            </a:r>
            <a:r>
              <a:rPr lang="en-US" b="1" dirty="0" smtClean="0">
                <a:effectLst>
                  <a:outerShdw blurRad="38100" dist="38100" dir="2700000" algn="tl">
                    <a:srgbClr val="FFFFFF"/>
                  </a:outerShdw>
                </a:effectLst>
                <a:latin typeface="+mn-lt"/>
                <a:cs typeface="Calibri" pitchFamily="34" charset="0"/>
              </a:rPr>
              <a:t>, I</a:t>
            </a:r>
            <a:r>
              <a:rPr lang="en-US" b="1" baseline="-25000" dirty="0" smtClean="0">
                <a:effectLst>
                  <a:outerShdw blurRad="38100" dist="38100" dir="2700000" algn="tl">
                    <a:srgbClr val="FFFFFF"/>
                  </a:outerShdw>
                </a:effectLst>
                <a:latin typeface="+mn-lt"/>
                <a:cs typeface="Calibri" pitchFamily="34" charset="0"/>
              </a:rPr>
              <a:t>2</a:t>
            </a:r>
            <a:r>
              <a:rPr lang="en-US" b="1" dirty="0" smtClean="0">
                <a:effectLst>
                  <a:outerShdw blurRad="38100" dist="38100" dir="2700000" algn="tl">
                    <a:srgbClr val="FFFFFF"/>
                  </a:outerShdw>
                </a:effectLst>
                <a:latin typeface="+mn-lt"/>
                <a:cs typeface="Calibri" pitchFamily="34" charset="0"/>
              </a:rPr>
              <a:t>, .., I</a:t>
            </a:r>
            <a:r>
              <a:rPr lang="en-US" b="1" baseline="-25000" dirty="0" smtClean="0">
                <a:effectLst>
                  <a:outerShdw blurRad="38100" dist="38100" dir="2700000" algn="tl">
                    <a:srgbClr val="FFFFFF"/>
                  </a:outerShdw>
                </a:effectLst>
                <a:latin typeface="+mn-lt"/>
                <a:cs typeface="Calibri" pitchFamily="34" charset="0"/>
              </a:rPr>
              <a:t>12</a:t>
            </a:r>
            <a:r>
              <a:rPr lang="en-US" b="1" dirty="0" smtClean="0">
                <a:effectLst>
                  <a:outerShdw blurRad="38100" dist="38100" dir="2700000" algn="tl">
                    <a:srgbClr val="FFFFFF"/>
                  </a:outerShdw>
                </a:effectLst>
                <a:latin typeface="Calibri" pitchFamily="34" charset="0"/>
                <a:cs typeface="Calibri" pitchFamily="34" charset="0"/>
              </a:rPr>
              <a:t>. </a:t>
            </a:r>
          </a:p>
          <a:p>
            <a:pPr marL="241300" lvl="0" indent="-241300">
              <a:buFont typeface="Arial" pitchFamily="34" charset="0"/>
              <a:buChar char="•"/>
            </a:pPr>
            <a:r>
              <a:rPr lang="en-US" b="1" dirty="0" smtClean="0">
                <a:effectLst>
                  <a:outerShdw blurRad="38100" dist="38100" dir="2700000" algn="tl">
                    <a:srgbClr val="FFFFFF"/>
                  </a:outerShdw>
                </a:effectLst>
                <a:latin typeface="Calibri" pitchFamily="34" charset="0"/>
                <a:cs typeface="Calibri" pitchFamily="34" charset="0"/>
              </a:rPr>
              <a:t>Regular workers: R</a:t>
            </a:r>
            <a:r>
              <a:rPr lang="en-US" b="1" baseline="-25000" dirty="0" smtClean="0">
                <a:effectLst>
                  <a:outerShdw blurRad="38100" dist="38100" dir="2700000" algn="tl">
                    <a:srgbClr val="FFFFFF"/>
                  </a:outerShdw>
                </a:effectLst>
                <a:latin typeface="Calibri" pitchFamily="34" charset="0"/>
                <a:cs typeface="Calibri" pitchFamily="34" charset="0"/>
              </a:rPr>
              <a:t>0</a:t>
            </a:r>
            <a:r>
              <a:rPr lang="en-US" b="1" dirty="0" smtClean="0">
                <a:effectLst>
                  <a:outerShdw blurRad="38100" dist="38100" dir="2700000" algn="tl">
                    <a:srgbClr val="FFFFFF"/>
                  </a:outerShdw>
                </a:effectLst>
                <a:latin typeface="Calibri" pitchFamily="34" charset="0"/>
                <a:cs typeface="Calibri" pitchFamily="34" charset="0"/>
              </a:rPr>
              <a:t>, R</a:t>
            </a:r>
            <a:r>
              <a:rPr lang="en-US" b="1" baseline="-25000" dirty="0" smtClean="0">
                <a:effectLst>
                  <a:outerShdw blurRad="38100" dist="38100" dir="2700000" algn="tl">
                    <a:srgbClr val="FFFFFF"/>
                  </a:outerShdw>
                </a:effectLst>
                <a:latin typeface="Calibri" pitchFamily="34" charset="0"/>
                <a:cs typeface="Calibri" pitchFamily="34" charset="0"/>
              </a:rPr>
              <a:t>1</a:t>
            </a:r>
            <a:r>
              <a:rPr lang="en-US" b="1" dirty="0" smtClean="0">
                <a:effectLst>
                  <a:outerShdw blurRad="38100" dist="38100" dir="2700000" algn="tl">
                    <a:srgbClr val="FFFFFF"/>
                  </a:outerShdw>
                </a:effectLst>
                <a:latin typeface="Calibri" pitchFamily="34" charset="0"/>
                <a:cs typeface="Calibri" pitchFamily="34" charset="0"/>
              </a:rPr>
              <a:t>, R</a:t>
            </a:r>
            <a:r>
              <a:rPr lang="en-US" b="1" baseline="-25000" dirty="0" smtClean="0">
                <a:effectLst>
                  <a:outerShdw blurRad="38100" dist="38100" dir="2700000" algn="tl">
                    <a:srgbClr val="FFFFFF"/>
                  </a:outerShdw>
                </a:effectLst>
                <a:latin typeface="Calibri" pitchFamily="34" charset="0"/>
                <a:cs typeface="Calibri" pitchFamily="34" charset="0"/>
              </a:rPr>
              <a:t>2</a:t>
            </a:r>
            <a:r>
              <a:rPr lang="en-US" b="1" dirty="0" smtClean="0">
                <a:effectLst>
                  <a:outerShdw blurRad="38100" dist="38100" dir="2700000" algn="tl">
                    <a:srgbClr val="FFFFFF"/>
                  </a:outerShdw>
                </a:effectLst>
                <a:latin typeface="Calibri" pitchFamily="34" charset="0"/>
                <a:cs typeface="Calibri" pitchFamily="34" charset="0"/>
              </a:rPr>
              <a:t>, ..,R</a:t>
            </a:r>
            <a:r>
              <a:rPr lang="en-US" b="1" baseline="-25000" dirty="0" smtClean="0">
                <a:effectLst>
                  <a:outerShdw blurRad="38100" dist="38100" dir="2700000" algn="tl">
                    <a:srgbClr val="FFFFFF"/>
                  </a:outerShdw>
                </a:effectLst>
                <a:latin typeface="Calibri" pitchFamily="34" charset="0"/>
                <a:cs typeface="Calibri" pitchFamily="34" charset="0"/>
              </a:rPr>
              <a:t>12</a:t>
            </a:r>
          </a:p>
          <a:p>
            <a:pPr marL="241300" indent="-241300">
              <a:buFont typeface="Arial" pitchFamily="34" charset="0"/>
              <a:buChar char="•"/>
            </a:pPr>
            <a:r>
              <a:rPr lang="en-US" b="1" dirty="0" smtClean="0">
                <a:effectLst>
                  <a:outerShdw blurRad="38100" dist="38100" dir="2700000" algn="tl">
                    <a:srgbClr val="FFFFFF"/>
                  </a:outerShdw>
                </a:effectLst>
                <a:latin typeface="Calibri" pitchFamily="34" charset="0"/>
                <a:cs typeface="Calibri" pitchFamily="34" charset="0"/>
              </a:rPr>
              <a:t>Overtime  O</a:t>
            </a:r>
            <a:r>
              <a:rPr lang="en-US" b="1" baseline="-25000" dirty="0" smtClean="0">
                <a:effectLst>
                  <a:outerShdw blurRad="38100" dist="38100" dir="2700000" algn="tl">
                    <a:srgbClr val="FFFFFF"/>
                  </a:outerShdw>
                </a:effectLst>
                <a:latin typeface="Calibri" pitchFamily="34" charset="0"/>
                <a:cs typeface="Calibri" pitchFamily="34" charset="0"/>
              </a:rPr>
              <a:t>0</a:t>
            </a:r>
            <a:r>
              <a:rPr lang="en-US" b="1" dirty="0" smtClean="0">
                <a:effectLst>
                  <a:outerShdw blurRad="38100" dist="38100" dir="2700000" algn="tl">
                    <a:srgbClr val="FFFFFF"/>
                  </a:outerShdw>
                </a:effectLst>
                <a:latin typeface="Calibri" pitchFamily="34" charset="0"/>
                <a:cs typeface="Calibri" pitchFamily="34" charset="0"/>
              </a:rPr>
              <a:t>, O</a:t>
            </a:r>
            <a:r>
              <a:rPr lang="en-US" b="1" baseline="-25000" dirty="0" smtClean="0">
                <a:effectLst>
                  <a:outerShdw blurRad="38100" dist="38100" dir="2700000" algn="tl">
                    <a:srgbClr val="FFFFFF"/>
                  </a:outerShdw>
                </a:effectLst>
                <a:latin typeface="Calibri" pitchFamily="34" charset="0"/>
                <a:cs typeface="Calibri" pitchFamily="34" charset="0"/>
              </a:rPr>
              <a:t>1</a:t>
            </a:r>
            <a:r>
              <a:rPr lang="en-US" b="1" dirty="0" smtClean="0">
                <a:effectLst>
                  <a:outerShdw blurRad="38100" dist="38100" dir="2700000" algn="tl">
                    <a:srgbClr val="FFFFFF"/>
                  </a:outerShdw>
                </a:effectLst>
                <a:latin typeface="Calibri" pitchFamily="34" charset="0"/>
                <a:cs typeface="Calibri" pitchFamily="34" charset="0"/>
              </a:rPr>
              <a:t>, O</a:t>
            </a:r>
            <a:r>
              <a:rPr lang="en-US" b="1" baseline="-25000" dirty="0" smtClean="0">
                <a:effectLst>
                  <a:outerShdw blurRad="38100" dist="38100" dir="2700000" algn="tl">
                    <a:srgbClr val="FFFFFF"/>
                  </a:outerShdw>
                </a:effectLst>
                <a:latin typeface="Calibri" pitchFamily="34" charset="0"/>
                <a:cs typeface="Calibri" pitchFamily="34" charset="0"/>
              </a:rPr>
              <a:t>2</a:t>
            </a:r>
            <a:r>
              <a:rPr lang="en-US" b="1" dirty="0" smtClean="0">
                <a:effectLst>
                  <a:outerShdw blurRad="38100" dist="38100" dir="2700000" algn="tl">
                    <a:srgbClr val="FFFFFF"/>
                  </a:outerShdw>
                </a:effectLst>
                <a:latin typeface="Calibri" pitchFamily="34" charset="0"/>
                <a:cs typeface="Calibri" pitchFamily="34" charset="0"/>
              </a:rPr>
              <a:t>, ..,O</a:t>
            </a:r>
            <a:r>
              <a:rPr lang="en-US" b="1" baseline="-25000" dirty="0" smtClean="0">
                <a:effectLst>
                  <a:outerShdw blurRad="38100" dist="38100" dir="2700000" algn="tl">
                    <a:srgbClr val="FFFFFF"/>
                  </a:outerShdw>
                </a:effectLst>
                <a:latin typeface="Calibri" pitchFamily="34" charset="0"/>
                <a:cs typeface="Calibri" pitchFamily="34" charset="0"/>
              </a:rPr>
              <a:t>12</a:t>
            </a:r>
          </a:p>
        </p:txBody>
      </p:sp>
      <p:grpSp>
        <p:nvGrpSpPr>
          <p:cNvPr id="35" name="Group 34"/>
          <p:cNvGrpSpPr/>
          <p:nvPr/>
        </p:nvGrpSpPr>
        <p:grpSpPr>
          <a:xfrm>
            <a:off x="640123" y="2057415"/>
            <a:ext cx="7680876" cy="1649478"/>
            <a:chOff x="1005879" y="3977633"/>
            <a:chExt cx="7680876" cy="1649478"/>
          </a:xfrm>
        </p:grpSpPr>
        <p:cxnSp>
          <p:nvCxnSpPr>
            <p:cNvPr id="26" name="Straight Connector 25"/>
            <p:cNvCxnSpPr/>
            <p:nvPr/>
          </p:nvCxnSpPr>
          <p:spPr bwMode="auto">
            <a:xfrm>
              <a:off x="2627535" y="4983463"/>
              <a:ext cx="1586331" cy="0"/>
            </a:xfrm>
            <a:prstGeom prst="line">
              <a:avLst/>
            </a:prstGeom>
            <a:solidFill>
              <a:schemeClr val="accent1"/>
            </a:solidFill>
            <a:ln w="38100" cap="flat" cmpd="sng" algn="ctr">
              <a:solidFill>
                <a:schemeClr val="tx1"/>
              </a:solidFill>
              <a:prstDash val="solid"/>
              <a:round/>
              <a:headEnd type="oval" w="med" len="med"/>
              <a:tailEnd type="arrow" w="med" len="med"/>
            </a:ln>
            <a:effectLst/>
          </p:spPr>
        </p:cxnSp>
        <p:cxnSp>
          <p:nvCxnSpPr>
            <p:cNvPr id="27" name="Straight Connector 17"/>
            <p:cNvCxnSpPr/>
            <p:nvPr/>
          </p:nvCxnSpPr>
          <p:spPr bwMode="auto">
            <a:xfrm>
              <a:off x="4213866" y="4983463"/>
              <a:ext cx="1586331" cy="0"/>
            </a:xfrm>
            <a:prstGeom prst="line">
              <a:avLst/>
            </a:prstGeom>
            <a:solidFill>
              <a:schemeClr val="accent1"/>
            </a:solidFill>
            <a:ln w="38100" cap="flat" cmpd="sng" algn="ctr">
              <a:solidFill>
                <a:schemeClr val="tx1"/>
              </a:solidFill>
              <a:prstDash val="solid"/>
              <a:round/>
              <a:headEnd type="oval" w="med" len="med"/>
              <a:tailEnd type="arrow" w="med" len="med"/>
            </a:ln>
            <a:effectLst/>
          </p:spPr>
        </p:cxnSp>
        <p:cxnSp>
          <p:nvCxnSpPr>
            <p:cNvPr id="25" name="Straight Connector 24"/>
            <p:cNvCxnSpPr/>
            <p:nvPr/>
          </p:nvCxnSpPr>
          <p:spPr bwMode="auto">
            <a:xfrm>
              <a:off x="5800196" y="4983463"/>
              <a:ext cx="1586330" cy="0"/>
            </a:xfrm>
            <a:prstGeom prst="line">
              <a:avLst/>
            </a:prstGeom>
            <a:solidFill>
              <a:schemeClr val="accent1"/>
            </a:solidFill>
            <a:ln w="38100" cap="flat" cmpd="sng" algn="ctr">
              <a:solidFill>
                <a:schemeClr val="tx1"/>
              </a:solidFill>
              <a:prstDash val="solid"/>
              <a:round/>
              <a:headEnd type="oval" w="med" len="med"/>
              <a:tailEnd type="arrow" w="med" len="med"/>
            </a:ln>
            <a:effectLst/>
          </p:spPr>
        </p:cxnSp>
        <p:grpSp>
          <p:nvGrpSpPr>
            <p:cNvPr id="34" name="Group 33"/>
            <p:cNvGrpSpPr/>
            <p:nvPr/>
          </p:nvGrpSpPr>
          <p:grpSpPr>
            <a:xfrm>
              <a:off x="1005879" y="3977633"/>
              <a:ext cx="7680876" cy="1649478"/>
              <a:chOff x="1005879" y="3977633"/>
              <a:chExt cx="7680876" cy="1649478"/>
            </a:xfrm>
          </p:grpSpPr>
          <p:grpSp>
            <p:nvGrpSpPr>
              <p:cNvPr id="33" name="Group 32"/>
              <p:cNvGrpSpPr/>
              <p:nvPr/>
            </p:nvGrpSpPr>
            <p:grpSpPr>
              <a:xfrm>
                <a:off x="2011708" y="4343390"/>
                <a:ext cx="6675047" cy="1283721"/>
                <a:chOff x="2011708" y="4343390"/>
                <a:chExt cx="6675047" cy="1283721"/>
              </a:xfrm>
            </p:grpSpPr>
            <p:grpSp>
              <p:nvGrpSpPr>
                <p:cNvPr id="30" name="Group 29"/>
                <p:cNvGrpSpPr/>
                <p:nvPr/>
              </p:nvGrpSpPr>
              <p:grpSpPr>
                <a:xfrm>
                  <a:off x="2560342" y="4343390"/>
                  <a:ext cx="5303462" cy="640867"/>
                  <a:chOff x="2560342" y="4343390"/>
                  <a:chExt cx="5303462" cy="640867"/>
                </a:xfrm>
              </p:grpSpPr>
              <p:grpSp>
                <p:nvGrpSpPr>
                  <p:cNvPr id="19" name="Group 34"/>
                  <p:cNvGrpSpPr/>
                  <p:nvPr/>
                </p:nvGrpSpPr>
                <p:grpSpPr>
                  <a:xfrm>
                    <a:off x="2626158" y="4434829"/>
                    <a:ext cx="3176793" cy="549428"/>
                    <a:chOff x="5485596" y="1051586"/>
                    <a:chExt cx="1831162" cy="549428"/>
                  </a:xfrm>
                </p:grpSpPr>
                <p:cxnSp>
                  <p:nvCxnSpPr>
                    <p:cNvPr id="21" name="Straight Arrow Connector 20"/>
                    <p:cNvCxnSpPr/>
                    <p:nvPr/>
                  </p:nvCxnSpPr>
                  <p:spPr bwMode="auto">
                    <a:xfrm rot="5400000">
                      <a:off x="5212073" y="1325903"/>
                      <a:ext cx="548634" cy="1588"/>
                    </a:xfrm>
                    <a:prstGeom prst="straightConnector1">
                      <a:avLst/>
                    </a:prstGeom>
                    <a:solidFill>
                      <a:schemeClr val="accent1"/>
                    </a:solidFill>
                    <a:ln w="38100" cap="flat" cmpd="sng" algn="ctr">
                      <a:solidFill>
                        <a:schemeClr val="tx1"/>
                      </a:solidFill>
                      <a:prstDash val="solid"/>
                      <a:round/>
                      <a:headEnd type="none" w="med" len="med"/>
                      <a:tailEnd type="arrow"/>
                    </a:ln>
                    <a:effectLst/>
                  </p:spPr>
                </p:cxnSp>
                <p:cxnSp>
                  <p:nvCxnSpPr>
                    <p:cNvPr id="22" name="Straight Arrow Connector 21"/>
                    <p:cNvCxnSpPr/>
                    <p:nvPr/>
                  </p:nvCxnSpPr>
                  <p:spPr bwMode="auto">
                    <a:xfrm rot="5400000">
                      <a:off x="6127257" y="1325109"/>
                      <a:ext cx="548634" cy="1588"/>
                    </a:xfrm>
                    <a:prstGeom prst="straightConnector1">
                      <a:avLst/>
                    </a:prstGeom>
                    <a:solidFill>
                      <a:schemeClr val="accent1"/>
                    </a:solidFill>
                    <a:ln w="38100" cap="flat" cmpd="sng" algn="ctr">
                      <a:solidFill>
                        <a:schemeClr val="tx1"/>
                      </a:solidFill>
                      <a:prstDash val="solid"/>
                      <a:round/>
                      <a:headEnd type="none" w="med" len="med"/>
                      <a:tailEnd type="arrow"/>
                    </a:ln>
                    <a:effectLst/>
                  </p:spPr>
                </p:cxnSp>
                <p:cxnSp>
                  <p:nvCxnSpPr>
                    <p:cNvPr id="23" name="Straight Arrow Connector 22"/>
                    <p:cNvCxnSpPr/>
                    <p:nvPr/>
                  </p:nvCxnSpPr>
                  <p:spPr bwMode="auto">
                    <a:xfrm rot="5400000">
                      <a:off x="7041647" y="1325109"/>
                      <a:ext cx="548634" cy="1588"/>
                    </a:xfrm>
                    <a:prstGeom prst="straightConnector1">
                      <a:avLst/>
                    </a:prstGeom>
                    <a:solidFill>
                      <a:schemeClr val="accent1"/>
                    </a:solidFill>
                    <a:ln w="38100" cap="flat" cmpd="sng" algn="ctr">
                      <a:solidFill>
                        <a:schemeClr val="tx1"/>
                      </a:solidFill>
                      <a:prstDash val="solid"/>
                      <a:round/>
                      <a:headEnd type="none" w="med" len="med"/>
                      <a:tailEnd type="arrow"/>
                    </a:ln>
                    <a:effectLst/>
                  </p:spPr>
                </p:cxnSp>
              </p:grpSp>
              <p:sp>
                <p:nvSpPr>
                  <p:cNvPr id="20" name="TextBox 19"/>
                  <p:cNvSpPr txBox="1"/>
                  <p:nvPr/>
                </p:nvSpPr>
                <p:spPr>
                  <a:xfrm>
                    <a:off x="2560342" y="4343390"/>
                    <a:ext cx="5303462" cy="369332"/>
                  </a:xfrm>
                  <a:prstGeom prst="rect">
                    <a:avLst/>
                  </a:prstGeom>
                  <a:noFill/>
                </p:spPr>
                <p:txBody>
                  <a:bodyPr wrap="square" rtlCol="0">
                    <a:spAutoFit/>
                  </a:bodyPr>
                  <a:lstStyle/>
                  <a:p>
                    <a:r>
                      <a:rPr lang="en-US" sz="1800" b="1" dirty="0" smtClean="0">
                        <a:effectLst>
                          <a:outerShdw blurRad="38100" dist="38100" dir="2700000" algn="tl">
                            <a:srgbClr val="FFFFFF"/>
                          </a:outerShdw>
                        </a:effectLst>
                        <a:latin typeface="Arial" charset="0"/>
                      </a:rPr>
                      <a:t> X</a:t>
                    </a:r>
                    <a:r>
                      <a:rPr lang="en-US" sz="1800" b="1" baseline="-25000" dirty="0" smtClean="0">
                        <a:effectLst>
                          <a:outerShdw blurRad="38100" dist="38100" dir="2700000" algn="tl">
                            <a:srgbClr val="FFFFFF"/>
                          </a:outerShdw>
                        </a:effectLst>
                        <a:latin typeface="Arial" charset="0"/>
                      </a:rPr>
                      <a:t>1</a:t>
                    </a:r>
                    <a:r>
                      <a:rPr lang="en-US" sz="1800" b="1" dirty="0" smtClean="0">
                        <a:effectLst>
                          <a:outerShdw blurRad="38100" dist="38100" dir="2700000" algn="tl">
                            <a:srgbClr val="FFFFFF"/>
                          </a:outerShdw>
                        </a:effectLst>
                        <a:latin typeface="Arial" charset="0"/>
                      </a:rPr>
                      <a:t>                     X</a:t>
                    </a:r>
                    <a:r>
                      <a:rPr lang="en-US" sz="1800" b="1" baseline="-25000" dirty="0" smtClean="0">
                        <a:effectLst>
                          <a:outerShdw blurRad="38100" dist="38100" dir="2700000" algn="tl">
                            <a:srgbClr val="FFFFFF"/>
                          </a:outerShdw>
                        </a:effectLst>
                        <a:latin typeface="Arial" charset="0"/>
                      </a:rPr>
                      <a:t>2</a:t>
                    </a:r>
                    <a:r>
                      <a:rPr lang="en-US" sz="1800" b="1" dirty="0" smtClean="0">
                        <a:effectLst>
                          <a:outerShdw blurRad="38100" dist="38100" dir="2700000" algn="tl">
                            <a:srgbClr val="FFFFFF"/>
                          </a:outerShdw>
                        </a:effectLst>
                        <a:latin typeface="Arial" charset="0"/>
                      </a:rPr>
                      <a:t>                     X</a:t>
                    </a:r>
                    <a:r>
                      <a:rPr lang="en-US" sz="1800" b="1" baseline="-25000" dirty="0" smtClean="0">
                        <a:effectLst>
                          <a:outerShdw blurRad="38100" dist="38100" dir="2700000" algn="tl">
                            <a:srgbClr val="FFFFFF"/>
                          </a:outerShdw>
                        </a:effectLst>
                        <a:latin typeface="Arial" charset="0"/>
                      </a:rPr>
                      <a:t>3 </a:t>
                    </a:r>
                    <a:r>
                      <a:rPr lang="en-US" sz="1800" b="1" dirty="0" smtClean="0">
                        <a:effectLst>
                          <a:outerShdw blurRad="38100" dist="38100" dir="2700000" algn="tl">
                            <a:srgbClr val="FFFFFF"/>
                          </a:outerShdw>
                        </a:effectLst>
                        <a:latin typeface="Arial" charset="0"/>
                      </a:rPr>
                      <a:t>   Production</a:t>
                    </a:r>
                    <a:endParaRPr lang="en-US" sz="1800" b="1" baseline="-25000" dirty="0" smtClean="0">
                      <a:effectLst>
                        <a:outerShdw blurRad="38100" dist="38100" dir="2700000" algn="tl">
                          <a:srgbClr val="FFFFFF"/>
                        </a:outerShdw>
                      </a:effectLst>
                      <a:latin typeface="Arial" charset="0"/>
                    </a:endParaRPr>
                  </a:p>
                </p:txBody>
              </p:sp>
            </p:grpSp>
            <p:grpSp>
              <p:nvGrpSpPr>
                <p:cNvPr id="31" name="Group 30"/>
                <p:cNvGrpSpPr/>
                <p:nvPr/>
              </p:nvGrpSpPr>
              <p:grpSpPr>
                <a:xfrm>
                  <a:off x="3420700" y="4983463"/>
                  <a:ext cx="5266055" cy="643648"/>
                  <a:chOff x="3420700" y="4983463"/>
                  <a:chExt cx="5266055" cy="643648"/>
                </a:xfrm>
              </p:grpSpPr>
              <p:grpSp>
                <p:nvGrpSpPr>
                  <p:cNvPr id="14" name="Group 34"/>
                  <p:cNvGrpSpPr/>
                  <p:nvPr/>
                </p:nvGrpSpPr>
                <p:grpSpPr>
                  <a:xfrm>
                    <a:off x="3420700" y="4983463"/>
                    <a:ext cx="3176794" cy="549428"/>
                    <a:chOff x="5485596" y="1051586"/>
                    <a:chExt cx="1831162" cy="549428"/>
                  </a:xfrm>
                </p:grpSpPr>
                <p:cxnSp>
                  <p:nvCxnSpPr>
                    <p:cNvPr id="16" name="Straight Arrow Connector 15"/>
                    <p:cNvCxnSpPr/>
                    <p:nvPr/>
                  </p:nvCxnSpPr>
                  <p:spPr bwMode="auto">
                    <a:xfrm rot="5400000">
                      <a:off x="5212073" y="1325903"/>
                      <a:ext cx="548634" cy="1588"/>
                    </a:xfrm>
                    <a:prstGeom prst="straightConnector1">
                      <a:avLst/>
                    </a:prstGeom>
                    <a:solidFill>
                      <a:schemeClr val="accent1"/>
                    </a:solidFill>
                    <a:ln w="38100" cap="flat" cmpd="sng" algn="ctr">
                      <a:solidFill>
                        <a:schemeClr val="tx1"/>
                      </a:solidFill>
                      <a:prstDash val="solid"/>
                      <a:round/>
                      <a:headEnd type="none" w="med" len="med"/>
                      <a:tailEnd type="arrow"/>
                    </a:ln>
                    <a:effectLst/>
                  </p:spPr>
                </p:cxnSp>
                <p:cxnSp>
                  <p:nvCxnSpPr>
                    <p:cNvPr id="17" name="Straight Arrow Connector 16"/>
                    <p:cNvCxnSpPr/>
                    <p:nvPr/>
                  </p:nvCxnSpPr>
                  <p:spPr bwMode="auto">
                    <a:xfrm rot="5400000">
                      <a:off x="6127257" y="1325109"/>
                      <a:ext cx="548634" cy="1588"/>
                    </a:xfrm>
                    <a:prstGeom prst="straightConnector1">
                      <a:avLst/>
                    </a:prstGeom>
                    <a:solidFill>
                      <a:schemeClr val="accent1"/>
                    </a:solidFill>
                    <a:ln w="38100" cap="flat" cmpd="sng" algn="ctr">
                      <a:solidFill>
                        <a:schemeClr val="tx1"/>
                      </a:solidFill>
                      <a:prstDash val="solid"/>
                      <a:round/>
                      <a:headEnd type="none" w="med" len="med"/>
                      <a:tailEnd type="arrow"/>
                    </a:ln>
                    <a:effectLst/>
                  </p:spPr>
                </p:cxnSp>
                <p:cxnSp>
                  <p:nvCxnSpPr>
                    <p:cNvPr id="18" name="Straight Arrow Connector 17"/>
                    <p:cNvCxnSpPr/>
                    <p:nvPr/>
                  </p:nvCxnSpPr>
                  <p:spPr bwMode="auto">
                    <a:xfrm rot="5400000">
                      <a:off x="7041647" y="1325109"/>
                      <a:ext cx="548634" cy="1588"/>
                    </a:xfrm>
                    <a:prstGeom prst="straightConnector1">
                      <a:avLst/>
                    </a:prstGeom>
                    <a:solidFill>
                      <a:schemeClr val="accent1"/>
                    </a:solidFill>
                    <a:ln w="38100" cap="flat" cmpd="sng" algn="ctr">
                      <a:solidFill>
                        <a:schemeClr val="tx1"/>
                      </a:solidFill>
                      <a:prstDash val="solid"/>
                      <a:round/>
                      <a:headEnd type="none" w="med" len="med"/>
                      <a:tailEnd type="arrow"/>
                    </a:ln>
                    <a:effectLst/>
                  </p:spPr>
                </p:cxnSp>
              </p:grpSp>
              <p:sp>
                <p:nvSpPr>
                  <p:cNvPr id="15" name="TextBox 14"/>
                  <p:cNvSpPr txBox="1"/>
                  <p:nvPr/>
                </p:nvSpPr>
                <p:spPr>
                  <a:xfrm>
                    <a:off x="3422077" y="5257779"/>
                    <a:ext cx="5264678" cy="369332"/>
                  </a:xfrm>
                  <a:prstGeom prst="rect">
                    <a:avLst/>
                  </a:prstGeom>
                  <a:noFill/>
                </p:spPr>
                <p:txBody>
                  <a:bodyPr wrap="square" rtlCol="0">
                    <a:spAutoFit/>
                  </a:bodyPr>
                  <a:lstStyle/>
                  <a:p>
                    <a:r>
                      <a:rPr lang="en-US" sz="1800" b="1" dirty="0" smtClean="0">
                        <a:effectLst>
                          <a:outerShdw blurRad="38100" dist="38100" dir="2700000" algn="tl">
                            <a:srgbClr val="FFFFFF"/>
                          </a:outerShdw>
                        </a:effectLst>
                        <a:latin typeface="Arial" charset="0"/>
                      </a:rPr>
                      <a:t> D</a:t>
                    </a:r>
                    <a:r>
                      <a:rPr lang="en-US" sz="1800" b="1" baseline="-25000" dirty="0" smtClean="0">
                        <a:effectLst>
                          <a:outerShdw blurRad="38100" dist="38100" dir="2700000" algn="tl">
                            <a:srgbClr val="FFFFFF"/>
                          </a:outerShdw>
                        </a:effectLst>
                        <a:latin typeface="Arial" charset="0"/>
                      </a:rPr>
                      <a:t>1</a:t>
                    </a:r>
                    <a:r>
                      <a:rPr lang="en-US" sz="1800" b="1" dirty="0" smtClean="0">
                        <a:effectLst>
                          <a:outerShdw blurRad="38100" dist="38100" dir="2700000" algn="tl">
                            <a:srgbClr val="FFFFFF"/>
                          </a:outerShdw>
                        </a:effectLst>
                        <a:latin typeface="Arial" charset="0"/>
                      </a:rPr>
                      <a:t>                     D</a:t>
                    </a:r>
                    <a:r>
                      <a:rPr lang="en-US" sz="1800" b="1" baseline="-25000" dirty="0" smtClean="0">
                        <a:effectLst>
                          <a:outerShdw blurRad="38100" dist="38100" dir="2700000" algn="tl">
                            <a:srgbClr val="FFFFFF"/>
                          </a:outerShdw>
                        </a:effectLst>
                        <a:latin typeface="Arial" charset="0"/>
                      </a:rPr>
                      <a:t>2</a:t>
                    </a:r>
                    <a:r>
                      <a:rPr lang="en-US" sz="1800" b="1" dirty="0" smtClean="0">
                        <a:effectLst>
                          <a:outerShdw blurRad="38100" dist="38100" dir="2700000" algn="tl">
                            <a:srgbClr val="FFFFFF"/>
                          </a:outerShdw>
                        </a:effectLst>
                        <a:latin typeface="Arial" charset="0"/>
                      </a:rPr>
                      <a:t>                     D</a:t>
                    </a:r>
                    <a:r>
                      <a:rPr lang="en-US" sz="1800" b="1" baseline="-25000" dirty="0" smtClean="0">
                        <a:effectLst>
                          <a:outerShdw blurRad="38100" dist="38100" dir="2700000" algn="tl">
                            <a:srgbClr val="FFFFFF"/>
                          </a:outerShdw>
                        </a:effectLst>
                        <a:latin typeface="Arial" charset="0"/>
                      </a:rPr>
                      <a:t>3 </a:t>
                    </a:r>
                    <a:r>
                      <a:rPr lang="en-US" sz="1800" b="1" dirty="0" smtClean="0">
                        <a:effectLst>
                          <a:outerShdw blurRad="38100" dist="38100" dir="2700000" algn="tl">
                            <a:srgbClr val="FFFFFF"/>
                          </a:outerShdw>
                        </a:effectLst>
                        <a:latin typeface="Arial" charset="0"/>
                      </a:rPr>
                      <a:t>     Demand</a:t>
                    </a:r>
                    <a:endParaRPr lang="en-US" sz="1800" b="1" baseline="-25000" dirty="0" smtClean="0">
                      <a:effectLst>
                        <a:outerShdw blurRad="38100" dist="38100" dir="2700000" algn="tl">
                          <a:srgbClr val="FFFFFF"/>
                        </a:outerShdw>
                      </a:effectLst>
                      <a:latin typeface="Arial" charset="0"/>
                    </a:endParaRPr>
                  </a:p>
                </p:txBody>
              </p:sp>
            </p:grpSp>
            <p:sp>
              <p:nvSpPr>
                <p:cNvPr id="13" name="TextBox 12"/>
                <p:cNvSpPr txBox="1"/>
                <p:nvPr/>
              </p:nvSpPr>
              <p:spPr>
                <a:xfrm>
                  <a:off x="2011708" y="4617706"/>
                  <a:ext cx="5577779" cy="369332"/>
                </a:xfrm>
                <a:prstGeom prst="rect">
                  <a:avLst/>
                </a:prstGeom>
                <a:noFill/>
              </p:spPr>
              <p:txBody>
                <a:bodyPr wrap="square" rtlCol="0">
                  <a:spAutoFit/>
                </a:bodyPr>
                <a:lstStyle/>
                <a:p>
                  <a:r>
                    <a:rPr lang="en-US" sz="1800" b="1" dirty="0" smtClean="0">
                      <a:effectLst>
                        <a:outerShdw blurRad="38100" dist="38100" dir="2700000" algn="tl">
                          <a:srgbClr val="FFFFFF"/>
                        </a:outerShdw>
                      </a:effectLst>
                      <a:cs typeface="Times New Roman" pitchFamily="18" charset="0"/>
                    </a:rPr>
                    <a:t> I</a:t>
                  </a:r>
                  <a:r>
                    <a:rPr lang="en-US" sz="1800" b="1" baseline="-25000" dirty="0" smtClean="0">
                      <a:effectLst>
                        <a:outerShdw blurRad="38100" dist="38100" dir="2700000" algn="tl">
                          <a:srgbClr val="FFFFFF"/>
                        </a:outerShdw>
                      </a:effectLst>
                      <a:cs typeface="Times New Roman" pitchFamily="18" charset="0"/>
                    </a:rPr>
                    <a:t>0                                      </a:t>
                  </a:r>
                  <a:r>
                    <a:rPr lang="en-US" sz="1800" b="1" dirty="0" smtClean="0">
                      <a:effectLst>
                        <a:outerShdw blurRad="38100" dist="38100" dir="2700000" algn="tl">
                          <a:srgbClr val="FFFFFF"/>
                        </a:outerShdw>
                      </a:effectLst>
                      <a:cs typeface="Times New Roman" pitchFamily="18" charset="0"/>
                    </a:rPr>
                    <a:t> I</a:t>
                  </a:r>
                  <a:r>
                    <a:rPr lang="en-US" sz="1800" b="1" baseline="-25000" dirty="0" smtClean="0">
                      <a:effectLst>
                        <a:outerShdw blurRad="38100" dist="38100" dir="2700000" algn="tl">
                          <a:srgbClr val="FFFFFF"/>
                        </a:outerShdw>
                      </a:effectLst>
                      <a:cs typeface="Times New Roman" pitchFamily="18" charset="0"/>
                    </a:rPr>
                    <a:t>1            </a:t>
                  </a:r>
                  <a:r>
                    <a:rPr lang="en-US" sz="1800" b="1" dirty="0" smtClean="0">
                      <a:effectLst>
                        <a:outerShdw blurRad="38100" dist="38100" dir="2700000" algn="tl">
                          <a:srgbClr val="FFFFFF"/>
                        </a:outerShdw>
                      </a:effectLst>
                      <a:cs typeface="Times New Roman" pitchFamily="18" charset="0"/>
                    </a:rPr>
                    <a:t>                 I</a:t>
                  </a:r>
                  <a:r>
                    <a:rPr lang="en-US" sz="1800" b="1" baseline="-25000" dirty="0" smtClean="0">
                      <a:effectLst>
                        <a:outerShdw blurRad="38100" dist="38100" dir="2700000" algn="tl">
                          <a:srgbClr val="FFFFFF"/>
                        </a:outerShdw>
                      </a:effectLst>
                      <a:cs typeface="Times New Roman" pitchFamily="18" charset="0"/>
                    </a:rPr>
                    <a:t>2</a:t>
                  </a:r>
                  <a:r>
                    <a:rPr lang="en-US" sz="1800" b="1" dirty="0" smtClean="0">
                      <a:effectLst>
                        <a:outerShdw blurRad="38100" dist="38100" dir="2700000" algn="tl">
                          <a:srgbClr val="FFFFFF"/>
                        </a:outerShdw>
                      </a:effectLst>
                      <a:cs typeface="Times New Roman" pitchFamily="18" charset="0"/>
                    </a:rPr>
                    <a:t>                        I</a:t>
                  </a:r>
                  <a:r>
                    <a:rPr lang="en-US" sz="1800" b="1" baseline="-25000" dirty="0" smtClean="0">
                      <a:effectLst>
                        <a:outerShdw blurRad="38100" dist="38100" dir="2700000" algn="tl">
                          <a:srgbClr val="FFFFFF"/>
                        </a:outerShdw>
                      </a:effectLst>
                      <a:cs typeface="Times New Roman" pitchFamily="18" charset="0"/>
                    </a:rPr>
                    <a:t>3</a:t>
                  </a:r>
                </a:p>
              </p:txBody>
            </p:sp>
          </p:grpSp>
          <p:cxnSp>
            <p:nvCxnSpPr>
              <p:cNvPr id="28" name="Straight Connector 27"/>
              <p:cNvCxnSpPr/>
              <p:nvPr/>
            </p:nvCxnSpPr>
            <p:spPr bwMode="auto">
              <a:xfrm>
                <a:off x="1005879" y="4983463"/>
                <a:ext cx="1586331" cy="0"/>
              </a:xfrm>
              <a:prstGeom prst="line">
                <a:avLst/>
              </a:prstGeom>
              <a:solidFill>
                <a:schemeClr val="accent1"/>
              </a:solidFill>
              <a:ln w="38100" cap="flat" cmpd="sng" algn="ctr">
                <a:solidFill>
                  <a:schemeClr val="tx1"/>
                </a:solidFill>
                <a:prstDash val="solid"/>
                <a:round/>
                <a:headEnd type="oval" w="med" len="med"/>
                <a:tailEnd type="arrow" w="med" len="med"/>
              </a:ln>
              <a:effectLst/>
            </p:spPr>
          </p:cxnSp>
          <p:sp>
            <p:nvSpPr>
              <p:cNvPr id="29" name="TextBox 28"/>
              <p:cNvSpPr txBox="1"/>
              <p:nvPr/>
            </p:nvSpPr>
            <p:spPr>
              <a:xfrm>
                <a:off x="1188756" y="3977633"/>
                <a:ext cx="7315200" cy="369332"/>
              </a:xfrm>
              <a:prstGeom prst="rect">
                <a:avLst/>
              </a:prstGeom>
              <a:solidFill>
                <a:srgbClr val="FF99FF"/>
              </a:solidFill>
              <a:ln>
                <a:solidFill>
                  <a:schemeClr val="tx1"/>
                </a:solidFill>
              </a:ln>
            </p:spPr>
            <p:txBody>
              <a:bodyPr wrap="square" rtlCol="0">
                <a:spAutoFit/>
              </a:bodyPr>
              <a:lstStyle/>
              <a:p>
                <a:r>
                  <a:rPr lang="en-US" sz="1800" b="1" dirty="0" smtClean="0">
                    <a:effectLst>
                      <a:outerShdw blurRad="38100" dist="38100" dir="2700000" algn="tl">
                        <a:srgbClr val="FFFFFF"/>
                      </a:outerShdw>
                    </a:effectLst>
                    <a:latin typeface="Arial" charset="0"/>
                  </a:rPr>
                  <a:t> R</a:t>
                </a:r>
                <a:r>
                  <a:rPr lang="en-US" sz="1800" b="1" baseline="-25000" dirty="0" smtClean="0">
                    <a:effectLst>
                      <a:outerShdw blurRad="38100" dist="38100" dir="2700000" algn="tl">
                        <a:srgbClr val="FFFFFF"/>
                      </a:outerShdw>
                    </a:effectLst>
                    <a:latin typeface="Arial" charset="0"/>
                  </a:rPr>
                  <a:t>0</a:t>
                </a:r>
                <a:r>
                  <a:rPr lang="en-US" sz="1800" b="1" dirty="0" smtClean="0">
                    <a:effectLst>
                      <a:outerShdw blurRad="38100" dist="38100" dir="2700000" algn="tl">
                        <a:srgbClr val="FFFFFF"/>
                      </a:outerShdw>
                    </a:effectLst>
                    <a:latin typeface="Arial" charset="0"/>
                  </a:rPr>
                  <a:t>, O</a:t>
                </a:r>
                <a:r>
                  <a:rPr lang="en-US" sz="1800" b="1" baseline="-25000" dirty="0" smtClean="0">
                    <a:effectLst>
                      <a:outerShdw blurRad="38100" dist="38100" dir="2700000" algn="tl">
                        <a:srgbClr val="FFFFFF"/>
                      </a:outerShdw>
                    </a:effectLst>
                    <a:latin typeface="Arial" charset="0"/>
                  </a:rPr>
                  <a:t>0</a:t>
                </a:r>
                <a:r>
                  <a:rPr lang="en-US" sz="1800" b="1" dirty="0" smtClean="0">
                    <a:effectLst>
                      <a:outerShdw blurRad="38100" dist="38100" dir="2700000" algn="tl">
                        <a:srgbClr val="FFFFFF"/>
                      </a:outerShdw>
                    </a:effectLst>
                    <a:latin typeface="Arial" charset="0"/>
                  </a:rPr>
                  <a:t>                 R</a:t>
                </a:r>
                <a:r>
                  <a:rPr lang="en-US" sz="1800" b="1" baseline="-25000" dirty="0" smtClean="0">
                    <a:effectLst>
                      <a:outerShdw blurRad="38100" dist="38100" dir="2700000" algn="tl">
                        <a:srgbClr val="FFFFFF"/>
                      </a:outerShdw>
                    </a:effectLst>
                    <a:latin typeface="Arial" charset="0"/>
                  </a:rPr>
                  <a:t>1</a:t>
                </a:r>
                <a:r>
                  <a:rPr lang="en-US" sz="1800" b="1" dirty="0" smtClean="0">
                    <a:effectLst>
                      <a:outerShdw blurRad="38100" dist="38100" dir="2700000" algn="tl">
                        <a:srgbClr val="FFFFFF"/>
                      </a:outerShdw>
                    </a:effectLst>
                    <a:latin typeface="Arial" charset="0"/>
                  </a:rPr>
                  <a:t>, O</a:t>
                </a:r>
                <a:r>
                  <a:rPr lang="en-US" sz="1800" b="1" baseline="-25000" dirty="0" smtClean="0">
                    <a:effectLst>
                      <a:outerShdw blurRad="38100" dist="38100" dir="2700000" algn="tl">
                        <a:srgbClr val="FFFFFF"/>
                      </a:outerShdw>
                    </a:effectLst>
                    <a:latin typeface="Arial" charset="0"/>
                  </a:rPr>
                  <a:t>1                    </a:t>
                </a:r>
                <a:r>
                  <a:rPr lang="en-US" sz="1800" b="1" dirty="0" smtClean="0">
                    <a:effectLst>
                      <a:outerShdw blurRad="38100" dist="38100" dir="2700000" algn="tl">
                        <a:srgbClr val="FFFFFF"/>
                      </a:outerShdw>
                    </a:effectLst>
                    <a:latin typeface="Arial" charset="0"/>
                  </a:rPr>
                  <a:t> R</a:t>
                </a:r>
                <a:r>
                  <a:rPr lang="en-US" sz="1800" b="1" baseline="-25000" dirty="0" smtClean="0">
                    <a:effectLst>
                      <a:outerShdw blurRad="38100" dist="38100" dir="2700000" algn="tl">
                        <a:srgbClr val="FFFFFF"/>
                      </a:outerShdw>
                    </a:effectLst>
                    <a:latin typeface="Arial" charset="0"/>
                  </a:rPr>
                  <a:t>2</a:t>
                </a:r>
                <a:r>
                  <a:rPr lang="en-US" sz="1800" b="1" dirty="0" smtClean="0">
                    <a:effectLst>
                      <a:outerShdw blurRad="38100" dist="38100" dir="2700000" algn="tl">
                        <a:srgbClr val="FFFFFF"/>
                      </a:outerShdw>
                    </a:effectLst>
                    <a:latin typeface="Arial" charset="0"/>
                  </a:rPr>
                  <a:t>, O</a:t>
                </a:r>
                <a:r>
                  <a:rPr lang="en-US" sz="1800" b="1" baseline="-25000" dirty="0" smtClean="0">
                    <a:effectLst>
                      <a:outerShdw blurRad="38100" dist="38100" dir="2700000" algn="tl">
                        <a:srgbClr val="FFFFFF"/>
                      </a:outerShdw>
                    </a:effectLst>
                    <a:latin typeface="Arial" charset="0"/>
                  </a:rPr>
                  <a:t>2                   </a:t>
                </a:r>
                <a:r>
                  <a:rPr lang="en-US" sz="1800" b="1" dirty="0" smtClean="0">
                    <a:effectLst>
                      <a:outerShdw blurRad="38100" dist="38100" dir="2700000" algn="tl">
                        <a:srgbClr val="FFFFFF"/>
                      </a:outerShdw>
                    </a:effectLst>
                    <a:latin typeface="Arial" charset="0"/>
                  </a:rPr>
                  <a:t>R</a:t>
                </a:r>
                <a:r>
                  <a:rPr lang="en-US" sz="1800" b="1" baseline="-25000" dirty="0" smtClean="0">
                    <a:effectLst>
                      <a:outerShdw blurRad="38100" dist="38100" dir="2700000" algn="tl">
                        <a:srgbClr val="FFFFFF"/>
                      </a:outerShdw>
                    </a:effectLst>
                    <a:latin typeface="Arial" charset="0"/>
                  </a:rPr>
                  <a:t>3</a:t>
                </a:r>
                <a:r>
                  <a:rPr lang="en-US" sz="1800" b="1" dirty="0" smtClean="0">
                    <a:effectLst>
                      <a:outerShdw blurRad="38100" dist="38100" dir="2700000" algn="tl">
                        <a:srgbClr val="FFFFFF"/>
                      </a:outerShdw>
                    </a:effectLst>
                    <a:latin typeface="Arial" charset="0"/>
                  </a:rPr>
                  <a:t>, O</a:t>
                </a:r>
                <a:r>
                  <a:rPr lang="en-US" sz="1800" b="1" baseline="-25000" dirty="0" smtClean="0">
                    <a:effectLst>
                      <a:outerShdw blurRad="38100" dist="38100" dir="2700000" algn="tl">
                        <a:srgbClr val="FFFFFF"/>
                      </a:outerShdw>
                    </a:effectLst>
                    <a:latin typeface="Arial" charset="0"/>
                  </a:rPr>
                  <a:t>3</a:t>
                </a:r>
                <a:r>
                  <a:rPr lang="en-US" sz="1800" b="1" dirty="0" smtClean="0">
                    <a:effectLst>
                      <a:outerShdw blurRad="38100" dist="38100" dir="2700000" algn="tl">
                        <a:srgbClr val="FFFFFF"/>
                      </a:outerShdw>
                    </a:effectLst>
                    <a:latin typeface="Arial" charset="0"/>
                  </a:rPr>
                  <a:t>     Workers</a:t>
                </a:r>
                <a:endParaRPr lang="en-US" sz="1800" b="1" baseline="-25000" dirty="0" smtClean="0">
                  <a:effectLst>
                    <a:outerShdw blurRad="38100" dist="38100" dir="2700000" algn="tl">
                      <a:srgbClr val="FFFFFF"/>
                    </a:outerShdw>
                  </a:effectLst>
                  <a:latin typeface="Arial" charset="0"/>
                </a:endParaRPr>
              </a:p>
            </p:txBody>
          </p:sp>
        </p:grpSp>
      </p:grpSp>
      <p:sp>
        <p:nvSpPr>
          <p:cNvPr id="32" name="TextBox 31"/>
          <p:cNvSpPr txBox="1"/>
          <p:nvPr/>
        </p:nvSpPr>
        <p:spPr>
          <a:xfrm>
            <a:off x="274367" y="3886195"/>
            <a:ext cx="7955193" cy="1200329"/>
          </a:xfrm>
          <a:prstGeom prst="rect">
            <a:avLst/>
          </a:prstGeom>
          <a:noFill/>
        </p:spPr>
        <p:txBody>
          <a:bodyPr wrap="square" lIns="18288" rIns="18288" numCol="1" spcCol="0" rtlCol="0">
            <a:spAutoFit/>
          </a:bodyPr>
          <a:lstStyle/>
          <a:p>
            <a:pPr marL="241300" lvl="0" indent="-241300"/>
            <a:r>
              <a:rPr lang="en-US" b="1" dirty="0" err="1" smtClean="0">
                <a:effectLst>
                  <a:outerShdw blurRad="38100" dist="38100" dir="2700000" algn="tl">
                    <a:srgbClr val="FFFFFF"/>
                  </a:outerShdw>
                </a:effectLst>
                <a:latin typeface="+mn-lt"/>
                <a:cs typeface="Calibri" pitchFamily="34" charset="0"/>
              </a:rPr>
              <a:t>I</a:t>
            </a:r>
            <a:r>
              <a:rPr lang="en-US" b="1" baseline="-25000" dirty="0" err="1" smtClean="0">
                <a:effectLst>
                  <a:outerShdw blurRad="38100" dist="38100" dir="2700000" algn="tl">
                    <a:srgbClr val="FFFFFF"/>
                  </a:outerShdw>
                </a:effectLst>
                <a:latin typeface="+mn-lt"/>
                <a:cs typeface="Calibri" pitchFamily="34" charset="0"/>
              </a:rPr>
              <a:t>k</a:t>
            </a:r>
            <a:r>
              <a:rPr lang="en-US" b="1" dirty="0" smtClean="0">
                <a:effectLst>
                  <a:outerShdw blurRad="38100" dist="38100" dir="2700000" algn="tl">
                    <a:srgbClr val="FFFFFF"/>
                  </a:outerShdw>
                </a:effectLst>
                <a:latin typeface="+mn-lt"/>
                <a:cs typeface="Calibri" pitchFamily="34" charset="0"/>
              </a:rPr>
              <a:t> =  I</a:t>
            </a:r>
            <a:r>
              <a:rPr lang="en-US" b="1" baseline="-25000" dirty="0" smtClean="0">
                <a:effectLst>
                  <a:outerShdw blurRad="38100" dist="38100" dir="2700000" algn="tl">
                    <a:srgbClr val="FFFFFF"/>
                  </a:outerShdw>
                </a:effectLst>
                <a:latin typeface="+mn-lt"/>
                <a:cs typeface="Calibri" pitchFamily="34" charset="0"/>
              </a:rPr>
              <a:t>k-1</a:t>
            </a:r>
            <a:r>
              <a:rPr lang="en-US" b="1" dirty="0" smtClean="0">
                <a:effectLst>
                  <a:outerShdw blurRad="38100" dist="38100" dir="2700000" algn="tl">
                    <a:srgbClr val="FFFFFF"/>
                  </a:outerShdw>
                </a:effectLst>
                <a:latin typeface="+mn-lt"/>
                <a:cs typeface="Calibri" pitchFamily="34" charset="0"/>
              </a:rPr>
              <a:t> + </a:t>
            </a:r>
            <a:r>
              <a:rPr lang="en-US" b="1" dirty="0" err="1" smtClean="0">
                <a:effectLst>
                  <a:outerShdw blurRad="38100" dist="38100" dir="2700000" algn="tl">
                    <a:srgbClr val="FFFFFF"/>
                  </a:outerShdw>
                </a:effectLst>
                <a:latin typeface="Calibri" pitchFamily="34" charset="0"/>
                <a:cs typeface="Calibri" pitchFamily="34" charset="0"/>
              </a:rPr>
              <a:t>X</a:t>
            </a:r>
            <a:r>
              <a:rPr lang="en-US" b="1" baseline="-25000" dirty="0" err="1" smtClean="0">
                <a:effectLst>
                  <a:outerShdw blurRad="38100" dist="38100" dir="2700000" algn="tl">
                    <a:srgbClr val="FFFFFF"/>
                  </a:outerShdw>
                </a:effectLst>
                <a:latin typeface="Calibri" pitchFamily="34" charset="0"/>
                <a:cs typeface="Calibri" pitchFamily="34" charset="0"/>
              </a:rPr>
              <a:t>k</a:t>
            </a:r>
            <a:r>
              <a:rPr lang="en-US" b="1" dirty="0" smtClean="0">
                <a:effectLst>
                  <a:outerShdw blurRad="38100" dist="38100" dir="2700000" algn="tl">
                    <a:srgbClr val="FFFFFF"/>
                  </a:outerShdw>
                </a:effectLst>
                <a:latin typeface="Calibri" pitchFamily="34" charset="0"/>
                <a:cs typeface="Calibri" pitchFamily="34" charset="0"/>
              </a:rPr>
              <a:t> </a:t>
            </a:r>
            <a:r>
              <a:rPr lang="en-US" b="1" dirty="0" smtClean="0">
                <a:effectLst>
                  <a:outerShdw blurRad="38100" dist="38100" dir="2700000" algn="tl">
                    <a:srgbClr val="FFFFFF"/>
                  </a:outerShdw>
                </a:effectLst>
                <a:latin typeface="+mn-lt"/>
                <a:cs typeface="Calibri" pitchFamily="34" charset="0"/>
              </a:rPr>
              <a:t>– </a:t>
            </a:r>
            <a:r>
              <a:rPr lang="en-US" b="1" dirty="0" err="1" smtClean="0">
                <a:effectLst>
                  <a:outerShdw blurRad="38100" dist="38100" dir="2700000" algn="tl">
                    <a:srgbClr val="FFFFFF"/>
                  </a:outerShdw>
                </a:effectLst>
                <a:latin typeface="Calibri" pitchFamily="34" charset="0"/>
                <a:cs typeface="Calibri" pitchFamily="34" charset="0"/>
              </a:rPr>
              <a:t>D</a:t>
            </a:r>
            <a:r>
              <a:rPr lang="en-US" b="1" baseline="-25000" dirty="0" err="1" smtClean="0">
                <a:effectLst>
                  <a:outerShdw blurRad="38100" dist="38100" dir="2700000" algn="tl">
                    <a:srgbClr val="FFFFFF"/>
                  </a:outerShdw>
                </a:effectLst>
                <a:latin typeface="Calibri" pitchFamily="34" charset="0"/>
                <a:cs typeface="Calibri" pitchFamily="34" charset="0"/>
              </a:rPr>
              <a:t>k</a:t>
            </a:r>
            <a:r>
              <a:rPr lang="en-US" b="1" baseline="-25000" dirty="0" smtClean="0">
                <a:effectLst>
                  <a:outerShdw blurRad="38100" dist="38100" dir="2700000" algn="tl">
                    <a:srgbClr val="FFFFFF"/>
                  </a:outerShdw>
                </a:effectLst>
                <a:latin typeface="Calibri" pitchFamily="34" charset="0"/>
                <a:cs typeface="Calibri" pitchFamily="34" charset="0"/>
              </a:rPr>
              <a:t> </a:t>
            </a:r>
            <a:r>
              <a:rPr lang="en-US" b="1" dirty="0" smtClean="0">
                <a:effectLst>
                  <a:outerShdw blurRad="38100" dist="38100" dir="2700000" algn="tl">
                    <a:srgbClr val="FFFFFF"/>
                  </a:outerShdw>
                </a:effectLst>
                <a:latin typeface="Calibri" pitchFamily="34" charset="0"/>
                <a:cs typeface="Calibri" pitchFamily="34" charset="0"/>
              </a:rPr>
              <a:t> </a:t>
            </a:r>
          </a:p>
          <a:p>
            <a:pPr marL="241300" lvl="0" indent="-241300"/>
            <a:r>
              <a:rPr lang="en-US" b="1" dirty="0" smtClean="0">
                <a:effectLst>
                  <a:outerShdw blurRad="38100" dist="38100" dir="2700000" algn="tl">
                    <a:srgbClr val="FFFFFF"/>
                  </a:outerShdw>
                </a:effectLst>
                <a:latin typeface="Calibri" pitchFamily="34" charset="0"/>
                <a:cs typeface="Calibri" pitchFamily="34" charset="0"/>
              </a:rPr>
              <a:t> If </a:t>
            </a:r>
            <a:r>
              <a:rPr lang="en-US" b="1" dirty="0" err="1" smtClean="0">
                <a:effectLst>
                  <a:outerShdw blurRad="38100" dist="38100" dir="2700000" algn="tl">
                    <a:srgbClr val="FFFFFF"/>
                  </a:outerShdw>
                </a:effectLst>
                <a:cs typeface="Calibri" pitchFamily="34" charset="0"/>
              </a:rPr>
              <a:t>I</a:t>
            </a:r>
            <a:r>
              <a:rPr lang="en-US" b="1" baseline="-25000" dirty="0" err="1" smtClean="0">
                <a:effectLst>
                  <a:outerShdw blurRad="38100" dist="38100" dir="2700000" algn="tl">
                    <a:srgbClr val="FFFFFF"/>
                  </a:outerShdw>
                </a:effectLst>
                <a:cs typeface="Calibri" pitchFamily="34" charset="0"/>
              </a:rPr>
              <a:t>k</a:t>
            </a:r>
            <a:r>
              <a:rPr lang="en-US" b="1" baseline="-25000" dirty="0" smtClean="0">
                <a:effectLst>
                  <a:outerShdw blurRad="38100" dist="38100" dir="2700000" algn="tl">
                    <a:srgbClr val="FFFFFF"/>
                  </a:outerShdw>
                </a:effectLst>
                <a:cs typeface="Calibri" pitchFamily="34" charset="0"/>
              </a:rPr>
              <a:t>  </a:t>
            </a:r>
            <a:r>
              <a:rPr lang="en-US" b="1" dirty="0" smtClean="0">
                <a:effectLst>
                  <a:outerShdw blurRad="38100" dist="38100" dir="2700000" algn="tl">
                    <a:srgbClr val="FFFFFF"/>
                  </a:outerShdw>
                </a:effectLst>
                <a:cs typeface="Calibri" pitchFamily="34" charset="0"/>
              </a:rPr>
              <a:t> </a:t>
            </a:r>
            <a:r>
              <a:rPr lang="en-US" b="1" dirty="0" smtClean="0">
                <a:effectLst>
                  <a:outerShdw blurRad="38100" dist="38100" dir="2700000" algn="tl">
                    <a:srgbClr val="FFFFFF"/>
                  </a:outerShdw>
                </a:effectLst>
                <a:latin typeface="Calibri" pitchFamily="34" charset="0"/>
                <a:cs typeface="Calibri" pitchFamily="34" charset="0"/>
              </a:rPr>
              <a:t>&gt; 0 we have to pay holding cost on inventory.</a:t>
            </a:r>
          </a:p>
          <a:p>
            <a:pPr marL="241300" lvl="0" indent="-241300"/>
            <a:r>
              <a:rPr lang="en-US" b="1" dirty="0" smtClean="0">
                <a:effectLst>
                  <a:outerShdw blurRad="38100" dist="38100" dir="2700000" algn="tl">
                    <a:srgbClr val="FFFFFF"/>
                  </a:outerShdw>
                </a:effectLst>
                <a:latin typeface="Calibri" pitchFamily="34" charset="0"/>
                <a:cs typeface="Calibri" pitchFamily="34" charset="0"/>
              </a:rPr>
              <a:t>If </a:t>
            </a:r>
            <a:r>
              <a:rPr lang="en-US" b="1" dirty="0" err="1" smtClean="0">
                <a:effectLst>
                  <a:outerShdw blurRad="38100" dist="38100" dir="2700000" algn="tl">
                    <a:srgbClr val="FFFFFF"/>
                  </a:outerShdw>
                </a:effectLst>
                <a:cs typeface="Calibri" pitchFamily="34" charset="0"/>
              </a:rPr>
              <a:t>I</a:t>
            </a:r>
            <a:r>
              <a:rPr lang="en-US" b="1" baseline="-25000" dirty="0" err="1" smtClean="0">
                <a:effectLst>
                  <a:outerShdw blurRad="38100" dist="38100" dir="2700000" algn="tl">
                    <a:srgbClr val="FFFFFF"/>
                  </a:outerShdw>
                </a:effectLst>
                <a:cs typeface="Calibri" pitchFamily="34" charset="0"/>
              </a:rPr>
              <a:t>k</a:t>
            </a:r>
            <a:r>
              <a:rPr lang="en-US" b="1" baseline="-25000" dirty="0" smtClean="0">
                <a:effectLst>
                  <a:outerShdw blurRad="38100" dist="38100" dir="2700000" algn="tl">
                    <a:srgbClr val="FFFFFF"/>
                  </a:outerShdw>
                </a:effectLst>
                <a:cs typeface="Calibri" pitchFamily="34" charset="0"/>
              </a:rPr>
              <a:t>  </a:t>
            </a:r>
            <a:r>
              <a:rPr lang="en-US" b="1" dirty="0" smtClean="0">
                <a:effectLst>
                  <a:outerShdw blurRad="38100" dist="38100" dir="2700000" algn="tl">
                    <a:srgbClr val="FFFFFF"/>
                  </a:outerShdw>
                </a:effectLst>
                <a:cs typeface="Calibri" pitchFamily="34" charset="0"/>
              </a:rPr>
              <a:t> </a:t>
            </a:r>
            <a:r>
              <a:rPr lang="en-US" b="1" dirty="0" smtClean="0">
                <a:effectLst>
                  <a:outerShdw blurRad="38100" dist="38100" dir="2700000" algn="tl">
                    <a:srgbClr val="FFFFFF"/>
                  </a:outerShdw>
                </a:effectLst>
                <a:latin typeface="Calibri" pitchFamily="34" charset="0"/>
                <a:cs typeface="Calibri" pitchFamily="34" charset="0"/>
              </a:rPr>
              <a:t>&lt; 0 we have to pay shortage cost on demand not met.</a:t>
            </a:r>
          </a:p>
        </p:txBody>
      </p:sp>
      <p:sp>
        <p:nvSpPr>
          <p:cNvPr id="38" name="TextBox 37"/>
          <p:cNvSpPr txBox="1"/>
          <p:nvPr/>
        </p:nvSpPr>
        <p:spPr>
          <a:xfrm>
            <a:off x="274367" y="5257780"/>
            <a:ext cx="8503827" cy="830997"/>
          </a:xfrm>
          <a:prstGeom prst="rect">
            <a:avLst/>
          </a:prstGeom>
          <a:noFill/>
        </p:spPr>
        <p:txBody>
          <a:bodyPr wrap="square" lIns="18288" rIns="18288" numCol="1" spcCol="0" rtlCol="0">
            <a:spAutoFit/>
          </a:bodyPr>
          <a:lstStyle/>
          <a:p>
            <a:pPr marL="241300" lvl="0" indent="-241300"/>
            <a:r>
              <a:rPr lang="en-US" b="1" dirty="0" smtClean="0">
                <a:effectLst>
                  <a:outerShdw blurRad="38100" dist="38100" dir="2700000" algn="tl">
                    <a:srgbClr val="FFFFFF"/>
                  </a:outerShdw>
                </a:effectLst>
                <a:latin typeface="Calibri" pitchFamily="34" charset="0"/>
                <a:cs typeface="Calibri" pitchFamily="34" charset="0"/>
              </a:rPr>
              <a:t>A worker make </a:t>
            </a:r>
            <a:r>
              <a:rPr lang="en-US" b="1" dirty="0" smtClean="0">
                <a:effectLst>
                  <a:outerShdw blurRad="38100" dist="38100" dir="2700000" algn="tl">
                    <a:srgbClr val="FFFFFF"/>
                  </a:outerShdw>
                </a:effectLst>
                <a:latin typeface="Calibri" pitchFamily="34" charset="0"/>
                <a:cs typeface="Calibri" pitchFamily="34" charset="0"/>
                <a:sym typeface="Symbol"/>
              </a:rPr>
              <a:t> units in a day. The worker makes  units in overtime (overtime is less than a day).</a:t>
            </a:r>
            <a:endParaRPr lang="en-US" b="1" dirty="0" smtClean="0">
              <a:effectLst>
                <a:outerShdw blurRad="38100" dist="38100" dir="2700000" algn="tl">
                  <a:srgbClr val="FFFFFF"/>
                </a:outerShdw>
              </a:effectLst>
              <a:latin typeface="Calibri" pitchFamily="34" charset="0"/>
              <a:cs typeface="Calibri" pitchFamily="34" charset="0"/>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32" grpId="0"/>
      <p:bldP spid="38"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p>
            <a:r>
              <a:rPr lang="en-US" smtClean="0"/>
              <a:t>Integer_LP</a:t>
            </a:r>
            <a:endParaRPr lang="en-US" dirty="0"/>
          </a:p>
        </p:txBody>
      </p:sp>
      <p:sp>
        <p:nvSpPr>
          <p:cNvPr id="3" name="Slide Number Placeholder 2"/>
          <p:cNvSpPr>
            <a:spLocks noGrp="1"/>
          </p:cNvSpPr>
          <p:nvPr>
            <p:ph type="sldNum" sz="quarter" idx="11"/>
          </p:nvPr>
        </p:nvSpPr>
        <p:spPr/>
        <p:txBody>
          <a:bodyPr/>
          <a:lstStyle/>
          <a:p>
            <a:fld id="{D800FC57-747A-4054-A3DF-63D163080A4A}" type="slidenum">
              <a:rPr lang="en-US" smtClean="0"/>
              <a:pPr/>
              <a:t>36</a:t>
            </a:fld>
            <a:endParaRPr lang="en-US" dirty="0"/>
          </a:p>
        </p:txBody>
      </p:sp>
      <p:sp>
        <p:nvSpPr>
          <p:cNvPr id="7" name="AutoShape 15"/>
          <p:cNvSpPr>
            <a:spLocks noChangeArrowheads="1"/>
          </p:cNvSpPr>
          <p:nvPr/>
        </p:nvSpPr>
        <p:spPr bwMode="blackWhite">
          <a:xfrm>
            <a:off x="274368" y="228635"/>
            <a:ext cx="2926048" cy="510778"/>
          </a:xfrm>
          <a:prstGeom prst="roundRect">
            <a:avLst>
              <a:gd name="adj" fmla="val 16667"/>
            </a:avLst>
          </a:prstGeom>
          <a:gradFill rotWithShape="1">
            <a:gsLst>
              <a:gs pos="0">
                <a:srgbClr val="00CC00"/>
              </a:gs>
              <a:gs pos="50000">
                <a:srgbClr val="00FF00"/>
              </a:gs>
              <a:gs pos="100000">
                <a:srgbClr val="00CC00"/>
              </a:gs>
            </a:gsLst>
            <a:lin ang="5400000" scaled="1"/>
          </a:gradFill>
          <a:ln w="9525">
            <a:solidFill>
              <a:srgbClr val="4D4D4D"/>
            </a:solidFill>
            <a:round/>
            <a:headEnd/>
            <a:tailEnd/>
          </a:ln>
          <a:effectLst>
            <a:outerShdw dist="107763" dir="2700000" algn="ctr" rotWithShape="0">
              <a:schemeClr val="bg2">
                <a:alpha val="50000"/>
              </a:schemeClr>
            </a:outerShdw>
          </a:effectLst>
        </p:spPr>
        <p:txBody>
          <a:bodyPr wrap="square">
            <a:spAutoFit/>
          </a:bodyPr>
          <a:lstStyle/>
          <a:p>
            <a:r>
              <a:rPr lang="en-US" b="1" dirty="0" smtClean="0">
                <a:solidFill>
                  <a:schemeClr val="tx2"/>
                </a:solidFill>
                <a:effectLst>
                  <a:outerShdw blurRad="38100" dist="38100" dir="2700000" algn="tl">
                    <a:srgbClr val="FFFFFF"/>
                  </a:outerShdw>
                </a:effectLst>
                <a:latin typeface="Verdana" pitchFamily="34" charset="0"/>
              </a:rPr>
              <a:t>Chase Strategy</a:t>
            </a:r>
            <a:endParaRPr lang="en-US" sz="2800" b="1" dirty="0" smtClean="0">
              <a:solidFill>
                <a:schemeClr val="tx2"/>
              </a:solidFill>
              <a:effectLst>
                <a:outerShdw blurRad="38100" dist="38100" dir="2700000" algn="tl">
                  <a:srgbClr val="FFFFFF"/>
                </a:outerShdw>
              </a:effectLst>
              <a:latin typeface="Verdana" pitchFamily="34" charset="0"/>
            </a:endParaRPr>
          </a:p>
        </p:txBody>
      </p:sp>
      <p:sp>
        <p:nvSpPr>
          <p:cNvPr id="30" name="TextBox 29"/>
          <p:cNvSpPr txBox="1"/>
          <p:nvPr/>
        </p:nvSpPr>
        <p:spPr>
          <a:xfrm>
            <a:off x="274367" y="777269"/>
            <a:ext cx="3931877" cy="2308324"/>
          </a:xfrm>
          <a:prstGeom prst="rect">
            <a:avLst/>
          </a:prstGeom>
          <a:noFill/>
        </p:spPr>
        <p:txBody>
          <a:bodyPr wrap="square" rtlCol="0">
            <a:spAutoFit/>
          </a:bodyPr>
          <a:lstStyle/>
          <a:p>
            <a:pPr marL="168275" indent="-168275">
              <a:buFont typeface="Arial" pitchFamily="34" charset="0"/>
              <a:buChar char="•"/>
            </a:pPr>
            <a:r>
              <a:rPr lang="en-US" b="1" dirty="0" smtClean="0">
                <a:effectLst>
                  <a:outerShdw blurRad="38100" dist="38100" dir="2700000" algn="tl">
                    <a:srgbClr val="FFFFFF"/>
                  </a:outerShdw>
                </a:effectLst>
                <a:latin typeface="Calibri" pitchFamily="34" charset="0"/>
                <a:cs typeface="Calibri" pitchFamily="34" charset="0"/>
              </a:rPr>
              <a:t>No inventory.</a:t>
            </a:r>
          </a:p>
          <a:p>
            <a:pPr marL="168275" indent="-168275">
              <a:buFont typeface="Arial" pitchFamily="34" charset="0"/>
              <a:buChar char="•"/>
            </a:pPr>
            <a:r>
              <a:rPr lang="en-US" b="1" dirty="0" smtClean="0">
                <a:effectLst>
                  <a:outerShdw blurRad="38100" dist="38100" dir="2700000" algn="tl">
                    <a:srgbClr val="FFFFFF"/>
                  </a:outerShdw>
                </a:effectLst>
                <a:latin typeface="Calibri" pitchFamily="34" charset="0"/>
                <a:cs typeface="Calibri" pitchFamily="34" charset="0"/>
              </a:rPr>
              <a:t>You can hire or lay off workers (some cost involved). Overtime cannot be given to new workers.</a:t>
            </a:r>
          </a:p>
          <a:p>
            <a:pPr marL="457200" indent="-457200">
              <a:buFont typeface="Arial" pitchFamily="34" charset="0"/>
              <a:buChar char="•"/>
            </a:pPr>
            <a:endParaRPr lang="en-US" b="1" dirty="0" smtClean="0">
              <a:effectLst>
                <a:outerShdw blurRad="38100" dist="38100" dir="2700000" algn="tl">
                  <a:srgbClr val="FFFFFF"/>
                </a:outerShdw>
              </a:effectLst>
              <a:latin typeface="Calibri" pitchFamily="34" charset="0"/>
              <a:cs typeface="Calibri" pitchFamily="34" charset="0"/>
            </a:endParaRPr>
          </a:p>
        </p:txBody>
      </p:sp>
      <p:sp>
        <p:nvSpPr>
          <p:cNvPr id="31" name="AutoShape 15"/>
          <p:cNvSpPr>
            <a:spLocks noChangeArrowheads="1"/>
          </p:cNvSpPr>
          <p:nvPr/>
        </p:nvSpPr>
        <p:spPr bwMode="blackWhite">
          <a:xfrm>
            <a:off x="4572000" y="228635"/>
            <a:ext cx="2834609" cy="510778"/>
          </a:xfrm>
          <a:prstGeom prst="roundRect">
            <a:avLst>
              <a:gd name="adj" fmla="val 16667"/>
            </a:avLst>
          </a:prstGeom>
          <a:gradFill rotWithShape="1">
            <a:gsLst>
              <a:gs pos="0">
                <a:srgbClr val="00CC00"/>
              </a:gs>
              <a:gs pos="50000">
                <a:srgbClr val="00FF00"/>
              </a:gs>
              <a:gs pos="100000">
                <a:srgbClr val="00CC00"/>
              </a:gs>
            </a:gsLst>
            <a:lin ang="5400000" scaled="1"/>
          </a:gradFill>
          <a:ln w="9525">
            <a:solidFill>
              <a:srgbClr val="4D4D4D"/>
            </a:solidFill>
            <a:round/>
            <a:headEnd/>
            <a:tailEnd/>
          </a:ln>
          <a:effectLst>
            <a:outerShdw dist="107763" dir="2700000" algn="ctr" rotWithShape="0">
              <a:schemeClr val="bg2">
                <a:alpha val="50000"/>
              </a:schemeClr>
            </a:outerShdw>
          </a:effectLst>
        </p:spPr>
        <p:txBody>
          <a:bodyPr wrap="square">
            <a:spAutoFit/>
          </a:bodyPr>
          <a:lstStyle/>
          <a:p>
            <a:r>
              <a:rPr lang="en-US" b="1" dirty="0" smtClean="0">
                <a:solidFill>
                  <a:schemeClr val="tx2"/>
                </a:solidFill>
                <a:effectLst>
                  <a:outerShdw blurRad="38100" dist="38100" dir="2700000" algn="tl">
                    <a:srgbClr val="FFFFFF"/>
                  </a:outerShdw>
                </a:effectLst>
                <a:latin typeface="Verdana" pitchFamily="34" charset="0"/>
              </a:rPr>
              <a:t>Level Strategy</a:t>
            </a:r>
            <a:endParaRPr lang="en-US" sz="2800" b="1" dirty="0" smtClean="0">
              <a:solidFill>
                <a:schemeClr val="tx2"/>
              </a:solidFill>
              <a:effectLst>
                <a:outerShdw blurRad="38100" dist="38100" dir="2700000" algn="tl">
                  <a:srgbClr val="FFFFFF"/>
                </a:outerShdw>
              </a:effectLst>
              <a:latin typeface="Verdana" pitchFamily="34" charset="0"/>
            </a:endParaRPr>
          </a:p>
        </p:txBody>
      </p:sp>
      <p:sp>
        <p:nvSpPr>
          <p:cNvPr id="32" name="TextBox 31"/>
          <p:cNvSpPr txBox="1"/>
          <p:nvPr/>
        </p:nvSpPr>
        <p:spPr>
          <a:xfrm>
            <a:off x="4389122" y="777269"/>
            <a:ext cx="4480511" cy="1938992"/>
          </a:xfrm>
          <a:prstGeom prst="rect">
            <a:avLst/>
          </a:prstGeom>
          <a:noFill/>
        </p:spPr>
        <p:txBody>
          <a:bodyPr wrap="square" rtlCol="0">
            <a:spAutoFit/>
          </a:bodyPr>
          <a:lstStyle/>
          <a:p>
            <a:pPr marL="168275" indent="-168275">
              <a:buFont typeface="Arial" pitchFamily="34" charset="0"/>
              <a:buChar char="•"/>
            </a:pPr>
            <a:r>
              <a:rPr lang="en-US" b="1" dirty="0" smtClean="0">
                <a:effectLst>
                  <a:outerShdw blurRad="38100" dist="38100" dir="2700000" algn="tl">
                    <a:srgbClr val="FFFFFF"/>
                  </a:outerShdw>
                </a:effectLst>
                <a:latin typeface="Calibri" pitchFamily="34" charset="0"/>
                <a:cs typeface="Calibri" pitchFamily="34" charset="0"/>
              </a:rPr>
              <a:t>Level production (shortages permitted )</a:t>
            </a:r>
          </a:p>
          <a:p>
            <a:pPr marL="168275" indent="-168275">
              <a:buFont typeface="Arial" pitchFamily="34" charset="0"/>
              <a:buChar char="•"/>
            </a:pPr>
            <a:r>
              <a:rPr lang="en-US" b="1" dirty="0" smtClean="0">
                <a:effectLst>
                  <a:outerShdw blurRad="38100" dist="38100" dir="2700000" algn="tl">
                    <a:srgbClr val="FFFFFF"/>
                  </a:outerShdw>
                </a:effectLst>
                <a:latin typeface="Calibri" pitchFamily="34" charset="0"/>
                <a:cs typeface="Calibri" pitchFamily="34" charset="0"/>
              </a:rPr>
              <a:t>Constant workforce (hire or lay off only in P1)</a:t>
            </a:r>
          </a:p>
          <a:p>
            <a:pPr marL="457200" indent="-457200">
              <a:buFont typeface="Arial" pitchFamily="34" charset="0"/>
              <a:buChar char="•"/>
            </a:pPr>
            <a:endParaRPr lang="en-US" b="1" dirty="0" smtClean="0">
              <a:effectLst>
                <a:outerShdw blurRad="38100" dist="38100" dir="2700000" algn="tl">
                  <a:srgbClr val="FFFFFF"/>
                </a:outerShdw>
              </a:effectLst>
              <a:latin typeface="Calibri" pitchFamily="34" charset="0"/>
              <a:cs typeface="Calibri" pitchFamily="34" charset="0"/>
            </a:endParaRPr>
          </a:p>
        </p:txBody>
      </p:sp>
      <p:sp>
        <p:nvSpPr>
          <p:cNvPr id="33" name="TextBox 32"/>
          <p:cNvSpPr txBox="1"/>
          <p:nvPr/>
        </p:nvSpPr>
        <p:spPr>
          <a:xfrm>
            <a:off x="274367" y="2788927"/>
            <a:ext cx="8412388" cy="1938992"/>
          </a:xfrm>
          <a:prstGeom prst="rect">
            <a:avLst/>
          </a:prstGeom>
          <a:noFill/>
        </p:spPr>
        <p:txBody>
          <a:bodyPr wrap="square" rtlCol="0">
            <a:spAutoFit/>
          </a:bodyPr>
          <a:lstStyle/>
          <a:p>
            <a:pPr marL="168275" indent="-168275"/>
            <a:r>
              <a:rPr lang="en-US" b="1" dirty="0" smtClean="0">
                <a:effectLst>
                  <a:outerShdw blurRad="38100" dist="38100" dir="2700000" algn="tl">
                    <a:srgbClr val="FFFFFF"/>
                  </a:outerShdw>
                </a:effectLst>
                <a:latin typeface="Calibri" pitchFamily="34" charset="0"/>
                <a:cs typeface="Calibri" pitchFamily="34" charset="0"/>
              </a:rPr>
              <a:t>To find the minimum cost production plan.</a:t>
            </a:r>
          </a:p>
          <a:p>
            <a:pPr marL="168275" indent="-168275"/>
            <a:r>
              <a:rPr lang="en-US" b="1" dirty="0" smtClean="0">
                <a:effectLst>
                  <a:outerShdw blurRad="38100" dist="38100" dir="2700000" algn="tl">
                    <a:srgbClr val="FFFFFF"/>
                  </a:outerShdw>
                </a:effectLst>
                <a:latin typeface="Calibri" pitchFamily="34" charset="0"/>
                <a:cs typeface="Calibri" pitchFamily="34" charset="0"/>
              </a:rPr>
              <a:t>Cost = 	    Regular wage &amp; benefit  +  Overtime wage &amp; benefit</a:t>
            </a:r>
          </a:p>
          <a:p>
            <a:pPr marL="168275" indent="-168275"/>
            <a:r>
              <a:rPr lang="en-US" b="1" dirty="0" smtClean="0">
                <a:effectLst>
                  <a:outerShdw blurRad="38100" dist="38100" dir="2700000" algn="tl">
                    <a:srgbClr val="FFFFFF"/>
                  </a:outerShdw>
                </a:effectLst>
                <a:latin typeface="Calibri" pitchFamily="34" charset="0"/>
                <a:cs typeface="Calibri" pitchFamily="34" charset="0"/>
              </a:rPr>
              <a:t>		+  Cost of hiring  +  Cost of lay off</a:t>
            </a:r>
          </a:p>
          <a:p>
            <a:pPr marL="168275" indent="-168275"/>
            <a:r>
              <a:rPr lang="en-US" b="1" dirty="0" smtClean="0">
                <a:effectLst>
                  <a:outerShdw blurRad="38100" dist="38100" dir="2700000" algn="tl">
                    <a:srgbClr val="FFFFFF"/>
                  </a:outerShdw>
                </a:effectLst>
                <a:latin typeface="Calibri" pitchFamily="34" charset="0"/>
                <a:cs typeface="Calibri" pitchFamily="34" charset="0"/>
              </a:rPr>
              <a:t>		+  Holding cost    + Shortage cost</a:t>
            </a:r>
          </a:p>
          <a:p>
            <a:pPr marL="168275" indent="-168275"/>
            <a:r>
              <a:rPr lang="en-US" b="1" dirty="0" smtClean="0">
                <a:effectLst>
                  <a:outerShdw blurRad="38100" dist="38100" dir="2700000" algn="tl">
                    <a:srgbClr val="FFFFFF"/>
                  </a:outerShdw>
                </a:effectLst>
                <a:latin typeface="Calibri" pitchFamily="34" charset="0"/>
                <a:cs typeface="Calibri" pitchFamily="34" charset="0"/>
              </a:rPr>
              <a:t>Other costs remain fixed  during the year.</a:t>
            </a:r>
          </a:p>
        </p:txBody>
      </p:sp>
      <p:sp>
        <p:nvSpPr>
          <p:cNvPr id="34" name="TextBox 33"/>
          <p:cNvSpPr txBox="1"/>
          <p:nvPr/>
        </p:nvSpPr>
        <p:spPr>
          <a:xfrm>
            <a:off x="274367" y="5074902"/>
            <a:ext cx="8595266" cy="830997"/>
          </a:xfrm>
          <a:prstGeom prst="rect">
            <a:avLst/>
          </a:prstGeom>
          <a:noFill/>
        </p:spPr>
        <p:txBody>
          <a:bodyPr wrap="square" rtlCol="0">
            <a:spAutoFit/>
          </a:bodyPr>
          <a:lstStyle/>
          <a:p>
            <a:pPr marL="168275" indent="-168275"/>
            <a:r>
              <a:rPr lang="en-US" b="1" dirty="0" smtClean="0">
                <a:effectLst>
                  <a:outerShdw blurRad="38100" dist="38100" dir="2700000" algn="tl">
                    <a:srgbClr val="FFFFFF"/>
                  </a:outerShdw>
                </a:effectLst>
                <a:latin typeface="Calibri" pitchFamily="34" charset="0"/>
                <a:cs typeface="Calibri" pitchFamily="34" charset="0"/>
              </a:rPr>
              <a:t>What are the decision variables for each strategy?</a:t>
            </a:r>
          </a:p>
          <a:p>
            <a:pPr marL="168275" indent="-168275"/>
            <a:r>
              <a:rPr lang="en-US" b="1" dirty="0" smtClean="0">
                <a:effectLst>
                  <a:outerShdw blurRad="38100" dist="38100" dir="2700000" algn="tl">
                    <a:srgbClr val="FFFFFF"/>
                  </a:outerShdw>
                </a:effectLst>
                <a:latin typeface="Calibri" pitchFamily="34" charset="0"/>
                <a:cs typeface="Calibri" pitchFamily="34" charset="0"/>
              </a:rPr>
              <a:t>How to handle holding / shortage cost for the level strategy?</a:t>
            </a: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p:bldP spid="31" grpId="0" animBg="1"/>
      <p:bldP spid="32" grpId="0"/>
      <p:bldP spid="33" grpId="0"/>
      <p:bldP spid="34" grpId="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p>
            <a:r>
              <a:rPr lang="en-US" dirty="0" err="1" smtClean="0"/>
              <a:t>Integer_LP</a:t>
            </a:r>
            <a:endParaRPr lang="en-US" dirty="0"/>
          </a:p>
        </p:txBody>
      </p:sp>
      <p:sp>
        <p:nvSpPr>
          <p:cNvPr id="3" name="Slide Number Placeholder 2"/>
          <p:cNvSpPr>
            <a:spLocks noGrp="1"/>
          </p:cNvSpPr>
          <p:nvPr>
            <p:ph type="sldNum" sz="quarter" idx="11"/>
          </p:nvPr>
        </p:nvSpPr>
        <p:spPr/>
        <p:txBody>
          <a:bodyPr/>
          <a:lstStyle/>
          <a:p>
            <a:fld id="{D800FC57-747A-4054-A3DF-63D163080A4A}" type="slidenum">
              <a:rPr lang="en-US" smtClean="0"/>
              <a:pPr/>
              <a:t>37</a:t>
            </a:fld>
            <a:endParaRPr lang="en-US" dirty="0"/>
          </a:p>
        </p:txBody>
      </p:sp>
      <p:sp>
        <p:nvSpPr>
          <p:cNvPr id="4" name="AutoShape 15"/>
          <p:cNvSpPr>
            <a:spLocks noChangeArrowheads="1"/>
          </p:cNvSpPr>
          <p:nvPr/>
        </p:nvSpPr>
        <p:spPr bwMode="blackWhite">
          <a:xfrm>
            <a:off x="1676393" y="441841"/>
            <a:ext cx="5806424" cy="578882"/>
          </a:xfrm>
          <a:prstGeom prst="roundRect">
            <a:avLst>
              <a:gd name="adj" fmla="val 16667"/>
            </a:avLst>
          </a:prstGeom>
          <a:gradFill rotWithShape="1">
            <a:gsLst>
              <a:gs pos="0">
                <a:srgbClr val="0000FF"/>
              </a:gs>
              <a:gs pos="50000">
                <a:srgbClr val="00CCFF"/>
              </a:gs>
              <a:gs pos="100000">
                <a:srgbClr val="0000FF"/>
              </a:gs>
            </a:gsLst>
            <a:lin ang="5400000" scaled="1"/>
          </a:gradFill>
          <a:ln w="9525">
            <a:solidFill>
              <a:srgbClr val="4D4D4D"/>
            </a:solidFill>
            <a:round/>
            <a:headEnd/>
            <a:tailEnd/>
          </a:ln>
          <a:effectLst>
            <a:outerShdw dist="107763" dir="2700000" algn="ctr" rotWithShape="0">
              <a:schemeClr val="bg2">
                <a:alpha val="50000"/>
              </a:schemeClr>
            </a:outerShdw>
          </a:effectLst>
        </p:spPr>
        <p:txBody>
          <a:bodyPr wrap="square">
            <a:spAutoFit/>
          </a:bodyPr>
          <a:lstStyle/>
          <a:p>
            <a:r>
              <a:rPr lang="en-US" sz="2800" b="1" dirty="0" smtClean="0">
                <a:solidFill>
                  <a:schemeClr val="tx2"/>
                </a:solidFill>
                <a:effectLst>
                  <a:outerShdw blurRad="38100" dist="38100" dir="2700000" algn="tl">
                    <a:srgbClr val="FFFFFF"/>
                  </a:outerShdw>
                </a:effectLst>
                <a:latin typeface="Verdana" pitchFamily="34" charset="0"/>
              </a:rPr>
              <a:t>Capital Budgeting Example</a:t>
            </a:r>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0533" y="1143025"/>
            <a:ext cx="8048625" cy="21145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TextBox 6"/>
          <p:cNvSpPr txBox="1"/>
          <p:nvPr/>
        </p:nvSpPr>
        <p:spPr>
          <a:xfrm>
            <a:off x="2171711" y="3472484"/>
            <a:ext cx="4846267" cy="461665"/>
          </a:xfrm>
          <a:prstGeom prst="rect">
            <a:avLst/>
          </a:prstGeom>
          <a:noFill/>
        </p:spPr>
        <p:txBody>
          <a:bodyPr wrap="square" rtlCol="0">
            <a:spAutoFit/>
          </a:bodyPr>
          <a:lstStyle/>
          <a:p>
            <a:r>
              <a:rPr lang="en-US" b="1" dirty="0" smtClean="0">
                <a:solidFill>
                  <a:schemeClr val="tx2"/>
                </a:solidFill>
                <a:effectLst>
                  <a:outerShdw blurRad="38100" dist="38100" dir="2700000" algn="tl">
                    <a:srgbClr val="FFFFFF"/>
                  </a:outerShdw>
                </a:effectLst>
                <a:latin typeface="Verdana" pitchFamily="34" charset="0"/>
              </a:rPr>
              <a:t>Reduce the budget to 175.</a:t>
            </a: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6732" y="4160512"/>
            <a:ext cx="7896225" cy="2076450"/>
          </a:xfrm>
          <a:prstGeom prst="rect">
            <a:avLst/>
          </a:prstGeom>
          <a:solidFill>
            <a:schemeClr val="accent1"/>
          </a:solidFill>
          <a:ln>
            <a:noFill/>
          </a:ln>
        </p:spPr>
      </p:pic>
      <p:sp>
        <p:nvSpPr>
          <p:cNvPr id="5" name="Action Button: Back or Previous 4">
            <a:hlinkClick r:id="rId4" action="ppaction://hlinksldjump" highlightClick="1"/>
          </p:cNvPr>
          <p:cNvSpPr/>
          <p:nvPr/>
        </p:nvSpPr>
        <p:spPr bwMode="auto">
          <a:xfrm>
            <a:off x="7735215" y="213388"/>
            <a:ext cx="838182" cy="870906"/>
          </a:xfrm>
          <a:prstGeom prst="actionButtonBackPrevious">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outerShdw blurRad="38100" dist="38100" dir="2700000" algn="tl">
                  <a:srgbClr val="000000">
                    <a:alpha val="43137"/>
                  </a:srgbClr>
                </a:outerShdw>
              </a:effectLst>
              <a:latin typeface="Times New Roman" pitchFamily="18" charset="0"/>
            </a:endParaRPr>
          </a:p>
        </p:txBody>
      </p:sp>
    </p:spTree>
    <p:extLst>
      <p:ext uri="{BB962C8B-B14F-4D97-AF65-F5344CB8AC3E}">
        <p14:creationId xmlns:p14="http://schemas.microsoft.com/office/powerpoint/2010/main" val="179812482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09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5"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smtClean="0"/>
              <a:t>Integer_LP</a:t>
            </a:r>
            <a:endParaRPr lang="en-US" dirty="0"/>
          </a:p>
        </p:txBody>
      </p:sp>
      <p:sp>
        <p:nvSpPr>
          <p:cNvPr id="5" name="Slide Number Placeholder 4"/>
          <p:cNvSpPr>
            <a:spLocks noGrp="1"/>
          </p:cNvSpPr>
          <p:nvPr>
            <p:ph type="sldNum" sz="quarter" idx="11"/>
          </p:nvPr>
        </p:nvSpPr>
        <p:spPr/>
        <p:txBody>
          <a:bodyPr/>
          <a:lstStyle/>
          <a:p>
            <a:fld id="{888837BE-EF37-416A-A6F4-6673181D1C09}" type="slidenum">
              <a:rPr lang="en-US" smtClean="0"/>
              <a:pPr/>
              <a:t>4</a:t>
            </a:fld>
            <a:endParaRPr lang="en-US" dirty="0"/>
          </a:p>
        </p:txBody>
      </p:sp>
      <p:sp>
        <p:nvSpPr>
          <p:cNvPr id="7" name="AutoShape 15"/>
          <p:cNvSpPr>
            <a:spLocks noChangeArrowheads="1"/>
          </p:cNvSpPr>
          <p:nvPr/>
        </p:nvSpPr>
        <p:spPr bwMode="blackWhite">
          <a:xfrm>
            <a:off x="228600" y="152400"/>
            <a:ext cx="4495800" cy="578882"/>
          </a:xfrm>
          <a:prstGeom prst="roundRect">
            <a:avLst>
              <a:gd name="adj" fmla="val 16667"/>
            </a:avLst>
          </a:prstGeom>
          <a:gradFill rotWithShape="1">
            <a:gsLst>
              <a:gs pos="0">
                <a:srgbClr val="0000FF"/>
              </a:gs>
              <a:gs pos="50000">
                <a:srgbClr val="00CCFF"/>
              </a:gs>
              <a:gs pos="100000">
                <a:srgbClr val="0000FF"/>
              </a:gs>
            </a:gsLst>
            <a:lin ang="5400000" scaled="1"/>
          </a:gradFill>
          <a:ln w="9525">
            <a:solidFill>
              <a:srgbClr val="4D4D4D"/>
            </a:solidFill>
            <a:round/>
            <a:headEnd/>
            <a:tailEnd/>
          </a:ln>
          <a:effectLst>
            <a:outerShdw dist="107763" dir="2700000" algn="ctr" rotWithShape="0">
              <a:schemeClr val="bg2">
                <a:alpha val="50000"/>
              </a:schemeClr>
            </a:outerShdw>
          </a:effectLst>
        </p:spPr>
        <p:txBody>
          <a:bodyPr wrap="square">
            <a:spAutoFit/>
          </a:bodyPr>
          <a:lstStyle/>
          <a:p>
            <a:pPr algn="ctr"/>
            <a:r>
              <a:rPr lang="en-US" sz="2800" b="1" dirty="0" smtClean="0">
                <a:solidFill>
                  <a:schemeClr val="tx2"/>
                </a:solidFill>
                <a:effectLst>
                  <a:outerShdw blurRad="38100" dist="38100" dir="2700000" algn="tl">
                    <a:srgbClr val="FFFFFF"/>
                  </a:outerShdw>
                </a:effectLst>
                <a:latin typeface="Verdana" pitchFamily="34" charset="0"/>
              </a:rPr>
              <a:t>A simple LP example</a:t>
            </a:r>
          </a:p>
        </p:txBody>
      </p:sp>
      <p:graphicFrame>
        <p:nvGraphicFramePr>
          <p:cNvPr id="10" name="Table 9"/>
          <p:cNvGraphicFramePr>
            <a:graphicFrameLocks noGrp="1"/>
          </p:cNvGraphicFramePr>
          <p:nvPr/>
        </p:nvGraphicFramePr>
        <p:xfrm>
          <a:off x="5257800" y="152400"/>
          <a:ext cx="3429000" cy="1280160"/>
        </p:xfrm>
        <a:graphic>
          <a:graphicData uri="http://schemas.openxmlformats.org/drawingml/2006/table">
            <a:tbl>
              <a:tblPr firstRow="1" bandRow="1">
                <a:tableStyleId>{5C22544A-7EE6-4342-B048-85BDC9FD1C3A}</a:tableStyleId>
              </a:tblPr>
              <a:tblGrid>
                <a:gridCol w="1219200"/>
                <a:gridCol w="2209800"/>
              </a:tblGrid>
              <a:tr h="365760">
                <a:tc>
                  <a:txBody>
                    <a:bodyPr/>
                    <a:lstStyle/>
                    <a:p>
                      <a:r>
                        <a:rPr lang="en-US" sz="2000" b="1" kern="1200" dirty="0" smtClean="0">
                          <a:solidFill>
                            <a:schemeClr val="tx1"/>
                          </a:solidFill>
                          <a:effectLst>
                            <a:outerShdw blurRad="38100" dist="38100" dir="2700000" algn="tl">
                              <a:srgbClr val="FFFFFF"/>
                            </a:outerShdw>
                          </a:effectLst>
                          <a:latin typeface="Calibri" pitchFamily="34" charset="0"/>
                          <a:ea typeface="+mn-ea"/>
                          <a:cs typeface="Calibri" pitchFamily="34" charset="0"/>
                        </a:rPr>
                        <a:t>Maximize </a:t>
                      </a:r>
                    </a:p>
                  </a:txBody>
                  <a:tcPr marL="18288" marR="1828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b="1" kern="1200" dirty="0" smtClean="0">
                          <a:solidFill>
                            <a:schemeClr val="dk1"/>
                          </a:solidFill>
                          <a:effectLst>
                            <a:outerShdw blurRad="38100" dist="38100" dir="2700000" algn="tl">
                              <a:srgbClr val="FFFFFF"/>
                            </a:outerShdw>
                          </a:effectLst>
                          <a:latin typeface="Calibri" pitchFamily="34" charset="0"/>
                          <a:ea typeface="+mn-ea"/>
                          <a:cs typeface="Calibri" pitchFamily="34" charset="0"/>
                        </a:rPr>
                        <a:t>7x</a:t>
                      </a:r>
                      <a:r>
                        <a:rPr lang="en-US" sz="2400" b="1" kern="1200" baseline="-25000" dirty="0" smtClean="0">
                          <a:solidFill>
                            <a:schemeClr val="dk1"/>
                          </a:solidFill>
                          <a:effectLst>
                            <a:outerShdw blurRad="38100" dist="38100" dir="2700000" algn="tl">
                              <a:srgbClr val="FFFFFF"/>
                            </a:outerShdw>
                          </a:effectLst>
                          <a:latin typeface="Calibri" pitchFamily="34" charset="0"/>
                          <a:ea typeface="+mn-ea"/>
                          <a:cs typeface="Calibri" pitchFamily="34" charset="0"/>
                        </a:rPr>
                        <a:t>1</a:t>
                      </a:r>
                      <a:r>
                        <a:rPr lang="en-US" sz="2400" b="1" kern="1200" dirty="0" smtClean="0">
                          <a:solidFill>
                            <a:schemeClr val="dk1"/>
                          </a:solidFill>
                          <a:effectLst>
                            <a:outerShdw blurRad="38100" dist="38100" dir="2700000" algn="tl">
                              <a:srgbClr val="FFFFFF"/>
                            </a:outerShdw>
                          </a:effectLst>
                          <a:latin typeface="Calibri" pitchFamily="34" charset="0"/>
                          <a:ea typeface="+mn-ea"/>
                          <a:cs typeface="Calibri" pitchFamily="34" charset="0"/>
                        </a:rPr>
                        <a:t>+ 11x</a:t>
                      </a:r>
                      <a:r>
                        <a:rPr lang="en-US" sz="2400" b="1" kern="1200" baseline="-25000" dirty="0" smtClean="0">
                          <a:solidFill>
                            <a:schemeClr val="dk1"/>
                          </a:solidFill>
                          <a:effectLst>
                            <a:outerShdw blurRad="38100" dist="38100" dir="2700000" algn="tl">
                              <a:srgbClr val="FFFFFF"/>
                            </a:outerShdw>
                          </a:effectLst>
                          <a:latin typeface="Calibri" pitchFamily="34" charset="0"/>
                          <a:ea typeface="+mn-ea"/>
                          <a:cs typeface="Calibri" pitchFamily="34" charset="0"/>
                        </a:rPr>
                        <a:t>2</a:t>
                      </a:r>
                      <a:r>
                        <a:rPr lang="en-US" sz="2400" b="1" kern="1200" dirty="0" smtClean="0">
                          <a:solidFill>
                            <a:schemeClr val="dk1"/>
                          </a:solidFill>
                          <a:effectLst>
                            <a:outerShdw blurRad="38100" dist="38100" dir="2700000" algn="tl">
                              <a:srgbClr val="FFFFFF"/>
                            </a:outerShdw>
                          </a:effectLst>
                          <a:latin typeface="Calibri" pitchFamily="34" charset="0"/>
                          <a:ea typeface="+mn-ea"/>
                          <a:cs typeface="Calibri" pitchFamily="34" charset="0"/>
                        </a:rPr>
                        <a:t>  = Z</a:t>
                      </a:r>
                    </a:p>
                  </a:txBody>
                  <a:tcPr marR="1828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r>
              <a:tr h="731520">
                <a:tc>
                  <a:txBody>
                    <a:bodyPr/>
                    <a:lstStyle/>
                    <a:p>
                      <a:r>
                        <a:rPr lang="en-US" sz="2000" b="1" kern="1200" dirty="0" smtClean="0">
                          <a:solidFill>
                            <a:schemeClr val="tx1"/>
                          </a:solidFill>
                          <a:effectLst>
                            <a:outerShdw blurRad="38100" dist="38100" dir="2700000" algn="tl">
                              <a:srgbClr val="FFFFFF"/>
                            </a:outerShdw>
                          </a:effectLst>
                          <a:latin typeface="Calibri" pitchFamily="34" charset="0"/>
                          <a:ea typeface="+mn-ea"/>
                          <a:cs typeface="Calibri" pitchFamily="34" charset="0"/>
                        </a:rPr>
                        <a:t>Subject to</a:t>
                      </a:r>
                    </a:p>
                    <a:p>
                      <a:pPr marL="0" marR="0" indent="0" algn="l" defTabSz="914400" rtl="0" eaLnBrk="1" fontAlgn="auto" latinLnBrk="0" hangingPunct="1">
                        <a:lnSpc>
                          <a:spcPct val="100000"/>
                        </a:lnSpc>
                        <a:spcBef>
                          <a:spcPts val="0"/>
                        </a:spcBef>
                        <a:spcAft>
                          <a:spcPts val="0"/>
                        </a:spcAft>
                        <a:buClrTx/>
                        <a:buSzTx/>
                        <a:buFontTx/>
                        <a:buNone/>
                        <a:tabLst/>
                        <a:defRPr/>
                      </a:pPr>
                      <a:r>
                        <a:rPr lang="en-US" sz="2000" b="1" kern="1200" dirty="0" smtClean="0">
                          <a:solidFill>
                            <a:schemeClr val="dk1"/>
                          </a:solidFill>
                          <a:effectLst>
                            <a:outerShdw blurRad="38100" dist="38100" dir="2700000" algn="tl">
                              <a:srgbClr val="FFFFFF"/>
                            </a:outerShdw>
                          </a:effectLst>
                          <a:latin typeface="Calibri" pitchFamily="34" charset="0"/>
                          <a:ea typeface="+mn-ea"/>
                          <a:cs typeface="Calibri" pitchFamily="34" charset="0"/>
                        </a:rPr>
                        <a:t>x</a:t>
                      </a:r>
                      <a:r>
                        <a:rPr lang="en-US" sz="2000" b="1" kern="1200" baseline="-25000" dirty="0" smtClean="0">
                          <a:solidFill>
                            <a:schemeClr val="dk1"/>
                          </a:solidFill>
                          <a:effectLst>
                            <a:outerShdw blurRad="38100" dist="38100" dir="2700000" algn="tl">
                              <a:srgbClr val="FFFFFF"/>
                            </a:outerShdw>
                          </a:effectLst>
                          <a:latin typeface="Calibri" pitchFamily="34" charset="0"/>
                          <a:ea typeface="+mn-ea"/>
                          <a:cs typeface="Calibri" pitchFamily="34" charset="0"/>
                        </a:rPr>
                        <a:t>1</a:t>
                      </a:r>
                      <a:r>
                        <a:rPr lang="en-US" sz="2000" b="1" kern="1200" baseline="0" dirty="0" smtClean="0">
                          <a:solidFill>
                            <a:schemeClr val="dk1"/>
                          </a:solidFill>
                          <a:effectLst>
                            <a:outerShdw blurRad="38100" dist="38100" dir="2700000" algn="tl">
                              <a:srgbClr val="FFFFFF"/>
                            </a:outerShdw>
                          </a:effectLst>
                          <a:latin typeface="Calibri" pitchFamily="34" charset="0"/>
                          <a:ea typeface="+mn-ea"/>
                          <a:cs typeface="Calibri" pitchFamily="34" charset="0"/>
                        </a:rPr>
                        <a:t> &amp;</a:t>
                      </a:r>
                      <a:r>
                        <a:rPr lang="en-US" sz="2000" b="1" kern="1200" dirty="0" smtClean="0">
                          <a:solidFill>
                            <a:schemeClr val="dk1"/>
                          </a:solidFill>
                          <a:effectLst>
                            <a:outerShdw blurRad="38100" dist="38100" dir="2700000" algn="tl">
                              <a:srgbClr val="FFFFFF"/>
                            </a:outerShdw>
                          </a:effectLst>
                          <a:latin typeface="Calibri" pitchFamily="34" charset="0"/>
                          <a:ea typeface="+mn-ea"/>
                          <a:cs typeface="Calibri" pitchFamily="34" charset="0"/>
                        </a:rPr>
                        <a:t> x</a:t>
                      </a:r>
                      <a:r>
                        <a:rPr lang="en-US" sz="2000" b="1" kern="1200" baseline="-25000" dirty="0" smtClean="0">
                          <a:solidFill>
                            <a:schemeClr val="dk1"/>
                          </a:solidFill>
                          <a:effectLst>
                            <a:outerShdw blurRad="38100" dist="38100" dir="2700000" algn="tl">
                              <a:srgbClr val="FFFFFF"/>
                            </a:outerShdw>
                          </a:effectLst>
                          <a:latin typeface="Calibri" pitchFamily="34" charset="0"/>
                          <a:ea typeface="+mn-ea"/>
                          <a:cs typeface="Calibri" pitchFamily="34" charset="0"/>
                        </a:rPr>
                        <a:t>2</a:t>
                      </a:r>
                      <a:r>
                        <a:rPr lang="en-US" sz="2000" b="1" kern="1200" dirty="0" smtClean="0">
                          <a:solidFill>
                            <a:schemeClr val="dk1"/>
                          </a:solidFill>
                          <a:effectLst>
                            <a:outerShdw blurRad="38100" dist="38100" dir="2700000" algn="tl">
                              <a:srgbClr val="FFFFFF"/>
                            </a:outerShdw>
                          </a:effectLst>
                          <a:latin typeface="Calibri" pitchFamily="34" charset="0"/>
                          <a:ea typeface="+mn-ea"/>
                          <a:cs typeface="Calibri" pitchFamily="34" charset="0"/>
                        </a:rPr>
                        <a:t> ≥ 0</a:t>
                      </a:r>
                    </a:p>
                  </a:txBody>
                  <a:tcPr marR="1828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b="1" kern="1200" dirty="0" smtClean="0">
                          <a:solidFill>
                            <a:schemeClr val="dk1"/>
                          </a:solidFill>
                          <a:effectLst>
                            <a:outerShdw blurRad="38100" dist="38100" dir="2700000" algn="tl">
                              <a:srgbClr val="FFFFFF"/>
                            </a:outerShdw>
                          </a:effectLst>
                          <a:latin typeface="Calibri" pitchFamily="34" charset="0"/>
                          <a:ea typeface="+mn-ea"/>
                          <a:cs typeface="Calibri" pitchFamily="34" charset="0"/>
                        </a:rPr>
                        <a:t>     </a:t>
                      </a:r>
                      <a:r>
                        <a:rPr lang="en-US" sz="2400" b="1" kern="1200" dirty="0" smtClean="0">
                          <a:solidFill>
                            <a:schemeClr val="tx1"/>
                          </a:solidFill>
                          <a:effectLst>
                            <a:outerShdw blurRad="38100" dist="38100" dir="2700000" algn="tl">
                              <a:srgbClr val="FFFFFF"/>
                            </a:outerShdw>
                          </a:effectLst>
                          <a:latin typeface="Calibri" pitchFamily="34" charset="0"/>
                          <a:ea typeface="+mn-ea"/>
                          <a:cs typeface="Calibri" pitchFamily="34" charset="0"/>
                        </a:rPr>
                        <a:t>x</a:t>
                      </a:r>
                      <a:r>
                        <a:rPr lang="en-US" sz="2400" b="1" kern="1200" baseline="-25000" dirty="0" smtClean="0">
                          <a:solidFill>
                            <a:schemeClr val="tx1"/>
                          </a:solidFill>
                          <a:effectLst>
                            <a:outerShdw blurRad="38100" dist="38100" dir="2700000" algn="tl">
                              <a:srgbClr val="FFFFFF"/>
                            </a:outerShdw>
                          </a:effectLst>
                          <a:latin typeface="Calibri" pitchFamily="34" charset="0"/>
                          <a:ea typeface="+mn-ea"/>
                          <a:cs typeface="Calibri" pitchFamily="34" charset="0"/>
                        </a:rPr>
                        <a:t>1</a:t>
                      </a:r>
                      <a:r>
                        <a:rPr lang="en-US" sz="2400" b="1" kern="1200" dirty="0" smtClean="0">
                          <a:solidFill>
                            <a:schemeClr val="tx1"/>
                          </a:solidFill>
                          <a:effectLst>
                            <a:outerShdw blurRad="38100" dist="38100" dir="2700000" algn="tl">
                              <a:srgbClr val="FFFFFF"/>
                            </a:outerShdw>
                          </a:effectLst>
                          <a:latin typeface="Calibri" pitchFamily="34" charset="0"/>
                          <a:ea typeface="+mn-ea"/>
                          <a:cs typeface="Calibri" pitchFamily="34" charset="0"/>
                        </a:rPr>
                        <a:t>  +   x</a:t>
                      </a:r>
                      <a:r>
                        <a:rPr lang="en-US" sz="2400" b="1" kern="1200" baseline="-25000" dirty="0" smtClean="0">
                          <a:solidFill>
                            <a:schemeClr val="tx1"/>
                          </a:solidFill>
                          <a:effectLst>
                            <a:outerShdw blurRad="38100" dist="38100" dir="2700000" algn="tl">
                              <a:srgbClr val="FFFFFF"/>
                            </a:outerShdw>
                          </a:effectLst>
                          <a:latin typeface="Calibri" pitchFamily="34" charset="0"/>
                          <a:ea typeface="+mn-ea"/>
                          <a:cs typeface="Calibri" pitchFamily="34" charset="0"/>
                        </a:rPr>
                        <a:t>2</a:t>
                      </a:r>
                      <a:r>
                        <a:rPr lang="en-US" sz="2400" b="1" kern="1200" dirty="0" smtClean="0">
                          <a:solidFill>
                            <a:schemeClr val="tx1"/>
                          </a:solidFill>
                          <a:effectLst>
                            <a:outerShdw blurRad="38100" dist="38100" dir="2700000" algn="tl">
                              <a:srgbClr val="FFFFFF"/>
                            </a:outerShdw>
                          </a:effectLst>
                          <a:latin typeface="Calibri" pitchFamily="34" charset="0"/>
                          <a:ea typeface="+mn-ea"/>
                          <a:cs typeface="Calibri" pitchFamily="34" charset="0"/>
                        </a:rPr>
                        <a:t>  ≤  6</a:t>
                      </a:r>
                      <a:r>
                        <a:rPr lang="en-US" sz="2400" b="1" kern="1200" baseline="0" dirty="0" smtClean="0">
                          <a:solidFill>
                            <a:schemeClr val="tx1"/>
                          </a:solidFill>
                          <a:effectLst>
                            <a:outerShdw blurRad="38100" dist="38100" dir="2700000" algn="tl">
                              <a:srgbClr val="FFFFFF"/>
                            </a:outerShdw>
                          </a:effectLst>
                          <a:latin typeface="Calibri" pitchFamily="34" charset="0"/>
                          <a:ea typeface="+mn-ea"/>
                          <a:cs typeface="Calibri" pitchFamily="34" charset="0"/>
                        </a:rPr>
                        <a:t> </a:t>
                      </a:r>
                      <a:r>
                        <a:rPr lang="en-US" sz="2400" b="1" kern="1200" dirty="0" smtClean="0">
                          <a:solidFill>
                            <a:schemeClr val="dk1"/>
                          </a:solidFill>
                          <a:effectLst>
                            <a:outerShdw blurRad="38100" dist="38100" dir="2700000" algn="tl">
                              <a:srgbClr val="FFFFFF"/>
                            </a:outerShdw>
                          </a:effectLst>
                          <a:latin typeface="Calibri" pitchFamily="34" charset="0"/>
                          <a:ea typeface="+mn-ea"/>
                          <a:cs typeface="Calibri" pitchFamily="34" charset="0"/>
                        </a:rPr>
                        <a:t>18x</a:t>
                      </a:r>
                      <a:r>
                        <a:rPr lang="en-US" sz="2400" b="1" kern="1200" baseline="-25000" dirty="0" smtClean="0">
                          <a:solidFill>
                            <a:schemeClr val="dk1"/>
                          </a:solidFill>
                          <a:effectLst>
                            <a:outerShdw blurRad="38100" dist="38100" dir="2700000" algn="tl">
                              <a:srgbClr val="FFFFFF"/>
                            </a:outerShdw>
                          </a:effectLst>
                          <a:latin typeface="Calibri" pitchFamily="34" charset="0"/>
                          <a:ea typeface="+mn-ea"/>
                          <a:cs typeface="Calibri" pitchFamily="34" charset="0"/>
                        </a:rPr>
                        <a:t>1</a:t>
                      </a:r>
                      <a:r>
                        <a:rPr lang="en-US" sz="2400" b="1" kern="1200" dirty="0" smtClean="0">
                          <a:solidFill>
                            <a:schemeClr val="dk1"/>
                          </a:solidFill>
                          <a:effectLst>
                            <a:outerShdw blurRad="38100" dist="38100" dir="2700000" algn="tl">
                              <a:srgbClr val="FFFFFF"/>
                            </a:outerShdw>
                          </a:effectLst>
                          <a:latin typeface="Calibri" pitchFamily="34" charset="0"/>
                          <a:ea typeface="+mn-ea"/>
                          <a:cs typeface="Calibri" pitchFamily="34" charset="0"/>
                        </a:rPr>
                        <a:t>+ 34x</a:t>
                      </a:r>
                      <a:r>
                        <a:rPr lang="en-US" sz="2400" b="1" kern="1200" baseline="-25000" dirty="0" smtClean="0">
                          <a:solidFill>
                            <a:schemeClr val="dk1"/>
                          </a:solidFill>
                          <a:effectLst>
                            <a:outerShdw blurRad="38100" dist="38100" dir="2700000" algn="tl">
                              <a:srgbClr val="FFFFFF"/>
                            </a:outerShdw>
                          </a:effectLst>
                          <a:latin typeface="Calibri" pitchFamily="34" charset="0"/>
                          <a:ea typeface="+mn-ea"/>
                          <a:cs typeface="Calibri" pitchFamily="34" charset="0"/>
                        </a:rPr>
                        <a:t>2</a:t>
                      </a:r>
                      <a:r>
                        <a:rPr lang="en-US" sz="2400" b="1" kern="1200" dirty="0" smtClean="0">
                          <a:solidFill>
                            <a:schemeClr val="dk1"/>
                          </a:solidFill>
                          <a:effectLst>
                            <a:outerShdw blurRad="38100" dist="38100" dir="2700000" algn="tl">
                              <a:srgbClr val="FFFFFF"/>
                            </a:outerShdw>
                          </a:effectLst>
                          <a:latin typeface="Calibri" pitchFamily="34" charset="0"/>
                          <a:ea typeface="+mn-ea"/>
                          <a:cs typeface="Calibri" pitchFamily="34" charset="0"/>
                        </a:rPr>
                        <a:t> ≤ 154</a:t>
                      </a:r>
                    </a:p>
                  </a:txBody>
                  <a:tcPr marR="1828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r>
            </a:tbl>
          </a:graphicData>
        </a:graphic>
      </p:graphicFrame>
      <p:sp>
        <p:nvSpPr>
          <p:cNvPr id="64" name="TextBox 63"/>
          <p:cNvSpPr txBox="1"/>
          <p:nvPr/>
        </p:nvSpPr>
        <p:spPr>
          <a:xfrm>
            <a:off x="762000" y="1295400"/>
            <a:ext cx="6172200" cy="707886"/>
          </a:xfrm>
          <a:prstGeom prst="rect">
            <a:avLst/>
          </a:prstGeom>
          <a:noFill/>
        </p:spPr>
        <p:txBody>
          <a:bodyPr wrap="square" rtlCol="0">
            <a:spAutoFit/>
          </a:bodyPr>
          <a:lstStyle/>
          <a:p>
            <a:r>
              <a:rPr lang="en-US" sz="2000" b="1" dirty="0" smtClean="0">
                <a:solidFill>
                  <a:schemeClr val="dk1"/>
                </a:solidFill>
                <a:effectLst>
                  <a:outerShdw blurRad="38100" dist="38100" dir="2700000" algn="tl">
                    <a:srgbClr val="FFFFFF"/>
                  </a:outerShdw>
                </a:effectLst>
                <a:latin typeface="Calibri" pitchFamily="34" charset="0"/>
                <a:cs typeface="Calibri" pitchFamily="34" charset="0"/>
              </a:rPr>
              <a:t>Optimal </a:t>
            </a:r>
            <a:r>
              <a:rPr lang="en-US" sz="2000" b="1" i="1" dirty="0" smtClean="0">
                <a:solidFill>
                  <a:srgbClr val="FF0000"/>
                </a:solidFill>
                <a:effectLst>
                  <a:outerShdw blurRad="38100" dist="38100" dir="2700000" algn="tl">
                    <a:srgbClr val="FFFFFF"/>
                  </a:outerShdw>
                </a:effectLst>
                <a:latin typeface="Calibri" pitchFamily="34" charset="0"/>
                <a:cs typeface="Calibri" pitchFamily="34" charset="0"/>
              </a:rPr>
              <a:t>LP:</a:t>
            </a:r>
            <a:r>
              <a:rPr lang="en-US" sz="2000" b="1" dirty="0" smtClean="0">
                <a:solidFill>
                  <a:schemeClr val="dk1"/>
                </a:solidFill>
                <a:effectLst>
                  <a:outerShdw blurRad="38100" dist="38100" dir="2700000" algn="tl">
                    <a:srgbClr val="FFFFFF"/>
                  </a:outerShdw>
                </a:effectLst>
                <a:latin typeface="Calibri" pitchFamily="34" charset="0"/>
                <a:cs typeface="Calibri" pitchFamily="34" charset="0"/>
              </a:rPr>
              <a:t>   x</a:t>
            </a:r>
            <a:r>
              <a:rPr lang="en-US" sz="2000" b="1" baseline="-25000" dirty="0" smtClean="0">
                <a:solidFill>
                  <a:schemeClr val="dk1"/>
                </a:solidFill>
                <a:effectLst>
                  <a:outerShdw blurRad="38100" dist="38100" dir="2700000" algn="tl">
                    <a:srgbClr val="FFFFFF"/>
                  </a:outerShdw>
                </a:effectLst>
                <a:latin typeface="Calibri" pitchFamily="34" charset="0"/>
                <a:cs typeface="Calibri" pitchFamily="34" charset="0"/>
              </a:rPr>
              <a:t>1</a:t>
            </a:r>
            <a:r>
              <a:rPr lang="en-US" sz="2000" b="1" dirty="0" smtClean="0">
                <a:solidFill>
                  <a:schemeClr val="dk1"/>
                </a:solidFill>
                <a:effectLst>
                  <a:outerShdw blurRad="38100" dist="38100" dir="2700000" algn="tl">
                    <a:srgbClr val="FFFFFF"/>
                  </a:outerShdw>
                </a:effectLst>
                <a:latin typeface="Calibri" pitchFamily="34" charset="0"/>
                <a:cs typeface="Calibri" pitchFamily="34" charset="0"/>
              </a:rPr>
              <a:t>= 3.125,  x</a:t>
            </a:r>
            <a:r>
              <a:rPr lang="en-US" sz="2000" b="1" baseline="-25000" dirty="0" smtClean="0">
                <a:solidFill>
                  <a:schemeClr val="dk1"/>
                </a:solidFill>
                <a:effectLst>
                  <a:outerShdw blurRad="38100" dist="38100" dir="2700000" algn="tl">
                    <a:srgbClr val="FFFFFF"/>
                  </a:outerShdw>
                </a:effectLst>
                <a:latin typeface="Calibri" pitchFamily="34" charset="0"/>
                <a:cs typeface="Calibri" pitchFamily="34" charset="0"/>
              </a:rPr>
              <a:t>2</a:t>
            </a:r>
            <a:r>
              <a:rPr lang="en-US" sz="2000" b="1" dirty="0" smtClean="0">
                <a:solidFill>
                  <a:schemeClr val="dk1"/>
                </a:solidFill>
                <a:effectLst>
                  <a:outerShdw blurRad="38100" dist="38100" dir="2700000" algn="tl">
                    <a:srgbClr val="FFFFFF"/>
                  </a:outerShdw>
                </a:effectLst>
                <a:latin typeface="Calibri" pitchFamily="34" charset="0"/>
                <a:cs typeface="Calibri" pitchFamily="34" charset="0"/>
              </a:rPr>
              <a:t> = 2.875 with Z = 53.5</a:t>
            </a:r>
          </a:p>
          <a:p>
            <a:r>
              <a:rPr lang="en-US" sz="2000" b="1" dirty="0" smtClean="0">
                <a:solidFill>
                  <a:schemeClr val="dk1"/>
                </a:solidFill>
                <a:effectLst>
                  <a:outerShdw blurRad="38100" dist="38100" dir="2700000" algn="tl">
                    <a:srgbClr val="FFFFFF"/>
                  </a:outerShdw>
                </a:effectLst>
                <a:latin typeface="Calibri" pitchFamily="34" charset="0"/>
                <a:cs typeface="Calibri" pitchFamily="34" charset="0"/>
              </a:rPr>
              <a:t>Optimal </a:t>
            </a:r>
            <a:r>
              <a:rPr lang="en-US" sz="2000" b="1" i="1" dirty="0" smtClean="0">
                <a:solidFill>
                  <a:srgbClr val="0000FF"/>
                </a:solidFill>
                <a:effectLst>
                  <a:outerShdw blurRad="38100" dist="38100" dir="2700000" algn="tl">
                    <a:srgbClr val="FFFFFF"/>
                  </a:outerShdw>
                </a:effectLst>
                <a:latin typeface="Calibri" pitchFamily="34" charset="0"/>
                <a:cs typeface="Calibri" pitchFamily="34" charset="0"/>
              </a:rPr>
              <a:t>ILP</a:t>
            </a:r>
            <a:r>
              <a:rPr lang="en-US" sz="2000" b="1" i="1" dirty="0" smtClean="0">
                <a:solidFill>
                  <a:srgbClr val="FF0000"/>
                </a:solidFill>
                <a:effectLst>
                  <a:outerShdw blurRad="38100" dist="38100" dir="2700000" algn="tl">
                    <a:srgbClr val="FFFFFF"/>
                  </a:outerShdw>
                </a:effectLst>
                <a:latin typeface="Calibri" pitchFamily="34" charset="0"/>
                <a:cs typeface="Calibri" pitchFamily="34" charset="0"/>
              </a:rPr>
              <a:t>:</a:t>
            </a:r>
            <a:r>
              <a:rPr lang="en-US" sz="2000" b="1" dirty="0" smtClean="0">
                <a:solidFill>
                  <a:schemeClr val="dk1"/>
                </a:solidFill>
                <a:effectLst>
                  <a:outerShdw blurRad="38100" dist="38100" dir="2700000" algn="tl">
                    <a:srgbClr val="FFFFFF"/>
                  </a:outerShdw>
                </a:effectLst>
                <a:latin typeface="Calibri" pitchFamily="34" charset="0"/>
                <a:cs typeface="Calibri" pitchFamily="34" charset="0"/>
              </a:rPr>
              <a:t>   x</a:t>
            </a:r>
            <a:r>
              <a:rPr lang="en-US" sz="2000" b="1" baseline="-25000" dirty="0" smtClean="0">
                <a:solidFill>
                  <a:schemeClr val="dk1"/>
                </a:solidFill>
                <a:effectLst>
                  <a:outerShdw blurRad="38100" dist="38100" dir="2700000" algn="tl">
                    <a:srgbClr val="FFFFFF"/>
                  </a:outerShdw>
                </a:effectLst>
                <a:latin typeface="Calibri" pitchFamily="34" charset="0"/>
                <a:cs typeface="Calibri" pitchFamily="34" charset="0"/>
              </a:rPr>
              <a:t>1</a:t>
            </a:r>
            <a:r>
              <a:rPr lang="en-US" sz="2000" b="1" dirty="0" smtClean="0">
                <a:solidFill>
                  <a:schemeClr val="dk1"/>
                </a:solidFill>
                <a:effectLst>
                  <a:outerShdw blurRad="38100" dist="38100" dir="2700000" algn="tl">
                    <a:srgbClr val="FFFFFF"/>
                  </a:outerShdw>
                </a:effectLst>
                <a:latin typeface="Calibri" pitchFamily="34" charset="0"/>
                <a:cs typeface="Calibri" pitchFamily="34" charset="0"/>
              </a:rPr>
              <a:t>= 1,  x</a:t>
            </a:r>
            <a:r>
              <a:rPr lang="en-US" sz="2000" b="1" baseline="-25000" dirty="0" smtClean="0">
                <a:solidFill>
                  <a:schemeClr val="dk1"/>
                </a:solidFill>
                <a:effectLst>
                  <a:outerShdw blurRad="38100" dist="38100" dir="2700000" algn="tl">
                    <a:srgbClr val="FFFFFF"/>
                  </a:outerShdw>
                </a:effectLst>
                <a:latin typeface="Calibri" pitchFamily="34" charset="0"/>
                <a:cs typeface="Calibri" pitchFamily="34" charset="0"/>
              </a:rPr>
              <a:t>2</a:t>
            </a:r>
            <a:r>
              <a:rPr lang="en-US" sz="2000" b="1" dirty="0" smtClean="0">
                <a:solidFill>
                  <a:schemeClr val="dk1"/>
                </a:solidFill>
                <a:effectLst>
                  <a:outerShdw blurRad="38100" dist="38100" dir="2700000" algn="tl">
                    <a:srgbClr val="FFFFFF"/>
                  </a:outerShdw>
                </a:effectLst>
                <a:latin typeface="Calibri" pitchFamily="34" charset="0"/>
                <a:cs typeface="Calibri" pitchFamily="34" charset="0"/>
              </a:rPr>
              <a:t> = 4 with Z = 51</a:t>
            </a:r>
            <a:endParaRPr lang="en-US" sz="2000" dirty="0" smtClean="0"/>
          </a:p>
        </p:txBody>
      </p:sp>
      <p:grpSp>
        <p:nvGrpSpPr>
          <p:cNvPr id="102" name="Group 101"/>
          <p:cNvGrpSpPr/>
          <p:nvPr/>
        </p:nvGrpSpPr>
        <p:grpSpPr>
          <a:xfrm>
            <a:off x="152400" y="1447800"/>
            <a:ext cx="5486400" cy="4641850"/>
            <a:chOff x="381000" y="1447800"/>
            <a:chExt cx="5486400" cy="4641850"/>
          </a:xfrm>
        </p:grpSpPr>
        <p:grpSp>
          <p:nvGrpSpPr>
            <p:cNvPr id="101" name="Group 100"/>
            <p:cNvGrpSpPr/>
            <p:nvPr/>
          </p:nvGrpSpPr>
          <p:grpSpPr>
            <a:xfrm>
              <a:off x="381000" y="1447800"/>
              <a:ext cx="5486400" cy="4641850"/>
              <a:chOff x="381000" y="1447800"/>
              <a:chExt cx="5486400" cy="4641850"/>
            </a:xfrm>
          </p:grpSpPr>
          <p:grpSp>
            <p:nvGrpSpPr>
              <p:cNvPr id="2" name="Group 75"/>
              <p:cNvGrpSpPr/>
              <p:nvPr/>
            </p:nvGrpSpPr>
            <p:grpSpPr>
              <a:xfrm>
                <a:off x="381000" y="1447800"/>
                <a:ext cx="5486400" cy="4641850"/>
                <a:chOff x="381000" y="1447800"/>
                <a:chExt cx="5486400" cy="4641850"/>
              </a:xfrm>
            </p:grpSpPr>
            <p:grpSp>
              <p:nvGrpSpPr>
                <p:cNvPr id="3" name="Group 73"/>
                <p:cNvGrpSpPr/>
                <p:nvPr/>
              </p:nvGrpSpPr>
              <p:grpSpPr>
                <a:xfrm>
                  <a:off x="381000" y="1447800"/>
                  <a:ext cx="5486400" cy="4641850"/>
                  <a:chOff x="1181100" y="1111250"/>
                  <a:chExt cx="5486400" cy="4641850"/>
                </a:xfrm>
              </p:grpSpPr>
              <p:cxnSp>
                <p:nvCxnSpPr>
                  <p:cNvPr id="94" name="AutoShape 33"/>
                  <p:cNvCxnSpPr>
                    <a:cxnSpLocks noChangeShapeType="1"/>
                  </p:cNvCxnSpPr>
                  <p:nvPr/>
                </p:nvCxnSpPr>
                <p:spPr bwMode="auto">
                  <a:xfrm>
                    <a:off x="1752600" y="2638425"/>
                    <a:ext cx="2743200" cy="2743200"/>
                  </a:xfrm>
                  <a:prstGeom prst="straightConnector1">
                    <a:avLst/>
                  </a:prstGeom>
                  <a:noFill/>
                  <a:ln w="38100">
                    <a:solidFill>
                      <a:srgbClr val="17365D"/>
                    </a:solidFill>
                    <a:round/>
                    <a:headEnd/>
                    <a:tailEnd/>
                  </a:ln>
                  <a:effectLst/>
                </p:spPr>
              </p:cxnSp>
              <p:grpSp>
                <p:nvGrpSpPr>
                  <p:cNvPr id="6" name="Group 72"/>
                  <p:cNvGrpSpPr/>
                  <p:nvPr/>
                </p:nvGrpSpPr>
                <p:grpSpPr>
                  <a:xfrm>
                    <a:off x="1181100" y="1111250"/>
                    <a:ext cx="5486400" cy="4641850"/>
                    <a:chOff x="1181100" y="1111250"/>
                    <a:chExt cx="5486400" cy="4641850"/>
                  </a:xfrm>
                </p:grpSpPr>
                <p:grpSp>
                  <p:nvGrpSpPr>
                    <p:cNvPr id="8" name="Group 3"/>
                    <p:cNvGrpSpPr>
                      <a:grpSpLocks/>
                    </p:cNvGrpSpPr>
                    <p:nvPr/>
                  </p:nvGrpSpPr>
                  <p:grpSpPr bwMode="auto">
                    <a:xfrm>
                      <a:off x="1181100" y="1111250"/>
                      <a:ext cx="571500" cy="4344035"/>
                      <a:chOff x="1620" y="1510"/>
                      <a:chExt cx="900" cy="6841"/>
                    </a:xfrm>
                  </p:grpSpPr>
                  <p:sp>
                    <p:nvSpPr>
                      <p:cNvPr id="163" name="Text Box 4"/>
                      <p:cNvSpPr txBox="1">
                        <a:spLocks noChangeArrowheads="1"/>
                      </p:cNvSpPr>
                      <p:nvPr/>
                    </p:nvSpPr>
                    <p:spPr bwMode="auto">
                      <a:xfrm>
                        <a:off x="1620" y="1510"/>
                        <a:ext cx="684" cy="6841"/>
                      </a:xfrm>
                      <a:prstGeom prst="rect">
                        <a:avLst/>
                      </a:prstGeom>
                      <a:noFill/>
                      <a:ln w="9525">
                        <a:noFill/>
                        <a:miter lim="800000"/>
                        <a:headEnd/>
                        <a:tailEnd/>
                      </a:ln>
                    </p:spPr>
                    <p:txBody>
                      <a:bodyPr vert="horz" wrap="square" lIns="0" tIns="45720" rIns="0" bIns="45720" numCol="1" anchor="t" anchorCtr="0" compatLnSpc="1">
                        <a:prstTxWarp prst="textNoShape">
                          <a:avLst/>
                        </a:prstTxWarp>
                      </a:bodyPr>
                      <a:lstStyle/>
                      <a:p>
                        <a:pPr marL="0" marR="0" lvl="0" indent="0" algn="r" defTabSz="914400" rtl="0" eaLnBrk="1" fontAlgn="base" latinLnBrk="0" hangingPunct="1">
                          <a:lnSpc>
                            <a:spcPct val="100000"/>
                          </a:lnSpc>
                          <a:spcBef>
                            <a:spcPct val="0"/>
                          </a:spcBef>
                          <a:spcAft>
                            <a:spcPts val="1400"/>
                          </a:spcAft>
                          <a:buClrTx/>
                          <a:buSzTx/>
                          <a:buFontTx/>
                          <a:buNone/>
                          <a:tabLst/>
                        </a:pPr>
                        <a:r>
                          <a:rPr kumimoji="0" lang="en-US" sz="1800" b="1" i="0" u="none" strike="noStrike" cap="none" normalizeH="0" baseline="0" dirty="0" smtClean="0">
                            <a:ln>
                              <a:noFill/>
                            </a:ln>
                            <a:solidFill>
                              <a:schemeClr val="tx1"/>
                            </a:solidFill>
                            <a:effectLst/>
                            <a:latin typeface="Calibri" pitchFamily="34" charset="0"/>
                            <a:cs typeface="Calibri" pitchFamily="34" charset="0"/>
                          </a:rPr>
                          <a:t>9</a:t>
                        </a:r>
                      </a:p>
                      <a:p>
                        <a:pPr marL="0" marR="0" lvl="0" indent="0" algn="r" defTabSz="914400" rtl="0" eaLnBrk="1" fontAlgn="base" latinLnBrk="0" hangingPunct="1">
                          <a:lnSpc>
                            <a:spcPct val="100000"/>
                          </a:lnSpc>
                          <a:spcBef>
                            <a:spcPct val="0"/>
                          </a:spcBef>
                          <a:spcAft>
                            <a:spcPts val="1400"/>
                          </a:spcAft>
                          <a:buClrTx/>
                          <a:buSzTx/>
                          <a:buFontTx/>
                          <a:buNone/>
                          <a:tabLst/>
                        </a:pPr>
                        <a:r>
                          <a:rPr kumimoji="0" lang="en-US" sz="1800" b="1" i="0" u="none" strike="noStrike" cap="none" normalizeH="0" baseline="0" dirty="0" smtClean="0">
                            <a:ln>
                              <a:noFill/>
                            </a:ln>
                            <a:solidFill>
                              <a:schemeClr val="tx1"/>
                            </a:solidFill>
                            <a:effectLst/>
                            <a:latin typeface="Calibri" pitchFamily="34" charset="0"/>
                            <a:cs typeface="Calibri" pitchFamily="34" charset="0"/>
                          </a:rPr>
                          <a:t>8</a:t>
                        </a:r>
                      </a:p>
                      <a:p>
                        <a:pPr marL="0" marR="0" lvl="0" indent="0" algn="r" defTabSz="914400" rtl="0" eaLnBrk="1" fontAlgn="base" latinLnBrk="0" hangingPunct="1">
                          <a:lnSpc>
                            <a:spcPct val="100000"/>
                          </a:lnSpc>
                          <a:spcBef>
                            <a:spcPct val="0"/>
                          </a:spcBef>
                          <a:spcAft>
                            <a:spcPts val="1400"/>
                          </a:spcAft>
                          <a:buClrTx/>
                          <a:buSzTx/>
                          <a:buFontTx/>
                          <a:buNone/>
                          <a:tabLst/>
                        </a:pPr>
                        <a:r>
                          <a:rPr kumimoji="0" lang="en-US" sz="1800" b="1" i="0" u="none" strike="noStrike" cap="none" normalizeH="0" baseline="0" dirty="0" smtClean="0">
                            <a:ln>
                              <a:noFill/>
                            </a:ln>
                            <a:solidFill>
                              <a:schemeClr val="tx1"/>
                            </a:solidFill>
                            <a:effectLst/>
                            <a:latin typeface="Calibri" pitchFamily="34" charset="0"/>
                            <a:cs typeface="Calibri" pitchFamily="34" charset="0"/>
                          </a:rPr>
                          <a:t>7</a:t>
                        </a:r>
                      </a:p>
                      <a:p>
                        <a:pPr marL="0" marR="0" lvl="0" indent="0" algn="r" defTabSz="914400" rtl="0" eaLnBrk="1" fontAlgn="base" latinLnBrk="0" hangingPunct="1">
                          <a:lnSpc>
                            <a:spcPct val="100000"/>
                          </a:lnSpc>
                          <a:spcBef>
                            <a:spcPct val="0"/>
                          </a:spcBef>
                          <a:spcAft>
                            <a:spcPts val="1400"/>
                          </a:spcAft>
                          <a:buClrTx/>
                          <a:buSzTx/>
                          <a:buFontTx/>
                          <a:buNone/>
                          <a:tabLst/>
                        </a:pPr>
                        <a:r>
                          <a:rPr kumimoji="0" lang="en-US" sz="1800" b="1" i="0" u="none" strike="noStrike" cap="none" normalizeH="0" baseline="0" dirty="0" smtClean="0">
                            <a:ln>
                              <a:noFill/>
                            </a:ln>
                            <a:solidFill>
                              <a:schemeClr val="tx1"/>
                            </a:solidFill>
                            <a:effectLst/>
                            <a:latin typeface="Calibri" pitchFamily="34" charset="0"/>
                            <a:cs typeface="Calibri" pitchFamily="34" charset="0"/>
                          </a:rPr>
                          <a:t>6</a:t>
                        </a:r>
                      </a:p>
                      <a:p>
                        <a:pPr marL="0" marR="0" lvl="0" indent="0" algn="r" defTabSz="914400" rtl="0" eaLnBrk="1" fontAlgn="base" latinLnBrk="0" hangingPunct="1">
                          <a:lnSpc>
                            <a:spcPct val="100000"/>
                          </a:lnSpc>
                          <a:spcBef>
                            <a:spcPct val="0"/>
                          </a:spcBef>
                          <a:spcAft>
                            <a:spcPts val="1400"/>
                          </a:spcAft>
                          <a:buClrTx/>
                          <a:buSzTx/>
                          <a:buFontTx/>
                          <a:buNone/>
                          <a:tabLst/>
                        </a:pPr>
                        <a:r>
                          <a:rPr kumimoji="0" lang="en-US" sz="1800" b="1" i="0" u="none" strike="noStrike" cap="none" normalizeH="0" baseline="0" dirty="0" smtClean="0">
                            <a:ln>
                              <a:noFill/>
                            </a:ln>
                            <a:solidFill>
                              <a:schemeClr val="tx1"/>
                            </a:solidFill>
                            <a:effectLst/>
                            <a:latin typeface="Calibri" pitchFamily="34" charset="0"/>
                            <a:cs typeface="Calibri" pitchFamily="34" charset="0"/>
                          </a:rPr>
                          <a:t>5</a:t>
                        </a:r>
                        <a:endParaRPr kumimoji="0" lang="en-US" sz="1200" b="1" i="0" u="none" strike="noStrike" cap="none" normalizeH="0" baseline="0" dirty="0" smtClean="0">
                          <a:ln>
                            <a:noFill/>
                          </a:ln>
                          <a:solidFill>
                            <a:schemeClr val="tx1"/>
                          </a:solidFill>
                          <a:effectLst/>
                          <a:latin typeface="Calibri" pitchFamily="34" charset="0"/>
                          <a:cs typeface="Calibri" pitchFamily="34" charset="0"/>
                        </a:endParaRPr>
                      </a:p>
                      <a:p>
                        <a:pPr marL="0" marR="0" lvl="0" indent="0" algn="r" defTabSz="914400" rtl="0" eaLnBrk="1" fontAlgn="base" latinLnBrk="0" hangingPunct="1">
                          <a:lnSpc>
                            <a:spcPct val="100000"/>
                          </a:lnSpc>
                          <a:spcBef>
                            <a:spcPct val="0"/>
                          </a:spcBef>
                          <a:spcAft>
                            <a:spcPts val="1400"/>
                          </a:spcAft>
                          <a:buClrTx/>
                          <a:buSzTx/>
                          <a:buFontTx/>
                          <a:buNone/>
                          <a:tabLst/>
                        </a:pPr>
                        <a:r>
                          <a:rPr kumimoji="0" lang="en-US" sz="1800" b="1" i="0" u="none" strike="noStrike" cap="none" normalizeH="0" baseline="0" dirty="0" smtClean="0">
                            <a:ln>
                              <a:noFill/>
                            </a:ln>
                            <a:solidFill>
                              <a:schemeClr val="tx1"/>
                            </a:solidFill>
                            <a:effectLst/>
                            <a:latin typeface="Calibri" pitchFamily="34" charset="0"/>
                            <a:cs typeface="Calibri" pitchFamily="34" charset="0"/>
                          </a:rPr>
                          <a:t>4</a:t>
                        </a:r>
                      </a:p>
                      <a:p>
                        <a:pPr marL="0" marR="0" lvl="0" indent="0" algn="r" defTabSz="914400" rtl="0" eaLnBrk="1" fontAlgn="base" latinLnBrk="0" hangingPunct="1">
                          <a:lnSpc>
                            <a:spcPct val="100000"/>
                          </a:lnSpc>
                          <a:spcBef>
                            <a:spcPct val="0"/>
                          </a:spcBef>
                          <a:spcAft>
                            <a:spcPts val="1400"/>
                          </a:spcAft>
                          <a:buClrTx/>
                          <a:buSzTx/>
                          <a:buFontTx/>
                          <a:buNone/>
                          <a:tabLst/>
                        </a:pPr>
                        <a:r>
                          <a:rPr kumimoji="0" lang="en-US" sz="1800" b="1" i="0" u="none" strike="noStrike" cap="none" normalizeH="0" baseline="0" dirty="0" smtClean="0">
                            <a:ln>
                              <a:noFill/>
                            </a:ln>
                            <a:solidFill>
                              <a:schemeClr val="tx1"/>
                            </a:solidFill>
                            <a:effectLst/>
                            <a:latin typeface="Calibri" pitchFamily="34" charset="0"/>
                            <a:cs typeface="Calibri" pitchFamily="34" charset="0"/>
                          </a:rPr>
                          <a:t>3</a:t>
                        </a:r>
                      </a:p>
                      <a:p>
                        <a:pPr marL="0" marR="0" lvl="0" indent="0" algn="r" defTabSz="914400" rtl="0" eaLnBrk="1" fontAlgn="base" latinLnBrk="0" hangingPunct="1">
                          <a:lnSpc>
                            <a:spcPct val="100000"/>
                          </a:lnSpc>
                          <a:spcBef>
                            <a:spcPct val="0"/>
                          </a:spcBef>
                          <a:spcAft>
                            <a:spcPts val="1400"/>
                          </a:spcAft>
                          <a:buClrTx/>
                          <a:buSzTx/>
                          <a:buFontTx/>
                          <a:buNone/>
                          <a:tabLst/>
                        </a:pPr>
                        <a:r>
                          <a:rPr kumimoji="0" lang="en-US" sz="1800" b="1" i="0" u="none" strike="noStrike" cap="none" normalizeH="0" baseline="0" dirty="0" smtClean="0">
                            <a:ln>
                              <a:noFill/>
                            </a:ln>
                            <a:solidFill>
                              <a:schemeClr val="tx1"/>
                            </a:solidFill>
                            <a:effectLst/>
                            <a:latin typeface="Calibri" pitchFamily="34" charset="0"/>
                            <a:cs typeface="Calibri" pitchFamily="34" charset="0"/>
                          </a:rPr>
                          <a:t>2</a:t>
                        </a:r>
                      </a:p>
                      <a:p>
                        <a:pPr marL="0" marR="0" lvl="0" indent="0" algn="r" defTabSz="914400" rtl="0" eaLnBrk="1" fontAlgn="base" latinLnBrk="0" hangingPunct="1">
                          <a:lnSpc>
                            <a:spcPct val="100000"/>
                          </a:lnSpc>
                          <a:spcBef>
                            <a:spcPct val="0"/>
                          </a:spcBef>
                          <a:spcAft>
                            <a:spcPts val="1400"/>
                          </a:spcAft>
                          <a:buClrTx/>
                          <a:buSzTx/>
                          <a:buFontTx/>
                          <a:buNone/>
                          <a:tabLst/>
                        </a:pPr>
                        <a:r>
                          <a:rPr kumimoji="0" lang="en-US" sz="1800" b="1" i="0" u="none" strike="noStrike" cap="none" normalizeH="0" baseline="0" dirty="0" smtClean="0">
                            <a:ln>
                              <a:noFill/>
                            </a:ln>
                            <a:solidFill>
                              <a:schemeClr val="tx1"/>
                            </a:solidFill>
                            <a:effectLst/>
                            <a:latin typeface="Calibri" pitchFamily="34" charset="0"/>
                            <a:cs typeface="Calibri" pitchFamily="34" charset="0"/>
                          </a:rPr>
                          <a:t>1</a:t>
                        </a:r>
                        <a:endParaRPr kumimoji="0" lang="en-US" sz="1800" b="0" i="0" u="none" strike="noStrike" cap="none" normalizeH="0" baseline="0" dirty="0" smtClean="0">
                          <a:ln>
                            <a:noFill/>
                          </a:ln>
                          <a:solidFill>
                            <a:schemeClr val="tx1"/>
                          </a:solidFill>
                          <a:effectLst/>
                          <a:latin typeface="Calibri" pitchFamily="34" charset="0"/>
                          <a:cs typeface="Calibri" pitchFamily="34" charset="0"/>
                        </a:endParaRPr>
                      </a:p>
                    </p:txBody>
                  </p:sp>
                  <p:grpSp>
                    <p:nvGrpSpPr>
                      <p:cNvPr id="9" name="Group 5"/>
                      <p:cNvGrpSpPr>
                        <a:grpSpLocks/>
                      </p:cNvGrpSpPr>
                      <p:nvPr/>
                    </p:nvGrpSpPr>
                    <p:grpSpPr bwMode="auto">
                      <a:xfrm>
                        <a:off x="2448" y="1800"/>
                        <a:ext cx="72" cy="6434"/>
                        <a:chOff x="2448" y="1800"/>
                        <a:chExt cx="72" cy="6434"/>
                      </a:xfrm>
                    </p:grpSpPr>
                    <p:grpSp>
                      <p:nvGrpSpPr>
                        <p:cNvPr id="11" name="Group 6"/>
                        <p:cNvGrpSpPr>
                          <a:grpSpLocks/>
                        </p:cNvGrpSpPr>
                        <p:nvPr/>
                      </p:nvGrpSpPr>
                      <p:grpSpPr bwMode="auto">
                        <a:xfrm>
                          <a:off x="2448" y="1800"/>
                          <a:ext cx="72" cy="5714"/>
                          <a:chOff x="2448" y="5806"/>
                          <a:chExt cx="72" cy="5714"/>
                        </a:xfrm>
                      </p:grpSpPr>
                      <p:cxnSp>
                        <p:nvCxnSpPr>
                          <p:cNvPr id="167" name="AutoShape 7"/>
                          <p:cNvCxnSpPr>
                            <a:cxnSpLocks noChangeShapeType="1"/>
                          </p:cNvCxnSpPr>
                          <p:nvPr/>
                        </p:nvCxnSpPr>
                        <p:spPr bwMode="auto">
                          <a:xfrm rot="5400000">
                            <a:off x="2484" y="5770"/>
                            <a:ext cx="0" cy="72"/>
                          </a:xfrm>
                          <a:prstGeom prst="straightConnector1">
                            <a:avLst/>
                          </a:prstGeom>
                          <a:noFill/>
                          <a:ln w="38100">
                            <a:solidFill>
                              <a:srgbClr val="000000"/>
                            </a:solidFill>
                            <a:round/>
                            <a:headEnd/>
                            <a:tailEnd/>
                          </a:ln>
                        </p:spPr>
                      </p:cxnSp>
                      <p:grpSp>
                        <p:nvGrpSpPr>
                          <p:cNvPr id="12" name="Group 8"/>
                          <p:cNvGrpSpPr>
                            <a:grpSpLocks/>
                          </p:cNvGrpSpPr>
                          <p:nvPr/>
                        </p:nvGrpSpPr>
                        <p:grpSpPr bwMode="auto">
                          <a:xfrm>
                            <a:off x="2448" y="6480"/>
                            <a:ext cx="72" cy="5040"/>
                            <a:chOff x="2520" y="6989"/>
                            <a:chExt cx="72" cy="5040"/>
                          </a:xfrm>
                        </p:grpSpPr>
                        <p:cxnSp>
                          <p:nvCxnSpPr>
                            <p:cNvPr id="169" name="AutoShape 9"/>
                            <p:cNvCxnSpPr>
                              <a:cxnSpLocks noChangeShapeType="1"/>
                            </p:cNvCxnSpPr>
                            <p:nvPr/>
                          </p:nvCxnSpPr>
                          <p:spPr bwMode="auto">
                            <a:xfrm rot="5400000">
                              <a:off x="2556" y="10553"/>
                              <a:ext cx="0" cy="72"/>
                            </a:xfrm>
                            <a:prstGeom prst="straightConnector1">
                              <a:avLst/>
                            </a:prstGeom>
                            <a:noFill/>
                            <a:ln w="38100">
                              <a:solidFill>
                                <a:srgbClr val="000000"/>
                              </a:solidFill>
                              <a:round/>
                              <a:headEnd/>
                              <a:tailEnd/>
                            </a:ln>
                          </p:spPr>
                        </p:cxnSp>
                        <p:cxnSp>
                          <p:nvCxnSpPr>
                            <p:cNvPr id="170" name="AutoShape 10"/>
                            <p:cNvCxnSpPr>
                              <a:cxnSpLocks noChangeShapeType="1"/>
                            </p:cNvCxnSpPr>
                            <p:nvPr/>
                          </p:nvCxnSpPr>
                          <p:spPr bwMode="auto">
                            <a:xfrm rot="5400000">
                              <a:off x="2556" y="9833"/>
                              <a:ext cx="0" cy="72"/>
                            </a:xfrm>
                            <a:prstGeom prst="straightConnector1">
                              <a:avLst/>
                            </a:prstGeom>
                            <a:noFill/>
                            <a:ln w="38100">
                              <a:solidFill>
                                <a:srgbClr val="000000"/>
                              </a:solidFill>
                              <a:round/>
                              <a:headEnd/>
                              <a:tailEnd/>
                            </a:ln>
                          </p:spPr>
                        </p:cxnSp>
                        <p:cxnSp>
                          <p:nvCxnSpPr>
                            <p:cNvPr id="171" name="AutoShape 11"/>
                            <p:cNvCxnSpPr>
                              <a:cxnSpLocks noChangeShapeType="1"/>
                            </p:cNvCxnSpPr>
                            <p:nvPr/>
                          </p:nvCxnSpPr>
                          <p:spPr bwMode="auto">
                            <a:xfrm rot="5400000">
                              <a:off x="2556" y="9113"/>
                              <a:ext cx="0" cy="72"/>
                            </a:xfrm>
                            <a:prstGeom prst="straightConnector1">
                              <a:avLst/>
                            </a:prstGeom>
                            <a:noFill/>
                            <a:ln w="38100">
                              <a:solidFill>
                                <a:srgbClr val="000000"/>
                              </a:solidFill>
                              <a:round/>
                              <a:headEnd/>
                              <a:tailEnd/>
                            </a:ln>
                          </p:spPr>
                        </p:cxnSp>
                        <p:cxnSp>
                          <p:nvCxnSpPr>
                            <p:cNvPr id="172" name="AutoShape 12"/>
                            <p:cNvCxnSpPr>
                              <a:cxnSpLocks noChangeShapeType="1"/>
                            </p:cNvCxnSpPr>
                            <p:nvPr/>
                          </p:nvCxnSpPr>
                          <p:spPr bwMode="auto">
                            <a:xfrm rot="5400000">
                              <a:off x="2556" y="8393"/>
                              <a:ext cx="0" cy="72"/>
                            </a:xfrm>
                            <a:prstGeom prst="straightConnector1">
                              <a:avLst/>
                            </a:prstGeom>
                            <a:noFill/>
                            <a:ln w="38100">
                              <a:solidFill>
                                <a:srgbClr val="000000"/>
                              </a:solidFill>
                              <a:round/>
                              <a:headEnd/>
                              <a:tailEnd/>
                            </a:ln>
                          </p:spPr>
                        </p:cxnSp>
                        <p:cxnSp>
                          <p:nvCxnSpPr>
                            <p:cNvPr id="173" name="AutoShape 13"/>
                            <p:cNvCxnSpPr>
                              <a:cxnSpLocks noChangeShapeType="1"/>
                            </p:cNvCxnSpPr>
                            <p:nvPr/>
                          </p:nvCxnSpPr>
                          <p:spPr bwMode="auto">
                            <a:xfrm rot="5400000">
                              <a:off x="2556" y="7673"/>
                              <a:ext cx="0" cy="72"/>
                            </a:xfrm>
                            <a:prstGeom prst="straightConnector1">
                              <a:avLst/>
                            </a:prstGeom>
                            <a:noFill/>
                            <a:ln w="38100">
                              <a:solidFill>
                                <a:srgbClr val="000000"/>
                              </a:solidFill>
                              <a:round/>
                              <a:headEnd/>
                              <a:tailEnd/>
                            </a:ln>
                          </p:spPr>
                        </p:cxnSp>
                        <p:cxnSp>
                          <p:nvCxnSpPr>
                            <p:cNvPr id="174" name="AutoShape 14"/>
                            <p:cNvCxnSpPr>
                              <a:cxnSpLocks noChangeShapeType="1"/>
                            </p:cNvCxnSpPr>
                            <p:nvPr/>
                          </p:nvCxnSpPr>
                          <p:spPr bwMode="auto">
                            <a:xfrm rot="5400000">
                              <a:off x="2556" y="6953"/>
                              <a:ext cx="0" cy="72"/>
                            </a:xfrm>
                            <a:prstGeom prst="straightConnector1">
                              <a:avLst/>
                            </a:prstGeom>
                            <a:noFill/>
                            <a:ln w="38100">
                              <a:solidFill>
                                <a:srgbClr val="000000"/>
                              </a:solidFill>
                              <a:round/>
                              <a:headEnd/>
                              <a:tailEnd/>
                            </a:ln>
                          </p:spPr>
                        </p:cxnSp>
                        <p:cxnSp>
                          <p:nvCxnSpPr>
                            <p:cNvPr id="175" name="AutoShape 15"/>
                            <p:cNvCxnSpPr>
                              <a:cxnSpLocks noChangeShapeType="1"/>
                            </p:cNvCxnSpPr>
                            <p:nvPr/>
                          </p:nvCxnSpPr>
                          <p:spPr bwMode="auto">
                            <a:xfrm rot="5400000">
                              <a:off x="2556" y="11993"/>
                              <a:ext cx="0" cy="72"/>
                            </a:xfrm>
                            <a:prstGeom prst="straightConnector1">
                              <a:avLst/>
                            </a:prstGeom>
                            <a:noFill/>
                            <a:ln w="38100">
                              <a:solidFill>
                                <a:srgbClr val="000000"/>
                              </a:solidFill>
                              <a:round/>
                              <a:headEnd/>
                              <a:tailEnd/>
                            </a:ln>
                          </p:spPr>
                        </p:cxnSp>
                        <p:cxnSp>
                          <p:nvCxnSpPr>
                            <p:cNvPr id="176" name="AutoShape 16"/>
                            <p:cNvCxnSpPr>
                              <a:cxnSpLocks noChangeShapeType="1"/>
                            </p:cNvCxnSpPr>
                            <p:nvPr/>
                          </p:nvCxnSpPr>
                          <p:spPr bwMode="auto">
                            <a:xfrm rot="5400000">
                              <a:off x="2556" y="11258"/>
                              <a:ext cx="0" cy="72"/>
                            </a:xfrm>
                            <a:prstGeom prst="straightConnector1">
                              <a:avLst/>
                            </a:prstGeom>
                            <a:noFill/>
                            <a:ln w="38100">
                              <a:solidFill>
                                <a:srgbClr val="000000"/>
                              </a:solidFill>
                              <a:round/>
                              <a:headEnd/>
                              <a:tailEnd/>
                            </a:ln>
                          </p:spPr>
                        </p:cxnSp>
                      </p:grpSp>
                    </p:grpSp>
                    <p:cxnSp>
                      <p:nvCxnSpPr>
                        <p:cNvPr id="166" name="AutoShape 17"/>
                        <p:cNvCxnSpPr>
                          <a:cxnSpLocks noChangeShapeType="1"/>
                        </p:cNvCxnSpPr>
                        <p:nvPr/>
                      </p:nvCxnSpPr>
                      <p:spPr bwMode="auto">
                        <a:xfrm flipV="1">
                          <a:off x="2520" y="1800"/>
                          <a:ext cx="0" cy="6434"/>
                        </a:xfrm>
                        <a:prstGeom prst="straightConnector1">
                          <a:avLst/>
                        </a:prstGeom>
                        <a:noFill/>
                        <a:ln w="9525">
                          <a:solidFill>
                            <a:srgbClr val="000000"/>
                          </a:solidFill>
                          <a:round/>
                          <a:headEnd/>
                          <a:tailEnd/>
                        </a:ln>
                      </p:spPr>
                    </p:cxnSp>
                  </p:grpSp>
                </p:grpSp>
                <p:grpSp>
                  <p:nvGrpSpPr>
                    <p:cNvPr id="13" name="Group 18"/>
                    <p:cNvGrpSpPr>
                      <a:grpSpLocks/>
                    </p:cNvGrpSpPr>
                    <p:nvPr/>
                  </p:nvGrpSpPr>
                  <p:grpSpPr bwMode="auto">
                    <a:xfrm>
                      <a:off x="1752600" y="5380355"/>
                      <a:ext cx="4914900" cy="372745"/>
                      <a:chOff x="2520" y="8233"/>
                      <a:chExt cx="7740" cy="587"/>
                    </a:xfrm>
                  </p:grpSpPr>
                  <p:cxnSp>
                    <p:nvCxnSpPr>
                      <p:cNvPr id="99" name="AutoShape 19"/>
                      <p:cNvCxnSpPr>
                        <a:cxnSpLocks noChangeShapeType="1"/>
                      </p:cNvCxnSpPr>
                      <p:nvPr/>
                    </p:nvCxnSpPr>
                    <p:spPr bwMode="auto">
                      <a:xfrm>
                        <a:off x="2520" y="8233"/>
                        <a:ext cx="6780" cy="1"/>
                      </a:xfrm>
                      <a:prstGeom prst="straightConnector1">
                        <a:avLst/>
                      </a:prstGeom>
                      <a:noFill/>
                      <a:ln w="9525">
                        <a:solidFill>
                          <a:srgbClr val="000000"/>
                        </a:solidFill>
                        <a:round/>
                        <a:headEnd/>
                        <a:tailEnd/>
                      </a:ln>
                    </p:spPr>
                  </p:cxnSp>
                  <p:sp>
                    <p:nvSpPr>
                      <p:cNvPr id="100" name="Text Box 20"/>
                      <p:cNvSpPr txBox="1">
                        <a:spLocks noChangeArrowheads="1"/>
                      </p:cNvSpPr>
                      <p:nvPr/>
                    </p:nvSpPr>
                    <p:spPr bwMode="auto">
                      <a:xfrm>
                        <a:off x="2880" y="8460"/>
                        <a:ext cx="7380" cy="360"/>
                      </a:xfrm>
                      <a:prstGeom prst="rect">
                        <a:avLst/>
                      </a:prstGeom>
                      <a:noFill/>
                      <a:ln w="9525">
                        <a:noFill/>
                        <a:miter lim="800000"/>
                        <a:headEnd/>
                        <a:tailEnd/>
                      </a:ln>
                    </p:spPr>
                    <p:txBody>
                      <a:bodyPr vert="horz" wrap="square" lIns="91440" tIns="0" rIns="91440" bIns="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400" b="1" i="0" u="none" strike="noStrike" cap="none" normalizeH="0" baseline="0" dirty="0" smtClean="0">
                            <a:ln>
                              <a:noFill/>
                            </a:ln>
                            <a:solidFill>
                              <a:schemeClr val="tx1"/>
                            </a:solidFill>
                            <a:effectLst/>
                            <a:latin typeface="Calibri" pitchFamily="34" charset="0"/>
                            <a:cs typeface="Arial" pitchFamily="34" charset="0"/>
                          </a:rPr>
                          <a:t>   </a:t>
                        </a:r>
                        <a:r>
                          <a:rPr lang="en-US" sz="1600" b="1" dirty="0" smtClean="0">
                            <a:effectLst/>
                            <a:latin typeface="Calibri" pitchFamily="34" charset="0"/>
                            <a:cs typeface="Calibri" pitchFamily="34" charset="0"/>
                          </a:rPr>
                          <a:t>1       2        3        4        5        6        7       8        9    </a:t>
                        </a:r>
                      </a:p>
                    </p:txBody>
                  </p:sp>
                  <p:grpSp>
                    <p:nvGrpSpPr>
                      <p:cNvPr id="14" name="Group 21"/>
                      <p:cNvGrpSpPr>
                        <a:grpSpLocks/>
                      </p:cNvGrpSpPr>
                      <p:nvPr/>
                    </p:nvGrpSpPr>
                    <p:grpSpPr bwMode="auto">
                      <a:xfrm>
                        <a:off x="2520" y="8279"/>
                        <a:ext cx="6480" cy="72"/>
                        <a:chOff x="2520" y="8279"/>
                        <a:chExt cx="6480" cy="72"/>
                      </a:xfrm>
                    </p:grpSpPr>
                    <p:grpSp>
                      <p:nvGrpSpPr>
                        <p:cNvPr id="15" name="Group 22"/>
                        <p:cNvGrpSpPr>
                          <a:grpSpLocks/>
                        </p:cNvGrpSpPr>
                        <p:nvPr/>
                      </p:nvGrpSpPr>
                      <p:grpSpPr bwMode="auto">
                        <a:xfrm>
                          <a:off x="2520" y="8279"/>
                          <a:ext cx="5760" cy="72"/>
                          <a:chOff x="1728" y="12789"/>
                          <a:chExt cx="5760" cy="72"/>
                        </a:xfrm>
                      </p:grpSpPr>
                      <p:cxnSp>
                        <p:nvCxnSpPr>
                          <p:cNvPr id="154" name="AutoShape 23"/>
                          <p:cNvCxnSpPr>
                            <a:cxnSpLocks noChangeShapeType="1"/>
                          </p:cNvCxnSpPr>
                          <p:nvPr/>
                        </p:nvCxnSpPr>
                        <p:spPr bwMode="auto">
                          <a:xfrm>
                            <a:off x="7488" y="12789"/>
                            <a:ext cx="0" cy="72"/>
                          </a:xfrm>
                          <a:prstGeom prst="straightConnector1">
                            <a:avLst/>
                          </a:prstGeom>
                          <a:noFill/>
                          <a:ln w="38100">
                            <a:solidFill>
                              <a:srgbClr val="000000"/>
                            </a:solidFill>
                            <a:round/>
                            <a:headEnd/>
                            <a:tailEnd/>
                          </a:ln>
                        </p:spPr>
                      </p:cxnSp>
                      <p:cxnSp>
                        <p:nvCxnSpPr>
                          <p:cNvPr id="155" name="AutoShape 24"/>
                          <p:cNvCxnSpPr>
                            <a:cxnSpLocks noChangeShapeType="1"/>
                          </p:cNvCxnSpPr>
                          <p:nvPr/>
                        </p:nvCxnSpPr>
                        <p:spPr bwMode="auto">
                          <a:xfrm>
                            <a:off x="6768" y="12789"/>
                            <a:ext cx="0" cy="72"/>
                          </a:xfrm>
                          <a:prstGeom prst="straightConnector1">
                            <a:avLst/>
                          </a:prstGeom>
                          <a:noFill/>
                          <a:ln w="38100">
                            <a:solidFill>
                              <a:srgbClr val="000000"/>
                            </a:solidFill>
                            <a:round/>
                            <a:headEnd/>
                            <a:tailEnd/>
                          </a:ln>
                        </p:spPr>
                      </p:cxnSp>
                      <p:cxnSp>
                        <p:nvCxnSpPr>
                          <p:cNvPr id="156" name="AutoShape 25"/>
                          <p:cNvCxnSpPr>
                            <a:cxnSpLocks noChangeShapeType="1"/>
                          </p:cNvCxnSpPr>
                          <p:nvPr/>
                        </p:nvCxnSpPr>
                        <p:spPr bwMode="auto">
                          <a:xfrm>
                            <a:off x="1728" y="12789"/>
                            <a:ext cx="0" cy="72"/>
                          </a:xfrm>
                          <a:prstGeom prst="straightConnector1">
                            <a:avLst/>
                          </a:prstGeom>
                          <a:noFill/>
                          <a:ln w="38100">
                            <a:solidFill>
                              <a:srgbClr val="000000"/>
                            </a:solidFill>
                            <a:round/>
                            <a:headEnd/>
                            <a:tailEnd/>
                          </a:ln>
                        </p:spPr>
                      </p:cxnSp>
                      <p:cxnSp>
                        <p:nvCxnSpPr>
                          <p:cNvPr id="157" name="AutoShape 26"/>
                          <p:cNvCxnSpPr>
                            <a:cxnSpLocks noChangeShapeType="1"/>
                          </p:cNvCxnSpPr>
                          <p:nvPr/>
                        </p:nvCxnSpPr>
                        <p:spPr bwMode="auto">
                          <a:xfrm>
                            <a:off x="6048" y="12789"/>
                            <a:ext cx="0" cy="72"/>
                          </a:xfrm>
                          <a:prstGeom prst="straightConnector1">
                            <a:avLst/>
                          </a:prstGeom>
                          <a:noFill/>
                          <a:ln w="38100">
                            <a:solidFill>
                              <a:srgbClr val="000000"/>
                            </a:solidFill>
                            <a:round/>
                            <a:headEnd/>
                            <a:tailEnd/>
                          </a:ln>
                        </p:spPr>
                      </p:cxnSp>
                      <p:cxnSp>
                        <p:nvCxnSpPr>
                          <p:cNvPr id="158" name="AutoShape 27"/>
                          <p:cNvCxnSpPr>
                            <a:cxnSpLocks noChangeShapeType="1"/>
                          </p:cNvCxnSpPr>
                          <p:nvPr/>
                        </p:nvCxnSpPr>
                        <p:spPr bwMode="auto">
                          <a:xfrm>
                            <a:off x="5328" y="12789"/>
                            <a:ext cx="0" cy="72"/>
                          </a:xfrm>
                          <a:prstGeom prst="straightConnector1">
                            <a:avLst/>
                          </a:prstGeom>
                          <a:noFill/>
                          <a:ln w="38100">
                            <a:solidFill>
                              <a:srgbClr val="000000"/>
                            </a:solidFill>
                            <a:round/>
                            <a:headEnd/>
                            <a:tailEnd/>
                          </a:ln>
                        </p:spPr>
                      </p:cxnSp>
                      <p:cxnSp>
                        <p:nvCxnSpPr>
                          <p:cNvPr id="159" name="AutoShape 28"/>
                          <p:cNvCxnSpPr>
                            <a:cxnSpLocks noChangeShapeType="1"/>
                          </p:cNvCxnSpPr>
                          <p:nvPr/>
                        </p:nvCxnSpPr>
                        <p:spPr bwMode="auto">
                          <a:xfrm>
                            <a:off x="4608" y="12789"/>
                            <a:ext cx="0" cy="72"/>
                          </a:xfrm>
                          <a:prstGeom prst="straightConnector1">
                            <a:avLst/>
                          </a:prstGeom>
                          <a:noFill/>
                          <a:ln w="38100">
                            <a:solidFill>
                              <a:srgbClr val="000000"/>
                            </a:solidFill>
                            <a:round/>
                            <a:headEnd/>
                            <a:tailEnd/>
                          </a:ln>
                        </p:spPr>
                      </p:cxnSp>
                      <p:cxnSp>
                        <p:nvCxnSpPr>
                          <p:cNvPr id="160" name="AutoShape 29"/>
                          <p:cNvCxnSpPr>
                            <a:cxnSpLocks noChangeShapeType="1"/>
                          </p:cNvCxnSpPr>
                          <p:nvPr/>
                        </p:nvCxnSpPr>
                        <p:spPr bwMode="auto">
                          <a:xfrm>
                            <a:off x="3888" y="12789"/>
                            <a:ext cx="0" cy="72"/>
                          </a:xfrm>
                          <a:prstGeom prst="straightConnector1">
                            <a:avLst/>
                          </a:prstGeom>
                          <a:noFill/>
                          <a:ln w="38100">
                            <a:solidFill>
                              <a:srgbClr val="000000"/>
                            </a:solidFill>
                            <a:round/>
                            <a:headEnd/>
                            <a:tailEnd/>
                          </a:ln>
                        </p:spPr>
                      </p:cxnSp>
                      <p:cxnSp>
                        <p:nvCxnSpPr>
                          <p:cNvPr id="161" name="AutoShape 30"/>
                          <p:cNvCxnSpPr>
                            <a:cxnSpLocks noChangeShapeType="1"/>
                          </p:cNvCxnSpPr>
                          <p:nvPr/>
                        </p:nvCxnSpPr>
                        <p:spPr bwMode="auto">
                          <a:xfrm>
                            <a:off x="3168" y="12789"/>
                            <a:ext cx="0" cy="72"/>
                          </a:xfrm>
                          <a:prstGeom prst="straightConnector1">
                            <a:avLst/>
                          </a:prstGeom>
                          <a:noFill/>
                          <a:ln w="38100">
                            <a:solidFill>
                              <a:srgbClr val="000000"/>
                            </a:solidFill>
                            <a:round/>
                            <a:headEnd/>
                            <a:tailEnd/>
                          </a:ln>
                        </p:spPr>
                      </p:cxnSp>
                      <p:cxnSp>
                        <p:nvCxnSpPr>
                          <p:cNvPr id="162" name="AutoShape 31"/>
                          <p:cNvCxnSpPr>
                            <a:cxnSpLocks noChangeShapeType="1"/>
                          </p:cNvCxnSpPr>
                          <p:nvPr/>
                        </p:nvCxnSpPr>
                        <p:spPr bwMode="auto">
                          <a:xfrm>
                            <a:off x="2448" y="12789"/>
                            <a:ext cx="0" cy="72"/>
                          </a:xfrm>
                          <a:prstGeom prst="straightConnector1">
                            <a:avLst/>
                          </a:prstGeom>
                          <a:noFill/>
                          <a:ln w="38100">
                            <a:solidFill>
                              <a:srgbClr val="000000"/>
                            </a:solidFill>
                            <a:round/>
                            <a:headEnd/>
                            <a:tailEnd/>
                          </a:ln>
                        </p:spPr>
                      </p:cxnSp>
                    </p:grpSp>
                    <p:cxnSp>
                      <p:nvCxnSpPr>
                        <p:cNvPr id="153" name="AutoShape 32"/>
                        <p:cNvCxnSpPr>
                          <a:cxnSpLocks noChangeShapeType="1"/>
                        </p:cNvCxnSpPr>
                        <p:nvPr/>
                      </p:nvCxnSpPr>
                      <p:spPr bwMode="auto">
                        <a:xfrm>
                          <a:off x="9000" y="8279"/>
                          <a:ext cx="0" cy="72"/>
                        </a:xfrm>
                        <a:prstGeom prst="straightConnector1">
                          <a:avLst/>
                        </a:prstGeom>
                        <a:noFill/>
                        <a:ln w="38100">
                          <a:solidFill>
                            <a:srgbClr val="000000"/>
                          </a:solidFill>
                          <a:round/>
                          <a:headEnd/>
                          <a:tailEnd/>
                        </a:ln>
                      </p:spPr>
                    </p:cxnSp>
                  </p:grpSp>
                </p:grpSp>
                <p:cxnSp>
                  <p:nvCxnSpPr>
                    <p:cNvPr id="98" name="AutoShape 34"/>
                    <p:cNvCxnSpPr>
                      <a:cxnSpLocks noChangeShapeType="1"/>
                    </p:cNvCxnSpPr>
                    <p:nvPr/>
                  </p:nvCxnSpPr>
                  <p:spPr bwMode="auto">
                    <a:xfrm>
                      <a:off x="1752600" y="3352800"/>
                      <a:ext cx="3886200" cy="2027238"/>
                    </a:xfrm>
                    <a:prstGeom prst="straightConnector1">
                      <a:avLst/>
                    </a:prstGeom>
                    <a:noFill/>
                    <a:ln w="38100">
                      <a:solidFill>
                        <a:srgbClr val="0D0D0D"/>
                      </a:solidFill>
                      <a:round/>
                      <a:headEnd/>
                      <a:tailEnd/>
                    </a:ln>
                    <a:effectLst/>
                  </p:spPr>
                </p:cxnSp>
              </p:grpSp>
            </p:grpSp>
            <p:sp>
              <p:nvSpPr>
                <p:cNvPr id="93" name="Freeform 92"/>
                <p:cNvSpPr/>
                <p:nvPr/>
              </p:nvSpPr>
              <p:spPr bwMode="auto">
                <a:xfrm>
                  <a:off x="941832" y="3666744"/>
                  <a:ext cx="2743200" cy="2057400"/>
                </a:xfrm>
                <a:custGeom>
                  <a:avLst/>
                  <a:gdLst>
                    <a:gd name="connsiteX0" fmla="*/ 0 w 2743200"/>
                    <a:gd name="connsiteY0" fmla="*/ 2057400 h 2057400"/>
                    <a:gd name="connsiteX1" fmla="*/ 9144 w 2743200"/>
                    <a:gd name="connsiteY1" fmla="*/ 0 h 2057400"/>
                    <a:gd name="connsiteX2" fmla="*/ 1499616 w 2743200"/>
                    <a:gd name="connsiteY2" fmla="*/ 804672 h 2057400"/>
                    <a:gd name="connsiteX3" fmla="*/ 2743200 w 2743200"/>
                    <a:gd name="connsiteY3" fmla="*/ 2048256 h 2057400"/>
                    <a:gd name="connsiteX4" fmla="*/ 0 w 2743200"/>
                    <a:gd name="connsiteY4" fmla="*/ 2057400 h 20574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743200" h="2057400">
                      <a:moveTo>
                        <a:pt x="0" y="2057400"/>
                      </a:moveTo>
                      <a:lnTo>
                        <a:pt x="9144" y="0"/>
                      </a:lnTo>
                      <a:lnTo>
                        <a:pt x="1499616" y="804672"/>
                      </a:lnTo>
                      <a:lnTo>
                        <a:pt x="2743200" y="2048256"/>
                      </a:lnTo>
                      <a:lnTo>
                        <a:pt x="0" y="2057400"/>
                      </a:lnTo>
                      <a:close/>
                    </a:path>
                  </a:pathLst>
                </a:cu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outerShdw blurRad="38100" dist="38100" dir="2700000" algn="tl">
                        <a:srgbClr val="000000">
                          <a:alpha val="43137"/>
                        </a:srgbClr>
                      </a:outerShdw>
                    </a:effectLst>
                    <a:latin typeface="Times New Roman" pitchFamily="18" charset="0"/>
                  </a:endParaRPr>
                </a:p>
              </p:txBody>
            </p:sp>
          </p:grpSp>
          <p:grpSp>
            <p:nvGrpSpPr>
              <p:cNvPr id="16" name="Group 35"/>
              <p:cNvGrpSpPr>
                <a:grpSpLocks/>
              </p:cNvGrpSpPr>
              <p:nvPr/>
            </p:nvGrpSpPr>
            <p:grpSpPr bwMode="auto">
              <a:xfrm>
                <a:off x="1371600" y="3886200"/>
                <a:ext cx="3657600" cy="1416050"/>
                <a:chOff x="3480" y="5594"/>
                <a:chExt cx="5760" cy="2232"/>
              </a:xfrm>
            </p:grpSpPr>
            <p:grpSp>
              <p:nvGrpSpPr>
                <p:cNvPr id="17" name="Group 36"/>
                <p:cNvGrpSpPr>
                  <a:grpSpLocks/>
                </p:cNvGrpSpPr>
                <p:nvPr/>
              </p:nvGrpSpPr>
              <p:grpSpPr bwMode="auto">
                <a:xfrm>
                  <a:off x="3480" y="7019"/>
                  <a:ext cx="5760" cy="807"/>
                  <a:chOff x="3480" y="7019"/>
                  <a:chExt cx="5760" cy="807"/>
                </a:xfrm>
              </p:grpSpPr>
              <p:grpSp>
                <p:nvGrpSpPr>
                  <p:cNvPr id="18" name="Group 37"/>
                  <p:cNvGrpSpPr>
                    <a:grpSpLocks/>
                  </p:cNvGrpSpPr>
                  <p:nvPr/>
                </p:nvGrpSpPr>
                <p:grpSpPr bwMode="auto">
                  <a:xfrm>
                    <a:off x="3480" y="7754"/>
                    <a:ext cx="5760" cy="72"/>
                    <a:chOff x="2760" y="8519"/>
                    <a:chExt cx="5760" cy="72"/>
                  </a:xfrm>
                </p:grpSpPr>
                <p:cxnSp>
                  <p:nvCxnSpPr>
                    <p:cNvPr id="211" name="AutoShape 38"/>
                    <p:cNvCxnSpPr>
                      <a:cxnSpLocks noChangeShapeType="1"/>
                    </p:cNvCxnSpPr>
                    <p:nvPr/>
                  </p:nvCxnSpPr>
                  <p:spPr bwMode="auto">
                    <a:xfrm>
                      <a:off x="8520" y="8519"/>
                      <a:ext cx="0" cy="72"/>
                    </a:xfrm>
                    <a:prstGeom prst="straightConnector1">
                      <a:avLst/>
                    </a:prstGeom>
                    <a:noFill/>
                    <a:ln w="38100">
                      <a:solidFill>
                        <a:srgbClr val="000000"/>
                      </a:solidFill>
                      <a:round/>
                      <a:headEnd/>
                      <a:tailEnd/>
                    </a:ln>
                  </p:spPr>
                </p:cxnSp>
                <p:cxnSp>
                  <p:nvCxnSpPr>
                    <p:cNvPr id="212" name="AutoShape 39"/>
                    <p:cNvCxnSpPr>
                      <a:cxnSpLocks noChangeShapeType="1"/>
                    </p:cNvCxnSpPr>
                    <p:nvPr/>
                  </p:nvCxnSpPr>
                  <p:spPr bwMode="auto">
                    <a:xfrm>
                      <a:off x="7800" y="8519"/>
                      <a:ext cx="0" cy="72"/>
                    </a:xfrm>
                    <a:prstGeom prst="straightConnector1">
                      <a:avLst/>
                    </a:prstGeom>
                    <a:noFill/>
                    <a:ln w="38100">
                      <a:solidFill>
                        <a:srgbClr val="000000"/>
                      </a:solidFill>
                      <a:round/>
                      <a:headEnd/>
                      <a:tailEnd/>
                    </a:ln>
                  </p:spPr>
                </p:cxnSp>
                <p:cxnSp>
                  <p:nvCxnSpPr>
                    <p:cNvPr id="213" name="AutoShape 40"/>
                    <p:cNvCxnSpPr>
                      <a:cxnSpLocks noChangeShapeType="1"/>
                    </p:cNvCxnSpPr>
                    <p:nvPr/>
                  </p:nvCxnSpPr>
                  <p:spPr bwMode="auto">
                    <a:xfrm>
                      <a:off x="2760" y="8519"/>
                      <a:ext cx="0" cy="72"/>
                    </a:xfrm>
                    <a:prstGeom prst="straightConnector1">
                      <a:avLst/>
                    </a:prstGeom>
                    <a:noFill/>
                    <a:ln w="38100">
                      <a:solidFill>
                        <a:srgbClr val="000000"/>
                      </a:solidFill>
                      <a:round/>
                      <a:headEnd/>
                      <a:tailEnd/>
                    </a:ln>
                  </p:spPr>
                </p:cxnSp>
                <p:cxnSp>
                  <p:nvCxnSpPr>
                    <p:cNvPr id="214" name="AutoShape 41"/>
                    <p:cNvCxnSpPr>
                      <a:cxnSpLocks noChangeShapeType="1"/>
                    </p:cNvCxnSpPr>
                    <p:nvPr/>
                  </p:nvCxnSpPr>
                  <p:spPr bwMode="auto">
                    <a:xfrm>
                      <a:off x="7080" y="8519"/>
                      <a:ext cx="0" cy="72"/>
                    </a:xfrm>
                    <a:prstGeom prst="straightConnector1">
                      <a:avLst/>
                    </a:prstGeom>
                    <a:noFill/>
                    <a:ln w="38100">
                      <a:solidFill>
                        <a:srgbClr val="000000"/>
                      </a:solidFill>
                      <a:round/>
                      <a:headEnd/>
                      <a:tailEnd/>
                    </a:ln>
                  </p:spPr>
                </p:cxnSp>
                <p:cxnSp>
                  <p:nvCxnSpPr>
                    <p:cNvPr id="215" name="AutoShape 42"/>
                    <p:cNvCxnSpPr>
                      <a:cxnSpLocks noChangeShapeType="1"/>
                    </p:cNvCxnSpPr>
                    <p:nvPr/>
                  </p:nvCxnSpPr>
                  <p:spPr bwMode="auto">
                    <a:xfrm>
                      <a:off x="6360" y="8519"/>
                      <a:ext cx="0" cy="72"/>
                    </a:xfrm>
                    <a:prstGeom prst="straightConnector1">
                      <a:avLst/>
                    </a:prstGeom>
                    <a:noFill/>
                    <a:ln w="38100">
                      <a:solidFill>
                        <a:srgbClr val="000000"/>
                      </a:solidFill>
                      <a:round/>
                      <a:headEnd/>
                      <a:tailEnd/>
                    </a:ln>
                  </p:spPr>
                </p:cxnSp>
                <p:cxnSp>
                  <p:nvCxnSpPr>
                    <p:cNvPr id="216" name="AutoShape 43"/>
                    <p:cNvCxnSpPr>
                      <a:cxnSpLocks noChangeShapeType="1"/>
                    </p:cNvCxnSpPr>
                    <p:nvPr/>
                  </p:nvCxnSpPr>
                  <p:spPr bwMode="auto">
                    <a:xfrm>
                      <a:off x="5640" y="8519"/>
                      <a:ext cx="0" cy="72"/>
                    </a:xfrm>
                    <a:prstGeom prst="straightConnector1">
                      <a:avLst/>
                    </a:prstGeom>
                    <a:noFill/>
                    <a:ln w="38100">
                      <a:solidFill>
                        <a:srgbClr val="000000"/>
                      </a:solidFill>
                      <a:round/>
                      <a:headEnd/>
                      <a:tailEnd/>
                    </a:ln>
                  </p:spPr>
                </p:cxnSp>
                <p:cxnSp>
                  <p:nvCxnSpPr>
                    <p:cNvPr id="217" name="AutoShape 44"/>
                    <p:cNvCxnSpPr>
                      <a:cxnSpLocks noChangeShapeType="1"/>
                    </p:cNvCxnSpPr>
                    <p:nvPr/>
                  </p:nvCxnSpPr>
                  <p:spPr bwMode="auto">
                    <a:xfrm>
                      <a:off x="4920" y="8519"/>
                      <a:ext cx="0" cy="72"/>
                    </a:xfrm>
                    <a:prstGeom prst="straightConnector1">
                      <a:avLst/>
                    </a:prstGeom>
                    <a:noFill/>
                    <a:ln w="38100">
                      <a:solidFill>
                        <a:srgbClr val="000000"/>
                      </a:solidFill>
                      <a:round/>
                      <a:headEnd/>
                      <a:tailEnd/>
                    </a:ln>
                  </p:spPr>
                </p:cxnSp>
                <p:cxnSp>
                  <p:nvCxnSpPr>
                    <p:cNvPr id="218" name="AutoShape 45"/>
                    <p:cNvCxnSpPr>
                      <a:cxnSpLocks noChangeShapeType="1"/>
                    </p:cNvCxnSpPr>
                    <p:nvPr/>
                  </p:nvCxnSpPr>
                  <p:spPr bwMode="auto">
                    <a:xfrm>
                      <a:off x="4200" y="8519"/>
                      <a:ext cx="0" cy="72"/>
                    </a:xfrm>
                    <a:prstGeom prst="straightConnector1">
                      <a:avLst/>
                    </a:prstGeom>
                    <a:noFill/>
                    <a:ln w="38100">
                      <a:solidFill>
                        <a:srgbClr val="000000"/>
                      </a:solidFill>
                      <a:round/>
                      <a:headEnd/>
                      <a:tailEnd/>
                    </a:ln>
                  </p:spPr>
                </p:cxnSp>
                <p:cxnSp>
                  <p:nvCxnSpPr>
                    <p:cNvPr id="219" name="AutoShape 46"/>
                    <p:cNvCxnSpPr>
                      <a:cxnSpLocks noChangeShapeType="1"/>
                    </p:cNvCxnSpPr>
                    <p:nvPr/>
                  </p:nvCxnSpPr>
                  <p:spPr bwMode="auto">
                    <a:xfrm>
                      <a:off x="3480" y="8519"/>
                      <a:ext cx="0" cy="72"/>
                    </a:xfrm>
                    <a:prstGeom prst="straightConnector1">
                      <a:avLst/>
                    </a:prstGeom>
                    <a:noFill/>
                    <a:ln w="38100">
                      <a:solidFill>
                        <a:srgbClr val="000000"/>
                      </a:solidFill>
                      <a:round/>
                      <a:headEnd/>
                      <a:tailEnd/>
                    </a:ln>
                  </p:spPr>
                </p:cxnSp>
              </p:grpSp>
              <p:grpSp>
                <p:nvGrpSpPr>
                  <p:cNvPr id="19" name="Group 47"/>
                  <p:cNvGrpSpPr>
                    <a:grpSpLocks/>
                  </p:cNvGrpSpPr>
                  <p:nvPr/>
                </p:nvGrpSpPr>
                <p:grpSpPr bwMode="auto">
                  <a:xfrm>
                    <a:off x="3480" y="7019"/>
                    <a:ext cx="5760" cy="72"/>
                    <a:chOff x="2760" y="8519"/>
                    <a:chExt cx="5760" cy="72"/>
                  </a:xfrm>
                </p:grpSpPr>
                <p:cxnSp>
                  <p:nvCxnSpPr>
                    <p:cNvPr id="202" name="AutoShape 48"/>
                    <p:cNvCxnSpPr>
                      <a:cxnSpLocks noChangeShapeType="1"/>
                    </p:cNvCxnSpPr>
                    <p:nvPr/>
                  </p:nvCxnSpPr>
                  <p:spPr bwMode="auto">
                    <a:xfrm>
                      <a:off x="8520" y="8519"/>
                      <a:ext cx="0" cy="72"/>
                    </a:xfrm>
                    <a:prstGeom prst="straightConnector1">
                      <a:avLst/>
                    </a:prstGeom>
                    <a:noFill/>
                    <a:ln w="38100">
                      <a:solidFill>
                        <a:srgbClr val="000000"/>
                      </a:solidFill>
                      <a:round/>
                      <a:headEnd/>
                      <a:tailEnd/>
                    </a:ln>
                  </p:spPr>
                </p:cxnSp>
                <p:cxnSp>
                  <p:nvCxnSpPr>
                    <p:cNvPr id="203" name="AutoShape 49"/>
                    <p:cNvCxnSpPr>
                      <a:cxnSpLocks noChangeShapeType="1"/>
                    </p:cNvCxnSpPr>
                    <p:nvPr/>
                  </p:nvCxnSpPr>
                  <p:spPr bwMode="auto">
                    <a:xfrm>
                      <a:off x="7800" y="8519"/>
                      <a:ext cx="0" cy="72"/>
                    </a:xfrm>
                    <a:prstGeom prst="straightConnector1">
                      <a:avLst/>
                    </a:prstGeom>
                    <a:noFill/>
                    <a:ln w="38100">
                      <a:solidFill>
                        <a:srgbClr val="000000"/>
                      </a:solidFill>
                      <a:round/>
                      <a:headEnd/>
                      <a:tailEnd/>
                    </a:ln>
                  </p:spPr>
                </p:cxnSp>
                <p:cxnSp>
                  <p:nvCxnSpPr>
                    <p:cNvPr id="204" name="AutoShape 50"/>
                    <p:cNvCxnSpPr>
                      <a:cxnSpLocks noChangeShapeType="1"/>
                    </p:cNvCxnSpPr>
                    <p:nvPr/>
                  </p:nvCxnSpPr>
                  <p:spPr bwMode="auto">
                    <a:xfrm>
                      <a:off x="2760" y="8519"/>
                      <a:ext cx="0" cy="72"/>
                    </a:xfrm>
                    <a:prstGeom prst="straightConnector1">
                      <a:avLst/>
                    </a:prstGeom>
                    <a:noFill/>
                    <a:ln w="38100">
                      <a:solidFill>
                        <a:srgbClr val="000000"/>
                      </a:solidFill>
                      <a:round/>
                      <a:headEnd/>
                      <a:tailEnd/>
                    </a:ln>
                  </p:spPr>
                </p:cxnSp>
                <p:cxnSp>
                  <p:nvCxnSpPr>
                    <p:cNvPr id="205" name="AutoShape 51"/>
                    <p:cNvCxnSpPr>
                      <a:cxnSpLocks noChangeShapeType="1"/>
                    </p:cNvCxnSpPr>
                    <p:nvPr/>
                  </p:nvCxnSpPr>
                  <p:spPr bwMode="auto">
                    <a:xfrm>
                      <a:off x="7080" y="8519"/>
                      <a:ext cx="0" cy="72"/>
                    </a:xfrm>
                    <a:prstGeom prst="straightConnector1">
                      <a:avLst/>
                    </a:prstGeom>
                    <a:noFill/>
                    <a:ln w="38100">
                      <a:solidFill>
                        <a:srgbClr val="000000"/>
                      </a:solidFill>
                      <a:round/>
                      <a:headEnd/>
                      <a:tailEnd/>
                    </a:ln>
                  </p:spPr>
                </p:cxnSp>
                <p:cxnSp>
                  <p:nvCxnSpPr>
                    <p:cNvPr id="206" name="AutoShape 52"/>
                    <p:cNvCxnSpPr>
                      <a:cxnSpLocks noChangeShapeType="1"/>
                    </p:cNvCxnSpPr>
                    <p:nvPr/>
                  </p:nvCxnSpPr>
                  <p:spPr bwMode="auto">
                    <a:xfrm>
                      <a:off x="6360" y="8519"/>
                      <a:ext cx="0" cy="72"/>
                    </a:xfrm>
                    <a:prstGeom prst="straightConnector1">
                      <a:avLst/>
                    </a:prstGeom>
                    <a:noFill/>
                    <a:ln w="38100">
                      <a:solidFill>
                        <a:srgbClr val="000000"/>
                      </a:solidFill>
                      <a:round/>
                      <a:headEnd/>
                      <a:tailEnd/>
                    </a:ln>
                  </p:spPr>
                </p:cxnSp>
                <p:cxnSp>
                  <p:nvCxnSpPr>
                    <p:cNvPr id="207" name="AutoShape 53"/>
                    <p:cNvCxnSpPr>
                      <a:cxnSpLocks noChangeShapeType="1"/>
                    </p:cNvCxnSpPr>
                    <p:nvPr/>
                  </p:nvCxnSpPr>
                  <p:spPr bwMode="auto">
                    <a:xfrm>
                      <a:off x="5640" y="8519"/>
                      <a:ext cx="0" cy="72"/>
                    </a:xfrm>
                    <a:prstGeom prst="straightConnector1">
                      <a:avLst/>
                    </a:prstGeom>
                    <a:noFill/>
                    <a:ln w="38100">
                      <a:solidFill>
                        <a:srgbClr val="000000"/>
                      </a:solidFill>
                      <a:round/>
                      <a:headEnd/>
                      <a:tailEnd/>
                    </a:ln>
                  </p:spPr>
                </p:cxnSp>
                <p:cxnSp>
                  <p:nvCxnSpPr>
                    <p:cNvPr id="208" name="AutoShape 54"/>
                    <p:cNvCxnSpPr>
                      <a:cxnSpLocks noChangeShapeType="1"/>
                    </p:cNvCxnSpPr>
                    <p:nvPr/>
                  </p:nvCxnSpPr>
                  <p:spPr bwMode="auto">
                    <a:xfrm>
                      <a:off x="4920" y="8519"/>
                      <a:ext cx="0" cy="72"/>
                    </a:xfrm>
                    <a:prstGeom prst="straightConnector1">
                      <a:avLst/>
                    </a:prstGeom>
                    <a:noFill/>
                    <a:ln w="38100">
                      <a:solidFill>
                        <a:srgbClr val="000000"/>
                      </a:solidFill>
                      <a:round/>
                      <a:headEnd/>
                      <a:tailEnd/>
                    </a:ln>
                  </p:spPr>
                </p:cxnSp>
                <p:cxnSp>
                  <p:nvCxnSpPr>
                    <p:cNvPr id="209" name="AutoShape 55"/>
                    <p:cNvCxnSpPr>
                      <a:cxnSpLocks noChangeShapeType="1"/>
                    </p:cNvCxnSpPr>
                    <p:nvPr/>
                  </p:nvCxnSpPr>
                  <p:spPr bwMode="auto">
                    <a:xfrm>
                      <a:off x="4200" y="8519"/>
                      <a:ext cx="0" cy="72"/>
                    </a:xfrm>
                    <a:prstGeom prst="straightConnector1">
                      <a:avLst/>
                    </a:prstGeom>
                    <a:noFill/>
                    <a:ln w="38100">
                      <a:solidFill>
                        <a:srgbClr val="000000"/>
                      </a:solidFill>
                      <a:round/>
                      <a:headEnd/>
                      <a:tailEnd/>
                    </a:ln>
                  </p:spPr>
                </p:cxnSp>
                <p:cxnSp>
                  <p:nvCxnSpPr>
                    <p:cNvPr id="210" name="AutoShape 56"/>
                    <p:cNvCxnSpPr>
                      <a:cxnSpLocks noChangeShapeType="1"/>
                    </p:cNvCxnSpPr>
                    <p:nvPr/>
                  </p:nvCxnSpPr>
                  <p:spPr bwMode="auto">
                    <a:xfrm>
                      <a:off x="3480" y="8519"/>
                      <a:ext cx="0" cy="72"/>
                    </a:xfrm>
                    <a:prstGeom prst="straightConnector1">
                      <a:avLst/>
                    </a:prstGeom>
                    <a:noFill/>
                    <a:ln w="38100">
                      <a:solidFill>
                        <a:srgbClr val="000000"/>
                      </a:solidFill>
                      <a:round/>
                      <a:headEnd/>
                      <a:tailEnd/>
                    </a:ln>
                  </p:spPr>
                </p:cxnSp>
              </p:grpSp>
            </p:grpSp>
            <p:grpSp>
              <p:nvGrpSpPr>
                <p:cNvPr id="20" name="Group 57"/>
                <p:cNvGrpSpPr>
                  <a:grpSpLocks/>
                </p:cNvGrpSpPr>
                <p:nvPr/>
              </p:nvGrpSpPr>
              <p:grpSpPr bwMode="auto">
                <a:xfrm>
                  <a:off x="3480" y="5594"/>
                  <a:ext cx="5760" cy="807"/>
                  <a:chOff x="3480" y="7019"/>
                  <a:chExt cx="5760" cy="807"/>
                </a:xfrm>
              </p:grpSpPr>
              <p:grpSp>
                <p:nvGrpSpPr>
                  <p:cNvPr id="21" name="Group 58"/>
                  <p:cNvGrpSpPr>
                    <a:grpSpLocks/>
                  </p:cNvGrpSpPr>
                  <p:nvPr/>
                </p:nvGrpSpPr>
                <p:grpSpPr bwMode="auto">
                  <a:xfrm>
                    <a:off x="3480" y="7754"/>
                    <a:ext cx="5760" cy="72"/>
                    <a:chOff x="2760" y="8519"/>
                    <a:chExt cx="5760" cy="72"/>
                  </a:xfrm>
                </p:grpSpPr>
                <p:cxnSp>
                  <p:nvCxnSpPr>
                    <p:cNvPr id="191" name="AutoShape 59"/>
                    <p:cNvCxnSpPr>
                      <a:cxnSpLocks noChangeShapeType="1"/>
                    </p:cNvCxnSpPr>
                    <p:nvPr/>
                  </p:nvCxnSpPr>
                  <p:spPr bwMode="auto">
                    <a:xfrm>
                      <a:off x="8520" y="8519"/>
                      <a:ext cx="0" cy="72"/>
                    </a:xfrm>
                    <a:prstGeom prst="straightConnector1">
                      <a:avLst/>
                    </a:prstGeom>
                    <a:noFill/>
                    <a:ln w="38100">
                      <a:solidFill>
                        <a:srgbClr val="000000"/>
                      </a:solidFill>
                      <a:round/>
                      <a:headEnd/>
                      <a:tailEnd/>
                    </a:ln>
                  </p:spPr>
                </p:cxnSp>
                <p:cxnSp>
                  <p:nvCxnSpPr>
                    <p:cNvPr id="192" name="AutoShape 60"/>
                    <p:cNvCxnSpPr>
                      <a:cxnSpLocks noChangeShapeType="1"/>
                    </p:cNvCxnSpPr>
                    <p:nvPr/>
                  </p:nvCxnSpPr>
                  <p:spPr bwMode="auto">
                    <a:xfrm>
                      <a:off x="7800" y="8519"/>
                      <a:ext cx="0" cy="72"/>
                    </a:xfrm>
                    <a:prstGeom prst="straightConnector1">
                      <a:avLst/>
                    </a:prstGeom>
                    <a:noFill/>
                    <a:ln w="38100">
                      <a:solidFill>
                        <a:srgbClr val="000000"/>
                      </a:solidFill>
                      <a:round/>
                      <a:headEnd/>
                      <a:tailEnd/>
                    </a:ln>
                  </p:spPr>
                </p:cxnSp>
                <p:cxnSp>
                  <p:nvCxnSpPr>
                    <p:cNvPr id="193" name="AutoShape 61"/>
                    <p:cNvCxnSpPr>
                      <a:cxnSpLocks noChangeShapeType="1"/>
                    </p:cNvCxnSpPr>
                    <p:nvPr/>
                  </p:nvCxnSpPr>
                  <p:spPr bwMode="auto">
                    <a:xfrm>
                      <a:off x="2760" y="8519"/>
                      <a:ext cx="0" cy="72"/>
                    </a:xfrm>
                    <a:prstGeom prst="straightConnector1">
                      <a:avLst/>
                    </a:prstGeom>
                    <a:noFill/>
                    <a:ln w="38100">
                      <a:solidFill>
                        <a:srgbClr val="000000"/>
                      </a:solidFill>
                      <a:round/>
                      <a:headEnd/>
                      <a:tailEnd/>
                    </a:ln>
                  </p:spPr>
                </p:cxnSp>
                <p:cxnSp>
                  <p:nvCxnSpPr>
                    <p:cNvPr id="194" name="AutoShape 62"/>
                    <p:cNvCxnSpPr>
                      <a:cxnSpLocks noChangeShapeType="1"/>
                    </p:cNvCxnSpPr>
                    <p:nvPr/>
                  </p:nvCxnSpPr>
                  <p:spPr bwMode="auto">
                    <a:xfrm>
                      <a:off x="7080" y="8519"/>
                      <a:ext cx="0" cy="72"/>
                    </a:xfrm>
                    <a:prstGeom prst="straightConnector1">
                      <a:avLst/>
                    </a:prstGeom>
                    <a:noFill/>
                    <a:ln w="38100">
                      <a:solidFill>
                        <a:srgbClr val="000000"/>
                      </a:solidFill>
                      <a:round/>
                      <a:headEnd/>
                      <a:tailEnd/>
                    </a:ln>
                  </p:spPr>
                </p:cxnSp>
                <p:cxnSp>
                  <p:nvCxnSpPr>
                    <p:cNvPr id="195" name="AutoShape 63"/>
                    <p:cNvCxnSpPr>
                      <a:cxnSpLocks noChangeShapeType="1"/>
                    </p:cNvCxnSpPr>
                    <p:nvPr/>
                  </p:nvCxnSpPr>
                  <p:spPr bwMode="auto">
                    <a:xfrm>
                      <a:off x="6360" y="8519"/>
                      <a:ext cx="0" cy="72"/>
                    </a:xfrm>
                    <a:prstGeom prst="straightConnector1">
                      <a:avLst/>
                    </a:prstGeom>
                    <a:noFill/>
                    <a:ln w="38100">
                      <a:solidFill>
                        <a:srgbClr val="000000"/>
                      </a:solidFill>
                      <a:round/>
                      <a:headEnd/>
                      <a:tailEnd/>
                    </a:ln>
                  </p:spPr>
                </p:cxnSp>
                <p:cxnSp>
                  <p:nvCxnSpPr>
                    <p:cNvPr id="196" name="AutoShape 64"/>
                    <p:cNvCxnSpPr>
                      <a:cxnSpLocks noChangeShapeType="1"/>
                    </p:cNvCxnSpPr>
                    <p:nvPr/>
                  </p:nvCxnSpPr>
                  <p:spPr bwMode="auto">
                    <a:xfrm>
                      <a:off x="5640" y="8519"/>
                      <a:ext cx="0" cy="72"/>
                    </a:xfrm>
                    <a:prstGeom prst="straightConnector1">
                      <a:avLst/>
                    </a:prstGeom>
                    <a:noFill/>
                    <a:ln w="38100">
                      <a:solidFill>
                        <a:srgbClr val="000000"/>
                      </a:solidFill>
                      <a:round/>
                      <a:headEnd/>
                      <a:tailEnd/>
                    </a:ln>
                  </p:spPr>
                </p:cxnSp>
                <p:cxnSp>
                  <p:nvCxnSpPr>
                    <p:cNvPr id="197" name="AutoShape 65"/>
                    <p:cNvCxnSpPr>
                      <a:cxnSpLocks noChangeShapeType="1"/>
                    </p:cNvCxnSpPr>
                    <p:nvPr/>
                  </p:nvCxnSpPr>
                  <p:spPr bwMode="auto">
                    <a:xfrm>
                      <a:off x="4920" y="8519"/>
                      <a:ext cx="0" cy="72"/>
                    </a:xfrm>
                    <a:prstGeom prst="straightConnector1">
                      <a:avLst/>
                    </a:prstGeom>
                    <a:noFill/>
                    <a:ln w="38100">
                      <a:solidFill>
                        <a:srgbClr val="000000"/>
                      </a:solidFill>
                      <a:round/>
                      <a:headEnd/>
                      <a:tailEnd/>
                    </a:ln>
                  </p:spPr>
                </p:cxnSp>
                <p:cxnSp>
                  <p:nvCxnSpPr>
                    <p:cNvPr id="198" name="AutoShape 66"/>
                    <p:cNvCxnSpPr>
                      <a:cxnSpLocks noChangeShapeType="1"/>
                    </p:cNvCxnSpPr>
                    <p:nvPr/>
                  </p:nvCxnSpPr>
                  <p:spPr bwMode="auto">
                    <a:xfrm>
                      <a:off x="4200" y="8519"/>
                      <a:ext cx="0" cy="72"/>
                    </a:xfrm>
                    <a:prstGeom prst="straightConnector1">
                      <a:avLst/>
                    </a:prstGeom>
                    <a:noFill/>
                    <a:ln w="38100">
                      <a:solidFill>
                        <a:srgbClr val="000000"/>
                      </a:solidFill>
                      <a:round/>
                      <a:headEnd/>
                      <a:tailEnd/>
                    </a:ln>
                  </p:spPr>
                </p:cxnSp>
                <p:cxnSp>
                  <p:nvCxnSpPr>
                    <p:cNvPr id="199" name="AutoShape 67"/>
                    <p:cNvCxnSpPr>
                      <a:cxnSpLocks noChangeShapeType="1"/>
                    </p:cNvCxnSpPr>
                    <p:nvPr/>
                  </p:nvCxnSpPr>
                  <p:spPr bwMode="auto">
                    <a:xfrm>
                      <a:off x="3480" y="8519"/>
                      <a:ext cx="0" cy="72"/>
                    </a:xfrm>
                    <a:prstGeom prst="straightConnector1">
                      <a:avLst/>
                    </a:prstGeom>
                    <a:noFill/>
                    <a:ln w="38100">
                      <a:solidFill>
                        <a:srgbClr val="000000"/>
                      </a:solidFill>
                      <a:round/>
                      <a:headEnd/>
                      <a:tailEnd/>
                    </a:ln>
                  </p:spPr>
                </p:cxnSp>
              </p:grpSp>
              <p:grpSp>
                <p:nvGrpSpPr>
                  <p:cNvPr id="22" name="Group 68"/>
                  <p:cNvGrpSpPr>
                    <a:grpSpLocks/>
                  </p:cNvGrpSpPr>
                  <p:nvPr/>
                </p:nvGrpSpPr>
                <p:grpSpPr bwMode="auto">
                  <a:xfrm>
                    <a:off x="3480" y="7019"/>
                    <a:ext cx="5760" cy="72"/>
                    <a:chOff x="2760" y="8519"/>
                    <a:chExt cx="5760" cy="72"/>
                  </a:xfrm>
                </p:grpSpPr>
                <p:cxnSp>
                  <p:nvCxnSpPr>
                    <p:cNvPr id="182" name="AutoShape 69"/>
                    <p:cNvCxnSpPr>
                      <a:cxnSpLocks noChangeShapeType="1"/>
                    </p:cNvCxnSpPr>
                    <p:nvPr/>
                  </p:nvCxnSpPr>
                  <p:spPr bwMode="auto">
                    <a:xfrm>
                      <a:off x="8520" y="8519"/>
                      <a:ext cx="0" cy="72"/>
                    </a:xfrm>
                    <a:prstGeom prst="straightConnector1">
                      <a:avLst/>
                    </a:prstGeom>
                    <a:noFill/>
                    <a:ln w="38100">
                      <a:solidFill>
                        <a:srgbClr val="000000"/>
                      </a:solidFill>
                      <a:round/>
                      <a:headEnd/>
                      <a:tailEnd/>
                    </a:ln>
                  </p:spPr>
                </p:cxnSp>
                <p:cxnSp>
                  <p:nvCxnSpPr>
                    <p:cNvPr id="183" name="AutoShape 70"/>
                    <p:cNvCxnSpPr>
                      <a:cxnSpLocks noChangeShapeType="1"/>
                    </p:cNvCxnSpPr>
                    <p:nvPr/>
                  </p:nvCxnSpPr>
                  <p:spPr bwMode="auto">
                    <a:xfrm>
                      <a:off x="7800" y="8519"/>
                      <a:ext cx="0" cy="72"/>
                    </a:xfrm>
                    <a:prstGeom prst="straightConnector1">
                      <a:avLst/>
                    </a:prstGeom>
                    <a:noFill/>
                    <a:ln w="38100">
                      <a:solidFill>
                        <a:srgbClr val="000000"/>
                      </a:solidFill>
                      <a:round/>
                      <a:headEnd/>
                      <a:tailEnd/>
                    </a:ln>
                  </p:spPr>
                </p:cxnSp>
                <p:cxnSp>
                  <p:nvCxnSpPr>
                    <p:cNvPr id="184" name="AutoShape 71"/>
                    <p:cNvCxnSpPr>
                      <a:cxnSpLocks noChangeShapeType="1"/>
                    </p:cNvCxnSpPr>
                    <p:nvPr/>
                  </p:nvCxnSpPr>
                  <p:spPr bwMode="auto">
                    <a:xfrm>
                      <a:off x="2760" y="8519"/>
                      <a:ext cx="0" cy="72"/>
                    </a:xfrm>
                    <a:prstGeom prst="straightConnector1">
                      <a:avLst/>
                    </a:prstGeom>
                    <a:noFill/>
                    <a:ln w="38100">
                      <a:solidFill>
                        <a:srgbClr val="000000"/>
                      </a:solidFill>
                      <a:round/>
                      <a:headEnd/>
                      <a:tailEnd/>
                    </a:ln>
                  </p:spPr>
                </p:cxnSp>
                <p:cxnSp>
                  <p:nvCxnSpPr>
                    <p:cNvPr id="185" name="AutoShape 72"/>
                    <p:cNvCxnSpPr>
                      <a:cxnSpLocks noChangeShapeType="1"/>
                    </p:cNvCxnSpPr>
                    <p:nvPr/>
                  </p:nvCxnSpPr>
                  <p:spPr bwMode="auto">
                    <a:xfrm>
                      <a:off x="7080" y="8519"/>
                      <a:ext cx="0" cy="72"/>
                    </a:xfrm>
                    <a:prstGeom prst="straightConnector1">
                      <a:avLst/>
                    </a:prstGeom>
                    <a:noFill/>
                    <a:ln w="38100">
                      <a:solidFill>
                        <a:srgbClr val="000000"/>
                      </a:solidFill>
                      <a:round/>
                      <a:headEnd/>
                      <a:tailEnd/>
                    </a:ln>
                  </p:spPr>
                </p:cxnSp>
                <p:cxnSp>
                  <p:nvCxnSpPr>
                    <p:cNvPr id="186" name="AutoShape 73"/>
                    <p:cNvCxnSpPr>
                      <a:cxnSpLocks noChangeShapeType="1"/>
                    </p:cNvCxnSpPr>
                    <p:nvPr/>
                  </p:nvCxnSpPr>
                  <p:spPr bwMode="auto">
                    <a:xfrm>
                      <a:off x="6360" y="8519"/>
                      <a:ext cx="0" cy="72"/>
                    </a:xfrm>
                    <a:prstGeom prst="straightConnector1">
                      <a:avLst/>
                    </a:prstGeom>
                    <a:noFill/>
                    <a:ln w="38100">
                      <a:solidFill>
                        <a:srgbClr val="000000"/>
                      </a:solidFill>
                      <a:round/>
                      <a:headEnd/>
                      <a:tailEnd/>
                    </a:ln>
                  </p:spPr>
                </p:cxnSp>
                <p:cxnSp>
                  <p:nvCxnSpPr>
                    <p:cNvPr id="187" name="AutoShape 74"/>
                    <p:cNvCxnSpPr>
                      <a:cxnSpLocks noChangeShapeType="1"/>
                    </p:cNvCxnSpPr>
                    <p:nvPr/>
                  </p:nvCxnSpPr>
                  <p:spPr bwMode="auto">
                    <a:xfrm>
                      <a:off x="5640" y="8519"/>
                      <a:ext cx="0" cy="72"/>
                    </a:xfrm>
                    <a:prstGeom prst="straightConnector1">
                      <a:avLst/>
                    </a:prstGeom>
                    <a:noFill/>
                    <a:ln w="38100">
                      <a:solidFill>
                        <a:srgbClr val="000000"/>
                      </a:solidFill>
                      <a:round/>
                      <a:headEnd/>
                      <a:tailEnd/>
                    </a:ln>
                  </p:spPr>
                </p:cxnSp>
                <p:cxnSp>
                  <p:nvCxnSpPr>
                    <p:cNvPr id="188" name="AutoShape 75"/>
                    <p:cNvCxnSpPr>
                      <a:cxnSpLocks noChangeShapeType="1"/>
                    </p:cNvCxnSpPr>
                    <p:nvPr/>
                  </p:nvCxnSpPr>
                  <p:spPr bwMode="auto">
                    <a:xfrm>
                      <a:off x="4920" y="8519"/>
                      <a:ext cx="0" cy="72"/>
                    </a:xfrm>
                    <a:prstGeom prst="straightConnector1">
                      <a:avLst/>
                    </a:prstGeom>
                    <a:noFill/>
                    <a:ln w="38100">
                      <a:solidFill>
                        <a:srgbClr val="000000"/>
                      </a:solidFill>
                      <a:round/>
                      <a:headEnd/>
                      <a:tailEnd/>
                    </a:ln>
                  </p:spPr>
                </p:cxnSp>
                <p:cxnSp>
                  <p:nvCxnSpPr>
                    <p:cNvPr id="189" name="AutoShape 76"/>
                    <p:cNvCxnSpPr>
                      <a:cxnSpLocks noChangeShapeType="1"/>
                    </p:cNvCxnSpPr>
                    <p:nvPr/>
                  </p:nvCxnSpPr>
                  <p:spPr bwMode="auto">
                    <a:xfrm>
                      <a:off x="4200" y="8519"/>
                      <a:ext cx="0" cy="72"/>
                    </a:xfrm>
                    <a:prstGeom prst="straightConnector1">
                      <a:avLst/>
                    </a:prstGeom>
                    <a:noFill/>
                    <a:ln w="38100">
                      <a:solidFill>
                        <a:srgbClr val="000000"/>
                      </a:solidFill>
                      <a:round/>
                      <a:headEnd/>
                      <a:tailEnd/>
                    </a:ln>
                  </p:spPr>
                </p:cxnSp>
                <p:cxnSp>
                  <p:nvCxnSpPr>
                    <p:cNvPr id="190" name="AutoShape 77"/>
                    <p:cNvCxnSpPr>
                      <a:cxnSpLocks noChangeShapeType="1"/>
                    </p:cNvCxnSpPr>
                    <p:nvPr/>
                  </p:nvCxnSpPr>
                  <p:spPr bwMode="auto">
                    <a:xfrm>
                      <a:off x="3480" y="8519"/>
                      <a:ext cx="0" cy="72"/>
                    </a:xfrm>
                    <a:prstGeom prst="straightConnector1">
                      <a:avLst/>
                    </a:prstGeom>
                    <a:noFill/>
                    <a:ln w="38100">
                      <a:solidFill>
                        <a:srgbClr val="000000"/>
                      </a:solidFill>
                      <a:round/>
                      <a:headEnd/>
                      <a:tailEnd/>
                    </a:ln>
                  </p:spPr>
                </p:cxnSp>
              </p:grpSp>
            </p:grpSp>
          </p:grpSp>
        </p:grpSp>
        <p:sp>
          <p:nvSpPr>
            <p:cNvPr id="220" name="Oval 219"/>
            <p:cNvSpPr/>
            <p:nvPr/>
          </p:nvSpPr>
          <p:spPr bwMode="auto">
            <a:xfrm>
              <a:off x="2377440" y="4389120"/>
              <a:ext cx="76200" cy="76200"/>
            </a:xfrm>
            <a:prstGeom prst="ellipse">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outerShdw blurRad="38100" dist="38100" dir="2700000" algn="tl">
                    <a:srgbClr val="000000">
                      <a:alpha val="43137"/>
                    </a:srgbClr>
                  </a:outerShdw>
                </a:effectLst>
                <a:latin typeface="Times New Roman" pitchFamily="18" charset="0"/>
              </a:endParaRPr>
            </a:p>
          </p:txBody>
        </p:sp>
        <p:sp>
          <p:nvSpPr>
            <p:cNvPr id="96" name="Oval 95"/>
            <p:cNvSpPr/>
            <p:nvPr/>
          </p:nvSpPr>
          <p:spPr bwMode="auto">
            <a:xfrm>
              <a:off x="1325880" y="3858768"/>
              <a:ext cx="76200" cy="76200"/>
            </a:xfrm>
            <a:prstGeom prst="ellipse">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outerShdw blurRad="38100" dist="38100" dir="2700000" algn="tl">
                    <a:srgbClr val="000000">
                      <a:alpha val="43137"/>
                    </a:srgbClr>
                  </a:outerShdw>
                </a:effectLst>
                <a:latin typeface="Times New Roman" pitchFamily="18" charset="0"/>
              </a:endParaRPr>
            </a:p>
          </p:txBody>
        </p:sp>
      </p:grpSp>
      <p:sp>
        <p:nvSpPr>
          <p:cNvPr id="103" name="Rectangle 102"/>
          <p:cNvSpPr/>
          <p:nvPr/>
        </p:nvSpPr>
        <p:spPr>
          <a:xfrm>
            <a:off x="1143000" y="2209800"/>
            <a:ext cx="3581400" cy="1015663"/>
          </a:xfrm>
          <a:prstGeom prst="rect">
            <a:avLst/>
          </a:prstGeom>
        </p:spPr>
        <p:txBody>
          <a:bodyPr wrap="square">
            <a:spAutoFit/>
          </a:bodyPr>
          <a:lstStyle/>
          <a:p>
            <a:r>
              <a:rPr lang="en-US" sz="2000" b="1" dirty="0" smtClean="0">
                <a:solidFill>
                  <a:schemeClr val="dk1"/>
                </a:solidFill>
                <a:effectLst>
                  <a:outerShdw blurRad="38100" dist="38100" dir="2700000" algn="tl">
                    <a:srgbClr val="FFFFFF"/>
                  </a:outerShdw>
                </a:effectLst>
                <a:latin typeface="Calibri" pitchFamily="34" charset="0"/>
                <a:cs typeface="Calibri" pitchFamily="34" charset="0"/>
              </a:rPr>
              <a:t>There is no efficient procedure (</a:t>
            </a:r>
            <a:r>
              <a:rPr lang="en-US" sz="2000" b="1" smtClean="0">
                <a:solidFill>
                  <a:schemeClr val="dk1"/>
                </a:solidFill>
                <a:effectLst>
                  <a:outerShdw blurRad="38100" dist="38100" dir="2700000" algn="tl">
                    <a:srgbClr val="FFFFFF"/>
                  </a:outerShdw>
                </a:effectLst>
                <a:latin typeface="Calibri" pitchFamily="34" charset="0"/>
                <a:cs typeface="Calibri" pitchFamily="34" charset="0"/>
              </a:rPr>
              <a:t>like Simplex) </a:t>
            </a:r>
            <a:r>
              <a:rPr lang="en-US" sz="2000" b="1" dirty="0" smtClean="0">
                <a:solidFill>
                  <a:schemeClr val="dk1"/>
                </a:solidFill>
                <a:effectLst>
                  <a:outerShdw blurRad="38100" dist="38100" dir="2700000" algn="tl">
                    <a:srgbClr val="FFFFFF"/>
                  </a:outerShdw>
                </a:effectLst>
                <a:latin typeface="Calibri" pitchFamily="34" charset="0"/>
                <a:cs typeface="Calibri" pitchFamily="34" charset="0"/>
              </a:rPr>
              <a:t>available to find the optimal solution.</a:t>
            </a:r>
            <a:endParaRPr lang="en-US" sz="2000" dirty="0"/>
          </a:p>
        </p:txBody>
      </p:sp>
      <p:sp>
        <p:nvSpPr>
          <p:cNvPr id="104" name="Rectangle 103"/>
          <p:cNvSpPr/>
          <p:nvPr/>
        </p:nvSpPr>
        <p:spPr>
          <a:xfrm>
            <a:off x="5105400" y="1828800"/>
            <a:ext cx="3810000" cy="4062651"/>
          </a:xfrm>
          <a:prstGeom prst="rect">
            <a:avLst/>
          </a:prstGeom>
          <a:ln w="38100" cmpd="dbl">
            <a:solidFill>
              <a:schemeClr val="tx1"/>
            </a:solidFill>
          </a:ln>
        </p:spPr>
        <p:txBody>
          <a:bodyPr wrap="square">
            <a:spAutoFit/>
          </a:bodyPr>
          <a:lstStyle/>
          <a:p>
            <a:r>
              <a:rPr lang="en-US" sz="2000" b="1" dirty="0" smtClean="0">
                <a:solidFill>
                  <a:schemeClr val="dk1"/>
                </a:solidFill>
                <a:effectLst>
                  <a:outerShdw blurRad="38100" dist="38100" dir="2700000" algn="tl">
                    <a:srgbClr val="FFFFFF"/>
                  </a:outerShdw>
                </a:effectLst>
                <a:latin typeface="Calibri" pitchFamily="34" charset="0"/>
                <a:cs typeface="Calibri" pitchFamily="34" charset="0"/>
              </a:rPr>
              <a:t>Many approaches: Start with LP.</a:t>
            </a:r>
          </a:p>
          <a:p>
            <a:pPr marL="228600" indent="-228600">
              <a:buAutoNum type="arabicPeriod"/>
            </a:pPr>
            <a:r>
              <a:rPr lang="en-US" sz="2000" b="1" i="1" dirty="0" smtClean="0">
                <a:solidFill>
                  <a:srgbClr val="C00000"/>
                </a:solidFill>
                <a:effectLst>
                  <a:outerShdw blurRad="38100" dist="38100" dir="2700000" algn="tl">
                    <a:srgbClr val="FFFFFF"/>
                  </a:outerShdw>
                </a:effectLst>
                <a:latin typeface="Calibri" pitchFamily="34" charset="0"/>
              </a:rPr>
              <a:t>Cutting Plane: </a:t>
            </a:r>
            <a:r>
              <a:rPr lang="en-US" sz="2000" b="1" dirty="0" smtClean="0">
                <a:solidFill>
                  <a:schemeClr val="dk1"/>
                </a:solidFill>
                <a:effectLst>
                  <a:outerShdw blurRad="38100" dist="38100" dir="2700000" algn="tl">
                    <a:srgbClr val="FFFFFF"/>
                  </a:outerShdw>
                </a:effectLst>
                <a:latin typeface="Calibri" pitchFamily="34" charset="0"/>
              </a:rPr>
              <a:t>Add one constraint at a time till you get an optimal solution.</a:t>
            </a:r>
          </a:p>
          <a:p>
            <a:pPr marL="228600" indent="-228600">
              <a:buAutoNum type="arabicPeriod"/>
            </a:pPr>
            <a:r>
              <a:rPr lang="en-US" sz="2000" b="1" i="1" dirty="0" smtClean="0">
                <a:solidFill>
                  <a:srgbClr val="C00000"/>
                </a:solidFill>
                <a:effectLst>
                  <a:outerShdw blurRad="38100" dist="38100" dir="2700000" algn="tl">
                    <a:srgbClr val="FFFFFF"/>
                  </a:outerShdw>
                </a:effectLst>
                <a:latin typeface="Calibri" pitchFamily="34" charset="0"/>
              </a:rPr>
              <a:t>Branch and Bound</a:t>
            </a:r>
            <a:r>
              <a:rPr lang="en-US" sz="2000" b="1" dirty="0" smtClean="0">
                <a:solidFill>
                  <a:schemeClr val="dk1"/>
                </a:solidFill>
                <a:effectLst>
                  <a:outerShdw blurRad="38100" dist="38100" dir="2700000" algn="tl">
                    <a:srgbClr val="FFFFFF"/>
                  </a:outerShdw>
                </a:effectLst>
                <a:latin typeface="Calibri" pitchFamily="34" charset="0"/>
              </a:rPr>
              <a:t>: If the current solution is not integer, split the problem into two problems (with one constraint added to each) and solve again. Repeat till you get integer optimal solution. </a:t>
            </a:r>
            <a:r>
              <a:rPr lang="en-US" sz="1800" b="1" dirty="0" smtClean="0">
                <a:solidFill>
                  <a:schemeClr val="dk1"/>
                </a:solidFill>
                <a:effectLst>
                  <a:outerShdw blurRad="38100" dist="38100" dir="2700000" algn="tl">
                    <a:srgbClr val="FFFFFF"/>
                  </a:outerShdw>
                </a:effectLst>
                <a:latin typeface="Verdana" pitchFamily="34" charset="0"/>
              </a:rPr>
              <a:t>Solver uses this approach.</a:t>
            </a:r>
          </a:p>
          <a:p>
            <a:pPr marL="228600" indent="-228600">
              <a:buAutoNum type="arabicPeriod"/>
            </a:pPr>
            <a:r>
              <a:rPr lang="en-US" sz="2000" b="1" i="1" dirty="0" smtClean="0">
                <a:solidFill>
                  <a:srgbClr val="C00000"/>
                </a:solidFill>
                <a:effectLst>
                  <a:outerShdw blurRad="38100" dist="38100" dir="2700000" algn="tl">
                    <a:srgbClr val="FFFFFF"/>
                  </a:outerShdw>
                </a:effectLst>
                <a:latin typeface="Calibri" pitchFamily="34" charset="0"/>
              </a:rPr>
              <a:t>….</a:t>
            </a:r>
            <a:endParaRPr lang="en-US" sz="2000" b="1" i="1" dirty="0">
              <a:solidFill>
                <a:srgbClr val="C00000"/>
              </a:solidFill>
              <a:effectLst>
                <a:outerShdw blurRad="38100" dist="38100" dir="2700000" algn="tl">
                  <a:srgbClr val="FFFFFF"/>
                </a:outerShdw>
              </a:effectLst>
              <a:latin typeface="Calibri" pitchFamily="34" charset="0"/>
            </a:endParaRPr>
          </a:p>
        </p:txBody>
      </p:sp>
      <p:sp>
        <p:nvSpPr>
          <p:cNvPr id="92" name="7-Point Star 91"/>
          <p:cNvSpPr/>
          <p:nvPr/>
        </p:nvSpPr>
        <p:spPr bwMode="auto">
          <a:xfrm>
            <a:off x="1036321" y="3828288"/>
            <a:ext cx="137159" cy="137159"/>
          </a:xfrm>
          <a:prstGeom prst="star7">
            <a:avLst/>
          </a:prstGeom>
          <a:solidFill>
            <a:srgbClr val="0000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outerShdw blurRad="38100" dist="38100" dir="2700000" algn="tl">
                  <a:srgbClr val="000000">
                    <a:alpha val="43137"/>
                  </a:srgbClr>
                </a:outerShdw>
              </a:effectLst>
              <a:latin typeface="Times New Roman" pitchFamily="18" charset="0"/>
            </a:endParaRPr>
          </a:p>
        </p:txBody>
      </p:sp>
      <p:sp>
        <p:nvSpPr>
          <p:cNvPr id="95" name="7-Point Star 94"/>
          <p:cNvSpPr/>
          <p:nvPr/>
        </p:nvSpPr>
        <p:spPr bwMode="auto">
          <a:xfrm>
            <a:off x="2087881" y="4345204"/>
            <a:ext cx="137159" cy="137159"/>
          </a:xfrm>
          <a:prstGeom prst="star7">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outerShdw blurRad="38100" dist="38100" dir="2700000" algn="tl">
                  <a:srgbClr val="000000">
                    <a:alpha val="43137"/>
                  </a:srgbClr>
                </a:outerShdw>
              </a:effectLst>
              <a:latin typeface="Times New Roman" pitchFamily="18" charset="0"/>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3" grpId="0"/>
      <p:bldP spid="10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106" name="Oval 105"/>
          <p:cNvSpPr/>
          <p:nvPr/>
        </p:nvSpPr>
        <p:spPr bwMode="auto">
          <a:xfrm>
            <a:off x="7056117" y="3630170"/>
            <a:ext cx="822952" cy="457195"/>
          </a:xfrm>
          <a:prstGeom prst="ellipse">
            <a:avLst/>
          </a:prstGeom>
          <a:solidFill>
            <a:srgbClr val="FF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outerShdw blurRad="38100" dist="38100" dir="2700000" algn="tl">
                  <a:srgbClr val="000000">
                    <a:alpha val="43137"/>
                  </a:srgbClr>
                </a:outerShdw>
              </a:effectLst>
              <a:latin typeface="Times New Roman" pitchFamily="18" charset="0"/>
            </a:endParaRPr>
          </a:p>
        </p:txBody>
      </p:sp>
      <p:sp>
        <p:nvSpPr>
          <p:cNvPr id="104" name="Oval 103"/>
          <p:cNvSpPr/>
          <p:nvPr/>
        </p:nvSpPr>
        <p:spPr bwMode="auto">
          <a:xfrm>
            <a:off x="6583658" y="2057415"/>
            <a:ext cx="1097269" cy="457195"/>
          </a:xfrm>
          <a:prstGeom prst="ellipse">
            <a:avLst/>
          </a:prstGeom>
          <a:solidFill>
            <a:srgbClr val="FF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outerShdw blurRad="38100" dist="38100" dir="2700000" algn="tl">
                  <a:srgbClr val="000000">
                    <a:alpha val="43137"/>
                  </a:srgbClr>
                </a:outerShdw>
              </a:effectLst>
              <a:latin typeface="Times New Roman" pitchFamily="18" charset="0"/>
            </a:endParaRPr>
          </a:p>
        </p:txBody>
      </p:sp>
      <p:sp>
        <p:nvSpPr>
          <p:cNvPr id="4" name="Footer Placeholder 3"/>
          <p:cNvSpPr>
            <a:spLocks noGrp="1"/>
          </p:cNvSpPr>
          <p:nvPr>
            <p:ph type="ftr" sz="quarter" idx="10"/>
          </p:nvPr>
        </p:nvSpPr>
        <p:spPr/>
        <p:txBody>
          <a:bodyPr/>
          <a:lstStyle/>
          <a:p>
            <a:r>
              <a:rPr lang="en-US" smtClean="0"/>
              <a:t>Integer_LP</a:t>
            </a:r>
            <a:endParaRPr lang="en-US" dirty="0"/>
          </a:p>
        </p:txBody>
      </p:sp>
      <p:sp>
        <p:nvSpPr>
          <p:cNvPr id="5" name="Slide Number Placeholder 4"/>
          <p:cNvSpPr>
            <a:spLocks noGrp="1"/>
          </p:cNvSpPr>
          <p:nvPr>
            <p:ph type="sldNum" sz="quarter" idx="11"/>
          </p:nvPr>
        </p:nvSpPr>
        <p:spPr/>
        <p:txBody>
          <a:bodyPr/>
          <a:lstStyle/>
          <a:p>
            <a:fld id="{888837BE-EF37-416A-A6F4-6673181D1C09}" type="slidenum">
              <a:rPr lang="en-US" smtClean="0"/>
              <a:pPr/>
              <a:t>5</a:t>
            </a:fld>
            <a:endParaRPr lang="en-US" dirty="0"/>
          </a:p>
        </p:txBody>
      </p:sp>
      <p:sp>
        <p:nvSpPr>
          <p:cNvPr id="7" name="AutoShape 15"/>
          <p:cNvSpPr>
            <a:spLocks noChangeArrowheads="1"/>
          </p:cNvSpPr>
          <p:nvPr/>
        </p:nvSpPr>
        <p:spPr bwMode="blackWhite">
          <a:xfrm>
            <a:off x="228599" y="152400"/>
            <a:ext cx="2057425" cy="510778"/>
          </a:xfrm>
          <a:prstGeom prst="roundRect">
            <a:avLst>
              <a:gd name="adj" fmla="val 16667"/>
            </a:avLst>
          </a:prstGeom>
          <a:gradFill flip="none" rotWithShape="1">
            <a:gsLst>
              <a:gs pos="0">
                <a:srgbClr val="00FF00">
                  <a:shade val="30000"/>
                  <a:satMod val="115000"/>
                </a:srgbClr>
              </a:gs>
              <a:gs pos="50000">
                <a:srgbClr val="00FF00">
                  <a:shade val="67500"/>
                  <a:satMod val="115000"/>
                </a:srgbClr>
              </a:gs>
              <a:gs pos="100000">
                <a:srgbClr val="00FF00">
                  <a:shade val="100000"/>
                  <a:satMod val="115000"/>
                </a:srgbClr>
              </a:gs>
            </a:gsLst>
            <a:lin ang="18900000" scaled="1"/>
            <a:tileRect/>
          </a:gradFill>
          <a:ln w="9525">
            <a:solidFill>
              <a:srgbClr val="4D4D4D"/>
            </a:solidFill>
            <a:round/>
            <a:headEnd/>
            <a:tailEnd/>
          </a:ln>
          <a:effectLst>
            <a:outerShdw dist="107763" dir="2700000" algn="ctr" rotWithShape="0">
              <a:schemeClr val="bg2">
                <a:alpha val="50000"/>
              </a:schemeClr>
            </a:outerShdw>
          </a:effectLst>
        </p:spPr>
        <p:txBody>
          <a:bodyPr wrap="square">
            <a:spAutoFit/>
          </a:bodyPr>
          <a:lstStyle/>
          <a:p>
            <a:pPr algn="ctr"/>
            <a:r>
              <a:rPr lang="en-US" b="1" dirty="0" smtClean="0">
                <a:solidFill>
                  <a:schemeClr val="tx2"/>
                </a:solidFill>
                <a:effectLst>
                  <a:outerShdw blurRad="38100" dist="38100" dir="2700000" algn="tl">
                    <a:srgbClr val="FFFFFF"/>
                  </a:outerShdw>
                </a:effectLst>
                <a:latin typeface="Verdana" pitchFamily="34" charset="0"/>
              </a:rPr>
              <a:t>ILP: B&amp;B</a:t>
            </a:r>
          </a:p>
        </p:txBody>
      </p:sp>
      <p:graphicFrame>
        <p:nvGraphicFramePr>
          <p:cNvPr id="10" name="Table 9"/>
          <p:cNvGraphicFramePr>
            <a:graphicFrameLocks noGrp="1"/>
          </p:cNvGraphicFramePr>
          <p:nvPr>
            <p:extLst>
              <p:ext uri="{D42A27DB-BD31-4B8C-83A1-F6EECF244321}">
                <p14:modId xmlns:p14="http://schemas.microsoft.com/office/powerpoint/2010/main" val="1430622210"/>
              </p:ext>
            </p:extLst>
          </p:nvPr>
        </p:nvGraphicFramePr>
        <p:xfrm>
          <a:off x="5257800" y="152400"/>
          <a:ext cx="3429000" cy="1280160"/>
        </p:xfrm>
        <a:graphic>
          <a:graphicData uri="http://schemas.openxmlformats.org/drawingml/2006/table">
            <a:tbl>
              <a:tblPr firstRow="1" bandRow="1">
                <a:tableStyleId>{5C22544A-7EE6-4342-B048-85BDC9FD1C3A}</a:tableStyleId>
              </a:tblPr>
              <a:tblGrid>
                <a:gridCol w="1219200"/>
                <a:gridCol w="2209800"/>
              </a:tblGrid>
              <a:tr h="370840">
                <a:tc>
                  <a:txBody>
                    <a:bodyPr/>
                    <a:lstStyle/>
                    <a:p>
                      <a:r>
                        <a:rPr lang="en-US" sz="2000" b="1" kern="1200" dirty="0" smtClean="0">
                          <a:solidFill>
                            <a:schemeClr val="tx1"/>
                          </a:solidFill>
                          <a:effectLst>
                            <a:outerShdw blurRad="38100" dist="38100" dir="2700000" algn="tl">
                              <a:srgbClr val="FFFFFF"/>
                            </a:outerShdw>
                          </a:effectLst>
                          <a:latin typeface="Calibri" pitchFamily="34" charset="0"/>
                          <a:ea typeface="+mn-ea"/>
                          <a:cs typeface="Calibri" pitchFamily="34" charset="0"/>
                        </a:rPr>
                        <a:t>Maximize </a:t>
                      </a:r>
                    </a:p>
                  </a:txBody>
                  <a:tcPr marR="182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b="1" kern="1200" dirty="0" smtClean="0">
                          <a:solidFill>
                            <a:schemeClr val="dk1"/>
                          </a:solidFill>
                          <a:effectLst>
                            <a:outerShdw blurRad="38100" dist="38100" dir="2700000" algn="tl">
                              <a:srgbClr val="FFFFFF"/>
                            </a:outerShdw>
                          </a:effectLst>
                          <a:latin typeface="Calibri" pitchFamily="34" charset="0"/>
                          <a:ea typeface="+mn-ea"/>
                          <a:cs typeface="Calibri" pitchFamily="34" charset="0"/>
                        </a:rPr>
                        <a:t>7x</a:t>
                      </a:r>
                      <a:r>
                        <a:rPr lang="en-US" sz="2400" b="1" kern="1200" baseline="-25000" dirty="0" smtClean="0">
                          <a:solidFill>
                            <a:schemeClr val="dk1"/>
                          </a:solidFill>
                          <a:effectLst>
                            <a:outerShdw blurRad="38100" dist="38100" dir="2700000" algn="tl">
                              <a:srgbClr val="FFFFFF"/>
                            </a:outerShdw>
                          </a:effectLst>
                          <a:latin typeface="Calibri" pitchFamily="34" charset="0"/>
                          <a:ea typeface="+mn-ea"/>
                          <a:cs typeface="Calibri" pitchFamily="34" charset="0"/>
                        </a:rPr>
                        <a:t>1</a:t>
                      </a:r>
                      <a:r>
                        <a:rPr lang="en-US" sz="2400" b="1" kern="1200" dirty="0" smtClean="0">
                          <a:solidFill>
                            <a:schemeClr val="dk1"/>
                          </a:solidFill>
                          <a:effectLst>
                            <a:outerShdw blurRad="38100" dist="38100" dir="2700000" algn="tl">
                              <a:srgbClr val="FFFFFF"/>
                            </a:outerShdw>
                          </a:effectLst>
                          <a:latin typeface="Calibri" pitchFamily="34" charset="0"/>
                          <a:ea typeface="+mn-ea"/>
                          <a:cs typeface="Calibri" pitchFamily="34" charset="0"/>
                        </a:rPr>
                        <a:t>+ 11x</a:t>
                      </a:r>
                      <a:r>
                        <a:rPr lang="en-US" sz="2400" b="1" kern="1200" baseline="-25000" dirty="0" smtClean="0">
                          <a:solidFill>
                            <a:schemeClr val="dk1"/>
                          </a:solidFill>
                          <a:effectLst>
                            <a:outerShdw blurRad="38100" dist="38100" dir="2700000" algn="tl">
                              <a:srgbClr val="FFFFFF"/>
                            </a:outerShdw>
                          </a:effectLst>
                          <a:latin typeface="Calibri" pitchFamily="34" charset="0"/>
                          <a:ea typeface="+mn-ea"/>
                          <a:cs typeface="Calibri" pitchFamily="34" charset="0"/>
                        </a:rPr>
                        <a:t>2</a:t>
                      </a:r>
                      <a:r>
                        <a:rPr lang="en-US" sz="2400" b="1" kern="1200" dirty="0" smtClean="0">
                          <a:solidFill>
                            <a:schemeClr val="dk1"/>
                          </a:solidFill>
                          <a:effectLst>
                            <a:outerShdw blurRad="38100" dist="38100" dir="2700000" algn="tl">
                              <a:srgbClr val="FFFFFF"/>
                            </a:outerShdw>
                          </a:effectLst>
                          <a:latin typeface="Calibri" pitchFamily="34" charset="0"/>
                          <a:ea typeface="+mn-ea"/>
                          <a:cs typeface="Calibri" pitchFamily="34" charset="0"/>
                        </a:rPr>
                        <a:t>  = Z</a:t>
                      </a:r>
                    </a:p>
                  </a:txBody>
                  <a:tcPr marR="182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r>
                        <a:rPr lang="en-US" sz="2000" b="1" kern="1200" dirty="0" smtClean="0">
                          <a:solidFill>
                            <a:schemeClr val="tx1"/>
                          </a:solidFill>
                          <a:effectLst>
                            <a:outerShdw blurRad="38100" dist="38100" dir="2700000" algn="tl">
                              <a:srgbClr val="FFFFFF"/>
                            </a:outerShdw>
                          </a:effectLst>
                          <a:latin typeface="Calibri" pitchFamily="34" charset="0"/>
                          <a:ea typeface="+mn-ea"/>
                          <a:cs typeface="Calibri" pitchFamily="34" charset="0"/>
                        </a:rPr>
                        <a:t>Subject to</a:t>
                      </a:r>
                    </a:p>
                    <a:p>
                      <a:pPr marL="0" marR="0" indent="0" algn="l" defTabSz="914400" rtl="0" eaLnBrk="1" fontAlgn="auto" latinLnBrk="0" hangingPunct="1">
                        <a:lnSpc>
                          <a:spcPct val="100000"/>
                        </a:lnSpc>
                        <a:spcBef>
                          <a:spcPts val="0"/>
                        </a:spcBef>
                        <a:spcAft>
                          <a:spcPts val="0"/>
                        </a:spcAft>
                        <a:buClrTx/>
                        <a:buSzTx/>
                        <a:buFontTx/>
                        <a:buNone/>
                        <a:tabLst/>
                        <a:defRPr/>
                      </a:pPr>
                      <a:r>
                        <a:rPr lang="en-US" sz="2000" b="1" kern="1200" dirty="0" smtClean="0">
                          <a:solidFill>
                            <a:schemeClr val="dk1"/>
                          </a:solidFill>
                          <a:effectLst>
                            <a:outerShdw blurRad="38100" dist="38100" dir="2700000" algn="tl">
                              <a:srgbClr val="FFFFFF"/>
                            </a:outerShdw>
                          </a:effectLst>
                          <a:latin typeface="Calibri" pitchFamily="34" charset="0"/>
                          <a:ea typeface="+mn-ea"/>
                          <a:cs typeface="Calibri" pitchFamily="34" charset="0"/>
                        </a:rPr>
                        <a:t>x</a:t>
                      </a:r>
                      <a:r>
                        <a:rPr lang="en-US" sz="2000" b="1" kern="1200" baseline="-25000" dirty="0" smtClean="0">
                          <a:solidFill>
                            <a:schemeClr val="dk1"/>
                          </a:solidFill>
                          <a:effectLst>
                            <a:outerShdw blurRad="38100" dist="38100" dir="2700000" algn="tl">
                              <a:srgbClr val="FFFFFF"/>
                            </a:outerShdw>
                          </a:effectLst>
                          <a:latin typeface="Calibri" pitchFamily="34" charset="0"/>
                          <a:ea typeface="+mn-ea"/>
                          <a:cs typeface="Calibri" pitchFamily="34" charset="0"/>
                        </a:rPr>
                        <a:t>1</a:t>
                      </a:r>
                      <a:r>
                        <a:rPr lang="en-US" sz="2000" b="1" kern="1200" baseline="0" dirty="0" smtClean="0">
                          <a:solidFill>
                            <a:schemeClr val="dk1"/>
                          </a:solidFill>
                          <a:effectLst>
                            <a:outerShdw blurRad="38100" dist="38100" dir="2700000" algn="tl">
                              <a:srgbClr val="FFFFFF"/>
                            </a:outerShdw>
                          </a:effectLst>
                          <a:latin typeface="Calibri" pitchFamily="34" charset="0"/>
                          <a:ea typeface="+mn-ea"/>
                          <a:cs typeface="Calibri" pitchFamily="34" charset="0"/>
                        </a:rPr>
                        <a:t> &amp;</a:t>
                      </a:r>
                      <a:r>
                        <a:rPr lang="en-US" sz="2000" b="1" kern="1200" dirty="0" smtClean="0">
                          <a:solidFill>
                            <a:schemeClr val="dk1"/>
                          </a:solidFill>
                          <a:effectLst>
                            <a:outerShdw blurRad="38100" dist="38100" dir="2700000" algn="tl">
                              <a:srgbClr val="FFFFFF"/>
                            </a:outerShdw>
                          </a:effectLst>
                          <a:latin typeface="Calibri" pitchFamily="34" charset="0"/>
                          <a:ea typeface="+mn-ea"/>
                          <a:cs typeface="Calibri" pitchFamily="34" charset="0"/>
                        </a:rPr>
                        <a:t> x</a:t>
                      </a:r>
                      <a:r>
                        <a:rPr lang="en-US" sz="2000" b="1" kern="1200" baseline="-25000" dirty="0" smtClean="0">
                          <a:solidFill>
                            <a:schemeClr val="dk1"/>
                          </a:solidFill>
                          <a:effectLst>
                            <a:outerShdw blurRad="38100" dist="38100" dir="2700000" algn="tl">
                              <a:srgbClr val="FFFFFF"/>
                            </a:outerShdw>
                          </a:effectLst>
                          <a:latin typeface="Calibri" pitchFamily="34" charset="0"/>
                          <a:ea typeface="+mn-ea"/>
                          <a:cs typeface="Calibri" pitchFamily="34" charset="0"/>
                        </a:rPr>
                        <a:t>2</a:t>
                      </a:r>
                      <a:r>
                        <a:rPr lang="en-US" sz="2000" b="1" kern="1200" dirty="0" smtClean="0">
                          <a:solidFill>
                            <a:schemeClr val="dk1"/>
                          </a:solidFill>
                          <a:effectLst>
                            <a:outerShdw blurRad="38100" dist="38100" dir="2700000" algn="tl">
                              <a:srgbClr val="FFFFFF"/>
                            </a:outerShdw>
                          </a:effectLst>
                          <a:latin typeface="Calibri" pitchFamily="34" charset="0"/>
                          <a:ea typeface="+mn-ea"/>
                          <a:cs typeface="Calibri" pitchFamily="34" charset="0"/>
                        </a:rPr>
                        <a:t> ≥ 0</a:t>
                      </a:r>
                    </a:p>
                  </a:txBody>
                  <a:tcPr marR="182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b="1" kern="1200" dirty="0" smtClean="0">
                          <a:solidFill>
                            <a:schemeClr val="dk1"/>
                          </a:solidFill>
                          <a:effectLst>
                            <a:outerShdw blurRad="38100" dist="38100" dir="2700000" algn="tl">
                              <a:srgbClr val="FFFFFF"/>
                            </a:outerShdw>
                          </a:effectLst>
                          <a:latin typeface="Calibri" pitchFamily="34" charset="0"/>
                          <a:ea typeface="+mn-ea"/>
                          <a:cs typeface="Calibri" pitchFamily="34" charset="0"/>
                        </a:rPr>
                        <a:t>     </a:t>
                      </a:r>
                      <a:r>
                        <a:rPr lang="en-US" sz="2400" b="1" kern="1200" dirty="0" smtClean="0">
                          <a:solidFill>
                            <a:schemeClr val="tx1"/>
                          </a:solidFill>
                          <a:effectLst>
                            <a:outerShdw blurRad="38100" dist="38100" dir="2700000" algn="tl">
                              <a:srgbClr val="FFFFFF"/>
                            </a:outerShdw>
                          </a:effectLst>
                          <a:latin typeface="Calibri" pitchFamily="34" charset="0"/>
                          <a:ea typeface="+mn-ea"/>
                          <a:cs typeface="Calibri" pitchFamily="34" charset="0"/>
                        </a:rPr>
                        <a:t>x</a:t>
                      </a:r>
                      <a:r>
                        <a:rPr lang="en-US" sz="2400" b="1" kern="1200" baseline="-25000" dirty="0" smtClean="0">
                          <a:solidFill>
                            <a:schemeClr val="tx1"/>
                          </a:solidFill>
                          <a:effectLst>
                            <a:outerShdw blurRad="38100" dist="38100" dir="2700000" algn="tl">
                              <a:srgbClr val="FFFFFF"/>
                            </a:outerShdw>
                          </a:effectLst>
                          <a:latin typeface="Calibri" pitchFamily="34" charset="0"/>
                          <a:ea typeface="+mn-ea"/>
                          <a:cs typeface="Calibri" pitchFamily="34" charset="0"/>
                        </a:rPr>
                        <a:t>1</a:t>
                      </a:r>
                      <a:r>
                        <a:rPr lang="en-US" sz="2400" b="1" kern="1200" dirty="0" smtClean="0">
                          <a:solidFill>
                            <a:schemeClr val="tx1"/>
                          </a:solidFill>
                          <a:effectLst>
                            <a:outerShdw blurRad="38100" dist="38100" dir="2700000" algn="tl">
                              <a:srgbClr val="FFFFFF"/>
                            </a:outerShdw>
                          </a:effectLst>
                          <a:latin typeface="Calibri" pitchFamily="34" charset="0"/>
                          <a:ea typeface="+mn-ea"/>
                          <a:cs typeface="Calibri" pitchFamily="34" charset="0"/>
                        </a:rPr>
                        <a:t>  +   x</a:t>
                      </a:r>
                      <a:r>
                        <a:rPr lang="en-US" sz="2400" b="1" kern="1200" baseline="-25000" dirty="0" smtClean="0">
                          <a:solidFill>
                            <a:schemeClr val="tx1"/>
                          </a:solidFill>
                          <a:effectLst>
                            <a:outerShdw blurRad="38100" dist="38100" dir="2700000" algn="tl">
                              <a:srgbClr val="FFFFFF"/>
                            </a:outerShdw>
                          </a:effectLst>
                          <a:latin typeface="Calibri" pitchFamily="34" charset="0"/>
                          <a:ea typeface="+mn-ea"/>
                          <a:cs typeface="Calibri" pitchFamily="34" charset="0"/>
                        </a:rPr>
                        <a:t>2</a:t>
                      </a:r>
                      <a:r>
                        <a:rPr lang="en-US" sz="2400" b="1" kern="1200" dirty="0" smtClean="0">
                          <a:solidFill>
                            <a:schemeClr val="tx1"/>
                          </a:solidFill>
                          <a:effectLst>
                            <a:outerShdw blurRad="38100" dist="38100" dir="2700000" algn="tl">
                              <a:srgbClr val="FFFFFF"/>
                            </a:outerShdw>
                          </a:effectLst>
                          <a:latin typeface="Calibri" pitchFamily="34" charset="0"/>
                          <a:ea typeface="+mn-ea"/>
                          <a:cs typeface="Calibri" pitchFamily="34" charset="0"/>
                        </a:rPr>
                        <a:t>  ≤  6</a:t>
                      </a:r>
                      <a:r>
                        <a:rPr lang="en-US" sz="2400" b="1" kern="1200" baseline="0" dirty="0" smtClean="0">
                          <a:solidFill>
                            <a:schemeClr val="tx1"/>
                          </a:solidFill>
                          <a:effectLst>
                            <a:outerShdw blurRad="38100" dist="38100" dir="2700000" algn="tl">
                              <a:srgbClr val="FFFFFF"/>
                            </a:outerShdw>
                          </a:effectLst>
                          <a:latin typeface="Calibri" pitchFamily="34" charset="0"/>
                          <a:ea typeface="+mn-ea"/>
                          <a:cs typeface="Calibri" pitchFamily="34" charset="0"/>
                        </a:rPr>
                        <a:t> </a:t>
                      </a:r>
                      <a:r>
                        <a:rPr lang="en-US" sz="2400" b="1" kern="1200" dirty="0" smtClean="0">
                          <a:solidFill>
                            <a:schemeClr val="dk1"/>
                          </a:solidFill>
                          <a:effectLst>
                            <a:outerShdw blurRad="38100" dist="38100" dir="2700000" algn="tl">
                              <a:srgbClr val="FFFFFF"/>
                            </a:outerShdw>
                          </a:effectLst>
                          <a:latin typeface="Calibri" pitchFamily="34" charset="0"/>
                          <a:ea typeface="+mn-ea"/>
                          <a:cs typeface="Calibri" pitchFamily="34" charset="0"/>
                        </a:rPr>
                        <a:t>18x</a:t>
                      </a:r>
                      <a:r>
                        <a:rPr lang="en-US" sz="2400" b="1" kern="1200" baseline="-25000" dirty="0" smtClean="0">
                          <a:solidFill>
                            <a:schemeClr val="dk1"/>
                          </a:solidFill>
                          <a:effectLst>
                            <a:outerShdw blurRad="38100" dist="38100" dir="2700000" algn="tl">
                              <a:srgbClr val="FFFFFF"/>
                            </a:outerShdw>
                          </a:effectLst>
                          <a:latin typeface="Calibri" pitchFamily="34" charset="0"/>
                          <a:ea typeface="+mn-ea"/>
                          <a:cs typeface="Calibri" pitchFamily="34" charset="0"/>
                        </a:rPr>
                        <a:t>1</a:t>
                      </a:r>
                      <a:r>
                        <a:rPr lang="en-US" sz="2400" b="1" kern="1200" dirty="0" smtClean="0">
                          <a:solidFill>
                            <a:schemeClr val="dk1"/>
                          </a:solidFill>
                          <a:effectLst>
                            <a:outerShdw blurRad="38100" dist="38100" dir="2700000" algn="tl">
                              <a:srgbClr val="FFFFFF"/>
                            </a:outerShdw>
                          </a:effectLst>
                          <a:latin typeface="Calibri" pitchFamily="34" charset="0"/>
                          <a:ea typeface="+mn-ea"/>
                          <a:cs typeface="Calibri" pitchFamily="34" charset="0"/>
                        </a:rPr>
                        <a:t>+ 34x</a:t>
                      </a:r>
                      <a:r>
                        <a:rPr lang="en-US" sz="2400" b="1" kern="1200" baseline="-25000" dirty="0" smtClean="0">
                          <a:solidFill>
                            <a:schemeClr val="dk1"/>
                          </a:solidFill>
                          <a:effectLst>
                            <a:outerShdw blurRad="38100" dist="38100" dir="2700000" algn="tl">
                              <a:srgbClr val="FFFFFF"/>
                            </a:outerShdw>
                          </a:effectLst>
                          <a:latin typeface="Calibri" pitchFamily="34" charset="0"/>
                          <a:ea typeface="+mn-ea"/>
                          <a:cs typeface="Calibri" pitchFamily="34" charset="0"/>
                        </a:rPr>
                        <a:t>2</a:t>
                      </a:r>
                      <a:r>
                        <a:rPr lang="en-US" sz="2400" b="1" kern="1200" dirty="0" smtClean="0">
                          <a:solidFill>
                            <a:schemeClr val="dk1"/>
                          </a:solidFill>
                          <a:effectLst>
                            <a:outerShdw blurRad="38100" dist="38100" dir="2700000" algn="tl">
                              <a:srgbClr val="FFFFFF"/>
                            </a:outerShdw>
                          </a:effectLst>
                          <a:latin typeface="Calibri" pitchFamily="34" charset="0"/>
                          <a:ea typeface="+mn-ea"/>
                          <a:cs typeface="Calibri" pitchFamily="34" charset="0"/>
                        </a:rPr>
                        <a:t> ≤ 154</a:t>
                      </a:r>
                    </a:p>
                  </a:txBody>
                  <a:tcPr marR="182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64" name="TextBox 63"/>
          <p:cNvSpPr txBox="1"/>
          <p:nvPr/>
        </p:nvSpPr>
        <p:spPr>
          <a:xfrm>
            <a:off x="5715000" y="1752600"/>
            <a:ext cx="1905000" cy="707886"/>
          </a:xfrm>
          <a:prstGeom prst="rect">
            <a:avLst/>
          </a:prstGeom>
          <a:noFill/>
          <a:ln w="25400">
            <a:solidFill>
              <a:schemeClr val="tx1"/>
            </a:solidFill>
          </a:ln>
        </p:spPr>
        <p:txBody>
          <a:bodyPr wrap="square" rtlCol="0">
            <a:spAutoFit/>
          </a:bodyPr>
          <a:lstStyle/>
          <a:p>
            <a:r>
              <a:rPr lang="en-US" sz="2000" b="1" i="1" dirty="0" smtClean="0">
                <a:solidFill>
                  <a:srgbClr val="FF0000"/>
                </a:solidFill>
                <a:effectLst>
                  <a:outerShdw blurRad="38100" dist="38100" dir="2700000" algn="tl">
                    <a:srgbClr val="FFFFFF"/>
                  </a:outerShdw>
                </a:effectLst>
                <a:latin typeface="Calibri" pitchFamily="34" charset="0"/>
                <a:cs typeface="Calibri" pitchFamily="34" charset="0"/>
              </a:rPr>
              <a:t>LP:</a:t>
            </a:r>
            <a:r>
              <a:rPr lang="en-US" sz="2000" b="1" dirty="0" smtClean="0">
                <a:solidFill>
                  <a:schemeClr val="dk1"/>
                </a:solidFill>
                <a:effectLst>
                  <a:outerShdw blurRad="38100" dist="38100" dir="2700000" algn="tl">
                    <a:srgbClr val="FFFFFF"/>
                  </a:outerShdw>
                </a:effectLst>
                <a:latin typeface="Calibri" pitchFamily="34" charset="0"/>
                <a:cs typeface="Calibri" pitchFamily="34" charset="0"/>
              </a:rPr>
              <a:t> Z = 53.5. (3.125, 2.875) </a:t>
            </a:r>
          </a:p>
        </p:txBody>
      </p:sp>
      <p:grpSp>
        <p:nvGrpSpPr>
          <p:cNvPr id="97" name="Group 96"/>
          <p:cNvGrpSpPr/>
          <p:nvPr/>
        </p:nvGrpSpPr>
        <p:grpSpPr>
          <a:xfrm>
            <a:off x="152400" y="1447800"/>
            <a:ext cx="5486400" cy="4641850"/>
            <a:chOff x="152400" y="1447800"/>
            <a:chExt cx="5486400" cy="4641850"/>
          </a:xfrm>
        </p:grpSpPr>
        <p:grpSp>
          <p:nvGrpSpPr>
            <p:cNvPr id="95" name="Group 94"/>
            <p:cNvGrpSpPr/>
            <p:nvPr/>
          </p:nvGrpSpPr>
          <p:grpSpPr>
            <a:xfrm>
              <a:off x="152400" y="1447800"/>
              <a:ext cx="5486400" cy="4641850"/>
              <a:chOff x="152400" y="1447800"/>
              <a:chExt cx="5486400" cy="4641850"/>
            </a:xfrm>
          </p:grpSpPr>
          <p:grpSp>
            <p:nvGrpSpPr>
              <p:cNvPr id="8" name="Group 73"/>
              <p:cNvGrpSpPr/>
              <p:nvPr/>
            </p:nvGrpSpPr>
            <p:grpSpPr>
              <a:xfrm>
                <a:off x="152400" y="1447800"/>
                <a:ext cx="5486400" cy="4641850"/>
                <a:chOff x="1181100" y="1111250"/>
                <a:chExt cx="5486400" cy="4641850"/>
              </a:xfrm>
            </p:grpSpPr>
            <p:cxnSp>
              <p:nvCxnSpPr>
                <p:cNvPr id="94" name="AutoShape 33"/>
                <p:cNvCxnSpPr>
                  <a:cxnSpLocks noChangeShapeType="1"/>
                </p:cNvCxnSpPr>
                <p:nvPr/>
              </p:nvCxnSpPr>
              <p:spPr bwMode="auto">
                <a:xfrm>
                  <a:off x="1752600" y="2638425"/>
                  <a:ext cx="2743200" cy="2743200"/>
                </a:xfrm>
                <a:prstGeom prst="straightConnector1">
                  <a:avLst/>
                </a:prstGeom>
                <a:noFill/>
                <a:ln w="38100">
                  <a:solidFill>
                    <a:srgbClr val="17365D"/>
                  </a:solidFill>
                  <a:round/>
                  <a:headEnd/>
                  <a:tailEnd/>
                </a:ln>
                <a:effectLst/>
              </p:spPr>
            </p:cxnSp>
            <p:grpSp>
              <p:nvGrpSpPr>
                <p:cNvPr id="9" name="Group 72"/>
                <p:cNvGrpSpPr/>
                <p:nvPr/>
              </p:nvGrpSpPr>
              <p:grpSpPr>
                <a:xfrm>
                  <a:off x="1181100" y="1111250"/>
                  <a:ext cx="5486400" cy="4641850"/>
                  <a:chOff x="1181100" y="1111250"/>
                  <a:chExt cx="5486400" cy="4641850"/>
                </a:xfrm>
              </p:grpSpPr>
              <p:grpSp>
                <p:nvGrpSpPr>
                  <p:cNvPr id="11" name="Group 3"/>
                  <p:cNvGrpSpPr>
                    <a:grpSpLocks/>
                  </p:cNvGrpSpPr>
                  <p:nvPr/>
                </p:nvGrpSpPr>
                <p:grpSpPr bwMode="auto">
                  <a:xfrm>
                    <a:off x="1181100" y="1111250"/>
                    <a:ext cx="571500" cy="4344035"/>
                    <a:chOff x="1620" y="1510"/>
                    <a:chExt cx="900" cy="6841"/>
                  </a:xfrm>
                </p:grpSpPr>
                <p:sp>
                  <p:nvSpPr>
                    <p:cNvPr id="163" name="Text Box 4"/>
                    <p:cNvSpPr txBox="1">
                      <a:spLocks noChangeArrowheads="1"/>
                    </p:cNvSpPr>
                    <p:nvPr/>
                  </p:nvSpPr>
                  <p:spPr bwMode="auto">
                    <a:xfrm>
                      <a:off x="1620" y="1510"/>
                      <a:ext cx="684" cy="6841"/>
                    </a:xfrm>
                    <a:prstGeom prst="rect">
                      <a:avLst/>
                    </a:prstGeom>
                    <a:noFill/>
                    <a:ln w="9525">
                      <a:noFill/>
                      <a:miter lim="800000"/>
                      <a:headEnd/>
                      <a:tailEnd/>
                    </a:ln>
                  </p:spPr>
                  <p:txBody>
                    <a:bodyPr vert="horz" wrap="square" lIns="0" tIns="45720" rIns="0" bIns="45720" numCol="1" anchor="t" anchorCtr="0" compatLnSpc="1">
                      <a:prstTxWarp prst="textNoShape">
                        <a:avLst/>
                      </a:prstTxWarp>
                    </a:bodyPr>
                    <a:lstStyle/>
                    <a:p>
                      <a:pPr marL="0" marR="0" lvl="0" indent="0" algn="r" defTabSz="914400" rtl="0" eaLnBrk="1" fontAlgn="base" latinLnBrk="0" hangingPunct="1">
                        <a:lnSpc>
                          <a:spcPct val="100000"/>
                        </a:lnSpc>
                        <a:spcBef>
                          <a:spcPct val="0"/>
                        </a:spcBef>
                        <a:spcAft>
                          <a:spcPts val="1400"/>
                        </a:spcAft>
                        <a:buClrTx/>
                        <a:buSzTx/>
                        <a:buFontTx/>
                        <a:buNone/>
                        <a:tabLst/>
                      </a:pPr>
                      <a:r>
                        <a:rPr kumimoji="0" lang="en-US" sz="1800" b="1" i="0" u="none" strike="noStrike" cap="none" normalizeH="0" baseline="0" dirty="0" smtClean="0">
                          <a:ln>
                            <a:noFill/>
                          </a:ln>
                          <a:solidFill>
                            <a:schemeClr val="tx1"/>
                          </a:solidFill>
                          <a:effectLst/>
                          <a:latin typeface="Calibri" pitchFamily="34" charset="0"/>
                          <a:cs typeface="Calibri" pitchFamily="34" charset="0"/>
                        </a:rPr>
                        <a:t>9</a:t>
                      </a:r>
                    </a:p>
                    <a:p>
                      <a:pPr marL="0" marR="0" lvl="0" indent="0" algn="r" defTabSz="914400" rtl="0" eaLnBrk="1" fontAlgn="base" latinLnBrk="0" hangingPunct="1">
                        <a:lnSpc>
                          <a:spcPct val="100000"/>
                        </a:lnSpc>
                        <a:spcBef>
                          <a:spcPct val="0"/>
                        </a:spcBef>
                        <a:spcAft>
                          <a:spcPts val="1400"/>
                        </a:spcAft>
                        <a:buClrTx/>
                        <a:buSzTx/>
                        <a:buFontTx/>
                        <a:buNone/>
                        <a:tabLst/>
                      </a:pPr>
                      <a:r>
                        <a:rPr kumimoji="0" lang="en-US" sz="1800" b="1" i="0" u="none" strike="noStrike" cap="none" normalizeH="0" baseline="0" dirty="0" smtClean="0">
                          <a:ln>
                            <a:noFill/>
                          </a:ln>
                          <a:solidFill>
                            <a:schemeClr val="tx1"/>
                          </a:solidFill>
                          <a:effectLst/>
                          <a:latin typeface="Calibri" pitchFamily="34" charset="0"/>
                          <a:cs typeface="Calibri" pitchFamily="34" charset="0"/>
                        </a:rPr>
                        <a:t>8</a:t>
                      </a:r>
                    </a:p>
                    <a:p>
                      <a:pPr marL="0" marR="0" lvl="0" indent="0" algn="r" defTabSz="914400" rtl="0" eaLnBrk="1" fontAlgn="base" latinLnBrk="0" hangingPunct="1">
                        <a:lnSpc>
                          <a:spcPct val="100000"/>
                        </a:lnSpc>
                        <a:spcBef>
                          <a:spcPct val="0"/>
                        </a:spcBef>
                        <a:spcAft>
                          <a:spcPts val="1400"/>
                        </a:spcAft>
                        <a:buClrTx/>
                        <a:buSzTx/>
                        <a:buFontTx/>
                        <a:buNone/>
                        <a:tabLst/>
                      </a:pPr>
                      <a:r>
                        <a:rPr kumimoji="0" lang="en-US" sz="1800" b="1" i="0" u="none" strike="noStrike" cap="none" normalizeH="0" baseline="0" dirty="0" smtClean="0">
                          <a:ln>
                            <a:noFill/>
                          </a:ln>
                          <a:solidFill>
                            <a:schemeClr val="tx1"/>
                          </a:solidFill>
                          <a:effectLst/>
                          <a:latin typeface="Calibri" pitchFamily="34" charset="0"/>
                          <a:cs typeface="Calibri" pitchFamily="34" charset="0"/>
                        </a:rPr>
                        <a:t>7</a:t>
                      </a:r>
                    </a:p>
                    <a:p>
                      <a:pPr marL="0" marR="0" lvl="0" indent="0" algn="r" defTabSz="914400" rtl="0" eaLnBrk="1" fontAlgn="base" latinLnBrk="0" hangingPunct="1">
                        <a:lnSpc>
                          <a:spcPct val="100000"/>
                        </a:lnSpc>
                        <a:spcBef>
                          <a:spcPct val="0"/>
                        </a:spcBef>
                        <a:spcAft>
                          <a:spcPts val="1400"/>
                        </a:spcAft>
                        <a:buClrTx/>
                        <a:buSzTx/>
                        <a:buFontTx/>
                        <a:buNone/>
                        <a:tabLst/>
                      </a:pPr>
                      <a:r>
                        <a:rPr kumimoji="0" lang="en-US" sz="1800" b="1" i="0" u="none" strike="noStrike" cap="none" normalizeH="0" baseline="0" dirty="0" smtClean="0">
                          <a:ln>
                            <a:noFill/>
                          </a:ln>
                          <a:solidFill>
                            <a:schemeClr val="tx1"/>
                          </a:solidFill>
                          <a:effectLst/>
                          <a:latin typeface="Calibri" pitchFamily="34" charset="0"/>
                          <a:cs typeface="Calibri" pitchFamily="34" charset="0"/>
                        </a:rPr>
                        <a:t>6</a:t>
                      </a:r>
                    </a:p>
                    <a:p>
                      <a:pPr marL="0" marR="0" lvl="0" indent="0" algn="r" defTabSz="914400" rtl="0" eaLnBrk="1" fontAlgn="base" latinLnBrk="0" hangingPunct="1">
                        <a:lnSpc>
                          <a:spcPct val="100000"/>
                        </a:lnSpc>
                        <a:spcBef>
                          <a:spcPct val="0"/>
                        </a:spcBef>
                        <a:spcAft>
                          <a:spcPts val="1400"/>
                        </a:spcAft>
                        <a:buClrTx/>
                        <a:buSzTx/>
                        <a:buFontTx/>
                        <a:buNone/>
                        <a:tabLst/>
                      </a:pPr>
                      <a:r>
                        <a:rPr kumimoji="0" lang="en-US" sz="1800" b="1" i="0" u="none" strike="noStrike" cap="none" normalizeH="0" baseline="0" dirty="0" smtClean="0">
                          <a:ln>
                            <a:noFill/>
                          </a:ln>
                          <a:solidFill>
                            <a:schemeClr val="tx1"/>
                          </a:solidFill>
                          <a:effectLst/>
                          <a:latin typeface="Calibri" pitchFamily="34" charset="0"/>
                          <a:cs typeface="Calibri" pitchFamily="34" charset="0"/>
                        </a:rPr>
                        <a:t>5</a:t>
                      </a:r>
                      <a:endParaRPr kumimoji="0" lang="en-US" sz="1200" b="1" i="0" u="none" strike="noStrike" cap="none" normalizeH="0" baseline="0" dirty="0" smtClean="0">
                        <a:ln>
                          <a:noFill/>
                        </a:ln>
                        <a:solidFill>
                          <a:schemeClr val="tx1"/>
                        </a:solidFill>
                        <a:effectLst/>
                        <a:latin typeface="Calibri" pitchFamily="34" charset="0"/>
                        <a:cs typeface="Calibri" pitchFamily="34" charset="0"/>
                      </a:endParaRPr>
                    </a:p>
                    <a:p>
                      <a:pPr marL="0" marR="0" lvl="0" indent="0" algn="r" defTabSz="914400" rtl="0" eaLnBrk="1" fontAlgn="base" latinLnBrk="0" hangingPunct="1">
                        <a:lnSpc>
                          <a:spcPct val="100000"/>
                        </a:lnSpc>
                        <a:spcBef>
                          <a:spcPct val="0"/>
                        </a:spcBef>
                        <a:spcAft>
                          <a:spcPts val="1400"/>
                        </a:spcAft>
                        <a:buClrTx/>
                        <a:buSzTx/>
                        <a:buFontTx/>
                        <a:buNone/>
                        <a:tabLst/>
                      </a:pPr>
                      <a:r>
                        <a:rPr kumimoji="0" lang="en-US" sz="1800" b="1" i="0" u="none" strike="noStrike" cap="none" normalizeH="0" baseline="0" dirty="0" smtClean="0">
                          <a:ln>
                            <a:noFill/>
                          </a:ln>
                          <a:solidFill>
                            <a:schemeClr val="tx1"/>
                          </a:solidFill>
                          <a:effectLst/>
                          <a:latin typeface="Calibri" pitchFamily="34" charset="0"/>
                          <a:cs typeface="Calibri" pitchFamily="34" charset="0"/>
                        </a:rPr>
                        <a:t>4</a:t>
                      </a:r>
                    </a:p>
                    <a:p>
                      <a:pPr marL="0" marR="0" lvl="0" indent="0" algn="r" defTabSz="914400" rtl="0" eaLnBrk="1" fontAlgn="base" latinLnBrk="0" hangingPunct="1">
                        <a:lnSpc>
                          <a:spcPct val="100000"/>
                        </a:lnSpc>
                        <a:spcBef>
                          <a:spcPct val="0"/>
                        </a:spcBef>
                        <a:spcAft>
                          <a:spcPts val="1400"/>
                        </a:spcAft>
                        <a:buClrTx/>
                        <a:buSzTx/>
                        <a:buFontTx/>
                        <a:buNone/>
                        <a:tabLst/>
                      </a:pPr>
                      <a:r>
                        <a:rPr kumimoji="0" lang="en-US" sz="1800" b="1" i="0" u="none" strike="noStrike" cap="none" normalizeH="0" baseline="0" dirty="0" smtClean="0">
                          <a:ln>
                            <a:noFill/>
                          </a:ln>
                          <a:solidFill>
                            <a:schemeClr val="tx1"/>
                          </a:solidFill>
                          <a:effectLst/>
                          <a:latin typeface="Calibri" pitchFamily="34" charset="0"/>
                          <a:cs typeface="Calibri" pitchFamily="34" charset="0"/>
                        </a:rPr>
                        <a:t>3</a:t>
                      </a:r>
                    </a:p>
                    <a:p>
                      <a:pPr marL="0" marR="0" lvl="0" indent="0" algn="r" defTabSz="914400" rtl="0" eaLnBrk="1" fontAlgn="base" latinLnBrk="0" hangingPunct="1">
                        <a:lnSpc>
                          <a:spcPct val="100000"/>
                        </a:lnSpc>
                        <a:spcBef>
                          <a:spcPct val="0"/>
                        </a:spcBef>
                        <a:spcAft>
                          <a:spcPts val="1400"/>
                        </a:spcAft>
                        <a:buClrTx/>
                        <a:buSzTx/>
                        <a:buFontTx/>
                        <a:buNone/>
                        <a:tabLst/>
                      </a:pPr>
                      <a:r>
                        <a:rPr kumimoji="0" lang="en-US" sz="1800" b="1" i="0" u="none" strike="noStrike" cap="none" normalizeH="0" baseline="0" dirty="0" smtClean="0">
                          <a:ln>
                            <a:noFill/>
                          </a:ln>
                          <a:solidFill>
                            <a:schemeClr val="tx1"/>
                          </a:solidFill>
                          <a:effectLst/>
                          <a:latin typeface="Calibri" pitchFamily="34" charset="0"/>
                          <a:cs typeface="Calibri" pitchFamily="34" charset="0"/>
                        </a:rPr>
                        <a:t>2</a:t>
                      </a:r>
                    </a:p>
                    <a:p>
                      <a:pPr marL="0" marR="0" lvl="0" indent="0" algn="r" defTabSz="914400" rtl="0" eaLnBrk="1" fontAlgn="base" latinLnBrk="0" hangingPunct="1">
                        <a:lnSpc>
                          <a:spcPct val="100000"/>
                        </a:lnSpc>
                        <a:spcBef>
                          <a:spcPct val="0"/>
                        </a:spcBef>
                        <a:spcAft>
                          <a:spcPts val="1400"/>
                        </a:spcAft>
                        <a:buClrTx/>
                        <a:buSzTx/>
                        <a:buFontTx/>
                        <a:buNone/>
                        <a:tabLst/>
                      </a:pPr>
                      <a:r>
                        <a:rPr kumimoji="0" lang="en-US" sz="1800" b="1" i="0" u="none" strike="noStrike" cap="none" normalizeH="0" baseline="0" dirty="0" smtClean="0">
                          <a:ln>
                            <a:noFill/>
                          </a:ln>
                          <a:solidFill>
                            <a:schemeClr val="tx1"/>
                          </a:solidFill>
                          <a:effectLst/>
                          <a:latin typeface="Calibri" pitchFamily="34" charset="0"/>
                          <a:cs typeface="Calibri" pitchFamily="34" charset="0"/>
                        </a:rPr>
                        <a:t>1</a:t>
                      </a:r>
                      <a:endParaRPr kumimoji="0" lang="en-US" sz="1800" b="0" i="0" u="none" strike="noStrike" cap="none" normalizeH="0" baseline="0" dirty="0" smtClean="0">
                        <a:ln>
                          <a:noFill/>
                        </a:ln>
                        <a:solidFill>
                          <a:schemeClr val="tx1"/>
                        </a:solidFill>
                        <a:effectLst/>
                        <a:latin typeface="Calibri" pitchFamily="34" charset="0"/>
                        <a:cs typeface="Calibri" pitchFamily="34" charset="0"/>
                      </a:endParaRPr>
                    </a:p>
                  </p:txBody>
                </p:sp>
                <p:grpSp>
                  <p:nvGrpSpPr>
                    <p:cNvPr id="12" name="Group 5"/>
                    <p:cNvGrpSpPr>
                      <a:grpSpLocks/>
                    </p:cNvGrpSpPr>
                    <p:nvPr/>
                  </p:nvGrpSpPr>
                  <p:grpSpPr bwMode="auto">
                    <a:xfrm>
                      <a:off x="2448" y="1800"/>
                      <a:ext cx="72" cy="6434"/>
                      <a:chOff x="2448" y="1800"/>
                      <a:chExt cx="72" cy="6434"/>
                    </a:xfrm>
                  </p:grpSpPr>
                  <p:grpSp>
                    <p:nvGrpSpPr>
                      <p:cNvPr id="13" name="Group 6"/>
                      <p:cNvGrpSpPr>
                        <a:grpSpLocks/>
                      </p:cNvGrpSpPr>
                      <p:nvPr/>
                    </p:nvGrpSpPr>
                    <p:grpSpPr bwMode="auto">
                      <a:xfrm>
                        <a:off x="2448" y="1800"/>
                        <a:ext cx="72" cy="5714"/>
                        <a:chOff x="2448" y="5806"/>
                        <a:chExt cx="72" cy="5714"/>
                      </a:xfrm>
                    </p:grpSpPr>
                    <p:cxnSp>
                      <p:nvCxnSpPr>
                        <p:cNvPr id="167" name="AutoShape 7"/>
                        <p:cNvCxnSpPr>
                          <a:cxnSpLocks noChangeShapeType="1"/>
                        </p:cNvCxnSpPr>
                        <p:nvPr/>
                      </p:nvCxnSpPr>
                      <p:spPr bwMode="auto">
                        <a:xfrm rot="5400000">
                          <a:off x="2484" y="5770"/>
                          <a:ext cx="0" cy="72"/>
                        </a:xfrm>
                        <a:prstGeom prst="straightConnector1">
                          <a:avLst/>
                        </a:prstGeom>
                        <a:noFill/>
                        <a:ln w="38100">
                          <a:solidFill>
                            <a:srgbClr val="000000"/>
                          </a:solidFill>
                          <a:round/>
                          <a:headEnd/>
                          <a:tailEnd/>
                        </a:ln>
                      </p:spPr>
                    </p:cxnSp>
                    <p:grpSp>
                      <p:nvGrpSpPr>
                        <p:cNvPr id="14" name="Group 8"/>
                        <p:cNvGrpSpPr>
                          <a:grpSpLocks/>
                        </p:cNvGrpSpPr>
                        <p:nvPr/>
                      </p:nvGrpSpPr>
                      <p:grpSpPr bwMode="auto">
                        <a:xfrm>
                          <a:off x="2448" y="6480"/>
                          <a:ext cx="72" cy="5040"/>
                          <a:chOff x="2520" y="6989"/>
                          <a:chExt cx="72" cy="5040"/>
                        </a:xfrm>
                      </p:grpSpPr>
                      <p:cxnSp>
                        <p:nvCxnSpPr>
                          <p:cNvPr id="169" name="AutoShape 9"/>
                          <p:cNvCxnSpPr>
                            <a:cxnSpLocks noChangeShapeType="1"/>
                          </p:cNvCxnSpPr>
                          <p:nvPr/>
                        </p:nvCxnSpPr>
                        <p:spPr bwMode="auto">
                          <a:xfrm rot="5400000">
                            <a:off x="2556" y="10553"/>
                            <a:ext cx="0" cy="72"/>
                          </a:xfrm>
                          <a:prstGeom prst="straightConnector1">
                            <a:avLst/>
                          </a:prstGeom>
                          <a:noFill/>
                          <a:ln w="38100">
                            <a:solidFill>
                              <a:srgbClr val="000000"/>
                            </a:solidFill>
                            <a:round/>
                            <a:headEnd/>
                            <a:tailEnd/>
                          </a:ln>
                        </p:spPr>
                      </p:cxnSp>
                      <p:cxnSp>
                        <p:nvCxnSpPr>
                          <p:cNvPr id="170" name="AutoShape 10"/>
                          <p:cNvCxnSpPr>
                            <a:cxnSpLocks noChangeShapeType="1"/>
                          </p:cNvCxnSpPr>
                          <p:nvPr/>
                        </p:nvCxnSpPr>
                        <p:spPr bwMode="auto">
                          <a:xfrm rot="5400000">
                            <a:off x="2556" y="9833"/>
                            <a:ext cx="0" cy="72"/>
                          </a:xfrm>
                          <a:prstGeom prst="straightConnector1">
                            <a:avLst/>
                          </a:prstGeom>
                          <a:noFill/>
                          <a:ln w="38100">
                            <a:solidFill>
                              <a:srgbClr val="000000"/>
                            </a:solidFill>
                            <a:round/>
                            <a:headEnd/>
                            <a:tailEnd/>
                          </a:ln>
                        </p:spPr>
                      </p:cxnSp>
                      <p:cxnSp>
                        <p:nvCxnSpPr>
                          <p:cNvPr id="171" name="AutoShape 11"/>
                          <p:cNvCxnSpPr>
                            <a:cxnSpLocks noChangeShapeType="1"/>
                          </p:cNvCxnSpPr>
                          <p:nvPr/>
                        </p:nvCxnSpPr>
                        <p:spPr bwMode="auto">
                          <a:xfrm rot="5400000">
                            <a:off x="2556" y="9113"/>
                            <a:ext cx="0" cy="72"/>
                          </a:xfrm>
                          <a:prstGeom prst="straightConnector1">
                            <a:avLst/>
                          </a:prstGeom>
                          <a:noFill/>
                          <a:ln w="38100">
                            <a:solidFill>
                              <a:srgbClr val="000000"/>
                            </a:solidFill>
                            <a:round/>
                            <a:headEnd/>
                            <a:tailEnd/>
                          </a:ln>
                        </p:spPr>
                      </p:cxnSp>
                      <p:cxnSp>
                        <p:nvCxnSpPr>
                          <p:cNvPr id="172" name="AutoShape 12"/>
                          <p:cNvCxnSpPr>
                            <a:cxnSpLocks noChangeShapeType="1"/>
                          </p:cNvCxnSpPr>
                          <p:nvPr/>
                        </p:nvCxnSpPr>
                        <p:spPr bwMode="auto">
                          <a:xfrm rot="5400000">
                            <a:off x="2556" y="8393"/>
                            <a:ext cx="0" cy="72"/>
                          </a:xfrm>
                          <a:prstGeom prst="straightConnector1">
                            <a:avLst/>
                          </a:prstGeom>
                          <a:noFill/>
                          <a:ln w="38100">
                            <a:solidFill>
                              <a:srgbClr val="000000"/>
                            </a:solidFill>
                            <a:round/>
                            <a:headEnd/>
                            <a:tailEnd/>
                          </a:ln>
                        </p:spPr>
                      </p:cxnSp>
                      <p:cxnSp>
                        <p:nvCxnSpPr>
                          <p:cNvPr id="173" name="AutoShape 13"/>
                          <p:cNvCxnSpPr>
                            <a:cxnSpLocks noChangeShapeType="1"/>
                          </p:cNvCxnSpPr>
                          <p:nvPr/>
                        </p:nvCxnSpPr>
                        <p:spPr bwMode="auto">
                          <a:xfrm rot="5400000">
                            <a:off x="2556" y="7673"/>
                            <a:ext cx="0" cy="72"/>
                          </a:xfrm>
                          <a:prstGeom prst="straightConnector1">
                            <a:avLst/>
                          </a:prstGeom>
                          <a:noFill/>
                          <a:ln w="38100">
                            <a:solidFill>
                              <a:srgbClr val="000000"/>
                            </a:solidFill>
                            <a:round/>
                            <a:headEnd/>
                            <a:tailEnd/>
                          </a:ln>
                        </p:spPr>
                      </p:cxnSp>
                      <p:cxnSp>
                        <p:nvCxnSpPr>
                          <p:cNvPr id="174" name="AutoShape 14"/>
                          <p:cNvCxnSpPr>
                            <a:cxnSpLocks noChangeShapeType="1"/>
                          </p:cNvCxnSpPr>
                          <p:nvPr/>
                        </p:nvCxnSpPr>
                        <p:spPr bwMode="auto">
                          <a:xfrm rot="5400000">
                            <a:off x="2556" y="6953"/>
                            <a:ext cx="0" cy="72"/>
                          </a:xfrm>
                          <a:prstGeom prst="straightConnector1">
                            <a:avLst/>
                          </a:prstGeom>
                          <a:noFill/>
                          <a:ln w="38100">
                            <a:solidFill>
                              <a:srgbClr val="000000"/>
                            </a:solidFill>
                            <a:round/>
                            <a:headEnd/>
                            <a:tailEnd/>
                          </a:ln>
                        </p:spPr>
                      </p:cxnSp>
                      <p:cxnSp>
                        <p:nvCxnSpPr>
                          <p:cNvPr id="175" name="AutoShape 15"/>
                          <p:cNvCxnSpPr>
                            <a:cxnSpLocks noChangeShapeType="1"/>
                          </p:cNvCxnSpPr>
                          <p:nvPr/>
                        </p:nvCxnSpPr>
                        <p:spPr bwMode="auto">
                          <a:xfrm rot="5400000">
                            <a:off x="2556" y="11993"/>
                            <a:ext cx="0" cy="72"/>
                          </a:xfrm>
                          <a:prstGeom prst="straightConnector1">
                            <a:avLst/>
                          </a:prstGeom>
                          <a:noFill/>
                          <a:ln w="38100">
                            <a:solidFill>
                              <a:srgbClr val="000000"/>
                            </a:solidFill>
                            <a:round/>
                            <a:headEnd/>
                            <a:tailEnd/>
                          </a:ln>
                        </p:spPr>
                      </p:cxnSp>
                      <p:cxnSp>
                        <p:nvCxnSpPr>
                          <p:cNvPr id="176" name="AutoShape 16"/>
                          <p:cNvCxnSpPr>
                            <a:cxnSpLocks noChangeShapeType="1"/>
                          </p:cNvCxnSpPr>
                          <p:nvPr/>
                        </p:nvCxnSpPr>
                        <p:spPr bwMode="auto">
                          <a:xfrm rot="5400000">
                            <a:off x="2556" y="11258"/>
                            <a:ext cx="0" cy="72"/>
                          </a:xfrm>
                          <a:prstGeom prst="straightConnector1">
                            <a:avLst/>
                          </a:prstGeom>
                          <a:noFill/>
                          <a:ln w="38100">
                            <a:solidFill>
                              <a:srgbClr val="000000"/>
                            </a:solidFill>
                            <a:round/>
                            <a:headEnd/>
                            <a:tailEnd/>
                          </a:ln>
                        </p:spPr>
                      </p:cxnSp>
                    </p:grpSp>
                  </p:grpSp>
                  <p:cxnSp>
                    <p:nvCxnSpPr>
                      <p:cNvPr id="166" name="AutoShape 17"/>
                      <p:cNvCxnSpPr>
                        <a:cxnSpLocks noChangeShapeType="1"/>
                      </p:cNvCxnSpPr>
                      <p:nvPr/>
                    </p:nvCxnSpPr>
                    <p:spPr bwMode="auto">
                      <a:xfrm flipV="1">
                        <a:off x="2520" y="1800"/>
                        <a:ext cx="0" cy="6434"/>
                      </a:xfrm>
                      <a:prstGeom prst="straightConnector1">
                        <a:avLst/>
                      </a:prstGeom>
                      <a:noFill/>
                      <a:ln w="9525">
                        <a:solidFill>
                          <a:srgbClr val="000000"/>
                        </a:solidFill>
                        <a:round/>
                        <a:headEnd/>
                        <a:tailEnd/>
                      </a:ln>
                    </p:spPr>
                  </p:cxnSp>
                </p:grpSp>
              </p:grpSp>
              <p:grpSp>
                <p:nvGrpSpPr>
                  <p:cNvPr id="15" name="Group 18"/>
                  <p:cNvGrpSpPr>
                    <a:grpSpLocks/>
                  </p:cNvGrpSpPr>
                  <p:nvPr/>
                </p:nvGrpSpPr>
                <p:grpSpPr bwMode="auto">
                  <a:xfrm>
                    <a:off x="1752600" y="5380355"/>
                    <a:ext cx="4914900" cy="372745"/>
                    <a:chOff x="2520" y="8233"/>
                    <a:chExt cx="7740" cy="587"/>
                  </a:xfrm>
                </p:grpSpPr>
                <p:cxnSp>
                  <p:nvCxnSpPr>
                    <p:cNvPr id="99" name="AutoShape 19"/>
                    <p:cNvCxnSpPr>
                      <a:cxnSpLocks noChangeShapeType="1"/>
                    </p:cNvCxnSpPr>
                    <p:nvPr/>
                  </p:nvCxnSpPr>
                  <p:spPr bwMode="auto">
                    <a:xfrm>
                      <a:off x="2520" y="8233"/>
                      <a:ext cx="6780" cy="1"/>
                    </a:xfrm>
                    <a:prstGeom prst="straightConnector1">
                      <a:avLst/>
                    </a:prstGeom>
                    <a:noFill/>
                    <a:ln w="9525">
                      <a:solidFill>
                        <a:srgbClr val="000000"/>
                      </a:solidFill>
                      <a:round/>
                      <a:headEnd/>
                      <a:tailEnd/>
                    </a:ln>
                  </p:spPr>
                </p:cxnSp>
                <p:sp>
                  <p:nvSpPr>
                    <p:cNvPr id="100" name="Text Box 20"/>
                    <p:cNvSpPr txBox="1">
                      <a:spLocks noChangeArrowheads="1"/>
                    </p:cNvSpPr>
                    <p:nvPr/>
                  </p:nvSpPr>
                  <p:spPr bwMode="auto">
                    <a:xfrm>
                      <a:off x="2880" y="8460"/>
                      <a:ext cx="7380" cy="360"/>
                    </a:xfrm>
                    <a:prstGeom prst="rect">
                      <a:avLst/>
                    </a:prstGeom>
                    <a:noFill/>
                    <a:ln w="9525">
                      <a:noFill/>
                      <a:miter lim="800000"/>
                      <a:headEnd/>
                      <a:tailEnd/>
                    </a:ln>
                  </p:spPr>
                  <p:txBody>
                    <a:bodyPr vert="horz" wrap="square" lIns="91440" tIns="0" rIns="91440" bIns="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400" b="1" i="0" u="none" strike="noStrike" cap="none" normalizeH="0" baseline="0" dirty="0" smtClean="0">
                          <a:ln>
                            <a:noFill/>
                          </a:ln>
                          <a:solidFill>
                            <a:schemeClr val="tx1"/>
                          </a:solidFill>
                          <a:effectLst/>
                          <a:latin typeface="Calibri" pitchFamily="34" charset="0"/>
                          <a:cs typeface="Calibri" pitchFamily="34" charset="0"/>
                        </a:rPr>
                        <a:t>   </a:t>
                      </a:r>
                      <a:r>
                        <a:rPr kumimoji="0" lang="en-US" sz="1800" b="1" i="0" u="none" strike="noStrike" cap="none" normalizeH="0" baseline="0" dirty="0" smtClean="0">
                          <a:ln>
                            <a:noFill/>
                          </a:ln>
                          <a:solidFill>
                            <a:schemeClr val="tx1"/>
                          </a:solidFill>
                          <a:effectLst/>
                          <a:latin typeface="Calibri" pitchFamily="34" charset="0"/>
                          <a:cs typeface="Calibri" pitchFamily="34" charset="0"/>
                        </a:rPr>
                        <a:t>1      2       3      4       5       6      7      8       9    </a:t>
                      </a:r>
                      <a:endParaRPr kumimoji="0" lang="en-US" sz="1800" b="0" i="0" u="none" strike="noStrike" cap="none" normalizeH="0" baseline="0" dirty="0" smtClean="0">
                        <a:ln>
                          <a:noFill/>
                        </a:ln>
                        <a:solidFill>
                          <a:schemeClr val="tx1"/>
                        </a:solidFill>
                        <a:effectLst/>
                        <a:latin typeface="Calibri" pitchFamily="34" charset="0"/>
                        <a:cs typeface="Calibri" pitchFamily="34" charset="0"/>
                      </a:endParaRPr>
                    </a:p>
                  </p:txBody>
                </p:sp>
                <p:grpSp>
                  <p:nvGrpSpPr>
                    <p:cNvPr id="16" name="Group 21"/>
                    <p:cNvGrpSpPr>
                      <a:grpSpLocks/>
                    </p:cNvGrpSpPr>
                    <p:nvPr/>
                  </p:nvGrpSpPr>
                  <p:grpSpPr bwMode="auto">
                    <a:xfrm>
                      <a:off x="2520" y="8279"/>
                      <a:ext cx="6480" cy="72"/>
                      <a:chOff x="2520" y="8279"/>
                      <a:chExt cx="6480" cy="72"/>
                    </a:xfrm>
                  </p:grpSpPr>
                  <p:grpSp>
                    <p:nvGrpSpPr>
                      <p:cNvPr id="17" name="Group 22"/>
                      <p:cNvGrpSpPr>
                        <a:grpSpLocks/>
                      </p:cNvGrpSpPr>
                      <p:nvPr/>
                    </p:nvGrpSpPr>
                    <p:grpSpPr bwMode="auto">
                      <a:xfrm>
                        <a:off x="2520" y="8279"/>
                        <a:ext cx="5760" cy="72"/>
                        <a:chOff x="1728" y="12789"/>
                        <a:chExt cx="5760" cy="72"/>
                      </a:xfrm>
                    </p:grpSpPr>
                    <p:cxnSp>
                      <p:nvCxnSpPr>
                        <p:cNvPr id="154" name="AutoShape 23"/>
                        <p:cNvCxnSpPr>
                          <a:cxnSpLocks noChangeShapeType="1"/>
                        </p:cNvCxnSpPr>
                        <p:nvPr/>
                      </p:nvCxnSpPr>
                      <p:spPr bwMode="auto">
                        <a:xfrm>
                          <a:off x="7488" y="12789"/>
                          <a:ext cx="0" cy="72"/>
                        </a:xfrm>
                        <a:prstGeom prst="straightConnector1">
                          <a:avLst/>
                        </a:prstGeom>
                        <a:noFill/>
                        <a:ln w="38100">
                          <a:solidFill>
                            <a:srgbClr val="000000"/>
                          </a:solidFill>
                          <a:round/>
                          <a:headEnd/>
                          <a:tailEnd/>
                        </a:ln>
                      </p:spPr>
                    </p:cxnSp>
                    <p:cxnSp>
                      <p:nvCxnSpPr>
                        <p:cNvPr id="155" name="AutoShape 24"/>
                        <p:cNvCxnSpPr>
                          <a:cxnSpLocks noChangeShapeType="1"/>
                        </p:cNvCxnSpPr>
                        <p:nvPr/>
                      </p:nvCxnSpPr>
                      <p:spPr bwMode="auto">
                        <a:xfrm>
                          <a:off x="6768" y="12789"/>
                          <a:ext cx="0" cy="72"/>
                        </a:xfrm>
                        <a:prstGeom prst="straightConnector1">
                          <a:avLst/>
                        </a:prstGeom>
                        <a:noFill/>
                        <a:ln w="38100">
                          <a:solidFill>
                            <a:srgbClr val="000000"/>
                          </a:solidFill>
                          <a:round/>
                          <a:headEnd/>
                          <a:tailEnd/>
                        </a:ln>
                      </p:spPr>
                    </p:cxnSp>
                    <p:cxnSp>
                      <p:nvCxnSpPr>
                        <p:cNvPr id="156" name="AutoShape 25"/>
                        <p:cNvCxnSpPr>
                          <a:cxnSpLocks noChangeShapeType="1"/>
                        </p:cNvCxnSpPr>
                        <p:nvPr/>
                      </p:nvCxnSpPr>
                      <p:spPr bwMode="auto">
                        <a:xfrm>
                          <a:off x="1728" y="12789"/>
                          <a:ext cx="0" cy="72"/>
                        </a:xfrm>
                        <a:prstGeom prst="straightConnector1">
                          <a:avLst/>
                        </a:prstGeom>
                        <a:noFill/>
                        <a:ln w="38100">
                          <a:solidFill>
                            <a:srgbClr val="000000"/>
                          </a:solidFill>
                          <a:round/>
                          <a:headEnd/>
                          <a:tailEnd/>
                        </a:ln>
                      </p:spPr>
                    </p:cxnSp>
                    <p:cxnSp>
                      <p:nvCxnSpPr>
                        <p:cNvPr id="157" name="AutoShape 26"/>
                        <p:cNvCxnSpPr>
                          <a:cxnSpLocks noChangeShapeType="1"/>
                        </p:cNvCxnSpPr>
                        <p:nvPr/>
                      </p:nvCxnSpPr>
                      <p:spPr bwMode="auto">
                        <a:xfrm>
                          <a:off x="6048" y="12789"/>
                          <a:ext cx="0" cy="72"/>
                        </a:xfrm>
                        <a:prstGeom prst="straightConnector1">
                          <a:avLst/>
                        </a:prstGeom>
                        <a:noFill/>
                        <a:ln w="38100">
                          <a:solidFill>
                            <a:srgbClr val="000000"/>
                          </a:solidFill>
                          <a:round/>
                          <a:headEnd/>
                          <a:tailEnd/>
                        </a:ln>
                      </p:spPr>
                    </p:cxnSp>
                    <p:cxnSp>
                      <p:nvCxnSpPr>
                        <p:cNvPr id="158" name="AutoShape 27"/>
                        <p:cNvCxnSpPr>
                          <a:cxnSpLocks noChangeShapeType="1"/>
                        </p:cNvCxnSpPr>
                        <p:nvPr/>
                      </p:nvCxnSpPr>
                      <p:spPr bwMode="auto">
                        <a:xfrm>
                          <a:off x="5328" y="12789"/>
                          <a:ext cx="0" cy="72"/>
                        </a:xfrm>
                        <a:prstGeom prst="straightConnector1">
                          <a:avLst/>
                        </a:prstGeom>
                        <a:noFill/>
                        <a:ln w="38100">
                          <a:solidFill>
                            <a:srgbClr val="000000"/>
                          </a:solidFill>
                          <a:round/>
                          <a:headEnd/>
                          <a:tailEnd/>
                        </a:ln>
                      </p:spPr>
                    </p:cxnSp>
                    <p:cxnSp>
                      <p:nvCxnSpPr>
                        <p:cNvPr id="159" name="AutoShape 28"/>
                        <p:cNvCxnSpPr>
                          <a:cxnSpLocks noChangeShapeType="1"/>
                        </p:cNvCxnSpPr>
                        <p:nvPr/>
                      </p:nvCxnSpPr>
                      <p:spPr bwMode="auto">
                        <a:xfrm>
                          <a:off x="4608" y="12789"/>
                          <a:ext cx="0" cy="72"/>
                        </a:xfrm>
                        <a:prstGeom prst="straightConnector1">
                          <a:avLst/>
                        </a:prstGeom>
                        <a:noFill/>
                        <a:ln w="38100">
                          <a:solidFill>
                            <a:srgbClr val="000000"/>
                          </a:solidFill>
                          <a:round/>
                          <a:headEnd/>
                          <a:tailEnd/>
                        </a:ln>
                      </p:spPr>
                    </p:cxnSp>
                    <p:cxnSp>
                      <p:nvCxnSpPr>
                        <p:cNvPr id="160" name="AutoShape 29"/>
                        <p:cNvCxnSpPr>
                          <a:cxnSpLocks noChangeShapeType="1"/>
                        </p:cNvCxnSpPr>
                        <p:nvPr/>
                      </p:nvCxnSpPr>
                      <p:spPr bwMode="auto">
                        <a:xfrm>
                          <a:off x="3888" y="12789"/>
                          <a:ext cx="0" cy="72"/>
                        </a:xfrm>
                        <a:prstGeom prst="straightConnector1">
                          <a:avLst/>
                        </a:prstGeom>
                        <a:noFill/>
                        <a:ln w="38100">
                          <a:solidFill>
                            <a:srgbClr val="000000"/>
                          </a:solidFill>
                          <a:round/>
                          <a:headEnd/>
                          <a:tailEnd/>
                        </a:ln>
                      </p:spPr>
                    </p:cxnSp>
                    <p:cxnSp>
                      <p:nvCxnSpPr>
                        <p:cNvPr id="161" name="AutoShape 30"/>
                        <p:cNvCxnSpPr>
                          <a:cxnSpLocks noChangeShapeType="1"/>
                        </p:cNvCxnSpPr>
                        <p:nvPr/>
                      </p:nvCxnSpPr>
                      <p:spPr bwMode="auto">
                        <a:xfrm>
                          <a:off x="3168" y="12789"/>
                          <a:ext cx="0" cy="72"/>
                        </a:xfrm>
                        <a:prstGeom prst="straightConnector1">
                          <a:avLst/>
                        </a:prstGeom>
                        <a:noFill/>
                        <a:ln w="38100">
                          <a:solidFill>
                            <a:srgbClr val="000000"/>
                          </a:solidFill>
                          <a:round/>
                          <a:headEnd/>
                          <a:tailEnd/>
                        </a:ln>
                      </p:spPr>
                    </p:cxnSp>
                    <p:cxnSp>
                      <p:nvCxnSpPr>
                        <p:cNvPr id="162" name="AutoShape 31"/>
                        <p:cNvCxnSpPr>
                          <a:cxnSpLocks noChangeShapeType="1"/>
                        </p:cNvCxnSpPr>
                        <p:nvPr/>
                      </p:nvCxnSpPr>
                      <p:spPr bwMode="auto">
                        <a:xfrm>
                          <a:off x="2448" y="12789"/>
                          <a:ext cx="0" cy="72"/>
                        </a:xfrm>
                        <a:prstGeom prst="straightConnector1">
                          <a:avLst/>
                        </a:prstGeom>
                        <a:noFill/>
                        <a:ln w="38100">
                          <a:solidFill>
                            <a:srgbClr val="000000"/>
                          </a:solidFill>
                          <a:round/>
                          <a:headEnd/>
                          <a:tailEnd/>
                        </a:ln>
                      </p:spPr>
                    </p:cxnSp>
                  </p:grpSp>
                  <p:cxnSp>
                    <p:nvCxnSpPr>
                      <p:cNvPr id="153" name="AutoShape 32"/>
                      <p:cNvCxnSpPr>
                        <a:cxnSpLocks noChangeShapeType="1"/>
                      </p:cNvCxnSpPr>
                      <p:nvPr/>
                    </p:nvCxnSpPr>
                    <p:spPr bwMode="auto">
                      <a:xfrm>
                        <a:off x="9000" y="8279"/>
                        <a:ext cx="0" cy="72"/>
                      </a:xfrm>
                      <a:prstGeom prst="straightConnector1">
                        <a:avLst/>
                      </a:prstGeom>
                      <a:noFill/>
                      <a:ln w="38100">
                        <a:solidFill>
                          <a:srgbClr val="000000"/>
                        </a:solidFill>
                        <a:round/>
                        <a:headEnd/>
                        <a:tailEnd/>
                      </a:ln>
                    </p:spPr>
                  </p:cxnSp>
                </p:grpSp>
              </p:grpSp>
              <p:cxnSp>
                <p:nvCxnSpPr>
                  <p:cNvPr id="98" name="AutoShape 34"/>
                  <p:cNvCxnSpPr>
                    <a:cxnSpLocks noChangeShapeType="1"/>
                  </p:cNvCxnSpPr>
                  <p:nvPr/>
                </p:nvCxnSpPr>
                <p:spPr bwMode="auto">
                  <a:xfrm>
                    <a:off x="1752600" y="3352800"/>
                    <a:ext cx="3886200" cy="2027238"/>
                  </a:xfrm>
                  <a:prstGeom prst="straightConnector1">
                    <a:avLst/>
                  </a:prstGeom>
                  <a:noFill/>
                  <a:ln w="38100">
                    <a:solidFill>
                      <a:srgbClr val="0D0D0D"/>
                    </a:solidFill>
                    <a:round/>
                    <a:headEnd/>
                    <a:tailEnd/>
                  </a:ln>
                  <a:effectLst/>
                </p:spPr>
              </p:cxnSp>
            </p:grpSp>
          </p:grpSp>
          <p:grpSp>
            <p:nvGrpSpPr>
              <p:cNvPr id="92" name="Group 91"/>
              <p:cNvGrpSpPr/>
              <p:nvPr/>
            </p:nvGrpSpPr>
            <p:grpSpPr>
              <a:xfrm>
                <a:off x="1143000" y="3886200"/>
                <a:ext cx="3657600" cy="1416050"/>
                <a:chOff x="1143000" y="3886200"/>
                <a:chExt cx="3657600" cy="1416050"/>
              </a:xfrm>
            </p:grpSpPr>
            <p:grpSp>
              <p:nvGrpSpPr>
                <p:cNvPr id="19" name="Group 36"/>
                <p:cNvGrpSpPr>
                  <a:grpSpLocks/>
                </p:cNvGrpSpPr>
                <p:nvPr/>
              </p:nvGrpSpPr>
              <p:grpSpPr bwMode="auto">
                <a:xfrm>
                  <a:off x="1143000" y="4790264"/>
                  <a:ext cx="3657600" cy="511986"/>
                  <a:chOff x="3480" y="7019"/>
                  <a:chExt cx="5760" cy="807"/>
                </a:xfrm>
              </p:grpSpPr>
              <p:grpSp>
                <p:nvGrpSpPr>
                  <p:cNvPr id="20" name="Group 37"/>
                  <p:cNvGrpSpPr>
                    <a:grpSpLocks/>
                  </p:cNvGrpSpPr>
                  <p:nvPr/>
                </p:nvGrpSpPr>
                <p:grpSpPr bwMode="auto">
                  <a:xfrm>
                    <a:off x="3480" y="7754"/>
                    <a:ext cx="5760" cy="72"/>
                    <a:chOff x="2760" y="8519"/>
                    <a:chExt cx="5760" cy="72"/>
                  </a:xfrm>
                </p:grpSpPr>
                <p:cxnSp>
                  <p:nvCxnSpPr>
                    <p:cNvPr id="211" name="AutoShape 38"/>
                    <p:cNvCxnSpPr>
                      <a:cxnSpLocks noChangeShapeType="1"/>
                    </p:cNvCxnSpPr>
                    <p:nvPr/>
                  </p:nvCxnSpPr>
                  <p:spPr bwMode="auto">
                    <a:xfrm>
                      <a:off x="8520" y="8519"/>
                      <a:ext cx="0" cy="72"/>
                    </a:xfrm>
                    <a:prstGeom prst="straightConnector1">
                      <a:avLst/>
                    </a:prstGeom>
                    <a:noFill/>
                    <a:ln w="38100">
                      <a:solidFill>
                        <a:srgbClr val="000000"/>
                      </a:solidFill>
                      <a:round/>
                      <a:headEnd/>
                      <a:tailEnd/>
                    </a:ln>
                  </p:spPr>
                </p:cxnSp>
                <p:cxnSp>
                  <p:nvCxnSpPr>
                    <p:cNvPr id="212" name="AutoShape 39"/>
                    <p:cNvCxnSpPr>
                      <a:cxnSpLocks noChangeShapeType="1"/>
                    </p:cNvCxnSpPr>
                    <p:nvPr/>
                  </p:nvCxnSpPr>
                  <p:spPr bwMode="auto">
                    <a:xfrm>
                      <a:off x="7800" y="8519"/>
                      <a:ext cx="0" cy="72"/>
                    </a:xfrm>
                    <a:prstGeom prst="straightConnector1">
                      <a:avLst/>
                    </a:prstGeom>
                    <a:noFill/>
                    <a:ln w="38100">
                      <a:solidFill>
                        <a:srgbClr val="000000"/>
                      </a:solidFill>
                      <a:round/>
                      <a:headEnd/>
                      <a:tailEnd/>
                    </a:ln>
                  </p:spPr>
                </p:cxnSp>
                <p:cxnSp>
                  <p:nvCxnSpPr>
                    <p:cNvPr id="213" name="AutoShape 40"/>
                    <p:cNvCxnSpPr>
                      <a:cxnSpLocks noChangeShapeType="1"/>
                    </p:cNvCxnSpPr>
                    <p:nvPr/>
                  </p:nvCxnSpPr>
                  <p:spPr bwMode="auto">
                    <a:xfrm>
                      <a:off x="2760" y="8519"/>
                      <a:ext cx="0" cy="72"/>
                    </a:xfrm>
                    <a:prstGeom prst="straightConnector1">
                      <a:avLst/>
                    </a:prstGeom>
                    <a:noFill/>
                    <a:ln w="38100">
                      <a:solidFill>
                        <a:srgbClr val="000000"/>
                      </a:solidFill>
                      <a:round/>
                      <a:headEnd/>
                      <a:tailEnd/>
                    </a:ln>
                  </p:spPr>
                </p:cxnSp>
                <p:cxnSp>
                  <p:nvCxnSpPr>
                    <p:cNvPr id="214" name="AutoShape 41"/>
                    <p:cNvCxnSpPr>
                      <a:cxnSpLocks noChangeShapeType="1"/>
                    </p:cNvCxnSpPr>
                    <p:nvPr/>
                  </p:nvCxnSpPr>
                  <p:spPr bwMode="auto">
                    <a:xfrm>
                      <a:off x="7080" y="8519"/>
                      <a:ext cx="0" cy="72"/>
                    </a:xfrm>
                    <a:prstGeom prst="straightConnector1">
                      <a:avLst/>
                    </a:prstGeom>
                    <a:noFill/>
                    <a:ln w="38100">
                      <a:solidFill>
                        <a:srgbClr val="000000"/>
                      </a:solidFill>
                      <a:round/>
                      <a:headEnd/>
                      <a:tailEnd/>
                    </a:ln>
                  </p:spPr>
                </p:cxnSp>
                <p:cxnSp>
                  <p:nvCxnSpPr>
                    <p:cNvPr id="215" name="AutoShape 42"/>
                    <p:cNvCxnSpPr>
                      <a:cxnSpLocks noChangeShapeType="1"/>
                    </p:cNvCxnSpPr>
                    <p:nvPr/>
                  </p:nvCxnSpPr>
                  <p:spPr bwMode="auto">
                    <a:xfrm>
                      <a:off x="6360" y="8519"/>
                      <a:ext cx="0" cy="72"/>
                    </a:xfrm>
                    <a:prstGeom prst="straightConnector1">
                      <a:avLst/>
                    </a:prstGeom>
                    <a:noFill/>
                    <a:ln w="38100">
                      <a:solidFill>
                        <a:srgbClr val="000000"/>
                      </a:solidFill>
                      <a:round/>
                      <a:headEnd/>
                      <a:tailEnd/>
                    </a:ln>
                  </p:spPr>
                </p:cxnSp>
                <p:cxnSp>
                  <p:nvCxnSpPr>
                    <p:cNvPr id="216" name="AutoShape 43"/>
                    <p:cNvCxnSpPr>
                      <a:cxnSpLocks noChangeShapeType="1"/>
                    </p:cNvCxnSpPr>
                    <p:nvPr/>
                  </p:nvCxnSpPr>
                  <p:spPr bwMode="auto">
                    <a:xfrm>
                      <a:off x="5640" y="8519"/>
                      <a:ext cx="0" cy="72"/>
                    </a:xfrm>
                    <a:prstGeom prst="straightConnector1">
                      <a:avLst/>
                    </a:prstGeom>
                    <a:noFill/>
                    <a:ln w="38100">
                      <a:solidFill>
                        <a:srgbClr val="000000"/>
                      </a:solidFill>
                      <a:round/>
                      <a:headEnd/>
                      <a:tailEnd/>
                    </a:ln>
                  </p:spPr>
                </p:cxnSp>
                <p:cxnSp>
                  <p:nvCxnSpPr>
                    <p:cNvPr id="217" name="AutoShape 44"/>
                    <p:cNvCxnSpPr>
                      <a:cxnSpLocks noChangeShapeType="1"/>
                    </p:cNvCxnSpPr>
                    <p:nvPr/>
                  </p:nvCxnSpPr>
                  <p:spPr bwMode="auto">
                    <a:xfrm>
                      <a:off x="4920" y="8519"/>
                      <a:ext cx="0" cy="72"/>
                    </a:xfrm>
                    <a:prstGeom prst="straightConnector1">
                      <a:avLst/>
                    </a:prstGeom>
                    <a:noFill/>
                    <a:ln w="38100">
                      <a:solidFill>
                        <a:srgbClr val="000000"/>
                      </a:solidFill>
                      <a:round/>
                      <a:headEnd/>
                      <a:tailEnd/>
                    </a:ln>
                  </p:spPr>
                </p:cxnSp>
                <p:cxnSp>
                  <p:nvCxnSpPr>
                    <p:cNvPr id="218" name="AutoShape 45"/>
                    <p:cNvCxnSpPr>
                      <a:cxnSpLocks noChangeShapeType="1"/>
                    </p:cNvCxnSpPr>
                    <p:nvPr/>
                  </p:nvCxnSpPr>
                  <p:spPr bwMode="auto">
                    <a:xfrm>
                      <a:off x="4200" y="8519"/>
                      <a:ext cx="0" cy="72"/>
                    </a:xfrm>
                    <a:prstGeom prst="straightConnector1">
                      <a:avLst/>
                    </a:prstGeom>
                    <a:noFill/>
                    <a:ln w="38100">
                      <a:solidFill>
                        <a:srgbClr val="000000"/>
                      </a:solidFill>
                      <a:round/>
                      <a:headEnd/>
                      <a:tailEnd/>
                    </a:ln>
                  </p:spPr>
                </p:cxnSp>
                <p:cxnSp>
                  <p:nvCxnSpPr>
                    <p:cNvPr id="219" name="AutoShape 46"/>
                    <p:cNvCxnSpPr>
                      <a:cxnSpLocks noChangeShapeType="1"/>
                    </p:cNvCxnSpPr>
                    <p:nvPr/>
                  </p:nvCxnSpPr>
                  <p:spPr bwMode="auto">
                    <a:xfrm>
                      <a:off x="3480" y="8519"/>
                      <a:ext cx="0" cy="72"/>
                    </a:xfrm>
                    <a:prstGeom prst="straightConnector1">
                      <a:avLst/>
                    </a:prstGeom>
                    <a:noFill/>
                    <a:ln w="38100">
                      <a:solidFill>
                        <a:srgbClr val="000000"/>
                      </a:solidFill>
                      <a:round/>
                      <a:headEnd/>
                      <a:tailEnd/>
                    </a:ln>
                  </p:spPr>
                </p:cxnSp>
              </p:grpSp>
              <p:grpSp>
                <p:nvGrpSpPr>
                  <p:cNvPr id="21" name="Group 47"/>
                  <p:cNvGrpSpPr>
                    <a:grpSpLocks/>
                  </p:cNvGrpSpPr>
                  <p:nvPr/>
                </p:nvGrpSpPr>
                <p:grpSpPr bwMode="auto">
                  <a:xfrm>
                    <a:off x="3480" y="7019"/>
                    <a:ext cx="5760" cy="72"/>
                    <a:chOff x="2760" y="8519"/>
                    <a:chExt cx="5760" cy="72"/>
                  </a:xfrm>
                </p:grpSpPr>
                <p:cxnSp>
                  <p:nvCxnSpPr>
                    <p:cNvPr id="202" name="AutoShape 48"/>
                    <p:cNvCxnSpPr>
                      <a:cxnSpLocks noChangeShapeType="1"/>
                    </p:cNvCxnSpPr>
                    <p:nvPr/>
                  </p:nvCxnSpPr>
                  <p:spPr bwMode="auto">
                    <a:xfrm>
                      <a:off x="8520" y="8519"/>
                      <a:ext cx="0" cy="72"/>
                    </a:xfrm>
                    <a:prstGeom prst="straightConnector1">
                      <a:avLst/>
                    </a:prstGeom>
                    <a:noFill/>
                    <a:ln w="38100">
                      <a:solidFill>
                        <a:srgbClr val="000000"/>
                      </a:solidFill>
                      <a:round/>
                      <a:headEnd/>
                      <a:tailEnd/>
                    </a:ln>
                  </p:spPr>
                </p:cxnSp>
                <p:cxnSp>
                  <p:nvCxnSpPr>
                    <p:cNvPr id="203" name="AutoShape 49"/>
                    <p:cNvCxnSpPr>
                      <a:cxnSpLocks noChangeShapeType="1"/>
                    </p:cNvCxnSpPr>
                    <p:nvPr/>
                  </p:nvCxnSpPr>
                  <p:spPr bwMode="auto">
                    <a:xfrm>
                      <a:off x="7800" y="8519"/>
                      <a:ext cx="0" cy="72"/>
                    </a:xfrm>
                    <a:prstGeom prst="straightConnector1">
                      <a:avLst/>
                    </a:prstGeom>
                    <a:noFill/>
                    <a:ln w="38100">
                      <a:solidFill>
                        <a:srgbClr val="000000"/>
                      </a:solidFill>
                      <a:round/>
                      <a:headEnd/>
                      <a:tailEnd/>
                    </a:ln>
                  </p:spPr>
                </p:cxnSp>
                <p:cxnSp>
                  <p:nvCxnSpPr>
                    <p:cNvPr id="204" name="AutoShape 50"/>
                    <p:cNvCxnSpPr>
                      <a:cxnSpLocks noChangeShapeType="1"/>
                    </p:cNvCxnSpPr>
                    <p:nvPr/>
                  </p:nvCxnSpPr>
                  <p:spPr bwMode="auto">
                    <a:xfrm>
                      <a:off x="2760" y="8519"/>
                      <a:ext cx="0" cy="72"/>
                    </a:xfrm>
                    <a:prstGeom prst="straightConnector1">
                      <a:avLst/>
                    </a:prstGeom>
                    <a:noFill/>
                    <a:ln w="38100">
                      <a:solidFill>
                        <a:srgbClr val="000000"/>
                      </a:solidFill>
                      <a:round/>
                      <a:headEnd/>
                      <a:tailEnd/>
                    </a:ln>
                  </p:spPr>
                </p:cxnSp>
                <p:cxnSp>
                  <p:nvCxnSpPr>
                    <p:cNvPr id="205" name="AutoShape 51"/>
                    <p:cNvCxnSpPr>
                      <a:cxnSpLocks noChangeShapeType="1"/>
                    </p:cNvCxnSpPr>
                    <p:nvPr/>
                  </p:nvCxnSpPr>
                  <p:spPr bwMode="auto">
                    <a:xfrm>
                      <a:off x="7080" y="8519"/>
                      <a:ext cx="0" cy="72"/>
                    </a:xfrm>
                    <a:prstGeom prst="straightConnector1">
                      <a:avLst/>
                    </a:prstGeom>
                    <a:noFill/>
                    <a:ln w="38100">
                      <a:solidFill>
                        <a:srgbClr val="000000"/>
                      </a:solidFill>
                      <a:round/>
                      <a:headEnd/>
                      <a:tailEnd/>
                    </a:ln>
                  </p:spPr>
                </p:cxnSp>
                <p:cxnSp>
                  <p:nvCxnSpPr>
                    <p:cNvPr id="206" name="AutoShape 52"/>
                    <p:cNvCxnSpPr>
                      <a:cxnSpLocks noChangeShapeType="1"/>
                    </p:cNvCxnSpPr>
                    <p:nvPr/>
                  </p:nvCxnSpPr>
                  <p:spPr bwMode="auto">
                    <a:xfrm>
                      <a:off x="6360" y="8519"/>
                      <a:ext cx="0" cy="72"/>
                    </a:xfrm>
                    <a:prstGeom prst="straightConnector1">
                      <a:avLst/>
                    </a:prstGeom>
                    <a:noFill/>
                    <a:ln w="38100">
                      <a:solidFill>
                        <a:srgbClr val="000000"/>
                      </a:solidFill>
                      <a:round/>
                      <a:headEnd/>
                      <a:tailEnd/>
                    </a:ln>
                  </p:spPr>
                </p:cxnSp>
                <p:cxnSp>
                  <p:nvCxnSpPr>
                    <p:cNvPr id="207" name="AutoShape 53"/>
                    <p:cNvCxnSpPr>
                      <a:cxnSpLocks noChangeShapeType="1"/>
                    </p:cNvCxnSpPr>
                    <p:nvPr/>
                  </p:nvCxnSpPr>
                  <p:spPr bwMode="auto">
                    <a:xfrm>
                      <a:off x="5640" y="8519"/>
                      <a:ext cx="0" cy="72"/>
                    </a:xfrm>
                    <a:prstGeom prst="straightConnector1">
                      <a:avLst/>
                    </a:prstGeom>
                    <a:noFill/>
                    <a:ln w="38100">
                      <a:solidFill>
                        <a:srgbClr val="000000"/>
                      </a:solidFill>
                      <a:round/>
                      <a:headEnd/>
                      <a:tailEnd/>
                    </a:ln>
                  </p:spPr>
                </p:cxnSp>
                <p:cxnSp>
                  <p:nvCxnSpPr>
                    <p:cNvPr id="208" name="AutoShape 54"/>
                    <p:cNvCxnSpPr>
                      <a:cxnSpLocks noChangeShapeType="1"/>
                    </p:cNvCxnSpPr>
                    <p:nvPr/>
                  </p:nvCxnSpPr>
                  <p:spPr bwMode="auto">
                    <a:xfrm>
                      <a:off x="4920" y="8519"/>
                      <a:ext cx="0" cy="72"/>
                    </a:xfrm>
                    <a:prstGeom prst="straightConnector1">
                      <a:avLst/>
                    </a:prstGeom>
                    <a:noFill/>
                    <a:ln w="38100">
                      <a:solidFill>
                        <a:srgbClr val="000000"/>
                      </a:solidFill>
                      <a:round/>
                      <a:headEnd/>
                      <a:tailEnd/>
                    </a:ln>
                  </p:spPr>
                </p:cxnSp>
                <p:cxnSp>
                  <p:nvCxnSpPr>
                    <p:cNvPr id="209" name="AutoShape 55"/>
                    <p:cNvCxnSpPr>
                      <a:cxnSpLocks noChangeShapeType="1"/>
                    </p:cNvCxnSpPr>
                    <p:nvPr/>
                  </p:nvCxnSpPr>
                  <p:spPr bwMode="auto">
                    <a:xfrm>
                      <a:off x="4200" y="8519"/>
                      <a:ext cx="0" cy="72"/>
                    </a:xfrm>
                    <a:prstGeom prst="straightConnector1">
                      <a:avLst/>
                    </a:prstGeom>
                    <a:noFill/>
                    <a:ln w="38100">
                      <a:solidFill>
                        <a:srgbClr val="000000"/>
                      </a:solidFill>
                      <a:round/>
                      <a:headEnd/>
                      <a:tailEnd/>
                    </a:ln>
                  </p:spPr>
                </p:cxnSp>
                <p:cxnSp>
                  <p:nvCxnSpPr>
                    <p:cNvPr id="210" name="AutoShape 56"/>
                    <p:cNvCxnSpPr>
                      <a:cxnSpLocks noChangeShapeType="1"/>
                    </p:cNvCxnSpPr>
                    <p:nvPr/>
                  </p:nvCxnSpPr>
                  <p:spPr bwMode="auto">
                    <a:xfrm>
                      <a:off x="3480" y="8519"/>
                      <a:ext cx="0" cy="72"/>
                    </a:xfrm>
                    <a:prstGeom prst="straightConnector1">
                      <a:avLst/>
                    </a:prstGeom>
                    <a:noFill/>
                    <a:ln w="38100">
                      <a:solidFill>
                        <a:srgbClr val="000000"/>
                      </a:solidFill>
                      <a:round/>
                      <a:headEnd/>
                      <a:tailEnd/>
                    </a:ln>
                  </p:spPr>
                </p:cxnSp>
              </p:grpSp>
            </p:grpSp>
            <p:grpSp>
              <p:nvGrpSpPr>
                <p:cNvPr id="22" name="Group 57"/>
                <p:cNvGrpSpPr>
                  <a:grpSpLocks/>
                </p:cNvGrpSpPr>
                <p:nvPr/>
              </p:nvGrpSpPr>
              <p:grpSpPr bwMode="auto">
                <a:xfrm>
                  <a:off x="1143000" y="3886200"/>
                  <a:ext cx="3657600" cy="511986"/>
                  <a:chOff x="3480" y="7019"/>
                  <a:chExt cx="5760" cy="807"/>
                </a:xfrm>
              </p:grpSpPr>
              <p:grpSp>
                <p:nvGrpSpPr>
                  <p:cNvPr id="23" name="Group 58"/>
                  <p:cNvGrpSpPr>
                    <a:grpSpLocks/>
                  </p:cNvGrpSpPr>
                  <p:nvPr/>
                </p:nvGrpSpPr>
                <p:grpSpPr bwMode="auto">
                  <a:xfrm>
                    <a:off x="3480" y="7754"/>
                    <a:ext cx="5760" cy="72"/>
                    <a:chOff x="2760" y="8519"/>
                    <a:chExt cx="5760" cy="72"/>
                  </a:xfrm>
                </p:grpSpPr>
                <p:cxnSp>
                  <p:nvCxnSpPr>
                    <p:cNvPr id="191" name="AutoShape 59"/>
                    <p:cNvCxnSpPr>
                      <a:cxnSpLocks noChangeShapeType="1"/>
                    </p:cNvCxnSpPr>
                    <p:nvPr/>
                  </p:nvCxnSpPr>
                  <p:spPr bwMode="auto">
                    <a:xfrm>
                      <a:off x="8520" y="8519"/>
                      <a:ext cx="0" cy="72"/>
                    </a:xfrm>
                    <a:prstGeom prst="straightConnector1">
                      <a:avLst/>
                    </a:prstGeom>
                    <a:noFill/>
                    <a:ln w="38100">
                      <a:solidFill>
                        <a:srgbClr val="000000"/>
                      </a:solidFill>
                      <a:round/>
                      <a:headEnd/>
                      <a:tailEnd/>
                    </a:ln>
                  </p:spPr>
                </p:cxnSp>
                <p:cxnSp>
                  <p:nvCxnSpPr>
                    <p:cNvPr id="192" name="AutoShape 60"/>
                    <p:cNvCxnSpPr>
                      <a:cxnSpLocks noChangeShapeType="1"/>
                    </p:cNvCxnSpPr>
                    <p:nvPr/>
                  </p:nvCxnSpPr>
                  <p:spPr bwMode="auto">
                    <a:xfrm>
                      <a:off x="7800" y="8519"/>
                      <a:ext cx="0" cy="72"/>
                    </a:xfrm>
                    <a:prstGeom prst="straightConnector1">
                      <a:avLst/>
                    </a:prstGeom>
                    <a:noFill/>
                    <a:ln w="38100">
                      <a:solidFill>
                        <a:srgbClr val="000000"/>
                      </a:solidFill>
                      <a:round/>
                      <a:headEnd/>
                      <a:tailEnd/>
                    </a:ln>
                  </p:spPr>
                </p:cxnSp>
                <p:cxnSp>
                  <p:nvCxnSpPr>
                    <p:cNvPr id="193" name="AutoShape 61"/>
                    <p:cNvCxnSpPr>
                      <a:cxnSpLocks noChangeShapeType="1"/>
                    </p:cNvCxnSpPr>
                    <p:nvPr/>
                  </p:nvCxnSpPr>
                  <p:spPr bwMode="auto">
                    <a:xfrm>
                      <a:off x="2760" y="8519"/>
                      <a:ext cx="0" cy="72"/>
                    </a:xfrm>
                    <a:prstGeom prst="straightConnector1">
                      <a:avLst/>
                    </a:prstGeom>
                    <a:noFill/>
                    <a:ln w="38100">
                      <a:solidFill>
                        <a:srgbClr val="000000"/>
                      </a:solidFill>
                      <a:round/>
                      <a:headEnd/>
                      <a:tailEnd/>
                    </a:ln>
                  </p:spPr>
                </p:cxnSp>
                <p:cxnSp>
                  <p:nvCxnSpPr>
                    <p:cNvPr id="194" name="AutoShape 62"/>
                    <p:cNvCxnSpPr>
                      <a:cxnSpLocks noChangeShapeType="1"/>
                    </p:cNvCxnSpPr>
                    <p:nvPr/>
                  </p:nvCxnSpPr>
                  <p:spPr bwMode="auto">
                    <a:xfrm>
                      <a:off x="7080" y="8519"/>
                      <a:ext cx="0" cy="72"/>
                    </a:xfrm>
                    <a:prstGeom prst="straightConnector1">
                      <a:avLst/>
                    </a:prstGeom>
                    <a:noFill/>
                    <a:ln w="38100">
                      <a:solidFill>
                        <a:srgbClr val="000000"/>
                      </a:solidFill>
                      <a:round/>
                      <a:headEnd/>
                      <a:tailEnd/>
                    </a:ln>
                  </p:spPr>
                </p:cxnSp>
                <p:cxnSp>
                  <p:nvCxnSpPr>
                    <p:cNvPr id="195" name="AutoShape 63"/>
                    <p:cNvCxnSpPr>
                      <a:cxnSpLocks noChangeShapeType="1"/>
                    </p:cNvCxnSpPr>
                    <p:nvPr/>
                  </p:nvCxnSpPr>
                  <p:spPr bwMode="auto">
                    <a:xfrm>
                      <a:off x="6360" y="8519"/>
                      <a:ext cx="0" cy="72"/>
                    </a:xfrm>
                    <a:prstGeom prst="straightConnector1">
                      <a:avLst/>
                    </a:prstGeom>
                    <a:noFill/>
                    <a:ln w="38100">
                      <a:solidFill>
                        <a:srgbClr val="000000"/>
                      </a:solidFill>
                      <a:round/>
                      <a:headEnd/>
                      <a:tailEnd/>
                    </a:ln>
                  </p:spPr>
                </p:cxnSp>
                <p:cxnSp>
                  <p:nvCxnSpPr>
                    <p:cNvPr id="196" name="AutoShape 64"/>
                    <p:cNvCxnSpPr>
                      <a:cxnSpLocks noChangeShapeType="1"/>
                    </p:cNvCxnSpPr>
                    <p:nvPr/>
                  </p:nvCxnSpPr>
                  <p:spPr bwMode="auto">
                    <a:xfrm>
                      <a:off x="5640" y="8519"/>
                      <a:ext cx="0" cy="72"/>
                    </a:xfrm>
                    <a:prstGeom prst="straightConnector1">
                      <a:avLst/>
                    </a:prstGeom>
                    <a:noFill/>
                    <a:ln w="38100">
                      <a:solidFill>
                        <a:srgbClr val="000000"/>
                      </a:solidFill>
                      <a:round/>
                      <a:headEnd/>
                      <a:tailEnd/>
                    </a:ln>
                  </p:spPr>
                </p:cxnSp>
                <p:cxnSp>
                  <p:nvCxnSpPr>
                    <p:cNvPr id="197" name="AutoShape 65"/>
                    <p:cNvCxnSpPr>
                      <a:cxnSpLocks noChangeShapeType="1"/>
                    </p:cNvCxnSpPr>
                    <p:nvPr/>
                  </p:nvCxnSpPr>
                  <p:spPr bwMode="auto">
                    <a:xfrm>
                      <a:off x="4920" y="8519"/>
                      <a:ext cx="0" cy="72"/>
                    </a:xfrm>
                    <a:prstGeom prst="straightConnector1">
                      <a:avLst/>
                    </a:prstGeom>
                    <a:noFill/>
                    <a:ln w="38100">
                      <a:solidFill>
                        <a:srgbClr val="000000"/>
                      </a:solidFill>
                      <a:round/>
                      <a:headEnd/>
                      <a:tailEnd/>
                    </a:ln>
                  </p:spPr>
                </p:cxnSp>
                <p:cxnSp>
                  <p:nvCxnSpPr>
                    <p:cNvPr id="198" name="AutoShape 66"/>
                    <p:cNvCxnSpPr>
                      <a:cxnSpLocks noChangeShapeType="1"/>
                    </p:cNvCxnSpPr>
                    <p:nvPr/>
                  </p:nvCxnSpPr>
                  <p:spPr bwMode="auto">
                    <a:xfrm>
                      <a:off x="4200" y="8519"/>
                      <a:ext cx="0" cy="72"/>
                    </a:xfrm>
                    <a:prstGeom prst="straightConnector1">
                      <a:avLst/>
                    </a:prstGeom>
                    <a:noFill/>
                    <a:ln w="38100">
                      <a:solidFill>
                        <a:srgbClr val="000000"/>
                      </a:solidFill>
                      <a:round/>
                      <a:headEnd/>
                      <a:tailEnd/>
                    </a:ln>
                  </p:spPr>
                </p:cxnSp>
                <p:cxnSp>
                  <p:nvCxnSpPr>
                    <p:cNvPr id="199" name="AutoShape 67"/>
                    <p:cNvCxnSpPr>
                      <a:cxnSpLocks noChangeShapeType="1"/>
                    </p:cNvCxnSpPr>
                    <p:nvPr/>
                  </p:nvCxnSpPr>
                  <p:spPr bwMode="auto">
                    <a:xfrm>
                      <a:off x="3480" y="8519"/>
                      <a:ext cx="0" cy="72"/>
                    </a:xfrm>
                    <a:prstGeom prst="straightConnector1">
                      <a:avLst/>
                    </a:prstGeom>
                    <a:noFill/>
                    <a:ln w="38100">
                      <a:solidFill>
                        <a:srgbClr val="000000"/>
                      </a:solidFill>
                      <a:round/>
                      <a:headEnd/>
                      <a:tailEnd/>
                    </a:ln>
                  </p:spPr>
                </p:cxnSp>
              </p:grpSp>
              <p:grpSp>
                <p:nvGrpSpPr>
                  <p:cNvPr id="24" name="Group 68"/>
                  <p:cNvGrpSpPr>
                    <a:grpSpLocks/>
                  </p:cNvGrpSpPr>
                  <p:nvPr/>
                </p:nvGrpSpPr>
                <p:grpSpPr bwMode="auto">
                  <a:xfrm>
                    <a:off x="3480" y="7019"/>
                    <a:ext cx="5760" cy="72"/>
                    <a:chOff x="2760" y="8519"/>
                    <a:chExt cx="5760" cy="72"/>
                  </a:xfrm>
                </p:grpSpPr>
                <p:cxnSp>
                  <p:nvCxnSpPr>
                    <p:cNvPr id="182" name="AutoShape 69"/>
                    <p:cNvCxnSpPr>
                      <a:cxnSpLocks noChangeShapeType="1"/>
                    </p:cNvCxnSpPr>
                    <p:nvPr/>
                  </p:nvCxnSpPr>
                  <p:spPr bwMode="auto">
                    <a:xfrm>
                      <a:off x="8520" y="8519"/>
                      <a:ext cx="0" cy="72"/>
                    </a:xfrm>
                    <a:prstGeom prst="straightConnector1">
                      <a:avLst/>
                    </a:prstGeom>
                    <a:noFill/>
                    <a:ln w="38100">
                      <a:solidFill>
                        <a:srgbClr val="000000"/>
                      </a:solidFill>
                      <a:round/>
                      <a:headEnd/>
                      <a:tailEnd/>
                    </a:ln>
                  </p:spPr>
                </p:cxnSp>
                <p:cxnSp>
                  <p:nvCxnSpPr>
                    <p:cNvPr id="183" name="AutoShape 70"/>
                    <p:cNvCxnSpPr>
                      <a:cxnSpLocks noChangeShapeType="1"/>
                    </p:cNvCxnSpPr>
                    <p:nvPr/>
                  </p:nvCxnSpPr>
                  <p:spPr bwMode="auto">
                    <a:xfrm>
                      <a:off x="7800" y="8519"/>
                      <a:ext cx="0" cy="72"/>
                    </a:xfrm>
                    <a:prstGeom prst="straightConnector1">
                      <a:avLst/>
                    </a:prstGeom>
                    <a:noFill/>
                    <a:ln w="38100">
                      <a:solidFill>
                        <a:srgbClr val="000000"/>
                      </a:solidFill>
                      <a:round/>
                      <a:headEnd/>
                      <a:tailEnd/>
                    </a:ln>
                  </p:spPr>
                </p:cxnSp>
                <p:cxnSp>
                  <p:nvCxnSpPr>
                    <p:cNvPr id="184" name="AutoShape 71"/>
                    <p:cNvCxnSpPr>
                      <a:cxnSpLocks noChangeShapeType="1"/>
                    </p:cNvCxnSpPr>
                    <p:nvPr/>
                  </p:nvCxnSpPr>
                  <p:spPr bwMode="auto">
                    <a:xfrm>
                      <a:off x="2760" y="8519"/>
                      <a:ext cx="0" cy="72"/>
                    </a:xfrm>
                    <a:prstGeom prst="straightConnector1">
                      <a:avLst/>
                    </a:prstGeom>
                    <a:noFill/>
                    <a:ln w="38100">
                      <a:solidFill>
                        <a:srgbClr val="000000"/>
                      </a:solidFill>
                      <a:round/>
                      <a:headEnd/>
                      <a:tailEnd/>
                    </a:ln>
                  </p:spPr>
                </p:cxnSp>
                <p:cxnSp>
                  <p:nvCxnSpPr>
                    <p:cNvPr id="185" name="AutoShape 72"/>
                    <p:cNvCxnSpPr>
                      <a:cxnSpLocks noChangeShapeType="1"/>
                    </p:cNvCxnSpPr>
                    <p:nvPr/>
                  </p:nvCxnSpPr>
                  <p:spPr bwMode="auto">
                    <a:xfrm>
                      <a:off x="7080" y="8519"/>
                      <a:ext cx="0" cy="72"/>
                    </a:xfrm>
                    <a:prstGeom prst="straightConnector1">
                      <a:avLst/>
                    </a:prstGeom>
                    <a:noFill/>
                    <a:ln w="38100">
                      <a:solidFill>
                        <a:srgbClr val="000000"/>
                      </a:solidFill>
                      <a:round/>
                      <a:headEnd/>
                      <a:tailEnd/>
                    </a:ln>
                  </p:spPr>
                </p:cxnSp>
                <p:cxnSp>
                  <p:nvCxnSpPr>
                    <p:cNvPr id="186" name="AutoShape 73"/>
                    <p:cNvCxnSpPr>
                      <a:cxnSpLocks noChangeShapeType="1"/>
                    </p:cNvCxnSpPr>
                    <p:nvPr/>
                  </p:nvCxnSpPr>
                  <p:spPr bwMode="auto">
                    <a:xfrm>
                      <a:off x="6360" y="8519"/>
                      <a:ext cx="0" cy="72"/>
                    </a:xfrm>
                    <a:prstGeom prst="straightConnector1">
                      <a:avLst/>
                    </a:prstGeom>
                    <a:noFill/>
                    <a:ln w="38100">
                      <a:solidFill>
                        <a:srgbClr val="000000"/>
                      </a:solidFill>
                      <a:round/>
                      <a:headEnd/>
                      <a:tailEnd/>
                    </a:ln>
                  </p:spPr>
                </p:cxnSp>
                <p:cxnSp>
                  <p:nvCxnSpPr>
                    <p:cNvPr id="187" name="AutoShape 74"/>
                    <p:cNvCxnSpPr>
                      <a:cxnSpLocks noChangeShapeType="1"/>
                    </p:cNvCxnSpPr>
                    <p:nvPr/>
                  </p:nvCxnSpPr>
                  <p:spPr bwMode="auto">
                    <a:xfrm>
                      <a:off x="5640" y="8519"/>
                      <a:ext cx="0" cy="72"/>
                    </a:xfrm>
                    <a:prstGeom prst="straightConnector1">
                      <a:avLst/>
                    </a:prstGeom>
                    <a:noFill/>
                    <a:ln w="38100">
                      <a:solidFill>
                        <a:srgbClr val="000000"/>
                      </a:solidFill>
                      <a:round/>
                      <a:headEnd/>
                      <a:tailEnd/>
                    </a:ln>
                  </p:spPr>
                </p:cxnSp>
                <p:cxnSp>
                  <p:nvCxnSpPr>
                    <p:cNvPr id="188" name="AutoShape 75"/>
                    <p:cNvCxnSpPr>
                      <a:cxnSpLocks noChangeShapeType="1"/>
                    </p:cNvCxnSpPr>
                    <p:nvPr/>
                  </p:nvCxnSpPr>
                  <p:spPr bwMode="auto">
                    <a:xfrm>
                      <a:off x="4920" y="8519"/>
                      <a:ext cx="0" cy="72"/>
                    </a:xfrm>
                    <a:prstGeom prst="straightConnector1">
                      <a:avLst/>
                    </a:prstGeom>
                    <a:noFill/>
                    <a:ln w="38100">
                      <a:solidFill>
                        <a:srgbClr val="000000"/>
                      </a:solidFill>
                      <a:round/>
                      <a:headEnd/>
                      <a:tailEnd/>
                    </a:ln>
                  </p:spPr>
                </p:cxnSp>
                <p:cxnSp>
                  <p:nvCxnSpPr>
                    <p:cNvPr id="189" name="AutoShape 76"/>
                    <p:cNvCxnSpPr>
                      <a:cxnSpLocks noChangeShapeType="1"/>
                    </p:cNvCxnSpPr>
                    <p:nvPr/>
                  </p:nvCxnSpPr>
                  <p:spPr bwMode="auto">
                    <a:xfrm>
                      <a:off x="4200" y="8519"/>
                      <a:ext cx="0" cy="72"/>
                    </a:xfrm>
                    <a:prstGeom prst="straightConnector1">
                      <a:avLst/>
                    </a:prstGeom>
                    <a:noFill/>
                    <a:ln w="38100">
                      <a:solidFill>
                        <a:srgbClr val="000000"/>
                      </a:solidFill>
                      <a:round/>
                      <a:headEnd/>
                      <a:tailEnd/>
                    </a:ln>
                  </p:spPr>
                </p:cxnSp>
                <p:cxnSp>
                  <p:nvCxnSpPr>
                    <p:cNvPr id="190" name="AutoShape 77"/>
                    <p:cNvCxnSpPr>
                      <a:cxnSpLocks noChangeShapeType="1"/>
                    </p:cNvCxnSpPr>
                    <p:nvPr/>
                  </p:nvCxnSpPr>
                  <p:spPr bwMode="auto">
                    <a:xfrm>
                      <a:off x="3480" y="8519"/>
                      <a:ext cx="0" cy="72"/>
                    </a:xfrm>
                    <a:prstGeom prst="straightConnector1">
                      <a:avLst/>
                    </a:prstGeom>
                    <a:noFill/>
                    <a:ln w="38100">
                      <a:solidFill>
                        <a:srgbClr val="000000"/>
                      </a:solidFill>
                      <a:round/>
                      <a:headEnd/>
                      <a:tailEnd/>
                    </a:ln>
                  </p:spPr>
                </p:cxnSp>
              </p:grpSp>
            </p:grpSp>
          </p:grpSp>
        </p:grpSp>
        <p:sp>
          <p:nvSpPr>
            <p:cNvPr id="220" name="Oval 219"/>
            <p:cNvSpPr/>
            <p:nvPr/>
          </p:nvSpPr>
          <p:spPr bwMode="auto">
            <a:xfrm>
              <a:off x="2148840" y="4389120"/>
              <a:ext cx="76200" cy="76200"/>
            </a:xfrm>
            <a:prstGeom prst="ellipse">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outerShdw blurRad="38100" dist="38100" dir="2700000" algn="tl">
                    <a:srgbClr val="000000">
                      <a:alpha val="43137"/>
                    </a:srgbClr>
                  </a:outerShdw>
                </a:effectLst>
                <a:latin typeface="Times New Roman" pitchFamily="18" charset="0"/>
              </a:endParaRPr>
            </a:p>
          </p:txBody>
        </p:sp>
      </p:grpSp>
      <p:sp>
        <p:nvSpPr>
          <p:cNvPr id="103" name="Rectangle 102"/>
          <p:cNvSpPr/>
          <p:nvPr/>
        </p:nvSpPr>
        <p:spPr>
          <a:xfrm>
            <a:off x="914400" y="838200"/>
            <a:ext cx="2971800" cy="400110"/>
          </a:xfrm>
          <a:prstGeom prst="rect">
            <a:avLst/>
          </a:prstGeom>
        </p:spPr>
        <p:txBody>
          <a:bodyPr wrap="square">
            <a:spAutoFit/>
          </a:bodyPr>
          <a:lstStyle/>
          <a:p>
            <a:r>
              <a:rPr lang="en-US" sz="2000" b="1" dirty="0" smtClean="0">
                <a:solidFill>
                  <a:schemeClr val="dk1"/>
                </a:solidFill>
                <a:effectLst>
                  <a:outerShdw blurRad="38100" dist="38100" dir="2700000" algn="tl">
                    <a:srgbClr val="FFFFFF"/>
                  </a:outerShdw>
                </a:effectLst>
                <a:latin typeface="Calibri" pitchFamily="34" charset="0"/>
                <a:cs typeface="Calibri" pitchFamily="34" charset="0"/>
              </a:rPr>
              <a:t>Start with the LP solution.</a:t>
            </a:r>
            <a:endParaRPr lang="en-US" sz="2000" dirty="0"/>
          </a:p>
        </p:txBody>
      </p:sp>
      <p:sp>
        <p:nvSpPr>
          <p:cNvPr id="101" name="Rectangle 100"/>
          <p:cNvSpPr/>
          <p:nvPr/>
        </p:nvSpPr>
        <p:spPr>
          <a:xfrm>
            <a:off x="1066800" y="1371600"/>
            <a:ext cx="3276600" cy="1323439"/>
          </a:xfrm>
          <a:prstGeom prst="rect">
            <a:avLst/>
          </a:prstGeom>
        </p:spPr>
        <p:txBody>
          <a:bodyPr wrap="square">
            <a:spAutoFit/>
          </a:bodyPr>
          <a:lstStyle/>
          <a:p>
            <a:r>
              <a:rPr lang="en-US" sz="2000" b="1" dirty="0" smtClean="0">
                <a:solidFill>
                  <a:schemeClr val="dk1"/>
                </a:solidFill>
                <a:effectLst>
                  <a:outerShdw blurRad="38100" dist="38100" dir="2700000" algn="tl">
                    <a:srgbClr val="FFFFFF"/>
                  </a:outerShdw>
                </a:effectLst>
                <a:latin typeface="Calibri" pitchFamily="34" charset="0"/>
                <a:cs typeface="Calibri" pitchFamily="34" charset="0"/>
              </a:rPr>
              <a:t>Add two branches with extra constraints if there  is a non-integer value and solve the two sub-problems.</a:t>
            </a:r>
            <a:endParaRPr lang="en-US" sz="2000" dirty="0"/>
          </a:p>
        </p:txBody>
      </p:sp>
      <p:grpSp>
        <p:nvGrpSpPr>
          <p:cNvPr id="110" name="Group 109"/>
          <p:cNvGrpSpPr/>
          <p:nvPr/>
        </p:nvGrpSpPr>
        <p:grpSpPr>
          <a:xfrm>
            <a:off x="5513506" y="2460485"/>
            <a:ext cx="2402301" cy="892314"/>
            <a:chOff x="5513506" y="2460485"/>
            <a:chExt cx="2402301" cy="892314"/>
          </a:xfrm>
        </p:grpSpPr>
        <p:cxnSp>
          <p:nvCxnSpPr>
            <p:cNvPr id="105" name="Straight Connector 104"/>
            <p:cNvCxnSpPr>
              <a:stCxn id="64" idx="2"/>
            </p:cNvCxnSpPr>
            <p:nvPr/>
          </p:nvCxnSpPr>
          <p:spPr bwMode="auto">
            <a:xfrm rot="5400000">
              <a:off x="5745095" y="2430393"/>
              <a:ext cx="892313" cy="952499"/>
            </a:xfrm>
            <a:prstGeom prst="line">
              <a:avLst/>
            </a:prstGeom>
            <a:noFill/>
            <a:ln w="38100">
              <a:solidFill>
                <a:srgbClr val="0D0D0D"/>
              </a:solidFill>
              <a:round/>
              <a:headEnd/>
              <a:tailEnd/>
            </a:ln>
            <a:effectLst/>
          </p:spPr>
        </p:cxnSp>
        <p:cxnSp>
          <p:nvCxnSpPr>
            <p:cNvPr id="107" name="Straight Connector 106"/>
            <p:cNvCxnSpPr>
              <a:stCxn id="64" idx="2"/>
            </p:cNvCxnSpPr>
            <p:nvPr/>
          </p:nvCxnSpPr>
          <p:spPr bwMode="auto">
            <a:xfrm rot="16200000" flipH="1">
              <a:off x="6697594" y="2430391"/>
              <a:ext cx="892313" cy="952501"/>
            </a:xfrm>
            <a:prstGeom prst="line">
              <a:avLst/>
            </a:prstGeom>
            <a:noFill/>
            <a:ln w="38100">
              <a:solidFill>
                <a:srgbClr val="0D0D0D"/>
              </a:solidFill>
              <a:round/>
              <a:headEnd/>
              <a:tailEnd/>
            </a:ln>
            <a:effectLst/>
          </p:spPr>
        </p:cxnSp>
        <p:sp>
          <p:nvSpPr>
            <p:cNvPr id="108" name="TextBox 107"/>
            <p:cNvSpPr txBox="1"/>
            <p:nvPr/>
          </p:nvSpPr>
          <p:spPr>
            <a:xfrm rot="2570729">
              <a:off x="7106604" y="2660048"/>
              <a:ext cx="809203" cy="400110"/>
            </a:xfrm>
            <a:prstGeom prst="rect">
              <a:avLst/>
            </a:prstGeom>
            <a:solidFill>
              <a:srgbClr val="66FFFF"/>
            </a:solidFill>
          </p:spPr>
          <p:txBody>
            <a:bodyPr wrap="square" rtlCol="0">
              <a:spAutoFit/>
            </a:bodyPr>
            <a:lstStyle/>
            <a:p>
              <a:r>
                <a:rPr lang="en-US" sz="2000" b="1" dirty="0" smtClean="0">
                  <a:solidFill>
                    <a:schemeClr val="dk1"/>
                  </a:solidFill>
                  <a:effectLst>
                    <a:outerShdw blurRad="38100" dist="38100" dir="2700000" algn="tl">
                      <a:srgbClr val="FFFFFF"/>
                    </a:outerShdw>
                  </a:effectLst>
                  <a:latin typeface="Calibri" pitchFamily="34" charset="0"/>
                  <a:cs typeface="Calibri" pitchFamily="34" charset="0"/>
                </a:rPr>
                <a:t>x</a:t>
              </a:r>
              <a:r>
                <a:rPr lang="en-US" sz="2000" b="1" baseline="-25000" dirty="0" smtClean="0">
                  <a:solidFill>
                    <a:schemeClr val="dk1"/>
                  </a:solidFill>
                  <a:effectLst>
                    <a:outerShdw blurRad="38100" dist="38100" dir="2700000" algn="tl">
                      <a:srgbClr val="FFFFFF"/>
                    </a:outerShdw>
                  </a:effectLst>
                  <a:latin typeface="Calibri" pitchFamily="34" charset="0"/>
                  <a:cs typeface="Calibri" pitchFamily="34" charset="0"/>
                </a:rPr>
                <a:t>2</a:t>
              </a:r>
              <a:r>
                <a:rPr lang="en-US" sz="2000" b="1" dirty="0" smtClean="0">
                  <a:solidFill>
                    <a:schemeClr val="dk1"/>
                  </a:solidFill>
                  <a:effectLst>
                    <a:outerShdw blurRad="38100" dist="38100" dir="2700000" algn="tl">
                      <a:srgbClr val="FFFFFF"/>
                    </a:outerShdw>
                  </a:effectLst>
                  <a:latin typeface="Calibri" pitchFamily="34" charset="0"/>
                  <a:cs typeface="Calibri" pitchFamily="34" charset="0"/>
                </a:rPr>
                <a:t> ≥ 3</a:t>
              </a:r>
              <a:endParaRPr lang="en-US" sz="2000" dirty="0"/>
            </a:p>
          </p:txBody>
        </p:sp>
        <p:sp>
          <p:nvSpPr>
            <p:cNvPr id="109" name="TextBox 108"/>
            <p:cNvSpPr txBox="1"/>
            <p:nvPr/>
          </p:nvSpPr>
          <p:spPr>
            <a:xfrm rot="19163260">
              <a:off x="5513506" y="2664055"/>
              <a:ext cx="841725" cy="400110"/>
            </a:xfrm>
            <a:prstGeom prst="rect">
              <a:avLst/>
            </a:prstGeom>
            <a:solidFill>
              <a:srgbClr val="FFFF00"/>
            </a:solidFill>
          </p:spPr>
          <p:txBody>
            <a:bodyPr wrap="square" rtlCol="0">
              <a:spAutoFit/>
            </a:bodyPr>
            <a:lstStyle/>
            <a:p>
              <a:r>
                <a:rPr lang="en-US" sz="2000" b="1" dirty="0" smtClean="0">
                  <a:solidFill>
                    <a:schemeClr val="dk1"/>
                  </a:solidFill>
                  <a:effectLst>
                    <a:outerShdw blurRad="38100" dist="38100" dir="2700000" algn="tl">
                      <a:srgbClr val="FFFFFF"/>
                    </a:outerShdw>
                  </a:effectLst>
                  <a:latin typeface="Calibri" pitchFamily="34" charset="0"/>
                  <a:cs typeface="Calibri" pitchFamily="34" charset="0"/>
                </a:rPr>
                <a:t>x</a:t>
              </a:r>
              <a:r>
                <a:rPr lang="en-US" sz="2000" b="1" baseline="-25000" dirty="0" smtClean="0">
                  <a:solidFill>
                    <a:schemeClr val="dk1"/>
                  </a:solidFill>
                  <a:effectLst>
                    <a:outerShdw blurRad="38100" dist="38100" dir="2700000" algn="tl">
                      <a:srgbClr val="FFFFFF"/>
                    </a:outerShdw>
                  </a:effectLst>
                  <a:latin typeface="Calibri" pitchFamily="34" charset="0"/>
                  <a:cs typeface="Calibri" pitchFamily="34" charset="0"/>
                </a:rPr>
                <a:t>2</a:t>
              </a:r>
              <a:r>
                <a:rPr lang="en-US" sz="2000" b="1" dirty="0" smtClean="0">
                  <a:solidFill>
                    <a:schemeClr val="dk1"/>
                  </a:solidFill>
                  <a:effectLst>
                    <a:outerShdw blurRad="38100" dist="38100" dir="2700000" algn="tl">
                      <a:srgbClr val="FFFFFF"/>
                    </a:outerShdw>
                  </a:effectLst>
                  <a:latin typeface="Calibri" pitchFamily="34" charset="0"/>
                  <a:cs typeface="Calibri" pitchFamily="34" charset="0"/>
                </a:rPr>
                <a:t> ≤ 2</a:t>
              </a:r>
              <a:endParaRPr lang="en-US" sz="2000" dirty="0"/>
            </a:p>
          </p:txBody>
        </p:sp>
      </p:grpSp>
      <p:grpSp>
        <p:nvGrpSpPr>
          <p:cNvPr id="120" name="Group 119"/>
          <p:cNvGrpSpPr/>
          <p:nvPr/>
        </p:nvGrpSpPr>
        <p:grpSpPr>
          <a:xfrm>
            <a:off x="701040" y="3659188"/>
            <a:ext cx="2786743" cy="2057400"/>
            <a:chOff x="685800" y="3657600"/>
            <a:chExt cx="2786743" cy="2057400"/>
          </a:xfrm>
        </p:grpSpPr>
        <p:sp>
          <p:nvSpPr>
            <p:cNvPr id="115" name="Freeform 114"/>
            <p:cNvSpPr/>
            <p:nvPr/>
          </p:nvSpPr>
          <p:spPr bwMode="auto">
            <a:xfrm>
              <a:off x="718457" y="4778829"/>
              <a:ext cx="2754086" cy="936171"/>
            </a:xfrm>
            <a:custGeom>
              <a:avLst/>
              <a:gdLst>
                <a:gd name="connsiteX0" fmla="*/ 10886 w 2754086"/>
                <a:gd name="connsiteY0" fmla="*/ 936171 h 936171"/>
                <a:gd name="connsiteX1" fmla="*/ 0 w 2754086"/>
                <a:gd name="connsiteY1" fmla="*/ 0 h 936171"/>
                <a:gd name="connsiteX2" fmla="*/ 1828800 w 2754086"/>
                <a:gd name="connsiteY2" fmla="*/ 21771 h 936171"/>
                <a:gd name="connsiteX3" fmla="*/ 2754086 w 2754086"/>
                <a:gd name="connsiteY3" fmla="*/ 925285 h 936171"/>
                <a:gd name="connsiteX4" fmla="*/ 10886 w 2754086"/>
                <a:gd name="connsiteY4" fmla="*/ 936171 h 93617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754086" h="936171">
                  <a:moveTo>
                    <a:pt x="10886" y="936171"/>
                  </a:moveTo>
                  <a:lnTo>
                    <a:pt x="0" y="0"/>
                  </a:lnTo>
                  <a:lnTo>
                    <a:pt x="1828800" y="21771"/>
                  </a:lnTo>
                  <a:lnTo>
                    <a:pt x="2754086" y="925285"/>
                  </a:lnTo>
                  <a:lnTo>
                    <a:pt x="10886" y="936171"/>
                  </a:lnTo>
                  <a:close/>
                </a:path>
              </a:pathLst>
            </a:cu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outerShdw blurRad="38100" dist="38100" dir="2700000" algn="tl">
                    <a:srgbClr val="000000">
                      <a:alpha val="43137"/>
                    </a:srgbClr>
                  </a:outerShdw>
                </a:effectLst>
                <a:latin typeface="Times New Roman" pitchFamily="18" charset="0"/>
              </a:endParaRPr>
            </a:p>
          </p:txBody>
        </p:sp>
        <p:sp>
          <p:nvSpPr>
            <p:cNvPr id="117" name="Freeform 116"/>
            <p:cNvSpPr/>
            <p:nvPr/>
          </p:nvSpPr>
          <p:spPr bwMode="auto">
            <a:xfrm>
              <a:off x="685800" y="3657600"/>
              <a:ext cx="1306286" cy="707572"/>
            </a:xfrm>
            <a:custGeom>
              <a:avLst/>
              <a:gdLst>
                <a:gd name="connsiteX0" fmla="*/ 0 w 1306286"/>
                <a:gd name="connsiteY0" fmla="*/ 653143 h 707572"/>
                <a:gd name="connsiteX1" fmla="*/ 10886 w 1306286"/>
                <a:gd name="connsiteY1" fmla="*/ 0 h 707572"/>
                <a:gd name="connsiteX2" fmla="*/ 1306286 w 1306286"/>
                <a:gd name="connsiteY2" fmla="*/ 707572 h 707572"/>
                <a:gd name="connsiteX3" fmla="*/ 0 w 1306286"/>
                <a:gd name="connsiteY3" fmla="*/ 653143 h 707572"/>
                <a:gd name="connsiteX0" fmla="*/ 0 w 1306286"/>
                <a:gd name="connsiteY0" fmla="*/ 685800 h 707572"/>
                <a:gd name="connsiteX1" fmla="*/ 10886 w 1306286"/>
                <a:gd name="connsiteY1" fmla="*/ 0 h 707572"/>
                <a:gd name="connsiteX2" fmla="*/ 1306286 w 1306286"/>
                <a:gd name="connsiteY2" fmla="*/ 707572 h 707572"/>
                <a:gd name="connsiteX3" fmla="*/ 0 w 1306286"/>
                <a:gd name="connsiteY3" fmla="*/ 685800 h 707572"/>
              </a:gdLst>
              <a:ahLst/>
              <a:cxnLst>
                <a:cxn ang="0">
                  <a:pos x="connsiteX0" y="connsiteY0"/>
                </a:cxn>
                <a:cxn ang="0">
                  <a:pos x="connsiteX1" y="connsiteY1"/>
                </a:cxn>
                <a:cxn ang="0">
                  <a:pos x="connsiteX2" y="connsiteY2"/>
                </a:cxn>
                <a:cxn ang="0">
                  <a:pos x="connsiteX3" y="connsiteY3"/>
                </a:cxn>
              </a:cxnLst>
              <a:rect l="l" t="t" r="r" b="b"/>
              <a:pathLst>
                <a:path w="1306286" h="707572">
                  <a:moveTo>
                    <a:pt x="0" y="685800"/>
                  </a:moveTo>
                  <a:lnTo>
                    <a:pt x="10886" y="0"/>
                  </a:lnTo>
                  <a:lnTo>
                    <a:pt x="1306286" y="707572"/>
                  </a:lnTo>
                  <a:lnTo>
                    <a:pt x="0" y="685800"/>
                  </a:lnTo>
                  <a:close/>
                </a:path>
              </a:pathLst>
            </a:custGeom>
            <a:solidFill>
              <a:srgbClr val="66FF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outerShdw blurRad="38100" dist="38100" dir="2700000" algn="tl">
                    <a:srgbClr val="000000">
                      <a:alpha val="43137"/>
                    </a:srgbClr>
                  </a:outerShdw>
                </a:effectLst>
                <a:latin typeface="Times New Roman" pitchFamily="18" charset="0"/>
              </a:endParaRPr>
            </a:p>
          </p:txBody>
        </p:sp>
        <p:sp>
          <p:nvSpPr>
            <p:cNvPr id="118" name="TextBox 117"/>
            <p:cNvSpPr txBox="1"/>
            <p:nvPr/>
          </p:nvSpPr>
          <p:spPr>
            <a:xfrm>
              <a:off x="1525744" y="5099623"/>
              <a:ext cx="1066800" cy="400110"/>
            </a:xfrm>
            <a:prstGeom prst="rect">
              <a:avLst/>
            </a:prstGeom>
            <a:noFill/>
          </p:spPr>
          <p:txBody>
            <a:bodyPr wrap="square" rtlCol="0">
              <a:spAutoFit/>
            </a:bodyPr>
            <a:lstStyle/>
            <a:p>
              <a:r>
                <a:rPr lang="en-US" sz="2000" b="1" dirty="0" smtClean="0">
                  <a:solidFill>
                    <a:schemeClr val="dk1"/>
                  </a:solidFill>
                  <a:effectLst>
                    <a:outerShdw blurRad="38100" dist="38100" dir="2700000" algn="tl">
                      <a:srgbClr val="FFFFFF"/>
                    </a:outerShdw>
                  </a:effectLst>
                  <a:latin typeface="Calibri" pitchFamily="34" charset="0"/>
                  <a:cs typeface="Calibri" pitchFamily="34" charset="0"/>
                </a:rPr>
                <a:t>x</a:t>
              </a:r>
              <a:r>
                <a:rPr lang="en-US" sz="2000" b="1" baseline="-25000" dirty="0" smtClean="0">
                  <a:solidFill>
                    <a:schemeClr val="dk1"/>
                  </a:solidFill>
                  <a:effectLst>
                    <a:outerShdw blurRad="38100" dist="38100" dir="2700000" algn="tl">
                      <a:srgbClr val="FFFFFF"/>
                    </a:outerShdw>
                  </a:effectLst>
                  <a:latin typeface="Calibri" pitchFamily="34" charset="0"/>
                  <a:cs typeface="Calibri" pitchFamily="34" charset="0"/>
                </a:rPr>
                <a:t>2</a:t>
              </a:r>
              <a:r>
                <a:rPr lang="en-US" sz="2000" b="1" dirty="0" smtClean="0">
                  <a:solidFill>
                    <a:schemeClr val="dk1"/>
                  </a:solidFill>
                  <a:effectLst>
                    <a:outerShdw blurRad="38100" dist="38100" dir="2700000" algn="tl">
                      <a:srgbClr val="FFFFFF"/>
                    </a:outerShdw>
                  </a:effectLst>
                  <a:latin typeface="Calibri" pitchFamily="34" charset="0"/>
                  <a:cs typeface="Calibri" pitchFamily="34" charset="0"/>
                </a:rPr>
                <a:t> ≤ 2</a:t>
              </a:r>
              <a:endParaRPr lang="en-US" sz="2000" dirty="0"/>
            </a:p>
          </p:txBody>
        </p:sp>
        <p:sp>
          <p:nvSpPr>
            <p:cNvPr id="119" name="TextBox 118"/>
            <p:cNvSpPr txBox="1"/>
            <p:nvPr/>
          </p:nvSpPr>
          <p:spPr>
            <a:xfrm rot="226520">
              <a:off x="697981" y="3915871"/>
              <a:ext cx="914400" cy="400110"/>
            </a:xfrm>
            <a:prstGeom prst="rect">
              <a:avLst/>
            </a:prstGeom>
            <a:noFill/>
          </p:spPr>
          <p:txBody>
            <a:bodyPr wrap="square" rtlCol="0">
              <a:spAutoFit/>
            </a:bodyPr>
            <a:lstStyle/>
            <a:p>
              <a:r>
                <a:rPr lang="en-US" sz="2000" b="1" dirty="0" smtClean="0">
                  <a:solidFill>
                    <a:schemeClr val="dk1"/>
                  </a:solidFill>
                  <a:effectLst>
                    <a:outerShdw blurRad="38100" dist="38100" dir="2700000" algn="tl">
                      <a:srgbClr val="FFFFFF"/>
                    </a:outerShdw>
                  </a:effectLst>
                  <a:latin typeface="Calibri" pitchFamily="34" charset="0"/>
                  <a:cs typeface="Calibri" pitchFamily="34" charset="0"/>
                </a:rPr>
                <a:t>x</a:t>
              </a:r>
              <a:r>
                <a:rPr lang="en-US" sz="2000" b="1" baseline="-25000" dirty="0" smtClean="0">
                  <a:solidFill>
                    <a:schemeClr val="dk1"/>
                  </a:solidFill>
                  <a:effectLst>
                    <a:outerShdw blurRad="38100" dist="38100" dir="2700000" algn="tl">
                      <a:srgbClr val="FFFFFF"/>
                    </a:outerShdw>
                  </a:effectLst>
                  <a:latin typeface="Calibri" pitchFamily="34" charset="0"/>
                  <a:cs typeface="Calibri" pitchFamily="34" charset="0"/>
                </a:rPr>
                <a:t>2</a:t>
              </a:r>
              <a:r>
                <a:rPr lang="en-US" sz="2000" b="1" dirty="0" smtClean="0">
                  <a:solidFill>
                    <a:schemeClr val="dk1"/>
                  </a:solidFill>
                  <a:effectLst>
                    <a:outerShdw blurRad="38100" dist="38100" dir="2700000" algn="tl">
                      <a:srgbClr val="FFFFFF"/>
                    </a:outerShdw>
                  </a:effectLst>
                  <a:latin typeface="Calibri" pitchFamily="34" charset="0"/>
                  <a:cs typeface="Calibri" pitchFamily="34" charset="0"/>
                </a:rPr>
                <a:t> ≥ 3</a:t>
              </a:r>
              <a:endParaRPr lang="en-US" sz="2000" dirty="0"/>
            </a:p>
          </p:txBody>
        </p:sp>
      </p:grpSp>
      <p:sp>
        <p:nvSpPr>
          <p:cNvPr id="121" name="TextBox 120"/>
          <p:cNvSpPr txBox="1"/>
          <p:nvPr/>
        </p:nvSpPr>
        <p:spPr>
          <a:xfrm>
            <a:off x="5257800" y="3352800"/>
            <a:ext cx="914400" cy="707886"/>
          </a:xfrm>
          <a:prstGeom prst="rect">
            <a:avLst/>
          </a:prstGeom>
          <a:solidFill>
            <a:srgbClr val="66FF33"/>
          </a:solidFill>
          <a:ln w="25400">
            <a:solidFill>
              <a:schemeClr val="tx1"/>
            </a:solidFill>
          </a:ln>
        </p:spPr>
        <p:txBody>
          <a:bodyPr wrap="square" rtlCol="0">
            <a:spAutoFit/>
          </a:bodyPr>
          <a:lstStyle/>
          <a:p>
            <a:r>
              <a:rPr lang="en-US" sz="2000" b="1" dirty="0" smtClean="0">
                <a:solidFill>
                  <a:schemeClr val="dk1"/>
                </a:solidFill>
                <a:effectLst>
                  <a:outerShdw blurRad="38100" dist="38100" dir="2700000" algn="tl">
                    <a:srgbClr val="FFFFFF"/>
                  </a:outerShdw>
                </a:effectLst>
                <a:latin typeface="Calibri" pitchFamily="34" charset="0"/>
                <a:cs typeface="Calibri" pitchFamily="34" charset="0"/>
              </a:rPr>
              <a:t>Z = 50. </a:t>
            </a:r>
          </a:p>
          <a:p>
            <a:r>
              <a:rPr lang="en-US" sz="2000" b="1" dirty="0" smtClean="0">
                <a:solidFill>
                  <a:schemeClr val="dk1"/>
                </a:solidFill>
                <a:effectLst>
                  <a:outerShdw blurRad="38100" dist="38100" dir="2700000" algn="tl">
                    <a:srgbClr val="FFFFFF"/>
                  </a:outerShdw>
                </a:effectLst>
                <a:latin typeface="Calibri" pitchFamily="34" charset="0"/>
                <a:cs typeface="Calibri" pitchFamily="34" charset="0"/>
              </a:rPr>
              <a:t>(4, 2) </a:t>
            </a:r>
          </a:p>
        </p:txBody>
      </p:sp>
      <p:sp>
        <p:nvSpPr>
          <p:cNvPr id="122" name="TextBox 121"/>
          <p:cNvSpPr txBox="1"/>
          <p:nvPr/>
        </p:nvSpPr>
        <p:spPr>
          <a:xfrm>
            <a:off x="7086599" y="3352800"/>
            <a:ext cx="1417277" cy="707886"/>
          </a:xfrm>
          <a:prstGeom prst="rect">
            <a:avLst/>
          </a:prstGeom>
          <a:noFill/>
          <a:ln w="25400">
            <a:solidFill>
              <a:schemeClr val="tx1"/>
            </a:solidFill>
          </a:ln>
        </p:spPr>
        <p:txBody>
          <a:bodyPr wrap="square" rtlCol="0">
            <a:spAutoFit/>
          </a:bodyPr>
          <a:lstStyle/>
          <a:p>
            <a:r>
              <a:rPr lang="en-US" sz="2000" b="1" dirty="0" smtClean="0">
                <a:solidFill>
                  <a:schemeClr val="dk1"/>
                </a:solidFill>
                <a:effectLst>
                  <a:outerShdw blurRad="38100" dist="38100" dir="2700000" algn="tl">
                    <a:srgbClr val="FFFFFF"/>
                  </a:outerShdw>
                </a:effectLst>
                <a:latin typeface="Calibri" pitchFamily="34" charset="0"/>
                <a:cs typeface="Calibri" pitchFamily="34" charset="0"/>
              </a:rPr>
              <a:t>Z = 53.222</a:t>
            </a:r>
          </a:p>
          <a:p>
            <a:r>
              <a:rPr lang="en-US" sz="2000" b="1" dirty="0" smtClean="0">
                <a:solidFill>
                  <a:schemeClr val="dk1"/>
                </a:solidFill>
                <a:effectLst>
                  <a:outerShdw blurRad="38100" dist="38100" dir="2700000" algn="tl">
                    <a:srgbClr val="FFFFFF"/>
                  </a:outerShdw>
                </a:effectLst>
                <a:latin typeface="Calibri" pitchFamily="34" charset="0"/>
                <a:cs typeface="Calibri" pitchFamily="34" charset="0"/>
              </a:rPr>
              <a:t>(2.889, 3) </a:t>
            </a:r>
          </a:p>
        </p:txBody>
      </p:sp>
      <p:sp>
        <p:nvSpPr>
          <p:cNvPr id="124" name="Rectangular Callout 123"/>
          <p:cNvSpPr/>
          <p:nvPr/>
        </p:nvSpPr>
        <p:spPr bwMode="auto">
          <a:xfrm>
            <a:off x="4846317" y="4434829"/>
            <a:ext cx="2209800" cy="1219200"/>
          </a:xfrm>
          <a:prstGeom prst="wedgeRectCallout">
            <a:avLst>
              <a:gd name="adj1" fmla="val -11247"/>
              <a:gd name="adj2" fmla="val -91045"/>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sz="2000" b="1" dirty="0" smtClean="0">
                <a:solidFill>
                  <a:schemeClr val="dk1"/>
                </a:solidFill>
                <a:effectLst>
                  <a:outerShdw blurRad="38100" dist="38100" dir="2700000" algn="tl">
                    <a:srgbClr val="FFFFFF"/>
                  </a:outerShdw>
                </a:effectLst>
                <a:latin typeface="Calibri" pitchFamily="34" charset="0"/>
                <a:cs typeface="Calibri" pitchFamily="34" charset="0"/>
              </a:rPr>
              <a:t>Feasible!  No need to expand this branch. This is a lower bound. </a:t>
            </a:r>
          </a:p>
        </p:txBody>
      </p:sp>
      <p:sp>
        <p:nvSpPr>
          <p:cNvPr id="125" name="Rectangular Callout 124"/>
          <p:cNvSpPr/>
          <p:nvPr/>
        </p:nvSpPr>
        <p:spPr bwMode="auto">
          <a:xfrm>
            <a:off x="7239000" y="4724400"/>
            <a:ext cx="1447800" cy="685800"/>
          </a:xfrm>
          <a:prstGeom prst="wedgeRectCallout">
            <a:avLst>
              <a:gd name="adj1" fmla="val 14130"/>
              <a:gd name="adj2" fmla="val -145559"/>
            </a:avLst>
          </a:prstGeom>
          <a:solidFill>
            <a:srgbClr val="FF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sz="2000" b="1" dirty="0" smtClean="0">
                <a:solidFill>
                  <a:schemeClr val="dk1"/>
                </a:solidFill>
                <a:effectLst>
                  <a:outerShdw blurRad="38100" dist="38100" dir="2700000" algn="tl">
                    <a:srgbClr val="FFFFFF"/>
                  </a:outerShdw>
                </a:effectLst>
                <a:latin typeface="Calibri" pitchFamily="34" charset="0"/>
                <a:cs typeface="Calibri" pitchFamily="34" charset="0"/>
              </a:rPr>
              <a:t>Add two branches</a:t>
            </a: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2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21"/>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22"/>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24"/>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06"/>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2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6" grpId="0" animBg="1"/>
      <p:bldP spid="104" grpId="0" animBg="1"/>
      <p:bldP spid="101" grpId="0"/>
      <p:bldP spid="121" grpId="0" animBg="1"/>
      <p:bldP spid="122" grpId="0" animBg="1"/>
      <p:bldP spid="124" grpId="0" animBg="1"/>
      <p:bldP spid="125"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106" name="Oval 105"/>
          <p:cNvSpPr/>
          <p:nvPr/>
        </p:nvSpPr>
        <p:spPr bwMode="auto">
          <a:xfrm>
            <a:off x="7056117" y="3630170"/>
            <a:ext cx="822952" cy="457195"/>
          </a:xfrm>
          <a:prstGeom prst="ellipse">
            <a:avLst/>
          </a:prstGeom>
          <a:solidFill>
            <a:srgbClr val="FF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outerShdw blurRad="38100" dist="38100" dir="2700000" algn="tl">
                  <a:srgbClr val="000000">
                    <a:alpha val="43137"/>
                  </a:srgbClr>
                </a:outerShdw>
              </a:effectLst>
              <a:latin typeface="Times New Roman" pitchFamily="18" charset="0"/>
            </a:endParaRPr>
          </a:p>
        </p:txBody>
      </p:sp>
      <p:sp>
        <p:nvSpPr>
          <p:cNvPr id="104" name="Oval 103"/>
          <p:cNvSpPr/>
          <p:nvPr/>
        </p:nvSpPr>
        <p:spPr bwMode="auto">
          <a:xfrm>
            <a:off x="6583658" y="2057415"/>
            <a:ext cx="1097269" cy="457195"/>
          </a:xfrm>
          <a:prstGeom prst="ellipse">
            <a:avLst/>
          </a:prstGeom>
          <a:solidFill>
            <a:srgbClr val="FF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outerShdw blurRad="38100" dist="38100" dir="2700000" algn="tl">
                  <a:srgbClr val="000000">
                    <a:alpha val="43137"/>
                  </a:srgbClr>
                </a:outerShdw>
              </a:effectLst>
              <a:latin typeface="Times New Roman" pitchFamily="18" charset="0"/>
            </a:endParaRPr>
          </a:p>
        </p:txBody>
      </p:sp>
      <p:sp>
        <p:nvSpPr>
          <p:cNvPr id="4" name="Footer Placeholder 3"/>
          <p:cNvSpPr>
            <a:spLocks noGrp="1"/>
          </p:cNvSpPr>
          <p:nvPr>
            <p:ph type="ftr" sz="quarter" idx="10"/>
          </p:nvPr>
        </p:nvSpPr>
        <p:spPr/>
        <p:txBody>
          <a:bodyPr/>
          <a:lstStyle/>
          <a:p>
            <a:r>
              <a:rPr lang="en-US" smtClean="0"/>
              <a:t>Integer_LP</a:t>
            </a:r>
            <a:endParaRPr lang="en-US" dirty="0"/>
          </a:p>
        </p:txBody>
      </p:sp>
      <p:sp>
        <p:nvSpPr>
          <p:cNvPr id="5" name="Slide Number Placeholder 4"/>
          <p:cNvSpPr>
            <a:spLocks noGrp="1"/>
          </p:cNvSpPr>
          <p:nvPr>
            <p:ph type="sldNum" sz="quarter" idx="11"/>
          </p:nvPr>
        </p:nvSpPr>
        <p:spPr/>
        <p:txBody>
          <a:bodyPr/>
          <a:lstStyle/>
          <a:p>
            <a:fld id="{888837BE-EF37-416A-A6F4-6673181D1C09}" type="slidenum">
              <a:rPr lang="en-US" smtClean="0"/>
              <a:pPr/>
              <a:t>6</a:t>
            </a:fld>
            <a:endParaRPr lang="en-US" dirty="0"/>
          </a:p>
        </p:txBody>
      </p:sp>
      <p:sp>
        <p:nvSpPr>
          <p:cNvPr id="7" name="AutoShape 15"/>
          <p:cNvSpPr>
            <a:spLocks noChangeArrowheads="1"/>
          </p:cNvSpPr>
          <p:nvPr/>
        </p:nvSpPr>
        <p:spPr bwMode="blackWhite">
          <a:xfrm>
            <a:off x="228599" y="152400"/>
            <a:ext cx="2057425" cy="510778"/>
          </a:xfrm>
          <a:prstGeom prst="roundRect">
            <a:avLst>
              <a:gd name="adj" fmla="val 16667"/>
            </a:avLst>
          </a:prstGeom>
          <a:gradFill flip="none" rotWithShape="1">
            <a:gsLst>
              <a:gs pos="0">
                <a:srgbClr val="00FF00">
                  <a:shade val="30000"/>
                  <a:satMod val="115000"/>
                </a:srgbClr>
              </a:gs>
              <a:gs pos="50000">
                <a:srgbClr val="00FF00">
                  <a:shade val="67500"/>
                  <a:satMod val="115000"/>
                </a:srgbClr>
              </a:gs>
              <a:gs pos="100000">
                <a:srgbClr val="00FF00">
                  <a:shade val="100000"/>
                  <a:satMod val="115000"/>
                </a:srgbClr>
              </a:gs>
            </a:gsLst>
            <a:lin ang="18900000" scaled="1"/>
            <a:tileRect/>
          </a:gradFill>
          <a:ln w="9525">
            <a:solidFill>
              <a:srgbClr val="4D4D4D"/>
            </a:solidFill>
            <a:round/>
            <a:headEnd/>
            <a:tailEnd/>
          </a:ln>
          <a:effectLst>
            <a:outerShdw dist="107763" dir="2700000" algn="ctr" rotWithShape="0">
              <a:schemeClr val="bg2">
                <a:alpha val="50000"/>
              </a:schemeClr>
            </a:outerShdw>
          </a:effectLst>
        </p:spPr>
        <p:txBody>
          <a:bodyPr wrap="square">
            <a:spAutoFit/>
          </a:bodyPr>
          <a:lstStyle/>
          <a:p>
            <a:pPr algn="ctr"/>
            <a:r>
              <a:rPr lang="en-US" b="1" dirty="0" smtClean="0">
                <a:solidFill>
                  <a:schemeClr val="tx2"/>
                </a:solidFill>
                <a:effectLst>
                  <a:outerShdw blurRad="38100" dist="38100" dir="2700000" algn="tl">
                    <a:srgbClr val="FFFFFF"/>
                  </a:outerShdw>
                </a:effectLst>
                <a:latin typeface="Verdana" pitchFamily="34" charset="0"/>
              </a:rPr>
              <a:t>ILP: B&amp;B</a:t>
            </a:r>
          </a:p>
        </p:txBody>
      </p:sp>
      <p:graphicFrame>
        <p:nvGraphicFramePr>
          <p:cNvPr id="10" name="Table 9"/>
          <p:cNvGraphicFramePr>
            <a:graphicFrameLocks noGrp="1"/>
          </p:cNvGraphicFramePr>
          <p:nvPr>
            <p:extLst>
              <p:ext uri="{D42A27DB-BD31-4B8C-83A1-F6EECF244321}">
                <p14:modId xmlns:p14="http://schemas.microsoft.com/office/powerpoint/2010/main" val="1064792773"/>
              </p:ext>
            </p:extLst>
          </p:nvPr>
        </p:nvGraphicFramePr>
        <p:xfrm>
          <a:off x="5257800" y="152400"/>
          <a:ext cx="3429000" cy="1280160"/>
        </p:xfrm>
        <a:graphic>
          <a:graphicData uri="http://schemas.openxmlformats.org/drawingml/2006/table">
            <a:tbl>
              <a:tblPr firstRow="1" bandRow="1">
                <a:tableStyleId>{5C22544A-7EE6-4342-B048-85BDC9FD1C3A}</a:tableStyleId>
              </a:tblPr>
              <a:tblGrid>
                <a:gridCol w="1219200"/>
                <a:gridCol w="2209800"/>
              </a:tblGrid>
              <a:tr h="370840">
                <a:tc>
                  <a:txBody>
                    <a:bodyPr/>
                    <a:lstStyle/>
                    <a:p>
                      <a:r>
                        <a:rPr lang="en-US" sz="2000" b="1" kern="1200" dirty="0" smtClean="0">
                          <a:solidFill>
                            <a:schemeClr val="tx1"/>
                          </a:solidFill>
                          <a:effectLst>
                            <a:outerShdw blurRad="38100" dist="38100" dir="2700000" algn="tl">
                              <a:srgbClr val="FFFFFF"/>
                            </a:outerShdw>
                          </a:effectLst>
                          <a:latin typeface="Calibri" pitchFamily="34" charset="0"/>
                          <a:ea typeface="+mn-ea"/>
                          <a:cs typeface="Calibri" pitchFamily="34" charset="0"/>
                        </a:rPr>
                        <a:t>Maximize </a:t>
                      </a:r>
                    </a:p>
                  </a:txBody>
                  <a:tcPr marR="182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b="1" kern="1200" dirty="0" smtClean="0">
                          <a:solidFill>
                            <a:schemeClr val="dk1"/>
                          </a:solidFill>
                          <a:effectLst>
                            <a:outerShdw blurRad="38100" dist="38100" dir="2700000" algn="tl">
                              <a:srgbClr val="FFFFFF"/>
                            </a:outerShdw>
                          </a:effectLst>
                          <a:latin typeface="Calibri" pitchFamily="34" charset="0"/>
                          <a:ea typeface="+mn-ea"/>
                          <a:cs typeface="Calibri" pitchFamily="34" charset="0"/>
                        </a:rPr>
                        <a:t>7x</a:t>
                      </a:r>
                      <a:r>
                        <a:rPr lang="en-US" sz="2400" b="1" kern="1200" baseline="-25000" dirty="0" smtClean="0">
                          <a:solidFill>
                            <a:schemeClr val="dk1"/>
                          </a:solidFill>
                          <a:effectLst>
                            <a:outerShdw blurRad="38100" dist="38100" dir="2700000" algn="tl">
                              <a:srgbClr val="FFFFFF"/>
                            </a:outerShdw>
                          </a:effectLst>
                          <a:latin typeface="Calibri" pitchFamily="34" charset="0"/>
                          <a:ea typeface="+mn-ea"/>
                          <a:cs typeface="Calibri" pitchFamily="34" charset="0"/>
                        </a:rPr>
                        <a:t>1</a:t>
                      </a:r>
                      <a:r>
                        <a:rPr lang="en-US" sz="2400" b="1" kern="1200" dirty="0" smtClean="0">
                          <a:solidFill>
                            <a:schemeClr val="dk1"/>
                          </a:solidFill>
                          <a:effectLst>
                            <a:outerShdw blurRad="38100" dist="38100" dir="2700000" algn="tl">
                              <a:srgbClr val="FFFFFF"/>
                            </a:outerShdw>
                          </a:effectLst>
                          <a:latin typeface="Calibri" pitchFamily="34" charset="0"/>
                          <a:ea typeface="+mn-ea"/>
                          <a:cs typeface="Calibri" pitchFamily="34" charset="0"/>
                        </a:rPr>
                        <a:t>+ 11x</a:t>
                      </a:r>
                      <a:r>
                        <a:rPr lang="en-US" sz="2400" b="1" kern="1200" baseline="-25000" dirty="0" smtClean="0">
                          <a:solidFill>
                            <a:schemeClr val="dk1"/>
                          </a:solidFill>
                          <a:effectLst>
                            <a:outerShdw blurRad="38100" dist="38100" dir="2700000" algn="tl">
                              <a:srgbClr val="FFFFFF"/>
                            </a:outerShdw>
                          </a:effectLst>
                          <a:latin typeface="Calibri" pitchFamily="34" charset="0"/>
                          <a:ea typeface="+mn-ea"/>
                          <a:cs typeface="Calibri" pitchFamily="34" charset="0"/>
                        </a:rPr>
                        <a:t>2</a:t>
                      </a:r>
                      <a:r>
                        <a:rPr lang="en-US" sz="2400" b="1" kern="1200" dirty="0" smtClean="0">
                          <a:solidFill>
                            <a:schemeClr val="dk1"/>
                          </a:solidFill>
                          <a:effectLst>
                            <a:outerShdw blurRad="38100" dist="38100" dir="2700000" algn="tl">
                              <a:srgbClr val="FFFFFF"/>
                            </a:outerShdw>
                          </a:effectLst>
                          <a:latin typeface="Calibri" pitchFamily="34" charset="0"/>
                          <a:ea typeface="+mn-ea"/>
                          <a:cs typeface="Calibri" pitchFamily="34" charset="0"/>
                        </a:rPr>
                        <a:t>  = Z</a:t>
                      </a:r>
                    </a:p>
                  </a:txBody>
                  <a:tcPr marR="182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r>
                        <a:rPr lang="en-US" sz="2000" b="1" kern="1200" dirty="0" smtClean="0">
                          <a:solidFill>
                            <a:schemeClr val="tx1"/>
                          </a:solidFill>
                          <a:effectLst>
                            <a:outerShdw blurRad="38100" dist="38100" dir="2700000" algn="tl">
                              <a:srgbClr val="FFFFFF"/>
                            </a:outerShdw>
                          </a:effectLst>
                          <a:latin typeface="Calibri" pitchFamily="34" charset="0"/>
                          <a:ea typeface="+mn-ea"/>
                          <a:cs typeface="Calibri" pitchFamily="34" charset="0"/>
                        </a:rPr>
                        <a:t>Subject to</a:t>
                      </a:r>
                    </a:p>
                    <a:p>
                      <a:pPr marL="0" marR="0" indent="0" algn="l" defTabSz="914400" rtl="0" eaLnBrk="1" fontAlgn="auto" latinLnBrk="0" hangingPunct="1">
                        <a:lnSpc>
                          <a:spcPct val="100000"/>
                        </a:lnSpc>
                        <a:spcBef>
                          <a:spcPts val="0"/>
                        </a:spcBef>
                        <a:spcAft>
                          <a:spcPts val="0"/>
                        </a:spcAft>
                        <a:buClrTx/>
                        <a:buSzTx/>
                        <a:buFontTx/>
                        <a:buNone/>
                        <a:tabLst/>
                        <a:defRPr/>
                      </a:pPr>
                      <a:r>
                        <a:rPr lang="en-US" sz="2000" b="1" kern="1200" dirty="0" smtClean="0">
                          <a:solidFill>
                            <a:schemeClr val="dk1"/>
                          </a:solidFill>
                          <a:effectLst>
                            <a:outerShdw blurRad="38100" dist="38100" dir="2700000" algn="tl">
                              <a:srgbClr val="FFFFFF"/>
                            </a:outerShdw>
                          </a:effectLst>
                          <a:latin typeface="Calibri" pitchFamily="34" charset="0"/>
                          <a:ea typeface="+mn-ea"/>
                          <a:cs typeface="Calibri" pitchFamily="34" charset="0"/>
                        </a:rPr>
                        <a:t>x</a:t>
                      </a:r>
                      <a:r>
                        <a:rPr lang="en-US" sz="2000" b="1" kern="1200" baseline="-25000" dirty="0" smtClean="0">
                          <a:solidFill>
                            <a:schemeClr val="dk1"/>
                          </a:solidFill>
                          <a:effectLst>
                            <a:outerShdw blurRad="38100" dist="38100" dir="2700000" algn="tl">
                              <a:srgbClr val="FFFFFF"/>
                            </a:outerShdw>
                          </a:effectLst>
                          <a:latin typeface="Calibri" pitchFamily="34" charset="0"/>
                          <a:ea typeface="+mn-ea"/>
                          <a:cs typeface="Calibri" pitchFamily="34" charset="0"/>
                        </a:rPr>
                        <a:t>1</a:t>
                      </a:r>
                      <a:r>
                        <a:rPr lang="en-US" sz="2000" b="1" kern="1200" baseline="0" dirty="0" smtClean="0">
                          <a:solidFill>
                            <a:schemeClr val="dk1"/>
                          </a:solidFill>
                          <a:effectLst>
                            <a:outerShdw blurRad="38100" dist="38100" dir="2700000" algn="tl">
                              <a:srgbClr val="FFFFFF"/>
                            </a:outerShdw>
                          </a:effectLst>
                          <a:latin typeface="Calibri" pitchFamily="34" charset="0"/>
                          <a:ea typeface="+mn-ea"/>
                          <a:cs typeface="Calibri" pitchFamily="34" charset="0"/>
                        </a:rPr>
                        <a:t> &amp;</a:t>
                      </a:r>
                      <a:r>
                        <a:rPr lang="en-US" sz="2000" b="1" kern="1200" dirty="0" smtClean="0">
                          <a:solidFill>
                            <a:schemeClr val="dk1"/>
                          </a:solidFill>
                          <a:effectLst>
                            <a:outerShdw blurRad="38100" dist="38100" dir="2700000" algn="tl">
                              <a:srgbClr val="FFFFFF"/>
                            </a:outerShdw>
                          </a:effectLst>
                          <a:latin typeface="Calibri" pitchFamily="34" charset="0"/>
                          <a:ea typeface="+mn-ea"/>
                          <a:cs typeface="Calibri" pitchFamily="34" charset="0"/>
                        </a:rPr>
                        <a:t> x</a:t>
                      </a:r>
                      <a:r>
                        <a:rPr lang="en-US" sz="2000" b="1" kern="1200" baseline="-25000" dirty="0" smtClean="0">
                          <a:solidFill>
                            <a:schemeClr val="dk1"/>
                          </a:solidFill>
                          <a:effectLst>
                            <a:outerShdw blurRad="38100" dist="38100" dir="2700000" algn="tl">
                              <a:srgbClr val="FFFFFF"/>
                            </a:outerShdw>
                          </a:effectLst>
                          <a:latin typeface="Calibri" pitchFamily="34" charset="0"/>
                          <a:ea typeface="+mn-ea"/>
                          <a:cs typeface="Calibri" pitchFamily="34" charset="0"/>
                        </a:rPr>
                        <a:t>2</a:t>
                      </a:r>
                      <a:r>
                        <a:rPr lang="en-US" sz="2000" b="1" kern="1200" dirty="0" smtClean="0">
                          <a:solidFill>
                            <a:schemeClr val="dk1"/>
                          </a:solidFill>
                          <a:effectLst>
                            <a:outerShdw blurRad="38100" dist="38100" dir="2700000" algn="tl">
                              <a:srgbClr val="FFFFFF"/>
                            </a:outerShdw>
                          </a:effectLst>
                          <a:latin typeface="Calibri" pitchFamily="34" charset="0"/>
                          <a:ea typeface="+mn-ea"/>
                          <a:cs typeface="Calibri" pitchFamily="34" charset="0"/>
                        </a:rPr>
                        <a:t> ≥ 0</a:t>
                      </a:r>
                    </a:p>
                  </a:txBody>
                  <a:tcPr marR="182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b="1" kern="1200" dirty="0" smtClean="0">
                          <a:solidFill>
                            <a:schemeClr val="dk1"/>
                          </a:solidFill>
                          <a:effectLst>
                            <a:outerShdw blurRad="38100" dist="38100" dir="2700000" algn="tl">
                              <a:srgbClr val="FFFFFF"/>
                            </a:outerShdw>
                          </a:effectLst>
                          <a:latin typeface="Calibri" pitchFamily="34" charset="0"/>
                          <a:ea typeface="+mn-ea"/>
                          <a:cs typeface="Calibri" pitchFamily="34" charset="0"/>
                        </a:rPr>
                        <a:t>     </a:t>
                      </a:r>
                      <a:r>
                        <a:rPr lang="en-US" sz="2400" b="1" kern="1200" dirty="0" smtClean="0">
                          <a:solidFill>
                            <a:schemeClr val="tx1"/>
                          </a:solidFill>
                          <a:effectLst>
                            <a:outerShdw blurRad="38100" dist="38100" dir="2700000" algn="tl">
                              <a:srgbClr val="FFFFFF"/>
                            </a:outerShdw>
                          </a:effectLst>
                          <a:latin typeface="Calibri" pitchFamily="34" charset="0"/>
                          <a:ea typeface="+mn-ea"/>
                          <a:cs typeface="Calibri" pitchFamily="34" charset="0"/>
                        </a:rPr>
                        <a:t>x</a:t>
                      </a:r>
                      <a:r>
                        <a:rPr lang="en-US" sz="2400" b="1" kern="1200" baseline="-25000" dirty="0" smtClean="0">
                          <a:solidFill>
                            <a:schemeClr val="tx1"/>
                          </a:solidFill>
                          <a:effectLst>
                            <a:outerShdw blurRad="38100" dist="38100" dir="2700000" algn="tl">
                              <a:srgbClr val="FFFFFF"/>
                            </a:outerShdw>
                          </a:effectLst>
                          <a:latin typeface="Calibri" pitchFamily="34" charset="0"/>
                          <a:ea typeface="+mn-ea"/>
                          <a:cs typeface="Calibri" pitchFamily="34" charset="0"/>
                        </a:rPr>
                        <a:t>1</a:t>
                      </a:r>
                      <a:r>
                        <a:rPr lang="en-US" sz="2400" b="1" kern="1200" dirty="0" smtClean="0">
                          <a:solidFill>
                            <a:schemeClr val="tx1"/>
                          </a:solidFill>
                          <a:effectLst>
                            <a:outerShdw blurRad="38100" dist="38100" dir="2700000" algn="tl">
                              <a:srgbClr val="FFFFFF"/>
                            </a:outerShdw>
                          </a:effectLst>
                          <a:latin typeface="Calibri" pitchFamily="34" charset="0"/>
                          <a:ea typeface="+mn-ea"/>
                          <a:cs typeface="Calibri" pitchFamily="34" charset="0"/>
                        </a:rPr>
                        <a:t>  +   x</a:t>
                      </a:r>
                      <a:r>
                        <a:rPr lang="en-US" sz="2400" b="1" kern="1200" baseline="-25000" dirty="0" smtClean="0">
                          <a:solidFill>
                            <a:schemeClr val="tx1"/>
                          </a:solidFill>
                          <a:effectLst>
                            <a:outerShdw blurRad="38100" dist="38100" dir="2700000" algn="tl">
                              <a:srgbClr val="FFFFFF"/>
                            </a:outerShdw>
                          </a:effectLst>
                          <a:latin typeface="Calibri" pitchFamily="34" charset="0"/>
                          <a:ea typeface="+mn-ea"/>
                          <a:cs typeface="Calibri" pitchFamily="34" charset="0"/>
                        </a:rPr>
                        <a:t>2</a:t>
                      </a:r>
                      <a:r>
                        <a:rPr lang="en-US" sz="2400" b="1" kern="1200" dirty="0" smtClean="0">
                          <a:solidFill>
                            <a:schemeClr val="tx1"/>
                          </a:solidFill>
                          <a:effectLst>
                            <a:outerShdw blurRad="38100" dist="38100" dir="2700000" algn="tl">
                              <a:srgbClr val="FFFFFF"/>
                            </a:outerShdw>
                          </a:effectLst>
                          <a:latin typeface="Calibri" pitchFamily="34" charset="0"/>
                          <a:ea typeface="+mn-ea"/>
                          <a:cs typeface="Calibri" pitchFamily="34" charset="0"/>
                        </a:rPr>
                        <a:t>  ≤  6</a:t>
                      </a:r>
                      <a:r>
                        <a:rPr lang="en-US" sz="2400" b="1" kern="1200" baseline="0" dirty="0" smtClean="0">
                          <a:solidFill>
                            <a:schemeClr val="tx1"/>
                          </a:solidFill>
                          <a:effectLst>
                            <a:outerShdw blurRad="38100" dist="38100" dir="2700000" algn="tl">
                              <a:srgbClr val="FFFFFF"/>
                            </a:outerShdw>
                          </a:effectLst>
                          <a:latin typeface="Calibri" pitchFamily="34" charset="0"/>
                          <a:ea typeface="+mn-ea"/>
                          <a:cs typeface="Calibri" pitchFamily="34" charset="0"/>
                        </a:rPr>
                        <a:t> </a:t>
                      </a:r>
                      <a:r>
                        <a:rPr lang="en-US" sz="2400" b="1" kern="1200" dirty="0" smtClean="0">
                          <a:solidFill>
                            <a:schemeClr val="dk1"/>
                          </a:solidFill>
                          <a:effectLst>
                            <a:outerShdw blurRad="38100" dist="38100" dir="2700000" algn="tl">
                              <a:srgbClr val="FFFFFF"/>
                            </a:outerShdw>
                          </a:effectLst>
                          <a:latin typeface="Calibri" pitchFamily="34" charset="0"/>
                          <a:ea typeface="+mn-ea"/>
                          <a:cs typeface="Calibri" pitchFamily="34" charset="0"/>
                        </a:rPr>
                        <a:t>18x</a:t>
                      </a:r>
                      <a:r>
                        <a:rPr lang="en-US" sz="2400" b="1" kern="1200" baseline="-25000" dirty="0" smtClean="0">
                          <a:solidFill>
                            <a:schemeClr val="dk1"/>
                          </a:solidFill>
                          <a:effectLst>
                            <a:outerShdw blurRad="38100" dist="38100" dir="2700000" algn="tl">
                              <a:srgbClr val="FFFFFF"/>
                            </a:outerShdw>
                          </a:effectLst>
                          <a:latin typeface="Calibri" pitchFamily="34" charset="0"/>
                          <a:ea typeface="+mn-ea"/>
                          <a:cs typeface="Calibri" pitchFamily="34" charset="0"/>
                        </a:rPr>
                        <a:t>1</a:t>
                      </a:r>
                      <a:r>
                        <a:rPr lang="en-US" sz="2400" b="1" kern="1200" dirty="0" smtClean="0">
                          <a:solidFill>
                            <a:schemeClr val="dk1"/>
                          </a:solidFill>
                          <a:effectLst>
                            <a:outerShdw blurRad="38100" dist="38100" dir="2700000" algn="tl">
                              <a:srgbClr val="FFFFFF"/>
                            </a:outerShdw>
                          </a:effectLst>
                          <a:latin typeface="Calibri" pitchFamily="34" charset="0"/>
                          <a:ea typeface="+mn-ea"/>
                          <a:cs typeface="Calibri" pitchFamily="34" charset="0"/>
                        </a:rPr>
                        <a:t>+ 34x</a:t>
                      </a:r>
                      <a:r>
                        <a:rPr lang="en-US" sz="2400" b="1" kern="1200" baseline="-25000" dirty="0" smtClean="0">
                          <a:solidFill>
                            <a:schemeClr val="dk1"/>
                          </a:solidFill>
                          <a:effectLst>
                            <a:outerShdw blurRad="38100" dist="38100" dir="2700000" algn="tl">
                              <a:srgbClr val="FFFFFF"/>
                            </a:outerShdw>
                          </a:effectLst>
                          <a:latin typeface="Calibri" pitchFamily="34" charset="0"/>
                          <a:ea typeface="+mn-ea"/>
                          <a:cs typeface="Calibri" pitchFamily="34" charset="0"/>
                        </a:rPr>
                        <a:t>2</a:t>
                      </a:r>
                      <a:r>
                        <a:rPr lang="en-US" sz="2400" b="1" kern="1200" dirty="0" smtClean="0">
                          <a:solidFill>
                            <a:schemeClr val="dk1"/>
                          </a:solidFill>
                          <a:effectLst>
                            <a:outerShdw blurRad="38100" dist="38100" dir="2700000" algn="tl">
                              <a:srgbClr val="FFFFFF"/>
                            </a:outerShdw>
                          </a:effectLst>
                          <a:latin typeface="Calibri" pitchFamily="34" charset="0"/>
                          <a:ea typeface="+mn-ea"/>
                          <a:cs typeface="Calibri" pitchFamily="34" charset="0"/>
                        </a:rPr>
                        <a:t> ≤ 154</a:t>
                      </a:r>
                    </a:p>
                  </a:txBody>
                  <a:tcPr marR="182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64" name="TextBox 63"/>
          <p:cNvSpPr txBox="1"/>
          <p:nvPr/>
        </p:nvSpPr>
        <p:spPr>
          <a:xfrm>
            <a:off x="5715000" y="1752600"/>
            <a:ext cx="1905000" cy="707886"/>
          </a:xfrm>
          <a:prstGeom prst="rect">
            <a:avLst/>
          </a:prstGeom>
          <a:noFill/>
          <a:ln w="25400">
            <a:solidFill>
              <a:schemeClr val="tx1"/>
            </a:solidFill>
          </a:ln>
        </p:spPr>
        <p:txBody>
          <a:bodyPr wrap="square" rtlCol="0">
            <a:spAutoFit/>
          </a:bodyPr>
          <a:lstStyle/>
          <a:p>
            <a:r>
              <a:rPr lang="en-US" sz="2000" b="1" i="1" dirty="0" smtClean="0">
                <a:solidFill>
                  <a:srgbClr val="FF0000"/>
                </a:solidFill>
                <a:effectLst>
                  <a:outerShdw blurRad="38100" dist="38100" dir="2700000" algn="tl">
                    <a:srgbClr val="FFFFFF"/>
                  </a:outerShdw>
                </a:effectLst>
                <a:latin typeface="Calibri" pitchFamily="34" charset="0"/>
                <a:cs typeface="Calibri" pitchFamily="34" charset="0"/>
              </a:rPr>
              <a:t>LP:</a:t>
            </a:r>
            <a:r>
              <a:rPr lang="en-US" sz="2000" b="1" dirty="0" smtClean="0">
                <a:solidFill>
                  <a:schemeClr val="dk1"/>
                </a:solidFill>
                <a:effectLst>
                  <a:outerShdw blurRad="38100" dist="38100" dir="2700000" algn="tl">
                    <a:srgbClr val="FFFFFF"/>
                  </a:outerShdw>
                </a:effectLst>
                <a:latin typeface="Calibri" pitchFamily="34" charset="0"/>
                <a:cs typeface="Calibri" pitchFamily="34" charset="0"/>
              </a:rPr>
              <a:t> Z = 53.5. (3.125, 2.875) </a:t>
            </a:r>
          </a:p>
        </p:txBody>
      </p:sp>
      <p:grpSp>
        <p:nvGrpSpPr>
          <p:cNvPr id="97" name="Group 96"/>
          <p:cNvGrpSpPr/>
          <p:nvPr/>
        </p:nvGrpSpPr>
        <p:grpSpPr>
          <a:xfrm>
            <a:off x="152400" y="1447800"/>
            <a:ext cx="5486400" cy="4641850"/>
            <a:chOff x="152400" y="1447800"/>
            <a:chExt cx="5486400" cy="4641850"/>
          </a:xfrm>
        </p:grpSpPr>
        <p:grpSp>
          <p:nvGrpSpPr>
            <p:cNvPr id="95" name="Group 94"/>
            <p:cNvGrpSpPr/>
            <p:nvPr/>
          </p:nvGrpSpPr>
          <p:grpSpPr>
            <a:xfrm>
              <a:off x="152400" y="1447800"/>
              <a:ext cx="5486400" cy="4641850"/>
              <a:chOff x="152400" y="1447800"/>
              <a:chExt cx="5486400" cy="4641850"/>
            </a:xfrm>
          </p:grpSpPr>
          <p:grpSp>
            <p:nvGrpSpPr>
              <p:cNvPr id="8" name="Group 73"/>
              <p:cNvGrpSpPr/>
              <p:nvPr/>
            </p:nvGrpSpPr>
            <p:grpSpPr>
              <a:xfrm>
                <a:off x="152400" y="1447800"/>
                <a:ext cx="5486400" cy="4641850"/>
                <a:chOff x="1181100" y="1111250"/>
                <a:chExt cx="5486400" cy="4641850"/>
              </a:xfrm>
            </p:grpSpPr>
            <p:cxnSp>
              <p:nvCxnSpPr>
                <p:cNvPr id="94" name="AutoShape 33"/>
                <p:cNvCxnSpPr>
                  <a:cxnSpLocks noChangeShapeType="1"/>
                </p:cNvCxnSpPr>
                <p:nvPr/>
              </p:nvCxnSpPr>
              <p:spPr bwMode="auto">
                <a:xfrm>
                  <a:off x="1752600" y="2638425"/>
                  <a:ext cx="2743200" cy="2743200"/>
                </a:xfrm>
                <a:prstGeom prst="straightConnector1">
                  <a:avLst/>
                </a:prstGeom>
                <a:noFill/>
                <a:ln w="38100">
                  <a:solidFill>
                    <a:srgbClr val="17365D"/>
                  </a:solidFill>
                  <a:round/>
                  <a:headEnd/>
                  <a:tailEnd/>
                </a:ln>
                <a:effectLst/>
              </p:spPr>
            </p:cxnSp>
            <p:grpSp>
              <p:nvGrpSpPr>
                <p:cNvPr id="9" name="Group 72"/>
                <p:cNvGrpSpPr/>
                <p:nvPr/>
              </p:nvGrpSpPr>
              <p:grpSpPr>
                <a:xfrm>
                  <a:off x="1181100" y="1111250"/>
                  <a:ext cx="5486400" cy="4641850"/>
                  <a:chOff x="1181100" y="1111250"/>
                  <a:chExt cx="5486400" cy="4641850"/>
                </a:xfrm>
              </p:grpSpPr>
              <p:grpSp>
                <p:nvGrpSpPr>
                  <p:cNvPr id="11" name="Group 3"/>
                  <p:cNvGrpSpPr>
                    <a:grpSpLocks/>
                  </p:cNvGrpSpPr>
                  <p:nvPr/>
                </p:nvGrpSpPr>
                <p:grpSpPr bwMode="auto">
                  <a:xfrm>
                    <a:off x="1181100" y="1111250"/>
                    <a:ext cx="571500" cy="4344035"/>
                    <a:chOff x="1620" y="1510"/>
                    <a:chExt cx="900" cy="6841"/>
                  </a:xfrm>
                </p:grpSpPr>
                <p:sp>
                  <p:nvSpPr>
                    <p:cNvPr id="163" name="Text Box 4"/>
                    <p:cNvSpPr txBox="1">
                      <a:spLocks noChangeArrowheads="1"/>
                    </p:cNvSpPr>
                    <p:nvPr/>
                  </p:nvSpPr>
                  <p:spPr bwMode="auto">
                    <a:xfrm>
                      <a:off x="1620" y="1510"/>
                      <a:ext cx="684" cy="6841"/>
                    </a:xfrm>
                    <a:prstGeom prst="rect">
                      <a:avLst/>
                    </a:prstGeom>
                    <a:noFill/>
                    <a:ln w="9525">
                      <a:noFill/>
                      <a:miter lim="800000"/>
                      <a:headEnd/>
                      <a:tailEnd/>
                    </a:ln>
                  </p:spPr>
                  <p:txBody>
                    <a:bodyPr vert="horz" wrap="square" lIns="0" tIns="45720" rIns="0" bIns="45720" numCol="1" anchor="t" anchorCtr="0" compatLnSpc="1">
                      <a:prstTxWarp prst="textNoShape">
                        <a:avLst/>
                      </a:prstTxWarp>
                    </a:bodyPr>
                    <a:lstStyle/>
                    <a:p>
                      <a:pPr marL="0" marR="0" lvl="0" indent="0" algn="r" defTabSz="914400" rtl="0" eaLnBrk="1" fontAlgn="base" latinLnBrk="0" hangingPunct="1">
                        <a:lnSpc>
                          <a:spcPct val="100000"/>
                        </a:lnSpc>
                        <a:spcBef>
                          <a:spcPct val="0"/>
                        </a:spcBef>
                        <a:spcAft>
                          <a:spcPts val="1400"/>
                        </a:spcAft>
                        <a:buClrTx/>
                        <a:buSzTx/>
                        <a:buFontTx/>
                        <a:buNone/>
                        <a:tabLst/>
                      </a:pPr>
                      <a:r>
                        <a:rPr kumimoji="0" lang="en-US" sz="1800" b="1" i="0" u="none" strike="noStrike" cap="none" normalizeH="0" baseline="0" dirty="0" smtClean="0">
                          <a:ln>
                            <a:noFill/>
                          </a:ln>
                          <a:solidFill>
                            <a:schemeClr val="tx1"/>
                          </a:solidFill>
                          <a:effectLst/>
                          <a:latin typeface="Calibri" pitchFamily="34" charset="0"/>
                          <a:cs typeface="Calibri" pitchFamily="34" charset="0"/>
                        </a:rPr>
                        <a:t>9</a:t>
                      </a:r>
                    </a:p>
                    <a:p>
                      <a:pPr marL="0" marR="0" lvl="0" indent="0" algn="r" defTabSz="914400" rtl="0" eaLnBrk="1" fontAlgn="base" latinLnBrk="0" hangingPunct="1">
                        <a:lnSpc>
                          <a:spcPct val="100000"/>
                        </a:lnSpc>
                        <a:spcBef>
                          <a:spcPct val="0"/>
                        </a:spcBef>
                        <a:spcAft>
                          <a:spcPts val="1400"/>
                        </a:spcAft>
                        <a:buClrTx/>
                        <a:buSzTx/>
                        <a:buFontTx/>
                        <a:buNone/>
                        <a:tabLst/>
                      </a:pPr>
                      <a:r>
                        <a:rPr kumimoji="0" lang="en-US" sz="1800" b="1" i="0" u="none" strike="noStrike" cap="none" normalizeH="0" baseline="0" dirty="0" smtClean="0">
                          <a:ln>
                            <a:noFill/>
                          </a:ln>
                          <a:solidFill>
                            <a:schemeClr val="tx1"/>
                          </a:solidFill>
                          <a:effectLst/>
                          <a:latin typeface="Calibri" pitchFamily="34" charset="0"/>
                          <a:cs typeface="Calibri" pitchFamily="34" charset="0"/>
                        </a:rPr>
                        <a:t>8</a:t>
                      </a:r>
                    </a:p>
                    <a:p>
                      <a:pPr marL="0" marR="0" lvl="0" indent="0" algn="r" defTabSz="914400" rtl="0" eaLnBrk="1" fontAlgn="base" latinLnBrk="0" hangingPunct="1">
                        <a:lnSpc>
                          <a:spcPct val="100000"/>
                        </a:lnSpc>
                        <a:spcBef>
                          <a:spcPct val="0"/>
                        </a:spcBef>
                        <a:spcAft>
                          <a:spcPts val="1400"/>
                        </a:spcAft>
                        <a:buClrTx/>
                        <a:buSzTx/>
                        <a:buFontTx/>
                        <a:buNone/>
                        <a:tabLst/>
                      </a:pPr>
                      <a:r>
                        <a:rPr kumimoji="0" lang="en-US" sz="1800" b="1" i="0" u="none" strike="noStrike" cap="none" normalizeH="0" baseline="0" dirty="0" smtClean="0">
                          <a:ln>
                            <a:noFill/>
                          </a:ln>
                          <a:solidFill>
                            <a:schemeClr val="tx1"/>
                          </a:solidFill>
                          <a:effectLst/>
                          <a:latin typeface="Calibri" pitchFamily="34" charset="0"/>
                          <a:cs typeface="Calibri" pitchFamily="34" charset="0"/>
                        </a:rPr>
                        <a:t>7</a:t>
                      </a:r>
                    </a:p>
                    <a:p>
                      <a:pPr marL="0" marR="0" lvl="0" indent="0" algn="r" defTabSz="914400" rtl="0" eaLnBrk="1" fontAlgn="base" latinLnBrk="0" hangingPunct="1">
                        <a:lnSpc>
                          <a:spcPct val="100000"/>
                        </a:lnSpc>
                        <a:spcBef>
                          <a:spcPct val="0"/>
                        </a:spcBef>
                        <a:spcAft>
                          <a:spcPts val="1400"/>
                        </a:spcAft>
                        <a:buClrTx/>
                        <a:buSzTx/>
                        <a:buFontTx/>
                        <a:buNone/>
                        <a:tabLst/>
                      </a:pPr>
                      <a:r>
                        <a:rPr kumimoji="0" lang="en-US" sz="1800" b="1" i="0" u="none" strike="noStrike" cap="none" normalizeH="0" baseline="0" dirty="0" smtClean="0">
                          <a:ln>
                            <a:noFill/>
                          </a:ln>
                          <a:solidFill>
                            <a:schemeClr val="tx1"/>
                          </a:solidFill>
                          <a:effectLst/>
                          <a:latin typeface="Calibri" pitchFamily="34" charset="0"/>
                          <a:cs typeface="Calibri" pitchFamily="34" charset="0"/>
                        </a:rPr>
                        <a:t>6</a:t>
                      </a:r>
                    </a:p>
                    <a:p>
                      <a:pPr marL="0" marR="0" lvl="0" indent="0" algn="r" defTabSz="914400" rtl="0" eaLnBrk="1" fontAlgn="base" latinLnBrk="0" hangingPunct="1">
                        <a:lnSpc>
                          <a:spcPct val="100000"/>
                        </a:lnSpc>
                        <a:spcBef>
                          <a:spcPct val="0"/>
                        </a:spcBef>
                        <a:spcAft>
                          <a:spcPts val="1400"/>
                        </a:spcAft>
                        <a:buClrTx/>
                        <a:buSzTx/>
                        <a:buFontTx/>
                        <a:buNone/>
                        <a:tabLst/>
                      </a:pPr>
                      <a:r>
                        <a:rPr kumimoji="0" lang="en-US" sz="1800" b="1" i="0" u="none" strike="noStrike" cap="none" normalizeH="0" baseline="0" dirty="0" smtClean="0">
                          <a:ln>
                            <a:noFill/>
                          </a:ln>
                          <a:solidFill>
                            <a:schemeClr val="tx1"/>
                          </a:solidFill>
                          <a:effectLst/>
                          <a:latin typeface="Calibri" pitchFamily="34" charset="0"/>
                          <a:cs typeface="Calibri" pitchFamily="34" charset="0"/>
                        </a:rPr>
                        <a:t>5</a:t>
                      </a:r>
                      <a:endParaRPr kumimoji="0" lang="en-US" sz="1200" b="1" i="0" u="none" strike="noStrike" cap="none" normalizeH="0" baseline="0" dirty="0" smtClean="0">
                        <a:ln>
                          <a:noFill/>
                        </a:ln>
                        <a:solidFill>
                          <a:schemeClr val="tx1"/>
                        </a:solidFill>
                        <a:effectLst/>
                        <a:latin typeface="Calibri" pitchFamily="34" charset="0"/>
                        <a:cs typeface="Calibri" pitchFamily="34" charset="0"/>
                      </a:endParaRPr>
                    </a:p>
                    <a:p>
                      <a:pPr marL="0" marR="0" lvl="0" indent="0" algn="r" defTabSz="914400" rtl="0" eaLnBrk="1" fontAlgn="base" latinLnBrk="0" hangingPunct="1">
                        <a:lnSpc>
                          <a:spcPct val="100000"/>
                        </a:lnSpc>
                        <a:spcBef>
                          <a:spcPct val="0"/>
                        </a:spcBef>
                        <a:spcAft>
                          <a:spcPts val="1400"/>
                        </a:spcAft>
                        <a:buClrTx/>
                        <a:buSzTx/>
                        <a:buFontTx/>
                        <a:buNone/>
                        <a:tabLst/>
                      </a:pPr>
                      <a:r>
                        <a:rPr kumimoji="0" lang="en-US" sz="1800" b="1" i="0" u="none" strike="noStrike" cap="none" normalizeH="0" baseline="0" dirty="0" smtClean="0">
                          <a:ln>
                            <a:noFill/>
                          </a:ln>
                          <a:solidFill>
                            <a:schemeClr val="tx1"/>
                          </a:solidFill>
                          <a:effectLst/>
                          <a:latin typeface="Calibri" pitchFamily="34" charset="0"/>
                          <a:cs typeface="Calibri" pitchFamily="34" charset="0"/>
                        </a:rPr>
                        <a:t>4</a:t>
                      </a:r>
                    </a:p>
                    <a:p>
                      <a:pPr marL="0" marR="0" lvl="0" indent="0" algn="r" defTabSz="914400" rtl="0" eaLnBrk="1" fontAlgn="base" latinLnBrk="0" hangingPunct="1">
                        <a:lnSpc>
                          <a:spcPct val="100000"/>
                        </a:lnSpc>
                        <a:spcBef>
                          <a:spcPct val="0"/>
                        </a:spcBef>
                        <a:spcAft>
                          <a:spcPts val="1400"/>
                        </a:spcAft>
                        <a:buClrTx/>
                        <a:buSzTx/>
                        <a:buFontTx/>
                        <a:buNone/>
                        <a:tabLst/>
                      </a:pPr>
                      <a:r>
                        <a:rPr kumimoji="0" lang="en-US" sz="1800" b="1" i="0" u="none" strike="noStrike" cap="none" normalizeH="0" baseline="0" dirty="0" smtClean="0">
                          <a:ln>
                            <a:noFill/>
                          </a:ln>
                          <a:solidFill>
                            <a:schemeClr val="tx1"/>
                          </a:solidFill>
                          <a:effectLst/>
                          <a:latin typeface="Calibri" pitchFamily="34" charset="0"/>
                          <a:cs typeface="Calibri" pitchFamily="34" charset="0"/>
                        </a:rPr>
                        <a:t>3</a:t>
                      </a:r>
                    </a:p>
                    <a:p>
                      <a:pPr marL="0" marR="0" lvl="0" indent="0" algn="r" defTabSz="914400" rtl="0" eaLnBrk="1" fontAlgn="base" latinLnBrk="0" hangingPunct="1">
                        <a:lnSpc>
                          <a:spcPct val="100000"/>
                        </a:lnSpc>
                        <a:spcBef>
                          <a:spcPct val="0"/>
                        </a:spcBef>
                        <a:spcAft>
                          <a:spcPts val="1400"/>
                        </a:spcAft>
                        <a:buClrTx/>
                        <a:buSzTx/>
                        <a:buFontTx/>
                        <a:buNone/>
                        <a:tabLst/>
                      </a:pPr>
                      <a:r>
                        <a:rPr kumimoji="0" lang="en-US" sz="1800" b="1" i="0" u="none" strike="noStrike" cap="none" normalizeH="0" baseline="0" dirty="0" smtClean="0">
                          <a:ln>
                            <a:noFill/>
                          </a:ln>
                          <a:solidFill>
                            <a:schemeClr val="tx1"/>
                          </a:solidFill>
                          <a:effectLst/>
                          <a:latin typeface="Calibri" pitchFamily="34" charset="0"/>
                          <a:cs typeface="Calibri" pitchFamily="34" charset="0"/>
                        </a:rPr>
                        <a:t>2</a:t>
                      </a:r>
                    </a:p>
                    <a:p>
                      <a:pPr marL="0" marR="0" lvl="0" indent="0" algn="r" defTabSz="914400" rtl="0" eaLnBrk="1" fontAlgn="base" latinLnBrk="0" hangingPunct="1">
                        <a:lnSpc>
                          <a:spcPct val="100000"/>
                        </a:lnSpc>
                        <a:spcBef>
                          <a:spcPct val="0"/>
                        </a:spcBef>
                        <a:spcAft>
                          <a:spcPts val="1400"/>
                        </a:spcAft>
                        <a:buClrTx/>
                        <a:buSzTx/>
                        <a:buFontTx/>
                        <a:buNone/>
                        <a:tabLst/>
                      </a:pPr>
                      <a:r>
                        <a:rPr kumimoji="0" lang="en-US" sz="1800" b="1" i="0" u="none" strike="noStrike" cap="none" normalizeH="0" baseline="0" dirty="0" smtClean="0">
                          <a:ln>
                            <a:noFill/>
                          </a:ln>
                          <a:solidFill>
                            <a:schemeClr val="tx1"/>
                          </a:solidFill>
                          <a:effectLst/>
                          <a:latin typeface="Calibri" pitchFamily="34" charset="0"/>
                          <a:cs typeface="Calibri" pitchFamily="34" charset="0"/>
                        </a:rPr>
                        <a:t>1</a:t>
                      </a:r>
                      <a:endParaRPr kumimoji="0" lang="en-US" sz="1800" b="0" i="0" u="none" strike="noStrike" cap="none" normalizeH="0" baseline="0" dirty="0" smtClean="0">
                        <a:ln>
                          <a:noFill/>
                        </a:ln>
                        <a:solidFill>
                          <a:schemeClr val="tx1"/>
                        </a:solidFill>
                        <a:effectLst/>
                        <a:latin typeface="Calibri" pitchFamily="34" charset="0"/>
                        <a:cs typeface="Calibri" pitchFamily="34" charset="0"/>
                      </a:endParaRPr>
                    </a:p>
                  </p:txBody>
                </p:sp>
                <p:grpSp>
                  <p:nvGrpSpPr>
                    <p:cNvPr id="12" name="Group 5"/>
                    <p:cNvGrpSpPr>
                      <a:grpSpLocks/>
                    </p:cNvGrpSpPr>
                    <p:nvPr/>
                  </p:nvGrpSpPr>
                  <p:grpSpPr bwMode="auto">
                    <a:xfrm>
                      <a:off x="2448" y="1800"/>
                      <a:ext cx="72" cy="6434"/>
                      <a:chOff x="2448" y="1800"/>
                      <a:chExt cx="72" cy="6434"/>
                    </a:xfrm>
                  </p:grpSpPr>
                  <p:grpSp>
                    <p:nvGrpSpPr>
                      <p:cNvPr id="13" name="Group 6"/>
                      <p:cNvGrpSpPr>
                        <a:grpSpLocks/>
                      </p:cNvGrpSpPr>
                      <p:nvPr/>
                    </p:nvGrpSpPr>
                    <p:grpSpPr bwMode="auto">
                      <a:xfrm>
                        <a:off x="2448" y="1800"/>
                        <a:ext cx="72" cy="5714"/>
                        <a:chOff x="2448" y="5806"/>
                        <a:chExt cx="72" cy="5714"/>
                      </a:xfrm>
                    </p:grpSpPr>
                    <p:cxnSp>
                      <p:nvCxnSpPr>
                        <p:cNvPr id="167" name="AutoShape 7"/>
                        <p:cNvCxnSpPr>
                          <a:cxnSpLocks noChangeShapeType="1"/>
                        </p:cNvCxnSpPr>
                        <p:nvPr/>
                      </p:nvCxnSpPr>
                      <p:spPr bwMode="auto">
                        <a:xfrm rot="5400000">
                          <a:off x="2484" y="5770"/>
                          <a:ext cx="0" cy="72"/>
                        </a:xfrm>
                        <a:prstGeom prst="straightConnector1">
                          <a:avLst/>
                        </a:prstGeom>
                        <a:noFill/>
                        <a:ln w="38100">
                          <a:solidFill>
                            <a:srgbClr val="000000"/>
                          </a:solidFill>
                          <a:round/>
                          <a:headEnd/>
                          <a:tailEnd/>
                        </a:ln>
                      </p:spPr>
                    </p:cxnSp>
                    <p:grpSp>
                      <p:nvGrpSpPr>
                        <p:cNvPr id="14" name="Group 8"/>
                        <p:cNvGrpSpPr>
                          <a:grpSpLocks/>
                        </p:cNvGrpSpPr>
                        <p:nvPr/>
                      </p:nvGrpSpPr>
                      <p:grpSpPr bwMode="auto">
                        <a:xfrm>
                          <a:off x="2448" y="6480"/>
                          <a:ext cx="72" cy="5040"/>
                          <a:chOff x="2520" y="6989"/>
                          <a:chExt cx="72" cy="5040"/>
                        </a:xfrm>
                      </p:grpSpPr>
                      <p:cxnSp>
                        <p:nvCxnSpPr>
                          <p:cNvPr id="169" name="AutoShape 9"/>
                          <p:cNvCxnSpPr>
                            <a:cxnSpLocks noChangeShapeType="1"/>
                          </p:cNvCxnSpPr>
                          <p:nvPr/>
                        </p:nvCxnSpPr>
                        <p:spPr bwMode="auto">
                          <a:xfrm rot="5400000">
                            <a:off x="2556" y="10553"/>
                            <a:ext cx="0" cy="72"/>
                          </a:xfrm>
                          <a:prstGeom prst="straightConnector1">
                            <a:avLst/>
                          </a:prstGeom>
                          <a:noFill/>
                          <a:ln w="38100">
                            <a:solidFill>
                              <a:srgbClr val="000000"/>
                            </a:solidFill>
                            <a:round/>
                            <a:headEnd/>
                            <a:tailEnd/>
                          </a:ln>
                        </p:spPr>
                      </p:cxnSp>
                      <p:cxnSp>
                        <p:nvCxnSpPr>
                          <p:cNvPr id="170" name="AutoShape 10"/>
                          <p:cNvCxnSpPr>
                            <a:cxnSpLocks noChangeShapeType="1"/>
                          </p:cNvCxnSpPr>
                          <p:nvPr/>
                        </p:nvCxnSpPr>
                        <p:spPr bwMode="auto">
                          <a:xfrm rot="5400000">
                            <a:off x="2556" y="9833"/>
                            <a:ext cx="0" cy="72"/>
                          </a:xfrm>
                          <a:prstGeom prst="straightConnector1">
                            <a:avLst/>
                          </a:prstGeom>
                          <a:noFill/>
                          <a:ln w="38100">
                            <a:solidFill>
                              <a:srgbClr val="000000"/>
                            </a:solidFill>
                            <a:round/>
                            <a:headEnd/>
                            <a:tailEnd/>
                          </a:ln>
                        </p:spPr>
                      </p:cxnSp>
                      <p:cxnSp>
                        <p:nvCxnSpPr>
                          <p:cNvPr id="171" name="AutoShape 11"/>
                          <p:cNvCxnSpPr>
                            <a:cxnSpLocks noChangeShapeType="1"/>
                          </p:cNvCxnSpPr>
                          <p:nvPr/>
                        </p:nvCxnSpPr>
                        <p:spPr bwMode="auto">
                          <a:xfrm rot="5400000">
                            <a:off x="2556" y="9113"/>
                            <a:ext cx="0" cy="72"/>
                          </a:xfrm>
                          <a:prstGeom prst="straightConnector1">
                            <a:avLst/>
                          </a:prstGeom>
                          <a:noFill/>
                          <a:ln w="38100">
                            <a:solidFill>
                              <a:srgbClr val="000000"/>
                            </a:solidFill>
                            <a:round/>
                            <a:headEnd/>
                            <a:tailEnd/>
                          </a:ln>
                        </p:spPr>
                      </p:cxnSp>
                      <p:cxnSp>
                        <p:nvCxnSpPr>
                          <p:cNvPr id="172" name="AutoShape 12"/>
                          <p:cNvCxnSpPr>
                            <a:cxnSpLocks noChangeShapeType="1"/>
                          </p:cNvCxnSpPr>
                          <p:nvPr/>
                        </p:nvCxnSpPr>
                        <p:spPr bwMode="auto">
                          <a:xfrm rot="5400000">
                            <a:off x="2556" y="8393"/>
                            <a:ext cx="0" cy="72"/>
                          </a:xfrm>
                          <a:prstGeom prst="straightConnector1">
                            <a:avLst/>
                          </a:prstGeom>
                          <a:noFill/>
                          <a:ln w="38100">
                            <a:solidFill>
                              <a:srgbClr val="000000"/>
                            </a:solidFill>
                            <a:round/>
                            <a:headEnd/>
                            <a:tailEnd/>
                          </a:ln>
                        </p:spPr>
                      </p:cxnSp>
                      <p:cxnSp>
                        <p:nvCxnSpPr>
                          <p:cNvPr id="173" name="AutoShape 13"/>
                          <p:cNvCxnSpPr>
                            <a:cxnSpLocks noChangeShapeType="1"/>
                          </p:cNvCxnSpPr>
                          <p:nvPr/>
                        </p:nvCxnSpPr>
                        <p:spPr bwMode="auto">
                          <a:xfrm rot="5400000">
                            <a:off x="2556" y="7673"/>
                            <a:ext cx="0" cy="72"/>
                          </a:xfrm>
                          <a:prstGeom prst="straightConnector1">
                            <a:avLst/>
                          </a:prstGeom>
                          <a:noFill/>
                          <a:ln w="38100">
                            <a:solidFill>
                              <a:srgbClr val="000000"/>
                            </a:solidFill>
                            <a:round/>
                            <a:headEnd/>
                            <a:tailEnd/>
                          </a:ln>
                        </p:spPr>
                      </p:cxnSp>
                      <p:cxnSp>
                        <p:nvCxnSpPr>
                          <p:cNvPr id="174" name="AutoShape 14"/>
                          <p:cNvCxnSpPr>
                            <a:cxnSpLocks noChangeShapeType="1"/>
                          </p:cNvCxnSpPr>
                          <p:nvPr/>
                        </p:nvCxnSpPr>
                        <p:spPr bwMode="auto">
                          <a:xfrm rot="5400000">
                            <a:off x="2556" y="6953"/>
                            <a:ext cx="0" cy="72"/>
                          </a:xfrm>
                          <a:prstGeom prst="straightConnector1">
                            <a:avLst/>
                          </a:prstGeom>
                          <a:noFill/>
                          <a:ln w="38100">
                            <a:solidFill>
                              <a:srgbClr val="000000"/>
                            </a:solidFill>
                            <a:round/>
                            <a:headEnd/>
                            <a:tailEnd/>
                          </a:ln>
                        </p:spPr>
                      </p:cxnSp>
                      <p:cxnSp>
                        <p:nvCxnSpPr>
                          <p:cNvPr id="175" name="AutoShape 15"/>
                          <p:cNvCxnSpPr>
                            <a:cxnSpLocks noChangeShapeType="1"/>
                          </p:cNvCxnSpPr>
                          <p:nvPr/>
                        </p:nvCxnSpPr>
                        <p:spPr bwMode="auto">
                          <a:xfrm rot="5400000">
                            <a:off x="2556" y="11993"/>
                            <a:ext cx="0" cy="72"/>
                          </a:xfrm>
                          <a:prstGeom prst="straightConnector1">
                            <a:avLst/>
                          </a:prstGeom>
                          <a:noFill/>
                          <a:ln w="38100">
                            <a:solidFill>
                              <a:srgbClr val="000000"/>
                            </a:solidFill>
                            <a:round/>
                            <a:headEnd/>
                            <a:tailEnd/>
                          </a:ln>
                        </p:spPr>
                      </p:cxnSp>
                      <p:cxnSp>
                        <p:nvCxnSpPr>
                          <p:cNvPr id="176" name="AutoShape 16"/>
                          <p:cNvCxnSpPr>
                            <a:cxnSpLocks noChangeShapeType="1"/>
                          </p:cNvCxnSpPr>
                          <p:nvPr/>
                        </p:nvCxnSpPr>
                        <p:spPr bwMode="auto">
                          <a:xfrm rot="5400000">
                            <a:off x="2556" y="11258"/>
                            <a:ext cx="0" cy="72"/>
                          </a:xfrm>
                          <a:prstGeom prst="straightConnector1">
                            <a:avLst/>
                          </a:prstGeom>
                          <a:noFill/>
                          <a:ln w="38100">
                            <a:solidFill>
                              <a:srgbClr val="000000"/>
                            </a:solidFill>
                            <a:round/>
                            <a:headEnd/>
                            <a:tailEnd/>
                          </a:ln>
                        </p:spPr>
                      </p:cxnSp>
                    </p:grpSp>
                  </p:grpSp>
                  <p:cxnSp>
                    <p:nvCxnSpPr>
                      <p:cNvPr id="166" name="AutoShape 17"/>
                      <p:cNvCxnSpPr>
                        <a:cxnSpLocks noChangeShapeType="1"/>
                      </p:cNvCxnSpPr>
                      <p:nvPr/>
                    </p:nvCxnSpPr>
                    <p:spPr bwMode="auto">
                      <a:xfrm flipV="1">
                        <a:off x="2520" y="1800"/>
                        <a:ext cx="0" cy="6434"/>
                      </a:xfrm>
                      <a:prstGeom prst="straightConnector1">
                        <a:avLst/>
                      </a:prstGeom>
                      <a:noFill/>
                      <a:ln w="9525">
                        <a:solidFill>
                          <a:srgbClr val="000000"/>
                        </a:solidFill>
                        <a:round/>
                        <a:headEnd/>
                        <a:tailEnd/>
                      </a:ln>
                    </p:spPr>
                  </p:cxnSp>
                </p:grpSp>
              </p:grpSp>
              <p:grpSp>
                <p:nvGrpSpPr>
                  <p:cNvPr id="15" name="Group 18"/>
                  <p:cNvGrpSpPr>
                    <a:grpSpLocks/>
                  </p:cNvGrpSpPr>
                  <p:nvPr/>
                </p:nvGrpSpPr>
                <p:grpSpPr bwMode="auto">
                  <a:xfrm>
                    <a:off x="1752600" y="5380355"/>
                    <a:ext cx="4914900" cy="372745"/>
                    <a:chOff x="2520" y="8233"/>
                    <a:chExt cx="7740" cy="587"/>
                  </a:xfrm>
                </p:grpSpPr>
                <p:cxnSp>
                  <p:nvCxnSpPr>
                    <p:cNvPr id="99" name="AutoShape 19"/>
                    <p:cNvCxnSpPr>
                      <a:cxnSpLocks noChangeShapeType="1"/>
                    </p:cNvCxnSpPr>
                    <p:nvPr/>
                  </p:nvCxnSpPr>
                  <p:spPr bwMode="auto">
                    <a:xfrm>
                      <a:off x="2520" y="8233"/>
                      <a:ext cx="6780" cy="1"/>
                    </a:xfrm>
                    <a:prstGeom prst="straightConnector1">
                      <a:avLst/>
                    </a:prstGeom>
                    <a:noFill/>
                    <a:ln w="9525">
                      <a:solidFill>
                        <a:srgbClr val="000000"/>
                      </a:solidFill>
                      <a:round/>
                      <a:headEnd/>
                      <a:tailEnd/>
                    </a:ln>
                  </p:spPr>
                </p:cxnSp>
                <p:sp>
                  <p:nvSpPr>
                    <p:cNvPr id="100" name="Text Box 20"/>
                    <p:cNvSpPr txBox="1">
                      <a:spLocks noChangeArrowheads="1"/>
                    </p:cNvSpPr>
                    <p:nvPr/>
                  </p:nvSpPr>
                  <p:spPr bwMode="auto">
                    <a:xfrm>
                      <a:off x="2880" y="8460"/>
                      <a:ext cx="7380" cy="360"/>
                    </a:xfrm>
                    <a:prstGeom prst="rect">
                      <a:avLst/>
                    </a:prstGeom>
                    <a:noFill/>
                    <a:ln w="9525">
                      <a:noFill/>
                      <a:miter lim="800000"/>
                      <a:headEnd/>
                      <a:tailEnd/>
                    </a:ln>
                  </p:spPr>
                  <p:txBody>
                    <a:bodyPr vert="horz" wrap="square" lIns="91440" tIns="0" rIns="91440" bIns="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400" b="1" i="0" u="none" strike="noStrike" cap="none" normalizeH="0" baseline="0" dirty="0" smtClean="0">
                          <a:ln>
                            <a:noFill/>
                          </a:ln>
                          <a:solidFill>
                            <a:schemeClr val="tx1"/>
                          </a:solidFill>
                          <a:effectLst/>
                          <a:latin typeface="Calibri" pitchFamily="34" charset="0"/>
                          <a:cs typeface="Calibri" pitchFamily="34" charset="0"/>
                        </a:rPr>
                        <a:t>   </a:t>
                      </a:r>
                      <a:r>
                        <a:rPr kumimoji="0" lang="en-US" sz="1800" b="1" i="0" u="none" strike="noStrike" cap="none" normalizeH="0" baseline="0" dirty="0" smtClean="0">
                          <a:ln>
                            <a:noFill/>
                          </a:ln>
                          <a:solidFill>
                            <a:schemeClr val="tx1"/>
                          </a:solidFill>
                          <a:effectLst/>
                          <a:latin typeface="Calibri" pitchFamily="34" charset="0"/>
                          <a:cs typeface="Calibri" pitchFamily="34" charset="0"/>
                        </a:rPr>
                        <a:t>1      2       3      4       5       6      7      8       9    </a:t>
                      </a:r>
                      <a:endParaRPr kumimoji="0" lang="en-US" sz="1800" b="0" i="0" u="none" strike="noStrike" cap="none" normalizeH="0" baseline="0" dirty="0" smtClean="0">
                        <a:ln>
                          <a:noFill/>
                        </a:ln>
                        <a:solidFill>
                          <a:schemeClr val="tx1"/>
                        </a:solidFill>
                        <a:effectLst/>
                        <a:latin typeface="Calibri" pitchFamily="34" charset="0"/>
                        <a:cs typeface="Calibri" pitchFamily="34" charset="0"/>
                      </a:endParaRPr>
                    </a:p>
                  </p:txBody>
                </p:sp>
                <p:grpSp>
                  <p:nvGrpSpPr>
                    <p:cNvPr id="16" name="Group 21"/>
                    <p:cNvGrpSpPr>
                      <a:grpSpLocks/>
                    </p:cNvGrpSpPr>
                    <p:nvPr/>
                  </p:nvGrpSpPr>
                  <p:grpSpPr bwMode="auto">
                    <a:xfrm>
                      <a:off x="2520" y="8279"/>
                      <a:ext cx="6480" cy="72"/>
                      <a:chOff x="2520" y="8279"/>
                      <a:chExt cx="6480" cy="72"/>
                    </a:xfrm>
                  </p:grpSpPr>
                  <p:grpSp>
                    <p:nvGrpSpPr>
                      <p:cNvPr id="17" name="Group 22"/>
                      <p:cNvGrpSpPr>
                        <a:grpSpLocks/>
                      </p:cNvGrpSpPr>
                      <p:nvPr/>
                    </p:nvGrpSpPr>
                    <p:grpSpPr bwMode="auto">
                      <a:xfrm>
                        <a:off x="2520" y="8279"/>
                        <a:ext cx="5760" cy="72"/>
                        <a:chOff x="1728" y="12789"/>
                        <a:chExt cx="5760" cy="72"/>
                      </a:xfrm>
                    </p:grpSpPr>
                    <p:cxnSp>
                      <p:nvCxnSpPr>
                        <p:cNvPr id="154" name="AutoShape 23"/>
                        <p:cNvCxnSpPr>
                          <a:cxnSpLocks noChangeShapeType="1"/>
                        </p:cNvCxnSpPr>
                        <p:nvPr/>
                      </p:nvCxnSpPr>
                      <p:spPr bwMode="auto">
                        <a:xfrm>
                          <a:off x="7488" y="12789"/>
                          <a:ext cx="0" cy="72"/>
                        </a:xfrm>
                        <a:prstGeom prst="straightConnector1">
                          <a:avLst/>
                        </a:prstGeom>
                        <a:noFill/>
                        <a:ln w="38100">
                          <a:solidFill>
                            <a:srgbClr val="000000"/>
                          </a:solidFill>
                          <a:round/>
                          <a:headEnd/>
                          <a:tailEnd/>
                        </a:ln>
                      </p:spPr>
                    </p:cxnSp>
                    <p:cxnSp>
                      <p:nvCxnSpPr>
                        <p:cNvPr id="155" name="AutoShape 24"/>
                        <p:cNvCxnSpPr>
                          <a:cxnSpLocks noChangeShapeType="1"/>
                        </p:cNvCxnSpPr>
                        <p:nvPr/>
                      </p:nvCxnSpPr>
                      <p:spPr bwMode="auto">
                        <a:xfrm>
                          <a:off x="6768" y="12789"/>
                          <a:ext cx="0" cy="72"/>
                        </a:xfrm>
                        <a:prstGeom prst="straightConnector1">
                          <a:avLst/>
                        </a:prstGeom>
                        <a:noFill/>
                        <a:ln w="38100">
                          <a:solidFill>
                            <a:srgbClr val="000000"/>
                          </a:solidFill>
                          <a:round/>
                          <a:headEnd/>
                          <a:tailEnd/>
                        </a:ln>
                      </p:spPr>
                    </p:cxnSp>
                    <p:cxnSp>
                      <p:nvCxnSpPr>
                        <p:cNvPr id="156" name="AutoShape 25"/>
                        <p:cNvCxnSpPr>
                          <a:cxnSpLocks noChangeShapeType="1"/>
                        </p:cNvCxnSpPr>
                        <p:nvPr/>
                      </p:nvCxnSpPr>
                      <p:spPr bwMode="auto">
                        <a:xfrm>
                          <a:off x="1728" y="12789"/>
                          <a:ext cx="0" cy="72"/>
                        </a:xfrm>
                        <a:prstGeom prst="straightConnector1">
                          <a:avLst/>
                        </a:prstGeom>
                        <a:noFill/>
                        <a:ln w="38100">
                          <a:solidFill>
                            <a:srgbClr val="000000"/>
                          </a:solidFill>
                          <a:round/>
                          <a:headEnd/>
                          <a:tailEnd/>
                        </a:ln>
                      </p:spPr>
                    </p:cxnSp>
                    <p:cxnSp>
                      <p:nvCxnSpPr>
                        <p:cNvPr id="157" name="AutoShape 26"/>
                        <p:cNvCxnSpPr>
                          <a:cxnSpLocks noChangeShapeType="1"/>
                        </p:cNvCxnSpPr>
                        <p:nvPr/>
                      </p:nvCxnSpPr>
                      <p:spPr bwMode="auto">
                        <a:xfrm>
                          <a:off x="6048" y="12789"/>
                          <a:ext cx="0" cy="72"/>
                        </a:xfrm>
                        <a:prstGeom prst="straightConnector1">
                          <a:avLst/>
                        </a:prstGeom>
                        <a:noFill/>
                        <a:ln w="38100">
                          <a:solidFill>
                            <a:srgbClr val="000000"/>
                          </a:solidFill>
                          <a:round/>
                          <a:headEnd/>
                          <a:tailEnd/>
                        </a:ln>
                      </p:spPr>
                    </p:cxnSp>
                    <p:cxnSp>
                      <p:nvCxnSpPr>
                        <p:cNvPr id="158" name="AutoShape 27"/>
                        <p:cNvCxnSpPr>
                          <a:cxnSpLocks noChangeShapeType="1"/>
                        </p:cNvCxnSpPr>
                        <p:nvPr/>
                      </p:nvCxnSpPr>
                      <p:spPr bwMode="auto">
                        <a:xfrm>
                          <a:off x="5328" y="12789"/>
                          <a:ext cx="0" cy="72"/>
                        </a:xfrm>
                        <a:prstGeom prst="straightConnector1">
                          <a:avLst/>
                        </a:prstGeom>
                        <a:noFill/>
                        <a:ln w="38100">
                          <a:solidFill>
                            <a:srgbClr val="000000"/>
                          </a:solidFill>
                          <a:round/>
                          <a:headEnd/>
                          <a:tailEnd/>
                        </a:ln>
                      </p:spPr>
                    </p:cxnSp>
                    <p:cxnSp>
                      <p:nvCxnSpPr>
                        <p:cNvPr id="159" name="AutoShape 28"/>
                        <p:cNvCxnSpPr>
                          <a:cxnSpLocks noChangeShapeType="1"/>
                        </p:cNvCxnSpPr>
                        <p:nvPr/>
                      </p:nvCxnSpPr>
                      <p:spPr bwMode="auto">
                        <a:xfrm>
                          <a:off x="4608" y="12789"/>
                          <a:ext cx="0" cy="72"/>
                        </a:xfrm>
                        <a:prstGeom prst="straightConnector1">
                          <a:avLst/>
                        </a:prstGeom>
                        <a:noFill/>
                        <a:ln w="38100">
                          <a:solidFill>
                            <a:srgbClr val="000000"/>
                          </a:solidFill>
                          <a:round/>
                          <a:headEnd/>
                          <a:tailEnd/>
                        </a:ln>
                      </p:spPr>
                    </p:cxnSp>
                    <p:cxnSp>
                      <p:nvCxnSpPr>
                        <p:cNvPr id="160" name="AutoShape 29"/>
                        <p:cNvCxnSpPr>
                          <a:cxnSpLocks noChangeShapeType="1"/>
                        </p:cNvCxnSpPr>
                        <p:nvPr/>
                      </p:nvCxnSpPr>
                      <p:spPr bwMode="auto">
                        <a:xfrm>
                          <a:off x="3888" y="12789"/>
                          <a:ext cx="0" cy="72"/>
                        </a:xfrm>
                        <a:prstGeom prst="straightConnector1">
                          <a:avLst/>
                        </a:prstGeom>
                        <a:noFill/>
                        <a:ln w="38100">
                          <a:solidFill>
                            <a:srgbClr val="000000"/>
                          </a:solidFill>
                          <a:round/>
                          <a:headEnd/>
                          <a:tailEnd/>
                        </a:ln>
                      </p:spPr>
                    </p:cxnSp>
                    <p:cxnSp>
                      <p:nvCxnSpPr>
                        <p:cNvPr id="161" name="AutoShape 30"/>
                        <p:cNvCxnSpPr>
                          <a:cxnSpLocks noChangeShapeType="1"/>
                        </p:cNvCxnSpPr>
                        <p:nvPr/>
                      </p:nvCxnSpPr>
                      <p:spPr bwMode="auto">
                        <a:xfrm>
                          <a:off x="3168" y="12789"/>
                          <a:ext cx="0" cy="72"/>
                        </a:xfrm>
                        <a:prstGeom prst="straightConnector1">
                          <a:avLst/>
                        </a:prstGeom>
                        <a:noFill/>
                        <a:ln w="38100">
                          <a:solidFill>
                            <a:srgbClr val="000000"/>
                          </a:solidFill>
                          <a:round/>
                          <a:headEnd/>
                          <a:tailEnd/>
                        </a:ln>
                      </p:spPr>
                    </p:cxnSp>
                    <p:cxnSp>
                      <p:nvCxnSpPr>
                        <p:cNvPr id="162" name="AutoShape 31"/>
                        <p:cNvCxnSpPr>
                          <a:cxnSpLocks noChangeShapeType="1"/>
                        </p:cNvCxnSpPr>
                        <p:nvPr/>
                      </p:nvCxnSpPr>
                      <p:spPr bwMode="auto">
                        <a:xfrm>
                          <a:off x="2448" y="12789"/>
                          <a:ext cx="0" cy="72"/>
                        </a:xfrm>
                        <a:prstGeom prst="straightConnector1">
                          <a:avLst/>
                        </a:prstGeom>
                        <a:noFill/>
                        <a:ln w="38100">
                          <a:solidFill>
                            <a:srgbClr val="000000"/>
                          </a:solidFill>
                          <a:round/>
                          <a:headEnd/>
                          <a:tailEnd/>
                        </a:ln>
                      </p:spPr>
                    </p:cxnSp>
                  </p:grpSp>
                  <p:cxnSp>
                    <p:nvCxnSpPr>
                      <p:cNvPr id="153" name="AutoShape 32"/>
                      <p:cNvCxnSpPr>
                        <a:cxnSpLocks noChangeShapeType="1"/>
                      </p:cNvCxnSpPr>
                      <p:nvPr/>
                    </p:nvCxnSpPr>
                    <p:spPr bwMode="auto">
                      <a:xfrm>
                        <a:off x="9000" y="8279"/>
                        <a:ext cx="0" cy="72"/>
                      </a:xfrm>
                      <a:prstGeom prst="straightConnector1">
                        <a:avLst/>
                      </a:prstGeom>
                      <a:noFill/>
                      <a:ln w="38100">
                        <a:solidFill>
                          <a:srgbClr val="000000"/>
                        </a:solidFill>
                        <a:round/>
                        <a:headEnd/>
                        <a:tailEnd/>
                      </a:ln>
                    </p:spPr>
                  </p:cxnSp>
                </p:grpSp>
              </p:grpSp>
              <p:cxnSp>
                <p:nvCxnSpPr>
                  <p:cNvPr id="98" name="AutoShape 34"/>
                  <p:cNvCxnSpPr>
                    <a:cxnSpLocks noChangeShapeType="1"/>
                  </p:cNvCxnSpPr>
                  <p:nvPr/>
                </p:nvCxnSpPr>
                <p:spPr bwMode="auto">
                  <a:xfrm>
                    <a:off x="1752600" y="3352800"/>
                    <a:ext cx="3886200" cy="2027238"/>
                  </a:xfrm>
                  <a:prstGeom prst="straightConnector1">
                    <a:avLst/>
                  </a:prstGeom>
                  <a:noFill/>
                  <a:ln w="38100">
                    <a:solidFill>
                      <a:srgbClr val="0D0D0D"/>
                    </a:solidFill>
                    <a:round/>
                    <a:headEnd/>
                    <a:tailEnd/>
                  </a:ln>
                  <a:effectLst/>
                </p:spPr>
              </p:cxnSp>
            </p:grpSp>
          </p:grpSp>
          <p:grpSp>
            <p:nvGrpSpPr>
              <p:cNvPr id="92" name="Group 91"/>
              <p:cNvGrpSpPr/>
              <p:nvPr/>
            </p:nvGrpSpPr>
            <p:grpSpPr>
              <a:xfrm>
                <a:off x="1143000" y="3886200"/>
                <a:ext cx="3657600" cy="1416050"/>
                <a:chOff x="1143000" y="3886200"/>
                <a:chExt cx="3657600" cy="1416050"/>
              </a:xfrm>
            </p:grpSpPr>
            <p:grpSp>
              <p:nvGrpSpPr>
                <p:cNvPr id="19" name="Group 36"/>
                <p:cNvGrpSpPr>
                  <a:grpSpLocks/>
                </p:cNvGrpSpPr>
                <p:nvPr/>
              </p:nvGrpSpPr>
              <p:grpSpPr bwMode="auto">
                <a:xfrm>
                  <a:off x="1143000" y="4790264"/>
                  <a:ext cx="3657600" cy="511986"/>
                  <a:chOff x="3480" y="7019"/>
                  <a:chExt cx="5760" cy="807"/>
                </a:xfrm>
              </p:grpSpPr>
              <p:grpSp>
                <p:nvGrpSpPr>
                  <p:cNvPr id="20" name="Group 37"/>
                  <p:cNvGrpSpPr>
                    <a:grpSpLocks/>
                  </p:cNvGrpSpPr>
                  <p:nvPr/>
                </p:nvGrpSpPr>
                <p:grpSpPr bwMode="auto">
                  <a:xfrm>
                    <a:off x="3480" y="7754"/>
                    <a:ext cx="5760" cy="72"/>
                    <a:chOff x="2760" y="8519"/>
                    <a:chExt cx="5760" cy="72"/>
                  </a:xfrm>
                </p:grpSpPr>
                <p:cxnSp>
                  <p:nvCxnSpPr>
                    <p:cNvPr id="211" name="AutoShape 38"/>
                    <p:cNvCxnSpPr>
                      <a:cxnSpLocks noChangeShapeType="1"/>
                    </p:cNvCxnSpPr>
                    <p:nvPr/>
                  </p:nvCxnSpPr>
                  <p:spPr bwMode="auto">
                    <a:xfrm>
                      <a:off x="8520" y="8519"/>
                      <a:ext cx="0" cy="72"/>
                    </a:xfrm>
                    <a:prstGeom prst="straightConnector1">
                      <a:avLst/>
                    </a:prstGeom>
                    <a:noFill/>
                    <a:ln w="38100">
                      <a:solidFill>
                        <a:srgbClr val="000000"/>
                      </a:solidFill>
                      <a:round/>
                      <a:headEnd/>
                      <a:tailEnd/>
                    </a:ln>
                  </p:spPr>
                </p:cxnSp>
                <p:cxnSp>
                  <p:nvCxnSpPr>
                    <p:cNvPr id="212" name="AutoShape 39"/>
                    <p:cNvCxnSpPr>
                      <a:cxnSpLocks noChangeShapeType="1"/>
                    </p:cNvCxnSpPr>
                    <p:nvPr/>
                  </p:nvCxnSpPr>
                  <p:spPr bwMode="auto">
                    <a:xfrm>
                      <a:off x="7800" y="8519"/>
                      <a:ext cx="0" cy="72"/>
                    </a:xfrm>
                    <a:prstGeom prst="straightConnector1">
                      <a:avLst/>
                    </a:prstGeom>
                    <a:noFill/>
                    <a:ln w="38100">
                      <a:solidFill>
                        <a:srgbClr val="000000"/>
                      </a:solidFill>
                      <a:round/>
                      <a:headEnd/>
                      <a:tailEnd/>
                    </a:ln>
                  </p:spPr>
                </p:cxnSp>
                <p:cxnSp>
                  <p:nvCxnSpPr>
                    <p:cNvPr id="213" name="AutoShape 40"/>
                    <p:cNvCxnSpPr>
                      <a:cxnSpLocks noChangeShapeType="1"/>
                    </p:cNvCxnSpPr>
                    <p:nvPr/>
                  </p:nvCxnSpPr>
                  <p:spPr bwMode="auto">
                    <a:xfrm>
                      <a:off x="2760" y="8519"/>
                      <a:ext cx="0" cy="72"/>
                    </a:xfrm>
                    <a:prstGeom prst="straightConnector1">
                      <a:avLst/>
                    </a:prstGeom>
                    <a:noFill/>
                    <a:ln w="38100">
                      <a:solidFill>
                        <a:srgbClr val="000000"/>
                      </a:solidFill>
                      <a:round/>
                      <a:headEnd/>
                      <a:tailEnd/>
                    </a:ln>
                  </p:spPr>
                </p:cxnSp>
                <p:cxnSp>
                  <p:nvCxnSpPr>
                    <p:cNvPr id="214" name="AutoShape 41"/>
                    <p:cNvCxnSpPr>
                      <a:cxnSpLocks noChangeShapeType="1"/>
                    </p:cNvCxnSpPr>
                    <p:nvPr/>
                  </p:nvCxnSpPr>
                  <p:spPr bwMode="auto">
                    <a:xfrm>
                      <a:off x="7080" y="8519"/>
                      <a:ext cx="0" cy="72"/>
                    </a:xfrm>
                    <a:prstGeom prst="straightConnector1">
                      <a:avLst/>
                    </a:prstGeom>
                    <a:noFill/>
                    <a:ln w="38100">
                      <a:solidFill>
                        <a:srgbClr val="000000"/>
                      </a:solidFill>
                      <a:round/>
                      <a:headEnd/>
                      <a:tailEnd/>
                    </a:ln>
                  </p:spPr>
                </p:cxnSp>
                <p:cxnSp>
                  <p:nvCxnSpPr>
                    <p:cNvPr id="215" name="AutoShape 42"/>
                    <p:cNvCxnSpPr>
                      <a:cxnSpLocks noChangeShapeType="1"/>
                    </p:cNvCxnSpPr>
                    <p:nvPr/>
                  </p:nvCxnSpPr>
                  <p:spPr bwMode="auto">
                    <a:xfrm>
                      <a:off x="6360" y="8519"/>
                      <a:ext cx="0" cy="72"/>
                    </a:xfrm>
                    <a:prstGeom prst="straightConnector1">
                      <a:avLst/>
                    </a:prstGeom>
                    <a:noFill/>
                    <a:ln w="38100">
                      <a:solidFill>
                        <a:srgbClr val="000000"/>
                      </a:solidFill>
                      <a:round/>
                      <a:headEnd/>
                      <a:tailEnd/>
                    </a:ln>
                  </p:spPr>
                </p:cxnSp>
                <p:cxnSp>
                  <p:nvCxnSpPr>
                    <p:cNvPr id="216" name="AutoShape 43"/>
                    <p:cNvCxnSpPr>
                      <a:cxnSpLocks noChangeShapeType="1"/>
                    </p:cNvCxnSpPr>
                    <p:nvPr/>
                  </p:nvCxnSpPr>
                  <p:spPr bwMode="auto">
                    <a:xfrm>
                      <a:off x="5640" y="8519"/>
                      <a:ext cx="0" cy="72"/>
                    </a:xfrm>
                    <a:prstGeom prst="straightConnector1">
                      <a:avLst/>
                    </a:prstGeom>
                    <a:noFill/>
                    <a:ln w="38100">
                      <a:solidFill>
                        <a:srgbClr val="000000"/>
                      </a:solidFill>
                      <a:round/>
                      <a:headEnd/>
                      <a:tailEnd/>
                    </a:ln>
                  </p:spPr>
                </p:cxnSp>
                <p:cxnSp>
                  <p:nvCxnSpPr>
                    <p:cNvPr id="217" name="AutoShape 44"/>
                    <p:cNvCxnSpPr>
                      <a:cxnSpLocks noChangeShapeType="1"/>
                    </p:cNvCxnSpPr>
                    <p:nvPr/>
                  </p:nvCxnSpPr>
                  <p:spPr bwMode="auto">
                    <a:xfrm>
                      <a:off x="4920" y="8519"/>
                      <a:ext cx="0" cy="72"/>
                    </a:xfrm>
                    <a:prstGeom prst="straightConnector1">
                      <a:avLst/>
                    </a:prstGeom>
                    <a:noFill/>
                    <a:ln w="38100">
                      <a:solidFill>
                        <a:srgbClr val="000000"/>
                      </a:solidFill>
                      <a:round/>
                      <a:headEnd/>
                      <a:tailEnd/>
                    </a:ln>
                  </p:spPr>
                </p:cxnSp>
                <p:cxnSp>
                  <p:nvCxnSpPr>
                    <p:cNvPr id="218" name="AutoShape 45"/>
                    <p:cNvCxnSpPr>
                      <a:cxnSpLocks noChangeShapeType="1"/>
                    </p:cNvCxnSpPr>
                    <p:nvPr/>
                  </p:nvCxnSpPr>
                  <p:spPr bwMode="auto">
                    <a:xfrm>
                      <a:off x="4200" y="8519"/>
                      <a:ext cx="0" cy="72"/>
                    </a:xfrm>
                    <a:prstGeom prst="straightConnector1">
                      <a:avLst/>
                    </a:prstGeom>
                    <a:noFill/>
                    <a:ln w="38100">
                      <a:solidFill>
                        <a:srgbClr val="000000"/>
                      </a:solidFill>
                      <a:round/>
                      <a:headEnd/>
                      <a:tailEnd/>
                    </a:ln>
                  </p:spPr>
                </p:cxnSp>
                <p:cxnSp>
                  <p:nvCxnSpPr>
                    <p:cNvPr id="219" name="AutoShape 46"/>
                    <p:cNvCxnSpPr>
                      <a:cxnSpLocks noChangeShapeType="1"/>
                    </p:cNvCxnSpPr>
                    <p:nvPr/>
                  </p:nvCxnSpPr>
                  <p:spPr bwMode="auto">
                    <a:xfrm>
                      <a:off x="3480" y="8519"/>
                      <a:ext cx="0" cy="72"/>
                    </a:xfrm>
                    <a:prstGeom prst="straightConnector1">
                      <a:avLst/>
                    </a:prstGeom>
                    <a:noFill/>
                    <a:ln w="38100">
                      <a:solidFill>
                        <a:srgbClr val="000000"/>
                      </a:solidFill>
                      <a:round/>
                      <a:headEnd/>
                      <a:tailEnd/>
                    </a:ln>
                  </p:spPr>
                </p:cxnSp>
              </p:grpSp>
              <p:grpSp>
                <p:nvGrpSpPr>
                  <p:cNvPr id="21" name="Group 47"/>
                  <p:cNvGrpSpPr>
                    <a:grpSpLocks/>
                  </p:cNvGrpSpPr>
                  <p:nvPr/>
                </p:nvGrpSpPr>
                <p:grpSpPr bwMode="auto">
                  <a:xfrm>
                    <a:off x="3480" y="7019"/>
                    <a:ext cx="5760" cy="72"/>
                    <a:chOff x="2760" y="8519"/>
                    <a:chExt cx="5760" cy="72"/>
                  </a:xfrm>
                </p:grpSpPr>
                <p:cxnSp>
                  <p:nvCxnSpPr>
                    <p:cNvPr id="202" name="AutoShape 48"/>
                    <p:cNvCxnSpPr>
                      <a:cxnSpLocks noChangeShapeType="1"/>
                    </p:cNvCxnSpPr>
                    <p:nvPr/>
                  </p:nvCxnSpPr>
                  <p:spPr bwMode="auto">
                    <a:xfrm>
                      <a:off x="8520" y="8519"/>
                      <a:ext cx="0" cy="72"/>
                    </a:xfrm>
                    <a:prstGeom prst="straightConnector1">
                      <a:avLst/>
                    </a:prstGeom>
                    <a:noFill/>
                    <a:ln w="38100">
                      <a:solidFill>
                        <a:srgbClr val="000000"/>
                      </a:solidFill>
                      <a:round/>
                      <a:headEnd/>
                      <a:tailEnd/>
                    </a:ln>
                  </p:spPr>
                </p:cxnSp>
                <p:cxnSp>
                  <p:nvCxnSpPr>
                    <p:cNvPr id="203" name="AutoShape 49"/>
                    <p:cNvCxnSpPr>
                      <a:cxnSpLocks noChangeShapeType="1"/>
                    </p:cNvCxnSpPr>
                    <p:nvPr/>
                  </p:nvCxnSpPr>
                  <p:spPr bwMode="auto">
                    <a:xfrm>
                      <a:off x="7800" y="8519"/>
                      <a:ext cx="0" cy="72"/>
                    </a:xfrm>
                    <a:prstGeom prst="straightConnector1">
                      <a:avLst/>
                    </a:prstGeom>
                    <a:noFill/>
                    <a:ln w="38100">
                      <a:solidFill>
                        <a:srgbClr val="000000"/>
                      </a:solidFill>
                      <a:round/>
                      <a:headEnd/>
                      <a:tailEnd/>
                    </a:ln>
                  </p:spPr>
                </p:cxnSp>
                <p:cxnSp>
                  <p:nvCxnSpPr>
                    <p:cNvPr id="204" name="AutoShape 50"/>
                    <p:cNvCxnSpPr>
                      <a:cxnSpLocks noChangeShapeType="1"/>
                    </p:cNvCxnSpPr>
                    <p:nvPr/>
                  </p:nvCxnSpPr>
                  <p:spPr bwMode="auto">
                    <a:xfrm>
                      <a:off x="2760" y="8519"/>
                      <a:ext cx="0" cy="72"/>
                    </a:xfrm>
                    <a:prstGeom prst="straightConnector1">
                      <a:avLst/>
                    </a:prstGeom>
                    <a:noFill/>
                    <a:ln w="38100">
                      <a:solidFill>
                        <a:srgbClr val="000000"/>
                      </a:solidFill>
                      <a:round/>
                      <a:headEnd/>
                      <a:tailEnd/>
                    </a:ln>
                  </p:spPr>
                </p:cxnSp>
                <p:cxnSp>
                  <p:nvCxnSpPr>
                    <p:cNvPr id="205" name="AutoShape 51"/>
                    <p:cNvCxnSpPr>
                      <a:cxnSpLocks noChangeShapeType="1"/>
                    </p:cNvCxnSpPr>
                    <p:nvPr/>
                  </p:nvCxnSpPr>
                  <p:spPr bwMode="auto">
                    <a:xfrm>
                      <a:off x="7080" y="8519"/>
                      <a:ext cx="0" cy="72"/>
                    </a:xfrm>
                    <a:prstGeom prst="straightConnector1">
                      <a:avLst/>
                    </a:prstGeom>
                    <a:noFill/>
                    <a:ln w="38100">
                      <a:solidFill>
                        <a:srgbClr val="000000"/>
                      </a:solidFill>
                      <a:round/>
                      <a:headEnd/>
                      <a:tailEnd/>
                    </a:ln>
                  </p:spPr>
                </p:cxnSp>
                <p:cxnSp>
                  <p:nvCxnSpPr>
                    <p:cNvPr id="206" name="AutoShape 52"/>
                    <p:cNvCxnSpPr>
                      <a:cxnSpLocks noChangeShapeType="1"/>
                    </p:cNvCxnSpPr>
                    <p:nvPr/>
                  </p:nvCxnSpPr>
                  <p:spPr bwMode="auto">
                    <a:xfrm>
                      <a:off x="6360" y="8519"/>
                      <a:ext cx="0" cy="72"/>
                    </a:xfrm>
                    <a:prstGeom prst="straightConnector1">
                      <a:avLst/>
                    </a:prstGeom>
                    <a:noFill/>
                    <a:ln w="38100">
                      <a:solidFill>
                        <a:srgbClr val="000000"/>
                      </a:solidFill>
                      <a:round/>
                      <a:headEnd/>
                      <a:tailEnd/>
                    </a:ln>
                  </p:spPr>
                </p:cxnSp>
                <p:cxnSp>
                  <p:nvCxnSpPr>
                    <p:cNvPr id="207" name="AutoShape 53"/>
                    <p:cNvCxnSpPr>
                      <a:cxnSpLocks noChangeShapeType="1"/>
                    </p:cNvCxnSpPr>
                    <p:nvPr/>
                  </p:nvCxnSpPr>
                  <p:spPr bwMode="auto">
                    <a:xfrm>
                      <a:off x="5640" y="8519"/>
                      <a:ext cx="0" cy="72"/>
                    </a:xfrm>
                    <a:prstGeom prst="straightConnector1">
                      <a:avLst/>
                    </a:prstGeom>
                    <a:noFill/>
                    <a:ln w="38100">
                      <a:solidFill>
                        <a:srgbClr val="000000"/>
                      </a:solidFill>
                      <a:round/>
                      <a:headEnd/>
                      <a:tailEnd/>
                    </a:ln>
                  </p:spPr>
                </p:cxnSp>
                <p:cxnSp>
                  <p:nvCxnSpPr>
                    <p:cNvPr id="208" name="AutoShape 54"/>
                    <p:cNvCxnSpPr>
                      <a:cxnSpLocks noChangeShapeType="1"/>
                    </p:cNvCxnSpPr>
                    <p:nvPr/>
                  </p:nvCxnSpPr>
                  <p:spPr bwMode="auto">
                    <a:xfrm>
                      <a:off x="4920" y="8519"/>
                      <a:ext cx="0" cy="72"/>
                    </a:xfrm>
                    <a:prstGeom prst="straightConnector1">
                      <a:avLst/>
                    </a:prstGeom>
                    <a:noFill/>
                    <a:ln w="38100">
                      <a:solidFill>
                        <a:srgbClr val="000000"/>
                      </a:solidFill>
                      <a:round/>
                      <a:headEnd/>
                      <a:tailEnd/>
                    </a:ln>
                  </p:spPr>
                </p:cxnSp>
                <p:cxnSp>
                  <p:nvCxnSpPr>
                    <p:cNvPr id="209" name="AutoShape 55"/>
                    <p:cNvCxnSpPr>
                      <a:cxnSpLocks noChangeShapeType="1"/>
                    </p:cNvCxnSpPr>
                    <p:nvPr/>
                  </p:nvCxnSpPr>
                  <p:spPr bwMode="auto">
                    <a:xfrm>
                      <a:off x="4200" y="8519"/>
                      <a:ext cx="0" cy="72"/>
                    </a:xfrm>
                    <a:prstGeom prst="straightConnector1">
                      <a:avLst/>
                    </a:prstGeom>
                    <a:noFill/>
                    <a:ln w="38100">
                      <a:solidFill>
                        <a:srgbClr val="000000"/>
                      </a:solidFill>
                      <a:round/>
                      <a:headEnd/>
                      <a:tailEnd/>
                    </a:ln>
                  </p:spPr>
                </p:cxnSp>
                <p:cxnSp>
                  <p:nvCxnSpPr>
                    <p:cNvPr id="210" name="AutoShape 56"/>
                    <p:cNvCxnSpPr>
                      <a:cxnSpLocks noChangeShapeType="1"/>
                    </p:cNvCxnSpPr>
                    <p:nvPr/>
                  </p:nvCxnSpPr>
                  <p:spPr bwMode="auto">
                    <a:xfrm>
                      <a:off x="3480" y="8519"/>
                      <a:ext cx="0" cy="72"/>
                    </a:xfrm>
                    <a:prstGeom prst="straightConnector1">
                      <a:avLst/>
                    </a:prstGeom>
                    <a:noFill/>
                    <a:ln w="38100">
                      <a:solidFill>
                        <a:srgbClr val="000000"/>
                      </a:solidFill>
                      <a:round/>
                      <a:headEnd/>
                      <a:tailEnd/>
                    </a:ln>
                  </p:spPr>
                </p:cxnSp>
              </p:grpSp>
            </p:grpSp>
            <p:grpSp>
              <p:nvGrpSpPr>
                <p:cNvPr id="22" name="Group 57"/>
                <p:cNvGrpSpPr>
                  <a:grpSpLocks/>
                </p:cNvGrpSpPr>
                <p:nvPr/>
              </p:nvGrpSpPr>
              <p:grpSpPr bwMode="auto">
                <a:xfrm>
                  <a:off x="1143000" y="3886200"/>
                  <a:ext cx="3657600" cy="511986"/>
                  <a:chOff x="3480" y="7019"/>
                  <a:chExt cx="5760" cy="807"/>
                </a:xfrm>
              </p:grpSpPr>
              <p:grpSp>
                <p:nvGrpSpPr>
                  <p:cNvPr id="23" name="Group 58"/>
                  <p:cNvGrpSpPr>
                    <a:grpSpLocks/>
                  </p:cNvGrpSpPr>
                  <p:nvPr/>
                </p:nvGrpSpPr>
                <p:grpSpPr bwMode="auto">
                  <a:xfrm>
                    <a:off x="3480" y="7754"/>
                    <a:ext cx="5760" cy="72"/>
                    <a:chOff x="2760" y="8519"/>
                    <a:chExt cx="5760" cy="72"/>
                  </a:xfrm>
                </p:grpSpPr>
                <p:cxnSp>
                  <p:nvCxnSpPr>
                    <p:cNvPr id="191" name="AutoShape 59"/>
                    <p:cNvCxnSpPr>
                      <a:cxnSpLocks noChangeShapeType="1"/>
                    </p:cNvCxnSpPr>
                    <p:nvPr/>
                  </p:nvCxnSpPr>
                  <p:spPr bwMode="auto">
                    <a:xfrm>
                      <a:off x="8520" y="8519"/>
                      <a:ext cx="0" cy="72"/>
                    </a:xfrm>
                    <a:prstGeom prst="straightConnector1">
                      <a:avLst/>
                    </a:prstGeom>
                    <a:noFill/>
                    <a:ln w="38100">
                      <a:solidFill>
                        <a:srgbClr val="000000"/>
                      </a:solidFill>
                      <a:round/>
                      <a:headEnd/>
                      <a:tailEnd/>
                    </a:ln>
                  </p:spPr>
                </p:cxnSp>
                <p:cxnSp>
                  <p:nvCxnSpPr>
                    <p:cNvPr id="192" name="AutoShape 60"/>
                    <p:cNvCxnSpPr>
                      <a:cxnSpLocks noChangeShapeType="1"/>
                    </p:cNvCxnSpPr>
                    <p:nvPr/>
                  </p:nvCxnSpPr>
                  <p:spPr bwMode="auto">
                    <a:xfrm>
                      <a:off x="7800" y="8519"/>
                      <a:ext cx="0" cy="72"/>
                    </a:xfrm>
                    <a:prstGeom prst="straightConnector1">
                      <a:avLst/>
                    </a:prstGeom>
                    <a:noFill/>
                    <a:ln w="38100">
                      <a:solidFill>
                        <a:srgbClr val="000000"/>
                      </a:solidFill>
                      <a:round/>
                      <a:headEnd/>
                      <a:tailEnd/>
                    </a:ln>
                  </p:spPr>
                </p:cxnSp>
                <p:cxnSp>
                  <p:nvCxnSpPr>
                    <p:cNvPr id="193" name="AutoShape 61"/>
                    <p:cNvCxnSpPr>
                      <a:cxnSpLocks noChangeShapeType="1"/>
                    </p:cNvCxnSpPr>
                    <p:nvPr/>
                  </p:nvCxnSpPr>
                  <p:spPr bwMode="auto">
                    <a:xfrm>
                      <a:off x="2760" y="8519"/>
                      <a:ext cx="0" cy="72"/>
                    </a:xfrm>
                    <a:prstGeom prst="straightConnector1">
                      <a:avLst/>
                    </a:prstGeom>
                    <a:noFill/>
                    <a:ln w="38100">
                      <a:solidFill>
                        <a:srgbClr val="000000"/>
                      </a:solidFill>
                      <a:round/>
                      <a:headEnd/>
                      <a:tailEnd/>
                    </a:ln>
                  </p:spPr>
                </p:cxnSp>
                <p:cxnSp>
                  <p:nvCxnSpPr>
                    <p:cNvPr id="194" name="AutoShape 62"/>
                    <p:cNvCxnSpPr>
                      <a:cxnSpLocks noChangeShapeType="1"/>
                    </p:cNvCxnSpPr>
                    <p:nvPr/>
                  </p:nvCxnSpPr>
                  <p:spPr bwMode="auto">
                    <a:xfrm>
                      <a:off x="7080" y="8519"/>
                      <a:ext cx="0" cy="72"/>
                    </a:xfrm>
                    <a:prstGeom prst="straightConnector1">
                      <a:avLst/>
                    </a:prstGeom>
                    <a:noFill/>
                    <a:ln w="38100">
                      <a:solidFill>
                        <a:srgbClr val="000000"/>
                      </a:solidFill>
                      <a:round/>
                      <a:headEnd/>
                      <a:tailEnd/>
                    </a:ln>
                  </p:spPr>
                </p:cxnSp>
                <p:cxnSp>
                  <p:nvCxnSpPr>
                    <p:cNvPr id="195" name="AutoShape 63"/>
                    <p:cNvCxnSpPr>
                      <a:cxnSpLocks noChangeShapeType="1"/>
                    </p:cNvCxnSpPr>
                    <p:nvPr/>
                  </p:nvCxnSpPr>
                  <p:spPr bwMode="auto">
                    <a:xfrm>
                      <a:off x="6360" y="8519"/>
                      <a:ext cx="0" cy="72"/>
                    </a:xfrm>
                    <a:prstGeom prst="straightConnector1">
                      <a:avLst/>
                    </a:prstGeom>
                    <a:noFill/>
                    <a:ln w="38100">
                      <a:solidFill>
                        <a:srgbClr val="000000"/>
                      </a:solidFill>
                      <a:round/>
                      <a:headEnd/>
                      <a:tailEnd/>
                    </a:ln>
                  </p:spPr>
                </p:cxnSp>
                <p:cxnSp>
                  <p:nvCxnSpPr>
                    <p:cNvPr id="196" name="AutoShape 64"/>
                    <p:cNvCxnSpPr>
                      <a:cxnSpLocks noChangeShapeType="1"/>
                    </p:cNvCxnSpPr>
                    <p:nvPr/>
                  </p:nvCxnSpPr>
                  <p:spPr bwMode="auto">
                    <a:xfrm>
                      <a:off x="5640" y="8519"/>
                      <a:ext cx="0" cy="72"/>
                    </a:xfrm>
                    <a:prstGeom prst="straightConnector1">
                      <a:avLst/>
                    </a:prstGeom>
                    <a:noFill/>
                    <a:ln w="38100">
                      <a:solidFill>
                        <a:srgbClr val="000000"/>
                      </a:solidFill>
                      <a:round/>
                      <a:headEnd/>
                      <a:tailEnd/>
                    </a:ln>
                  </p:spPr>
                </p:cxnSp>
                <p:cxnSp>
                  <p:nvCxnSpPr>
                    <p:cNvPr id="197" name="AutoShape 65"/>
                    <p:cNvCxnSpPr>
                      <a:cxnSpLocks noChangeShapeType="1"/>
                    </p:cNvCxnSpPr>
                    <p:nvPr/>
                  </p:nvCxnSpPr>
                  <p:spPr bwMode="auto">
                    <a:xfrm>
                      <a:off x="4920" y="8519"/>
                      <a:ext cx="0" cy="72"/>
                    </a:xfrm>
                    <a:prstGeom prst="straightConnector1">
                      <a:avLst/>
                    </a:prstGeom>
                    <a:noFill/>
                    <a:ln w="38100">
                      <a:solidFill>
                        <a:srgbClr val="000000"/>
                      </a:solidFill>
                      <a:round/>
                      <a:headEnd/>
                      <a:tailEnd/>
                    </a:ln>
                  </p:spPr>
                </p:cxnSp>
                <p:cxnSp>
                  <p:nvCxnSpPr>
                    <p:cNvPr id="198" name="AutoShape 66"/>
                    <p:cNvCxnSpPr>
                      <a:cxnSpLocks noChangeShapeType="1"/>
                    </p:cNvCxnSpPr>
                    <p:nvPr/>
                  </p:nvCxnSpPr>
                  <p:spPr bwMode="auto">
                    <a:xfrm>
                      <a:off x="4200" y="8519"/>
                      <a:ext cx="0" cy="72"/>
                    </a:xfrm>
                    <a:prstGeom prst="straightConnector1">
                      <a:avLst/>
                    </a:prstGeom>
                    <a:noFill/>
                    <a:ln w="38100">
                      <a:solidFill>
                        <a:srgbClr val="000000"/>
                      </a:solidFill>
                      <a:round/>
                      <a:headEnd/>
                      <a:tailEnd/>
                    </a:ln>
                  </p:spPr>
                </p:cxnSp>
                <p:cxnSp>
                  <p:nvCxnSpPr>
                    <p:cNvPr id="199" name="AutoShape 67"/>
                    <p:cNvCxnSpPr>
                      <a:cxnSpLocks noChangeShapeType="1"/>
                    </p:cNvCxnSpPr>
                    <p:nvPr/>
                  </p:nvCxnSpPr>
                  <p:spPr bwMode="auto">
                    <a:xfrm>
                      <a:off x="3480" y="8519"/>
                      <a:ext cx="0" cy="72"/>
                    </a:xfrm>
                    <a:prstGeom prst="straightConnector1">
                      <a:avLst/>
                    </a:prstGeom>
                    <a:noFill/>
                    <a:ln w="38100">
                      <a:solidFill>
                        <a:srgbClr val="000000"/>
                      </a:solidFill>
                      <a:round/>
                      <a:headEnd/>
                      <a:tailEnd/>
                    </a:ln>
                  </p:spPr>
                </p:cxnSp>
              </p:grpSp>
              <p:grpSp>
                <p:nvGrpSpPr>
                  <p:cNvPr id="24" name="Group 68"/>
                  <p:cNvGrpSpPr>
                    <a:grpSpLocks/>
                  </p:cNvGrpSpPr>
                  <p:nvPr/>
                </p:nvGrpSpPr>
                <p:grpSpPr bwMode="auto">
                  <a:xfrm>
                    <a:off x="3480" y="7019"/>
                    <a:ext cx="5760" cy="72"/>
                    <a:chOff x="2760" y="8519"/>
                    <a:chExt cx="5760" cy="72"/>
                  </a:xfrm>
                </p:grpSpPr>
                <p:cxnSp>
                  <p:nvCxnSpPr>
                    <p:cNvPr id="182" name="AutoShape 69"/>
                    <p:cNvCxnSpPr>
                      <a:cxnSpLocks noChangeShapeType="1"/>
                    </p:cNvCxnSpPr>
                    <p:nvPr/>
                  </p:nvCxnSpPr>
                  <p:spPr bwMode="auto">
                    <a:xfrm>
                      <a:off x="8520" y="8519"/>
                      <a:ext cx="0" cy="72"/>
                    </a:xfrm>
                    <a:prstGeom prst="straightConnector1">
                      <a:avLst/>
                    </a:prstGeom>
                    <a:noFill/>
                    <a:ln w="38100">
                      <a:solidFill>
                        <a:srgbClr val="000000"/>
                      </a:solidFill>
                      <a:round/>
                      <a:headEnd/>
                      <a:tailEnd/>
                    </a:ln>
                  </p:spPr>
                </p:cxnSp>
                <p:cxnSp>
                  <p:nvCxnSpPr>
                    <p:cNvPr id="183" name="AutoShape 70"/>
                    <p:cNvCxnSpPr>
                      <a:cxnSpLocks noChangeShapeType="1"/>
                    </p:cNvCxnSpPr>
                    <p:nvPr/>
                  </p:nvCxnSpPr>
                  <p:spPr bwMode="auto">
                    <a:xfrm>
                      <a:off x="7800" y="8519"/>
                      <a:ext cx="0" cy="72"/>
                    </a:xfrm>
                    <a:prstGeom prst="straightConnector1">
                      <a:avLst/>
                    </a:prstGeom>
                    <a:noFill/>
                    <a:ln w="38100">
                      <a:solidFill>
                        <a:srgbClr val="000000"/>
                      </a:solidFill>
                      <a:round/>
                      <a:headEnd/>
                      <a:tailEnd/>
                    </a:ln>
                  </p:spPr>
                </p:cxnSp>
                <p:cxnSp>
                  <p:nvCxnSpPr>
                    <p:cNvPr id="184" name="AutoShape 71"/>
                    <p:cNvCxnSpPr>
                      <a:cxnSpLocks noChangeShapeType="1"/>
                    </p:cNvCxnSpPr>
                    <p:nvPr/>
                  </p:nvCxnSpPr>
                  <p:spPr bwMode="auto">
                    <a:xfrm>
                      <a:off x="2760" y="8519"/>
                      <a:ext cx="0" cy="72"/>
                    </a:xfrm>
                    <a:prstGeom prst="straightConnector1">
                      <a:avLst/>
                    </a:prstGeom>
                    <a:noFill/>
                    <a:ln w="38100">
                      <a:solidFill>
                        <a:srgbClr val="000000"/>
                      </a:solidFill>
                      <a:round/>
                      <a:headEnd/>
                      <a:tailEnd/>
                    </a:ln>
                  </p:spPr>
                </p:cxnSp>
                <p:cxnSp>
                  <p:nvCxnSpPr>
                    <p:cNvPr id="185" name="AutoShape 72"/>
                    <p:cNvCxnSpPr>
                      <a:cxnSpLocks noChangeShapeType="1"/>
                    </p:cNvCxnSpPr>
                    <p:nvPr/>
                  </p:nvCxnSpPr>
                  <p:spPr bwMode="auto">
                    <a:xfrm>
                      <a:off x="7080" y="8519"/>
                      <a:ext cx="0" cy="72"/>
                    </a:xfrm>
                    <a:prstGeom prst="straightConnector1">
                      <a:avLst/>
                    </a:prstGeom>
                    <a:noFill/>
                    <a:ln w="38100">
                      <a:solidFill>
                        <a:srgbClr val="000000"/>
                      </a:solidFill>
                      <a:round/>
                      <a:headEnd/>
                      <a:tailEnd/>
                    </a:ln>
                  </p:spPr>
                </p:cxnSp>
                <p:cxnSp>
                  <p:nvCxnSpPr>
                    <p:cNvPr id="186" name="AutoShape 73"/>
                    <p:cNvCxnSpPr>
                      <a:cxnSpLocks noChangeShapeType="1"/>
                    </p:cNvCxnSpPr>
                    <p:nvPr/>
                  </p:nvCxnSpPr>
                  <p:spPr bwMode="auto">
                    <a:xfrm>
                      <a:off x="6360" y="8519"/>
                      <a:ext cx="0" cy="72"/>
                    </a:xfrm>
                    <a:prstGeom prst="straightConnector1">
                      <a:avLst/>
                    </a:prstGeom>
                    <a:noFill/>
                    <a:ln w="38100">
                      <a:solidFill>
                        <a:srgbClr val="000000"/>
                      </a:solidFill>
                      <a:round/>
                      <a:headEnd/>
                      <a:tailEnd/>
                    </a:ln>
                  </p:spPr>
                </p:cxnSp>
                <p:cxnSp>
                  <p:nvCxnSpPr>
                    <p:cNvPr id="187" name="AutoShape 74"/>
                    <p:cNvCxnSpPr>
                      <a:cxnSpLocks noChangeShapeType="1"/>
                    </p:cNvCxnSpPr>
                    <p:nvPr/>
                  </p:nvCxnSpPr>
                  <p:spPr bwMode="auto">
                    <a:xfrm>
                      <a:off x="5640" y="8519"/>
                      <a:ext cx="0" cy="72"/>
                    </a:xfrm>
                    <a:prstGeom prst="straightConnector1">
                      <a:avLst/>
                    </a:prstGeom>
                    <a:noFill/>
                    <a:ln w="38100">
                      <a:solidFill>
                        <a:srgbClr val="000000"/>
                      </a:solidFill>
                      <a:round/>
                      <a:headEnd/>
                      <a:tailEnd/>
                    </a:ln>
                  </p:spPr>
                </p:cxnSp>
                <p:cxnSp>
                  <p:nvCxnSpPr>
                    <p:cNvPr id="188" name="AutoShape 75"/>
                    <p:cNvCxnSpPr>
                      <a:cxnSpLocks noChangeShapeType="1"/>
                    </p:cNvCxnSpPr>
                    <p:nvPr/>
                  </p:nvCxnSpPr>
                  <p:spPr bwMode="auto">
                    <a:xfrm>
                      <a:off x="4920" y="8519"/>
                      <a:ext cx="0" cy="72"/>
                    </a:xfrm>
                    <a:prstGeom prst="straightConnector1">
                      <a:avLst/>
                    </a:prstGeom>
                    <a:noFill/>
                    <a:ln w="38100">
                      <a:solidFill>
                        <a:srgbClr val="000000"/>
                      </a:solidFill>
                      <a:round/>
                      <a:headEnd/>
                      <a:tailEnd/>
                    </a:ln>
                  </p:spPr>
                </p:cxnSp>
                <p:cxnSp>
                  <p:nvCxnSpPr>
                    <p:cNvPr id="189" name="AutoShape 76"/>
                    <p:cNvCxnSpPr>
                      <a:cxnSpLocks noChangeShapeType="1"/>
                    </p:cNvCxnSpPr>
                    <p:nvPr/>
                  </p:nvCxnSpPr>
                  <p:spPr bwMode="auto">
                    <a:xfrm>
                      <a:off x="4200" y="8519"/>
                      <a:ext cx="0" cy="72"/>
                    </a:xfrm>
                    <a:prstGeom prst="straightConnector1">
                      <a:avLst/>
                    </a:prstGeom>
                    <a:noFill/>
                    <a:ln w="38100">
                      <a:solidFill>
                        <a:srgbClr val="000000"/>
                      </a:solidFill>
                      <a:round/>
                      <a:headEnd/>
                      <a:tailEnd/>
                    </a:ln>
                  </p:spPr>
                </p:cxnSp>
                <p:cxnSp>
                  <p:nvCxnSpPr>
                    <p:cNvPr id="190" name="AutoShape 77"/>
                    <p:cNvCxnSpPr>
                      <a:cxnSpLocks noChangeShapeType="1"/>
                    </p:cNvCxnSpPr>
                    <p:nvPr/>
                  </p:nvCxnSpPr>
                  <p:spPr bwMode="auto">
                    <a:xfrm>
                      <a:off x="3480" y="8519"/>
                      <a:ext cx="0" cy="72"/>
                    </a:xfrm>
                    <a:prstGeom prst="straightConnector1">
                      <a:avLst/>
                    </a:prstGeom>
                    <a:noFill/>
                    <a:ln w="38100">
                      <a:solidFill>
                        <a:srgbClr val="000000"/>
                      </a:solidFill>
                      <a:round/>
                      <a:headEnd/>
                      <a:tailEnd/>
                    </a:ln>
                  </p:spPr>
                </p:cxnSp>
              </p:grpSp>
            </p:grpSp>
          </p:grpSp>
        </p:grpSp>
        <p:sp>
          <p:nvSpPr>
            <p:cNvPr id="220" name="Oval 219"/>
            <p:cNvSpPr/>
            <p:nvPr/>
          </p:nvSpPr>
          <p:spPr bwMode="auto">
            <a:xfrm>
              <a:off x="2148840" y="4389120"/>
              <a:ext cx="76200" cy="76200"/>
            </a:xfrm>
            <a:prstGeom prst="ellipse">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outerShdw blurRad="38100" dist="38100" dir="2700000" algn="tl">
                    <a:srgbClr val="000000">
                      <a:alpha val="43137"/>
                    </a:srgbClr>
                  </a:outerShdw>
                </a:effectLst>
                <a:latin typeface="Times New Roman" pitchFamily="18" charset="0"/>
              </a:endParaRPr>
            </a:p>
          </p:txBody>
        </p:sp>
        <p:sp>
          <p:nvSpPr>
            <p:cNvPr id="96" name="Oval 95"/>
            <p:cNvSpPr/>
            <p:nvPr/>
          </p:nvSpPr>
          <p:spPr bwMode="auto">
            <a:xfrm>
              <a:off x="1097280" y="3858768"/>
              <a:ext cx="76200" cy="76200"/>
            </a:xfrm>
            <a:prstGeom prst="ellipse">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outerShdw blurRad="38100" dist="38100" dir="2700000" algn="tl">
                    <a:srgbClr val="000000">
                      <a:alpha val="43137"/>
                    </a:srgbClr>
                  </a:outerShdw>
                </a:effectLst>
                <a:latin typeface="Times New Roman" pitchFamily="18" charset="0"/>
              </a:endParaRPr>
            </a:p>
          </p:txBody>
        </p:sp>
      </p:grpSp>
      <p:sp>
        <p:nvSpPr>
          <p:cNvPr id="103" name="Rectangle 102"/>
          <p:cNvSpPr/>
          <p:nvPr/>
        </p:nvSpPr>
        <p:spPr>
          <a:xfrm>
            <a:off x="914400" y="838200"/>
            <a:ext cx="2971800" cy="400110"/>
          </a:xfrm>
          <a:prstGeom prst="rect">
            <a:avLst/>
          </a:prstGeom>
        </p:spPr>
        <p:txBody>
          <a:bodyPr wrap="square">
            <a:spAutoFit/>
          </a:bodyPr>
          <a:lstStyle/>
          <a:p>
            <a:r>
              <a:rPr lang="en-US" sz="2000" b="1" dirty="0" smtClean="0">
                <a:solidFill>
                  <a:schemeClr val="dk1"/>
                </a:solidFill>
                <a:effectLst>
                  <a:outerShdw blurRad="38100" dist="38100" dir="2700000" algn="tl">
                    <a:srgbClr val="FFFFFF"/>
                  </a:outerShdw>
                </a:effectLst>
                <a:latin typeface="Calibri" pitchFamily="34" charset="0"/>
                <a:cs typeface="Calibri" pitchFamily="34" charset="0"/>
              </a:rPr>
              <a:t>Start with the LP solution.</a:t>
            </a:r>
            <a:endParaRPr lang="en-US" sz="2000" dirty="0"/>
          </a:p>
        </p:txBody>
      </p:sp>
      <p:sp>
        <p:nvSpPr>
          <p:cNvPr id="101" name="Rectangle 100"/>
          <p:cNvSpPr/>
          <p:nvPr/>
        </p:nvSpPr>
        <p:spPr>
          <a:xfrm>
            <a:off x="1066800" y="1371600"/>
            <a:ext cx="3276600" cy="1323439"/>
          </a:xfrm>
          <a:prstGeom prst="rect">
            <a:avLst/>
          </a:prstGeom>
        </p:spPr>
        <p:txBody>
          <a:bodyPr wrap="square">
            <a:spAutoFit/>
          </a:bodyPr>
          <a:lstStyle/>
          <a:p>
            <a:r>
              <a:rPr lang="en-US" sz="2000" b="1" dirty="0" smtClean="0">
                <a:solidFill>
                  <a:schemeClr val="dk1"/>
                </a:solidFill>
                <a:effectLst>
                  <a:outerShdw blurRad="38100" dist="38100" dir="2700000" algn="tl">
                    <a:srgbClr val="FFFFFF"/>
                  </a:outerShdw>
                </a:effectLst>
                <a:latin typeface="Calibri" pitchFamily="34" charset="0"/>
                <a:cs typeface="Calibri" pitchFamily="34" charset="0"/>
              </a:rPr>
              <a:t>Add two branches with extra constraints if there  is a non-integer value and solve the two sub-problems.</a:t>
            </a:r>
            <a:endParaRPr lang="en-US" sz="2000" dirty="0"/>
          </a:p>
        </p:txBody>
      </p:sp>
      <p:grpSp>
        <p:nvGrpSpPr>
          <p:cNvPr id="110" name="Group 109"/>
          <p:cNvGrpSpPr/>
          <p:nvPr/>
        </p:nvGrpSpPr>
        <p:grpSpPr>
          <a:xfrm>
            <a:off x="5513506" y="2460485"/>
            <a:ext cx="2402301" cy="892314"/>
            <a:chOff x="5513506" y="2460485"/>
            <a:chExt cx="2402301" cy="892314"/>
          </a:xfrm>
        </p:grpSpPr>
        <p:cxnSp>
          <p:nvCxnSpPr>
            <p:cNvPr id="105" name="Straight Connector 104"/>
            <p:cNvCxnSpPr>
              <a:stCxn id="64" idx="2"/>
            </p:cNvCxnSpPr>
            <p:nvPr/>
          </p:nvCxnSpPr>
          <p:spPr bwMode="auto">
            <a:xfrm rot="5400000">
              <a:off x="5745095" y="2430393"/>
              <a:ext cx="892313" cy="952499"/>
            </a:xfrm>
            <a:prstGeom prst="line">
              <a:avLst/>
            </a:prstGeom>
            <a:noFill/>
            <a:ln w="38100">
              <a:solidFill>
                <a:srgbClr val="0D0D0D"/>
              </a:solidFill>
              <a:round/>
              <a:headEnd/>
              <a:tailEnd/>
            </a:ln>
            <a:effectLst/>
          </p:spPr>
        </p:cxnSp>
        <p:cxnSp>
          <p:nvCxnSpPr>
            <p:cNvPr id="107" name="Straight Connector 106"/>
            <p:cNvCxnSpPr>
              <a:stCxn id="64" idx="2"/>
            </p:cNvCxnSpPr>
            <p:nvPr/>
          </p:nvCxnSpPr>
          <p:spPr bwMode="auto">
            <a:xfrm rot="16200000" flipH="1">
              <a:off x="6697594" y="2430391"/>
              <a:ext cx="892313" cy="952501"/>
            </a:xfrm>
            <a:prstGeom prst="line">
              <a:avLst/>
            </a:prstGeom>
            <a:noFill/>
            <a:ln w="38100">
              <a:solidFill>
                <a:srgbClr val="0D0D0D"/>
              </a:solidFill>
              <a:round/>
              <a:headEnd/>
              <a:tailEnd/>
            </a:ln>
            <a:effectLst/>
          </p:spPr>
        </p:cxnSp>
        <p:sp>
          <p:nvSpPr>
            <p:cNvPr id="108" name="TextBox 107"/>
            <p:cNvSpPr txBox="1"/>
            <p:nvPr/>
          </p:nvSpPr>
          <p:spPr>
            <a:xfrm rot="2570729">
              <a:off x="7106604" y="2660048"/>
              <a:ext cx="809203" cy="400110"/>
            </a:xfrm>
            <a:prstGeom prst="rect">
              <a:avLst/>
            </a:prstGeom>
            <a:solidFill>
              <a:srgbClr val="66FFFF"/>
            </a:solidFill>
          </p:spPr>
          <p:txBody>
            <a:bodyPr wrap="square" rtlCol="0">
              <a:spAutoFit/>
            </a:bodyPr>
            <a:lstStyle/>
            <a:p>
              <a:r>
                <a:rPr lang="en-US" sz="2000" b="1" dirty="0" smtClean="0">
                  <a:solidFill>
                    <a:schemeClr val="dk1"/>
                  </a:solidFill>
                  <a:effectLst>
                    <a:outerShdw blurRad="38100" dist="38100" dir="2700000" algn="tl">
                      <a:srgbClr val="FFFFFF"/>
                    </a:outerShdw>
                  </a:effectLst>
                  <a:latin typeface="Calibri" pitchFamily="34" charset="0"/>
                  <a:cs typeface="Calibri" pitchFamily="34" charset="0"/>
                </a:rPr>
                <a:t>x</a:t>
              </a:r>
              <a:r>
                <a:rPr lang="en-US" sz="2000" b="1" baseline="-25000" dirty="0" smtClean="0">
                  <a:solidFill>
                    <a:schemeClr val="dk1"/>
                  </a:solidFill>
                  <a:effectLst>
                    <a:outerShdw blurRad="38100" dist="38100" dir="2700000" algn="tl">
                      <a:srgbClr val="FFFFFF"/>
                    </a:outerShdw>
                  </a:effectLst>
                  <a:latin typeface="Calibri" pitchFamily="34" charset="0"/>
                  <a:cs typeface="Calibri" pitchFamily="34" charset="0"/>
                </a:rPr>
                <a:t>2</a:t>
              </a:r>
              <a:r>
                <a:rPr lang="en-US" sz="2000" b="1" dirty="0" smtClean="0">
                  <a:solidFill>
                    <a:schemeClr val="dk1"/>
                  </a:solidFill>
                  <a:effectLst>
                    <a:outerShdw blurRad="38100" dist="38100" dir="2700000" algn="tl">
                      <a:srgbClr val="FFFFFF"/>
                    </a:outerShdw>
                  </a:effectLst>
                  <a:latin typeface="Calibri" pitchFamily="34" charset="0"/>
                  <a:cs typeface="Calibri" pitchFamily="34" charset="0"/>
                </a:rPr>
                <a:t> ≥ 3</a:t>
              </a:r>
              <a:endParaRPr lang="en-US" sz="2000" dirty="0"/>
            </a:p>
          </p:txBody>
        </p:sp>
        <p:sp>
          <p:nvSpPr>
            <p:cNvPr id="109" name="TextBox 108"/>
            <p:cNvSpPr txBox="1"/>
            <p:nvPr/>
          </p:nvSpPr>
          <p:spPr>
            <a:xfrm rot="19163260">
              <a:off x="5513506" y="2664055"/>
              <a:ext cx="841725" cy="400110"/>
            </a:xfrm>
            <a:prstGeom prst="rect">
              <a:avLst/>
            </a:prstGeom>
            <a:solidFill>
              <a:srgbClr val="FFFF00"/>
            </a:solidFill>
          </p:spPr>
          <p:txBody>
            <a:bodyPr wrap="square" rtlCol="0">
              <a:spAutoFit/>
            </a:bodyPr>
            <a:lstStyle/>
            <a:p>
              <a:r>
                <a:rPr lang="en-US" sz="2000" b="1" dirty="0" smtClean="0">
                  <a:solidFill>
                    <a:schemeClr val="dk1"/>
                  </a:solidFill>
                  <a:effectLst>
                    <a:outerShdw blurRad="38100" dist="38100" dir="2700000" algn="tl">
                      <a:srgbClr val="FFFFFF"/>
                    </a:outerShdw>
                  </a:effectLst>
                  <a:latin typeface="Calibri" pitchFamily="34" charset="0"/>
                  <a:cs typeface="Calibri" pitchFamily="34" charset="0"/>
                </a:rPr>
                <a:t>x</a:t>
              </a:r>
              <a:r>
                <a:rPr lang="en-US" sz="2000" b="1" baseline="-25000" dirty="0" smtClean="0">
                  <a:solidFill>
                    <a:schemeClr val="dk1"/>
                  </a:solidFill>
                  <a:effectLst>
                    <a:outerShdw blurRad="38100" dist="38100" dir="2700000" algn="tl">
                      <a:srgbClr val="FFFFFF"/>
                    </a:outerShdw>
                  </a:effectLst>
                  <a:latin typeface="Calibri" pitchFamily="34" charset="0"/>
                  <a:cs typeface="Calibri" pitchFamily="34" charset="0"/>
                </a:rPr>
                <a:t>2</a:t>
              </a:r>
              <a:r>
                <a:rPr lang="en-US" sz="2000" b="1" dirty="0" smtClean="0">
                  <a:solidFill>
                    <a:schemeClr val="dk1"/>
                  </a:solidFill>
                  <a:effectLst>
                    <a:outerShdw blurRad="38100" dist="38100" dir="2700000" algn="tl">
                      <a:srgbClr val="FFFFFF"/>
                    </a:outerShdw>
                  </a:effectLst>
                  <a:latin typeface="Calibri" pitchFamily="34" charset="0"/>
                  <a:cs typeface="Calibri" pitchFamily="34" charset="0"/>
                </a:rPr>
                <a:t> ≤ 2</a:t>
              </a:r>
              <a:endParaRPr lang="en-US" sz="2000" dirty="0"/>
            </a:p>
          </p:txBody>
        </p:sp>
      </p:grpSp>
      <p:grpSp>
        <p:nvGrpSpPr>
          <p:cNvPr id="120" name="Group 119"/>
          <p:cNvGrpSpPr/>
          <p:nvPr/>
        </p:nvGrpSpPr>
        <p:grpSpPr>
          <a:xfrm>
            <a:off x="685800" y="3657600"/>
            <a:ext cx="2786743" cy="2057400"/>
            <a:chOff x="685800" y="3657600"/>
            <a:chExt cx="2786743" cy="2057400"/>
          </a:xfrm>
        </p:grpSpPr>
        <p:sp>
          <p:nvSpPr>
            <p:cNvPr id="115" name="Freeform 114"/>
            <p:cNvSpPr/>
            <p:nvPr/>
          </p:nvSpPr>
          <p:spPr bwMode="auto">
            <a:xfrm>
              <a:off x="718457" y="4778829"/>
              <a:ext cx="2754086" cy="936171"/>
            </a:xfrm>
            <a:custGeom>
              <a:avLst/>
              <a:gdLst>
                <a:gd name="connsiteX0" fmla="*/ 10886 w 2754086"/>
                <a:gd name="connsiteY0" fmla="*/ 936171 h 936171"/>
                <a:gd name="connsiteX1" fmla="*/ 0 w 2754086"/>
                <a:gd name="connsiteY1" fmla="*/ 0 h 936171"/>
                <a:gd name="connsiteX2" fmla="*/ 1828800 w 2754086"/>
                <a:gd name="connsiteY2" fmla="*/ 21771 h 936171"/>
                <a:gd name="connsiteX3" fmla="*/ 2754086 w 2754086"/>
                <a:gd name="connsiteY3" fmla="*/ 925285 h 936171"/>
                <a:gd name="connsiteX4" fmla="*/ 10886 w 2754086"/>
                <a:gd name="connsiteY4" fmla="*/ 936171 h 93617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754086" h="936171">
                  <a:moveTo>
                    <a:pt x="10886" y="936171"/>
                  </a:moveTo>
                  <a:lnTo>
                    <a:pt x="0" y="0"/>
                  </a:lnTo>
                  <a:lnTo>
                    <a:pt x="1828800" y="21771"/>
                  </a:lnTo>
                  <a:lnTo>
                    <a:pt x="2754086" y="925285"/>
                  </a:lnTo>
                  <a:lnTo>
                    <a:pt x="10886" y="936171"/>
                  </a:lnTo>
                  <a:close/>
                </a:path>
              </a:pathLst>
            </a:cu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outerShdw blurRad="38100" dist="38100" dir="2700000" algn="tl">
                    <a:srgbClr val="000000">
                      <a:alpha val="43137"/>
                    </a:srgbClr>
                  </a:outerShdw>
                </a:effectLst>
                <a:latin typeface="Times New Roman" pitchFamily="18" charset="0"/>
              </a:endParaRPr>
            </a:p>
          </p:txBody>
        </p:sp>
        <p:sp>
          <p:nvSpPr>
            <p:cNvPr id="117" name="Freeform 116"/>
            <p:cNvSpPr/>
            <p:nvPr/>
          </p:nvSpPr>
          <p:spPr bwMode="auto">
            <a:xfrm>
              <a:off x="685800" y="3657600"/>
              <a:ext cx="1306286" cy="707572"/>
            </a:xfrm>
            <a:custGeom>
              <a:avLst/>
              <a:gdLst>
                <a:gd name="connsiteX0" fmla="*/ 0 w 1306286"/>
                <a:gd name="connsiteY0" fmla="*/ 653143 h 707572"/>
                <a:gd name="connsiteX1" fmla="*/ 10886 w 1306286"/>
                <a:gd name="connsiteY1" fmla="*/ 0 h 707572"/>
                <a:gd name="connsiteX2" fmla="*/ 1306286 w 1306286"/>
                <a:gd name="connsiteY2" fmla="*/ 707572 h 707572"/>
                <a:gd name="connsiteX3" fmla="*/ 0 w 1306286"/>
                <a:gd name="connsiteY3" fmla="*/ 653143 h 707572"/>
                <a:gd name="connsiteX0" fmla="*/ 0 w 1306286"/>
                <a:gd name="connsiteY0" fmla="*/ 685800 h 707572"/>
                <a:gd name="connsiteX1" fmla="*/ 10886 w 1306286"/>
                <a:gd name="connsiteY1" fmla="*/ 0 h 707572"/>
                <a:gd name="connsiteX2" fmla="*/ 1306286 w 1306286"/>
                <a:gd name="connsiteY2" fmla="*/ 707572 h 707572"/>
                <a:gd name="connsiteX3" fmla="*/ 0 w 1306286"/>
                <a:gd name="connsiteY3" fmla="*/ 685800 h 707572"/>
              </a:gdLst>
              <a:ahLst/>
              <a:cxnLst>
                <a:cxn ang="0">
                  <a:pos x="connsiteX0" y="connsiteY0"/>
                </a:cxn>
                <a:cxn ang="0">
                  <a:pos x="connsiteX1" y="connsiteY1"/>
                </a:cxn>
                <a:cxn ang="0">
                  <a:pos x="connsiteX2" y="connsiteY2"/>
                </a:cxn>
                <a:cxn ang="0">
                  <a:pos x="connsiteX3" y="connsiteY3"/>
                </a:cxn>
              </a:cxnLst>
              <a:rect l="l" t="t" r="r" b="b"/>
              <a:pathLst>
                <a:path w="1306286" h="707572">
                  <a:moveTo>
                    <a:pt x="0" y="685800"/>
                  </a:moveTo>
                  <a:lnTo>
                    <a:pt x="10886" y="0"/>
                  </a:lnTo>
                  <a:lnTo>
                    <a:pt x="1306286" y="707572"/>
                  </a:lnTo>
                  <a:lnTo>
                    <a:pt x="0" y="685800"/>
                  </a:lnTo>
                  <a:close/>
                </a:path>
              </a:pathLst>
            </a:custGeom>
            <a:solidFill>
              <a:srgbClr val="66FF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outerShdw blurRad="38100" dist="38100" dir="2700000" algn="tl">
                    <a:srgbClr val="000000">
                      <a:alpha val="43137"/>
                    </a:srgbClr>
                  </a:outerShdw>
                </a:effectLst>
                <a:latin typeface="Times New Roman" pitchFamily="18" charset="0"/>
              </a:endParaRPr>
            </a:p>
          </p:txBody>
        </p:sp>
        <p:sp>
          <p:nvSpPr>
            <p:cNvPr id="118" name="TextBox 117"/>
            <p:cNvSpPr txBox="1"/>
            <p:nvPr/>
          </p:nvSpPr>
          <p:spPr>
            <a:xfrm>
              <a:off x="1525744" y="5099623"/>
              <a:ext cx="1066800" cy="400110"/>
            </a:xfrm>
            <a:prstGeom prst="rect">
              <a:avLst/>
            </a:prstGeom>
            <a:noFill/>
          </p:spPr>
          <p:txBody>
            <a:bodyPr wrap="square" rtlCol="0">
              <a:spAutoFit/>
            </a:bodyPr>
            <a:lstStyle/>
            <a:p>
              <a:r>
                <a:rPr lang="en-US" sz="2000" b="1" dirty="0" smtClean="0">
                  <a:solidFill>
                    <a:schemeClr val="dk1"/>
                  </a:solidFill>
                  <a:effectLst>
                    <a:outerShdw blurRad="38100" dist="38100" dir="2700000" algn="tl">
                      <a:srgbClr val="FFFFFF"/>
                    </a:outerShdw>
                  </a:effectLst>
                  <a:latin typeface="Calibri" pitchFamily="34" charset="0"/>
                  <a:cs typeface="Calibri" pitchFamily="34" charset="0"/>
                </a:rPr>
                <a:t>x</a:t>
              </a:r>
              <a:r>
                <a:rPr lang="en-US" sz="2000" b="1" baseline="-25000" dirty="0" smtClean="0">
                  <a:solidFill>
                    <a:schemeClr val="dk1"/>
                  </a:solidFill>
                  <a:effectLst>
                    <a:outerShdw blurRad="38100" dist="38100" dir="2700000" algn="tl">
                      <a:srgbClr val="FFFFFF"/>
                    </a:outerShdw>
                  </a:effectLst>
                  <a:latin typeface="Calibri" pitchFamily="34" charset="0"/>
                  <a:cs typeface="Calibri" pitchFamily="34" charset="0"/>
                </a:rPr>
                <a:t>2</a:t>
              </a:r>
              <a:r>
                <a:rPr lang="en-US" sz="2000" b="1" dirty="0" smtClean="0">
                  <a:solidFill>
                    <a:schemeClr val="dk1"/>
                  </a:solidFill>
                  <a:effectLst>
                    <a:outerShdw blurRad="38100" dist="38100" dir="2700000" algn="tl">
                      <a:srgbClr val="FFFFFF"/>
                    </a:outerShdw>
                  </a:effectLst>
                  <a:latin typeface="Calibri" pitchFamily="34" charset="0"/>
                  <a:cs typeface="Calibri" pitchFamily="34" charset="0"/>
                </a:rPr>
                <a:t> ≤ 2</a:t>
              </a:r>
              <a:endParaRPr lang="en-US" sz="2000" dirty="0"/>
            </a:p>
          </p:txBody>
        </p:sp>
        <p:sp>
          <p:nvSpPr>
            <p:cNvPr id="119" name="TextBox 118"/>
            <p:cNvSpPr txBox="1"/>
            <p:nvPr/>
          </p:nvSpPr>
          <p:spPr>
            <a:xfrm rot="226520">
              <a:off x="697981" y="3915871"/>
              <a:ext cx="914400" cy="400110"/>
            </a:xfrm>
            <a:prstGeom prst="rect">
              <a:avLst/>
            </a:prstGeom>
            <a:noFill/>
          </p:spPr>
          <p:txBody>
            <a:bodyPr wrap="square" rtlCol="0">
              <a:spAutoFit/>
            </a:bodyPr>
            <a:lstStyle/>
            <a:p>
              <a:r>
                <a:rPr lang="en-US" sz="2000" b="1" dirty="0" smtClean="0">
                  <a:solidFill>
                    <a:schemeClr val="dk1"/>
                  </a:solidFill>
                  <a:effectLst>
                    <a:outerShdw blurRad="38100" dist="38100" dir="2700000" algn="tl">
                      <a:srgbClr val="FFFFFF"/>
                    </a:outerShdw>
                  </a:effectLst>
                  <a:latin typeface="Calibri" pitchFamily="34" charset="0"/>
                  <a:cs typeface="Calibri" pitchFamily="34" charset="0"/>
                </a:rPr>
                <a:t>x</a:t>
              </a:r>
              <a:r>
                <a:rPr lang="en-US" sz="2000" b="1" baseline="-25000" dirty="0" smtClean="0">
                  <a:solidFill>
                    <a:schemeClr val="dk1"/>
                  </a:solidFill>
                  <a:effectLst>
                    <a:outerShdw blurRad="38100" dist="38100" dir="2700000" algn="tl">
                      <a:srgbClr val="FFFFFF"/>
                    </a:outerShdw>
                  </a:effectLst>
                  <a:latin typeface="Calibri" pitchFamily="34" charset="0"/>
                  <a:cs typeface="Calibri" pitchFamily="34" charset="0"/>
                </a:rPr>
                <a:t>2</a:t>
              </a:r>
              <a:r>
                <a:rPr lang="en-US" sz="2000" b="1" dirty="0" smtClean="0">
                  <a:solidFill>
                    <a:schemeClr val="dk1"/>
                  </a:solidFill>
                  <a:effectLst>
                    <a:outerShdw blurRad="38100" dist="38100" dir="2700000" algn="tl">
                      <a:srgbClr val="FFFFFF"/>
                    </a:outerShdw>
                  </a:effectLst>
                  <a:latin typeface="Calibri" pitchFamily="34" charset="0"/>
                  <a:cs typeface="Calibri" pitchFamily="34" charset="0"/>
                </a:rPr>
                <a:t> ≥ 3</a:t>
              </a:r>
              <a:endParaRPr lang="en-US" sz="2000" dirty="0"/>
            </a:p>
          </p:txBody>
        </p:sp>
      </p:grpSp>
      <p:sp>
        <p:nvSpPr>
          <p:cNvPr id="121" name="TextBox 120"/>
          <p:cNvSpPr txBox="1"/>
          <p:nvPr/>
        </p:nvSpPr>
        <p:spPr>
          <a:xfrm>
            <a:off x="5257800" y="3352800"/>
            <a:ext cx="914400" cy="707886"/>
          </a:xfrm>
          <a:prstGeom prst="rect">
            <a:avLst/>
          </a:prstGeom>
          <a:solidFill>
            <a:srgbClr val="66FF33"/>
          </a:solidFill>
          <a:ln w="25400">
            <a:solidFill>
              <a:schemeClr val="tx1"/>
            </a:solidFill>
          </a:ln>
        </p:spPr>
        <p:txBody>
          <a:bodyPr wrap="square" rtlCol="0">
            <a:spAutoFit/>
          </a:bodyPr>
          <a:lstStyle/>
          <a:p>
            <a:r>
              <a:rPr lang="en-US" sz="2000" b="1" dirty="0" smtClean="0">
                <a:solidFill>
                  <a:schemeClr val="dk1"/>
                </a:solidFill>
                <a:effectLst>
                  <a:outerShdw blurRad="38100" dist="38100" dir="2700000" algn="tl">
                    <a:srgbClr val="FFFFFF"/>
                  </a:outerShdw>
                </a:effectLst>
                <a:latin typeface="Calibri" pitchFamily="34" charset="0"/>
                <a:cs typeface="Calibri" pitchFamily="34" charset="0"/>
              </a:rPr>
              <a:t>Z = 50. </a:t>
            </a:r>
          </a:p>
          <a:p>
            <a:r>
              <a:rPr lang="en-US" sz="2000" b="1" dirty="0" smtClean="0">
                <a:solidFill>
                  <a:schemeClr val="dk1"/>
                </a:solidFill>
                <a:effectLst>
                  <a:outerShdw blurRad="38100" dist="38100" dir="2700000" algn="tl">
                    <a:srgbClr val="FFFFFF"/>
                  </a:outerShdw>
                </a:effectLst>
                <a:latin typeface="Calibri" pitchFamily="34" charset="0"/>
                <a:cs typeface="Calibri" pitchFamily="34" charset="0"/>
              </a:rPr>
              <a:t>(4, 2) </a:t>
            </a:r>
          </a:p>
        </p:txBody>
      </p:sp>
      <p:sp>
        <p:nvSpPr>
          <p:cNvPr id="122" name="TextBox 121"/>
          <p:cNvSpPr txBox="1"/>
          <p:nvPr/>
        </p:nvSpPr>
        <p:spPr>
          <a:xfrm>
            <a:off x="7086599" y="3352800"/>
            <a:ext cx="1417277" cy="707886"/>
          </a:xfrm>
          <a:prstGeom prst="rect">
            <a:avLst/>
          </a:prstGeom>
          <a:noFill/>
          <a:ln w="25400">
            <a:solidFill>
              <a:schemeClr val="tx1"/>
            </a:solidFill>
          </a:ln>
        </p:spPr>
        <p:txBody>
          <a:bodyPr wrap="square" rtlCol="0">
            <a:spAutoFit/>
          </a:bodyPr>
          <a:lstStyle/>
          <a:p>
            <a:r>
              <a:rPr lang="en-US" sz="2000" b="1" dirty="0" smtClean="0">
                <a:solidFill>
                  <a:schemeClr val="dk1"/>
                </a:solidFill>
                <a:effectLst>
                  <a:outerShdw blurRad="38100" dist="38100" dir="2700000" algn="tl">
                    <a:srgbClr val="FFFFFF"/>
                  </a:outerShdw>
                </a:effectLst>
                <a:latin typeface="Calibri" pitchFamily="34" charset="0"/>
                <a:cs typeface="Calibri" pitchFamily="34" charset="0"/>
              </a:rPr>
              <a:t>Z = 53.222</a:t>
            </a:r>
          </a:p>
          <a:p>
            <a:r>
              <a:rPr lang="en-US" sz="2000" b="1" dirty="0" smtClean="0">
                <a:solidFill>
                  <a:schemeClr val="dk1"/>
                </a:solidFill>
                <a:effectLst>
                  <a:outerShdw blurRad="38100" dist="38100" dir="2700000" algn="tl">
                    <a:srgbClr val="FFFFFF"/>
                  </a:outerShdw>
                </a:effectLst>
                <a:latin typeface="Calibri" pitchFamily="34" charset="0"/>
                <a:cs typeface="Calibri" pitchFamily="34" charset="0"/>
              </a:rPr>
              <a:t>(2.889, 3) </a:t>
            </a:r>
          </a:p>
        </p:txBody>
      </p:sp>
      <p:sp>
        <p:nvSpPr>
          <p:cNvPr id="124" name="Rectangular Callout 123"/>
          <p:cNvSpPr/>
          <p:nvPr/>
        </p:nvSpPr>
        <p:spPr bwMode="auto">
          <a:xfrm>
            <a:off x="4846317" y="4434829"/>
            <a:ext cx="2209800" cy="1219200"/>
          </a:xfrm>
          <a:prstGeom prst="wedgeRectCallout">
            <a:avLst>
              <a:gd name="adj1" fmla="val -11247"/>
              <a:gd name="adj2" fmla="val -91045"/>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sz="2000" b="1" dirty="0" smtClean="0">
                <a:solidFill>
                  <a:schemeClr val="dk1"/>
                </a:solidFill>
                <a:effectLst>
                  <a:outerShdw blurRad="38100" dist="38100" dir="2700000" algn="tl">
                    <a:srgbClr val="FFFFFF"/>
                  </a:outerShdw>
                </a:effectLst>
                <a:latin typeface="Calibri" pitchFamily="34" charset="0"/>
                <a:cs typeface="Calibri" pitchFamily="34" charset="0"/>
              </a:rPr>
              <a:t>Feasible!  No need to expand this branch. This is a lower bound. </a:t>
            </a:r>
          </a:p>
        </p:txBody>
      </p:sp>
      <p:sp>
        <p:nvSpPr>
          <p:cNvPr id="125" name="Rectangular Callout 124"/>
          <p:cNvSpPr/>
          <p:nvPr/>
        </p:nvSpPr>
        <p:spPr bwMode="auto">
          <a:xfrm>
            <a:off x="7239000" y="4724400"/>
            <a:ext cx="1447800" cy="685800"/>
          </a:xfrm>
          <a:prstGeom prst="wedgeRectCallout">
            <a:avLst>
              <a:gd name="adj1" fmla="val 14130"/>
              <a:gd name="adj2" fmla="val -145559"/>
            </a:avLst>
          </a:prstGeom>
          <a:solidFill>
            <a:srgbClr val="FF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sz="2000" b="1" dirty="0" smtClean="0">
                <a:solidFill>
                  <a:schemeClr val="dk1"/>
                </a:solidFill>
                <a:effectLst>
                  <a:outerShdw blurRad="38100" dist="38100" dir="2700000" algn="tl">
                    <a:srgbClr val="FFFFFF"/>
                  </a:outerShdw>
                </a:effectLst>
                <a:latin typeface="Calibri" pitchFamily="34" charset="0"/>
                <a:cs typeface="Calibri" pitchFamily="34" charset="0"/>
              </a:rPr>
              <a:t>Add two branches</a:t>
            </a:r>
          </a:p>
        </p:txBody>
      </p:sp>
    </p:spTree>
    <p:extLst>
      <p:ext uri="{BB962C8B-B14F-4D97-AF65-F5344CB8AC3E}">
        <p14:creationId xmlns:p14="http://schemas.microsoft.com/office/powerpoint/2010/main" val="99150737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2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21"/>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22"/>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24"/>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06"/>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2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6" grpId="0" animBg="1"/>
      <p:bldP spid="104" grpId="0" animBg="1"/>
      <p:bldP spid="101" grpId="0"/>
      <p:bldP spid="121" grpId="0" animBg="1"/>
      <p:bldP spid="122" grpId="0" animBg="1"/>
      <p:bldP spid="124" grpId="0" animBg="1"/>
      <p:bldP spid="125"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a:blip r:embed="rId3"/>
          <a:tile tx="0" ty="0" sx="100000" sy="100000" flip="none" algn="tl"/>
        </a:blipFill>
        <a:effectLst/>
      </p:bgPr>
    </p:bg>
    <p:spTree>
      <p:nvGrpSpPr>
        <p:cNvPr id="1" name=""/>
        <p:cNvGrpSpPr/>
        <p:nvPr/>
      </p:nvGrpSpPr>
      <p:grpSpPr>
        <a:xfrm>
          <a:off x="0" y="0"/>
          <a:ext cx="0" cy="0"/>
          <a:chOff x="0" y="0"/>
          <a:chExt cx="0" cy="0"/>
        </a:xfrm>
      </p:grpSpPr>
      <p:sp>
        <p:nvSpPr>
          <p:cNvPr id="7" name="TextBox 6"/>
          <p:cNvSpPr txBox="1"/>
          <p:nvPr/>
        </p:nvSpPr>
        <p:spPr>
          <a:xfrm>
            <a:off x="3810000" y="867251"/>
            <a:ext cx="1905000" cy="1015663"/>
          </a:xfrm>
          <a:prstGeom prst="rect">
            <a:avLst/>
          </a:prstGeom>
          <a:solidFill>
            <a:srgbClr val="FFFF00"/>
          </a:solidFill>
          <a:ln w="25400">
            <a:solidFill>
              <a:schemeClr val="tx1"/>
            </a:solidFill>
          </a:ln>
        </p:spPr>
        <p:txBody>
          <a:bodyPr wrap="square" rtlCol="0">
            <a:spAutoFit/>
          </a:bodyPr>
          <a:lstStyle/>
          <a:p>
            <a:r>
              <a:rPr lang="en-US" sz="2000" b="1" dirty="0" smtClean="0">
                <a:solidFill>
                  <a:schemeClr val="dk1"/>
                </a:solidFill>
                <a:effectLst>
                  <a:outerShdw blurRad="38100" dist="38100" dir="2700000" algn="tl">
                    <a:srgbClr val="FFFFFF"/>
                  </a:outerShdw>
                </a:effectLst>
                <a:latin typeface="Calibri" pitchFamily="34" charset="0"/>
                <a:cs typeface="Calibri" pitchFamily="34" charset="0"/>
              </a:rPr>
              <a:t>Root node</a:t>
            </a:r>
          </a:p>
          <a:p>
            <a:r>
              <a:rPr lang="en-US" sz="2000" b="1" i="1" dirty="0" smtClean="0">
                <a:solidFill>
                  <a:srgbClr val="FF0000"/>
                </a:solidFill>
                <a:effectLst>
                  <a:outerShdw blurRad="38100" dist="38100" dir="2700000" algn="tl">
                    <a:srgbClr val="FFFFFF"/>
                  </a:outerShdw>
                </a:effectLst>
                <a:latin typeface="Calibri" pitchFamily="34" charset="0"/>
                <a:cs typeface="Calibri" pitchFamily="34" charset="0"/>
              </a:rPr>
              <a:t>LP:</a:t>
            </a:r>
            <a:r>
              <a:rPr lang="en-US" sz="2000" b="1" dirty="0" smtClean="0">
                <a:solidFill>
                  <a:schemeClr val="dk1"/>
                </a:solidFill>
                <a:effectLst>
                  <a:outerShdw blurRad="38100" dist="38100" dir="2700000" algn="tl">
                    <a:srgbClr val="FFFFFF"/>
                  </a:outerShdw>
                </a:effectLst>
                <a:latin typeface="Calibri" pitchFamily="34" charset="0"/>
                <a:cs typeface="Calibri" pitchFamily="34" charset="0"/>
              </a:rPr>
              <a:t> Z = 53.5</a:t>
            </a:r>
          </a:p>
          <a:p>
            <a:r>
              <a:rPr lang="en-US" sz="2000" b="1" dirty="0" smtClean="0">
                <a:solidFill>
                  <a:schemeClr val="dk1"/>
                </a:solidFill>
                <a:effectLst>
                  <a:outerShdw blurRad="38100" dist="38100" dir="2700000" algn="tl">
                    <a:srgbClr val="FFFFFF"/>
                  </a:outerShdw>
                </a:effectLst>
                <a:latin typeface="Calibri" pitchFamily="34" charset="0"/>
                <a:cs typeface="Calibri" pitchFamily="34" charset="0"/>
              </a:rPr>
              <a:t>(3.125, 2.875) </a:t>
            </a:r>
          </a:p>
        </p:txBody>
      </p:sp>
      <p:sp>
        <p:nvSpPr>
          <p:cNvPr id="2" name="Footer Placeholder 1"/>
          <p:cNvSpPr>
            <a:spLocks noGrp="1"/>
          </p:cNvSpPr>
          <p:nvPr>
            <p:ph type="ftr" sz="quarter" idx="10"/>
          </p:nvPr>
        </p:nvSpPr>
        <p:spPr/>
        <p:txBody>
          <a:bodyPr/>
          <a:lstStyle/>
          <a:p>
            <a:r>
              <a:rPr lang="en-US" smtClean="0"/>
              <a:t>Integer_LP</a:t>
            </a:r>
            <a:endParaRPr lang="en-US" dirty="0"/>
          </a:p>
        </p:txBody>
      </p:sp>
      <p:sp>
        <p:nvSpPr>
          <p:cNvPr id="3" name="Slide Number Placeholder 2"/>
          <p:cNvSpPr>
            <a:spLocks noGrp="1"/>
          </p:cNvSpPr>
          <p:nvPr>
            <p:ph type="sldNum" sz="quarter" idx="11"/>
          </p:nvPr>
        </p:nvSpPr>
        <p:spPr/>
        <p:txBody>
          <a:bodyPr/>
          <a:lstStyle/>
          <a:p>
            <a:fld id="{D800FC57-747A-4054-A3DF-63D163080A4A}" type="slidenum">
              <a:rPr lang="en-US" smtClean="0"/>
              <a:pPr/>
              <a:t>7</a:t>
            </a:fld>
            <a:endParaRPr lang="en-US" dirty="0"/>
          </a:p>
        </p:txBody>
      </p:sp>
      <p:sp>
        <p:nvSpPr>
          <p:cNvPr id="4" name="AutoShape 5"/>
          <p:cNvSpPr>
            <a:spLocks noChangeArrowheads="1"/>
          </p:cNvSpPr>
          <p:nvPr/>
        </p:nvSpPr>
        <p:spPr bwMode="blackWhite">
          <a:xfrm>
            <a:off x="228600" y="228600"/>
            <a:ext cx="6629400" cy="578882"/>
          </a:xfrm>
          <a:prstGeom prst="roundRect">
            <a:avLst>
              <a:gd name="adj" fmla="val 16667"/>
            </a:avLst>
          </a:prstGeom>
          <a:gradFill rotWithShape="1">
            <a:gsLst>
              <a:gs pos="0">
                <a:srgbClr val="CC3300"/>
              </a:gs>
              <a:gs pos="50000">
                <a:srgbClr val="FF9900"/>
              </a:gs>
              <a:gs pos="100000">
                <a:srgbClr val="CC3300"/>
              </a:gs>
            </a:gsLst>
            <a:lin ang="5400000" scaled="1"/>
          </a:gradFill>
          <a:ln w="9525">
            <a:solidFill>
              <a:srgbClr val="4D4D4D"/>
            </a:solidFill>
            <a:round/>
            <a:headEnd/>
            <a:tailEnd/>
          </a:ln>
          <a:effectLst>
            <a:outerShdw dist="107763" dir="2700000" algn="ctr" rotWithShape="0">
              <a:schemeClr val="bg2">
                <a:alpha val="50000"/>
              </a:schemeClr>
            </a:outerShdw>
          </a:effectLst>
        </p:spPr>
        <p:txBody>
          <a:bodyPr wrap="square" tIns="45720" bIns="45720">
            <a:spAutoFit/>
          </a:bodyPr>
          <a:lstStyle/>
          <a:p>
            <a:r>
              <a:rPr lang="en-US" sz="2800" b="1" dirty="0" smtClean="0">
                <a:solidFill>
                  <a:schemeClr val="tx2"/>
                </a:solidFill>
                <a:effectLst>
                  <a:outerShdw blurRad="38100" dist="38100" dir="2700000" algn="tl">
                    <a:srgbClr val="FFFFFF"/>
                  </a:outerShdw>
                </a:effectLst>
                <a:latin typeface="Verdana" pitchFamily="34" charset="0"/>
              </a:rPr>
              <a:t>Branch and bound methodology</a:t>
            </a:r>
          </a:p>
        </p:txBody>
      </p:sp>
      <p:grpSp>
        <p:nvGrpSpPr>
          <p:cNvPr id="40" name="Group 39"/>
          <p:cNvGrpSpPr/>
          <p:nvPr/>
        </p:nvGrpSpPr>
        <p:grpSpPr>
          <a:xfrm>
            <a:off x="3354543" y="1857851"/>
            <a:ext cx="2298314" cy="892314"/>
            <a:chOff x="6097743" y="1981200"/>
            <a:chExt cx="2298314" cy="892314"/>
          </a:xfrm>
        </p:grpSpPr>
        <p:cxnSp>
          <p:nvCxnSpPr>
            <p:cNvPr id="11" name="Straight Connector 10"/>
            <p:cNvCxnSpPr/>
            <p:nvPr/>
          </p:nvCxnSpPr>
          <p:spPr bwMode="auto">
            <a:xfrm rot="5400000">
              <a:off x="6354695" y="1951108"/>
              <a:ext cx="892313" cy="952499"/>
            </a:xfrm>
            <a:prstGeom prst="line">
              <a:avLst/>
            </a:prstGeom>
            <a:noFill/>
            <a:ln w="38100">
              <a:solidFill>
                <a:srgbClr val="0D0D0D"/>
              </a:solidFill>
              <a:round/>
              <a:headEnd/>
              <a:tailEnd/>
            </a:ln>
            <a:effectLst/>
          </p:spPr>
        </p:cxnSp>
        <p:cxnSp>
          <p:nvCxnSpPr>
            <p:cNvPr id="12" name="Straight Connector 11"/>
            <p:cNvCxnSpPr/>
            <p:nvPr/>
          </p:nvCxnSpPr>
          <p:spPr bwMode="auto">
            <a:xfrm rot="16200000" flipH="1">
              <a:off x="7307194" y="1951106"/>
              <a:ext cx="892313" cy="952501"/>
            </a:xfrm>
            <a:prstGeom prst="line">
              <a:avLst/>
            </a:prstGeom>
            <a:noFill/>
            <a:ln w="38100">
              <a:solidFill>
                <a:srgbClr val="0D0D0D"/>
              </a:solidFill>
              <a:round/>
              <a:headEnd/>
              <a:tailEnd/>
            </a:ln>
            <a:effectLst/>
          </p:spPr>
        </p:cxnSp>
        <p:sp>
          <p:nvSpPr>
            <p:cNvPr id="13" name="TextBox 12"/>
            <p:cNvSpPr txBox="1"/>
            <p:nvPr/>
          </p:nvSpPr>
          <p:spPr>
            <a:xfrm rot="2570729">
              <a:off x="7481657" y="2140445"/>
              <a:ext cx="914400" cy="400110"/>
            </a:xfrm>
            <a:prstGeom prst="rect">
              <a:avLst/>
            </a:prstGeom>
            <a:noFill/>
          </p:spPr>
          <p:txBody>
            <a:bodyPr wrap="square" rtlCol="0">
              <a:spAutoFit/>
            </a:bodyPr>
            <a:lstStyle/>
            <a:p>
              <a:r>
                <a:rPr lang="en-US" sz="2000" b="1" dirty="0" smtClean="0">
                  <a:solidFill>
                    <a:schemeClr val="dk1"/>
                  </a:solidFill>
                  <a:effectLst>
                    <a:outerShdw blurRad="38100" dist="38100" dir="2700000" algn="tl">
                      <a:srgbClr val="FFFFFF"/>
                    </a:outerShdw>
                  </a:effectLst>
                  <a:latin typeface="Calibri" pitchFamily="34" charset="0"/>
                  <a:cs typeface="Calibri" pitchFamily="34" charset="0"/>
                </a:rPr>
                <a:t>x</a:t>
              </a:r>
              <a:r>
                <a:rPr lang="en-US" sz="2000" b="1" baseline="-25000" dirty="0" smtClean="0">
                  <a:solidFill>
                    <a:schemeClr val="dk1"/>
                  </a:solidFill>
                  <a:effectLst>
                    <a:outerShdw blurRad="38100" dist="38100" dir="2700000" algn="tl">
                      <a:srgbClr val="FFFFFF"/>
                    </a:outerShdw>
                  </a:effectLst>
                  <a:latin typeface="Calibri" pitchFamily="34" charset="0"/>
                  <a:cs typeface="Calibri" pitchFamily="34" charset="0"/>
                </a:rPr>
                <a:t>2</a:t>
              </a:r>
              <a:r>
                <a:rPr lang="en-US" sz="2000" b="1" dirty="0" smtClean="0">
                  <a:solidFill>
                    <a:schemeClr val="dk1"/>
                  </a:solidFill>
                  <a:effectLst>
                    <a:outerShdw blurRad="38100" dist="38100" dir="2700000" algn="tl">
                      <a:srgbClr val="FFFFFF"/>
                    </a:outerShdw>
                  </a:effectLst>
                  <a:latin typeface="Calibri" pitchFamily="34" charset="0"/>
                  <a:cs typeface="Calibri" pitchFamily="34" charset="0"/>
                </a:rPr>
                <a:t> ≥ 3</a:t>
              </a:r>
              <a:endParaRPr lang="en-US" sz="2000" dirty="0"/>
            </a:p>
          </p:txBody>
        </p:sp>
        <p:sp>
          <p:nvSpPr>
            <p:cNvPr id="14" name="TextBox 13"/>
            <p:cNvSpPr txBox="1"/>
            <p:nvPr/>
          </p:nvSpPr>
          <p:spPr>
            <a:xfrm rot="19163260">
              <a:off x="6097743" y="2105738"/>
              <a:ext cx="1066800" cy="400110"/>
            </a:xfrm>
            <a:prstGeom prst="rect">
              <a:avLst/>
            </a:prstGeom>
            <a:noFill/>
          </p:spPr>
          <p:txBody>
            <a:bodyPr wrap="square" rtlCol="0">
              <a:spAutoFit/>
            </a:bodyPr>
            <a:lstStyle/>
            <a:p>
              <a:r>
                <a:rPr lang="en-US" sz="2000" b="1" dirty="0" smtClean="0">
                  <a:solidFill>
                    <a:schemeClr val="dk1"/>
                  </a:solidFill>
                  <a:effectLst>
                    <a:outerShdw blurRad="38100" dist="38100" dir="2700000" algn="tl">
                      <a:srgbClr val="FFFFFF"/>
                    </a:outerShdw>
                  </a:effectLst>
                  <a:latin typeface="Calibri" pitchFamily="34" charset="0"/>
                  <a:cs typeface="Calibri" pitchFamily="34" charset="0"/>
                </a:rPr>
                <a:t>x</a:t>
              </a:r>
              <a:r>
                <a:rPr lang="en-US" sz="2000" b="1" baseline="-25000" dirty="0" smtClean="0">
                  <a:solidFill>
                    <a:schemeClr val="dk1"/>
                  </a:solidFill>
                  <a:effectLst>
                    <a:outerShdw blurRad="38100" dist="38100" dir="2700000" algn="tl">
                      <a:srgbClr val="FFFFFF"/>
                    </a:outerShdw>
                  </a:effectLst>
                  <a:latin typeface="Calibri" pitchFamily="34" charset="0"/>
                  <a:cs typeface="Calibri" pitchFamily="34" charset="0"/>
                </a:rPr>
                <a:t>2</a:t>
              </a:r>
              <a:r>
                <a:rPr lang="en-US" sz="2000" b="1" dirty="0" smtClean="0">
                  <a:solidFill>
                    <a:schemeClr val="dk1"/>
                  </a:solidFill>
                  <a:effectLst>
                    <a:outerShdw blurRad="38100" dist="38100" dir="2700000" algn="tl">
                      <a:srgbClr val="FFFFFF"/>
                    </a:outerShdw>
                  </a:effectLst>
                  <a:latin typeface="Calibri" pitchFamily="34" charset="0"/>
                  <a:cs typeface="Calibri" pitchFamily="34" charset="0"/>
                </a:rPr>
                <a:t> ≤ 2</a:t>
              </a:r>
              <a:endParaRPr lang="en-US" sz="2000" dirty="0"/>
            </a:p>
          </p:txBody>
        </p:sp>
      </p:grpSp>
      <p:sp>
        <p:nvSpPr>
          <p:cNvPr id="15" name="TextBox 14"/>
          <p:cNvSpPr txBox="1"/>
          <p:nvPr/>
        </p:nvSpPr>
        <p:spPr>
          <a:xfrm>
            <a:off x="3124200" y="2750166"/>
            <a:ext cx="914400" cy="707886"/>
          </a:xfrm>
          <a:prstGeom prst="rect">
            <a:avLst/>
          </a:prstGeom>
          <a:solidFill>
            <a:srgbClr val="66FF33"/>
          </a:solidFill>
          <a:ln w="25400">
            <a:solidFill>
              <a:schemeClr val="tx1"/>
            </a:solidFill>
          </a:ln>
        </p:spPr>
        <p:txBody>
          <a:bodyPr wrap="square" rtlCol="0">
            <a:spAutoFit/>
          </a:bodyPr>
          <a:lstStyle/>
          <a:p>
            <a:r>
              <a:rPr lang="en-US" sz="2000" b="1" dirty="0" smtClean="0">
                <a:solidFill>
                  <a:schemeClr val="dk1"/>
                </a:solidFill>
                <a:effectLst>
                  <a:outerShdw blurRad="38100" dist="38100" dir="2700000" algn="tl">
                    <a:srgbClr val="FFFFFF"/>
                  </a:outerShdw>
                </a:effectLst>
                <a:latin typeface="Calibri" pitchFamily="34" charset="0"/>
                <a:cs typeface="Calibri" pitchFamily="34" charset="0"/>
              </a:rPr>
              <a:t>Z = 50</a:t>
            </a:r>
          </a:p>
          <a:p>
            <a:r>
              <a:rPr lang="en-US" sz="2000" b="1" dirty="0" smtClean="0">
                <a:solidFill>
                  <a:schemeClr val="dk1"/>
                </a:solidFill>
                <a:effectLst>
                  <a:outerShdw blurRad="38100" dist="38100" dir="2700000" algn="tl">
                    <a:srgbClr val="FFFFFF"/>
                  </a:outerShdw>
                </a:effectLst>
                <a:latin typeface="Calibri" pitchFamily="34" charset="0"/>
                <a:cs typeface="Calibri" pitchFamily="34" charset="0"/>
              </a:rPr>
              <a:t>(4, 2) </a:t>
            </a:r>
          </a:p>
        </p:txBody>
      </p:sp>
      <p:sp>
        <p:nvSpPr>
          <p:cNvPr id="16" name="TextBox 15"/>
          <p:cNvSpPr txBox="1"/>
          <p:nvPr/>
        </p:nvSpPr>
        <p:spPr>
          <a:xfrm>
            <a:off x="4552949" y="2750166"/>
            <a:ext cx="1543051" cy="707886"/>
          </a:xfrm>
          <a:prstGeom prst="rect">
            <a:avLst/>
          </a:prstGeom>
          <a:noFill/>
          <a:ln w="25400">
            <a:solidFill>
              <a:schemeClr val="tx1"/>
            </a:solidFill>
          </a:ln>
        </p:spPr>
        <p:txBody>
          <a:bodyPr wrap="square" rtlCol="0">
            <a:spAutoFit/>
          </a:bodyPr>
          <a:lstStyle/>
          <a:p>
            <a:r>
              <a:rPr lang="en-US" sz="2000" b="1" dirty="0" smtClean="0">
                <a:solidFill>
                  <a:schemeClr val="dk1"/>
                </a:solidFill>
                <a:effectLst>
                  <a:outerShdw blurRad="38100" dist="38100" dir="2700000" algn="tl">
                    <a:srgbClr val="FFFFFF"/>
                  </a:outerShdw>
                </a:effectLst>
                <a:latin typeface="Calibri" pitchFamily="34" charset="0"/>
                <a:cs typeface="Calibri" pitchFamily="34" charset="0"/>
              </a:rPr>
              <a:t>Z = 52.222</a:t>
            </a:r>
          </a:p>
          <a:p>
            <a:r>
              <a:rPr lang="en-US" sz="2000" b="1" dirty="0" smtClean="0">
                <a:solidFill>
                  <a:schemeClr val="dk1"/>
                </a:solidFill>
                <a:effectLst>
                  <a:outerShdw blurRad="38100" dist="38100" dir="2700000" algn="tl">
                    <a:srgbClr val="FFFFFF"/>
                  </a:outerShdw>
                </a:effectLst>
                <a:latin typeface="Calibri" pitchFamily="34" charset="0"/>
                <a:cs typeface="Calibri" pitchFamily="34" charset="0"/>
              </a:rPr>
              <a:t>(2.889, 3) </a:t>
            </a:r>
          </a:p>
        </p:txBody>
      </p:sp>
      <p:grpSp>
        <p:nvGrpSpPr>
          <p:cNvPr id="23" name="Group 22"/>
          <p:cNvGrpSpPr/>
          <p:nvPr/>
        </p:nvGrpSpPr>
        <p:grpSpPr>
          <a:xfrm>
            <a:off x="3754361" y="3456324"/>
            <a:ext cx="2554965" cy="992327"/>
            <a:chOff x="6116561" y="2589073"/>
            <a:chExt cx="2554965" cy="992327"/>
          </a:xfrm>
        </p:grpSpPr>
        <p:cxnSp>
          <p:nvCxnSpPr>
            <p:cNvPr id="24" name="Straight Connector 23"/>
            <p:cNvCxnSpPr/>
            <p:nvPr/>
          </p:nvCxnSpPr>
          <p:spPr bwMode="auto">
            <a:xfrm>
              <a:off x="7619999" y="2589073"/>
              <a:ext cx="182787" cy="957122"/>
            </a:xfrm>
            <a:prstGeom prst="line">
              <a:avLst/>
            </a:prstGeom>
            <a:noFill/>
            <a:ln w="38100">
              <a:solidFill>
                <a:srgbClr val="0D0D0D"/>
              </a:solidFill>
              <a:round/>
              <a:headEnd/>
              <a:tailEnd/>
            </a:ln>
            <a:effectLst/>
          </p:spPr>
        </p:cxnSp>
        <p:sp>
          <p:nvSpPr>
            <p:cNvPr id="25" name="TextBox 24"/>
            <p:cNvSpPr txBox="1"/>
            <p:nvPr/>
          </p:nvSpPr>
          <p:spPr>
            <a:xfrm>
              <a:off x="7757126" y="2855165"/>
              <a:ext cx="914400" cy="400110"/>
            </a:xfrm>
            <a:prstGeom prst="rect">
              <a:avLst/>
            </a:prstGeom>
            <a:noFill/>
          </p:spPr>
          <p:txBody>
            <a:bodyPr wrap="square" rtlCol="0">
              <a:spAutoFit/>
            </a:bodyPr>
            <a:lstStyle/>
            <a:p>
              <a:r>
                <a:rPr lang="en-US" sz="2000" b="1" dirty="0" smtClean="0">
                  <a:solidFill>
                    <a:schemeClr val="dk1"/>
                  </a:solidFill>
                  <a:effectLst>
                    <a:outerShdw blurRad="38100" dist="38100" dir="2700000" algn="tl">
                      <a:srgbClr val="FFFFFF"/>
                    </a:outerShdw>
                  </a:effectLst>
                  <a:latin typeface="Calibri" pitchFamily="34" charset="0"/>
                  <a:cs typeface="Calibri" pitchFamily="34" charset="0"/>
                </a:rPr>
                <a:t>x</a:t>
              </a:r>
              <a:r>
                <a:rPr lang="en-US" sz="2000" b="1" baseline="-25000" dirty="0" smtClean="0">
                  <a:solidFill>
                    <a:schemeClr val="dk1"/>
                  </a:solidFill>
                  <a:effectLst>
                    <a:outerShdw blurRad="38100" dist="38100" dir="2700000" algn="tl">
                      <a:srgbClr val="FFFFFF"/>
                    </a:outerShdw>
                  </a:effectLst>
                  <a:latin typeface="Calibri" pitchFamily="34" charset="0"/>
                  <a:cs typeface="Calibri" pitchFamily="34" charset="0"/>
                </a:rPr>
                <a:t>1</a:t>
              </a:r>
              <a:r>
                <a:rPr lang="en-US" sz="2000" b="1" dirty="0" smtClean="0">
                  <a:solidFill>
                    <a:schemeClr val="dk1"/>
                  </a:solidFill>
                  <a:effectLst>
                    <a:outerShdw blurRad="38100" dist="38100" dir="2700000" algn="tl">
                      <a:srgbClr val="FFFFFF"/>
                    </a:outerShdw>
                  </a:effectLst>
                  <a:latin typeface="Calibri" pitchFamily="34" charset="0"/>
                  <a:cs typeface="Calibri" pitchFamily="34" charset="0"/>
                </a:rPr>
                <a:t> ≥ 3</a:t>
              </a:r>
              <a:endParaRPr lang="en-US" sz="2000" dirty="0"/>
            </a:p>
          </p:txBody>
        </p:sp>
        <p:sp>
          <p:nvSpPr>
            <p:cNvPr id="26" name="TextBox 25"/>
            <p:cNvSpPr txBox="1"/>
            <p:nvPr/>
          </p:nvSpPr>
          <p:spPr>
            <a:xfrm rot="19556950">
              <a:off x="6116561" y="2855165"/>
              <a:ext cx="1066800" cy="400110"/>
            </a:xfrm>
            <a:prstGeom prst="rect">
              <a:avLst/>
            </a:prstGeom>
            <a:noFill/>
          </p:spPr>
          <p:txBody>
            <a:bodyPr wrap="square" rtlCol="0">
              <a:spAutoFit/>
            </a:bodyPr>
            <a:lstStyle/>
            <a:p>
              <a:r>
                <a:rPr lang="en-US" sz="2000" b="1" dirty="0" smtClean="0">
                  <a:solidFill>
                    <a:schemeClr val="dk1"/>
                  </a:solidFill>
                  <a:effectLst>
                    <a:outerShdw blurRad="38100" dist="38100" dir="2700000" algn="tl">
                      <a:srgbClr val="FFFFFF"/>
                    </a:outerShdw>
                  </a:effectLst>
                  <a:latin typeface="Calibri" pitchFamily="34" charset="0"/>
                  <a:cs typeface="Calibri" pitchFamily="34" charset="0"/>
                </a:rPr>
                <a:t>x</a:t>
              </a:r>
              <a:r>
                <a:rPr lang="en-US" sz="2000" b="1" baseline="-25000" dirty="0" smtClean="0">
                  <a:solidFill>
                    <a:schemeClr val="dk1"/>
                  </a:solidFill>
                  <a:effectLst>
                    <a:outerShdw blurRad="38100" dist="38100" dir="2700000" algn="tl">
                      <a:srgbClr val="FFFFFF"/>
                    </a:outerShdw>
                  </a:effectLst>
                  <a:latin typeface="Calibri" pitchFamily="34" charset="0"/>
                  <a:cs typeface="Calibri" pitchFamily="34" charset="0"/>
                </a:rPr>
                <a:t>1</a:t>
              </a:r>
              <a:r>
                <a:rPr lang="en-US" sz="2000" b="1" dirty="0" smtClean="0">
                  <a:solidFill>
                    <a:schemeClr val="dk1"/>
                  </a:solidFill>
                  <a:effectLst>
                    <a:outerShdw blurRad="38100" dist="38100" dir="2700000" algn="tl">
                      <a:srgbClr val="FFFFFF"/>
                    </a:outerShdw>
                  </a:effectLst>
                  <a:latin typeface="Calibri" pitchFamily="34" charset="0"/>
                  <a:cs typeface="Calibri" pitchFamily="34" charset="0"/>
                </a:rPr>
                <a:t> ≤ 2</a:t>
              </a:r>
              <a:endParaRPr lang="en-US" sz="2000" dirty="0"/>
            </a:p>
          </p:txBody>
        </p:sp>
        <p:cxnSp>
          <p:nvCxnSpPr>
            <p:cNvPr id="27" name="Straight Connector 26"/>
            <p:cNvCxnSpPr/>
            <p:nvPr/>
          </p:nvCxnSpPr>
          <p:spPr bwMode="auto">
            <a:xfrm rot="10800000" flipV="1">
              <a:off x="6172200" y="2590800"/>
              <a:ext cx="1485900" cy="990600"/>
            </a:xfrm>
            <a:prstGeom prst="line">
              <a:avLst/>
            </a:prstGeom>
            <a:noFill/>
            <a:ln w="38100">
              <a:solidFill>
                <a:srgbClr val="0D0D0D"/>
              </a:solidFill>
              <a:round/>
              <a:headEnd/>
              <a:tailEnd/>
            </a:ln>
            <a:effectLst/>
          </p:spPr>
        </p:cxnSp>
      </p:grpSp>
      <p:sp>
        <p:nvSpPr>
          <p:cNvPr id="28" name="TextBox 27"/>
          <p:cNvSpPr txBox="1"/>
          <p:nvPr/>
        </p:nvSpPr>
        <p:spPr>
          <a:xfrm>
            <a:off x="4785173" y="4415173"/>
            <a:ext cx="1310827" cy="400110"/>
          </a:xfrm>
          <a:prstGeom prst="rect">
            <a:avLst/>
          </a:prstGeom>
          <a:solidFill>
            <a:srgbClr val="FF99FF"/>
          </a:solidFill>
          <a:ln>
            <a:solidFill>
              <a:schemeClr val="tx1"/>
            </a:solidFill>
          </a:ln>
        </p:spPr>
        <p:txBody>
          <a:bodyPr wrap="square" rtlCol="0">
            <a:spAutoFit/>
          </a:bodyPr>
          <a:lstStyle/>
          <a:p>
            <a:r>
              <a:rPr lang="en-US" sz="2000" b="1" dirty="0" smtClean="0">
                <a:solidFill>
                  <a:schemeClr val="dk1"/>
                </a:solidFill>
                <a:effectLst>
                  <a:outerShdw blurRad="38100" dist="38100" dir="2700000" algn="tl">
                    <a:srgbClr val="FFFFFF"/>
                  </a:outerShdw>
                </a:effectLst>
                <a:latin typeface="Calibri" pitchFamily="34" charset="0"/>
                <a:cs typeface="Calibri" pitchFamily="34" charset="0"/>
              </a:rPr>
              <a:t>Infeasible!</a:t>
            </a:r>
            <a:endParaRPr lang="en-US" sz="2000" dirty="0"/>
          </a:p>
        </p:txBody>
      </p:sp>
      <p:sp>
        <p:nvSpPr>
          <p:cNvPr id="29" name="TextBox 28"/>
          <p:cNvSpPr txBox="1"/>
          <p:nvPr/>
        </p:nvSpPr>
        <p:spPr>
          <a:xfrm>
            <a:off x="3200400" y="4448651"/>
            <a:ext cx="1524000" cy="707886"/>
          </a:xfrm>
          <a:prstGeom prst="rect">
            <a:avLst/>
          </a:prstGeom>
          <a:noFill/>
          <a:ln w="25400">
            <a:solidFill>
              <a:schemeClr val="tx1"/>
            </a:solidFill>
          </a:ln>
        </p:spPr>
        <p:txBody>
          <a:bodyPr wrap="square" rtlCol="0">
            <a:spAutoFit/>
          </a:bodyPr>
          <a:lstStyle/>
          <a:p>
            <a:r>
              <a:rPr lang="en-US" sz="2000" b="1" dirty="0" smtClean="0">
                <a:solidFill>
                  <a:schemeClr val="dk1"/>
                </a:solidFill>
                <a:effectLst>
                  <a:outerShdw blurRad="38100" dist="38100" dir="2700000" algn="tl">
                    <a:srgbClr val="FFFFFF"/>
                  </a:outerShdw>
                </a:effectLst>
                <a:latin typeface="Calibri" pitchFamily="34" charset="0"/>
                <a:cs typeface="Calibri" pitchFamily="34" charset="0"/>
              </a:rPr>
              <a:t>Z = 52.176 </a:t>
            </a:r>
          </a:p>
          <a:p>
            <a:r>
              <a:rPr lang="en-US" sz="2000" b="1" dirty="0" smtClean="0">
                <a:solidFill>
                  <a:schemeClr val="dk1"/>
                </a:solidFill>
                <a:effectLst>
                  <a:outerShdw blurRad="38100" dist="38100" dir="2700000" algn="tl">
                    <a:srgbClr val="FFFFFF"/>
                  </a:outerShdw>
                </a:effectLst>
                <a:latin typeface="Calibri" pitchFamily="34" charset="0"/>
                <a:cs typeface="Calibri" pitchFamily="34" charset="0"/>
              </a:rPr>
              <a:t>(2, 3.47059)  </a:t>
            </a:r>
          </a:p>
        </p:txBody>
      </p:sp>
      <p:grpSp>
        <p:nvGrpSpPr>
          <p:cNvPr id="32" name="Group 31"/>
          <p:cNvGrpSpPr/>
          <p:nvPr/>
        </p:nvGrpSpPr>
        <p:grpSpPr>
          <a:xfrm>
            <a:off x="2438400" y="5134451"/>
            <a:ext cx="2480852" cy="990600"/>
            <a:chOff x="6116561" y="2590800"/>
            <a:chExt cx="2480852" cy="990600"/>
          </a:xfrm>
        </p:grpSpPr>
        <p:cxnSp>
          <p:nvCxnSpPr>
            <p:cNvPr id="33" name="Straight Connector 32"/>
            <p:cNvCxnSpPr/>
            <p:nvPr/>
          </p:nvCxnSpPr>
          <p:spPr bwMode="auto">
            <a:xfrm>
              <a:off x="7601526" y="2604108"/>
              <a:ext cx="995887" cy="536801"/>
            </a:xfrm>
            <a:prstGeom prst="line">
              <a:avLst/>
            </a:prstGeom>
            <a:noFill/>
            <a:ln w="38100">
              <a:solidFill>
                <a:srgbClr val="0D0D0D"/>
              </a:solidFill>
              <a:round/>
              <a:headEnd/>
              <a:tailEnd/>
            </a:ln>
            <a:effectLst/>
          </p:spPr>
        </p:cxnSp>
        <p:sp>
          <p:nvSpPr>
            <p:cNvPr id="34" name="TextBox 33"/>
            <p:cNvSpPr txBox="1"/>
            <p:nvPr/>
          </p:nvSpPr>
          <p:spPr>
            <a:xfrm rot="1617932">
              <a:off x="7559627" y="2867788"/>
              <a:ext cx="914400" cy="400110"/>
            </a:xfrm>
            <a:prstGeom prst="rect">
              <a:avLst/>
            </a:prstGeom>
            <a:noFill/>
          </p:spPr>
          <p:txBody>
            <a:bodyPr wrap="square" rtlCol="0">
              <a:spAutoFit/>
            </a:bodyPr>
            <a:lstStyle/>
            <a:p>
              <a:r>
                <a:rPr lang="en-US" sz="2000" b="1" dirty="0" smtClean="0">
                  <a:solidFill>
                    <a:schemeClr val="dk1"/>
                  </a:solidFill>
                  <a:effectLst>
                    <a:outerShdw blurRad="38100" dist="38100" dir="2700000" algn="tl">
                      <a:srgbClr val="FFFFFF"/>
                    </a:outerShdw>
                  </a:effectLst>
                  <a:latin typeface="Calibri" pitchFamily="34" charset="0"/>
                  <a:cs typeface="Calibri" pitchFamily="34" charset="0"/>
                </a:rPr>
                <a:t>x</a:t>
              </a:r>
              <a:r>
                <a:rPr lang="en-US" sz="2000" b="1" baseline="-25000" dirty="0" smtClean="0">
                  <a:solidFill>
                    <a:schemeClr val="dk1"/>
                  </a:solidFill>
                  <a:effectLst>
                    <a:outerShdw blurRad="38100" dist="38100" dir="2700000" algn="tl">
                      <a:srgbClr val="FFFFFF"/>
                    </a:outerShdw>
                  </a:effectLst>
                  <a:latin typeface="Calibri" pitchFamily="34" charset="0"/>
                  <a:cs typeface="Calibri" pitchFamily="34" charset="0"/>
                </a:rPr>
                <a:t>2</a:t>
              </a:r>
              <a:r>
                <a:rPr lang="en-US" sz="2000" b="1" dirty="0" smtClean="0">
                  <a:solidFill>
                    <a:schemeClr val="dk1"/>
                  </a:solidFill>
                  <a:effectLst>
                    <a:outerShdw blurRad="38100" dist="38100" dir="2700000" algn="tl">
                      <a:srgbClr val="FFFFFF"/>
                    </a:outerShdw>
                  </a:effectLst>
                  <a:latin typeface="Calibri" pitchFamily="34" charset="0"/>
                  <a:cs typeface="Calibri" pitchFamily="34" charset="0"/>
                </a:rPr>
                <a:t> ≥ 4</a:t>
              </a:r>
              <a:endParaRPr lang="en-US" sz="2000" dirty="0"/>
            </a:p>
          </p:txBody>
        </p:sp>
        <p:sp>
          <p:nvSpPr>
            <p:cNvPr id="35" name="TextBox 34"/>
            <p:cNvSpPr txBox="1"/>
            <p:nvPr/>
          </p:nvSpPr>
          <p:spPr>
            <a:xfrm rot="19556950">
              <a:off x="6116561" y="2855165"/>
              <a:ext cx="1066800" cy="400110"/>
            </a:xfrm>
            <a:prstGeom prst="rect">
              <a:avLst/>
            </a:prstGeom>
            <a:noFill/>
          </p:spPr>
          <p:txBody>
            <a:bodyPr wrap="square" rtlCol="0">
              <a:spAutoFit/>
            </a:bodyPr>
            <a:lstStyle/>
            <a:p>
              <a:r>
                <a:rPr lang="en-US" sz="2000" b="1" dirty="0" smtClean="0">
                  <a:solidFill>
                    <a:schemeClr val="dk1"/>
                  </a:solidFill>
                  <a:effectLst>
                    <a:outerShdw blurRad="38100" dist="38100" dir="2700000" algn="tl">
                      <a:srgbClr val="FFFFFF"/>
                    </a:outerShdw>
                  </a:effectLst>
                  <a:latin typeface="Calibri" pitchFamily="34" charset="0"/>
                  <a:cs typeface="Calibri" pitchFamily="34" charset="0"/>
                </a:rPr>
                <a:t>x</a:t>
              </a:r>
              <a:r>
                <a:rPr lang="en-US" sz="2000" b="1" baseline="-25000" dirty="0" smtClean="0">
                  <a:solidFill>
                    <a:schemeClr val="dk1"/>
                  </a:solidFill>
                  <a:effectLst>
                    <a:outerShdw blurRad="38100" dist="38100" dir="2700000" algn="tl">
                      <a:srgbClr val="FFFFFF"/>
                    </a:outerShdw>
                  </a:effectLst>
                  <a:latin typeface="Calibri" pitchFamily="34" charset="0"/>
                  <a:cs typeface="Calibri" pitchFamily="34" charset="0"/>
                </a:rPr>
                <a:t>2</a:t>
              </a:r>
              <a:r>
                <a:rPr lang="en-US" sz="2000" b="1" dirty="0" smtClean="0">
                  <a:solidFill>
                    <a:schemeClr val="dk1"/>
                  </a:solidFill>
                  <a:effectLst>
                    <a:outerShdw blurRad="38100" dist="38100" dir="2700000" algn="tl">
                      <a:srgbClr val="FFFFFF"/>
                    </a:outerShdw>
                  </a:effectLst>
                  <a:latin typeface="Calibri" pitchFamily="34" charset="0"/>
                  <a:cs typeface="Calibri" pitchFamily="34" charset="0"/>
                </a:rPr>
                <a:t> ≤ 3</a:t>
              </a:r>
              <a:endParaRPr lang="en-US" sz="2000" dirty="0"/>
            </a:p>
          </p:txBody>
        </p:sp>
        <p:cxnSp>
          <p:nvCxnSpPr>
            <p:cNvPr id="36" name="Straight Connector 35"/>
            <p:cNvCxnSpPr/>
            <p:nvPr/>
          </p:nvCxnSpPr>
          <p:spPr bwMode="auto">
            <a:xfrm rot="10800000" flipV="1">
              <a:off x="6172200" y="2590800"/>
              <a:ext cx="1485900" cy="990600"/>
            </a:xfrm>
            <a:prstGeom prst="line">
              <a:avLst/>
            </a:prstGeom>
            <a:noFill/>
            <a:ln w="38100">
              <a:solidFill>
                <a:srgbClr val="0D0D0D"/>
              </a:solidFill>
              <a:round/>
              <a:headEnd/>
              <a:tailEnd/>
            </a:ln>
            <a:effectLst/>
          </p:spPr>
        </p:cxnSp>
      </p:grpSp>
      <p:sp>
        <p:nvSpPr>
          <p:cNvPr id="37" name="TextBox 36"/>
          <p:cNvSpPr txBox="1"/>
          <p:nvPr/>
        </p:nvSpPr>
        <p:spPr>
          <a:xfrm>
            <a:off x="4937726" y="5317309"/>
            <a:ext cx="914400" cy="707886"/>
          </a:xfrm>
          <a:prstGeom prst="rect">
            <a:avLst/>
          </a:prstGeom>
          <a:solidFill>
            <a:srgbClr val="66FF33"/>
          </a:solidFill>
          <a:ln w="25400">
            <a:solidFill>
              <a:schemeClr val="tx1"/>
            </a:solidFill>
          </a:ln>
        </p:spPr>
        <p:txBody>
          <a:bodyPr wrap="square" rtlCol="0">
            <a:spAutoFit/>
          </a:bodyPr>
          <a:lstStyle/>
          <a:p>
            <a:r>
              <a:rPr lang="en-US" sz="2000" b="1" dirty="0" smtClean="0">
                <a:solidFill>
                  <a:schemeClr val="dk1"/>
                </a:solidFill>
                <a:effectLst>
                  <a:outerShdw blurRad="38100" dist="38100" dir="2700000" algn="tl">
                    <a:srgbClr val="FFFFFF"/>
                  </a:outerShdw>
                </a:effectLst>
                <a:latin typeface="Calibri" pitchFamily="34" charset="0"/>
                <a:cs typeface="Calibri" pitchFamily="34" charset="0"/>
              </a:rPr>
              <a:t>Z = 51. </a:t>
            </a:r>
          </a:p>
          <a:p>
            <a:r>
              <a:rPr lang="en-US" sz="2000" b="1" dirty="0" smtClean="0">
                <a:solidFill>
                  <a:schemeClr val="dk1"/>
                </a:solidFill>
                <a:effectLst>
                  <a:outerShdw blurRad="38100" dist="38100" dir="2700000" algn="tl">
                    <a:srgbClr val="FFFFFF"/>
                  </a:outerShdw>
                </a:effectLst>
                <a:latin typeface="Calibri" pitchFamily="34" charset="0"/>
                <a:cs typeface="Calibri" pitchFamily="34" charset="0"/>
              </a:rPr>
              <a:t>(1, 4) </a:t>
            </a:r>
          </a:p>
        </p:txBody>
      </p:sp>
      <p:sp>
        <p:nvSpPr>
          <p:cNvPr id="41" name="TextBox 40"/>
          <p:cNvSpPr txBox="1"/>
          <p:nvPr/>
        </p:nvSpPr>
        <p:spPr>
          <a:xfrm>
            <a:off x="1594844" y="5709348"/>
            <a:ext cx="914400" cy="707886"/>
          </a:xfrm>
          <a:prstGeom prst="rect">
            <a:avLst/>
          </a:prstGeom>
          <a:solidFill>
            <a:srgbClr val="66FF33"/>
          </a:solidFill>
          <a:ln w="25400">
            <a:solidFill>
              <a:schemeClr val="tx1"/>
            </a:solidFill>
          </a:ln>
        </p:spPr>
        <p:txBody>
          <a:bodyPr wrap="square" rtlCol="0">
            <a:spAutoFit/>
          </a:bodyPr>
          <a:lstStyle/>
          <a:p>
            <a:r>
              <a:rPr lang="en-US" sz="2000" b="1" dirty="0" smtClean="0">
                <a:solidFill>
                  <a:schemeClr val="dk1"/>
                </a:solidFill>
                <a:effectLst>
                  <a:outerShdw blurRad="38100" dist="38100" dir="2700000" algn="tl">
                    <a:srgbClr val="FFFFFF"/>
                  </a:outerShdw>
                </a:effectLst>
                <a:latin typeface="Calibri" pitchFamily="34" charset="0"/>
                <a:cs typeface="Calibri" pitchFamily="34" charset="0"/>
              </a:rPr>
              <a:t>Z = 47. </a:t>
            </a:r>
          </a:p>
          <a:p>
            <a:r>
              <a:rPr lang="en-US" sz="2000" b="1" dirty="0" smtClean="0">
                <a:solidFill>
                  <a:schemeClr val="dk1"/>
                </a:solidFill>
                <a:effectLst>
                  <a:outerShdw blurRad="38100" dist="38100" dir="2700000" algn="tl">
                    <a:srgbClr val="FFFFFF"/>
                  </a:outerShdw>
                </a:effectLst>
                <a:latin typeface="Calibri" pitchFamily="34" charset="0"/>
                <a:cs typeface="Calibri" pitchFamily="34" charset="0"/>
              </a:rPr>
              <a:t>(2, 3) </a:t>
            </a:r>
          </a:p>
        </p:txBody>
      </p:sp>
      <p:grpSp>
        <p:nvGrpSpPr>
          <p:cNvPr id="18" name="Group 17"/>
          <p:cNvGrpSpPr/>
          <p:nvPr/>
        </p:nvGrpSpPr>
        <p:grpSpPr>
          <a:xfrm>
            <a:off x="5852126" y="4722975"/>
            <a:ext cx="3017507" cy="948277"/>
            <a:chOff x="5852126" y="4722975"/>
            <a:chExt cx="3017507" cy="948277"/>
          </a:xfrm>
        </p:grpSpPr>
        <p:sp>
          <p:nvSpPr>
            <p:cNvPr id="8" name="8-Point Star 7"/>
            <p:cNvSpPr/>
            <p:nvPr/>
          </p:nvSpPr>
          <p:spPr bwMode="auto">
            <a:xfrm>
              <a:off x="6096001" y="4722975"/>
              <a:ext cx="2773632" cy="822951"/>
            </a:xfrm>
            <a:prstGeom prst="star8">
              <a:avLst/>
            </a:prstGeom>
            <a:solidFill>
              <a:srgbClr val="FFC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b="1" dirty="0">
                  <a:solidFill>
                    <a:schemeClr val="tx2"/>
                  </a:solidFill>
                  <a:effectLst>
                    <a:outerShdw blurRad="38100" dist="38100" dir="2700000" algn="tl">
                      <a:srgbClr val="FFFFFF"/>
                    </a:outerShdw>
                  </a:effectLst>
                  <a:latin typeface="Verdana" pitchFamily="34" charset="0"/>
                </a:rPr>
                <a:t>Optimum!</a:t>
              </a:r>
            </a:p>
          </p:txBody>
        </p:sp>
        <p:cxnSp>
          <p:nvCxnSpPr>
            <p:cNvPr id="17" name="Straight Arrow Connector 16"/>
            <p:cNvCxnSpPr>
              <a:stCxn id="8" idx="3"/>
              <a:endCxn id="37" idx="3"/>
            </p:cNvCxnSpPr>
            <p:nvPr/>
          </p:nvCxnSpPr>
          <p:spPr bwMode="auto">
            <a:xfrm flipH="1">
              <a:off x="5852126" y="5425408"/>
              <a:ext cx="650064" cy="245844"/>
            </a:xfrm>
            <a:prstGeom prst="straightConnector1">
              <a:avLst/>
            </a:prstGeom>
            <a:solidFill>
              <a:schemeClr val="accent1"/>
            </a:solidFill>
            <a:ln w="60325" cap="flat" cmpd="sng" algn="ctr">
              <a:solidFill>
                <a:schemeClr val="tx1"/>
              </a:solidFill>
              <a:prstDash val="solid"/>
              <a:round/>
              <a:headEnd type="none" w="med" len="med"/>
              <a:tailEnd type="arrow"/>
            </a:ln>
            <a:effectLst/>
          </p:spPr>
        </p:cxnSp>
      </p:grpSp>
      <p:sp>
        <p:nvSpPr>
          <p:cNvPr id="42" name="Rectangle 41"/>
          <p:cNvSpPr/>
          <p:nvPr/>
        </p:nvSpPr>
        <p:spPr>
          <a:xfrm>
            <a:off x="304842" y="1201488"/>
            <a:ext cx="2932188" cy="1015663"/>
          </a:xfrm>
          <a:prstGeom prst="rect">
            <a:avLst/>
          </a:prstGeom>
        </p:spPr>
        <p:txBody>
          <a:bodyPr wrap="square">
            <a:spAutoFit/>
          </a:bodyPr>
          <a:lstStyle/>
          <a:p>
            <a:r>
              <a:rPr lang="en-US" sz="2000" b="1" dirty="0" smtClean="0">
                <a:solidFill>
                  <a:schemeClr val="dk1"/>
                </a:solidFill>
                <a:effectLst>
                  <a:outerShdw blurRad="38100" dist="38100" dir="2700000" algn="tl">
                    <a:srgbClr val="FFFFFF"/>
                  </a:outerShdw>
                </a:effectLst>
                <a:latin typeface="Calibri" pitchFamily="34" charset="0"/>
                <a:cs typeface="Calibri" pitchFamily="34" charset="0"/>
              </a:rPr>
              <a:t>B &amp; B methodology can be applied to many other problems besides ILP.</a:t>
            </a:r>
          </a:p>
        </p:txBody>
      </p:sp>
      <p:sp>
        <p:nvSpPr>
          <p:cNvPr id="43" name="Rectangle 42"/>
          <p:cNvSpPr/>
          <p:nvPr/>
        </p:nvSpPr>
        <p:spPr>
          <a:xfrm>
            <a:off x="304842" y="3267044"/>
            <a:ext cx="2666958" cy="1200329"/>
          </a:xfrm>
          <a:prstGeom prst="rect">
            <a:avLst/>
          </a:prstGeom>
        </p:spPr>
        <p:txBody>
          <a:bodyPr wrap="square">
            <a:spAutoFit/>
          </a:bodyPr>
          <a:lstStyle/>
          <a:p>
            <a:r>
              <a:rPr lang="en-US" b="1" dirty="0">
                <a:solidFill>
                  <a:schemeClr val="tx2"/>
                </a:solidFill>
                <a:effectLst>
                  <a:outerShdw blurRad="38100" dist="38100" dir="2700000" algn="tl">
                    <a:srgbClr val="FFFFFF"/>
                  </a:outerShdw>
                </a:effectLst>
                <a:latin typeface="Verdana" pitchFamily="34" charset="0"/>
              </a:rPr>
              <a:t>Excel solver uses B &amp; B </a:t>
            </a:r>
            <a:r>
              <a:rPr lang="en-US" b="1" dirty="0" smtClean="0">
                <a:solidFill>
                  <a:schemeClr val="tx2"/>
                </a:solidFill>
                <a:effectLst>
                  <a:outerShdw blurRad="38100" dist="38100" dir="2700000" algn="tl">
                    <a:srgbClr val="FFFFFF"/>
                  </a:outerShdw>
                </a:effectLst>
                <a:latin typeface="Verdana" pitchFamily="34" charset="0"/>
              </a:rPr>
              <a:t>methodology.</a:t>
            </a:r>
            <a:endParaRPr lang="en-US" b="1" dirty="0">
              <a:solidFill>
                <a:schemeClr val="tx2"/>
              </a:solidFill>
              <a:effectLst>
                <a:outerShdw blurRad="38100" dist="38100" dir="2700000" algn="tl">
                  <a:srgbClr val="FFFFFF"/>
                </a:outerShdw>
              </a:effectLst>
              <a:latin typeface="Verdana" pitchFamily="34" charset="0"/>
            </a:endParaRPr>
          </a:p>
        </p:txBody>
      </p:sp>
    </p:spTree>
    <p:extLst>
      <p:ext uri="{BB962C8B-B14F-4D97-AF65-F5344CB8AC3E}">
        <p14:creationId xmlns:p14="http://schemas.microsoft.com/office/powerpoint/2010/main" val="245541180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1"/>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7"/>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8"/>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42"/>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4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animBg="1"/>
      <p:bldP spid="29" grpId="0" animBg="1"/>
      <p:bldP spid="37" grpId="0" animBg="1"/>
      <p:bldP spid="41" grpId="0" animBg="1"/>
      <p:bldP spid="42" grpId="0"/>
      <p:bldP spid="4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p>
            <a:r>
              <a:rPr lang="en-US" smtClean="0"/>
              <a:t>Integer_LP</a:t>
            </a:r>
            <a:endParaRPr lang="en-US" dirty="0"/>
          </a:p>
        </p:txBody>
      </p:sp>
      <p:sp>
        <p:nvSpPr>
          <p:cNvPr id="3" name="Slide Number Placeholder 2"/>
          <p:cNvSpPr>
            <a:spLocks noGrp="1"/>
          </p:cNvSpPr>
          <p:nvPr>
            <p:ph type="sldNum" sz="quarter" idx="11"/>
          </p:nvPr>
        </p:nvSpPr>
        <p:spPr/>
        <p:txBody>
          <a:bodyPr/>
          <a:lstStyle/>
          <a:p>
            <a:fld id="{D800FC57-747A-4054-A3DF-63D163080A4A}" type="slidenum">
              <a:rPr lang="en-US" smtClean="0"/>
              <a:pPr/>
              <a:t>8</a:t>
            </a:fld>
            <a:endParaRPr lang="en-US" dirty="0"/>
          </a:p>
        </p:txBody>
      </p:sp>
      <p:sp>
        <p:nvSpPr>
          <p:cNvPr id="5" name="Rectangle 4"/>
          <p:cNvSpPr/>
          <p:nvPr/>
        </p:nvSpPr>
        <p:spPr>
          <a:xfrm>
            <a:off x="228600" y="685800"/>
            <a:ext cx="8610600" cy="1015663"/>
          </a:xfrm>
          <a:prstGeom prst="rect">
            <a:avLst/>
          </a:prstGeom>
        </p:spPr>
        <p:txBody>
          <a:bodyPr wrap="square">
            <a:spAutoFit/>
          </a:bodyPr>
          <a:lstStyle/>
          <a:p>
            <a:pPr marL="280988" indent="-280988"/>
            <a:r>
              <a:rPr lang="en-US" sz="2000" b="1" dirty="0" smtClean="0">
                <a:solidFill>
                  <a:schemeClr val="dk1"/>
                </a:solidFill>
                <a:effectLst>
                  <a:outerShdw blurRad="38100" dist="38100" dir="2700000" algn="tl">
                    <a:srgbClr val="FFFFFF"/>
                  </a:outerShdw>
                </a:effectLst>
                <a:latin typeface="Calibri" pitchFamily="34" charset="0"/>
                <a:cs typeface="Calibri" pitchFamily="34" charset="0"/>
              </a:rPr>
              <a:t>In large ILP problems, there may be thousands of branches for exploration.</a:t>
            </a:r>
          </a:p>
          <a:p>
            <a:r>
              <a:rPr lang="en-US" sz="2000" b="1" dirty="0" smtClean="0">
                <a:solidFill>
                  <a:schemeClr val="dk1"/>
                </a:solidFill>
                <a:effectLst>
                  <a:outerShdw blurRad="38100" dist="38100" dir="2700000" algn="tl">
                    <a:srgbClr val="FFFFFF"/>
                  </a:outerShdw>
                </a:effectLst>
                <a:latin typeface="Calibri" pitchFamily="34" charset="0"/>
                <a:cs typeface="Calibri" pitchFamily="34" charset="0"/>
              </a:rPr>
              <a:t>Solver has to solve thousands of LP problems and  this can be very time consuming. We can curtail this by selecting appropriate options.</a:t>
            </a:r>
          </a:p>
        </p:txBody>
      </p:sp>
      <p:sp>
        <p:nvSpPr>
          <p:cNvPr id="37" name="AutoShape 15"/>
          <p:cNvSpPr>
            <a:spLocks noChangeArrowheads="1"/>
          </p:cNvSpPr>
          <p:nvPr/>
        </p:nvSpPr>
        <p:spPr bwMode="blackWhite">
          <a:xfrm>
            <a:off x="228600" y="152400"/>
            <a:ext cx="8153400" cy="510778"/>
          </a:xfrm>
          <a:prstGeom prst="roundRect">
            <a:avLst>
              <a:gd name="adj" fmla="val 16667"/>
            </a:avLst>
          </a:prstGeom>
          <a:gradFill flip="none" rotWithShape="1">
            <a:gsLst>
              <a:gs pos="0">
                <a:srgbClr val="00FF00">
                  <a:shade val="30000"/>
                  <a:satMod val="115000"/>
                </a:srgbClr>
              </a:gs>
              <a:gs pos="50000">
                <a:srgbClr val="00FF00">
                  <a:shade val="67500"/>
                  <a:satMod val="115000"/>
                </a:srgbClr>
              </a:gs>
              <a:gs pos="100000">
                <a:srgbClr val="00FF00">
                  <a:shade val="100000"/>
                  <a:satMod val="115000"/>
                </a:srgbClr>
              </a:gs>
            </a:gsLst>
            <a:lin ang="18900000" scaled="1"/>
            <a:tileRect/>
          </a:gradFill>
          <a:ln w="9525">
            <a:solidFill>
              <a:srgbClr val="4D4D4D"/>
            </a:solidFill>
            <a:round/>
            <a:headEnd/>
            <a:tailEnd/>
          </a:ln>
          <a:effectLst>
            <a:outerShdw dist="107763" dir="2700000" algn="ctr" rotWithShape="0">
              <a:schemeClr val="bg2">
                <a:alpha val="50000"/>
              </a:schemeClr>
            </a:outerShdw>
          </a:effectLst>
        </p:spPr>
        <p:txBody>
          <a:bodyPr wrap="square">
            <a:spAutoFit/>
          </a:bodyPr>
          <a:lstStyle/>
          <a:p>
            <a:pPr algn="ctr"/>
            <a:r>
              <a:rPr lang="en-US" b="1" dirty="0" smtClean="0">
                <a:solidFill>
                  <a:schemeClr val="tx2"/>
                </a:solidFill>
                <a:effectLst>
                  <a:outerShdw blurRad="38100" dist="38100" dir="2700000" algn="tl">
                    <a:srgbClr val="FFFFFF"/>
                  </a:outerShdw>
                </a:effectLst>
                <a:latin typeface="Verdana" pitchFamily="34" charset="0"/>
              </a:rPr>
              <a:t>ILP with Solver using B&amp;B: Some comments</a:t>
            </a:r>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4366" y="1894085"/>
            <a:ext cx="5591175" cy="42862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nvGrpSpPr>
          <p:cNvPr id="8" name="Group 7"/>
          <p:cNvGrpSpPr/>
          <p:nvPr/>
        </p:nvGrpSpPr>
        <p:grpSpPr>
          <a:xfrm>
            <a:off x="5394951" y="4082939"/>
            <a:ext cx="3413745" cy="1814914"/>
            <a:chOff x="5394951" y="4082939"/>
            <a:chExt cx="3413745" cy="1814914"/>
          </a:xfrm>
        </p:grpSpPr>
        <p:sp>
          <p:nvSpPr>
            <p:cNvPr id="12" name="Rectangle 11"/>
            <p:cNvSpPr/>
            <p:nvPr/>
          </p:nvSpPr>
          <p:spPr>
            <a:xfrm>
              <a:off x="5958754" y="4082939"/>
              <a:ext cx="2849942" cy="707886"/>
            </a:xfrm>
            <a:prstGeom prst="rect">
              <a:avLst/>
            </a:prstGeom>
          </p:spPr>
          <p:txBody>
            <a:bodyPr wrap="square">
              <a:spAutoFit/>
            </a:bodyPr>
            <a:lstStyle/>
            <a:p>
              <a:r>
                <a:rPr lang="en-US" sz="2000" b="1" dirty="0" smtClean="0">
                  <a:solidFill>
                    <a:schemeClr val="dk1"/>
                  </a:solidFill>
                  <a:effectLst>
                    <a:outerShdw blurRad="38100" dist="38100" dir="2700000" algn="tl">
                      <a:srgbClr val="FFFFFF"/>
                    </a:outerShdw>
                  </a:effectLst>
                  <a:latin typeface="Calibri" pitchFamily="34" charset="0"/>
                  <a:cs typeface="Calibri" pitchFamily="34" charset="0"/>
                </a:rPr>
                <a:t>Enter everything and click on the Options.</a:t>
              </a:r>
            </a:p>
          </p:txBody>
        </p:sp>
        <p:cxnSp>
          <p:nvCxnSpPr>
            <p:cNvPr id="7" name="Straight Arrow Connector 6"/>
            <p:cNvCxnSpPr>
              <a:stCxn id="12" idx="2"/>
            </p:cNvCxnSpPr>
            <p:nvPr/>
          </p:nvCxnSpPr>
          <p:spPr bwMode="auto">
            <a:xfrm flipH="1">
              <a:off x="5394951" y="4790825"/>
              <a:ext cx="1988774" cy="1107028"/>
            </a:xfrm>
            <a:prstGeom prst="straightConnector1">
              <a:avLst/>
            </a:prstGeom>
            <a:solidFill>
              <a:schemeClr val="accent1"/>
            </a:solidFill>
            <a:ln w="53975" cap="flat" cmpd="sng" algn="ctr">
              <a:solidFill>
                <a:schemeClr val="tx1"/>
              </a:solidFill>
              <a:prstDash val="solid"/>
              <a:round/>
              <a:headEnd type="none" w="med" len="med"/>
              <a:tailEnd type="arrow"/>
            </a:ln>
            <a:effectLst/>
          </p:spPr>
        </p:cxnSp>
      </p:gr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2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p>
            <a:r>
              <a:rPr lang="en-US" smtClean="0"/>
              <a:t>Integer_LP</a:t>
            </a:r>
            <a:endParaRPr lang="en-US" dirty="0"/>
          </a:p>
        </p:txBody>
      </p:sp>
      <p:sp>
        <p:nvSpPr>
          <p:cNvPr id="3" name="Slide Number Placeholder 2"/>
          <p:cNvSpPr>
            <a:spLocks noGrp="1"/>
          </p:cNvSpPr>
          <p:nvPr>
            <p:ph type="sldNum" sz="quarter" idx="11"/>
          </p:nvPr>
        </p:nvSpPr>
        <p:spPr/>
        <p:txBody>
          <a:bodyPr/>
          <a:lstStyle/>
          <a:p>
            <a:fld id="{D800FC57-747A-4054-A3DF-63D163080A4A}" type="slidenum">
              <a:rPr lang="en-US" smtClean="0"/>
              <a:pPr/>
              <a:t>9</a:t>
            </a:fld>
            <a:endParaRPr lang="en-US" dirty="0"/>
          </a:p>
        </p:txBody>
      </p:sp>
      <p:pic>
        <p:nvPicPr>
          <p:cNvPr id="11"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31927" y="411513"/>
            <a:ext cx="3390900" cy="52673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2" name="Rectangle 11"/>
          <p:cNvSpPr/>
          <p:nvPr/>
        </p:nvSpPr>
        <p:spPr>
          <a:xfrm>
            <a:off x="457245" y="1965976"/>
            <a:ext cx="3307137" cy="1938992"/>
          </a:xfrm>
          <a:prstGeom prst="rect">
            <a:avLst/>
          </a:prstGeom>
        </p:spPr>
        <p:txBody>
          <a:bodyPr wrap="square">
            <a:spAutoFit/>
          </a:bodyPr>
          <a:lstStyle/>
          <a:p>
            <a:r>
              <a:rPr lang="en-US" sz="2000" b="1" dirty="0" smtClean="0">
                <a:solidFill>
                  <a:schemeClr val="dk1"/>
                </a:solidFill>
                <a:effectLst>
                  <a:outerShdw blurRad="38100" dist="38100" dir="2700000" algn="tl">
                    <a:srgbClr val="FFFFFF"/>
                  </a:outerShdw>
                </a:effectLst>
                <a:latin typeface="Calibri" pitchFamily="34" charset="0"/>
                <a:cs typeface="Calibri" pitchFamily="34" charset="0"/>
              </a:rPr>
              <a:t>Selecting appropriate values, we can terminate the program earlier and accept the best result obtained up to the termination time. This may  or may not be optimal.</a:t>
            </a:r>
          </a:p>
        </p:txBody>
      </p:sp>
    </p:spTree>
    <p:extLst>
      <p:ext uri="{BB962C8B-B14F-4D97-AF65-F5344CB8AC3E}">
        <p14:creationId xmlns:p14="http://schemas.microsoft.com/office/powerpoint/2010/main" val="396705934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7.0&quot;&gt;&lt;object type=&quot;1&quot; unique_id=&quot;10001&quot;&gt;&lt;object type=&quot;8&quot; unique_id=&quot;10002&quot;&gt;&lt;/object&gt;&lt;object type=&quot;2&quot; unique_id=&quot;10003&quot;&gt;&lt;object type=&quot;3&quot; unique_id=&quot;10004&quot;&gt;&lt;property id=&quot;20148&quot; value=&quot;5&quot;/&gt;&lt;property id=&quot;20300&quot; value=&quot;Slide 1&quot;/&gt;&lt;property id=&quot;20307&quot; value=&quot;329&quot;/&gt;&lt;/object&gt;&lt;object type=&quot;3&quot; unique_id=&quot;10005&quot;&gt;&lt;property id=&quot;20148&quot; value=&quot;5&quot;/&gt;&lt;property id=&quot;20300&quot; value=&quot;Slide 2&quot;/&gt;&lt;property id=&quot;20307&quot; value=&quot;309&quot;/&gt;&lt;/object&gt;&lt;object type=&quot;3&quot; unique_id=&quot;10006&quot;&gt;&lt;property id=&quot;20148&quot; value=&quot;5&quot;/&gt;&lt;property id=&quot;20300&quot; value=&quot;Slide 3&quot;/&gt;&lt;property id=&quot;20307&quot; value=&quot;331&quot;/&gt;&lt;/object&gt;&lt;object type=&quot;3&quot; unique_id=&quot;10007&quot;&gt;&lt;property id=&quot;20148&quot; value=&quot;5&quot;/&gt;&lt;property id=&quot;20300&quot; value=&quot;Slide 4&quot;/&gt;&lt;property id=&quot;20307&quot; value=&quot;319&quot;/&gt;&lt;/object&gt;&lt;object type=&quot;3&quot; unique_id=&quot;10008&quot;&gt;&lt;property id=&quot;20148&quot; value=&quot;5&quot;/&gt;&lt;property id=&quot;20300&quot; value=&quot;Slide 5&quot;/&gt;&lt;property id=&quot;20307&quot; value=&quot;325&quot;/&gt;&lt;/object&gt;&lt;object type=&quot;3&quot; unique_id=&quot;10009&quot;&gt;&lt;property id=&quot;20148&quot; value=&quot;5&quot;/&gt;&lt;property id=&quot;20300&quot; value=&quot;Slide 6&quot;/&gt;&lt;property id=&quot;20307&quot; value=&quot;332&quot;/&gt;&lt;/object&gt;&lt;object type=&quot;3&quot; unique_id=&quot;10011&quot;&gt;&lt;property id=&quot;20148&quot; value=&quot;5&quot;/&gt;&lt;property id=&quot;20300&quot; value=&quot;Slide 9&quot;/&gt;&lt;property id=&quot;20307&quot; value=&quot;330&quot;/&gt;&lt;/object&gt;&lt;object type=&quot;3&quot; unique_id=&quot;10021&quot;&gt;&lt;property id=&quot;20148&quot; value=&quot;5&quot;/&gt;&lt;property id=&quot;20300&quot; value=&quot;Slide 8&quot;/&gt;&lt;property id=&quot;20307&quot; value=&quot;333&quot;/&gt;&lt;/object&gt;&lt;object type=&quot;3&quot; unique_id=&quot;10062&quot;&gt;&lt;property id=&quot;20148&quot; value=&quot;5&quot;/&gt;&lt;property id=&quot;20300&quot; value=&quot;Slide 7&quot;/&gt;&lt;property id=&quot;20307&quot; value=&quot;334&quot;/&gt;&lt;/object&gt;&lt;/object&gt;&lt;/object&gt;&lt;/database&gt;"/>
  <p:tag name="SECTOMILLISECCONVERTED" val="1"/>
</p:tagLst>
</file>

<file path=ppt/theme/theme1.xml><?xml version="1.0" encoding="utf-8"?>
<a:theme xmlns:a="http://schemas.openxmlformats.org/drawingml/2006/main" name="MGMT460">
  <a:themeElements>
    <a:clrScheme name="MGMT460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MGMT460">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outerShdw blurRad="38100" dist="38100" dir="2700000" algn="tl">
                <a:srgbClr val="000000">
                  <a:alpha val="43137"/>
                </a:srgbClr>
              </a:outerShdw>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outerShdw blurRad="38100" dist="38100" dir="2700000" algn="tl">
                <a:srgbClr val="000000">
                  <a:alpha val="43137"/>
                </a:srgbClr>
              </a:outerShdw>
            </a:effectLst>
            <a:latin typeface="Times New Roman" pitchFamily="18" charset="0"/>
          </a:defRPr>
        </a:defPPr>
      </a:lstStyle>
    </a:lnDef>
  </a:objectDefaults>
  <a:extraClrSchemeLst>
    <a:extraClrScheme>
      <a:clrScheme name="MGMT460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MGMT460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MGMT460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MGMT460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MGMT460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MGMT460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MGMT460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C:\Documents and Settings\panwalkars\Application Data\Microsoft\Templates\MGMT460.pot</Template>
  <TotalTime>9168</TotalTime>
  <Words>3825</Words>
  <Application>Microsoft Macintosh PowerPoint</Application>
  <PresentationFormat>On-screen Show (4:3)</PresentationFormat>
  <Paragraphs>930</Paragraphs>
  <Slides>37</Slides>
  <Notes>5</Notes>
  <HiddenSlides>0</HiddenSlides>
  <MMClips>0</MMClips>
  <ScaleCrop>false</ScaleCrop>
  <HeadingPairs>
    <vt:vector size="4" baseType="variant">
      <vt:variant>
        <vt:lpstr>Theme</vt:lpstr>
      </vt:variant>
      <vt:variant>
        <vt:i4>1</vt:i4>
      </vt:variant>
      <vt:variant>
        <vt:lpstr>Slide Titles</vt:lpstr>
      </vt:variant>
      <vt:variant>
        <vt:i4>37</vt:i4>
      </vt:variant>
    </vt:vector>
  </HeadingPairs>
  <TitlesOfParts>
    <vt:vector size="38" baseType="lpstr">
      <vt:lpstr>MGMT460</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Calculate aggregate demand in term of the standard product  “CC”. </vt:lpstr>
      <vt:lpstr>Developing Aggregate Plan.</vt:lpstr>
      <vt:lpstr>PowerPoint Presentation</vt:lpstr>
      <vt:lpstr>PowerPoint Presentation</vt:lpstr>
      <vt:lpstr>PowerPoint Presentation</vt:lpstr>
    </vt:vector>
  </TitlesOfParts>
  <Company>Krannert School of Management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panwalkars</dc:creator>
  <cp:lastModifiedBy>Hossein Arsham</cp:lastModifiedBy>
  <cp:revision>762</cp:revision>
  <dcterms:created xsi:type="dcterms:W3CDTF">2003-07-14T19:30:24Z</dcterms:created>
  <dcterms:modified xsi:type="dcterms:W3CDTF">2013-10-21T13:50:24Z</dcterms:modified>
</cp:coreProperties>
</file>