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35" r:id="rId2"/>
    <p:sldId id="357" r:id="rId3"/>
    <p:sldId id="428" r:id="rId4"/>
    <p:sldId id="393" r:id="rId5"/>
    <p:sldId id="394" r:id="rId6"/>
    <p:sldId id="457" r:id="rId7"/>
    <p:sldId id="453" r:id="rId8"/>
    <p:sldId id="397" r:id="rId9"/>
    <p:sldId id="447" r:id="rId10"/>
    <p:sldId id="429" r:id="rId11"/>
    <p:sldId id="430" r:id="rId12"/>
    <p:sldId id="431" r:id="rId13"/>
    <p:sldId id="448" r:id="rId14"/>
    <p:sldId id="433" r:id="rId15"/>
    <p:sldId id="451" r:id="rId16"/>
    <p:sldId id="435" r:id="rId17"/>
    <p:sldId id="452" r:id="rId18"/>
    <p:sldId id="436" r:id="rId19"/>
    <p:sldId id="458" r:id="rId20"/>
    <p:sldId id="437" r:id="rId21"/>
    <p:sldId id="438" r:id="rId22"/>
    <p:sldId id="439" r:id="rId23"/>
    <p:sldId id="423" r:id="rId24"/>
    <p:sldId id="416" r:id="rId25"/>
    <p:sldId id="454" r:id="rId26"/>
    <p:sldId id="418" r:id="rId27"/>
    <p:sldId id="456" r:id="rId28"/>
    <p:sldId id="425" r:id="rId29"/>
    <p:sldId id="426" r:id="rId30"/>
    <p:sldId id="417" r:id="rId31"/>
    <p:sldId id="455" r:id="rId32"/>
    <p:sldId id="440" r:id="rId33"/>
    <p:sldId id="442" r:id="rId34"/>
    <p:sldId id="443" r:id="rId35"/>
    <p:sldId id="444" r:id="rId36"/>
    <p:sldId id="445" r:id="rId37"/>
    <p:sldId id="450" r:id="rId38"/>
  </p:sldIdLst>
  <p:sldSz cx="9144000" cy="6858000" type="screen4x3"/>
  <p:notesSz cx="7010400" cy="9296400"/>
  <p:custDataLst>
    <p:tags r:id="rId42"/>
  </p:custDataLst>
  <p:defaultTextStyle>
    <a:defPPr>
      <a:defRPr lang="en-US"/>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FF"/>
    <a:srgbClr val="FFCCFF"/>
    <a:srgbClr val="66FFFF"/>
    <a:srgbClr val="008000"/>
    <a:srgbClr val="00CC00"/>
    <a:srgbClr val="00FF00"/>
    <a:srgbClr val="FFFF99"/>
    <a:srgbClr val="CC00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561" autoAdjust="0"/>
  </p:normalViewPr>
  <p:slideViewPr>
    <p:cSldViewPr>
      <p:cViewPr varScale="1">
        <p:scale>
          <a:sx n="139" d="100"/>
          <a:sy n="139" d="100"/>
        </p:scale>
        <p:origin x="-15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870" y="-108"/>
      </p:cViewPr>
      <p:guideLst>
        <p:guide orient="horz" pos="2928"/>
        <p:guide pos="2208"/>
      </p:guideLst>
    </p:cSldViewPr>
  </p:notesViewPr>
  <p:gridSpacing cx="91439" cy="91439"/>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tags" Target="tags/tag1.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 y="2"/>
            <a:ext cx="3038145" cy="465742"/>
          </a:xfrm>
          <a:prstGeom prst="rect">
            <a:avLst/>
          </a:prstGeom>
          <a:noFill/>
          <a:ln w="9525">
            <a:noFill/>
            <a:miter lim="800000"/>
            <a:headEnd/>
            <a:tailEnd/>
          </a:ln>
          <a:effectLst/>
        </p:spPr>
        <p:txBody>
          <a:bodyPr vert="horz" wrap="square" lIns="92795" tIns="46397" rIns="92795" bIns="46397" numCol="1" anchor="t" anchorCtr="0" compatLnSpc="1">
            <a:prstTxWarp prst="textNoShape">
              <a:avLst/>
            </a:prstTxWarp>
          </a:bodyPr>
          <a:lstStyle>
            <a:lvl1pPr defTabSz="928646">
              <a:defRPr sz="1300">
                <a:effectLst/>
              </a:defRPr>
            </a:lvl1pPr>
          </a:lstStyle>
          <a:p>
            <a:endParaRPr lang="en-US" dirty="0"/>
          </a:p>
        </p:txBody>
      </p:sp>
      <p:sp>
        <p:nvSpPr>
          <p:cNvPr id="5123" name="Rectangle 3"/>
          <p:cNvSpPr>
            <a:spLocks noGrp="1" noChangeArrowheads="1"/>
          </p:cNvSpPr>
          <p:nvPr>
            <p:ph type="dt" sz="quarter" idx="1"/>
          </p:nvPr>
        </p:nvSpPr>
        <p:spPr bwMode="auto">
          <a:xfrm>
            <a:off x="3972259" y="2"/>
            <a:ext cx="3038144" cy="465742"/>
          </a:xfrm>
          <a:prstGeom prst="rect">
            <a:avLst/>
          </a:prstGeom>
          <a:noFill/>
          <a:ln w="9525">
            <a:noFill/>
            <a:miter lim="800000"/>
            <a:headEnd/>
            <a:tailEnd/>
          </a:ln>
          <a:effectLst/>
        </p:spPr>
        <p:txBody>
          <a:bodyPr vert="horz" wrap="square" lIns="92795" tIns="46397" rIns="92795" bIns="46397" numCol="1" anchor="t" anchorCtr="0" compatLnSpc="1">
            <a:prstTxWarp prst="textNoShape">
              <a:avLst/>
            </a:prstTxWarp>
          </a:bodyPr>
          <a:lstStyle>
            <a:lvl1pPr algn="r" defTabSz="928646">
              <a:defRPr sz="1300">
                <a:effectLst/>
              </a:defRPr>
            </a:lvl1pPr>
          </a:lstStyle>
          <a:p>
            <a:endParaRPr lang="en-US" dirty="0"/>
          </a:p>
        </p:txBody>
      </p:sp>
      <p:sp>
        <p:nvSpPr>
          <p:cNvPr id="5124" name="Rectangle 4"/>
          <p:cNvSpPr>
            <a:spLocks noGrp="1" noChangeArrowheads="1"/>
          </p:cNvSpPr>
          <p:nvPr>
            <p:ph type="ftr" sz="quarter" idx="2"/>
          </p:nvPr>
        </p:nvSpPr>
        <p:spPr bwMode="auto">
          <a:xfrm>
            <a:off x="3" y="8830659"/>
            <a:ext cx="3038145" cy="465742"/>
          </a:xfrm>
          <a:prstGeom prst="rect">
            <a:avLst/>
          </a:prstGeom>
          <a:noFill/>
          <a:ln w="9525">
            <a:noFill/>
            <a:miter lim="800000"/>
            <a:headEnd/>
            <a:tailEnd/>
          </a:ln>
          <a:effectLst/>
        </p:spPr>
        <p:txBody>
          <a:bodyPr vert="horz" wrap="square" lIns="92795" tIns="46397" rIns="92795" bIns="46397" numCol="1" anchor="b" anchorCtr="0" compatLnSpc="1">
            <a:prstTxWarp prst="textNoShape">
              <a:avLst/>
            </a:prstTxWarp>
          </a:bodyPr>
          <a:lstStyle>
            <a:lvl1pPr defTabSz="928646">
              <a:defRPr sz="1300">
                <a:effectLst/>
              </a:defRPr>
            </a:lvl1pPr>
          </a:lstStyle>
          <a:p>
            <a:r>
              <a:rPr lang="en-US" smtClean="0"/>
              <a:t>Interger_LP</a:t>
            </a:r>
            <a:endParaRPr lang="en-US" dirty="0"/>
          </a:p>
        </p:txBody>
      </p:sp>
      <p:sp>
        <p:nvSpPr>
          <p:cNvPr id="5125" name="Rectangle 5"/>
          <p:cNvSpPr>
            <a:spLocks noGrp="1" noChangeArrowheads="1"/>
          </p:cNvSpPr>
          <p:nvPr>
            <p:ph type="sldNum" sz="quarter" idx="3"/>
          </p:nvPr>
        </p:nvSpPr>
        <p:spPr bwMode="auto">
          <a:xfrm>
            <a:off x="3972259" y="8830659"/>
            <a:ext cx="3038144" cy="465742"/>
          </a:xfrm>
          <a:prstGeom prst="rect">
            <a:avLst/>
          </a:prstGeom>
          <a:noFill/>
          <a:ln w="9525">
            <a:noFill/>
            <a:miter lim="800000"/>
            <a:headEnd/>
            <a:tailEnd/>
          </a:ln>
          <a:effectLst/>
        </p:spPr>
        <p:txBody>
          <a:bodyPr vert="horz" wrap="square" lIns="92795" tIns="46397" rIns="92795" bIns="46397" numCol="1" anchor="b" anchorCtr="0" compatLnSpc="1">
            <a:prstTxWarp prst="textNoShape">
              <a:avLst/>
            </a:prstTxWarp>
          </a:bodyPr>
          <a:lstStyle>
            <a:lvl1pPr algn="r" defTabSz="928646">
              <a:defRPr sz="1300">
                <a:effectLst/>
              </a:defRPr>
            </a:lvl1pPr>
          </a:lstStyle>
          <a:p>
            <a:fld id="{786BC6BD-09D5-47BB-8D27-4E64D304AF4B}" type="slidenum">
              <a:rPr lang="en-US"/>
              <a:pPr/>
              <a:t>‹#›</a:t>
            </a:fld>
            <a:endParaRPr lang="en-US" dirty="0"/>
          </a:p>
        </p:txBody>
      </p:sp>
    </p:spTree>
    <p:extLst>
      <p:ext uri="{BB962C8B-B14F-4D97-AF65-F5344CB8AC3E}">
        <p14:creationId xmlns:p14="http://schemas.microsoft.com/office/powerpoint/2010/main" val="407806961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2"/>
            <a:ext cx="3038145" cy="465742"/>
          </a:xfrm>
          <a:prstGeom prst="rect">
            <a:avLst/>
          </a:prstGeom>
          <a:noFill/>
          <a:ln w="9525">
            <a:noFill/>
            <a:miter lim="800000"/>
            <a:headEnd/>
            <a:tailEnd/>
          </a:ln>
          <a:effectLst/>
        </p:spPr>
        <p:txBody>
          <a:bodyPr vert="horz" wrap="square" lIns="92795" tIns="46397" rIns="92795" bIns="46397" numCol="1" anchor="t" anchorCtr="0" compatLnSpc="1">
            <a:prstTxWarp prst="textNoShape">
              <a:avLst/>
            </a:prstTxWarp>
          </a:bodyPr>
          <a:lstStyle>
            <a:lvl1pPr defTabSz="928646">
              <a:defRPr sz="1300">
                <a:effectLst/>
              </a:defRPr>
            </a:lvl1pPr>
          </a:lstStyle>
          <a:p>
            <a:endParaRPr lang="en-US" dirty="0"/>
          </a:p>
        </p:txBody>
      </p:sp>
      <p:sp>
        <p:nvSpPr>
          <p:cNvPr id="4099" name="Rectangle 3"/>
          <p:cNvSpPr>
            <a:spLocks noGrp="1" noChangeArrowheads="1"/>
          </p:cNvSpPr>
          <p:nvPr>
            <p:ph type="dt" idx="1"/>
          </p:nvPr>
        </p:nvSpPr>
        <p:spPr bwMode="auto">
          <a:xfrm>
            <a:off x="3972259" y="2"/>
            <a:ext cx="3038144" cy="465742"/>
          </a:xfrm>
          <a:prstGeom prst="rect">
            <a:avLst/>
          </a:prstGeom>
          <a:noFill/>
          <a:ln w="9525">
            <a:noFill/>
            <a:miter lim="800000"/>
            <a:headEnd/>
            <a:tailEnd/>
          </a:ln>
          <a:effectLst/>
        </p:spPr>
        <p:txBody>
          <a:bodyPr vert="horz" wrap="square" lIns="92795" tIns="46397" rIns="92795" bIns="46397" numCol="1" anchor="t" anchorCtr="0" compatLnSpc="1">
            <a:prstTxWarp prst="textNoShape">
              <a:avLst/>
            </a:prstTxWarp>
          </a:bodyPr>
          <a:lstStyle>
            <a:lvl1pPr algn="r" defTabSz="928646">
              <a:defRPr sz="1300">
                <a:effectLst/>
              </a:defRPr>
            </a:lvl1pPr>
          </a:lstStyle>
          <a:p>
            <a:endParaRPr lang="en-US" dirty="0"/>
          </a:p>
        </p:txBody>
      </p:sp>
      <p:sp>
        <p:nvSpPr>
          <p:cNvPr id="410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34112" y="4416098"/>
            <a:ext cx="5142177" cy="4182458"/>
          </a:xfrm>
          <a:prstGeom prst="rect">
            <a:avLst/>
          </a:prstGeom>
          <a:noFill/>
          <a:ln w="9525">
            <a:noFill/>
            <a:miter lim="800000"/>
            <a:headEnd/>
            <a:tailEnd/>
          </a:ln>
          <a:effectLst/>
        </p:spPr>
        <p:txBody>
          <a:bodyPr vert="horz" wrap="square" lIns="92795" tIns="46397" rIns="92795" bIns="4639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3" y="8830659"/>
            <a:ext cx="3038145" cy="465742"/>
          </a:xfrm>
          <a:prstGeom prst="rect">
            <a:avLst/>
          </a:prstGeom>
          <a:noFill/>
          <a:ln w="9525">
            <a:noFill/>
            <a:miter lim="800000"/>
            <a:headEnd/>
            <a:tailEnd/>
          </a:ln>
          <a:effectLst/>
        </p:spPr>
        <p:txBody>
          <a:bodyPr vert="horz" wrap="square" lIns="92795" tIns="46397" rIns="92795" bIns="46397" numCol="1" anchor="b" anchorCtr="0" compatLnSpc="1">
            <a:prstTxWarp prst="textNoShape">
              <a:avLst/>
            </a:prstTxWarp>
          </a:bodyPr>
          <a:lstStyle>
            <a:lvl1pPr defTabSz="928646">
              <a:defRPr sz="1300">
                <a:effectLst/>
              </a:defRPr>
            </a:lvl1pPr>
          </a:lstStyle>
          <a:p>
            <a:r>
              <a:rPr lang="en-US" smtClean="0"/>
              <a:t>Interger_LP</a:t>
            </a:r>
            <a:endParaRPr lang="en-US" dirty="0"/>
          </a:p>
        </p:txBody>
      </p:sp>
      <p:sp>
        <p:nvSpPr>
          <p:cNvPr id="4103" name="Rectangle 7"/>
          <p:cNvSpPr>
            <a:spLocks noGrp="1" noChangeArrowheads="1"/>
          </p:cNvSpPr>
          <p:nvPr>
            <p:ph type="sldNum" sz="quarter" idx="5"/>
          </p:nvPr>
        </p:nvSpPr>
        <p:spPr bwMode="auto">
          <a:xfrm>
            <a:off x="3972259" y="8830659"/>
            <a:ext cx="3038144" cy="465742"/>
          </a:xfrm>
          <a:prstGeom prst="rect">
            <a:avLst/>
          </a:prstGeom>
          <a:noFill/>
          <a:ln w="9525">
            <a:noFill/>
            <a:miter lim="800000"/>
            <a:headEnd/>
            <a:tailEnd/>
          </a:ln>
          <a:effectLst/>
        </p:spPr>
        <p:txBody>
          <a:bodyPr vert="horz" wrap="square" lIns="92795" tIns="46397" rIns="92795" bIns="46397" numCol="1" anchor="b" anchorCtr="0" compatLnSpc="1">
            <a:prstTxWarp prst="textNoShape">
              <a:avLst/>
            </a:prstTxWarp>
          </a:bodyPr>
          <a:lstStyle>
            <a:lvl1pPr algn="r" defTabSz="928646">
              <a:defRPr sz="1300">
                <a:effectLst/>
              </a:defRPr>
            </a:lvl1pPr>
          </a:lstStyle>
          <a:p>
            <a:fld id="{6F4D4CB5-1C4D-4D6C-8B32-D55EEE90A665}" type="slidenum">
              <a:rPr lang="en-US"/>
              <a:pPr/>
              <a:t>‹#›</a:t>
            </a:fld>
            <a:endParaRPr lang="en-US" dirty="0"/>
          </a:p>
        </p:txBody>
      </p:sp>
    </p:spTree>
    <p:extLst>
      <p:ext uri="{BB962C8B-B14F-4D97-AF65-F5344CB8AC3E}">
        <p14:creationId xmlns:p14="http://schemas.microsoft.com/office/powerpoint/2010/main" val="3979917467"/>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Interger_LP</a:t>
            </a:r>
            <a:endParaRPr lang="en-US" dirty="0"/>
          </a:p>
        </p:txBody>
      </p:sp>
      <p:sp>
        <p:nvSpPr>
          <p:cNvPr id="5" name="Slide Number Placeholder 4"/>
          <p:cNvSpPr>
            <a:spLocks noGrp="1"/>
          </p:cNvSpPr>
          <p:nvPr>
            <p:ph type="sldNum" sz="quarter" idx="11"/>
          </p:nvPr>
        </p:nvSpPr>
        <p:spPr/>
        <p:txBody>
          <a:bodyPr/>
          <a:lstStyle/>
          <a:p>
            <a:fld id="{6F4D4CB5-1C4D-4D6C-8B32-D55EEE90A6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Interger_LP</a:t>
            </a:r>
            <a:endParaRPr lang="en-US" dirty="0"/>
          </a:p>
        </p:txBody>
      </p:sp>
      <p:sp>
        <p:nvSpPr>
          <p:cNvPr id="5" name="Slide Number Placeholder 4"/>
          <p:cNvSpPr>
            <a:spLocks noGrp="1"/>
          </p:cNvSpPr>
          <p:nvPr>
            <p:ph type="sldNum" sz="quarter" idx="11"/>
          </p:nvPr>
        </p:nvSpPr>
        <p:spPr/>
        <p:txBody>
          <a:bodyPr/>
          <a:lstStyle/>
          <a:p>
            <a:fld id="{6F4D4CB5-1C4D-4D6C-8B32-D55EEE90A665}" type="slidenum">
              <a:rPr lang="en-US" smtClean="0"/>
              <a:pPr/>
              <a:t>7</a:t>
            </a:fld>
            <a:endParaRPr lang="en-US" dirty="0"/>
          </a:p>
        </p:txBody>
      </p:sp>
    </p:spTree>
    <p:extLst>
      <p:ext uri="{BB962C8B-B14F-4D97-AF65-F5344CB8AC3E}">
        <p14:creationId xmlns:p14="http://schemas.microsoft.com/office/powerpoint/2010/main" val="2399026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smtClean="0"/>
              <a:t>Interger_LP</a:t>
            </a:r>
            <a:endParaRPr lang="en-US" dirty="0"/>
          </a:p>
        </p:txBody>
      </p:sp>
      <p:sp>
        <p:nvSpPr>
          <p:cNvPr id="5" name="Rectangle 7"/>
          <p:cNvSpPr>
            <a:spLocks noGrp="1" noChangeArrowheads="1"/>
          </p:cNvSpPr>
          <p:nvPr>
            <p:ph type="sldNum" sz="quarter" idx="5"/>
          </p:nvPr>
        </p:nvSpPr>
        <p:spPr>
          <a:ln/>
        </p:spPr>
        <p:txBody>
          <a:bodyPr/>
          <a:lstStyle/>
          <a:p>
            <a:fld id="{4B5A00AB-DCD5-426E-98CB-50501645812B}" type="slidenum">
              <a:rPr lang="en-US"/>
              <a:pPr/>
              <a:t>32</a:t>
            </a:fld>
            <a:endParaRPr lang="en-US" dirty="0"/>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xfrm>
            <a:off x="935638" y="4416102"/>
            <a:ext cx="5139134" cy="4182457"/>
          </a:xfrm>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smtClean="0"/>
              <a:t>Interger_LP</a:t>
            </a:r>
            <a:endParaRPr lang="en-US" dirty="0"/>
          </a:p>
        </p:txBody>
      </p:sp>
      <p:sp>
        <p:nvSpPr>
          <p:cNvPr id="5" name="Rectangle 7"/>
          <p:cNvSpPr>
            <a:spLocks noGrp="1" noChangeArrowheads="1"/>
          </p:cNvSpPr>
          <p:nvPr>
            <p:ph type="sldNum" sz="quarter" idx="5"/>
          </p:nvPr>
        </p:nvSpPr>
        <p:spPr>
          <a:ln/>
        </p:spPr>
        <p:txBody>
          <a:bodyPr/>
          <a:lstStyle/>
          <a:p>
            <a:fld id="{50C7D772-BAFD-4753-8D59-3E930280AC7D}" type="slidenum">
              <a:rPr lang="en-US"/>
              <a:pPr/>
              <a:t>33</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xfrm>
            <a:off x="935638" y="4416102"/>
            <a:ext cx="5139134" cy="4182457"/>
          </a:xfrm>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smtClean="0"/>
              <a:t>Interger_LP</a:t>
            </a:r>
            <a:endParaRPr lang="en-US" dirty="0"/>
          </a:p>
        </p:txBody>
      </p:sp>
      <p:sp>
        <p:nvSpPr>
          <p:cNvPr id="5" name="Rectangle 7"/>
          <p:cNvSpPr>
            <a:spLocks noGrp="1" noChangeArrowheads="1"/>
          </p:cNvSpPr>
          <p:nvPr>
            <p:ph type="sldNum" sz="quarter" idx="5"/>
          </p:nvPr>
        </p:nvSpPr>
        <p:spPr>
          <a:ln/>
        </p:spPr>
        <p:txBody>
          <a:bodyPr/>
          <a:lstStyle/>
          <a:p>
            <a:fld id="{F547CC7E-E57A-4AC5-8E8E-AE9E58E085C0}" type="slidenum">
              <a:rPr lang="en-US"/>
              <a:pPr/>
              <a:t>34</a:t>
            </a:fld>
            <a:endParaRPr lang="en-US" dirty="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xfrm>
            <a:off x="935638" y="4416102"/>
            <a:ext cx="5139134" cy="4182457"/>
          </a:xfrm>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lvl1pPr>
              <a:defRPr/>
            </a:lvl1pPr>
          </a:lstStyle>
          <a:p>
            <a:r>
              <a:rPr lang="en-US" smtClean="0"/>
              <a:t>Integer_LP</a:t>
            </a:r>
            <a:endParaRPr lang="en-US" dirty="0"/>
          </a:p>
        </p:txBody>
      </p:sp>
      <p:sp>
        <p:nvSpPr>
          <p:cNvPr id="5" name="Slide Number Placeholder 4"/>
          <p:cNvSpPr>
            <a:spLocks noGrp="1"/>
          </p:cNvSpPr>
          <p:nvPr>
            <p:ph type="sldNum" sz="quarter" idx="11"/>
          </p:nvPr>
        </p:nvSpPr>
        <p:spPr/>
        <p:txBody>
          <a:bodyPr/>
          <a:lstStyle>
            <a:lvl1pPr>
              <a:defRPr/>
            </a:lvl1pPr>
          </a:lstStyle>
          <a:p>
            <a:fld id="{7747B4F1-8956-471D-9BF2-5C23A2F5FEC2}" type="slidenum">
              <a:rPr lang="en-US"/>
              <a:pPr/>
              <a:t>‹#›</a:t>
            </a:fld>
            <a:endParaRPr lang="en-US" dirty="0"/>
          </a:p>
        </p:txBody>
      </p:sp>
      <p:pic>
        <p:nvPicPr>
          <p:cNvPr id="9" name="Picture 2" descr="Johns Hopkins: Carey Business School"/>
          <p:cNvPicPr>
            <a:picLocks noChangeAspect="1" noChangeArrowheads="1"/>
          </p:cNvPicPr>
          <p:nvPr userDrawn="1"/>
        </p:nvPicPr>
        <p:blipFill>
          <a:blip r:embed="rId2" cstate="print"/>
          <a:srcRect/>
          <a:stretch>
            <a:fillRect/>
          </a:stretch>
        </p:blipFill>
        <p:spPr bwMode="auto">
          <a:xfrm>
            <a:off x="3810000" y="381000"/>
            <a:ext cx="1638300" cy="1343026"/>
          </a:xfrm>
          <a:prstGeom prst="rect">
            <a:avLst/>
          </a:prstGeom>
          <a:noFill/>
        </p:spPr>
      </p:pic>
      <p:sp>
        <p:nvSpPr>
          <p:cNvPr id="10" name="Rectangle 2"/>
          <p:cNvSpPr txBox="1">
            <a:spLocks noChangeArrowheads="1"/>
          </p:cNvSpPr>
          <p:nvPr userDrawn="1"/>
        </p:nvSpPr>
        <p:spPr>
          <a:xfrm>
            <a:off x="457200" y="1828800"/>
            <a:ext cx="8229600" cy="1219200"/>
          </a:xfrm>
          <a:prstGeom prst="rect">
            <a:avLst/>
          </a:prstGeom>
        </p:spPr>
        <p:txBody>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BU.520.601 </a:t>
            </a:r>
            <a:b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br>
            <a: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Decision Models</a:t>
            </a:r>
            <a:r>
              <a:rPr kumimoji="0" lang="en-US" sz="32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
            </a:r>
            <a:br>
              <a:rPr kumimoji="0" lang="en-US" sz="32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br>
            <a:r>
              <a:rPr kumimoji="0" lang="en-US" sz="28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Rockwell" pitchFamily="18" charset="0"/>
                <a:ea typeface="+mj-ea"/>
                <a:cs typeface="+mj-cs"/>
              </a:rPr>
              <a:t/>
            </a:r>
            <a:br>
              <a:rPr kumimoji="0" lang="en-US" sz="28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Rockwell" pitchFamily="18" charset="0"/>
                <a:ea typeface="+mj-ea"/>
                <a:cs typeface="+mj-cs"/>
              </a:rPr>
            </a:br>
            <a:endParaRPr kumimoji="0" lang="en-US" sz="28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Integer_LP</a:t>
            </a:r>
            <a:endParaRPr lang="en-US" dirty="0"/>
          </a:p>
        </p:txBody>
      </p:sp>
      <p:sp>
        <p:nvSpPr>
          <p:cNvPr id="3" name="Slide Number Placeholder 2"/>
          <p:cNvSpPr>
            <a:spLocks noGrp="1"/>
          </p:cNvSpPr>
          <p:nvPr>
            <p:ph type="sldNum" sz="quarter" idx="11"/>
          </p:nvPr>
        </p:nvSpPr>
        <p:spPr/>
        <p:txBody>
          <a:bodyPr/>
          <a:lstStyle>
            <a:lvl1pPr>
              <a:defRPr/>
            </a:lvl1pPr>
          </a:lstStyle>
          <a:p>
            <a:fld id="{D800FC57-747A-4054-A3DF-63D163080A4A}" type="slidenum">
              <a:rPr lang="en-US"/>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Integer_LP</a:t>
            </a:r>
            <a:endParaRPr lang="en-US" dirty="0"/>
          </a:p>
        </p:txBody>
      </p:sp>
      <p:sp>
        <p:nvSpPr>
          <p:cNvPr id="4" name="Slide Number Placeholder 3"/>
          <p:cNvSpPr>
            <a:spLocks noGrp="1"/>
          </p:cNvSpPr>
          <p:nvPr>
            <p:ph type="sldNum" sz="quarter" idx="11"/>
          </p:nvPr>
        </p:nvSpPr>
        <p:spPr/>
        <p:txBody>
          <a:bodyPr/>
          <a:lstStyle/>
          <a:p>
            <a:fld id="{E10A3A28-1432-4FDB-9569-E197E51B001D}"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74367" y="6583713"/>
            <a:ext cx="2895600" cy="274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latin typeface="Calibri" pitchFamily="34" charset="0"/>
              </a:defRPr>
            </a:lvl1pPr>
          </a:lstStyle>
          <a:p>
            <a:r>
              <a:rPr lang="en-US" smtClean="0"/>
              <a:t>Integer_LP</a:t>
            </a:r>
            <a:endParaRPr lang="en-US" dirty="0"/>
          </a:p>
        </p:txBody>
      </p:sp>
      <p:sp>
        <p:nvSpPr>
          <p:cNvPr id="1030" name="Rectangle 6"/>
          <p:cNvSpPr>
            <a:spLocks noGrp="1" noChangeArrowheads="1"/>
          </p:cNvSpPr>
          <p:nvPr>
            <p:ph type="sldNum" sz="quarter" idx="4"/>
          </p:nvPr>
        </p:nvSpPr>
        <p:spPr bwMode="auto">
          <a:xfrm>
            <a:off x="7040853" y="6583713"/>
            <a:ext cx="1905000" cy="274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fontAlgn="base">
              <a:spcBef>
                <a:spcPct val="0"/>
              </a:spcBef>
              <a:spcAft>
                <a:spcPct val="0"/>
              </a:spcAft>
              <a:defRPr lang="en-US" sz="1200" kern="1200" smtClean="0">
                <a:solidFill>
                  <a:schemeClr val="tx1"/>
                </a:solidFill>
                <a:effectLst/>
                <a:latin typeface="Calibri" pitchFamily="34" charset="0"/>
                <a:ea typeface="+mn-ea"/>
                <a:cs typeface="+mn-cs"/>
              </a:defRPr>
            </a:lvl1pPr>
          </a:lstStyle>
          <a:p>
            <a:fld id="{E10A3A28-1432-4FDB-9569-E197E51B001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iming>
    <p:tnLst>
      <p:par>
        <p:cTn xmlns:p14="http://schemas.microsoft.com/office/powerpoint/2010/main" id="1" dur="indefinite" restart="never" nodeType="tmRoot"/>
      </p:par>
    </p:tnLst>
  </p:timing>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slide" Target="slide37.xml"/><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2.xml.rels><?xml version="1.0" encoding="UTF-8" standalone="yes"?>
<Relationships xmlns="http://schemas.openxmlformats.org/package/2006/relationships"><Relationship Id="rId3" Type="http://schemas.openxmlformats.org/officeDocument/2006/relationships/hyperlink" Target="http://classroomclipart.com/cgi-bin/kids/imageFolio.cgi?direct=Clipart/Transportation&amp;img=24" TargetMode="External"/><Relationship Id="rId4" Type="http://schemas.openxmlformats.org/officeDocument/2006/relationships/image" Target="../media/image13.jpeg"/><Relationship Id="rId5" Type="http://schemas.openxmlformats.org/officeDocument/2006/relationships/hyperlink" Target="http://classroomclipart.com/cgi-bin/kids/imageFolio.cgi?direct=Clipart/Transportation&amp;img=18" TargetMode="External"/><Relationship Id="rId6" Type="http://schemas.openxmlformats.org/officeDocument/2006/relationships/image" Target="../media/image14.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slide" Target="slide14.xml"/><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7747B4F1-8956-471D-9BF2-5C23A2F5FEC2}" type="slidenum">
              <a:rPr lang="en-US" smtClean="0"/>
              <a:pPr/>
              <a:t>1</a:t>
            </a:fld>
            <a:endParaRPr lang="en-US" dirty="0"/>
          </a:p>
        </p:txBody>
      </p:sp>
      <p:sp>
        <p:nvSpPr>
          <p:cNvPr id="5" name="Text Box 68"/>
          <p:cNvSpPr txBox="1">
            <a:spLocks noChangeArrowheads="1"/>
          </p:cNvSpPr>
          <p:nvPr/>
        </p:nvSpPr>
        <p:spPr bwMode="auto">
          <a:xfrm>
            <a:off x="1447800" y="3124200"/>
            <a:ext cx="6553200" cy="461665"/>
          </a:xfrm>
          <a:prstGeom prst="rect">
            <a:avLst/>
          </a:prstGeom>
          <a:noFill/>
          <a:ln w="9525">
            <a:noFill/>
            <a:miter lim="800000"/>
            <a:headEnd/>
            <a:tailEnd/>
          </a:ln>
          <a:effectLst/>
        </p:spPr>
        <p:txBody>
          <a:bodyPr>
            <a:spAutoFit/>
          </a:bodyPr>
          <a:lstStyle/>
          <a:p>
            <a:pPr algn="ctr"/>
            <a:r>
              <a:rPr lang="en-US" b="1" dirty="0" smtClean="0">
                <a:effectLst>
                  <a:outerShdw blurRad="38100" dist="38100" dir="2700000" algn="tl">
                    <a:srgbClr val="FFFFFF"/>
                  </a:outerShdw>
                </a:effectLst>
                <a:latin typeface="Arial" pitchFamily="34" charset="0"/>
              </a:rPr>
              <a:t>Integer Optimization</a:t>
            </a:r>
            <a:endParaRPr lang="en-US" dirty="0">
              <a:effectLst>
                <a:outerShdw blurRad="38100" dist="38100" dir="2700000" algn="tl">
                  <a:srgbClr val="FFFFFF"/>
                </a:outerShdw>
              </a:effectLst>
              <a:latin typeface="Arial" pitchFamily="34" charset="0"/>
            </a:endParaRPr>
          </a:p>
        </p:txBody>
      </p:sp>
      <p:sp>
        <p:nvSpPr>
          <p:cNvPr id="7" name="Rectangle 6"/>
          <p:cNvSpPr/>
          <p:nvPr/>
        </p:nvSpPr>
        <p:spPr>
          <a:xfrm>
            <a:off x="3505200" y="5943600"/>
            <a:ext cx="2286000" cy="400110"/>
          </a:xfrm>
          <a:prstGeom prst="rect">
            <a:avLst/>
          </a:prstGeom>
        </p:spPr>
        <p:txBody>
          <a:bodyPr wrap="square">
            <a:spAutoFit/>
          </a:bodyPr>
          <a:lstStyle/>
          <a:p>
            <a:r>
              <a:rPr lang="en-US" sz="2000" b="1" dirty="0" smtClean="0">
                <a:effectLst>
                  <a:outerShdw blurRad="38100" dist="38100" dir="2700000" algn="tl">
                    <a:srgbClr val="FFFFFF"/>
                  </a:outerShdw>
                </a:effectLst>
                <a:latin typeface="Verdana" pitchFamily="34" charset="0"/>
              </a:rPr>
              <a:t>Summer 2013</a:t>
            </a:r>
            <a:endParaRPr lang="en-US" sz="2000" b="1" dirty="0">
              <a:effectLst>
                <a:outerShdw blurRad="38100" dist="38100" dir="2700000" algn="tl">
                  <a:srgbClr val="FFFFFF"/>
                </a:outerShdw>
              </a:effectLst>
              <a:latin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Integer_LP</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10</a:t>
            </a:fld>
            <a:endParaRPr lang="en-US" dirty="0"/>
          </a:p>
        </p:txBody>
      </p:sp>
      <p:sp>
        <p:nvSpPr>
          <p:cNvPr id="11" name="AutoShape 5"/>
          <p:cNvSpPr>
            <a:spLocks noChangeArrowheads="1"/>
          </p:cNvSpPr>
          <p:nvPr/>
        </p:nvSpPr>
        <p:spPr bwMode="blackWhite">
          <a:xfrm>
            <a:off x="228600" y="228600"/>
            <a:ext cx="7543765"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Integer Linear Programming models</a:t>
            </a:r>
          </a:p>
        </p:txBody>
      </p:sp>
      <p:graphicFrame>
        <p:nvGraphicFramePr>
          <p:cNvPr id="8" name="Table 7"/>
          <p:cNvGraphicFramePr>
            <a:graphicFrameLocks noGrp="1"/>
          </p:cNvGraphicFramePr>
          <p:nvPr/>
        </p:nvGraphicFramePr>
        <p:xfrm>
          <a:off x="365806" y="1143025"/>
          <a:ext cx="2286000" cy="3053080"/>
        </p:xfrm>
        <a:graphic>
          <a:graphicData uri="http://schemas.openxmlformats.org/drawingml/2006/table">
            <a:tbl>
              <a:tblPr firstRow="1" bandRow="1">
                <a:tableStyleId>{5C22544A-7EE6-4342-B048-85BDC9FD1C3A}</a:tableStyleId>
              </a:tblPr>
              <a:tblGrid>
                <a:gridCol w="2286000"/>
              </a:tblGrid>
              <a:tr h="370840">
                <a:tc>
                  <a:txBody>
                    <a:bodyPr/>
                    <a:lstStyle/>
                    <a:p>
                      <a:pPr marL="0" algn="l" defTabSz="914400" rtl="0" eaLnBrk="1" latinLnBrk="0" hangingPunct="1"/>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Models names</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pPr marL="0" marR="0" algn="l" defTabSz="914400" rtl="0" eaLnBrk="1" fontAlgn="base" latinLnBrk="0" hangingPunct="1">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Assignment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algn="l" defTabSz="914400" rtl="0" eaLnBrk="1" fontAlgn="base" latinLnBrk="0" hangingPunct="1">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Facility Location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algn="l" defTabSz="914400" rtl="0" eaLnBrk="1" fontAlgn="base" latinLnBrk="0" hangingPunct="1">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Knapsack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algn="l" defTabSz="914400" rtl="0" eaLnBrk="1" fontAlgn="base" latinLnBrk="0" hangingPunct="1">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Machine Scheduling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algn="l" defTabSz="914400" rtl="0" eaLnBrk="1" fontAlgn="base" latinLnBrk="0" hangingPunct="1">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Set Covering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algn="l" defTabSz="914400" rtl="0" eaLnBrk="1" fontAlgn="base" latinLnBrk="0" hangingPunct="1">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Shortest</a:t>
                      </a:r>
                      <a:r>
                        <a:rPr lang="en-US" sz="2000" b="1" kern="1200" baseline="0" dirty="0" smtClean="0">
                          <a:solidFill>
                            <a:schemeClr val="tx1"/>
                          </a:solidFill>
                          <a:effectLst>
                            <a:outerShdw blurRad="38100" dist="38100" dir="2700000" algn="tl">
                              <a:srgbClr val="FFFFFF"/>
                            </a:outerShdw>
                          </a:effectLst>
                          <a:latin typeface="Calibri" pitchFamily="34" charset="0"/>
                          <a:ea typeface="+mn-ea"/>
                          <a:cs typeface="Calibri" pitchFamily="34" charset="0"/>
                        </a:rPr>
                        <a:t> Path</a:t>
                      </a:r>
                      <a:endPar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algn="l" defTabSz="914400" rtl="0" eaLnBrk="1" fontAlgn="base" latinLnBrk="0" hangingPunct="1">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Traveling Salesman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TextBox 9"/>
          <p:cNvSpPr txBox="1"/>
          <p:nvPr/>
        </p:nvSpPr>
        <p:spPr>
          <a:xfrm>
            <a:off x="1280197" y="4343390"/>
            <a:ext cx="3474681" cy="400110"/>
          </a:xfrm>
          <a:prstGeom prst="rect">
            <a:avLst/>
          </a:prstGeom>
          <a:noFill/>
        </p:spPr>
        <p:txBody>
          <a:bodyPr wrap="square" rtlCol="0">
            <a:spAutoFit/>
          </a:bodyPr>
          <a:lstStyle/>
          <a:p>
            <a:pPr indent="58738"/>
            <a:r>
              <a:rPr lang="en-US" sz="2000" b="1" dirty="0" smtClean="0">
                <a:effectLst>
                  <a:outerShdw blurRad="38100" dist="38100" dir="2700000" algn="tl">
                    <a:srgbClr val="FFFFFF"/>
                  </a:outerShdw>
                </a:effectLst>
                <a:latin typeface="Arial" charset="0"/>
              </a:rPr>
              <a:t>We will look at examples.</a:t>
            </a:r>
          </a:p>
        </p:txBody>
      </p:sp>
      <p:graphicFrame>
        <p:nvGraphicFramePr>
          <p:cNvPr id="15" name="Table 14"/>
          <p:cNvGraphicFramePr>
            <a:graphicFrameLocks noGrp="1"/>
          </p:cNvGraphicFramePr>
          <p:nvPr/>
        </p:nvGraphicFramePr>
        <p:xfrm>
          <a:off x="4206244" y="1143025"/>
          <a:ext cx="3383243" cy="2641600"/>
        </p:xfrm>
        <a:graphic>
          <a:graphicData uri="http://schemas.openxmlformats.org/drawingml/2006/table">
            <a:tbl>
              <a:tblPr firstRow="1" bandRow="1">
                <a:tableStyleId>{5C22544A-7EE6-4342-B048-85BDC9FD1C3A}</a:tableStyleId>
              </a:tblPr>
              <a:tblGrid>
                <a:gridCol w="3383243"/>
              </a:tblGrid>
              <a:tr h="370840">
                <a:tc>
                  <a:txBody>
                    <a:bodyPr/>
                    <a:lstStyle/>
                    <a:p>
                      <a:pPr marL="0" algn="l" defTabSz="914400" rtl="0" eaLnBrk="1" latinLnBrk="0" hangingPunct="1"/>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Applications</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pPr marL="0" marR="0" indent="0" eaLnBrk="0" fontAlgn="base" hangingPunct="0">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Airline Scheduling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eaLnBrk="0" fontAlgn="base" hangingPunct="0">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Airline Yield Management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eaLnBrk="0" fontAlgn="base" hangingPunct="0">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Manpower Scheduling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eaLnBrk="0" fontAlgn="base" hangingPunct="0">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Network Reliability and Design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eaLnBrk="0" fontAlgn="base" hangingPunct="0">
                        <a:lnSpc>
                          <a:spcPct val="115000"/>
                        </a:lnSpc>
                        <a:spcBef>
                          <a:spcPts val="0"/>
                        </a:spcBef>
                        <a:spcAft>
                          <a:spcPts val="0"/>
                        </a:spcAft>
                      </a:pPr>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Supply Chain Management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11</a:t>
            </a:fld>
            <a:endParaRPr lang="en-US" dirty="0"/>
          </a:p>
        </p:txBody>
      </p:sp>
      <p:sp>
        <p:nvSpPr>
          <p:cNvPr id="4" name="AutoShape 9"/>
          <p:cNvSpPr>
            <a:spLocks noChangeArrowheads="1"/>
          </p:cNvSpPr>
          <p:nvPr/>
        </p:nvSpPr>
        <p:spPr bwMode="blackWhite">
          <a:xfrm>
            <a:off x="228600" y="152400"/>
            <a:ext cx="3794766" cy="578882"/>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Knapsack problem</a:t>
            </a:r>
          </a:p>
        </p:txBody>
      </p:sp>
      <p:sp>
        <p:nvSpPr>
          <p:cNvPr id="6" name="TextBox 5"/>
          <p:cNvSpPr txBox="1"/>
          <p:nvPr/>
        </p:nvSpPr>
        <p:spPr>
          <a:xfrm>
            <a:off x="259149" y="1533483"/>
            <a:ext cx="8595266" cy="1692771"/>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Formulation:</a:t>
            </a:r>
          </a:p>
          <a:p>
            <a:r>
              <a:rPr lang="en-US" sz="2000" b="1" dirty="0">
                <a:effectLst>
                  <a:outerShdw blurRad="38100" dist="38100" dir="2700000" algn="tl">
                    <a:srgbClr val="FFFFFF"/>
                  </a:outerShdw>
                </a:effectLst>
                <a:latin typeface="Arial" charset="0"/>
              </a:rPr>
              <a:t>Let there be n </a:t>
            </a:r>
            <a:r>
              <a:rPr lang="en-US" sz="2000" b="1" dirty="0" smtClean="0">
                <a:effectLst>
                  <a:outerShdw blurRad="38100" dist="38100" dir="2700000" algn="tl">
                    <a:srgbClr val="FFFFFF"/>
                  </a:outerShdw>
                </a:effectLst>
                <a:latin typeface="Arial" charset="0"/>
              </a:rPr>
              <a:t>different item. For item k, let </a:t>
            </a:r>
            <a:r>
              <a:rPr lang="en-US" sz="2000" b="1" dirty="0" err="1" smtClean="0">
                <a:effectLst>
                  <a:outerShdw blurRad="38100" dist="38100" dir="2700000" algn="tl">
                    <a:srgbClr val="FFFFFF"/>
                  </a:outerShdw>
                </a:effectLst>
                <a:latin typeface="Arial" charset="0"/>
              </a:rPr>
              <a:t>W</a:t>
            </a:r>
            <a:r>
              <a:rPr lang="en-US" sz="2000" b="1" baseline="-25000" dirty="0" err="1" smtClean="0">
                <a:effectLst>
                  <a:outerShdw blurRad="38100" dist="38100" dir="2700000" algn="tl">
                    <a:srgbClr val="FFFFFF"/>
                  </a:outerShdw>
                </a:effectLst>
                <a:latin typeface="Arial" charset="0"/>
              </a:rPr>
              <a:t>k</a:t>
            </a:r>
            <a:r>
              <a:rPr lang="en-US" sz="2000" b="1" dirty="0" smtClean="0">
                <a:effectLst>
                  <a:outerShdw blurRad="38100" dist="38100" dir="2700000" algn="tl">
                    <a:srgbClr val="FFFFFF"/>
                  </a:outerShdw>
                </a:effectLst>
                <a:latin typeface="Arial" charset="0"/>
              </a:rPr>
              <a:t> to denote weight per unit and </a:t>
            </a:r>
            <a:r>
              <a:rPr lang="en-US" sz="2000" b="1" dirty="0" err="1" smtClean="0">
                <a:effectLst>
                  <a:outerShdw blurRad="38100" dist="38100" dir="2700000" algn="tl">
                    <a:srgbClr val="FFFFFF"/>
                  </a:outerShdw>
                </a:effectLst>
                <a:latin typeface="Arial" charset="0"/>
              </a:rPr>
              <a:t>V</a:t>
            </a:r>
            <a:r>
              <a:rPr lang="en-US" sz="2000" b="1" baseline="-25000" dirty="0" err="1" smtClean="0">
                <a:effectLst>
                  <a:outerShdw blurRad="38100" dist="38100" dir="2700000" algn="tl">
                    <a:srgbClr val="FFFFFF"/>
                  </a:outerShdw>
                </a:effectLst>
                <a:latin typeface="Arial" charset="0"/>
              </a:rPr>
              <a:t>k</a:t>
            </a:r>
            <a:r>
              <a:rPr lang="en-US" sz="2000" b="1" dirty="0" smtClean="0">
                <a:effectLst>
                  <a:outerShdw blurRad="38100" dist="38100" dir="2700000" algn="tl">
                    <a:srgbClr val="FFFFFF"/>
                  </a:outerShdw>
                </a:effectLst>
                <a:latin typeface="Arial" charset="0"/>
              </a:rPr>
              <a:t> denote the value per unit. Let B be the maximum weight you can carry. We will use </a:t>
            </a:r>
            <a:r>
              <a:rPr lang="en-US" sz="2000" b="1" dirty="0" err="1" smtClean="0">
                <a:effectLst>
                  <a:outerShdw blurRad="38100" dist="38100" dir="2700000" algn="tl">
                    <a:srgbClr val="FFFFFF"/>
                  </a:outerShdw>
                </a:effectLst>
                <a:latin typeface="Arial" charset="0"/>
              </a:rPr>
              <a:t>y</a:t>
            </a:r>
            <a:r>
              <a:rPr lang="en-US" sz="2000" b="1" baseline="-25000" dirty="0" err="1" smtClean="0">
                <a:effectLst>
                  <a:outerShdw blurRad="38100" dist="38100" dir="2700000" algn="tl">
                    <a:srgbClr val="FFFFFF"/>
                  </a:outerShdw>
                </a:effectLst>
                <a:latin typeface="Arial" charset="0"/>
              </a:rPr>
              <a:t>k</a:t>
            </a:r>
            <a:r>
              <a:rPr lang="en-US" sz="2000" b="1" dirty="0" smtClean="0">
                <a:effectLst>
                  <a:outerShdw blurRad="38100" dist="38100" dir="2700000" algn="tl">
                    <a:srgbClr val="FFFFFF"/>
                  </a:outerShdw>
                </a:effectLst>
                <a:latin typeface="Arial" charset="0"/>
              </a:rPr>
              <a:t>  to denote number of units of item k included in the knapsack.  </a:t>
            </a:r>
          </a:p>
        </p:txBody>
      </p:sp>
      <p:sp>
        <p:nvSpPr>
          <p:cNvPr id="7" name="TextBox 6"/>
          <p:cNvSpPr txBox="1"/>
          <p:nvPr/>
        </p:nvSpPr>
        <p:spPr>
          <a:xfrm>
            <a:off x="1463074" y="3221628"/>
            <a:ext cx="5745393" cy="107721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Maximize </a:t>
            </a:r>
            <a:r>
              <a:rPr lang="en-US" sz="2000" b="1" dirty="0" smtClean="0">
                <a:effectLst>
                  <a:outerShdw blurRad="38100" dist="38100" dir="2700000" algn="tl">
                    <a:srgbClr val="FFFFFF"/>
                  </a:outerShdw>
                </a:effectLst>
                <a:latin typeface="Arial" charset="0"/>
              </a:rPr>
              <a:t>V</a:t>
            </a:r>
            <a:r>
              <a:rPr lang="en-US" sz="2000" b="1" baseline="-25000" dirty="0" smtClean="0">
                <a:effectLst>
                  <a:outerShdw blurRad="38100" dist="38100" dir="2700000" algn="tl">
                    <a:srgbClr val="FFFFFF"/>
                  </a:outerShdw>
                </a:effectLst>
                <a:latin typeface="Arial" charset="0"/>
              </a:rPr>
              <a:t>1</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V</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 +</a:t>
            </a:r>
            <a:r>
              <a:rPr lang="en-US" sz="2000" b="1" baseline="-25000"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V</a:t>
            </a:r>
            <a:r>
              <a:rPr lang="en-US" sz="2000" b="1" baseline="-25000" dirty="0" err="1" smtClean="0">
                <a:effectLst>
                  <a:outerShdw blurRad="38100" dist="38100" dir="2700000" algn="tl">
                    <a:srgbClr val="FFFFFF"/>
                  </a:outerShdw>
                </a:effectLst>
                <a:latin typeface="Arial" charset="0"/>
              </a:rPr>
              <a:t>n</a:t>
            </a:r>
            <a:r>
              <a:rPr lang="en-US" sz="2000" b="1"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y</a:t>
            </a:r>
            <a:r>
              <a:rPr lang="en-US" sz="2000" b="1" baseline="-25000" dirty="0" err="1" smtClean="0">
                <a:effectLst>
                  <a:outerShdw blurRad="38100" dist="38100" dir="2700000" algn="tl">
                    <a:srgbClr val="FFFFFF"/>
                  </a:outerShdw>
                </a:effectLst>
                <a:latin typeface="Arial" charset="0"/>
              </a:rPr>
              <a:t>n</a:t>
            </a:r>
            <a:r>
              <a:rPr lang="en-US" sz="2000" b="1" baseline="-25000" dirty="0" smtClean="0">
                <a:effectLst>
                  <a:outerShdw blurRad="38100" dist="38100" dir="2700000" algn="tl">
                    <a:srgbClr val="FFFFFF"/>
                  </a:outerShdw>
                </a:effectLst>
                <a:latin typeface="Arial" charset="0"/>
              </a:rPr>
              <a:t> </a:t>
            </a:r>
          </a:p>
          <a:p>
            <a:r>
              <a:rPr lang="en-US" sz="2000" b="1" dirty="0" smtClean="0">
                <a:effectLst>
                  <a:outerShdw blurRad="38100" dist="38100" dir="2700000" algn="tl">
                    <a:srgbClr val="FFFFFF"/>
                  </a:outerShdw>
                </a:effectLst>
                <a:latin typeface="Arial" charset="0"/>
                <a:ea typeface="Verdana" pitchFamily="34" charset="0"/>
                <a:cs typeface="Verdana" pitchFamily="34" charset="0"/>
              </a:rPr>
              <a:t>Subject to:      </a:t>
            </a:r>
            <a:r>
              <a:rPr lang="en-US" sz="2000" b="1" dirty="0" smtClean="0">
                <a:effectLst>
                  <a:outerShdw blurRad="38100" dist="38100" dir="2700000" algn="tl">
                    <a:srgbClr val="FFFFFF"/>
                  </a:outerShdw>
                </a:effectLst>
                <a:latin typeface="Arial" charset="0"/>
              </a:rPr>
              <a:t>W</a:t>
            </a:r>
            <a:r>
              <a:rPr lang="en-US" sz="2000" b="1" baseline="-25000" dirty="0" smtClean="0">
                <a:effectLst>
                  <a:outerShdw blurRad="38100" dist="38100" dir="2700000" algn="tl">
                    <a:srgbClr val="FFFFFF"/>
                  </a:outerShdw>
                </a:effectLst>
                <a:latin typeface="Arial" charset="0"/>
              </a:rPr>
              <a:t>1</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W</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 +</a:t>
            </a:r>
            <a:r>
              <a:rPr lang="en-US" sz="2000" b="1" baseline="-25000"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W</a:t>
            </a:r>
            <a:r>
              <a:rPr lang="en-US" sz="2000" b="1" baseline="-25000" dirty="0" err="1" smtClean="0">
                <a:effectLst>
                  <a:outerShdw blurRad="38100" dist="38100" dir="2700000" algn="tl">
                    <a:srgbClr val="FFFFFF"/>
                  </a:outerShdw>
                </a:effectLst>
                <a:latin typeface="Arial" charset="0"/>
              </a:rPr>
              <a:t>n</a:t>
            </a:r>
            <a:r>
              <a:rPr lang="en-US" sz="2000" b="1"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y</a:t>
            </a:r>
            <a:r>
              <a:rPr lang="en-US" sz="2000" b="1" baseline="-25000" dirty="0" err="1" smtClean="0">
                <a:effectLst>
                  <a:outerShdw blurRad="38100" dist="38100" dir="2700000" algn="tl">
                    <a:srgbClr val="FFFFFF"/>
                  </a:outerShdw>
                </a:effectLst>
                <a:latin typeface="Arial" charset="0"/>
              </a:rPr>
              <a:t>n</a:t>
            </a:r>
            <a:r>
              <a:rPr lang="en-US" sz="2000" b="1" baseline="-25000"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 B</a:t>
            </a:r>
          </a:p>
          <a:p>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 </a:t>
            </a:r>
            <a:r>
              <a:rPr lang="en-US" sz="2000" b="1" dirty="0" err="1" smtClean="0">
                <a:effectLst>
                  <a:outerShdw blurRad="38100" dist="38100" dir="2700000" algn="tl">
                    <a:srgbClr val="FFFFFF"/>
                  </a:outerShdw>
                </a:effectLst>
                <a:latin typeface="Arial" charset="0"/>
              </a:rPr>
              <a:t>y</a:t>
            </a:r>
            <a:r>
              <a:rPr lang="en-US" sz="2000" b="1" baseline="-25000" dirty="0" err="1" smtClean="0">
                <a:effectLst>
                  <a:outerShdw blurRad="38100" dist="38100" dir="2700000" algn="tl">
                    <a:srgbClr val="FFFFFF"/>
                  </a:outerShdw>
                </a:effectLst>
                <a:latin typeface="Arial" charset="0"/>
              </a:rPr>
              <a:t>n</a:t>
            </a:r>
            <a:r>
              <a:rPr lang="en-US" sz="2000" b="1" baseline="-25000"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sym typeface="Symbol"/>
              </a:rPr>
              <a:t>  0 and integer</a:t>
            </a:r>
            <a:endParaRPr lang="en-US" sz="2000" b="1" dirty="0" smtClean="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0" name="TextBox 9"/>
          <p:cNvSpPr txBox="1"/>
          <p:nvPr/>
        </p:nvSpPr>
        <p:spPr>
          <a:xfrm>
            <a:off x="228600" y="472083"/>
            <a:ext cx="8595266"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                                                       You want to fill your knapsack with different items to maximum value of the goods you are carrying. There are n types of items and there is a weight limit. </a:t>
            </a:r>
          </a:p>
        </p:txBody>
      </p:sp>
      <p:sp>
        <p:nvSpPr>
          <p:cNvPr id="9" name="TextBox 8"/>
          <p:cNvSpPr txBox="1"/>
          <p:nvPr/>
        </p:nvSpPr>
        <p:spPr>
          <a:xfrm>
            <a:off x="228600" y="4318709"/>
            <a:ext cx="8595266"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So many different versions of the problem exist that a book (with  over 400 pages) has been published. We will consider two versions. </a:t>
            </a:r>
          </a:p>
        </p:txBody>
      </p:sp>
      <p:sp>
        <p:nvSpPr>
          <p:cNvPr id="11" name="TextBox 10"/>
          <p:cNvSpPr txBox="1"/>
          <p:nvPr/>
        </p:nvSpPr>
        <p:spPr>
          <a:xfrm>
            <a:off x="228600" y="5239264"/>
            <a:ext cx="8595266"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Version 1: variables y can take only binary values.</a:t>
            </a:r>
          </a:p>
        </p:txBody>
      </p:sp>
      <p:sp>
        <p:nvSpPr>
          <p:cNvPr id="13" name="TextBox 12"/>
          <p:cNvSpPr txBox="1"/>
          <p:nvPr/>
        </p:nvSpPr>
        <p:spPr>
          <a:xfrm>
            <a:off x="213450" y="5749700"/>
            <a:ext cx="8595266" cy="400110"/>
          </a:xfrm>
          <a:prstGeom prst="rect">
            <a:avLst/>
          </a:prstGeom>
          <a:noFill/>
        </p:spPr>
        <p:txBody>
          <a:bodyPr wrap="square" rtlCol="0">
            <a:spAutoFit/>
          </a:bodyPr>
          <a:lstStyle/>
          <a:p>
            <a:r>
              <a:rPr lang="en-US" sz="2000" b="1" dirty="0">
                <a:effectLst>
                  <a:outerShdw blurRad="38100" dist="38100" dir="2700000" algn="tl">
                    <a:srgbClr val="FFFFFF"/>
                  </a:outerShdw>
                </a:effectLst>
                <a:latin typeface="Arial" charset="0"/>
              </a:rPr>
              <a:t>V</a:t>
            </a:r>
            <a:r>
              <a:rPr lang="en-US" sz="2000" b="1" dirty="0" smtClean="0">
                <a:effectLst>
                  <a:outerShdw blurRad="38100" dist="38100" dir="2700000" algn="tl">
                    <a:srgbClr val="FFFFFF"/>
                  </a:outerShdw>
                </a:effectLst>
                <a:latin typeface="Arial" charset="0"/>
              </a:rPr>
              <a:t>ersion 2:  equality constraint and minimization objective function.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12</a:t>
            </a:fld>
            <a:endParaRPr lang="en-US" dirty="0"/>
          </a:p>
        </p:txBody>
      </p:sp>
      <p:sp>
        <p:nvSpPr>
          <p:cNvPr id="4" name="AutoShape 15"/>
          <p:cNvSpPr>
            <a:spLocks noChangeArrowheads="1"/>
          </p:cNvSpPr>
          <p:nvPr/>
        </p:nvSpPr>
        <p:spPr bwMode="blackWhite">
          <a:xfrm>
            <a:off x="228599" y="152400"/>
            <a:ext cx="5989303"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Version 1: Capital Budgeting</a:t>
            </a:r>
          </a:p>
        </p:txBody>
      </p:sp>
      <p:graphicFrame>
        <p:nvGraphicFramePr>
          <p:cNvPr id="5" name="Table 4"/>
          <p:cNvGraphicFramePr>
            <a:graphicFrameLocks noGrp="1"/>
          </p:cNvGraphicFramePr>
          <p:nvPr>
            <p:extLst>
              <p:ext uri="{D42A27DB-BD31-4B8C-83A1-F6EECF244321}">
                <p14:modId xmlns:p14="http://schemas.microsoft.com/office/powerpoint/2010/main" val="2372918520"/>
              </p:ext>
            </p:extLst>
          </p:nvPr>
        </p:nvGraphicFramePr>
        <p:xfrm>
          <a:off x="304816" y="960147"/>
          <a:ext cx="3931920" cy="942975"/>
        </p:xfrm>
        <a:graphic>
          <a:graphicData uri="http://schemas.openxmlformats.org/drawingml/2006/table">
            <a:tbl>
              <a:tblPr/>
              <a:tblGrid>
                <a:gridCol w="1645920"/>
                <a:gridCol w="457200"/>
                <a:gridCol w="457200"/>
                <a:gridCol w="457200"/>
                <a:gridCol w="457200"/>
                <a:gridCol w="457200"/>
              </a:tblGrid>
              <a:tr h="190500">
                <a:tc>
                  <a:txBody>
                    <a:bodyPr/>
                    <a:lstStyle/>
                    <a:p>
                      <a:pPr algn="l" fontAlgn="b"/>
                      <a:r>
                        <a:rPr lang="en-US" sz="2000" b="1" kern="1200" dirty="0" smtClean="0">
                          <a:solidFill>
                            <a:schemeClr val="tx1"/>
                          </a:solidFill>
                          <a:effectLst>
                            <a:outerShdw blurRad="38100" dist="38100" dir="2700000" algn="tl">
                              <a:srgbClr val="FFFFFF"/>
                            </a:outerShdw>
                          </a:effectLst>
                          <a:latin typeface="Arial" charset="0"/>
                          <a:ea typeface="+mn-ea"/>
                          <a:cs typeface="+mn-cs"/>
                        </a:rPr>
                        <a:t> Project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P5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2000" b="1" kern="1200" dirty="0" smtClean="0">
                          <a:solidFill>
                            <a:schemeClr val="tx1"/>
                          </a:solidFill>
                          <a:effectLst>
                            <a:outerShdw blurRad="38100" dist="38100" dir="2700000" algn="tl">
                              <a:srgbClr val="FFFFFF"/>
                            </a:outerShdw>
                          </a:effectLst>
                          <a:latin typeface="Arial" charset="0"/>
                          <a:ea typeface="+mn-ea"/>
                          <a:cs typeface="+mn-cs"/>
                        </a:rPr>
                        <a:t> NPV</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b"/>
                      <a:r>
                        <a:rPr lang="en-US" sz="2000" b="1" kern="1200" dirty="0" smtClean="0">
                          <a:solidFill>
                            <a:schemeClr val="tx1"/>
                          </a:solidFill>
                          <a:effectLst>
                            <a:outerShdw blurRad="38100" dist="38100" dir="2700000" algn="tl">
                              <a:srgbClr val="FFFFFF"/>
                            </a:outerShdw>
                          </a:effectLst>
                          <a:latin typeface="Arial" charset="0"/>
                          <a:ea typeface="+mn-ea"/>
                          <a:cs typeface="+mn-cs"/>
                        </a:rPr>
                        <a:t> Expenditure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4267189" y="889280"/>
            <a:ext cx="4571950" cy="1323439"/>
          </a:xfrm>
          <a:prstGeom prst="rect">
            <a:avLst/>
          </a:prstGeom>
          <a:noFill/>
        </p:spPr>
        <p:txBody>
          <a:bodyPr wrap="square" rtlCol="0">
            <a:spAutoFit/>
          </a:bodyPr>
          <a:lstStyle/>
          <a:p>
            <a:pPr fontAlgn="b"/>
            <a:r>
              <a:rPr lang="en-US" sz="2000" b="1" dirty="0" smtClean="0">
                <a:effectLst>
                  <a:outerShdw blurRad="38100" dist="38100" dir="2700000" algn="tl">
                    <a:srgbClr val="FFFFFF"/>
                  </a:outerShdw>
                </a:effectLst>
                <a:latin typeface="Arial" charset="0"/>
              </a:rPr>
              <a:t>Assume budget (B)  = 176 million dollars. Which projects should we select to maximize Net Present Value (NPV)?</a:t>
            </a:r>
          </a:p>
        </p:txBody>
      </p:sp>
      <p:sp>
        <p:nvSpPr>
          <p:cNvPr id="11" name="TextBox 10"/>
          <p:cNvSpPr txBox="1"/>
          <p:nvPr/>
        </p:nvSpPr>
        <p:spPr>
          <a:xfrm>
            <a:off x="243873" y="2423171"/>
            <a:ext cx="8595266" cy="107721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Maximize </a:t>
            </a:r>
            <a:r>
              <a:rPr lang="en-US" sz="2000" b="1" dirty="0" smtClean="0">
                <a:effectLst>
                  <a:outerShdw blurRad="38100" dist="38100" dir="2700000" algn="tl">
                    <a:srgbClr val="FFFFFF"/>
                  </a:outerShdw>
                </a:effectLst>
                <a:latin typeface="Arial" charset="0"/>
              </a:rPr>
              <a:t>10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+ 17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+ 16 y</a:t>
            </a:r>
            <a:r>
              <a:rPr lang="en-US" sz="2000" b="1" baseline="-25000" dirty="0" smtClean="0">
                <a:effectLst>
                  <a:outerShdw blurRad="38100" dist="38100" dir="2700000" algn="tl">
                    <a:srgbClr val="FFFFFF"/>
                  </a:outerShdw>
                </a:effectLst>
                <a:latin typeface="Arial" charset="0"/>
              </a:rPr>
              <a:t>3 </a:t>
            </a:r>
            <a:r>
              <a:rPr lang="en-US" sz="2000" b="1" dirty="0" smtClean="0">
                <a:effectLst>
                  <a:outerShdw blurRad="38100" dist="38100" dir="2700000" algn="tl">
                    <a:srgbClr val="FFFFFF"/>
                  </a:outerShdw>
                </a:effectLst>
                <a:latin typeface="Arial" charset="0"/>
              </a:rPr>
              <a:t> </a:t>
            </a:r>
            <a:r>
              <a:rPr lang="en-US" sz="2000" b="1" dirty="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  8 y</a:t>
            </a:r>
            <a:r>
              <a:rPr lang="en-US" sz="2000" b="1" baseline="-25000" dirty="0" smtClean="0">
                <a:effectLst>
                  <a:outerShdw blurRad="38100" dist="38100" dir="2700000" algn="tl">
                    <a:srgbClr val="FFFFFF"/>
                  </a:outerShdw>
                </a:effectLst>
                <a:latin typeface="Arial" charset="0"/>
              </a:rPr>
              <a:t>4</a:t>
            </a:r>
            <a:r>
              <a:rPr lang="en-US" sz="2000" b="1" dirty="0" smtClean="0">
                <a:effectLst>
                  <a:outerShdw blurRad="38100" dist="38100" dir="2700000" algn="tl">
                    <a:srgbClr val="FFFFFF"/>
                  </a:outerShdw>
                </a:effectLst>
                <a:latin typeface="Arial" charset="0"/>
              </a:rPr>
              <a:t> +</a:t>
            </a:r>
            <a:r>
              <a:rPr lang="en-US" sz="2000" b="1" baseline="-25000"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14 y</a:t>
            </a:r>
            <a:r>
              <a:rPr lang="en-US" sz="2000" b="1" baseline="-25000" dirty="0" smtClean="0">
                <a:effectLst>
                  <a:outerShdw blurRad="38100" dist="38100" dir="2700000" algn="tl">
                    <a:srgbClr val="FFFFFF"/>
                  </a:outerShdw>
                </a:effectLst>
                <a:latin typeface="Arial" charset="0"/>
              </a:rPr>
              <a:t>5 </a:t>
            </a:r>
          </a:p>
          <a:p>
            <a:r>
              <a:rPr lang="en-US" sz="2000" b="1" dirty="0" smtClean="0">
                <a:effectLst>
                  <a:outerShdw blurRad="38100" dist="38100" dir="2700000" algn="tl">
                    <a:srgbClr val="FFFFFF"/>
                  </a:outerShdw>
                </a:effectLst>
                <a:latin typeface="Arial" charset="0"/>
                <a:ea typeface="Verdana" pitchFamily="34" charset="0"/>
                <a:cs typeface="Verdana" pitchFamily="34" charset="0"/>
              </a:rPr>
              <a:t>Subject to:      </a:t>
            </a:r>
            <a:r>
              <a:rPr lang="en-US" sz="2000" b="1" dirty="0" smtClean="0">
                <a:effectLst>
                  <a:outerShdw blurRad="38100" dist="38100" dir="2700000" algn="tl">
                    <a:srgbClr val="FFFFFF"/>
                  </a:outerShdw>
                </a:effectLst>
                <a:latin typeface="Arial" charset="0"/>
              </a:rPr>
              <a:t>48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+ 96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+ 80 y</a:t>
            </a:r>
            <a:r>
              <a:rPr lang="en-US" sz="2000" b="1" baseline="-25000" dirty="0" smtClean="0">
                <a:effectLst>
                  <a:outerShdw blurRad="38100" dist="38100" dir="2700000" algn="tl">
                    <a:srgbClr val="FFFFFF"/>
                  </a:outerShdw>
                </a:effectLst>
                <a:latin typeface="Arial" charset="0"/>
              </a:rPr>
              <a:t>3 </a:t>
            </a:r>
            <a:r>
              <a:rPr lang="en-US" sz="2000" b="1" dirty="0" smtClean="0">
                <a:effectLst>
                  <a:outerShdw blurRad="38100" dist="38100" dir="2700000" algn="tl">
                    <a:srgbClr val="FFFFFF"/>
                  </a:outerShdw>
                </a:effectLst>
                <a:latin typeface="Arial" charset="0"/>
              </a:rPr>
              <a:t> </a:t>
            </a:r>
            <a:r>
              <a:rPr lang="en-US" sz="2000" b="1" dirty="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32 y</a:t>
            </a:r>
            <a:r>
              <a:rPr lang="en-US" sz="2000" b="1" baseline="-25000" dirty="0" smtClean="0">
                <a:effectLst>
                  <a:outerShdw blurRad="38100" dist="38100" dir="2700000" algn="tl">
                    <a:srgbClr val="FFFFFF"/>
                  </a:outerShdw>
                </a:effectLst>
                <a:latin typeface="Arial" charset="0"/>
              </a:rPr>
              <a:t>4</a:t>
            </a:r>
            <a:r>
              <a:rPr lang="en-US" sz="2000" b="1" dirty="0" smtClean="0">
                <a:effectLst>
                  <a:outerShdw blurRad="38100" dist="38100" dir="2700000" algn="tl">
                    <a:srgbClr val="FFFFFF"/>
                  </a:outerShdw>
                </a:effectLst>
                <a:latin typeface="Arial" charset="0"/>
              </a:rPr>
              <a:t> +</a:t>
            </a:r>
            <a:r>
              <a:rPr lang="en-US" sz="2000" b="1" baseline="-25000"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64 y</a:t>
            </a:r>
            <a:r>
              <a:rPr lang="en-US" sz="2000" b="1" baseline="-25000" dirty="0" smtClean="0">
                <a:effectLst>
                  <a:outerShdw blurRad="38100" dist="38100" dir="2700000" algn="tl">
                    <a:srgbClr val="FFFFFF"/>
                  </a:outerShdw>
                </a:effectLst>
                <a:latin typeface="Arial" charset="0"/>
              </a:rPr>
              <a:t>5 </a:t>
            </a:r>
            <a:r>
              <a:rPr lang="en-US" sz="2000" b="1" dirty="0" smtClean="0">
                <a:effectLst>
                  <a:outerShdw blurRad="38100" dist="38100" dir="2700000" algn="tl">
                    <a:srgbClr val="FFFFFF"/>
                  </a:outerShdw>
                </a:effectLst>
                <a:latin typeface="Arial" charset="0"/>
              </a:rPr>
              <a:t>≤ 176</a:t>
            </a:r>
          </a:p>
          <a:p>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y</a:t>
            </a:r>
            <a:r>
              <a:rPr lang="en-US" sz="2000" b="1" baseline="-25000" dirty="0" smtClean="0">
                <a:effectLst>
                  <a:outerShdw blurRad="38100" dist="38100" dir="2700000" algn="tl">
                    <a:srgbClr val="FFFFFF"/>
                  </a:outerShdw>
                </a:effectLst>
                <a:latin typeface="Arial" charset="0"/>
              </a:rPr>
              <a:t>3 </a:t>
            </a:r>
            <a:r>
              <a:rPr lang="en-US" sz="2000" b="1" dirty="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y</a:t>
            </a:r>
            <a:r>
              <a:rPr lang="en-US" sz="2000" b="1" baseline="-25000" dirty="0" smtClean="0">
                <a:effectLst>
                  <a:outerShdw blurRad="38100" dist="38100" dir="2700000" algn="tl">
                    <a:srgbClr val="FFFFFF"/>
                  </a:outerShdw>
                </a:effectLst>
                <a:latin typeface="Arial" charset="0"/>
              </a:rPr>
              <a:t>4</a:t>
            </a:r>
            <a:r>
              <a:rPr lang="en-US" sz="2000" b="1" dirty="0" smtClean="0">
                <a:effectLst>
                  <a:outerShdw blurRad="38100" dist="38100" dir="2700000" algn="tl">
                    <a:srgbClr val="FFFFFF"/>
                  </a:outerShdw>
                </a:effectLst>
                <a:latin typeface="Arial" charset="0"/>
              </a:rPr>
              <a:t> </a:t>
            </a:r>
            <a:r>
              <a:rPr lang="en-US" sz="2000" b="1" dirty="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y</a:t>
            </a:r>
            <a:r>
              <a:rPr lang="en-US" sz="2000" b="1" baseline="-25000" dirty="0" smtClean="0">
                <a:effectLst>
                  <a:outerShdw blurRad="38100" dist="38100" dir="2700000" algn="tl">
                    <a:srgbClr val="FFFFFF"/>
                  </a:outerShdw>
                </a:effectLst>
                <a:latin typeface="Arial" charset="0"/>
              </a:rPr>
              <a:t>5  </a:t>
            </a:r>
            <a:r>
              <a:rPr lang="en-US" sz="2000" b="1" dirty="0" smtClean="0">
                <a:effectLst>
                  <a:outerShdw blurRad="38100" dist="38100" dir="2700000" algn="tl">
                    <a:srgbClr val="FFFFFF"/>
                  </a:outerShdw>
                </a:effectLst>
                <a:latin typeface="Arial" charset="0"/>
              </a:rPr>
              <a:t>all  binary  (0 or 1).</a:t>
            </a:r>
            <a:endParaRPr lang="en-US" sz="2000" b="1" dirty="0" smtClean="0">
              <a:effectLst>
                <a:outerShdw blurRad="38100" dist="38100" dir="2700000" algn="tl">
                  <a:srgbClr val="FFFFFF"/>
                </a:outerShdw>
              </a:effectLst>
              <a:latin typeface="Verdana" pitchFamily="34" charset="0"/>
              <a:ea typeface="Verdana" pitchFamily="34" charset="0"/>
              <a:cs typeface="Verdana"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50" y="3886195"/>
            <a:ext cx="8010525" cy="210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13</a:t>
            </a:fld>
            <a:endParaRPr lang="en-US" dirty="0"/>
          </a:p>
        </p:txBody>
      </p:sp>
      <p:sp>
        <p:nvSpPr>
          <p:cNvPr id="4" name="AutoShape 15"/>
          <p:cNvSpPr>
            <a:spLocks noChangeArrowheads="1"/>
          </p:cNvSpPr>
          <p:nvPr/>
        </p:nvSpPr>
        <p:spPr bwMode="blackWhite">
          <a:xfrm>
            <a:off x="274367" y="167401"/>
            <a:ext cx="2651731" cy="1532334"/>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Capital Budgeting Example</a:t>
            </a:r>
          </a:p>
        </p:txBody>
      </p:sp>
      <p:sp>
        <p:nvSpPr>
          <p:cNvPr id="9" name="TextBox 8"/>
          <p:cNvSpPr txBox="1"/>
          <p:nvPr/>
        </p:nvSpPr>
        <p:spPr>
          <a:xfrm>
            <a:off x="1126828" y="5944018"/>
            <a:ext cx="5882529" cy="461665"/>
          </a:xfrm>
          <a:prstGeom prst="rect">
            <a:avLst/>
          </a:prstGeom>
          <a:noFill/>
        </p:spPr>
        <p:txBody>
          <a:bodyPr wrap="square" rtlCol="0">
            <a:spAutoFit/>
          </a:bodyPr>
          <a:lstStyle/>
          <a:p>
            <a:r>
              <a:rPr lang="en-US" b="1" dirty="0" smtClean="0">
                <a:solidFill>
                  <a:schemeClr val="tx2"/>
                </a:solidFill>
                <a:effectLst>
                  <a:outerShdw blurRad="38100" dist="38100" dir="2700000" algn="tl">
                    <a:srgbClr val="FFFFFF"/>
                  </a:outerShdw>
                </a:effectLst>
                <a:latin typeface="Verdana" pitchFamily="34" charset="0"/>
              </a:rPr>
              <a:t>Any problems with the model?</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67" y="3780456"/>
            <a:ext cx="804862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Action Button: Forward or Next 5">
            <a:hlinkClick r:id="rId3" action="ppaction://hlinksldjump" highlightClick="1"/>
          </p:cNvPr>
          <p:cNvSpPr/>
          <p:nvPr/>
        </p:nvSpPr>
        <p:spPr bwMode="auto">
          <a:xfrm>
            <a:off x="7378169" y="4187518"/>
            <a:ext cx="1005829" cy="822951"/>
          </a:xfrm>
          <a:prstGeom prst="actionButtonForwardNex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8093" y="228635"/>
            <a:ext cx="4697821" cy="3521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27737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14</a:t>
            </a:fld>
            <a:endParaRPr lang="en-US" dirty="0"/>
          </a:p>
        </p:txBody>
      </p:sp>
      <p:sp>
        <p:nvSpPr>
          <p:cNvPr id="4" name="AutoShape 9"/>
          <p:cNvSpPr>
            <a:spLocks noChangeArrowheads="1"/>
          </p:cNvSpPr>
          <p:nvPr/>
        </p:nvSpPr>
        <p:spPr bwMode="blackWhite">
          <a:xfrm>
            <a:off x="228600" y="152400"/>
            <a:ext cx="6355058" cy="578882"/>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Knapsack problem – Version 2</a:t>
            </a:r>
          </a:p>
        </p:txBody>
      </p:sp>
      <p:sp>
        <p:nvSpPr>
          <p:cNvPr id="7" name="TextBox 6"/>
          <p:cNvSpPr txBox="1"/>
          <p:nvPr/>
        </p:nvSpPr>
        <p:spPr>
          <a:xfrm>
            <a:off x="274387" y="868708"/>
            <a:ext cx="8595266" cy="1077218"/>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Minimize   </a:t>
            </a:r>
            <a:r>
              <a:rPr lang="en-US" sz="2000" b="1" dirty="0" smtClean="0">
                <a:effectLst>
                  <a:outerShdw blurRad="38100" dist="38100" dir="2700000" algn="tl">
                    <a:srgbClr val="FFFFFF"/>
                  </a:outerShdw>
                </a:effectLst>
                <a:latin typeface="Arial" charset="0"/>
              </a:rPr>
              <a:t>V</a:t>
            </a:r>
            <a:r>
              <a:rPr lang="en-US" sz="2000" b="1" baseline="-25000" dirty="0" smtClean="0">
                <a:effectLst>
                  <a:outerShdw blurRad="38100" dist="38100" dir="2700000" algn="tl">
                    <a:srgbClr val="FFFFFF"/>
                  </a:outerShdw>
                </a:effectLst>
                <a:latin typeface="Arial" charset="0"/>
              </a:rPr>
              <a:t>1</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V</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 +</a:t>
            </a:r>
            <a:r>
              <a:rPr lang="en-US" sz="2000" b="1" baseline="-25000"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V</a:t>
            </a:r>
            <a:r>
              <a:rPr lang="en-US" sz="2000" b="1" baseline="-25000" dirty="0" err="1" smtClean="0">
                <a:effectLst>
                  <a:outerShdw blurRad="38100" dist="38100" dir="2700000" algn="tl">
                    <a:srgbClr val="FFFFFF"/>
                  </a:outerShdw>
                </a:effectLst>
                <a:latin typeface="Arial" charset="0"/>
              </a:rPr>
              <a:t>n</a:t>
            </a:r>
            <a:r>
              <a:rPr lang="en-US" sz="2000" b="1"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y</a:t>
            </a:r>
            <a:r>
              <a:rPr lang="en-US" sz="2000" b="1" baseline="-25000" dirty="0" err="1" smtClean="0">
                <a:effectLst>
                  <a:outerShdw blurRad="38100" dist="38100" dir="2700000" algn="tl">
                    <a:srgbClr val="FFFFFF"/>
                  </a:outerShdw>
                </a:effectLst>
                <a:latin typeface="Arial" charset="0"/>
              </a:rPr>
              <a:t>n</a:t>
            </a:r>
            <a:r>
              <a:rPr lang="en-US" sz="2000" b="1" baseline="-25000" dirty="0" smtClean="0">
                <a:effectLst>
                  <a:outerShdw blurRad="38100" dist="38100" dir="2700000" algn="tl">
                    <a:srgbClr val="FFFFFF"/>
                  </a:outerShdw>
                </a:effectLst>
                <a:latin typeface="Arial" charset="0"/>
              </a:rPr>
              <a:t> </a:t>
            </a:r>
          </a:p>
          <a:p>
            <a:r>
              <a:rPr lang="en-US" sz="2000" b="1" dirty="0" smtClean="0">
                <a:effectLst>
                  <a:outerShdw blurRad="38100" dist="38100" dir="2700000" algn="tl">
                    <a:srgbClr val="FFFFFF"/>
                  </a:outerShdw>
                </a:effectLst>
                <a:latin typeface="Arial" charset="0"/>
                <a:ea typeface="Verdana" pitchFamily="34" charset="0"/>
                <a:cs typeface="Verdana" pitchFamily="34" charset="0"/>
              </a:rPr>
              <a:t>Subject to:      </a:t>
            </a:r>
            <a:r>
              <a:rPr lang="en-US" sz="2000" b="1" dirty="0" smtClean="0">
                <a:effectLst>
                  <a:outerShdw blurRad="38100" dist="38100" dir="2700000" algn="tl">
                    <a:srgbClr val="FFFFFF"/>
                  </a:outerShdw>
                </a:effectLst>
                <a:latin typeface="Arial" charset="0"/>
              </a:rPr>
              <a:t>W</a:t>
            </a:r>
            <a:r>
              <a:rPr lang="en-US" sz="2000" b="1" baseline="-25000" dirty="0" smtClean="0">
                <a:effectLst>
                  <a:outerShdw blurRad="38100" dist="38100" dir="2700000" algn="tl">
                    <a:srgbClr val="FFFFFF"/>
                  </a:outerShdw>
                </a:effectLst>
                <a:latin typeface="Arial" charset="0"/>
              </a:rPr>
              <a:t>1</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W</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 +</a:t>
            </a:r>
            <a:r>
              <a:rPr lang="en-US" sz="2000" b="1" baseline="-25000"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W</a:t>
            </a:r>
            <a:r>
              <a:rPr lang="en-US" sz="2000" b="1" baseline="-25000" dirty="0" err="1" smtClean="0">
                <a:effectLst>
                  <a:outerShdw blurRad="38100" dist="38100" dir="2700000" algn="tl">
                    <a:srgbClr val="FFFFFF"/>
                  </a:outerShdw>
                </a:effectLst>
                <a:latin typeface="Arial" charset="0"/>
              </a:rPr>
              <a:t>n</a:t>
            </a:r>
            <a:r>
              <a:rPr lang="en-US" sz="2000" b="1" dirty="0" smtClean="0">
                <a:effectLst>
                  <a:outerShdw blurRad="38100" dist="38100" dir="2700000" algn="tl">
                    <a:srgbClr val="FFFFFF"/>
                  </a:outerShdw>
                </a:effectLst>
                <a:latin typeface="Arial" charset="0"/>
              </a:rPr>
              <a:t> </a:t>
            </a:r>
            <a:r>
              <a:rPr lang="en-US" sz="2000" b="1" dirty="0" err="1" smtClean="0">
                <a:effectLst>
                  <a:outerShdw blurRad="38100" dist="38100" dir="2700000" algn="tl">
                    <a:srgbClr val="FFFFFF"/>
                  </a:outerShdw>
                </a:effectLst>
                <a:latin typeface="Arial" charset="0"/>
              </a:rPr>
              <a:t>y</a:t>
            </a:r>
            <a:r>
              <a:rPr lang="en-US" sz="2000" b="1" baseline="-25000" dirty="0" err="1" smtClean="0">
                <a:effectLst>
                  <a:outerShdw blurRad="38100" dist="38100" dir="2700000" algn="tl">
                    <a:srgbClr val="FFFFFF"/>
                  </a:outerShdw>
                </a:effectLst>
                <a:latin typeface="Arial" charset="0"/>
              </a:rPr>
              <a:t>n</a:t>
            </a:r>
            <a:r>
              <a:rPr lang="en-US" sz="2000" b="1" baseline="-25000"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 B,    </a:t>
            </a:r>
          </a:p>
          <a:p>
            <a:r>
              <a:rPr lang="en-US" sz="2000" b="1" dirty="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	 y</a:t>
            </a:r>
            <a:r>
              <a:rPr lang="en-US" sz="2000" b="1" baseline="-25000" dirty="0" smtClean="0">
                <a:effectLst>
                  <a:outerShdw blurRad="38100" dist="38100" dir="2700000" algn="tl">
                    <a:srgbClr val="FFFFFF"/>
                  </a:outerShdw>
                </a:effectLst>
                <a:latin typeface="Arial" charset="0"/>
              </a:rPr>
              <a:t>1 </a:t>
            </a:r>
            <a:r>
              <a:rPr lang="en-US" sz="2000" b="1" dirty="0" smtClean="0">
                <a:effectLst>
                  <a:outerShdw blurRad="38100" dist="38100" dir="2700000" algn="tl">
                    <a:srgbClr val="FFFFFF"/>
                  </a:outerShdw>
                </a:effectLst>
                <a:latin typeface="Arial" charset="0"/>
              </a:rPr>
              <a:t> , y</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 </a:t>
            </a:r>
            <a:r>
              <a:rPr lang="en-US" sz="2000" b="1" dirty="0" err="1" smtClean="0">
                <a:effectLst>
                  <a:outerShdw blurRad="38100" dist="38100" dir="2700000" algn="tl">
                    <a:srgbClr val="FFFFFF"/>
                  </a:outerShdw>
                </a:effectLst>
                <a:latin typeface="Arial" charset="0"/>
              </a:rPr>
              <a:t>y</a:t>
            </a:r>
            <a:r>
              <a:rPr lang="en-US" sz="2000" b="1" baseline="-25000" dirty="0" err="1" smtClean="0">
                <a:effectLst>
                  <a:outerShdw blurRad="38100" dist="38100" dir="2700000" algn="tl">
                    <a:srgbClr val="FFFFFF"/>
                  </a:outerShdw>
                </a:effectLst>
                <a:latin typeface="Arial" charset="0"/>
              </a:rPr>
              <a:t>n</a:t>
            </a:r>
            <a:r>
              <a:rPr lang="en-US" sz="2000" b="1" baseline="-25000" dirty="0" smtClean="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all integers </a:t>
            </a:r>
            <a:r>
              <a:rPr lang="en-US" sz="2000" b="1" dirty="0" smtClean="0">
                <a:effectLst>
                  <a:outerShdw blurRad="38100" dist="38100" dir="2700000" algn="tl">
                    <a:srgbClr val="FFFFFF"/>
                  </a:outerShdw>
                </a:effectLst>
                <a:latin typeface="Arial" charset="0"/>
                <a:sym typeface="Symbol"/>
              </a:rPr>
              <a:t> </a:t>
            </a:r>
            <a:r>
              <a:rPr lang="en-US" sz="2000" b="1" dirty="0" smtClean="0">
                <a:effectLst>
                  <a:outerShdw blurRad="38100" dist="38100" dir="2700000" algn="tl">
                    <a:srgbClr val="FFFFFF"/>
                  </a:outerShdw>
                </a:effectLst>
                <a:latin typeface="Arial" charset="0"/>
              </a:rPr>
              <a:t>0n</a:t>
            </a:r>
            <a:endParaRPr lang="en-US" sz="2000" b="1" dirty="0" smtClean="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8" name="TextBox 7"/>
          <p:cNvSpPr txBox="1"/>
          <p:nvPr/>
        </p:nvSpPr>
        <p:spPr>
          <a:xfrm>
            <a:off x="274384" y="2964178"/>
            <a:ext cx="8595267" cy="1569660"/>
          </a:xfrm>
          <a:prstGeom prst="rect">
            <a:avLst/>
          </a:prstGeom>
          <a:solidFill>
            <a:srgbClr val="FFCCFF"/>
          </a:solidFill>
          <a:ln>
            <a:solidFill>
              <a:schemeClr val="tx1"/>
            </a:solidFill>
          </a:ln>
        </p:spPr>
        <p:txBody>
          <a:bodyPr wrap="square" rtlCol="0">
            <a:spAutoFit/>
          </a:bodyPr>
          <a:lstStyle/>
          <a:p>
            <a:r>
              <a:rPr lang="en-US" b="1" dirty="0" smtClean="0">
                <a:solidFill>
                  <a:srgbClr val="C00000"/>
                </a:solidFill>
                <a:effectLst>
                  <a:outerShdw blurRad="38100" dist="38100" dir="2700000" algn="tl">
                    <a:srgbClr val="FFFFFF"/>
                  </a:outerShdw>
                </a:effectLst>
                <a:latin typeface="Verdana" pitchFamily="34" charset="0"/>
                <a:ea typeface="Verdana" pitchFamily="34" charset="0"/>
                <a:cs typeface="Verdana" pitchFamily="34" charset="0"/>
              </a:rPr>
              <a:t>Ex 1: </a:t>
            </a:r>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Min.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1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2</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3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4</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5</a:t>
            </a:r>
            <a:r>
              <a:rPr lang="en-US" b="1" dirty="0" smtClean="0">
                <a:effectLst>
                  <a:outerShdw blurRad="38100" dist="38100" dir="2700000" algn="tl">
                    <a:srgbClr val="FFFFFF"/>
                  </a:outerShdw>
                </a:effectLst>
                <a:latin typeface="Arial" charset="0"/>
              </a:rPr>
              <a:t> = Z</a:t>
            </a:r>
          </a:p>
          <a:p>
            <a:r>
              <a:rPr lang="en-US" b="1" dirty="0" smtClean="0">
                <a:effectLst>
                  <a:outerShdw blurRad="38100" dist="38100" dir="2700000" algn="tl">
                    <a:srgbClr val="FFFFFF"/>
                  </a:outerShdw>
                </a:effectLst>
                <a:latin typeface="Arial" charset="0"/>
                <a:ea typeface="Verdana" pitchFamily="34" charset="0"/>
                <a:cs typeface="Verdana" pitchFamily="34" charset="0"/>
              </a:rPr>
              <a:t>Subject </a:t>
            </a:r>
            <a:r>
              <a:rPr lang="en-US" b="1" dirty="0">
                <a:effectLst>
                  <a:outerShdw blurRad="38100" dist="38100" dir="2700000" algn="tl">
                    <a:srgbClr val="FFFFFF"/>
                  </a:outerShdw>
                </a:effectLst>
                <a:latin typeface="Arial" charset="0"/>
                <a:ea typeface="Verdana" pitchFamily="34" charset="0"/>
                <a:cs typeface="Verdana" pitchFamily="34" charset="0"/>
              </a:rPr>
              <a:t>to: </a:t>
            </a:r>
            <a:r>
              <a:rPr lang="en-US" b="1" dirty="0" smtClean="0">
                <a:effectLst>
                  <a:outerShdw blurRad="38100" dist="38100" dir="2700000" algn="tl">
                    <a:srgbClr val="FFFFFF"/>
                  </a:outerShdw>
                </a:effectLst>
                <a:latin typeface="Arial" charset="0"/>
                <a:ea typeface="Verdana" pitchFamily="34" charset="0"/>
                <a:cs typeface="Verdana" pitchFamily="34" charset="0"/>
              </a:rPr>
              <a:t>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1 </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5 </a:t>
            </a:r>
            <a:r>
              <a:rPr lang="en-US" b="1" dirty="0">
                <a:effectLst>
                  <a:outerShdw blurRad="38100" dist="38100" dir="2700000" algn="tl">
                    <a:srgbClr val="FFFFFF"/>
                  </a:outerShdw>
                </a:effectLst>
                <a:latin typeface="Arial" charset="0"/>
              </a:rPr>
              <a:t>y</a:t>
            </a:r>
            <a:r>
              <a:rPr lang="en-US" b="1" baseline="-25000" dirty="0">
                <a:effectLst>
                  <a:outerShdw blurRad="38100" dist="38100" dir="2700000" algn="tl">
                    <a:srgbClr val="FFFFFF"/>
                  </a:outerShdw>
                </a:effectLst>
                <a:latin typeface="Arial" charset="0"/>
              </a:rPr>
              <a:t>2</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+ 10 </a:t>
            </a:r>
            <a:r>
              <a:rPr lang="en-US" b="1" dirty="0">
                <a:effectLst>
                  <a:outerShdw blurRad="38100" dist="38100" dir="2700000" algn="tl">
                    <a:srgbClr val="FFFFFF"/>
                  </a:outerShdw>
                </a:effectLst>
                <a:latin typeface="Arial" charset="0"/>
              </a:rPr>
              <a:t>y</a:t>
            </a:r>
            <a:r>
              <a:rPr lang="en-US" b="1" baseline="-25000" dirty="0">
                <a:effectLst>
                  <a:outerShdw blurRad="38100" dist="38100" dir="2700000" algn="tl">
                    <a:srgbClr val="FFFFFF"/>
                  </a:outerShdw>
                </a:effectLst>
                <a:latin typeface="Arial" charset="0"/>
              </a:rPr>
              <a:t>3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0 y</a:t>
            </a:r>
            <a:r>
              <a:rPr lang="en-US" b="1" baseline="-25000" dirty="0" smtClean="0">
                <a:effectLst>
                  <a:outerShdw blurRad="38100" dist="38100" dir="2700000" algn="tl">
                    <a:srgbClr val="FFFFFF"/>
                  </a:outerShdw>
                </a:effectLst>
                <a:latin typeface="Arial" charset="0"/>
              </a:rPr>
              <a:t>4</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+ 25 y</a:t>
            </a:r>
            <a:r>
              <a:rPr lang="en-US" b="1" baseline="-25000" dirty="0">
                <a:effectLst>
                  <a:outerShdw blurRad="38100" dist="38100" dir="2700000" algn="tl">
                    <a:srgbClr val="FFFFFF"/>
                  </a:outerShdw>
                </a:effectLst>
                <a:latin typeface="Arial" charset="0"/>
              </a:rPr>
              <a:t>4</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42</a:t>
            </a:r>
            <a:endParaRPr lang="en-US" b="1" dirty="0">
              <a:effectLst>
                <a:outerShdw blurRad="38100" dist="38100" dir="2700000" algn="tl">
                  <a:srgbClr val="FFFFFF"/>
                </a:outerShdw>
              </a:effectLst>
              <a:latin typeface="Arial" charset="0"/>
            </a:endParaRPr>
          </a:p>
          <a:p>
            <a:r>
              <a:rPr lang="en-US" b="1" dirty="0">
                <a:effectLst>
                  <a:outerShdw blurRad="38100" dist="38100" dir="2700000" algn="tl">
                    <a:srgbClr val="FFFFFF"/>
                  </a:outerShdw>
                </a:effectLst>
                <a:latin typeface="Arial" charset="0"/>
              </a:rPr>
              <a:t>		 y</a:t>
            </a:r>
            <a:r>
              <a:rPr lang="en-US" b="1" baseline="-25000" dirty="0">
                <a:effectLst>
                  <a:outerShdw blurRad="38100" dist="38100" dir="2700000" algn="tl">
                    <a:srgbClr val="FFFFFF"/>
                  </a:outerShdw>
                </a:effectLst>
                <a:latin typeface="Arial" charset="0"/>
              </a:rPr>
              <a:t>1 </a:t>
            </a:r>
            <a:r>
              <a:rPr lang="en-US" b="1" dirty="0">
                <a:effectLst>
                  <a:outerShdw blurRad="38100" dist="38100" dir="2700000" algn="tl">
                    <a:srgbClr val="FFFFFF"/>
                  </a:outerShdw>
                </a:effectLst>
                <a:latin typeface="Arial" charset="0"/>
              </a:rPr>
              <a:t> , y</a:t>
            </a:r>
            <a:r>
              <a:rPr lang="en-US" b="1" baseline="-25000" dirty="0">
                <a:effectLst>
                  <a:outerShdw blurRad="38100" dist="38100" dir="2700000" algn="tl">
                    <a:srgbClr val="FFFFFF"/>
                  </a:outerShdw>
                </a:effectLst>
                <a:latin typeface="Arial" charset="0"/>
              </a:rPr>
              <a:t>2</a:t>
            </a:r>
            <a:r>
              <a:rPr lang="en-US" b="1" dirty="0">
                <a:effectLst>
                  <a:outerShdw blurRad="38100" dist="38100" dir="2700000" algn="tl">
                    <a:srgbClr val="FFFFFF"/>
                  </a:outerShdw>
                </a:effectLst>
                <a:latin typeface="Arial" charset="0"/>
              </a:rPr>
              <a:t> ,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3 </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4</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5</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all </a:t>
            </a:r>
            <a:r>
              <a:rPr lang="en-US" b="1" dirty="0" smtClean="0">
                <a:effectLst>
                  <a:outerShdw blurRad="38100" dist="38100" dir="2700000" algn="tl">
                    <a:srgbClr val="FFFFFF"/>
                  </a:outerShdw>
                </a:effectLst>
                <a:latin typeface="Arial" charset="0"/>
              </a:rPr>
              <a:t>integers </a:t>
            </a:r>
            <a:r>
              <a:rPr lang="en-US" b="1" dirty="0" smtClean="0">
                <a:effectLst>
                  <a:outerShdw blurRad="38100" dist="38100" dir="2700000" algn="tl">
                    <a:srgbClr val="FFFFFF"/>
                  </a:outerShdw>
                </a:effectLst>
                <a:latin typeface="Arial" charset="0"/>
                <a:sym typeface="Symbol"/>
              </a:rPr>
              <a:t> 0</a:t>
            </a:r>
          </a:p>
          <a:p>
            <a:r>
              <a:rPr lang="en-US" sz="2000" b="1" dirty="0">
                <a:solidFill>
                  <a:srgbClr val="C00000"/>
                </a:solidFill>
                <a:effectLst>
                  <a:outerShdw blurRad="38100" dist="38100" dir="2700000" algn="tl">
                    <a:srgbClr val="FFFFFF"/>
                  </a:outerShdw>
                </a:effectLst>
                <a:latin typeface="Verdana" pitchFamily="34" charset="0"/>
                <a:ea typeface="Verdana" pitchFamily="34" charset="0"/>
                <a:cs typeface="Verdana" pitchFamily="34" charset="0"/>
              </a:rPr>
              <a:t>Solution: </a:t>
            </a:r>
            <a:r>
              <a:rPr lang="en-US" b="1" dirty="0">
                <a:effectLst>
                  <a:outerShdw blurRad="38100" dist="38100" dir="2700000" algn="tl">
                    <a:srgbClr val="FFFFFF"/>
                  </a:outerShdw>
                </a:effectLst>
                <a:latin typeface="Arial" charset="0"/>
              </a:rPr>
              <a:t>y</a:t>
            </a:r>
            <a:r>
              <a:rPr lang="en-US" b="1" baseline="-25000" dirty="0">
                <a:effectLst>
                  <a:outerShdw blurRad="38100" dist="38100" dir="2700000" algn="tl">
                    <a:srgbClr val="FFFFFF"/>
                  </a:outerShdw>
                </a:effectLst>
                <a:latin typeface="Arial" charset="0"/>
              </a:rPr>
              <a:t>1  </a:t>
            </a:r>
            <a:r>
              <a:rPr lang="en-US" b="1" dirty="0">
                <a:effectLst>
                  <a:outerShdw blurRad="38100" dist="38100" dir="2700000" algn="tl">
                    <a:srgbClr val="FFFFFF"/>
                  </a:outerShdw>
                </a:effectLst>
                <a:latin typeface="Arial" charset="0"/>
              </a:rPr>
              <a:t>= 2, y</a:t>
            </a:r>
            <a:r>
              <a:rPr lang="en-US" b="1" baseline="-25000" dirty="0">
                <a:effectLst>
                  <a:outerShdw blurRad="38100" dist="38100" dir="2700000" algn="tl">
                    <a:srgbClr val="FFFFFF"/>
                  </a:outerShdw>
                </a:effectLst>
                <a:latin typeface="Arial" charset="0"/>
              </a:rPr>
              <a:t>2</a:t>
            </a:r>
            <a:r>
              <a:rPr lang="en-US" b="1" dirty="0">
                <a:effectLst>
                  <a:outerShdw blurRad="38100" dist="38100" dir="2700000" algn="tl">
                    <a:srgbClr val="FFFFFF"/>
                  </a:outerShdw>
                </a:effectLst>
                <a:latin typeface="Arial" charset="0"/>
              </a:rPr>
              <a:t> = 1, y</a:t>
            </a:r>
            <a:r>
              <a:rPr lang="en-US" b="1" baseline="-25000" dirty="0">
                <a:effectLst>
                  <a:outerShdw blurRad="38100" dist="38100" dir="2700000" algn="tl">
                    <a:srgbClr val="FFFFFF"/>
                  </a:outerShdw>
                </a:effectLst>
                <a:latin typeface="Arial" charset="0"/>
              </a:rPr>
              <a:t>3 </a:t>
            </a:r>
            <a:r>
              <a:rPr lang="en-US" b="1" dirty="0">
                <a:effectLst>
                  <a:outerShdw blurRad="38100" dist="38100" dir="2700000" algn="tl">
                    <a:srgbClr val="FFFFFF"/>
                  </a:outerShdw>
                </a:effectLst>
                <a:latin typeface="Arial" charset="0"/>
              </a:rPr>
              <a:t>= 1, y</a:t>
            </a:r>
            <a:r>
              <a:rPr lang="en-US" b="1" baseline="-25000" dirty="0">
                <a:effectLst>
                  <a:outerShdw blurRad="38100" dist="38100" dir="2700000" algn="tl">
                    <a:srgbClr val="FFFFFF"/>
                  </a:outerShdw>
                </a:effectLst>
                <a:latin typeface="Arial" charset="0"/>
              </a:rPr>
              <a:t>4</a:t>
            </a:r>
            <a:r>
              <a:rPr lang="en-US" b="1" dirty="0">
                <a:effectLst>
                  <a:outerShdw blurRad="38100" dist="38100" dir="2700000" algn="tl">
                    <a:srgbClr val="FFFFFF"/>
                  </a:outerShdw>
                </a:effectLst>
                <a:latin typeface="Arial" charset="0"/>
              </a:rPr>
              <a:t> = 0, y</a:t>
            </a:r>
            <a:r>
              <a:rPr lang="en-US" b="1" baseline="-25000" dirty="0">
                <a:effectLst>
                  <a:outerShdw blurRad="38100" dist="38100" dir="2700000" algn="tl">
                    <a:srgbClr val="FFFFFF"/>
                  </a:outerShdw>
                </a:effectLst>
                <a:latin typeface="Arial" charset="0"/>
              </a:rPr>
              <a:t>5 </a:t>
            </a:r>
            <a:r>
              <a:rPr lang="en-US" b="1" dirty="0">
                <a:effectLst>
                  <a:outerShdw blurRad="38100" dist="38100" dir="2700000" algn="tl">
                    <a:srgbClr val="FFFFFF"/>
                  </a:outerShdw>
                </a:effectLst>
                <a:latin typeface="Arial" charset="0"/>
              </a:rPr>
              <a:t>= 1, Z = </a:t>
            </a:r>
            <a:r>
              <a:rPr lang="en-US" b="1" dirty="0" smtClean="0">
                <a:effectLst>
                  <a:outerShdw blurRad="38100" dist="38100" dir="2700000" algn="tl">
                    <a:srgbClr val="FFFFFF"/>
                  </a:outerShdw>
                </a:effectLst>
                <a:latin typeface="Arial" charset="0"/>
              </a:rPr>
              <a:t>5</a:t>
            </a:r>
            <a:endParaRPr 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0" name="TextBox 9"/>
          <p:cNvSpPr txBox="1"/>
          <p:nvPr/>
        </p:nvSpPr>
        <p:spPr>
          <a:xfrm>
            <a:off x="243810" y="4862792"/>
            <a:ext cx="8595267" cy="1569660"/>
          </a:xfrm>
          <a:prstGeom prst="rect">
            <a:avLst/>
          </a:prstGeom>
          <a:solidFill>
            <a:schemeClr val="accent1">
              <a:lumMod val="40000"/>
              <a:lumOff val="60000"/>
            </a:schemeClr>
          </a:solidFill>
          <a:ln>
            <a:solidFill>
              <a:schemeClr val="tx1"/>
            </a:solidFill>
          </a:ln>
        </p:spPr>
        <p:txBody>
          <a:bodyPr wrap="square" rtlCol="0">
            <a:spAutoFit/>
          </a:bodyPr>
          <a:lstStyle/>
          <a:p>
            <a:r>
              <a:rPr lang="en-US" b="1" dirty="0" smtClean="0">
                <a:solidFill>
                  <a:srgbClr val="008000"/>
                </a:solidFill>
                <a:effectLst>
                  <a:outerShdw blurRad="38100" dist="38100" dir="2700000" algn="tl">
                    <a:srgbClr val="FFFFFF"/>
                  </a:outerShdw>
                </a:effectLst>
                <a:latin typeface="Verdana" pitchFamily="34" charset="0"/>
                <a:ea typeface="Verdana" pitchFamily="34" charset="0"/>
                <a:cs typeface="Verdana" pitchFamily="34" charset="0"/>
              </a:rPr>
              <a:t>Ex 2:</a:t>
            </a:r>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 Min.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1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2</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3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4</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y</a:t>
            </a:r>
            <a:r>
              <a:rPr lang="en-US" b="1" baseline="-25000" dirty="0" smtClean="0">
                <a:effectLst>
                  <a:outerShdw blurRad="38100" dist="38100" dir="2700000" algn="tl">
                    <a:srgbClr val="FFFFFF"/>
                  </a:outerShdw>
                </a:effectLst>
                <a:latin typeface="Arial" charset="0"/>
              </a:rPr>
              <a:t>5</a:t>
            </a:r>
            <a:r>
              <a:rPr lang="en-US" b="1" dirty="0" smtClean="0">
                <a:effectLst>
                  <a:outerShdw blurRad="38100" dist="38100" dir="2700000" algn="tl">
                    <a:srgbClr val="FFFFFF"/>
                  </a:outerShdw>
                </a:effectLst>
                <a:latin typeface="Arial" charset="0"/>
              </a:rPr>
              <a:t> = Z</a:t>
            </a:r>
          </a:p>
          <a:p>
            <a:r>
              <a:rPr lang="en-US" b="1" dirty="0" smtClean="0">
                <a:effectLst>
                  <a:outerShdw blurRad="38100" dist="38100" dir="2700000" algn="tl">
                    <a:srgbClr val="FFFFFF"/>
                  </a:outerShdw>
                </a:effectLst>
                <a:latin typeface="Arial" charset="0"/>
                <a:ea typeface="Verdana" pitchFamily="34" charset="0"/>
                <a:cs typeface="Verdana" pitchFamily="34" charset="0"/>
              </a:rPr>
              <a:t>Subject </a:t>
            </a:r>
            <a:r>
              <a:rPr lang="en-US" b="1" dirty="0">
                <a:effectLst>
                  <a:outerShdw blurRad="38100" dist="38100" dir="2700000" algn="tl">
                    <a:srgbClr val="FFFFFF"/>
                  </a:outerShdw>
                </a:effectLst>
                <a:latin typeface="Arial" charset="0"/>
                <a:ea typeface="Verdana" pitchFamily="34" charset="0"/>
                <a:cs typeface="Verdana" pitchFamily="34" charset="0"/>
              </a:rPr>
              <a:t>to: </a:t>
            </a:r>
            <a:r>
              <a:rPr lang="en-US" b="1" dirty="0" smtClean="0">
                <a:effectLst>
                  <a:outerShdw blurRad="38100" dist="38100" dir="2700000" algn="tl">
                    <a:srgbClr val="FFFFFF"/>
                  </a:outerShdw>
                </a:effectLst>
                <a:latin typeface="Arial" charset="0"/>
                <a:ea typeface="Verdana" pitchFamily="34" charset="0"/>
                <a:cs typeface="Verdana" pitchFamily="34" charset="0"/>
              </a:rPr>
              <a:t>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1 </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5 </a:t>
            </a:r>
            <a:r>
              <a:rPr lang="en-US" b="1" dirty="0">
                <a:effectLst>
                  <a:outerShdw blurRad="38100" dist="38100" dir="2700000" algn="tl">
                    <a:srgbClr val="FFFFFF"/>
                  </a:outerShdw>
                </a:effectLst>
                <a:latin typeface="Arial" charset="0"/>
              </a:rPr>
              <a:t>y</a:t>
            </a:r>
            <a:r>
              <a:rPr lang="en-US" b="1" baseline="-25000" dirty="0">
                <a:effectLst>
                  <a:outerShdw blurRad="38100" dist="38100" dir="2700000" algn="tl">
                    <a:srgbClr val="FFFFFF"/>
                  </a:outerShdw>
                </a:effectLst>
                <a:latin typeface="Arial" charset="0"/>
              </a:rPr>
              <a:t>2</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+ 10 </a:t>
            </a:r>
            <a:r>
              <a:rPr lang="en-US" b="1" dirty="0">
                <a:effectLst>
                  <a:outerShdw blurRad="38100" dist="38100" dir="2700000" algn="tl">
                    <a:srgbClr val="FFFFFF"/>
                  </a:outerShdw>
                </a:effectLst>
                <a:latin typeface="Arial" charset="0"/>
              </a:rPr>
              <a:t>y</a:t>
            </a:r>
            <a:r>
              <a:rPr lang="en-US" b="1" baseline="-25000" dirty="0">
                <a:effectLst>
                  <a:outerShdw blurRad="38100" dist="38100" dir="2700000" algn="tl">
                    <a:srgbClr val="FFFFFF"/>
                  </a:outerShdw>
                </a:effectLst>
                <a:latin typeface="Arial" charset="0"/>
              </a:rPr>
              <a:t>3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20 y</a:t>
            </a:r>
            <a:r>
              <a:rPr lang="en-US" b="1" baseline="-25000" dirty="0" smtClean="0">
                <a:effectLst>
                  <a:outerShdw blurRad="38100" dist="38100" dir="2700000" algn="tl">
                    <a:srgbClr val="FFFFFF"/>
                  </a:outerShdw>
                </a:effectLst>
                <a:latin typeface="Arial" charset="0"/>
              </a:rPr>
              <a:t>4</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+ 25 y</a:t>
            </a:r>
            <a:r>
              <a:rPr lang="en-US" b="1" baseline="-25000" dirty="0">
                <a:effectLst>
                  <a:outerShdw blurRad="38100" dist="38100" dir="2700000" algn="tl">
                    <a:srgbClr val="FFFFFF"/>
                  </a:outerShdw>
                </a:effectLst>
                <a:latin typeface="Arial" charset="0"/>
              </a:rPr>
              <a:t>4</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 42</a:t>
            </a:r>
            <a:endParaRPr lang="en-US" b="1" dirty="0">
              <a:effectLst>
                <a:outerShdw blurRad="38100" dist="38100" dir="2700000" algn="tl">
                  <a:srgbClr val="FFFFFF"/>
                </a:outerShdw>
              </a:effectLst>
              <a:latin typeface="Arial" charset="0"/>
            </a:endParaRPr>
          </a:p>
          <a:p>
            <a:r>
              <a:rPr lang="en-US" b="1" dirty="0">
                <a:effectLst>
                  <a:outerShdw blurRad="38100" dist="38100" dir="2700000" algn="tl">
                    <a:srgbClr val="FFFFFF"/>
                  </a:outerShdw>
                </a:effectLst>
                <a:latin typeface="Arial" charset="0"/>
              </a:rPr>
              <a:t>		 y</a:t>
            </a:r>
            <a:r>
              <a:rPr lang="en-US" b="1" baseline="-25000" dirty="0">
                <a:effectLst>
                  <a:outerShdw blurRad="38100" dist="38100" dir="2700000" algn="tl">
                    <a:srgbClr val="FFFFFF"/>
                  </a:outerShdw>
                </a:effectLst>
                <a:latin typeface="Arial" charset="0"/>
              </a:rPr>
              <a:t>1 </a:t>
            </a:r>
            <a:r>
              <a:rPr lang="en-US" b="1" dirty="0">
                <a:effectLst>
                  <a:outerShdw blurRad="38100" dist="38100" dir="2700000" algn="tl">
                    <a:srgbClr val="FFFFFF"/>
                  </a:outerShdw>
                </a:effectLst>
                <a:latin typeface="Arial" charset="0"/>
              </a:rPr>
              <a:t> , y</a:t>
            </a:r>
            <a:r>
              <a:rPr lang="en-US" b="1" baseline="-25000" dirty="0">
                <a:effectLst>
                  <a:outerShdw blurRad="38100" dist="38100" dir="2700000" algn="tl">
                    <a:srgbClr val="FFFFFF"/>
                  </a:outerShdw>
                </a:effectLst>
                <a:latin typeface="Arial" charset="0"/>
              </a:rPr>
              <a:t>2</a:t>
            </a:r>
            <a:r>
              <a:rPr lang="en-US" b="1" dirty="0">
                <a:effectLst>
                  <a:outerShdw blurRad="38100" dist="38100" dir="2700000" algn="tl">
                    <a:srgbClr val="FFFFFF"/>
                  </a:outerShdw>
                </a:effectLst>
                <a:latin typeface="Arial" charset="0"/>
              </a:rPr>
              <a:t> ,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3 </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a:t>
            </a:r>
            <a:r>
              <a:rPr lang="en-US" b="1" dirty="0" smtClean="0">
                <a:effectLst>
                  <a:outerShdw blurRad="38100" dist="38100" dir="2700000" algn="tl">
                    <a:srgbClr val="FFFFFF"/>
                  </a:outerShdw>
                </a:effectLst>
                <a:latin typeface="Arial" charset="0"/>
              </a:rPr>
              <a:t>y</a:t>
            </a:r>
            <a:r>
              <a:rPr lang="en-US" b="1" baseline="-25000" dirty="0" smtClean="0">
                <a:effectLst>
                  <a:outerShdw blurRad="38100" dist="38100" dir="2700000" algn="tl">
                    <a:srgbClr val="FFFFFF"/>
                  </a:outerShdw>
                </a:effectLst>
                <a:latin typeface="Arial" charset="0"/>
              </a:rPr>
              <a:t>4</a:t>
            </a:r>
            <a:r>
              <a:rPr lang="en-US" b="1" dirty="0" smtClean="0">
                <a:effectLst>
                  <a:outerShdw blurRad="38100" dist="38100" dir="2700000" algn="tl">
                    <a:srgbClr val="FFFFFF"/>
                  </a:outerShdw>
                </a:effectLst>
                <a:latin typeface="Arial" charset="0"/>
              </a:rPr>
              <a:t> </a:t>
            </a:r>
            <a:r>
              <a:rPr lang="en-US" b="1" dirty="0">
                <a:effectLst>
                  <a:outerShdw blurRad="38100" dist="38100" dir="2700000" algn="tl">
                    <a:srgbClr val="FFFFFF"/>
                  </a:outerShdw>
                </a:effectLst>
                <a:latin typeface="Arial" charset="0"/>
              </a:rPr>
              <a:t>, y</a:t>
            </a:r>
            <a:r>
              <a:rPr lang="en-US" b="1" baseline="-25000" dirty="0">
                <a:effectLst>
                  <a:outerShdw blurRad="38100" dist="38100" dir="2700000" algn="tl">
                    <a:srgbClr val="FFFFFF"/>
                  </a:outerShdw>
                </a:effectLst>
                <a:latin typeface="Arial" charset="0"/>
              </a:rPr>
              <a:t>5</a:t>
            </a:r>
            <a:r>
              <a:rPr lang="en-US" b="1" dirty="0">
                <a:effectLst>
                  <a:outerShdw blurRad="38100" dist="38100" dir="2700000" algn="tl">
                    <a:srgbClr val="FFFFFF"/>
                  </a:outerShdw>
                </a:effectLst>
                <a:latin typeface="Arial" charset="0"/>
              </a:rPr>
              <a:t> all </a:t>
            </a:r>
            <a:r>
              <a:rPr lang="en-US" b="1" dirty="0" smtClean="0">
                <a:effectLst>
                  <a:outerShdw blurRad="38100" dist="38100" dir="2700000" algn="tl">
                    <a:srgbClr val="FFFFFF"/>
                  </a:outerShdw>
                </a:effectLst>
                <a:latin typeface="Arial" charset="0"/>
              </a:rPr>
              <a:t>integers </a:t>
            </a:r>
            <a:r>
              <a:rPr lang="en-US" b="1" dirty="0" smtClean="0">
                <a:effectLst>
                  <a:outerShdw blurRad="38100" dist="38100" dir="2700000" algn="tl">
                    <a:srgbClr val="FFFFFF"/>
                  </a:outerShdw>
                </a:effectLst>
                <a:latin typeface="Arial" charset="0"/>
                <a:sym typeface="Symbol"/>
              </a:rPr>
              <a:t> 0</a:t>
            </a:r>
          </a:p>
          <a:p>
            <a:r>
              <a:rPr lang="en-US" sz="2000" b="1" dirty="0">
                <a:solidFill>
                  <a:srgbClr val="008000"/>
                </a:solidFill>
                <a:effectLst>
                  <a:outerShdw blurRad="38100" dist="38100" dir="2700000" algn="tl">
                    <a:srgbClr val="FFFFFF"/>
                  </a:outerShdw>
                </a:effectLst>
                <a:latin typeface="Verdana" pitchFamily="34" charset="0"/>
                <a:ea typeface="Verdana" pitchFamily="34" charset="0"/>
                <a:cs typeface="Verdana" pitchFamily="34" charset="0"/>
              </a:rPr>
              <a:t>Solution:</a:t>
            </a:r>
            <a:r>
              <a:rPr lang="en-US" sz="2000" b="1" dirty="0">
                <a:solidFill>
                  <a:srgbClr val="C00000"/>
                </a:solidFill>
                <a:effectLst>
                  <a:outerShdw blurRad="38100" dist="38100" dir="2700000" algn="tl">
                    <a:srgbClr val="FFFFFF"/>
                  </a:outerShdw>
                </a:effectLst>
                <a:latin typeface="Verdana" pitchFamily="34" charset="0"/>
                <a:ea typeface="Verdana" pitchFamily="34" charset="0"/>
                <a:cs typeface="Verdana" pitchFamily="34" charset="0"/>
              </a:rPr>
              <a:t> </a:t>
            </a:r>
            <a:r>
              <a:rPr lang="en-US" b="1" dirty="0">
                <a:effectLst>
                  <a:outerShdw blurRad="38100" dist="38100" dir="2700000" algn="tl">
                    <a:srgbClr val="FFFFFF"/>
                  </a:outerShdw>
                </a:effectLst>
                <a:latin typeface="Arial" charset="0"/>
              </a:rPr>
              <a:t>y</a:t>
            </a:r>
            <a:r>
              <a:rPr lang="en-US" b="1" baseline="-25000" dirty="0">
                <a:effectLst>
                  <a:outerShdw blurRad="38100" dist="38100" dir="2700000" algn="tl">
                    <a:srgbClr val="FFFFFF"/>
                  </a:outerShdw>
                </a:effectLst>
                <a:latin typeface="Arial" charset="0"/>
              </a:rPr>
              <a:t>1  </a:t>
            </a:r>
            <a:r>
              <a:rPr lang="en-US" b="1" dirty="0">
                <a:effectLst>
                  <a:outerShdw blurRad="38100" dist="38100" dir="2700000" algn="tl">
                    <a:srgbClr val="FFFFFF"/>
                  </a:outerShdw>
                </a:effectLst>
                <a:latin typeface="Arial" charset="0"/>
              </a:rPr>
              <a:t>= 2, y</a:t>
            </a:r>
            <a:r>
              <a:rPr lang="en-US" b="1" baseline="-25000" dirty="0">
                <a:effectLst>
                  <a:outerShdw blurRad="38100" dist="38100" dir="2700000" algn="tl">
                    <a:srgbClr val="FFFFFF"/>
                  </a:outerShdw>
                </a:effectLst>
                <a:latin typeface="Arial" charset="0"/>
              </a:rPr>
              <a:t>2</a:t>
            </a:r>
            <a:r>
              <a:rPr lang="en-US" b="1" dirty="0">
                <a:effectLst>
                  <a:outerShdw blurRad="38100" dist="38100" dir="2700000" algn="tl">
                    <a:srgbClr val="FFFFFF"/>
                  </a:outerShdw>
                </a:effectLst>
                <a:latin typeface="Arial" charset="0"/>
              </a:rPr>
              <a:t> = 0, y</a:t>
            </a:r>
            <a:r>
              <a:rPr lang="en-US" b="1" baseline="-25000" dirty="0">
                <a:effectLst>
                  <a:outerShdw blurRad="38100" dist="38100" dir="2700000" algn="tl">
                    <a:srgbClr val="FFFFFF"/>
                  </a:outerShdw>
                </a:effectLst>
                <a:latin typeface="Arial" charset="0"/>
              </a:rPr>
              <a:t>3 </a:t>
            </a:r>
            <a:r>
              <a:rPr lang="en-US" b="1" dirty="0">
                <a:effectLst>
                  <a:outerShdw blurRad="38100" dist="38100" dir="2700000" algn="tl">
                    <a:srgbClr val="FFFFFF"/>
                  </a:outerShdw>
                </a:effectLst>
                <a:latin typeface="Arial" charset="0"/>
              </a:rPr>
              <a:t>= 0, y</a:t>
            </a:r>
            <a:r>
              <a:rPr lang="en-US" b="1" baseline="-25000" dirty="0">
                <a:effectLst>
                  <a:outerShdw blurRad="38100" dist="38100" dir="2700000" algn="tl">
                    <a:srgbClr val="FFFFFF"/>
                  </a:outerShdw>
                </a:effectLst>
                <a:latin typeface="Arial" charset="0"/>
              </a:rPr>
              <a:t>4</a:t>
            </a:r>
            <a:r>
              <a:rPr lang="en-US" b="1" dirty="0">
                <a:effectLst>
                  <a:outerShdw blurRad="38100" dist="38100" dir="2700000" algn="tl">
                    <a:srgbClr val="FFFFFF"/>
                  </a:outerShdw>
                </a:effectLst>
                <a:latin typeface="Arial" charset="0"/>
              </a:rPr>
              <a:t> = 2, y</a:t>
            </a:r>
            <a:r>
              <a:rPr lang="en-US" b="1" baseline="-25000" dirty="0">
                <a:effectLst>
                  <a:outerShdw blurRad="38100" dist="38100" dir="2700000" algn="tl">
                    <a:srgbClr val="FFFFFF"/>
                  </a:outerShdw>
                </a:effectLst>
                <a:latin typeface="Arial" charset="0"/>
              </a:rPr>
              <a:t>5 </a:t>
            </a:r>
            <a:r>
              <a:rPr lang="en-US" b="1" dirty="0">
                <a:effectLst>
                  <a:outerShdw blurRad="38100" dist="38100" dir="2700000" algn="tl">
                    <a:srgbClr val="FFFFFF"/>
                  </a:outerShdw>
                </a:effectLst>
                <a:latin typeface="Arial" charset="0"/>
              </a:rPr>
              <a:t>= 0, Z = </a:t>
            </a:r>
            <a:r>
              <a:rPr lang="en-US" b="1" dirty="0" smtClean="0">
                <a:effectLst>
                  <a:outerShdw blurRad="38100" dist="38100" dir="2700000" algn="tl">
                    <a:srgbClr val="FFFFFF"/>
                  </a:outerShdw>
                </a:effectLst>
                <a:latin typeface="Arial" charset="0"/>
              </a:rPr>
              <a:t>4</a:t>
            </a:r>
            <a:endParaRPr 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2" name="TextBox 11"/>
          <p:cNvSpPr txBox="1"/>
          <p:nvPr/>
        </p:nvSpPr>
        <p:spPr>
          <a:xfrm>
            <a:off x="274303" y="2141589"/>
            <a:ext cx="5029145" cy="461665"/>
          </a:xfrm>
          <a:prstGeom prst="rect">
            <a:avLst/>
          </a:prstGeom>
          <a:noFill/>
        </p:spPr>
        <p:txBody>
          <a:bodyPr wrap="square" rtlCol="0">
            <a:spAutoFit/>
          </a:bodyPr>
          <a:lstStyle/>
          <a:p>
            <a:r>
              <a:rPr lang="en-US" b="1" dirty="0" smtClean="0">
                <a:solidFill>
                  <a:schemeClr val="tx2"/>
                </a:solidFill>
                <a:effectLst>
                  <a:outerShdw blurRad="38100" dist="38100" dir="2700000" algn="tl">
                    <a:srgbClr val="FFFFFF"/>
                  </a:outerShdw>
                </a:effectLst>
                <a:latin typeface="Verdana" pitchFamily="34" charset="0"/>
              </a:rPr>
              <a:t>Recognize these examples?</a:t>
            </a:r>
          </a:p>
        </p:txBody>
      </p:sp>
      <p:sp>
        <p:nvSpPr>
          <p:cNvPr id="13" name="TextBox 12"/>
          <p:cNvSpPr txBox="1"/>
          <p:nvPr/>
        </p:nvSpPr>
        <p:spPr>
          <a:xfrm>
            <a:off x="6339881" y="1006969"/>
            <a:ext cx="2529770" cy="707886"/>
          </a:xfrm>
          <a:prstGeom prst="rect">
            <a:avLst/>
          </a:prstGeom>
          <a:solidFill>
            <a:srgbClr val="FFFF00"/>
          </a:solidFill>
        </p:spPr>
        <p:txBody>
          <a:bodyPr wrap="square" rtlCol="0">
            <a:spAutoFit/>
          </a:bodyPr>
          <a:lstStyle/>
          <a:p>
            <a:r>
              <a:rPr lang="en-US" sz="2000" b="1" dirty="0" smtClean="0">
                <a:effectLst>
                  <a:outerShdw blurRad="38100" dist="38100" dir="2700000" algn="tl">
                    <a:srgbClr val="FFFFFF"/>
                  </a:outerShdw>
                </a:effectLst>
                <a:latin typeface="Arial" charset="0"/>
              </a:rPr>
              <a:t>Minimize with equality constraint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15</a:t>
            </a:fld>
            <a:endParaRPr lang="en-US" dirty="0"/>
          </a:p>
        </p:txBody>
      </p:sp>
      <p:grpSp>
        <p:nvGrpSpPr>
          <p:cNvPr id="54" name="Group 53"/>
          <p:cNvGrpSpPr/>
          <p:nvPr/>
        </p:nvGrpSpPr>
        <p:grpSpPr>
          <a:xfrm>
            <a:off x="3012618" y="956519"/>
            <a:ext cx="5520592" cy="5493593"/>
            <a:chOff x="853533" y="312807"/>
            <a:chExt cx="5520592" cy="5493593"/>
          </a:xfrm>
        </p:grpSpPr>
        <p:sp>
          <p:nvSpPr>
            <p:cNvPr id="45" name="TextBox 44"/>
            <p:cNvSpPr txBox="1"/>
            <p:nvPr/>
          </p:nvSpPr>
          <p:spPr>
            <a:xfrm>
              <a:off x="3550939" y="312807"/>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D1</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46" name="TextBox 45"/>
            <p:cNvSpPr txBox="1"/>
            <p:nvPr/>
          </p:nvSpPr>
          <p:spPr>
            <a:xfrm>
              <a:off x="5076854" y="1135380"/>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D2</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47" name="TextBox 46"/>
            <p:cNvSpPr txBox="1"/>
            <p:nvPr/>
          </p:nvSpPr>
          <p:spPr>
            <a:xfrm>
              <a:off x="5551174" y="2751207"/>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D3</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48" name="TextBox 47"/>
            <p:cNvSpPr txBox="1"/>
            <p:nvPr/>
          </p:nvSpPr>
          <p:spPr>
            <a:xfrm>
              <a:off x="5551174" y="4177276"/>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D4</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49" name="TextBox 48"/>
            <p:cNvSpPr txBox="1"/>
            <p:nvPr/>
          </p:nvSpPr>
          <p:spPr>
            <a:xfrm>
              <a:off x="5076853" y="5098514"/>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D5</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50" name="TextBox 49"/>
            <p:cNvSpPr txBox="1"/>
            <p:nvPr/>
          </p:nvSpPr>
          <p:spPr>
            <a:xfrm>
              <a:off x="3280419" y="5076041"/>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D6</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51" name="TextBox 50"/>
            <p:cNvSpPr txBox="1"/>
            <p:nvPr/>
          </p:nvSpPr>
          <p:spPr>
            <a:xfrm>
              <a:off x="1657439" y="4185654"/>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D7</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52" name="TextBox 51"/>
            <p:cNvSpPr txBox="1"/>
            <p:nvPr/>
          </p:nvSpPr>
          <p:spPr>
            <a:xfrm>
              <a:off x="853533" y="2286141"/>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D8</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sp>
          <p:nvSpPr>
            <p:cNvPr id="53" name="TextBox 52"/>
            <p:cNvSpPr txBox="1"/>
            <p:nvPr/>
          </p:nvSpPr>
          <p:spPr>
            <a:xfrm>
              <a:off x="1322242" y="336828"/>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D9</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a:t>
              </a:r>
            </a:p>
          </p:txBody>
        </p:sp>
      </p:grpSp>
      <p:grpSp>
        <p:nvGrpSpPr>
          <p:cNvPr id="55" name="Group 54"/>
          <p:cNvGrpSpPr/>
          <p:nvPr/>
        </p:nvGrpSpPr>
        <p:grpSpPr>
          <a:xfrm>
            <a:off x="3909804" y="1423207"/>
            <a:ext cx="3737610" cy="4781550"/>
            <a:chOff x="1733550" y="762000"/>
            <a:chExt cx="3737610" cy="4781550"/>
          </a:xfrm>
        </p:grpSpPr>
        <p:cxnSp>
          <p:nvCxnSpPr>
            <p:cNvPr id="56" name="Straight Arrow Connector 55"/>
            <p:cNvCxnSpPr/>
            <p:nvPr/>
          </p:nvCxnSpPr>
          <p:spPr bwMode="auto">
            <a:xfrm flipV="1">
              <a:off x="4291687" y="1615440"/>
              <a:ext cx="1179473" cy="944889"/>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cxnSp>
          <p:nvCxnSpPr>
            <p:cNvPr id="57" name="Straight Arrow Connector 56"/>
            <p:cNvCxnSpPr/>
            <p:nvPr/>
          </p:nvCxnSpPr>
          <p:spPr bwMode="auto">
            <a:xfrm>
              <a:off x="4291687" y="2560329"/>
              <a:ext cx="1179472" cy="2983221"/>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cxnSp>
          <p:nvCxnSpPr>
            <p:cNvPr id="58" name="Straight Arrow Connector 57"/>
            <p:cNvCxnSpPr/>
            <p:nvPr/>
          </p:nvCxnSpPr>
          <p:spPr bwMode="auto">
            <a:xfrm flipH="1">
              <a:off x="3638550" y="2560329"/>
              <a:ext cx="653138" cy="2874633"/>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cxnSp>
          <p:nvCxnSpPr>
            <p:cNvPr id="59" name="Straight Arrow Connector 58"/>
            <p:cNvCxnSpPr/>
            <p:nvPr/>
          </p:nvCxnSpPr>
          <p:spPr bwMode="auto">
            <a:xfrm flipH="1">
              <a:off x="2095500" y="2560329"/>
              <a:ext cx="2196187" cy="2087871"/>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cxnSp>
          <p:nvCxnSpPr>
            <p:cNvPr id="60" name="Straight Arrow Connector 59"/>
            <p:cNvCxnSpPr/>
            <p:nvPr/>
          </p:nvCxnSpPr>
          <p:spPr bwMode="auto">
            <a:xfrm flipH="1" flipV="1">
              <a:off x="1733550" y="762000"/>
              <a:ext cx="2558137" cy="1798329"/>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grpSp>
      <p:grpSp>
        <p:nvGrpSpPr>
          <p:cNvPr id="61" name="Group 60"/>
          <p:cNvGrpSpPr/>
          <p:nvPr/>
        </p:nvGrpSpPr>
        <p:grpSpPr>
          <a:xfrm>
            <a:off x="4271754" y="1404194"/>
            <a:ext cx="3887082" cy="3905213"/>
            <a:chOff x="2075568" y="666750"/>
            <a:chExt cx="3887082" cy="3905213"/>
          </a:xfrm>
        </p:grpSpPr>
        <p:cxnSp>
          <p:nvCxnSpPr>
            <p:cNvPr id="62" name="Straight Arrow Connector 61"/>
            <p:cNvCxnSpPr/>
            <p:nvPr/>
          </p:nvCxnSpPr>
          <p:spPr bwMode="auto">
            <a:xfrm flipV="1">
              <a:off x="3300099" y="666750"/>
              <a:ext cx="586101" cy="2207142"/>
            </a:xfrm>
            <a:prstGeom prst="straightConnector1">
              <a:avLst/>
            </a:prstGeom>
            <a:solidFill>
              <a:schemeClr val="accent1"/>
            </a:solidFill>
            <a:ln w="34925" cap="flat" cmpd="sng" algn="ctr">
              <a:solidFill>
                <a:srgbClr val="FF0000"/>
              </a:solidFill>
              <a:prstDash val="solid"/>
              <a:round/>
              <a:headEnd type="none" w="med" len="med"/>
              <a:tailEnd type="arrow"/>
            </a:ln>
            <a:effectLst/>
          </p:spPr>
        </p:cxnSp>
        <p:cxnSp>
          <p:nvCxnSpPr>
            <p:cNvPr id="63" name="Straight Arrow Connector 62"/>
            <p:cNvCxnSpPr/>
            <p:nvPr/>
          </p:nvCxnSpPr>
          <p:spPr bwMode="auto">
            <a:xfrm flipV="1">
              <a:off x="3300099" y="1539203"/>
              <a:ext cx="2151129" cy="1334689"/>
            </a:xfrm>
            <a:prstGeom prst="straightConnector1">
              <a:avLst/>
            </a:prstGeom>
            <a:solidFill>
              <a:schemeClr val="accent1"/>
            </a:solidFill>
            <a:ln w="34925" cap="flat" cmpd="sng" algn="ctr">
              <a:solidFill>
                <a:srgbClr val="FF0000"/>
              </a:solidFill>
              <a:prstDash val="solid"/>
              <a:round/>
              <a:headEnd type="none" w="med" len="med"/>
              <a:tailEnd type="arrow"/>
            </a:ln>
            <a:effectLst/>
          </p:spPr>
        </p:cxnSp>
        <p:cxnSp>
          <p:nvCxnSpPr>
            <p:cNvPr id="64" name="Straight Arrow Connector 63"/>
            <p:cNvCxnSpPr/>
            <p:nvPr/>
          </p:nvCxnSpPr>
          <p:spPr bwMode="auto">
            <a:xfrm>
              <a:off x="3300099" y="2873892"/>
              <a:ext cx="2662551" cy="250308"/>
            </a:xfrm>
            <a:prstGeom prst="straightConnector1">
              <a:avLst/>
            </a:prstGeom>
            <a:solidFill>
              <a:schemeClr val="accent1"/>
            </a:solidFill>
            <a:ln w="34925" cap="flat" cmpd="sng" algn="ctr">
              <a:solidFill>
                <a:srgbClr val="FF0000"/>
              </a:solidFill>
              <a:prstDash val="solid"/>
              <a:round/>
              <a:headEnd type="none" w="med" len="med"/>
              <a:tailEnd type="arrow"/>
            </a:ln>
            <a:effectLst/>
          </p:spPr>
        </p:cxnSp>
        <p:cxnSp>
          <p:nvCxnSpPr>
            <p:cNvPr id="65" name="Straight Arrow Connector 64"/>
            <p:cNvCxnSpPr/>
            <p:nvPr/>
          </p:nvCxnSpPr>
          <p:spPr bwMode="auto">
            <a:xfrm flipH="1">
              <a:off x="2075568" y="2873892"/>
              <a:ext cx="1224531" cy="1698071"/>
            </a:xfrm>
            <a:prstGeom prst="straightConnector1">
              <a:avLst/>
            </a:prstGeom>
            <a:solidFill>
              <a:schemeClr val="accent1"/>
            </a:solidFill>
            <a:ln w="34925" cap="flat" cmpd="sng" algn="ctr">
              <a:solidFill>
                <a:srgbClr val="FF0000"/>
              </a:solidFill>
              <a:prstDash val="solid"/>
              <a:round/>
              <a:headEnd type="none" w="med" len="med"/>
              <a:tailEnd type="arrow"/>
            </a:ln>
            <a:effectLst/>
          </p:spPr>
        </p:cxnSp>
      </p:grpSp>
      <p:sp>
        <p:nvSpPr>
          <p:cNvPr id="76" name="AutoShape 9"/>
          <p:cNvSpPr>
            <a:spLocks noChangeArrowheads="1"/>
          </p:cNvSpPr>
          <p:nvPr/>
        </p:nvSpPr>
        <p:spPr bwMode="blackWhite">
          <a:xfrm>
            <a:off x="228601" y="152400"/>
            <a:ext cx="4526278" cy="578882"/>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Set Covering problem</a:t>
            </a:r>
          </a:p>
        </p:txBody>
      </p:sp>
      <p:sp>
        <p:nvSpPr>
          <p:cNvPr id="77" name="TextBox 76"/>
          <p:cNvSpPr txBox="1"/>
          <p:nvPr/>
        </p:nvSpPr>
        <p:spPr>
          <a:xfrm>
            <a:off x="228642" y="976939"/>
            <a:ext cx="3266272" cy="1631216"/>
          </a:xfrm>
          <a:prstGeom prst="rect">
            <a:avLst/>
          </a:prstGeom>
          <a:noFill/>
        </p:spPr>
        <p:txBody>
          <a:bodyPr wrap="square" rtlCol="0">
            <a:spAutoFit/>
          </a:bodyPr>
          <a:lstStyle/>
          <a:p>
            <a:r>
              <a:rPr lang="en-US" sz="2000" b="1" dirty="0">
                <a:solidFill>
                  <a:srgbClr val="FF0000"/>
                </a:solidFill>
                <a:effectLst>
                  <a:outerShdw blurRad="38100" dist="38100" dir="2700000" algn="tl">
                    <a:srgbClr val="FFFFFF"/>
                  </a:outerShdw>
                </a:effectLst>
                <a:latin typeface="Arial" charset="0"/>
                <a:ea typeface="Verdana" pitchFamily="34" charset="0"/>
                <a:cs typeface="Verdana" pitchFamily="34" charset="0"/>
              </a:rPr>
              <a:t>Nine</a:t>
            </a:r>
            <a:r>
              <a:rPr lang="en-US" sz="2000" b="1" dirty="0">
                <a:effectLst>
                  <a:outerShdw blurRad="38100" dist="38100" dir="2700000" algn="tl">
                    <a:srgbClr val="FFFFFF"/>
                  </a:outerShdw>
                </a:effectLst>
                <a:latin typeface="Arial" charset="0"/>
                <a:ea typeface="Verdana" pitchFamily="34" charset="0"/>
                <a:cs typeface="Verdana" pitchFamily="34" charset="0"/>
              </a:rPr>
              <a:t> districts (D1, D2</a:t>
            </a:r>
            <a:r>
              <a:rPr lang="en-US" sz="2000" b="1" dirty="0" smtClean="0">
                <a:effectLst>
                  <a:outerShdw blurRad="38100" dist="38100" dir="2700000" algn="tl">
                    <a:srgbClr val="FFFFFF"/>
                  </a:outerShdw>
                </a:effectLst>
                <a:latin typeface="Arial" charset="0"/>
                <a:ea typeface="Verdana" pitchFamily="34" charset="0"/>
                <a:cs typeface="Verdana" pitchFamily="34" charset="0"/>
              </a:rPr>
              <a:t>,.., </a:t>
            </a:r>
            <a:r>
              <a:rPr lang="en-US" sz="2000" b="1" dirty="0">
                <a:effectLst>
                  <a:outerShdw blurRad="38100" dist="38100" dir="2700000" algn="tl">
                    <a:srgbClr val="FFFFFF"/>
                  </a:outerShdw>
                </a:effectLst>
                <a:latin typeface="Arial" charset="0"/>
                <a:ea typeface="Verdana" pitchFamily="34" charset="0"/>
                <a:cs typeface="Verdana" pitchFamily="34" charset="0"/>
              </a:rPr>
              <a:t>D9) are to be covered</a:t>
            </a:r>
            <a:r>
              <a:rPr lang="en-US" sz="2000" b="1" dirty="0">
                <a:effectLst>
                  <a:outerShdw blurRad="38100" dist="38100" dir="2700000" algn="tl">
                    <a:srgbClr val="FFFFFF"/>
                  </a:outerShdw>
                </a:effectLst>
                <a:latin typeface="Arial" charset="0"/>
              </a:rPr>
              <a:t> within acceptable time limits by emergency vehicles.</a:t>
            </a:r>
            <a:endParaRPr lang="en-US" sz="2000" dirty="0"/>
          </a:p>
        </p:txBody>
      </p:sp>
      <p:grpSp>
        <p:nvGrpSpPr>
          <p:cNvPr id="79" name="Group 78"/>
          <p:cNvGrpSpPr/>
          <p:nvPr/>
        </p:nvGrpSpPr>
        <p:grpSpPr>
          <a:xfrm>
            <a:off x="299899" y="2740135"/>
            <a:ext cx="7568105" cy="3043753"/>
            <a:chOff x="299899" y="2740135"/>
            <a:chExt cx="7568105" cy="3043753"/>
          </a:xfrm>
        </p:grpSpPr>
        <p:grpSp>
          <p:nvGrpSpPr>
            <p:cNvPr id="66" name="Group 65"/>
            <p:cNvGrpSpPr/>
            <p:nvPr/>
          </p:nvGrpSpPr>
          <p:grpSpPr>
            <a:xfrm>
              <a:off x="4335123" y="2749091"/>
              <a:ext cx="3532881" cy="3034797"/>
              <a:chOff x="2815285" y="-72956"/>
              <a:chExt cx="3532881" cy="3034797"/>
            </a:xfrm>
          </p:grpSpPr>
          <p:sp>
            <p:nvSpPr>
              <p:cNvPr id="67" name="TextBox 66"/>
              <p:cNvSpPr txBox="1"/>
              <p:nvPr/>
            </p:nvSpPr>
            <p:spPr>
              <a:xfrm>
                <a:off x="3550939" y="312807"/>
                <a:ext cx="822951" cy="707886"/>
              </a:xfrm>
              <a:prstGeom prst="rect">
                <a:avLst/>
              </a:prstGeom>
              <a:noFill/>
            </p:spPr>
            <p:txBody>
              <a:bodyPr wrap="square" rtlCol="0">
                <a:spAutoFit/>
              </a:bodyPr>
              <a:lstStyle/>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rPr>
                  <a:t>S</a:t>
                </a:r>
                <a:r>
                  <a:rPr lang="en-US" sz="2000" b="1" dirty="0" smtClean="0">
                    <a:effectLst>
                      <a:outerShdw blurRad="38100" dist="38100" dir="2700000" algn="tl">
                        <a:srgbClr val="FFFFFF"/>
                      </a:outerShdw>
                    </a:effectLst>
                    <a:latin typeface="Arial" charset="0"/>
                    <a:ea typeface="Verdana" pitchFamily="34" charset="0"/>
                    <a:cs typeface="Verdana" pitchFamily="34" charset="0"/>
                  </a:rPr>
                  <a:t>1</a:t>
                </a:r>
              </a:p>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sym typeface="Wingdings"/>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sp>
            <p:nvSpPr>
              <p:cNvPr id="68" name="TextBox 67"/>
              <p:cNvSpPr txBox="1"/>
              <p:nvPr/>
            </p:nvSpPr>
            <p:spPr>
              <a:xfrm>
                <a:off x="4547348" y="-72956"/>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S2</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sym typeface="Wingdings"/>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sp>
            <p:nvSpPr>
              <p:cNvPr id="69" name="TextBox 68"/>
              <p:cNvSpPr txBox="1"/>
              <p:nvPr/>
            </p:nvSpPr>
            <p:spPr>
              <a:xfrm>
                <a:off x="5525215" y="894617"/>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S3</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sym typeface="Wingdings"/>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sp>
            <p:nvSpPr>
              <p:cNvPr id="70" name="TextBox 69"/>
              <p:cNvSpPr txBox="1"/>
              <p:nvPr/>
            </p:nvSpPr>
            <p:spPr>
              <a:xfrm>
                <a:off x="5321518" y="1855711"/>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S4</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sym typeface="Wingdings"/>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sp>
            <p:nvSpPr>
              <p:cNvPr id="71" name="TextBox 70"/>
              <p:cNvSpPr txBox="1"/>
              <p:nvPr/>
            </p:nvSpPr>
            <p:spPr>
              <a:xfrm>
                <a:off x="4536627" y="2253955"/>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S5</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sym typeface="Wingdings"/>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sp>
            <p:nvSpPr>
              <p:cNvPr id="72" name="TextBox 71"/>
              <p:cNvSpPr txBox="1"/>
              <p:nvPr/>
            </p:nvSpPr>
            <p:spPr>
              <a:xfrm>
                <a:off x="3387178" y="1912193"/>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S6</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sym typeface="Wingdings"/>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sp>
            <p:nvSpPr>
              <p:cNvPr id="73" name="TextBox 72"/>
              <p:cNvSpPr txBox="1"/>
              <p:nvPr/>
            </p:nvSpPr>
            <p:spPr>
              <a:xfrm>
                <a:off x="2815285" y="914443"/>
                <a:ext cx="822951" cy="707886"/>
              </a:xfrm>
              <a:prstGeom prst="rect">
                <a:avLst/>
              </a:prstGeom>
              <a:noFill/>
            </p:spPr>
            <p:txBody>
              <a:bodyPr wrap="square" rtlCol="0">
                <a:spAutoFit/>
              </a:bodyPr>
              <a:lstStyle/>
              <a:p>
                <a:pPr algn="ctr" fontAlgn="b"/>
                <a:r>
                  <a:rPr lang="en-US" sz="2000" b="1" dirty="0" smtClean="0">
                    <a:effectLst>
                      <a:outerShdw blurRad="38100" dist="38100" dir="2700000" algn="tl">
                        <a:srgbClr val="FFFFFF"/>
                      </a:outerShdw>
                    </a:effectLst>
                    <a:latin typeface="Arial" charset="0"/>
                    <a:ea typeface="Verdana" pitchFamily="34" charset="0"/>
                    <a:cs typeface="Verdana" pitchFamily="34" charset="0"/>
                  </a:rPr>
                  <a:t>S7</a:t>
                </a:r>
              </a:p>
              <a:p>
                <a:pPr algn="ctr" fontAlgn="b"/>
                <a:r>
                  <a:rPr lang="en-US" sz="2000" b="1" dirty="0">
                    <a:effectLst>
                      <a:outerShdw blurRad="38100" dist="38100" dir="2700000" algn="tl">
                        <a:srgbClr val="FFFFFF"/>
                      </a:outerShdw>
                    </a:effectLst>
                    <a:latin typeface="Arial" charset="0"/>
                    <a:ea typeface="Verdana" pitchFamily="34" charset="0"/>
                    <a:cs typeface="Verdana" pitchFamily="34" charset="0"/>
                    <a:sym typeface="Wingdings"/>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grpSp>
        <p:sp>
          <p:nvSpPr>
            <p:cNvPr id="78" name="TextBox 77"/>
            <p:cNvSpPr txBox="1"/>
            <p:nvPr/>
          </p:nvSpPr>
          <p:spPr>
            <a:xfrm>
              <a:off x="299899" y="2740135"/>
              <a:ext cx="2534760" cy="1323439"/>
            </a:xfrm>
            <a:prstGeom prst="rect">
              <a:avLst/>
            </a:prstGeom>
            <a:noFill/>
          </p:spPr>
          <p:txBody>
            <a:bodyPr wrap="square" rtlCol="0">
              <a:spAutoFit/>
            </a:bodyPr>
            <a:lstStyle/>
            <a:p>
              <a:r>
                <a:rPr lang="en-US" sz="2000" b="1" dirty="0">
                  <a:solidFill>
                    <a:srgbClr val="FF0000"/>
                  </a:solidFill>
                  <a:effectLst>
                    <a:outerShdw blurRad="38100" dist="38100" dir="2700000" algn="tl">
                      <a:srgbClr val="FFFFFF"/>
                    </a:outerShdw>
                  </a:effectLst>
                  <a:latin typeface="Arial" charset="0"/>
                </a:rPr>
                <a:t>Seven</a:t>
              </a:r>
              <a:r>
                <a:rPr lang="en-US" sz="2000" b="1" dirty="0">
                  <a:effectLst>
                    <a:outerShdw blurRad="38100" dist="38100" dir="2700000" algn="tl">
                      <a:srgbClr val="FFFFFF"/>
                    </a:outerShdw>
                  </a:effectLst>
                  <a:latin typeface="Arial" charset="0"/>
                </a:rPr>
                <a:t> </a:t>
              </a:r>
              <a:r>
                <a:rPr lang="en-US" sz="2000" b="1" dirty="0" smtClean="0">
                  <a:effectLst>
                    <a:outerShdw blurRad="38100" dist="38100" dir="2700000" algn="tl">
                      <a:srgbClr val="FFFFFF"/>
                    </a:outerShdw>
                  </a:effectLst>
                  <a:latin typeface="Arial" charset="0"/>
                </a:rPr>
                <a:t>potential sites </a:t>
              </a:r>
              <a:r>
                <a:rPr lang="en-US" sz="2000" b="1" dirty="0">
                  <a:effectLst>
                    <a:outerShdw blurRad="38100" dist="38100" dir="2700000" algn="tl">
                      <a:srgbClr val="FFFFFF"/>
                    </a:outerShdw>
                  </a:effectLst>
                  <a:latin typeface="Arial" charset="0"/>
                </a:rPr>
                <a:t>(S1, S2, …, S7) have been identified.</a:t>
              </a:r>
              <a:endParaRPr lang="en-US" sz="2000" dirty="0"/>
            </a:p>
          </p:txBody>
        </p:sp>
      </p:grpSp>
      <p:sp>
        <p:nvSpPr>
          <p:cNvPr id="80" name="TextBox 79"/>
          <p:cNvSpPr txBox="1"/>
          <p:nvPr/>
        </p:nvSpPr>
        <p:spPr>
          <a:xfrm>
            <a:off x="228601" y="4226408"/>
            <a:ext cx="2991955" cy="1015663"/>
          </a:xfrm>
          <a:prstGeom prst="rect">
            <a:avLst/>
          </a:prstGeom>
          <a:noFill/>
        </p:spPr>
        <p:txBody>
          <a:bodyPr wrap="square" rtlCol="0">
            <a:spAutoFit/>
          </a:bodyPr>
          <a:lstStyle/>
          <a:p>
            <a:r>
              <a:rPr lang="en-US" sz="2000" b="1" dirty="0">
                <a:effectLst>
                  <a:outerShdw blurRad="38100" dist="38100" dir="2700000" algn="tl">
                    <a:srgbClr val="FFFFFF"/>
                  </a:outerShdw>
                </a:effectLst>
                <a:latin typeface="Arial" charset="0"/>
                <a:ea typeface="Verdana" pitchFamily="34" charset="0"/>
                <a:cs typeface="Verdana" pitchFamily="34" charset="0"/>
              </a:rPr>
              <a:t>Each site can reach </a:t>
            </a:r>
            <a:r>
              <a:rPr lang="en-US" sz="2000" b="1" dirty="0" smtClean="0">
                <a:effectLst>
                  <a:outerShdw blurRad="38100" dist="38100" dir="2700000" algn="tl">
                    <a:srgbClr val="FFFFFF"/>
                  </a:outerShdw>
                </a:effectLst>
                <a:latin typeface="Arial" charset="0"/>
                <a:ea typeface="Verdana" pitchFamily="34" charset="0"/>
                <a:cs typeface="Verdana" pitchFamily="34" charset="0"/>
              </a:rPr>
              <a:t>only some </a:t>
            </a:r>
            <a:r>
              <a:rPr lang="en-US" sz="2000" b="1" dirty="0">
                <a:effectLst>
                  <a:outerShdw blurRad="38100" dist="38100" dir="2700000" algn="tl">
                    <a:srgbClr val="FFFFFF"/>
                  </a:outerShdw>
                </a:effectLst>
                <a:latin typeface="Arial" charset="0"/>
                <a:ea typeface="Verdana" pitchFamily="34" charset="0"/>
                <a:cs typeface="Verdana" pitchFamily="34" charset="0"/>
              </a:rPr>
              <a:t>districts within the time limit.</a:t>
            </a:r>
          </a:p>
        </p:txBody>
      </p:sp>
      <p:sp>
        <p:nvSpPr>
          <p:cNvPr id="86" name="TextBox 85"/>
          <p:cNvSpPr txBox="1"/>
          <p:nvPr/>
        </p:nvSpPr>
        <p:spPr>
          <a:xfrm>
            <a:off x="269454" y="5309407"/>
            <a:ext cx="2991955" cy="1015663"/>
          </a:xfrm>
          <a:prstGeom prst="rect">
            <a:avLst/>
          </a:prstGeom>
          <a:noFill/>
        </p:spPr>
        <p:txBody>
          <a:bodyPr wrap="square" rtlCol="0">
            <a:spAutoFit/>
          </a:bodyPr>
          <a:lstStyle/>
          <a:p>
            <a:r>
              <a:rPr lang="en-US" sz="2000" b="1" dirty="0">
                <a:effectLst>
                  <a:outerShdw blurRad="38100" dist="38100" dir="2700000" algn="tl">
                    <a:srgbClr val="FFFFFF"/>
                  </a:outerShdw>
                </a:effectLst>
                <a:latin typeface="Arial" charset="0"/>
              </a:rPr>
              <a:t>We need to </a:t>
            </a:r>
            <a:r>
              <a:rPr lang="en-US" sz="2000" b="1" i="1" dirty="0">
                <a:solidFill>
                  <a:srgbClr val="FF0000"/>
                </a:solidFill>
                <a:effectLst>
                  <a:outerShdw blurRad="38100" dist="38100" dir="2700000" algn="tl">
                    <a:srgbClr val="FFFFFF"/>
                  </a:outerShdw>
                </a:effectLst>
                <a:latin typeface="Arial" charset="0"/>
              </a:rPr>
              <a:t>cover all districts </a:t>
            </a:r>
            <a:r>
              <a:rPr lang="en-US" sz="2000" b="1" dirty="0">
                <a:effectLst>
                  <a:outerShdw blurRad="38100" dist="38100" dir="2700000" algn="tl">
                    <a:srgbClr val="FFFFFF"/>
                  </a:outerShdw>
                </a:effectLst>
                <a:latin typeface="Arial" charset="0"/>
              </a:rPr>
              <a:t>with minimum number of sites</a:t>
            </a:r>
            <a:r>
              <a:rPr lang="en-US" sz="2000" b="1" dirty="0" smtClean="0">
                <a:effectLst>
                  <a:outerShdw blurRad="38100" dist="38100" dir="2700000" algn="tl">
                    <a:srgbClr val="FFFFFF"/>
                  </a:outerShdw>
                </a:effectLst>
                <a:latin typeface="Arial" charset="0"/>
              </a:rPr>
              <a:t>.</a:t>
            </a:r>
            <a:endParaRPr lang="en-US" sz="2000" b="1" dirty="0">
              <a:effectLst>
                <a:outerShdw blurRad="38100" dist="38100" dir="2700000" algn="tl">
                  <a:srgbClr val="FFFFFF"/>
                </a:outerShdw>
              </a:effectLst>
              <a:latin typeface="Arial" charset="0"/>
              <a:ea typeface="Verdana" pitchFamily="34" charset="0"/>
              <a:cs typeface="Verdana" pitchFamily="34" charset="0"/>
            </a:endParaRPr>
          </a:p>
        </p:txBody>
      </p:sp>
    </p:spTree>
    <p:extLst>
      <p:ext uri="{BB962C8B-B14F-4D97-AF65-F5344CB8AC3E}">
        <p14:creationId xmlns:p14="http://schemas.microsoft.com/office/powerpoint/2010/main" val="41641509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p:bldP spid="8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16</a:t>
            </a:fld>
            <a:endParaRPr lang="en-US" dirty="0"/>
          </a:p>
        </p:txBody>
      </p:sp>
      <p:sp>
        <p:nvSpPr>
          <p:cNvPr id="4" name="AutoShape 9"/>
          <p:cNvSpPr>
            <a:spLocks noChangeArrowheads="1"/>
          </p:cNvSpPr>
          <p:nvPr/>
        </p:nvSpPr>
        <p:spPr bwMode="blackWhite">
          <a:xfrm>
            <a:off x="228601" y="152400"/>
            <a:ext cx="4526278" cy="578882"/>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Set Covering problem</a:t>
            </a:r>
          </a:p>
        </p:txBody>
      </p:sp>
      <p:sp>
        <p:nvSpPr>
          <p:cNvPr id="5" name="TextBox 4"/>
          <p:cNvSpPr txBox="1"/>
          <p:nvPr/>
        </p:nvSpPr>
        <p:spPr>
          <a:xfrm>
            <a:off x="274367" y="868707"/>
            <a:ext cx="8595266" cy="1323439"/>
          </a:xfrm>
          <a:prstGeom prst="rect">
            <a:avLst/>
          </a:prstGeom>
          <a:noFill/>
        </p:spPr>
        <p:txBody>
          <a:bodyPr wrap="square" rtlCol="0">
            <a:spAutoFit/>
          </a:bodyPr>
          <a:lstStyle/>
          <a:p>
            <a:r>
              <a:rPr lang="en-US" sz="2000" b="1" dirty="0" smtClean="0">
                <a:solidFill>
                  <a:srgbClr val="FF0000"/>
                </a:solidFill>
                <a:effectLst>
                  <a:outerShdw blurRad="38100" dist="38100" dir="2700000" algn="tl">
                    <a:srgbClr val="FFFFFF"/>
                  </a:outerShdw>
                </a:effectLst>
                <a:latin typeface="Arial" charset="0"/>
                <a:ea typeface="Verdana" pitchFamily="34" charset="0"/>
                <a:cs typeface="Verdana" pitchFamily="34" charset="0"/>
              </a:rPr>
              <a:t>Nine</a:t>
            </a:r>
            <a:r>
              <a:rPr lang="en-US" sz="2000" b="1" dirty="0" smtClean="0">
                <a:effectLst>
                  <a:outerShdw blurRad="38100" dist="38100" dir="2700000" algn="tl">
                    <a:srgbClr val="FFFFFF"/>
                  </a:outerShdw>
                </a:effectLst>
                <a:latin typeface="Arial" charset="0"/>
                <a:ea typeface="Verdana" pitchFamily="34" charset="0"/>
                <a:cs typeface="Verdana" pitchFamily="34" charset="0"/>
              </a:rPr>
              <a:t> districts (D1, D2, , D9) are to be covered</a:t>
            </a:r>
            <a:r>
              <a:rPr lang="en-US" sz="2000" b="1" dirty="0" smtClean="0">
                <a:effectLst>
                  <a:outerShdw blurRad="38100" dist="38100" dir="2700000" algn="tl">
                    <a:srgbClr val="FFFFFF"/>
                  </a:outerShdw>
                </a:effectLst>
                <a:latin typeface="Arial" charset="0"/>
              </a:rPr>
              <a:t> within acceptable time limits by emergency vehicles. </a:t>
            </a:r>
            <a:r>
              <a:rPr lang="en-US" sz="2000" b="1" dirty="0" smtClean="0">
                <a:solidFill>
                  <a:srgbClr val="FF0000"/>
                </a:solidFill>
                <a:effectLst>
                  <a:outerShdw blurRad="38100" dist="38100" dir="2700000" algn="tl">
                    <a:srgbClr val="FFFFFF"/>
                  </a:outerShdw>
                </a:effectLst>
                <a:latin typeface="Arial" charset="0"/>
              </a:rPr>
              <a:t>Seven</a:t>
            </a:r>
            <a:r>
              <a:rPr lang="en-US" sz="2000" b="1" dirty="0" smtClean="0">
                <a:effectLst>
                  <a:outerShdw blurRad="38100" dist="38100" dir="2700000" algn="tl">
                    <a:srgbClr val="FFFFFF"/>
                  </a:outerShdw>
                </a:effectLst>
                <a:latin typeface="Arial" charset="0"/>
              </a:rPr>
              <a:t> sites (S1, S2, …, S7) have been identified. Each site can reach only some districts within the time limit. We need to </a:t>
            </a:r>
            <a:r>
              <a:rPr lang="en-US" sz="2000" b="1" i="1" dirty="0" smtClean="0">
                <a:solidFill>
                  <a:srgbClr val="FF0000"/>
                </a:solidFill>
                <a:effectLst>
                  <a:outerShdw blurRad="38100" dist="38100" dir="2700000" algn="tl">
                    <a:srgbClr val="FFFFFF"/>
                  </a:outerShdw>
                </a:effectLst>
                <a:latin typeface="Arial" charset="0"/>
              </a:rPr>
              <a:t>cover all districts </a:t>
            </a:r>
            <a:r>
              <a:rPr lang="en-US" sz="2000" b="1" dirty="0" smtClean="0">
                <a:effectLst>
                  <a:outerShdw blurRad="38100" dist="38100" dir="2700000" algn="tl">
                    <a:srgbClr val="FFFFFF"/>
                  </a:outerShdw>
                </a:effectLst>
                <a:latin typeface="Arial" charset="0"/>
              </a:rPr>
              <a:t>with minimum number of sites.</a:t>
            </a:r>
            <a:endParaRPr lang="en-US" sz="2000" b="1" i="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119867496"/>
              </p:ext>
            </p:extLst>
          </p:nvPr>
        </p:nvGraphicFramePr>
        <p:xfrm>
          <a:off x="457245" y="2331732"/>
          <a:ext cx="6096000" cy="370840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l"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S1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S2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S3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S4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S5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S6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S7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D9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Verdana" pitchFamily="34" charset="0"/>
                          <a:cs typeface="Verdana" pitchFamily="34" charset="0"/>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6675097" y="3429000"/>
            <a:ext cx="2011657"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ea typeface="Verdana" pitchFamily="34" charset="0"/>
                <a:cs typeface="Verdana" pitchFamily="34" charset="0"/>
              </a:rPr>
              <a:t>What do 0 and 1 in the table indicate?</a:t>
            </a:r>
            <a:endParaRPr lang="en-US" sz="2000" b="1" i="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17</a:t>
            </a:fld>
            <a:endParaRPr lang="en-US" dirty="0"/>
          </a:p>
        </p:txBody>
      </p:sp>
      <p:sp>
        <p:nvSpPr>
          <p:cNvPr id="5" name="AutoShape 15"/>
          <p:cNvSpPr>
            <a:spLocks noChangeArrowheads="1"/>
          </p:cNvSpPr>
          <p:nvPr/>
        </p:nvSpPr>
        <p:spPr bwMode="blackWhite">
          <a:xfrm>
            <a:off x="228598" y="152400"/>
            <a:ext cx="5623547"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Set Covering Formulation</a:t>
            </a: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99" y="1874537"/>
            <a:ext cx="7867650" cy="454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9341" y="152400"/>
            <a:ext cx="2381250" cy="293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48770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18</a:t>
            </a:fld>
            <a:endParaRPr lang="en-US" dirty="0"/>
          </a:p>
        </p:txBody>
      </p:sp>
      <p:sp>
        <p:nvSpPr>
          <p:cNvPr id="7" name="AutoShape 15"/>
          <p:cNvSpPr>
            <a:spLocks noChangeArrowheads="1"/>
          </p:cNvSpPr>
          <p:nvPr/>
        </p:nvSpPr>
        <p:spPr bwMode="blackWhite">
          <a:xfrm>
            <a:off x="228600" y="152400"/>
            <a:ext cx="4709156"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Set Covering Solution</a:t>
            </a:r>
          </a:p>
        </p:txBody>
      </p:sp>
      <p:sp>
        <p:nvSpPr>
          <p:cNvPr id="8" name="TextBox 7"/>
          <p:cNvSpPr txBox="1"/>
          <p:nvPr/>
        </p:nvSpPr>
        <p:spPr>
          <a:xfrm>
            <a:off x="2286025" y="1394131"/>
            <a:ext cx="548634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ea typeface="Verdana" pitchFamily="34" charset="0"/>
                <a:cs typeface="Verdana" pitchFamily="34" charset="0"/>
              </a:rPr>
              <a:t>There may be alternate optimum solutions.</a:t>
            </a:r>
            <a:endParaRPr lang="en-US" sz="2000" b="1" i="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809481"/>
            <a:ext cx="7781925" cy="456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p:cNvGrpSpPr/>
          <p:nvPr/>
        </p:nvGrpSpPr>
        <p:grpSpPr>
          <a:xfrm>
            <a:off x="3601405" y="2148854"/>
            <a:ext cx="1702107" cy="392212"/>
            <a:chOff x="3601405" y="2148854"/>
            <a:chExt cx="1702107" cy="392212"/>
          </a:xfrm>
        </p:grpSpPr>
        <p:sp>
          <p:nvSpPr>
            <p:cNvPr id="4" name="Oval 3"/>
            <p:cNvSpPr/>
            <p:nvPr/>
          </p:nvSpPr>
          <p:spPr bwMode="auto">
            <a:xfrm>
              <a:off x="3601405" y="2148854"/>
              <a:ext cx="879155" cy="39221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0" name="Oval 9"/>
            <p:cNvSpPr/>
            <p:nvPr/>
          </p:nvSpPr>
          <p:spPr bwMode="auto">
            <a:xfrm>
              <a:off x="4754878" y="2148854"/>
              <a:ext cx="548634" cy="39221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grpSp>
        <p:nvGrpSpPr>
          <p:cNvPr id="12" name="Group 11"/>
          <p:cNvGrpSpPr/>
          <p:nvPr/>
        </p:nvGrpSpPr>
        <p:grpSpPr>
          <a:xfrm>
            <a:off x="5486365" y="3520439"/>
            <a:ext cx="576753" cy="2495309"/>
            <a:chOff x="3738546" y="2148854"/>
            <a:chExt cx="576753" cy="2495309"/>
          </a:xfrm>
        </p:grpSpPr>
        <p:sp>
          <p:nvSpPr>
            <p:cNvPr id="13" name="Oval 12"/>
            <p:cNvSpPr/>
            <p:nvPr/>
          </p:nvSpPr>
          <p:spPr bwMode="auto">
            <a:xfrm>
              <a:off x="3738546" y="2148854"/>
              <a:ext cx="559111" cy="39221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4" name="Oval 13"/>
            <p:cNvSpPr/>
            <p:nvPr/>
          </p:nvSpPr>
          <p:spPr bwMode="auto">
            <a:xfrm>
              <a:off x="3766665" y="4251951"/>
              <a:ext cx="548634" cy="39221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19</a:t>
            </a:fld>
            <a:endParaRPr lang="en-US" dirty="0"/>
          </a:p>
        </p:txBody>
      </p:sp>
      <p:sp>
        <p:nvSpPr>
          <p:cNvPr id="4" name="AutoShape 5"/>
          <p:cNvSpPr>
            <a:spLocks noChangeArrowheads="1"/>
          </p:cNvSpPr>
          <p:nvPr/>
        </p:nvSpPr>
        <p:spPr bwMode="blackWhite">
          <a:xfrm>
            <a:off x="228600" y="228600"/>
            <a:ext cx="8549594"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tIns="45720" rIns="18288"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Binary Variables &amp; Logical Relationships</a:t>
            </a:r>
          </a:p>
        </p:txBody>
      </p:sp>
      <p:sp>
        <p:nvSpPr>
          <p:cNvPr id="5" name="Rectangle 4"/>
          <p:cNvSpPr/>
          <p:nvPr/>
        </p:nvSpPr>
        <p:spPr>
          <a:xfrm>
            <a:off x="274367" y="868708"/>
            <a:ext cx="8503827" cy="2616101"/>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In many models, one or more constraints involving binary variables can be added to satisfy desired logical relationship.</a:t>
            </a:r>
          </a:p>
          <a:p>
            <a:endParaRPr lang="en-US" sz="1000" b="1" dirty="0">
              <a:effectLst>
                <a:outerShdw blurRad="38100" dist="38100" dir="2700000" algn="tl">
                  <a:srgbClr val="FFFFFF"/>
                </a:outerShdw>
              </a:effectLst>
              <a:latin typeface="Calibri" pitchFamily="34" charset="0"/>
              <a:cs typeface="Calibri" pitchFamily="34" charset="0"/>
            </a:endParaRPr>
          </a:p>
          <a:p>
            <a:r>
              <a:rPr lang="en-US" b="1" dirty="0" smtClean="0">
                <a:effectLst>
                  <a:outerShdw blurRad="38100" dist="38100" dir="2700000" algn="tl">
                    <a:srgbClr val="FFFFFF"/>
                  </a:outerShdw>
                </a:effectLst>
                <a:latin typeface="Calibri" pitchFamily="34" charset="0"/>
                <a:cs typeface="Calibri" pitchFamily="34" charset="0"/>
              </a:rPr>
              <a:t>Suppose we have several projects  P1 , P2, P3, etc. and we define binary variables Y1, Y2, Y3, etc.</a:t>
            </a:r>
          </a:p>
          <a:p>
            <a:endParaRPr lang="en-US" sz="1000" b="1" dirty="0">
              <a:effectLst>
                <a:outerShdw blurRad="38100" dist="38100" dir="2700000" algn="tl">
                  <a:srgbClr val="FFFFFF"/>
                </a:outerShdw>
              </a:effectLst>
              <a:latin typeface="Calibri" pitchFamily="34" charset="0"/>
              <a:cs typeface="Calibri" pitchFamily="34" charset="0"/>
            </a:endParaRPr>
          </a:p>
          <a:p>
            <a:r>
              <a:rPr lang="en-US" b="1" dirty="0" smtClean="0">
                <a:effectLst>
                  <a:outerShdw blurRad="38100" dist="38100" dir="2700000" algn="tl">
                    <a:srgbClr val="FFFFFF"/>
                  </a:outerShdw>
                </a:effectLst>
                <a:latin typeface="Calibri" pitchFamily="34" charset="0"/>
                <a:cs typeface="Calibri" pitchFamily="34" charset="0"/>
              </a:rPr>
              <a:t>Y1 = 0 means project P1 is not selected</a:t>
            </a:r>
          </a:p>
          <a:p>
            <a:r>
              <a:rPr lang="en-US" b="1" dirty="0" smtClean="0">
                <a:effectLst>
                  <a:outerShdw blurRad="38100" dist="38100" dir="2700000" algn="tl">
                    <a:srgbClr val="FFFFFF"/>
                  </a:outerShdw>
                </a:effectLst>
                <a:latin typeface="Calibri" pitchFamily="34" charset="0"/>
                <a:cs typeface="Calibri" pitchFamily="34" charset="0"/>
              </a:rPr>
              <a:t>Y2 = 1 means project P2 is selected and so on.</a:t>
            </a:r>
          </a:p>
        </p:txBody>
      </p:sp>
      <p:sp>
        <p:nvSpPr>
          <p:cNvPr id="10" name="Rectangle 9"/>
          <p:cNvSpPr/>
          <p:nvPr/>
        </p:nvSpPr>
        <p:spPr>
          <a:xfrm>
            <a:off x="243878" y="4892008"/>
            <a:ext cx="8503827" cy="461665"/>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Suppose the logical relation is: </a:t>
            </a:r>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Select P2 or P5 or both.</a:t>
            </a:r>
          </a:p>
        </p:txBody>
      </p:sp>
      <p:sp>
        <p:nvSpPr>
          <p:cNvPr id="11" name="Rectangle 10"/>
          <p:cNvSpPr/>
          <p:nvPr/>
        </p:nvSpPr>
        <p:spPr>
          <a:xfrm>
            <a:off x="243869" y="3515280"/>
            <a:ext cx="8625764" cy="1200329"/>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We need to add constraint(s) such that when the relationship is satisfied, all constraints must be met and when the relationship is not satisfied,  at least one of the constraint must fail. </a:t>
            </a:r>
            <a:endParaRPr lang="en-US" b="1" dirty="0" smtClean="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2" name="Rectangle 11"/>
          <p:cNvSpPr/>
          <p:nvPr/>
        </p:nvSpPr>
        <p:spPr>
          <a:xfrm>
            <a:off x="228600" y="5551761"/>
            <a:ext cx="8503827" cy="830997"/>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We need only one constraint. </a:t>
            </a:r>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Y2+Y5 </a:t>
            </a:r>
            <a:r>
              <a:rPr lang="en-US" b="1" dirty="0" smtClean="0">
                <a:effectLst>
                  <a:outerShdw blurRad="38100" dist="38100" dir="2700000" algn="tl">
                    <a:srgbClr val="FFFFFF"/>
                  </a:outerShdw>
                </a:effectLst>
                <a:latin typeface="Verdana" pitchFamily="34" charset="0"/>
                <a:ea typeface="Verdana" pitchFamily="34" charset="0"/>
                <a:cs typeface="Verdana" pitchFamily="34" charset="0"/>
                <a:sym typeface="Symbol"/>
              </a:rPr>
              <a:t> 1. </a:t>
            </a:r>
          </a:p>
          <a:p>
            <a:r>
              <a:rPr lang="en-US" b="1" dirty="0" smtClean="0">
                <a:effectLst>
                  <a:outerShdw blurRad="38100" dist="38100" dir="2700000" algn="tl">
                    <a:srgbClr val="FFFFFF"/>
                  </a:outerShdw>
                </a:effectLst>
                <a:latin typeface="Calibri" pitchFamily="34" charset="0"/>
                <a:cs typeface="Calibri" pitchFamily="34" charset="0"/>
              </a:rPr>
              <a:t>We will explain this on the next slide.</a:t>
            </a:r>
            <a:endParaRPr lang="en-US" b="1" dirty="0">
              <a:effectLst>
                <a:outerShdw blurRad="38100" dist="38100" dir="2700000" algn="tl">
                  <a:srgbClr val="FFFFFF"/>
                </a:outerShdw>
              </a:effectLst>
              <a:latin typeface="Calibri" pitchFamily="34" charset="0"/>
              <a:cs typeface="Calibri" pitchFamily="34" charset="0"/>
            </a:endParaRPr>
          </a:p>
        </p:txBody>
      </p:sp>
    </p:spTree>
    <p:extLst>
      <p:ext uri="{BB962C8B-B14F-4D97-AF65-F5344CB8AC3E}">
        <p14:creationId xmlns:p14="http://schemas.microsoft.com/office/powerpoint/2010/main" val="30797093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Integer_LP</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2</a:t>
            </a:fld>
            <a:endParaRPr lang="en-US" dirty="0"/>
          </a:p>
        </p:txBody>
      </p:sp>
      <p:sp>
        <p:nvSpPr>
          <p:cNvPr id="11" name="AutoShape 5"/>
          <p:cNvSpPr>
            <a:spLocks noChangeArrowheads="1"/>
          </p:cNvSpPr>
          <p:nvPr/>
        </p:nvSpPr>
        <p:spPr bwMode="blackWhite">
          <a:xfrm>
            <a:off x="228600" y="228600"/>
            <a:ext cx="4526278"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Integer Optimization</a:t>
            </a:r>
          </a:p>
        </p:txBody>
      </p:sp>
      <p:graphicFrame>
        <p:nvGraphicFramePr>
          <p:cNvPr id="12" name="Table 11"/>
          <p:cNvGraphicFramePr>
            <a:graphicFrameLocks noGrp="1"/>
          </p:cNvGraphicFramePr>
          <p:nvPr>
            <p:extLst>
              <p:ext uri="{D42A27DB-BD31-4B8C-83A1-F6EECF244321}">
                <p14:modId xmlns:p14="http://schemas.microsoft.com/office/powerpoint/2010/main" val="1348619607"/>
              </p:ext>
            </p:extLst>
          </p:nvPr>
        </p:nvGraphicFramePr>
        <p:xfrm>
          <a:off x="228600" y="2697488"/>
          <a:ext cx="8503876" cy="1249680"/>
        </p:xfrm>
        <a:graphic>
          <a:graphicData uri="http://schemas.openxmlformats.org/drawingml/2006/table">
            <a:tbl>
              <a:tblPr firstRow="1" bandRow="1">
                <a:tableStyleId>{5C22544A-7EE6-4342-B048-85BDC9FD1C3A}</a:tableStyleId>
              </a:tblPr>
              <a:tblGrid>
                <a:gridCol w="457200"/>
                <a:gridCol w="3657555"/>
                <a:gridCol w="4389121"/>
              </a:tblGrid>
              <a:tr h="457200">
                <a:tc>
                  <a:txBody>
                    <a:bodyPr/>
                    <a:lstStyle/>
                    <a:p>
                      <a:pPr marL="0" algn="l" defTabSz="914400" rtl="0" eaLnBrk="1" latinLnBrk="0" hangingPunct="1"/>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No</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latinLnBrk="0" hangingPunct="1"/>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Model Type</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latinLnBrk="0" hangingPunct="1"/>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Decision variables</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1</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Linear Programming (LP)</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Can take continuous value.</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2</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Integer Linear Programming (ILP)</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At least one variable is integer valued. </a:t>
                      </a:r>
                    </a:p>
                  </a:txBody>
                  <a:tcPr marL="36576"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TextBox 8"/>
          <p:cNvSpPr txBox="1"/>
          <p:nvPr/>
        </p:nvSpPr>
        <p:spPr>
          <a:xfrm>
            <a:off x="182928" y="868708"/>
            <a:ext cx="8320949"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In integer optimization, </a:t>
            </a:r>
            <a:r>
              <a:rPr lang="en-US" sz="2000" b="1" dirty="0">
                <a:effectLst>
                  <a:outerShdw blurRad="38100" dist="38100" dir="2700000" algn="tl">
                    <a:srgbClr val="FFFFFF"/>
                  </a:outerShdw>
                </a:effectLst>
                <a:latin typeface="Arial" charset="0"/>
              </a:rPr>
              <a:t>at least one variable is restricted to integer </a:t>
            </a:r>
            <a:r>
              <a:rPr lang="en-US" sz="2000" b="1" dirty="0" smtClean="0">
                <a:effectLst>
                  <a:outerShdw blurRad="38100" dist="38100" dir="2700000" algn="tl">
                    <a:srgbClr val="FFFFFF"/>
                  </a:outerShdw>
                </a:effectLst>
                <a:latin typeface="Arial" charset="0"/>
              </a:rPr>
              <a:t>values. But the decision variables can be linear and / or nonlinear. We will consider only linear variables.</a:t>
            </a:r>
          </a:p>
        </p:txBody>
      </p:sp>
      <p:sp>
        <p:nvSpPr>
          <p:cNvPr id="13" name="TextBox 12"/>
          <p:cNvSpPr txBox="1"/>
          <p:nvPr/>
        </p:nvSpPr>
        <p:spPr>
          <a:xfrm>
            <a:off x="213470" y="5166341"/>
            <a:ext cx="8656163"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Solver can solve all ILP models but it takes longer compared to the LP model without integer restriction. Solver can also be used for many nonlinear optimization models.</a:t>
            </a:r>
          </a:p>
        </p:txBody>
      </p:sp>
      <p:sp>
        <p:nvSpPr>
          <p:cNvPr id="14" name="AutoShape 15"/>
          <p:cNvSpPr>
            <a:spLocks noChangeArrowheads="1"/>
          </p:cNvSpPr>
          <p:nvPr/>
        </p:nvSpPr>
        <p:spPr bwMode="blackWhite">
          <a:xfrm>
            <a:off x="198193" y="1889760"/>
            <a:ext cx="7223682"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Linear Optimization Classification</a:t>
            </a:r>
          </a:p>
        </p:txBody>
      </p:sp>
      <p:sp>
        <p:nvSpPr>
          <p:cNvPr id="2" name="TextBox 1"/>
          <p:cNvSpPr txBox="1"/>
          <p:nvPr/>
        </p:nvSpPr>
        <p:spPr>
          <a:xfrm>
            <a:off x="251482" y="4343390"/>
            <a:ext cx="8709590"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Within ILP, we  </a:t>
            </a:r>
            <a:r>
              <a:rPr lang="en-US" sz="2000" b="1" dirty="0">
                <a:effectLst>
                  <a:outerShdw blurRad="38100" dist="38100" dir="2700000" algn="tl">
                    <a:srgbClr val="FFFFFF"/>
                  </a:outerShdw>
                </a:effectLst>
                <a:latin typeface="Arial" charset="0"/>
              </a:rPr>
              <a:t>can have either “all </a:t>
            </a:r>
            <a:r>
              <a:rPr lang="en-US" sz="2000" b="1" dirty="0" smtClean="0">
                <a:effectLst>
                  <a:outerShdw blurRad="38100" dist="38100" dir="2700000" algn="tl">
                    <a:srgbClr val="FFFFFF"/>
                  </a:outerShdw>
                </a:effectLst>
                <a:latin typeface="Arial" charset="0"/>
              </a:rPr>
              <a:t>integer” </a:t>
            </a:r>
            <a:r>
              <a:rPr lang="en-US" sz="2000" b="1" dirty="0">
                <a:effectLst>
                  <a:outerShdw blurRad="38100" dist="38100" dir="2700000" algn="tl">
                    <a:srgbClr val="FFFFFF"/>
                  </a:outerShdw>
                </a:effectLst>
                <a:latin typeface="Arial" charset="0"/>
              </a:rPr>
              <a:t>or “mixed integer” model. </a:t>
            </a:r>
            <a:r>
              <a:rPr lang="en-US" sz="2000" b="1" dirty="0" smtClean="0">
                <a:effectLst>
                  <a:outerShdw blurRad="38100" dist="38100" dir="2700000" algn="tl">
                    <a:srgbClr val="FFFFFF"/>
                  </a:outerShdw>
                </a:effectLst>
                <a:latin typeface="Arial" charset="0"/>
              </a:rPr>
              <a:t>A variable restricted </a:t>
            </a:r>
            <a:r>
              <a:rPr lang="en-US" sz="2000" b="1" dirty="0">
                <a:effectLst>
                  <a:outerShdw blurRad="38100" dist="38100" dir="2700000" algn="tl">
                    <a:srgbClr val="FFFFFF"/>
                  </a:outerShdw>
                </a:effectLst>
                <a:latin typeface="Arial" charset="0"/>
              </a:rPr>
              <a:t>to 0 or 1 </a:t>
            </a:r>
            <a:r>
              <a:rPr lang="en-US" sz="2000" b="1" dirty="0" smtClean="0">
                <a:effectLst>
                  <a:outerShdw blurRad="38100" dist="38100" dir="2700000" algn="tl">
                    <a:srgbClr val="FFFFFF"/>
                  </a:outerShdw>
                </a:effectLst>
                <a:latin typeface="Arial" charset="0"/>
              </a:rPr>
              <a:t>values is called a </a:t>
            </a:r>
            <a:r>
              <a:rPr lang="en-US" sz="2000" b="1" dirty="0">
                <a:effectLst>
                  <a:outerShdw blurRad="38100" dist="38100" dir="2700000" algn="tl">
                    <a:srgbClr val="FFFFFF"/>
                  </a:outerShdw>
                </a:effectLst>
                <a:latin typeface="Arial" charset="0"/>
              </a:rPr>
              <a:t>binary variable.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586996831"/>
              </p:ext>
            </p:extLst>
          </p:nvPr>
        </p:nvGraphicFramePr>
        <p:xfrm>
          <a:off x="182884" y="228635"/>
          <a:ext cx="8641033" cy="457200"/>
        </p:xfrm>
        <a:graphic>
          <a:graphicData uri="http://schemas.openxmlformats.org/drawingml/2006/table">
            <a:tbl>
              <a:tblPr firstRow="1" bandRow="1">
                <a:tableStyleId>{5C22544A-7EE6-4342-B048-85BDC9FD1C3A}</a:tableStyleId>
              </a:tblPr>
              <a:tblGrid>
                <a:gridCol w="3531354"/>
                <a:gridCol w="5109679"/>
              </a:tblGrid>
              <a:tr h="457200">
                <a:tc>
                  <a:txBody>
                    <a:bodyPr/>
                    <a:lstStyle/>
                    <a:p>
                      <a:pPr marL="0" algn="l" defTabSz="914400" rtl="0" eaLnBrk="1" latinLnBrk="0" hangingPunct="1"/>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Relationship/Constraint(s)</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latinLnBrk="0" hangingPunct="1"/>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Explanation</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10" name="TextBox 9"/>
          <p:cNvSpPr txBox="1"/>
          <p:nvPr/>
        </p:nvSpPr>
        <p:spPr>
          <a:xfrm>
            <a:off x="3718592" y="685830"/>
            <a:ext cx="5090069" cy="1938992"/>
          </a:xfrm>
          <a:prstGeom prst="rect">
            <a:avLst/>
          </a:prstGeom>
          <a:noFill/>
          <a:ln w="34925" cmpd="dbl">
            <a:solidFill>
              <a:schemeClr val="tx1"/>
            </a:solidFill>
          </a:ln>
        </p:spPr>
        <p:txBody>
          <a:bodyPr wrap="square" rtlCol="0">
            <a:spAutoFit/>
          </a:bodyPr>
          <a:lstStyle>
            <a:defPPr>
              <a:defRPr lang="en-US"/>
            </a:defPPr>
            <a:lvl1pPr>
              <a:defRPr b="1">
                <a:effectLst>
                  <a:outerShdw blurRad="38100" dist="38100" dir="2700000" algn="tl">
                    <a:srgbClr val="FFFFFF"/>
                  </a:outerShdw>
                </a:effectLst>
                <a:latin typeface="Calibri" pitchFamily="34" charset="0"/>
                <a:cs typeface="Calibri" pitchFamily="34" charset="0"/>
              </a:defRPr>
            </a:lvl1pPr>
          </a:lstStyle>
          <a:p>
            <a:r>
              <a:rPr lang="en-US" dirty="0"/>
              <a:t>If only P2 is selected, Y2 = 1.</a:t>
            </a:r>
          </a:p>
          <a:p>
            <a:r>
              <a:rPr lang="en-US" dirty="0"/>
              <a:t>If only P5 is selected, Y5 =  1.</a:t>
            </a:r>
          </a:p>
          <a:p>
            <a:r>
              <a:rPr lang="en-US" dirty="0"/>
              <a:t>If P2, P5 selected, Y2+Y5 = 2 but when </a:t>
            </a:r>
            <a:r>
              <a:rPr lang="en-US" dirty="0">
                <a:solidFill>
                  <a:srgbClr val="C00000"/>
                </a:solidFill>
              </a:rPr>
              <a:t>both are not selected, Y2+Y5 = 0 and the constraint is not satisfied</a:t>
            </a:r>
            <a:r>
              <a:rPr lang="en-US" dirty="0" smtClean="0">
                <a:solidFill>
                  <a:srgbClr val="C00000"/>
                </a:solidFill>
              </a:rPr>
              <a:t>.</a:t>
            </a:r>
            <a:endParaRPr lang="en-US" dirty="0">
              <a:solidFill>
                <a:srgbClr val="C00000"/>
              </a:solidFill>
            </a:endParaRPr>
          </a:p>
        </p:txBody>
      </p:sp>
      <p:sp>
        <p:nvSpPr>
          <p:cNvPr id="11" name="TextBox 10"/>
          <p:cNvSpPr txBox="1"/>
          <p:nvPr/>
        </p:nvSpPr>
        <p:spPr>
          <a:xfrm>
            <a:off x="335399" y="685830"/>
            <a:ext cx="3383243" cy="1200329"/>
          </a:xfrm>
          <a:prstGeom prst="rect">
            <a:avLst/>
          </a:prstGeom>
          <a:noFill/>
          <a:ln w="34925" cmpd="dbl">
            <a:solidFill>
              <a:schemeClr val="tx1"/>
            </a:solidFill>
          </a:ln>
        </p:spPr>
        <p:txBody>
          <a:bodyPr wrap="square" rtlCol="0">
            <a:spAutoFit/>
          </a:bodyPr>
          <a:lstStyle/>
          <a:p>
            <a:r>
              <a:rPr lang="en-US" b="1" dirty="0">
                <a:effectLst>
                  <a:outerShdw blurRad="38100" dist="38100" dir="2700000" algn="tl">
                    <a:srgbClr val="FFFFFF"/>
                  </a:outerShdw>
                </a:effectLst>
                <a:latin typeface="Calibri" pitchFamily="34" charset="0"/>
                <a:cs typeface="Calibri" pitchFamily="34" charset="0"/>
              </a:rPr>
              <a:t>Select P2 or P5, or both. </a:t>
            </a:r>
            <a:endParaRPr lang="en-US" b="1" dirty="0" smtClean="0">
              <a:effectLst>
                <a:outerShdw blurRad="38100" dist="38100" dir="2700000" algn="tl">
                  <a:srgbClr val="FFFFFF"/>
                </a:outerShdw>
              </a:effectLst>
              <a:latin typeface="Calibri" pitchFamily="34" charset="0"/>
              <a:cs typeface="Calibri" pitchFamily="34" charset="0"/>
            </a:endParaRPr>
          </a:p>
          <a:p>
            <a:r>
              <a:rPr lang="en-US" b="1" dirty="0" smtClean="0">
                <a:effectLst>
                  <a:outerShdw blurRad="38100" dist="38100" dir="2700000" algn="tl">
                    <a:srgbClr val="FFFFFF"/>
                  </a:outerShdw>
                </a:effectLst>
                <a:latin typeface="Calibri" pitchFamily="34" charset="0"/>
                <a:cs typeface="Calibri" pitchFamily="34" charset="0"/>
              </a:rPr>
              <a:t>Y2 </a:t>
            </a:r>
            <a:r>
              <a:rPr lang="en-US" b="1" dirty="0">
                <a:effectLst>
                  <a:outerShdw blurRad="38100" dist="38100" dir="2700000" algn="tl">
                    <a:srgbClr val="FFFFFF"/>
                  </a:outerShdw>
                </a:effectLst>
                <a:latin typeface="Calibri" pitchFamily="34" charset="0"/>
                <a:cs typeface="Calibri" pitchFamily="34" charset="0"/>
              </a:rPr>
              <a:t>+ Y5 ≥ 1</a:t>
            </a:r>
          </a:p>
          <a:p>
            <a:endParaRPr lang="en-US" dirty="0"/>
          </a:p>
        </p:txBody>
      </p:sp>
      <p:sp>
        <p:nvSpPr>
          <p:cNvPr id="12" name="TextBox 11"/>
          <p:cNvSpPr txBox="1"/>
          <p:nvPr/>
        </p:nvSpPr>
        <p:spPr>
          <a:xfrm>
            <a:off x="365873" y="2788927"/>
            <a:ext cx="3383243" cy="1200329"/>
          </a:xfrm>
          <a:prstGeom prst="rect">
            <a:avLst/>
          </a:prstGeom>
          <a:noFill/>
          <a:ln w="34925" cmpd="dbl">
            <a:solidFill>
              <a:schemeClr val="tx1"/>
            </a:solidFill>
          </a:ln>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Select </a:t>
            </a:r>
            <a:r>
              <a:rPr lang="en-US" b="1" dirty="0">
                <a:effectLst>
                  <a:outerShdw blurRad="38100" dist="38100" dir="2700000" algn="tl">
                    <a:srgbClr val="FFFFFF"/>
                  </a:outerShdw>
                </a:effectLst>
                <a:latin typeface="Calibri" pitchFamily="34" charset="0"/>
                <a:cs typeface="Calibri" pitchFamily="34" charset="0"/>
              </a:rPr>
              <a:t>at most one project from P3 , P4 , </a:t>
            </a:r>
            <a:r>
              <a:rPr lang="en-US" b="1" dirty="0" smtClean="0">
                <a:effectLst>
                  <a:outerShdw blurRad="38100" dist="38100" dir="2700000" algn="tl">
                    <a:srgbClr val="FFFFFF"/>
                  </a:outerShdw>
                </a:effectLst>
                <a:latin typeface="Calibri" pitchFamily="34" charset="0"/>
                <a:cs typeface="Calibri" pitchFamily="34" charset="0"/>
              </a:rPr>
              <a:t>P5.</a:t>
            </a:r>
          </a:p>
          <a:p>
            <a:r>
              <a:rPr lang="en-US" b="1" dirty="0" smtClean="0">
                <a:effectLst>
                  <a:outerShdw blurRad="38100" dist="38100" dir="2700000" algn="tl">
                    <a:srgbClr val="FFFFFF"/>
                  </a:outerShdw>
                </a:effectLst>
                <a:latin typeface="Calibri" pitchFamily="34" charset="0"/>
                <a:cs typeface="Calibri" pitchFamily="34" charset="0"/>
              </a:rPr>
              <a:t>Y3 </a:t>
            </a:r>
            <a:r>
              <a:rPr lang="en-US" b="1" dirty="0">
                <a:effectLst>
                  <a:outerShdw blurRad="38100" dist="38100" dir="2700000" algn="tl">
                    <a:srgbClr val="FFFFFF"/>
                  </a:outerShdw>
                </a:effectLst>
                <a:latin typeface="Calibri" pitchFamily="34" charset="0"/>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Y4 </a:t>
            </a:r>
            <a:r>
              <a:rPr lang="en-US" b="1" dirty="0">
                <a:effectLst>
                  <a:outerShdw blurRad="38100" dist="38100" dir="2700000" algn="tl">
                    <a:srgbClr val="FFFFFF"/>
                  </a:outerShdw>
                </a:effectLst>
                <a:latin typeface="Calibri" pitchFamily="34" charset="0"/>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Y5 </a:t>
            </a:r>
            <a:r>
              <a:rPr lang="en-US" b="1" dirty="0">
                <a:effectLst>
                  <a:outerShdw blurRad="38100" dist="38100" dir="2700000" algn="tl">
                    <a:srgbClr val="FFFFFF"/>
                  </a:outerShdw>
                </a:effectLst>
                <a:latin typeface="Calibri" pitchFamily="34" charset="0"/>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1</a:t>
            </a:r>
            <a:endParaRPr lang="en-US" b="1" dirty="0">
              <a:effectLst>
                <a:outerShdw blurRad="38100" dist="38100" dir="2700000" algn="tl">
                  <a:srgbClr val="FFFFFF"/>
                </a:outerShdw>
              </a:effectLst>
              <a:latin typeface="Calibri" pitchFamily="34" charset="0"/>
              <a:cs typeface="Calibri" pitchFamily="34" charset="0"/>
            </a:endParaRPr>
          </a:p>
        </p:txBody>
      </p:sp>
      <p:sp>
        <p:nvSpPr>
          <p:cNvPr id="13" name="TextBox 12"/>
          <p:cNvSpPr txBox="1"/>
          <p:nvPr/>
        </p:nvSpPr>
        <p:spPr>
          <a:xfrm>
            <a:off x="3749081" y="2788947"/>
            <a:ext cx="5090069" cy="1938992"/>
          </a:xfrm>
          <a:prstGeom prst="rect">
            <a:avLst/>
          </a:prstGeom>
          <a:noFill/>
          <a:ln w="34925" cmpd="dbl">
            <a:solidFill>
              <a:schemeClr val="tx1"/>
            </a:solidFill>
          </a:ln>
        </p:spPr>
        <p:txBody>
          <a:bodyPr wrap="square" rtlCol="0">
            <a:spAutoFit/>
          </a:bodyPr>
          <a:lstStyle>
            <a:defPPr>
              <a:defRPr lang="en-US"/>
            </a:defPPr>
            <a:lvl1pPr>
              <a:defRPr b="1">
                <a:effectLst>
                  <a:outerShdw blurRad="38100" dist="38100" dir="2700000" algn="tl">
                    <a:srgbClr val="FFFFFF"/>
                  </a:outerShdw>
                </a:effectLst>
                <a:latin typeface="Calibri" pitchFamily="34" charset="0"/>
                <a:cs typeface="Calibri" pitchFamily="34" charset="0"/>
              </a:defRPr>
            </a:lvl1pPr>
          </a:lstStyle>
          <a:p>
            <a:r>
              <a:rPr lang="en-US" dirty="0" smtClean="0"/>
              <a:t>If 0 or 1 projects are selected, the constraint is satisfied.</a:t>
            </a:r>
          </a:p>
          <a:p>
            <a:r>
              <a:rPr lang="en-US" dirty="0" smtClean="0">
                <a:solidFill>
                  <a:srgbClr val="C00000"/>
                </a:solidFill>
              </a:rPr>
              <a:t>If two </a:t>
            </a:r>
            <a:r>
              <a:rPr lang="en-US" dirty="0">
                <a:solidFill>
                  <a:srgbClr val="C00000"/>
                </a:solidFill>
              </a:rPr>
              <a:t>are </a:t>
            </a:r>
            <a:r>
              <a:rPr lang="en-US" dirty="0" smtClean="0">
                <a:solidFill>
                  <a:srgbClr val="C00000"/>
                </a:solidFill>
              </a:rPr>
              <a:t> </a:t>
            </a:r>
            <a:r>
              <a:rPr lang="en-US" dirty="0">
                <a:solidFill>
                  <a:srgbClr val="C00000"/>
                </a:solidFill>
              </a:rPr>
              <a:t>selected, </a:t>
            </a:r>
            <a:r>
              <a:rPr lang="en-US" dirty="0" smtClean="0">
                <a:solidFill>
                  <a:srgbClr val="C00000"/>
                </a:solidFill>
              </a:rPr>
              <a:t>Y3+Y4 +Y5 will be equal to 2 and the constraint is not satisfied. Same if you select all three.</a:t>
            </a:r>
            <a:endParaRPr lang="en-US" dirty="0">
              <a:solidFill>
                <a:srgbClr val="C00000"/>
              </a:solidFill>
            </a:endParaRPr>
          </a:p>
        </p:txBody>
      </p:sp>
      <p:sp>
        <p:nvSpPr>
          <p:cNvPr id="14" name="TextBox 13"/>
          <p:cNvSpPr txBox="1"/>
          <p:nvPr/>
        </p:nvSpPr>
        <p:spPr>
          <a:xfrm>
            <a:off x="365873" y="4727939"/>
            <a:ext cx="3383243" cy="1200329"/>
          </a:xfrm>
          <a:prstGeom prst="rect">
            <a:avLst/>
          </a:prstGeom>
          <a:noFill/>
          <a:ln w="34925" cmpd="dbl">
            <a:solidFill>
              <a:schemeClr val="tx1"/>
            </a:solidFill>
          </a:ln>
        </p:spPr>
        <p:txBody>
          <a:bodyPr wrap="square" rtlCol="0">
            <a:spAutoFit/>
          </a:bodyPr>
          <a:lstStyle/>
          <a:p>
            <a:pPr fontAlgn="auto">
              <a:spcBef>
                <a:spcPts val="0"/>
              </a:spcBef>
              <a:spcAft>
                <a:spcPts val="0"/>
              </a:spcAft>
              <a:defRPr/>
            </a:pPr>
            <a:r>
              <a:rPr lang="en-US" b="1" dirty="0">
                <a:effectLst>
                  <a:outerShdw blurRad="38100" dist="38100" dir="2700000" algn="tl">
                    <a:srgbClr val="FFFFFF"/>
                  </a:outerShdw>
                </a:effectLst>
                <a:latin typeface="Calibri" pitchFamily="34" charset="0"/>
                <a:cs typeface="Calibri" pitchFamily="34" charset="0"/>
              </a:rPr>
              <a:t>If P5 is selected, then P4 must be as </a:t>
            </a:r>
            <a:r>
              <a:rPr lang="en-US" b="1" dirty="0" smtClean="0">
                <a:effectLst>
                  <a:outerShdw blurRad="38100" dist="38100" dir="2700000" algn="tl">
                    <a:srgbClr val="FFFFFF"/>
                  </a:outerShdw>
                </a:effectLst>
                <a:latin typeface="Calibri" pitchFamily="34" charset="0"/>
                <a:cs typeface="Calibri" pitchFamily="34" charset="0"/>
              </a:rPr>
              <a:t>well.</a:t>
            </a:r>
          </a:p>
          <a:p>
            <a:pPr fontAlgn="auto">
              <a:spcBef>
                <a:spcPts val="0"/>
              </a:spcBef>
              <a:spcAft>
                <a:spcPts val="0"/>
              </a:spcAft>
              <a:defRPr/>
            </a:pPr>
            <a:r>
              <a:rPr lang="en-US" b="1" dirty="0" smtClean="0">
                <a:effectLst>
                  <a:outerShdw blurRad="38100" dist="38100" dir="2700000" algn="tl">
                    <a:srgbClr val="FFFFFF"/>
                  </a:outerShdw>
                </a:effectLst>
                <a:latin typeface="Calibri" pitchFamily="34" charset="0"/>
                <a:cs typeface="Calibri" pitchFamily="34" charset="0"/>
              </a:rPr>
              <a:t>Y4 - Y5 </a:t>
            </a:r>
            <a:r>
              <a:rPr lang="en-US" b="1" dirty="0" smtClean="0">
                <a:effectLst>
                  <a:outerShdw blurRad="38100" dist="38100" dir="2700000" algn="tl">
                    <a:srgbClr val="FFFFFF"/>
                  </a:outerShdw>
                </a:effectLst>
                <a:latin typeface="Calibri" pitchFamily="34" charset="0"/>
                <a:cs typeface="Calibri" pitchFamily="34" charset="0"/>
                <a:sym typeface="Symbol"/>
              </a:rPr>
              <a:t></a:t>
            </a:r>
            <a:r>
              <a:rPr lang="en-US" b="1" dirty="0" smtClean="0">
                <a:effectLst>
                  <a:outerShdw blurRad="38100" dist="38100" dir="2700000" algn="tl">
                    <a:srgbClr val="FFFFFF"/>
                  </a:outerShdw>
                </a:effectLst>
                <a:latin typeface="Calibri" pitchFamily="34" charset="0"/>
                <a:cs typeface="Calibri" pitchFamily="34" charset="0"/>
              </a:rPr>
              <a:t> 0</a:t>
            </a:r>
            <a:endParaRPr lang="en-US" b="1" dirty="0">
              <a:effectLst>
                <a:outerShdw blurRad="38100" dist="38100" dir="2700000" algn="tl">
                  <a:srgbClr val="FFFFFF"/>
                </a:outerShdw>
              </a:effectLst>
              <a:latin typeface="Calibri" pitchFamily="34" charset="0"/>
              <a:cs typeface="Calibri" pitchFamily="34" charset="0"/>
            </a:endParaRPr>
          </a:p>
        </p:txBody>
      </p:sp>
      <p:sp>
        <p:nvSpPr>
          <p:cNvPr id="15" name="TextBox 14"/>
          <p:cNvSpPr txBox="1"/>
          <p:nvPr/>
        </p:nvSpPr>
        <p:spPr>
          <a:xfrm>
            <a:off x="3749116" y="4727939"/>
            <a:ext cx="5090069" cy="1569660"/>
          </a:xfrm>
          <a:prstGeom prst="rect">
            <a:avLst/>
          </a:prstGeom>
          <a:noFill/>
          <a:ln w="34925" cmpd="dbl">
            <a:solidFill>
              <a:schemeClr val="tx1"/>
            </a:solidFill>
          </a:ln>
        </p:spPr>
        <p:txBody>
          <a:bodyPr wrap="square" rtlCol="0">
            <a:spAutoFit/>
          </a:bodyPr>
          <a:lstStyle>
            <a:defPPr>
              <a:defRPr lang="en-US"/>
            </a:defPPr>
            <a:lvl1pPr>
              <a:defRPr b="1">
                <a:effectLst>
                  <a:outerShdw blurRad="38100" dist="38100" dir="2700000" algn="tl">
                    <a:srgbClr val="FFFFFF"/>
                  </a:outerShdw>
                </a:effectLst>
                <a:latin typeface="Calibri" pitchFamily="34" charset="0"/>
                <a:cs typeface="Calibri" pitchFamily="34" charset="0"/>
              </a:defRPr>
            </a:lvl1pPr>
          </a:lstStyle>
          <a:p>
            <a:r>
              <a:rPr lang="en-US" dirty="0" smtClean="0"/>
              <a:t>If P5 is selected, Y5 = 1 then Y4 must also be 1. If Y5=0, Y4 can  be 0 or 1.</a:t>
            </a:r>
          </a:p>
          <a:p>
            <a:r>
              <a:rPr lang="en-US" dirty="0" smtClean="0">
                <a:solidFill>
                  <a:srgbClr val="C00000"/>
                </a:solidFill>
              </a:rPr>
              <a:t>If Y5 =1 and Y4 = 0, the constraint is not satisfied. </a:t>
            </a:r>
            <a:endParaRPr lang="en-US" dirty="0">
              <a:solidFill>
                <a:srgbClr val="C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bg/>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build="p" animBg="1"/>
      <p:bldP spid="12" grpId="0" build="p" animBg="1"/>
      <p:bldP spid="13" grpId="0" animBg="1"/>
      <p:bldP spid="14" grpId="0" build="p"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21</a:t>
            </a:fld>
            <a:endParaRPr lang="en-US" dirty="0"/>
          </a:p>
        </p:txBody>
      </p:sp>
      <p:sp>
        <p:nvSpPr>
          <p:cNvPr id="4" name="AutoShape 5"/>
          <p:cNvSpPr>
            <a:spLocks noChangeArrowheads="1"/>
          </p:cNvSpPr>
          <p:nvPr/>
        </p:nvSpPr>
        <p:spPr bwMode="blackWhite">
          <a:xfrm>
            <a:off x="228600" y="228600"/>
            <a:ext cx="7452326"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tIns="45720" rIns="18288"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Linking Constraints and Fixed Costs</a:t>
            </a:r>
          </a:p>
        </p:txBody>
      </p:sp>
      <p:sp>
        <p:nvSpPr>
          <p:cNvPr id="5" name="Rectangle 4"/>
          <p:cNvSpPr/>
          <p:nvPr/>
        </p:nvSpPr>
        <p:spPr>
          <a:xfrm>
            <a:off x="274367" y="868708"/>
            <a:ext cx="8503827" cy="1200329"/>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Suppose we purchase x units of a product at unit cost C. For sending the purchase order, there is a fixed cost F. So the total purchase cost will be  (F + </a:t>
            </a:r>
            <a:r>
              <a:rPr lang="en-US" b="1" dirty="0" err="1" smtClean="0">
                <a:effectLst>
                  <a:outerShdw blurRad="38100" dist="38100" dir="2700000" algn="tl">
                    <a:srgbClr val="FFFFFF"/>
                  </a:outerShdw>
                </a:effectLst>
                <a:latin typeface="Calibri" pitchFamily="34" charset="0"/>
                <a:cs typeface="Calibri" pitchFamily="34" charset="0"/>
              </a:rPr>
              <a:t>Cx</a:t>
            </a:r>
            <a:r>
              <a:rPr lang="en-US" b="1" dirty="0" smtClean="0">
                <a:effectLst>
                  <a:outerShdw blurRad="38100" dist="38100" dir="2700000" algn="tl">
                    <a:srgbClr val="FFFFFF"/>
                  </a:outerShdw>
                </a:effectLst>
                <a:latin typeface="Calibri" pitchFamily="34" charset="0"/>
                <a:cs typeface="Calibri" pitchFamily="34" charset="0"/>
              </a:rPr>
              <a:t>).  </a:t>
            </a:r>
          </a:p>
        </p:txBody>
      </p:sp>
      <p:sp>
        <p:nvSpPr>
          <p:cNvPr id="8" name="Rectangle 7"/>
          <p:cNvSpPr/>
          <p:nvPr/>
        </p:nvSpPr>
        <p:spPr>
          <a:xfrm>
            <a:off x="274367" y="3246122"/>
            <a:ext cx="8503827" cy="1938992"/>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To correct this, we introduce a binary variable y and add a new constraint as follows.</a:t>
            </a:r>
          </a:p>
          <a:p>
            <a:r>
              <a:rPr lang="en-US" b="1" dirty="0" smtClean="0">
                <a:effectLst>
                  <a:outerShdw blurRad="38100" dist="38100" dir="2700000" algn="tl">
                    <a:srgbClr val="FFFFFF"/>
                  </a:outerShdw>
                </a:effectLst>
                <a:latin typeface="Calibri" pitchFamily="34" charset="0"/>
                <a:cs typeface="Calibri" pitchFamily="34" charset="0"/>
              </a:rPr>
              <a:t>Minimize  </a:t>
            </a:r>
            <a:r>
              <a:rPr lang="en-US" b="1" dirty="0" err="1" smtClean="0">
                <a:effectLst>
                  <a:outerShdw blurRad="38100" dist="38100" dir="2700000" algn="tl">
                    <a:srgbClr val="FFFFFF"/>
                  </a:outerShdw>
                </a:effectLst>
                <a:latin typeface="Calibri" pitchFamily="34" charset="0"/>
                <a:cs typeface="Calibri" pitchFamily="34" charset="0"/>
              </a:rPr>
              <a:t>Fy</a:t>
            </a:r>
            <a:r>
              <a:rPr lang="en-US" b="1" dirty="0" smtClean="0">
                <a:effectLst>
                  <a:outerShdw blurRad="38100" dist="38100" dir="2700000" algn="tl">
                    <a:srgbClr val="FFFFFF"/>
                  </a:outerShdw>
                </a:effectLst>
                <a:latin typeface="Calibri" pitchFamily="34" charset="0"/>
                <a:cs typeface="Calibri" pitchFamily="34" charset="0"/>
              </a:rPr>
              <a:t> + </a:t>
            </a:r>
            <a:r>
              <a:rPr lang="en-US" b="1" dirty="0" err="1" smtClean="0">
                <a:effectLst>
                  <a:outerShdw blurRad="38100" dist="38100" dir="2700000" algn="tl">
                    <a:srgbClr val="FFFFFF"/>
                  </a:outerShdw>
                </a:effectLst>
                <a:latin typeface="Calibri" pitchFamily="34" charset="0"/>
                <a:cs typeface="Calibri" pitchFamily="34" charset="0"/>
              </a:rPr>
              <a:t>Cx</a:t>
            </a:r>
            <a:r>
              <a:rPr lang="en-US" b="1" dirty="0" smtClean="0">
                <a:effectLst>
                  <a:outerShdw blurRad="38100" dist="38100" dir="2700000" algn="tl">
                    <a:srgbClr val="FFFFFF"/>
                  </a:outerShdw>
                </a:effectLst>
                <a:latin typeface="Calibri" pitchFamily="34" charset="0"/>
                <a:cs typeface="Calibri" pitchFamily="34" charset="0"/>
              </a:rPr>
              <a:t> </a:t>
            </a:r>
          </a:p>
          <a:p>
            <a:r>
              <a:rPr lang="en-US" b="1" dirty="0" smtClean="0">
                <a:effectLst>
                  <a:outerShdw blurRad="38100" dist="38100" dir="2700000" algn="tl">
                    <a:srgbClr val="FFFFFF"/>
                  </a:outerShdw>
                </a:effectLst>
                <a:latin typeface="Calibri" pitchFamily="34" charset="0"/>
                <a:cs typeface="Calibri" pitchFamily="34" charset="0"/>
              </a:rPr>
              <a:t>Subject to: 	x ≤ My    where M is a large number.</a:t>
            </a:r>
          </a:p>
          <a:p>
            <a:r>
              <a:rPr lang="en-US" b="1" dirty="0" smtClean="0">
                <a:effectLst>
                  <a:outerShdw blurRad="38100" dist="38100" dir="2700000" algn="tl">
                    <a:srgbClr val="FFFFFF"/>
                  </a:outerShdw>
                </a:effectLst>
                <a:latin typeface="Calibri" pitchFamily="34" charset="0"/>
                <a:cs typeface="Calibri" pitchFamily="34" charset="0"/>
              </a:rPr>
              <a:t>		y = 0 or 1</a:t>
            </a:r>
          </a:p>
        </p:txBody>
      </p:sp>
      <p:sp>
        <p:nvSpPr>
          <p:cNvPr id="9" name="Rectangle 8"/>
          <p:cNvSpPr/>
          <p:nvPr/>
        </p:nvSpPr>
        <p:spPr>
          <a:xfrm>
            <a:off x="274367" y="5257780"/>
            <a:ext cx="8503827" cy="1200329"/>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Note that when x = 0, y  can be 0 or 1 according to the first constraint and minimization will force it to zero.</a:t>
            </a:r>
          </a:p>
          <a:p>
            <a:r>
              <a:rPr lang="en-US" b="1" dirty="0" smtClean="0">
                <a:effectLst>
                  <a:outerShdw blurRad="38100" dist="38100" dir="2700000" algn="tl">
                    <a:srgbClr val="FFFFFF"/>
                  </a:outerShdw>
                </a:effectLst>
                <a:latin typeface="Calibri" pitchFamily="34" charset="0"/>
                <a:cs typeface="Calibri" pitchFamily="34" charset="0"/>
              </a:rPr>
              <a:t>When  x &gt; 0,  y will be forced to  a value of 1.</a:t>
            </a:r>
          </a:p>
        </p:txBody>
      </p:sp>
      <p:sp>
        <p:nvSpPr>
          <p:cNvPr id="10" name="Rectangle 9"/>
          <p:cNvSpPr/>
          <p:nvPr/>
        </p:nvSpPr>
        <p:spPr>
          <a:xfrm>
            <a:off x="274367" y="1965976"/>
            <a:ext cx="8503827" cy="1200329"/>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If this value is included in the objective function, then we will end up with fixed cost F even when x = 0. This should not happen. There should be no fixed cost when we don’t buy.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22</a:t>
            </a:fld>
            <a:endParaRPr lang="en-US" dirty="0"/>
          </a:p>
        </p:txBody>
      </p:sp>
      <p:sp>
        <p:nvSpPr>
          <p:cNvPr id="4" name="AutoShape 9"/>
          <p:cNvSpPr>
            <a:spLocks noChangeArrowheads="1"/>
          </p:cNvSpPr>
          <p:nvPr/>
        </p:nvSpPr>
        <p:spPr bwMode="blackWhite">
          <a:xfrm>
            <a:off x="228602" y="152400"/>
            <a:ext cx="5349228" cy="578882"/>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Dynamic Lot Sizing Model</a:t>
            </a:r>
          </a:p>
        </p:txBody>
      </p:sp>
      <p:sp>
        <p:nvSpPr>
          <p:cNvPr id="5" name="TextBox 4"/>
          <p:cNvSpPr txBox="1"/>
          <p:nvPr/>
        </p:nvSpPr>
        <p:spPr>
          <a:xfrm>
            <a:off x="274367" y="868709"/>
            <a:ext cx="8595266" cy="452431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The model assumptions / requirements are as follows.</a:t>
            </a:r>
          </a:p>
          <a:p>
            <a:pPr marL="457200" lvl="0" indent="-4572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We have a single product with demand D</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D</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 </a:t>
            </a:r>
            <a:r>
              <a:rPr lang="en-US" b="1" dirty="0" err="1" smtClean="0">
                <a:effectLst>
                  <a:outerShdw blurRad="38100" dist="38100" dir="2700000" algn="tl">
                    <a:srgbClr val="FFFFFF"/>
                  </a:outerShdw>
                </a:effectLst>
                <a:latin typeface="Calibri" pitchFamily="34" charset="0"/>
                <a:cs typeface="Calibri" pitchFamily="34" charset="0"/>
              </a:rPr>
              <a:t>D</a:t>
            </a:r>
            <a:r>
              <a:rPr lang="en-US" b="1" baseline="-25000" dirty="0" err="1" smtClean="0">
                <a:effectLst>
                  <a:outerShdw blurRad="38100" dist="38100" dir="2700000" algn="tl">
                    <a:srgbClr val="FFFFFF"/>
                  </a:outerShdw>
                </a:effectLst>
                <a:latin typeface="Calibri" pitchFamily="34" charset="0"/>
                <a:cs typeface="Calibri" pitchFamily="34" charset="0"/>
              </a:rPr>
              <a:t>n</a:t>
            </a:r>
            <a:r>
              <a:rPr lang="en-US" b="1" dirty="0" smtClean="0">
                <a:effectLst>
                  <a:outerShdw blurRad="38100" dist="38100" dir="2700000" algn="tl">
                    <a:srgbClr val="FFFFFF"/>
                  </a:outerShdw>
                </a:effectLst>
                <a:latin typeface="Calibri" pitchFamily="34" charset="0"/>
                <a:cs typeface="Calibri" pitchFamily="34" charset="0"/>
              </a:rPr>
              <a:t> for n periods (periods P</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P</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 , </a:t>
            </a:r>
            <a:r>
              <a:rPr lang="en-US" b="1" dirty="0" err="1" smtClean="0">
                <a:effectLst>
                  <a:outerShdw blurRad="38100" dist="38100" dir="2700000" algn="tl">
                    <a:srgbClr val="FFFFFF"/>
                  </a:outerShdw>
                </a:effectLst>
                <a:latin typeface="Calibri" pitchFamily="34" charset="0"/>
                <a:cs typeface="Calibri" pitchFamily="34" charset="0"/>
              </a:rPr>
              <a:t>P</a:t>
            </a:r>
            <a:r>
              <a:rPr lang="en-US" b="1" baseline="-25000" dirty="0" err="1" smtClean="0">
                <a:effectLst>
                  <a:outerShdw blurRad="38100" dist="38100" dir="2700000" algn="tl">
                    <a:srgbClr val="FFFFFF"/>
                  </a:outerShdw>
                </a:effectLst>
                <a:latin typeface="Calibri" pitchFamily="34" charset="0"/>
                <a:cs typeface="Calibri" pitchFamily="34" charset="0"/>
              </a:rPr>
              <a:t>n</a:t>
            </a:r>
            <a:r>
              <a:rPr lang="en-US" b="1" dirty="0" smtClean="0">
                <a:effectLst>
                  <a:outerShdw blurRad="38100" dist="38100" dir="2700000" algn="tl">
                    <a:srgbClr val="FFFFFF"/>
                  </a:outerShdw>
                </a:effectLst>
                <a:latin typeface="Calibri" pitchFamily="34" charset="0"/>
                <a:cs typeface="Calibri" pitchFamily="34" charset="0"/>
              </a:rPr>
              <a:t>).</a:t>
            </a:r>
          </a:p>
          <a:p>
            <a:pPr marL="457200" lvl="0" indent="-4572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Decision variables: X</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X</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 </a:t>
            </a:r>
            <a:r>
              <a:rPr lang="en-US" b="1" dirty="0" err="1" smtClean="0">
                <a:effectLst>
                  <a:outerShdw blurRad="38100" dist="38100" dir="2700000" algn="tl">
                    <a:srgbClr val="FFFFFF"/>
                  </a:outerShdw>
                </a:effectLst>
                <a:latin typeface="Calibri" pitchFamily="34" charset="0"/>
                <a:cs typeface="Calibri" pitchFamily="34" charset="0"/>
              </a:rPr>
              <a:t>X</a:t>
            </a:r>
            <a:r>
              <a:rPr lang="en-US" b="1" baseline="-25000" dirty="0" err="1" smtClean="0">
                <a:effectLst>
                  <a:outerShdw blurRad="38100" dist="38100" dir="2700000" algn="tl">
                    <a:srgbClr val="FFFFFF"/>
                  </a:outerShdw>
                </a:effectLst>
                <a:latin typeface="Calibri" pitchFamily="34" charset="0"/>
                <a:cs typeface="Calibri" pitchFamily="34" charset="0"/>
              </a:rPr>
              <a:t>n</a:t>
            </a:r>
            <a:r>
              <a:rPr lang="en-US" b="1" dirty="0" smtClean="0">
                <a:effectLst>
                  <a:outerShdw blurRad="38100" dist="38100" dir="2700000" algn="tl">
                    <a:srgbClr val="FFFFFF"/>
                  </a:outerShdw>
                </a:effectLst>
                <a:latin typeface="Calibri" pitchFamily="34" charset="0"/>
                <a:cs typeface="Calibri" pitchFamily="34" charset="0"/>
              </a:rPr>
              <a:t>. These can be production or purchase quantities, called lot sizes.</a:t>
            </a:r>
          </a:p>
          <a:p>
            <a:pPr marL="457200" lvl="0" indent="-4572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No shortages are allowed.</a:t>
            </a:r>
          </a:p>
          <a:p>
            <a:pPr marL="457200" lvl="0" indent="-4572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There are no capacity constraints.</a:t>
            </a:r>
          </a:p>
          <a:p>
            <a:pPr marL="457200" lvl="0" indent="-4572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There is a fixed setup cost (sometimes called ordering cost) K</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K</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 K</a:t>
            </a:r>
            <a:r>
              <a:rPr lang="en-US" b="1" baseline="-25000" dirty="0" smtClean="0">
                <a:effectLst>
                  <a:outerShdw blurRad="38100" dist="38100" dir="2700000" algn="tl">
                    <a:srgbClr val="FFFFFF"/>
                  </a:outerShdw>
                </a:effectLst>
                <a:latin typeface="Calibri" pitchFamily="34" charset="0"/>
                <a:cs typeface="Calibri" pitchFamily="34" charset="0"/>
              </a:rPr>
              <a:t>n</a:t>
            </a:r>
            <a:r>
              <a:rPr lang="en-US" dirty="0" smtClean="0"/>
              <a:t>.</a:t>
            </a:r>
          </a:p>
          <a:p>
            <a:pPr marL="457200" lvl="0" indent="-4572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For inventory left over at the end of each period, there is a per unit holding cost H</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H</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 </a:t>
            </a:r>
            <a:r>
              <a:rPr lang="en-US" b="1" dirty="0" err="1" smtClean="0">
                <a:effectLst>
                  <a:outerShdw blurRad="38100" dist="38100" dir="2700000" algn="tl">
                    <a:srgbClr val="FFFFFF"/>
                  </a:outerShdw>
                </a:effectLst>
                <a:latin typeface="Calibri" pitchFamily="34" charset="0"/>
                <a:cs typeface="Calibri" pitchFamily="34" charset="0"/>
              </a:rPr>
              <a:t>H</a:t>
            </a:r>
            <a:r>
              <a:rPr lang="en-US" b="1" baseline="-25000" dirty="0" err="1" smtClean="0">
                <a:effectLst>
                  <a:outerShdw blurRad="38100" dist="38100" dir="2700000" algn="tl">
                    <a:srgbClr val="FFFFFF"/>
                  </a:outerShdw>
                </a:effectLst>
                <a:latin typeface="Calibri" pitchFamily="34" charset="0"/>
                <a:cs typeface="Calibri" pitchFamily="34" charset="0"/>
              </a:rPr>
              <a:t>n</a:t>
            </a:r>
            <a:r>
              <a:rPr lang="en-US" b="1" dirty="0" smtClean="0">
                <a:effectLst>
                  <a:outerShdw blurRad="38100" dist="38100" dir="2700000" algn="tl">
                    <a:srgbClr val="FFFFFF"/>
                  </a:outerShdw>
                </a:effectLst>
                <a:latin typeface="Calibri" pitchFamily="34" charset="0"/>
                <a:cs typeface="Calibri" pitchFamily="34" charset="0"/>
              </a:rPr>
              <a:t>.</a:t>
            </a:r>
          </a:p>
          <a:p>
            <a:pPr marL="457200" lvl="0" indent="-4572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The unit production (or purchase) cost </a:t>
            </a:r>
            <a:r>
              <a:rPr lang="en-US" b="1" dirty="0">
                <a:effectLst>
                  <a:outerShdw blurRad="38100" dist="38100" dir="2700000" algn="tl">
                    <a:srgbClr val="FFFFFF"/>
                  </a:outerShdw>
                </a:effectLst>
                <a:latin typeface="Calibri" pitchFamily="34" charset="0"/>
                <a:cs typeface="Calibri" pitchFamily="34" charset="0"/>
              </a:rPr>
              <a:t>is </a:t>
            </a:r>
            <a:r>
              <a:rPr lang="en-US" b="1" dirty="0" smtClean="0">
                <a:effectLst>
                  <a:outerShdw blurRad="38100" dist="38100" dir="2700000" algn="tl">
                    <a:srgbClr val="FFFFFF"/>
                  </a:outerShdw>
                </a:effectLst>
                <a:latin typeface="Calibri" pitchFamily="34" charset="0"/>
                <a:cs typeface="Calibri" pitchFamily="34" charset="0"/>
              </a:rPr>
              <a:t>C</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a:effectLst>
                  <a:outerShdw blurRad="38100" dist="38100" dir="2700000" algn="tl">
                    <a:srgbClr val="FFFFFF"/>
                  </a:outerShdw>
                </a:effectLst>
                <a:latin typeface="Calibri" pitchFamily="34" charset="0"/>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C</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a:effectLst>
                  <a:outerShdw blurRad="38100" dist="38100" dir="2700000" algn="tl">
                    <a:srgbClr val="FFFFFF"/>
                  </a:outerShdw>
                </a:effectLst>
                <a:latin typeface="Calibri" pitchFamily="34" charset="0"/>
                <a:cs typeface="Calibri" pitchFamily="34" charset="0"/>
              </a:rPr>
              <a:t>, …, </a:t>
            </a:r>
            <a:r>
              <a:rPr lang="en-US" b="1" dirty="0" err="1" smtClean="0">
                <a:effectLst>
                  <a:outerShdw blurRad="38100" dist="38100" dir="2700000" algn="tl">
                    <a:srgbClr val="FFFFFF"/>
                  </a:outerShdw>
                </a:effectLst>
                <a:latin typeface="Calibri" pitchFamily="34" charset="0"/>
                <a:cs typeface="Calibri" pitchFamily="34" charset="0"/>
              </a:rPr>
              <a:t>C</a:t>
            </a:r>
            <a:r>
              <a:rPr lang="en-US" b="1" baseline="-25000" dirty="0" err="1" smtClean="0">
                <a:effectLst>
                  <a:outerShdw blurRad="38100" dist="38100" dir="2700000" algn="tl">
                    <a:srgbClr val="FFFFFF"/>
                  </a:outerShdw>
                </a:effectLst>
                <a:latin typeface="Calibri" pitchFamily="34" charset="0"/>
                <a:cs typeface="Calibri" pitchFamily="34" charset="0"/>
              </a:rPr>
              <a:t>n</a:t>
            </a:r>
            <a:r>
              <a:rPr lang="en-US" b="1" dirty="0">
                <a:effectLst>
                  <a:outerShdw blurRad="38100" dist="38100" dir="2700000" algn="tl">
                    <a:srgbClr val="FFFFFF"/>
                  </a:outerShdw>
                </a:effectLst>
                <a:latin typeface="Calibri" pitchFamily="34" charset="0"/>
                <a:cs typeface="Calibri" pitchFamily="34" charset="0"/>
              </a:rPr>
              <a:t>. .</a:t>
            </a:r>
            <a:endParaRPr lang="en-US" dirty="0"/>
          </a:p>
        </p:txBody>
      </p:sp>
      <p:sp>
        <p:nvSpPr>
          <p:cNvPr id="6" name="Rectangle 5"/>
          <p:cNvSpPr/>
          <p:nvPr/>
        </p:nvSpPr>
        <p:spPr>
          <a:xfrm>
            <a:off x="274367" y="5288340"/>
            <a:ext cx="8595266" cy="830997"/>
          </a:xfrm>
          <a:prstGeom prst="rect">
            <a:avLst/>
          </a:prstGeom>
        </p:spPr>
        <p:txBody>
          <a:bodyPr wrap="square">
            <a:spAutoFit/>
          </a:bodyPr>
          <a:lstStyle/>
          <a:p>
            <a:r>
              <a:rPr lang="en-US" b="1" dirty="0" smtClean="0">
                <a:effectLst>
                  <a:outerShdw blurRad="38100" dist="38100" dir="2700000" algn="tl">
                    <a:srgbClr val="FFFFFF"/>
                  </a:outerShdw>
                </a:effectLst>
                <a:latin typeface="Calibri" pitchFamily="34" charset="0"/>
                <a:cs typeface="Calibri" pitchFamily="34" charset="0"/>
              </a:rPr>
              <a:t>This is similar to the production planning model except for the fixed  setup cost K. This means we need extra binary variables.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23</a:t>
            </a:fld>
            <a:endParaRPr lang="en-US" dirty="0"/>
          </a:p>
        </p:txBody>
      </p:sp>
      <p:graphicFrame>
        <p:nvGraphicFramePr>
          <p:cNvPr id="8" name="Table 7"/>
          <p:cNvGraphicFramePr>
            <a:graphicFrameLocks noGrp="1"/>
          </p:cNvGraphicFramePr>
          <p:nvPr/>
        </p:nvGraphicFramePr>
        <p:xfrm>
          <a:off x="5212073" y="320074"/>
          <a:ext cx="3200388" cy="1734312"/>
        </p:xfrm>
        <a:graphic>
          <a:graphicData uri="http://schemas.openxmlformats.org/drawingml/2006/table">
            <a:tbl>
              <a:tblPr firstRow="1" bandRow="1">
                <a:tableStyleId>{2D5ABB26-0587-4C30-8999-92F81FD0307C}</a:tableStyleId>
              </a:tblPr>
              <a:tblGrid>
                <a:gridCol w="2103120"/>
                <a:gridCol w="365756"/>
                <a:gridCol w="365756"/>
                <a:gridCol w="365756"/>
              </a:tblGrid>
              <a:tr h="219457">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Period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84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Demand (D</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dirty="0" smtClean="0">
                          <a:effectLst>
                            <a:outerShdw blurRad="38100" dist="38100" dir="2700000" algn="tl">
                              <a:srgbClr val="FFFFFF"/>
                            </a:outerShdw>
                          </a:effectLst>
                          <a:latin typeface="Arial" charset="0"/>
                        </a:rPr>
                        <a:t>D</a:t>
                      </a:r>
                      <a:r>
                        <a:rPr lang="en-US" sz="1800" b="1" baseline="-25000" dirty="0" smtClean="0">
                          <a:effectLst>
                            <a:outerShdw blurRad="38100" dist="38100" dir="2700000" algn="tl">
                              <a:srgbClr val="FFFFFF"/>
                            </a:outerShdw>
                          </a:effectLst>
                          <a:latin typeface="Arial" charset="0"/>
                        </a:rPr>
                        <a:t>1</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dirty="0" smtClean="0">
                          <a:effectLst>
                            <a:outerShdw blurRad="38100" dist="38100" dir="2700000" algn="tl">
                              <a:srgbClr val="FFFFFF"/>
                            </a:outerShdw>
                          </a:effectLst>
                          <a:latin typeface="Arial" charset="0"/>
                        </a:rPr>
                        <a:t>D</a:t>
                      </a:r>
                      <a:r>
                        <a:rPr lang="en-US" sz="1800" b="1" baseline="-25000" dirty="0" smtClean="0">
                          <a:effectLst>
                            <a:outerShdw blurRad="38100" dist="38100" dir="2700000" algn="tl">
                              <a:srgbClr val="FFFFFF"/>
                            </a:outerShdw>
                          </a:effectLst>
                          <a:latin typeface="Arial" charset="0"/>
                        </a:rPr>
                        <a:t>2</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dirty="0" smtClean="0">
                          <a:effectLst>
                            <a:outerShdw blurRad="38100" dist="38100" dir="2700000" algn="tl">
                              <a:srgbClr val="FFFFFF"/>
                            </a:outerShdw>
                          </a:effectLst>
                          <a:latin typeface="Arial" charset="0"/>
                        </a:rPr>
                        <a:t>D</a:t>
                      </a:r>
                      <a:r>
                        <a:rPr lang="en-US" sz="1800" b="1" baseline="-25000" dirty="0" smtClean="0">
                          <a:effectLst>
                            <a:outerShdw blurRad="38100" dist="38100" dir="2700000" algn="tl">
                              <a:srgbClr val="FFFFFF"/>
                            </a:outerShdw>
                          </a:effectLst>
                          <a:latin typeface="Arial" charset="0"/>
                        </a:rPr>
                        <a:t>3</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K</a:t>
                      </a:r>
                      <a:r>
                        <a:rPr lang="en-US" sz="1800" b="1" kern="1200" baseline="-250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K</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K</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2</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K</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3</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Purchase price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C</a:t>
                      </a:r>
                      <a:r>
                        <a:rPr lang="en-US" sz="1800" b="1" kern="1200" baseline="-250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C</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C</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2</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C</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3</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 (H</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H</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H</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2</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H</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3</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228600" y="1981200"/>
            <a:ext cx="4419600" cy="369332"/>
          </a:xfrm>
          <a:prstGeom prst="rect">
            <a:avLst/>
          </a:prstGeom>
          <a:noFill/>
        </p:spPr>
        <p:txBody>
          <a:bodyPr wrap="square" rtlCol="0">
            <a:spAutoFit/>
          </a:bodyPr>
          <a:lstStyle/>
          <a:p>
            <a:endParaRPr lang="en-US" sz="1800" b="1" dirty="0" smtClean="0">
              <a:effectLst>
                <a:outerShdw blurRad="38100" dist="38100" dir="2700000" algn="tl">
                  <a:srgbClr val="FFFFFF"/>
                </a:outerShdw>
              </a:effectLst>
              <a:latin typeface="Arial" charset="0"/>
            </a:endParaRPr>
          </a:p>
        </p:txBody>
      </p:sp>
      <p:sp>
        <p:nvSpPr>
          <p:cNvPr id="15" name="TextBox 14"/>
          <p:cNvSpPr txBox="1"/>
          <p:nvPr/>
        </p:nvSpPr>
        <p:spPr>
          <a:xfrm>
            <a:off x="365806" y="1234464"/>
            <a:ext cx="3017487" cy="646331"/>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Let 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X , X</a:t>
            </a:r>
            <a:r>
              <a:rPr lang="en-US" sz="1800" b="1" baseline="-25000" dirty="0" smtClean="0">
                <a:effectLst>
                  <a:outerShdw blurRad="38100" dist="38100" dir="2700000" algn="tl">
                    <a:srgbClr val="FFFFFF"/>
                  </a:outerShdw>
                </a:effectLst>
                <a:latin typeface="Arial" charset="0"/>
              </a:rPr>
              <a:t>3 </a:t>
            </a:r>
            <a:r>
              <a:rPr lang="en-US" sz="1800" b="1" dirty="0" smtClean="0">
                <a:effectLst>
                  <a:outerShdw blurRad="38100" dist="38100" dir="2700000" algn="tl">
                    <a:srgbClr val="FFFFFF"/>
                  </a:outerShdw>
                </a:effectLst>
                <a:latin typeface="Arial" charset="0"/>
              </a:rPr>
              <a:t>be quantities ordered in P1, P2, P3</a:t>
            </a:r>
            <a:endParaRPr lang="en-US" sz="1800" b="1" baseline="-25000" dirty="0" smtClean="0">
              <a:effectLst>
                <a:outerShdw blurRad="38100" dist="38100" dir="2700000" algn="tl">
                  <a:srgbClr val="FFFFFF"/>
                </a:outerShdw>
              </a:effectLst>
              <a:latin typeface="Arial" charset="0"/>
            </a:endParaRPr>
          </a:p>
        </p:txBody>
      </p:sp>
      <p:graphicFrame>
        <p:nvGraphicFramePr>
          <p:cNvPr id="58" name="Table 57"/>
          <p:cNvGraphicFramePr>
            <a:graphicFrameLocks noGrp="1"/>
          </p:cNvGraphicFramePr>
          <p:nvPr/>
        </p:nvGraphicFramePr>
        <p:xfrm>
          <a:off x="3291854" y="2240293"/>
          <a:ext cx="5486340" cy="1363472"/>
        </p:xfrm>
        <a:graphic>
          <a:graphicData uri="http://schemas.openxmlformats.org/drawingml/2006/table">
            <a:tbl>
              <a:tblPr firstRow="1" bandRow="1">
                <a:tableStyleId>{2D5ABB26-0587-4C30-8999-92F81FD0307C}</a:tableStyleId>
              </a:tblPr>
              <a:tblGrid>
                <a:gridCol w="274317"/>
                <a:gridCol w="5212023"/>
              </a:tblGrid>
              <a:tr h="219457">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P</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i</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Inventory</a:t>
                      </a:r>
                    </a:p>
                  </a:txBody>
                  <a:tcPr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r>
              <a:tr h="2438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1" dirty="0" smtClean="0">
                          <a:effectLst>
                            <a:outerShdw blurRad="38100" dist="38100" dir="2700000" algn="tl">
                              <a:srgbClr val="FFFFFF"/>
                            </a:outerShdw>
                          </a:effectLst>
                          <a:latin typeface="Times New Roman" pitchFamily="18" charset="0"/>
                          <a:cs typeface="Times New Roman" pitchFamily="18" charset="0"/>
                        </a:rPr>
                        <a:t>I</a:t>
                      </a:r>
                      <a:r>
                        <a:rPr lang="en-US" sz="1800" b="1" baseline="-25000" dirty="0" smtClean="0">
                          <a:effectLst>
                            <a:outerShdw blurRad="38100" dist="38100" dir="2700000" algn="tl">
                              <a:srgbClr val="FFFFFF"/>
                            </a:outerShdw>
                          </a:effectLst>
                          <a:latin typeface="Times New Roman" pitchFamily="18" charset="0"/>
                          <a:cs typeface="Times New Roman" pitchFamily="18" charset="0"/>
                        </a:rPr>
                        <a:t>1</a:t>
                      </a:r>
                      <a:r>
                        <a:rPr lang="en-US" sz="1800" b="1" baseline="-25000" dirty="0" smtClean="0">
                          <a:effectLst>
                            <a:outerShdw blurRad="38100" dist="38100" dir="2700000" algn="tl">
                              <a:srgbClr val="FFFFFF"/>
                            </a:outerShdw>
                          </a:effectLst>
                          <a:latin typeface="Arial" charset="0"/>
                        </a:rPr>
                        <a:t> </a:t>
                      </a:r>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1</a:t>
                      </a:r>
                    </a:p>
                  </a:txBody>
                  <a:tcPr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2</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outerShdw blurRad="38100" dist="38100" dir="2700000" algn="tl">
                              <a:srgbClr val="FFFFFF"/>
                            </a:outerShdw>
                          </a:effectLst>
                          <a:latin typeface="Times New Roman" pitchFamily="18" charset="0"/>
                          <a:ea typeface="+mn-ea"/>
                          <a:cs typeface="Times New Roman" pitchFamily="18" charset="0"/>
                        </a:rPr>
                        <a:t>I</a:t>
                      </a:r>
                      <a:r>
                        <a:rPr lang="en-US" sz="1800" b="1" kern="1200" baseline="-25000" dirty="0" smtClean="0">
                          <a:solidFill>
                            <a:schemeClr val="tx1"/>
                          </a:solidFill>
                          <a:effectLst>
                            <a:outerShdw blurRad="38100" dist="38100" dir="2700000" algn="tl">
                              <a:srgbClr val="FFFFFF"/>
                            </a:outerShdw>
                          </a:effectLst>
                          <a:latin typeface="Times New Roman" pitchFamily="18" charset="0"/>
                          <a:ea typeface="+mn-ea"/>
                          <a:cs typeface="Times New Roman" pitchFamily="18" charset="0"/>
                        </a:rPr>
                        <a:t>2</a:t>
                      </a:r>
                      <a:r>
                        <a:rPr lang="en-US" sz="1800" b="1" kern="1200" dirty="0" smtClean="0">
                          <a:solidFill>
                            <a:schemeClr val="tx1"/>
                          </a:solidFill>
                          <a:effectLst>
                            <a:outerShdw blurRad="38100" dist="38100" dir="2700000" algn="tl">
                              <a:srgbClr val="FFFFFF"/>
                            </a:outerShdw>
                          </a:effectLst>
                          <a:latin typeface="Times New Roman" pitchFamily="18" charset="0"/>
                          <a:ea typeface="+mn-ea"/>
                          <a:cs typeface="Times New Roman" pitchFamily="18" charset="0"/>
                        </a:rPr>
                        <a:t> =  I</a:t>
                      </a:r>
                      <a:r>
                        <a:rPr lang="en-US" sz="1800" b="1" kern="1200" baseline="-25000" dirty="0" smtClean="0">
                          <a:solidFill>
                            <a:schemeClr val="tx1"/>
                          </a:solidFill>
                          <a:effectLst>
                            <a:outerShdw blurRad="38100" dist="38100" dir="2700000" algn="tl">
                              <a:srgbClr val="FFFFFF"/>
                            </a:outerShdw>
                          </a:effectLst>
                          <a:latin typeface="Times New Roman" pitchFamily="18" charset="0"/>
                          <a:ea typeface="+mn-ea"/>
                          <a:cs typeface="Times New Roman" pitchFamily="18" charset="0"/>
                        </a:rPr>
                        <a:t>1</a:t>
                      </a:r>
                      <a:r>
                        <a:rPr lang="en-US" sz="1800" b="1" kern="1200" dirty="0" smtClean="0">
                          <a:solidFill>
                            <a:schemeClr val="tx1"/>
                          </a:solidFill>
                          <a:effectLst>
                            <a:outerShdw blurRad="38100" dist="38100" dir="2700000" algn="tl">
                              <a:srgbClr val="FFFFFF"/>
                            </a:outerShdw>
                          </a:effectLst>
                          <a:latin typeface="Times New Roman" pitchFamily="18" charset="0"/>
                          <a:ea typeface="+mn-ea"/>
                          <a:cs typeface="Times New Roman" pitchFamily="18" charset="0"/>
                        </a:rPr>
                        <a:t> </a:t>
                      </a:r>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2</a:t>
                      </a:r>
                      <a:r>
                        <a:rPr lang="en-US" sz="1800" b="1" baseline="0" dirty="0" smtClean="0">
                          <a:effectLst>
                            <a:outerShdw blurRad="38100" dist="38100" dir="2700000" algn="tl">
                              <a:srgbClr val="FFFFFF"/>
                            </a:outerShdw>
                          </a:effectLst>
                          <a:latin typeface="Arial" charset="0"/>
                        </a:rPr>
                        <a:t>)</a:t>
                      </a:r>
                    </a:p>
                  </a:txBody>
                  <a:tcPr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3</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1" dirty="0" smtClean="0">
                          <a:effectLst>
                            <a:outerShdw blurRad="38100" dist="38100" dir="2700000" algn="tl">
                              <a:srgbClr val="FFFFFF"/>
                            </a:outerShdw>
                          </a:effectLst>
                          <a:latin typeface="Times New Roman" pitchFamily="18" charset="0"/>
                          <a:cs typeface="Times New Roman" pitchFamily="18" charset="0"/>
                        </a:rPr>
                        <a:t>I</a:t>
                      </a:r>
                      <a:r>
                        <a:rPr lang="en-US" sz="1800" b="1" baseline="-25000" dirty="0" smtClean="0">
                          <a:effectLst>
                            <a:outerShdw blurRad="38100" dist="38100" dir="2700000" algn="tl">
                              <a:srgbClr val="FFFFFF"/>
                            </a:outerShdw>
                          </a:effectLst>
                          <a:latin typeface="Times New Roman" pitchFamily="18" charset="0"/>
                          <a:cs typeface="Times New Roman" pitchFamily="18" charset="0"/>
                        </a:rPr>
                        <a:t>3 </a:t>
                      </a:r>
                      <a:r>
                        <a:rPr lang="en-US" sz="1800" b="1" dirty="0" smtClean="0">
                          <a:effectLst>
                            <a:outerShdw blurRad="38100" dist="38100" dir="2700000" algn="tl">
                              <a:srgbClr val="FFFFFF"/>
                            </a:outerShdw>
                          </a:effectLst>
                          <a:latin typeface="Times New Roman" pitchFamily="18" charset="0"/>
                          <a:cs typeface="Times New Roman" pitchFamily="18" charset="0"/>
                        </a:rPr>
                        <a:t>=  I</a:t>
                      </a:r>
                      <a:r>
                        <a:rPr lang="en-US" sz="1800" b="1" baseline="-25000" dirty="0" smtClean="0">
                          <a:effectLst>
                            <a:outerShdw blurRad="38100" dist="38100" dir="2700000" algn="tl">
                              <a:srgbClr val="FFFFFF"/>
                            </a:outerShdw>
                          </a:effectLst>
                          <a:latin typeface="Times New Roman" pitchFamily="18" charset="0"/>
                          <a:cs typeface="Times New Roman" pitchFamily="18" charset="0"/>
                        </a:rPr>
                        <a:t>2 </a:t>
                      </a:r>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 – (D</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2</a:t>
                      </a:r>
                      <a:r>
                        <a:rPr lang="en-US" sz="1800" b="1" baseline="0" dirty="0" smtClean="0">
                          <a:effectLst>
                            <a:outerShdw blurRad="38100" dist="38100" dir="2700000" algn="tl">
                              <a:srgbClr val="FFFFFF"/>
                            </a:outerShdw>
                          </a:effectLst>
                          <a:latin typeface="Arial" charset="0"/>
                        </a:rPr>
                        <a:t> </a:t>
                      </a:r>
                      <a:r>
                        <a:rPr lang="en-US" sz="1800" b="1" dirty="0" smtClean="0">
                          <a:effectLst>
                            <a:outerShdw blurRad="38100" dist="38100" dir="2700000" algn="tl">
                              <a:srgbClr val="FFFFFF"/>
                            </a:outerShdw>
                          </a:effectLst>
                          <a:latin typeface="Arial" charset="0"/>
                        </a:rPr>
                        <a:t>+ D</a:t>
                      </a:r>
                      <a:r>
                        <a:rPr lang="en-US" sz="1800" b="1" baseline="-25000" dirty="0" smtClean="0">
                          <a:effectLst>
                            <a:outerShdw blurRad="38100" dist="38100" dir="2700000" algn="tl">
                              <a:srgbClr val="FFFFFF"/>
                            </a:outerShdw>
                          </a:effectLst>
                          <a:latin typeface="Arial" charset="0"/>
                        </a:rPr>
                        <a:t>3</a:t>
                      </a:r>
                      <a:r>
                        <a:rPr lang="en-US" sz="1800" b="1" baseline="0" dirty="0" smtClean="0">
                          <a:effectLst>
                            <a:outerShdw blurRad="38100" dist="38100" dir="2700000" algn="tl">
                              <a:srgbClr val="FFFFFF"/>
                            </a:outerShdw>
                          </a:effectLst>
                          <a:latin typeface="Arial" charset="0"/>
                        </a:rPr>
                        <a:t>)</a:t>
                      </a:r>
                      <a:endParaRPr lang="en-US" sz="1800" b="1" baseline="-25000" dirty="0" smtClean="0">
                        <a:effectLst>
                          <a:outerShdw blurRad="38100" dist="38100" dir="2700000" algn="tl">
                            <a:srgbClr val="FFFFFF"/>
                          </a:outerShdw>
                        </a:effectLst>
                        <a:latin typeface="Arial" charset="0"/>
                      </a:endParaRPr>
                    </a:p>
                  </a:txBody>
                  <a:tcPr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4" name="Group 39"/>
          <p:cNvGrpSpPr/>
          <p:nvPr/>
        </p:nvGrpSpPr>
        <p:grpSpPr>
          <a:xfrm>
            <a:off x="274367" y="2514610"/>
            <a:ext cx="3109720" cy="1283722"/>
            <a:chOff x="823001" y="1143025"/>
            <a:chExt cx="3109720" cy="1283722"/>
          </a:xfrm>
        </p:grpSpPr>
        <p:grpSp>
          <p:nvGrpSpPr>
            <p:cNvPr id="5" name="Group 23"/>
            <p:cNvGrpSpPr/>
            <p:nvPr/>
          </p:nvGrpSpPr>
          <p:grpSpPr>
            <a:xfrm>
              <a:off x="914440" y="1783098"/>
              <a:ext cx="2743170" cy="0"/>
              <a:chOff x="5486390" y="1600220"/>
              <a:chExt cx="2743170" cy="0"/>
            </a:xfrm>
          </p:grpSpPr>
          <p:grpSp>
            <p:nvGrpSpPr>
              <p:cNvPr id="6" name="Group 19"/>
              <p:cNvGrpSpPr/>
              <p:nvPr/>
            </p:nvGrpSpPr>
            <p:grpSpPr>
              <a:xfrm>
                <a:off x="5486390" y="1600220"/>
                <a:ext cx="1828780" cy="0"/>
                <a:chOff x="5486390" y="1600220"/>
                <a:chExt cx="1828780" cy="0"/>
              </a:xfrm>
            </p:grpSpPr>
            <p:cxnSp>
              <p:nvCxnSpPr>
                <p:cNvPr id="17" name="Straight Connector 16"/>
                <p:cNvCxnSpPr/>
                <p:nvPr/>
              </p:nvCxnSpPr>
              <p:spPr bwMode="auto">
                <a:xfrm>
                  <a:off x="5486390" y="1600220"/>
                  <a:ext cx="914390" cy="0"/>
                </a:xfrm>
                <a:prstGeom prst="line">
                  <a:avLst/>
                </a:prstGeom>
                <a:solidFill>
                  <a:schemeClr val="accent1"/>
                </a:solidFill>
                <a:ln w="38100" cap="flat" cmpd="sng" algn="ctr">
                  <a:solidFill>
                    <a:schemeClr val="tx1"/>
                  </a:solidFill>
                  <a:prstDash val="solid"/>
                  <a:round/>
                  <a:headEnd type="oval" w="med" len="med"/>
                  <a:tailEnd type="oval" w="med" len="med"/>
                </a:ln>
                <a:effectLst/>
              </p:spPr>
            </p:cxnSp>
            <p:cxnSp>
              <p:nvCxnSpPr>
                <p:cNvPr id="18" name="Straight Connector 17"/>
                <p:cNvCxnSpPr/>
                <p:nvPr/>
              </p:nvCxnSpPr>
              <p:spPr bwMode="auto">
                <a:xfrm>
                  <a:off x="6400780" y="1600220"/>
                  <a:ext cx="914390" cy="0"/>
                </a:xfrm>
                <a:prstGeom prst="line">
                  <a:avLst/>
                </a:prstGeom>
                <a:solidFill>
                  <a:schemeClr val="accent1"/>
                </a:solidFill>
                <a:ln w="38100" cap="flat" cmpd="sng" algn="ctr">
                  <a:solidFill>
                    <a:schemeClr val="tx1"/>
                  </a:solidFill>
                  <a:prstDash val="solid"/>
                  <a:round/>
                  <a:headEnd type="oval" w="med" len="med"/>
                  <a:tailEnd type="oval" w="med" len="med"/>
                </a:ln>
                <a:effectLst/>
              </p:spPr>
            </p:cxnSp>
          </p:grpSp>
          <p:cxnSp>
            <p:nvCxnSpPr>
              <p:cNvPr id="19" name="Straight Connector 18"/>
              <p:cNvCxnSpPr/>
              <p:nvPr/>
            </p:nvCxnSpPr>
            <p:spPr bwMode="auto">
              <a:xfrm>
                <a:off x="7315170" y="1600220"/>
                <a:ext cx="914390" cy="0"/>
              </a:xfrm>
              <a:prstGeom prst="line">
                <a:avLst/>
              </a:prstGeom>
              <a:solidFill>
                <a:schemeClr val="accent1"/>
              </a:solidFill>
              <a:ln w="38100" cap="flat" cmpd="sng" algn="ctr">
                <a:solidFill>
                  <a:schemeClr val="tx1"/>
                </a:solidFill>
                <a:prstDash val="solid"/>
                <a:round/>
                <a:headEnd type="oval" w="med" len="med"/>
                <a:tailEnd type="oval" w="med" len="med"/>
              </a:ln>
              <a:effectLst/>
            </p:spPr>
          </p:cxnSp>
        </p:grpSp>
        <p:grpSp>
          <p:nvGrpSpPr>
            <p:cNvPr id="7" name="Group 36"/>
            <p:cNvGrpSpPr/>
            <p:nvPr/>
          </p:nvGrpSpPr>
          <p:grpSpPr>
            <a:xfrm>
              <a:off x="823001" y="1143025"/>
              <a:ext cx="3109720" cy="1283722"/>
              <a:chOff x="823001" y="1143025"/>
              <a:chExt cx="3109720" cy="1283722"/>
            </a:xfrm>
          </p:grpSpPr>
          <p:grpSp>
            <p:nvGrpSpPr>
              <p:cNvPr id="9" name="Group 35"/>
              <p:cNvGrpSpPr/>
              <p:nvPr/>
            </p:nvGrpSpPr>
            <p:grpSpPr>
              <a:xfrm>
                <a:off x="823001" y="1143025"/>
                <a:ext cx="2377414" cy="640867"/>
                <a:chOff x="5394951" y="960147"/>
                <a:chExt cx="2377414" cy="640867"/>
              </a:xfrm>
            </p:grpSpPr>
            <p:grpSp>
              <p:nvGrpSpPr>
                <p:cNvPr id="11" name="Group 34"/>
                <p:cNvGrpSpPr/>
                <p:nvPr/>
              </p:nvGrpSpPr>
              <p:grpSpPr>
                <a:xfrm>
                  <a:off x="5485596" y="1051586"/>
                  <a:ext cx="1831162" cy="549428"/>
                  <a:chOff x="5485596" y="1051586"/>
                  <a:chExt cx="1831162" cy="549428"/>
                </a:xfrm>
              </p:grpSpPr>
              <p:cxnSp>
                <p:nvCxnSpPr>
                  <p:cNvPr id="22" name="Straight Arrow Connector 21"/>
                  <p:cNvCxnSpPr/>
                  <p:nvPr/>
                </p:nvCxnSpPr>
                <p:spPr bwMode="auto">
                  <a:xfrm rot="5400000">
                    <a:off x="5212073" y="1325903"/>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5" name="Straight Arrow Connector 24"/>
                  <p:cNvCxnSpPr/>
                  <p:nvPr/>
                </p:nvCxnSpPr>
                <p:spPr bwMode="auto">
                  <a:xfrm rot="5400000">
                    <a:off x="612725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rot="5400000">
                    <a:off x="704164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sp>
              <p:nvSpPr>
                <p:cNvPr id="34" name="TextBox 33"/>
                <p:cNvSpPr txBox="1"/>
                <p:nvPr/>
              </p:nvSpPr>
              <p:spPr>
                <a:xfrm>
                  <a:off x="5394951" y="960147"/>
                  <a:ext cx="2377414"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3</a:t>
                  </a:r>
                </a:p>
              </p:txBody>
            </p:sp>
          </p:grpSp>
          <p:grpSp>
            <p:nvGrpSpPr>
              <p:cNvPr id="13" name="Group 37"/>
              <p:cNvGrpSpPr/>
              <p:nvPr/>
            </p:nvGrpSpPr>
            <p:grpSpPr>
              <a:xfrm>
                <a:off x="1371635" y="1783098"/>
                <a:ext cx="2561086" cy="643649"/>
                <a:chOff x="5485596" y="1051586"/>
                <a:chExt cx="2561086" cy="643649"/>
              </a:xfrm>
            </p:grpSpPr>
            <p:grpSp>
              <p:nvGrpSpPr>
                <p:cNvPr id="14" name="Group 34"/>
                <p:cNvGrpSpPr/>
                <p:nvPr/>
              </p:nvGrpSpPr>
              <p:grpSpPr>
                <a:xfrm>
                  <a:off x="5485596" y="1051586"/>
                  <a:ext cx="1831162" cy="549428"/>
                  <a:chOff x="5485596" y="1051586"/>
                  <a:chExt cx="1831162" cy="549428"/>
                </a:xfrm>
              </p:grpSpPr>
              <p:cxnSp>
                <p:nvCxnSpPr>
                  <p:cNvPr id="42" name="Straight Arrow Connector 41"/>
                  <p:cNvCxnSpPr/>
                  <p:nvPr/>
                </p:nvCxnSpPr>
                <p:spPr bwMode="auto">
                  <a:xfrm rot="5400000">
                    <a:off x="5212073" y="1325903"/>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3" name="Straight Arrow Connector 42"/>
                  <p:cNvCxnSpPr/>
                  <p:nvPr/>
                </p:nvCxnSpPr>
                <p:spPr bwMode="auto">
                  <a:xfrm rot="5400000">
                    <a:off x="612725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44" name="Straight Arrow Connector 43"/>
                  <p:cNvCxnSpPr/>
                  <p:nvPr/>
                </p:nvCxnSpPr>
                <p:spPr bwMode="auto">
                  <a:xfrm rot="5400000">
                    <a:off x="704164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sp>
              <p:nvSpPr>
                <p:cNvPr id="41" name="TextBox 40"/>
                <p:cNvSpPr txBox="1"/>
                <p:nvPr/>
              </p:nvSpPr>
              <p:spPr>
                <a:xfrm>
                  <a:off x="5486390" y="1325903"/>
                  <a:ext cx="2560292"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 D</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D</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D</a:t>
                  </a:r>
                  <a:r>
                    <a:rPr lang="en-US" sz="1800" b="1" baseline="-25000" dirty="0" smtClean="0">
                      <a:effectLst>
                        <a:outerShdw blurRad="38100" dist="38100" dir="2700000" algn="tl">
                          <a:srgbClr val="FFFFFF"/>
                        </a:outerShdw>
                      </a:effectLst>
                      <a:latin typeface="Arial" charset="0"/>
                    </a:rPr>
                    <a:t>3</a:t>
                  </a:r>
                </a:p>
              </p:txBody>
            </p:sp>
          </p:grpSp>
          <p:sp>
            <p:nvSpPr>
              <p:cNvPr id="33" name="TextBox 32"/>
              <p:cNvSpPr txBox="1"/>
              <p:nvPr/>
            </p:nvSpPr>
            <p:spPr>
              <a:xfrm>
                <a:off x="1371635" y="1417342"/>
                <a:ext cx="2560292"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cs typeface="Times New Roman" pitchFamily="18" charset="0"/>
                  </a:rPr>
                  <a:t> I</a:t>
                </a:r>
                <a:r>
                  <a:rPr lang="en-US" sz="1800" b="1" baseline="-25000" dirty="0" smtClean="0">
                    <a:effectLst>
                      <a:outerShdw blurRad="38100" dist="38100" dir="2700000" algn="tl">
                        <a:srgbClr val="FFFFFF"/>
                      </a:outerShdw>
                    </a:effectLst>
                    <a:cs typeface="Times New Roman" pitchFamily="18" charset="0"/>
                  </a:rPr>
                  <a:t>1</a:t>
                </a:r>
                <a:r>
                  <a:rPr lang="en-US" sz="1800" b="1" dirty="0" smtClean="0">
                    <a:effectLst>
                      <a:outerShdw blurRad="38100" dist="38100" dir="2700000" algn="tl">
                        <a:srgbClr val="FFFFFF"/>
                      </a:outerShdw>
                    </a:effectLst>
                    <a:cs typeface="Times New Roman" pitchFamily="18" charset="0"/>
                  </a:rPr>
                  <a:t>            I</a:t>
                </a:r>
                <a:r>
                  <a:rPr lang="en-US" sz="1800" b="1" baseline="-25000" dirty="0" smtClean="0">
                    <a:effectLst>
                      <a:outerShdw blurRad="38100" dist="38100" dir="2700000" algn="tl">
                        <a:srgbClr val="FFFFFF"/>
                      </a:outerShdw>
                    </a:effectLst>
                    <a:cs typeface="Times New Roman" pitchFamily="18" charset="0"/>
                  </a:rPr>
                  <a:t>2</a:t>
                </a:r>
                <a:r>
                  <a:rPr lang="en-US" sz="1800" b="1" dirty="0" smtClean="0">
                    <a:effectLst>
                      <a:outerShdw blurRad="38100" dist="38100" dir="2700000" algn="tl">
                        <a:srgbClr val="FFFFFF"/>
                      </a:outerShdw>
                    </a:effectLst>
                    <a:cs typeface="Times New Roman" pitchFamily="18" charset="0"/>
                  </a:rPr>
                  <a:t>              I</a:t>
                </a:r>
                <a:r>
                  <a:rPr lang="en-US" sz="1800" b="1" baseline="-25000" dirty="0" smtClean="0">
                    <a:effectLst>
                      <a:outerShdw blurRad="38100" dist="38100" dir="2700000" algn="tl">
                        <a:srgbClr val="FFFFFF"/>
                      </a:outerShdw>
                    </a:effectLst>
                    <a:cs typeface="Times New Roman" pitchFamily="18" charset="0"/>
                  </a:rPr>
                  <a:t>3</a:t>
                </a:r>
              </a:p>
            </p:txBody>
          </p:sp>
        </p:grpSp>
      </p:grpSp>
      <p:sp>
        <p:nvSpPr>
          <p:cNvPr id="35" name="TextBox 34"/>
          <p:cNvSpPr txBox="1"/>
          <p:nvPr/>
        </p:nvSpPr>
        <p:spPr>
          <a:xfrm>
            <a:off x="274367" y="3886195"/>
            <a:ext cx="7955193" cy="369332"/>
          </a:xfrm>
          <a:prstGeom prst="rect">
            <a:avLst/>
          </a:prstGeom>
          <a:solidFill>
            <a:srgbClr val="FFFF00"/>
          </a:solidFill>
          <a:ln>
            <a:solidFill>
              <a:schemeClr val="tx1"/>
            </a:solidFill>
          </a:ln>
        </p:spPr>
        <p:txBody>
          <a:bodyPr wrap="square" rtlCol="0">
            <a:spAutoFit/>
          </a:bodyPr>
          <a:lstStyle/>
          <a:p>
            <a:r>
              <a:rPr lang="en-US" sz="1800" b="1" dirty="0" smtClean="0">
                <a:effectLst>
                  <a:outerShdw blurRad="38100" dist="38100" dir="2700000" algn="tl">
                    <a:srgbClr val="FFFFFF"/>
                  </a:outerShdw>
                </a:effectLst>
                <a:latin typeface="Arial" charset="0"/>
              </a:rPr>
              <a:t>Minimize Z = C</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C</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C</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 K</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y</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K</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y</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K</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y</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 H</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I</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H</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I</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H</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I</a:t>
            </a:r>
            <a:r>
              <a:rPr lang="en-US" sz="1800" b="1" baseline="-25000" dirty="0" smtClean="0">
                <a:effectLst>
                  <a:outerShdw blurRad="38100" dist="38100" dir="2700000" algn="tl">
                    <a:srgbClr val="FFFFFF"/>
                  </a:outerShdw>
                </a:effectLst>
                <a:latin typeface="Arial" charset="0"/>
              </a:rPr>
              <a:t>3</a:t>
            </a:r>
          </a:p>
        </p:txBody>
      </p:sp>
      <p:sp>
        <p:nvSpPr>
          <p:cNvPr id="37" name="TextBox 36"/>
          <p:cNvSpPr txBox="1"/>
          <p:nvPr/>
        </p:nvSpPr>
        <p:spPr>
          <a:xfrm>
            <a:off x="274367" y="4434829"/>
            <a:ext cx="6492169"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Subject to: 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3</a:t>
            </a:r>
            <a:r>
              <a:rPr lang="en-US" sz="1800" dirty="0" smtClean="0"/>
              <a:t> </a:t>
            </a:r>
            <a:r>
              <a:rPr lang="en-US" sz="1800" b="1" dirty="0" smtClean="0">
                <a:effectLst>
                  <a:outerShdw blurRad="38100" dist="38100" dir="2700000" algn="tl">
                    <a:srgbClr val="FFFFFF"/>
                  </a:outerShdw>
                </a:effectLst>
                <a:latin typeface="Arial" charset="0"/>
              </a:rPr>
              <a:t>≥  0        </a:t>
            </a:r>
            <a:r>
              <a:rPr lang="en-US" sz="1800" b="1" dirty="0" smtClean="0">
                <a:effectLst>
                  <a:outerShdw blurRad="38100" dist="38100" dir="2700000" algn="tl">
                    <a:srgbClr val="FFFFFF"/>
                  </a:outerShdw>
                </a:effectLst>
                <a:latin typeface="+mj-lt"/>
              </a:rPr>
              <a:t>I</a:t>
            </a:r>
            <a:r>
              <a:rPr lang="en-US" sz="1800" b="1" baseline="-25000" dirty="0" smtClean="0">
                <a:effectLst>
                  <a:outerShdw blurRad="38100" dist="38100" dir="2700000" algn="tl">
                    <a:srgbClr val="FFFFFF"/>
                  </a:outerShdw>
                </a:effectLst>
                <a:latin typeface="+mj-lt"/>
              </a:rPr>
              <a:t>1</a:t>
            </a:r>
            <a:r>
              <a:rPr lang="en-US" sz="1800" b="1" dirty="0" smtClean="0">
                <a:effectLst>
                  <a:outerShdw blurRad="38100" dist="38100" dir="2700000" algn="tl">
                    <a:srgbClr val="FFFFFF"/>
                  </a:outerShdw>
                </a:effectLst>
                <a:latin typeface="+mj-lt"/>
              </a:rPr>
              <a:t> , I</a:t>
            </a:r>
            <a:r>
              <a:rPr lang="en-US" sz="1800" b="1" baseline="-25000" dirty="0" smtClean="0">
                <a:effectLst>
                  <a:outerShdw blurRad="38100" dist="38100" dir="2700000" algn="tl">
                    <a:srgbClr val="FFFFFF"/>
                  </a:outerShdw>
                </a:effectLst>
                <a:latin typeface="+mj-lt"/>
              </a:rPr>
              <a:t>2</a:t>
            </a:r>
            <a:r>
              <a:rPr lang="en-US" sz="1800" b="1" dirty="0" smtClean="0">
                <a:effectLst>
                  <a:outerShdw blurRad="38100" dist="38100" dir="2700000" algn="tl">
                    <a:srgbClr val="FFFFFF"/>
                  </a:outerShdw>
                </a:effectLst>
                <a:latin typeface="+mj-lt"/>
              </a:rPr>
              <a:t> , I</a:t>
            </a:r>
            <a:r>
              <a:rPr lang="en-US" sz="1800" b="1" baseline="-25000" dirty="0" smtClean="0">
                <a:effectLst>
                  <a:outerShdw blurRad="38100" dist="38100" dir="2700000" algn="tl">
                    <a:srgbClr val="FFFFFF"/>
                  </a:outerShdw>
                </a:effectLst>
                <a:latin typeface="+mj-lt"/>
              </a:rPr>
              <a:t>3</a:t>
            </a:r>
            <a:r>
              <a:rPr lang="en-US" sz="1800" dirty="0" smtClean="0">
                <a:latin typeface="+mj-lt"/>
              </a:rPr>
              <a:t> </a:t>
            </a:r>
            <a:r>
              <a:rPr lang="en-US" sz="1800" b="1" dirty="0" smtClean="0">
                <a:effectLst>
                  <a:outerShdw blurRad="38100" dist="38100" dir="2700000" algn="tl">
                    <a:srgbClr val="FFFFFF"/>
                  </a:outerShdw>
                </a:effectLst>
                <a:latin typeface="+mj-lt"/>
              </a:rPr>
              <a:t>≥  0</a:t>
            </a:r>
          </a:p>
        </p:txBody>
      </p:sp>
      <p:graphicFrame>
        <p:nvGraphicFramePr>
          <p:cNvPr id="39" name="Table 38"/>
          <p:cNvGraphicFramePr>
            <a:graphicFrameLocks noGrp="1"/>
          </p:cNvGraphicFramePr>
          <p:nvPr/>
        </p:nvGraphicFramePr>
        <p:xfrm>
          <a:off x="274367" y="4983463"/>
          <a:ext cx="3657560" cy="1112520"/>
        </p:xfrm>
        <a:graphic>
          <a:graphicData uri="http://schemas.openxmlformats.org/drawingml/2006/table">
            <a:tbl>
              <a:tblPr firstRow="1" bandRow="1">
                <a:tableStyleId>{F5AB1C69-6EDB-4FF4-983F-18BD219EF322}</a:tableStyleId>
              </a:tblPr>
              <a:tblGrid>
                <a:gridCol w="1828780"/>
                <a:gridCol w="315001"/>
                <a:gridCol w="1513779"/>
              </a:tblGrid>
              <a:tr h="370840">
                <a:tc>
                  <a:txBody>
                    <a:bodyPr/>
                    <a:lstStyle/>
                    <a:p>
                      <a:pPr algn="r"/>
                      <a:r>
                        <a:rPr lang="en-US" sz="1800" b="1" dirty="0" smtClean="0">
                          <a:solidFill>
                            <a:schemeClr val="tx1"/>
                          </a:solidFill>
                          <a:effectLst>
                            <a:outerShdw blurRad="38100" dist="38100" dir="2700000" algn="tl">
                              <a:srgbClr val="FFFFFF"/>
                            </a:outerShdw>
                          </a:effectLst>
                          <a:latin typeface="Arial" charset="0"/>
                        </a:rPr>
                        <a:t>X</a:t>
                      </a:r>
                      <a:r>
                        <a:rPr lang="en-US" sz="1800" b="1" baseline="-25000" dirty="0" smtClean="0">
                          <a:solidFill>
                            <a:schemeClr val="tx1"/>
                          </a:solidFill>
                          <a:effectLst>
                            <a:outerShdw blurRad="38100" dist="38100" dir="2700000" algn="tl">
                              <a:srgbClr val="FFFFFF"/>
                            </a:outerShdw>
                          </a:effectLst>
                          <a:latin typeface="Arial" charset="0"/>
                        </a:rPr>
                        <a:t>1</a:t>
                      </a:r>
                      <a:r>
                        <a:rPr lang="en-US" sz="1800" b="1" dirty="0" smtClean="0">
                          <a:solidFill>
                            <a:schemeClr val="tx1"/>
                          </a:solidFill>
                          <a:effectLst>
                            <a:outerShdw blurRad="38100" dist="38100" dir="2700000" algn="tl">
                              <a:srgbClr val="FFFFFF"/>
                            </a:outerShdw>
                          </a:effectLst>
                          <a:latin typeface="Arial" charset="0"/>
                        </a:rPr>
                        <a:t> – I</a:t>
                      </a:r>
                      <a:r>
                        <a:rPr lang="en-US" sz="1800" b="1" baseline="-25000" dirty="0" smtClean="0">
                          <a:solidFill>
                            <a:schemeClr val="tx1"/>
                          </a:solidFill>
                          <a:effectLst>
                            <a:outerShdw blurRad="38100" dist="38100" dir="2700000" algn="tl">
                              <a:srgbClr val="FFFFFF"/>
                            </a:outerShdw>
                          </a:effectLst>
                          <a:latin typeface="Arial" charset="0"/>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effectLst>
                            <a:outerShdw blurRad="38100" dist="38100" dir="2700000" algn="tl">
                              <a:srgbClr val="FFFFFF"/>
                            </a:outerShdw>
                          </a:effectLst>
                          <a:latin typeface="Arial" charset="0"/>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smtClean="0">
                          <a:solidFill>
                            <a:schemeClr val="tx1"/>
                          </a:solidFill>
                          <a:effectLst>
                            <a:outerShdw blurRad="38100" dist="38100" dir="2700000" algn="tl">
                              <a:srgbClr val="FFFFFF"/>
                            </a:outerShdw>
                          </a:effectLst>
                          <a:latin typeface="Arial" charset="0"/>
                        </a:rPr>
                        <a:t>D</a:t>
                      </a:r>
                      <a:r>
                        <a:rPr lang="en-US" sz="1800" b="1" baseline="-25000" dirty="0" smtClean="0">
                          <a:solidFill>
                            <a:schemeClr val="tx1"/>
                          </a:solidFill>
                          <a:effectLst>
                            <a:outerShdw blurRad="38100" dist="38100" dir="2700000" algn="tl">
                              <a:srgbClr val="FFFFFF"/>
                            </a:outerShdw>
                          </a:effectLst>
                          <a:latin typeface="Arial" charset="0"/>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I</a:t>
                      </a:r>
                      <a:r>
                        <a:rPr lang="en-US" sz="1800" b="1" baseline="-25000" dirty="0" smtClean="0">
                          <a:effectLst>
                            <a:outerShdw blurRad="38100" dist="38100" dir="2700000" algn="tl">
                              <a:srgbClr val="FFFFFF"/>
                            </a:outerShdw>
                          </a:effectLst>
                          <a:latin typeface="Arial" charset="0"/>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effectLst>
                            <a:outerShdw blurRad="38100" dist="38100" dir="2700000" algn="tl">
                              <a:srgbClr val="FFFFFF"/>
                            </a:outerShdw>
                          </a:effectLst>
                          <a:latin typeface="Arial" charset="0"/>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effectLst>
                            <a:outerShdw blurRad="38100" dist="38100" dir="2700000" algn="tl">
                              <a:srgbClr val="FFFFFF"/>
                            </a:outerShdw>
                          </a:effectLst>
                          <a:latin typeface="Arial" charset="0"/>
                        </a:rPr>
                        <a:t>D</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2</a:t>
                      </a:r>
                      <a:endParaRPr lang="en-US" sz="1800" b="1" dirty="0" smtClean="0">
                        <a:effectLst>
                          <a:outerShdw blurRad="38100" dist="38100" dir="2700000" algn="tl">
                            <a:srgbClr val="FFFFFF"/>
                          </a:outerShdw>
                        </a:effectLst>
                        <a:latin typeface="Aria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X</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 I</a:t>
                      </a:r>
                      <a:r>
                        <a:rPr lang="en-US" sz="1800" b="1" baseline="-25000" dirty="0" smtClean="0">
                          <a:effectLst>
                            <a:outerShdw blurRad="38100" dist="38100" dir="2700000" algn="tl">
                              <a:srgbClr val="FFFFFF"/>
                            </a:outerShdw>
                          </a:effectLst>
                          <a:latin typeface="Arial" charset="0"/>
                        </a:rPr>
                        <a:t>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effectLst>
                            <a:outerShdw blurRad="38100" dist="38100" dir="2700000" algn="tl">
                              <a:srgbClr val="FFFFFF"/>
                            </a:outerShdw>
                          </a:effectLst>
                          <a:latin typeface="Arial"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effectLst>
                            <a:outerShdw blurRad="38100" dist="38100" dir="2700000" algn="tl">
                              <a:srgbClr val="FFFFFF"/>
                            </a:outerShdw>
                          </a:effectLst>
                          <a:latin typeface="Arial" charset="0"/>
                        </a:rPr>
                        <a:t>D</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D</a:t>
                      </a:r>
                      <a:r>
                        <a:rPr lang="en-US" sz="1800" b="1" baseline="-25000" dirty="0" smtClean="0">
                          <a:effectLst>
                            <a:outerShdw blurRad="38100" dist="38100" dir="2700000" algn="tl">
                              <a:srgbClr val="FFFFFF"/>
                            </a:outerShdw>
                          </a:effectLst>
                          <a:latin typeface="Arial" charset="0"/>
                        </a:rPr>
                        <a:t>3</a:t>
                      </a:r>
                      <a:endParaRPr lang="en-US" sz="1800" b="1" dirty="0" smtClean="0">
                        <a:effectLst>
                          <a:outerShdw blurRad="38100" dist="38100" dir="2700000" algn="tl">
                            <a:srgbClr val="FFFFFF"/>
                          </a:outerShdw>
                        </a:effectLst>
                        <a:latin typeface="Arial"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0" name="TextBox 39"/>
          <p:cNvSpPr txBox="1"/>
          <p:nvPr/>
        </p:nvSpPr>
        <p:spPr>
          <a:xfrm>
            <a:off x="4114805" y="4892024"/>
            <a:ext cx="4663389" cy="1200329"/>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 My</a:t>
            </a:r>
            <a:r>
              <a:rPr lang="en-US" sz="1800" b="1" baseline="-25000" dirty="0" smtClean="0">
                <a:effectLst>
                  <a:outerShdw blurRad="38100" dist="38100" dir="2700000" algn="tl">
                    <a:srgbClr val="FFFFFF"/>
                  </a:outerShdw>
                </a:effectLst>
                <a:latin typeface="Arial" charset="0"/>
              </a:rPr>
              <a:t>1 </a:t>
            </a:r>
            <a:r>
              <a:rPr lang="en-US" sz="1800" b="1" dirty="0" smtClean="0">
                <a:effectLst>
                  <a:outerShdw blurRad="38100" dist="38100" dir="2700000" algn="tl">
                    <a:srgbClr val="FFFFFF"/>
                  </a:outerShdw>
                </a:effectLst>
                <a:latin typeface="Arial" charset="0"/>
              </a:rPr>
              <a:t>≤ 0</a:t>
            </a:r>
            <a:endParaRPr lang="en-US" sz="1800" b="1" baseline="-25000" dirty="0" smtClean="0">
              <a:effectLst>
                <a:outerShdw blurRad="38100" dist="38100" dir="2700000" algn="tl">
                  <a:srgbClr val="FFFFFF"/>
                </a:outerShdw>
              </a:effectLst>
              <a:latin typeface="Arial" charset="0"/>
            </a:endParaRPr>
          </a:p>
          <a:p>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 My</a:t>
            </a:r>
            <a:r>
              <a:rPr lang="en-US" sz="1800" b="1" baseline="-25000" dirty="0" smtClean="0">
                <a:effectLst>
                  <a:outerShdw blurRad="38100" dist="38100" dir="2700000" algn="tl">
                    <a:srgbClr val="FFFFFF"/>
                  </a:outerShdw>
                </a:effectLst>
                <a:latin typeface="Arial" charset="0"/>
              </a:rPr>
              <a:t>2 </a:t>
            </a:r>
            <a:r>
              <a:rPr lang="en-US" sz="1800" b="1" dirty="0" smtClean="0">
                <a:effectLst>
                  <a:outerShdw blurRad="38100" dist="38100" dir="2700000" algn="tl">
                    <a:srgbClr val="FFFFFF"/>
                  </a:outerShdw>
                </a:effectLst>
                <a:latin typeface="Arial" charset="0"/>
              </a:rPr>
              <a:t>≤ 0</a:t>
            </a:r>
            <a:r>
              <a:rPr lang="en-US" sz="1800" b="1" baseline="-25000" dirty="0" smtClean="0">
                <a:effectLst>
                  <a:outerShdw blurRad="38100" dist="38100" dir="2700000" algn="tl">
                    <a:srgbClr val="FFFFFF"/>
                  </a:outerShdw>
                </a:effectLst>
                <a:latin typeface="Arial" charset="0"/>
              </a:rPr>
              <a:t>         </a:t>
            </a:r>
            <a:r>
              <a:rPr lang="en-US" sz="1800" b="1" dirty="0" smtClean="0">
                <a:effectLst>
                  <a:outerShdw blurRad="38100" dist="38100" dir="2700000" algn="tl">
                    <a:srgbClr val="FFFFFF"/>
                  </a:outerShdw>
                </a:effectLst>
                <a:latin typeface="Arial" charset="0"/>
              </a:rPr>
              <a:t>M is a very large number</a:t>
            </a:r>
          </a:p>
          <a:p>
            <a:r>
              <a:rPr lang="en-US" sz="1800" b="1" dirty="0" smtClean="0">
                <a:effectLst>
                  <a:outerShdw blurRad="38100" dist="38100" dir="2700000" algn="tl">
                    <a:srgbClr val="FFFFFF"/>
                  </a:outerShdw>
                </a:effectLst>
                <a:latin typeface="Arial" charset="0"/>
              </a:rPr>
              <a:t>X</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 My</a:t>
            </a:r>
            <a:r>
              <a:rPr lang="en-US" sz="1800" b="1" baseline="-25000" dirty="0" smtClean="0">
                <a:effectLst>
                  <a:outerShdw blurRad="38100" dist="38100" dir="2700000" algn="tl">
                    <a:srgbClr val="FFFFFF"/>
                  </a:outerShdw>
                </a:effectLst>
                <a:latin typeface="Arial" charset="0"/>
              </a:rPr>
              <a:t>3 </a:t>
            </a:r>
            <a:r>
              <a:rPr lang="en-US" sz="1800" b="1" dirty="0" smtClean="0">
                <a:effectLst>
                  <a:outerShdw blurRad="38100" dist="38100" dir="2700000" algn="tl">
                    <a:srgbClr val="FFFFFF"/>
                  </a:outerShdw>
                </a:effectLst>
                <a:latin typeface="Arial" charset="0"/>
              </a:rPr>
              <a:t>≤ 0</a:t>
            </a:r>
          </a:p>
          <a:p>
            <a:r>
              <a:rPr lang="en-US" sz="1800" b="1" dirty="0" smtClean="0">
                <a:effectLst>
                  <a:outerShdw blurRad="38100" dist="38100" dir="2700000" algn="tl">
                    <a:srgbClr val="FFFFFF"/>
                  </a:outerShdw>
                </a:effectLst>
                <a:latin typeface="Arial" charset="0"/>
              </a:rPr>
              <a:t>y</a:t>
            </a:r>
            <a:r>
              <a:rPr lang="en-US" sz="1800" b="1" baseline="-25000" dirty="0" smtClean="0">
                <a:effectLst>
                  <a:outerShdw blurRad="38100" dist="38100" dir="2700000" algn="tl">
                    <a:srgbClr val="FFFFFF"/>
                  </a:outerShdw>
                </a:effectLst>
                <a:latin typeface="Arial" charset="0"/>
              </a:rPr>
              <a:t>1 </a:t>
            </a:r>
            <a:r>
              <a:rPr lang="en-US" sz="1800" b="1" dirty="0" smtClean="0">
                <a:effectLst>
                  <a:outerShdw blurRad="38100" dist="38100" dir="2700000" algn="tl">
                    <a:srgbClr val="FFFFFF"/>
                  </a:outerShdw>
                </a:effectLst>
                <a:latin typeface="Arial" charset="0"/>
              </a:rPr>
              <a:t>, y</a:t>
            </a:r>
            <a:r>
              <a:rPr lang="en-US" sz="1800" b="1" baseline="-25000" dirty="0" smtClean="0">
                <a:effectLst>
                  <a:outerShdw blurRad="38100" dist="38100" dir="2700000" algn="tl">
                    <a:srgbClr val="FFFFFF"/>
                  </a:outerShdw>
                </a:effectLst>
                <a:latin typeface="Arial" charset="0"/>
              </a:rPr>
              <a:t>2 </a:t>
            </a:r>
            <a:r>
              <a:rPr lang="en-US" sz="1800" b="1" dirty="0" smtClean="0">
                <a:effectLst>
                  <a:outerShdw blurRad="38100" dist="38100" dir="2700000" algn="tl">
                    <a:srgbClr val="FFFFFF"/>
                  </a:outerShdw>
                </a:effectLst>
                <a:latin typeface="Arial" charset="0"/>
              </a:rPr>
              <a:t> and y</a:t>
            </a:r>
            <a:r>
              <a:rPr lang="en-US" sz="1800" b="1" baseline="-25000" dirty="0" smtClean="0">
                <a:effectLst>
                  <a:outerShdw blurRad="38100" dist="38100" dir="2700000" algn="tl">
                    <a:srgbClr val="FFFFFF"/>
                  </a:outerShdw>
                </a:effectLst>
                <a:latin typeface="Arial" charset="0"/>
              </a:rPr>
              <a:t>3 </a:t>
            </a:r>
            <a:r>
              <a:rPr lang="en-US" sz="1800" b="1" dirty="0" smtClean="0">
                <a:effectLst>
                  <a:outerShdw blurRad="38100" dist="38100" dir="2700000" algn="tl">
                    <a:srgbClr val="FFFFFF"/>
                  </a:outerShdw>
                </a:effectLst>
                <a:latin typeface="Arial" charset="0"/>
              </a:rPr>
              <a:t>: 0 or 1</a:t>
            </a:r>
          </a:p>
        </p:txBody>
      </p:sp>
      <p:sp>
        <p:nvSpPr>
          <p:cNvPr id="36" name="AutoShape 15"/>
          <p:cNvSpPr>
            <a:spLocks noChangeArrowheads="1"/>
          </p:cNvSpPr>
          <p:nvPr/>
        </p:nvSpPr>
        <p:spPr bwMode="blackWhite">
          <a:xfrm>
            <a:off x="228599" y="152400"/>
            <a:ext cx="4800596" cy="1055608"/>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Lot sizing formulation (</a:t>
            </a:r>
            <a:r>
              <a:rPr lang="en-US" sz="2000" b="1" dirty="0" smtClean="0">
                <a:solidFill>
                  <a:schemeClr val="tx2"/>
                </a:solidFill>
                <a:effectLst>
                  <a:outerShdw blurRad="38100" dist="38100" dir="2700000" algn="tl">
                    <a:srgbClr val="FFFFFF"/>
                  </a:outerShdw>
                </a:effectLst>
                <a:latin typeface="Verdana" pitchFamily="34" charset="0"/>
              </a:rPr>
              <a:t>shown for 3 periods</a:t>
            </a:r>
            <a:r>
              <a:rPr lang="en-US" sz="2800" b="1" dirty="0" smtClean="0">
                <a:solidFill>
                  <a:schemeClr val="tx2"/>
                </a:solidFill>
                <a:effectLst>
                  <a:outerShdw blurRad="38100" dist="38100" dir="2700000" algn="tl">
                    <a:srgbClr val="FFFFFF"/>
                  </a:outerShdw>
                </a:effectLst>
                <a:latin typeface="Verdana" pitchFamily="34"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p:bldP spid="4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74409656"/>
              </p:ext>
            </p:extLst>
          </p:nvPr>
        </p:nvGraphicFramePr>
        <p:xfrm>
          <a:off x="2849892" y="221337"/>
          <a:ext cx="5653985" cy="1554480"/>
        </p:xfrm>
        <a:graphic>
          <a:graphicData uri="http://schemas.openxmlformats.org/drawingml/2006/table">
            <a:tbl>
              <a:tblPr firstRow="1" bandRow="1">
                <a:tableStyleId>{2D5ABB26-0587-4C30-8999-92F81FD0307C}</a:tableStyleId>
              </a:tblPr>
              <a:tblGrid>
                <a:gridCol w="2384779"/>
                <a:gridCol w="495540"/>
                <a:gridCol w="579130"/>
                <a:gridCol w="494576"/>
                <a:gridCol w="495546"/>
                <a:gridCol w="495546"/>
                <a:gridCol w="708868"/>
              </a:tblGrid>
              <a:tr h="219457">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Period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Total </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Demand (D</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50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60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377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Purchase price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C</a:t>
                      </a:r>
                      <a:r>
                        <a:rPr lang="en-US" sz="1800" b="1" kern="1200" baseline="-250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coast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K</a:t>
                      </a:r>
                      <a:r>
                        <a:rPr lang="en-US" sz="1800" b="1" kern="1200" baseline="-250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120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125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 (H</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AutoShape 15"/>
          <p:cNvSpPr>
            <a:spLocks noChangeArrowheads="1"/>
          </p:cNvSpPr>
          <p:nvPr/>
        </p:nvSpPr>
        <p:spPr bwMode="blackWhite">
          <a:xfrm>
            <a:off x="228601" y="152400"/>
            <a:ext cx="2606058" cy="442674"/>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9144" rIns="9144">
            <a:spAutoFit/>
          </a:bodyPr>
          <a:lstStyle/>
          <a:p>
            <a:r>
              <a:rPr lang="en-US" sz="2000" b="1" dirty="0" smtClean="0">
                <a:solidFill>
                  <a:schemeClr val="tx2"/>
                </a:solidFill>
                <a:effectLst>
                  <a:outerShdw blurRad="38100" dist="38100" dir="2700000" algn="tl">
                    <a:srgbClr val="FFFFFF"/>
                  </a:outerShdw>
                </a:effectLst>
                <a:latin typeface="Verdana" pitchFamily="34" charset="0"/>
              </a:rPr>
              <a:t>Lot sizing model: </a:t>
            </a:r>
          </a:p>
        </p:txBody>
      </p:sp>
      <p:sp>
        <p:nvSpPr>
          <p:cNvPr id="14" name="TextBox 13"/>
          <p:cNvSpPr txBox="1"/>
          <p:nvPr/>
        </p:nvSpPr>
        <p:spPr>
          <a:xfrm>
            <a:off x="274367" y="2242081"/>
            <a:ext cx="6949364"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Verdana" pitchFamily="34" charset="0"/>
                <a:ea typeface="Verdana" pitchFamily="34" charset="0"/>
                <a:cs typeface="Verdana" pitchFamily="34" charset="0"/>
              </a:rPr>
              <a:t>In period 1, we must buy at least 87 units. Why?</a:t>
            </a:r>
          </a:p>
        </p:txBody>
      </p:sp>
      <p:sp>
        <p:nvSpPr>
          <p:cNvPr id="9" name="TextBox 8"/>
          <p:cNvSpPr txBox="1"/>
          <p:nvPr/>
        </p:nvSpPr>
        <p:spPr>
          <a:xfrm>
            <a:off x="243880" y="2788927"/>
            <a:ext cx="8473311"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In period 1, we could buy 87, 88, 89, …., 376 or 377 units. Why?</a:t>
            </a:r>
          </a:p>
        </p:txBody>
      </p:sp>
      <p:sp>
        <p:nvSpPr>
          <p:cNvPr id="10" name="TextBox 9"/>
          <p:cNvSpPr txBox="1"/>
          <p:nvPr/>
        </p:nvSpPr>
        <p:spPr>
          <a:xfrm>
            <a:off x="274402" y="679571"/>
            <a:ext cx="2743135" cy="1323439"/>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Verdana" pitchFamily="34" charset="0"/>
                <a:ea typeface="Verdana" pitchFamily="34" charset="0"/>
                <a:cs typeface="Verdana" pitchFamily="34" charset="0"/>
              </a:rPr>
              <a:t>Procedure when per unit purchase price does not change.</a:t>
            </a:r>
          </a:p>
        </p:txBody>
      </p:sp>
      <p:sp>
        <p:nvSpPr>
          <p:cNvPr id="4" name="TextBox 3"/>
          <p:cNvSpPr txBox="1"/>
          <p:nvPr/>
        </p:nvSpPr>
        <p:spPr>
          <a:xfrm>
            <a:off x="274402" y="3337561"/>
            <a:ext cx="8595231" cy="830997"/>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Arial" charset="0"/>
              </a:rPr>
              <a:t>Property</a:t>
            </a:r>
            <a:r>
              <a:rPr lang="en-US" b="1" dirty="0">
                <a:effectLst>
                  <a:outerShdw blurRad="38100" dist="38100" dir="2700000" algn="tl">
                    <a:srgbClr val="FFFFFF"/>
                  </a:outerShdw>
                </a:effectLst>
                <a:latin typeface="Arial" charset="0"/>
              </a:rPr>
              <a:t>: We </a:t>
            </a:r>
            <a:r>
              <a:rPr lang="en-US" b="1" dirty="0" smtClean="0">
                <a:effectLst>
                  <a:outerShdw blurRad="38100" dist="38100" dir="2700000" algn="tl">
                    <a:srgbClr val="FFFFFF"/>
                  </a:outerShdw>
                </a:effectLst>
                <a:latin typeface="Arial" charset="0"/>
              </a:rPr>
              <a:t>should not buy </a:t>
            </a:r>
            <a:r>
              <a:rPr lang="en-US" b="1" dirty="0">
                <a:effectLst>
                  <a:outerShdw blurRad="38100" dist="38100" dir="2700000" algn="tl">
                    <a:srgbClr val="FFFFFF"/>
                  </a:outerShdw>
                </a:effectLst>
                <a:latin typeface="Arial" charset="0"/>
              </a:rPr>
              <a:t>units equal to partial period </a:t>
            </a:r>
            <a:r>
              <a:rPr lang="en-US" b="1" dirty="0" smtClean="0">
                <a:effectLst>
                  <a:outerShdw blurRad="38100" dist="38100" dir="2700000" algn="tl">
                    <a:srgbClr val="FFFFFF"/>
                  </a:outerShdw>
                </a:effectLst>
                <a:latin typeface="Arial" charset="0"/>
              </a:rPr>
              <a:t>demand.</a:t>
            </a:r>
            <a:endParaRPr lang="en-US" dirty="0"/>
          </a:p>
        </p:txBody>
      </p:sp>
      <p:sp>
        <p:nvSpPr>
          <p:cNvPr id="11" name="TextBox 10"/>
          <p:cNvSpPr txBox="1"/>
          <p:nvPr/>
        </p:nvSpPr>
        <p:spPr>
          <a:xfrm>
            <a:off x="274402" y="4320958"/>
            <a:ext cx="8595231"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Arial" charset="0"/>
              </a:rPr>
              <a:t>We should buy 87 or 87+50 or 87+50+100, an so on In P1</a:t>
            </a:r>
            <a:endParaRPr lang="en-US" dirty="0"/>
          </a:p>
        </p:txBody>
      </p:sp>
      <p:sp>
        <p:nvSpPr>
          <p:cNvPr id="15" name="TextBox 14"/>
          <p:cNvSpPr txBox="1"/>
          <p:nvPr/>
        </p:nvSpPr>
        <p:spPr>
          <a:xfrm>
            <a:off x="243880" y="5074902"/>
            <a:ext cx="8595231"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Arial" charset="0"/>
              </a:rPr>
              <a:t>Buy 0 or 50 or 50+100 , …., 50+100+60+80 In P2. Why?</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4" grpId="0"/>
      <p:bldP spid="11"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28601" y="1950750"/>
            <a:ext cx="7909521" cy="4106355"/>
            <a:chOff x="228601" y="1950750"/>
            <a:chExt cx="7909521" cy="4106355"/>
          </a:xfrm>
        </p:grpSpPr>
        <p:grpSp>
          <p:nvGrpSpPr>
            <p:cNvPr id="5" name="Group 4"/>
            <p:cNvGrpSpPr/>
            <p:nvPr/>
          </p:nvGrpSpPr>
          <p:grpSpPr>
            <a:xfrm>
              <a:off x="228601" y="1950750"/>
              <a:ext cx="4892033" cy="1478250"/>
              <a:chOff x="228601" y="1950750"/>
              <a:chExt cx="4892033" cy="1478250"/>
            </a:xfrm>
          </p:grpSpPr>
          <p:sp>
            <p:nvSpPr>
              <p:cNvPr id="4" name="Oval 3"/>
              <p:cNvSpPr/>
              <p:nvPr/>
            </p:nvSpPr>
            <p:spPr bwMode="auto">
              <a:xfrm>
                <a:off x="3566171" y="2971805"/>
                <a:ext cx="1554463" cy="457195"/>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1" name="Oval 10"/>
              <p:cNvSpPr/>
              <p:nvPr/>
            </p:nvSpPr>
            <p:spPr bwMode="auto">
              <a:xfrm>
                <a:off x="3931926" y="1950750"/>
                <a:ext cx="822951" cy="457195"/>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5" name="Oval 14"/>
              <p:cNvSpPr/>
              <p:nvPr/>
            </p:nvSpPr>
            <p:spPr bwMode="auto">
              <a:xfrm>
                <a:off x="228601" y="2941340"/>
                <a:ext cx="822951" cy="457195"/>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6" name="TextBox 5"/>
            <p:cNvSpPr txBox="1"/>
            <p:nvPr/>
          </p:nvSpPr>
          <p:spPr>
            <a:xfrm>
              <a:off x="228602" y="5349219"/>
              <a:ext cx="7909520" cy="707886"/>
            </a:xfrm>
            <a:prstGeom prst="rect">
              <a:avLst/>
            </a:prstGeom>
            <a:solidFill>
              <a:schemeClr val="accent1">
                <a:lumMod val="60000"/>
                <a:lumOff val="40000"/>
              </a:schemeClr>
            </a:solidFill>
            <a:ln>
              <a:solidFill>
                <a:schemeClr val="tx1"/>
              </a:solidFill>
            </a:ln>
          </p:spPr>
          <p:txBody>
            <a:bodyPr wrap="square" rtlCol="0">
              <a:spAutoFit/>
            </a:bodyPr>
            <a:lstStyle/>
            <a:p>
              <a:r>
                <a:rPr lang="en-US" sz="2000" b="1" dirty="0">
                  <a:effectLst>
                    <a:outerShdw blurRad="38100" dist="38100" dir="2700000" algn="tl">
                      <a:srgbClr val="FFFFFF"/>
                    </a:outerShdw>
                  </a:effectLst>
                  <a:latin typeface="Arial" charset="0"/>
                </a:rPr>
                <a:t>What does cell P2-P4 indicate?</a:t>
              </a:r>
            </a:p>
            <a:p>
              <a:r>
                <a:rPr lang="en-US" sz="2000" b="1" dirty="0" smtClean="0">
                  <a:effectLst>
                    <a:outerShdw blurRad="38100" dist="38100" dir="2700000" algn="tl">
                      <a:srgbClr val="FFFFFF"/>
                    </a:outerShdw>
                  </a:effectLst>
                  <a:latin typeface="Arial" charset="0"/>
                </a:rPr>
                <a:t>Buying (50+100+60</a:t>
              </a:r>
              <a:r>
                <a:rPr lang="en-US" sz="2000" b="1" dirty="0">
                  <a:effectLst>
                    <a:outerShdw blurRad="38100" dist="38100" dir="2700000" algn="tl">
                      <a:srgbClr val="FFFFFF"/>
                    </a:outerShdw>
                  </a:effectLst>
                  <a:latin typeface="Arial" charset="0"/>
                </a:rPr>
                <a:t>) units to meet demand for periods P2 to P4. </a:t>
              </a:r>
            </a:p>
          </p:txBody>
        </p:sp>
      </p:grpSp>
      <p:graphicFrame>
        <p:nvGraphicFramePr>
          <p:cNvPr id="13" name="Table 12"/>
          <p:cNvGraphicFramePr>
            <a:graphicFrameLocks noGrp="1"/>
          </p:cNvGraphicFramePr>
          <p:nvPr>
            <p:extLst>
              <p:ext uri="{D42A27DB-BD31-4B8C-83A1-F6EECF244321}">
                <p14:modId xmlns:p14="http://schemas.microsoft.com/office/powerpoint/2010/main" val="2856491920"/>
              </p:ext>
            </p:extLst>
          </p:nvPr>
        </p:nvGraphicFramePr>
        <p:xfrm>
          <a:off x="228601" y="1965976"/>
          <a:ext cx="6949440" cy="3205480"/>
        </p:xfrm>
        <a:graphic>
          <a:graphicData uri="http://schemas.openxmlformats.org/drawingml/2006/table">
            <a:tbl>
              <a:tblPr firstRow="1" bandRow="1">
                <a:tableStyleId>{5C22544A-7EE6-4342-B048-85BDC9FD1C3A}</a:tableStyleId>
              </a:tblPr>
              <a:tblGrid>
                <a:gridCol w="822960"/>
                <a:gridCol w="457200"/>
                <a:gridCol w="731520"/>
                <a:gridCol w="1280160"/>
                <a:gridCol w="1645920"/>
                <a:gridCol w="2011680"/>
              </a:tblGrid>
              <a:tr h="370840">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86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87</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87+50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outerShdw blurRad="38100" dist="38100" dir="2700000" algn="tl">
                              <a:srgbClr val="FFFFFF"/>
                            </a:outerShdw>
                          </a:effectLst>
                          <a:latin typeface="Arial" charset="0"/>
                          <a:ea typeface="+mn-ea"/>
                          <a:cs typeface="+mn-cs"/>
                        </a:rPr>
                        <a:t>87+50+100</a:t>
                      </a:r>
                    </a:p>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87+50+100+60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87+50+100+60+80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86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50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outerShdw blurRad="38100" dist="38100" dir="2700000" algn="tl">
                              <a:srgbClr val="FFFFFF"/>
                            </a:outerShdw>
                          </a:effectLst>
                          <a:latin typeface="Arial" charset="0"/>
                          <a:ea typeface="+mn-ea"/>
                          <a:cs typeface="+mn-cs"/>
                        </a:rPr>
                        <a:t>50+100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50+100+60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50+100+60+80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86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outerShdw blurRad="38100" dist="38100" dir="2700000" algn="tl">
                              <a:srgbClr val="FFFFFF"/>
                            </a:outerShdw>
                          </a:effectLst>
                          <a:latin typeface="Arial" charset="0"/>
                          <a:ea typeface="+mn-ea"/>
                          <a:cs typeface="+mn-cs"/>
                        </a:rPr>
                        <a:t>100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100+60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100+60+80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86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60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60+80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8640">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tile tx="0" ty="0" sx="100000" sy="100000" flip="none" algn="tl"/>
                    </a:blipFill>
                  </a:tcPr>
                </a:tc>
                <a:tc>
                  <a:txBody>
                    <a:bodyPr/>
                    <a:lstStyle/>
                    <a:p>
                      <a:pPr algn="ctr"/>
                      <a:r>
                        <a:rPr lang="en-US" sz="1800" b="1" kern="1200" dirty="0" smtClean="0">
                          <a:solidFill>
                            <a:schemeClr val="tx1"/>
                          </a:solidFill>
                          <a:effectLst>
                            <a:outerShdw blurRad="38100" dist="38100" dir="2700000" algn="tl">
                              <a:srgbClr val="FFFFFF"/>
                            </a:outerShdw>
                          </a:effectLst>
                          <a:latin typeface="Arial" charset="0"/>
                          <a:ea typeface="+mn-ea"/>
                          <a:cs typeface="+mn-cs"/>
                        </a:rPr>
                        <a:t>80</a:t>
                      </a:r>
                    </a:p>
                  </a:txBody>
                  <a:tcPr marL="18288"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661815365"/>
              </p:ext>
            </p:extLst>
          </p:nvPr>
        </p:nvGraphicFramePr>
        <p:xfrm>
          <a:off x="2849892" y="221337"/>
          <a:ext cx="5653985" cy="1554480"/>
        </p:xfrm>
        <a:graphic>
          <a:graphicData uri="http://schemas.openxmlformats.org/drawingml/2006/table">
            <a:tbl>
              <a:tblPr firstRow="1" bandRow="1">
                <a:tableStyleId>{2D5ABB26-0587-4C30-8999-92F81FD0307C}</a:tableStyleId>
              </a:tblPr>
              <a:tblGrid>
                <a:gridCol w="2384779"/>
                <a:gridCol w="495540"/>
                <a:gridCol w="579130"/>
                <a:gridCol w="494576"/>
                <a:gridCol w="495546"/>
                <a:gridCol w="495546"/>
                <a:gridCol w="708868"/>
              </a:tblGrid>
              <a:tr h="219457">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Period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800" b="1" kern="1200" dirty="0" smtClean="0">
                          <a:solidFill>
                            <a:schemeClr val="tx1"/>
                          </a:solidFill>
                          <a:effectLst>
                            <a:outerShdw blurRad="38100" dist="38100" dir="2700000" algn="tl">
                              <a:srgbClr val="FFFFFF"/>
                            </a:outerShdw>
                          </a:effectLst>
                          <a:latin typeface="Arial" charset="0"/>
                          <a:ea typeface="+mn-ea"/>
                          <a:cs typeface="+mn-cs"/>
                        </a:rPr>
                        <a:t>Total </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Demand (D</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50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60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377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Purchase price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C</a:t>
                      </a:r>
                      <a:r>
                        <a:rPr lang="en-US" sz="1800" b="1" kern="1200" baseline="-250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rtl="0"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coast  (</a:t>
                      </a:r>
                      <a:r>
                        <a:rPr lang="en-US" sz="1800" b="1" kern="1200" dirty="0" err="1" smtClean="0">
                          <a:solidFill>
                            <a:schemeClr val="tx1"/>
                          </a:solidFill>
                          <a:effectLst>
                            <a:outerShdw blurRad="38100" dist="38100" dir="2700000" algn="tl">
                              <a:srgbClr val="FFFFFF"/>
                            </a:outerShdw>
                          </a:effectLst>
                          <a:latin typeface="Arial" charset="0"/>
                          <a:ea typeface="+mn-ea"/>
                          <a:cs typeface="+mn-cs"/>
                        </a:rPr>
                        <a:t>K</a:t>
                      </a:r>
                      <a:r>
                        <a:rPr lang="en-US" sz="1800" b="1" kern="1200" baseline="-25000" dirty="0" err="1"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120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125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138</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320">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 (H</a:t>
                      </a:r>
                      <a:r>
                        <a:rPr lang="en-US" sz="1800" b="1" kern="1200" baseline="-25000" dirty="0" smtClean="0">
                          <a:solidFill>
                            <a:schemeClr val="tx1"/>
                          </a:solidFill>
                          <a:effectLst>
                            <a:outerShdw blurRad="38100" dist="38100" dir="2700000" algn="tl">
                              <a:srgbClr val="FFFFFF"/>
                            </a:outerShdw>
                          </a:effectLst>
                          <a:latin typeface="Arial" charset="0"/>
                          <a:ea typeface="+mn-ea"/>
                          <a:cs typeface="+mn-cs"/>
                        </a:rPr>
                        <a:t>i</a:t>
                      </a:r>
                      <a:r>
                        <a:rPr lang="en-US" sz="1800" b="1" kern="1200" dirty="0" smtClean="0">
                          <a:solidFill>
                            <a:schemeClr val="tx1"/>
                          </a:solidFill>
                          <a:effectLst>
                            <a:outerShdw blurRad="38100" dist="38100" dir="2700000" algn="tl">
                              <a:srgbClr val="FFFFFF"/>
                            </a:outerShdw>
                          </a:effectLst>
                          <a:latin typeface="Arial" charset="0"/>
                          <a:ea typeface="+mn-ea"/>
                          <a:cs typeface="+mn-cs"/>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AutoShape 15"/>
          <p:cNvSpPr>
            <a:spLocks noChangeArrowheads="1"/>
          </p:cNvSpPr>
          <p:nvPr/>
        </p:nvSpPr>
        <p:spPr bwMode="blackWhite">
          <a:xfrm>
            <a:off x="228601" y="152400"/>
            <a:ext cx="2606058" cy="442674"/>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9144" rIns="9144">
            <a:spAutoFit/>
          </a:bodyPr>
          <a:lstStyle/>
          <a:p>
            <a:r>
              <a:rPr lang="en-US" sz="2000" b="1" dirty="0" smtClean="0">
                <a:solidFill>
                  <a:schemeClr val="tx2"/>
                </a:solidFill>
                <a:effectLst>
                  <a:outerShdw blurRad="38100" dist="38100" dir="2700000" algn="tl">
                    <a:srgbClr val="FFFFFF"/>
                  </a:outerShdw>
                </a:effectLst>
                <a:latin typeface="Verdana" pitchFamily="34" charset="0"/>
              </a:rPr>
              <a:t>Lot sizing model: </a:t>
            </a:r>
          </a:p>
        </p:txBody>
      </p:sp>
      <p:sp>
        <p:nvSpPr>
          <p:cNvPr id="16" name="TextBox 15"/>
          <p:cNvSpPr txBox="1"/>
          <p:nvPr/>
        </p:nvSpPr>
        <p:spPr>
          <a:xfrm>
            <a:off x="274367" y="750433"/>
            <a:ext cx="2377414" cy="923330"/>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Verdana" pitchFamily="34" charset="0"/>
                <a:ea typeface="Verdana" pitchFamily="34" charset="0"/>
                <a:cs typeface="Verdana" pitchFamily="34" charset="0"/>
              </a:rPr>
              <a:t>We will calculate costs of several alternatives.</a:t>
            </a:r>
          </a:p>
        </p:txBody>
      </p:sp>
    </p:spTree>
    <p:extLst>
      <p:ext uri="{BB962C8B-B14F-4D97-AF65-F5344CB8AC3E}">
        <p14:creationId xmlns:p14="http://schemas.microsoft.com/office/powerpoint/2010/main" val="41761939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p:cNvGraphicFramePr>
            <a:graphicFrameLocks noGrp="1"/>
          </p:cNvGraphicFramePr>
          <p:nvPr>
            <p:extLst>
              <p:ext uri="{D42A27DB-BD31-4B8C-83A1-F6EECF244321}">
                <p14:modId xmlns:p14="http://schemas.microsoft.com/office/powerpoint/2010/main" val="1175415170"/>
              </p:ext>
            </p:extLst>
          </p:nvPr>
        </p:nvGraphicFramePr>
        <p:xfrm>
          <a:off x="365806" y="320074"/>
          <a:ext cx="8393389" cy="5345430"/>
        </p:xfrm>
        <a:graphic>
          <a:graphicData uri="http://schemas.openxmlformats.org/drawingml/2006/table">
            <a:tbl>
              <a:tblPr firstRow="1" bandRow="1">
                <a:tableStyleId>{F5AB1C69-6EDB-4FF4-983F-18BD219EF322}</a:tableStyleId>
              </a:tblPr>
              <a:tblGrid>
                <a:gridCol w="640080"/>
                <a:gridCol w="1280139"/>
                <a:gridCol w="1775565"/>
                <a:gridCol w="939521"/>
                <a:gridCol w="939521"/>
                <a:gridCol w="939521"/>
                <a:gridCol w="939521"/>
                <a:gridCol w="939521"/>
              </a:tblGrid>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Demand:</a:t>
                      </a:r>
                      <a:r>
                        <a:rPr lang="en-US" sz="1800" b="1" kern="1200" baseline="0" dirty="0" smtClean="0">
                          <a:solidFill>
                            <a:schemeClr val="tx1"/>
                          </a:solidFill>
                          <a:effectLst>
                            <a:outerShdw blurRad="38100" dist="38100" dir="2700000" algn="tl">
                              <a:srgbClr val="FFFFFF"/>
                            </a:outerShdw>
                          </a:effectLst>
                          <a:latin typeface="Arial" charset="0"/>
                          <a:ea typeface="+mn-ea"/>
                          <a:cs typeface="+mn-cs"/>
                        </a:rPr>
                        <a:t> D</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87</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50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60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Period</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274320">
                <a:tc rowSpan="4">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b="1" kern="1200" dirty="0" smtClean="0">
                          <a:solidFill>
                            <a:schemeClr val="tx1"/>
                          </a:solidFill>
                          <a:effectLst>
                            <a:outerShdw blurRad="38100" dist="38100" dir="2700000" algn="tl">
                              <a:srgbClr val="FFFFFF"/>
                            </a:outerShdw>
                          </a:effectLst>
                          <a:latin typeface="Arial" charset="0"/>
                          <a:ea typeface="+mn-ea"/>
                          <a:cs typeface="+mn-cs"/>
                        </a:rPr>
                        <a:t>P1</a:t>
                      </a:r>
                    </a:p>
                  </a:txBody>
                  <a:tcPr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r>
                        <a:rPr lang="en-US" sz="1800" b="1" kern="1200" dirty="0" smtClean="0">
                          <a:solidFill>
                            <a:srgbClr val="0000FF"/>
                          </a:solidFill>
                          <a:effectLst>
                            <a:outerShdw blurRad="38100" dist="38100" dir="2700000" algn="tl">
                              <a:srgbClr val="FFFFFF"/>
                            </a:outerShdw>
                          </a:effectLst>
                          <a:latin typeface="Arial" charset="0"/>
                          <a:ea typeface="+mn-ea"/>
                          <a:cs typeface="+mn-cs"/>
                        </a:rPr>
                        <a:t>BC0 = 0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K1:120</a:t>
                      </a: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274320">
                <a:tc rowSpan="4">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b="1" kern="1200" dirty="0" smtClean="0">
                          <a:solidFill>
                            <a:schemeClr val="tx1"/>
                          </a:solidFill>
                          <a:effectLst>
                            <a:outerShdw blurRad="38100" dist="38100" dir="2700000" algn="tl">
                              <a:srgbClr val="FFFFFF"/>
                            </a:outerShdw>
                          </a:effectLst>
                          <a:latin typeface="Arial" charset="0"/>
                          <a:ea typeface="+mn-ea"/>
                          <a:cs typeface="+mn-cs"/>
                        </a:rPr>
                        <a:t>P2</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BC1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K2:125</a:t>
                      </a: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274320">
                <a:tc rowSpan="4">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P3</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BC2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K3:130</a:t>
                      </a: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274320">
                <a:tc rowSpan="2">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BC3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Not all rows for P4 and P5 are shown </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rowSpan="2">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26</a:t>
            </a:fld>
            <a:endParaRPr lang="en-US" dirty="0"/>
          </a:p>
        </p:txBody>
      </p:sp>
      <p:sp>
        <p:nvSpPr>
          <p:cNvPr id="18" name="TextBox 17"/>
          <p:cNvSpPr txBox="1"/>
          <p:nvPr/>
        </p:nvSpPr>
        <p:spPr>
          <a:xfrm>
            <a:off x="274367" y="5934670"/>
            <a:ext cx="8595266"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Verdana" pitchFamily="34" charset="0"/>
                <a:ea typeface="Verdana" pitchFamily="34" charset="0"/>
                <a:cs typeface="Verdana" pitchFamily="34" charset="0"/>
              </a:rPr>
              <a:t>We will do calculations column by column from top to bottom.</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 18"/>
          <p:cNvGraphicFramePr>
            <a:graphicFrameLocks noGrp="1"/>
          </p:cNvGraphicFramePr>
          <p:nvPr>
            <p:extLst>
              <p:ext uri="{D42A27DB-BD31-4B8C-83A1-F6EECF244321}">
                <p14:modId xmlns:p14="http://schemas.microsoft.com/office/powerpoint/2010/main" val="3860611132"/>
              </p:ext>
            </p:extLst>
          </p:nvPr>
        </p:nvGraphicFramePr>
        <p:xfrm>
          <a:off x="365806" y="320074"/>
          <a:ext cx="8393389" cy="5345430"/>
        </p:xfrm>
        <a:graphic>
          <a:graphicData uri="http://schemas.openxmlformats.org/drawingml/2006/table">
            <a:tbl>
              <a:tblPr firstRow="1" bandRow="1">
                <a:tableStyleId>{F5AB1C69-6EDB-4FF4-983F-18BD219EF322}</a:tableStyleId>
              </a:tblPr>
              <a:tblGrid>
                <a:gridCol w="640080"/>
                <a:gridCol w="1280139"/>
                <a:gridCol w="1775565"/>
                <a:gridCol w="939521"/>
                <a:gridCol w="939521"/>
                <a:gridCol w="939521"/>
                <a:gridCol w="939521"/>
                <a:gridCol w="939521"/>
              </a:tblGrid>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Demand:</a:t>
                      </a:r>
                      <a:r>
                        <a:rPr lang="en-US" sz="1800" b="1" kern="1200" baseline="0" dirty="0" smtClean="0">
                          <a:solidFill>
                            <a:schemeClr val="tx1"/>
                          </a:solidFill>
                          <a:effectLst>
                            <a:outerShdw blurRad="38100" dist="38100" dir="2700000" algn="tl">
                              <a:srgbClr val="FFFFFF"/>
                            </a:outerShdw>
                          </a:effectLst>
                          <a:latin typeface="Arial" charset="0"/>
                          <a:ea typeface="+mn-ea"/>
                          <a:cs typeface="+mn-cs"/>
                        </a:rPr>
                        <a:t> D</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87</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50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60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Period</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274320">
                <a:tc rowSpan="4">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b="1" kern="1200" dirty="0" smtClean="0">
                          <a:solidFill>
                            <a:schemeClr val="tx1"/>
                          </a:solidFill>
                          <a:effectLst>
                            <a:outerShdw blurRad="38100" dist="38100" dir="2700000" algn="tl">
                              <a:srgbClr val="FFFFFF"/>
                            </a:outerShdw>
                          </a:effectLst>
                          <a:latin typeface="Arial" charset="0"/>
                          <a:ea typeface="+mn-ea"/>
                          <a:cs typeface="+mn-cs"/>
                        </a:rPr>
                        <a:t>P1</a:t>
                      </a:r>
                    </a:p>
                  </a:txBody>
                  <a:tcPr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r>
                        <a:rPr lang="en-US" sz="1800" b="1" kern="1200" dirty="0" smtClean="0">
                          <a:solidFill>
                            <a:srgbClr val="0000FF"/>
                          </a:solidFill>
                          <a:effectLst>
                            <a:outerShdw blurRad="38100" dist="38100" dir="2700000" algn="tl">
                              <a:srgbClr val="FFFFFF"/>
                            </a:outerShdw>
                          </a:effectLst>
                          <a:latin typeface="Arial" charset="0"/>
                          <a:ea typeface="+mn-ea"/>
                          <a:cs typeface="+mn-cs"/>
                        </a:rPr>
                        <a:t>BC0 = 0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K1:120</a:t>
                      </a: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274320">
                <a:tc rowSpan="4">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b="1" kern="1200" dirty="0" smtClean="0">
                          <a:solidFill>
                            <a:schemeClr val="tx1"/>
                          </a:solidFill>
                          <a:effectLst>
                            <a:outerShdw blurRad="38100" dist="38100" dir="2700000" algn="tl">
                              <a:srgbClr val="FFFFFF"/>
                            </a:outerShdw>
                          </a:effectLst>
                          <a:latin typeface="Arial" charset="0"/>
                          <a:ea typeface="+mn-ea"/>
                          <a:cs typeface="+mn-cs"/>
                        </a:rPr>
                        <a:t>P2</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BC1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K2:125</a:t>
                      </a: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274320">
                <a:tc rowSpan="4">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P3</a:t>
                      </a: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BC2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K3:130</a:t>
                      </a:r>
                      <a:r>
                        <a:rPr lang="en-US" sz="1800" b="1" kern="1200" dirty="0" smtClean="0">
                          <a:solidFill>
                            <a:schemeClr val="tx1"/>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r h="274320">
                <a:tc rowSpan="2">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BC3 </a:t>
                      </a:r>
                      <a:r>
                        <a:rPr lang="en-US" sz="1800" b="1" kern="1200" dirty="0" smtClean="0">
                          <a:solidFill>
                            <a:srgbClr val="0000FF"/>
                          </a:solidFill>
                          <a:effectLst>
                            <a:outerShdw blurRad="38100" dist="38100" dir="2700000" algn="tl">
                              <a:srgbClr val="FFFFFF"/>
                            </a:outerShdw>
                          </a:effectLst>
                          <a:latin typeface="Arial" charset="0"/>
                          <a:ea typeface="+mn-ea"/>
                          <a:cs typeface="+mn-cs"/>
                          <a:sym typeface="Wingdings"/>
                        </a:rPr>
                        <a:t></a:t>
                      </a:r>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Not all rows for P4 and P5 are shown </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rowSpan="2">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27</a:t>
            </a:fld>
            <a:endParaRPr lang="en-US" dirty="0"/>
          </a:p>
        </p:txBody>
      </p:sp>
      <p:sp>
        <p:nvSpPr>
          <p:cNvPr id="6" name="TextBox 5"/>
          <p:cNvSpPr txBox="1"/>
          <p:nvPr/>
        </p:nvSpPr>
        <p:spPr>
          <a:xfrm>
            <a:off x="4206244" y="1143025"/>
            <a:ext cx="822951" cy="1200329"/>
          </a:xfrm>
          <a:prstGeom prst="rect">
            <a:avLst/>
          </a:prstGeom>
          <a:noFill/>
        </p:spPr>
        <p:txBody>
          <a:bodyPr wrap="square" rtlCol="0">
            <a:spAutoFit/>
          </a:bodyPr>
          <a:lstStyle/>
          <a:p>
            <a:pPr algn="r" fontAlgn="b"/>
            <a:r>
              <a:rPr lang="en-US" sz="1800" b="1" dirty="0" smtClean="0">
                <a:solidFill>
                  <a:srgbClr val="0000FF"/>
                </a:solidFill>
                <a:effectLst>
                  <a:outerShdw blurRad="38100" dist="38100" dir="2700000" algn="tl">
                    <a:srgbClr val="FFFFFF"/>
                  </a:outerShdw>
                </a:effectLst>
                <a:latin typeface="Arial" charset="0"/>
              </a:rPr>
              <a:t>0</a:t>
            </a:r>
          </a:p>
          <a:p>
            <a:pPr algn="r" fontAlgn="b"/>
            <a:r>
              <a:rPr lang="en-US" sz="1800" b="1" dirty="0" smtClean="0">
                <a:effectLst>
                  <a:outerShdw blurRad="38100" dist="38100" dir="2700000" algn="tl">
                    <a:srgbClr val="FFFFFF"/>
                  </a:outerShdw>
                </a:effectLst>
                <a:latin typeface="Arial" charset="0"/>
              </a:rPr>
              <a:t>120</a:t>
            </a:r>
          </a:p>
          <a:p>
            <a:pPr algn="r" fontAlgn="b"/>
            <a:r>
              <a:rPr lang="en-US" sz="1800" b="1" dirty="0" smtClean="0">
                <a:effectLst>
                  <a:outerShdw blurRad="38100" dist="38100" dir="2700000" algn="tl">
                    <a:srgbClr val="FFFFFF"/>
                  </a:outerShdw>
                </a:effectLst>
                <a:latin typeface="Arial" charset="0"/>
              </a:rPr>
              <a:t>0</a:t>
            </a:r>
          </a:p>
          <a:p>
            <a:pPr algn="r" fontAlgn="b"/>
            <a:r>
              <a:rPr lang="en-US" sz="1800" b="1" dirty="0" smtClean="0">
                <a:solidFill>
                  <a:srgbClr val="FF0000"/>
                </a:solidFill>
                <a:effectLst>
                  <a:outerShdw blurRad="38100" dist="38100" dir="2700000" algn="tl">
                    <a:srgbClr val="FFFFFF"/>
                  </a:outerShdw>
                </a:effectLst>
                <a:latin typeface="Arial" charset="0"/>
              </a:rPr>
              <a:t>120</a:t>
            </a:r>
            <a:endParaRPr lang="en-US" dirty="0">
              <a:solidFill>
                <a:srgbClr val="FF0000"/>
              </a:solidFill>
            </a:endParaRPr>
          </a:p>
        </p:txBody>
      </p:sp>
      <p:sp>
        <p:nvSpPr>
          <p:cNvPr id="7" name="TextBox 6"/>
          <p:cNvSpPr txBox="1"/>
          <p:nvPr/>
        </p:nvSpPr>
        <p:spPr>
          <a:xfrm>
            <a:off x="4206244" y="2286000"/>
            <a:ext cx="822951" cy="276999"/>
          </a:xfrm>
          <a:prstGeom prst="rect">
            <a:avLst/>
          </a:prstGeom>
          <a:noFill/>
        </p:spPr>
        <p:txBody>
          <a:bodyPr wrap="square" tIns="0" bIns="0" rtlCol="0">
            <a:spAutoFit/>
          </a:bodyPr>
          <a:lstStyle/>
          <a:p>
            <a:pPr algn="r" fontAlgn="b"/>
            <a:r>
              <a:rPr lang="en-US" sz="1800" b="1" dirty="0">
                <a:solidFill>
                  <a:srgbClr val="0000FF"/>
                </a:solidFill>
                <a:effectLst>
                  <a:outerShdw blurRad="38100" dist="38100" dir="2700000" algn="tl">
                    <a:srgbClr val="FFFFFF"/>
                  </a:outerShdw>
                </a:effectLst>
                <a:latin typeface="Arial" charset="0"/>
              </a:rPr>
              <a:t>120</a:t>
            </a:r>
          </a:p>
        </p:txBody>
      </p:sp>
      <p:sp>
        <p:nvSpPr>
          <p:cNvPr id="8" name="TextBox 7"/>
          <p:cNvSpPr txBox="1"/>
          <p:nvPr/>
        </p:nvSpPr>
        <p:spPr>
          <a:xfrm>
            <a:off x="5120634" y="1143025"/>
            <a:ext cx="822951" cy="1200329"/>
          </a:xfrm>
          <a:prstGeom prst="rect">
            <a:avLst/>
          </a:prstGeom>
          <a:noFill/>
        </p:spPr>
        <p:txBody>
          <a:bodyPr wrap="square" rtlCol="0">
            <a:spAutoFit/>
          </a:bodyPr>
          <a:lstStyle/>
          <a:p>
            <a:pPr algn="r" fontAlgn="b"/>
            <a:r>
              <a:rPr lang="en-US" sz="1800" b="1" dirty="0">
                <a:solidFill>
                  <a:srgbClr val="0000FF"/>
                </a:solidFill>
                <a:effectLst>
                  <a:outerShdw blurRad="38100" dist="38100" dir="2700000" algn="tl">
                    <a:srgbClr val="FFFFFF"/>
                  </a:outerShdw>
                </a:effectLst>
                <a:latin typeface="Arial" charset="0"/>
              </a:rPr>
              <a:t>0</a:t>
            </a:r>
          </a:p>
          <a:p>
            <a:pPr algn="r" fontAlgn="b"/>
            <a:r>
              <a:rPr lang="en-US" sz="1800" b="1" dirty="0" smtClean="0">
                <a:effectLst>
                  <a:outerShdw blurRad="38100" dist="38100" dir="2700000" algn="tl">
                    <a:srgbClr val="FFFFFF"/>
                  </a:outerShdw>
                </a:effectLst>
                <a:latin typeface="Arial" charset="0"/>
              </a:rPr>
              <a:t>120</a:t>
            </a:r>
          </a:p>
          <a:p>
            <a:pPr algn="r" fontAlgn="b"/>
            <a:r>
              <a:rPr lang="en-US" sz="1800" b="1" dirty="0" smtClean="0">
                <a:effectLst>
                  <a:outerShdw blurRad="38100" dist="38100" dir="2700000" algn="tl">
                    <a:srgbClr val="FFFFFF"/>
                  </a:outerShdw>
                </a:effectLst>
                <a:latin typeface="Arial" charset="0"/>
              </a:rPr>
              <a:t>65</a:t>
            </a:r>
          </a:p>
          <a:p>
            <a:pPr algn="r" fontAlgn="b"/>
            <a:r>
              <a:rPr lang="en-US" sz="1800" b="1" dirty="0" smtClean="0">
                <a:solidFill>
                  <a:srgbClr val="FF0000"/>
                </a:solidFill>
                <a:effectLst>
                  <a:outerShdw blurRad="38100" dist="38100" dir="2700000" algn="tl">
                    <a:srgbClr val="FFFFFF"/>
                  </a:outerShdw>
                </a:effectLst>
                <a:latin typeface="Arial" charset="0"/>
              </a:rPr>
              <a:t>185</a:t>
            </a:r>
            <a:endParaRPr lang="en-US" dirty="0">
              <a:solidFill>
                <a:srgbClr val="FF0000"/>
              </a:solidFill>
            </a:endParaRPr>
          </a:p>
        </p:txBody>
      </p:sp>
      <p:sp>
        <p:nvSpPr>
          <p:cNvPr id="9" name="TextBox 8"/>
          <p:cNvSpPr txBox="1"/>
          <p:nvPr/>
        </p:nvSpPr>
        <p:spPr>
          <a:xfrm>
            <a:off x="5120634" y="2240293"/>
            <a:ext cx="822951" cy="1200329"/>
          </a:xfrm>
          <a:prstGeom prst="rect">
            <a:avLst/>
          </a:prstGeom>
          <a:noFill/>
        </p:spPr>
        <p:txBody>
          <a:bodyPr wrap="square" rtlCol="0">
            <a:spAutoFit/>
          </a:bodyPr>
          <a:lstStyle/>
          <a:p>
            <a:pPr algn="r" fontAlgn="b"/>
            <a:r>
              <a:rPr lang="en-US" sz="1800" b="1" dirty="0">
                <a:solidFill>
                  <a:srgbClr val="0000FF"/>
                </a:solidFill>
                <a:effectLst>
                  <a:outerShdw blurRad="38100" dist="38100" dir="2700000" algn="tl">
                    <a:srgbClr val="FFFFFF"/>
                  </a:outerShdw>
                </a:effectLst>
                <a:latin typeface="Arial" charset="0"/>
              </a:rPr>
              <a:t>120</a:t>
            </a:r>
          </a:p>
          <a:p>
            <a:pPr algn="r" fontAlgn="b"/>
            <a:r>
              <a:rPr lang="en-US" sz="1800" b="1" dirty="0" smtClean="0">
                <a:effectLst>
                  <a:outerShdw blurRad="38100" dist="38100" dir="2700000" algn="tl">
                    <a:srgbClr val="FFFFFF"/>
                  </a:outerShdw>
                </a:effectLst>
                <a:latin typeface="Arial" charset="0"/>
              </a:rPr>
              <a:t>125</a:t>
            </a:r>
          </a:p>
          <a:p>
            <a:pPr algn="r" fontAlgn="b"/>
            <a:r>
              <a:rPr lang="en-US" sz="1800" b="1" dirty="0" smtClean="0">
                <a:effectLst>
                  <a:outerShdw blurRad="38100" dist="38100" dir="2700000" algn="tl">
                    <a:srgbClr val="FFFFFF"/>
                  </a:outerShdw>
                </a:effectLst>
                <a:latin typeface="Arial" charset="0"/>
              </a:rPr>
              <a:t>0</a:t>
            </a:r>
          </a:p>
          <a:p>
            <a:pPr algn="r" fontAlgn="b"/>
            <a:r>
              <a:rPr lang="en-US" sz="1800" b="1" dirty="0" smtClean="0">
                <a:solidFill>
                  <a:srgbClr val="FF0000"/>
                </a:solidFill>
                <a:effectLst>
                  <a:outerShdw blurRad="38100" dist="38100" dir="2700000" algn="tl">
                    <a:srgbClr val="FFFFFF"/>
                  </a:outerShdw>
                </a:effectLst>
                <a:latin typeface="Arial" charset="0"/>
              </a:rPr>
              <a:t>245</a:t>
            </a:r>
            <a:endParaRPr lang="en-US" dirty="0">
              <a:solidFill>
                <a:srgbClr val="FF0000"/>
              </a:solidFill>
            </a:endParaRPr>
          </a:p>
        </p:txBody>
      </p:sp>
      <p:sp>
        <p:nvSpPr>
          <p:cNvPr id="10" name="TextBox 9"/>
          <p:cNvSpPr txBox="1"/>
          <p:nvPr/>
        </p:nvSpPr>
        <p:spPr>
          <a:xfrm>
            <a:off x="5120634" y="3429000"/>
            <a:ext cx="822951" cy="276999"/>
          </a:xfrm>
          <a:prstGeom prst="rect">
            <a:avLst/>
          </a:prstGeom>
          <a:noFill/>
        </p:spPr>
        <p:txBody>
          <a:bodyPr wrap="square" tIns="0" bIns="0" rtlCol="0">
            <a:spAutoFit/>
          </a:bodyPr>
          <a:lstStyle/>
          <a:p>
            <a:pPr algn="r" fontAlgn="b"/>
            <a:r>
              <a:rPr lang="en-US" sz="1800" b="1" dirty="0">
                <a:solidFill>
                  <a:srgbClr val="0000FF"/>
                </a:solidFill>
                <a:effectLst>
                  <a:outerShdw blurRad="38100" dist="38100" dir="2700000" algn="tl">
                    <a:srgbClr val="FFFFFF"/>
                  </a:outerShdw>
                </a:effectLst>
                <a:latin typeface="Arial" charset="0"/>
              </a:rPr>
              <a:t>185</a:t>
            </a:r>
          </a:p>
        </p:txBody>
      </p:sp>
      <p:sp>
        <p:nvSpPr>
          <p:cNvPr id="11" name="TextBox 10"/>
          <p:cNvSpPr txBox="1"/>
          <p:nvPr/>
        </p:nvSpPr>
        <p:spPr>
          <a:xfrm>
            <a:off x="6035024" y="1143025"/>
            <a:ext cx="822951" cy="1200329"/>
          </a:xfrm>
          <a:prstGeom prst="rect">
            <a:avLst/>
          </a:prstGeom>
          <a:noFill/>
        </p:spPr>
        <p:txBody>
          <a:bodyPr wrap="square" rtlCol="0">
            <a:spAutoFit/>
          </a:bodyPr>
          <a:lstStyle/>
          <a:p>
            <a:pPr algn="r" fontAlgn="b"/>
            <a:r>
              <a:rPr lang="en-US" sz="1800" b="1" dirty="0">
                <a:solidFill>
                  <a:srgbClr val="0000FF"/>
                </a:solidFill>
                <a:effectLst>
                  <a:outerShdw blurRad="38100" dist="38100" dir="2700000" algn="tl">
                    <a:srgbClr val="FFFFFF"/>
                  </a:outerShdw>
                </a:effectLst>
                <a:latin typeface="Arial" charset="0"/>
              </a:rPr>
              <a:t>0</a:t>
            </a:r>
          </a:p>
          <a:p>
            <a:pPr algn="r" fontAlgn="b"/>
            <a:r>
              <a:rPr lang="en-US" sz="1800" b="1" dirty="0" smtClean="0">
                <a:effectLst>
                  <a:outerShdw blurRad="38100" dist="38100" dir="2700000" algn="tl">
                    <a:srgbClr val="FFFFFF"/>
                  </a:outerShdw>
                </a:effectLst>
                <a:latin typeface="Arial" charset="0"/>
              </a:rPr>
              <a:t>120</a:t>
            </a:r>
          </a:p>
          <a:p>
            <a:pPr algn="r" fontAlgn="b"/>
            <a:r>
              <a:rPr lang="en-US" sz="1800" b="1" dirty="0" smtClean="0">
                <a:effectLst>
                  <a:outerShdw blurRad="38100" dist="38100" dir="2700000" algn="tl">
                    <a:srgbClr val="FFFFFF"/>
                  </a:outerShdw>
                </a:effectLst>
                <a:latin typeface="Arial" charset="0"/>
              </a:rPr>
              <a:t>335</a:t>
            </a:r>
          </a:p>
          <a:p>
            <a:pPr algn="r" fontAlgn="b"/>
            <a:r>
              <a:rPr lang="en-US" sz="1800" b="1" dirty="0" smtClean="0">
                <a:solidFill>
                  <a:srgbClr val="FF0000"/>
                </a:solidFill>
                <a:effectLst>
                  <a:outerShdw blurRad="38100" dist="38100" dir="2700000" algn="tl">
                    <a:srgbClr val="FFFFFF"/>
                  </a:outerShdw>
                </a:effectLst>
                <a:latin typeface="Arial" charset="0"/>
              </a:rPr>
              <a:t>455</a:t>
            </a:r>
            <a:endParaRPr lang="en-US" dirty="0">
              <a:solidFill>
                <a:srgbClr val="FF0000"/>
              </a:solidFill>
            </a:endParaRPr>
          </a:p>
        </p:txBody>
      </p:sp>
      <p:sp>
        <p:nvSpPr>
          <p:cNvPr id="12" name="TextBox 11"/>
          <p:cNvSpPr txBox="1"/>
          <p:nvPr/>
        </p:nvSpPr>
        <p:spPr>
          <a:xfrm>
            <a:off x="6035024" y="2240293"/>
            <a:ext cx="822951" cy="1200329"/>
          </a:xfrm>
          <a:prstGeom prst="rect">
            <a:avLst/>
          </a:prstGeom>
          <a:noFill/>
        </p:spPr>
        <p:txBody>
          <a:bodyPr wrap="square" rtlCol="0">
            <a:spAutoFit/>
          </a:bodyPr>
          <a:lstStyle/>
          <a:p>
            <a:pPr algn="r" fontAlgn="b"/>
            <a:r>
              <a:rPr lang="en-US" sz="1800" b="1" dirty="0">
                <a:solidFill>
                  <a:srgbClr val="0000FF"/>
                </a:solidFill>
                <a:effectLst>
                  <a:outerShdw blurRad="38100" dist="38100" dir="2700000" algn="tl">
                    <a:srgbClr val="FFFFFF"/>
                  </a:outerShdw>
                </a:effectLst>
                <a:latin typeface="Arial" charset="0"/>
              </a:rPr>
              <a:t>120</a:t>
            </a:r>
          </a:p>
          <a:p>
            <a:pPr algn="r" fontAlgn="b"/>
            <a:r>
              <a:rPr lang="en-US" sz="1800" b="1" dirty="0" smtClean="0">
                <a:effectLst>
                  <a:outerShdw blurRad="38100" dist="38100" dir="2700000" algn="tl">
                    <a:srgbClr val="FFFFFF"/>
                  </a:outerShdw>
                </a:effectLst>
                <a:latin typeface="Arial" charset="0"/>
              </a:rPr>
              <a:t>125</a:t>
            </a:r>
          </a:p>
          <a:p>
            <a:pPr algn="r" fontAlgn="b"/>
            <a:r>
              <a:rPr lang="en-US" sz="1800" b="1" dirty="0" smtClean="0">
                <a:effectLst>
                  <a:outerShdw blurRad="38100" dist="38100" dir="2700000" algn="tl">
                    <a:srgbClr val="FFFFFF"/>
                  </a:outerShdw>
                </a:effectLst>
                <a:latin typeface="Arial" charset="0"/>
              </a:rPr>
              <a:t>140</a:t>
            </a:r>
          </a:p>
          <a:p>
            <a:pPr algn="r" fontAlgn="b"/>
            <a:r>
              <a:rPr lang="en-US" sz="1800" b="1" dirty="0" smtClean="0">
                <a:solidFill>
                  <a:srgbClr val="FF0000"/>
                </a:solidFill>
                <a:effectLst>
                  <a:outerShdw blurRad="38100" dist="38100" dir="2700000" algn="tl">
                    <a:srgbClr val="FFFFFF"/>
                  </a:outerShdw>
                </a:effectLst>
                <a:latin typeface="Arial" charset="0"/>
              </a:rPr>
              <a:t>385</a:t>
            </a:r>
            <a:endParaRPr lang="en-US" dirty="0">
              <a:solidFill>
                <a:srgbClr val="FF0000"/>
              </a:solidFill>
            </a:endParaRPr>
          </a:p>
        </p:txBody>
      </p:sp>
      <p:sp>
        <p:nvSpPr>
          <p:cNvPr id="13" name="TextBox 12"/>
          <p:cNvSpPr txBox="1"/>
          <p:nvPr/>
        </p:nvSpPr>
        <p:spPr>
          <a:xfrm>
            <a:off x="6035024" y="3383280"/>
            <a:ext cx="822951" cy="1200329"/>
          </a:xfrm>
          <a:prstGeom prst="rect">
            <a:avLst/>
          </a:prstGeom>
          <a:noFill/>
        </p:spPr>
        <p:txBody>
          <a:bodyPr wrap="square" rtlCol="0">
            <a:spAutoFit/>
          </a:bodyPr>
          <a:lstStyle/>
          <a:p>
            <a:pPr algn="r" fontAlgn="b"/>
            <a:r>
              <a:rPr lang="en-US" sz="1800" b="1" dirty="0">
                <a:solidFill>
                  <a:srgbClr val="0000FF"/>
                </a:solidFill>
                <a:effectLst>
                  <a:outerShdw blurRad="38100" dist="38100" dir="2700000" algn="tl">
                    <a:srgbClr val="FFFFFF"/>
                  </a:outerShdw>
                </a:effectLst>
                <a:latin typeface="Arial" charset="0"/>
              </a:rPr>
              <a:t>185</a:t>
            </a:r>
          </a:p>
          <a:p>
            <a:pPr algn="r" fontAlgn="b"/>
            <a:r>
              <a:rPr lang="en-US" sz="1800" b="1" dirty="0" smtClean="0">
                <a:effectLst>
                  <a:outerShdw blurRad="38100" dist="38100" dir="2700000" algn="tl">
                    <a:srgbClr val="FFFFFF"/>
                  </a:outerShdw>
                </a:effectLst>
                <a:latin typeface="Arial" charset="0"/>
              </a:rPr>
              <a:t>130</a:t>
            </a:r>
          </a:p>
          <a:p>
            <a:pPr algn="r" fontAlgn="b"/>
            <a:r>
              <a:rPr lang="en-US" sz="1800" b="1" dirty="0" smtClean="0">
                <a:effectLst>
                  <a:outerShdw blurRad="38100" dist="38100" dir="2700000" algn="tl">
                    <a:srgbClr val="FFFFFF"/>
                  </a:outerShdw>
                </a:effectLst>
                <a:latin typeface="Arial" charset="0"/>
              </a:rPr>
              <a:t>0</a:t>
            </a:r>
          </a:p>
          <a:p>
            <a:pPr algn="r" fontAlgn="b"/>
            <a:r>
              <a:rPr lang="en-US" sz="1800" b="1" dirty="0" smtClean="0">
                <a:solidFill>
                  <a:srgbClr val="FF0000"/>
                </a:solidFill>
                <a:effectLst>
                  <a:outerShdw blurRad="38100" dist="38100" dir="2700000" algn="tl">
                    <a:srgbClr val="FFFFFF"/>
                  </a:outerShdw>
                </a:effectLst>
                <a:latin typeface="Arial" charset="0"/>
              </a:rPr>
              <a:t>315</a:t>
            </a:r>
            <a:endParaRPr lang="en-US" dirty="0">
              <a:solidFill>
                <a:srgbClr val="FF0000"/>
              </a:solidFill>
            </a:endParaRPr>
          </a:p>
        </p:txBody>
      </p:sp>
      <p:sp>
        <p:nvSpPr>
          <p:cNvPr id="15" name="TextBox 14"/>
          <p:cNvSpPr txBox="1"/>
          <p:nvPr/>
        </p:nvSpPr>
        <p:spPr>
          <a:xfrm>
            <a:off x="6035024" y="4526268"/>
            <a:ext cx="822951" cy="276999"/>
          </a:xfrm>
          <a:prstGeom prst="rect">
            <a:avLst/>
          </a:prstGeom>
          <a:noFill/>
        </p:spPr>
        <p:txBody>
          <a:bodyPr wrap="square" tIns="0" bIns="0" rtlCol="0">
            <a:spAutoFit/>
          </a:bodyPr>
          <a:lstStyle/>
          <a:p>
            <a:pPr algn="r" fontAlgn="b"/>
            <a:r>
              <a:rPr lang="en-US" sz="1800" b="1" dirty="0">
                <a:solidFill>
                  <a:srgbClr val="0000FF"/>
                </a:solidFill>
                <a:effectLst>
                  <a:outerShdw blurRad="38100" dist="38100" dir="2700000" algn="tl">
                    <a:srgbClr val="FFFFFF"/>
                  </a:outerShdw>
                </a:effectLst>
                <a:latin typeface="Arial" charset="0"/>
              </a:rPr>
              <a:t>315</a:t>
            </a:r>
          </a:p>
        </p:txBody>
      </p:sp>
      <p:sp>
        <p:nvSpPr>
          <p:cNvPr id="16" name="Rectangle 15"/>
          <p:cNvSpPr/>
          <p:nvPr/>
        </p:nvSpPr>
        <p:spPr bwMode="auto">
          <a:xfrm>
            <a:off x="6857975" y="1143026"/>
            <a:ext cx="1920169" cy="2285974"/>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1" dirty="0" smtClean="0">
                <a:effectLst>
                  <a:outerShdw blurRad="38100" dist="38100" dir="2700000" algn="tl">
                    <a:srgbClr val="FFFFFF"/>
                  </a:outerShdw>
                </a:effectLst>
                <a:latin typeface="Arial" charset="0"/>
              </a:rPr>
              <a:t>Best cost for P3 occurs in row P3. We don’t  need to calculate  numbers here.</a:t>
            </a: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40958279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build="p"/>
      <p:bldP spid="9" grpId="0" build="p"/>
      <p:bldP spid="10" grpId="0" build="p"/>
      <p:bldP spid="11" grpId="0" build="p"/>
      <p:bldP spid="12" grpId="0" build="p"/>
      <p:bldP spid="13" grpId="0" build="p"/>
      <p:bldP spid="15" grpId="0" build="p"/>
      <p:bldP spid="1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p:cNvGraphicFramePr>
            <a:graphicFrameLocks noGrp="1"/>
          </p:cNvGraphicFramePr>
          <p:nvPr>
            <p:extLst>
              <p:ext uri="{D42A27DB-BD31-4B8C-83A1-F6EECF244321}">
                <p14:modId xmlns:p14="http://schemas.microsoft.com/office/powerpoint/2010/main" val="1782784008"/>
              </p:ext>
            </p:extLst>
          </p:nvPr>
        </p:nvGraphicFramePr>
        <p:xfrm>
          <a:off x="365806" y="228635"/>
          <a:ext cx="8393389" cy="5657850"/>
        </p:xfrm>
        <a:graphic>
          <a:graphicData uri="http://schemas.openxmlformats.org/drawingml/2006/table">
            <a:tbl>
              <a:tblPr firstRow="1" bandRow="1">
                <a:tableStyleId>{F5AB1C69-6EDB-4FF4-983F-18BD219EF322}</a:tableStyleId>
              </a:tblPr>
              <a:tblGrid>
                <a:gridCol w="640080"/>
                <a:gridCol w="1097261"/>
                <a:gridCol w="1958443"/>
                <a:gridCol w="939521"/>
                <a:gridCol w="939521"/>
                <a:gridCol w="939521"/>
                <a:gridCol w="939521"/>
                <a:gridCol w="939521"/>
              </a:tblGrid>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Demand:</a:t>
                      </a:r>
                      <a:r>
                        <a:rPr lang="en-US" sz="1800" b="1" kern="1200" baseline="0" dirty="0" smtClean="0">
                          <a:solidFill>
                            <a:schemeClr val="tx1"/>
                          </a:solidFill>
                          <a:effectLst>
                            <a:outerShdw blurRad="38100" dist="38100" dir="2700000" algn="tl">
                              <a:srgbClr val="FFFFFF"/>
                            </a:outerShdw>
                          </a:effectLst>
                          <a:latin typeface="Arial" charset="0"/>
                          <a:ea typeface="+mn-ea"/>
                          <a:cs typeface="+mn-cs"/>
                        </a:rPr>
                        <a:t> D</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87</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50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60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Period</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rowSpan="2">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P1</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74320">
                <a:tc vMerge="1">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120</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185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455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74320">
                <a:tc rowSpan="2">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P2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BC1</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chemeClr val="tx1"/>
                          </a:solidFill>
                          <a:effectLst>
                            <a:outerShdw blurRad="38100" dist="38100" dir="2700000" algn="tl">
                              <a:srgbClr val="FFFFFF"/>
                            </a:outerShdw>
                          </a:effectLst>
                          <a:latin typeface="Arial" charset="0"/>
                          <a:ea typeface="+mn-ea"/>
                          <a:cs typeface="+mn-cs"/>
                        </a:rPr>
                        <a:t>120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63809">
                <a:tc vMerge="1">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245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385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74320">
                <a:tc rowSpan="4">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BC2</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r" defTabSz="914400" rtl="0" eaLnBrk="1" fontAlgn="t" latinLnBrk="0" hangingPunct="1"/>
                      <a:r>
                        <a:rPr lang="en-US" sz="1800" b="1" kern="1200" dirty="0" smtClean="0">
                          <a:solidFill>
                            <a:schemeClr val="tx1"/>
                          </a:solidFill>
                          <a:effectLst>
                            <a:outerShdw blurRad="38100" dist="38100" dir="2700000" algn="tl">
                              <a:srgbClr val="FFFFFF"/>
                            </a:outerShdw>
                          </a:effectLst>
                          <a:latin typeface="Arial" charset="0"/>
                          <a:ea typeface="+mn-ea"/>
                          <a:cs typeface="+mn-cs"/>
                        </a:rPr>
                        <a:t>185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K3:130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kern="1200" dirty="0" smtClean="0">
                          <a:solidFill>
                            <a:srgbClr val="FF0000"/>
                          </a:solidFill>
                          <a:effectLst>
                            <a:outerShdw blurRad="38100" dist="38100" dir="2700000" algn="tl">
                              <a:srgbClr val="FFFFFF"/>
                            </a:outerShdw>
                          </a:effectLst>
                          <a:latin typeface="Arial" charset="0"/>
                          <a:ea typeface="+mn-ea"/>
                          <a:cs typeface="+mn-cs"/>
                        </a:rPr>
                        <a:t>315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b" latinLnBrk="0" hangingPunct="1">
                        <a:spcBef>
                          <a:spcPct val="0"/>
                        </a:spcBef>
                        <a:spcAft>
                          <a:spcPts val="100"/>
                        </a:spcAft>
                      </a:pP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rowSpan="4">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BC3</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kern="1200" dirty="0" smtClean="0">
                          <a:solidFill>
                            <a:srgbClr val="0000FF"/>
                          </a:solidFill>
                          <a:effectLst>
                            <a:outerShdw blurRad="38100" dist="38100" dir="2700000" algn="tl">
                              <a:srgbClr val="FFFFFF"/>
                            </a:outerShdw>
                          </a:effectLst>
                          <a:latin typeface="Arial" charset="0"/>
                          <a:ea typeface="+mn-ea"/>
                          <a:cs typeface="+mn-cs"/>
                        </a:rPr>
                        <a:t>315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K4:135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rowSpan="4">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BC4</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smtClean="0">
                          <a:solidFill>
                            <a:schemeClr val="tx1"/>
                          </a:solidFill>
                          <a:effectLst>
                            <a:outerShdw blurRad="38100" dist="38100" dir="2700000" algn="tl">
                              <a:srgbClr val="FFFFFF"/>
                            </a:outerShdw>
                          </a:effectLst>
                          <a:latin typeface="Arial" charset="0"/>
                          <a:ea typeface="+mn-ea"/>
                          <a:cs typeface="+mn-cs"/>
                        </a:rPr>
                        <a:t>K2:138</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BC5</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28</a:t>
            </a:fld>
            <a:endParaRPr lang="en-US" dirty="0"/>
          </a:p>
        </p:txBody>
      </p:sp>
      <p:sp>
        <p:nvSpPr>
          <p:cNvPr id="6" name="TextBox 5"/>
          <p:cNvSpPr txBox="1"/>
          <p:nvPr/>
        </p:nvSpPr>
        <p:spPr>
          <a:xfrm>
            <a:off x="6964626" y="2148871"/>
            <a:ext cx="822951" cy="1238801"/>
          </a:xfrm>
          <a:prstGeom prst="rect">
            <a:avLst/>
          </a:prstGeom>
          <a:noFill/>
        </p:spPr>
        <p:txBody>
          <a:bodyPr wrap="square" rtlCol="0">
            <a:spAutoFit/>
          </a:bodyPr>
          <a:lstStyle/>
          <a:p>
            <a:pPr algn="r" fontAlgn="b">
              <a:spcAft>
                <a:spcPts val="100"/>
              </a:spcAft>
            </a:pPr>
            <a:r>
              <a:rPr lang="en-US" sz="1800" b="1" dirty="0" smtClean="0">
                <a:solidFill>
                  <a:srgbClr val="0000FF"/>
                </a:solidFill>
                <a:effectLst>
                  <a:outerShdw blurRad="38100" dist="38100" dir="2700000" algn="tl">
                    <a:srgbClr val="FFFFFF"/>
                  </a:outerShdw>
                </a:effectLst>
                <a:latin typeface="Arial" charset="0"/>
              </a:rPr>
              <a:t>185</a:t>
            </a:r>
          </a:p>
          <a:p>
            <a:pPr algn="r" fontAlgn="b">
              <a:spcAft>
                <a:spcPts val="100"/>
              </a:spcAft>
            </a:pPr>
            <a:r>
              <a:rPr lang="en-US" sz="1800" b="1" dirty="0" smtClean="0">
                <a:effectLst>
                  <a:outerShdw blurRad="38100" dist="38100" dir="2700000" algn="tl">
                    <a:srgbClr val="FFFFFF"/>
                  </a:outerShdw>
                </a:effectLst>
                <a:latin typeface="Arial" charset="0"/>
              </a:rPr>
              <a:t>130</a:t>
            </a:r>
          </a:p>
          <a:p>
            <a:pPr algn="r" fontAlgn="b">
              <a:spcAft>
                <a:spcPts val="100"/>
              </a:spcAft>
            </a:pPr>
            <a:r>
              <a:rPr lang="en-US" sz="1800" b="1" dirty="0" smtClean="0">
                <a:effectLst>
                  <a:outerShdw blurRad="38100" dist="38100" dir="2700000" algn="tl">
                    <a:srgbClr val="FFFFFF"/>
                  </a:outerShdw>
                </a:effectLst>
                <a:latin typeface="Arial" charset="0"/>
              </a:rPr>
              <a:t>87</a:t>
            </a:r>
          </a:p>
          <a:p>
            <a:pPr algn="r" fontAlgn="b">
              <a:spcAft>
                <a:spcPts val="100"/>
              </a:spcAft>
            </a:pPr>
            <a:r>
              <a:rPr lang="en-US" sz="1800" b="1" dirty="0" smtClean="0">
                <a:solidFill>
                  <a:srgbClr val="FF0000"/>
                </a:solidFill>
                <a:effectLst>
                  <a:outerShdw blurRad="38100" dist="38100" dir="2700000" algn="tl">
                    <a:srgbClr val="FFFFFF"/>
                  </a:outerShdw>
                </a:effectLst>
                <a:latin typeface="Arial" charset="0"/>
              </a:rPr>
              <a:t>402</a:t>
            </a:r>
            <a:endParaRPr lang="en-US" dirty="0">
              <a:solidFill>
                <a:srgbClr val="FF0000"/>
              </a:solidFill>
            </a:endParaRPr>
          </a:p>
        </p:txBody>
      </p:sp>
      <p:sp>
        <p:nvSpPr>
          <p:cNvPr id="8" name="TextBox 7"/>
          <p:cNvSpPr txBox="1"/>
          <p:nvPr/>
        </p:nvSpPr>
        <p:spPr>
          <a:xfrm>
            <a:off x="6964626" y="3291009"/>
            <a:ext cx="822951" cy="1238801"/>
          </a:xfrm>
          <a:prstGeom prst="rect">
            <a:avLst/>
          </a:prstGeom>
          <a:noFill/>
        </p:spPr>
        <p:txBody>
          <a:bodyPr wrap="square" rtlCol="0">
            <a:spAutoFit/>
          </a:bodyPr>
          <a:lstStyle/>
          <a:p>
            <a:pPr algn="r" fontAlgn="b">
              <a:spcBef>
                <a:spcPts val="100"/>
              </a:spcBef>
            </a:pPr>
            <a:r>
              <a:rPr lang="en-US" sz="1800" b="1" dirty="0" smtClean="0">
                <a:solidFill>
                  <a:srgbClr val="0000FF"/>
                </a:solidFill>
                <a:effectLst>
                  <a:outerShdw blurRad="38100" dist="38100" dir="2700000" algn="tl">
                    <a:srgbClr val="FFFFFF"/>
                  </a:outerShdw>
                </a:effectLst>
                <a:latin typeface="Arial" charset="0"/>
              </a:rPr>
              <a:t>315</a:t>
            </a:r>
          </a:p>
          <a:p>
            <a:pPr algn="r" fontAlgn="b">
              <a:spcBef>
                <a:spcPts val="100"/>
              </a:spcBef>
            </a:pPr>
            <a:r>
              <a:rPr lang="en-US" sz="1800" b="1" dirty="0" smtClean="0">
                <a:effectLst>
                  <a:outerShdw blurRad="38100" dist="38100" dir="2700000" algn="tl">
                    <a:srgbClr val="FFFFFF"/>
                  </a:outerShdw>
                </a:effectLst>
                <a:latin typeface="Arial" charset="0"/>
              </a:rPr>
              <a:t>135</a:t>
            </a:r>
          </a:p>
          <a:p>
            <a:pPr algn="r" fontAlgn="b">
              <a:spcBef>
                <a:spcPts val="100"/>
              </a:spcBef>
            </a:pPr>
            <a:r>
              <a:rPr lang="en-US" sz="1800" b="1" dirty="0" smtClean="0">
                <a:effectLst>
                  <a:outerShdw blurRad="38100" dist="38100" dir="2700000" algn="tl">
                    <a:srgbClr val="FFFFFF"/>
                  </a:outerShdw>
                </a:effectLst>
                <a:latin typeface="Arial" charset="0"/>
              </a:rPr>
              <a:t>0</a:t>
            </a:r>
          </a:p>
          <a:p>
            <a:pPr algn="r" fontAlgn="b">
              <a:spcBef>
                <a:spcPts val="100"/>
              </a:spcBef>
            </a:pPr>
            <a:r>
              <a:rPr lang="en-US" sz="1800" b="1" dirty="0" smtClean="0">
                <a:solidFill>
                  <a:srgbClr val="FF0000"/>
                </a:solidFill>
                <a:effectLst>
                  <a:outerShdw blurRad="38100" dist="38100" dir="2700000" algn="tl">
                    <a:srgbClr val="FFFFFF"/>
                  </a:outerShdw>
                </a:effectLst>
                <a:latin typeface="Arial" charset="0"/>
              </a:rPr>
              <a:t>450</a:t>
            </a:r>
            <a:endParaRPr lang="en-US" dirty="0">
              <a:solidFill>
                <a:srgbClr val="FF0000"/>
              </a:solidFill>
            </a:endParaRPr>
          </a:p>
        </p:txBody>
      </p:sp>
      <p:sp>
        <p:nvSpPr>
          <p:cNvPr id="9" name="TextBox 8"/>
          <p:cNvSpPr txBox="1"/>
          <p:nvPr/>
        </p:nvSpPr>
        <p:spPr>
          <a:xfrm>
            <a:off x="7955243" y="2148854"/>
            <a:ext cx="822951" cy="1238801"/>
          </a:xfrm>
          <a:prstGeom prst="rect">
            <a:avLst/>
          </a:prstGeom>
          <a:noFill/>
        </p:spPr>
        <p:txBody>
          <a:bodyPr wrap="square" rtlCol="0">
            <a:spAutoFit/>
          </a:bodyPr>
          <a:lstStyle/>
          <a:p>
            <a:pPr algn="r" fontAlgn="b">
              <a:spcAft>
                <a:spcPts val="100"/>
              </a:spcAft>
            </a:pPr>
            <a:r>
              <a:rPr lang="en-US" sz="1800" b="1" dirty="0" smtClean="0">
                <a:solidFill>
                  <a:srgbClr val="0000FF"/>
                </a:solidFill>
                <a:effectLst>
                  <a:outerShdw blurRad="38100" dist="38100" dir="2700000" algn="tl">
                    <a:srgbClr val="FFFFFF"/>
                  </a:outerShdw>
                </a:effectLst>
                <a:latin typeface="Arial" charset="0"/>
              </a:rPr>
              <a:t>185</a:t>
            </a:r>
          </a:p>
          <a:p>
            <a:pPr algn="r" fontAlgn="b">
              <a:spcAft>
                <a:spcPts val="100"/>
              </a:spcAft>
            </a:pPr>
            <a:r>
              <a:rPr lang="en-US" sz="1800" b="1" dirty="0" smtClean="0">
                <a:effectLst>
                  <a:outerShdw blurRad="38100" dist="38100" dir="2700000" algn="tl">
                    <a:srgbClr val="FFFFFF"/>
                  </a:outerShdw>
                </a:effectLst>
                <a:latin typeface="Arial" charset="0"/>
              </a:rPr>
              <a:t>130</a:t>
            </a:r>
          </a:p>
          <a:p>
            <a:pPr algn="r" fontAlgn="b">
              <a:spcAft>
                <a:spcPts val="100"/>
              </a:spcAft>
            </a:pPr>
            <a:r>
              <a:rPr lang="en-US" sz="1800" b="1" dirty="0" smtClean="0">
                <a:effectLst>
                  <a:outerShdw blurRad="38100" dist="38100" dir="2700000" algn="tl">
                    <a:srgbClr val="FFFFFF"/>
                  </a:outerShdw>
                </a:effectLst>
                <a:latin typeface="Arial" charset="0"/>
              </a:rPr>
              <a:t>323</a:t>
            </a:r>
          </a:p>
          <a:p>
            <a:pPr algn="r" fontAlgn="b">
              <a:spcAft>
                <a:spcPts val="100"/>
              </a:spcAft>
            </a:pPr>
            <a:r>
              <a:rPr lang="en-US" sz="1800" b="1" dirty="0" smtClean="0">
                <a:solidFill>
                  <a:srgbClr val="FF0000"/>
                </a:solidFill>
                <a:effectLst>
                  <a:outerShdw blurRad="38100" dist="38100" dir="2700000" algn="tl">
                    <a:srgbClr val="FFFFFF"/>
                  </a:outerShdw>
                </a:effectLst>
                <a:latin typeface="Arial" charset="0"/>
              </a:rPr>
              <a:t>638</a:t>
            </a:r>
            <a:endParaRPr lang="en-US" dirty="0">
              <a:solidFill>
                <a:srgbClr val="FF0000"/>
              </a:solidFill>
            </a:endParaRPr>
          </a:p>
        </p:txBody>
      </p:sp>
      <p:sp>
        <p:nvSpPr>
          <p:cNvPr id="10" name="TextBox 9"/>
          <p:cNvSpPr txBox="1"/>
          <p:nvPr/>
        </p:nvSpPr>
        <p:spPr>
          <a:xfrm>
            <a:off x="6949414" y="4458996"/>
            <a:ext cx="822951" cy="276999"/>
          </a:xfrm>
          <a:prstGeom prst="rect">
            <a:avLst/>
          </a:prstGeom>
          <a:noFill/>
        </p:spPr>
        <p:txBody>
          <a:bodyPr wrap="square" tIns="0" bIns="0" rtlCol="0">
            <a:spAutoFit/>
          </a:bodyPr>
          <a:lstStyle/>
          <a:p>
            <a:pPr algn="r" fontAlgn="b"/>
            <a:r>
              <a:rPr lang="en-US" sz="1800" b="1" dirty="0" smtClean="0">
                <a:solidFill>
                  <a:srgbClr val="0000FF"/>
                </a:solidFill>
                <a:effectLst>
                  <a:outerShdw blurRad="38100" dist="38100" dir="2700000" algn="tl">
                    <a:srgbClr val="FFFFFF"/>
                  </a:outerShdw>
                </a:effectLst>
                <a:latin typeface="Arial" charset="0"/>
              </a:rPr>
              <a:t>402</a:t>
            </a:r>
            <a:endParaRPr lang="en-US" dirty="0">
              <a:solidFill>
                <a:srgbClr val="0000FF"/>
              </a:solidFill>
            </a:endParaRPr>
          </a:p>
        </p:txBody>
      </p:sp>
      <p:sp>
        <p:nvSpPr>
          <p:cNvPr id="11" name="TextBox 10"/>
          <p:cNvSpPr txBox="1"/>
          <p:nvPr/>
        </p:nvSpPr>
        <p:spPr>
          <a:xfrm>
            <a:off x="7970443" y="3329481"/>
            <a:ext cx="822951" cy="1200329"/>
          </a:xfrm>
          <a:prstGeom prst="rect">
            <a:avLst/>
          </a:prstGeom>
          <a:noFill/>
        </p:spPr>
        <p:txBody>
          <a:bodyPr wrap="square" rtlCol="0">
            <a:spAutoFit/>
          </a:bodyPr>
          <a:lstStyle/>
          <a:p>
            <a:pPr algn="r" fontAlgn="b"/>
            <a:r>
              <a:rPr lang="en-US" sz="1800" b="1" dirty="0" smtClean="0">
                <a:solidFill>
                  <a:srgbClr val="0000FF"/>
                </a:solidFill>
                <a:effectLst>
                  <a:outerShdw blurRad="38100" dist="38100" dir="2700000" algn="tl">
                    <a:srgbClr val="FFFFFF"/>
                  </a:outerShdw>
                </a:effectLst>
                <a:latin typeface="Arial" charset="0"/>
              </a:rPr>
              <a:t>315</a:t>
            </a:r>
          </a:p>
          <a:p>
            <a:pPr algn="r" fontAlgn="b"/>
            <a:r>
              <a:rPr lang="en-US" sz="1800" b="1" dirty="0" smtClean="0">
                <a:effectLst>
                  <a:outerShdw blurRad="38100" dist="38100" dir="2700000" algn="tl">
                    <a:srgbClr val="FFFFFF"/>
                  </a:outerShdw>
                </a:effectLst>
                <a:latin typeface="Arial" charset="0"/>
              </a:rPr>
              <a:t>135</a:t>
            </a:r>
          </a:p>
          <a:p>
            <a:pPr algn="r" fontAlgn="b"/>
            <a:r>
              <a:rPr lang="en-US" sz="1800" b="1" dirty="0" smtClean="0">
                <a:effectLst>
                  <a:outerShdw blurRad="38100" dist="38100" dir="2700000" algn="tl">
                    <a:srgbClr val="FFFFFF"/>
                  </a:outerShdw>
                </a:effectLst>
                <a:latin typeface="Arial" charset="0"/>
              </a:rPr>
              <a:t>120</a:t>
            </a:r>
          </a:p>
          <a:p>
            <a:pPr algn="r" fontAlgn="b"/>
            <a:r>
              <a:rPr lang="en-US" sz="1800" b="1" dirty="0" smtClean="0">
                <a:solidFill>
                  <a:srgbClr val="FF0000"/>
                </a:solidFill>
                <a:effectLst>
                  <a:outerShdw blurRad="38100" dist="38100" dir="2700000" algn="tl">
                    <a:srgbClr val="FFFFFF"/>
                  </a:outerShdw>
                </a:effectLst>
                <a:latin typeface="Arial" charset="0"/>
              </a:rPr>
              <a:t>570</a:t>
            </a:r>
            <a:endParaRPr lang="en-US" dirty="0">
              <a:solidFill>
                <a:srgbClr val="FF0000"/>
              </a:solidFill>
            </a:endParaRPr>
          </a:p>
        </p:txBody>
      </p:sp>
      <p:sp>
        <p:nvSpPr>
          <p:cNvPr id="12" name="TextBox 11"/>
          <p:cNvSpPr txBox="1"/>
          <p:nvPr/>
        </p:nvSpPr>
        <p:spPr>
          <a:xfrm>
            <a:off x="7955243" y="4437511"/>
            <a:ext cx="822951" cy="1200329"/>
          </a:xfrm>
          <a:prstGeom prst="rect">
            <a:avLst/>
          </a:prstGeom>
          <a:noFill/>
        </p:spPr>
        <p:txBody>
          <a:bodyPr wrap="square" rtlCol="0">
            <a:spAutoFit/>
          </a:bodyPr>
          <a:lstStyle/>
          <a:p>
            <a:pPr algn="r" fontAlgn="b"/>
            <a:r>
              <a:rPr lang="en-US" sz="1800" b="1" dirty="0" smtClean="0">
                <a:solidFill>
                  <a:srgbClr val="0000FF"/>
                </a:solidFill>
                <a:effectLst>
                  <a:outerShdw blurRad="38100" dist="38100" dir="2700000" algn="tl">
                    <a:srgbClr val="FFFFFF"/>
                  </a:outerShdw>
                </a:effectLst>
                <a:latin typeface="Arial" charset="0"/>
              </a:rPr>
              <a:t>402</a:t>
            </a:r>
          </a:p>
          <a:p>
            <a:pPr algn="r" fontAlgn="b"/>
            <a:r>
              <a:rPr lang="en-US" sz="1800" b="1" dirty="0" smtClean="0">
                <a:effectLst>
                  <a:outerShdw blurRad="38100" dist="38100" dir="2700000" algn="tl">
                    <a:srgbClr val="FFFFFF"/>
                  </a:outerShdw>
                </a:effectLst>
                <a:latin typeface="Arial" charset="0"/>
              </a:rPr>
              <a:t>138</a:t>
            </a:r>
          </a:p>
          <a:p>
            <a:pPr algn="r" fontAlgn="b"/>
            <a:r>
              <a:rPr lang="en-US" sz="1800" b="1" dirty="0" smtClean="0">
                <a:effectLst>
                  <a:outerShdw blurRad="38100" dist="38100" dir="2700000" algn="tl">
                    <a:srgbClr val="FFFFFF"/>
                  </a:outerShdw>
                </a:effectLst>
                <a:latin typeface="Arial" charset="0"/>
              </a:rPr>
              <a:t>0</a:t>
            </a:r>
          </a:p>
          <a:p>
            <a:pPr algn="r" fontAlgn="b"/>
            <a:r>
              <a:rPr lang="en-US" sz="1800" b="1" dirty="0" smtClean="0">
                <a:solidFill>
                  <a:srgbClr val="FF0000"/>
                </a:solidFill>
                <a:effectLst>
                  <a:outerShdw blurRad="38100" dist="38100" dir="2700000" algn="tl">
                    <a:srgbClr val="FFFFFF"/>
                  </a:outerShdw>
                </a:effectLst>
                <a:latin typeface="Arial" charset="0"/>
              </a:rPr>
              <a:t>540</a:t>
            </a:r>
            <a:endParaRPr lang="en-US" dirty="0">
              <a:solidFill>
                <a:srgbClr val="FF0000"/>
              </a:solidFill>
            </a:endParaRPr>
          </a:p>
        </p:txBody>
      </p:sp>
      <p:sp>
        <p:nvSpPr>
          <p:cNvPr id="15" name="TextBox 14"/>
          <p:cNvSpPr txBox="1"/>
          <p:nvPr/>
        </p:nvSpPr>
        <p:spPr>
          <a:xfrm>
            <a:off x="7955243" y="5626218"/>
            <a:ext cx="822951" cy="276999"/>
          </a:xfrm>
          <a:prstGeom prst="rect">
            <a:avLst/>
          </a:prstGeom>
          <a:noFill/>
        </p:spPr>
        <p:txBody>
          <a:bodyPr wrap="square" tIns="0" bIns="0" rtlCol="0">
            <a:spAutoFit/>
          </a:bodyPr>
          <a:lstStyle/>
          <a:p>
            <a:pPr algn="r" fontAlgn="b"/>
            <a:r>
              <a:rPr lang="en-US" sz="1800" b="1" dirty="0" smtClean="0">
                <a:solidFill>
                  <a:srgbClr val="0000FF"/>
                </a:solidFill>
                <a:effectLst>
                  <a:outerShdw blurRad="38100" dist="38100" dir="2700000" algn="tl">
                    <a:srgbClr val="FFFFFF"/>
                  </a:outerShdw>
                </a:effectLst>
                <a:latin typeface="Arial" charset="0"/>
              </a:rPr>
              <a:t>540</a:t>
            </a:r>
            <a:endParaRPr lang="en-US" dirty="0">
              <a:solidFill>
                <a:srgbClr val="0000FF"/>
              </a:solidFill>
            </a:endParaRPr>
          </a:p>
        </p:txBody>
      </p:sp>
      <p:sp>
        <p:nvSpPr>
          <p:cNvPr id="19" name="8-Point Star 18"/>
          <p:cNvSpPr/>
          <p:nvPr/>
        </p:nvSpPr>
        <p:spPr bwMode="auto">
          <a:xfrm>
            <a:off x="4297683" y="3794756"/>
            <a:ext cx="2377414" cy="1828780"/>
          </a:xfrm>
          <a:prstGeom prst="star8">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smtClean="0">
                <a:effectLst>
                  <a:outerShdw blurRad="38100" dist="38100" dir="2700000" algn="tl">
                    <a:srgbClr val="FFFFFF"/>
                  </a:outerShdw>
                </a:effectLst>
                <a:latin typeface="Arial" charset="0"/>
              </a:rPr>
              <a:t>How to read the solution?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P spid="9" grpId="0" build="p"/>
      <p:bldP spid="10" grpId="0" build="p"/>
      <p:bldP spid="11" grpId="0" build="p"/>
      <p:bldP spid="12" grpId="0" build="p"/>
      <p:bldP spid="15" grpId="0" build="p"/>
      <p:bldP spid="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p:cNvGraphicFramePr>
            <a:graphicFrameLocks noGrp="1"/>
          </p:cNvGraphicFramePr>
          <p:nvPr>
            <p:extLst>
              <p:ext uri="{D42A27DB-BD31-4B8C-83A1-F6EECF244321}">
                <p14:modId xmlns:p14="http://schemas.microsoft.com/office/powerpoint/2010/main" val="1068320662"/>
              </p:ext>
            </p:extLst>
          </p:nvPr>
        </p:nvGraphicFramePr>
        <p:xfrm>
          <a:off x="365806" y="228635"/>
          <a:ext cx="8393389" cy="3985260"/>
        </p:xfrm>
        <a:graphic>
          <a:graphicData uri="http://schemas.openxmlformats.org/drawingml/2006/table">
            <a:tbl>
              <a:tblPr firstRow="1" bandRow="1">
                <a:tableStyleId>{F5AB1C69-6EDB-4FF4-983F-18BD219EF322}</a:tableStyleId>
              </a:tblPr>
              <a:tblGrid>
                <a:gridCol w="640080"/>
                <a:gridCol w="1097261"/>
                <a:gridCol w="1958443"/>
                <a:gridCol w="939521"/>
                <a:gridCol w="939521"/>
                <a:gridCol w="939521"/>
                <a:gridCol w="939521"/>
                <a:gridCol w="939521"/>
              </a:tblGrid>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Demand:</a:t>
                      </a:r>
                      <a:r>
                        <a:rPr lang="en-US" sz="1800" b="1" kern="1200" baseline="0" dirty="0" smtClean="0">
                          <a:solidFill>
                            <a:schemeClr val="tx1"/>
                          </a:solidFill>
                          <a:effectLst>
                            <a:outerShdw blurRad="38100" dist="38100" dir="2700000" algn="tl">
                              <a:srgbClr val="FFFFFF"/>
                            </a:outerShdw>
                          </a:effectLst>
                          <a:latin typeface="Arial" charset="0"/>
                          <a:ea typeface="+mn-ea"/>
                          <a:cs typeface="+mn-cs"/>
                        </a:rPr>
                        <a:t> D</a:t>
                      </a:r>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87</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50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100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60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80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1.3</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1.45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t"/>
                      <a:r>
                        <a:rPr lang="en-US" sz="1800" b="1" kern="1200" dirty="0" smtClean="0">
                          <a:solidFill>
                            <a:schemeClr val="tx1"/>
                          </a:solidFill>
                          <a:effectLst>
                            <a:outerShdw blurRad="38100" dist="38100" dir="2700000" algn="tl">
                              <a:srgbClr val="FFFFFF"/>
                            </a:outerShdw>
                          </a:effectLst>
                          <a:latin typeface="Arial" charset="0"/>
                          <a:ea typeface="+mn-ea"/>
                          <a:cs typeface="+mn-cs"/>
                        </a:rPr>
                        <a:t>1.55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chemeClr val="tx1"/>
                          </a:solidFill>
                          <a:effectLst>
                            <a:outerShdw blurRad="38100" dist="38100" dir="2700000" algn="tl">
                              <a:srgbClr val="FFFFFF"/>
                            </a:outerShdw>
                          </a:effectLst>
                          <a:latin typeface="Arial" charset="0"/>
                          <a:ea typeface="+mn-ea"/>
                          <a:cs typeface="+mn-cs"/>
                        </a:rPr>
                        <a:t>Period</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P1</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P2</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P3</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P4</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800" b="1" kern="1200" dirty="0" smtClean="0">
                          <a:solidFill>
                            <a:schemeClr val="tx1"/>
                          </a:solidFill>
                          <a:effectLst>
                            <a:outerShdw blurRad="38100" dist="38100" dir="2700000" algn="tl">
                              <a:srgbClr val="FFFFFF"/>
                            </a:outerShdw>
                          </a:effectLst>
                          <a:latin typeface="Arial" charset="0"/>
                          <a:ea typeface="+mn-ea"/>
                          <a:cs typeface="+mn-cs"/>
                        </a:rPr>
                        <a:t>P5</a:t>
                      </a:r>
                    </a:p>
                  </a:txBody>
                  <a:tcPr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4320">
                <a:tc rowSpan="2">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P1</a:t>
                      </a: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endParaRPr lang="en-US"/>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vMerge="1">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120</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185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455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rowSpan="2">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P2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BC1</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rgbClr val="0000FF"/>
                          </a:solidFill>
                          <a:effectLst>
                            <a:outerShdw blurRad="38100" dist="38100" dir="2700000" algn="tl">
                              <a:srgbClr val="FFFFFF"/>
                            </a:outerShdw>
                          </a:effectLst>
                          <a:latin typeface="Arial" charset="0"/>
                          <a:ea typeface="+mn-ea"/>
                          <a:cs typeface="+mn-cs"/>
                        </a:rPr>
                        <a:t>120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163809">
                <a:tc vMerge="1">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245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385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r>
              <a:tr h="274320">
                <a:tc rowSpan="2">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P3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BC2</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rgbClr val="0000FF"/>
                          </a:solidFill>
                          <a:effectLst>
                            <a:outerShdw blurRad="38100" dist="38100" dir="2700000" algn="tl">
                              <a:srgbClr val="FFFFFF"/>
                            </a:outerShdw>
                          </a:effectLst>
                          <a:latin typeface="Arial" charset="0"/>
                          <a:ea typeface="+mn-ea"/>
                          <a:cs typeface="+mn-cs"/>
                        </a:rPr>
                        <a:t>185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315</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rgbClr val="FF0000"/>
                          </a:solidFill>
                          <a:effectLst>
                            <a:outerShdw blurRad="38100" dist="38100" dir="2700000" algn="tl">
                              <a:srgbClr val="FFFFFF"/>
                            </a:outerShdw>
                          </a:effectLst>
                          <a:latin typeface="Arial" charset="0"/>
                          <a:ea typeface="+mn-ea"/>
                          <a:cs typeface="+mn-cs"/>
                        </a:rPr>
                        <a:t>402</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rgbClr val="FF0000"/>
                          </a:solidFill>
                          <a:effectLst>
                            <a:outerShdw blurRad="38100" dist="38100" dir="2700000" algn="tl">
                              <a:srgbClr val="FFFFFF"/>
                            </a:outerShdw>
                          </a:effectLst>
                          <a:latin typeface="Arial" charset="0"/>
                          <a:ea typeface="+mn-ea"/>
                          <a:cs typeface="+mn-cs"/>
                        </a:rPr>
                        <a:t>638</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rowSpan="2">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P4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BC3</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kern="1200" dirty="0" smtClean="0">
                          <a:solidFill>
                            <a:srgbClr val="0000FF"/>
                          </a:solidFill>
                          <a:effectLst>
                            <a:outerShdw blurRad="38100" dist="38100" dir="2700000" algn="tl">
                              <a:srgbClr val="FFFFFF"/>
                            </a:outerShdw>
                          </a:effectLst>
                          <a:latin typeface="Arial" charset="0"/>
                          <a:ea typeface="+mn-ea"/>
                          <a:cs typeface="+mn-cs"/>
                        </a:rPr>
                        <a:t>315</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endParaRPr lang="en-US" sz="1800" b="1" kern="1200" dirty="0" smtClean="0">
                        <a:solidFill>
                          <a:srgbClr val="FF0000"/>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endParaRPr lang="en-US" sz="1800" b="1" kern="1200" dirty="0" smtClean="0">
                        <a:solidFill>
                          <a:srgbClr val="FF0000"/>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rgbClr val="FF0000"/>
                          </a:solidFill>
                          <a:effectLst>
                            <a:outerShdw blurRad="38100" dist="38100" dir="2700000" algn="tl">
                              <a:srgbClr val="FFFFFF"/>
                            </a:outerShdw>
                          </a:effectLst>
                          <a:latin typeface="Arial" charset="0"/>
                          <a:ea typeface="+mn-ea"/>
                          <a:cs typeface="+mn-cs"/>
                        </a:rPr>
                        <a:t>450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570</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rowSpan="2">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P5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BC4</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rgbClr val="0000FF"/>
                          </a:solidFill>
                          <a:effectLst>
                            <a:outerShdw blurRad="38100" dist="38100" dir="2700000" algn="tl">
                              <a:srgbClr val="FFFFFF"/>
                            </a:outerShdw>
                          </a:effectLst>
                          <a:latin typeface="Arial" charset="0"/>
                          <a:ea typeface="+mn-ea"/>
                          <a:cs typeface="+mn-cs"/>
                        </a:rPr>
                        <a:t>402</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vMerge="1">
                  <a:txBody>
                    <a:bodyPr/>
                    <a:lstStyle/>
                    <a:p>
                      <a:pPr marL="0" algn="ctr"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1800" b="1" dirty="0" smtClean="0">
                          <a:solidFill>
                            <a:srgbClr val="FF0000"/>
                          </a:solidFill>
                          <a:effectLst>
                            <a:outerShdw blurRad="38100" dist="38100" dir="2700000" algn="tl">
                              <a:srgbClr val="FFFFFF"/>
                            </a:outerShdw>
                          </a:effectLst>
                          <a:latin typeface="Arial" charset="0"/>
                        </a:rPr>
                        <a:t>540</a:t>
                      </a:r>
                      <a:endParaRPr lang="en-US" dirty="0" smtClean="0">
                        <a:solidFill>
                          <a:srgbClr val="FF0000"/>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marL="0" marR="0" indent="0" algn="ctr" defTabSz="914400" rtl="0" eaLnBrk="1" fontAlgn="t" latinLnBrk="0" hangingPunct="1">
                        <a:lnSpc>
                          <a:spcPct val="100000"/>
                        </a:lnSpc>
                        <a:spcBef>
                          <a:spcPts val="0"/>
                        </a:spcBef>
                        <a:spcAft>
                          <a:spcPts val="0"/>
                        </a:spcAft>
                        <a:buClrTx/>
                        <a:buSzTx/>
                        <a:buFontTx/>
                        <a:buNone/>
                        <a:tabLst/>
                        <a:defRPr/>
                      </a:pP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dirty="0"/>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800" b="1" kern="1200" dirty="0" smtClean="0">
                          <a:solidFill>
                            <a:srgbClr val="0000FF"/>
                          </a:solidFill>
                          <a:effectLst>
                            <a:outerShdw blurRad="38100" dist="38100" dir="2700000" algn="tl">
                              <a:srgbClr val="FFFFFF"/>
                            </a:outerShdw>
                          </a:effectLst>
                          <a:latin typeface="Arial" charset="0"/>
                          <a:ea typeface="+mn-ea"/>
                          <a:cs typeface="+mn-cs"/>
                        </a:rPr>
                        <a:t>BC5</a:t>
                      </a:r>
                    </a:p>
                  </a:txBody>
                  <a:tcPr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fontAlgn="t" latinLnBrk="0" hangingPunct="1"/>
                      <a:endParaRPr lang="en-US" sz="1800" b="1" kern="1200" dirty="0" smtClean="0">
                        <a:solidFill>
                          <a:srgbClr val="0000FF"/>
                        </a:solidFill>
                        <a:effectLst>
                          <a:outerShdw blurRad="38100" dist="38100" dir="2700000" algn="tl">
                            <a:srgbClr val="FFFFFF"/>
                          </a:outerShdw>
                        </a:effectLst>
                        <a:latin typeface="Arial" charset="0"/>
                        <a:ea typeface="+mn-ea"/>
                        <a:cs typeface="+mn-cs"/>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t" latinLnBrk="0" hangingPunct="1"/>
                      <a:r>
                        <a:rPr lang="en-US" sz="1800" b="1" kern="1200" dirty="0" smtClean="0">
                          <a:solidFill>
                            <a:srgbClr val="0000FF"/>
                          </a:solidFill>
                          <a:effectLst>
                            <a:outerShdw blurRad="38100" dist="38100" dir="2700000" algn="tl">
                              <a:srgbClr val="FFFFFF"/>
                            </a:outerShdw>
                          </a:effectLst>
                          <a:latin typeface="Arial" charset="0"/>
                          <a:ea typeface="+mn-ea"/>
                          <a:cs typeface="+mn-cs"/>
                        </a:rPr>
                        <a:t>540</a:t>
                      </a: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29</a:t>
            </a:fld>
            <a:endParaRPr lang="en-US" dirty="0"/>
          </a:p>
        </p:txBody>
      </p:sp>
      <p:grpSp>
        <p:nvGrpSpPr>
          <p:cNvPr id="18" name="Group 17"/>
          <p:cNvGrpSpPr/>
          <p:nvPr/>
        </p:nvGrpSpPr>
        <p:grpSpPr>
          <a:xfrm>
            <a:off x="7589486" y="3520440"/>
            <a:ext cx="1280147" cy="1280145"/>
            <a:chOff x="7498048" y="3246123"/>
            <a:chExt cx="1280147" cy="1280145"/>
          </a:xfrm>
        </p:grpSpPr>
        <p:sp>
          <p:nvSpPr>
            <p:cNvPr id="13" name="Up Arrow 12"/>
            <p:cNvSpPr/>
            <p:nvPr/>
          </p:nvSpPr>
          <p:spPr bwMode="auto">
            <a:xfrm>
              <a:off x="8229560" y="3886195"/>
              <a:ext cx="365756" cy="640073"/>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4" name="Oval 13"/>
            <p:cNvSpPr/>
            <p:nvPr/>
          </p:nvSpPr>
          <p:spPr bwMode="auto">
            <a:xfrm>
              <a:off x="7863805" y="3246123"/>
              <a:ext cx="914390" cy="365756"/>
            </a:xfrm>
            <a:prstGeom prst="ellipse">
              <a:avLst/>
            </a:prstGeom>
            <a:noFill/>
            <a:ln w="508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6" name="Left Arrow 15"/>
            <p:cNvSpPr/>
            <p:nvPr/>
          </p:nvSpPr>
          <p:spPr bwMode="auto">
            <a:xfrm>
              <a:off x="7498048" y="3337561"/>
              <a:ext cx="274317" cy="274317"/>
            </a:xfrm>
            <a:prstGeom prst="lef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20" name="Rectangle 19"/>
          <p:cNvSpPr/>
          <p:nvPr/>
        </p:nvSpPr>
        <p:spPr bwMode="auto">
          <a:xfrm>
            <a:off x="274368" y="4526267"/>
            <a:ext cx="4937706" cy="45719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1" dirty="0" smtClean="0">
                <a:effectLst>
                  <a:outerShdw blurRad="38100" dist="38100" dir="2700000" algn="tl">
                    <a:srgbClr val="FFFFFF"/>
                  </a:outerShdw>
                </a:effectLst>
                <a:latin typeface="Arial" charset="0"/>
              </a:rPr>
              <a:t>Buy in period 5 for period 5 (80 units)</a:t>
            </a:r>
          </a:p>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nvGrpSpPr>
          <p:cNvPr id="21" name="Group 20"/>
          <p:cNvGrpSpPr/>
          <p:nvPr/>
        </p:nvGrpSpPr>
        <p:grpSpPr>
          <a:xfrm>
            <a:off x="5577829" y="2346988"/>
            <a:ext cx="2377414" cy="1371585"/>
            <a:chOff x="6857975" y="3154683"/>
            <a:chExt cx="2377414" cy="1371585"/>
          </a:xfrm>
        </p:grpSpPr>
        <p:sp>
          <p:nvSpPr>
            <p:cNvPr id="22" name="Up Arrow 21"/>
            <p:cNvSpPr/>
            <p:nvPr/>
          </p:nvSpPr>
          <p:spPr bwMode="auto">
            <a:xfrm>
              <a:off x="8138121" y="3886195"/>
              <a:ext cx="365756" cy="640073"/>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3" name="Oval 22"/>
            <p:cNvSpPr/>
            <p:nvPr/>
          </p:nvSpPr>
          <p:spPr bwMode="auto">
            <a:xfrm>
              <a:off x="8320999" y="3154683"/>
              <a:ext cx="914390" cy="457195"/>
            </a:xfrm>
            <a:prstGeom prst="ellipse">
              <a:avLst/>
            </a:prstGeom>
            <a:noFill/>
            <a:ln w="508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4" name="Left Arrow 23"/>
            <p:cNvSpPr/>
            <p:nvPr/>
          </p:nvSpPr>
          <p:spPr bwMode="auto">
            <a:xfrm>
              <a:off x="6857975" y="3337561"/>
              <a:ext cx="274317" cy="274317"/>
            </a:xfrm>
            <a:prstGeom prst="lef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25" name="Rectangle 24"/>
          <p:cNvSpPr/>
          <p:nvPr/>
        </p:nvSpPr>
        <p:spPr bwMode="auto">
          <a:xfrm>
            <a:off x="274368" y="4983463"/>
            <a:ext cx="4937706" cy="3657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1" dirty="0" smtClean="0">
                <a:effectLst>
                  <a:outerShdw blurRad="38100" dist="38100" dir="2700000" algn="tl">
                    <a:srgbClr val="FFFFFF"/>
                  </a:outerShdw>
                </a:effectLst>
                <a:latin typeface="Arial" charset="0"/>
              </a:rPr>
              <a:t>Buy in period 3 for periods 3 &amp; 4 (160 units)</a:t>
            </a:r>
          </a:p>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nvGrpSpPr>
          <p:cNvPr id="26" name="Group 25"/>
          <p:cNvGrpSpPr/>
          <p:nvPr/>
        </p:nvGrpSpPr>
        <p:grpSpPr>
          <a:xfrm>
            <a:off x="3749049" y="1325903"/>
            <a:ext cx="2377414" cy="1280146"/>
            <a:chOff x="6857975" y="3246122"/>
            <a:chExt cx="2377414" cy="1280146"/>
          </a:xfrm>
        </p:grpSpPr>
        <p:sp>
          <p:nvSpPr>
            <p:cNvPr id="27" name="Up Arrow 26"/>
            <p:cNvSpPr/>
            <p:nvPr/>
          </p:nvSpPr>
          <p:spPr bwMode="auto">
            <a:xfrm>
              <a:off x="8138121" y="3886195"/>
              <a:ext cx="365756" cy="640073"/>
            </a:xfrm>
            <a:prstGeom prst="up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8" name="Oval 27"/>
            <p:cNvSpPr/>
            <p:nvPr/>
          </p:nvSpPr>
          <p:spPr bwMode="auto">
            <a:xfrm>
              <a:off x="8320999" y="3246122"/>
              <a:ext cx="914390" cy="274317"/>
            </a:xfrm>
            <a:prstGeom prst="ellipse">
              <a:avLst/>
            </a:prstGeom>
            <a:noFill/>
            <a:ln w="508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9" name="Left Arrow 28"/>
            <p:cNvSpPr/>
            <p:nvPr/>
          </p:nvSpPr>
          <p:spPr bwMode="auto">
            <a:xfrm>
              <a:off x="6857975" y="3246122"/>
              <a:ext cx="274317" cy="274317"/>
            </a:xfrm>
            <a:prstGeom prst="lef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30" name="Rectangle 29"/>
          <p:cNvSpPr/>
          <p:nvPr/>
        </p:nvSpPr>
        <p:spPr bwMode="auto">
          <a:xfrm>
            <a:off x="274367" y="5349219"/>
            <a:ext cx="4937706" cy="3657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1" dirty="0" smtClean="0">
                <a:effectLst>
                  <a:outerShdw blurRad="38100" dist="38100" dir="2700000" algn="tl">
                    <a:srgbClr val="FFFFFF"/>
                  </a:outerShdw>
                </a:effectLst>
                <a:latin typeface="Arial" charset="0"/>
              </a:rPr>
              <a:t>Buy in period 1 for periods 1 &amp; 2 (137 units)</a:t>
            </a:r>
          </a:p>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1" name="Rectangle 30"/>
          <p:cNvSpPr/>
          <p:nvPr/>
        </p:nvSpPr>
        <p:spPr bwMode="auto">
          <a:xfrm>
            <a:off x="5303512" y="4800585"/>
            <a:ext cx="3474682" cy="548635"/>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t"/>
            <a:r>
              <a:rPr lang="en-US" sz="2800" b="1" dirty="0" smtClean="0">
                <a:effectLst>
                  <a:outerShdw blurRad="38100" dist="38100" dir="2700000" algn="tl">
                    <a:srgbClr val="FFFFFF"/>
                  </a:outerShdw>
                </a:effectLst>
                <a:latin typeface="Arial" charset="0"/>
              </a:rPr>
              <a:t>Total cost = $540</a:t>
            </a:r>
          </a:p>
          <a:p>
            <a:pPr marR="0" indent="0" algn="ctr" fontAlgn="t">
              <a:lnSpc>
                <a:spcPct val="100000"/>
              </a:lnSpc>
              <a:spcBef>
                <a:spcPct val="0"/>
              </a:spcBef>
              <a:spcAft>
                <a:spcPct val="0"/>
              </a:spcAft>
              <a:buClrTx/>
              <a:buSzTx/>
              <a:buFontTx/>
              <a:buNone/>
              <a:tabLst/>
            </a:pPr>
            <a:endParaRPr lang="en-US" sz="2800" b="1" dirty="0" smtClean="0">
              <a:effectLst>
                <a:outerShdw blurRad="38100" dist="38100" dir="2700000" algn="tl">
                  <a:srgbClr val="FFFFFF"/>
                </a:outerShdw>
              </a:effectLst>
              <a:latin typeface="Arial"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30" grpId="0" animBg="1"/>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0" name="Freeform 59"/>
          <p:cNvSpPr/>
          <p:nvPr/>
        </p:nvSpPr>
        <p:spPr bwMode="auto">
          <a:xfrm>
            <a:off x="914400" y="3337560"/>
            <a:ext cx="1828820" cy="1921385"/>
          </a:xfrm>
          <a:custGeom>
            <a:avLst/>
            <a:gdLst>
              <a:gd name="connsiteX0" fmla="*/ 0 w 1859280"/>
              <a:gd name="connsiteY0" fmla="*/ 1996440 h 2026920"/>
              <a:gd name="connsiteX1" fmla="*/ 0 w 1859280"/>
              <a:gd name="connsiteY1" fmla="*/ 0 h 2026920"/>
              <a:gd name="connsiteX2" fmla="*/ 1859280 w 1859280"/>
              <a:gd name="connsiteY2" fmla="*/ 350520 h 2026920"/>
              <a:gd name="connsiteX3" fmla="*/ 1844040 w 1859280"/>
              <a:gd name="connsiteY3" fmla="*/ 2026920 h 2026920"/>
              <a:gd name="connsiteX4" fmla="*/ 0 w 1859280"/>
              <a:gd name="connsiteY4" fmla="*/ 1996440 h 2026920"/>
              <a:gd name="connsiteX0" fmla="*/ 0 w 1859280"/>
              <a:gd name="connsiteY0" fmla="*/ 1996440 h 1996440"/>
              <a:gd name="connsiteX1" fmla="*/ 0 w 1859280"/>
              <a:gd name="connsiteY1" fmla="*/ 0 h 1996440"/>
              <a:gd name="connsiteX2" fmla="*/ 1859280 w 1859280"/>
              <a:gd name="connsiteY2" fmla="*/ 350520 h 1996440"/>
              <a:gd name="connsiteX3" fmla="*/ 1828820 w 1859280"/>
              <a:gd name="connsiteY3" fmla="*/ 1995230 h 1996440"/>
              <a:gd name="connsiteX4" fmla="*/ 0 w 1859280"/>
              <a:gd name="connsiteY4" fmla="*/ 1996440 h 1996440"/>
              <a:gd name="connsiteX0" fmla="*/ 0 w 1828820"/>
              <a:gd name="connsiteY0" fmla="*/ 1996440 h 1996440"/>
              <a:gd name="connsiteX1" fmla="*/ 0 w 1828820"/>
              <a:gd name="connsiteY1" fmla="*/ 0 h 1996440"/>
              <a:gd name="connsiteX2" fmla="*/ 1828820 w 1828820"/>
              <a:gd name="connsiteY2" fmla="*/ 380045 h 1996440"/>
              <a:gd name="connsiteX3" fmla="*/ 1828820 w 1828820"/>
              <a:gd name="connsiteY3" fmla="*/ 1995230 h 1996440"/>
              <a:gd name="connsiteX4" fmla="*/ 0 w 1828820"/>
              <a:gd name="connsiteY4" fmla="*/ 1996440 h 1996440"/>
              <a:gd name="connsiteX0" fmla="*/ 0 w 1828820"/>
              <a:gd name="connsiteY0" fmla="*/ 1996440 h 1996440"/>
              <a:gd name="connsiteX1" fmla="*/ 0 w 1828820"/>
              <a:gd name="connsiteY1" fmla="*/ 0 h 1996440"/>
              <a:gd name="connsiteX2" fmla="*/ 1828820 w 1828820"/>
              <a:gd name="connsiteY2" fmla="*/ 380045 h 1996440"/>
              <a:gd name="connsiteX3" fmla="*/ 1828820 w 1828820"/>
              <a:gd name="connsiteY3" fmla="*/ 1995230 h 1996440"/>
              <a:gd name="connsiteX4" fmla="*/ 0 w 1828820"/>
              <a:gd name="connsiteY4" fmla="*/ 1996440 h 1996440"/>
              <a:gd name="connsiteX0" fmla="*/ 0 w 1828820"/>
              <a:gd name="connsiteY0" fmla="*/ 1996440 h 1996440"/>
              <a:gd name="connsiteX1" fmla="*/ 0 w 1828820"/>
              <a:gd name="connsiteY1" fmla="*/ 0 h 1996440"/>
              <a:gd name="connsiteX2" fmla="*/ 1828820 w 1828820"/>
              <a:gd name="connsiteY2" fmla="*/ 380045 h 1996440"/>
              <a:gd name="connsiteX3" fmla="*/ 1828820 w 1828820"/>
              <a:gd name="connsiteY3" fmla="*/ 1995230 h 1996440"/>
              <a:gd name="connsiteX4" fmla="*/ 0 w 1828820"/>
              <a:gd name="connsiteY4" fmla="*/ 1996440 h 1996440"/>
              <a:gd name="connsiteX0" fmla="*/ 0 w 1828820"/>
              <a:gd name="connsiteY0" fmla="*/ 1996440 h 1996440"/>
              <a:gd name="connsiteX1" fmla="*/ 0 w 1828820"/>
              <a:gd name="connsiteY1" fmla="*/ 0 h 1996440"/>
              <a:gd name="connsiteX2" fmla="*/ 1828820 w 1828820"/>
              <a:gd name="connsiteY2" fmla="*/ 380045 h 1996440"/>
              <a:gd name="connsiteX3" fmla="*/ 1828820 w 1828820"/>
              <a:gd name="connsiteY3" fmla="*/ 1995230 h 1996440"/>
              <a:gd name="connsiteX4" fmla="*/ 0 w 1828820"/>
              <a:gd name="connsiteY4" fmla="*/ 1996440 h 1996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20" h="1996440">
                <a:moveTo>
                  <a:pt x="0" y="1996440"/>
                </a:moveTo>
                <a:lnTo>
                  <a:pt x="0" y="0"/>
                </a:lnTo>
                <a:lnTo>
                  <a:pt x="1828820" y="380045"/>
                </a:lnTo>
                <a:lnTo>
                  <a:pt x="1828820" y="1995230"/>
                </a:lnTo>
                <a:lnTo>
                  <a:pt x="0" y="1996440"/>
                </a:lnTo>
                <a:close/>
              </a:path>
            </a:pathLst>
          </a:cu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 name="Footer Placeholder 3"/>
          <p:cNvSpPr>
            <a:spLocks noGrp="1"/>
          </p:cNvSpPr>
          <p:nvPr>
            <p:ph type="ftr" sz="quarter" idx="10"/>
          </p:nvPr>
        </p:nvSpPr>
        <p:spPr/>
        <p:txBody>
          <a:bodyPr/>
          <a:lstStyle/>
          <a:p>
            <a:r>
              <a:rPr lang="en-US" smtClean="0"/>
              <a:t>Integer_LP</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3</a:t>
            </a:fld>
            <a:endParaRPr lang="en-US" dirty="0"/>
          </a:p>
        </p:txBody>
      </p:sp>
      <p:graphicFrame>
        <p:nvGraphicFramePr>
          <p:cNvPr id="10" name="Table 9"/>
          <p:cNvGraphicFramePr>
            <a:graphicFrameLocks noGrp="1"/>
          </p:cNvGraphicFramePr>
          <p:nvPr/>
        </p:nvGraphicFramePr>
        <p:xfrm>
          <a:off x="5029195" y="228635"/>
          <a:ext cx="3840480" cy="1645920"/>
        </p:xfrm>
        <a:graphic>
          <a:graphicData uri="http://schemas.openxmlformats.org/drawingml/2006/table">
            <a:tbl>
              <a:tblPr firstRow="1" bandRow="1">
                <a:tableStyleId>{5C22544A-7EE6-4342-B048-85BDC9FD1C3A}</a:tableStyleId>
              </a:tblPr>
              <a:tblGrid>
                <a:gridCol w="1188720"/>
                <a:gridCol w="2651760"/>
              </a:tblGrid>
              <a:tr h="56062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Maximize </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x</a:t>
                      </a:r>
                      <a:r>
                        <a:rPr lang="en-US" sz="32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32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+ 8x</a:t>
                      </a:r>
                      <a:r>
                        <a:rPr lang="en-US" sz="32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32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Z  </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9117">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Subject to</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000" b="1" kern="1200" baseline="0" dirty="0" smtClean="0">
                          <a:solidFill>
                            <a:schemeClr val="dk1"/>
                          </a:solidFill>
                          <a:effectLst>
                            <a:outerShdw blurRad="38100" dist="38100" dir="2700000" algn="tl">
                              <a:srgbClr val="FFFFFF"/>
                            </a:outerShdw>
                          </a:effectLst>
                          <a:latin typeface="Calibri" pitchFamily="34" charset="0"/>
                          <a:ea typeface="+mn-ea"/>
                          <a:cs typeface="Calibri" pitchFamily="34" charset="0"/>
                        </a:rPr>
                        <a:t> &amp;</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0</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rgbClr val="0000FF"/>
                          </a:solidFill>
                          <a:effectLst>
                            <a:outerShdw blurRad="38100" dist="38100" dir="2700000" algn="tl">
                              <a:srgbClr val="FFFFFF"/>
                            </a:outerShdw>
                          </a:effectLst>
                          <a:latin typeface="Calibri" pitchFamily="34" charset="0"/>
                          <a:ea typeface="+mn-ea"/>
                          <a:cs typeface="Calibri" pitchFamily="34" charset="0"/>
                        </a:rPr>
                        <a:t>x</a:t>
                      </a:r>
                      <a:r>
                        <a:rPr lang="en-US" sz="3200" b="1" kern="1200" baseline="-25000" dirty="0" smtClean="0">
                          <a:solidFill>
                            <a:srgbClr val="0000FF"/>
                          </a:solidFill>
                          <a:effectLst>
                            <a:outerShdw blurRad="38100" dist="38100" dir="2700000" algn="tl">
                              <a:srgbClr val="FFFFFF"/>
                            </a:outerShdw>
                          </a:effectLst>
                          <a:latin typeface="Calibri" pitchFamily="34" charset="0"/>
                          <a:ea typeface="+mn-ea"/>
                          <a:cs typeface="Calibri" pitchFamily="34" charset="0"/>
                        </a:rPr>
                        <a:t>1</a:t>
                      </a:r>
                      <a:r>
                        <a:rPr lang="en-US" sz="3200" b="1" kern="1200" dirty="0" smtClean="0">
                          <a:solidFill>
                            <a:srgbClr val="0000FF"/>
                          </a:solidFill>
                          <a:effectLst>
                            <a:outerShdw blurRad="38100" dist="38100" dir="2700000" algn="tl">
                              <a:srgbClr val="FFFFFF"/>
                            </a:outerShdw>
                          </a:effectLst>
                          <a:latin typeface="Calibri" pitchFamily="34" charset="0"/>
                          <a:ea typeface="+mn-ea"/>
                          <a:cs typeface="Calibri" pitchFamily="34" charset="0"/>
                        </a:rPr>
                        <a:t>             ≤   2.0</a:t>
                      </a:r>
                      <a:r>
                        <a:rPr lang="en-US" sz="3200" b="1" kern="1200" baseline="0" dirty="0" smtClean="0">
                          <a:solidFill>
                            <a:srgbClr val="0000FF"/>
                          </a:solidFill>
                          <a:effectLst>
                            <a:outerShdw blurRad="38100" dist="38100" dir="2700000" algn="tl">
                              <a:srgbClr val="FFFFFF"/>
                            </a:outerShdw>
                          </a:effectLst>
                          <a:latin typeface="Calibri" pitchFamily="34" charset="0"/>
                          <a:ea typeface="+mn-ea"/>
                          <a:cs typeface="Calibri"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rgbClr val="C00000"/>
                          </a:solidFill>
                          <a:effectLst>
                            <a:outerShdw blurRad="38100" dist="38100" dir="2700000" algn="tl">
                              <a:srgbClr val="FFFFFF"/>
                            </a:outerShdw>
                          </a:effectLst>
                          <a:latin typeface="Calibri" pitchFamily="34" charset="0"/>
                          <a:ea typeface="+mn-ea"/>
                          <a:cs typeface="Calibri" pitchFamily="34" charset="0"/>
                        </a:rPr>
                        <a:t>x</a:t>
                      </a:r>
                      <a:r>
                        <a:rPr lang="en-US" sz="3200" b="1" kern="1200" baseline="-25000" dirty="0" smtClean="0">
                          <a:solidFill>
                            <a:srgbClr val="C00000"/>
                          </a:solidFill>
                          <a:effectLst>
                            <a:outerShdw blurRad="38100" dist="38100" dir="2700000" algn="tl">
                              <a:srgbClr val="FFFFFF"/>
                            </a:outerShdw>
                          </a:effectLst>
                          <a:latin typeface="Calibri" pitchFamily="34" charset="0"/>
                          <a:ea typeface="+mn-ea"/>
                          <a:cs typeface="Calibri" pitchFamily="34" charset="0"/>
                        </a:rPr>
                        <a:t>1 </a:t>
                      </a:r>
                      <a:r>
                        <a:rPr lang="en-US" sz="3200" b="1" kern="1200" dirty="0" smtClean="0">
                          <a:solidFill>
                            <a:srgbClr val="C00000"/>
                          </a:solidFill>
                          <a:effectLst>
                            <a:outerShdw blurRad="38100" dist="38100" dir="2700000" algn="tl">
                              <a:srgbClr val="FFFFFF"/>
                            </a:outerShdw>
                          </a:effectLst>
                          <a:latin typeface="Calibri" pitchFamily="34" charset="0"/>
                          <a:ea typeface="+mn-ea"/>
                          <a:cs typeface="Calibri" pitchFamily="34" charset="0"/>
                        </a:rPr>
                        <a:t>+ 10x</a:t>
                      </a:r>
                      <a:r>
                        <a:rPr lang="en-US" sz="3200" b="1" kern="1200" baseline="-25000" dirty="0" smtClean="0">
                          <a:solidFill>
                            <a:srgbClr val="C00000"/>
                          </a:solidFill>
                          <a:effectLst>
                            <a:outerShdw blurRad="38100" dist="38100" dir="2700000" algn="tl">
                              <a:srgbClr val="FFFFFF"/>
                            </a:outerShdw>
                          </a:effectLst>
                          <a:latin typeface="Calibri" pitchFamily="34" charset="0"/>
                          <a:ea typeface="+mn-ea"/>
                          <a:cs typeface="Calibri" pitchFamily="34" charset="0"/>
                        </a:rPr>
                        <a:t>2</a:t>
                      </a:r>
                      <a:r>
                        <a:rPr lang="en-US" sz="3200" b="1" kern="1200" dirty="0" smtClean="0">
                          <a:solidFill>
                            <a:srgbClr val="C00000"/>
                          </a:solidFill>
                          <a:effectLst>
                            <a:outerShdw blurRad="38100" dist="38100" dir="2700000" algn="tl">
                              <a:srgbClr val="FFFFFF"/>
                            </a:outerShdw>
                          </a:effectLst>
                          <a:latin typeface="Calibri" pitchFamily="34" charset="0"/>
                          <a:ea typeface="+mn-ea"/>
                          <a:cs typeface="Calibri" pitchFamily="34" charset="0"/>
                        </a:rPr>
                        <a:t> ≤ 20.5</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5" name="TextBox 64"/>
          <p:cNvSpPr txBox="1"/>
          <p:nvPr/>
        </p:nvSpPr>
        <p:spPr>
          <a:xfrm>
            <a:off x="274367" y="868708"/>
            <a:ext cx="4754828" cy="461665"/>
          </a:xfrm>
          <a:prstGeom prst="rect">
            <a:avLst/>
          </a:prstGeom>
          <a:noFill/>
        </p:spPr>
        <p:txBody>
          <a:bodyPr wrap="square" rtlCol="0">
            <a:spAutoFit/>
          </a:bodyPr>
          <a:lstStyle/>
          <a:p>
            <a:r>
              <a:rPr lang="en-US" b="1" dirty="0" smtClean="0">
                <a:solidFill>
                  <a:schemeClr val="dk1"/>
                </a:solidFill>
                <a:effectLst>
                  <a:outerShdw blurRad="38100" dist="38100" dir="2700000" algn="tl">
                    <a:srgbClr val="FFFFFF"/>
                  </a:outerShdw>
                </a:effectLst>
                <a:latin typeface="Calibri" pitchFamily="34" charset="0"/>
                <a:cs typeface="Calibri" pitchFamily="34" charset="0"/>
              </a:rPr>
              <a:t>What if x</a:t>
            </a:r>
            <a:r>
              <a:rPr lang="en-US" b="1" baseline="-25000" dirty="0" smtClean="0">
                <a:solidFill>
                  <a:schemeClr val="dk1"/>
                </a:solidFill>
                <a:effectLst>
                  <a:outerShdw blurRad="38100" dist="38100" dir="2700000" algn="tl">
                    <a:srgbClr val="FFFFFF"/>
                  </a:outerShdw>
                </a:effectLst>
                <a:latin typeface="Calibri" pitchFamily="34" charset="0"/>
                <a:cs typeface="Calibri" pitchFamily="34" charset="0"/>
              </a:rPr>
              <a:t>1</a:t>
            </a:r>
            <a:r>
              <a:rPr lang="en-US" b="1" dirty="0" smtClean="0">
                <a:solidFill>
                  <a:schemeClr val="dk1"/>
                </a:solidFill>
                <a:effectLst>
                  <a:outerShdw blurRad="38100" dist="38100" dir="2700000" algn="tl">
                    <a:srgbClr val="FFFFFF"/>
                  </a:outerShdw>
                </a:effectLst>
                <a:latin typeface="Calibri" pitchFamily="34" charset="0"/>
                <a:cs typeface="Calibri" pitchFamily="34" charset="0"/>
              </a:rPr>
              <a:t>and x</a:t>
            </a:r>
            <a:r>
              <a:rPr lang="en-US"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b="1" dirty="0" smtClean="0">
                <a:solidFill>
                  <a:schemeClr val="dk1"/>
                </a:solidFill>
                <a:effectLst>
                  <a:outerShdw blurRad="38100" dist="38100" dir="2700000" algn="tl">
                    <a:srgbClr val="FFFFFF"/>
                  </a:outerShdw>
                </a:effectLst>
                <a:latin typeface="Calibri" pitchFamily="34" charset="0"/>
                <a:cs typeface="Calibri" pitchFamily="34" charset="0"/>
              </a:rPr>
              <a:t> must be integers?</a:t>
            </a:r>
            <a:endParaRPr lang="en-US" dirty="0"/>
          </a:p>
        </p:txBody>
      </p:sp>
      <p:sp>
        <p:nvSpPr>
          <p:cNvPr id="77" name="Oval 76"/>
          <p:cNvSpPr/>
          <p:nvPr/>
        </p:nvSpPr>
        <p:spPr bwMode="auto">
          <a:xfrm>
            <a:off x="2697480" y="3566160"/>
            <a:ext cx="91440" cy="9144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nvGrpSpPr>
          <p:cNvPr id="39" name="Group 38"/>
          <p:cNvGrpSpPr/>
          <p:nvPr/>
        </p:nvGrpSpPr>
        <p:grpSpPr>
          <a:xfrm>
            <a:off x="1810512" y="3383280"/>
            <a:ext cx="1005840" cy="1005840"/>
            <a:chOff x="1810512" y="3383280"/>
            <a:chExt cx="1005840" cy="1005840"/>
          </a:xfrm>
        </p:grpSpPr>
        <p:sp>
          <p:nvSpPr>
            <p:cNvPr id="35" name="Oval 34"/>
            <p:cNvSpPr/>
            <p:nvPr/>
          </p:nvSpPr>
          <p:spPr bwMode="auto">
            <a:xfrm>
              <a:off x="2724912" y="4297680"/>
              <a:ext cx="91440" cy="9144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6" name="Oval 35"/>
            <p:cNvSpPr/>
            <p:nvPr/>
          </p:nvSpPr>
          <p:spPr bwMode="auto">
            <a:xfrm>
              <a:off x="2724912" y="3383280"/>
              <a:ext cx="91440" cy="9144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7" name="Oval 36"/>
            <p:cNvSpPr/>
            <p:nvPr/>
          </p:nvSpPr>
          <p:spPr bwMode="auto">
            <a:xfrm>
              <a:off x="1810512" y="3383280"/>
              <a:ext cx="91440" cy="9144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38" name="Oval 37"/>
            <p:cNvSpPr/>
            <p:nvPr/>
          </p:nvSpPr>
          <p:spPr bwMode="auto">
            <a:xfrm>
              <a:off x="1810512" y="4297680"/>
              <a:ext cx="91440" cy="9144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42" name="TextBox 41"/>
          <p:cNvSpPr txBox="1"/>
          <p:nvPr/>
        </p:nvSpPr>
        <p:spPr>
          <a:xfrm>
            <a:off x="274367" y="1325903"/>
            <a:ext cx="4571950" cy="461665"/>
          </a:xfrm>
          <a:prstGeom prst="rect">
            <a:avLst/>
          </a:prstGeom>
          <a:noFill/>
        </p:spPr>
        <p:txBody>
          <a:bodyPr wrap="square" rtlCol="0">
            <a:spAutoFit/>
          </a:bodyPr>
          <a:lstStyle/>
          <a:p>
            <a:r>
              <a:rPr lang="en-US" b="1" dirty="0" smtClean="0">
                <a:solidFill>
                  <a:schemeClr val="dk1"/>
                </a:solidFill>
                <a:effectLst>
                  <a:outerShdw blurRad="38100" dist="38100" dir="2700000" algn="tl">
                    <a:srgbClr val="FFFFFF"/>
                  </a:outerShdw>
                </a:effectLst>
                <a:latin typeface="Calibri" pitchFamily="34" charset="0"/>
                <a:cs typeface="Calibri" pitchFamily="34" charset="0"/>
              </a:rPr>
              <a:t>We can try four closest points.</a:t>
            </a:r>
          </a:p>
        </p:txBody>
      </p:sp>
      <p:sp>
        <p:nvSpPr>
          <p:cNvPr id="43" name="TextBox 42"/>
          <p:cNvSpPr txBox="1"/>
          <p:nvPr/>
        </p:nvSpPr>
        <p:spPr>
          <a:xfrm>
            <a:off x="6400780" y="2423171"/>
            <a:ext cx="2011607" cy="830997"/>
          </a:xfrm>
          <a:prstGeom prst="rect">
            <a:avLst/>
          </a:prstGeom>
          <a:noFill/>
        </p:spPr>
        <p:txBody>
          <a:bodyPr wrap="square" rtlCol="0">
            <a:spAutoFit/>
          </a:bodyPr>
          <a:lstStyle/>
          <a:p>
            <a:r>
              <a:rPr lang="en-US" b="1" dirty="0" smtClean="0">
                <a:solidFill>
                  <a:srgbClr val="008000"/>
                </a:solidFill>
                <a:effectLst>
                  <a:outerShdw blurRad="38100" dist="38100" dir="2700000" algn="tl">
                    <a:srgbClr val="FFFFFF"/>
                  </a:outerShdw>
                </a:effectLst>
                <a:latin typeface="Calibri" pitchFamily="34" charset="0"/>
                <a:cs typeface="Calibri" pitchFamily="34" charset="0"/>
              </a:rPr>
              <a:t>(1, 2), (2, 2) are infeasible. </a:t>
            </a:r>
            <a:endParaRPr lang="en-US" dirty="0">
              <a:solidFill>
                <a:srgbClr val="008000"/>
              </a:solidFill>
            </a:endParaRPr>
          </a:p>
        </p:txBody>
      </p:sp>
      <p:sp>
        <p:nvSpPr>
          <p:cNvPr id="44" name="TextBox 43"/>
          <p:cNvSpPr txBox="1"/>
          <p:nvPr/>
        </p:nvSpPr>
        <p:spPr>
          <a:xfrm>
            <a:off x="6492219" y="3154683"/>
            <a:ext cx="2377414" cy="830997"/>
          </a:xfrm>
          <a:prstGeom prst="rect">
            <a:avLst/>
          </a:prstGeom>
          <a:noFill/>
        </p:spPr>
        <p:txBody>
          <a:bodyPr wrap="square" rtlCol="0">
            <a:spAutoFit/>
          </a:bodyPr>
          <a:lstStyle/>
          <a:p>
            <a:r>
              <a:rPr lang="en-US" b="1" dirty="0" smtClean="0">
                <a:solidFill>
                  <a:srgbClr val="FF0000"/>
                </a:solidFill>
                <a:effectLst>
                  <a:outerShdw blurRad="38100" dist="38100" dir="2700000" algn="tl">
                    <a:srgbClr val="FFFFFF"/>
                  </a:outerShdw>
                </a:effectLst>
                <a:latin typeface="Calibri" pitchFamily="34" charset="0"/>
                <a:cs typeface="Calibri" pitchFamily="34" charset="0"/>
              </a:rPr>
              <a:t>At (1, 1), Z = 9 . At (2, 1) , Z = 10</a:t>
            </a:r>
            <a:endParaRPr lang="en-US" dirty="0">
              <a:solidFill>
                <a:srgbClr val="FF0000"/>
              </a:solidFill>
            </a:endParaRPr>
          </a:p>
        </p:txBody>
      </p:sp>
      <p:sp>
        <p:nvSpPr>
          <p:cNvPr id="55" name="TextBox 54"/>
          <p:cNvSpPr txBox="1"/>
          <p:nvPr/>
        </p:nvSpPr>
        <p:spPr>
          <a:xfrm>
            <a:off x="1828830" y="5714975"/>
            <a:ext cx="6583608" cy="461665"/>
          </a:xfrm>
          <a:prstGeom prst="rect">
            <a:avLst/>
          </a:prstGeom>
          <a:noFill/>
        </p:spPr>
        <p:txBody>
          <a:bodyPr wrap="square" rtlCol="0">
            <a:spAutoFit/>
          </a:bodyPr>
          <a:lstStyle/>
          <a:p>
            <a:r>
              <a:rPr lang="en-US" b="1" dirty="0" smtClean="0">
                <a:solidFill>
                  <a:schemeClr val="dk1"/>
                </a:solidFill>
                <a:effectLst>
                  <a:outerShdw blurRad="38100" dist="38100" dir="2700000" algn="tl">
                    <a:srgbClr val="FFFFFF"/>
                  </a:outerShdw>
                </a:effectLst>
                <a:latin typeface="Verdana" pitchFamily="34" charset="0"/>
                <a:ea typeface="Verdana" pitchFamily="34" charset="0"/>
                <a:cs typeface="Verdana" pitchFamily="34" charset="0"/>
              </a:rPr>
              <a:t>Optimal may not be a corner point</a:t>
            </a:r>
            <a:endParaRPr lang="en-US" b="1" dirty="0">
              <a:solidFill>
                <a:schemeClr val="dk1"/>
              </a:solidFill>
              <a:effectLst>
                <a:outerShdw blurRad="38100" dist="38100" dir="2700000" algn="tl">
                  <a:srgbClr val="FFFFFF"/>
                </a:outerShdw>
              </a:effectLst>
              <a:latin typeface="Verdana" pitchFamily="34" charset="0"/>
              <a:ea typeface="Verdana" pitchFamily="34" charset="0"/>
              <a:cs typeface="Verdana" pitchFamily="34" charset="0"/>
            </a:endParaRPr>
          </a:p>
        </p:txBody>
      </p:sp>
      <p:grpSp>
        <p:nvGrpSpPr>
          <p:cNvPr id="58" name="Group 57"/>
          <p:cNvGrpSpPr/>
          <p:nvPr/>
        </p:nvGrpSpPr>
        <p:grpSpPr>
          <a:xfrm>
            <a:off x="365806" y="1783098"/>
            <a:ext cx="5394901" cy="4344035"/>
            <a:chOff x="365806" y="1783098"/>
            <a:chExt cx="5394901" cy="4344035"/>
          </a:xfrm>
        </p:grpSpPr>
        <p:cxnSp>
          <p:nvCxnSpPr>
            <p:cNvPr id="71" name="AutoShape 33"/>
            <p:cNvCxnSpPr>
              <a:cxnSpLocks noChangeShapeType="1"/>
            </p:cNvCxnSpPr>
            <p:nvPr/>
          </p:nvCxnSpPr>
          <p:spPr bwMode="auto">
            <a:xfrm>
              <a:off x="914440" y="3337561"/>
              <a:ext cx="3337523" cy="597587"/>
            </a:xfrm>
            <a:prstGeom prst="straightConnector1">
              <a:avLst/>
            </a:prstGeom>
            <a:noFill/>
            <a:ln w="38100">
              <a:solidFill>
                <a:srgbClr val="C00000"/>
              </a:solidFill>
              <a:round/>
              <a:headEnd/>
              <a:tailEnd/>
            </a:ln>
            <a:effectLst/>
          </p:spPr>
        </p:cxnSp>
        <p:grpSp>
          <p:nvGrpSpPr>
            <p:cNvPr id="6" name="Group 79"/>
            <p:cNvGrpSpPr/>
            <p:nvPr/>
          </p:nvGrpSpPr>
          <p:grpSpPr>
            <a:xfrm>
              <a:off x="365806" y="1783098"/>
              <a:ext cx="549429" cy="4344035"/>
              <a:chOff x="365806" y="1783098"/>
              <a:chExt cx="549429" cy="4344035"/>
            </a:xfrm>
          </p:grpSpPr>
          <p:sp>
            <p:nvSpPr>
              <p:cNvPr id="54" name="Text Box 4"/>
              <p:cNvSpPr txBox="1">
                <a:spLocks noChangeArrowheads="1"/>
              </p:cNvSpPr>
              <p:nvPr/>
            </p:nvSpPr>
            <p:spPr bwMode="auto">
              <a:xfrm>
                <a:off x="365806" y="1783098"/>
                <a:ext cx="434340" cy="434403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400"/>
                  </a:spcAft>
                  <a:buClrTx/>
                  <a:buSzTx/>
                  <a:buFontTx/>
                  <a:buNone/>
                  <a:tabLst/>
                </a:pPr>
                <a:endParaRPr kumimoji="0" lang="en-US" sz="2000" b="1"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Calibri" pitchFamily="34" charset="0"/>
                  </a:rPr>
                  <a:t>3</a:t>
                </a:r>
              </a:p>
              <a:p>
                <a:pPr marL="0" marR="0" lvl="0" indent="0" algn="r" defTabSz="914400" rtl="0" eaLnBrk="1" fontAlgn="base" latinLnBrk="0" hangingPunct="1">
                  <a:lnSpc>
                    <a:spcPct val="100000"/>
                  </a:lnSpc>
                  <a:spcBef>
                    <a:spcPct val="0"/>
                  </a:spcBef>
                  <a:spcAft>
                    <a:spcPts val="1400"/>
                  </a:spcAft>
                  <a:buClrTx/>
                  <a:buSzTx/>
                  <a:buFontTx/>
                  <a:buNone/>
                  <a:tabLst/>
                </a:pPr>
                <a:endParaRPr kumimoji="0" lang="en-US" sz="2000" b="1"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Calibri" pitchFamily="34" charset="0"/>
                  </a:rPr>
                  <a:t>2</a:t>
                </a:r>
              </a:p>
              <a:p>
                <a:pPr marL="0" marR="0" lvl="0" indent="0" algn="r" defTabSz="914400" rtl="0" eaLnBrk="1" fontAlgn="base" latinLnBrk="0" hangingPunct="1">
                  <a:lnSpc>
                    <a:spcPct val="100000"/>
                  </a:lnSpc>
                  <a:spcBef>
                    <a:spcPct val="0"/>
                  </a:spcBef>
                  <a:spcAft>
                    <a:spcPts val="1400"/>
                  </a:spcAft>
                  <a:buClrTx/>
                  <a:buSzTx/>
                  <a:buFontTx/>
                  <a:buNone/>
                  <a:tabLst/>
                </a:pPr>
                <a:endParaRPr kumimoji="0" lang="en-US" sz="2000" b="1"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cs typeface="Calibri" pitchFamily="34" charset="0"/>
                  </a:rPr>
                  <a:t>1</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8" name="Group 78"/>
              <p:cNvGrpSpPr/>
              <p:nvPr/>
            </p:nvGrpSpPr>
            <p:grpSpPr>
              <a:xfrm>
                <a:off x="845820" y="2149648"/>
                <a:ext cx="69415" cy="3079761"/>
                <a:chOff x="845820" y="2149648"/>
                <a:chExt cx="69415" cy="3079761"/>
              </a:xfrm>
            </p:grpSpPr>
            <p:grpSp>
              <p:nvGrpSpPr>
                <p:cNvPr id="9" name="Group 60"/>
                <p:cNvGrpSpPr/>
                <p:nvPr/>
              </p:nvGrpSpPr>
              <p:grpSpPr>
                <a:xfrm>
                  <a:off x="845820" y="2486687"/>
                  <a:ext cx="45720" cy="1819275"/>
                  <a:chOff x="845820" y="2486687"/>
                  <a:chExt cx="45720" cy="1819275"/>
                </a:xfrm>
              </p:grpSpPr>
              <p:cxnSp>
                <p:nvCxnSpPr>
                  <p:cNvPr id="62" name="AutoShape 10"/>
                  <p:cNvCxnSpPr>
                    <a:cxnSpLocks noChangeShapeType="1"/>
                  </p:cNvCxnSpPr>
                  <p:nvPr/>
                </p:nvCxnSpPr>
                <p:spPr bwMode="auto">
                  <a:xfrm rot="5400000">
                    <a:off x="868680" y="3378227"/>
                    <a:ext cx="0" cy="45720"/>
                  </a:xfrm>
                  <a:prstGeom prst="straightConnector1">
                    <a:avLst/>
                  </a:prstGeom>
                  <a:noFill/>
                  <a:ln w="38100">
                    <a:solidFill>
                      <a:srgbClr val="000000"/>
                    </a:solidFill>
                    <a:round/>
                    <a:headEnd/>
                    <a:tailEnd/>
                  </a:ln>
                </p:spPr>
              </p:cxnSp>
              <p:cxnSp>
                <p:nvCxnSpPr>
                  <p:cNvPr id="66" name="AutoShape 12"/>
                  <p:cNvCxnSpPr>
                    <a:cxnSpLocks noChangeShapeType="1"/>
                  </p:cNvCxnSpPr>
                  <p:nvPr/>
                </p:nvCxnSpPr>
                <p:spPr bwMode="auto">
                  <a:xfrm rot="5400000">
                    <a:off x="868680" y="2463827"/>
                    <a:ext cx="0" cy="45720"/>
                  </a:xfrm>
                  <a:prstGeom prst="straightConnector1">
                    <a:avLst/>
                  </a:prstGeom>
                  <a:noFill/>
                  <a:ln w="38100">
                    <a:solidFill>
                      <a:srgbClr val="000000"/>
                    </a:solidFill>
                    <a:round/>
                    <a:headEnd/>
                    <a:tailEnd/>
                  </a:ln>
                </p:spPr>
              </p:cxnSp>
              <p:cxnSp>
                <p:nvCxnSpPr>
                  <p:cNvPr id="70" name="AutoShape 16"/>
                  <p:cNvCxnSpPr>
                    <a:cxnSpLocks noChangeShapeType="1"/>
                  </p:cNvCxnSpPr>
                  <p:nvPr/>
                </p:nvCxnSpPr>
                <p:spPr bwMode="auto">
                  <a:xfrm rot="5400000">
                    <a:off x="868680" y="4283102"/>
                    <a:ext cx="0" cy="45720"/>
                  </a:xfrm>
                  <a:prstGeom prst="straightConnector1">
                    <a:avLst/>
                  </a:prstGeom>
                  <a:noFill/>
                  <a:ln w="38100">
                    <a:solidFill>
                      <a:srgbClr val="000000"/>
                    </a:solidFill>
                    <a:round/>
                    <a:headEnd/>
                    <a:tailEnd/>
                  </a:ln>
                </p:spPr>
              </p:cxnSp>
            </p:grpSp>
            <p:cxnSp>
              <p:nvCxnSpPr>
                <p:cNvPr id="57" name="AutoShape 17"/>
                <p:cNvCxnSpPr>
                  <a:cxnSpLocks noChangeShapeType="1"/>
                </p:cNvCxnSpPr>
                <p:nvPr/>
              </p:nvCxnSpPr>
              <p:spPr bwMode="auto">
                <a:xfrm rot="5400000" flipH="1" flipV="1">
                  <a:off x="-625440" y="3688735"/>
                  <a:ext cx="3079761" cy="1588"/>
                </a:xfrm>
                <a:prstGeom prst="straightConnector1">
                  <a:avLst/>
                </a:prstGeom>
                <a:noFill/>
                <a:ln w="9525">
                  <a:solidFill>
                    <a:srgbClr val="000000"/>
                  </a:solidFill>
                  <a:round/>
                  <a:headEnd/>
                  <a:tailEnd/>
                </a:ln>
              </p:spPr>
            </p:cxnSp>
          </p:grpSp>
        </p:grpSp>
        <p:grpSp>
          <p:nvGrpSpPr>
            <p:cNvPr id="11" name="Group 81"/>
            <p:cNvGrpSpPr/>
            <p:nvPr/>
          </p:nvGrpSpPr>
          <p:grpSpPr>
            <a:xfrm>
              <a:off x="914440" y="5257780"/>
              <a:ext cx="4777739" cy="411478"/>
              <a:chOff x="914440" y="5257780"/>
              <a:chExt cx="4777739" cy="411478"/>
            </a:xfrm>
          </p:grpSpPr>
          <p:cxnSp>
            <p:nvCxnSpPr>
              <p:cNvPr id="40" name="AutoShape 19"/>
              <p:cNvCxnSpPr>
                <a:cxnSpLocks noChangeShapeType="1"/>
              </p:cNvCxnSpPr>
              <p:nvPr/>
            </p:nvCxnSpPr>
            <p:spPr bwMode="auto">
              <a:xfrm>
                <a:off x="914440" y="5257780"/>
                <a:ext cx="4305300" cy="635"/>
              </a:xfrm>
              <a:prstGeom prst="straightConnector1">
                <a:avLst/>
              </a:prstGeom>
              <a:noFill/>
              <a:ln w="9525">
                <a:solidFill>
                  <a:srgbClr val="000000"/>
                </a:solidFill>
                <a:round/>
                <a:headEnd/>
                <a:tailEnd/>
              </a:ln>
            </p:spPr>
          </p:cxnSp>
          <p:grpSp>
            <p:nvGrpSpPr>
              <p:cNvPr id="12" name="Group 80"/>
              <p:cNvGrpSpPr/>
              <p:nvPr/>
            </p:nvGrpSpPr>
            <p:grpSpPr>
              <a:xfrm>
                <a:off x="914440" y="5257780"/>
                <a:ext cx="4777739" cy="411478"/>
                <a:chOff x="914440" y="5257780"/>
                <a:chExt cx="4777739" cy="411478"/>
              </a:xfrm>
            </p:grpSpPr>
            <p:sp>
              <p:nvSpPr>
                <p:cNvPr id="41" name="Text Box 20"/>
                <p:cNvSpPr txBox="1">
                  <a:spLocks noChangeArrowheads="1"/>
                </p:cNvSpPr>
                <p:nvPr/>
              </p:nvSpPr>
              <p:spPr bwMode="auto">
                <a:xfrm>
                  <a:off x="1005879" y="5440658"/>
                  <a:ext cx="4686300" cy="228600"/>
                </a:xfrm>
                <a:prstGeom prst="rect">
                  <a:avLst/>
                </a:prstGeom>
                <a:noFill/>
                <a:ln w="9525">
                  <a:noFill/>
                  <a:miter lim="800000"/>
                  <a:headEnd/>
                  <a:tailEnd/>
                </a:ln>
              </p:spPr>
              <p:txBody>
                <a:bodyPr vert="horz" wrap="square" lIns="91440" tIns="0" rIns="91440" bIns="0" numCol="1" anchor="t" anchorCtr="0" compatLnSpc="1">
                  <a:prstTxWarp prst="textNoShape">
                    <a:avLst/>
                  </a:prstTxWarp>
                </a:bodyPr>
                <a:lstStyle/>
                <a:p>
                  <a:pPr>
                    <a:spcAft>
                      <a:spcPts val="1400"/>
                    </a:spcAft>
                  </a:pPr>
                  <a:r>
                    <a:rPr kumimoji="0" lang="en-US" sz="1400" b="1" i="0" u="none" strike="noStrike" cap="none" normalizeH="0" baseline="0" dirty="0" smtClean="0">
                      <a:ln>
                        <a:noFill/>
                      </a:ln>
                      <a:solidFill>
                        <a:schemeClr val="tx1"/>
                      </a:solidFill>
                      <a:effectLst/>
                      <a:latin typeface="Calibri" pitchFamily="34" charset="0"/>
                      <a:cs typeface="Arial" pitchFamily="34" charset="0"/>
                    </a:rPr>
                    <a:t>                </a:t>
                  </a:r>
                  <a:r>
                    <a:rPr lang="en-US" sz="2000" b="1" dirty="0" smtClean="0">
                      <a:effectLst/>
                      <a:latin typeface="Calibri" pitchFamily="34" charset="0"/>
                      <a:cs typeface="Calibri" pitchFamily="34" charset="0"/>
                    </a:rPr>
                    <a:t>1              2             3              4           X</a:t>
                  </a:r>
                  <a:r>
                    <a:rPr lang="en-US" sz="2000" b="1" baseline="-25000" dirty="0" smtClean="0">
                      <a:effectLst/>
                      <a:latin typeface="Calibri" pitchFamily="34" charset="0"/>
                      <a:cs typeface="Calibri" pitchFamily="34" charset="0"/>
                    </a:rPr>
                    <a:t>1</a:t>
                  </a:r>
                  <a:endParaRPr lang="en-US" sz="2000" b="1" dirty="0" smtClean="0">
                    <a:effectLst/>
                    <a:latin typeface="Calibri" pitchFamily="34" charset="0"/>
                    <a:cs typeface="Calibri" pitchFamily="34" charset="0"/>
                  </a:endParaRPr>
                </a:p>
              </p:txBody>
            </p:sp>
            <p:grpSp>
              <p:nvGrpSpPr>
                <p:cNvPr id="13" name="Group 22"/>
                <p:cNvGrpSpPr>
                  <a:grpSpLocks/>
                </p:cNvGrpSpPr>
                <p:nvPr/>
              </p:nvGrpSpPr>
              <p:grpSpPr bwMode="auto">
                <a:xfrm>
                  <a:off x="914440" y="5257780"/>
                  <a:ext cx="3657600" cy="45720"/>
                  <a:chOff x="1728" y="12789"/>
                  <a:chExt cx="5760" cy="72"/>
                </a:xfrm>
              </p:grpSpPr>
              <p:cxnSp>
                <p:nvCxnSpPr>
                  <p:cNvPr id="45" name="AutoShape 23"/>
                  <p:cNvCxnSpPr>
                    <a:cxnSpLocks noChangeShapeType="1"/>
                  </p:cNvCxnSpPr>
                  <p:nvPr/>
                </p:nvCxnSpPr>
                <p:spPr bwMode="auto">
                  <a:xfrm>
                    <a:off x="7488" y="12789"/>
                    <a:ext cx="0" cy="72"/>
                  </a:xfrm>
                  <a:prstGeom prst="straightConnector1">
                    <a:avLst/>
                  </a:prstGeom>
                  <a:noFill/>
                  <a:ln w="38100">
                    <a:solidFill>
                      <a:srgbClr val="000000"/>
                    </a:solidFill>
                    <a:round/>
                    <a:headEnd/>
                    <a:tailEnd/>
                  </a:ln>
                </p:spPr>
              </p:cxnSp>
              <p:cxnSp>
                <p:nvCxnSpPr>
                  <p:cNvPr id="47" name="AutoShape 25"/>
                  <p:cNvCxnSpPr>
                    <a:cxnSpLocks noChangeShapeType="1"/>
                  </p:cNvCxnSpPr>
                  <p:nvPr/>
                </p:nvCxnSpPr>
                <p:spPr bwMode="auto">
                  <a:xfrm>
                    <a:off x="1728" y="12789"/>
                    <a:ext cx="0" cy="72"/>
                  </a:xfrm>
                  <a:prstGeom prst="straightConnector1">
                    <a:avLst/>
                  </a:prstGeom>
                  <a:noFill/>
                  <a:ln w="38100">
                    <a:solidFill>
                      <a:srgbClr val="000000"/>
                    </a:solidFill>
                    <a:round/>
                    <a:headEnd/>
                    <a:tailEnd/>
                  </a:ln>
                </p:spPr>
              </p:cxnSp>
              <p:cxnSp>
                <p:nvCxnSpPr>
                  <p:cNvPr id="48" name="AutoShape 26"/>
                  <p:cNvCxnSpPr>
                    <a:cxnSpLocks noChangeShapeType="1"/>
                  </p:cNvCxnSpPr>
                  <p:nvPr/>
                </p:nvCxnSpPr>
                <p:spPr bwMode="auto">
                  <a:xfrm>
                    <a:off x="6048" y="12789"/>
                    <a:ext cx="0" cy="72"/>
                  </a:xfrm>
                  <a:prstGeom prst="straightConnector1">
                    <a:avLst/>
                  </a:prstGeom>
                  <a:noFill/>
                  <a:ln w="38100">
                    <a:solidFill>
                      <a:srgbClr val="000000"/>
                    </a:solidFill>
                    <a:round/>
                    <a:headEnd/>
                    <a:tailEnd/>
                  </a:ln>
                </p:spPr>
              </p:cxnSp>
              <p:cxnSp>
                <p:nvCxnSpPr>
                  <p:cNvPr id="50" name="AutoShape 28"/>
                  <p:cNvCxnSpPr>
                    <a:cxnSpLocks noChangeShapeType="1"/>
                  </p:cNvCxnSpPr>
                  <p:nvPr/>
                </p:nvCxnSpPr>
                <p:spPr bwMode="auto">
                  <a:xfrm>
                    <a:off x="4608" y="12789"/>
                    <a:ext cx="0" cy="72"/>
                  </a:xfrm>
                  <a:prstGeom prst="straightConnector1">
                    <a:avLst/>
                  </a:prstGeom>
                  <a:noFill/>
                  <a:ln w="38100">
                    <a:solidFill>
                      <a:srgbClr val="000000"/>
                    </a:solidFill>
                    <a:round/>
                    <a:headEnd/>
                    <a:tailEnd/>
                  </a:ln>
                </p:spPr>
              </p:cxnSp>
              <p:cxnSp>
                <p:nvCxnSpPr>
                  <p:cNvPr id="52" name="AutoShape 30"/>
                  <p:cNvCxnSpPr>
                    <a:cxnSpLocks noChangeShapeType="1"/>
                  </p:cNvCxnSpPr>
                  <p:nvPr/>
                </p:nvCxnSpPr>
                <p:spPr bwMode="auto">
                  <a:xfrm>
                    <a:off x="3168" y="12789"/>
                    <a:ext cx="0" cy="72"/>
                  </a:xfrm>
                  <a:prstGeom prst="straightConnector1">
                    <a:avLst/>
                  </a:prstGeom>
                  <a:noFill/>
                  <a:ln w="38100">
                    <a:solidFill>
                      <a:srgbClr val="000000"/>
                    </a:solidFill>
                    <a:round/>
                    <a:headEnd/>
                    <a:tailEnd/>
                  </a:ln>
                </p:spPr>
              </p:cxnSp>
            </p:grpSp>
          </p:grpSp>
        </p:grpSp>
        <p:cxnSp>
          <p:nvCxnSpPr>
            <p:cNvPr id="72" name="AutoShape 34"/>
            <p:cNvCxnSpPr>
              <a:cxnSpLocks noChangeShapeType="1"/>
            </p:cNvCxnSpPr>
            <p:nvPr/>
          </p:nvCxnSpPr>
          <p:spPr bwMode="auto">
            <a:xfrm rot="5400000">
              <a:off x="1463074" y="3977634"/>
              <a:ext cx="2560292" cy="1588"/>
            </a:xfrm>
            <a:prstGeom prst="straightConnector1">
              <a:avLst/>
            </a:prstGeom>
            <a:noFill/>
            <a:ln w="38100">
              <a:solidFill>
                <a:srgbClr val="0000FF"/>
              </a:solidFill>
              <a:round/>
              <a:headEnd/>
              <a:tailEnd/>
            </a:ln>
            <a:effectLst/>
          </p:spPr>
        </p:cxnSp>
        <p:sp>
          <p:nvSpPr>
            <p:cNvPr id="64" name="TextBox 63"/>
            <p:cNvSpPr txBox="1"/>
            <p:nvPr/>
          </p:nvSpPr>
          <p:spPr>
            <a:xfrm>
              <a:off x="2926098" y="2057415"/>
              <a:ext cx="2834609" cy="830997"/>
            </a:xfrm>
            <a:prstGeom prst="rect">
              <a:avLst/>
            </a:prstGeom>
            <a:noFill/>
            <a:ln>
              <a:solidFill>
                <a:schemeClr val="tx1"/>
              </a:solidFill>
            </a:ln>
          </p:spPr>
          <p:txBody>
            <a:bodyPr wrap="square" rtlCol="0">
              <a:spAutoFit/>
            </a:bodyPr>
            <a:lstStyle/>
            <a:p>
              <a:r>
                <a:rPr lang="en-US" b="1" i="1" dirty="0" smtClean="0">
                  <a:solidFill>
                    <a:srgbClr val="FF0000"/>
                  </a:solidFill>
                  <a:effectLst>
                    <a:outerShdw blurRad="38100" dist="38100" dir="2700000" algn="tl">
                      <a:srgbClr val="FFFFFF"/>
                    </a:outerShdw>
                  </a:effectLst>
                  <a:latin typeface="Calibri" pitchFamily="34" charset="0"/>
                  <a:cs typeface="Calibri" pitchFamily="34" charset="0"/>
                </a:rPr>
                <a:t>LP optimal: </a:t>
              </a:r>
              <a:r>
                <a:rPr lang="en-US" b="1" dirty="0" smtClean="0">
                  <a:solidFill>
                    <a:schemeClr val="dk1"/>
                  </a:solidFill>
                  <a:effectLst>
                    <a:outerShdw blurRad="38100" dist="38100" dir="2700000" algn="tl">
                      <a:srgbClr val="FFFFFF"/>
                    </a:outerShdw>
                  </a:effectLst>
                  <a:latin typeface="Calibri" pitchFamily="34" charset="0"/>
                  <a:cs typeface="Calibri" pitchFamily="34" charset="0"/>
                </a:rPr>
                <a:t>Z = 16.80   x</a:t>
              </a:r>
              <a:r>
                <a:rPr lang="en-US" b="1" baseline="-25000" dirty="0" smtClean="0">
                  <a:solidFill>
                    <a:schemeClr val="dk1"/>
                  </a:solidFill>
                  <a:effectLst>
                    <a:outerShdw blurRad="38100" dist="38100" dir="2700000" algn="tl">
                      <a:srgbClr val="FFFFFF"/>
                    </a:outerShdw>
                  </a:effectLst>
                  <a:latin typeface="Calibri" pitchFamily="34" charset="0"/>
                  <a:cs typeface="Calibri" pitchFamily="34" charset="0"/>
                </a:rPr>
                <a:t>1</a:t>
              </a:r>
              <a:r>
                <a:rPr lang="en-US" b="1" dirty="0" smtClean="0">
                  <a:solidFill>
                    <a:schemeClr val="dk1"/>
                  </a:solidFill>
                  <a:effectLst>
                    <a:outerShdw blurRad="38100" dist="38100" dir="2700000" algn="tl">
                      <a:srgbClr val="FFFFFF"/>
                    </a:outerShdw>
                  </a:effectLst>
                  <a:latin typeface="Calibri" pitchFamily="34" charset="0"/>
                  <a:cs typeface="Calibri" pitchFamily="34" charset="0"/>
                </a:rPr>
                <a:t>= 2.00,  x</a:t>
              </a:r>
              <a:r>
                <a:rPr lang="en-US"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b="1" dirty="0" smtClean="0">
                  <a:solidFill>
                    <a:schemeClr val="dk1"/>
                  </a:solidFill>
                  <a:effectLst>
                    <a:outerShdw blurRad="38100" dist="38100" dir="2700000" algn="tl">
                      <a:srgbClr val="FFFFFF"/>
                    </a:outerShdw>
                  </a:effectLst>
                  <a:latin typeface="Calibri" pitchFamily="34" charset="0"/>
                  <a:cs typeface="Calibri" pitchFamily="34" charset="0"/>
                </a:rPr>
                <a:t> = 1.85</a:t>
              </a:r>
              <a:endParaRPr lang="en-US" dirty="0"/>
            </a:p>
          </p:txBody>
        </p:sp>
        <p:cxnSp>
          <p:nvCxnSpPr>
            <p:cNvPr id="67" name="Straight Arrow Connector 66"/>
            <p:cNvCxnSpPr>
              <a:endCxn id="77" idx="6"/>
            </p:cNvCxnSpPr>
            <p:nvPr/>
          </p:nvCxnSpPr>
          <p:spPr bwMode="auto">
            <a:xfrm rot="5400000">
              <a:off x="2766069" y="2903217"/>
              <a:ext cx="731514" cy="685812"/>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63" name="Group 62"/>
          <p:cNvGrpSpPr/>
          <p:nvPr/>
        </p:nvGrpSpPr>
        <p:grpSpPr>
          <a:xfrm>
            <a:off x="914400" y="1965976"/>
            <a:ext cx="1463064" cy="1371583"/>
            <a:chOff x="914400" y="1965976"/>
            <a:chExt cx="1463064" cy="1371583"/>
          </a:xfrm>
        </p:grpSpPr>
        <p:sp>
          <p:nvSpPr>
            <p:cNvPr id="61" name="TextBox 60"/>
            <p:cNvSpPr txBox="1"/>
            <p:nvPr/>
          </p:nvSpPr>
          <p:spPr>
            <a:xfrm>
              <a:off x="1005879" y="1965976"/>
              <a:ext cx="1371585" cy="830997"/>
            </a:xfrm>
            <a:prstGeom prst="rect">
              <a:avLst/>
            </a:prstGeom>
            <a:noFill/>
            <a:ln>
              <a:solidFill>
                <a:schemeClr val="tx1"/>
              </a:solidFill>
            </a:ln>
          </p:spPr>
          <p:txBody>
            <a:bodyPr wrap="square" rtlCol="0">
              <a:spAutoFit/>
            </a:bodyPr>
            <a:lstStyle/>
            <a:p>
              <a:r>
                <a:rPr lang="en-US"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b="1" baseline="-25000" dirty="0" smtClean="0">
                  <a:solidFill>
                    <a:schemeClr val="dk1"/>
                  </a:solidFill>
                  <a:effectLst>
                    <a:outerShdw blurRad="38100" dist="38100" dir="2700000" algn="tl">
                      <a:srgbClr val="FFFFFF"/>
                    </a:outerShdw>
                  </a:effectLst>
                  <a:latin typeface="Calibri" pitchFamily="34" charset="0"/>
                  <a:cs typeface="Calibri" pitchFamily="34" charset="0"/>
                </a:rPr>
                <a:t>1</a:t>
              </a:r>
              <a:r>
                <a:rPr lang="en-US" b="1" dirty="0" smtClean="0">
                  <a:solidFill>
                    <a:schemeClr val="dk1"/>
                  </a:solidFill>
                  <a:effectLst>
                    <a:outerShdw blurRad="38100" dist="38100" dir="2700000" algn="tl">
                      <a:srgbClr val="FFFFFF"/>
                    </a:outerShdw>
                  </a:effectLst>
                  <a:latin typeface="Calibri" pitchFamily="34" charset="0"/>
                  <a:cs typeface="Calibri" pitchFamily="34" charset="0"/>
                </a:rPr>
                <a:t>= 0.00,  x</a:t>
              </a:r>
              <a:r>
                <a:rPr lang="en-US"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b="1" dirty="0" smtClean="0">
                  <a:solidFill>
                    <a:schemeClr val="dk1"/>
                  </a:solidFill>
                  <a:effectLst>
                    <a:outerShdw blurRad="38100" dist="38100" dir="2700000" algn="tl">
                      <a:srgbClr val="FFFFFF"/>
                    </a:outerShdw>
                  </a:effectLst>
                  <a:latin typeface="Calibri" pitchFamily="34" charset="0"/>
                  <a:cs typeface="Calibri" pitchFamily="34" charset="0"/>
                </a:rPr>
                <a:t> = 2.05</a:t>
              </a:r>
              <a:endParaRPr lang="en-US" dirty="0"/>
            </a:p>
          </p:txBody>
        </p:sp>
        <p:cxnSp>
          <p:nvCxnSpPr>
            <p:cNvPr id="69" name="Straight Arrow Connector 68"/>
            <p:cNvCxnSpPr/>
            <p:nvPr/>
          </p:nvCxnSpPr>
          <p:spPr bwMode="auto">
            <a:xfrm rot="10800000" flipV="1">
              <a:off x="914400" y="2788926"/>
              <a:ext cx="823012" cy="548633"/>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76" name="Group 75"/>
          <p:cNvGrpSpPr/>
          <p:nvPr/>
        </p:nvGrpSpPr>
        <p:grpSpPr>
          <a:xfrm>
            <a:off x="823001" y="3383280"/>
            <a:ext cx="7955192" cy="1516790"/>
            <a:chOff x="823001" y="3383280"/>
            <a:chExt cx="7955192" cy="1516790"/>
          </a:xfrm>
        </p:grpSpPr>
        <p:grpSp>
          <p:nvGrpSpPr>
            <p:cNvPr id="53" name="Group 52"/>
            <p:cNvGrpSpPr/>
            <p:nvPr/>
          </p:nvGrpSpPr>
          <p:grpSpPr>
            <a:xfrm>
              <a:off x="823001" y="3383280"/>
              <a:ext cx="7955192" cy="1516790"/>
              <a:chOff x="823001" y="3383280"/>
              <a:chExt cx="7955192" cy="1516790"/>
            </a:xfrm>
          </p:grpSpPr>
          <p:sp>
            <p:nvSpPr>
              <p:cNvPr id="46" name="TextBox 45"/>
              <p:cNvSpPr txBox="1"/>
              <p:nvPr/>
            </p:nvSpPr>
            <p:spPr>
              <a:xfrm>
                <a:off x="5669268" y="4069073"/>
                <a:ext cx="3108925" cy="830997"/>
              </a:xfrm>
              <a:prstGeom prst="rect">
                <a:avLst/>
              </a:prstGeom>
              <a:noFill/>
            </p:spPr>
            <p:txBody>
              <a:bodyPr wrap="square" rtlCol="0">
                <a:spAutoFit/>
              </a:bodyPr>
              <a:lstStyle/>
              <a:p>
                <a:r>
                  <a:rPr lang="en-US" b="1" dirty="0" smtClean="0">
                    <a:solidFill>
                      <a:schemeClr val="dk1"/>
                    </a:solidFill>
                    <a:effectLst>
                      <a:outerShdw blurRad="38100" dist="38100" dir="2700000" algn="tl">
                        <a:srgbClr val="FFFFFF"/>
                      </a:outerShdw>
                    </a:effectLst>
                    <a:latin typeface="Verdana" pitchFamily="34" charset="0"/>
                    <a:ea typeface="Verdana" pitchFamily="34" charset="0"/>
                    <a:cs typeface="Verdana" pitchFamily="34" charset="0"/>
                  </a:rPr>
                  <a:t>Integer optimal : (0, 2), Z = 16! </a:t>
                </a:r>
                <a:endParaRPr lang="en-US" dirty="0">
                  <a:latin typeface="Verdana" pitchFamily="34" charset="0"/>
                  <a:ea typeface="Verdana" pitchFamily="34" charset="0"/>
                  <a:cs typeface="Verdana" pitchFamily="34" charset="0"/>
                </a:endParaRPr>
              </a:p>
            </p:txBody>
          </p:sp>
          <p:sp>
            <p:nvSpPr>
              <p:cNvPr id="51" name="7-Point Star 50"/>
              <p:cNvSpPr/>
              <p:nvPr/>
            </p:nvSpPr>
            <p:spPr bwMode="auto">
              <a:xfrm>
                <a:off x="823001" y="3383280"/>
                <a:ext cx="137159" cy="137159"/>
              </a:xfrm>
              <a:prstGeom prst="star7">
                <a:avLst/>
              </a:prstGeom>
              <a:solidFill>
                <a:srgbClr val="CC00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75" name="7-Point Star 74"/>
            <p:cNvSpPr/>
            <p:nvPr/>
          </p:nvSpPr>
          <p:spPr bwMode="auto">
            <a:xfrm>
              <a:off x="8321040" y="4572000"/>
              <a:ext cx="137159" cy="137159"/>
            </a:xfrm>
            <a:prstGeom prst="star7">
              <a:avLst/>
            </a:prstGeom>
            <a:solidFill>
              <a:srgbClr val="CC00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56" name="AutoShape 15"/>
          <p:cNvSpPr>
            <a:spLocks noChangeArrowheads="1"/>
          </p:cNvSpPr>
          <p:nvPr/>
        </p:nvSpPr>
        <p:spPr bwMode="blackWhite">
          <a:xfrm>
            <a:off x="228600" y="152400"/>
            <a:ext cx="2606059" cy="578882"/>
          </a:xfrm>
          <a:prstGeom prst="roundRect">
            <a:avLst>
              <a:gd name="adj" fmla="val 16667"/>
            </a:avLst>
          </a:prstGeom>
          <a:gradFill>
            <a:gsLst>
              <a:gs pos="0">
                <a:srgbClr val="FF99FF"/>
              </a:gs>
              <a:gs pos="0">
                <a:srgbClr val="FF99FF"/>
              </a:gs>
              <a:gs pos="0">
                <a:srgbClr val="FF00FF"/>
              </a:gs>
              <a:gs pos="100000">
                <a:srgbClr val="FF00FF"/>
              </a:gs>
              <a:gs pos="0">
                <a:srgbClr val="FF00FF"/>
              </a:gs>
              <a:gs pos="0">
                <a:srgbClr val="FF5050"/>
              </a:gs>
              <a:gs pos="0">
                <a:srgbClr val="00CCFF"/>
              </a:gs>
              <a:gs pos="50000">
                <a:srgbClr val="CCECFF"/>
              </a:gs>
              <a:gs pos="100000">
                <a:srgbClr val="CCECFF">
                  <a:gamma/>
                  <a:shade val="84706"/>
                  <a:invGamma/>
                </a:srgbClr>
              </a:gs>
            </a:gsLst>
            <a:lin ang="12000000" scaled="0"/>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LP example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42" grpId="0"/>
      <p:bldP spid="43" grpId="0"/>
      <p:bldP spid="44" grpId="0"/>
      <p:bldP spid="5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30</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198834840"/>
              </p:ext>
            </p:extLst>
          </p:nvPr>
        </p:nvGraphicFramePr>
        <p:xfrm>
          <a:off x="1188757" y="1874537"/>
          <a:ext cx="5852096" cy="1632585"/>
        </p:xfrm>
        <a:graphic>
          <a:graphicData uri="http://schemas.openxmlformats.org/drawingml/2006/table">
            <a:tbl>
              <a:tblPr/>
              <a:tblGrid>
                <a:gridCol w="548640"/>
                <a:gridCol w="2011652"/>
                <a:gridCol w="3291804"/>
              </a:tblGrid>
              <a:tr h="200025">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45720" marR="4572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endParaRPr lang="en-US" sz="1800" b="1" kern="1200" dirty="0" smtClean="0">
                        <a:solidFill>
                          <a:schemeClr val="tx1"/>
                        </a:solidFill>
                        <a:effectLst>
                          <a:outerShdw blurRad="38100" dist="38100" dir="2700000" algn="tl">
                            <a:srgbClr val="FFFFFF"/>
                          </a:outerShdw>
                        </a:effectLst>
                        <a:latin typeface="Arial" charset="0"/>
                        <a:ea typeface="+mn-ea"/>
                        <a:cs typeface="+mn-cs"/>
                      </a:endParaRPr>
                    </a:p>
                  </a:txBody>
                  <a:tcPr marL="45720" marR="4572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2400" b="1" kern="1200" dirty="0" smtClean="0">
                          <a:solidFill>
                            <a:schemeClr val="tx1"/>
                          </a:solidFill>
                          <a:effectLst>
                            <a:outerShdw blurRad="38100" dist="38100" dir="2700000" algn="tl">
                              <a:srgbClr val="FFFFFF"/>
                            </a:outerShdw>
                          </a:effectLst>
                          <a:latin typeface="Arial" charset="0"/>
                          <a:ea typeface="+mn-ea"/>
                          <a:cs typeface="+mn-cs"/>
                        </a:rPr>
                        <a:t>P5</a:t>
                      </a:r>
                    </a:p>
                  </a:txBody>
                  <a:tcPr marL="45720" marR="4572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09550">
                <a:tc rowSpan="4">
                  <a:txBody>
                    <a:bodyPr/>
                    <a:lstStyle/>
                    <a:p>
                      <a:pPr marL="0" algn="ctr" defTabSz="914400" rtl="0" eaLnBrk="1" fontAlgn="t" latinLnBrk="0" hangingPunct="1"/>
                      <a:r>
                        <a:rPr lang="en-US" sz="2800" b="1" kern="1200" dirty="0" smtClean="0">
                          <a:solidFill>
                            <a:schemeClr val="tx1"/>
                          </a:solidFill>
                          <a:effectLst>
                            <a:outerShdw blurRad="38100" dist="38100" dir="2700000" algn="tl">
                              <a:srgbClr val="FFFFFF"/>
                            </a:outerShdw>
                          </a:effectLst>
                          <a:latin typeface="Arial" charset="0"/>
                          <a:ea typeface="+mn-ea"/>
                          <a:cs typeface="+mn-cs"/>
                        </a:rPr>
                        <a:t>P3</a:t>
                      </a:r>
                    </a:p>
                  </a:txBody>
                  <a:tcPr marL="45720" marR="457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2000" b="1" kern="1200" dirty="0" smtClean="0">
                          <a:solidFill>
                            <a:srgbClr val="0000FF"/>
                          </a:solidFill>
                          <a:effectLst>
                            <a:outerShdw blurRad="38100" dist="38100" dir="2700000" algn="tl">
                              <a:srgbClr val="FFFFFF"/>
                            </a:outerShdw>
                          </a:effectLst>
                          <a:latin typeface="Arial" charset="0"/>
                          <a:ea typeface="+mn-ea"/>
                          <a:cs typeface="+mn-cs"/>
                        </a:rPr>
                        <a:t>Best prior cost</a:t>
                      </a:r>
                    </a:p>
                  </a:txBody>
                  <a:tcPr marL="45720" marR="4572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1" dirty="0" smtClean="0">
                          <a:solidFill>
                            <a:srgbClr val="0000FF"/>
                          </a:solidFill>
                          <a:effectLst>
                            <a:outerShdw blurRad="38100" dist="38100" dir="2700000" algn="tl">
                              <a:srgbClr val="FFFFFF"/>
                            </a:outerShdw>
                          </a:effectLst>
                          <a:latin typeface="Arial" charset="0"/>
                        </a:rPr>
                        <a:t>BC</a:t>
                      </a:r>
                      <a:r>
                        <a:rPr lang="en-US" sz="2000" b="1" baseline="-25000" dirty="0" smtClean="0">
                          <a:solidFill>
                            <a:srgbClr val="0000FF"/>
                          </a:solidFill>
                          <a:effectLst>
                            <a:outerShdw blurRad="38100" dist="38100" dir="2700000" algn="tl">
                              <a:srgbClr val="FFFFFF"/>
                            </a:outerShdw>
                          </a:effectLst>
                          <a:latin typeface="Arial" charset="0"/>
                        </a:rPr>
                        <a:t>2</a:t>
                      </a:r>
                      <a:endParaRPr lang="en-US" sz="2000" b="1" dirty="0" smtClean="0">
                        <a:solidFill>
                          <a:srgbClr val="0000FF"/>
                        </a:solidFill>
                        <a:effectLst>
                          <a:outerShdw blurRad="38100" dist="38100" dir="2700000" algn="tl">
                            <a:srgbClr val="FFFFFF"/>
                          </a:outerShdw>
                        </a:effectLst>
                        <a:latin typeface="Arial" charset="0"/>
                      </a:endParaRPr>
                    </a:p>
                  </a:txBody>
                  <a:tcPr marL="45720" marR="4572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0955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2000" b="1" kern="1200" dirty="0" smtClean="0">
                          <a:solidFill>
                            <a:schemeClr val="tx1"/>
                          </a:solidFill>
                          <a:effectLst>
                            <a:outerShdw blurRad="38100" dist="38100" dir="2700000" algn="tl">
                              <a:srgbClr val="FFFFFF"/>
                            </a:outerShdw>
                          </a:effectLst>
                          <a:latin typeface="Arial" charset="0"/>
                          <a:ea typeface="+mn-ea"/>
                          <a:cs typeface="+mn-cs"/>
                        </a:rPr>
                        <a:t>Ordering cost</a:t>
                      </a:r>
                    </a:p>
                  </a:txBody>
                  <a:tcPr marL="45720" marR="4572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000" b="1" dirty="0" smtClean="0">
                          <a:effectLst>
                            <a:outerShdw blurRad="38100" dist="38100" dir="2700000" algn="tl">
                              <a:srgbClr val="FFFFFF"/>
                            </a:outerShdw>
                          </a:effectLst>
                          <a:latin typeface="Arial" charset="0"/>
                        </a:rPr>
                        <a:t>K</a:t>
                      </a:r>
                      <a:r>
                        <a:rPr lang="en-US" sz="2000" b="1" baseline="-25000" dirty="0" smtClean="0">
                          <a:effectLst>
                            <a:outerShdw blurRad="38100" dist="38100" dir="2700000" algn="tl">
                              <a:srgbClr val="FFFFFF"/>
                            </a:outerShdw>
                          </a:effectLst>
                          <a:latin typeface="Arial" charset="0"/>
                        </a:rPr>
                        <a:t>3</a:t>
                      </a:r>
                      <a:endParaRPr lang="en-US" sz="2000" b="1" dirty="0" smtClean="0">
                        <a:effectLst>
                          <a:outerShdw blurRad="38100" dist="38100" dir="2700000" algn="tl">
                            <a:srgbClr val="FFFFFF"/>
                          </a:outerShdw>
                        </a:effectLst>
                        <a:latin typeface="Arial" charset="0"/>
                      </a:endParaRPr>
                    </a:p>
                  </a:txBody>
                  <a:tcPr marL="45720" marR="4572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0955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2000" b="1" kern="1200" dirty="0" smtClean="0">
                          <a:solidFill>
                            <a:schemeClr val="tx1"/>
                          </a:solidFill>
                          <a:effectLst>
                            <a:outerShdw blurRad="38100" dist="38100" dir="2700000" algn="tl">
                              <a:srgbClr val="FFFFFF"/>
                            </a:outerShdw>
                          </a:effectLst>
                          <a:latin typeface="Arial" charset="0"/>
                          <a:ea typeface="+mn-ea"/>
                          <a:cs typeface="+mn-cs"/>
                        </a:rPr>
                        <a:t>Holding cost</a:t>
                      </a:r>
                    </a:p>
                  </a:txBody>
                  <a:tcPr marL="45720" marR="4572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000" b="1" dirty="0" smtClean="0">
                          <a:effectLst>
                            <a:outerShdw blurRad="38100" dist="38100" dir="2700000" algn="tl">
                              <a:srgbClr val="FFFFFF"/>
                            </a:outerShdw>
                          </a:effectLst>
                          <a:latin typeface="Arial" charset="0"/>
                        </a:rPr>
                        <a:t>H</a:t>
                      </a:r>
                      <a:r>
                        <a:rPr lang="en-US" sz="2000" b="1" baseline="-25000" dirty="0" smtClean="0">
                          <a:effectLst>
                            <a:outerShdw blurRad="38100" dist="38100" dir="2700000" algn="tl">
                              <a:srgbClr val="FFFFFF"/>
                            </a:outerShdw>
                          </a:effectLst>
                          <a:latin typeface="Arial" charset="0"/>
                        </a:rPr>
                        <a:t>3</a:t>
                      </a:r>
                      <a:r>
                        <a:rPr lang="en-US" sz="2000" b="1" dirty="0" smtClean="0">
                          <a:effectLst>
                            <a:outerShdw blurRad="38100" dist="38100" dir="2700000" algn="tl">
                              <a:srgbClr val="FFFFFF"/>
                            </a:outerShdw>
                          </a:effectLst>
                          <a:latin typeface="Arial" charset="0"/>
                        </a:rPr>
                        <a:t> * (D</a:t>
                      </a:r>
                      <a:r>
                        <a:rPr lang="en-US" sz="2000" b="1" baseline="-25000" dirty="0" smtClean="0">
                          <a:effectLst>
                            <a:outerShdw blurRad="38100" dist="38100" dir="2700000" algn="tl">
                              <a:srgbClr val="FFFFFF"/>
                            </a:outerShdw>
                          </a:effectLst>
                          <a:latin typeface="Arial" charset="0"/>
                        </a:rPr>
                        <a:t>4</a:t>
                      </a:r>
                      <a:r>
                        <a:rPr lang="en-US" sz="2000" b="1" dirty="0" smtClean="0">
                          <a:effectLst>
                            <a:outerShdw blurRad="38100" dist="38100" dir="2700000" algn="tl">
                              <a:srgbClr val="FFFFFF"/>
                            </a:outerShdw>
                          </a:effectLst>
                          <a:latin typeface="Arial" charset="0"/>
                        </a:rPr>
                        <a:t>+ D</a:t>
                      </a:r>
                      <a:r>
                        <a:rPr lang="en-US" sz="2000" b="1" baseline="-25000" dirty="0" smtClean="0">
                          <a:effectLst>
                            <a:outerShdw blurRad="38100" dist="38100" dir="2700000" algn="tl">
                              <a:srgbClr val="FFFFFF"/>
                            </a:outerShdw>
                          </a:effectLst>
                          <a:latin typeface="Arial" charset="0"/>
                        </a:rPr>
                        <a:t>5</a:t>
                      </a:r>
                      <a:r>
                        <a:rPr lang="en-US" sz="2000" b="1" dirty="0" smtClean="0">
                          <a:effectLst>
                            <a:outerShdw blurRad="38100" dist="38100" dir="2700000" algn="tl">
                              <a:srgbClr val="FFFFFF"/>
                            </a:outerShdw>
                          </a:effectLst>
                          <a:latin typeface="Arial" charset="0"/>
                        </a:rPr>
                        <a:t>) + H</a:t>
                      </a:r>
                      <a:r>
                        <a:rPr lang="en-US" sz="2000" b="1" baseline="-25000" dirty="0" smtClean="0">
                          <a:effectLst>
                            <a:outerShdw blurRad="38100" dist="38100" dir="2700000" algn="tl">
                              <a:srgbClr val="FFFFFF"/>
                            </a:outerShdw>
                          </a:effectLst>
                          <a:latin typeface="Arial" charset="0"/>
                        </a:rPr>
                        <a:t>4</a:t>
                      </a:r>
                      <a:r>
                        <a:rPr lang="en-US" sz="2000" b="1" dirty="0" smtClean="0">
                          <a:effectLst>
                            <a:outerShdw blurRad="38100" dist="38100" dir="2700000" algn="tl">
                              <a:srgbClr val="FFFFFF"/>
                            </a:outerShdw>
                          </a:effectLst>
                          <a:latin typeface="Arial" charset="0"/>
                        </a:rPr>
                        <a:t> * (D</a:t>
                      </a:r>
                      <a:r>
                        <a:rPr lang="en-US" sz="2000" b="1" baseline="-25000" dirty="0" smtClean="0">
                          <a:effectLst>
                            <a:outerShdw blurRad="38100" dist="38100" dir="2700000" algn="tl">
                              <a:srgbClr val="FFFFFF"/>
                            </a:outerShdw>
                          </a:effectLst>
                          <a:latin typeface="Arial" charset="0"/>
                        </a:rPr>
                        <a:t>5</a:t>
                      </a:r>
                      <a:r>
                        <a:rPr lang="en-US" sz="2000" b="1" dirty="0" smtClean="0">
                          <a:effectLst>
                            <a:outerShdw blurRad="38100" dist="38100" dir="2700000" algn="tl">
                              <a:srgbClr val="FFFFFF"/>
                            </a:outerShdw>
                          </a:effectLst>
                          <a:latin typeface="Arial" charset="0"/>
                        </a:rPr>
                        <a:t>)</a:t>
                      </a:r>
                    </a:p>
                  </a:txBody>
                  <a:tcPr marL="45720" marR="4572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09550">
                <a:tc vMerge="1">
                  <a:txBody>
                    <a:bodyPr/>
                    <a:lstStyle/>
                    <a:p>
                      <a:pPr marL="0" algn="ctr" defTabSz="914400" rtl="0" eaLnBrk="1" fontAlgn="t" latinLnBrk="0" hangingPunct="1"/>
                      <a:endParaRPr lang="en-US" sz="2800" b="1" kern="1200" dirty="0" smtClean="0">
                        <a:solidFill>
                          <a:schemeClr val="tx1"/>
                        </a:solidFill>
                        <a:effectLst>
                          <a:outerShdw blurRad="38100" dist="38100" dir="2700000" algn="tl">
                            <a:srgbClr val="FFFFFF"/>
                          </a:outerShdw>
                        </a:effectLst>
                        <a:latin typeface="Arial" charset="0"/>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2000" b="1" kern="1200" dirty="0" smtClean="0">
                          <a:solidFill>
                            <a:schemeClr val="tx1"/>
                          </a:solidFill>
                          <a:effectLst>
                            <a:outerShdw blurRad="38100" dist="38100" dir="2700000" algn="tl">
                              <a:srgbClr val="FFFFFF"/>
                            </a:outerShdw>
                          </a:effectLst>
                          <a:latin typeface="Arial" charset="0"/>
                          <a:ea typeface="+mn-ea"/>
                          <a:cs typeface="+mn-cs"/>
                        </a:rPr>
                        <a:t>Total cost</a:t>
                      </a:r>
                    </a:p>
                  </a:txBody>
                  <a:tcPr marL="45720" marR="4572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000" b="1" dirty="0" smtClean="0">
                          <a:solidFill>
                            <a:srgbClr val="FF0000"/>
                          </a:solidFill>
                          <a:effectLst>
                            <a:outerShdw blurRad="38100" dist="38100" dir="2700000" algn="tl">
                              <a:srgbClr val="FFFFFF"/>
                            </a:outerShdw>
                          </a:effectLst>
                          <a:latin typeface="Arial" charset="0"/>
                        </a:rPr>
                        <a:t>Total of above</a:t>
                      </a:r>
                      <a:endParaRPr lang="en-US" sz="2000" dirty="0" smtClean="0">
                        <a:solidFill>
                          <a:srgbClr val="FF0000"/>
                        </a:solidFill>
                      </a:endParaRPr>
                    </a:p>
                  </a:txBody>
                  <a:tcPr marL="45720" marR="4572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15" name="TextBox 14"/>
          <p:cNvSpPr txBox="1"/>
          <p:nvPr/>
        </p:nvSpPr>
        <p:spPr>
          <a:xfrm>
            <a:off x="198193" y="502952"/>
            <a:ext cx="8686705" cy="830997"/>
          </a:xfrm>
          <a:prstGeom prst="rect">
            <a:avLst/>
          </a:prstGeom>
          <a:noFill/>
        </p:spPr>
        <p:txBody>
          <a:bodyPr wrap="square" rtlCol="0">
            <a:spAutoFit/>
          </a:bodyPr>
          <a:lstStyle/>
          <a:p>
            <a:r>
              <a:rPr lang="en-US" b="1" dirty="0" smtClean="0">
                <a:solidFill>
                  <a:schemeClr val="tx2"/>
                </a:solidFill>
                <a:effectLst>
                  <a:outerShdw blurRad="38100" dist="38100" dir="2700000" algn="tl">
                    <a:srgbClr val="FFFFFF"/>
                  </a:outerShdw>
                </a:effectLst>
                <a:latin typeface="Arial" pitchFamily="34" charset="0"/>
                <a:cs typeface="Arial" pitchFamily="34" charset="0"/>
              </a:rPr>
              <a:t>What numbers will go in the box for row P3, column P5 (buying in period 3 for P3, P4 and P5)?</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31</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54" y="553834"/>
            <a:ext cx="6690342" cy="5865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AutoShape 15"/>
          <p:cNvSpPr>
            <a:spLocks noChangeArrowheads="1"/>
          </p:cNvSpPr>
          <p:nvPr/>
        </p:nvSpPr>
        <p:spPr bwMode="blackWhite">
          <a:xfrm>
            <a:off x="228600" y="152400"/>
            <a:ext cx="2240303" cy="442674"/>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9144" rIns="9144">
            <a:spAutoFit/>
          </a:bodyPr>
          <a:lstStyle/>
          <a:p>
            <a:r>
              <a:rPr lang="en-US" sz="2000" b="1" dirty="0" smtClean="0">
                <a:solidFill>
                  <a:schemeClr val="tx2"/>
                </a:solidFill>
                <a:effectLst>
                  <a:outerShdw blurRad="38100" dist="38100" dir="2700000" algn="tl">
                    <a:srgbClr val="FFFFFF"/>
                  </a:outerShdw>
                </a:effectLst>
                <a:latin typeface="Verdana" pitchFamily="34" charset="0"/>
              </a:rPr>
              <a:t>Excel solution</a:t>
            </a:r>
          </a:p>
        </p:txBody>
      </p:sp>
      <p:grpSp>
        <p:nvGrpSpPr>
          <p:cNvPr id="9" name="Group 8"/>
          <p:cNvGrpSpPr/>
          <p:nvPr/>
        </p:nvGrpSpPr>
        <p:grpSpPr>
          <a:xfrm>
            <a:off x="1737422" y="1844108"/>
            <a:ext cx="6995052" cy="4244669"/>
            <a:chOff x="1737422" y="1844108"/>
            <a:chExt cx="6995052" cy="4244669"/>
          </a:xfrm>
        </p:grpSpPr>
        <p:sp>
          <p:nvSpPr>
            <p:cNvPr id="6" name="TextBox 5"/>
            <p:cNvSpPr txBox="1"/>
            <p:nvPr/>
          </p:nvSpPr>
          <p:spPr>
            <a:xfrm>
              <a:off x="7360889" y="5257780"/>
              <a:ext cx="1371585" cy="830997"/>
            </a:xfrm>
            <a:prstGeom prst="rect">
              <a:avLst/>
            </a:prstGeom>
            <a:noFill/>
            <a:ln>
              <a:solidFill>
                <a:schemeClr val="tx1"/>
              </a:solidFill>
            </a:ln>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Total cost</a:t>
              </a:r>
              <a:endParaRPr 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4" name="Oval 3"/>
            <p:cNvSpPr/>
            <p:nvPr/>
          </p:nvSpPr>
          <p:spPr bwMode="auto">
            <a:xfrm>
              <a:off x="1737422" y="1844108"/>
              <a:ext cx="640073" cy="304746"/>
            </a:xfrm>
            <a:prstGeom prst="ellipse">
              <a:avLst/>
            </a:prstGeom>
            <a:noFill/>
            <a:ln w="349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8" name="Straight Arrow Connector 7"/>
            <p:cNvCxnSpPr>
              <a:stCxn id="6" idx="1"/>
            </p:cNvCxnSpPr>
            <p:nvPr/>
          </p:nvCxnSpPr>
          <p:spPr bwMode="auto">
            <a:xfrm flipH="1" flipV="1">
              <a:off x="2057458" y="2148854"/>
              <a:ext cx="5303431" cy="3524425"/>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grpSp>
      <p:grpSp>
        <p:nvGrpSpPr>
          <p:cNvPr id="11" name="Group 10"/>
          <p:cNvGrpSpPr/>
          <p:nvPr/>
        </p:nvGrpSpPr>
        <p:grpSpPr>
          <a:xfrm>
            <a:off x="2468961" y="1691659"/>
            <a:ext cx="6400672" cy="3299850"/>
            <a:chOff x="2468961" y="-1909411"/>
            <a:chExt cx="6400672" cy="3299850"/>
          </a:xfrm>
        </p:grpSpPr>
        <p:sp>
          <p:nvSpPr>
            <p:cNvPr id="12" name="TextBox 11"/>
            <p:cNvSpPr txBox="1"/>
            <p:nvPr/>
          </p:nvSpPr>
          <p:spPr>
            <a:xfrm>
              <a:off x="7223731" y="559442"/>
              <a:ext cx="1645902" cy="830997"/>
            </a:xfrm>
            <a:prstGeom prst="rect">
              <a:avLst/>
            </a:prstGeom>
            <a:noFill/>
            <a:ln>
              <a:solidFill>
                <a:schemeClr val="tx1"/>
              </a:solidFill>
            </a:ln>
          </p:spPr>
          <p:txBody>
            <a:bodyPr wrap="square" rtlCol="0">
              <a:spAutoFit/>
            </a:bodyPr>
            <a:lstStyle/>
            <a:p>
              <a:r>
                <a:rPr lang="en-US" b="1" dirty="0" smtClean="0">
                  <a:effectLst>
                    <a:outerShdw blurRad="38100" dist="38100" dir="2700000" algn="tl">
                      <a:srgbClr val="FFFFFF"/>
                    </a:outerShdw>
                  </a:effectLst>
                  <a:latin typeface="Arial" pitchFamily="34" charset="0"/>
                  <a:ea typeface="Verdana" pitchFamily="34" charset="0"/>
                  <a:cs typeface="Arial" pitchFamily="34" charset="0"/>
                </a:rPr>
                <a:t>Ordering policy</a:t>
              </a:r>
              <a:endParaRPr lang="en-US" b="1" dirty="0">
                <a:effectLst>
                  <a:outerShdw blurRad="38100" dist="38100" dir="2700000" algn="tl">
                    <a:srgbClr val="FFFFFF"/>
                  </a:outerShdw>
                </a:effectLst>
                <a:latin typeface="Arial" pitchFamily="34" charset="0"/>
                <a:ea typeface="Verdana" pitchFamily="34" charset="0"/>
                <a:cs typeface="Arial" pitchFamily="34" charset="0"/>
              </a:endParaRPr>
            </a:p>
          </p:txBody>
        </p:sp>
        <p:sp>
          <p:nvSpPr>
            <p:cNvPr id="13" name="Oval 12"/>
            <p:cNvSpPr/>
            <p:nvPr/>
          </p:nvSpPr>
          <p:spPr bwMode="auto">
            <a:xfrm>
              <a:off x="2468961" y="-1909411"/>
              <a:ext cx="3291746" cy="640073"/>
            </a:xfrm>
            <a:prstGeom prst="ellipse">
              <a:avLst/>
            </a:prstGeom>
            <a:noFill/>
            <a:ln w="349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cxnSp>
          <p:nvCxnSpPr>
            <p:cNvPr id="14" name="Straight Arrow Connector 13"/>
            <p:cNvCxnSpPr>
              <a:stCxn id="12" idx="1"/>
              <a:endCxn id="13" idx="6"/>
            </p:cNvCxnSpPr>
            <p:nvPr/>
          </p:nvCxnSpPr>
          <p:spPr bwMode="auto">
            <a:xfrm flipH="1" flipV="1">
              <a:off x="5760707" y="-1589374"/>
              <a:ext cx="1463024" cy="2564315"/>
            </a:xfrm>
            <a:prstGeom prst="straightConnector1">
              <a:avLst/>
            </a:prstGeom>
            <a:solidFill>
              <a:schemeClr val="accent1"/>
            </a:solidFill>
            <a:ln w="34925" cap="flat" cmpd="sng" algn="ctr">
              <a:solidFill>
                <a:schemeClr val="tx1"/>
              </a:solidFill>
              <a:prstDash val="solid"/>
              <a:round/>
              <a:headEnd type="none" w="med" len="med"/>
              <a:tailEnd type="arrow"/>
            </a:ln>
            <a:effectLst/>
          </p:spPr>
        </p:cxnSp>
      </p:grpSp>
    </p:spTree>
    <p:extLst>
      <p:ext uri="{BB962C8B-B14F-4D97-AF65-F5344CB8AC3E}">
        <p14:creationId xmlns:p14="http://schemas.microsoft.com/office/powerpoint/2010/main" val="1036206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2"/>
          <p:cNvSpPr>
            <a:spLocks noGrp="1"/>
          </p:cNvSpPr>
          <p:nvPr>
            <p:ph type="ftr" sz="quarter" idx="10"/>
          </p:nvPr>
        </p:nvSpPr>
        <p:spPr/>
        <p:txBody>
          <a:bodyPr/>
          <a:lstStyle/>
          <a:p>
            <a:r>
              <a:rPr lang="en-US" smtClean="0"/>
              <a:t>Integer_LP</a:t>
            </a:r>
            <a:endParaRPr lang="en-US" dirty="0"/>
          </a:p>
        </p:txBody>
      </p:sp>
      <p:sp>
        <p:nvSpPr>
          <p:cNvPr id="23" name="Slide Number Placeholder 3"/>
          <p:cNvSpPr>
            <a:spLocks noGrp="1"/>
          </p:cNvSpPr>
          <p:nvPr>
            <p:ph type="sldNum" sz="quarter" idx="11"/>
          </p:nvPr>
        </p:nvSpPr>
        <p:spPr/>
        <p:txBody>
          <a:bodyPr/>
          <a:lstStyle/>
          <a:p>
            <a:fld id="{DD88F068-6019-4CE0-A8F9-175CADD88F20}" type="slidenum">
              <a:rPr lang="en-US"/>
              <a:pPr/>
              <a:t>32</a:t>
            </a:fld>
            <a:endParaRPr lang="en-US" dirty="0"/>
          </a:p>
        </p:txBody>
      </p:sp>
      <p:sp>
        <p:nvSpPr>
          <p:cNvPr id="9236" name="Text Box 20"/>
          <p:cNvSpPr txBox="1">
            <a:spLocks noChangeArrowheads="1"/>
          </p:cNvSpPr>
          <p:nvPr/>
        </p:nvSpPr>
        <p:spPr bwMode="auto">
          <a:xfrm>
            <a:off x="274367" y="777269"/>
            <a:ext cx="3840437" cy="1938992"/>
          </a:xfrm>
          <a:prstGeom prst="rect">
            <a:avLst/>
          </a:prstGeom>
          <a:noFill/>
          <a:ln w="9525">
            <a:solidFill>
              <a:schemeClr val="tx1"/>
            </a:solidFill>
            <a:miter lim="800000"/>
            <a:headEnd/>
            <a:tailEnd/>
          </a:ln>
          <a:effectLst/>
        </p:spPr>
        <p:txBody>
          <a:bodyPr wrap="square">
            <a:spAutoFit/>
          </a:bodyPr>
          <a:lstStyle/>
          <a:p>
            <a:pPr>
              <a:spcBef>
                <a:spcPct val="50000"/>
              </a:spcBef>
            </a:pPr>
            <a:r>
              <a:rPr lang="en-US" sz="2400" b="1" dirty="0" smtClean="0">
                <a:effectLst>
                  <a:outerShdw blurRad="38100" dist="38100" dir="2700000" algn="tl">
                    <a:srgbClr val="FFFFFF"/>
                  </a:outerShdw>
                </a:effectLst>
                <a:latin typeface="Verdana" pitchFamily="34" charset="0"/>
                <a:cs typeface="Times New Roman" pitchFamily="18" charset="0"/>
              </a:rPr>
              <a:t>Objective:</a:t>
            </a:r>
            <a:r>
              <a:rPr lang="en-US" sz="2400" b="1" dirty="0" smtClean="0">
                <a:solidFill>
                  <a:srgbClr val="000066"/>
                </a:solidFill>
                <a:effectLst>
                  <a:outerShdw blurRad="38100" dist="38100" dir="2700000" algn="tl">
                    <a:srgbClr val="FFFFFF"/>
                  </a:outerShdw>
                </a:effectLst>
                <a:latin typeface="Verdana" pitchFamily="34" charset="0"/>
                <a:cs typeface="Times New Roman" pitchFamily="18" charset="0"/>
              </a:rPr>
              <a:t> </a:t>
            </a:r>
            <a:r>
              <a:rPr lang="en-US" b="1" dirty="0">
                <a:effectLst>
                  <a:outerShdw blurRad="38100" dist="38100" dir="2700000" algn="tl">
                    <a:srgbClr val="FFFFFF"/>
                  </a:outerShdw>
                </a:effectLst>
                <a:latin typeface="Calibri" pitchFamily="34" charset="0"/>
                <a:cs typeface="Calibri" pitchFamily="34" charset="0"/>
              </a:rPr>
              <a:t>to develop </a:t>
            </a:r>
            <a:r>
              <a:rPr lang="en-US" b="1" dirty="0" smtClean="0">
                <a:effectLst>
                  <a:outerShdw blurRad="38100" dist="38100" dir="2700000" algn="tl">
                    <a:srgbClr val="FFFFFF"/>
                  </a:outerShdw>
                </a:effectLst>
                <a:latin typeface="Calibri" pitchFamily="34" charset="0"/>
                <a:cs typeface="Calibri" pitchFamily="34" charset="0"/>
              </a:rPr>
              <a:t>             </a:t>
            </a:r>
            <a:r>
              <a:rPr lang="en-US" b="1" i="1" dirty="0" smtClean="0">
                <a:solidFill>
                  <a:schemeClr val="accent2">
                    <a:lumMod val="50000"/>
                  </a:schemeClr>
                </a:solidFill>
                <a:effectLst>
                  <a:outerShdw blurRad="38100" dist="38100" dir="2700000" algn="tl">
                    <a:srgbClr val="FFFFFF"/>
                  </a:outerShdw>
                </a:effectLst>
                <a:latin typeface="Calibri" pitchFamily="34" charset="0"/>
                <a:cs typeface="Calibri" pitchFamily="34" charset="0"/>
              </a:rPr>
              <a:t>a </a:t>
            </a:r>
            <a:r>
              <a:rPr lang="en-US" b="1" i="1" dirty="0">
                <a:solidFill>
                  <a:schemeClr val="accent2">
                    <a:lumMod val="50000"/>
                  </a:schemeClr>
                </a:solidFill>
                <a:effectLst>
                  <a:outerShdw blurRad="38100" dist="38100" dir="2700000" algn="tl">
                    <a:srgbClr val="FFFFFF"/>
                  </a:outerShdw>
                </a:effectLst>
                <a:latin typeface="Calibri" pitchFamily="34" charset="0"/>
                <a:cs typeface="Calibri" pitchFamily="34" charset="0"/>
              </a:rPr>
              <a:t>feasible production plan</a:t>
            </a:r>
            <a:r>
              <a:rPr lang="en-US" b="1" dirty="0">
                <a:effectLst>
                  <a:outerShdw blurRad="38100" dist="38100" dir="2700000" algn="tl">
                    <a:srgbClr val="FFFFFF"/>
                  </a:outerShdw>
                </a:effectLst>
                <a:latin typeface="Calibri" pitchFamily="34" charset="0"/>
                <a:cs typeface="Calibri" pitchFamily="34" charset="0"/>
              </a:rPr>
              <a:t> on an </a:t>
            </a:r>
            <a:r>
              <a:rPr lang="en-US" b="1" i="1" dirty="0">
                <a:solidFill>
                  <a:schemeClr val="accent2">
                    <a:lumMod val="50000"/>
                  </a:schemeClr>
                </a:solidFill>
                <a:effectLst>
                  <a:outerShdw blurRad="38100" dist="38100" dir="2700000" algn="tl">
                    <a:srgbClr val="FFFFFF"/>
                  </a:outerShdw>
                </a:effectLst>
                <a:latin typeface="Calibri" pitchFamily="34" charset="0"/>
                <a:cs typeface="Calibri" pitchFamily="34" charset="0"/>
              </a:rPr>
              <a:t>aggregate level </a:t>
            </a:r>
            <a:r>
              <a:rPr lang="en-US" b="1" dirty="0">
                <a:effectLst>
                  <a:outerShdw blurRad="38100" dist="38100" dir="2700000" algn="tl">
                    <a:srgbClr val="FFFFFF"/>
                  </a:outerShdw>
                </a:effectLst>
                <a:latin typeface="Calibri" pitchFamily="34" charset="0"/>
                <a:cs typeface="Calibri" pitchFamily="34" charset="0"/>
              </a:rPr>
              <a:t>based on demand, capacities, costs and other factors</a:t>
            </a:r>
            <a:r>
              <a:rPr lang="en-US" b="1" dirty="0" smtClean="0">
                <a:effectLst>
                  <a:outerShdw blurRad="38100" dist="38100" dir="2700000" algn="tl">
                    <a:srgbClr val="FFFFFF"/>
                  </a:outerShdw>
                </a:effectLst>
                <a:latin typeface="Calibri" pitchFamily="34" charset="0"/>
                <a:cs typeface="Calibri" pitchFamily="34" charset="0"/>
              </a:rPr>
              <a:t>. </a:t>
            </a:r>
            <a:endParaRPr lang="en-US" b="1" dirty="0">
              <a:effectLst>
                <a:outerShdw blurRad="38100" dist="38100" dir="2700000" algn="tl">
                  <a:srgbClr val="FFFFFF"/>
                </a:outerShdw>
              </a:effectLst>
              <a:latin typeface="Calibri" pitchFamily="34" charset="0"/>
              <a:cs typeface="Calibri" pitchFamily="34" charset="0"/>
            </a:endParaRPr>
          </a:p>
        </p:txBody>
      </p:sp>
      <p:grpSp>
        <p:nvGrpSpPr>
          <p:cNvPr id="2" name="Group 9"/>
          <p:cNvGrpSpPr/>
          <p:nvPr/>
        </p:nvGrpSpPr>
        <p:grpSpPr>
          <a:xfrm>
            <a:off x="4480561" y="320074"/>
            <a:ext cx="1223155" cy="806572"/>
            <a:chOff x="5105400" y="457200"/>
            <a:chExt cx="1223155" cy="806572"/>
          </a:xfrm>
        </p:grpSpPr>
        <p:pic>
          <p:nvPicPr>
            <p:cNvPr id="11" name="Picture 2" descr="1005_50.jpg">
              <a:hlinkClick r:id="rId3"/>
            </p:cNvPr>
            <p:cNvPicPr>
              <a:picLocks noChangeAspect="1" noChangeArrowheads="1"/>
            </p:cNvPicPr>
            <p:nvPr/>
          </p:nvPicPr>
          <p:blipFill>
            <a:blip r:embed="rId4" cstate="print"/>
            <a:srcRect/>
            <a:stretch>
              <a:fillRect/>
            </a:stretch>
          </p:blipFill>
          <p:spPr bwMode="auto">
            <a:xfrm>
              <a:off x="5105400" y="914395"/>
              <a:ext cx="1066800" cy="349377"/>
            </a:xfrm>
            <a:prstGeom prst="rect">
              <a:avLst/>
            </a:prstGeom>
            <a:noFill/>
          </p:spPr>
        </p:pic>
        <p:pic>
          <p:nvPicPr>
            <p:cNvPr id="12" name="Picture 4" descr="1015_1.jpg">
              <a:hlinkClick r:id="rId5"/>
            </p:cNvPr>
            <p:cNvPicPr>
              <a:picLocks noChangeAspect="1" noChangeArrowheads="1"/>
            </p:cNvPicPr>
            <p:nvPr/>
          </p:nvPicPr>
          <p:blipFill>
            <a:blip r:embed="rId6" cstate="print"/>
            <a:srcRect/>
            <a:stretch>
              <a:fillRect/>
            </a:stretch>
          </p:blipFill>
          <p:spPr bwMode="auto">
            <a:xfrm>
              <a:off x="5105400" y="457200"/>
              <a:ext cx="1223155" cy="381000"/>
            </a:xfrm>
            <a:prstGeom prst="rect">
              <a:avLst/>
            </a:prstGeom>
            <a:noFill/>
          </p:spPr>
        </p:pic>
      </p:grpSp>
      <p:sp>
        <p:nvSpPr>
          <p:cNvPr id="13" name="TextBox 12"/>
          <p:cNvSpPr txBox="1"/>
          <p:nvPr/>
        </p:nvSpPr>
        <p:spPr>
          <a:xfrm>
            <a:off x="5943585" y="320074"/>
            <a:ext cx="2651731" cy="830997"/>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Suppose</a:t>
            </a:r>
          </a:p>
          <a:p>
            <a:r>
              <a:rPr lang="en-US" b="1" dirty="0" smtClean="0">
                <a:effectLst>
                  <a:outerShdw blurRad="38100" dist="38100" dir="2700000" algn="tl">
                    <a:srgbClr val="FFFFFF"/>
                  </a:outerShdw>
                </a:effectLst>
                <a:latin typeface="Calibri" pitchFamily="34" charset="0"/>
                <a:cs typeface="Calibri" pitchFamily="34" charset="0"/>
              </a:rPr>
              <a:t>1 pickup = 1.6 cars</a:t>
            </a:r>
            <a:endParaRPr lang="en-US" b="1" dirty="0">
              <a:effectLst>
                <a:outerShdw blurRad="38100" dist="38100" dir="2700000" algn="tl">
                  <a:srgbClr val="FFFFFF"/>
                </a:outerShdw>
              </a:effectLst>
              <a:latin typeface="Calibri" pitchFamily="34" charset="0"/>
              <a:cs typeface="Calibri" pitchFamily="34" charset="0"/>
            </a:endParaRPr>
          </a:p>
        </p:txBody>
      </p:sp>
      <p:sp>
        <p:nvSpPr>
          <p:cNvPr id="14" name="TextBox 13"/>
          <p:cNvSpPr txBox="1"/>
          <p:nvPr/>
        </p:nvSpPr>
        <p:spPr>
          <a:xfrm>
            <a:off x="4114805" y="1143025"/>
            <a:ext cx="4754828" cy="1569660"/>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500 pickups and 1600 cars equivalent to:</a:t>
            </a:r>
          </a:p>
          <a:p>
            <a:pPr>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 (500 * 1.6) + 1600 = 2400 cars, or</a:t>
            </a:r>
          </a:p>
          <a:p>
            <a:pPr>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 500 + (1600 / 1.6) = 1500 pickups.</a:t>
            </a:r>
            <a:endParaRPr lang="en-US" b="1" dirty="0">
              <a:effectLst>
                <a:outerShdw blurRad="38100" dist="38100" dir="2700000" algn="tl">
                  <a:srgbClr val="FFFFFF"/>
                </a:outerShdw>
              </a:effectLst>
              <a:latin typeface="Calibri" pitchFamily="34" charset="0"/>
              <a:cs typeface="Calibri" pitchFamily="34" charset="0"/>
            </a:endParaRPr>
          </a:p>
        </p:txBody>
      </p:sp>
      <p:sp>
        <p:nvSpPr>
          <p:cNvPr id="15" name="AutoShape 9"/>
          <p:cNvSpPr>
            <a:spLocks noChangeArrowheads="1"/>
          </p:cNvSpPr>
          <p:nvPr/>
        </p:nvSpPr>
        <p:spPr bwMode="blackWhite">
          <a:xfrm>
            <a:off x="228602" y="152400"/>
            <a:ext cx="4069081" cy="578882"/>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Aggregate Planning</a:t>
            </a:r>
          </a:p>
        </p:txBody>
      </p:sp>
      <p:sp>
        <p:nvSpPr>
          <p:cNvPr id="16" name="TextBox 15"/>
          <p:cNvSpPr txBox="1"/>
          <p:nvPr/>
        </p:nvSpPr>
        <p:spPr>
          <a:xfrm>
            <a:off x="274367" y="3246122"/>
            <a:ext cx="5852096" cy="461665"/>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How is equivalence determined?</a:t>
            </a:r>
            <a:endParaRPr 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6" grpId="0" animBg="1" autoUpdateAnimBg="0"/>
      <p:bldP spid="13" grpId="0"/>
      <p:bldP spid="14" grpId="0" build="p"/>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ooter Placeholder 2"/>
          <p:cNvSpPr>
            <a:spLocks noGrp="1"/>
          </p:cNvSpPr>
          <p:nvPr>
            <p:ph type="ftr" sz="quarter" idx="10"/>
          </p:nvPr>
        </p:nvSpPr>
        <p:spPr/>
        <p:txBody>
          <a:bodyPr/>
          <a:lstStyle/>
          <a:p>
            <a:r>
              <a:rPr lang="en-US" smtClean="0"/>
              <a:t>Integer_LP</a:t>
            </a:r>
            <a:endParaRPr lang="en-US" dirty="0"/>
          </a:p>
        </p:txBody>
      </p:sp>
      <p:sp>
        <p:nvSpPr>
          <p:cNvPr id="47" name="Slide Number Placeholder 3"/>
          <p:cNvSpPr>
            <a:spLocks noGrp="1"/>
          </p:cNvSpPr>
          <p:nvPr>
            <p:ph type="sldNum" sz="quarter" idx="11"/>
          </p:nvPr>
        </p:nvSpPr>
        <p:spPr/>
        <p:txBody>
          <a:bodyPr/>
          <a:lstStyle/>
          <a:p>
            <a:fld id="{C074A1FF-6085-404B-BC38-481E7F9D4A2E}" type="slidenum">
              <a:rPr lang="en-US"/>
              <a:pPr/>
              <a:t>33</a:t>
            </a:fld>
            <a:endParaRPr lang="en-US" dirty="0"/>
          </a:p>
        </p:txBody>
      </p:sp>
      <p:sp>
        <p:nvSpPr>
          <p:cNvPr id="25" name="Rectangle 2"/>
          <p:cNvSpPr>
            <a:spLocks noGrp="1" noChangeArrowheads="1"/>
          </p:cNvSpPr>
          <p:nvPr>
            <p:ph type="title" idx="4294967295"/>
          </p:nvPr>
        </p:nvSpPr>
        <p:spPr>
          <a:xfrm>
            <a:off x="228600" y="228600"/>
            <a:ext cx="8686800" cy="365791"/>
          </a:xfrm>
          <a:prstGeom prst="rect">
            <a:avLst/>
          </a:prstGeom>
        </p:spPr>
        <p:txBody>
          <a:bodyPr/>
          <a:lstStyle/>
          <a:p>
            <a:pPr algn="l"/>
            <a:r>
              <a:rPr lang="en-US" sz="2000" b="1" dirty="0" smtClean="0">
                <a:effectLst>
                  <a:outerShdw blurRad="38100" dist="38100" dir="2700000" algn="tl">
                    <a:srgbClr val="FFFFFF"/>
                  </a:outerShdw>
                </a:effectLst>
                <a:latin typeface="Arial" pitchFamily="34" charset="0"/>
                <a:cs typeface="Arial" pitchFamily="34" charset="0"/>
              </a:rPr>
              <a:t>Calculate aggregate demand in term of the standard product  “CC”. </a:t>
            </a:r>
            <a:endParaRPr lang="en-US" sz="2000" b="1" dirty="0">
              <a:effectLst>
                <a:outerShdw blurRad="38100" dist="38100" dir="2700000" algn="tl">
                  <a:srgbClr val="FFFFFF"/>
                </a:outerShdw>
              </a:effectLst>
              <a:latin typeface="Arial" pitchFamily="34" charset="0"/>
              <a:cs typeface="Arial" pitchFamily="34" charset="0"/>
            </a:endParaRPr>
          </a:p>
        </p:txBody>
      </p:sp>
      <p:sp>
        <p:nvSpPr>
          <p:cNvPr id="13351" name="Text Box 39"/>
          <p:cNvSpPr txBox="1">
            <a:spLocks noChangeArrowheads="1"/>
          </p:cNvSpPr>
          <p:nvPr/>
        </p:nvSpPr>
        <p:spPr bwMode="auto">
          <a:xfrm>
            <a:off x="274367" y="4251951"/>
            <a:ext cx="8534400" cy="461665"/>
          </a:xfrm>
          <a:prstGeom prst="rect">
            <a:avLst/>
          </a:prstGeom>
          <a:noFill/>
          <a:ln w="9525">
            <a:noFill/>
            <a:miter lim="800000"/>
            <a:headEnd/>
            <a:tailEnd/>
          </a:ln>
          <a:effectLst/>
        </p:spPr>
        <p:txBody>
          <a:bodyPr>
            <a:spAutoFit/>
          </a:bodyPr>
          <a:lstStyle/>
          <a:p>
            <a:pPr>
              <a:spcBef>
                <a:spcPct val="10000"/>
              </a:spcBef>
            </a:pPr>
            <a:r>
              <a:rPr lang="en-US"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What </a:t>
            </a:r>
            <a:r>
              <a:rPr lang="en-US" b="1" dirty="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to do if capacity in standard units is 5000? </a:t>
            </a:r>
          </a:p>
        </p:txBody>
      </p:sp>
      <p:sp>
        <p:nvSpPr>
          <p:cNvPr id="17" name="Rectangle 2"/>
          <p:cNvSpPr txBox="1">
            <a:spLocks noChangeArrowheads="1"/>
          </p:cNvSpPr>
          <p:nvPr/>
        </p:nvSpPr>
        <p:spPr bwMode="auto">
          <a:xfrm>
            <a:off x="1676400" y="609600"/>
            <a:ext cx="70866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endParaRPr kumimoji="0" lang="en-US" sz="2000" b="1" i="0" u="none" strike="noStrike" kern="0" cap="none" spc="0" normalizeH="0" baseline="0" noProof="0" dirty="0">
              <a:ln>
                <a:noFill/>
              </a:ln>
              <a:solidFill>
                <a:schemeClr val="tx1"/>
              </a:solidFill>
              <a:effectLst>
                <a:outerShdw blurRad="38100" dist="38100" dir="2700000" algn="tl">
                  <a:srgbClr val="FFFFFF"/>
                </a:outerShdw>
              </a:effectLst>
              <a:uLnTx/>
              <a:uFillTx/>
              <a:latin typeface="+mj-lt"/>
              <a:ea typeface="+mj-ea"/>
              <a:cs typeface="+mj-cs"/>
            </a:endParaRPr>
          </a:p>
        </p:txBody>
      </p:sp>
      <p:graphicFrame>
        <p:nvGraphicFramePr>
          <p:cNvPr id="26" name="Group 50"/>
          <p:cNvGraphicFramePr>
            <a:graphicFrameLocks noGrp="1"/>
          </p:cNvGraphicFramePr>
          <p:nvPr/>
        </p:nvGraphicFramePr>
        <p:xfrm>
          <a:off x="457200" y="990600"/>
          <a:ext cx="7086600" cy="2865755"/>
        </p:xfrm>
        <a:graphic>
          <a:graphicData uri="http://schemas.openxmlformats.org/drawingml/2006/table">
            <a:tbl>
              <a:tblPr/>
              <a:tblGrid>
                <a:gridCol w="762000"/>
                <a:gridCol w="1752600"/>
                <a:gridCol w="1752600"/>
                <a:gridCol w="2819400"/>
              </a:tblGrid>
              <a:tr h="701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outerShdw blurRad="38100" dist="38100" dir="2700000" algn="tl">
                            <a:srgbClr val="FFFFFF"/>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Time      [Hrs. /unit]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outerShdw blurRad="38100" dist="38100" dir="2700000" algn="tl">
                              <a:srgbClr val="FFFFFF"/>
                            </a:outerShdw>
                          </a:effectLst>
                          <a:latin typeface="Arial" charset="0"/>
                          <a:cs typeface="Arial" charset="0"/>
                        </a:rPr>
                        <a:t>Demand  for May [units]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Demand in standard product (CC) units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AA </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1.5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2400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lang="en-US" sz="1800" b="1" dirty="0" smtClean="0">
                        <a:solidFill>
                          <a:schemeClr val="tx2"/>
                        </a:solidFill>
                        <a:effectLst>
                          <a:outerShdw blurRad="38100" dist="38100" dir="2700000" algn="tl">
                            <a:srgbClr val="FFFFFF"/>
                          </a:outerShdw>
                        </a:effectLst>
                        <a:latin typeface="+mn-lt"/>
                        <a:ea typeface="+mj-ea"/>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BB   </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3.0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1000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lang="en-US" sz="1800" b="1" dirty="0" smtClean="0">
                        <a:solidFill>
                          <a:schemeClr val="tx2"/>
                        </a:solidFill>
                        <a:effectLst>
                          <a:outerShdw blurRad="38100" dist="38100" dir="2700000" algn="tl">
                            <a:srgbClr val="FFFFFF"/>
                          </a:outerShdw>
                        </a:effectLst>
                        <a:latin typeface="+mn-lt"/>
                        <a:ea typeface="+mj-ea"/>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CC </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CC"/>
                    </a:solid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2.0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CC"/>
                    </a:solid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2000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lang="en-US" sz="1800" b="1" dirty="0" smtClean="0">
                        <a:solidFill>
                          <a:schemeClr val="tx2"/>
                        </a:solidFill>
                        <a:effectLst>
                          <a:outerShdw blurRad="38100" dist="38100" dir="2700000" algn="tl">
                            <a:srgbClr val="FFFFFF"/>
                          </a:outerShdw>
                        </a:effectLst>
                        <a:latin typeface="+mn-lt"/>
                        <a:ea typeface="+mj-ea"/>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DD</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1.0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lnSpc>
                          <a:spcPct val="115000"/>
                        </a:lnSpc>
                        <a:spcBef>
                          <a:spcPts val="0"/>
                        </a:spcBef>
                        <a:spcAft>
                          <a:spcPts val="1000"/>
                        </a:spcAft>
                      </a:pPr>
                      <a:r>
                        <a:rPr kumimoji="0" lang="en-US" sz="2000" b="1" i="0" u="none" strike="noStrike" kern="1200" cap="none" normalizeH="0" baseline="0" dirty="0" smtClean="0">
                          <a:ln>
                            <a:noFill/>
                          </a:ln>
                          <a:solidFill>
                            <a:schemeClr val="tx1"/>
                          </a:solidFill>
                          <a:effectLst>
                            <a:outerShdw blurRad="38100" dist="38100" dir="2700000" algn="tl">
                              <a:srgbClr val="FFFFFF"/>
                            </a:outerShdw>
                          </a:effectLst>
                          <a:latin typeface="Arial" charset="0"/>
                          <a:ea typeface="+mn-ea"/>
                          <a:cs typeface="Arial" charset="0"/>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lang="en-US" sz="1800" b="1" dirty="0" smtClean="0">
                        <a:solidFill>
                          <a:schemeClr val="tx2"/>
                        </a:solidFill>
                        <a:effectLst>
                          <a:outerShdw blurRad="38100" dist="38100" dir="2700000" algn="tl">
                            <a:srgbClr val="FFFFFF"/>
                          </a:outerShdw>
                        </a:effectLst>
                        <a:latin typeface="+mn-lt"/>
                        <a:ea typeface="+mj-ea"/>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gridSpan="3">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outerShdw blurRad="38100" dist="38100" dir="2700000" algn="tl">
                              <a:srgbClr val="FFFFFF"/>
                            </a:outerShdw>
                          </a:effectLst>
                          <a:latin typeface="Arial" charset="0"/>
                          <a:cs typeface="Arial" charset="0"/>
                        </a:rPr>
                        <a:t>Aggregate requirement (demand)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lang="en-US" sz="1800" b="1" dirty="0" smtClean="0">
                        <a:solidFill>
                          <a:schemeClr val="tx2"/>
                        </a:solidFill>
                        <a:effectLst>
                          <a:outerShdw blurRad="38100" dist="38100" dir="2700000" algn="tl">
                            <a:srgbClr val="FFFFFF"/>
                          </a:outerShdw>
                        </a:effectLst>
                        <a:latin typeface="+mn-lt"/>
                        <a:ea typeface="+mj-ea"/>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 name="Text Box 44"/>
          <p:cNvSpPr txBox="1">
            <a:spLocks noChangeArrowheads="1"/>
          </p:cNvSpPr>
          <p:nvPr/>
        </p:nvSpPr>
        <p:spPr bwMode="auto">
          <a:xfrm>
            <a:off x="4724400" y="1676400"/>
            <a:ext cx="2819400" cy="400110"/>
          </a:xfrm>
          <a:prstGeom prst="rect">
            <a:avLst/>
          </a:prstGeom>
          <a:noFill/>
          <a:ln w="9525">
            <a:noFill/>
            <a:miter lim="800000"/>
            <a:headEnd/>
            <a:tailEnd/>
          </a:ln>
          <a:effectLst/>
        </p:spPr>
        <p:txBody>
          <a:bodyPr wrap="square">
            <a:spAutoFit/>
          </a:bodyPr>
          <a:lstStyle/>
          <a:p>
            <a:pPr>
              <a:spcBef>
                <a:spcPct val="50000"/>
              </a:spcBef>
            </a:pPr>
            <a:r>
              <a:rPr lang="en-US" sz="2000" b="1" dirty="0">
                <a:effectLst>
                  <a:outerShdw blurRad="38100" dist="38100" dir="2700000" algn="tl">
                    <a:srgbClr val="FFFFFF"/>
                  </a:outerShdw>
                </a:effectLst>
                <a:latin typeface="Arial" charset="0"/>
                <a:cs typeface="Arial" charset="0"/>
              </a:rPr>
              <a:t>1.5 * </a:t>
            </a:r>
            <a:r>
              <a:rPr lang="en-US" sz="2000" b="1" dirty="0" smtClean="0">
                <a:effectLst>
                  <a:outerShdw blurRad="38100" dist="38100" dir="2700000" algn="tl">
                    <a:srgbClr val="FFFFFF"/>
                  </a:outerShdw>
                </a:effectLst>
                <a:latin typeface="Arial" charset="0"/>
                <a:cs typeface="Arial" charset="0"/>
              </a:rPr>
              <a:t>2400 / 2.0 = 1800</a:t>
            </a:r>
            <a:endParaRPr lang="en-US" sz="2000" b="1" dirty="0">
              <a:effectLst>
                <a:outerShdw blurRad="38100" dist="38100" dir="2700000" algn="tl">
                  <a:srgbClr val="FFFFFF"/>
                </a:outerShdw>
              </a:effectLst>
              <a:latin typeface="Arial" charset="0"/>
              <a:cs typeface="Arial" charset="0"/>
            </a:endParaRPr>
          </a:p>
        </p:txBody>
      </p:sp>
      <p:sp>
        <p:nvSpPr>
          <p:cNvPr id="28" name="Text Box 44"/>
          <p:cNvSpPr txBox="1">
            <a:spLocks noChangeArrowheads="1"/>
          </p:cNvSpPr>
          <p:nvPr/>
        </p:nvSpPr>
        <p:spPr bwMode="auto">
          <a:xfrm>
            <a:off x="4724400" y="2057400"/>
            <a:ext cx="2819400" cy="1323439"/>
          </a:xfrm>
          <a:prstGeom prst="rect">
            <a:avLst/>
          </a:prstGeom>
          <a:noFill/>
          <a:ln w="9525">
            <a:noFill/>
            <a:miter lim="800000"/>
            <a:headEnd/>
            <a:tailEnd/>
          </a:ln>
          <a:effectLst/>
        </p:spPr>
        <p:txBody>
          <a:bodyPr wrap="square">
            <a:spAutoFit/>
          </a:bodyPr>
          <a:lstStyle/>
          <a:p>
            <a:pPr>
              <a:spcBef>
                <a:spcPct val="50000"/>
              </a:spcBef>
            </a:pPr>
            <a:r>
              <a:rPr lang="en-US" sz="2000" b="1" dirty="0" smtClean="0">
                <a:effectLst>
                  <a:outerShdw blurRad="38100" dist="38100" dir="2700000" algn="tl">
                    <a:srgbClr val="FFFFFF"/>
                  </a:outerShdw>
                </a:effectLst>
                <a:latin typeface="Arial" charset="0"/>
                <a:cs typeface="Arial" charset="0"/>
              </a:rPr>
              <a:t>3.0 </a:t>
            </a:r>
            <a:r>
              <a:rPr lang="en-US" sz="2000" b="1" dirty="0">
                <a:effectLst>
                  <a:outerShdw blurRad="38100" dist="38100" dir="2700000" algn="tl">
                    <a:srgbClr val="FFFFFF"/>
                  </a:outerShdw>
                </a:effectLst>
                <a:latin typeface="Arial" charset="0"/>
                <a:cs typeface="Arial" charset="0"/>
              </a:rPr>
              <a:t>* </a:t>
            </a:r>
            <a:r>
              <a:rPr lang="en-US" sz="2000" b="1" dirty="0" smtClean="0">
                <a:effectLst>
                  <a:outerShdw blurRad="38100" dist="38100" dir="2700000" algn="tl">
                    <a:srgbClr val="FFFFFF"/>
                  </a:outerShdw>
                </a:effectLst>
                <a:latin typeface="Arial" charset="0"/>
                <a:cs typeface="Arial" charset="0"/>
              </a:rPr>
              <a:t>1000 / 2.0 = 1500</a:t>
            </a:r>
          </a:p>
          <a:p>
            <a:pPr>
              <a:spcBef>
                <a:spcPct val="50000"/>
              </a:spcBef>
            </a:pPr>
            <a:r>
              <a:rPr lang="en-US" sz="2000" b="1" dirty="0" smtClean="0">
                <a:effectLst>
                  <a:outerShdw blurRad="38100" dist="38100" dir="2700000" algn="tl">
                    <a:srgbClr val="FFFFFF"/>
                  </a:outerShdw>
                </a:effectLst>
                <a:latin typeface="Arial" charset="0"/>
                <a:cs typeface="Arial" charset="0"/>
              </a:rPr>
              <a:t>2.0 * 2000 / 2.0 = 2000</a:t>
            </a:r>
          </a:p>
          <a:p>
            <a:pPr>
              <a:spcBef>
                <a:spcPct val="50000"/>
              </a:spcBef>
            </a:pPr>
            <a:r>
              <a:rPr lang="en-US" sz="2000" b="1" dirty="0" smtClean="0">
                <a:effectLst>
                  <a:outerShdw blurRad="38100" dist="38100" dir="2700000" algn="tl">
                    <a:srgbClr val="FFFFFF"/>
                  </a:outerShdw>
                </a:effectLst>
                <a:latin typeface="Arial" charset="0"/>
                <a:cs typeface="Arial" charset="0"/>
              </a:rPr>
              <a:t>1.0 * 1200 / 2.0 =   600</a:t>
            </a:r>
            <a:endParaRPr lang="en-US" sz="2000" b="1" dirty="0">
              <a:effectLst>
                <a:outerShdw blurRad="38100" dist="38100" dir="2700000" algn="tl">
                  <a:srgbClr val="FFFFFF"/>
                </a:outerShdw>
              </a:effectLst>
              <a:latin typeface="Arial" charset="0"/>
              <a:cs typeface="Arial" charset="0"/>
            </a:endParaRPr>
          </a:p>
        </p:txBody>
      </p:sp>
      <p:sp>
        <p:nvSpPr>
          <p:cNvPr id="29" name="Text Box 44"/>
          <p:cNvSpPr txBox="1">
            <a:spLocks noChangeArrowheads="1"/>
          </p:cNvSpPr>
          <p:nvPr/>
        </p:nvSpPr>
        <p:spPr bwMode="auto">
          <a:xfrm>
            <a:off x="4724400" y="3429000"/>
            <a:ext cx="2743200" cy="400110"/>
          </a:xfrm>
          <a:prstGeom prst="rect">
            <a:avLst/>
          </a:prstGeom>
          <a:noFill/>
          <a:ln w="9525">
            <a:noFill/>
            <a:miter lim="800000"/>
            <a:headEnd/>
            <a:tailEnd/>
          </a:ln>
          <a:effectLst/>
        </p:spPr>
        <p:txBody>
          <a:bodyPr wrap="square">
            <a:spAutoFit/>
          </a:bodyPr>
          <a:lstStyle/>
          <a:p>
            <a:pPr algn="r">
              <a:spcBef>
                <a:spcPct val="50000"/>
              </a:spcBef>
            </a:pPr>
            <a:r>
              <a:rPr lang="en-US" sz="2000" b="1" dirty="0" smtClean="0">
                <a:effectLst>
                  <a:outerShdw blurRad="38100" dist="38100" dir="2700000" algn="tl">
                    <a:srgbClr val="FFFFFF"/>
                  </a:outerShdw>
                </a:effectLst>
                <a:latin typeface="Arial" charset="0"/>
                <a:cs typeface="Arial" charset="0"/>
              </a:rPr>
              <a:t>5900</a:t>
            </a:r>
            <a:endParaRPr lang="en-US" sz="2000" b="1" dirty="0">
              <a:effectLst>
                <a:outerShdw blurRad="38100" dist="38100" dir="2700000" algn="tl">
                  <a:srgbClr val="FFFFFF"/>
                </a:outerShdw>
              </a:effectLst>
              <a:latin typeface="Arial" charset="0"/>
              <a:cs typeface="Arial" charset="0"/>
            </a:endParaRPr>
          </a:p>
        </p:txBody>
      </p:sp>
      <p:sp>
        <p:nvSpPr>
          <p:cNvPr id="12" name="Text Box 39"/>
          <p:cNvSpPr txBox="1">
            <a:spLocks noChangeArrowheads="1"/>
          </p:cNvSpPr>
          <p:nvPr/>
        </p:nvSpPr>
        <p:spPr bwMode="auto">
          <a:xfrm>
            <a:off x="274367" y="4892024"/>
            <a:ext cx="8534400" cy="830997"/>
          </a:xfrm>
          <a:prstGeom prst="rect">
            <a:avLst/>
          </a:prstGeom>
          <a:noFill/>
          <a:ln w="9525">
            <a:noFill/>
            <a:miter lim="800000"/>
            <a:headEnd/>
            <a:tailEnd/>
          </a:ln>
          <a:effectLst/>
        </p:spPr>
        <p:txBody>
          <a:bodyPr>
            <a:spAutoFit/>
          </a:bodyPr>
          <a:lstStyle/>
          <a:p>
            <a:pPr>
              <a:spcBef>
                <a:spcPct val="10000"/>
              </a:spcBef>
            </a:pPr>
            <a:r>
              <a:rPr lang="en-US"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What if demand remains high (or low) month after month?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5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1" grpId="0" build="p" autoUpdateAnimBg="0"/>
      <p:bldP spid="27" grpId="0"/>
      <p:bldP spid="28" grpId="0"/>
      <p:bldP spid="29" grpId="0"/>
      <p:bldP spid="12"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p:cNvSpPr>
            <a:spLocks noGrp="1"/>
          </p:cNvSpPr>
          <p:nvPr>
            <p:ph type="ftr" sz="quarter" idx="10"/>
          </p:nvPr>
        </p:nvSpPr>
        <p:spPr/>
        <p:txBody>
          <a:bodyPr/>
          <a:lstStyle/>
          <a:p>
            <a:r>
              <a:rPr lang="en-US" smtClean="0"/>
              <a:t>Integer_LP</a:t>
            </a:r>
            <a:endParaRPr lang="en-US" dirty="0"/>
          </a:p>
        </p:txBody>
      </p:sp>
      <p:sp>
        <p:nvSpPr>
          <p:cNvPr id="9" name="Slide Number Placeholder 3"/>
          <p:cNvSpPr>
            <a:spLocks noGrp="1"/>
          </p:cNvSpPr>
          <p:nvPr>
            <p:ph type="sldNum" sz="quarter" idx="11"/>
          </p:nvPr>
        </p:nvSpPr>
        <p:spPr/>
        <p:txBody>
          <a:bodyPr/>
          <a:lstStyle/>
          <a:p>
            <a:fld id="{F13C1AC4-BC00-49C7-80F8-E44FED34F387}" type="slidenum">
              <a:rPr lang="en-US"/>
              <a:pPr/>
              <a:t>34</a:t>
            </a:fld>
            <a:endParaRPr lang="en-US" dirty="0"/>
          </a:p>
        </p:txBody>
      </p:sp>
      <p:sp>
        <p:nvSpPr>
          <p:cNvPr id="15" name="Rectangle 2"/>
          <p:cNvSpPr>
            <a:spLocks noGrp="1" noChangeArrowheads="1"/>
          </p:cNvSpPr>
          <p:nvPr>
            <p:ph type="title" idx="4294967295"/>
          </p:nvPr>
        </p:nvSpPr>
        <p:spPr>
          <a:xfrm>
            <a:off x="228600" y="152400"/>
            <a:ext cx="7772400" cy="533400"/>
          </a:xfrm>
          <a:prstGeom prst="rect">
            <a:avLst/>
          </a:prstGeom>
        </p:spPr>
        <p:txBody>
          <a:bodyPr/>
          <a:lstStyle/>
          <a:p>
            <a:pPr algn="l"/>
            <a:r>
              <a:rPr lang="en-US" sz="2800" b="1" dirty="0" smtClean="0">
                <a:solidFill>
                  <a:schemeClr val="tx1"/>
                </a:solidFill>
                <a:effectLst>
                  <a:outerShdw blurRad="38100" dist="38100" dir="2700000" algn="tl">
                    <a:srgbClr val="FFFFFF"/>
                  </a:outerShdw>
                </a:effectLst>
                <a:latin typeface="Verdana" pitchFamily="34" charset="0"/>
                <a:ea typeface="Verdana" pitchFamily="34" charset="0"/>
                <a:cs typeface="Verdana" pitchFamily="34" charset="0"/>
              </a:rPr>
              <a:t>Developing Aggregate Plan.</a:t>
            </a:r>
            <a:endParaRPr lang="en-US" sz="2800" b="1" dirty="0">
              <a:solidFill>
                <a:schemeClr val="tx1"/>
              </a:solidFill>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7" name="Text Box 4"/>
          <p:cNvSpPr txBox="1">
            <a:spLocks noChangeArrowheads="1"/>
          </p:cNvSpPr>
          <p:nvPr/>
        </p:nvSpPr>
        <p:spPr bwMode="auto">
          <a:xfrm>
            <a:off x="304799" y="609600"/>
            <a:ext cx="8564833" cy="1015663"/>
          </a:xfrm>
          <a:prstGeom prst="rect">
            <a:avLst/>
          </a:prstGeom>
          <a:noFill/>
          <a:ln w="9525">
            <a:noFill/>
            <a:miter lim="800000"/>
            <a:headEnd/>
            <a:tailEnd/>
          </a:ln>
          <a:effectLst/>
        </p:spPr>
        <p:txBody>
          <a:bodyPr wrap="square">
            <a:spAutoFit/>
          </a:bodyPr>
          <a:lstStyle/>
          <a:p>
            <a:pPr>
              <a:spcBef>
                <a:spcPct val="50000"/>
              </a:spcBef>
            </a:pPr>
            <a:r>
              <a:rPr lang="en-US" sz="2000" b="1" dirty="0">
                <a:effectLst>
                  <a:outerShdw blurRad="38100" dist="38100" dir="2700000" algn="tl">
                    <a:srgbClr val="FFFFFF"/>
                  </a:outerShdw>
                </a:effectLst>
                <a:latin typeface="Arial" pitchFamily="34" charset="0"/>
                <a:cs typeface="Arial" pitchFamily="34" charset="0"/>
              </a:rPr>
              <a:t>For aggregate planning, </a:t>
            </a:r>
            <a:r>
              <a:rPr lang="en-US" sz="2000" b="1" dirty="0" smtClean="0">
                <a:effectLst>
                  <a:outerShdw blurRad="38100" dist="38100" dir="2700000" algn="tl">
                    <a:srgbClr val="FFFFFF"/>
                  </a:outerShdw>
                </a:effectLst>
                <a:latin typeface="Arial" pitchFamily="34" charset="0"/>
                <a:cs typeface="Arial" pitchFamily="34" charset="0"/>
              </a:rPr>
              <a:t>the planned period is called the </a:t>
            </a:r>
            <a:r>
              <a:rPr lang="en-US" sz="2000" b="1" i="1" dirty="0">
                <a:solidFill>
                  <a:srgbClr val="FF0000"/>
                </a:solidFill>
                <a:effectLst>
                  <a:outerShdw blurRad="38100" dist="38100" dir="2700000" algn="tl">
                    <a:srgbClr val="000000"/>
                  </a:outerShdw>
                </a:effectLst>
                <a:latin typeface="Verdana" pitchFamily="34" charset="0"/>
                <a:ea typeface="Verdana" pitchFamily="34" charset="0"/>
                <a:cs typeface="Verdana" pitchFamily="34" charset="0"/>
              </a:rPr>
              <a:t>planning horizon</a:t>
            </a:r>
            <a:r>
              <a:rPr lang="en-US" sz="2000" b="1" dirty="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a:t>
            </a:r>
            <a:r>
              <a:rPr lang="en-US" sz="2000" b="1" dirty="0">
                <a:effectLst>
                  <a:outerShdw blurRad="38100" dist="38100" dir="2700000" algn="tl">
                    <a:srgbClr val="FFFFFF"/>
                  </a:outerShdw>
                </a:effectLst>
                <a:latin typeface="Arial" pitchFamily="34" charset="0"/>
                <a:cs typeface="Arial" pitchFamily="34" charset="0"/>
              </a:rPr>
              <a:t>For planning, we can use different strategies: </a:t>
            </a:r>
            <a:r>
              <a:rPr lang="en-US" sz="2000" b="1" i="1" dirty="0">
                <a:solidFill>
                  <a:srgbClr val="FF0000"/>
                </a:solidFill>
                <a:effectLst>
                  <a:outerShdw blurRad="38100" dist="38100" dir="2700000" algn="tl">
                    <a:srgbClr val="000000"/>
                  </a:outerShdw>
                </a:effectLst>
                <a:latin typeface="Verdana" pitchFamily="34" charset="0"/>
                <a:ea typeface="Verdana" pitchFamily="34" charset="0"/>
                <a:cs typeface="Verdana" pitchFamily="34" charset="0"/>
              </a:rPr>
              <a:t>Chase, Level </a:t>
            </a:r>
            <a:r>
              <a:rPr lang="en-US" sz="2000" b="1" dirty="0">
                <a:effectLst>
                  <a:outerShdw blurRad="38100" dist="38100" dir="2700000" algn="tl">
                    <a:srgbClr val="FFFFFF"/>
                  </a:outerShdw>
                </a:effectLst>
                <a:latin typeface="Arial" pitchFamily="34" charset="0"/>
                <a:cs typeface="Arial" pitchFamily="34" charset="0"/>
              </a:rPr>
              <a:t>or a combination.</a:t>
            </a:r>
          </a:p>
        </p:txBody>
      </p:sp>
      <p:sp>
        <p:nvSpPr>
          <p:cNvPr id="20" name="Text Box 3"/>
          <p:cNvSpPr txBox="1">
            <a:spLocks noChangeArrowheads="1"/>
          </p:cNvSpPr>
          <p:nvPr/>
        </p:nvSpPr>
        <p:spPr bwMode="auto">
          <a:xfrm>
            <a:off x="274367" y="3429000"/>
            <a:ext cx="8382000" cy="2246769"/>
          </a:xfrm>
          <a:prstGeom prst="rect">
            <a:avLst/>
          </a:prstGeom>
          <a:noFill/>
          <a:ln w="9525">
            <a:noFill/>
            <a:miter lim="800000"/>
            <a:headEnd/>
            <a:tailEnd/>
          </a:ln>
          <a:effectLst/>
        </p:spPr>
        <p:txBody>
          <a:bodyPr>
            <a:spAutoFit/>
          </a:bodyPr>
          <a:lstStyle/>
          <a:p>
            <a:pPr marL="457200" indent="-457200"/>
            <a:r>
              <a:rPr lang="en-US" sz="2000" b="1" i="1" dirty="0">
                <a:effectLst>
                  <a:outerShdw blurRad="38100" dist="38100" dir="2700000" algn="tl">
                    <a:srgbClr val="FFFFFF"/>
                  </a:outerShdw>
                </a:effectLst>
                <a:latin typeface="Verdana" pitchFamily="34" charset="0"/>
                <a:ea typeface="Verdana" pitchFamily="34" charset="0"/>
                <a:cs typeface="Verdana" pitchFamily="34" charset="0"/>
              </a:rPr>
              <a:t>Policies (constraint) examples:</a:t>
            </a:r>
          </a:p>
          <a:p>
            <a:pPr marL="457200" indent="-457200">
              <a:buFontTx/>
              <a:buAutoNum type="arabicPeriod"/>
            </a:pPr>
            <a:r>
              <a:rPr lang="en-US" sz="2000" b="1" dirty="0">
                <a:effectLst>
                  <a:outerShdw blurRad="38100" dist="38100" dir="2700000" algn="tl">
                    <a:srgbClr val="FFFFFF"/>
                  </a:outerShdw>
                </a:effectLst>
                <a:latin typeface="Arial" pitchFamily="34" charset="0"/>
                <a:cs typeface="Arial" pitchFamily="34" charset="0"/>
              </a:rPr>
              <a:t>Capacity in each period may be limited.</a:t>
            </a:r>
          </a:p>
          <a:p>
            <a:pPr marL="457200" indent="-457200">
              <a:buFontTx/>
              <a:buAutoNum type="arabicPeriod"/>
            </a:pPr>
            <a:r>
              <a:rPr lang="en-US" sz="2000" b="1" dirty="0">
                <a:effectLst>
                  <a:outerShdw blurRad="38100" dist="38100" dir="2700000" algn="tl">
                    <a:srgbClr val="FFFFFF"/>
                  </a:outerShdw>
                </a:effectLst>
                <a:latin typeface="Arial" pitchFamily="34" charset="0"/>
                <a:cs typeface="Arial" pitchFamily="34" charset="0"/>
              </a:rPr>
              <a:t>No shortages may be permitted (customer satisfaction).</a:t>
            </a:r>
          </a:p>
          <a:p>
            <a:pPr marL="457200" indent="-457200">
              <a:buFontTx/>
              <a:buAutoNum type="arabicPeriod"/>
            </a:pPr>
            <a:r>
              <a:rPr lang="en-US" sz="2000" b="1" dirty="0">
                <a:effectLst>
                  <a:outerShdw blurRad="38100" dist="38100" dir="2700000" algn="tl">
                    <a:srgbClr val="FFFFFF"/>
                  </a:outerShdw>
                </a:effectLst>
                <a:latin typeface="Arial" pitchFamily="34" charset="0"/>
                <a:cs typeface="Arial" pitchFamily="34" charset="0"/>
              </a:rPr>
              <a:t>No inventory is kept.</a:t>
            </a:r>
          </a:p>
          <a:p>
            <a:pPr marL="457200" indent="-457200">
              <a:buFontTx/>
              <a:buAutoNum type="arabicPeriod"/>
            </a:pPr>
            <a:r>
              <a:rPr lang="en-US" sz="2000" b="1" dirty="0">
                <a:effectLst>
                  <a:outerShdw blurRad="38100" dist="38100" dir="2700000" algn="tl">
                    <a:srgbClr val="FFFFFF"/>
                  </a:outerShdw>
                </a:effectLst>
                <a:latin typeface="Arial" pitchFamily="34" charset="0"/>
                <a:cs typeface="Arial" pitchFamily="34" charset="0"/>
              </a:rPr>
              <a:t>Must leave certain inventory at the end of period X.</a:t>
            </a:r>
          </a:p>
          <a:p>
            <a:pPr marL="457200" indent="-457200">
              <a:buFontTx/>
              <a:buAutoNum type="arabicPeriod"/>
            </a:pPr>
            <a:r>
              <a:rPr lang="en-US" sz="2000" b="1" dirty="0" smtClean="0">
                <a:effectLst>
                  <a:outerShdw blurRad="38100" dist="38100" dir="2700000" algn="tl">
                    <a:srgbClr val="FFFFFF"/>
                  </a:outerShdw>
                </a:effectLst>
                <a:latin typeface="Arial" pitchFamily="34" charset="0"/>
                <a:cs typeface="Arial" pitchFamily="34" charset="0"/>
              </a:rPr>
              <a:t>Overtime limited to 20% of regular time.</a:t>
            </a:r>
            <a:endParaRPr lang="en-US" sz="2000" b="1" dirty="0">
              <a:effectLst>
                <a:outerShdw blurRad="38100" dist="38100" dir="2700000" algn="tl">
                  <a:srgbClr val="FFFFFF"/>
                </a:outerShdw>
              </a:effectLst>
              <a:latin typeface="Arial" pitchFamily="34" charset="0"/>
              <a:cs typeface="Arial" pitchFamily="34" charset="0"/>
            </a:endParaRPr>
          </a:p>
          <a:p>
            <a:pPr marL="457200" indent="-457200">
              <a:buFontTx/>
              <a:buAutoNum type="arabicPeriod"/>
            </a:pPr>
            <a:r>
              <a:rPr lang="en-US" sz="2000" b="1" dirty="0">
                <a:effectLst>
                  <a:outerShdw blurRad="38100" dist="38100" dir="2700000" algn="tl">
                    <a:srgbClr val="FFFFFF"/>
                  </a:outerShdw>
                </a:effectLst>
                <a:latin typeface="Arial" pitchFamily="34" charset="0"/>
                <a:cs typeface="Arial" pitchFamily="34" charset="0"/>
              </a:rPr>
              <a:t>Hiring and firing of workers.</a:t>
            </a:r>
            <a:endParaRPr lang="en-US" sz="2400" dirty="0">
              <a:effectLst>
                <a:outerShdw blurRad="38100" dist="38100" dir="2700000" algn="tl">
                  <a:srgbClr val="FFFFFF"/>
                </a:outerShdw>
              </a:effectLst>
              <a:latin typeface="Arial" pitchFamily="34" charset="0"/>
              <a:cs typeface="Arial" pitchFamily="34" charset="0"/>
            </a:endParaRPr>
          </a:p>
        </p:txBody>
      </p:sp>
      <p:sp>
        <p:nvSpPr>
          <p:cNvPr id="21" name="Rectangle 3"/>
          <p:cNvSpPr>
            <a:spLocks noChangeArrowheads="1"/>
          </p:cNvSpPr>
          <p:nvPr/>
        </p:nvSpPr>
        <p:spPr bwMode="auto">
          <a:xfrm>
            <a:off x="274367" y="5623536"/>
            <a:ext cx="8305800" cy="707886"/>
          </a:xfrm>
          <a:prstGeom prst="rect">
            <a:avLst/>
          </a:prstGeom>
          <a:noFill/>
          <a:ln w="9525">
            <a:noFill/>
            <a:miter lim="800000"/>
            <a:headEnd/>
            <a:tailEnd/>
          </a:ln>
          <a:effectLst/>
        </p:spPr>
        <p:txBody>
          <a:bodyPr wrap="square">
            <a:spAutoFit/>
          </a:bodyPr>
          <a:lstStyle/>
          <a:p>
            <a:r>
              <a:rPr lang="en-US" sz="2000" b="1" dirty="0" smtClean="0">
                <a:solidFill>
                  <a:schemeClr val="tx2"/>
                </a:solidFill>
                <a:effectLst>
                  <a:outerShdw blurRad="38100" dist="38100" dir="2700000" algn="tl">
                    <a:srgbClr val="FFFFFF"/>
                  </a:outerShdw>
                </a:effectLst>
                <a:latin typeface="Arial" pitchFamily="34" charset="0"/>
                <a:cs typeface="Arial" pitchFamily="34" charset="0"/>
              </a:rPr>
              <a:t>Sometime we may have </a:t>
            </a:r>
            <a:r>
              <a:rPr lang="en-US" sz="2000" b="1" i="1" dirty="0" smtClean="0">
                <a:solidFill>
                  <a:srgbClr val="FF0000"/>
                </a:solidFill>
                <a:effectLst>
                  <a:outerShdw blurRad="38100" dist="38100" dir="2700000" algn="tl">
                    <a:srgbClr val="000000"/>
                  </a:outerShdw>
                </a:effectLst>
                <a:latin typeface="Arial" pitchFamily="34" charset="0"/>
                <a:cs typeface="Arial" pitchFamily="34" charset="0"/>
              </a:rPr>
              <a:t>soft constraints.</a:t>
            </a:r>
            <a:r>
              <a:rPr lang="en-US" sz="2000" b="1" dirty="0" smtClean="0">
                <a:solidFill>
                  <a:schemeClr val="accent2"/>
                </a:solidFill>
                <a:effectLst>
                  <a:outerShdw blurRad="38100" dist="38100" dir="2700000" algn="tl">
                    <a:srgbClr val="000000"/>
                  </a:outerShdw>
                </a:effectLst>
                <a:latin typeface="Arial" pitchFamily="34" charset="0"/>
                <a:cs typeface="Arial" pitchFamily="34" charset="0"/>
              </a:rPr>
              <a:t> </a:t>
            </a:r>
            <a:r>
              <a:rPr lang="en-US" sz="2000" b="1" dirty="0" smtClean="0">
                <a:solidFill>
                  <a:schemeClr val="tx2"/>
                </a:solidFill>
                <a:effectLst>
                  <a:outerShdw blurRad="38100" dist="38100" dir="2700000" algn="tl">
                    <a:srgbClr val="FFFFFF"/>
                  </a:outerShdw>
                </a:effectLst>
                <a:latin typeface="Arial" pitchFamily="34" charset="0"/>
                <a:cs typeface="Arial" pitchFamily="34" charset="0"/>
              </a:rPr>
              <a:t> We try to meet these constraints as much as possible. LP does not use soft constraints.</a:t>
            </a:r>
            <a:endParaRPr lang="en-US" sz="2000" b="1" dirty="0">
              <a:solidFill>
                <a:schemeClr val="tx2"/>
              </a:solidFill>
              <a:effectLst>
                <a:outerShdw blurRad="38100" dist="38100" dir="2700000" algn="tl">
                  <a:srgbClr val="FFFFFF"/>
                </a:outerShdw>
              </a:effectLst>
              <a:latin typeface="Arial" pitchFamily="34" charset="0"/>
              <a:cs typeface="Arial" pitchFamily="34" charset="0"/>
            </a:endParaRPr>
          </a:p>
        </p:txBody>
      </p:sp>
      <p:sp>
        <p:nvSpPr>
          <p:cNvPr id="10" name="Rectangle 9"/>
          <p:cNvSpPr/>
          <p:nvPr/>
        </p:nvSpPr>
        <p:spPr bwMode="auto">
          <a:xfrm>
            <a:off x="274367" y="1691659"/>
            <a:ext cx="4206194" cy="1569660"/>
          </a:xfrm>
          <a:prstGeom prst="rect">
            <a:avLst/>
          </a:prstGeom>
          <a:ln w="25400">
            <a:solidFill>
              <a:schemeClr val="tx1"/>
            </a:solidFill>
          </a:ln>
        </p:spPr>
        <p:txBody>
          <a:bodyPr wrap="square">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Chase Strategy: </a:t>
            </a:r>
            <a:r>
              <a:rPr lang="en-US" b="1" dirty="0" smtClean="0">
                <a:solidFill>
                  <a:schemeClr val="tx2"/>
                </a:solidFill>
                <a:effectLst>
                  <a:outerShdw blurRad="38100" dist="38100" dir="2700000" algn="tl">
                    <a:srgbClr val="FFFFFF"/>
                  </a:outerShdw>
                </a:effectLst>
                <a:latin typeface="Arial" pitchFamily="34" charset="0"/>
                <a:cs typeface="Arial" pitchFamily="34" charset="0"/>
              </a:rPr>
              <a:t>produce quantity equal to aggregate demand for each period (to keep inventory level zero).</a:t>
            </a:r>
            <a:endParaRPr lang="en-US" b="1" dirty="0" smtClean="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1" name="Rectangle 10"/>
          <p:cNvSpPr/>
          <p:nvPr/>
        </p:nvSpPr>
        <p:spPr>
          <a:xfrm>
            <a:off x="4571999" y="1691659"/>
            <a:ext cx="4297683" cy="1569660"/>
          </a:xfrm>
          <a:prstGeom prst="rect">
            <a:avLst/>
          </a:prstGeom>
          <a:ln w="25400">
            <a:solidFill>
              <a:schemeClr val="tx1"/>
            </a:solidFill>
          </a:ln>
        </p:spPr>
        <p:txBody>
          <a:bodyPr wrap="square">
            <a:spAutoFit/>
          </a:bodyPr>
          <a:lstStyle/>
          <a:p>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Level Strategy:</a:t>
            </a:r>
            <a:r>
              <a:rPr lang="en-US" b="1" dirty="0" smtClean="0">
                <a:solidFill>
                  <a:schemeClr val="accent2"/>
                </a:solidFill>
                <a:effectLst>
                  <a:outerShdw blurRad="38100" dist="38100" dir="2700000" algn="tl">
                    <a:srgbClr val="000000"/>
                  </a:outerShdw>
                </a:effectLst>
                <a:latin typeface="Arial" pitchFamily="34" charset="0"/>
                <a:cs typeface="Arial" pitchFamily="34" charset="0"/>
              </a:rPr>
              <a:t> </a:t>
            </a:r>
            <a:r>
              <a:rPr lang="en-US" b="1" dirty="0" smtClean="0">
                <a:solidFill>
                  <a:schemeClr val="tx2"/>
                </a:solidFill>
                <a:effectLst>
                  <a:outerShdw blurRad="38100" dist="38100" dir="2700000" algn="tl">
                    <a:srgbClr val="FFFFFF"/>
                  </a:outerShdw>
                </a:effectLst>
                <a:latin typeface="Arial" pitchFamily="34" charset="0"/>
                <a:cs typeface="Arial" pitchFamily="34" charset="0"/>
              </a:rPr>
              <a:t>Produce quantity equal to the average requirement over the planning horizon.</a:t>
            </a:r>
            <a:r>
              <a:rPr lang="en-US" b="1" dirty="0" smtClean="0">
                <a:solidFill>
                  <a:schemeClr val="tx2"/>
                </a:solidFill>
                <a:latin typeface="Arial" pitchFamily="34" charset="0"/>
                <a:cs typeface="Arial" pitchFamily="34" charset="0"/>
              </a:rPr>
              <a:t> </a:t>
            </a:r>
            <a:endParaRPr lang="en-US" b="1" dirty="0">
              <a:solidFill>
                <a:schemeClr val="tx2"/>
              </a:solidFill>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autoUpdateAnimBg="0"/>
      <p:bldP spid="21" grpId="0" build="p" autoUpdateAnimBg="0"/>
      <p:bldP spid="10" grpId="0" animBg="1"/>
      <p:bldP spid="1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35</a:t>
            </a:fld>
            <a:endParaRPr lang="en-US" dirty="0"/>
          </a:p>
        </p:txBody>
      </p:sp>
      <p:sp>
        <p:nvSpPr>
          <p:cNvPr id="7" name="AutoShape 15"/>
          <p:cNvSpPr>
            <a:spLocks noChangeArrowheads="1"/>
          </p:cNvSpPr>
          <p:nvPr/>
        </p:nvSpPr>
        <p:spPr bwMode="blackWhite">
          <a:xfrm>
            <a:off x="228598" y="152400"/>
            <a:ext cx="7178011"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b="1" dirty="0" smtClean="0">
                <a:solidFill>
                  <a:schemeClr val="tx2"/>
                </a:solidFill>
                <a:effectLst>
                  <a:outerShdw blurRad="38100" dist="38100" dir="2700000" algn="tl">
                    <a:srgbClr val="FFFFFF"/>
                  </a:outerShdw>
                </a:effectLst>
                <a:latin typeface="Verdana" pitchFamily="34" charset="0"/>
              </a:rPr>
              <a:t>Aggregate Planning Model</a:t>
            </a:r>
            <a:r>
              <a:rPr lang="en-US" sz="2800" b="1" dirty="0" smtClean="0">
                <a:solidFill>
                  <a:schemeClr val="tx2"/>
                </a:solidFill>
                <a:effectLst>
                  <a:outerShdw blurRad="38100" dist="38100" dir="2700000" algn="tl">
                    <a:srgbClr val="FFFFFF"/>
                  </a:outerShdw>
                </a:effectLst>
                <a:latin typeface="Verdana" pitchFamily="34" charset="0"/>
              </a:rPr>
              <a:t>(</a:t>
            </a:r>
            <a:r>
              <a:rPr lang="en-US" sz="2000" b="1" dirty="0" smtClean="0">
                <a:solidFill>
                  <a:schemeClr val="tx2"/>
                </a:solidFill>
                <a:effectLst>
                  <a:outerShdw blurRad="38100" dist="38100" dir="2700000" algn="tl">
                    <a:srgbClr val="FFFFFF"/>
                  </a:outerShdw>
                </a:effectLst>
                <a:latin typeface="Verdana" pitchFamily="34" charset="0"/>
              </a:rPr>
              <a:t>for 12 periods</a:t>
            </a:r>
            <a:r>
              <a:rPr lang="en-US" sz="2800" b="1" dirty="0" smtClean="0">
                <a:solidFill>
                  <a:schemeClr val="tx2"/>
                </a:solidFill>
                <a:effectLst>
                  <a:outerShdw blurRad="38100" dist="38100" dir="2700000" algn="tl">
                    <a:srgbClr val="FFFFFF"/>
                  </a:outerShdw>
                </a:effectLst>
                <a:latin typeface="Verdana" pitchFamily="34" charset="0"/>
              </a:rPr>
              <a:t>)</a:t>
            </a:r>
          </a:p>
        </p:txBody>
      </p:sp>
      <p:sp>
        <p:nvSpPr>
          <p:cNvPr id="9" name="TextBox 8"/>
          <p:cNvSpPr txBox="1"/>
          <p:nvPr/>
        </p:nvSpPr>
        <p:spPr>
          <a:xfrm>
            <a:off x="274367" y="777269"/>
            <a:ext cx="8686752" cy="1200329"/>
          </a:xfrm>
          <a:prstGeom prst="rect">
            <a:avLst/>
          </a:prstGeom>
          <a:noFill/>
        </p:spPr>
        <p:txBody>
          <a:bodyPr wrap="square" lIns="18288" rIns="18288" numCol="2" spcCol="0" rtlCol="0">
            <a:spAutoFit/>
          </a:bodyPr>
          <a:lstStyle/>
          <a:p>
            <a:pPr marL="241300" lvl="0" indent="-2413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Periods: P</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P</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 P</a:t>
            </a:r>
            <a:r>
              <a:rPr lang="en-US" b="1" baseline="-25000" dirty="0" smtClean="0">
                <a:effectLst>
                  <a:outerShdw blurRad="38100" dist="38100" dir="2700000" algn="tl">
                    <a:srgbClr val="FFFFFF"/>
                  </a:outerShdw>
                </a:effectLst>
                <a:latin typeface="Calibri" pitchFamily="34" charset="0"/>
                <a:cs typeface="Calibri" pitchFamily="34" charset="0"/>
              </a:rPr>
              <a:t>12</a:t>
            </a:r>
            <a:endParaRPr lang="en-US" b="1" dirty="0" smtClean="0">
              <a:effectLst>
                <a:outerShdw blurRad="38100" dist="38100" dir="2700000" algn="tl">
                  <a:srgbClr val="FFFFFF"/>
                </a:outerShdw>
              </a:effectLst>
              <a:latin typeface="Calibri" pitchFamily="34" charset="0"/>
              <a:cs typeface="Calibri" pitchFamily="34" charset="0"/>
            </a:endParaRPr>
          </a:p>
          <a:p>
            <a:pPr marL="241300" lvl="0" indent="-2413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Aggregate demand D</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D</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..,D</a:t>
            </a:r>
            <a:r>
              <a:rPr lang="en-US" b="1" baseline="-25000" dirty="0" smtClean="0">
                <a:effectLst>
                  <a:outerShdw blurRad="38100" dist="38100" dir="2700000" algn="tl">
                    <a:srgbClr val="FFFFFF"/>
                  </a:outerShdw>
                </a:effectLst>
                <a:latin typeface="Calibri" pitchFamily="34" charset="0"/>
                <a:cs typeface="Calibri" pitchFamily="34" charset="0"/>
              </a:rPr>
              <a:t>12</a:t>
            </a:r>
            <a:endParaRPr lang="en-US" b="1" dirty="0" smtClean="0">
              <a:effectLst>
                <a:outerShdw blurRad="38100" dist="38100" dir="2700000" algn="tl">
                  <a:srgbClr val="FFFFFF"/>
                </a:outerShdw>
              </a:effectLst>
              <a:latin typeface="Calibri" pitchFamily="34" charset="0"/>
              <a:cs typeface="Calibri" pitchFamily="34" charset="0"/>
            </a:endParaRPr>
          </a:p>
          <a:p>
            <a:pPr marL="241300" lvl="0" indent="-2413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Production: X</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X</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 X</a:t>
            </a:r>
            <a:r>
              <a:rPr lang="en-US" b="1" baseline="-25000" dirty="0" smtClean="0">
                <a:effectLst>
                  <a:outerShdw blurRad="38100" dist="38100" dir="2700000" algn="tl">
                    <a:srgbClr val="FFFFFF"/>
                  </a:outerShdw>
                </a:effectLst>
                <a:latin typeface="Calibri" pitchFamily="34" charset="0"/>
                <a:cs typeface="Calibri" pitchFamily="34" charset="0"/>
              </a:rPr>
              <a:t>12</a:t>
            </a:r>
            <a:endParaRPr lang="en-US" b="1" dirty="0" smtClean="0">
              <a:effectLst>
                <a:outerShdw blurRad="38100" dist="38100" dir="2700000" algn="tl">
                  <a:srgbClr val="FFFFFF"/>
                </a:outerShdw>
              </a:effectLst>
              <a:latin typeface="Calibri" pitchFamily="34" charset="0"/>
              <a:cs typeface="Calibri" pitchFamily="34" charset="0"/>
            </a:endParaRPr>
          </a:p>
          <a:p>
            <a:pPr marL="241300" lvl="0" indent="-2413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End inventory: </a:t>
            </a:r>
            <a:r>
              <a:rPr lang="en-US" b="1" dirty="0" smtClean="0">
                <a:effectLst>
                  <a:outerShdw blurRad="38100" dist="38100" dir="2700000" algn="tl">
                    <a:srgbClr val="FFFFFF"/>
                  </a:outerShdw>
                </a:effectLst>
                <a:latin typeface="+mn-lt"/>
                <a:cs typeface="Calibri" pitchFamily="34" charset="0"/>
              </a:rPr>
              <a:t>I</a:t>
            </a:r>
            <a:r>
              <a:rPr lang="en-US" b="1" baseline="-25000" dirty="0" smtClean="0">
                <a:effectLst>
                  <a:outerShdw blurRad="38100" dist="38100" dir="2700000" algn="tl">
                    <a:srgbClr val="FFFFFF"/>
                  </a:outerShdw>
                </a:effectLst>
                <a:latin typeface="+mn-lt"/>
                <a:cs typeface="Calibri" pitchFamily="34" charset="0"/>
              </a:rPr>
              <a:t>0</a:t>
            </a:r>
            <a:r>
              <a:rPr lang="en-US" b="1" dirty="0" smtClean="0">
                <a:effectLst>
                  <a:outerShdw blurRad="38100" dist="38100" dir="2700000" algn="tl">
                    <a:srgbClr val="FFFFFF"/>
                  </a:outerShdw>
                </a:effectLst>
                <a:latin typeface="+mn-lt"/>
                <a:cs typeface="Calibri" pitchFamily="34" charset="0"/>
              </a:rPr>
              <a:t>, I</a:t>
            </a:r>
            <a:r>
              <a:rPr lang="en-US" b="1" baseline="-25000" dirty="0" smtClean="0">
                <a:effectLst>
                  <a:outerShdw blurRad="38100" dist="38100" dir="2700000" algn="tl">
                    <a:srgbClr val="FFFFFF"/>
                  </a:outerShdw>
                </a:effectLst>
                <a:latin typeface="+mn-lt"/>
                <a:cs typeface="Calibri" pitchFamily="34" charset="0"/>
              </a:rPr>
              <a:t>1</a:t>
            </a:r>
            <a:r>
              <a:rPr lang="en-US" b="1" dirty="0" smtClean="0">
                <a:effectLst>
                  <a:outerShdw blurRad="38100" dist="38100" dir="2700000" algn="tl">
                    <a:srgbClr val="FFFFFF"/>
                  </a:outerShdw>
                </a:effectLst>
                <a:latin typeface="+mn-lt"/>
                <a:cs typeface="Calibri" pitchFamily="34" charset="0"/>
              </a:rPr>
              <a:t>, I</a:t>
            </a:r>
            <a:r>
              <a:rPr lang="en-US" b="1" baseline="-25000" dirty="0" smtClean="0">
                <a:effectLst>
                  <a:outerShdw blurRad="38100" dist="38100" dir="2700000" algn="tl">
                    <a:srgbClr val="FFFFFF"/>
                  </a:outerShdw>
                </a:effectLst>
                <a:latin typeface="+mn-lt"/>
                <a:cs typeface="Calibri" pitchFamily="34" charset="0"/>
              </a:rPr>
              <a:t>2</a:t>
            </a:r>
            <a:r>
              <a:rPr lang="en-US" b="1" dirty="0" smtClean="0">
                <a:effectLst>
                  <a:outerShdw blurRad="38100" dist="38100" dir="2700000" algn="tl">
                    <a:srgbClr val="FFFFFF"/>
                  </a:outerShdw>
                </a:effectLst>
                <a:latin typeface="+mn-lt"/>
                <a:cs typeface="Calibri" pitchFamily="34" charset="0"/>
              </a:rPr>
              <a:t>, .., I</a:t>
            </a:r>
            <a:r>
              <a:rPr lang="en-US" b="1" baseline="-25000" dirty="0" smtClean="0">
                <a:effectLst>
                  <a:outerShdw blurRad="38100" dist="38100" dir="2700000" algn="tl">
                    <a:srgbClr val="FFFFFF"/>
                  </a:outerShdw>
                </a:effectLst>
                <a:latin typeface="+mn-lt"/>
                <a:cs typeface="Calibri" pitchFamily="34" charset="0"/>
              </a:rPr>
              <a:t>12</a:t>
            </a:r>
            <a:r>
              <a:rPr lang="en-US" b="1" dirty="0" smtClean="0">
                <a:effectLst>
                  <a:outerShdw blurRad="38100" dist="38100" dir="2700000" algn="tl">
                    <a:srgbClr val="FFFFFF"/>
                  </a:outerShdw>
                </a:effectLst>
                <a:latin typeface="Calibri" pitchFamily="34" charset="0"/>
                <a:cs typeface="Calibri" pitchFamily="34" charset="0"/>
              </a:rPr>
              <a:t>. </a:t>
            </a:r>
          </a:p>
          <a:p>
            <a:pPr marL="241300" lvl="0" indent="-2413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Regular workers: R</a:t>
            </a:r>
            <a:r>
              <a:rPr lang="en-US" b="1" baseline="-25000" dirty="0" smtClean="0">
                <a:effectLst>
                  <a:outerShdw blurRad="38100" dist="38100" dir="2700000" algn="tl">
                    <a:srgbClr val="FFFFFF"/>
                  </a:outerShdw>
                </a:effectLst>
                <a:latin typeface="Calibri" pitchFamily="34" charset="0"/>
                <a:cs typeface="Calibri" pitchFamily="34" charset="0"/>
              </a:rPr>
              <a:t>0</a:t>
            </a:r>
            <a:r>
              <a:rPr lang="en-US" b="1" dirty="0" smtClean="0">
                <a:effectLst>
                  <a:outerShdw blurRad="38100" dist="38100" dir="2700000" algn="tl">
                    <a:srgbClr val="FFFFFF"/>
                  </a:outerShdw>
                </a:effectLst>
                <a:latin typeface="Calibri" pitchFamily="34" charset="0"/>
                <a:cs typeface="Calibri" pitchFamily="34" charset="0"/>
              </a:rPr>
              <a:t>, R</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R</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..,R</a:t>
            </a:r>
            <a:r>
              <a:rPr lang="en-US" b="1" baseline="-25000" dirty="0" smtClean="0">
                <a:effectLst>
                  <a:outerShdw blurRad="38100" dist="38100" dir="2700000" algn="tl">
                    <a:srgbClr val="FFFFFF"/>
                  </a:outerShdw>
                </a:effectLst>
                <a:latin typeface="Calibri" pitchFamily="34" charset="0"/>
                <a:cs typeface="Calibri" pitchFamily="34" charset="0"/>
              </a:rPr>
              <a:t>12</a:t>
            </a:r>
          </a:p>
          <a:p>
            <a:pPr marL="241300" indent="-241300">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Overtime  O</a:t>
            </a:r>
            <a:r>
              <a:rPr lang="en-US" b="1" baseline="-25000" dirty="0" smtClean="0">
                <a:effectLst>
                  <a:outerShdw blurRad="38100" dist="38100" dir="2700000" algn="tl">
                    <a:srgbClr val="FFFFFF"/>
                  </a:outerShdw>
                </a:effectLst>
                <a:latin typeface="Calibri" pitchFamily="34" charset="0"/>
                <a:cs typeface="Calibri" pitchFamily="34" charset="0"/>
              </a:rPr>
              <a:t>0</a:t>
            </a:r>
            <a:r>
              <a:rPr lang="en-US" b="1" dirty="0" smtClean="0">
                <a:effectLst>
                  <a:outerShdw blurRad="38100" dist="38100" dir="2700000" algn="tl">
                    <a:srgbClr val="FFFFFF"/>
                  </a:outerShdw>
                </a:effectLst>
                <a:latin typeface="Calibri" pitchFamily="34" charset="0"/>
                <a:cs typeface="Calibri" pitchFamily="34" charset="0"/>
              </a:rPr>
              <a:t>, O</a:t>
            </a:r>
            <a:r>
              <a:rPr lang="en-US" b="1" baseline="-25000" dirty="0" smtClean="0">
                <a:effectLst>
                  <a:outerShdw blurRad="38100" dist="38100" dir="2700000" algn="tl">
                    <a:srgbClr val="FFFFFF"/>
                  </a:outerShdw>
                </a:effectLst>
                <a:latin typeface="Calibri" pitchFamily="34" charset="0"/>
                <a:cs typeface="Calibri" pitchFamily="34" charset="0"/>
              </a:rPr>
              <a:t>1</a:t>
            </a:r>
            <a:r>
              <a:rPr lang="en-US" b="1" dirty="0" smtClean="0">
                <a:effectLst>
                  <a:outerShdw blurRad="38100" dist="38100" dir="2700000" algn="tl">
                    <a:srgbClr val="FFFFFF"/>
                  </a:outerShdw>
                </a:effectLst>
                <a:latin typeface="Calibri" pitchFamily="34" charset="0"/>
                <a:cs typeface="Calibri" pitchFamily="34" charset="0"/>
              </a:rPr>
              <a:t>, O</a:t>
            </a:r>
            <a:r>
              <a:rPr lang="en-US" b="1" baseline="-25000" dirty="0" smtClean="0">
                <a:effectLst>
                  <a:outerShdw blurRad="38100" dist="38100" dir="2700000" algn="tl">
                    <a:srgbClr val="FFFFFF"/>
                  </a:outerShdw>
                </a:effectLst>
                <a:latin typeface="Calibri" pitchFamily="34" charset="0"/>
                <a:cs typeface="Calibri" pitchFamily="34" charset="0"/>
              </a:rPr>
              <a:t>2</a:t>
            </a:r>
            <a:r>
              <a:rPr lang="en-US" b="1" dirty="0" smtClean="0">
                <a:effectLst>
                  <a:outerShdw blurRad="38100" dist="38100" dir="2700000" algn="tl">
                    <a:srgbClr val="FFFFFF"/>
                  </a:outerShdw>
                </a:effectLst>
                <a:latin typeface="Calibri" pitchFamily="34" charset="0"/>
                <a:cs typeface="Calibri" pitchFamily="34" charset="0"/>
              </a:rPr>
              <a:t>, ..,O</a:t>
            </a:r>
            <a:r>
              <a:rPr lang="en-US" b="1" baseline="-25000" dirty="0" smtClean="0">
                <a:effectLst>
                  <a:outerShdw blurRad="38100" dist="38100" dir="2700000" algn="tl">
                    <a:srgbClr val="FFFFFF"/>
                  </a:outerShdw>
                </a:effectLst>
                <a:latin typeface="Calibri" pitchFamily="34" charset="0"/>
                <a:cs typeface="Calibri" pitchFamily="34" charset="0"/>
              </a:rPr>
              <a:t>12</a:t>
            </a:r>
          </a:p>
        </p:txBody>
      </p:sp>
      <p:grpSp>
        <p:nvGrpSpPr>
          <p:cNvPr id="35" name="Group 34"/>
          <p:cNvGrpSpPr/>
          <p:nvPr/>
        </p:nvGrpSpPr>
        <p:grpSpPr>
          <a:xfrm>
            <a:off x="640123" y="2057415"/>
            <a:ext cx="7680876" cy="1649478"/>
            <a:chOff x="1005879" y="3977633"/>
            <a:chExt cx="7680876" cy="1649478"/>
          </a:xfrm>
        </p:grpSpPr>
        <p:cxnSp>
          <p:nvCxnSpPr>
            <p:cNvPr id="26" name="Straight Connector 25"/>
            <p:cNvCxnSpPr/>
            <p:nvPr/>
          </p:nvCxnSpPr>
          <p:spPr bwMode="auto">
            <a:xfrm>
              <a:off x="2627535" y="4983463"/>
              <a:ext cx="1586331" cy="0"/>
            </a:xfrm>
            <a:prstGeom prst="line">
              <a:avLst/>
            </a:prstGeom>
            <a:solidFill>
              <a:schemeClr val="accent1"/>
            </a:solidFill>
            <a:ln w="38100" cap="flat" cmpd="sng" algn="ctr">
              <a:solidFill>
                <a:schemeClr val="tx1"/>
              </a:solidFill>
              <a:prstDash val="solid"/>
              <a:round/>
              <a:headEnd type="oval" w="med" len="med"/>
              <a:tailEnd type="arrow" w="med" len="med"/>
            </a:ln>
            <a:effectLst/>
          </p:spPr>
        </p:cxnSp>
        <p:cxnSp>
          <p:nvCxnSpPr>
            <p:cNvPr id="27" name="Straight Connector 17"/>
            <p:cNvCxnSpPr/>
            <p:nvPr/>
          </p:nvCxnSpPr>
          <p:spPr bwMode="auto">
            <a:xfrm>
              <a:off x="4213866" y="4983463"/>
              <a:ext cx="1586331" cy="0"/>
            </a:xfrm>
            <a:prstGeom prst="line">
              <a:avLst/>
            </a:prstGeom>
            <a:solidFill>
              <a:schemeClr val="accent1"/>
            </a:solidFill>
            <a:ln w="38100" cap="flat" cmpd="sng" algn="ctr">
              <a:solidFill>
                <a:schemeClr val="tx1"/>
              </a:solidFill>
              <a:prstDash val="solid"/>
              <a:round/>
              <a:headEnd type="oval" w="med" len="med"/>
              <a:tailEnd type="arrow" w="med" len="med"/>
            </a:ln>
            <a:effectLst/>
          </p:spPr>
        </p:cxnSp>
        <p:cxnSp>
          <p:nvCxnSpPr>
            <p:cNvPr id="25" name="Straight Connector 24"/>
            <p:cNvCxnSpPr/>
            <p:nvPr/>
          </p:nvCxnSpPr>
          <p:spPr bwMode="auto">
            <a:xfrm>
              <a:off x="5800196" y="4983463"/>
              <a:ext cx="1586330" cy="0"/>
            </a:xfrm>
            <a:prstGeom prst="line">
              <a:avLst/>
            </a:prstGeom>
            <a:solidFill>
              <a:schemeClr val="accent1"/>
            </a:solidFill>
            <a:ln w="38100" cap="flat" cmpd="sng" algn="ctr">
              <a:solidFill>
                <a:schemeClr val="tx1"/>
              </a:solidFill>
              <a:prstDash val="solid"/>
              <a:round/>
              <a:headEnd type="oval" w="med" len="med"/>
              <a:tailEnd type="arrow" w="med" len="med"/>
            </a:ln>
            <a:effectLst/>
          </p:spPr>
        </p:cxnSp>
        <p:grpSp>
          <p:nvGrpSpPr>
            <p:cNvPr id="34" name="Group 33"/>
            <p:cNvGrpSpPr/>
            <p:nvPr/>
          </p:nvGrpSpPr>
          <p:grpSpPr>
            <a:xfrm>
              <a:off x="1005879" y="3977633"/>
              <a:ext cx="7680876" cy="1649478"/>
              <a:chOff x="1005879" y="3977633"/>
              <a:chExt cx="7680876" cy="1649478"/>
            </a:xfrm>
          </p:grpSpPr>
          <p:grpSp>
            <p:nvGrpSpPr>
              <p:cNvPr id="33" name="Group 32"/>
              <p:cNvGrpSpPr/>
              <p:nvPr/>
            </p:nvGrpSpPr>
            <p:grpSpPr>
              <a:xfrm>
                <a:off x="2011708" y="4343390"/>
                <a:ext cx="6675047" cy="1283721"/>
                <a:chOff x="2011708" y="4343390"/>
                <a:chExt cx="6675047" cy="1283721"/>
              </a:xfrm>
            </p:grpSpPr>
            <p:grpSp>
              <p:nvGrpSpPr>
                <p:cNvPr id="30" name="Group 29"/>
                <p:cNvGrpSpPr/>
                <p:nvPr/>
              </p:nvGrpSpPr>
              <p:grpSpPr>
                <a:xfrm>
                  <a:off x="2560342" y="4343390"/>
                  <a:ext cx="5303462" cy="640867"/>
                  <a:chOff x="2560342" y="4343390"/>
                  <a:chExt cx="5303462" cy="640867"/>
                </a:xfrm>
              </p:grpSpPr>
              <p:grpSp>
                <p:nvGrpSpPr>
                  <p:cNvPr id="19" name="Group 34"/>
                  <p:cNvGrpSpPr/>
                  <p:nvPr/>
                </p:nvGrpSpPr>
                <p:grpSpPr>
                  <a:xfrm>
                    <a:off x="2626158" y="4434829"/>
                    <a:ext cx="3176793" cy="549428"/>
                    <a:chOff x="5485596" y="1051586"/>
                    <a:chExt cx="1831162" cy="549428"/>
                  </a:xfrm>
                </p:grpSpPr>
                <p:cxnSp>
                  <p:nvCxnSpPr>
                    <p:cNvPr id="21" name="Straight Arrow Connector 20"/>
                    <p:cNvCxnSpPr/>
                    <p:nvPr/>
                  </p:nvCxnSpPr>
                  <p:spPr bwMode="auto">
                    <a:xfrm rot="5400000">
                      <a:off x="5212073" y="1325903"/>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2" name="Straight Arrow Connector 21"/>
                    <p:cNvCxnSpPr/>
                    <p:nvPr/>
                  </p:nvCxnSpPr>
                  <p:spPr bwMode="auto">
                    <a:xfrm rot="5400000">
                      <a:off x="612725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rot="5400000">
                      <a:off x="704164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sp>
                <p:nvSpPr>
                  <p:cNvPr id="20" name="TextBox 19"/>
                  <p:cNvSpPr txBox="1"/>
                  <p:nvPr/>
                </p:nvSpPr>
                <p:spPr>
                  <a:xfrm>
                    <a:off x="2560342" y="4343390"/>
                    <a:ext cx="5303462"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X</a:t>
                    </a:r>
                    <a:r>
                      <a:rPr lang="en-US" sz="1800" b="1" baseline="-25000" dirty="0" smtClean="0">
                        <a:effectLst>
                          <a:outerShdw blurRad="38100" dist="38100" dir="2700000" algn="tl">
                            <a:srgbClr val="FFFFFF"/>
                          </a:outerShdw>
                        </a:effectLst>
                        <a:latin typeface="Arial" charset="0"/>
                      </a:rPr>
                      <a:t>3 </a:t>
                    </a:r>
                    <a:r>
                      <a:rPr lang="en-US" sz="1800" b="1" dirty="0" smtClean="0">
                        <a:effectLst>
                          <a:outerShdw blurRad="38100" dist="38100" dir="2700000" algn="tl">
                            <a:srgbClr val="FFFFFF"/>
                          </a:outerShdw>
                        </a:effectLst>
                        <a:latin typeface="Arial" charset="0"/>
                      </a:rPr>
                      <a:t>   Production</a:t>
                    </a:r>
                    <a:endParaRPr lang="en-US" sz="1800" b="1" baseline="-25000" dirty="0" smtClean="0">
                      <a:effectLst>
                        <a:outerShdw blurRad="38100" dist="38100" dir="2700000" algn="tl">
                          <a:srgbClr val="FFFFFF"/>
                        </a:outerShdw>
                      </a:effectLst>
                      <a:latin typeface="Arial" charset="0"/>
                    </a:endParaRPr>
                  </a:p>
                </p:txBody>
              </p:sp>
            </p:grpSp>
            <p:grpSp>
              <p:nvGrpSpPr>
                <p:cNvPr id="31" name="Group 30"/>
                <p:cNvGrpSpPr/>
                <p:nvPr/>
              </p:nvGrpSpPr>
              <p:grpSpPr>
                <a:xfrm>
                  <a:off x="3420700" y="4983463"/>
                  <a:ext cx="5266055" cy="643648"/>
                  <a:chOff x="3420700" y="4983463"/>
                  <a:chExt cx="5266055" cy="643648"/>
                </a:xfrm>
              </p:grpSpPr>
              <p:grpSp>
                <p:nvGrpSpPr>
                  <p:cNvPr id="14" name="Group 34"/>
                  <p:cNvGrpSpPr/>
                  <p:nvPr/>
                </p:nvGrpSpPr>
                <p:grpSpPr>
                  <a:xfrm>
                    <a:off x="3420700" y="4983463"/>
                    <a:ext cx="3176794" cy="549428"/>
                    <a:chOff x="5485596" y="1051586"/>
                    <a:chExt cx="1831162" cy="549428"/>
                  </a:xfrm>
                </p:grpSpPr>
                <p:cxnSp>
                  <p:nvCxnSpPr>
                    <p:cNvPr id="16" name="Straight Arrow Connector 15"/>
                    <p:cNvCxnSpPr/>
                    <p:nvPr/>
                  </p:nvCxnSpPr>
                  <p:spPr bwMode="auto">
                    <a:xfrm rot="5400000">
                      <a:off x="5212073" y="1325903"/>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7" name="Straight Arrow Connector 16"/>
                    <p:cNvCxnSpPr/>
                    <p:nvPr/>
                  </p:nvCxnSpPr>
                  <p:spPr bwMode="auto">
                    <a:xfrm rot="5400000">
                      <a:off x="612725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rot="5400000">
                      <a:off x="7041647" y="1325109"/>
                      <a:ext cx="548634"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sp>
                <p:nvSpPr>
                  <p:cNvPr id="15" name="TextBox 14"/>
                  <p:cNvSpPr txBox="1"/>
                  <p:nvPr/>
                </p:nvSpPr>
                <p:spPr>
                  <a:xfrm>
                    <a:off x="3422077" y="5257779"/>
                    <a:ext cx="5264678"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latin typeface="Arial" charset="0"/>
                      </a:rPr>
                      <a:t> D</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D</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D</a:t>
                    </a:r>
                    <a:r>
                      <a:rPr lang="en-US" sz="1800" b="1" baseline="-25000" dirty="0" smtClean="0">
                        <a:effectLst>
                          <a:outerShdw blurRad="38100" dist="38100" dir="2700000" algn="tl">
                            <a:srgbClr val="FFFFFF"/>
                          </a:outerShdw>
                        </a:effectLst>
                        <a:latin typeface="Arial" charset="0"/>
                      </a:rPr>
                      <a:t>3 </a:t>
                    </a:r>
                    <a:r>
                      <a:rPr lang="en-US" sz="1800" b="1" dirty="0" smtClean="0">
                        <a:effectLst>
                          <a:outerShdw blurRad="38100" dist="38100" dir="2700000" algn="tl">
                            <a:srgbClr val="FFFFFF"/>
                          </a:outerShdw>
                        </a:effectLst>
                        <a:latin typeface="Arial" charset="0"/>
                      </a:rPr>
                      <a:t>     Demand</a:t>
                    </a:r>
                    <a:endParaRPr lang="en-US" sz="1800" b="1" baseline="-25000" dirty="0" smtClean="0">
                      <a:effectLst>
                        <a:outerShdw blurRad="38100" dist="38100" dir="2700000" algn="tl">
                          <a:srgbClr val="FFFFFF"/>
                        </a:outerShdw>
                      </a:effectLst>
                      <a:latin typeface="Arial" charset="0"/>
                    </a:endParaRPr>
                  </a:p>
                </p:txBody>
              </p:sp>
            </p:grpSp>
            <p:sp>
              <p:nvSpPr>
                <p:cNvPr id="13" name="TextBox 12"/>
                <p:cNvSpPr txBox="1"/>
                <p:nvPr/>
              </p:nvSpPr>
              <p:spPr>
                <a:xfrm>
                  <a:off x="2011708" y="4617706"/>
                  <a:ext cx="5577779" cy="369332"/>
                </a:xfrm>
                <a:prstGeom prst="rect">
                  <a:avLst/>
                </a:prstGeom>
                <a:noFill/>
              </p:spPr>
              <p:txBody>
                <a:bodyPr wrap="square" rtlCol="0">
                  <a:spAutoFit/>
                </a:bodyPr>
                <a:lstStyle/>
                <a:p>
                  <a:r>
                    <a:rPr lang="en-US" sz="1800" b="1" dirty="0" smtClean="0">
                      <a:effectLst>
                        <a:outerShdw blurRad="38100" dist="38100" dir="2700000" algn="tl">
                          <a:srgbClr val="FFFFFF"/>
                        </a:outerShdw>
                      </a:effectLst>
                      <a:cs typeface="Times New Roman" pitchFamily="18" charset="0"/>
                    </a:rPr>
                    <a:t> I</a:t>
                  </a:r>
                  <a:r>
                    <a:rPr lang="en-US" sz="1800" b="1" baseline="-25000" dirty="0" smtClean="0">
                      <a:effectLst>
                        <a:outerShdw blurRad="38100" dist="38100" dir="2700000" algn="tl">
                          <a:srgbClr val="FFFFFF"/>
                        </a:outerShdw>
                      </a:effectLst>
                      <a:cs typeface="Times New Roman" pitchFamily="18" charset="0"/>
                    </a:rPr>
                    <a:t>0                                      </a:t>
                  </a:r>
                  <a:r>
                    <a:rPr lang="en-US" sz="1800" b="1" dirty="0" smtClean="0">
                      <a:effectLst>
                        <a:outerShdw blurRad="38100" dist="38100" dir="2700000" algn="tl">
                          <a:srgbClr val="FFFFFF"/>
                        </a:outerShdw>
                      </a:effectLst>
                      <a:cs typeface="Times New Roman" pitchFamily="18" charset="0"/>
                    </a:rPr>
                    <a:t> I</a:t>
                  </a:r>
                  <a:r>
                    <a:rPr lang="en-US" sz="1800" b="1" baseline="-25000" dirty="0" smtClean="0">
                      <a:effectLst>
                        <a:outerShdw blurRad="38100" dist="38100" dir="2700000" algn="tl">
                          <a:srgbClr val="FFFFFF"/>
                        </a:outerShdw>
                      </a:effectLst>
                      <a:cs typeface="Times New Roman" pitchFamily="18" charset="0"/>
                    </a:rPr>
                    <a:t>1            </a:t>
                  </a:r>
                  <a:r>
                    <a:rPr lang="en-US" sz="1800" b="1" dirty="0" smtClean="0">
                      <a:effectLst>
                        <a:outerShdw blurRad="38100" dist="38100" dir="2700000" algn="tl">
                          <a:srgbClr val="FFFFFF"/>
                        </a:outerShdw>
                      </a:effectLst>
                      <a:cs typeface="Times New Roman" pitchFamily="18" charset="0"/>
                    </a:rPr>
                    <a:t>                 I</a:t>
                  </a:r>
                  <a:r>
                    <a:rPr lang="en-US" sz="1800" b="1" baseline="-25000" dirty="0" smtClean="0">
                      <a:effectLst>
                        <a:outerShdw blurRad="38100" dist="38100" dir="2700000" algn="tl">
                          <a:srgbClr val="FFFFFF"/>
                        </a:outerShdw>
                      </a:effectLst>
                      <a:cs typeface="Times New Roman" pitchFamily="18" charset="0"/>
                    </a:rPr>
                    <a:t>2</a:t>
                  </a:r>
                  <a:r>
                    <a:rPr lang="en-US" sz="1800" b="1" dirty="0" smtClean="0">
                      <a:effectLst>
                        <a:outerShdw blurRad="38100" dist="38100" dir="2700000" algn="tl">
                          <a:srgbClr val="FFFFFF"/>
                        </a:outerShdw>
                      </a:effectLst>
                      <a:cs typeface="Times New Roman" pitchFamily="18" charset="0"/>
                    </a:rPr>
                    <a:t>                        I</a:t>
                  </a:r>
                  <a:r>
                    <a:rPr lang="en-US" sz="1800" b="1" baseline="-25000" dirty="0" smtClean="0">
                      <a:effectLst>
                        <a:outerShdw blurRad="38100" dist="38100" dir="2700000" algn="tl">
                          <a:srgbClr val="FFFFFF"/>
                        </a:outerShdw>
                      </a:effectLst>
                      <a:cs typeface="Times New Roman" pitchFamily="18" charset="0"/>
                    </a:rPr>
                    <a:t>3</a:t>
                  </a:r>
                </a:p>
              </p:txBody>
            </p:sp>
          </p:grpSp>
          <p:cxnSp>
            <p:nvCxnSpPr>
              <p:cNvPr id="28" name="Straight Connector 27"/>
              <p:cNvCxnSpPr/>
              <p:nvPr/>
            </p:nvCxnSpPr>
            <p:spPr bwMode="auto">
              <a:xfrm>
                <a:off x="1005879" y="4983463"/>
                <a:ext cx="1586331" cy="0"/>
              </a:xfrm>
              <a:prstGeom prst="line">
                <a:avLst/>
              </a:prstGeom>
              <a:solidFill>
                <a:schemeClr val="accent1"/>
              </a:solidFill>
              <a:ln w="38100" cap="flat" cmpd="sng" algn="ctr">
                <a:solidFill>
                  <a:schemeClr val="tx1"/>
                </a:solidFill>
                <a:prstDash val="solid"/>
                <a:round/>
                <a:headEnd type="oval" w="med" len="med"/>
                <a:tailEnd type="arrow" w="med" len="med"/>
              </a:ln>
              <a:effectLst/>
            </p:spPr>
          </p:cxnSp>
          <p:sp>
            <p:nvSpPr>
              <p:cNvPr id="29" name="TextBox 28"/>
              <p:cNvSpPr txBox="1"/>
              <p:nvPr/>
            </p:nvSpPr>
            <p:spPr>
              <a:xfrm>
                <a:off x="1188756" y="3977633"/>
                <a:ext cx="7315200" cy="369332"/>
              </a:xfrm>
              <a:prstGeom prst="rect">
                <a:avLst/>
              </a:prstGeom>
              <a:solidFill>
                <a:srgbClr val="FF99FF"/>
              </a:solidFill>
              <a:ln>
                <a:solidFill>
                  <a:schemeClr val="tx1"/>
                </a:solidFill>
              </a:ln>
            </p:spPr>
            <p:txBody>
              <a:bodyPr wrap="square" rtlCol="0">
                <a:spAutoFit/>
              </a:bodyPr>
              <a:lstStyle/>
              <a:p>
                <a:r>
                  <a:rPr lang="en-US" sz="1800" b="1" dirty="0" smtClean="0">
                    <a:effectLst>
                      <a:outerShdw blurRad="38100" dist="38100" dir="2700000" algn="tl">
                        <a:srgbClr val="FFFFFF"/>
                      </a:outerShdw>
                    </a:effectLst>
                    <a:latin typeface="Arial" charset="0"/>
                  </a:rPr>
                  <a:t> R</a:t>
                </a:r>
                <a:r>
                  <a:rPr lang="en-US" sz="1800" b="1" baseline="-25000" dirty="0" smtClean="0">
                    <a:effectLst>
                      <a:outerShdw blurRad="38100" dist="38100" dir="2700000" algn="tl">
                        <a:srgbClr val="FFFFFF"/>
                      </a:outerShdw>
                    </a:effectLst>
                    <a:latin typeface="Arial" charset="0"/>
                  </a:rPr>
                  <a:t>0</a:t>
                </a:r>
                <a:r>
                  <a:rPr lang="en-US" sz="1800" b="1" dirty="0" smtClean="0">
                    <a:effectLst>
                      <a:outerShdw blurRad="38100" dist="38100" dir="2700000" algn="tl">
                        <a:srgbClr val="FFFFFF"/>
                      </a:outerShdw>
                    </a:effectLst>
                    <a:latin typeface="Arial" charset="0"/>
                  </a:rPr>
                  <a:t>, O</a:t>
                </a:r>
                <a:r>
                  <a:rPr lang="en-US" sz="1800" b="1" baseline="-25000" dirty="0" smtClean="0">
                    <a:effectLst>
                      <a:outerShdw blurRad="38100" dist="38100" dir="2700000" algn="tl">
                        <a:srgbClr val="FFFFFF"/>
                      </a:outerShdw>
                    </a:effectLst>
                    <a:latin typeface="Arial" charset="0"/>
                  </a:rPr>
                  <a:t>0</a:t>
                </a:r>
                <a:r>
                  <a:rPr lang="en-US" sz="1800" b="1" dirty="0" smtClean="0">
                    <a:effectLst>
                      <a:outerShdw blurRad="38100" dist="38100" dir="2700000" algn="tl">
                        <a:srgbClr val="FFFFFF"/>
                      </a:outerShdw>
                    </a:effectLst>
                    <a:latin typeface="Arial" charset="0"/>
                  </a:rPr>
                  <a:t>                 R</a:t>
                </a:r>
                <a:r>
                  <a:rPr lang="en-US" sz="1800" b="1" baseline="-25000" dirty="0" smtClean="0">
                    <a:effectLst>
                      <a:outerShdw blurRad="38100" dist="38100" dir="2700000" algn="tl">
                        <a:srgbClr val="FFFFFF"/>
                      </a:outerShdw>
                    </a:effectLst>
                    <a:latin typeface="Arial" charset="0"/>
                  </a:rPr>
                  <a:t>1</a:t>
                </a:r>
                <a:r>
                  <a:rPr lang="en-US" sz="1800" b="1" dirty="0" smtClean="0">
                    <a:effectLst>
                      <a:outerShdw blurRad="38100" dist="38100" dir="2700000" algn="tl">
                        <a:srgbClr val="FFFFFF"/>
                      </a:outerShdw>
                    </a:effectLst>
                    <a:latin typeface="Arial" charset="0"/>
                  </a:rPr>
                  <a:t>, O</a:t>
                </a:r>
                <a:r>
                  <a:rPr lang="en-US" sz="1800" b="1" baseline="-25000" dirty="0" smtClean="0">
                    <a:effectLst>
                      <a:outerShdw blurRad="38100" dist="38100" dir="2700000" algn="tl">
                        <a:srgbClr val="FFFFFF"/>
                      </a:outerShdw>
                    </a:effectLst>
                    <a:latin typeface="Arial" charset="0"/>
                  </a:rPr>
                  <a:t>1                    </a:t>
                </a:r>
                <a:r>
                  <a:rPr lang="en-US" sz="1800" b="1" dirty="0" smtClean="0">
                    <a:effectLst>
                      <a:outerShdw blurRad="38100" dist="38100" dir="2700000" algn="tl">
                        <a:srgbClr val="FFFFFF"/>
                      </a:outerShdw>
                    </a:effectLst>
                    <a:latin typeface="Arial" charset="0"/>
                  </a:rPr>
                  <a:t> R</a:t>
                </a:r>
                <a:r>
                  <a:rPr lang="en-US" sz="1800" b="1" baseline="-25000" dirty="0" smtClean="0">
                    <a:effectLst>
                      <a:outerShdw blurRad="38100" dist="38100" dir="2700000" algn="tl">
                        <a:srgbClr val="FFFFFF"/>
                      </a:outerShdw>
                    </a:effectLst>
                    <a:latin typeface="Arial" charset="0"/>
                  </a:rPr>
                  <a:t>2</a:t>
                </a:r>
                <a:r>
                  <a:rPr lang="en-US" sz="1800" b="1" dirty="0" smtClean="0">
                    <a:effectLst>
                      <a:outerShdw blurRad="38100" dist="38100" dir="2700000" algn="tl">
                        <a:srgbClr val="FFFFFF"/>
                      </a:outerShdw>
                    </a:effectLst>
                    <a:latin typeface="Arial" charset="0"/>
                  </a:rPr>
                  <a:t>, O</a:t>
                </a:r>
                <a:r>
                  <a:rPr lang="en-US" sz="1800" b="1" baseline="-25000" dirty="0" smtClean="0">
                    <a:effectLst>
                      <a:outerShdw blurRad="38100" dist="38100" dir="2700000" algn="tl">
                        <a:srgbClr val="FFFFFF"/>
                      </a:outerShdw>
                    </a:effectLst>
                    <a:latin typeface="Arial" charset="0"/>
                  </a:rPr>
                  <a:t>2                   </a:t>
                </a:r>
                <a:r>
                  <a:rPr lang="en-US" sz="1800" b="1" dirty="0" smtClean="0">
                    <a:effectLst>
                      <a:outerShdw blurRad="38100" dist="38100" dir="2700000" algn="tl">
                        <a:srgbClr val="FFFFFF"/>
                      </a:outerShdw>
                    </a:effectLst>
                    <a:latin typeface="Arial" charset="0"/>
                  </a:rPr>
                  <a:t>R</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O</a:t>
                </a:r>
                <a:r>
                  <a:rPr lang="en-US" sz="1800" b="1" baseline="-25000" dirty="0" smtClean="0">
                    <a:effectLst>
                      <a:outerShdw blurRad="38100" dist="38100" dir="2700000" algn="tl">
                        <a:srgbClr val="FFFFFF"/>
                      </a:outerShdw>
                    </a:effectLst>
                    <a:latin typeface="Arial" charset="0"/>
                  </a:rPr>
                  <a:t>3</a:t>
                </a:r>
                <a:r>
                  <a:rPr lang="en-US" sz="1800" b="1" dirty="0" smtClean="0">
                    <a:effectLst>
                      <a:outerShdw blurRad="38100" dist="38100" dir="2700000" algn="tl">
                        <a:srgbClr val="FFFFFF"/>
                      </a:outerShdw>
                    </a:effectLst>
                    <a:latin typeface="Arial" charset="0"/>
                  </a:rPr>
                  <a:t>     Workers</a:t>
                </a:r>
                <a:endParaRPr lang="en-US" sz="1800" b="1" baseline="-25000" dirty="0" smtClean="0">
                  <a:effectLst>
                    <a:outerShdw blurRad="38100" dist="38100" dir="2700000" algn="tl">
                      <a:srgbClr val="FFFFFF"/>
                    </a:outerShdw>
                  </a:effectLst>
                  <a:latin typeface="Arial" charset="0"/>
                </a:endParaRPr>
              </a:p>
            </p:txBody>
          </p:sp>
        </p:grpSp>
      </p:grpSp>
      <p:sp>
        <p:nvSpPr>
          <p:cNvPr id="32" name="TextBox 31"/>
          <p:cNvSpPr txBox="1"/>
          <p:nvPr/>
        </p:nvSpPr>
        <p:spPr>
          <a:xfrm>
            <a:off x="274367" y="3886195"/>
            <a:ext cx="7955193" cy="1200329"/>
          </a:xfrm>
          <a:prstGeom prst="rect">
            <a:avLst/>
          </a:prstGeom>
          <a:noFill/>
        </p:spPr>
        <p:txBody>
          <a:bodyPr wrap="square" lIns="18288" rIns="18288" numCol="1" spcCol="0" rtlCol="0">
            <a:spAutoFit/>
          </a:bodyPr>
          <a:lstStyle/>
          <a:p>
            <a:pPr marL="241300" lvl="0" indent="-241300"/>
            <a:r>
              <a:rPr lang="en-US" b="1" dirty="0" err="1" smtClean="0">
                <a:effectLst>
                  <a:outerShdw blurRad="38100" dist="38100" dir="2700000" algn="tl">
                    <a:srgbClr val="FFFFFF"/>
                  </a:outerShdw>
                </a:effectLst>
                <a:latin typeface="+mn-lt"/>
                <a:cs typeface="Calibri" pitchFamily="34" charset="0"/>
              </a:rPr>
              <a:t>I</a:t>
            </a:r>
            <a:r>
              <a:rPr lang="en-US" b="1" baseline="-25000" dirty="0" err="1" smtClean="0">
                <a:effectLst>
                  <a:outerShdw blurRad="38100" dist="38100" dir="2700000" algn="tl">
                    <a:srgbClr val="FFFFFF"/>
                  </a:outerShdw>
                </a:effectLst>
                <a:latin typeface="+mn-lt"/>
                <a:cs typeface="Calibri" pitchFamily="34" charset="0"/>
              </a:rPr>
              <a:t>k</a:t>
            </a:r>
            <a:r>
              <a:rPr lang="en-US" b="1" dirty="0" smtClean="0">
                <a:effectLst>
                  <a:outerShdw blurRad="38100" dist="38100" dir="2700000" algn="tl">
                    <a:srgbClr val="FFFFFF"/>
                  </a:outerShdw>
                </a:effectLst>
                <a:latin typeface="+mn-lt"/>
                <a:cs typeface="Calibri" pitchFamily="34" charset="0"/>
              </a:rPr>
              <a:t> =  I</a:t>
            </a:r>
            <a:r>
              <a:rPr lang="en-US" b="1" baseline="-25000" dirty="0" smtClean="0">
                <a:effectLst>
                  <a:outerShdw blurRad="38100" dist="38100" dir="2700000" algn="tl">
                    <a:srgbClr val="FFFFFF"/>
                  </a:outerShdw>
                </a:effectLst>
                <a:latin typeface="+mn-lt"/>
                <a:cs typeface="Calibri" pitchFamily="34" charset="0"/>
              </a:rPr>
              <a:t>k-1</a:t>
            </a:r>
            <a:r>
              <a:rPr lang="en-US" b="1" dirty="0" smtClean="0">
                <a:effectLst>
                  <a:outerShdw blurRad="38100" dist="38100" dir="2700000" algn="tl">
                    <a:srgbClr val="FFFFFF"/>
                  </a:outerShdw>
                </a:effectLst>
                <a:latin typeface="+mn-lt"/>
                <a:cs typeface="Calibri" pitchFamily="34" charset="0"/>
              </a:rPr>
              <a:t> + </a:t>
            </a:r>
            <a:r>
              <a:rPr lang="en-US" b="1" dirty="0" err="1" smtClean="0">
                <a:effectLst>
                  <a:outerShdw blurRad="38100" dist="38100" dir="2700000" algn="tl">
                    <a:srgbClr val="FFFFFF"/>
                  </a:outerShdw>
                </a:effectLst>
                <a:latin typeface="Calibri" pitchFamily="34" charset="0"/>
                <a:cs typeface="Calibri" pitchFamily="34" charset="0"/>
              </a:rPr>
              <a:t>X</a:t>
            </a:r>
            <a:r>
              <a:rPr lang="en-US" b="1" baseline="-25000" dirty="0" err="1" smtClean="0">
                <a:effectLst>
                  <a:outerShdw blurRad="38100" dist="38100" dir="2700000" algn="tl">
                    <a:srgbClr val="FFFFFF"/>
                  </a:outerShdw>
                </a:effectLst>
                <a:latin typeface="Calibri" pitchFamily="34" charset="0"/>
                <a:cs typeface="Calibri" pitchFamily="34" charset="0"/>
              </a:rPr>
              <a:t>k</a:t>
            </a:r>
            <a:r>
              <a:rPr lang="en-US" b="1" dirty="0" smtClean="0">
                <a:effectLst>
                  <a:outerShdw blurRad="38100" dist="38100" dir="2700000" algn="tl">
                    <a:srgbClr val="FFFFFF"/>
                  </a:outerShdw>
                </a:effectLst>
                <a:latin typeface="Calibri" pitchFamily="34" charset="0"/>
                <a:cs typeface="Calibri" pitchFamily="34" charset="0"/>
              </a:rPr>
              <a:t> </a:t>
            </a:r>
            <a:r>
              <a:rPr lang="en-US" b="1" dirty="0" smtClean="0">
                <a:effectLst>
                  <a:outerShdw blurRad="38100" dist="38100" dir="2700000" algn="tl">
                    <a:srgbClr val="FFFFFF"/>
                  </a:outerShdw>
                </a:effectLst>
                <a:latin typeface="+mn-lt"/>
                <a:cs typeface="Calibri" pitchFamily="34" charset="0"/>
              </a:rPr>
              <a:t>– </a:t>
            </a:r>
            <a:r>
              <a:rPr lang="en-US" b="1" dirty="0" err="1" smtClean="0">
                <a:effectLst>
                  <a:outerShdw blurRad="38100" dist="38100" dir="2700000" algn="tl">
                    <a:srgbClr val="FFFFFF"/>
                  </a:outerShdw>
                </a:effectLst>
                <a:latin typeface="Calibri" pitchFamily="34" charset="0"/>
                <a:cs typeface="Calibri" pitchFamily="34" charset="0"/>
              </a:rPr>
              <a:t>D</a:t>
            </a:r>
            <a:r>
              <a:rPr lang="en-US" b="1" baseline="-25000" dirty="0" err="1" smtClean="0">
                <a:effectLst>
                  <a:outerShdw blurRad="38100" dist="38100" dir="2700000" algn="tl">
                    <a:srgbClr val="FFFFFF"/>
                  </a:outerShdw>
                </a:effectLst>
                <a:latin typeface="Calibri" pitchFamily="34" charset="0"/>
                <a:cs typeface="Calibri" pitchFamily="34" charset="0"/>
              </a:rPr>
              <a:t>k</a:t>
            </a:r>
            <a:r>
              <a:rPr lang="en-US" b="1" baseline="-25000" dirty="0" smtClean="0">
                <a:effectLst>
                  <a:outerShdw blurRad="38100" dist="38100" dir="2700000" algn="tl">
                    <a:srgbClr val="FFFFFF"/>
                  </a:outerShdw>
                </a:effectLst>
                <a:latin typeface="Calibri" pitchFamily="34" charset="0"/>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 </a:t>
            </a:r>
          </a:p>
          <a:p>
            <a:pPr marL="241300" lvl="0" indent="-241300"/>
            <a:r>
              <a:rPr lang="en-US" b="1" dirty="0" smtClean="0">
                <a:effectLst>
                  <a:outerShdw blurRad="38100" dist="38100" dir="2700000" algn="tl">
                    <a:srgbClr val="FFFFFF"/>
                  </a:outerShdw>
                </a:effectLst>
                <a:latin typeface="Calibri" pitchFamily="34" charset="0"/>
                <a:cs typeface="Calibri" pitchFamily="34" charset="0"/>
              </a:rPr>
              <a:t> If </a:t>
            </a:r>
            <a:r>
              <a:rPr lang="en-US" b="1" dirty="0" err="1" smtClean="0">
                <a:effectLst>
                  <a:outerShdw blurRad="38100" dist="38100" dir="2700000" algn="tl">
                    <a:srgbClr val="FFFFFF"/>
                  </a:outerShdw>
                </a:effectLst>
                <a:cs typeface="Calibri" pitchFamily="34" charset="0"/>
              </a:rPr>
              <a:t>I</a:t>
            </a:r>
            <a:r>
              <a:rPr lang="en-US" b="1" baseline="-25000" dirty="0" err="1" smtClean="0">
                <a:effectLst>
                  <a:outerShdw blurRad="38100" dist="38100" dir="2700000" algn="tl">
                    <a:srgbClr val="FFFFFF"/>
                  </a:outerShdw>
                </a:effectLst>
                <a:cs typeface="Calibri" pitchFamily="34" charset="0"/>
              </a:rPr>
              <a:t>k</a:t>
            </a:r>
            <a:r>
              <a:rPr lang="en-US" b="1" baseline="-25000" dirty="0" smtClean="0">
                <a:effectLst>
                  <a:outerShdw blurRad="38100" dist="38100" dir="2700000" algn="tl">
                    <a:srgbClr val="FFFFFF"/>
                  </a:outerShdw>
                </a:effectLst>
                <a:cs typeface="Calibri" pitchFamily="34" charset="0"/>
              </a:rPr>
              <a:t>  </a:t>
            </a:r>
            <a:r>
              <a:rPr lang="en-US" b="1" dirty="0" smtClean="0">
                <a:effectLst>
                  <a:outerShdw blurRad="38100" dist="38100" dir="2700000" algn="tl">
                    <a:srgbClr val="FFFFFF"/>
                  </a:outerShdw>
                </a:effectLst>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&gt; 0 we have to pay holding cost on inventory.</a:t>
            </a:r>
          </a:p>
          <a:p>
            <a:pPr marL="241300" lvl="0" indent="-241300"/>
            <a:r>
              <a:rPr lang="en-US" b="1" dirty="0" smtClean="0">
                <a:effectLst>
                  <a:outerShdw blurRad="38100" dist="38100" dir="2700000" algn="tl">
                    <a:srgbClr val="FFFFFF"/>
                  </a:outerShdw>
                </a:effectLst>
                <a:latin typeface="Calibri" pitchFamily="34" charset="0"/>
                <a:cs typeface="Calibri" pitchFamily="34" charset="0"/>
              </a:rPr>
              <a:t>If </a:t>
            </a:r>
            <a:r>
              <a:rPr lang="en-US" b="1" dirty="0" err="1" smtClean="0">
                <a:effectLst>
                  <a:outerShdw blurRad="38100" dist="38100" dir="2700000" algn="tl">
                    <a:srgbClr val="FFFFFF"/>
                  </a:outerShdw>
                </a:effectLst>
                <a:cs typeface="Calibri" pitchFamily="34" charset="0"/>
              </a:rPr>
              <a:t>I</a:t>
            </a:r>
            <a:r>
              <a:rPr lang="en-US" b="1" baseline="-25000" dirty="0" err="1" smtClean="0">
                <a:effectLst>
                  <a:outerShdw blurRad="38100" dist="38100" dir="2700000" algn="tl">
                    <a:srgbClr val="FFFFFF"/>
                  </a:outerShdw>
                </a:effectLst>
                <a:cs typeface="Calibri" pitchFamily="34" charset="0"/>
              </a:rPr>
              <a:t>k</a:t>
            </a:r>
            <a:r>
              <a:rPr lang="en-US" b="1" baseline="-25000" dirty="0" smtClean="0">
                <a:effectLst>
                  <a:outerShdw blurRad="38100" dist="38100" dir="2700000" algn="tl">
                    <a:srgbClr val="FFFFFF"/>
                  </a:outerShdw>
                </a:effectLst>
                <a:cs typeface="Calibri" pitchFamily="34" charset="0"/>
              </a:rPr>
              <a:t>  </a:t>
            </a:r>
            <a:r>
              <a:rPr lang="en-US" b="1" dirty="0" smtClean="0">
                <a:effectLst>
                  <a:outerShdw blurRad="38100" dist="38100" dir="2700000" algn="tl">
                    <a:srgbClr val="FFFFFF"/>
                  </a:outerShdw>
                </a:effectLst>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&lt; 0 we have to pay shortage cost on demand not met.</a:t>
            </a:r>
          </a:p>
        </p:txBody>
      </p:sp>
      <p:sp>
        <p:nvSpPr>
          <p:cNvPr id="38" name="TextBox 37"/>
          <p:cNvSpPr txBox="1"/>
          <p:nvPr/>
        </p:nvSpPr>
        <p:spPr>
          <a:xfrm>
            <a:off x="274367" y="5257780"/>
            <a:ext cx="8503827" cy="830997"/>
          </a:xfrm>
          <a:prstGeom prst="rect">
            <a:avLst/>
          </a:prstGeom>
          <a:noFill/>
        </p:spPr>
        <p:txBody>
          <a:bodyPr wrap="square" lIns="18288" rIns="18288" numCol="1" spcCol="0" rtlCol="0">
            <a:spAutoFit/>
          </a:bodyPr>
          <a:lstStyle/>
          <a:p>
            <a:pPr marL="241300" lvl="0" indent="-241300"/>
            <a:r>
              <a:rPr lang="en-US" b="1" dirty="0" smtClean="0">
                <a:effectLst>
                  <a:outerShdw blurRad="38100" dist="38100" dir="2700000" algn="tl">
                    <a:srgbClr val="FFFFFF"/>
                  </a:outerShdw>
                </a:effectLst>
                <a:latin typeface="Calibri" pitchFamily="34" charset="0"/>
                <a:cs typeface="Calibri" pitchFamily="34" charset="0"/>
              </a:rPr>
              <a:t>A worker make </a:t>
            </a:r>
            <a:r>
              <a:rPr lang="en-US" b="1" dirty="0" smtClean="0">
                <a:effectLst>
                  <a:outerShdw blurRad="38100" dist="38100" dir="2700000" algn="tl">
                    <a:srgbClr val="FFFFFF"/>
                  </a:outerShdw>
                </a:effectLst>
                <a:latin typeface="Calibri" pitchFamily="34" charset="0"/>
                <a:cs typeface="Calibri" pitchFamily="34" charset="0"/>
                <a:sym typeface="Symbol"/>
              </a:rPr>
              <a:t> units in a day. The worker makes  units in overtime (overtime is less than a day).</a:t>
            </a:r>
            <a:endParaRPr lang="en-US" b="1" dirty="0" smtClean="0">
              <a:effectLst>
                <a:outerShdw blurRad="38100" dist="38100" dir="2700000" algn="tl">
                  <a:srgbClr val="FFFFFF"/>
                </a:outerShdw>
              </a:effectLst>
              <a:latin typeface="Calibri" pitchFamily="34" charset="0"/>
              <a:cs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2" grpId="0"/>
      <p:bldP spid="3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36</a:t>
            </a:fld>
            <a:endParaRPr lang="en-US" dirty="0"/>
          </a:p>
        </p:txBody>
      </p:sp>
      <p:sp>
        <p:nvSpPr>
          <p:cNvPr id="7" name="AutoShape 15"/>
          <p:cNvSpPr>
            <a:spLocks noChangeArrowheads="1"/>
          </p:cNvSpPr>
          <p:nvPr/>
        </p:nvSpPr>
        <p:spPr bwMode="blackWhite">
          <a:xfrm>
            <a:off x="274368" y="228635"/>
            <a:ext cx="2926048" cy="510778"/>
          </a:xfrm>
          <a:prstGeom prst="roundRect">
            <a:avLst>
              <a:gd name="adj" fmla="val 16667"/>
            </a:avLst>
          </a:prstGeom>
          <a:gradFill rotWithShape="1">
            <a:gsLst>
              <a:gs pos="0">
                <a:srgbClr val="00CC00"/>
              </a:gs>
              <a:gs pos="50000">
                <a:srgbClr val="00FF00"/>
              </a:gs>
              <a:gs pos="100000">
                <a:srgbClr val="00CC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b="1" dirty="0" smtClean="0">
                <a:solidFill>
                  <a:schemeClr val="tx2"/>
                </a:solidFill>
                <a:effectLst>
                  <a:outerShdw blurRad="38100" dist="38100" dir="2700000" algn="tl">
                    <a:srgbClr val="FFFFFF"/>
                  </a:outerShdw>
                </a:effectLst>
                <a:latin typeface="Verdana" pitchFamily="34" charset="0"/>
              </a:rPr>
              <a:t>Chase Strategy</a:t>
            </a:r>
            <a:endParaRPr lang="en-US" sz="2800" b="1" dirty="0" smtClean="0">
              <a:solidFill>
                <a:schemeClr val="tx2"/>
              </a:solidFill>
              <a:effectLst>
                <a:outerShdw blurRad="38100" dist="38100" dir="2700000" algn="tl">
                  <a:srgbClr val="FFFFFF"/>
                </a:outerShdw>
              </a:effectLst>
              <a:latin typeface="Verdana" pitchFamily="34" charset="0"/>
            </a:endParaRPr>
          </a:p>
        </p:txBody>
      </p:sp>
      <p:sp>
        <p:nvSpPr>
          <p:cNvPr id="30" name="TextBox 29"/>
          <p:cNvSpPr txBox="1"/>
          <p:nvPr/>
        </p:nvSpPr>
        <p:spPr>
          <a:xfrm>
            <a:off x="274367" y="777269"/>
            <a:ext cx="3931877" cy="2308324"/>
          </a:xfrm>
          <a:prstGeom prst="rect">
            <a:avLst/>
          </a:prstGeom>
          <a:noFill/>
        </p:spPr>
        <p:txBody>
          <a:bodyPr wrap="square" rtlCol="0">
            <a:spAutoFit/>
          </a:bodyPr>
          <a:lstStyle/>
          <a:p>
            <a:pPr marL="168275" indent="-168275">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No inventory.</a:t>
            </a:r>
          </a:p>
          <a:p>
            <a:pPr marL="168275" indent="-168275">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You can hire or lay off workers (some cost involved). Overtime cannot be given to new workers.</a:t>
            </a:r>
          </a:p>
          <a:p>
            <a:pPr marL="457200" indent="-457200">
              <a:buFont typeface="Arial" pitchFamily="34" charset="0"/>
              <a:buChar char="•"/>
            </a:pPr>
            <a:endParaRPr lang="en-US" b="1" dirty="0" smtClean="0">
              <a:effectLst>
                <a:outerShdw blurRad="38100" dist="38100" dir="2700000" algn="tl">
                  <a:srgbClr val="FFFFFF"/>
                </a:outerShdw>
              </a:effectLst>
              <a:latin typeface="Calibri" pitchFamily="34" charset="0"/>
              <a:cs typeface="Calibri" pitchFamily="34" charset="0"/>
            </a:endParaRPr>
          </a:p>
        </p:txBody>
      </p:sp>
      <p:sp>
        <p:nvSpPr>
          <p:cNvPr id="31" name="AutoShape 15"/>
          <p:cNvSpPr>
            <a:spLocks noChangeArrowheads="1"/>
          </p:cNvSpPr>
          <p:nvPr/>
        </p:nvSpPr>
        <p:spPr bwMode="blackWhite">
          <a:xfrm>
            <a:off x="4572000" y="228635"/>
            <a:ext cx="2834609" cy="510778"/>
          </a:xfrm>
          <a:prstGeom prst="roundRect">
            <a:avLst>
              <a:gd name="adj" fmla="val 16667"/>
            </a:avLst>
          </a:prstGeom>
          <a:gradFill rotWithShape="1">
            <a:gsLst>
              <a:gs pos="0">
                <a:srgbClr val="00CC00"/>
              </a:gs>
              <a:gs pos="50000">
                <a:srgbClr val="00FF00"/>
              </a:gs>
              <a:gs pos="100000">
                <a:srgbClr val="00CC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b="1" dirty="0" smtClean="0">
                <a:solidFill>
                  <a:schemeClr val="tx2"/>
                </a:solidFill>
                <a:effectLst>
                  <a:outerShdw blurRad="38100" dist="38100" dir="2700000" algn="tl">
                    <a:srgbClr val="FFFFFF"/>
                  </a:outerShdw>
                </a:effectLst>
                <a:latin typeface="Verdana" pitchFamily="34" charset="0"/>
              </a:rPr>
              <a:t>Level Strategy</a:t>
            </a:r>
            <a:endParaRPr lang="en-US" sz="2800" b="1" dirty="0" smtClean="0">
              <a:solidFill>
                <a:schemeClr val="tx2"/>
              </a:solidFill>
              <a:effectLst>
                <a:outerShdw blurRad="38100" dist="38100" dir="2700000" algn="tl">
                  <a:srgbClr val="FFFFFF"/>
                </a:outerShdw>
              </a:effectLst>
              <a:latin typeface="Verdana" pitchFamily="34" charset="0"/>
            </a:endParaRPr>
          </a:p>
        </p:txBody>
      </p:sp>
      <p:sp>
        <p:nvSpPr>
          <p:cNvPr id="32" name="TextBox 31"/>
          <p:cNvSpPr txBox="1"/>
          <p:nvPr/>
        </p:nvSpPr>
        <p:spPr>
          <a:xfrm>
            <a:off x="4389122" y="777269"/>
            <a:ext cx="4480511" cy="1938992"/>
          </a:xfrm>
          <a:prstGeom prst="rect">
            <a:avLst/>
          </a:prstGeom>
          <a:noFill/>
        </p:spPr>
        <p:txBody>
          <a:bodyPr wrap="square" rtlCol="0">
            <a:spAutoFit/>
          </a:bodyPr>
          <a:lstStyle/>
          <a:p>
            <a:pPr marL="168275" indent="-168275">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Level production (shortages permitted )</a:t>
            </a:r>
          </a:p>
          <a:p>
            <a:pPr marL="168275" indent="-168275">
              <a:buFont typeface="Arial" pitchFamily="34" charset="0"/>
              <a:buChar char="•"/>
            </a:pPr>
            <a:r>
              <a:rPr lang="en-US" b="1" dirty="0" smtClean="0">
                <a:effectLst>
                  <a:outerShdw blurRad="38100" dist="38100" dir="2700000" algn="tl">
                    <a:srgbClr val="FFFFFF"/>
                  </a:outerShdw>
                </a:effectLst>
                <a:latin typeface="Calibri" pitchFamily="34" charset="0"/>
                <a:cs typeface="Calibri" pitchFamily="34" charset="0"/>
              </a:rPr>
              <a:t>Constant workforce (hire or lay off only in P1)</a:t>
            </a:r>
          </a:p>
          <a:p>
            <a:pPr marL="457200" indent="-457200">
              <a:buFont typeface="Arial" pitchFamily="34" charset="0"/>
              <a:buChar char="•"/>
            </a:pPr>
            <a:endParaRPr lang="en-US" b="1" dirty="0" smtClean="0">
              <a:effectLst>
                <a:outerShdw blurRad="38100" dist="38100" dir="2700000" algn="tl">
                  <a:srgbClr val="FFFFFF"/>
                </a:outerShdw>
              </a:effectLst>
              <a:latin typeface="Calibri" pitchFamily="34" charset="0"/>
              <a:cs typeface="Calibri" pitchFamily="34" charset="0"/>
            </a:endParaRPr>
          </a:p>
        </p:txBody>
      </p:sp>
      <p:sp>
        <p:nvSpPr>
          <p:cNvPr id="33" name="TextBox 32"/>
          <p:cNvSpPr txBox="1"/>
          <p:nvPr/>
        </p:nvSpPr>
        <p:spPr>
          <a:xfrm>
            <a:off x="274367" y="2788927"/>
            <a:ext cx="8412388" cy="1938992"/>
          </a:xfrm>
          <a:prstGeom prst="rect">
            <a:avLst/>
          </a:prstGeom>
          <a:noFill/>
        </p:spPr>
        <p:txBody>
          <a:bodyPr wrap="square" rtlCol="0">
            <a:spAutoFit/>
          </a:bodyPr>
          <a:lstStyle/>
          <a:p>
            <a:pPr marL="168275" indent="-168275"/>
            <a:r>
              <a:rPr lang="en-US" b="1" dirty="0" smtClean="0">
                <a:effectLst>
                  <a:outerShdw blurRad="38100" dist="38100" dir="2700000" algn="tl">
                    <a:srgbClr val="FFFFFF"/>
                  </a:outerShdw>
                </a:effectLst>
                <a:latin typeface="Calibri" pitchFamily="34" charset="0"/>
                <a:cs typeface="Calibri" pitchFamily="34" charset="0"/>
              </a:rPr>
              <a:t>To find the minimum cost production plan.</a:t>
            </a:r>
          </a:p>
          <a:p>
            <a:pPr marL="168275" indent="-168275"/>
            <a:r>
              <a:rPr lang="en-US" b="1" dirty="0" smtClean="0">
                <a:effectLst>
                  <a:outerShdw blurRad="38100" dist="38100" dir="2700000" algn="tl">
                    <a:srgbClr val="FFFFFF"/>
                  </a:outerShdw>
                </a:effectLst>
                <a:latin typeface="Calibri" pitchFamily="34" charset="0"/>
                <a:cs typeface="Calibri" pitchFamily="34" charset="0"/>
              </a:rPr>
              <a:t>Cost = 	    Regular wage &amp; benefit  +  Overtime wage &amp; benefit</a:t>
            </a:r>
          </a:p>
          <a:p>
            <a:pPr marL="168275" indent="-168275"/>
            <a:r>
              <a:rPr lang="en-US" b="1" dirty="0" smtClean="0">
                <a:effectLst>
                  <a:outerShdw blurRad="38100" dist="38100" dir="2700000" algn="tl">
                    <a:srgbClr val="FFFFFF"/>
                  </a:outerShdw>
                </a:effectLst>
                <a:latin typeface="Calibri" pitchFamily="34" charset="0"/>
                <a:cs typeface="Calibri" pitchFamily="34" charset="0"/>
              </a:rPr>
              <a:t>		+  Cost of hiring  +  Cost of lay off</a:t>
            </a:r>
          </a:p>
          <a:p>
            <a:pPr marL="168275" indent="-168275"/>
            <a:r>
              <a:rPr lang="en-US" b="1" dirty="0" smtClean="0">
                <a:effectLst>
                  <a:outerShdw blurRad="38100" dist="38100" dir="2700000" algn="tl">
                    <a:srgbClr val="FFFFFF"/>
                  </a:outerShdw>
                </a:effectLst>
                <a:latin typeface="Calibri" pitchFamily="34" charset="0"/>
                <a:cs typeface="Calibri" pitchFamily="34" charset="0"/>
              </a:rPr>
              <a:t>		+  Holding cost    + Shortage cost</a:t>
            </a:r>
          </a:p>
          <a:p>
            <a:pPr marL="168275" indent="-168275"/>
            <a:r>
              <a:rPr lang="en-US" b="1" dirty="0" smtClean="0">
                <a:effectLst>
                  <a:outerShdw blurRad="38100" dist="38100" dir="2700000" algn="tl">
                    <a:srgbClr val="FFFFFF"/>
                  </a:outerShdw>
                </a:effectLst>
                <a:latin typeface="Calibri" pitchFamily="34" charset="0"/>
                <a:cs typeface="Calibri" pitchFamily="34" charset="0"/>
              </a:rPr>
              <a:t>Other costs remain fixed  during the year.</a:t>
            </a:r>
          </a:p>
        </p:txBody>
      </p:sp>
      <p:sp>
        <p:nvSpPr>
          <p:cNvPr id="34" name="TextBox 33"/>
          <p:cNvSpPr txBox="1"/>
          <p:nvPr/>
        </p:nvSpPr>
        <p:spPr>
          <a:xfrm>
            <a:off x="274367" y="5074902"/>
            <a:ext cx="8595266" cy="830997"/>
          </a:xfrm>
          <a:prstGeom prst="rect">
            <a:avLst/>
          </a:prstGeom>
          <a:noFill/>
        </p:spPr>
        <p:txBody>
          <a:bodyPr wrap="square" rtlCol="0">
            <a:spAutoFit/>
          </a:bodyPr>
          <a:lstStyle/>
          <a:p>
            <a:pPr marL="168275" indent="-168275"/>
            <a:r>
              <a:rPr lang="en-US" b="1" dirty="0" smtClean="0">
                <a:effectLst>
                  <a:outerShdw blurRad="38100" dist="38100" dir="2700000" algn="tl">
                    <a:srgbClr val="FFFFFF"/>
                  </a:outerShdw>
                </a:effectLst>
                <a:latin typeface="Calibri" pitchFamily="34" charset="0"/>
                <a:cs typeface="Calibri" pitchFamily="34" charset="0"/>
              </a:rPr>
              <a:t>What are the decision variables for each strategy?</a:t>
            </a:r>
          </a:p>
          <a:p>
            <a:pPr marL="168275" indent="-168275"/>
            <a:r>
              <a:rPr lang="en-US" b="1" dirty="0" smtClean="0">
                <a:effectLst>
                  <a:outerShdw blurRad="38100" dist="38100" dir="2700000" algn="tl">
                    <a:srgbClr val="FFFFFF"/>
                  </a:outerShdw>
                </a:effectLst>
                <a:latin typeface="Calibri" pitchFamily="34" charset="0"/>
                <a:cs typeface="Calibri" pitchFamily="34" charset="0"/>
              </a:rPr>
              <a:t>How to handle holding / shortage cost for the level strategy?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animBg="1"/>
      <p:bldP spid="32" grpId="0"/>
      <p:bldP spid="33" grpId="0"/>
      <p:bldP spid="3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37</a:t>
            </a:fld>
            <a:endParaRPr lang="en-US" dirty="0"/>
          </a:p>
        </p:txBody>
      </p:sp>
      <p:sp>
        <p:nvSpPr>
          <p:cNvPr id="4" name="AutoShape 15"/>
          <p:cNvSpPr>
            <a:spLocks noChangeArrowheads="1"/>
          </p:cNvSpPr>
          <p:nvPr/>
        </p:nvSpPr>
        <p:spPr bwMode="blackWhite">
          <a:xfrm>
            <a:off x="1676393" y="441841"/>
            <a:ext cx="5806424"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Capital Budgeting Example</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533" y="1143025"/>
            <a:ext cx="804862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171711" y="3472484"/>
            <a:ext cx="4846267" cy="461665"/>
          </a:xfrm>
          <a:prstGeom prst="rect">
            <a:avLst/>
          </a:prstGeom>
          <a:noFill/>
        </p:spPr>
        <p:txBody>
          <a:bodyPr wrap="square" rtlCol="0">
            <a:spAutoFit/>
          </a:bodyPr>
          <a:lstStyle/>
          <a:p>
            <a:r>
              <a:rPr lang="en-US" b="1" dirty="0" smtClean="0">
                <a:solidFill>
                  <a:schemeClr val="tx2"/>
                </a:solidFill>
                <a:effectLst>
                  <a:outerShdw blurRad="38100" dist="38100" dir="2700000" algn="tl">
                    <a:srgbClr val="FFFFFF"/>
                  </a:outerShdw>
                </a:effectLst>
                <a:latin typeface="Verdana" pitchFamily="34" charset="0"/>
              </a:rPr>
              <a:t>Reduce the budget to 175.</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732" y="4160512"/>
            <a:ext cx="7896225" cy="2076450"/>
          </a:xfrm>
          <a:prstGeom prst="rect">
            <a:avLst/>
          </a:prstGeom>
          <a:solidFill>
            <a:schemeClr val="accent1"/>
          </a:solidFill>
          <a:ln>
            <a:noFill/>
          </a:ln>
        </p:spPr>
      </p:pic>
      <p:sp>
        <p:nvSpPr>
          <p:cNvPr id="5" name="Action Button: Back or Previous 4">
            <a:hlinkClick r:id="rId4" action="ppaction://hlinksldjump" highlightClick="1"/>
          </p:cNvPr>
          <p:cNvSpPr/>
          <p:nvPr/>
        </p:nvSpPr>
        <p:spPr bwMode="auto">
          <a:xfrm>
            <a:off x="7735215" y="213388"/>
            <a:ext cx="838182" cy="870906"/>
          </a:xfrm>
          <a:prstGeom prst="actionButtonBackPrevious">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17981248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Integer_LP</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4</a:t>
            </a:fld>
            <a:endParaRPr lang="en-US" dirty="0"/>
          </a:p>
        </p:txBody>
      </p:sp>
      <p:sp>
        <p:nvSpPr>
          <p:cNvPr id="7" name="AutoShape 15"/>
          <p:cNvSpPr>
            <a:spLocks noChangeArrowheads="1"/>
          </p:cNvSpPr>
          <p:nvPr/>
        </p:nvSpPr>
        <p:spPr bwMode="blackWhite">
          <a:xfrm>
            <a:off x="228600" y="152400"/>
            <a:ext cx="44958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A simple LP example</a:t>
            </a:r>
          </a:p>
        </p:txBody>
      </p:sp>
      <p:graphicFrame>
        <p:nvGraphicFramePr>
          <p:cNvPr id="10" name="Table 9"/>
          <p:cNvGraphicFramePr>
            <a:graphicFrameLocks noGrp="1"/>
          </p:cNvGraphicFramePr>
          <p:nvPr/>
        </p:nvGraphicFramePr>
        <p:xfrm>
          <a:off x="5257800" y="152400"/>
          <a:ext cx="3429000" cy="1280160"/>
        </p:xfrm>
        <a:graphic>
          <a:graphicData uri="http://schemas.openxmlformats.org/drawingml/2006/table">
            <a:tbl>
              <a:tblPr firstRow="1" bandRow="1">
                <a:tableStyleId>{5C22544A-7EE6-4342-B048-85BDC9FD1C3A}</a:tableStyleId>
              </a:tblPr>
              <a:tblGrid>
                <a:gridCol w="1219200"/>
                <a:gridCol w="2209800"/>
              </a:tblGrid>
              <a:tr h="36576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Maximize </a:t>
                      </a:r>
                    </a:p>
                  </a:txBody>
                  <a:tcPr marL="18288" marR="1828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7x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+ 11x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Z</a:t>
                      </a:r>
                    </a:p>
                  </a:txBody>
                  <a:tcPr marR="1828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73152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Subject to</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000" b="1" kern="1200" baseline="0" dirty="0" smtClean="0">
                          <a:solidFill>
                            <a:schemeClr val="dk1"/>
                          </a:solidFill>
                          <a:effectLst>
                            <a:outerShdw blurRad="38100" dist="38100" dir="2700000" algn="tl">
                              <a:srgbClr val="FFFFFF"/>
                            </a:outerShdw>
                          </a:effectLst>
                          <a:latin typeface="Calibri" pitchFamily="34" charset="0"/>
                          <a:ea typeface="+mn-ea"/>
                          <a:cs typeface="Calibri" pitchFamily="34" charset="0"/>
                        </a:rPr>
                        <a:t> &amp;</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0</a:t>
                      </a:r>
                    </a:p>
                  </a:txBody>
                  <a:tcPr marR="1828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x</a:t>
                      </a:r>
                      <a:r>
                        <a:rPr lang="en-US" sz="2400" b="1" kern="1200" baseline="-25000" dirty="0" smtClean="0">
                          <a:solidFill>
                            <a:schemeClr val="tx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  +   x</a:t>
                      </a:r>
                      <a:r>
                        <a:rPr lang="en-US" sz="2400" b="1" kern="1200" baseline="-25000" dirty="0" smtClean="0">
                          <a:solidFill>
                            <a:schemeClr val="tx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  ≤  6</a:t>
                      </a:r>
                      <a:r>
                        <a:rPr lang="en-US" sz="2400" b="1" kern="1200" baseline="0" dirty="0" smtClean="0">
                          <a:solidFill>
                            <a:schemeClr val="tx1"/>
                          </a:solidFill>
                          <a:effectLst>
                            <a:outerShdw blurRad="38100" dist="38100" dir="2700000" algn="tl">
                              <a:srgbClr val="FFFFFF"/>
                            </a:outerShdw>
                          </a:effectLst>
                          <a:latin typeface="Calibri" pitchFamily="34" charset="0"/>
                          <a:ea typeface="+mn-ea"/>
                          <a:cs typeface="Calibri" pitchFamily="34" charset="0"/>
                        </a:rPr>
                        <a:t> </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18x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+ 34x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154</a:t>
                      </a:r>
                    </a:p>
                  </a:txBody>
                  <a:tcPr marR="1828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64" name="TextBox 63"/>
          <p:cNvSpPr txBox="1"/>
          <p:nvPr/>
        </p:nvSpPr>
        <p:spPr>
          <a:xfrm>
            <a:off x="762000" y="1295400"/>
            <a:ext cx="6172200" cy="707886"/>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Optimal </a:t>
            </a:r>
            <a:r>
              <a:rPr lang="en-US" sz="2000" b="1" i="1" dirty="0" smtClean="0">
                <a:solidFill>
                  <a:srgbClr val="FF0000"/>
                </a:solidFill>
                <a:effectLst>
                  <a:outerShdw blurRad="38100" dist="38100" dir="2700000" algn="tl">
                    <a:srgbClr val="FFFFFF"/>
                  </a:outerShdw>
                </a:effectLst>
                <a:latin typeface="Calibri" pitchFamily="34" charset="0"/>
                <a:cs typeface="Calibri" pitchFamily="34" charset="0"/>
              </a:rPr>
              <a:t>LP:</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1</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3.125,  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2.875 with Z = 53.5</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Optimal </a:t>
            </a:r>
            <a:r>
              <a:rPr lang="en-US" sz="2000" b="1" i="1" dirty="0" smtClean="0">
                <a:solidFill>
                  <a:srgbClr val="0000FF"/>
                </a:solidFill>
                <a:effectLst>
                  <a:outerShdw blurRad="38100" dist="38100" dir="2700000" algn="tl">
                    <a:srgbClr val="FFFFFF"/>
                  </a:outerShdw>
                </a:effectLst>
                <a:latin typeface="Calibri" pitchFamily="34" charset="0"/>
                <a:cs typeface="Calibri" pitchFamily="34" charset="0"/>
              </a:rPr>
              <a:t>ILP</a:t>
            </a:r>
            <a:r>
              <a:rPr lang="en-US" sz="2000" b="1" i="1" dirty="0" smtClean="0">
                <a:solidFill>
                  <a:srgbClr val="FF0000"/>
                </a:solidFill>
                <a:effectLst>
                  <a:outerShdw blurRad="38100" dist="38100" dir="2700000" algn="tl">
                    <a:srgbClr val="FFFFFF"/>
                  </a:outerShdw>
                </a:effectLst>
                <a:latin typeface="Calibri" pitchFamily="34" charset="0"/>
                <a:cs typeface="Calibri" pitchFamily="34" charset="0"/>
              </a:rPr>
              <a:t>:</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1</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1,  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4 with Z = 51</a:t>
            </a:r>
            <a:endParaRPr lang="en-US" sz="2000" dirty="0" smtClean="0"/>
          </a:p>
        </p:txBody>
      </p:sp>
      <p:grpSp>
        <p:nvGrpSpPr>
          <p:cNvPr id="102" name="Group 101"/>
          <p:cNvGrpSpPr/>
          <p:nvPr/>
        </p:nvGrpSpPr>
        <p:grpSpPr>
          <a:xfrm>
            <a:off x="152400" y="1447800"/>
            <a:ext cx="5486400" cy="4641850"/>
            <a:chOff x="381000" y="1447800"/>
            <a:chExt cx="5486400" cy="4641850"/>
          </a:xfrm>
        </p:grpSpPr>
        <p:grpSp>
          <p:nvGrpSpPr>
            <p:cNvPr id="101" name="Group 100"/>
            <p:cNvGrpSpPr/>
            <p:nvPr/>
          </p:nvGrpSpPr>
          <p:grpSpPr>
            <a:xfrm>
              <a:off x="381000" y="1447800"/>
              <a:ext cx="5486400" cy="4641850"/>
              <a:chOff x="381000" y="1447800"/>
              <a:chExt cx="5486400" cy="4641850"/>
            </a:xfrm>
          </p:grpSpPr>
          <p:grpSp>
            <p:nvGrpSpPr>
              <p:cNvPr id="2" name="Group 75"/>
              <p:cNvGrpSpPr/>
              <p:nvPr/>
            </p:nvGrpSpPr>
            <p:grpSpPr>
              <a:xfrm>
                <a:off x="381000" y="1447800"/>
                <a:ext cx="5486400" cy="4641850"/>
                <a:chOff x="381000" y="1447800"/>
                <a:chExt cx="5486400" cy="4641850"/>
              </a:xfrm>
            </p:grpSpPr>
            <p:grpSp>
              <p:nvGrpSpPr>
                <p:cNvPr id="3" name="Group 73"/>
                <p:cNvGrpSpPr/>
                <p:nvPr/>
              </p:nvGrpSpPr>
              <p:grpSpPr>
                <a:xfrm>
                  <a:off x="381000" y="1447800"/>
                  <a:ext cx="5486400" cy="4641850"/>
                  <a:chOff x="1181100" y="1111250"/>
                  <a:chExt cx="5486400" cy="4641850"/>
                </a:xfrm>
              </p:grpSpPr>
              <p:cxnSp>
                <p:nvCxnSpPr>
                  <p:cNvPr id="94" name="AutoShape 33"/>
                  <p:cNvCxnSpPr>
                    <a:cxnSpLocks noChangeShapeType="1"/>
                  </p:cNvCxnSpPr>
                  <p:nvPr/>
                </p:nvCxnSpPr>
                <p:spPr bwMode="auto">
                  <a:xfrm>
                    <a:off x="1752600" y="2638425"/>
                    <a:ext cx="2743200" cy="2743200"/>
                  </a:xfrm>
                  <a:prstGeom prst="straightConnector1">
                    <a:avLst/>
                  </a:prstGeom>
                  <a:noFill/>
                  <a:ln w="38100">
                    <a:solidFill>
                      <a:srgbClr val="17365D"/>
                    </a:solidFill>
                    <a:round/>
                    <a:headEnd/>
                    <a:tailEnd/>
                  </a:ln>
                  <a:effectLst/>
                </p:spPr>
              </p:cxnSp>
              <p:grpSp>
                <p:nvGrpSpPr>
                  <p:cNvPr id="6" name="Group 72"/>
                  <p:cNvGrpSpPr/>
                  <p:nvPr/>
                </p:nvGrpSpPr>
                <p:grpSpPr>
                  <a:xfrm>
                    <a:off x="1181100" y="1111250"/>
                    <a:ext cx="5486400" cy="4641850"/>
                    <a:chOff x="1181100" y="1111250"/>
                    <a:chExt cx="5486400" cy="4641850"/>
                  </a:xfrm>
                </p:grpSpPr>
                <p:grpSp>
                  <p:nvGrpSpPr>
                    <p:cNvPr id="8" name="Group 3"/>
                    <p:cNvGrpSpPr>
                      <a:grpSpLocks/>
                    </p:cNvGrpSpPr>
                    <p:nvPr/>
                  </p:nvGrpSpPr>
                  <p:grpSpPr bwMode="auto">
                    <a:xfrm>
                      <a:off x="1181100" y="1111250"/>
                      <a:ext cx="571500" cy="4344035"/>
                      <a:chOff x="1620" y="1510"/>
                      <a:chExt cx="900" cy="6841"/>
                    </a:xfrm>
                  </p:grpSpPr>
                  <p:sp>
                    <p:nvSpPr>
                      <p:cNvPr id="163" name="Text Box 4"/>
                      <p:cNvSpPr txBox="1">
                        <a:spLocks noChangeArrowheads="1"/>
                      </p:cNvSpPr>
                      <p:nvPr/>
                    </p:nvSpPr>
                    <p:spPr bwMode="auto">
                      <a:xfrm>
                        <a:off x="1620" y="1510"/>
                        <a:ext cx="684" cy="6841"/>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9</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8</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7</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6</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5</a:t>
                        </a:r>
                        <a:endParaRPr kumimoji="0" lang="en-US" sz="1200" b="1"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4</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3</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2</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1</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9" name="Group 5"/>
                      <p:cNvGrpSpPr>
                        <a:grpSpLocks/>
                      </p:cNvGrpSpPr>
                      <p:nvPr/>
                    </p:nvGrpSpPr>
                    <p:grpSpPr bwMode="auto">
                      <a:xfrm>
                        <a:off x="2448" y="1800"/>
                        <a:ext cx="72" cy="6434"/>
                        <a:chOff x="2448" y="1800"/>
                        <a:chExt cx="72" cy="6434"/>
                      </a:xfrm>
                    </p:grpSpPr>
                    <p:grpSp>
                      <p:nvGrpSpPr>
                        <p:cNvPr id="11" name="Group 6"/>
                        <p:cNvGrpSpPr>
                          <a:grpSpLocks/>
                        </p:cNvGrpSpPr>
                        <p:nvPr/>
                      </p:nvGrpSpPr>
                      <p:grpSpPr bwMode="auto">
                        <a:xfrm>
                          <a:off x="2448" y="1800"/>
                          <a:ext cx="72" cy="5714"/>
                          <a:chOff x="2448" y="5806"/>
                          <a:chExt cx="72" cy="5714"/>
                        </a:xfrm>
                      </p:grpSpPr>
                      <p:cxnSp>
                        <p:nvCxnSpPr>
                          <p:cNvPr id="167" name="AutoShape 7"/>
                          <p:cNvCxnSpPr>
                            <a:cxnSpLocks noChangeShapeType="1"/>
                          </p:cNvCxnSpPr>
                          <p:nvPr/>
                        </p:nvCxnSpPr>
                        <p:spPr bwMode="auto">
                          <a:xfrm rot="5400000">
                            <a:off x="2484" y="5770"/>
                            <a:ext cx="0" cy="72"/>
                          </a:xfrm>
                          <a:prstGeom prst="straightConnector1">
                            <a:avLst/>
                          </a:prstGeom>
                          <a:noFill/>
                          <a:ln w="38100">
                            <a:solidFill>
                              <a:srgbClr val="000000"/>
                            </a:solidFill>
                            <a:round/>
                            <a:headEnd/>
                            <a:tailEnd/>
                          </a:ln>
                        </p:spPr>
                      </p:cxnSp>
                      <p:grpSp>
                        <p:nvGrpSpPr>
                          <p:cNvPr id="12" name="Group 8"/>
                          <p:cNvGrpSpPr>
                            <a:grpSpLocks/>
                          </p:cNvGrpSpPr>
                          <p:nvPr/>
                        </p:nvGrpSpPr>
                        <p:grpSpPr bwMode="auto">
                          <a:xfrm>
                            <a:off x="2448" y="6480"/>
                            <a:ext cx="72" cy="5040"/>
                            <a:chOff x="2520" y="6989"/>
                            <a:chExt cx="72" cy="5040"/>
                          </a:xfrm>
                        </p:grpSpPr>
                        <p:cxnSp>
                          <p:nvCxnSpPr>
                            <p:cNvPr id="169" name="AutoShape 9"/>
                            <p:cNvCxnSpPr>
                              <a:cxnSpLocks noChangeShapeType="1"/>
                            </p:cNvCxnSpPr>
                            <p:nvPr/>
                          </p:nvCxnSpPr>
                          <p:spPr bwMode="auto">
                            <a:xfrm rot="5400000">
                              <a:off x="2556" y="10553"/>
                              <a:ext cx="0" cy="72"/>
                            </a:xfrm>
                            <a:prstGeom prst="straightConnector1">
                              <a:avLst/>
                            </a:prstGeom>
                            <a:noFill/>
                            <a:ln w="38100">
                              <a:solidFill>
                                <a:srgbClr val="000000"/>
                              </a:solidFill>
                              <a:round/>
                              <a:headEnd/>
                              <a:tailEnd/>
                            </a:ln>
                          </p:spPr>
                        </p:cxnSp>
                        <p:cxnSp>
                          <p:nvCxnSpPr>
                            <p:cNvPr id="170" name="AutoShape 10"/>
                            <p:cNvCxnSpPr>
                              <a:cxnSpLocks noChangeShapeType="1"/>
                            </p:cNvCxnSpPr>
                            <p:nvPr/>
                          </p:nvCxnSpPr>
                          <p:spPr bwMode="auto">
                            <a:xfrm rot="5400000">
                              <a:off x="2556" y="9833"/>
                              <a:ext cx="0" cy="72"/>
                            </a:xfrm>
                            <a:prstGeom prst="straightConnector1">
                              <a:avLst/>
                            </a:prstGeom>
                            <a:noFill/>
                            <a:ln w="38100">
                              <a:solidFill>
                                <a:srgbClr val="000000"/>
                              </a:solidFill>
                              <a:round/>
                              <a:headEnd/>
                              <a:tailEnd/>
                            </a:ln>
                          </p:spPr>
                        </p:cxnSp>
                        <p:cxnSp>
                          <p:nvCxnSpPr>
                            <p:cNvPr id="171" name="AutoShape 11"/>
                            <p:cNvCxnSpPr>
                              <a:cxnSpLocks noChangeShapeType="1"/>
                            </p:cNvCxnSpPr>
                            <p:nvPr/>
                          </p:nvCxnSpPr>
                          <p:spPr bwMode="auto">
                            <a:xfrm rot="5400000">
                              <a:off x="2556" y="9113"/>
                              <a:ext cx="0" cy="72"/>
                            </a:xfrm>
                            <a:prstGeom prst="straightConnector1">
                              <a:avLst/>
                            </a:prstGeom>
                            <a:noFill/>
                            <a:ln w="38100">
                              <a:solidFill>
                                <a:srgbClr val="000000"/>
                              </a:solidFill>
                              <a:round/>
                              <a:headEnd/>
                              <a:tailEnd/>
                            </a:ln>
                          </p:spPr>
                        </p:cxnSp>
                        <p:cxnSp>
                          <p:nvCxnSpPr>
                            <p:cNvPr id="172" name="AutoShape 12"/>
                            <p:cNvCxnSpPr>
                              <a:cxnSpLocks noChangeShapeType="1"/>
                            </p:cNvCxnSpPr>
                            <p:nvPr/>
                          </p:nvCxnSpPr>
                          <p:spPr bwMode="auto">
                            <a:xfrm rot="5400000">
                              <a:off x="2556" y="8393"/>
                              <a:ext cx="0" cy="72"/>
                            </a:xfrm>
                            <a:prstGeom prst="straightConnector1">
                              <a:avLst/>
                            </a:prstGeom>
                            <a:noFill/>
                            <a:ln w="38100">
                              <a:solidFill>
                                <a:srgbClr val="000000"/>
                              </a:solidFill>
                              <a:round/>
                              <a:headEnd/>
                              <a:tailEnd/>
                            </a:ln>
                          </p:spPr>
                        </p:cxnSp>
                        <p:cxnSp>
                          <p:nvCxnSpPr>
                            <p:cNvPr id="173" name="AutoShape 13"/>
                            <p:cNvCxnSpPr>
                              <a:cxnSpLocks noChangeShapeType="1"/>
                            </p:cNvCxnSpPr>
                            <p:nvPr/>
                          </p:nvCxnSpPr>
                          <p:spPr bwMode="auto">
                            <a:xfrm rot="5400000">
                              <a:off x="2556" y="7673"/>
                              <a:ext cx="0" cy="72"/>
                            </a:xfrm>
                            <a:prstGeom prst="straightConnector1">
                              <a:avLst/>
                            </a:prstGeom>
                            <a:noFill/>
                            <a:ln w="38100">
                              <a:solidFill>
                                <a:srgbClr val="000000"/>
                              </a:solidFill>
                              <a:round/>
                              <a:headEnd/>
                              <a:tailEnd/>
                            </a:ln>
                          </p:spPr>
                        </p:cxnSp>
                        <p:cxnSp>
                          <p:nvCxnSpPr>
                            <p:cNvPr id="174" name="AutoShape 14"/>
                            <p:cNvCxnSpPr>
                              <a:cxnSpLocks noChangeShapeType="1"/>
                            </p:cNvCxnSpPr>
                            <p:nvPr/>
                          </p:nvCxnSpPr>
                          <p:spPr bwMode="auto">
                            <a:xfrm rot="5400000">
                              <a:off x="2556" y="6953"/>
                              <a:ext cx="0" cy="72"/>
                            </a:xfrm>
                            <a:prstGeom prst="straightConnector1">
                              <a:avLst/>
                            </a:prstGeom>
                            <a:noFill/>
                            <a:ln w="38100">
                              <a:solidFill>
                                <a:srgbClr val="000000"/>
                              </a:solidFill>
                              <a:round/>
                              <a:headEnd/>
                              <a:tailEnd/>
                            </a:ln>
                          </p:spPr>
                        </p:cxnSp>
                        <p:cxnSp>
                          <p:nvCxnSpPr>
                            <p:cNvPr id="175" name="AutoShape 15"/>
                            <p:cNvCxnSpPr>
                              <a:cxnSpLocks noChangeShapeType="1"/>
                            </p:cNvCxnSpPr>
                            <p:nvPr/>
                          </p:nvCxnSpPr>
                          <p:spPr bwMode="auto">
                            <a:xfrm rot="5400000">
                              <a:off x="2556" y="11993"/>
                              <a:ext cx="0" cy="72"/>
                            </a:xfrm>
                            <a:prstGeom prst="straightConnector1">
                              <a:avLst/>
                            </a:prstGeom>
                            <a:noFill/>
                            <a:ln w="38100">
                              <a:solidFill>
                                <a:srgbClr val="000000"/>
                              </a:solidFill>
                              <a:round/>
                              <a:headEnd/>
                              <a:tailEnd/>
                            </a:ln>
                          </p:spPr>
                        </p:cxnSp>
                        <p:cxnSp>
                          <p:nvCxnSpPr>
                            <p:cNvPr id="176" name="AutoShape 16"/>
                            <p:cNvCxnSpPr>
                              <a:cxnSpLocks noChangeShapeType="1"/>
                            </p:cNvCxnSpPr>
                            <p:nvPr/>
                          </p:nvCxnSpPr>
                          <p:spPr bwMode="auto">
                            <a:xfrm rot="5400000">
                              <a:off x="2556" y="11258"/>
                              <a:ext cx="0" cy="72"/>
                            </a:xfrm>
                            <a:prstGeom prst="straightConnector1">
                              <a:avLst/>
                            </a:prstGeom>
                            <a:noFill/>
                            <a:ln w="38100">
                              <a:solidFill>
                                <a:srgbClr val="000000"/>
                              </a:solidFill>
                              <a:round/>
                              <a:headEnd/>
                              <a:tailEnd/>
                            </a:ln>
                          </p:spPr>
                        </p:cxnSp>
                      </p:grpSp>
                    </p:grpSp>
                    <p:cxnSp>
                      <p:nvCxnSpPr>
                        <p:cNvPr id="166" name="AutoShape 17"/>
                        <p:cNvCxnSpPr>
                          <a:cxnSpLocks noChangeShapeType="1"/>
                        </p:cNvCxnSpPr>
                        <p:nvPr/>
                      </p:nvCxnSpPr>
                      <p:spPr bwMode="auto">
                        <a:xfrm flipV="1">
                          <a:off x="2520" y="1800"/>
                          <a:ext cx="0" cy="6434"/>
                        </a:xfrm>
                        <a:prstGeom prst="straightConnector1">
                          <a:avLst/>
                        </a:prstGeom>
                        <a:noFill/>
                        <a:ln w="9525">
                          <a:solidFill>
                            <a:srgbClr val="000000"/>
                          </a:solidFill>
                          <a:round/>
                          <a:headEnd/>
                          <a:tailEnd/>
                        </a:ln>
                      </p:spPr>
                    </p:cxnSp>
                  </p:grpSp>
                </p:grpSp>
                <p:grpSp>
                  <p:nvGrpSpPr>
                    <p:cNvPr id="13" name="Group 18"/>
                    <p:cNvGrpSpPr>
                      <a:grpSpLocks/>
                    </p:cNvGrpSpPr>
                    <p:nvPr/>
                  </p:nvGrpSpPr>
                  <p:grpSpPr bwMode="auto">
                    <a:xfrm>
                      <a:off x="1752600" y="5380355"/>
                      <a:ext cx="4914900" cy="372745"/>
                      <a:chOff x="2520" y="8233"/>
                      <a:chExt cx="7740" cy="587"/>
                    </a:xfrm>
                  </p:grpSpPr>
                  <p:cxnSp>
                    <p:nvCxnSpPr>
                      <p:cNvPr id="99" name="AutoShape 19"/>
                      <p:cNvCxnSpPr>
                        <a:cxnSpLocks noChangeShapeType="1"/>
                      </p:cNvCxnSpPr>
                      <p:nvPr/>
                    </p:nvCxnSpPr>
                    <p:spPr bwMode="auto">
                      <a:xfrm>
                        <a:off x="2520" y="8233"/>
                        <a:ext cx="6780" cy="1"/>
                      </a:xfrm>
                      <a:prstGeom prst="straightConnector1">
                        <a:avLst/>
                      </a:prstGeom>
                      <a:noFill/>
                      <a:ln w="9525">
                        <a:solidFill>
                          <a:srgbClr val="000000"/>
                        </a:solidFill>
                        <a:round/>
                        <a:headEnd/>
                        <a:tailEnd/>
                      </a:ln>
                    </p:spPr>
                  </p:cxnSp>
                  <p:sp>
                    <p:nvSpPr>
                      <p:cNvPr id="100" name="Text Box 20"/>
                      <p:cNvSpPr txBox="1">
                        <a:spLocks noChangeArrowheads="1"/>
                      </p:cNvSpPr>
                      <p:nvPr/>
                    </p:nvSpPr>
                    <p:spPr bwMode="auto">
                      <a:xfrm>
                        <a:off x="2880" y="8460"/>
                        <a:ext cx="7380" cy="360"/>
                      </a:xfrm>
                      <a:prstGeom prst="rect">
                        <a:avLst/>
                      </a:prstGeom>
                      <a:noFill/>
                      <a:ln w="9525">
                        <a:noFill/>
                        <a:miter lim="800000"/>
                        <a:headEnd/>
                        <a:tailEnd/>
                      </a:ln>
                    </p:spPr>
                    <p:txBody>
                      <a:bodyPr vert="horz" wrap="square" lIns="91440" tIns="0" rIns="9144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cs typeface="Arial" pitchFamily="34" charset="0"/>
                          </a:rPr>
                          <a:t>   </a:t>
                        </a:r>
                        <a:r>
                          <a:rPr lang="en-US" sz="1600" b="1" dirty="0" smtClean="0">
                            <a:effectLst/>
                            <a:latin typeface="Calibri" pitchFamily="34" charset="0"/>
                            <a:cs typeface="Calibri" pitchFamily="34" charset="0"/>
                          </a:rPr>
                          <a:t>1       2        3        4        5        6        7       8        9    </a:t>
                        </a:r>
                      </a:p>
                    </p:txBody>
                  </p:sp>
                  <p:grpSp>
                    <p:nvGrpSpPr>
                      <p:cNvPr id="14" name="Group 21"/>
                      <p:cNvGrpSpPr>
                        <a:grpSpLocks/>
                      </p:cNvGrpSpPr>
                      <p:nvPr/>
                    </p:nvGrpSpPr>
                    <p:grpSpPr bwMode="auto">
                      <a:xfrm>
                        <a:off x="2520" y="8279"/>
                        <a:ext cx="6480" cy="72"/>
                        <a:chOff x="2520" y="8279"/>
                        <a:chExt cx="6480" cy="72"/>
                      </a:xfrm>
                    </p:grpSpPr>
                    <p:grpSp>
                      <p:nvGrpSpPr>
                        <p:cNvPr id="15" name="Group 22"/>
                        <p:cNvGrpSpPr>
                          <a:grpSpLocks/>
                        </p:cNvGrpSpPr>
                        <p:nvPr/>
                      </p:nvGrpSpPr>
                      <p:grpSpPr bwMode="auto">
                        <a:xfrm>
                          <a:off x="2520" y="8279"/>
                          <a:ext cx="5760" cy="72"/>
                          <a:chOff x="1728" y="12789"/>
                          <a:chExt cx="5760" cy="72"/>
                        </a:xfrm>
                      </p:grpSpPr>
                      <p:cxnSp>
                        <p:nvCxnSpPr>
                          <p:cNvPr id="154" name="AutoShape 23"/>
                          <p:cNvCxnSpPr>
                            <a:cxnSpLocks noChangeShapeType="1"/>
                          </p:cNvCxnSpPr>
                          <p:nvPr/>
                        </p:nvCxnSpPr>
                        <p:spPr bwMode="auto">
                          <a:xfrm>
                            <a:off x="7488" y="12789"/>
                            <a:ext cx="0" cy="72"/>
                          </a:xfrm>
                          <a:prstGeom prst="straightConnector1">
                            <a:avLst/>
                          </a:prstGeom>
                          <a:noFill/>
                          <a:ln w="38100">
                            <a:solidFill>
                              <a:srgbClr val="000000"/>
                            </a:solidFill>
                            <a:round/>
                            <a:headEnd/>
                            <a:tailEnd/>
                          </a:ln>
                        </p:spPr>
                      </p:cxnSp>
                      <p:cxnSp>
                        <p:nvCxnSpPr>
                          <p:cNvPr id="155" name="AutoShape 24"/>
                          <p:cNvCxnSpPr>
                            <a:cxnSpLocks noChangeShapeType="1"/>
                          </p:cNvCxnSpPr>
                          <p:nvPr/>
                        </p:nvCxnSpPr>
                        <p:spPr bwMode="auto">
                          <a:xfrm>
                            <a:off x="6768" y="12789"/>
                            <a:ext cx="0" cy="72"/>
                          </a:xfrm>
                          <a:prstGeom prst="straightConnector1">
                            <a:avLst/>
                          </a:prstGeom>
                          <a:noFill/>
                          <a:ln w="38100">
                            <a:solidFill>
                              <a:srgbClr val="000000"/>
                            </a:solidFill>
                            <a:round/>
                            <a:headEnd/>
                            <a:tailEnd/>
                          </a:ln>
                        </p:spPr>
                      </p:cxnSp>
                      <p:cxnSp>
                        <p:nvCxnSpPr>
                          <p:cNvPr id="156" name="AutoShape 25"/>
                          <p:cNvCxnSpPr>
                            <a:cxnSpLocks noChangeShapeType="1"/>
                          </p:cNvCxnSpPr>
                          <p:nvPr/>
                        </p:nvCxnSpPr>
                        <p:spPr bwMode="auto">
                          <a:xfrm>
                            <a:off x="1728" y="12789"/>
                            <a:ext cx="0" cy="72"/>
                          </a:xfrm>
                          <a:prstGeom prst="straightConnector1">
                            <a:avLst/>
                          </a:prstGeom>
                          <a:noFill/>
                          <a:ln w="38100">
                            <a:solidFill>
                              <a:srgbClr val="000000"/>
                            </a:solidFill>
                            <a:round/>
                            <a:headEnd/>
                            <a:tailEnd/>
                          </a:ln>
                        </p:spPr>
                      </p:cxnSp>
                      <p:cxnSp>
                        <p:nvCxnSpPr>
                          <p:cNvPr id="157" name="AutoShape 26"/>
                          <p:cNvCxnSpPr>
                            <a:cxnSpLocks noChangeShapeType="1"/>
                          </p:cNvCxnSpPr>
                          <p:nvPr/>
                        </p:nvCxnSpPr>
                        <p:spPr bwMode="auto">
                          <a:xfrm>
                            <a:off x="6048" y="12789"/>
                            <a:ext cx="0" cy="72"/>
                          </a:xfrm>
                          <a:prstGeom prst="straightConnector1">
                            <a:avLst/>
                          </a:prstGeom>
                          <a:noFill/>
                          <a:ln w="38100">
                            <a:solidFill>
                              <a:srgbClr val="000000"/>
                            </a:solidFill>
                            <a:round/>
                            <a:headEnd/>
                            <a:tailEnd/>
                          </a:ln>
                        </p:spPr>
                      </p:cxnSp>
                      <p:cxnSp>
                        <p:nvCxnSpPr>
                          <p:cNvPr id="158" name="AutoShape 27"/>
                          <p:cNvCxnSpPr>
                            <a:cxnSpLocks noChangeShapeType="1"/>
                          </p:cNvCxnSpPr>
                          <p:nvPr/>
                        </p:nvCxnSpPr>
                        <p:spPr bwMode="auto">
                          <a:xfrm>
                            <a:off x="5328" y="12789"/>
                            <a:ext cx="0" cy="72"/>
                          </a:xfrm>
                          <a:prstGeom prst="straightConnector1">
                            <a:avLst/>
                          </a:prstGeom>
                          <a:noFill/>
                          <a:ln w="38100">
                            <a:solidFill>
                              <a:srgbClr val="000000"/>
                            </a:solidFill>
                            <a:round/>
                            <a:headEnd/>
                            <a:tailEnd/>
                          </a:ln>
                        </p:spPr>
                      </p:cxnSp>
                      <p:cxnSp>
                        <p:nvCxnSpPr>
                          <p:cNvPr id="159" name="AutoShape 28"/>
                          <p:cNvCxnSpPr>
                            <a:cxnSpLocks noChangeShapeType="1"/>
                          </p:cNvCxnSpPr>
                          <p:nvPr/>
                        </p:nvCxnSpPr>
                        <p:spPr bwMode="auto">
                          <a:xfrm>
                            <a:off x="4608" y="12789"/>
                            <a:ext cx="0" cy="72"/>
                          </a:xfrm>
                          <a:prstGeom prst="straightConnector1">
                            <a:avLst/>
                          </a:prstGeom>
                          <a:noFill/>
                          <a:ln w="38100">
                            <a:solidFill>
                              <a:srgbClr val="000000"/>
                            </a:solidFill>
                            <a:round/>
                            <a:headEnd/>
                            <a:tailEnd/>
                          </a:ln>
                        </p:spPr>
                      </p:cxnSp>
                      <p:cxnSp>
                        <p:nvCxnSpPr>
                          <p:cNvPr id="160" name="AutoShape 29"/>
                          <p:cNvCxnSpPr>
                            <a:cxnSpLocks noChangeShapeType="1"/>
                          </p:cNvCxnSpPr>
                          <p:nvPr/>
                        </p:nvCxnSpPr>
                        <p:spPr bwMode="auto">
                          <a:xfrm>
                            <a:off x="3888" y="12789"/>
                            <a:ext cx="0" cy="72"/>
                          </a:xfrm>
                          <a:prstGeom prst="straightConnector1">
                            <a:avLst/>
                          </a:prstGeom>
                          <a:noFill/>
                          <a:ln w="38100">
                            <a:solidFill>
                              <a:srgbClr val="000000"/>
                            </a:solidFill>
                            <a:round/>
                            <a:headEnd/>
                            <a:tailEnd/>
                          </a:ln>
                        </p:spPr>
                      </p:cxnSp>
                      <p:cxnSp>
                        <p:nvCxnSpPr>
                          <p:cNvPr id="161" name="AutoShape 30"/>
                          <p:cNvCxnSpPr>
                            <a:cxnSpLocks noChangeShapeType="1"/>
                          </p:cNvCxnSpPr>
                          <p:nvPr/>
                        </p:nvCxnSpPr>
                        <p:spPr bwMode="auto">
                          <a:xfrm>
                            <a:off x="3168" y="12789"/>
                            <a:ext cx="0" cy="72"/>
                          </a:xfrm>
                          <a:prstGeom prst="straightConnector1">
                            <a:avLst/>
                          </a:prstGeom>
                          <a:noFill/>
                          <a:ln w="38100">
                            <a:solidFill>
                              <a:srgbClr val="000000"/>
                            </a:solidFill>
                            <a:round/>
                            <a:headEnd/>
                            <a:tailEnd/>
                          </a:ln>
                        </p:spPr>
                      </p:cxnSp>
                      <p:cxnSp>
                        <p:nvCxnSpPr>
                          <p:cNvPr id="162" name="AutoShape 31"/>
                          <p:cNvCxnSpPr>
                            <a:cxnSpLocks noChangeShapeType="1"/>
                          </p:cNvCxnSpPr>
                          <p:nvPr/>
                        </p:nvCxnSpPr>
                        <p:spPr bwMode="auto">
                          <a:xfrm>
                            <a:off x="2448" y="12789"/>
                            <a:ext cx="0" cy="72"/>
                          </a:xfrm>
                          <a:prstGeom prst="straightConnector1">
                            <a:avLst/>
                          </a:prstGeom>
                          <a:noFill/>
                          <a:ln w="38100">
                            <a:solidFill>
                              <a:srgbClr val="000000"/>
                            </a:solidFill>
                            <a:round/>
                            <a:headEnd/>
                            <a:tailEnd/>
                          </a:ln>
                        </p:spPr>
                      </p:cxnSp>
                    </p:grpSp>
                    <p:cxnSp>
                      <p:nvCxnSpPr>
                        <p:cNvPr id="153" name="AutoShape 32"/>
                        <p:cNvCxnSpPr>
                          <a:cxnSpLocks noChangeShapeType="1"/>
                        </p:cNvCxnSpPr>
                        <p:nvPr/>
                      </p:nvCxnSpPr>
                      <p:spPr bwMode="auto">
                        <a:xfrm>
                          <a:off x="9000" y="8279"/>
                          <a:ext cx="0" cy="72"/>
                        </a:xfrm>
                        <a:prstGeom prst="straightConnector1">
                          <a:avLst/>
                        </a:prstGeom>
                        <a:noFill/>
                        <a:ln w="38100">
                          <a:solidFill>
                            <a:srgbClr val="000000"/>
                          </a:solidFill>
                          <a:round/>
                          <a:headEnd/>
                          <a:tailEnd/>
                        </a:ln>
                      </p:spPr>
                    </p:cxnSp>
                  </p:grpSp>
                </p:grpSp>
                <p:cxnSp>
                  <p:nvCxnSpPr>
                    <p:cNvPr id="98" name="AutoShape 34"/>
                    <p:cNvCxnSpPr>
                      <a:cxnSpLocks noChangeShapeType="1"/>
                    </p:cNvCxnSpPr>
                    <p:nvPr/>
                  </p:nvCxnSpPr>
                  <p:spPr bwMode="auto">
                    <a:xfrm>
                      <a:off x="1752600" y="3352800"/>
                      <a:ext cx="3886200" cy="2027238"/>
                    </a:xfrm>
                    <a:prstGeom prst="straightConnector1">
                      <a:avLst/>
                    </a:prstGeom>
                    <a:noFill/>
                    <a:ln w="38100">
                      <a:solidFill>
                        <a:srgbClr val="0D0D0D"/>
                      </a:solidFill>
                      <a:round/>
                      <a:headEnd/>
                      <a:tailEnd/>
                    </a:ln>
                    <a:effectLst/>
                  </p:spPr>
                </p:cxnSp>
              </p:grpSp>
            </p:grpSp>
            <p:sp>
              <p:nvSpPr>
                <p:cNvPr id="93" name="Freeform 92"/>
                <p:cNvSpPr/>
                <p:nvPr/>
              </p:nvSpPr>
              <p:spPr bwMode="auto">
                <a:xfrm>
                  <a:off x="941832" y="3666744"/>
                  <a:ext cx="2743200" cy="2057400"/>
                </a:xfrm>
                <a:custGeom>
                  <a:avLst/>
                  <a:gdLst>
                    <a:gd name="connsiteX0" fmla="*/ 0 w 2743200"/>
                    <a:gd name="connsiteY0" fmla="*/ 2057400 h 2057400"/>
                    <a:gd name="connsiteX1" fmla="*/ 9144 w 2743200"/>
                    <a:gd name="connsiteY1" fmla="*/ 0 h 2057400"/>
                    <a:gd name="connsiteX2" fmla="*/ 1499616 w 2743200"/>
                    <a:gd name="connsiteY2" fmla="*/ 804672 h 2057400"/>
                    <a:gd name="connsiteX3" fmla="*/ 2743200 w 2743200"/>
                    <a:gd name="connsiteY3" fmla="*/ 2048256 h 2057400"/>
                    <a:gd name="connsiteX4" fmla="*/ 0 w 2743200"/>
                    <a:gd name="connsiteY4" fmla="*/ 2057400 h 2057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0" h="2057400">
                      <a:moveTo>
                        <a:pt x="0" y="2057400"/>
                      </a:moveTo>
                      <a:lnTo>
                        <a:pt x="9144" y="0"/>
                      </a:lnTo>
                      <a:lnTo>
                        <a:pt x="1499616" y="804672"/>
                      </a:lnTo>
                      <a:lnTo>
                        <a:pt x="2743200" y="2048256"/>
                      </a:lnTo>
                      <a:lnTo>
                        <a:pt x="0" y="2057400"/>
                      </a:lnTo>
                      <a:close/>
                    </a:path>
                  </a:pathLst>
                </a:cu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grpSp>
            <p:nvGrpSpPr>
              <p:cNvPr id="16" name="Group 35"/>
              <p:cNvGrpSpPr>
                <a:grpSpLocks/>
              </p:cNvGrpSpPr>
              <p:nvPr/>
            </p:nvGrpSpPr>
            <p:grpSpPr bwMode="auto">
              <a:xfrm>
                <a:off x="1371600" y="3886200"/>
                <a:ext cx="3657600" cy="1416050"/>
                <a:chOff x="3480" y="5594"/>
                <a:chExt cx="5760" cy="2232"/>
              </a:xfrm>
            </p:grpSpPr>
            <p:grpSp>
              <p:nvGrpSpPr>
                <p:cNvPr id="17" name="Group 36"/>
                <p:cNvGrpSpPr>
                  <a:grpSpLocks/>
                </p:cNvGrpSpPr>
                <p:nvPr/>
              </p:nvGrpSpPr>
              <p:grpSpPr bwMode="auto">
                <a:xfrm>
                  <a:off x="3480" y="7019"/>
                  <a:ext cx="5760" cy="807"/>
                  <a:chOff x="3480" y="7019"/>
                  <a:chExt cx="5760" cy="807"/>
                </a:xfrm>
              </p:grpSpPr>
              <p:grpSp>
                <p:nvGrpSpPr>
                  <p:cNvPr id="18" name="Group 37"/>
                  <p:cNvGrpSpPr>
                    <a:grpSpLocks/>
                  </p:cNvGrpSpPr>
                  <p:nvPr/>
                </p:nvGrpSpPr>
                <p:grpSpPr bwMode="auto">
                  <a:xfrm>
                    <a:off x="3480" y="7754"/>
                    <a:ext cx="5760" cy="72"/>
                    <a:chOff x="2760" y="8519"/>
                    <a:chExt cx="5760" cy="72"/>
                  </a:xfrm>
                </p:grpSpPr>
                <p:cxnSp>
                  <p:nvCxnSpPr>
                    <p:cNvPr id="211" name="AutoShape 38"/>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212" name="AutoShape 39"/>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213" name="AutoShape 40"/>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214" name="AutoShape 41"/>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215" name="AutoShape 42"/>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216" name="AutoShape 43"/>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217" name="AutoShape 44"/>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218" name="AutoShape 45"/>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219" name="AutoShape 46"/>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nvGrpSpPr>
                  <p:cNvPr id="19" name="Group 47"/>
                  <p:cNvGrpSpPr>
                    <a:grpSpLocks/>
                  </p:cNvGrpSpPr>
                  <p:nvPr/>
                </p:nvGrpSpPr>
                <p:grpSpPr bwMode="auto">
                  <a:xfrm>
                    <a:off x="3480" y="7019"/>
                    <a:ext cx="5760" cy="72"/>
                    <a:chOff x="2760" y="8519"/>
                    <a:chExt cx="5760" cy="72"/>
                  </a:xfrm>
                </p:grpSpPr>
                <p:cxnSp>
                  <p:nvCxnSpPr>
                    <p:cNvPr id="202" name="AutoShape 48"/>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203" name="AutoShape 49"/>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204" name="AutoShape 50"/>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205" name="AutoShape 51"/>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206" name="AutoShape 52"/>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207" name="AutoShape 53"/>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208" name="AutoShape 54"/>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209" name="AutoShape 55"/>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210" name="AutoShape 56"/>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grpSp>
              <p:nvGrpSpPr>
                <p:cNvPr id="20" name="Group 57"/>
                <p:cNvGrpSpPr>
                  <a:grpSpLocks/>
                </p:cNvGrpSpPr>
                <p:nvPr/>
              </p:nvGrpSpPr>
              <p:grpSpPr bwMode="auto">
                <a:xfrm>
                  <a:off x="3480" y="5594"/>
                  <a:ext cx="5760" cy="807"/>
                  <a:chOff x="3480" y="7019"/>
                  <a:chExt cx="5760" cy="807"/>
                </a:xfrm>
              </p:grpSpPr>
              <p:grpSp>
                <p:nvGrpSpPr>
                  <p:cNvPr id="21" name="Group 58"/>
                  <p:cNvGrpSpPr>
                    <a:grpSpLocks/>
                  </p:cNvGrpSpPr>
                  <p:nvPr/>
                </p:nvGrpSpPr>
                <p:grpSpPr bwMode="auto">
                  <a:xfrm>
                    <a:off x="3480" y="7754"/>
                    <a:ext cx="5760" cy="72"/>
                    <a:chOff x="2760" y="8519"/>
                    <a:chExt cx="5760" cy="72"/>
                  </a:xfrm>
                </p:grpSpPr>
                <p:cxnSp>
                  <p:nvCxnSpPr>
                    <p:cNvPr id="191" name="AutoShape 59"/>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192" name="AutoShape 60"/>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193" name="AutoShape 61"/>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194" name="AutoShape 62"/>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195" name="AutoShape 63"/>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196" name="AutoShape 64"/>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197" name="AutoShape 65"/>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198" name="AutoShape 66"/>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199" name="AutoShape 67"/>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nvGrpSpPr>
                  <p:cNvPr id="22" name="Group 68"/>
                  <p:cNvGrpSpPr>
                    <a:grpSpLocks/>
                  </p:cNvGrpSpPr>
                  <p:nvPr/>
                </p:nvGrpSpPr>
                <p:grpSpPr bwMode="auto">
                  <a:xfrm>
                    <a:off x="3480" y="7019"/>
                    <a:ext cx="5760" cy="72"/>
                    <a:chOff x="2760" y="8519"/>
                    <a:chExt cx="5760" cy="72"/>
                  </a:xfrm>
                </p:grpSpPr>
                <p:cxnSp>
                  <p:nvCxnSpPr>
                    <p:cNvPr id="182" name="AutoShape 69"/>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183" name="AutoShape 70"/>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184" name="AutoShape 71"/>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185" name="AutoShape 72"/>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186" name="AutoShape 73"/>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187" name="AutoShape 74"/>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188" name="AutoShape 75"/>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189" name="AutoShape 76"/>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190" name="AutoShape 77"/>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grpSp>
        </p:grpSp>
        <p:sp>
          <p:nvSpPr>
            <p:cNvPr id="220" name="Oval 219"/>
            <p:cNvSpPr/>
            <p:nvPr/>
          </p:nvSpPr>
          <p:spPr bwMode="auto">
            <a:xfrm>
              <a:off x="2377440" y="4389120"/>
              <a:ext cx="76200" cy="76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96" name="Oval 95"/>
            <p:cNvSpPr/>
            <p:nvPr/>
          </p:nvSpPr>
          <p:spPr bwMode="auto">
            <a:xfrm>
              <a:off x="1325880" y="3858768"/>
              <a:ext cx="76200" cy="76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103" name="Rectangle 102"/>
          <p:cNvSpPr/>
          <p:nvPr/>
        </p:nvSpPr>
        <p:spPr>
          <a:xfrm>
            <a:off x="1143000" y="2209800"/>
            <a:ext cx="3581400" cy="1015663"/>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There is no efficient procedure (</a:t>
            </a:r>
            <a:r>
              <a:rPr lang="en-US" sz="2000" b="1" smtClean="0">
                <a:solidFill>
                  <a:schemeClr val="dk1"/>
                </a:solidFill>
                <a:effectLst>
                  <a:outerShdw blurRad="38100" dist="38100" dir="2700000" algn="tl">
                    <a:srgbClr val="FFFFFF"/>
                  </a:outerShdw>
                </a:effectLst>
                <a:latin typeface="Calibri" pitchFamily="34" charset="0"/>
                <a:cs typeface="Calibri" pitchFamily="34" charset="0"/>
              </a:rPr>
              <a:t>like Simplex) </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available to find the optimal solution.</a:t>
            </a:r>
            <a:endParaRPr lang="en-US" sz="2000" dirty="0"/>
          </a:p>
        </p:txBody>
      </p:sp>
      <p:sp>
        <p:nvSpPr>
          <p:cNvPr id="104" name="Rectangle 103"/>
          <p:cNvSpPr/>
          <p:nvPr/>
        </p:nvSpPr>
        <p:spPr>
          <a:xfrm>
            <a:off x="5105400" y="1828800"/>
            <a:ext cx="3810000" cy="4062651"/>
          </a:xfrm>
          <a:prstGeom prst="rect">
            <a:avLst/>
          </a:prstGeom>
          <a:ln w="38100" cmpd="dbl">
            <a:solidFill>
              <a:schemeClr val="tx1"/>
            </a:solidFill>
          </a:ln>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Many approaches: Start with LP.</a:t>
            </a:r>
          </a:p>
          <a:p>
            <a:pPr marL="228600" indent="-228600">
              <a:buAutoNum type="arabicPeriod"/>
            </a:pPr>
            <a:r>
              <a:rPr lang="en-US" sz="2000" b="1" i="1" dirty="0" smtClean="0">
                <a:solidFill>
                  <a:srgbClr val="C00000"/>
                </a:solidFill>
                <a:effectLst>
                  <a:outerShdw blurRad="38100" dist="38100" dir="2700000" algn="tl">
                    <a:srgbClr val="FFFFFF"/>
                  </a:outerShdw>
                </a:effectLst>
                <a:latin typeface="Calibri" pitchFamily="34" charset="0"/>
              </a:rPr>
              <a:t>Cutting Plane: </a:t>
            </a:r>
            <a:r>
              <a:rPr lang="en-US" sz="2000" b="1" dirty="0" smtClean="0">
                <a:solidFill>
                  <a:schemeClr val="dk1"/>
                </a:solidFill>
                <a:effectLst>
                  <a:outerShdw blurRad="38100" dist="38100" dir="2700000" algn="tl">
                    <a:srgbClr val="FFFFFF"/>
                  </a:outerShdw>
                </a:effectLst>
                <a:latin typeface="Calibri" pitchFamily="34" charset="0"/>
              </a:rPr>
              <a:t>Add one constraint at a time till you get an optimal solution.</a:t>
            </a:r>
          </a:p>
          <a:p>
            <a:pPr marL="228600" indent="-228600">
              <a:buAutoNum type="arabicPeriod"/>
            </a:pPr>
            <a:r>
              <a:rPr lang="en-US" sz="2000" b="1" i="1" dirty="0" smtClean="0">
                <a:solidFill>
                  <a:srgbClr val="C00000"/>
                </a:solidFill>
                <a:effectLst>
                  <a:outerShdw blurRad="38100" dist="38100" dir="2700000" algn="tl">
                    <a:srgbClr val="FFFFFF"/>
                  </a:outerShdw>
                </a:effectLst>
                <a:latin typeface="Calibri" pitchFamily="34" charset="0"/>
              </a:rPr>
              <a:t>Branch and Bound</a:t>
            </a:r>
            <a:r>
              <a:rPr lang="en-US" sz="2000" b="1" dirty="0" smtClean="0">
                <a:solidFill>
                  <a:schemeClr val="dk1"/>
                </a:solidFill>
                <a:effectLst>
                  <a:outerShdw blurRad="38100" dist="38100" dir="2700000" algn="tl">
                    <a:srgbClr val="FFFFFF"/>
                  </a:outerShdw>
                </a:effectLst>
                <a:latin typeface="Calibri" pitchFamily="34" charset="0"/>
              </a:rPr>
              <a:t>: If the current solution is not integer, split the problem into two problems (with one constraint added to each) and solve again. Repeat till you get integer optimal solution. </a:t>
            </a:r>
            <a:r>
              <a:rPr lang="en-US" sz="1800" b="1" dirty="0" smtClean="0">
                <a:solidFill>
                  <a:schemeClr val="dk1"/>
                </a:solidFill>
                <a:effectLst>
                  <a:outerShdw blurRad="38100" dist="38100" dir="2700000" algn="tl">
                    <a:srgbClr val="FFFFFF"/>
                  </a:outerShdw>
                </a:effectLst>
                <a:latin typeface="Verdana" pitchFamily="34" charset="0"/>
              </a:rPr>
              <a:t>Solver uses this approach.</a:t>
            </a:r>
          </a:p>
          <a:p>
            <a:pPr marL="228600" indent="-228600">
              <a:buAutoNum type="arabicPeriod"/>
            </a:pPr>
            <a:r>
              <a:rPr lang="en-US" sz="2000" b="1" i="1" dirty="0" smtClean="0">
                <a:solidFill>
                  <a:srgbClr val="C00000"/>
                </a:solidFill>
                <a:effectLst>
                  <a:outerShdw blurRad="38100" dist="38100" dir="2700000" algn="tl">
                    <a:srgbClr val="FFFFFF"/>
                  </a:outerShdw>
                </a:effectLst>
                <a:latin typeface="Calibri" pitchFamily="34" charset="0"/>
              </a:rPr>
              <a:t>….</a:t>
            </a:r>
            <a:endParaRPr lang="en-US" sz="2000" b="1" i="1" dirty="0">
              <a:solidFill>
                <a:srgbClr val="C00000"/>
              </a:solidFill>
              <a:effectLst>
                <a:outerShdw blurRad="38100" dist="38100" dir="2700000" algn="tl">
                  <a:srgbClr val="FFFFFF"/>
                </a:outerShdw>
              </a:effectLst>
              <a:latin typeface="Calibri" pitchFamily="34" charset="0"/>
            </a:endParaRPr>
          </a:p>
        </p:txBody>
      </p:sp>
      <p:sp>
        <p:nvSpPr>
          <p:cNvPr id="92" name="7-Point Star 91"/>
          <p:cNvSpPr/>
          <p:nvPr/>
        </p:nvSpPr>
        <p:spPr bwMode="auto">
          <a:xfrm>
            <a:off x="1036321" y="3828288"/>
            <a:ext cx="137159" cy="137159"/>
          </a:xfrm>
          <a:prstGeom prst="star7">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95" name="7-Point Star 94"/>
          <p:cNvSpPr/>
          <p:nvPr/>
        </p:nvSpPr>
        <p:spPr bwMode="auto">
          <a:xfrm>
            <a:off x="2087881" y="4345204"/>
            <a:ext cx="137159" cy="137159"/>
          </a:xfrm>
          <a:prstGeom prst="star7">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6" name="Oval 105"/>
          <p:cNvSpPr/>
          <p:nvPr/>
        </p:nvSpPr>
        <p:spPr bwMode="auto">
          <a:xfrm>
            <a:off x="7056117" y="3630170"/>
            <a:ext cx="822952" cy="457195"/>
          </a:xfrm>
          <a:prstGeom prst="ellipse">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04" name="Oval 103"/>
          <p:cNvSpPr/>
          <p:nvPr/>
        </p:nvSpPr>
        <p:spPr bwMode="auto">
          <a:xfrm>
            <a:off x="6583658" y="2057415"/>
            <a:ext cx="1097269" cy="457195"/>
          </a:xfrm>
          <a:prstGeom prst="ellipse">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 name="Footer Placeholder 3"/>
          <p:cNvSpPr>
            <a:spLocks noGrp="1"/>
          </p:cNvSpPr>
          <p:nvPr>
            <p:ph type="ftr" sz="quarter" idx="10"/>
          </p:nvPr>
        </p:nvSpPr>
        <p:spPr/>
        <p:txBody>
          <a:bodyPr/>
          <a:lstStyle/>
          <a:p>
            <a:r>
              <a:rPr lang="en-US" smtClean="0"/>
              <a:t>Integer_LP</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5</a:t>
            </a:fld>
            <a:endParaRPr lang="en-US" dirty="0"/>
          </a:p>
        </p:txBody>
      </p:sp>
      <p:sp>
        <p:nvSpPr>
          <p:cNvPr id="7" name="AutoShape 15"/>
          <p:cNvSpPr>
            <a:spLocks noChangeArrowheads="1"/>
          </p:cNvSpPr>
          <p:nvPr/>
        </p:nvSpPr>
        <p:spPr bwMode="blackWhite">
          <a:xfrm>
            <a:off x="228599" y="152400"/>
            <a:ext cx="2057425" cy="510778"/>
          </a:xfrm>
          <a:prstGeom prst="roundRect">
            <a:avLst>
              <a:gd name="adj" fmla="val 16667"/>
            </a:avLst>
          </a:prstGeom>
          <a:gradFill flip="none" rotWithShape="1">
            <a:gsLst>
              <a:gs pos="0">
                <a:srgbClr val="00FF00">
                  <a:shade val="30000"/>
                  <a:satMod val="115000"/>
                </a:srgbClr>
              </a:gs>
              <a:gs pos="50000">
                <a:srgbClr val="00FF00">
                  <a:shade val="67500"/>
                  <a:satMod val="115000"/>
                </a:srgbClr>
              </a:gs>
              <a:gs pos="100000">
                <a:srgbClr val="00FF00">
                  <a:shade val="100000"/>
                  <a:satMod val="115000"/>
                </a:srgbClr>
              </a:gs>
            </a:gsLst>
            <a:lin ang="18900000" scaled="1"/>
            <a:tileRect/>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b="1" dirty="0" smtClean="0">
                <a:solidFill>
                  <a:schemeClr val="tx2"/>
                </a:solidFill>
                <a:effectLst>
                  <a:outerShdw blurRad="38100" dist="38100" dir="2700000" algn="tl">
                    <a:srgbClr val="FFFFFF"/>
                  </a:outerShdw>
                </a:effectLst>
                <a:latin typeface="Verdana" pitchFamily="34" charset="0"/>
              </a:rPr>
              <a:t>ILP: B&amp;B</a:t>
            </a:r>
          </a:p>
        </p:txBody>
      </p:sp>
      <p:graphicFrame>
        <p:nvGraphicFramePr>
          <p:cNvPr id="10" name="Table 9"/>
          <p:cNvGraphicFramePr>
            <a:graphicFrameLocks noGrp="1"/>
          </p:cNvGraphicFramePr>
          <p:nvPr>
            <p:extLst>
              <p:ext uri="{D42A27DB-BD31-4B8C-83A1-F6EECF244321}">
                <p14:modId xmlns:p14="http://schemas.microsoft.com/office/powerpoint/2010/main" val="1430622210"/>
              </p:ext>
            </p:extLst>
          </p:nvPr>
        </p:nvGraphicFramePr>
        <p:xfrm>
          <a:off x="5257800" y="152400"/>
          <a:ext cx="3429000" cy="1280160"/>
        </p:xfrm>
        <a:graphic>
          <a:graphicData uri="http://schemas.openxmlformats.org/drawingml/2006/table">
            <a:tbl>
              <a:tblPr firstRow="1" bandRow="1">
                <a:tableStyleId>{5C22544A-7EE6-4342-B048-85BDC9FD1C3A}</a:tableStyleId>
              </a:tblPr>
              <a:tblGrid>
                <a:gridCol w="1219200"/>
                <a:gridCol w="2209800"/>
              </a:tblGrid>
              <a:tr h="37084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Maximize </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7x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+ 11x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Z</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Subject to</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000" b="1" kern="1200" baseline="0" dirty="0" smtClean="0">
                          <a:solidFill>
                            <a:schemeClr val="dk1"/>
                          </a:solidFill>
                          <a:effectLst>
                            <a:outerShdw blurRad="38100" dist="38100" dir="2700000" algn="tl">
                              <a:srgbClr val="FFFFFF"/>
                            </a:outerShdw>
                          </a:effectLst>
                          <a:latin typeface="Calibri" pitchFamily="34" charset="0"/>
                          <a:ea typeface="+mn-ea"/>
                          <a:cs typeface="Calibri" pitchFamily="34" charset="0"/>
                        </a:rPr>
                        <a:t> &amp;</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0</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x</a:t>
                      </a:r>
                      <a:r>
                        <a:rPr lang="en-US" sz="2400" b="1" kern="1200" baseline="-25000" dirty="0" smtClean="0">
                          <a:solidFill>
                            <a:schemeClr val="tx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  +   x</a:t>
                      </a:r>
                      <a:r>
                        <a:rPr lang="en-US" sz="2400" b="1" kern="1200" baseline="-25000" dirty="0" smtClean="0">
                          <a:solidFill>
                            <a:schemeClr val="tx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  ≤  6</a:t>
                      </a:r>
                      <a:r>
                        <a:rPr lang="en-US" sz="2400" b="1" kern="1200" baseline="0" dirty="0" smtClean="0">
                          <a:solidFill>
                            <a:schemeClr val="tx1"/>
                          </a:solidFill>
                          <a:effectLst>
                            <a:outerShdw blurRad="38100" dist="38100" dir="2700000" algn="tl">
                              <a:srgbClr val="FFFFFF"/>
                            </a:outerShdw>
                          </a:effectLst>
                          <a:latin typeface="Calibri" pitchFamily="34" charset="0"/>
                          <a:ea typeface="+mn-ea"/>
                          <a:cs typeface="Calibri" pitchFamily="34" charset="0"/>
                        </a:rPr>
                        <a:t> </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18x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+ 34x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154</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4" name="TextBox 63"/>
          <p:cNvSpPr txBox="1"/>
          <p:nvPr/>
        </p:nvSpPr>
        <p:spPr>
          <a:xfrm>
            <a:off x="5715000" y="1752600"/>
            <a:ext cx="1905000" cy="707886"/>
          </a:xfrm>
          <a:prstGeom prst="rect">
            <a:avLst/>
          </a:prstGeom>
          <a:noFill/>
          <a:ln w="25400">
            <a:solidFill>
              <a:schemeClr val="tx1"/>
            </a:solidFill>
          </a:ln>
        </p:spPr>
        <p:txBody>
          <a:bodyPr wrap="square" rtlCol="0">
            <a:spAutoFit/>
          </a:bodyPr>
          <a:lstStyle/>
          <a:p>
            <a:r>
              <a:rPr lang="en-US" sz="2000" b="1" i="1" dirty="0" smtClean="0">
                <a:solidFill>
                  <a:srgbClr val="FF0000"/>
                </a:solidFill>
                <a:effectLst>
                  <a:outerShdw blurRad="38100" dist="38100" dir="2700000" algn="tl">
                    <a:srgbClr val="FFFFFF"/>
                  </a:outerShdw>
                </a:effectLst>
                <a:latin typeface="Calibri" pitchFamily="34" charset="0"/>
                <a:cs typeface="Calibri" pitchFamily="34" charset="0"/>
              </a:rPr>
              <a:t>LP:</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Z = 53.5. (3.125, 2.875) </a:t>
            </a:r>
          </a:p>
        </p:txBody>
      </p:sp>
      <p:grpSp>
        <p:nvGrpSpPr>
          <p:cNvPr id="97" name="Group 96"/>
          <p:cNvGrpSpPr/>
          <p:nvPr/>
        </p:nvGrpSpPr>
        <p:grpSpPr>
          <a:xfrm>
            <a:off x="152400" y="1447800"/>
            <a:ext cx="5486400" cy="4641850"/>
            <a:chOff x="152400" y="1447800"/>
            <a:chExt cx="5486400" cy="4641850"/>
          </a:xfrm>
        </p:grpSpPr>
        <p:grpSp>
          <p:nvGrpSpPr>
            <p:cNvPr id="95" name="Group 94"/>
            <p:cNvGrpSpPr/>
            <p:nvPr/>
          </p:nvGrpSpPr>
          <p:grpSpPr>
            <a:xfrm>
              <a:off x="152400" y="1447800"/>
              <a:ext cx="5486400" cy="4641850"/>
              <a:chOff x="152400" y="1447800"/>
              <a:chExt cx="5486400" cy="4641850"/>
            </a:xfrm>
          </p:grpSpPr>
          <p:grpSp>
            <p:nvGrpSpPr>
              <p:cNvPr id="8" name="Group 73"/>
              <p:cNvGrpSpPr/>
              <p:nvPr/>
            </p:nvGrpSpPr>
            <p:grpSpPr>
              <a:xfrm>
                <a:off x="152400" y="1447800"/>
                <a:ext cx="5486400" cy="4641850"/>
                <a:chOff x="1181100" y="1111250"/>
                <a:chExt cx="5486400" cy="4641850"/>
              </a:xfrm>
            </p:grpSpPr>
            <p:cxnSp>
              <p:nvCxnSpPr>
                <p:cNvPr id="94" name="AutoShape 33"/>
                <p:cNvCxnSpPr>
                  <a:cxnSpLocks noChangeShapeType="1"/>
                </p:cNvCxnSpPr>
                <p:nvPr/>
              </p:nvCxnSpPr>
              <p:spPr bwMode="auto">
                <a:xfrm>
                  <a:off x="1752600" y="2638425"/>
                  <a:ext cx="2743200" cy="2743200"/>
                </a:xfrm>
                <a:prstGeom prst="straightConnector1">
                  <a:avLst/>
                </a:prstGeom>
                <a:noFill/>
                <a:ln w="38100">
                  <a:solidFill>
                    <a:srgbClr val="17365D"/>
                  </a:solidFill>
                  <a:round/>
                  <a:headEnd/>
                  <a:tailEnd/>
                </a:ln>
                <a:effectLst/>
              </p:spPr>
            </p:cxnSp>
            <p:grpSp>
              <p:nvGrpSpPr>
                <p:cNvPr id="9" name="Group 72"/>
                <p:cNvGrpSpPr/>
                <p:nvPr/>
              </p:nvGrpSpPr>
              <p:grpSpPr>
                <a:xfrm>
                  <a:off x="1181100" y="1111250"/>
                  <a:ext cx="5486400" cy="4641850"/>
                  <a:chOff x="1181100" y="1111250"/>
                  <a:chExt cx="5486400" cy="4641850"/>
                </a:xfrm>
              </p:grpSpPr>
              <p:grpSp>
                <p:nvGrpSpPr>
                  <p:cNvPr id="11" name="Group 3"/>
                  <p:cNvGrpSpPr>
                    <a:grpSpLocks/>
                  </p:cNvGrpSpPr>
                  <p:nvPr/>
                </p:nvGrpSpPr>
                <p:grpSpPr bwMode="auto">
                  <a:xfrm>
                    <a:off x="1181100" y="1111250"/>
                    <a:ext cx="571500" cy="4344035"/>
                    <a:chOff x="1620" y="1510"/>
                    <a:chExt cx="900" cy="6841"/>
                  </a:xfrm>
                </p:grpSpPr>
                <p:sp>
                  <p:nvSpPr>
                    <p:cNvPr id="163" name="Text Box 4"/>
                    <p:cNvSpPr txBox="1">
                      <a:spLocks noChangeArrowheads="1"/>
                    </p:cNvSpPr>
                    <p:nvPr/>
                  </p:nvSpPr>
                  <p:spPr bwMode="auto">
                    <a:xfrm>
                      <a:off x="1620" y="1510"/>
                      <a:ext cx="684" cy="6841"/>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9</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8</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7</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6</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5</a:t>
                      </a:r>
                      <a:endParaRPr kumimoji="0" lang="en-US" sz="1200" b="1"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4</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3</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2</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1</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12" name="Group 5"/>
                    <p:cNvGrpSpPr>
                      <a:grpSpLocks/>
                    </p:cNvGrpSpPr>
                    <p:nvPr/>
                  </p:nvGrpSpPr>
                  <p:grpSpPr bwMode="auto">
                    <a:xfrm>
                      <a:off x="2448" y="1800"/>
                      <a:ext cx="72" cy="6434"/>
                      <a:chOff x="2448" y="1800"/>
                      <a:chExt cx="72" cy="6434"/>
                    </a:xfrm>
                  </p:grpSpPr>
                  <p:grpSp>
                    <p:nvGrpSpPr>
                      <p:cNvPr id="13" name="Group 6"/>
                      <p:cNvGrpSpPr>
                        <a:grpSpLocks/>
                      </p:cNvGrpSpPr>
                      <p:nvPr/>
                    </p:nvGrpSpPr>
                    <p:grpSpPr bwMode="auto">
                      <a:xfrm>
                        <a:off x="2448" y="1800"/>
                        <a:ext cx="72" cy="5714"/>
                        <a:chOff x="2448" y="5806"/>
                        <a:chExt cx="72" cy="5714"/>
                      </a:xfrm>
                    </p:grpSpPr>
                    <p:cxnSp>
                      <p:nvCxnSpPr>
                        <p:cNvPr id="167" name="AutoShape 7"/>
                        <p:cNvCxnSpPr>
                          <a:cxnSpLocks noChangeShapeType="1"/>
                        </p:cNvCxnSpPr>
                        <p:nvPr/>
                      </p:nvCxnSpPr>
                      <p:spPr bwMode="auto">
                        <a:xfrm rot="5400000">
                          <a:off x="2484" y="5770"/>
                          <a:ext cx="0" cy="72"/>
                        </a:xfrm>
                        <a:prstGeom prst="straightConnector1">
                          <a:avLst/>
                        </a:prstGeom>
                        <a:noFill/>
                        <a:ln w="38100">
                          <a:solidFill>
                            <a:srgbClr val="000000"/>
                          </a:solidFill>
                          <a:round/>
                          <a:headEnd/>
                          <a:tailEnd/>
                        </a:ln>
                      </p:spPr>
                    </p:cxnSp>
                    <p:grpSp>
                      <p:nvGrpSpPr>
                        <p:cNvPr id="14" name="Group 8"/>
                        <p:cNvGrpSpPr>
                          <a:grpSpLocks/>
                        </p:cNvGrpSpPr>
                        <p:nvPr/>
                      </p:nvGrpSpPr>
                      <p:grpSpPr bwMode="auto">
                        <a:xfrm>
                          <a:off x="2448" y="6480"/>
                          <a:ext cx="72" cy="5040"/>
                          <a:chOff x="2520" y="6989"/>
                          <a:chExt cx="72" cy="5040"/>
                        </a:xfrm>
                      </p:grpSpPr>
                      <p:cxnSp>
                        <p:nvCxnSpPr>
                          <p:cNvPr id="169" name="AutoShape 9"/>
                          <p:cNvCxnSpPr>
                            <a:cxnSpLocks noChangeShapeType="1"/>
                          </p:cNvCxnSpPr>
                          <p:nvPr/>
                        </p:nvCxnSpPr>
                        <p:spPr bwMode="auto">
                          <a:xfrm rot="5400000">
                            <a:off x="2556" y="10553"/>
                            <a:ext cx="0" cy="72"/>
                          </a:xfrm>
                          <a:prstGeom prst="straightConnector1">
                            <a:avLst/>
                          </a:prstGeom>
                          <a:noFill/>
                          <a:ln w="38100">
                            <a:solidFill>
                              <a:srgbClr val="000000"/>
                            </a:solidFill>
                            <a:round/>
                            <a:headEnd/>
                            <a:tailEnd/>
                          </a:ln>
                        </p:spPr>
                      </p:cxnSp>
                      <p:cxnSp>
                        <p:nvCxnSpPr>
                          <p:cNvPr id="170" name="AutoShape 10"/>
                          <p:cNvCxnSpPr>
                            <a:cxnSpLocks noChangeShapeType="1"/>
                          </p:cNvCxnSpPr>
                          <p:nvPr/>
                        </p:nvCxnSpPr>
                        <p:spPr bwMode="auto">
                          <a:xfrm rot="5400000">
                            <a:off x="2556" y="9833"/>
                            <a:ext cx="0" cy="72"/>
                          </a:xfrm>
                          <a:prstGeom prst="straightConnector1">
                            <a:avLst/>
                          </a:prstGeom>
                          <a:noFill/>
                          <a:ln w="38100">
                            <a:solidFill>
                              <a:srgbClr val="000000"/>
                            </a:solidFill>
                            <a:round/>
                            <a:headEnd/>
                            <a:tailEnd/>
                          </a:ln>
                        </p:spPr>
                      </p:cxnSp>
                      <p:cxnSp>
                        <p:nvCxnSpPr>
                          <p:cNvPr id="171" name="AutoShape 11"/>
                          <p:cNvCxnSpPr>
                            <a:cxnSpLocks noChangeShapeType="1"/>
                          </p:cNvCxnSpPr>
                          <p:nvPr/>
                        </p:nvCxnSpPr>
                        <p:spPr bwMode="auto">
                          <a:xfrm rot="5400000">
                            <a:off x="2556" y="9113"/>
                            <a:ext cx="0" cy="72"/>
                          </a:xfrm>
                          <a:prstGeom prst="straightConnector1">
                            <a:avLst/>
                          </a:prstGeom>
                          <a:noFill/>
                          <a:ln w="38100">
                            <a:solidFill>
                              <a:srgbClr val="000000"/>
                            </a:solidFill>
                            <a:round/>
                            <a:headEnd/>
                            <a:tailEnd/>
                          </a:ln>
                        </p:spPr>
                      </p:cxnSp>
                      <p:cxnSp>
                        <p:nvCxnSpPr>
                          <p:cNvPr id="172" name="AutoShape 12"/>
                          <p:cNvCxnSpPr>
                            <a:cxnSpLocks noChangeShapeType="1"/>
                          </p:cNvCxnSpPr>
                          <p:nvPr/>
                        </p:nvCxnSpPr>
                        <p:spPr bwMode="auto">
                          <a:xfrm rot="5400000">
                            <a:off x="2556" y="8393"/>
                            <a:ext cx="0" cy="72"/>
                          </a:xfrm>
                          <a:prstGeom prst="straightConnector1">
                            <a:avLst/>
                          </a:prstGeom>
                          <a:noFill/>
                          <a:ln w="38100">
                            <a:solidFill>
                              <a:srgbClr val="000000"/>
                            </a:solidFill>
                            <a:round/>
                            <a:headEnd/>
                            <a:tailEnd/>
                          </a:ln>
                        </p:spPr>
                      </p:cxnSp>
                      <p:cxnSp>
                        <p:nvCxnSpPr>
                          <p:cNvPr id="173" name="AutoShape 13"/>
                          <p:cNvCxnSpPr>
                            <a:cxnSpLocks noChangeShapeType="1"/>
                          </p:cNvCxnSpPr>
                          <p:nvPr/>
                        </p:nvCxnSpPr>
                        <p:spPr bwMode="auto">
                          <a:xfrm rot="5400000">
                            <a:off x="2556" y="7673"/>
                            <a:ext cx="0" cy="72"/>
                          </a:xfrm>
                          <a:prstGeom prst="straightConnector1">
                            <a:avLst/>
                          </a:prstGeom>
                          <a:noFill/>
                          <a:ln w="38100">
                            <a:solidFill>
                              <a:srgbClr val="000000"/>
                            </a:solidFill>
                            <a:round/>
                            <a:headEnd/>
                            <a:tailEnd/>
                          </a:ln>
                        </p:spPr>
                      </p:cxnSp>
                      <p:cxnSp>
                        <p:nvCxnSpPr>
                          <p:cNvPr id="174" name="AutoShape 14"/>
                          <p:cNvCxnSpPr>
                            <a:cxnSpLocks noChangeShapeType="1"/>
                          </p:cNvCxnSpPr>
                          <p:nvPr/>
                        </p:nvCxnSpPr>
                        <p:spPr bwMode="auto">
                          <a:xfrm rot="5400000">
                            <a:off x="2556" y="6953"/>
                            <a:ext cx="0" cy="72"/>
                          </a:xfrm>
                          <a:prstGeom prst="straightConnector1">
                            <a:avLst/>
                          </a:prstGeom>
                          <a:noFill/>
                          <a:ln w="38100">
                            <a:solidFill>
                              <a:srgbClr val="000000"/>
                            </a:solidFill>
                            <a:round/>
                            <a:headEnd/>
                            <a:tailEnd/>
                          </a:ln>
                        </p:spPr>
                      </p:cxnSp>
                      <p:cxnSp>
                        <p:nvCxnSpPr>
                          <p:cNvPr id="175" name="AutoShape 15"/>
                          <p:cNvCxnSpPr>
                            <a:cxnSpLocks noChangeShapeType="1"/>
                          </p:cNvCxnSpPr>
                          <p:nvPr/>
                        </p:nvCxnSpPr>
                        <p:spPr bwMode="auto">
                          <a:xfrm rot="5400000">
                            <a:off x="2556" y="11993"/>
                            <a:ext cx="0" cy="72"/>
                          </a:xfrm>
                          <a:prstGeom prst="straightConnector1">
                            <a:avLst/>
                          </a:prstGeom>
                          <a:noFill/>
                          <a:ln w="38100">
                            <a:solidFill>
                              <a:srgbClr val="000000"/>
                            </a:solidFill>
                            <a:round/>
                            <a:headEnd/>
                            <a:tailEnd/>
                          </a:ln>
                        </p:spPr>
                      </p:cxnSp>
                      <p:cxnSp>
                        <p:nvCxnSpPr>
                          <p:cNvPr id="176" name="AutoShape 16"/>
                          <p:cNvCxnSpPr>
                            <a:cxnSpLocks noChangeShapeType="1"/>
                          </p:cNvCxnSpPr>
                          <p:nvPr/>
                        </p:nvCxnSpPr>
                        <p:spPr bwMode="auto">
                          <a:xfrm rot="5400000">
                            <a:off x="2556" y="11258"/>
                            <a:ext cx="0" cy="72"/>
                          </a:xfrm>
                          <a:prstGeom prst="straightConnector1">
                            <a:avLst/>
                          </a:prstGeom>
                          <a:noFill/>
                          <a:ln w="38100">
                            <a:solidFill>
                              <a:srgbClr val="000000"/>
                            </a:solidFill>
                            <a:round/>
                            <a:headEnd/>
                            <a:tailEnd/>
                          </a:ln>
                        </p:spPr>
                      </p:cxnSp>
                    </p:grpSp>
                  </p:grpSp>
                  <p:cxnSp>
                    <p:nvCxnSpPr>
                      <p:cNvPr id="166" name="AutoShape 17"/>
                      <p:cNvCxnSpPr>
                        <a:cxnSpLocks noChangeShapeType="1"/>
                      </p:cNvCxnSpPr>
                      <p:nvPr/>
                    </p:nvCxnSpPr>
                    <p:spPr bwMode="auto">
                      <a:xfrm flipV="1">
                        <a:off x="2520" y="1800"/>
                        <a:ext cx="0" cy="6434"/>
                      </a:xfrm>
                      <a:prstGeom prst="straightConnector1">
                        <a:avLst/>
                      </a:prstGeom>
                      <a:noFill/>
                      <a:ln w="9525">
                        <a:solidFill>
                          <a:srgbClr val="000000"/>
                        </a:solidFill>
                        <a:round/>
                        <a:headEnd/>
                        <a:tailEnd/>
                      </a:ln>
                    </p:spPr>
                  </p:cxnSp>
                </p:grpSp>
              </p:grpSp>
              <p:grpSp>
                <p:nvGrpSpPr>
                  <p:cNvPr id="15" name="Group 18"/>
                  <p:cNvGrpSpPr>
                    <a:grpSpLocks/>
                  </p:cNvGrpSpPr>
                  <p:nvPr/>
                </p:nvGrpSpPr>
                <p:grpSpPr bwMode="auto">
                  <a:xfrm>
                    <a:off x="1752600" y="5380355"/>
                    <a:ext cx="4914900" cy="372745"/>
                    <a:chOff x="2520" y="8233"/>
                    <a:chExt cx="7740" cy="587"/>
                  </a:xfrm>
                </p:grpSpPr>
                <p:cxnSp>
                  <p:nvCxnSpPr>
                    <p:cNvPr id="99" name="AutoShape 19"/>
                    <p:cNvCxnSpPr>
                      <a:cxnSpLocks noChangeShapeType="1"/>
                    </p:cNvCxnSpPr>
                    <p:nvPr/>
                  </p:nvCxnSpPr>
                  <p:spPr bwMode="auto">
                    <a:xfrm>
                      <a:off x="2520" y="8233"/>
                      <a:ext cx="6780" cy="1"/>
                    </a:xfrm>
                    <a:prstGeom prst="straightConnector1">
                      <a:avLst/>
                    </a:prstGeom>
                    <a:noFill/>
                    <a:ln w="9525">
                      <a:solidFill>
                        <a:srgbClr val="000000"/>
                      </a:solidFill>
                      <a:round/>
                      <a:headEnd/>
                      <a:tailEnd/>
                    </a:ln>
                  </p:spPr>
                </p:cxnSp>
                <p:sp>
                  <p:nvSpPr>
                    <p:cNvPr id="100" name="Text Box 20"/>
                    <p:cNvSpPr txBox="1">
                      <a:spLocks noChangeArrowheads="1"/>
                    </p:cNvSpPr>
                    <p:nvPr/>
                  </p:nvSpPr>
                  <p:spPr bwMode="auto">
                    <a:xfrm>
                      <a:off x="2880" y="8460"/>
                      <a:ext cx="7380" cy="360"/>
                    </a:xfrm>
                    <a:prstGeom prst="rect">
                      <a:avLst/>
                    </a:prstGeom>
                    <a:noFill/>
                    <a:ln w="9525">
                      <a:noFill/>
                      <a:miter lim="800000"/>
                      <a:headEnd/>
                      <a:tailEnd/>
                    </a:ln>
                  </p:spPr>
                  <p:txBody>
                    <a:bodyPr vert="horz" wrap="square" lIns="91440" tIns="0" rIns="9144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   </a:t>
                      </a:r>
                      <a:r>
                        <a:rPr kumimoji="0" lang="en-US" sz="1800" b="1" i="0" u="none" strike="noStrike" cap="none" normalizeH="0" baseline="0" dirty="0" smtClean="0">
                          <a:ln>
                            <a:noFill/>
                          </a:ln>
                          <a:solidFill>
                            <a:schemeClr val="tx1"/>
                          </a:solidFill>
                          <a:effectLst/>
                          <a:latin typeface="Calibri" pitchFamily="34" charset="0"/>
                          <a:cs typeface="Calibri" pitchFamily="34" charset="0"/>
                        </a:rPr>
                        <a:t>1      2       3      4       5       6      7      8       9    </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16" name="Group 21"/>
                    <p:cNvGrpSpPr>
                      <a:grpSpLocks/>
                    </p:cNvGrpSpPr>
                    <p:nvPr/>
                  </p:nvGrpSpPr>
                  <p:grpSpPr bwMode="auto">
                    <a:xfrm>
                      <a:off x="2520" y="8279"/>
                      <a:ext cx="6480" cy="72"/>
                      <a:chOff x="2520" y="8279"/>
                      <a:chExt cx="6480" cy="72"/>
                    </a:xfrm>
                  </p:grpSpPr>
                  <p:grpSp>
                    <p:nvGrpSpPr>
                      <p:cNvPr id="17" name="Group 22"/>
                      <p:cNvGrpSpPr>
                        <a:grpSpLocks/>
                      </p:cNvGrpSpPr>
                      <p:nvPr/>
                    </p:nvGrpSpPr>
                    <p:grpSpPr bwMode="auto">
                      <a:xfrm>
                        <a:off x="2520" y="8279"/>
                        <a:ext cx="5760" cy="72"/>
                        <a:chOff x="1728" y="12789"/>
                        <a:chExt cx="5760" cy="72"/>
                      </a:xfrm>
                    </p:grpSpPr>
                    <p:cxnSp>
                      <p:nvCxnSpPr>
                        <p:cNvPr id="154" name="AutoShape 23"/>
                        <p:cNvCxnSpPr>
                          <a:cxnSpLocks noChangeShapeType="1"/>
                        </p:cNvCxnSpPr>
                        <p:nvPr/>
                      </p:nvCxnSpPr>
                      <p:spPr bwMode="auto">
                        <a:xfrm>
                          <a:off x="7488" y="12789"/>
                          <a:ext cx="0" cy="72"/>
                        </a:xfrm>
                        <a:prstGeom prst="straightConnector1">
                          <a:avLst/>
                        </a:prstGeom>
                        <a:noFill/>
                        <a:ln w="38100">
                          <a:solidFill>
                            <a:srgbClr val="000000"/>
                          </a:solidFill>
                          <a:round/>
                          <a:headEnd/>
                          <a:tailEnd/>
                        </a:ln>
                      </p:spPr>
                    </p:cxnSp>
                    <p:cxnSp>
                      <p:nvCxnSpPr>
                        <p:cNvPr id="155" name="AutoShape 24"/>
                        <p:cNvCxnSpPr>
                          <a:cxnSpLocks noChangeShapeType="1"/>
                        </p:cNvCxnSpPr>
                        <p:nvPr/>
                      </p:nvCxnSpPr>
                      <p:spPr bwMode="auto">
                        <a:xfrm>
                          <a:off x="6768" y="12789"/>
                          <a:ext cx="0" cy="72"/>
                        </a:xfrm>
                        <a:prstGeom prst="straightConnector1">
                          <a:avLst/>
                        </a:prstGeom>
                        <a:noFill/>
                        <a:ln w="38100">
                          <a:solidFill>
                            <a:srgbClr val="000000"/>
                          </a:solidFill>
                          <a:round/>
                          <a:headEnd/>
                          <a:tailEnd/>
                        </a:ln>
                      </p:spPr>
                    </p:cxnSp>
                    <p:cxnSp>
                      <p:nvCxnSpPr>
                        <p:cNvPr id="156" name="AutoShape 25"/>
                        <p:cNvCxnSpPr>
                          <a:cxnSpLocks noChangeShapeType="1"/>
                        </p:cNvCxnSpPr>
                        <p:nvPr/>
                      </p:nvCxnSpPr>
                      <p:spPr bwMode="auto">
                        <a:xfrm>
                          <a:off x="1728" y="12789"/>
                          <a:ext cx="0" cy="72"/>
                        </a:xfrm>
                        <a:prstGeom prst="straightConnector1">
                          <a:avLst/>
                        </a:prstGeom>
                        <a:noFill/>
                        <a:ln w="38100">
                          <a:solidFill>
                            <a:srgbClr val="000000"/>
                          </a:solidFill>
                          <a:round/>
                          <a:headEnd/>
                          <a:tailEnd/>
                        </a:ln>
                      </p:spPr>
                    </p:cxnSp>
                    <p:cxnSp>
                      <p:nvCxnSpPr>
                        <p:cNvPr id="157" name="AutoShape 26"/>
                        <p:cNvCxnSpPr>
                          <a:cxnSpLocks noChangeShapeType="1"/>
                        </p:cNvCxnSpPr>
                        <p:nvPr/>
                      </p:nvCxnSpPr>
                      <p:spPr bwMode="auto">
                        <a:xfrm>
                          <a:off x="6048" y="12789"/>
                          <a:ext cx="0" cy="72"/>
                        </a:xfrm>
                        <a:prstGeom prst="straightConnector1">
                          <a:avLst/>
                        </a:prstGeom>
                        <a:noFill/>
                        <a:ln w="38100">
                          <a:solidFill>
                            <a:srgbClr val="000000"/>
                          </a:solidFill>
                          <a:round/>
                          <a:headEnd/>
                          <a:tailEnd/>
                        </a:ln>
                      </p:spPr>
                    </p:cxnSp>
                    <p:cxnSp>
                      <p:nvCxnSpPr>
                        <p:cNvPr id="158" name="AutoShape 27"/>
                        <p:cNvCxnSpPr>
                          <a:cxnSpLocks noChangeShapeType="1"/>
                        </p:cNvCxnSpPr>
                        <p:nvPr/>
                      </p:nvCxnSpPr>
                      <p:spPr bwMode="auto">
                        <a:xfrm>
                          <a:off x="5328" y="12789"/>
                          <a:ext cx="0" cy="72"/>
                        </a:xfrm>
                        <a:prstGeom prst="straightConnector1">
                          <a:avLst/>
                        </a:prstGeom>
                        <a:noFill/>
                        <a:ln w="38100">
                          <a:solidFill>
                            <a:srgbClr val="000000"/>
                          </a:solidFill>
                          <a:round/>
                          <a:headEnd/>
                          <a:tailEnd/>
                        </a:ln>
                      </p:spPr>
                    </p:cxnSp>
                    <p:cxnSp>
                      <p:nvCxnSpPr>
                        <p:cNvPr id="159" name="AutoShape 28"/>
                        <p:cNvCxnSpPr>
                          <a:cxnSpLocks noChangeShapeType="1"/>
                        </p:cNvCxnSpPr>
                        <p:nvPr/>
                      </p:nvCxnSpPr>
                      <p:spPr bwMode="auto">
                        <a:xfrm>
                          <a:off x="4608" y="12789"/>
                          <a:ext cx="0" cy="72"/>
                        </a:xfrm>
                        <a:prstGeom prst="straightConnector1">
                          <a:avLst/>
                        </a:prstGeom>
                        <a:noFill/>
                        <a:ln w="38100">
                          <a:solidFill>
                            <a:srgbClr val="000000"/>
                          </a:solidFill>
                          <a:round/>
                          <a:headEnd/>
                          <a:tailEnd/>
                        </a:ln>
                      </p:spPr>
                    </p:cxnSp>
                    <p:cxnSp>
                      <p:nvCxnSpPr>
                        <p:cNvPr id="160" name="AutoShape 29"/>
                        <p:cNvCxnSpPr>
                          <a:cxnSpLocks noChangeShapeType="1"/>
                        </p:cNvCxnSpPr>
                        <p:nvPr/>
                      </p:nvCxnSpPr>
                      <p:spPr bwMode="auto">
                        <a:xfrm>
                          <a:off x="3888" y="12789"/>
                          <a:ext cx="0" cy="72"/>
                        </a:xfrm>
                        <a:prstGeom prst="straightConnector1">
                          <a:avLst/>
                        </a:prstGeom>
                        <a:noFill/>
                        <a:ln w="38100">
                          <a:solidFill>
                            <a:srgbClr val="000000"/>
                          </a:solidFill>
                          <a:round/>
                          <a:headEnd/>
                          <a:tailEnd/>
                        </a:ln>
                      </p:spPr>
                    </p:cxnSp>
                    <p:cxnSp>
                      <p:nvCxnSpPr>
                        <p:cNvPr id="161" name="AutoShape 30"/>
                        <p:cNvCxnSpPr>
                          <a:cxnSpLocks noChangeShapeType="1"/>
                        </p:cNvCxnSpPr>
                        <p:nvPr/>
                      </p:nvCxnSpPr>
                      <p:spPr bwMode="auto">
                        <a:xfrm>
                          <a:off x="3168" y="12789"/>
                          <a:ext cx="0" cy="72"/>
                        </a:xfrm>
                        <a:prstGeom prst="straightConnector1">
                          <a:avLst/>
                        </a:prstGeom>
                        <a:noFill/>
                        <a:ln w="38100">
                          <a:solidFill>
                            <a:srgbClr val="000000"/>
                          </a:solidFill>
                          <a:round/>
                          <a:headEnd/>
                          <a:tailEnd/>
                        </a:ln>
                      </p:spPr>
                    </p:cxnSp>
                    <p:cxnSp>
                      <p:nvCxnSpPr>
                        <p:cNvPr id="162" name="AutoShape 31"/>
                        <p:cNvCxnSpPr>
                          <a:cxnSpLocks noChangeShapeType="1"/>
                        </p:cNvCxnSpPr>
                        <p:nvPr/>
                      </p:nvCxnSpPr>
                      <p:spPr bwMode="auto">
                        <a:xfrm>
                          <a:off x="2448" y="12789"/>
                          <a:ext cx="0" cy="72"/>
                        </a:xfrm>
                        <a:prstGeom prst="straightConnector1">
                          <a:avLst/>
                        </a:prstGeom>
                        <a:noFill/>
                        <a:ln w="38100">
                          <a:solidFill>
                            <a:srgbClr val="000000"/>
                          </a:solidFill>
                          <a:round/>
                          <a:headEnd/>
                          <a:tailEnd/>
                        </a:ln>
                      </p:spPr>
                    </p:cxnSp>
                  </p:grpSp>
                  <p:cxnSp>
                    <p:nvCxnSpPr>
                      <p:cNvPr id="153" name="AutoShape 32"/>
                      <p:cNvCxnSpPr>
                        <a:cxnSpLocks noChangeShapeType="1"/>
                      </p:cNvCxnSpPr>
                      <p:nvPr/>
                    </p:nvCxnSpPr>
                    <p:spPr bwMode="auto">
                      <a:xfrm>
                        <a:off x="9000" y="8279"/>
                        <a:ext cx="0" cy="72"/>
                      </a:xfrm>
                      <a:prstGeom prst="straightConnector1">
                        <a:avLst/>
                      </a:prstGeom>
                      <a:noFill/>
                      <a:ln w="38100">
                        <a:solidFill>
                          <a:srgbClr val="000000"/>
                        </a:solidFill>
                        <a:round/>
                        <a:headEnd/>
                        <a:tailEnd/>
                      </a:ln>
                    </p:spPr>
                  </p:cxnSp>
                </p:grpSp>
              </p:grpSp>
              <p:cxnSp>
                <p:nvCxnSpPr>
                  <p:cNvPr id="98" name="AutoShape 34"/>
                  <p:cNvCxnSpPr>
                    <a:cxnSpLocks noChangeShapeType="1"/>
                  </p:cNvCxnSpPr>
                  <p:nvPr/>
                </p:nvCxnSpPr>
                <p:spPr bwMode="auto">
                  <a:xfrm>
                    <a:off x="1752600" y="3352800"/>
                    <a:ext cx="3886200" cy="2027238"/>
                  </a:xfrm>
                  <a:prstGeom prst="straightConnector1">
                    <a:avLst/>
                  </a:prstGeom>
                  <a:noFill/>
                  <a:ln w="38100">
                    <a:solidFill>
                      <a:srgbClr val="0D0D0D"/>
                    </a:solidFill>
                    <a:round/>
                    <a:headEnd/>
                    <a:tailEnd/>
                  </a:ln>
                  <a:effectLst/>
                </p:spPr>
              </p:cxnSp>
            </p:grpSp>
          </p:grpSp>
          <p:grpSp>
            <p:nvGrpSpPr>
              <p:cNvPr id="92" name="Group 91"/>
              <p:cNvGrpSpPr/>
              <p:nvPr/>
            </p:nvGrpSpPr>
            <p:grpSpPr>
              <a:xfrm>
                <a:off x="1143000" y="3886200"/>
                <a:ext cx="3657600" cy="1416050"/>
                <a:chOff x="1143000" y="3886200"/>
                <a:chExt cx="3657600" cy="1416050"/>
              </a:xfrm>
            </p:grpSpPr>
            <p:grpSp>
              <p:nvGrpSpPr>
                <p:cNvPr id="19" name="Group 36"/>
                <p:cNvGrpSpPr>
                  <a:grpSpLocks/>
                </p:cNvGrpSpPr>
                <p:nvPr/>
              </p:nvGrpSpPr>
              <p:grpSpPr bwMode="auto">
                <a:xfrm>
                  <a:off x="1143000" y="4790264"/>
                  <a:ext cx="3657600" cy="511986"/>
                  <a:chOff x="3480" y="7019"/>
                  <a:chExt cx="5760" cy="807"/>
                </a:xfrm>
              </p:grpSpPr>
              <p:grpSp>
                <p:nvGrpSpPr>
                  <p:cNvPr id="20" name="Group 37"/>
                  <p:cNvGrpSpPr>
                    <a:grpSpLocks/>
                  </p:cNvGrpSpPr>
                  <p:nvPr/>
                </p:nvGrpSpPr>
                <p:grpSpPr bwMode="auto">
                  <a:xfrm>
                    <a:off x="3480" y="7754"/>
                    <a:ext cx="5760" cy="72"/>
                    <a:chOff x="2760" y="8519"/>
                    <a:chExt cx="5760" cy="72"/>
                  </a:xfrm>
                </p:grpSpPr>
                <p:cxnSp>
                  <p:nvCxnSpPr>
                    <p:cNvPr id="211" name="AutoShape 38"/>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212" name="AutoShape 39"/>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213" name="AutoShape 40"/>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214" name="AutoShape 41"/>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215" name="AutoShape 42"/>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216" name="AutoShape 43"/>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217" name="AutoShape 44"/>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218" name="AutoShape 45"/>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219" name="AutoShape 46"/>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nvGrpSpPr>
                  <p:cNvPr id="21" name="Group 47"/>
                  <p:cNvGrpSpPr>
                    <a:grpSpLocks/>
                  </p:cNvGrpSpPr>
                  <p:nvPr/>
                </p:nvGrpSpPr>
                <p:grpSpPr bwMode="auto">
                  <a:xfrm>
                    <a:off x="3480" y="7019"/>
                    <a:ext cx="5760" cy="72"/>
                    <a:chOff x="2760" y="8519"/>
                    <a:chExt cx="5760" cy="72"/>
                  </a:xfrm>
                </p:grpSpPr>
                <p:cxnSp>
                  <p:nvCxnSpPr>
                    <p:cNvPr id="202" name="AutoShape 48"/>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203" name="AutoShape 49"/>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204" name="AutoShape 50"/>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205" name="AutoShape 51"/>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206" name="AutoShape 52"/>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207" name="AutoShape 53"/>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208" name="AutoShape 54"/>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209" name="AutoShape 55"/>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210" name="AutoShape 56"/>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grpSp>
              <p:nvGrpSpPr>
                <p:cNvPr id="22" name="Group 57"/>
                <p:cNvGrpSpPr>
                  <a:grpSpLocks/>
                </p:cNvGrpSpPr>
                <p:nvPr/>
              </p:nvGrpSpPr>
              <p:grpSpPr bwMode="auto">
                <a:xfrm>
                  <a:off x="1143000" y="3886200"/>
                  <a:ext cx="3657600" cy="511986"/>
                  <a:chOff x="3480" y="7019"/>
                  <a:chExt cx="5760" cy="807"/>
                </a:xfrm>
              </p:grpSpPr>
              <p:grpSp>
                <p:nvGrpSpPr>
                  <p:cNvPr id="23" name="Group 58"/>
                  <p:cNvGrpSpPr>
                    <a:grpSpLocks/>
                  </p:cNvGrpSpPr>
                  <p:nvPr/>
                </p:nvGrpSpPr>
                <p:grpSpPr bwMode="auto">
                  <a:xfrm>
                    <a:off x="3480" y="7754"/>
                    <a:ext cx="5760" cy="72"/>
                    <a:chOff x="2760" y="8519"/>
                    <a:chExt cx="5760" cy="72"/>
                  </a:xfrm>
                </p:grpSpPr>
                <p:cxnSp>
                  <p:nvCxnSpPr>
                    <p:cNvPr id="191" name="AutoShape 59"/>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192" name="AutoShape 60"/>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193" name="AutoShape 61"/>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194" name="AutoShape 62"/>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195" name="AutoShape 63"/>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196" name="AutoShape 64"/>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197" name="AutoShape 65"/>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198" name="AutoShape 66"/>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199" name="AutoShape 67"/>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nvGrpSpPr>
                  <p:cNvPr id="24" name="Group 68"/>
                  <p:cNvGrpSpPr>
                    <a:grpSpLocks/>
                  </p:cNvGrpSpPr>
                  <p:nvPr/>
                </p:nvGrpSpPr>
                <p:grpSpPr bwMode="auto">
                  <a:xfrm>
                    <a:off x="3480" y="7019"/>
                    <a:ext cx="5760" cy="72"/>
                    <a:chOff x="2760" y="8519"/>
                    <a:chExt cx="5760" cy="72"/>
                  </a:xfrm>
                </p:grpSpPr>
                <p:cxnSp>
                  <p:nvCxnSpPr>
                    <p:cNvPr id="182" name="AutoShape 69"/>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183" name="AutoShape 70"/>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184" name="AutoShape 71"/>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185" name="AutoShape 72"/>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186" name="AutoShape 73"/>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187" name="AutoShape 74"/>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188" name="AutoShape 75"/>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189" name="AutoShape 76"/>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190" name="AutoShape 77"/>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grpSp>
        </p:grpSp>
        <p:sp>
          <p:nvSpPr>
            <p:cNvPr id="220" name="Oval 219"/>
            <p:cNvSpPr/>
            <p:nvPr/>
          </p:nvSpPr>
          <p:spPr bwMode="auto">
            <a:xfrm>
              <a:off x="2148840" y="4389120"/>
              <a:ext cx="76200" cy="76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103" name="Rectangle 102"/>
          <p:cNvSpPr/>
          <p:nvPr/>
        </p:nvSpPr>
        <p:spPr>
          <a:xfrm>
            <a:off x="914400" y="838200"/>
            <a:ext cx="2971800" cy="400110"/>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Start with the LP solution.</a:t>
            </a:r>
            <a:endParaRPr lang="en-US" sz="2000" dirty="0"/>
          </a:p>
        </p:txBody>
      </p:sp>
      <p:sp>
        <p:nvSpPr>
          <p:cNvPr id="101" name="Rectangle 100"/>
          <p:cNvSpPr/>
          <p:nvPr/>
        </p:nvSpPr>
        <p:spPr>
          <a:xfrm>
            <a:off x="1066800" y="1371600"/>
            <a:ext cx="3276600" cy="1323439"/>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Add two branches with extra constraints if there  is a non-integer value and solve the two sub-problems.</a:t>
            </a:r>
            <a:endParaRPr lang="en-US" sz="2000" dirty="0"/>
          </a:p>
        </p:txBody>
      </p:sp>
      <p:grpSp>
        <p:nvGrpSpPr>
          <p:cNvPr id="110" name="Group 109"/>
          <p:cNvGrpSpPr/>
          <p:nvPr/>
        </p:nvGrpSpPr>
        <p:grpSpPr>
          <a:xfrm>
            <a:off x="5513506" y="2460485"/>
            <a:ext cx="2402301" cy="892314"/>
            <a:chOff x="5513506" y="2460485"/>
            <a:chExt cx="2402301" cy="892314"/>
          </a:xfrm>
        </p:grpSpPr>
        <p:cxnSp>
          <p:nvCxnSpPr>
            <p:cNvPr id="105" name="Straight Connector 104"/>
            <p:cNvCxnSpPr>
              <a:stCxn id="64" idx="2"/>
            </p:cNvCxnSpPr>
            <p:nvPr/>
          </p:nvCxnSpPr>
          <p:spPr bwMode="auto">
            <a:xfrm rot="5400000">
              <a:off x="5745095" y="2430393"/>
              <a:ext cx="892313" cy="952499"/>
            </a:xfrm>
            <a:prstGeom prst="line">
              <a:avLst/>
            </a:prstGeom>
            <a:noFill/>
            <a:ln w="38100">
              <a:solidFill>
                <a:srgbClr val="0D0D0D"/>
              </a:solidFill>
              <a:round/>
              <a:headEnd/>
              <a:tailEnd/>
            </a:ln>
            <a:effectLst/>
          </p:spPr>
        </p:cxnSp>
        <p:cxnSp>
          <p:nvCxnSpPr>
            <p:cNvPr id="107" name="Straight Connector 106"/>
            <p:cNvCxnSpPr>
              <a:stCxn id="64" idx="2"/>
            </p:cNvCxnSpPr>
            <p:nvPr/>
          </p:nvCxnSpPr>
          <p:spPr bwMode="auto">
            <a:xfrm rot="16200000" flipH="1">
              <a:off x="6697594" y="2430391"/>
              <a:ext cx="892313" cy="952501"/>
            </a:xfrm>
            <a:prstGeom prst="line">
              <a:avLst/>
            </a:prstGeom>
            <a:noFill/>
            <a:ln w="38100">
              <a:solidFill>
                <a:srgbClr val="0D0D0D"/>
              </a:solidFill>
              <a:round/>
              <a:headEnd/>
              <a:tailEnd/>
            </a:ln>
            <a:effectLst/>
          </p:spPr>
        </p:cxnSp>
        <p:sp>
          <p:nvSpPr>
            <p:cNvPr id="108" name="TextBox 107"/>
            <p:cNvSpPr txBox="1"/>
            <p:nvPr/>
          </p:nvSpPr>
          <p:spPr>
            <a:xfrm rot="2570729">
              <a:off x="7106604" y="2660048"/>
              <a:ext cx="809203" cy="400110"/>
            </a:xfrm>
            <a:prstGeom prst="rect">
              <a:avLst/>
            </a:prstGeom>
            <a:solidFill>
              <a:srgbClr val="66FFFF"/>
            </a:solid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3</a:t>
              </a:r>
              <a:endParaRPr lang="en-US" sz="2000" dirty="0"/>
            </a:p>
          </p:txBody>
        </p:sp>
        <p:sp>
          <p:nvSpPr>
            <p:cNvPr id="109" name="TextBox 108"/>
            <p:cNvSpPr txBox="1"/>
            <p:nvPr/>
          </p:nvSpPr>
          <p:spPr>
            <a:xfrm rot="19163260">
              <a:off x="5513506" y="2664055"/>
              <a:ext cx="841725" cy="400110"/>
            </a:xfrm>
            <a:prstGeom prst="rect">
              <a:avLst/>
            </a:prstGeom>
            <a:solidFill>
              <a:srgbClr val="FFFF00"/>
            </a:solid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2</a:t>
              </a:r>
              <a:endParaRPr lang="en-US" sz="2000" dirty="0"/>
            </a:p>
          </p:txBody>
        </p:sp>
      </p:grpSp>
      <p:grpSp>
        <p:nvGrpSpPr>
          <p:cNvPr id="120" name="Group 119"/>
          <p:cNvGrpSpPr/>
          <p:nvPr/>
        </p:nvGrpSpPr>
        <p:grpSpPr>
          <a:xfrm>
            <a:off x="701040" y="3659188"/>
            <a:ext cx="2786743" cy="2057400"/>
            <a:chOff x="685800" y="3657600"/>
            <a:chExt cx="2786743" cy="2057400"/>
          </a:xfrm>
        </p:grpSpPr>
        <p:sp>
          <p:nvSpPr>
            <p:cNvPr id="115" name="Freeform 114"/>
            <p:cNvSpPr/>
            <p:nvPr/>
          </p:nvSpPr>
          <p:spPr bwMode="auto">
            <a:xfrm>
              <a:off x="718457" y="4778829"/>
              <a:ext cx="2754086" cy="936171"/>
            </a:xfrm>
            <a:custGeom>
              <a:avLst/>
              <a:gdLst>
                <a:gd name="connsiteX0" fmla="*/ 10886 w 2754086"/>
                <a:gd name="connsiteY0" fmla="*/ 936171 h 936171"/>
                <a:gd name="connsiteX1" fmla="*/ 0 w 2754086"/>
                <a:gd name="connsiteY1" fmla="*/ 0 h 936171"/>
                <a:gd name="connsiteX2" fmla="*/ 1828800 w 2754086"/>
                <a:gd name="connsiteY2" fmla="*/ 21771 h 936171"/>
                <a:gd name="connsiteX3" fmla="*/ 2754086 w 2754086"/>
                <a:gd name="connsiteY3" fmla="*/ 925285 h 936171"/>
                <a:gd name="connsiteX4" fmla="*/ 10886 w 2754086"/>
                <a:gd name="connsiteY4" fmla="*/ 936171 h 936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4086" h="936171">
                  <a:moveTo>
                    <a:pt x="10886" y="936171"/>
                  </a:moveTo>
                  <a:lnTo>
                    <a:pt x="0" y="0"/>
                  </a:lnTo>
                  <a:lnTo>
                    <a:pt x="1828800" y="21771"/>
                  </a:lnTo>
                  <a:lnTo>
                    <a:pt x="2754086" y="925285"/>
                  </a:lnTo>
                  <a:lnTo>
                    <a:pt x="10886" y="936171"/>
                  </a:lnTo>
                  <a:close/>
                </a:path>
              </a:pathLst>
            </a:cu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17" name="Freeform 116"/>
            <p:cNvSpPr/>
            <p:nvPr/>
          </p:nvSpPr>
          <p:spPr bwMode="auto">
            <a:xfrm>
              <a:off x="685800" y="3657600"/>
              <a:ext cx="1306286" cy="707572"/>
            </a:xfrm>
            <a:custGeom>
              <a:avLst/>
              <a:gdLst>
                <a:gd name="connsiteX0" fmla="*/ 0 w 1306286"/>
                <a:gd name="connsiteY0" fmla="*/ 653143 h 707572"/>
                <a:gd name="connsiteX1" fmla="*/ 10886 w 1306286"/>
                <a:gd name="connsiteY1" fmla="*/ 0 h 707572"/>
                <a:gd name="connsiteX2" fmla="*/ 1306286 w 1306286"/>
                <a:gd name="connsiteY2" fmla="*/ 707572 h 707572"/>
                <a:gd name="connsiteX3" fmla="*/ 0 w 1306286"/>
                <a:gd name="connsiteY3" fmla="*/ 653143 h 707572"/>
                <a:gd name="connsiteX0" fmla="*/ 0 w 1306286"/>
                <a:gd name="connsiteY0" fmla="*/ 685800 h 707572"/>
                <a:gd name="connsiteX1" fmla="*/ 10886 w 1306286"/>
                <a:gd name="connsiteY1" fmla="*/ 0 h 707572"/>
                <a:gd name="connsiteX2" fmla="*/ 1306286 w 1306286"/>
                <a:gd name="connsiteY2" fmla="*/ 707572 h 707572"/>
                <a:gd name="connsiteX3" fmla="*/ 0 w 1306286"/>
                <a:gd name="connsiteY3" fmla="*/ 685800 h 707572"/>
              </a:gdLst>
              <a:ahLst/>
              <a:cxnLst>
                <a:cxn ang="0">
                  <a:pos x="connsiteX0" y="connsiteY0"/>
                </a:cxn>
                <a:cxn ang="0">
                  <a:pos x="connsiteX1" y="connsiteY1"/>
                </a:cxn>
                <a:cxn ang="0">
                  <a:pos x="connsiteX2" y="connsiteY2"/>
                </a:cxn>
                <a:cxn ang="0">
                  <a:pos x="connsiteX3" y="connsiteY3"/>
                </a:cxn>
              </a:cxnLst>
              <a:rect l="l" t="t" r="r" b="b"/>
              <a:pathLst>
                <a:path w="1306286" h="707572">
                  <a:moveTo>
                    <a:pt x="0" y="685800"/>
                  </a:moveTo>
                  <a:lnTo>
                    <a:pt x="10886" y="0"/>
                  </a:lnTo>
                  <a:lnTo>
                    <a:pt x="1306286" y="707572"/>
                  </a:lnTo>
                  <a:lnTo>
                    <a:pt x="0" y="685800"/>
                  </a:lnTo>
                  <a:close/>
                </a:path>
              </a:pathLst>
            </a:custGeom>
            <a:solidFill>
              <a:srgbClr val="66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18" name="TextBox 117"/>
            <p:cNvSpPr txBox="1"/>
            <p:nvPr/>
          </p:nvSpPr>
          <p:spPr>
            <a:xfrm>
              <a:off x="1525744" y="5099623"/>
              <a:ext cx="10668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2</a:t>
              </a:r>
              <a:endParaRPr lang="en-US" sz="2000" dirty="0"/>
            </a:p>
          </p:txBody>
        </p:sp>
        <p:sp>
          <p:nvSpPr>
            <p:cNvPr id="119" name="TextBox 118"/>
            <p:cNvSpPr txBox="1"/>
            <p:nvPr/>
          </p:nvSpPr>
          <p:spPr>
            <a:xfrm rot="226520">
              <a:off x="697981" y="3915871"/>
              <a:ext cx="9144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3</a:t>
              </a:r>
              <a:endParaRPr lang="en-US" sz="2000" dirty="0"/>
            </a:p>
          </p:txBody>
        </p:sp>
      </p:grpSp>
      <p:sp>
        <p:nvSpPr>
          <p:cNvPr id="121" name="TextBox 120"/>
          <p:cNvSpPr txBox="1"/>
          <p:nvPr/>
        </p:nvSpPr>
        <p:spPr>
          <a:xfrm>
            <a:off x="5257800" y="3352800"/>
            <a:ext cx="914400" cy="707886"/>
          </a:xfrm>
          <a:prstGeom prst="rect">
            <a:avLst/>
          </a:prstGeom>
          <a:solidFill>
            <a:srgbClr val="66FF33"/>
          </a:solid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50. </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(4, 2) </a:t>
            </a:r>
          </a:p>
        </p:txBody>
      </p:sp>
      <p:sp>
        <p:nvSpPr>
          <p:cNvPr id="122" name="TextBox 121"/>
          <p:cNvSpPr txBox="1"/>
          <p:nvPr/>
        </p:nvSpPr>
        <p:spPr>
          <a:xfrm>
            <a:off x="7086599" y="3352800"/>
            <a:ext cx="1417277" cy="707886"/>
          </a:xfrm>
          <a:prstGeom prst="rect">
            <a:avLst/>
          </a:prstGeom>
          <a:no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53.222</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(2.889, 3) </a:t>
            </a:r>
          </a:p>
        </p:txBody>
      </p:sp>
      <p:sp>
        <p:nvSpPr>
          <p:cNvPr id="124" name="Rectangular Callout 123"/>
          <p:cNvSpPr/>
          <p:nvPr/>
        </p:nvSpPr>
        <p:spPr bwMode="auto">
          <a:xfrm>
            <a:off x="4846317" y="4434829"/>
            <a:ext cx="2209800" cy="1219200"/>
          </a:xfrm>
          <a:prstGeom prst="wedgeRectCallout">
            <a:avLst>
              <a:gd name="adj1" fmla="val -11247"/>
              <a:gd name="adj2" fmla="val -9104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Feasible!  No need to expand this branch. This is a lower bound. </a:t>
            </a:r>
          </a:p>
        </p:txBody>
      </p:sp>
      <p:sp>
        <p:nvSpPr>
          <p:cNvPr id="125" name="Rectangular Callout 124"/>
          <p:cNvSpPr/>
          <p:nvPr/>
        </p:nvSpPr>
        <p:spPr bwMode="auto">
          <a:xfrm>
            <a:off x="7239000" y="4724400"/>
            <a:ext cx="1447800" cy="685800"/>
          </a:xfrm>
          <a:prstGeom prst="wedgeRectCallout">
            <a:avLst>
              <a:gd name="adj1" fmla="val 14130"/>
              <a:gd name="adj2" fmla="val -145559"/>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Add two branches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04" grpId="0" animBg="1"/>
      <p:bldP spid="101" grpId="0"/>
      <p:bldP spid="121" grpId="0" animBg="1"/>
      <p:bldP spid="122" grpId="0" animBg="1"/>
      <p:bldP spid="124" grpId="0" animBg="1"/>
      <p:bldP spid="1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6" name="Oval 105"/>
          <p:cNvSpPr/>
          <p:nvPr/>
        </p:nvSpPr>
        <p:spPr bwMode="auto">
          <a:xfrm>
            <a:off x="7056117" y="3630170"/>
            <a:ext cx="822952" cy="457195"/>
          </a:xfrm>
          <a:prstGeom prst="ellipse">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04" name="Oval 103"/>
          <p:cNvSpPr/>
          <p:nvPr/>
        </p:nvSpPr>
        <p:spPr bwMode="auto">
          <a:xfrm>
            <a:off x="6583658" y="2057415"/>
            <a:ext cx="1097269" cy="457195"/>
          </a:xfrm>
          <a:prstGeom prst="ellipse">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 name="Footer Placeholder 3"/>
          <p:cNvSpPr>
            <a:spLocks noGrp="1"/>
          </p:cNvSpPr>
          <p:nvPr>
            <p:ph type="ftr" sz="quarter" idx="10"/>
          </p:nvPr>
        </p:nvSpPr>
        <p:spPr/>
        <p:txBody>
          <a:bodyPr/>
          <a:lstStyle/>
          <a:p>
            <a:r>
              <a:rPr lang="en-US" smtClean="0"/>
              <a:t>Integer_LP</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6</a:t>
            </a:fld>
            <a:endParaRPr lang="en-US" dirty="0"/>
          </a:p>
        </p:txBody>
      </p:sp>
      <p:sp>
        <p:nvSpPr>
          <p:cNvPr id="7" name="AutoShape 15"/>
          <p:cNvSpPr>
            <a:spLocks noChangeArrowheads="1"/>
          </p:cNvSpPr>
          <p:nvPr/>
        </p:nvSpPr>
        <p:spPr bwMode="blackWhite">
          <a:xfrm>
            <a:off x="228599" y="152400"/>
            <a:ext cx="2057425" cy="510778"/>
          </a:xfrm>
          <a:prstGeom prst="roundRect">
            <a:avLst>
              <a:gd name="adj" fmla="val 16667"/>
            </a:avLst>
          </a:prstGeom>
          <a:gradFill flip="none" rotWithShape="1">
            <a:gsLst>
              <a:gs pos="0">
                <a:srgbClr val="00FF00">
                  <a:shade val="30000"/>
                  <a:satMod val="115000"/>
                </a:srgbClr>
              </a:gs>
              <a:gs pos="50000">
                <a:srgbClr val="00FF00">
                  <a:shade val="67500"/>
                  <a:satMod val="115000"/>
                </a:srgbClr>
              </a:gs>
              <a:gs pos="100000">
                <a:srgbClr val="00FF00">
                  <a:shade val="100000"/>
                  <a:satMod val="115000"/>
                </a:srgbClr>
              </a:gs>
            </a:gsLst>
            <a:lin ang="18900000" scaled="1"/>
            <a:tileRect/>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b="1" dirty="0" smtClean="0">
                <a:solidFill>
                  <a:schemeClr val="tx2"/>
                </a:solidFill>
                <a:effectLst>
                  <a:outerShdw blurRad="38100" dist="38100" dir="2700000" algn="tl">
                    <a:srgbClr val="FFFFFF"/>
                  </a:outerShdw>
                </a:effectLst>
                <a:latin typeface="Verdana" pitchFamily="34" charset="0"/>
              </a:rPr>
              <a:t>ILP: B&amp;B</a:t>
            </a:r>
          </a:p>
        </p:txBody>
      </p:sp>
      <p:graphicFrame>
        <p:nvGraphicFramePr>
          <p:cNvPr id="10" name="Table 9"/>
          <p:cNvGraphicFramePr>
            <a:graphicFrameLocks noGrp="1"/>
          </p:cNvGraphicFramePr>
          <p:nvPr>
            <p:extLst>
              <p:ext uri="{D42A27DB-BD31-4B8C-83A1-F6EECF244321}">
                <p14:modId xmlns:p14="http://schemas.microsoft.com/office/powerpoint/2010/main" val="1064792773"/>
              </p:ext>
            </p:extLst>
          </p:nvPr>
        </p:nvGraphicFramePr>
        <p:xfrm>
          <a:off x="5257800" y="152400"/>
          <a:ext cx="3429000" cy="1280160"/>
        </p:xfrm>
        <a:graphic>
          <a:graphicData uri="http://schemas.openxmlformats.org/drawingml/2006/table">
            <a:tbl>
              <a:tblPr firstRow="1" bandRow="1">
                <a:tableStyleId>{5C22544A-7EE6-4342-B048-85BDC9FD1C3A}</a:tableStyleId>
              </a:tblPr>
              <a:tblGrid>
                <a:gridCol w="1219200"/>
                <a:gridCol w="2209800"/>
              </a:tblGrid>
              <a:tr h="37084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Maximize </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7x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+ 11x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Z</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Subject to</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000" b="1" kern="1200" baseline="0" dirty="0" smtClean="0">
                          <a:solidFill>
                            <a:schemeClr val="dk1"/>
                          </a:solidFill>
                          <a:effectLst>
                            <a:outerShdw blurRad="38100" dist="38100" dir="2700000" algn="tl">
                              <a:srgbClr val="FFFFFF"/>
                            </a:outerShdw>
                          </a:effectLst>
                          <a:latin typeface="Calibri" pitchFamily="34" charset="0"/>
                          <a:ea typeface="+mn-ea"/>
                          <a:cs typeface="Calibri" pitchFamily="34" charset="0"/>
                        </a:rPr>
                        <a:t> &amp;</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x</a:t>
                      </a:r>
                      <a:r>
                        <a:rPr lang="en-US" sz="20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0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0</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x</a:t>
                      </a:r>
                      <a:r>
                        <a:rPr lang="en-US" sz="2400" b="1" kern="1200" baseline="-25000" dirty="0" smtClean="0">
                          <a:solidFill>
                            <a:schemeClr val="tx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  +   x</a:t>
                      </a:r>
                      <a:r>
                        <a:rPr lang="en-US" sz="2400" b="1" kern="1200" baseline="-25000" dirty="0" smtClean="0">
                          <a:solidFill>
                            <a:schemeClr val="tx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tx1"/>
                          </a:solidFill>
                          <a:effectLst>
                            <a:outerShdw blurRad="38100" dist="38100" dir="2700000" algn="tl">
                              <a:srgbClr val="FFFFFF"/>
                            </a:outerShdw>
                          </a:effectLst>
                          <a:latin typeface="Calibri" pitchFamily="34" charset="0"/>
                          <a:ea typeface="+mn-ea"/>
                          <a:cs typeface="Calibri" pitchFamily="34" charset="0"/>
                        </a:rPr>
                        <a:t>  ≤  6</a:t>
                      </a:r>
                      <a:r>
                        <a:rPr lang="en-US" sz="2400" b="1" kern="1200" baseline="0" dirty="0" smtClean="0">
                          <a:solidFill>
                            <a:schemeClr val="tx1"/>
                          </a:solidFill>
                          <a:effectLst>
                            <a:outerShdw blurRad="38100" dist="38100" dir="2700000" algn="tl">
                              <a:srgbClr val="FFFFFF"/>
                            </a:outerShdw>
                          </a:effectLst>
                          <a:latin typeface="Calibri" pitchFamily="34" charset="0"/>
                          <a:ea typeface="+mn-ea"/>
                          <a:cs typeface="Calibri" pitchFamily="34" charset="0"/>
                        </a:rPr>
                        <a:t> </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18x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1</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+ 34x</a:t>
                      </a:r>
                      <a:r>
                        <a:rPr lang="en-US" sz="2400" b="1" kern="1200" baseline="-25000" dirty="0" smtClean="0">
                          <a:solidFill>
                            <a:schemeClr val="dk1"/>
                          </a:solidFill>
                          <a:effectLst>
                            <a:outerShdw blurRad="38100" dist="38100" dir="2700000" algn="tl">
                              <a:srgbClr val="FFFFFF"/>
                            </a:outerShdw>
                          </a:effectLst>
                          <a:latin typeface="Calibri" pitchFamily="34" charset="0"/>
                          <a:ea typeface="+mn-ea"/>
                          <a:cs typeface="Calibri" pitchFamily="34" charset="0"/>
                        </a:rPr>
                        <a:t>2</a:t>
                      </a:r>
                      <a:r>
                        <a:rPr lang="en-US" sz="2400" b="1" kern="1200" dirty="0" smtClean="0">
                          <a:solidFill>
                            <a:schemeClr val="dk1"/>
                          </a:solidFill>
                          <a:effectLst>
                            <a:outerShdw blurRad="38100" dist="38100" dir="2700000" algn="tl">
                              <a:srgbClr val="FFFFFF"/>
                            </a:outerShdw>
                          </a:effectLst>
                          <a:latin typeface="Calibri" pitchFamily="34" charset="0"/>
                          <a:ea typeface="+mn-ea"/>
                          <a:cs typeface="Calibri" pitchFamily="34" charset="0"/>
                        </a:rPr>
                        <a:t> ≤ 154</a:t>
                      </a:r>
                    </a:p>
                  </a:txBody>
                  <a:tcPr marR="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4" name="TextBox 63"/>
          <p:cNvSpPr txBox="1"/>
          <p:nvPr/>
        </p:nvSpPr>
        <p:spPr>
          <a:xfrm>
            <a:off x="5715000" y="1752600"/>
            <a:ext cx="1905000" cy="707886"/>
          </a:xfrm>
          <a:prstGeom prst="rect">
            <a:avLst/>
          </a:prstGeom>
          <a:noFill/>
          <a:ln w="25400">
            <a:solidFill>
              <a:schemeClr val="tx1"/>
            </a:solidFill>
          </a:ln>
        </p:spPr>
        <p:txBody>
          <a:bodyPr wrap="square" rtlCol="0">
            <a:spAutoFit/>
          </a:bodyPr>
          <a:lstStyle/>
          <a:p>
            <a:r>
              <a:rPr lang="en-US" sz="2000" b="1" i="1" dirty="0" smtClean="0">
                <a:solidFill>
                  <a:srgbClr val="FF0000"/>
                </a:solidFill>
                <a:effectLst>
                  <a:outerShdw blurRad="38100" dist="38100" dir="2700000" algn="tl">
                    <a:srgbClr val="FFFFFF"/>
                  </a:outerShdw>
                </a:effectLst>
                <a:latin typeface="Calibri" pitchFamily="34" charset="0"/>
                <a:cs typeface="Calibri" pitchFamily="34" charset="0"/>
              </a:rPr>
              <a:t>LP:</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Z = 53.5. (3.125, 2.875) </a:t>
            </a:r>
          </a:p>
        </p:txBody>
      </p:sp>
      <p:grpSp>
        <p:nvGrpSpPr>
          <p:cNvPr id="97" name="Group 96"/>
          <p:cNvGrpSpPr/>
          <p:nvPr/>
        </p:nvGrpSpPr>
        <p:grpSpPr>
          <a:xfrm>
            <a:off x="152400" y="1447800"/>
            <a:ext cx="5486400" cy="4641850"/>
            <a:chOff x="152400" y="1447800"/>
            <a:chExt cx="5486400" cy="4641850"/>
          </a:xfrm>
        </p:grpSpPr>
        <p:grpSp>
          <p:nvGrpSpPr>
            <p:cNvPr id="95" name="Group 94"/>
            <p:cNvGrpSpPr/>
            <p:nvPr/>
          </p:nvGrpSpPr>
          <p:grpSpPr>
            <a:xfrm>
              <a:off x="152400" y="1447800"/>
              <a:ext cx="5486400" cy="4641850"/>
              <a:chOff x="152400" y="1447800"/>
              <a:chExt cx="5486400" cy="4641850"/>
            </a:xfrm>
          </p:grpSpPr>
          <p:grpSp>
            <p:nvGrpSpPr>
              <p:cNvPr id="8" name="Group 73"/>
              <p:cNvGrpSpPr/>
              <p:nvPr/>
            </p:nvGrpSpPr>
            <p:grpSpPr>
              <a:xfrm>
                <a:off x="152400" y="1447800"/>
                <a:ext cx="5486400" cy="4641850"/>
                <a:chOff x="1181100" y="1111250"/>
                <a:chExt cx="5486400" cy="4641850"/>
              </a:xfrm>
            </p:grpSpPr>
            <p:cxnSp>
              <p:nvCxnSpPr>
                <p:cNvPr id="94" name="AutoShape 33"/>
                <p:cNvCxnSpPr>
                  <a:cxnSpLocks noChangeShapeType="1"/>
                </p:cNvCxnSpPr>
                <p:nvPr/>
              </p:nvCxnSpPr>
              <p:spPr bwMode="auto">
                <a:xfrm>
                  <a:off x="1752600" y="2638425"/>
                  <a:ext cx="2743200" cy="2743200"/>
                </a:xfrm>
                <a:prstGeom prst="straightConnector1">
                  <a:avLst/>
                </a:prstGeom>
                <a:noFill/>
                <a:ln w="38100">
                  <a:solidFill>
                    <a:srgbClr val="17365D"/>
                  </a:solidFill>
                  <a:round/>
                  <a:headEnd/>
                  <a:tailEnd/>
                </a:ln>
                <a:effectLst/>
              </p:spPr>
            </p:cxnSp>
            <p:grpSp>
              <p:nvGrpSpPr>
                <p:cNvPr id="9" name="Group 72"/>
                <p:cNvGrpSpPr/>
                <p:nvPr/>
              </p:nvGrpSpPr>
              <p:grpSpPr>
                <a:xfrm>
                  <a:off x="1181100" y="1111250"/>
                  <a:ext cx="5486400" cy="4641850"/>
                  <a:chOff x="1181100" y="1111250"/>
                  <a:chExt cx="5486400" cy="4641850"/>
                </a:xfrm>
              </p:grpSpPr>
              <p:grpSp>
                <p:nvGrpSpPr>
                  <p:cNvPr id="11" name="Group 3"/>
                  <p:cNvGrpSpPr>
                    <a:grpSpLocks/>
                  </p:cNvGrpSpPr>
                  <p:nvPr/>
                </p:nvGrpSpPr>
                <p:grpSpPr bwMode="auto">
                  <a:xfrm>
                    <a:off x="1181100" y="1111250"/>
                    <a:ext cx="571500" cy="4344035"/>
                    <a:chOff x="1620" y="1510"/>
                    <a:chExt cx="900" cy="6841"/>
                  </a:xfrm>
                </p:grpSpPr>
                <p:sp>
                  <p:nvSpPr>
                    <p:cNvPr id="163" name="Text Box 4"/>
                    <p:cNvSpPr txBox="1">
                      <a:spLocks noChangeArrowheads="1"/>
                    </p:cNvSpPr>
                    <p:nvPr/>
                  </p:nvSpPr>
                  <p:spPr bwMode="auto">
                    <a:xfrm>
                      <a:off x="1620" y="1510"/>
                      <a:ext cx="684" cy="6841"/>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9</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8</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7</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6</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5</a:t>
                      </a:r>
                      <a:endParaRPr kumimoji="0" lang="en-US" sz="1200" b="1"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4</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3</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2</a:t>
                      </a:r>
                    </a:p>
                    <a:p>
                      <a:pPr marL="0" marR="0" lvl="0" indent="0" algn="r" defTabSz="914400" rtl="0" eaLnBrk="1" fontAlgn="base" latinLnBrk="0" hangingPunct="1">
                        <a:lnSpc>
                          <a:spcPct val="100000"/>
                        </a:lnSpc>
                        <a:spcBef>
                          <a:spcPct val="0"/>
                        </a:spcBef>
                        <a:spcAft>
                          <a:spcPts val="1400"/>
                        </a:spcAft>
                        <a:buClrTx/>
                        <a:buSzTx/>
                        <a:buFontTx/>
                        <a:buNone/>
                        <a:tabLst/>
                      </a:pPr>
                      <a:r>
                        <a:rPr kumimoji="0" lang="en-US" sz="1800" b="1" i="0" u="none" strike="noStrike" cap="none" normalizeH="0" baseline="0" dirty="0" smtClean="0">
                          <a:ln>
                            <a:noFill/>
                          </a:ln>
                          <a:solidFill>
                            <a:schemeClr val="tx1"/>
                          </a:solidFill>
                          <a:effectLst/>
                          <a:latin typeface="Calibri" pitchFamily="34" charset="0"/>
                          <a:cs typeface="Calibri" pitchFamily="34" charset="0"/>
                        </a:rPr>
                        <a:t>1</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12" name="Group 5"/>
                    <p:cNvGrpSpPr>
                      <a:grpSpLocks/>
                    </p:cNvGrpSpPr>
                    <p:nvPr/>
                  </p:nvGrpSpPr>
                  <p:grpSpPr bwMode="auto">
                    <a:xfrm>
                      <a:off x="2448" y="1800"/>
                      <a:ext cx="72" cy="6434"/>
                      <a:chOff x="2448" y="1800"/>
                      <a:chExt cx="72" cy="6434"/>
                    </a:xfrm>
                  </p:grpSpPr>
                  <p:grpSp>
                    <p:nvGrpSpPr>
                      <p:cNvPr id="13" name="Group 6"/>
                      <p:cNvGrpSpPr>
                        <a:grpSpLocks/>
                      </p:cNvGrpSpPr>
                      <p:nvPr/>
                    </p:nvGrpSpPr>
                    <p:grpSpPr bwMode="auto">
                      <a:xfrm>
                        <a:off x="2448" y="1800"/>
                        <a:ext cx="72" cy="5714"/>
                        <a:chOff x="2448" y="5806"/>
                        <a:chExt cx="72" cy="5714"/>
                      </a:xfrm>
                    </p:grpSpPr>
                    <p:cxnSp>
                      <p:nvCxnSpPr>
                        <p:cNvPr id="167" name="AutoShape 7"/>
                        <p:cNvCxnSpPr>
                          <a:cxnSpLocks noChangeShapeType="1"/>
                        </p:cNvCxnSpPr>
                        <p:nvPr/>
                      </p:nvCxnSpPr>
                      <p:spPr bwMode="auto">
                        <a:xfrm rot="5400000">
                          <a:off x="2484" y="5770"/>
                          <a:ext cx="0" cy="72"/>
                        </a:xfrm>
                        <a:prstGeom prst="straightConnector1">
                          <a:avLst/>
                        </a:prstGeom>
                        <a:noFill/>
                        <a:ln w="38100">
                          <a:solidFill>
                            <a:srgbClr val="000000"/>
                          </a:solidFill>
                          <a:round/>
                          <a:headEnd/>
                          <a:tailEnd/>
                        </a:ln>
                      </p:spPr>
                    </p:cxnSp>
                    <p:grpSp>
                      <p:nvGrpSpPr>
                        <p:cNvPr id="14" name="Group 8"/>
                        <p:cNvGrpSpPr>
                          <a:grpSpLocks/>
                        </p:cNvGrpSpPr>
                        <p:nvPr/>
                      </p:nvGrpSpPr>
                      <p:grpSpPr bwMode="auto">
                        <a:xfrm>
                          <a:off x="2448" y="6480"/>
                          <a:ext cx="72" cy="5040"/>
                          <a:chOff x="2520" y="6989"/>
                          <a:chExt cx="72" cy="5040"/>
                        </a:xfrm>
                      </p:grpSpPr>
                      <p:cxnSp>
                        <p:nvCxnSpPr>
                          <p:cNvPr id="169" name="AutoShape 9"/>
                          <p:cNvCxnSpPr>
                            <a:cxnSpLocks noChangeShapeType="1"/>
                          </p:cNvCxnSpPr>
                          <p:nvPr/>
                        </p:nvCxnSpPr>
                        <p:spPr bwMode="auto">
                          <a:xfrm rot="5400000">
                            <a:off x="2556" y="10553"/>
                            <a:ext cx="0" cy="72"/>
                          </a:xfrm>
                          <a:prstGeom prst="straightConnector1">
                            <a:avLst/>
                          </a:prstGeom>
                          <a:noFill/>
                          <a:ln w="38100">
                            <a:solidFill>
                              <a:srgbClr val="000000"/>
                            </a:solidFill>
                            <a:round/>
                            <a:headEnd/>
                            <a:tailEnd/>
                          </a:ln>
                        </p:spPr>
                      </p:cxnSp>
                      <p:cxnSp>
                        <p:nvCxnSpPr>
                          <p:cNvPr id="170" name="AutoShape 10"/>
                          <p:cNvCxnSpPr>
                            <a:cxnSpLocks noChangeShapeType="1"/>
                          </p:cNvCxnSpPr>
                          <p:nvPr/>
                        </p:nvCxnSpPr>
                        <p:spPr bwMode="auto">
                          <a:xfrm rot="5400000">
                            <a:off x="2556" y="9833"/>
                            <a:ext cx="0" cy="72"/>
                          </a:xfrm>
                          <a:prstGeom prst="straightConnector1">
                            <a:avLst/>
                          </a:prstGeom>
                          <a:noFill/>
                          <a:ln w="38100">
                            <a:solidFill>
                              <a:srgbClr val="000000"/>
                            </a:solidFill>
                            <a:round/>
                            <a:headEnd/>
                            <a:tailEnd/>
                          </a:ln>
                        </p:spPr>
                      </p:cxnSp>
                      <p:cxnSp>
                        <p:nvCxnSpPr>
                          <p:cNvPr id="171" name="AutoShape 11"/>
                          <p:cNvCxnSpPr>
                            <a:cxnSpLocks noChangeShapeType="1"/>
                          </p:cNvCxnSpPr>
                          <p:nvPr/>
                        </p:nvCxnSpPr>
                        <p:spPr bwMode="auto">
                          <a:xfrm rot="5400000">
                            <a:off x="2556" y="9113"/>
                            <a:ext cx="0" cy="72"/>
                          </a:xfrm>
                          <a:prstGeom prst="straightConnector1">
                            <a:avLst/>
                          </a:prstGeom>
                          <a:noFill/>
                          <a:ln w="38100">
                            <a:solidFill>
                              <a:srgbClr val="000000"/>
                            </a:solidFill>
                            <a:round/>
                            <a:headEnd/>
                            <a:tailEnd/>
                          </a:ln>
                        </p:spPr>
                      </p:cxnSp>
                      <p:cxnSp>
                        <p:nvCxnSpPr>
                          <p:cNvPr id="172" name="AutoShape 12"/>
                          <p:cNvCxnSpPr>
                            <a:cxnSpLocks noChangeShapeType="1"/>
                          </p:cNvCxnSpPr>
                          <p:nvPr/>
                        </p:nvCxnSpPr>
                        <p:spPr bwMode="auto">
                          <a:xfrm rot="5400000">
                            <a:off x="2556" y="8393"/>
                            <a:ext cx="0" cy="72"/>
                          </a:xfrm>
                          <a:prstGeom prst="straightConnector1">
                            <a:avLst/>
                          </a:prstGeom>
                          <a:noFill/>
                          <a:ln w="38100">
                            <a:solidFill>
                              <a:srgbClr val="000000"/>
                            </a:solidFill>
                            <a:round/>
                            <a:headEnd/>
                            <a:tailEnd/>
                          </a:ln>
                        </p:spPr>
                      </p:cxnSp>
                      <p:cxnSp>
                        <p:nvCxnSpPr>
                          <p:cNvPr id="173" name="AutoShape 13"/>
                          <p:cNvCxnSpPr>
                            <a:cxnSpLocks noChangeShapeType="1"/>
                          </p:cNvCxnSpPr>
                          <p:nvPr/>
                        </p:nvCxnSpPr>
                        <p:spPr bwMode="auto">
                          <a:xfrm rot="5400000">
                            <a:off x="2556" y="7673"/>
                            <a:ext cx="0" cy="72"/>
                          </a:xfrm>
                          <a:prstGeom prst="straightConnector1">
                            <a:avLst/>
                          </a:prstGeom>
                          <a:noFill/>
                          <a:ln w="38100">
                            <a:solidFill>
                              <a:srgbClr val="000000"/>
                            </a:solidFill>
                            <a:round/>
                            <a:headEnd/>
                            <a:tailEnd/>
                          </a:ln>
                        </p:spPr>
                      </p:cxnSp>
                      <p:cxnSp>
                        <p:nvCxnSpPr>
                          <p:cNvPr id="174" name="AutoShape 14"/>
                          <p:cNvCxnSpPr>
                            <a:cxnSpLocks noChangeShapeType="1"/>
                          </p:cNvCxnSpPr>
                          <p:nvPr/>
                        </p:nvCxnSpPr>
                        <p:spPr bwMode="auto">
                          <a:xfrm rot="5400000">
                            <a:off x="2556" y="6953"/>
                            <a:ext cx="0" cy="72"/>
                          </a:xfrm>
                          <a:prstGeom prst="straightConnector1">
                            <a:avLst/>
                          </a:prstGeom>
                          <a:noFill/>
                          <a:ln w="38100">
                            <a:solidFill>
                              <a:srgbClr val="000000"/>
                            </a:solidFill>
                            <a:round/>
                            <a:headEnd/>
                            <a:tailEnd/>
                          </a:ln>
                        </p:spPr>
                      </p:cxnSp>
                      <p:cxnSp>
                        <p:nvCxnSpPr>
                          <p:cNvPr id="175" name="AutoShape 15"/>
                          <p:cNvCxnSpPr>
                            <a:cxnSpLocks noChangeShapeType="1"/>
                          </p:cNvCxnSpPr>
                          <p:nvPr/>
                        </p:nvCxnSpPr>
                        <p:spPr bwMode="auto">
                          <a:xfrm rot="5400000">
                            <a:off x="2556" y="11993"/>
                            <a:ext cx="0" cy="72"/>
                          </a:xfrm>
                          <a:prstGeom prst="straightConnector1">
                            <a:avLst/>
                          </a:prstGeom>
                          <a:noFill/>
                          <a:ln w="38100">
                            <a:solidFill>
                              <a:srgbClr val="000000"/>
                            </a:solidFill>
                            <a:round/>
                            <a:headEnd/>
                            <a:tailEnd/>
                          </a:ln>
                        </p:spPr>
                      </p:cxnSp>
                      <p:cxnSp>
                        <p:nvCxnSpPr>
                          <p:cNvPr id="176" name="AutoShape 16"/>
                          <p:cNvCxnSpPr>
                            <a:cxnSpLocks noChangeShapeType="1"/>
                          </p:cNvCxnSpPr>
                          <p:nvPr/>
                        </p:nvCxnSpPr>
                        <p:spPr bwMode="auto">
                          <a:xfrm rot="5400000">
                            <a:off x="2556" y="11258"/>
                            <a:ext cx="0" cy="72"/>
                          </a:xfrm>
                          <a:prstGeom prst="straightConnector1">
                            <a:avLst/>
                          </a:prstGeom>
                          <a:noFill/>
                          <a:ln w="38100">
                            <a:solidFill>
                              <a:srgbClr val="000000"/>
                            </a:solidFill>
                            <a:round/>
                            <a:headEnd/>
                            <a:tailEnd/>
                          </a:ln>
                        </p:spPr>
                      </p:cxnSp>
                    </p:grpSp>
                  </p:grpSp>
                  <p:cxnSp>
                    <p:nvCxnSpPr>
                      <p:cNvPr id="166" name="AutoShape 17"/>
                      <p:cNvCxnSpPr>
                        <a:cxnSpLocks noChangeShapeType="1"/>
                      </p:cNvCxnSpPr>
                      <p:nvPr/>
                    </p:nvCxnSpPr>
                    <p:spPr bwMode="auto">
                      <a:xfrm flipV="1">
                        <a:off x="2520" y="1800"/>
                        <a:ext cx="0" cy="6434"/>
                      </a:xfrm>
                      <a:prstGeom prst="straightConnector1">
                        <a:avLst/>
                      </a:prstGeom>
                      <a:noFill/>
                      <a:ln w="9525">
                        <a:solidFill>
                          <a:srgbClr val="000000"/>
                        </a:solidFill>
                        <a:round/>
                        <a:headEnd/>
                        <a:tailEnd/>
                      </a:ln>
                    </p:spPr>
                  </p:cxnSp>
                </p:grpSp>
              </p:grpSp>
              <p:grpSp>
                <p:nvGrpSpPr>
                  <p:cNvPr id="15" name="Group 18"/>
                  <p:cNvGrpSpPr>
                    <a:grpSpLocks/>
                  </p:cNvGrpSpPr>
                  <p:nvPr/>
                </p:nvGrpSpPr>
                <p:grpSpPr bwMode="auto">
                  <a:xfrm>
                    <a:off x="1752600" y="5380355"/>
                    <a:ext cx="4914900" cy="372745"/>
                    <a:chOff x="2520" y="8233"/>
                    <a:chExt cx="7740" cy="587"/>
                  </a:xfrm>
                </p:grpSpPr>
                <p:cxnSp>
                  <p:nvCxnSpPr>
                    <p:cNvPr id="99" name="AutoShape 19"/>
                    <p:cNvCxnSpPr>
                      <a:cxnSpLocks noChangeShapeType="1"/>
                    </p:cNvCxnSpPr>
                    <p:nvPr/>
                  </p:nvCxnSpPr>
                  <p:spPr bwMode="auto">
                    <a:xfrm>
                      <a:off x="2520" y="8233"/>
                      <a:ext cx="6780" cy="1"/>
                    </a:xfrm>
                    <a:prstGeom prst="straightConnector1">
                      <a:avLst/>
                    </a:prstGeom>
                    <a:noFill/>
                    <a:ln w="9525">
                      <a:solidFill>
                        <a:srgbClr val="000000"/>
                      </a:solidFill>
                      <a:round/>
                      <a:headEnd/>
                      <a:tailEnd/>
                    </a:ln>
                  </p:spPr>
                </p:cxnSp>
                <p:sp>
                  <p:nvSpPr>
                    <p:cNvPr id="100" name="Text Box 20"/>
                    <p:cNvSpPr txBox="1">
                      <a:spLocks noChangeArrowheads="1"/>
                    </p:cNvSpPr>
                    <p:nvPr/>
                  </p:nvSpPr>
                  <p:spPr bwMode="auto">
                    <a:xfrm>
                      <a:off x="2880" y="8460"/>
                      <a:ext cx="7380" cy="360"/>
                    </a:xfrm>
                    <a:prstGeom prst="rect">
                      <a:avLst/>
                    </a:prstGeom>
                    <a:noFill/>
                    <a:ln w="9525">
                      <a:noFill/>
                      <a:miter lim="800000"/>
                      <a:headEnd/>
                      <a:tailEnd/>
                    </a:ln>
                  </p:spPr>
                  <p:txBody>
                    <a:bodyPr vert="horz" wrap="square" lIns="91440" tIns="0" rIns="9144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   </a:t>
                      </a:r>
                      <a:r>
                        <a:rPr kumimoji="0" lang="en-US" sz="1800" b="1" i="0" u="none" strike="noStrike" cap="none" normalizeH="0" baseline="0" dirty="0" smtClean="0">
                          <a:ln>
                            <a:noFill/>
                          </a:ln>
                          <a:solidFill>
                            <a:schemeClr val="tx1"/>
                          </a:solidFill>
                          <a:effectLst/>
                          <a:latin typeface="Calibri" pitchFamily="34" charset="0"/>
                          <a:cs typeface="Calibri" pitchFamily="34" charset="0"/>
                        </a:rPr>
                        <a:t>1      2       3      4       5       6      7      8       9    </a:t>
                      </a:r>
                      <a:endParaRPr kumimoji="0" lang="en-US" sz="1800" b="0" i="0" u="none" strike="noStrike" cap="none" normalizeH="0" baseline="0" dirty="0" smtClean="0">
                        <a:ln>
                          <a:noFill/>
                        </a:ln>
                        <a:solidFill>
                          <a:schemeClr val="tx1"/>
                        </a:solidFill>
                        <a:effectLst/>
                        <a:latin typeface="Calibri" pitchFamily="34" charset="0"/>
                        <a:cs typeface="Calibri" pitchFamily="34" charset="0"/>
                      </a:endParaRPr>
                    </a:p>
                  </p:txBody>
                </p:sp>
                <p:grpSp>
                  <p:nvGrpSpPr>
                    <p:cNvPr id="16" name="Group 21"/>
                    <p:cNvGrpSpPr>
                      <a:grpSpLocks/>
                    </p:cNvGrpSpPr>
                    <p:nvPr/>
                  </p:nvGrpSpPr>
                  <p:grpSpPr bwMode="auto">
                    <a:xfrm>
                      <a:off x="2520" y="8279"/>
                      <a:ext cx="6480" cy="72"/>
                      <a:chOff x="2520" y="8279"/>
                      <a:chExt cx="6480" cy="72"/>
                    </a:xfrm>
                  </p:grpSpPr>
                  <p:grpSp>
                    <p:nvGrpSpPr>
                      <p:cNvPr id="17" name="Group 22"/>
                      <p:cNvGrpSpPr>
                        <a:grpSpLocks/>
                      </p:cNvGrpSpPr>
                      <p:nvPr/>
                    </p:nvGrpSpPr>
                    <p:grpSpPr bwMode="auto">
                      <a:xfrm>
                        <a:off x="2520" y="8279"/>
                        <a:ext cx="5760" cy="72"/>
                        <a:chOff x="1728" y="12789"/>
                        <a:chExt cx="5760" cy="72"/>
                      </a:xfrm>
                    </p:grpSpPr>
                    <p:cxnSp>
                      <p:nvCxnSpPr>
                        <p:cNvPr id="154" name="AutoShape 23"/>
                        <p:cNvCxnSpPr>
                          <a:cxnSpLocks noChangeShapeType="1"/>
                        </p:cNvCxnSpPr>
                        <p:nvPr/>
                      </p:nvCxnSpPr>
                      <p:spPr bwMode="auto">
                        <a:xfrm>
                          <a:off x="7488" y="12789"/>
                          <a:ext cx="0" cy="72"/>
                        </a:xfrm>
                        <a:prstGeom prst="straightConnector1">
                          <a:avLst/>
                        </a:prstGeom>
                        <a:noFill/>
                        <a:ln w="38100">
                          <a:solidFill>
                            <a:srgbClr val="000000"/>
                          </a:solidFill>
                          <a:round/>
                          <a:headEnd/>
                          <a:tailEnd/>
                        </a:ln>
                      </p:spPr>
                    </p:cxnSp>
                    <p:cxnSp>
                      <p:nvCxnSpPr>
                        <p:cNvPr id="155" name="AutoShape 24"/>
                        <p:cNvCxnSpPr>
                          <a:cxnSpLocks noChangeShapeType="1"/>
                        </p:cNvCxnSpPr>
                        <p:nvPr/>
                      </p:nvCxnSpPr>
                      <p:spPr bwMode="auto">
                        <a:xfrm>
                          <a:off x="6768" y="12789"/>
                          <a:ext cx="0" cy="72"/>
                        </a:xfrm>
                        <a:prstGeom prst="straightConnector1">
                          <a:avLst/>
                        </a:prstGeom>
                        <a:noFill/>
                        <a:ln w="38100">
                          <a:solidFill>
                            <a:srgbClr val="000000"/>
                          </a:solidFill>
                          <a:round/>
                          <a:headEnd/>
                          <a:tailEnd/>
                        </a:ln>
                      </p:spPr>
                    </p:cxnSp>
                    <p:cxnSp>
                      <p:nvCxnSpPr>
                        <p:cNvPr id="156" name="AutoShape 25"/>
                        <p:cNvCxnSpPr>
                          <a:cxnSpLocks noChangeShapeType="1"/>
                        </p:cNvCxnSpPr>
                        <p:nvPr/>
                      </p:nvCxnSpPr>
                      <p:spPr bwMode="auto">
                        <a:xfrm>
                          <a:off x="1728" y="12789"/>
                          <a:ext cx="0" cy="72"/>
                        </a:xfrm>
                        <a:prstGeom prst="straightConnector1">
                          <a:avLst/>
                        </a:prstGeom>
                        <a:noFill/>
                        <a:ln w="38100">
                          <a:solidFill>
                            <a:srgbClr val="000000"/>
                          </a:solidFill>
                          <a:round/>
                          <a:headEnd/>
                          <a:tailEnd/>
                        </a:ln>
                      </p:spPr>
                    </p:cxnSp>
                    <p:cxnSp>
                      <p:nvCxnSpPr>
                        <p:cNvPr id="157" name="AutoShape 26"/>
                        <p:cNvCxnSpPr>
                          <a:cxnSpLocks noChangeShapeType="1"/>
                        </p:cNvCxnSpPr>
                        <p:nvPr/>
                      </p:nvCxnSpPr>
                      <p:spPr bwMode="auto">
                        <a:xfrm>
                          <a:off x="6048" y="12789"/>
                          <a:ext cx="0" cy="72"/>
                        </a:xfrm>
                        <a:prstGeom prst="straightConnector1">
                          <a:avLst/>
                        </a:prstGeom>
                        <a:noFill/>
                        <a:ln w="38100">
                          <a:solidFill>
                            <a:srgbClr val="000000"/>
                          </a:solidFill>
                          <a:round/>
                          <a:headEnd/>
                          <a:tailEnd/>
                        </a:ln>
                      </p:spPr>
                    </p:cxnSp>
                    <p:cxnSp>
                      <p:nvCxnSpPr>
                        <p:cNvPr id="158" name="AutoShape 27"/>
                        <p:cNvCxnSpPr>
                          <a:cxnSpLocks noChangeShapeType="1"/>
                        </p:cNvCxnSpPr>
                        <p:nvPr/>
                      </p:nvCxnSpPr>
                      <p:spPr bwMode="auto">
                        <a:xfrm>
                          <a:off x="5328" y="12789"/>
                          <a:ext cx="0" cy="72"/>
                        </a:xfrm>
                        <a:prstGeom prst="straightConnector1">
                          <a:avLst/>
                        </a:prstGeom>
                        <a:noFill/>
                        <a:ln w="38100">
                          <a:solidFill>
                            <a:srgbClr val="000000"/>
                          </a:solidFill>
                          <a:round/>
                          <a:headEnd/>
                          <a:tailEnd/>
                        </a:ln>
                      </p:spPr>
                    </p:cxnSp>
                    <p:cxnSp>
                      <p:nvCxnSpPr>
                        <p:cNvPr id="159" name="AutoShape 28"/>
                        <p:cNvCxnSpPr>
                          <a:cxnSpLocks noChangeShapeType="1"/>
                        </p:cNvCxnSpPr>
                        <p:nvPr/>
                      </p:nvCxnSpPr>
                      <p:spPr bwMode="auto">
                        <a:xfrm>
                          <a:off x="4608" y="12789"/>
                          <a:ext cx="0" cy="72"/>
                        </a:xfrm>
                        <a:prstGeom prst="straightConnector1">
                          <a:avLst/>
                        </a:prstGeom>
                        <a:noFill/>
                        <a:ln w="38100">
                          <a:solidFill>
                            <a:srgbClr val="000000"/>
                          </a:solidFill>
                          <a:round/>
                          <a:headEnd/>
                          <a:tailEnd/>
                        </a:ln>
                      </p:spPr>
                    </p:cxnSp>
                    <p:cxnSp>
                      <p:nvCxnSpPr>
                        <p:cNvPr id="160" name="AutoShape 29"/>
                        <p:cNvCxnSpPr>
                          <a:cxnSpLocks noChangeShapeType="1"/>
                        </p:cNvCxnSpPr>
                        <p:nvPr/>
                      </p:nvCxnSpPr>
                      <p:spPr bwMode="auto">
                        <a:xfrm>
                          <a:off x="3888" y="12789"/>
                          <a:ext cx="0" cy="72"/>
                        </a:xfrm>
                        <a:prstGeom prst="straightConnector1">
                          <a:avLst/>
                        </a:prstGeom>
                        <a:noFill/>
                        <a:ln w="38100">
                          <a:solidFill>
                            <a:srgbClr val="000000"/>
                          </a:solidFill>
                          <a:round/>
                          <a:headEnd/>
                          <a:tailEnd/>
                        </a:ln>
                      </p:spPr>
                    </p:cxnSp>
                    <p:cxnSp>
                      <p:nvCxnSpPr>
                        <p:cNvPr id="161" name="AutoShape 30"/>
                        <p:cNvCxnSpPr>
                          <a:cxnSpLocks noChangeShapeType="1"/>
                        </p:cNvCxnSpPr>
                        <p:nvPr/>
                      </p:nvCxnSpPr>
                      <p:spPr bwMode="auto">
                        <a:xfrm>
                          <a:off x="3168" y="12789"/>
                          <a:ext cx="0" cy="72"/>
                        </a:xfrm>
                        <a:prstGeom prst="straightConnector1">
                          <a:avLst/>
                        </a:prstGeom>
                        <a:noFill/>
                        <a:ln w="38100">
                          <a:solidFill>
                            <a:srgbClr val="000000"/>
                          </a:solidFill>
                          <a:round/>
                          <a:headEnd/>
                          <a:tailEnd/>
                        </a:ln>
                      </p:spPr>
                    </p:cxnSp>
                    <p:cxnSp>
                      <p:nvCxnSpPr>
                        <p:cNvPr id="162" name="AutoShape 31"/>
                        <p:cNvCxnSpPr>
                          <a:cxnSpLocks noChangeShapeType="1"/>
                        </p:cNvCxnSpPr>
                        <p:nvPr/>
                      </p:nvCxnSpPr>
                      <p:spPr bwMode="auto">
                        <a:xfrm>
                          <a:off x="2448" y="12789"/>
                          <a:ext cx="0" cy="72"/>
                        </a:xfrm>
                        <a:prstGeom prst="straightConnector1">
                          <a:avLst/>
                        </a:prstGeom>
                        <a:noFill/>
                        <a:ln w="38100">
                          <a:solidFill>
                            <a:srgbClr val="000000"/>
                          </a:solidFill>
                          <a:round/>
                          <a:headEnd/>
                          <a:tailEnd/>
                        </a:ln>
                      </p:spPr>
                    </p:cxnSp>
                  </p:grpSp>
                  <p:cxnSp>
                    <p:nvCxnSpPr>
                      <p:cNvPr id="153" name="AutoShape 32"/>
                      <p:cNvCxnSpPr>
                        <a:cxnSpLocks noChangeShapeType="1"/>
                      </p:cNvCxnSpPr>
                      <p:nvPr/>
                    </p:nvCxnSpPr>
                    <p:spPr bwMode="auto">
                      <a:xfrm>
                        <a:off x="9000" y="8279"/>
                        <a:ext cx="0" cy="72"/>
                      </a:xfrm>
                      <a:prstGeom prst="straightConnector1">
                        <a:avLst/>
                      </a:prstGeom>
                      <a:noFill/>
                      <a:ln w="38100">
                        <a:solidFill>
                          <a:srgbClr val="000000"/>
                        </a:solidFill>
                        <a:round/>
                        <a:headEnd/>
                        <a:tailEnd/>
                      </a:ln>
                    </p:spPr>
                  </p:cxnSp>
                </p:grpSp>
              </p:grpSp>
              <p:cxnSp>
                <p:nvCxnSpPr>
                  <p:cNvPr id="98" name="AutoShape 34"/>
                  <p:cNvCxnSpPr>
                    <a:cxnSpLocks noChangeShapeType="1"/>
                  </p:cNvCxnSpPr>
                  <p:nvPr/>
                </p:nvCxnSpPr>
                <p:spPr bwMode="auto">
                  <a:xfrm>
                    <a:off x="1752600" y="3352800"/>
                    <a:ext cx="3886200" cy="2027238"/>
                  </a:xfrm>
                  <a:prstGeom prst="straightConnector1">
                    <a:avLst/>
                  </a:prstGeom>
                  <a:noFill/>
                  <a:ln w="38100">
                    <a:solidFill>
                      <a:srgbClr val="0D0D0D"/>
                    </a:solidFill>
                    <a:round/>
                    <a:headEnd/>
                    <a:tailEnd/>
                  </a:ln>
                  <a:effectLst/>
                </p:spPr>
              </p:cxnSp>
            </p:grpSp>
          </p:grpSp>
          <p:grpSp>
            <p:nvGrpSpPr>
              <p:cNvPr id="92" name="Group 91"/>
              <p:cNvGrpSpPr/>
              <p:nvPr/>
            </p:nvGrpSpPr>
            <p:grpSpPr>
              <a:xfrm>
                <a:off x="1143000" y="3886200"/>
                <a:ext cx="3657600" cy="1416050"/>
                <a:chOff x="1143000" y="3886200"/>
                <a:chExt cx="3657600" cy="1416050"/>
              </a:xfrm>
            </p:grpSpPr>
            <p:grpSp>
              <p:nvGrpSpPr>
                <p:cNvPr id="19" name="Group 36"/>
                <p:cNvGrpSpPr>
                  <a:grpSpLocks/>
                </p:cNvGrpSpPr>
                <p:nvPr/>
              </p:nvGrpSpPr>
              <p:grpSpPr bwMode="auto">
                <a:xfrm>
                  <a:off x="1143000" y="4790264"/>
                  <a:ext cx="3657600" cy="511986"/>
                  <a:chOff x="3480" y="7019"/>
                  <a:chExt cx="5760" cy="807"/>
                </a:xfrm>
              </p:grpSpPr>
              <p:grpSp>
                <p:nvGrpSpPr>
                  <p:cNvPr id="20" name="Group 37"/>
                  <p:cNvGrpSpPr>
                    <a:grpSpLocks/>
                  </p:cNvGrpSpPr>
                  <p:nvPr/>
                </p:nvGrpSpPr>
                <p:grpSpPr bwMode="auto">
                  <a:xfrm>
                    <a:off x="3480" y="7754"/>
                    <a:ext cx="5760" cy="72"/>
                    <a:chOff x="2760" y="8519"/>
                    <a:chExt cx="5760" cy="72"/>
                  </a:xfrm>
                </p:grpSpPr>
                <p:cxnSp>
                  <p:nvCxnSpPr>
                    <p:cNvPr id="211" name="AutoShape 38"/>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212" name="AutoShape 39"/>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213" name="AutoShape 40"/>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214" name="AutoShape 41"/>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215" name="AutoShape 42"/>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216" name="AutoShape 43"/>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217" name="AutoShape 44"/>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218" name="AutoShape 45"/>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219" name="AutoShape 46"/>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nvGrpSpPr>
                  <p:cNvPr id="21" name="Group 47"/>
                  <p:cNvGrpSpPr>
                    <a:grpSpLocks/>
                  </p:cNvGrpSpPr>
                  <p:nvPr/>
                </p:nvGrpSpPr>
                <p:grpSpPr bwMode="auto">
                  <a:xfrm>
                    <a:off x="3480" y="7019"/>
                    <a:ext cx="5760" cy="72"/>
                    <a:chOff x="2760" y="8519"/>
                    <a:chExt cx="5760" cy="72"/>
                  </a:xfrm>
                </p:grpSpPr>
                <p:cxnSp>
                  <p:nvCxnSpPr>
                    <p:cNvPr id="202" name="AutoShape 48"/>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203" name="AutoShape 49"/>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204" name="AutoShape 50"/>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205" name="AutoShape 51"/>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206" name="AutoShape 52"/>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207" name="AutoShape 53"/>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208" name="AutoShape 54"/>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209" name="AutoShape 55"/>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210" name="AutoShape 56"/>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grpSp>
              <p:nvGrpSpPr>
                <p:cNvPr id="22" name="Group 57"/>
                <p:cNvGrpSpPr>
                  <a:grpSpLocks/>
                </p:cNvGrpSpPr>
                <p:nvPr/>
              </p:nvGrpSpPr>
              <p:grpSpPr bwMode="auto">
                <a:xfrm>
                  <a:off x="1143000" y="3886200"/>
                  <a:ext cx="3657600" cy="511986"/>
                  <a:chOff x="3480" y="7019"/>
                  <a:chExt cx="5760" cy="807"/>
                </a:xfrm>
              </p:grpSpPr>
              <p:grpSp>
                <p:nvGrpSpPr>
                  <p:cNvPr id="23" name="Group 58"/>
                  <p:cNvGrpSpPr>
                    <a:grpSpLocks/>
                  </p:cNvGrpSpPr>
                  <p:nvPr/>
                </p:nvGrpSpPr>
                <p:grpSpPr bwMode="auto">
                  <a:xfrm>
                    <a:off x="3480" y="7754"/>
                    <a:ext cx="5760" cy="72"/>
                    <a:chOff x="2760" y="8519"/>
                    <a:chExt cx="5760" cy="72"/>
                  </a:xfrm>
                </p:grpSpPr>
                <p:cxnSp>
                  <p:nvCxnSpPr>
                    <p:cNvPr id="191" name="AutoShape 59"/>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192" name="AutoShape 60"/>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193" name="AutoShape 61"/>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194" name="AutoShape 62"/>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195" name="AutoShape 63"/>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196" name="AutoShape 64"/>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197" name="AutoShape 65"/>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198" name="AutoShape 66"/>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199" name="AutoShape 67"/>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nvGrpSpPr>
                  <p:cNvPr id="24" name="Group 68"/>
                  <p:cNvGrpSpPr>
                    <a:grpSpLocks/>
                  </p:cNvGrpSpPr>
                  <p:nvPr/>
                </p:nvGrpSpPr>
                <p:grpSpPr bwMode="auto">
                  <a:xfrm>
                    <a:off x="3480" y="7019"/>
                    <a:ext cx="5760" cy="72"/>
                    <a:chOff x="2760" y="8519"/>
                    <a:chExt cx="5760" cy="72"/>
                  </a:xfrm>
                </p:grpSpPr>
                <p:cxnSp>
                  <p:nvCxnSpPr>
                    <p:cNvPr id="182" name="AutoShape 69"/>
                    <p:cNvCxnSpPr>
                      <a:cxnSpLocks noChangeShapeType="1"/>
                    </p:cNvCxnSpPr>
                    <p:nvPr/>
                  </p:nvCxnSpPr>
                  <p:spPr bwMode="auto">
                    <a:xfrm>
                      <a:off x="8520" y="8519"/>
                      <a:ext cx="0" cy="72"/>
                    </a:xfrm>
                    <a:prstGeom prst="straightConnector1">
                      <a:avLst/>
                    </a:prstGeom>
                    <a:noFill/>
                    <a:ln w="38100">
                      <a:solidFill>
                        <a:srgbClr val="000000"/>
                      </a:solidFill>
                      <a:round/>
                      <a:headEnd/>
                      <a:tailEnd/>
                    </a:ln>
                  </p:spPr>
                </p:cxnSp>
                <p:cxnSp>
                  <p:nvCxnSpPr>
                    <p:cNvPr id="183" name="AutoShape 70"/>
                    <p:cNvCxnSpPr>
                      <a:cxnSpLocks noChangeShapeType="1"/>
                    </p:cNvCxnSpPr>
                    <p:nvPr/>
                  </p:nvCxnSpPr>
                  <p:spPr bwMode="auto">
                    <a:xfrm>
                      <a:off x="7800" y="8519"/>
                      <a:ext cx="0" cy="72"/>
                    </a:xfrm>
                    <a:prstGeom prst="straightConnector1">
                      <a:avLst/>
                    </a:prstGeom>
                    <a:noFill/>
                    <a:ln w="38100">
                      <a:solidFill>
                        <a:srgbClr val="000000"/>
                      </a:solidFill>
                      <a:round/>
                      <a:headEnd/>
                      <a:tailEnd/>
                    </a:ln>
                  </p:spPr>
                </p:cxnSp>
                <p:cxnSp>
                  <p:nvCxnSpPr>
                    <p:cNvPr id="184" name="AutoShape 71"/>
                    <p:cNvCxnSpPr>
                      <a:cxnSpLocks noChangeShapeType="1"/>
                    </p:cNvCxnSpPr>
                    <p:nvPr/>
                  </p:nvCxnSpPr>
                  <p:spPr bwMode="auto">
                    <a:xfrm>
                      <a:off x="2760" y="8519"/>
                      <a:ext cx="0" cy="72"/>
                    </a:xfrm>
                    <a:prstGeom prst="straightConnector1">
                      <a:avLst/>
                    </a:prstGeom>
                    <a:noFill/>
                    <a:ln w="38100">
                      <a:solidFill>
                        <a:srgbClr val="000000"/>
                      </a:solidFill>
                      <a:round/>
                      <a:headEnd/>
                      <a:tailEnd/>
                    </a:ln>
                  </p:spPr>
                </p:cxnSp>
                <p:cxnSp>
                  <p:nvCxnSpPr>
                    <p:cNvPr id="185" name="AutoShape 72"/>
                    <p:cNvCxnSpPr>
                      <a:cxnSpLocks noChangeShapeType="1"/>
                    </p:cNvCxnSpPr>
                    <p:nvPr/>
                  </p:nvCxnSpPr>
                  <p:spPr bwMode="auto">
                    <a:xfrm>
                      <a:off x="7080" y="8519"/>
                      <a:ext cx="0" cy="72"/>
                    </a:xfrm>
                    <a:prstGeom prst="straightConnector1">
                      <a:avLst/>
                    </a:prstGeom>
                    <a:noFill/>
                    <a:ln w="38100">
                      <a:solidFill>
                        <a:srgbClr val="000000"/>
                      </a:solidFill>
                      <a:round/>
                      <a:headEnd/>
                      <a:tailEnd/>
                    </a:ln>
                  </p:spPr>
                </p:cxnSp>
                <p:cxnSp>
                  <p:nvCxnSpPr>
                    <p:cNvPr id="186" name="AutoShape 73"/>
                    <p:cNvCxnSpPr>
                      <a:cxnSpLocks noChangeShapeType="1"/>
                    </p:cNvCxnSpPr>
                    <p:nvPr/>
                  </p:nvCxnSpPr>
                  <p:spPr bwMode="auto">
                    <a:xfrm>
                      <a:off x="6360" y="8519"/>
                      <a:ext cx="0" cy="72"/>
                    </a:xfrm>
                    <a:prstGeom prst="straightConnector1">
                      <a:avLst/>
                    </a:prstGeom>
                    <a:noFill/>
                    <a:ln w="38100">
                      <a:solidFill>
                        <a:srgbClr val="000000"/>
                      </a:solidFill>
                      <a:round/>
                      <a:headEnd/>
                      <a:tailEnd/>
                    </a:ln>
                  </p:spPr>
                </p:cxnSp>
                <p:cxnSp>
                  <p:nvCxnSpPr>
                    <p:cNvPr id="187" name="AutoShape 74"/>
                    <p:cNvCxnSpPr>
                      <a:cxnSpLocks noChangeShapeType="1"/>
                    </p:cNvCxnSpPr>
                    <p:nvPr/>
                  </p:nvCxnSpPr>
                  <p:spPr bwMode="auto">
                    <a:xfrm>
                      <a:off x="5640" y="8519"/>
                      <a:ext cx="0" cy="72"/>
                    </a:xfrm>
                    <a:prstGeom prst="straightConnector1">
                      <a:avLst/>
                    </a:prstGeom>
                    <a:noFill/>
                    <a:ln w="38100">
                      <a:solidFill>
                        <a:srgbClr val="000000"/>
                      </a:solidFill>
                      <a:round/>
                      <a:headEnd/>
                      <a:tailEnd/>
                    </a:ln>
                  </p:spPr>
                </p:cxnSp>
                <p:cxnSp>
                  <p:nvCxnSpPr>
                    <p:cNvPr id="188" name="AutoShape 75"/>
                    <p:cNvCxnSpPr>
                      <a:cxnSpLocks noChangeShapeType="1"/>
                    </p:cNvCxnSpPr>
                    <p:nvPr/>
                  </p:nvCxnSpPr>
                  <p:spPr bwMode="auto">
                    <a:xfrm>
                      <a:off x="4920" y="8519"/>
                      <a:ext cx="0" cy="72"/>
                    </a:xfrm>
                    <a:prstGeom prst="straightConnector1">
                      <a:avLst/>
                    </a:prstGeom>
                    <a:noFill/>
                    <a:ln w="38100">
                      <a:solidFill>
                        <a:srgbClr val="000000"/>
                      </a:solidFill>
                      <a:round/>
                      <a:headEnd/>
                      <a:tailEnd/>
                    </a:ln>
                  </p:spPr>
                </p:cxnSp>
                <p:cxnSp>
                  <p:nvCxnSpPr>
                    <p:cNvPr id="189" name="AutoShape 76"/>
                    <p:cNvCxnSpPr>
                      <a:cxnSpLocks noChangeShapeType="1"/>
                    </p:cNvCxnSpPr>
                    <p:nvPr/>
                  </p:nvCxnSpPr>
                  <p:spPr bwMode="auto">
                    <a:xfrm>
                      <a:off x="4200" y="8519"/>
                      <a:ext cx="0" cy="72"/>
                    </a:xfrm>
                    <a:prstGeom prst="straightConnector1">
                      <a:avLst/>
                    </a:prstGeom>
                    <a:noFill/>
                    <a:ln w="38100">
                      <a:solidFill>
                        <a:srgbClr val="000000"/>
                      </a:solidFill>
                      <a:round/>
                      <a:headEnd/>
                      <a:tailEnd/>
                    </a:ln>
                  </p:spPr>
                </p:cxnSp>
                <p:cxnSp>
                  <p:nvCxnSpPr>
                    <p:cNvPr id="190" name="AutoShape 77"/>
                    <p:cNvCxnSpPr>
                      <a:cxnSpLocks noChangeShapeType="1"/>
                    </p:cNvCxnSpPr>
                    <p:nvPr/>
                  </p:nvCxnSpPr>
                  <p:spPr bwMode="auto">
                    <a:xfrm>
                      <a:off x="3480" y="8519"/>
                      <a:ext cx="0" cy="72"/>
                    </a:xfrm>
                    <a:prstGeom prst="straightConnector1">
                      <a:avLst/>
                    </a:prstGeom>
                    <a:noFill/>
                    <a:ln w="38100">
                      <a:solidFill>
                        <a:srgbClr val="000000"/>
                      </a:solidFill>
                      <a:round/>
                      <a:headEnd/>
                      <a:tailEnd/>
                    </a:ln>
                  </p:spPr>
                </p:cxnSp>
              </p:grpSp>
            </p:grpSp>
          </p:grpSp>
        </p:grpSp>
        <p:sp>
          <p:nvSpPr>
            <p:cNvPr id="220" name="Oval 219"/>
            <p:cNvSpPr/>
            <p:nvPr/>
          </p:nvSpPr>
          <p:spPr bwMode="auto">
            <a:xfrm>
              <a:off x="2148840" y="4389120"/>
              <a:ext cx="76200" cy="76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96" name="Oval 95"/>
            <p:cNvSpPr/>
            <p:nvPr/>
          </p:nvSpPr>
          <p:spPr bwMode="auto">
            <a:xfrm>
              <a:off x="1097280" y="3858768"/>
              <a:ext cx="76200" cy="76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103" name="Rectangle 102"/>
          <p:cNvSpPr/>
          <p:nvPr/>
        </p:nvSpPr>
        <p:spPr>
          <a:xfrm>
            <a:off x="914400" y="838200"/>
            <a:ext cx="2971800" cy="400110"/>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Start with the LP solution.</a:t>
            </a:r>
            <a:endParaRPr lang="en-US" sz="2000" dirty="0"/>
          </a:p>
        </p:txBody>
      </p:sp>
      <p:sp>
        <p:nvSpPr>
          <p:cNvPr id="101" name="Rectangle 100"/>
          <p:cNvSpPr/>
          <p:nvPr/>
        </p:nvSpPr>
        <p:spPr>
          <a:xfrm>
            <a:off x="1066800" y="1371600"/>
            <a:ext cx="3276600" cy="1323439"/>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Add two branches with extra constraints if there  is a non-integer value and solve the two sub-problems.</a:t>
            </a:r>
            <a:endParaRPr lang="en-US" sz="2000" dirty="0"/>
          </a:p>
        </p:txBody>
      </p:sp>
      <p:grpSp>
        <p:nvGrpSpPr>
          <p:cNvPr id="110" name="Group 109"/>
          <p:cNvGrpSpPr/>
          <p:nvPr/>
        </p:nvGrpSpPr>
        <p:grpSpPr>
          <a:xfrm>
            <a:off x="5513506" y="2460485"/>
            <a:ext cx="2402301" cy="892314"/>
            <a:chOff x="5513506" y="2460485"/>
            <a:chExt cx="2402301" cy="892314"/>
          </a:xfrm>
        </p:grpSpPr>
        <p:cxnSp>
          <p:nvCxnSpPr>
            <p:cNvPr id="105" name="Straight Connector 104"/>
            <p:cNvCxnSpPr>
              <a:stCxn id="64" idx="2"/>
            </p:cNvCxnSpPr>
            <p:nvPr/>
          </p:nvCxnSpPr>
          <p:spPr bwMode="auto">
            <a:xfrm rot="5400000">
              <a:off x="5745095" y="2430393"/>
              <a:ext cx="892313" cy="952499"/>
            </a:xfrm>
            <a:prstGeom prst="line">
              <a:avLst/>
            </a:prstGeom>
            <a:noFill/>
            <a:ln w="38100">
              <a:solidFill>
                <a:srgbClr val="0D0D0D"/>
              </a:solidFill>
              <a:round/>
              <a:headEnd/>
              <a:tailEnd/>
            </a:ln>
            <a:effectLst/>
          </p:spPr>
        </p:cxnSp>
        <p:cxnSp>
          <p:nvCxnSpPr>
            <p:cNvPr id="107" name="Straight Connector 106"/>
            <p:cNvCxnSpPr>
              <a:stCxn id="64" idx="2"/>
            </p:cNvCxnSpPr>
            <p:nvPr/>
          </p:nvCxnSpPr>
          <p:spPr bwMode="auto">
            <a:xfrm rot="16200000" flipH="1">
              <a:off x="6697594" y="2430391"/>
              <a:ext cx="892313" cy="952501"/>
            </a:xfrm>
            <a:prstGeom prst="line">
              <a:avLst/>
            </a:prstGeom>
            <a:noFill/>
            <a:ln w="38100">
              <a:solidFill>
                <a:srgbClr val="0D0D0D"/>
              </a:solidFill>
              <a:round/>
              <a:headEnd/>
              <a:tailEnd/>
            </a:ln>
            <a:effectLst/>
          </p:spPr>
        </p:cxnSp>
        <p:sp>
          <p:nvSpPr>
            <p:cNvPr id="108" name="TextBox 107"/>
            <p:cNvSpPr txBox="1"/>
            <p:nvPr/>
          </p:nvSpPr>
          <p:spPr>
            <a:xfrm rot="2570729">
              <a:off x="7106604" y="2660048"/>
              <a:ext cx="809203" cy="400110"/>
            </a:xfrm>
            <a:prstGeom prst="rect">
              <a:avLst/>
            </a:prstGeom>
            <a:solidFill>
              <a:srgbClr val="66FFFF"/>
            </a:solid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3</a:t>
              </a:r>
              <a:endParaRPr lang="en-US" sz="2000" dirty="0"/>
            </a:p>
          </p:txBody>
        </p:sp>
        <p:sp>
          <p:nvSpPr>
            <p:cNvPr id="109" name="TextBox 108"/>
            <p:cNvSpPr txBox="1"/>
            <p:nvPr/>
          </p:nvSpPr>
          <p:spPr>
            <a:xfrm rot="19163260">
              <a:off x="5513506" y="2664055"/>
              <a:ext cx="841725" cy="400110"/>
            </a:xfrm>
            <a:prstGeom prst="rect">
              <a:avLst/>
            </a:prstGeom>
            <a:solidFill>
              <a:srgbClr val="FFFF00"/>
            </a:solid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2</a:t>
              </a:r>
              <a:endParaRPr lang="en-US" sz="2000" dirty="0"/>
            </a:p>
          </p:txBody>
        </p:sp>
      </p:grpSp>
      <p:grpSp>
        <p:nvGrpSpPr>
          <p:cNvPr id="120" name="Group 119"/>
          <p:cNvGrpSpPr/>
          <p:nvPr/>
        </p:nvGrpSpPr>
        <p:grpSpPr>
          <a:xfrm>
            <a:off x="685800" y="3657600"/>
            <a:ext cx="2786743" cy="2057400"/>
            <a:chOff x="685800" y="3657600"/>
            <a:chExt cx="2786743" cy="2057400"/>
          </a:xfrm>
        </p:grpSpPr>
        <p:sp>
          <p:nvSpPr>
            <p:cNvPr id="115" name="Freeform 114"/>
            <p:cNvSpPr/>
            <p:nvPr/>
          </p:nvSpPr>
          <p:spPr bwMode="auto">
            <a:xfrm>
              <a:off x="718457" y="4778829"/>
              <a:ext cx="2754086" cy="936171"/>
            </a:xfrm>
            <a:custGeom>
              <a:avLst/>
              <a:gdLst>
                <a:gd name="connsiteX0" fmla="*/ 10886 w 2754086"/>
                <a:gd name="connsiteY0" fmla="*/ 936171 h 936171"/>
                <a:gd name="connsiteX1" fmla="*/ 0 w 2754086"/>
                <a:gd name="connsiteY1" fmla="*/ 0 h 936171"/>
                <a:gd name="connsiteX2" fmla="*/ 1828800 w 2754086"/>
                <a:gd name="connsiteY2" fmla="*/ 21771 h 936171"/>
                <a:gd name="connsiteX3" fmla="*/ 2754086 w 2754086"/>
                <a:gd name="connsiteY3" fmla="*/ 925285 h 936171"/>
                <a:gd name="connsiteX4" fmla="*/ 10886 w 2754086"/>
                <a:gd name="connsiteY4" fmla="*/ 936171 h 936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4086" h="936171">
                  <a:moveTo>
                    <a:pt x="10886" y="936171"/>
                  </a:moveTo>
                  <a:lnTo>
                    <a:pt x="0" y="0"/>
                  </a:lnTo>
                  <a:lnTo>
                    <a:pt x="1828800" y="21771"/>
                  </a:lnTo>
                  <a:lnTo>
                    <a:pt x="2754086" y="925285"/>
                  </a:lnTo>
                  <a:lnTo>
                    <a:pt x="10886" y="936171"/>
                  </a:lnTo>
                  <a:close/>
                </a:path>
              </a:pathLst>
            </a:cu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17" name="Freeform 116"/>
            <p:cNvSpPr/>
            <p:nvPr/>
          </p:nvSpPr>
          <p:spPr bwMode="auto">
            <a:xfrm>
              <a:off x="685800" y="3657600"/>
              <a:ext cx="1306286" cy="707572"/>
            </a:xfrm>
            <a:custGeom>
              <a:avLst/>
              <a:gdLst>
                <a:gd name="connsiteX0" fmla="*/ 0 w 1306286"/>
                <a:gd name="connsiteY0" fmla="*/ 653143 h 707572"/>
                <a:gd name="connsiteX1" fmla="*/ 10886 w 1306286"/>
                <a:gd name="connsiteY1" fmla="*/ 0 h 707572"/>
                <a:gd name="connsiteX2" fmla="*/ 1306286 w 1306286"/>
                <a:gd name="connsiteY2" fmla="*/ 707572 h 707572"/>
                <a:gd name="connsiteX3" fmla="*/ 0 w 1306286"/>
                <a:gd name="connsiteY3" fmla="*/ 653143 h 707572"/>
                <a:gd name="connsiteX0" fmla="*/ 0 w 1306286"/>
                <a:gd name="connsiteY0" fmla="*/ 685800 h 707572"/>
                <a:gd name="connsiteX1" fmla="*/ 10886 w 1306286"/>
                <a:gd name="connsiteY1" fmla="*/ 0 h 707572"/>
                <a:gd name="connsiteX2" fmla="*/ 1306286 w 1306286"/>
                <a:gd name="connsiteY2" fmla="*/ 707572 h 707572"/>
                <a:gd name="connsiteX3" fmla="*/ 0 w 1306286"/>
                <a:gd name="connsiteY3" fmla="*/ 685800 h 707572"/>
              </a:gdLst>
              <a:ahLst/>
              <a:cxnLst>
                <a:cxn ang="0">
                  <a:pos x="connsiteX0" y="connsiteY0"/>
                </a:cxn>
                <a:cxn ang="0">
                  <a:pos x="connsiteX1" y="connsiteY1"/>
                </a:cxn>
                <a:cxn ang="0">
                  <a:pos x="connsiteX2" y="connsiteY2"/>
                </a:cxn>
                <a:cxn ang="0">
                  <a:pos x="connsiteX3" y="connsiteY3"/>
                </a:cxn>
              </a:cxnLst>
              <a:rect l="l" t="t" r="r" b="b"/>
              <a:pathLst>
                <a:path w="1306286" h="707572">
                  <a:moveTo>
                    <a:pt x="0" y="685800"/>
                  </a:moveTo>
                  <a:lnTo>
                    <a:pt x="10886" y="0"/>
                  </a:lnTo>
                  <a:lnTo>
                    <a:pt x="1306286" y="707572"/>
                  </a:lnTo>
                  <a:lnTo>
                    <a:pt x="0" y="685800"/>
                  </a:lnTo>
                  <a:close/>
                </a:path>
              </a:pathLst>
            </a:custGeom>
            <a:solidFill>
              <a:srgbClr val="66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118" name="TextBox 117"/>
            <p:cNvSpPr txBox="1"/>
            <p:nvPr/>
          </p:nvSpPr>
          <p:spPr>
            <a:xfrm>
              <a:off x="1525744" y="5099623"/>
              <a:ext cx="10668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2</a:t>
              </a:r>
              <a:endParaRPr lang="en-US" sz="2000" dirty="0"/>
            </a:p>
          </p:txBody>
        </p:sp>
        <p:sp>
          <p:nvSpPr>
            <p:cNvPr id="119" name="TextBox 118"/>
            <p:cNvSpPr txBox="1"/>
            <p:nvPr/>
          </p:nvSpPr>
          <p:spPr>
            <a:xfrm rot="226520">
              <a:off x="697981" y="3915871"/>
              <a:ext cx="9144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3</a:t>
              </a:r>
              <a:endParaRPr lang="en-US" sz="2000" dirty="0"/>
            </a:p>
          </p:txBody>
        </p:sp>
      </p:grpSp>
      <p:sp>
        <p:nvSpPr>
          <p:cNvPr id="121" name="TextBox 120"/>
          <p:cNvSpPr txBox="1"/>
          <p:nvPr/>
        </p:nvSpPr>
        <p:spPr>
          <a:xfrm>
            <a:off x="5257800" y="3352800"/>
            <a:ext cx="914400" cy="707886"/>
          </a:xfrm>
          <a:prstGeom prst="rect">
            <a:avLst/>
          </a:prstGeom>
          <a:solidFill>
            <a:srgbClr val="66FF33"/>
          </a:solid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50. </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(4, 2) </a:t>
            </a:r>
          </a:p>
        </p:txBody>
      </p:sp>
      <p:sp>
        <p:nvSpPr>
          <p:cNvPr id="122" name="TextBox 121"/>
          <p:cNvSpPr txBox="1"/>
          <p:nvPr/>
        </p:nvSpPr>
        <p:spPr>
          <a:xfrm>
            <a:off x="7086599" y="3352800"/>
            <a:ext cx="1417277" cy="707886"/>
          </a:xfrm>
          <a:prstGeom prst="rect">
            <a:avLst/>
          </a:prstGeom>
          <a:no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53.222</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(2.889, 3) </a:t>
            </a:r>
          </a:p>
        </p:txBody>
      </p:sp>
      <p:sp>
        <p:nvSpPr>
          <p:cNvPr id="124" name="Rectangular Callout 123"/>
          <p:cNvSpPr/>
          <p:nvPr/>
        </p:nvSpPr>
        <p:spPr bwMode="auto">
          <a:xfrm>
            <a:off x="4846317" y="4434829"/>
            <a:ext cx="2209800" cy="1219200"/>
          </a:xfrm>
          <a:prstGeom prst="wedgeRectCallout">
            <a:avLst>
              <a:gd name="adj1" fmla="val -11247"/>
              <a:gd name="adj2" fmla="val -9104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Feasible!  No need to expand this branch. This is a lower bound. </a:t>
            </a:r>
          </a:p>
        </p:txBody>
      </p:sp>
      <p:sp>
        <p:nvSpPr>
          <p:cNvPr id="125" name="Rectangular Callout 124"/>
          <p:cNvSpPr/>
          <p:nvPr/>
        </p:nvSpPr>
        <p:spPr bwMode="auto">
          <a:xfrm>
            <a:off x="7239000" y="4724400"/>
            <a:ext cx="1447800" cy="685800"/>
          </a:xfrm>
          <a:prstGeom prst="wedgeRectCallout">
            <a:avLst>
              <a:gd name="adj1" fmla="val 14130"/>
              <a:gd name="adj2" fmla="val -145559"/>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Add two branches</a:t>
            </a:r>
          </a:p>
        </p:txBody>
      </p:sp>
    </p:spTree>
    <p:extLst>
      <p:ext uri="{BB962C8B-B14F-4D97-AF65-F5344CB8AC3E}">
        <p14:creationId xmlns:p14="http://schemas.microsoft.com/office/powerpoint/2010/main" val="9915073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04" grpId="0" animBg="1"/>
      <p:bldP spid="101" grpId="0"/>
      <p:bldP spid="121" grpId="0" animBg="1"/>
      <p:bldP spid="122" grpId="0" animBg="1"/>
      <p:bldP spid="124" grpId="0" animBg="1"/>
      <p:bldP spid="1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7" name="TextBox 6"/>
          <p:cNvSpPr txBox="1"/>
          <p:nvPr/>
        </p:nvSpPr>
        <p:spPr>
          <a:xfrm>
            <a:off x="3810000" y="867251"/>
            <a:ext cx="1905000" cy="1015663"/>
          </a:xfrm>
          <a:prstGeom prst="rect">
            <a:avLst/>
          </a:prstGeom>
          <a:solidFill>
            <a:srgbClr val="FFFF00"/>
          </a:solid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Root node</a:t>
            </a:r>
          </a:p>
          <a:p>
            <a:r>
              <a:rPr lang="en-US" sz="2000" b="1" i="1" dirty="0" smtClean="0">
                <a:solidFill>
                  <a:srgbClr val="FF0000"/>
                </a:solidFill>
                <a:effectLst>
                  <a:outerShdw blurRad="38100" dist="38100" dir="2700000" algn="tl">
                    <a:srgbClr val="FFFFFF"/>
                  </a:outerShdw>
                </a:effectLst>
                <a:latin typeface="Calibri" pitchFamily="34" charset="0"/>
                <a:cs typeface="Calibri" pitchFamily="34" charset="0"/>
              </a:rPr>
              <a:t>LP:</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Z = 53.5</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(3.125, 2.875) </a:t>
            </a:r>
          </a:p>
        </p:txBody>
      </p:sp>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7</a:t>
            </a:fld>
            <a:endParaRPr lang="en-US" dirty="0"/>
          </a:p>
        </p:txBody>
      </p:sp>
      <p:sp>
        <p:nvSpPr>
          <p:cNvPr id="4" name="AutoShape 5"/>
          <p:cNvSpPr>
            <a:spLocks noChangeArrowheads="1"/>
          </p:cNvSpPr>
          <p:nvPr/>
        </p:nvSpPr>
        <p:spPr bwMode="blackWhite">
          <a:xfrm>
            <a:off x="228600" y="228600"/>
            <a:ext cx="66294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Branch and bound methodology</a:t>
            </a:r>
          </a:p>
        </p:txBody>
      </p:sp>
      <p:grpSp>
        <p:nvGrpSpPr>
          <p:cNvPr id="40" name="Group 39"/>
          <p:cNvGrpSpPr/>
          <p:nvPr/>
        </p:nvGrpSpPr>
        <p:grpSpPr>
          <a:xfrm>
            <a:off x="3354543" y="1857851"/>
            <a:ext cx="2298314" cy="892314"/>
            <a:chOff x="6097743" y="1981200"/>
            <a:chExt cx="2298314" cy="892314"/>
          </a:xfrm>
        </p:grpSpPr>
        <p:cxnSp>
          <p:nvCxnSpPr>
            <p:cNvPr id="11" name="Straight Connector 10"/>
            <p:cNvCxnSpPr/>
            <p:nvPr/>
          </p:nvCxnSpPr>
          <p:spPr bwMode="auto">
            <a:xfrm rot="5400000">
              <a:off x="6354695" y="1951108"/>
              <a:ext cx="892313" cy="952499"/>
            </a:xfrm>
            <a:prstGeom prst="line">
              <a:avLst/>
            </a:prstGeom>
            <a:noFill/>
            <a:ln w="38100">
              <a:solidFill>
                <a:srgbClr val="0D0D0D"/>
              </a:solidFill>
              <a:round/>
              <a:headEnd/>
              <a:tailEnd/>
            </a:ln>
            <a:effectLst/>
          </p:spPr>
        </p:cxnSp>
        <p:cxnSp>
          <p:nvCxnSpPr>
            <p:cNvPr id="12" name="Straight Connector 11"/>
            <p:cNvCxnSpPr/>
            <p:nvPr/>
          </p:nvCxnSpPr>
          <p:spPr bwMode="auto">
            <a:xfrm rot="16200000" flipH="1">
              <a:off x="7307194" y="1951106"/>
              <a:ext cx="892313" cy="952501"/>
            </a:xfrm>
            <a:prstGeom prst="line">
              <a:avLst/>
            </a:prstGeom>
            <a:noFill/>
            <a:ln w="38100">
              <a:solidFill>
                <a:srgbClr val="0D0D0D"/>
              </a:solidFill>
              <a:round/>
              <a:headEnd/>
              <a:tailEnd/>
            </a:ln>
            <a:effectLst/>
          </p:spPr>
        </p:cxnSp>
        <p:sp>
          <p:nvSpPr>
            <p:cNvPr id="13" name="TextBox 12"/>
            <p:cNvSpPr txBox="1"/>
            <p:nvPr/>
          </p:nvSpPr>
          <p:spPr>
            <a:xfrm rot="2570729">
              <a:off x="7481657" y="2140445"/>
              <a:ext cx="9144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3</a:t>
              </a:r>
              <a:endParaRPr lang="en-US" sz="2000" dirty="0"/>
            </a:p>
          </p:txBody>
        </p:sp>
        <p:sp>
          <p:nvSpPr>
            <p:cNvPr id="14" name="TextBox 13"/>
            <p:cNvSpPr txBox="1"/>
            <p:nvPr/>
          </p:nvSpPr>
          <p:spPr>
            <a:xfrm rot="19163260">
              <a:off x="6097743" y="2105738"/>
              <a:ext cx="10668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2</a:t>
              </a:r>
              <a:endParaRPr lang="en-US" sz="2000" dirty="0"/>
            </a:p>
          </p:txBody>
        </p:sp>
      </p:grpSp>
      <p:sp>
        <p:nvSpPr>
          <p:cNvPr id="15" name="TextBox 14"/>
          <p:cNvSpPr txBox="1"/>
          <p:nvPr/>
        </p:nvSpPr>
        <p:spPr>
          <a:xfrm>
            <a:off x="3124200" y="2750166"/>
            <a:ext cx="914400" cy="707886"/>
          </a:xfrm>
          <a:prstGeom prst="rect">
            <a:avLst/>
          </a:prstGeom>
          <a:solidFill>
            <a:srgbClr val="66FF33"/>
          </a:solid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50</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(4, 2) </a:t>
            </a:r>
          </a:p>
        </p:txBody>
      </p:sp>
      <p:sp>
        <p:nvSpPr>
          <p:cNvPr id="16" name="TextBox 15"/>
          <p:cNvSpPr txBox="1"/>
          <p:nvPr/>
        </p:nvSpPr>
        <p:spPr>
          <a:xfrm>
            <a:off x="4552949" y="2750166"/>
            <a:ext cx="1543051" cy="707886"/>
          </a:xfrm>
          <a:prstGeom prst="rect">
            <a:avLst/>
          </a:prstGeom>
          <a:no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52.222</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(2.889, 3) </a:t>
            </a:r>
          </a:p>
        </p:txBody>
      </p:sp>
      <p:grpSp>
        <p:nvGrpSpPr>
          <p:cNvPr id="23" name="Group 22"/>
          <p:cNvGrpSpPr/>
          <p:nvPr/>
        </p:nvGrpSpPr>
        <p:grpSpPr>
          <a:xfrm>
            <a:off x="3754361" y="3456324"/>
            <a:ext cx="2554965" cy="992327"/>
            <a:chOff x="6116561" y="2589073"/>
            <a:chExt cx="2554965" cy="992327"/>
          </a:xfrm>
        </p:grpSpPr>
        <p:cxnSp>
          <p:nvCxnSpPr>
            <p:cNvPr id="24" name="Straight Connector 23"/>
            <p:cNvCxnSpPr/>
            <p:nvPr/>
          </p:nvCxnSpPr>
          <p:spPr bwMode="auto">
            <a:xfrm>
              <a:off x="7619999" y="2589073"/>
              <a:ext cx="182787" cy="957122"/>
            </a:xfrm>
            <a:prstGeom prst="line">
              <a:avLst/>
            </a:prstGeom>
            <a:noFill/>
            <a:ln w="38100">
              <a:solidFill>
                <a:srgbClr val="0D0D0D"/>
              </a:solidFill>
              <a:round/>
              <a:headEnd/>
              <a:tailEnd/>
            </a:ln>
            <a:effectLst/>
          </p:spPr>
        </p:cxnSp>
        <p:sp>
          <p:nvSpPr>
            <p:cNvPr id="25" name="TextBox 24"/>
            <p:cNvSpPr txBox="1"/>
            <p:nvPr/>
          </p:nvSpPr>
          <p:spPr>
            <a:xfrm>
              <a:off x="7757126" y="2855165"/>
              <a:ext cx="9144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1</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3</a:t>
              </a:r>
              <a:endParaRPr lang="en-US" sz="2000" dirty="0"/>
            </a:p>
          </p:txBody>
        </p:sp>
        <p:sp>
          <p:nvSpPr>
            <p:cNvPr id="26" name="TextBox 25"/>
            <p:cNvSpPr txBox="1"/>
            <p:nvPr/>
          </p:nvSpPr>
          <p:spPr>
            <a:xfrm rot="19556950">
              <a:off x="6116561" y="2855165"/>
              <a:ext cx="10668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1</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2</a:t>
              </a:r>
              <a:endParaRPr lang="en-US" sz="2000" dirty="0"/>
            </a:p>
          </p:txBody>
        </p:sp>
        <p:cxnSp>
          <p:nvCxnSpPr>
            <p:cNvPr id="27" name="Straight Connector 26"/>
            <p:cNvCxnSpPr/>
            <p:nvPr/>
          </p:nvCxnSpPr>
          <p:spPr bwMode="auto">
            <a:xfrm rot="10800000" flipV="1">
              <a:off x="6172200" y="2590800"/>
              <a:ext cx="1485900" cy="990600"/>
            </a:xfrm>
            <a:prstGeom prst="line">
              <a:avLst/>
            </a:prstGeom>
            <a:noFill/>
            <a:ln w="38100">
              <a:solidFill>
                <a:srgbClr val="0D0D0D"/>
              </a:solidFill>
              <a:round/>
              <a:headEnd/>
              <a:tailEnd/>
            </a:ln>
            <a:effectLst/>
          </p:spPr>
        </p:cxnSp>
      </p:grpSp>
      <p:sp>
        <p:nvSpPr>
          <p:cNvPr id="28" name="TextBox 27"/>
          <p:cNvSpPr txBox="1"/>
          <p:nvPr/>
        </p:nvSpPr>
        <p:spPr>
          <a:xfrm>
            <a:off x="4785173" y="4415173"/>
            <a:ext cx="1310827" cy="400110"/>
          </a:xfrm>
          <a:prstGeom prst="rect">
            <a:avLst/>
          </a:prstGeom>
          <a:solidFill>
            <a:srgbClr val="FF99FF"/>
          </a:solidFill>
          <a:ln>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Infeasible!</a:t>
            </a:r>
            <a:endParaRPr lang="en-US" sz="2000" dirty="0"/>
          </a:p>
        </p:txBody>
      </p:sp>
      <p:sp>
        <p:nvSpPr>
          <p:cNvPr id="29" name="TextBox 28"/>
          <p:cNvSpPr txBox="1"/>
          <p:nvPr/>
        </p:nvSpPr>
        <p:spPr>
          <a:xfrm>
            <a:off x="3200400" y="4448651"/>
            <a:ext cx="1524000" cy="707886"/>
          </a:xfrm>
          <a:prstGeom prst="rect">
            <a:avLst/>
          </a:prstGeom>
          <a:no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52.176 </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(2, 3.47059)  </a:t>
            </a:r>
          </a:p>
        </p:txBody>
      </p:sp>
      <p:grpSp>
        <p:nvGrpSpPr>
          <p:cNvPr id="32" name="Group 31"/>
          <p:cNvGrpSpPr/>
          <p:nvPr/>
        </p:nvGrpSpPr>
        <p:grpSpPr>
          <a:xfrm>
            <a:off x="2438400" y="5134451"/>
            <a:ext cx="2480852" cy="990600"/>
            <a:chOff x="6116561" y="2590800"/>
            <a:chExt cx="2480852" cy="990600"/>
          </a:xfrm>
        </p:grpSpPr>
        <p:cxnSp>
          <p:nvCxnSpPr>
            <p:cNvPr id="33" name="Straight Connector 32"/>
            <p:cNvCxnSpPr/>
            <p:nvPr/>
          </p:nvCxnSpPr>
          <p:spPr bwMode="auto">
            <a:xfrm>
              <a:off x="7601526" y="2604108"/>
              <a:ext cx="995887" cy="536801"/>
            </a:xfrm>
            <a:prstGeom prst="line">
              <a:avLst/>
            </a:prstGeom>
            <a:noFill/>
            <a:ln w="38100">
              <a:solidFill>
                <a:srgbClr val="0D0D0D"/>
              </a:solidFill>
              <a:round/>
              <a:headEnd/>
              <a:tailEnd/>
            </a:ln>
            <a:effectLst/>
          </p:spPr>
        </p:cxnSp>
        <p:sp>
          <p:nvSpPr>
            <p:cNvPr id="34" name="TextBox 33"/>
            <p:cNvSpPr txBox="1"/>
            <p:nvPr/>
          </p:nvSpPr>
          <p:spPr>
            <a:xfrm rot="1617932">
              <a:off x="7559627" y="2867788"/>
              <a:ext cx="9144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4</a:t>
              </a:r>
              <a:endParaRPr lang="en-US" sz="2000" dirty="0"/>
            </a:p>
          </p:txBody>
        </p:sp>
        <p:sp>
          <p:nvSpPr>
            <p:cNvPr id="35" name="TextBox 34"/>
            <p:cNvSpPr txBox="1"/>
            <p:nvPr/>
          </p:nvSpPr>
          <p:spPr>
            <a:xfrm rot="19556950">
              <a:off x="6116561" y="2855165"/>
              <a:ext cx="1066800" cy="400110"/>
            </a:xfrm>
            <a:prstGeom prst="rect">
              <a:avLst/>
            </a:prstGeom>
            <a:noFill/>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x</a:t>
              </a:r>
              <a:r>
                <a:rPr lang="en-US" sz="2000" b="1" baseline="-25000" dirty="0" smtClean="0">
                  <a:solidFill>
                    <a:schemeClr val="dk1"/>
                  </a:solidFill>
                  <a:effectLst>
                    <a:outerShdw blurRad="38100" dist="38100" dir="2700000" algn="tl">
                      <a:srgbClr val="FFFFFF"/>
                    </a:outerShdw>
                  </a:effectLst>
                  <a:latin typeface="Calibri" pitchFamily="34" charset="0"/>
                  <a:cs typeface="Calibri" pitchFamily="34" charset="0"/>
                </a:rPr>
                <a:t>2</a:t>
              </a:r>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 ≤ 3</a:t>
              </a:r>
              <a:endParaRPr lang="en-US" sz="2000" dirty="0"/>
            </a:p>
          </p:txBody>
        </p:sp>
        <p:cxnSp>
          <p:nvCxnSpPr>
            <p:cNvPr id="36" name="Straight Connector 35"/>
            <p:cNvCxnSpPr/>
            <p:nvPr/>
          </p:nvCxnSpPr>
          <p:spPr bwMode="auto">
            <a:xfrm rot="10800000" flipV="1">
              <a:off x="6172200" y="2590800"/>
              <a:ext cx="1485900" cy="990600"/>
            </a:xfrm>
            <a:prstGeom prst="line">
              <a:avLst/>
            </a:prstGeom>
            <a:noFill/>
            <a:ln w="38100">
              <a:solidFill>
                <a:srgbClr val="0D0D0D"/>
              </a:solidFill>
              <a:round/>
              <a:headEnd/>
              <a:tailEnd/>
            </a:ln>
            <a:effectLst/>
          </p:spPr>
        </p:cxnSp>
      </p:grpSp>
      <p:sp>
        <p:nvSpPr>
          <p:cNvPr id="37" name="TextBox 36"/>
          <p:cNvSpPr txBox="1"/>
          <p:nvPr/>
        </p:nvSpPr>
        <p:spPr>
          <a:xfrm>
            <a:off x="4937726" y="5317309"/>
            <a:ext cx="914400" cy="707886"/>
          </a:xfrm>
          <a:prstGeom prst="rect">
            <a:avLst/>
          </a:prstGeom>
          <a:solidFill>
            <a:srgbClr val="66FF33"/>
          </a:solid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51. </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(1, 4) </a:t>
            </a:r>
          </a:p>
        </p:txBody>
      </p:sp>
      <p:sp>
        <p:nvSpPr>
          <p:cNvPr id="41" name="TextBox 40"/>
          <p:cNvSpPr txBox="1"/>
          <p:nvPr/>
        </p:nvSpPr>
        <p:spPr>
          <a:xfrm>
            <a:off x="1594844" y="5709348"/>
            <a:ext cx="914400" cy="707886"/>
          </a:xfrm>
          <a:prstGeom prst="rect">
            <a:avLst/>
          </a:prstGeom>
          <a:solidFill>
            <a:srgbClr val="66FF33"/>
          </a:solidFill>
          <a:ln w="25400">
            <a:solidFill>
              <a:schemeClr val="tx1"/>
            </a:solidFill>
          </a:ln>
        </p:spPr>
        <p:txBody>
          <a:bodyPr wrap="square" rtlCol="0">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Z = 47. </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(2, 3) </a:t>
            </a:r>
          </a:p>
        </p:txBody>
      </p:sp>
      <p:grpSp>
        <p:nvGrpSpPr>
          <p:cNvPr id="18" name="Group 17"/>
          <p:cNvGrpSpPr/>
          <p:nvPr/>
        </p:nvGrpSpPr>
        <p:grpSpPr>
          <a:xfrm>
            <a:off x="5852126" y="4722975"/>
            <a:ext cx="3017507" cy="948277"/>
            <a:chOff x="5852126" y="4722975"/>
            <a:chExt cx="3017507" cy="948277"/>
          </a:xfrm>
        </p:grpSpPr>
        <p:sp>
          <p:nvSpPr>
            <p:cNvPr id="8" name="8-Point Star 7"/>
            <p:cNvSpPr/>
            <p:nvPr/>
          </p:nvSpPr>
          <p:spPr bwMode="auto">
            <a:xfrm>
              <a:off x="6096001" y="4722975"/>
              <a:ext cx="2773632" cy="822951"/>
            </a:xfrm>
            <a:prstGeom prst="star8">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b="1" dirty="0">
                  <a:solidFill>
                    <a:schemeClr val="tx2"/>
                  </a:solidFill>
                  <a:effectLst>
                    <a:outerShdw blurRad="38100" dist="38100" dir="2700000" algn="tl">
                      <a:srgbClr val="FFFFFF"/>
                    </a:outerShdw>
                  </a:effectLst>
                  <a:latin typeface="Verdana" pitchFamily="34" charset="0"/>
                </a:rPr>
                <a:t>Optimum!</a:t>
              </a:r>
            </a:p>
          </p:txBody>
        </p:sp>
        <p:cxnSp>
          <p:nvCxnSpPr>
            <p:cNvPr id="17" name="Straight Arrow Connector 16"/>
            <p:cNvCxnSpPr>
              <a:stCxn id="8" idx="3"/>
              <a:endCxn id="37" idx="3"/>
            </p:cNvCxnSpPr>
            <p:nvPr/>
          </p:nvCxnSpPr>
          <p:spPr bwMode="auto">
            <a:xfrm flipH="1">
              <a:off x="5852126" y="5425408"/>
              <a:ext cx="650064" cy="245844"/>
            </a:xfrm>
            <a:prstGeom prst="straightConnector1">
              <a:avLst/>
            </a:prstGeom>
            <a:solidFill>
              <a:schemeClr val="accent1"/>
            </a:solidFill>
            <a:ln w="60325" cap="flat" cmpd="sng" algn="ctr">
              <a:solidFill>
                <a:schemeClr val="tx1"/>
              </a:solidFill>
              <a:prstDash val="solid"/>
              <a:round/>
              <a:headEnd type="none" w="med" len="med"/>
              <a:tailEnd type="arrow"/>
            </a:ln>
            <a:effectLst/>
          </p:spPr>
        </p:cxnSp>
      </p:grpSp>
      <p:sp>
        <p:nvSpPr>
          <p:cNvPr id="42" name="Rectangle 41"/>
          <p:cNvSpPr/>
          <p:nvPr/>
        </p:nvSpPr>
        <p:spPr>
          <a:xfrm>
            <a:off x="304842" y="1201488"/>
            <a:ext cx="2932188" cy="1015663"/>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B &amp; B methodology can be applied to many other problems besides ILP.</a:t>
            </a:r>
          </a:p>
        </p:txBody>
      </p:sp>
      <p:sp>
        <p:nvSpPr>
          <p:cNvPr id="43" name="Rectangle 42"/>
          <p:cNvSpPr/>
          <p:nvPr/>
        </p:nvSpPr>
        <p:spPr>
          <a:xfrm>
            <a:off x="304842" y="3267044"/>
            <a:ext cx="2666958" cy="1200329"/>
          </a:xfrm>
          <a:prstGeom prst="rect">
            <a:avLst/>
          </a:prstGeom>
        </p:spPr>
        <p:txBody>
          <a:bodyPr wrap="square">
            <a:spAutoFit/>
          </a:bodyPr>
          <a:lstStyle/>
          <a:p>
            <a:r>
              <a:rPr lang="en-US" b="1" dirty="0">
                <a:solidFill>
                  <a:schemeClr val="tx2"/>
                </a:solidFill>
                <a:effectLst>
                  <a:outerShdw blurRad="38100" dist="38100" dir="2700000" algn="tl">
                    <a:srgbClr val="FFFFFF"/>
                  </a:outerShdw>
                </a:effectLst>
                <a:latin typeface="Verdana" pitchFamily="34" charset="0"/>
              </a:rPr>
              <a:t>Excel solver uses B &amp; B </a:t>
            </a:r>
            <a:r>
              <a:rPr lang="en-US" b="1" dirty="0" smtClean="0">
                <a:solidFill>
                  <a:schemeClr val="tx2"/>
                </a:solidFill>
                <a:effectLst>
                  <a:outerShdw blurRad="38100" dist="38100" dir="2700000" algn="tl">
                    <a:srgbClr val="FFFFFF"/>
                  </a:outerShdw>
                </a:effectLst>
                <a:latin typeface="Verdana" pitchFamily="34" charset="0"/>
              </a:rPr>
              <a:t>methodology.</a:t>
            </a:r>
            <a:endParaRPr lang="en-US" b="1" dirty="0">
              <a:solidFill>
                <a:schemeClr val="tx2"/>
              </a:solidFill>
              <a:effectLst>
                <a:outerShdw blurRad="38100" dist="38100" dir="2700000" algn="tl">
                  <a:srgbClr val="FFFFFF"/>
                </a:outerShdw>
              </a:effectLst>
              <a:latin typeface="Verdana" pitchFamily="34" charset="0"/>
            </a:endParaRPr>
          </a:p>
        </p:txBody>
      </p:sp>
    </p:spTree>
    <p:extLst>
      <p:ext uri="{BB962C8B-B14F-4D97-AF65-F5344CB8AC3E}">
        <p14:creationId xmlns:p14="http://schemas.microsoft.com/office/powerpoint/2010/main" val="24554118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7" grpId="0" animBg="1"/>
      <p:bldP spid="41" grpId="0" animBg="1"/>
      <p:bldP spid="42" grpId="0"/>
      <p:bldP spid="4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8</a:t>
            </a:fld>
            <a:endParaRPr lang="en-US" dirty="0"/>
          </a:p>
        </p:txBody>
      </p:sp>
      <p:sp>
        <p:nvSpPr>
          <p:cNvPr id="5" name="Rectangle 4"/>
          <p:cNvSpPr/>
          <p:nvPr/>
        </p:nvSpPr>
        <p:spPr>
          <a:xfrm>
            <a:off x="228600" y="685800"/>
            <a:ext cx="8610600" cy="1015663"/>
          </a:xfrm>
          <a:prstGeom prst="rect">
            <a:avLst/>
          </a:prstGeom>
        </p:spPr>
        <p:txBody>
          <a:bodyPr wrap="square">
            <a:spAutoFit/>
          </a:bodyPr>
          <a:lstStyle/>
          <a:p>
            <a:pPr marL="280988" indent="-280988"/>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In large ILP problems, there may be thousands of branches for exploration.</a:t>
            </a:r>
          </a:p>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Solver has to solve thousands of LP problems and  this can be very time consuming. We can curtail this by selecting appropriate options.</a:t>
            </a:r>
          </a:p>
        </p:txBody>
      </p:sp>
      <p:sp>
        <p:nvSpPr>
          <p:cNvPr id="37" name="AutoShape 15"/>
          <p:cNvSpPr>
            <a:spLocks noChangeArrowheads="1"/>
          </p:cNvSpPr>
          <p:nvPr/>
        </p:nvSpPr>
        <p:spPr bwMode="blackWhite">
          <a:xfrm>
            <a:off x="228600" y="152400"/>
            <a:ext cx="8153400" cy="510778"/>
          </a:xfrm>
          <a:prstGeom prst="roundRect">
            <a:avLst>
              <a:gd name="adj" fmla="val 16667"/>
            </a:avLst>
          </a:prstGeom>
          <a:gradFill flip="none" rotWithShape="1">
            <a:gsLst>
              <a:gs pos="0">
                <a:srgbClr val="00FF00">
                  <a:shade val="30000"/>
                  <a:satMod val="115000"/>
                </a:srgbClr>
              </a:gs>
              <a:gs pos="50000">
                <a:srgbClr val="00FF00">
                  <a:shade val="67500"/>
                  <a:satMod val="115000"/>
                </a:srgbClr>
              </a:gs>
              <a:gs pos="100000">
                <a:srgbClr val="00FF00">
                  <a:shade val="100000"/>
                  <a:satMod val="115000"/>
                </a:srgbClr>
              </a:gs>
            </a:gsLst>
            <a:lin ang="18900000" scaled="1"/>
            <a:tileRect/>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lgn="ctr"/>
            <a:r>
              <a:rPr lang="en-US" b="1" dirty="0" smtClean="0">
                <a:solidFill>
                  <a:schemeClr val="tx2"/>
                </a:solidFill>
                <a:effectLst>
                  <a:outerShdw blurRad="38100" dist="38100" dir="2700000" algn="tl">
                    <a:srgbClr val="FFFFFF"/>
                  </a:outerShdw>
                </a:effectLst>
                <a:latin typeface="Verdana" pitchFamily="34" charset="0"/>
              </a:rPr>
              <a:t>ILP with Solver using B&amp;B: Some comments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66" y="1894085"/>
            <a:ext cx="5591175" cy="428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 name="Group 7"/>
          <p:cNvGrpSpPr/>
          <p:nvPr/>
        </p:nvGrpSpPr>
        <p:grpSpPr>
          <a:xfrm>
            <a:off x="5394951" y="4082939"/>
            <a:ext cx="3413745" cy="1814914"/>
            <a:chOff x="5394951" y="4082939"/>
            <a:chExt cx="3413745" cy="1814914"/>
          </a:xfrm>
        </p:grpSpPr>
        <p:sp>
          <p:nvSpPr>
            <p:cNvPr id="12" name="Rectangle 11"/>
            <p:cNvSpPr/>
            <p:nvPr/>
          </p:nvSpPr>
          <p:spPr>
            <a:xfrm>
              <a:off x="5958754" y="4082939"/>
              <a:ext cx="2849942" cy="707886"/>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Enter everything and click on the Options.</a:t>
              </a:r>
            </a:p>
          </p:txBody>
        </p:sp>
        <p:cxnSp>
          <p:nvCxnSpPr>
            <p:cNvPr id="7" name="Straight Arrow Connector 6"/>
            <p:cNvCxnSpPr>
              <a:stCxn id="12" idx="2"/>
            </p:cNvCxnSpPr>
            <p:nvPr/>
          </p:nvCxnSpPr>
          <p:spPr bwMode="auto">
            <a:xfrm flipH="1">
              <a:off x="5394951" y="4790825"/>
              <a:ext cx="1988774" cy="1107028"/>
            </a:xfrm>
            <a:prstGeom prst="straightConnector1">
              <a:avLst/>
            </a:prstGeom>
            <a:solidFill>
              <a:schemeClr val="accent1"/>
            </a:solidFill>
            <a:ln w="53975" cap="flat" cmpd="sng" algn="ctr">
              <a:solidFill>
                <a:schemeClr val="tx1"/>
              </a:solidFill>
              <a:prstDash val="solid"/>
              <a:round/>
              <a:headEnd type="none" w="med" len="med"/>
              <a:tailEnd type="arrow"/>
            </a:ln>
            <a:effectLst/>
          </p:spPr>
        </p:cxn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Integer_LP</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9</a:t>
            </a:fld>
            <a:endParaRPr lang="en-US"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1927" y="411513"/>
            <a:ext cx="3390900" cy="5267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a:xfrm>
            <a:off x="457245" y="1965976"/>
            <a:ext cx="3307137" cy="1938992"/>
          </a:xfrm>
          <a:prstGeom prst="rect">
            <a:avLst/>
          </a:prstGeom>
        </p:spPr>
        <p:txBody>
          <a:bodyPr wrap="square">
            <a:spAutoFit/>
          </a:bodyPr>
          <a:lstStyle/>
          <a:p>
            <a:r>
              <a:rPr lang="en-US" sz="2000" b="1" dirty="0" smtClean="0">
                <a:solidFill>
                  <a:schemeClr val="dk1"/>
                </a:solidFill>
                <a:effectLst>
                  <a:outerShdw blurRad="38100" dist="38100" dir="2700000" algn="tl">
                    <a:srgbClr val="FFFFFF"/>
                  </a:outerShdw>
                </a:effectLst>
                <a:latin typeface="Calibri" pitchFamily="34" charset="0"/>
                <a:cs typeface="Calibri" pitchFamily="34" charset="0"/>
              </a:rPr>
              <a:t>Selecting appropriate values, we can terminate the program earlier and accept the best result obtained up to the termination time. This may  or may not be optimal.</a:t>
            </a:r>
          </a:p>
        </p:txBody>
      </p:sp>
    </p:spTree>
    <p:extLst>
      <p:ext uri="{BB962C8B-B14F-4D97-AF65-F5344CB8AC3E}">
        <p14:creationId xmlns:p14="http://schemas.microsoft.com/office/powerpoint/2010/main" val="39670593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29&quot;/&gt;&lt;/object&gt;&lt;object type=&quot;3&quot; unique_id=&quot;10005&quot;&gt;&lt;property id=&quot;20148&quot; value=&quot;5&quot;/&gt;&lt;property id=&quot;20300&quot; value=&quot;Slide 2&quot;/&gt;&lt;property id=&quot;20307&quot; value=&quot;309&quot;/&gt;&lt;/object&gt;&lt;object type=&quot;3&quot; unique_id=&quot;10006&quot;&gt;&lt;property id=&quot;20148&quot; value=&quot;5&quot;/&gt;&lt;property id=&quot;20300&quot; value=&quot;Slide 3&quot;/&gt;&lt;property id=&quot;20307&quot; value=&quot;331&quot;/&gt;&lt;/object&gt;&lt;object type=&quot;3&quot; unique_id=&quot;10007&quot;&gt;&lt;property id=&quot;20148&quot; value=&quot;5&quot;/&gt;&lt;property id=&quot;20300&quot; value=&quot;Slide 4&quot;/&gt;&lt;property id=&quot;20307&quot; value=&quot;319&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332&quot;/&gt;&lt;/object&gt;&lt;object type=&quot;3&quot; unique_id=&quot;10011&quot;&gt;&lt;property id=&quot;20148&quot; value=&quot;5&quot;/&gt;&lt;property id=&quot;20300&quot; value=&quot;Slide 9&quot;/&gt;&lt;property id=&quot;20307&quot; value=&quot;330&quot;/&gt;&lt;/object&gt;&lt;object type=&quot;3&quot; unique_id=&quot;10021&quot;&gt;&lt;property id=&quot;20148&quot; value=&quot;5&quot;/&gt;&lt;property id=&quot;20300&quot; value=&quot;Slide 8&quot;/&gt;&lt;property id=&quot;20307&quot; value=&quot;333&quot;/&gt;&lt;/object&gt;&lt;object type=&quot;3&quot; unique_id=&quot;10062&quot;&gt;&lt;property id=&quot;20148&quot; value=&quot;5&quot;/&gt;&lt;property id=&quot;20300&quot; value=&quot;Slide 7&quot;/&gt;&lt;property id=&quot;20307&quot; value=&quot;334&quot;/&gt;&lt;/object&gt;&lt;/object&gt;&lt;/object&gt;&lt;/database&gt;"/>
  <p:tag name="SECTOMILLISECCONVERTED" val="1"/>
</p:tagLst>
</file>

<file path=ppt/theme/theme1.xml><?xml version="1.0" encoding="utf-8"?>
<a:theme xmlns:a="http://schemas.openxmlformats.org/drawingml/2006/main" name="MGMT460">
  <a:themeElements>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GMT460">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GMT460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GMT460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GMT460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GMT46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GMT46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GMT46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Settings\panwalkars\Application Data\Microsoft\Templates\MGMT460.pot</Template>
  <TotalTime>9168</TotalTime>
  <Words>3825</Words>
  <Application>Microsoft Macintosh PowerPoint</Application>
  <PresentationFormat>On-screen Show (4:3)</PresentationFormat>
  <Paragraphs>930</Paragraphs>
  <Slides>37</Slides>
  <Notes>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MGMT460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Calculate aggregate demand in term of the standard product  “CC”. </vt:lpstr>
      <vt:lpstr>Developing Aggregate Plan.</vt:lpstr>
      <vt:lpstr>PowerPoint Presentation</vt:lpstr>
      <vt:lpstr>PowerPoint Presentation</vt:lpstr>
      <vt:lpstr>PowerPoint Presentation</vt:lpstr>
    </vt:vector>
  </TitlesOfParts>
  <Company>Krannert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panwalkars</dc:creator>
  <cp:lastModifiedBy>Hossein Arsham</cp:lastModifiedBy>
  <cp:revision>762</cp:revision>
  <dcterms:created xsi:type="dcterms:W3CDTF">2003-07-14T19:30:24Z</dcterms:created>
  <dcterms:modified xsi:type="dcterms:W3CDTF">2013-10-21T13:50:24Z</dcterms:modified>
</cp:coreProperties>
</file>