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335" r:id="rId2"/>
    <p:sldId id="357" r:id="rId3"/>
    <p:sldId id="392" r:id="rId4"/>
    <p:sldId id="436" r:id="rId5"/>
    <p:sldId id="426" r:id="rId6"/>
    <p:sldId id="393" r:id="rId7"/>
    <p:sldId id="395" r:id="rId8"/>
    <p:sldId id="431" r:id="rId9"/>
    <p:sldId id="420" r:id="rId10"/>
    <p:sldId id="396" r:id="rId11"/>
    <p:sldId id="397" r:id="rId12"/>
    <p:sldId id="428" r:id="rId13"/>
    <p:sldId id="429" r:id="rId14"/>
    <p:sldId id="435" r:id="rId15"/>
    <p:sldId id="430" r:id="rId16"/>
    <p:sldId id="411" r:id="rId17"/>
    <p:sldId id="437" r:id="rId18"/>
    <p:sldId id="412" r:id="rId19"/>
    <p:sldId id="402" r:id="rId20"/>
    <p:sldId id="413" r:id="rId21"/>
    <p:sldId id="404" r:id="rId22"/>
    <p:sldId id="433" r:id="rId23"/>
    <p:sldId id="438" r:id="rId24"/>
    <p:sldId id="405" r:id="rId25"/>
    <p:sldId id="377" r:id="rId26"/>
    <p:sldId id="406" r:id="rId27"/>
  </p:sldIdLst>
  <p:sldSz cx="9144000" cy="6858000" type="screen4x3"/>
  <p:notesSz cx="7315200" cy="9601200"/>
  <p:custDataLst>
    <p:tags r:id="rId31"/>
  </p:custDataLst>
  <p:defaultTextStyle>
    <a:defPPr>
      <a:defRPr lang="en-US"/>
    </a:defPPr>
    <a:lvl1pPr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5050"/>
    <a:srgbClr val="99CCFF"/>
    <a:srgbClr val="FF0000"/>
    <a:srgbClr val="CCECFF"/>
    <a:srgbClr val="00FF00"/>
    <a:srgbClr val="00FFFF"/>
    <a:srgbClr val="66FF99"/>
    <a:srgbClr val="FFFF99"/>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6" autoAdjust="0"/>
    <p:restoredTop sz="94579" autoAdjust="0"/>
  </p:normalViewPr>
  <p:slideViewPr>
    <p:cSldViewPr>
      <p:cViewPr varScale="1">
        <p:scale>
          <a:sx n="139" d="100"/>
          <a:sy n="139" d="100"/>
        </p:scale>
        <p:origin x="-158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870"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tags" Target="tags/tag1.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 y="2"/>
            <a:ext cx="3170238" cy="481012"/>
          </a:xfrm>
          <a:prstGeom prst="rect">
            <a:avLst/>
          </a:prstGeom>
          <a:noFill/>
          <a:ln w="9525">
            <a:noFill/>
            <a:miter lim="800000"/>
            <a:headEnd/>
            <a:tailEnd/>
          </a:ln>
          <a:effectLst/>
        </p:spPr>
        <p:txBody>
          <a:bodyPr vert="horz" wrap="square" lIns="96270" tIns="48135" rIns="96270" bIns="48135" numCol="1" anchor="t" anchorCtr="0" compatLnSpc="1">
            <a:prstTxWarp prst="textNoShape">
              <a:avLst/>
            </a:prstTxWarp>
          </a:bodyPr>
          <a:lstStyle>
            <a:lvl1pPr defTabSz="963426">
              <a:defRPr sz="1300">
                <a:effectLst/>
              </a:defRPr>
            </a:lvl1pPr>
          </a:lstStyle>
          <a:p>
            <a:endParaRPr lang="en-US" dirty="0"/>
          </a:p>
        </p:txBody>
      </p:sp>
      <p:sp>
        <p:nvSpPr>
          <p:cNvPr id="5123" name="Rectangle 3"/>
          <p:cNvSpPr>
            <a:spLocks noGrp="1" noChangeArrowheads="1"/>
          </p:cNvSpPr>
          <p:nvPr>
            <p:ph type="dt" sz="quarter" idx="1"/>
          </p:nvPr>
        </p:nvSpPr>
        <p:spPr bwMode="auto">
          <a:xfrm>
            <a:off x="4144965" y="2"/>
            <a:ext cx="3170237" cy="481012"/>
          </a:xfrm>
          <a:prstGeom prst="rect">
            <a:avLst/>
          </a:prstGeom>
          <a:noFill/>
          <a:ln w="9525">
            <a:noFill/>
            <a:miter lim="800000"/>
            <a:headEnd/>
            <a:tailEnd/>
          </a:ln>
          <a:effectLst/>
        </p:spPr>
        <p:txBody>
          <a:bodyPr vert="horz" wrap="square" lIns="96270" tIns="48135" rIns="96270" bIns="48135" numCol="1" anchor="t" anchorCtr="0" compatLnSpc="1">
            <a:prstTxWarp prst="textNoShape">
              <a:avLst/>
            </a:prstTxWarp>
          </a:bodyPr>
          <a:lstStyle>
            <a:lvl1pPr algn="r" defTabSz="963426">
              <a:defRPr sz="1300">
                <a:effectLst/>
              </a:defRPr>
            </a:lvl1pPr>
          </a:lstStyle>
          <a:p>
            <a:endParaRPr lang="en-US" dirty="0"/>
          </a:p>
        </p:txBody>
      </p:sp>
      <p:sp>
        <p:nvSpPr>
          <p:cNvPr id="5124" name="Rectangle 4"/>
          <p:cNvSpPr>
            <a:spLocks noGrp="1" noChangeArrowheads="1"/>
          </p:cNvSpPr>
          <p:nvPr>
            <p:ph type="ftr" sz="quarter" idx="2"/>
          </p:nvPr>
        </p:nvSpPr>
        <p:spPr bwMode="auto">
          <a:xfrm>
            <a:off x="3" y="9120189"/>
            <a:ext cx="3170238" cy="481012"/>
          </a:xfrm>
          <a:prstGeom prst="rect">
            <a:avLst/>
          </a:prstGeom>
          <a:noFill/>
          <a:ln w="9525">
            <a:noFill/>
            <a:miter lim="800000"/>
            <a:headEnd/>
            <a:tailEnd/>
          </a:ln>
          <a:effectLst/>
        </p:spPr>
        <p:txBody>
          <a:bodyPr vert="horz" wrap="square" lIns="96270" tIns="48135" rIns="96270" bIns="48135" numCol="1" anchor="b" anchorCtr="0" compatLnSpc="1">
            <a:prstTxWarp prst="textNoShape">
              <a:avLst/>
            </a:prstTxWarp>
          </a:bodyPr>
          <a:lstStyle>
            <a:lvl1pPr defTabSz="963426">
              <a:defRPr sz="1300">
                <a:effectLst/>
              </a:defRPr>
            </a:lvl1pPr>
          </a:lstStyle>
          <a:p>
            <a:r>
              <a:rPr lang="en-US" dirty="0" smtClean="0"/>
              <a:t>Networks</a:t>
            </a:r>
            <a:endParaRPr lang="en-US" dirty="0"/>
          </a:p>
        </p:txBody>
      </p:sp>
      <p:sp>
        <p:nvSpPr>
          <p:cNvPr id="5125" name="Rectangle 5"/>
          <p:cNvSpPr>
            <a:spLocks noGrp="1" noChangeArrowheads="1"/>
          </p:cNvSpPr>
          <p:nvPr>
            <p:ph type="sldNum" sz="quarter" idx="3"/>
          </p:nvPr>
        </p:nvSpPr>
        <p:spPr bwMode="auto">
          <a:xfrm>
            <a:off x="4144965" y="9120189"/>
            <a:ext cx="3170237" cy="481012"/>
          </a:xfrm>
          <a:prstGeom prst="rect">
            <a:avLst/>
          </a:prstGeom>
          <a:noFill/>
          <a:ln w="9525">
            <a:noFill/>
            <a:miter lim="800000"/>
            <a:headEnd/>
            <a:tailEnd/>
          </a:ln>
          <a:effectLst/>
        </p:spPr>
        <p:txBody>
          <a:bodyPr vert="horz" wrap="square" lIns="96270" tIns="48135" rIns="96270" bIns="48135" numCol="1" anchor="b" anchorCtr="0" compatLnSpc="1">
            <a:prstTxWarp prst="textNoShape">
              <a:avLst/>
            </a:prstTxWarp>
          </a:bodyPr>
          <a:lstStyle>
            <a:lvl1pPr algn="r" defTabSz="963426">
              <a:defRPr sz="1300">
                <a:effectLst/>
              </a:defRPr>
            </a:lvl1pPr>
          </a:lstStyle>
          <a:p>
            <a:fld id="{786BC6BD-09D5-47BB-8D27-4E64D304AF4B}" type="slidenum">
              <a:rPr lang="en-US"/>
              <a:pPr/>
              <a:t>‹#›</a:t>
            </a:fld>
            <a:endParaRPr lang="en-US" dirty="0"/>
          </a:p>
        </p:txBody>
      </p:sp>
    </p:spTree>
    <p:extLst>
      <p:ext uri="{BB962C8B-B14F-4D97-AF65-F5344CB8AC3E}">
        <p14:creationId xmlns:p14="http://schemas.microsoft.com/office/powerpoint/2010/main" val="254957194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3" y="2"/>
            <a:ext cx="3170238" cy="481012"/>
          </a:xfrm>
          <a:prstGeom prst="rect">
            <a:avLst/>
          </a:prstGeom>
          <a:noFill/>
          <a:ln w="9525">
            <a:noFill/>
            <a:miter lim="800000"/>
            <a:headEnd/>
            <a:tailEnd/>
          </a:ln>
          <a:effectLst/>
        </p:spPr>
        <p:txBody>
          <a:bodyPr vert="horz" wrap="square" lIns="96270" tIns="48135" rIns="96270" bIns="48135" numCol="1" anchor="t" anchorCtr="0" compatLnSpc="1">
            <a:prstTxWarp prst="textNoShape">
              <a:avLst/>
            </a:prstTxWarp>
          </a:bodyPr>
          <a:lstStyle>
            <a:lvl1pPr defTabSz="963426">
              <a:defRPr sz="1300">
                <a:effectLst/>
              </a:defRPr>
            </a:lvl1pPr>
          </a:lstStyle>
          <a:p>
            <a:endParaRPr lang="en-US" dirty="0"/>
          </a:p>
        </p:txBody>
      </p:sp>
      <p:sp>
        <p:nvSpPr>
          <p:cNvPr id="4099" name="Rectangle 3"/>
          <p:cNvSpPr>
            <a:spLocks noGrp="1" noChangeArrowheads="1"/>
          </p:cNvSpPr>
          <p:nvPr>
            <p:ph type="dt" idx="1"/>
          </p:nvPr>
        </p:nvSpPr>
        <p:spPr bwMode="auto">
          <a:xfrm>
            <a:off x="4144965" y="2"/>
            <a:ext cx="3170237" cy="481012"/>
          </a:xfrm>
          <a:prstGeom prst="rect">
            <a:avLst/>
          </a:prstGeom>
          <a:noFill/>
          <a:ln w="9525">
            <a:noFill/>
            <a:miter lim="800000"/>
            <a:headEnd/>
            <a:tailEnd/>
          </a:ln>
          <a:effectLst/>
        </p:spPr>
        <p:txBody>
          <a:bodyPr vert="horz" wrap="square" lIns="96270" tIns="48135" rIns="96270" bIns="48135" numCol="1" anchor="t" anchorCtr="0" compatLnSpc="1">
            <a:prstTxWarp prst="textNoShape">
              <a:avLst/>
            </a:prstTxWarp>
          </a:bodyPr>
          <a:lstStyle>
            <a:lvl1pPr algn="r" defTabSz="963426">
              <a:defRPr sz="1300">
                <a:effectLst/>
              </a:defRPr>
            </a:lvl1pPr>
          </a:lstStyle>
          <a:p>
            <a:endParaRPr lang="en-US" dirty="0"/>
          </a:p>
        </p:txBody>
      </p:sp>
      <p:sp>
        <p:nvSpPr>
          <p:cNvPr id="410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74726" y="4560888"/>
            <a:ext cx="5365750" cy="4319588"/>
          </a:xfrm>
          <a:prstGeom prst="rect">
            <a:avLst/>
          </a:prstGeom>
          <a:noFill/>
          <a:ln w="9525">
            <a:noFill/>
            <a:miter lim="800000"/>
            <a:headEnd/>
            <a:tailEnd/>
          </a:ln>
          <a:effectLst/>
        </p:spPr>
        <p:txBody>
          <a:bodyPr vert="horz" wrap="square" lIns="96270" tIns="48135" rIns="96270" bIns="4813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3" y="9120189"/>
            <a:ext cx="3170238" cy="481012"/>
          </a:xfrm>
          <a:prstGeom prst="rect">
            <a:avLst/>
          </a:prstGeom>
          <a:noFill/>
          <a:ln w="9525">
            <a:noFill/>
            <a:miter lim="800000"/>
            <a:headEnd/>
            <a:tailEnd/>
          </a:ln>
          <a:effectLst/>
        </p:spPr>
        <p:txBody>
          <a:bodyPr vert="horz" wrap="square" lIns="96270" tIns="48135" rIns="96270" bIns="48135" numCol="1" anchor="b" anchorCtr="0" compatLnSpc="1">
            <a:prstTxWarp prst="textNoShape">
              <a:avLst/>
            </a:prstTxWarp>
          </a:bodyPr>
          <a:lstStyle>
            <a:lvl1pPr defTabSz="963426">
              <a:defRPr sz="1300">
                <a:effectLst/>
              </a:defRPr>
            </a:lvl1pPr>
          </a:lstStyle>
          <a:p>
            <a:r>
              <a:rPr lang="en-US" dirty="0" smtClean="0"/>
              <a:t>Networks</a:t>
            </a:r>
            <a:endParaRPr lang="en-US" dirty="0"/>
          </a:p>
        </p:txBody>
      </p:sp>
      <p:sp>
        <p:nvSpPr>
          <p:cNvPr id="4103" name="Rectangle 7"/>
          <p:cNvSpPr>
            <a:spLocks noGrp="1" noChangeArrowheads="1"/>
          </p:cNvSpPr>
          <p:nvPr>
            <p:ph type="sldNum" sz="quarter" idx="5"/>
          </p:nvPr>
        </p:nvSpPr>
        <p:spPr bwMode="auto">
          <a:xfrm>
            <a:off x="4144965" y="9120189"/>
            <a:ext cx="3170237" cy="481012"/>
          </a:xfrm>
          <a:prstGeom prst="rect">
            <a:avLst/>
          </a:prstGeom>
          <a:noFill/>
          <a:ln w="9525">
            <a:noFill/>
            <a:miter lim="800000"/>
            <a:headEnd/>
            <a:tailEnd/>
          </a:ln>
          <a:effectLst/>
        </p:spPr>
        <p:txBody>
          <a:bodyPr vert="horz" wrap="square" lIns="96270" tIns="48135" rIns="96270" bIns="48135" numCol="1" anchor="b" anchorCtr="0" compatLnSpc="1">
            <a:prstTxWarp prst="textNoShape">
              <a:avLst/>
            </a:prstTxWarp>
          </a:bodyPr>
          <a:lstStyle>
            <a:lvl1pPr algn="r" defTabSz="963426">
              <a:defRPr sz="1300">
                <a:effectLst/>
              </a:defRPr>
            </a:lvl1pPr>
          </a:lstStyle>
          <a:p>
            <a:fld id="{6F4D4CB5-1C4D-4D6C-8B32-D55EEE90A665}" type="slidenum">
              <a:rPr lang="en-US"/>
              <a:pPr/>
              <a:t>‹#›</a:t>
            </a:fld>
            <a:endParaRPr lang="en-US" dirty="0"/>
          </a:p>
        </p:txBody>
      </p:sp>
    </p:spTree>
    <p:extLst>
      <p:ext uri="{BB962C8B-B14F-4D97-AF65-F5344CB8AC3E}">
        <p14:creationId xmlns:p14="http://schemas.microsoft.com/office/powerpoint/2010/main" val="1789402678"/>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smtClean="0"/>
              <a:t>Networks</a:t>
            </a:r>
            <a:endParaRPr lang="en-US" dirty="0"/>
          </a:p>
        </p:txBody>
      </p:sp>
      <p:sp>
        <p:nvSpPr>
          <p:cNvPr id="5" name="Slide Number Placeholder 4"/>
          <p:cNvSpPr>
            <a:spLocks noGrp="1"/>
          </p:cNvSpPr>
          <p:nvPr>
            <p:ph type="sldNum" sz="quarter" idx="11"/>
          </p:nvPr>
        </p:nvSpPr>
        <p:spPr/>
        <p:txBody>
          <a:bodyPr/>
          <a:lstStyle/>
          <a:p>
            <a:fld id="{6F4D4CB5-1C4D-4D6C-8B32-D55EEE90A6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dirty="0" smtClean="0"/>
              <a:t>Networks</a:t>
            </a:r>
            <a:endParaRPr lang="en-US" dirty="0"/>
          </a:p>
        </p:txBody>
      </p:sp>
      <p:sp>
        <p:nvSpPr>
          <p:cNvPr id="5" name="Rectangle 7"/>
          <p:cNvSpPr>
            <a:spLocks noGrp="1" noChangeArrowheads="1"/>
          </p:cNvSpPr>
          <p:nvPr>
            <p:ph type="sldNum" sz="quarter" idx="5"/>
          </p:nvPr>
        </p:nvSpPr>
        <p:spPr>
          <a:ln/>
        </p:spPr>
        <p:txBody>
          <a:bodyPr/>
          <a:lstStyle/>
          <a:p>
            <a:fld id="{4B5A00AB-DCD5-426E-98CB-50501645812B}" type="slidenum">
              <a:rPr lang="en-US"/>
              <a:pPr/>
              <a:t>25</a:t>
            </a:fld>
            <a:endParaRPr lang="en-US" dirty="0"/>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xfrm>
            <a:off x="976317" y="4560892"/>
            <a:ext cx="5362575" cy="4319587"/>
          </a:xfrm>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lvl1pPr>
              <a:defRPr/>
            </a:lvl1pPr>
          </a:lstStyle>
          <a:p>
            <a:r>
              <a:rPr lang="en-US" dirty="0" smtClean="0"/>
              <a:t>Networks</a:t>
            </a:r>
            <a:endParaRPr lang="en-US" dirty="0"/>
          </a:p>
        </p:txBody>
      </p:sp>
      <p:sp>
        <p:nvSpPr>
          <p:cNvPr id="5" name="Slide Number Placeholder 4"/>
          <p:cNvSpPr>
            <a:spLocks noGrp="1"/>
          </p:cNvSpPr>
          <p:nvPr>
            <p:ph type="sldNum" sz="quarter" idx="11"/>
          </p:nvPr>
        </p:nvSpPr>
        <p:spPr/>
        <p:txBody>
          <a:bodyPr/>
          <a:lstStyle>
            <a:lvl1pPr>
              <a:defRPr/>
            </a:lvl1pPr>
          </a:lstStyle>
          <a:p>
            <a:fld id="{7747B4F1-8956-471D-9BF2-5C23A2F5FEC2}" type="slidenum">
              <a:rPr lang="en-US"/>
              <a:pPr/>
              <a:t>‹#›</a:t>
            </a:fld>
            <a:endParaRPr lang="en-US" dirty="0"/>
          </a:p>
        </p:txBody>
      </p:sp>
      <p:pic>
        <p:nvPicPr>
          <p:cNvPr id="9" name="Picture 2" descr="Johns Hopkins: Carey Business School"/>
          <p:cNvPicPr>
            <a:picLocks noChangeAspect="1" noChangeArrowheads="1"/>
          </p:cNvPicPr>
          <p:nvPr userDrawn="1"/>
        </p:nvPicPr>
        <p:blipFill>
          <a:blip r:embed="rId2" cstate="print"/>
          <a:srcRect/>
          <a:stretch>
            <a:fillRect/>
          </a:stretch>
        </p:blipFill>
        <p:spPr bwMode="auto">
          <a:xfrm>
            <a:off x="3810000" y="381000"/>
            <a:ext cx="1638300" cy="1343026"/>
          </a:xfrm>
          <a:prstGeom prst="rect">
            <a:avLst/>
          </a:prstGeom>
          <a:noFill/>
        </p:spPr>
      </p:pic>
      <p:sp>
        <p:nvSpPr>
          <p:cNvPr id="10" name="Rectangle 2"/>
          <p:cNvSpPr txBox="1">
            <a:spLocks noChangeArrowheads="1"/>
          </p:cNvSpPr>
          <p:nvPr userDrawn="1"/>
        </p:nvSpPr>
        <p:spPr>
          <a:xfrm>
            <a:off x="457200" y="1828800"/>
            <a:ext cx="8229600" cy="1219200"/>
          </a:xfrm>
          <a:prstGeom prst="rect">
            <a:avLst/>
          </a:prstGeom>
        </p:spPr>
        <p:txBody>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36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rPr>
              <a:t>BU.520.601 </a:t>
            </a:r>
            <a:br>
              <a:rPr kumimoji="0" lang="en-US" sz="36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rPr>
            </a:br>
            <a:r>
              <a:rPr kumimoji="0" lang="en-US" sz="36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rPr>
              <a:t>Decision Models</a:t>
            </a:r>
            <a:r>
              <a:rPr kumimoji="0" lang="en-US" sz="32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rPr>
              <a:t/>
            </a:r>
            <a:br>
              <a:rPr kumimoji="0" lang="en-US" sz="32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rPr>
            </a:br>
            <a:r>
              <a:rPr kumimoji="0" lang="en-US" sz="2800" b="1" i="0" u="none" strike="noStrike" kern="0" cap="none" spc="0" normalizeH="0" baseline="0" noProof="0" dirty="0" smtClean="0">
                <a:ln>
                  <a:noFill/>
                </a:ln>
                <a:solidFill>
                  <a:srgbClr val="FF0000"/>
                </a:solidFill>
                <a:effectLst>
                  <a:outerShdw blurRad="38100" dist="38100" dir="2700000" algn="tl">
                    <a:srgbClr val="000000"/>
                  </a:outerShdw>
                </a:effectLst>
                <a:uLnTx/>
                <a:uFillTx/>
                <a:latin typeface="Rockwell" pitchFamily="18" charset="0"/>
                <a:ea typeface="+mj-ea"/>
                <a:cs typeface="+mj-cs"/>
              </a:rPr>
              <a:t/>
            </a:r>
            <a:br>
              <a:rPr kumimoji="0" lang="en-US" sz="2800" b="1" i="0" u="none" strike="noStrike" kern="0" cap="none" spc="0" normalizeH="0" baseline="0" noProof="0" dirty="0" smtClean="0">
                <a:ln>
                  <a:noFill/>
                </a:ln>
                <a:solidFill>
                  <a:srgbClr val="FF0000"/>
                </a:solidFill>
                <a:effectLst>
                  <a:outerShdw blurRad="38100" dist="38100" dir="2700000" algn="tl">
                    <a:srgbClr val="000000"/>
                  </a:outerShdw>
                </a:effectLst>
                <a:uLnTx/>
                <a:uFillTx/>
                <a:latin typeface="Rockwell" pitchFamily="18" charset="0"/>
                <a:ea typeface="+mj-ea"/>
                <a:cs typeface="+mj-cs"/>
              </a:rPr>
            </a:br>
            <a:endParaRPr kumimoji="0" lang="en-US" sz="28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228600" y="6583680"/>
            <a:ext cx="2895600" cy="228600"/>
          </a:xfrm>
        </p:spPr>
        <p:txBody>
          <a:bodyPr/>
          <a:lstStyle>
            <a:lvl1pPr>
              <a:defRPr/>
            </a:lvl1pPr>
          </a:lstStyle>
          <a:p>
            <a:r>
              <a:rPr lang="en-US" dirty="0" smtClean="0"/>
              <a:t>Networks</a:t>
            </a:r>
            <a:endParaRPr lang="en-US" dirty="0"/>
          </a:p>
        </p:txBody>
      </p:sp>
      <p:sp>
        <p:nvSpPr>
          <p:cNvPr id="3" name="Slide Number Placeholder 2"/>
          <p:cNvSpPr>
            <a:spLocks noGrp="1"/>
          </p:cNvSpPr>
          <p:nvPr>
            <p:ph type="sldNum" sz="quarter" idx="11"/>
          </p:nvPr>
        </p:nvSpPr>
        <p:spPr>
          <a:xfrm>
            <a:off x="7086600" y="6583680"/>
            <a:ext cx="1905000" cy="228600"/>
          </a:xfrm>
        </p:spPr>
        <p:txBody>
          <a:bodyPr/>
          <a:lstStyle>
            <a:lvl1pPr>
              <a:defRPr/>
            </a:lvl1pPr>
          </a:lstStyle>
          <a:p>
            <a:fld id="{D800FC57-747A-4054-A3DF-63D163080A4A}" type="slidenum">
              <a:rPr lang="en-US"/>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Rectangle 5"/>
          <p:cNvSpPr>
            <a:spLocks noGrp="1" noChangeArrowheads="1"/>
          </p:cNvSpPr>
          <p:nvPr>
            <p:ph type="ftr" sz="quarter" idx="3"/>
          </p:nvPr>
        </p:nvSpPr>
        <p:spPr bwMode="auto">
          <a:xfrm>
            <a:off x="228600" y="6529387"/>
            <a:ext cx="2895600" cy="328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latin typeface="Calibri" pitchFamily="34" charset="0"/>
              </a:defRPr>
            </a:lvl1pPr>
          </a:lstStyle>
          <a:p>
            <a:r>
              <a:rPr lang="en-US" dirty="0" smtClean="0"/>
              <a:t>Networks</a:t>
            </a:r>
            <a:endParaRPr lang="en-US" dirty="0"/>
          </a:p>
        </p:txBody>
      </p:sp>
      <p:sp>
        <p:nvSpPr>
          <p:cNvPr id="1030" name="Rectangle 6"/>
          <p:cNvSpPr>
            <a:spLocks noGrp="1" noChangeArrowheads="1"/>
          </p:cNvSpPr>
          <p:nvPr>
            <p:ph type="sldNum" sz="quarter" idx="4"/>
          </p:nvPr>
        </p:nvSpPr>
        <p:spPr bwMode="auto">
          <a:xfrm>
            <a:off x="7007225" y="6530975"/>
            <a:ext cx="1905000" cy="258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fontAlgn="base">
              <a:spcBef>
                <a:spcPct val="0"/>
              </a:spcBef>
              <a:spcAft>
                <a:spcPct val="0"/>
              </a:spcAft>
              <a:defRPr lang="en-US" sz="1200" kern="1200" smtClean="0">
                <a:solidFill>
                  <a:schemeClr val="tx1"/>
                </a:solidFill>
                <a:effectLst/>
                <a:latin typeface="Calibri" pitchFamily="34" charset="0"/>
                <a:ea typeface="+mn-ea"/>
                <a:cs typeface="+mn-cs"/>
              </a:defRPr>
            </a:lvl1pPr>
          </a:lstStyle>
          <a:p>
            <a:fld id="{E10A3A28-1432-4FDB-9569-E197E51B001D}" type="slidenum">
              <a:rPr lang="en-US" smtClean="0"/>
              <a:pPr/>
              <a:t>‹#›</a:t>
            </a:fld>
            <a:endParaRPr lang="en-US" dirty="0"/>
          </a:p>
        </p:txBody>
      </p:sp>
      <p:sp>
        <p:nvSpPr>
          <p:cNvPr id="8" name="Text Box 4"/>
          <p:cNvSpPr txBox="1">
            <a:spLocks noChangeArrowheads="1"/>
          </p:cNvSpPr>
          <p:nvPr/>
        </p:nvSpPr>
        <p:spPr bwMode="auto">
          <a:xfrm>
            <a:off x="4191000" y="6515100"/>
            <a:ext cx="1143000" cy="274638"/>
          </a:xfrm>
          <a:prstGeom prst="rect">
            <a:avLst/>
          </a:prstGeom>
          <a:noFill/>
          <a:ln w="9525">
            <a:noFill/>
            <a:miter lim="800000"/>
            <a:headEnd/>
            <a:tailEnd/>
          </a:ln>
          <a:effectLst/>
        </p:spPr>
        <p:txBody>
          <a:bodyPr>
            <a:spAutoFit/>
          </a:bodyPr>
          <a:lstStyle/>
          <a:p>
            <a:pPr>
              <a:spcBef>
                <a:spcPct val="50000"/>
              </a:spcBef>
            </a:pPr>
            <a:r>
              <a:rPr lang="en-US" sz="1200" dirty="0" smtClean="0">
                <a:effectLst/>
                <a:latin typeface="Arial Unicode MS" pitchFamily="34" charset="-128"/>
              </a:rPr>
              <a:t>BU.520.601</a:t>
            </a:r>
            <a:endParaRPr lang="en-US" sz="1200" dirty="0">
              <a:effectLst/>
              <a:latin typeface="Arial Unicode MS" pitchFamily="34"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Lst>
  <p:timing>
    <p:tnLst>
      <p:par>
        <p:cTn xmlns:p14="http://schemas.microsoft.com/office/powerpoint/2010/main" id="1" dur="indefinite" restart="never" nodeType="tmRoot"/>
      </p:par>
    </p:tnLst>
  </p:timing>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Networks</a:t>
            </a:r>
            <a:endParaRPr lang="en-US" dirty="0"/>
          </a:p>
        </p:txBody>
      </p:sp>
      <p:sp>
        <p:nvSpPr>
          <p:cNvPr id="3" name="Slide Number Placeholder 2"/>
          <p:cNvSpPr>
            <a:spLocks noGrp="1"/>
          </p:cNvSpPr>
          <p:nvPr>
            <p:ph type="sldNum" sz="quarter" idx="11"/>
          </p:nvPr>
        </p:nvSpPr>
        <p:spPr/>
        <p:txBody>
          <a:bodyPr/>
          <a:lstStyle/>
          <a:p>
            <a:fld id="{7747B4F1-8956-471D-9BF2-5C23A2F5FEC2}" type="slidenum">
              <a:rPr lang="en-US" smtClean="0"/>
              <a:pPr/>
              <a:t>1</a:t>
            </a:fld>
            <a:endParaRPr lang="en-US" dirty="0"/>
          </a:p>
        </p:txBody>
      </p:sp>
      <p:sp>
        <p:nvSpPr>
          <p:cNvPr id="5" name="Text Box 68"/>
          <p:cNvSpPr txBox="1">
            <a:spLocks noChangeArrowheads="1"/>
          </p:cNvSpPr>
          <p:nvPr/>
        </p:nvSpPr>
        <p:spPr bwMode="auto">
          <a:xfrm>
            <a:off x="1447800" y="3124200"/>
            <a:ext cx="6553200" cy="461665"/>
          </a:xfrm>
          <a:prstGeom prst="rect">
            <a:avLst/>
          </a:prstGeom>
          <a:noFill/>
          <a:ln w="9525">
            <a:noFill/>
            <a:miter lim="800000"/>
            <a:headEnd/>
            <a:tailEnd/>
          </a:ln>
          <a:effectLst/>
        </p:spPr>
        <p:txBody>
          <a:bodyPr>
            <a:spAutoFit/>
          </a:bodyPr>
          <a:lstStyle/>
          <a:p>
            <a:pPr algn="ctr"/>
            <a:r>
              <a:rPr lang="en-US" b="1" dirty="0" smtClean="0">
                <a:effectLst>
                  <a:outerShdw blurRad="38100" dist="38100" dir="2700000" algn="tl">
                    <a:srgbClr val="FFFFFF"/>
                  </a:outerShdw>
                </a:effectLst>
                <a:latin typeface="Arial" pitchFamily="34" charset="0"/>
              </a:rPr>
              <a:t>Networks Models</a:t>
            </a:r>
            <a:endParaRPr lang="en-US" dirty="0">
              <a:effectLst>
                <a:outerShdw blurRad="38100" dist="38100" dir="2700000" algn="tl">
                  <a:srgbClr val="FFFFFF"/>
                </a:outerShdw>
              </a:effectLst>
              <a:latin typeface="Arial" pitchFamily="34" charset="0"/>
            </a:endParaRPr>
          </a:p>
        </p:txBody>
      </p:sp>
      <p:sp>
        <p:nvSpPr>
          <p:cNvPr id="6" name="Rectangle 5"/>
          <p:cNvSpPr/>
          <p:nvPr/>
        </p:nvSpPr>
        <p:spPr>
          <a:xfrm>
            <a:off x="3505200" y="5943600"/>
            <a:ext cx="2286000" cy="400110"/>
          </a:xfrm>
          <a:prstGeom prst="rect">
            <a:avLst/>
          </a:prstGeom>
        </p:spPr>
        <p:txBody>
          <a:bodyPr wrap="square">
            <a:spAutoFit/>
          </a:bodyPr>
          <a:lstStyle/>
          <a:p>
            <a:r>
              <a:rPr lang="en-US" sz="2000" b="1" dirty="0" smtClean="0">
                <a:effectLst>
                  <a:outerShdw blurRad="38100" dist="38100" dir="2700000" algn="tl">
                    <a:srgbClr val="FFFFFF"/>
                  </a:outerShdw>
                </a:effectLst>
                <a:latin typeface="Verdana" pitchFamily="34" charset="0"/>
              </a:rPr>
              <a:t>Summer 2013</a:t>
            </a:r>
            <a:endParaRPr lang="en-US" sz="2000" b="1" dirty="0">
              <a:effectLst>
                <a:outerShdw blurRad="38100" dist="38100" dir="2700000" algn="tl">
                  <a:srgbClr val="FFFFFF"/>
                </a:outerShdw>
              </a:effectLst>
              <a:latin typeface="Verdana"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Networks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10</a:t>
            </a:fld>
            <a:endParaRPr lang="en-US" dirty="0"/>
          </a:p>
        </p:txBody>
      </p:sp>
      <p:sp>
        <p:nvSpPr>
          <p:cNvPr id="4" name="AutoShape 15"/>
          <p:cNvSpPr>
            <a:spLocks noChangeArrowheads="1"/>
          </p:cNvSpPr>
          <p:nvPr/>
        </p:nvSpPr>
        <p:spPr bwMode="blackWhite">
          <a:xfrm>
            <a:off x="228600" y="152400"/>
            <a:ext cx="6934200"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pPr algn="ctr"/>
            <a:r>
              <a:rPr lang="en-US" sz="2800" b="1" dirty="0" smtClean="0">
                <a:solidFill>
                  <a:schemeClr val="tx2"/>
                </a:solidFill>
                <a:effectLst>
                  <a:outerShdw blurRad="38100" dist="38100" dir="2700000" algn="tl">
                    <a:srgbClr val="FFFFFF"/>
                  </a:outerShdw>
                </a:effectLst>
                <a:latin typeface="Verdana" pitchFamily="34" charset="0"/>
              </a:rPr>
              <a:t>Transportation Model: comments</a:t>
            </a:r>
          </a:p>
        </p:txBody>
      </p:sp>
      <p:sp>
        <p:nvSpPr>
          <p:cNvPr id="6" name="Content Placeholder 2"/>
          <p:cNvSpPr txBox="1">
            <a:spLocks/>
          </p:cNvSpPr>
          <p:nvPr/>
        </p:nvSpPr>
        <p:spPr>
          <a:xfrm>
            <a:off x="228600" y="990600"/>
            <a:ext cx="8610600" cy="3124200"/>
          </a:xfrm>
          <a:prstGeom prst="rect">
            <a:avLst/>
          </a:prstGeom>
        </p:spPr>
        <p:txBody>
          <a:bodyPr/>
          <a:lstStyle/>
          <a:p>
            <a:pPr marL="350838" marR="0" lvl="0" indent="-350838" algn="l" defTabSz="914400" rtl="0" eaLnBrk="1" fontAlgn="base" latinLnBrk="0" hangingPunct="1">
              <a:lnSpc>
                <a:spcPct val="100000"/>
              </a:lnSpc>
              <a:spcBef>
                <a:spcPct val="20000"/>
              </a:spcBef>
              <a:spcAft>
                <a:spcPct val="0"/>
              </a:spcAft>
              <a:buClrTx/>
              <a:buSzTx/>
              <a:buFont typeface="Arial" pitchFamily="34" charset="0"/>
              <a:buChar char="•"/>
              <a:tabLst/>
              <a:defRPr/>
            </a:pPr>
            <a:r>
              <a:rPr lang="en-US" sz="2000" b="1" dirty="0" smtClean="0">
                <a:effectLst>
                  <a:outerShdw blurRad="38100" dist="38100" dir="2700000" algn="tl">
                    <a:srgbClr val="FFFFFF"/>
                  </a:outerShdw>
                </a:effectLst>
                <a:latin typeface="Arial" charset="0"/>
              </a:rPr>
              <a:t>For this model, we have m*n variables and (m + n) constraints.</a:t>
            </a:r>
          </a:p>
          <a:p>
            <a:pPr marL="350838" indent="-350838">
              <a:spcBef>
                <a:spcPct val="20000"/>
              </a:spcBef>
              <a:buFont typeface="Arial" pitchFamily="34" charset="0"/>
              <a:buChar char="•"/>
              <a:defRPr/>
            </a:pPr>
            <a:r>
              <a:rPr lang="en-US" sz="2000" b="1" dirty="0" smtClean="0">
                <a:effectLst>
                  <a:outerShdw blurRad="38100" dist="38100" dir="2700000" algn="tl">
                    <a:srgbClr val="FFFFFF"/>
                  </a:outerShdw>
                </a:effectLst>
                <a:latin typeface="Arial" charset="0"/>
              </a:rPr>
              <a:t>When supply and demands are integer numbers, all shipments will be in integers.</a:t>
            </a:r>
          </a:p>
          <a:p>
            <a:pPr marL="350838" indent="-350838">
              <a:spcBef>
                <a:spcPct val="20000"/>
              </a:spcBef>
              <a:buFont typeface="Arial" pitchFamily="34" charset="0"/>
              <a:buChar char="•"/>
              <a:defRPr/>
            </a:pPr>
            <a:r>
              <a:rPr lang="en-US" sz="2000" b="1" dirty="0" smtClean="0">
                <a:effectLst>
                  <a:outerShdw blurRad="38100" dist="38100" dir="2700000" algn="tl">
                    <a:srgbClr val="FFFFFF"/>
                  </a:outerShdw>
                </a:effectLst>
                <a:latin typeface="Arial" charset="0"/>
              </a:rPr>
              <a:t>While this model has been applied in many cases, a vast number of transportation problems will not fit into this model.</a:t>
            </a:r>
          </a:p>
          <a:p>
            <a:pPr marL="350838" indent="-350838">
              <a:buFont typeface="Arial" pitchFamily="34" charset="0"/>
              <a:buChar char="•"/>
            </a:pPr>
            <a:r>
              <a:rPr lang="en-US" sz="2000" b="1" dirty="0" smtClean="0">
                <a:effectLst>
                  <a:outerShdw blurRad="38100" dist="38100" dir="2700000" algn="tl">
                    <a:srgbClr val="FFFFFF"/>
                  </a:outerShdw>
                </a:effectLst>
                <a:latin typeface="Arial" charset="0"/>
              </a:rPr>
              <a:t>There may be capacity constraints – how much maximum shipment is allowed from a source to a sink. </a:t>
            </a:r>
          </a:p>
          <a:p>
            <a:pPr marL="350838" indent="-350838">
              <a:buFont typeface="Arial" pitchFamily="34" charset="0"/>
              <a:buChar char="•"/>
            </a:pPr>
            <a:r>
              <a:rPr lang="en-US" sz="2000" b="1" dirty="0" smtClean="0">
                <a:effectLst>
                  <a:outerShdw blurRad="38100" dist="38100" dir="2700000" algn="tl">
                    <a:srgbClr val="FFFFFF"/>
                  </a:outerShdw>
                </a:effectLst>
                <a:latin typeface="Arial" charset="0"/>
              </a:rPr>
              <a:t>Capacity constraints (maximum direct shipment allowed between a source and a destination)  can result in an infeasible solution.</a:t>
            </a:r>
          </a:p>
          <a:p>
            <a:pPr marL="236538" indent="-236538">
              <a:spcBef>
                <a:spcPct val="20000"/>
              </a:spcBef>
              <a:buFont typeface="Arial" pitchFamily="34" charset="0"/>
              <a:buChar char="•"/>
              <a:defRPr/>
            </a:pPr>
            <a:endParaRPr lang="en-US" sz="2000" b="1" dirty="0" smtClean="0">
              <a:effectLst>
                <a:outerShdw blurRad="38100" dist="38100" dir="2700000" algn="tl">
                  <a:srgbClr val="FFFFFF"/>
                </a:outerShdw>
              </a:effectLst>
              <a:latin typeface="Arial" charset="0"/>
            </a:endParaRPr>
          </a:p>
        </p:txBody>
      </p:sp>
      <p:sp>
        <p:nvSpPr>
          <p:cNvPr id="28" name="Content Placeholder 2"/>
          <p:cNvSpPr txBox="1">
            <a:spLocks/>
          </p:cNvSpPr>
          <p:nvPr/>
        </p:nvSpPr>
        <p:spPr>
          <a:xfrm>
            <a:off x="304800" y="3810000"/>
            <a:ext cx="4953000" cy="2819400"/>
          </a:xfrm>
          <a:prstGeom prst="rect">
            <a:avLst/>
          </a:prstGeom>
        </p:spPr>
        <p:txBody>
          <a:bodyPr/>
          <a:lstStyle/>
          <a:p>
            <a:pPr marL="236538" marR="0" lvl="0" indent="-236538" algn="l" defTabSz="914400" rtl="0" eaLnBrk="1" fontAlgn="base" latinLnBrk="0" hangingPunct="1">
              <a:lnSpc>
                <a:spcPct val="100000"/>
              </a:lnSpc>
              <a:spcBef>
                <a:spcPct val="20000"/>
              </a:spcBef>
              <a:spcAft>
                <a:spcPct val="0"/>
              </a:spcAft>
              <a:buClrTx/>
              <a:buSzTx/>
              <a:buFont typeface="Arial" pitchFamily="34" charset="0"/>
              <a:buChar char="•"/>
              <a:tabLst/>
              <a:defRPr/>
            </a:pPr>
            <a:endParaRPr lang="en-US" sz="2000" b="1" dirty="0" smtClean="0">
              <a:effectLst>
                <a:outerShdw blurRad="38100" dist="38100" dir="2700000" algn="tl">
                  <a:srgbClr val="FFFFFF"/>
                </a:outerShdw>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400" b="1" i="1" u="none" strike="noStrike" kern="1200" cap="none" spc="0" normalizeH="0" baseline="0" noProof="0" dirty="0">
              <a:ln>
                <a:noFill/>
              </a:ln>
              <a:solidFill>
                <a:schemeClr val="tx1"/>
              </a:solidFill>
              <a:effectLst>
                <a:outerShdw blurRad="38100" dist="38100" dir="2700000" algn="tl">
                  <a:srgbClr val="FFFFFF"/>
                </a:outerShdw>
              </a:effectLst>
              <a:uLnTx/>
              <a:uFillTx/>
              <a:latin typeface="Arial" charset="0"/>
              <a:ea typeface="+mn-ea"/>
              <a:cs typeface="+mn-c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Networks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11</a:t>
            </a:fld>
            <a:endParaRPr lang="en-US" dirty="0"/>
          </a:p>
        </p:txBody>
      </p:sp>
      <p:sp>
        <p:nvSpPr>
          <p:cNvPr id="7" name="Content Placeholder 2"/>
          <p:cNvSpPr txBox="1">
            <a:spLocks/>
          </p:cNvSpPr>
          <p:nvPr/>
        </p:nvSpPr>
        <p:spPr>
          <a:xfrm>
            <a:off x="228600" y="457200"/>
            <a:ext cx="8610600" cy="1828800"/>
          </a:xfrm>
          <a:prstGeom prst="rect">
            <a:avLst/>
          </a:prstGeom>
        </p:spPr>
        <p:txBody>
          <a:bodyPr/>
          <a:lstStyle/>
          <a:p>
            <a:pPr>
              <a:spcBef>
                <a:spcPct val="20000"/>
              </a:spcBef>
              <a:defRPr/>
            </a:pPr>
            <a:r>
              <a:rPr lang="en-US" sz="2000" b="1" dirty="0" smtClean="0">
                <a:effectLst>
                  <a:outerShdw blurRad="38100" dist="38100" dir="2700000" algn="tl">
                    <a:srgbClr val="FFFFFF"/>
                  </a:outerShdw>
                </a:effectLst>
                <a:latin typeface="Verdana" pitchFamily="34" charset="0"/>
                <a:ea typeface="Verdana" pitchFamily="34" charset="0"/>
                <a:cs typeface="Verdana" pitchFamily="34" charset="0"/>
              </a:rPr>
              <a:t>					Western Paper company:</a:t>
            </a:r>
            <a:endParaRPr lang="en-US" sz="2000" dirty="0" smtClean="0"/>
          </a:p>
          <a:p>
            <a:pPr marL="0" marR="0" lvl="0" indent="0" algn="l" defTabSz="914400" rtl="0" eaLnBrk="1" fontAlgn="base" latinLnBrk="0" hangingPunct="1">
              <a:lnSpc>
                <a:spcPct val="100000"/>
              </a:lnSpc>
              <a:spcBef>
                <a:spcPct val="20000"/>
              </a:spcBef>
              <a:spcAft>
                <a:spcPct val="0"/>
              </a:spcAft>
              <a:buClrTx/>
              <a:buSzTx/>
              <a:buFontTx/>
              <a:buNone/>
              <a:tabLst/>
              <a:defRPr/>
            </a:pPr>
            <a:r>
              <a:rPr lang="en-US" sz="2000" b="1" dirty="0" smtClean="0">
                <a:effectLst>
                  <a:outerShdw blurRad="38100" dist="38100" dir="2700000" algn="tl">
                    <a:srgbClr val="FFFFFF"/>
                  </a:outerShdw>
                </a:effectLst>
                <a:latin typeface="Arial" charset="0"/>
              </a:rPr>
              <a:t>Three factories: F1, F2, F3.	Five warehouses: W1, W2, W3, W4, W5</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sz="2000" b="1" dirty="0" smtClean="0">
                <a:effectLst>
                  <a:outerShdw blurRad="38100" dist="38100" dir="2700000" algn="tl">
                    <a:srgbClr val="FFFFFF"/>
                  </a:outerShdw>
                </a:effectLst>
                <a:latin typeface="Arial" charset="0"/>
              </a:rPr>
              <a:t>Goods are shipped from factories to two depots (D1, D2), repackaged and then shipped to the warehouses. </a:t>
            </a:r>
            <a:r>
              <a:rPr lang="en-US" sz="2000" b="1" i="1" dirty="0" smtClean="0">
                <a:solidFill>
                  <a:srgbClr val="FF0000"/>
                </a:solidFill>
                <a:effectLst>
                  <a:outerShdw blurRad="38100" dist="38100" dir="2700000" algn="tl">
                    <a:srgbClr val="FFFFFF"/>
                  </a:outerShdw>
                </a:effectLst>
                <a:latin typeface="Arial" charset="0"/>
              </a:rPr>
              <a:t>Depots: transshipment points</a:t>
            </a:r>
            <a:r>
              <a:rPr lang="en-US" sz="2000" b="1" dirty="0" smtClean="0">
                <a:effectLst>
                  <a:outerShdw blurRad="38100" dist="38100" dir="2700000" algn="tl">
                    <a:srgbClr val="FFFFFF"/>
                  </a:outerShdw>
                </a:effectLst>
                <a:latin typeface="Arial" charset="0"/>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sz="2000" b="1" dirty="0" smtClean="0">
                <a:effectLst>
                  <a:outerShdw blurRad="38100" dist="38100" dir="2700000" algn="tl">
                    <a:srgbClr val="FFFFFF"/>
                  </a:outerShdw>
                </a:effectLst>
                <a:latin typeface="Arial" charset="0"/>
              </a:rPr>
              <a:t>Shipping costs, capacities and requirements are shown below.</a:t>
            </a:r>
          </a:p>
          <a:p>
            <a:pPr marL="0" marR="0" lvl="0" indent="0" algn="l" defTabSz="914400" rtl="0" eaLnBrk="1" fontAlgn="base" latinLnBrk="0" hangingPunct="1">
              <a:lnSpc>
                <a:spcPct val="100000"/>
              </a:lnSpc>
              <a:spcBef>
                <a:spcPct val="20000"/>
              </a:spcBef>
              <a:spcAft>
                <a:spcPct val="0"/>
              </a:spcAft>
              <a:buClrTx/>
              <a:buSzTx/>
              <a:buFontTx/>
              <a:buNone/>
              <a:tabLst/>
              <a:defRPr/>
            </a:pPr>
            <a:endParaRPr lang="en-US" sz="2000" b="1" dirty="0" smtClean="0">
              <a:effectLst>
                <a:outerShdw blurRad="38100" dist="38100" dir="2700000" algn="tl">
                  <a:srgbClr val="FFFFFF"/>
                </a:outerShdw>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lang="en-US" sz="2000" b="1" dirty="0" smtClean="0">
              <a:effectLst>
                <a:outerShdw blurRad="38100" dist="38100" dir="2700000" algn="tl">
                  <a:srgbClr val="FFFFFF"/>
                </a:outerShdw>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lang="en-US" sz="2000" b="1" dirty="0" smtClean="0">
              <a:effectLst>
                <a:outerShdw blurRad="38100" dist="38100" dir="2700000" algn="tl">
                  <a:srgbClr val="FFFFFF"/>
                </a:outerShdw>
              </a:effectLst>
              <a:latin typeface="Arial" charset="0"/>
            </a:endParaRPr>
          </a:p>
        </p:txBody>
      </p:sp>
      <p:graphicFrame>
        <p:nvGraphicFramePr>
          <p:cNvPr id="88" name="Table 87"/>
          <p:cNvGraphicFramePr>
            <a:graphicFrameLocks noGrp="1"/>
          </p:cNvGraphicFramePr>
          <p:nvPr/>
        </p:nvGraphicFramePr>
        <p:xfrm>
          <a:off x="3733800" y="2362200"/>
          <a:ext cx="4333240" cy="1257300"/>
        </p:xfrm>
        <a:graphic>
          <a:graphicData uri="http://schemas.openxmlformats.org/drawingml/2006/table">
            <a:tbl>
              <a:tblPr/>
              <a:tblGrid>
                <a:gridCol w="2194560"/>
                <a:gridCol w="520700"/>
                <a:gridCol w="520700"/>
                <a:gridCol w="1097280"/>
              </a:tblGrid>
              <a:tr h="161925">
                <a:tc>
                  <a:txBody>
                    <a:bodyPr/>
                    <a:lstStyle/>
                    <a:p>
                      <a:pPr algn="l" fontAlgn="b"/>
                      <a:r>
                        <a:rPr lang="en-US" sz="2000" b="1" kern="1200" dirty="0" smtClean="0">
                          <a:solidFill>
                            <a:schemeClr val="tx1"/>
                          </a:solidFill>
                          <a:effectLst>
                            <a:outerShdw blurRad="38100" dist="38100" dir="2700000" algn="tl">
                              <a:srgbClr val="FFFFFF"/>
                            </a:outerShdw>
                          </a:effectLst>
                          <a:latin typeface="Arial" charset="0"/>
                          <a:ea typeface="+mn-ea"/>
                          <a:cs typeface="+mn-cs"/>
                        </a:rPr>
                        <a:t> From factories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D1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D2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Capacity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F1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F2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F3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89" name="Table 88"/>
          <p:cNvGraphicFramePr>
            <a:graphicFrameLocks noGrp="1"/>
          </p:cNvGraphicFramePr>
          <p:nvPr/>
        </p:nvGraphicFramePr>
        <p:xfrm>
          <a:off x="3733800" y="3886200"/>
          <a:ext cx="4937760" cy="1257300"/>
        </p:xfrm>
        <a:graphic>
          <a:graphicData uri="http://schemas.openxmlformats.org/drawingml/2006/table">
            <a:tbl>
              <a:tblPr/>
              <a:tblGrid>
                <a:gridCol w="1737360"/>
                <a:gridCol w="640080"/>
                <a:gridCol w="640080"/>
                <a:gridCol w="640080"/>
                <a:gridCol w="640080"/>
                <a:gridCol w="640080"/>
              </a:tblGrid>
              <a:tr h="314325">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From depots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W1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W2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W3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W4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W5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1925">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D1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0.42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0.68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1925">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D2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0.57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0.38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0.72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1925">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Requirement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1200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1300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1400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1600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pSp>
        <p:nvGrpSpPr>
          <p:cNvPr id="100" name="Group 99"/>
          <p:cNvGrpSpPr/>
          <p:nvPr/>
        </p:nvGrpSpPr>
        <p:grpSpPr>
          <a:xfrm>
            <a:off x="381000" y="2438400"/>
            <a:ext cx="2819400" cy="2895600"/>
            <a:chOff x="838200" y="2971800"/>
            <a:chExt cx="2819400" cy="2895600"/>
          </a:xfrm>
        </p:grpSpPr>
        <p:grpSp>
          <p:nvGrpSpPr>
            <p:cNvPr id="99" name="Group 98"/>
            <p:cNvGrpSpPr/>
            <p:nvPr/>
          </p:nvGrpSpPr>
          <p:grpSpPr>
            <a:xfrm>
              <a:off x="838200" y="2971800"/>
              <a:ext cx="2819400" cy="2895600"/>
              <a:chOff x="838200" y="2971800"/>
              <a:chExt cx="2819400" cy="2895600"/>
            </a:xfrm>
          </p:grpSpPr>
          <p:sp>
            <p:nvSpPr>
              <p:cNvPr id="90" name="Oval 89"/>
              <p:cNvSpPr/>
              <p:nvPr/>
            </p:nvSpPr>
            <p:spPr bwMode="auto">
              <a:xfrm>
                <a:off x="838200" y="4191000"/>
                <a:ext cx="381000" cy="381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F2</a:t>
                </a:r>
              </a:p>
            </p:txBody>
          </p:sp>
          <p:grpSp>
            <p:nvGrpSpPr>
              <p:cNvPr id="86" name="Group 85"/>
              <p:cNvGrpSpPr/>
              <p:nvPr/>
            </p:nvGrpSpPr>
            <p:grpSpPr>
              <a:xfrm>
                <a:off x="838200" y="2971800"/>
                <a:ext cx="2819400" cy="2895600"/>
                <a:chOff x="838200" y="2971800"/>
                <a:chExt cx="2819400" cy="2895600"/>
              </a:xfrm>
            </p:grpSpPr>
            <p:sp>
              <p:nvSpPr>
                <p:cNvPr id="11" name="Oval 10"/>
                <p:cNvSpPr/>
                <p:nvPr/>
              </p:nvSpPr>
              <p:spPr bwMode="auto">
                <a:xfrm>
                  <a:off x="838200" y="3429000"/>
                  <a:ext cx="381000" cy="381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F1</a:t>
                  </a:r>
                </a:p>
              </p:txBody>
            </p:sp>
            <p:sp>
              <p:nvSpPr>
                <p:cNvPr id="14" name="Oval 13"/>
                <p:cNvSpPr/>
                <p:nvPr/>
              </p:nvSpPr>
              <p:spPr bwMode="auto">
                <a:xfrm>
                  <a:off x="838200" y="5029200"/>
                  <a:ext cx="381000" cy="381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F3</a:t>
                  </a:r>
                </a:p>
              </p:txBody>
            </p:sp>
            <p:sp>
              <p:nvSpPr>
                <p:cNvPr id="9" name="Oval 8"/>
                <p:cNvSpPr/>
                <p:nvPr/>
              </p:nvSpPr>
              <p:spPr bwMode="auto">
                <a:xfrm>
                  <a:off x="3200400" y="3581400"/>
                  <a:ext cx="457200" cy="4572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W2</a:t>
                  </a:r>
                </a:p>
              </p:txBody>
            </p:sp>
            <p:sp>
              <p:nvSpPr>
                <p:cNvPr id="13" name="Oval 12"/>
                <p:cNvSpPr/>
                <p:nvPr/>
              </p:nvSpPr>
              <p:spPr bwMode="auto">
                <a:xfrm>
                  <a:off x="3200400" y="2971800"/>
                  <a:ext cx="457200" cy="4572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W1</a:t>
                  </a:r>
                </a:p>
              </p:txBody>
            </p:sp>
            <p:sp>
              <p:nvSpPr>
                <p:cNvPr id="17" name="Oval 16"/>
                <p:cNvSpPr/>
                <p:nvPr/>
              </p:nvSpPr>
              <p:spPr bwMode="auto">
                <a:xfrm>
                  <a:off x="3200400" y="4191000"/>
                  <a:ext cx="457200" cy="4572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W3</a:t>
                  </a:r>
                </a:p>
              </p:txBody>
            </p:sp>
            <p:sp>
              <p:nvSpPr>
                <p:cNvPr id="18" name="Oval 17"/>
                <p:cNvSpPr/>
                <p:nvPr/>
              </p:nvSpPr>
              <p:spPr bwMode="auto">
                <a:xfrm>
                  <a:off x="3200400" y="4800600"/>
                  <a:ext cx="457200" cy="4572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W4</a:t>
                  </a:r>
                </a:p>
              </p:txBody>
            </p:sp>
            <p:sp>
              <p:nvSpPr>
                <p:cNvPr id="25" name="Oval 24"/>
                <p:cNvSpPr/>
                <p:nvPr/>
              </p:nvSpPr>
              <p:spPr bwMode="auto">
                <a:xfrm>
                  <a:off x="3200400" y="5410200"/>
                  <a:ext cx="457200" cy="4572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W5</a:t>
                  </a:r>
                </a:p>
              </p:txBody>
            </p:sp>
            <p:sp>
              <p:nvSpPr>
                <p:cNvPr id="26" name="Oval 25"/>
                <p:cNvSpPr/>
                <p:nvPr/>
              </p:nvSpPr>
              <p:spPr bwMode="auto">
                <a:xfrm>
                  <a:off x="1752600" y="3581400"/>
                  <a:ext cx="457200" cy="457200"/>
                </a:xfrm>
                <a:prstGeom prst="ellipse">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D1</a:t>
                  </a:r>
                </a:p>
              </p:txBody>
            </p:sp>
            <p:sp>
              <p:nvSpPr>
                <p:cNvPr id="27" name="Oval 26"/>
                <p:cNvSpPr/>
                <p:nvPr/>
              </p:nvSpPr>
              <p:spPr bwMode="auto">
                <a:xfrm>
                  <a:off x="1752600" y="4495800"/>
                  <a:ext cx="457200" cy="457200"/>
                </a:xfrm>
                <a:prstGeom prst="ellipse">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D2</a:t>
                  </a:r>
                </a:p>
              </p:txBody>
            </p:sp>
          </p:grpSp>
        </p:grpSp>
        <p:grpSp>
          <p:nvGrpSpPr>
            <p:cNvPr id="97" name="Group 96"/>
            <p:cNvGrpSpPr/>
            <p:nvPr/>
          </p:nvGrpSpPr>
          <p:grpSpPr>
            <a:xfrm>
              <a:off x="1219200" y="3200400"/>
              <a:ext cx="1981200" cy="2438400"/>
              <a:chOff x="1219200" y="3200400"/>
              <a:chExt cx="1981200" cy="2438400"/>
            </a:xfrm>
          </p:grpSpPr>
          <p:grpSp>
            <p:nvGrpSpPr>
              <p:cNvPr id="85" name="Group 84"/>
              <p:cNvGrpSpPr/>
              <p:nvPr/>
            </p:nvGrpSpPr>
            <p:grpSpPr>
              <a:xfrm>
                <a:off x="1219200" y="3200400"/>
                <a:ext cx="1981200" cy="2438400"/>
                <a:chOff x="1219200" y="3200400"/>
                <a:chExt cx="1981200" cy="2438400"/>
              </a:xfrm>
            </p:grpSpPr>
            <p:grpSp>
              <p:nvGrpSpPr>
                <p:cNvPr id="81" name="Group 80"/>
                <p:cNvGrpSpPr/>
                <p:nvPr/>
              </p:nvGrpSpPr>
              <p:grpSpPr>
                <a:xfrm>
                  <a:off x="1219200" y="3619500"/>
                  <a:ext cx="533400" cy="1600200"/>
                  <a:chOff x="1219200" y="3619500"/>
                  <a:chExt cx="533400" cy="1600200"/>
                </a:xfrm>
              </p:grpSpPr>
              <p:cxnSp>
                <p:nvCxnSpPr>
                  <p:cNvPr id="23" name="Straight Arrow Connector 22"/>
                  <p:cNvCxnSpPr>
                    <a:endCxn id="26" idx="2"/>
                  </p:cNvCxnSpPr>
                  <p:nvPr/>
                </p:nvCxnSpPr>
                <p:spPr bwMode="auto">
                  <a:xfrm>
                    <a:off x="1219200" y="3628340"/>
                    <a:ext cx="533400" cy="18166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32" name="Straight Arrow Connector 31"/>
                  <p:cNvCxnSpPr>
                    <a:stCxn id="11" idx="6"/>
                    <a:endCxn id="27" idx="2"/>
                  </p:cNvCxnSpPr>
                  <p:nvPr/>
                </p:nvCxnSpPr>
                <p:spPr bwMode="auto">
                  <a:xfrm>
                    <a:off x="1219200" y="3619500"/>
                    <a:ext cx="533400" cy="11049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35" name="Straight Arrow Connector 34"/>
                  <p:cNvCxnSpPr>
                    <a:stCxn id="14" idx="6"/>
                    <a:endCxn id="26" idx="2"/>
                  </p:cNvCxnSpPr>
                  <p:nvPr/>
                </p:nvCxnSpPr>
                <p:spPr bwMode="auto">
                  <a:xfrm flipV="1">
                    <a:off x="1219200" y="3810000"/>
                    <a:ext cx="533400" cy="14097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36" name="Straight Arrow Connector 35"/>
                  <p:cNvCxnSpPr>
                    <a:stCxn id="14" idx="6"/>
                    <a:endCxn id="27" idx="2"/>
                  </p:cNvCxnSpPr>
                  <p:nvPr/>
                </p:nvCxnSpPr>
                <p:spPr bwMode="auto">
                  <a:xfrm flipV="1">
                    <a:off x="1219200" y="4724400"/>
                    <a:ext cx="533400" cy="4953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nvGrpSpPr>
                <p:cNvPr id="84" name="Group 83"/>
                <p:cNvGrpSpPr/>
                <p:nvPr/>
              </p:nvGrpSpPr>
              <p:grpSpPr>
                <a:xfrm>
                  <a:off x="2209800" y="3200400"/>
                  <a:ext cx="990600" cy="2438400"/>
                  <a:chOff x="2209800" y="3200400"/>
                  <a:chExt cx="990600" cy="2438400"/>
                </a:xfrm>
              </p:grpSpPr>
              <p:cxnSp>
                <p:nvCxnSpPr>
                  <p:cNvPr id="50" name="Straight Arrow Connector 49"/>
                  <p:cNvCxnSpPr>
                    <a:stCxn id="26" idx="6"/>
                    <a:endCxn id="17" idx="2"/>
                  </p:cNvCxnSpPr>
                  <p:nvPr/>
                </p:nvCxnSpPr>
                <p:spPr bwMode="auto">
                  <a:xfrm>
                    <a:off x="2209800" y="3810000"/>
                    <a:ext cx="990600" cy="6096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nvGrpSpPr>
                  <p:cNvPr id="83" name="Group 82"/>
                  <p:cNvGrpSpPr/>
                  <p:nvPr/>
                </p:nvGrpSpPr>
                <p:grpSpPr>
                  <a:xfrm>
                    <a:off x="2209800" y="3200400"/>
                    <a:ext cx="990600" cy="2438400"/>
                    <a:chOff x="2209800" y="3200400"/>
                    <a:chExt cx="990600" cy="2438400"/>
                  </a:xfrm>
                </p:grpSpPr>
                <p:cxnSp>
                  <p:nvCxnSpPr>
                    <p:cNvPr id="65" name="Straight Arrow Connector 64"/>
                    <p:cNvCxnSpPr>
                      <a:stCxn id="27" idx="6"/>
                      <a:endCxn id="13" idx="2"/>
                    </p:cNvCxnSpPr>
                    <p:nvPr/>
                  </p:nvCxnSpPr>
                  <p:spPr bwMode="auto">
                    <a:xfrm flipV="1">
                      <a:off x="2209800" y="3200400"/>
                      <a:ext cx="990600" cy="15240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66" name="Straight Arrow Connector 65"/>
                    <p:cNvCxnSpPr>
                      <a:stCxn id="27" idx="6"/>
                      <a:endCxn id="9" idx="2"/>
                    </p:cNvCxnSpPr>
                    <p:nvPr/>
                  </p:nvCxnSpPr>
                  <p:spPr bwMode="auto">
                    <a:xfrm flipV="1">
                      <a:off x="2209800" y="3810000"/>
                      <a:ext cx="990600" cy="9144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68" name="Straight Arrow Connector 67"/>
                    <p:cNvCxnSpPr>
                      <a:stCxn id="27" idx="6"/>
                    </p:cNvCxnSpPr>
                    <p:nvPr/>
                  </p:nvCxnSpPr>
                  <p:spPr bwMode="auto">
                    <a:xfrm>
                      <a:off x="2209800" y="4724400"/>
                      <a:ext cx="914400" cy="3048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nvGrpSpPr>
                    <p:cNvPr id="82" name="Group 81"/>
                    <p:cNvGrpSpPr/>
                    <p:nvPr/>
                  </p:nvGrpSpPr>
                  <p:grpSpPr>
                    <a:xfrm>
                      <a:off x="2209800" y="3200400"/>
                      <a:ext cx="990600" cy="2438400"/>
                      <a:chOff x="2209800" y="3200400"/>
                      <a:chExt cx="990600" cy="2438400"/>
                    </a:xfrm>
                  </p:grpSpPr>
                  <p:cxnSp>
                    <p:nvCxnSpPr>
                      <p:cNvPr id="42" name="Straight Arrow Connector 41"/>
                      <p:cNvCxnSpPr>
                        <a:stCxn id="26" idx="6"/>
                        <a:endCxn id="13" idx="2"/>
                      </p:cNvCxnSpPr>
                      <p:nvPr/>
                    </p:nvCxnSpPr>
                    <p:spPr bwMode="auto">
                      <a:xfrm flipV="1">
                        <a:off x="2209800" y="3200400"/>
                        <a:ext cx="990600" cy="6096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43" name="Straight Arrow Connector 42"/>
                      <p:cNvCxnSpPr>
                        <a:stCxn id="26" idx="6"/>
                        <a:endCxn id="9" idx="2"/>
                      </p:cNvCxnSpPr>
                      <p:nvPr/>
                    </p:nvCxnSpPr>
                    <p:spPr bwMode="auto">
                      <a:xfrm>
                        <a:off x="2209800" y="3810000"/>
                        <a:ext cx="990600" cy="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51" name="Straight Arrow Connector 50"/>
                      <p:cNvCxnSpPr>
                        <a:stCxn id="26" idx="6"/>
                        <a:endCxn id="18" idx="2"/>
                      </p:cNvCxnSpPr>
                      <p:nvPr/>
                    </p:nvCxnSpPr>
                    <p:spPr bwMode="auto">
                      <a:xfrm>
                        <a:off x="2209800" y="3810000"/>
                        <a:ext cx="990600" cy="12192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61" name="Straight Arrow Connector 60"/>
                      <p:cNvCxnSpPr>
                        <a:stCxn id="26" idx="6"/>
                        <a:endCxn id="25" idx="2"/>
                      </p:cNvCxnSpPr>
                      <p:nvPr/>
                    </p:nvCxnSpPr>
                    <p:spPr bwMode="auto">
                      <a:xfrm>
                        <a:off x="2209800" y="3810000"/>
                        <a:ext cx="990600" cy="18288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67" name="Straight Arrow Connector 66"/>
                      <p:cNvCxnSpPr>
                        <a:stCxn id="27" idx="6"/>
                        <a:endCxn id="17" idx="2"/>
                      </p:cNvCxnSpPr>
                      <p:nvPr/>
                    </p:nvCxnSpPr>
                    <p:spPr bwMode="auto">
                      <a:xfrm flipV="1">
                        <a:off x="2209800" y="4419600"/>
                        <a:ext cx="990600" cy="3048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69" name="Straight Arrow Connector 68"/>
                      <p:cNvCxnSpPr>
                        <a:stCxn id="27" idx="6"/>
                        <a:endCxn id="25" idx="2"/>
                      </p:cNvCxnSpPr>
                      <p:nvPr/>
                    </p:nvCxnSpPr>
                    <p:spPr bwMode="auto">
                      <a:xfrm>
                        <a:off x="2209800" y="4724400"/>
                        <a:ext cx="990600" cy="9144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grpSp>
          </p:grpSp>
          <p:cxnSp>
            <p:nvCxnSpPr>
              <p:cNvPr id="91" name="Straight Arrow Connector 90"/>
              <p:cNvCxnSpPr>
                <a:stCxn id="90" idx="6"/>
                <a:endCxn id="26" idx="2"/>
              </p:cNvCxnSpPr>
              <p:nvPr/>
            </p:nvCxnSpPr>
            <p:spPr bwMode="auto">
              <a:xfrm flipV="1">
                <a:off x="1219200" y="3810000"/>
                <a:ext cx="533400" cy="5715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92" name="Straight Arrow Connector 91"/>
              <p:cNvCxnSpPr>
                <a:stCxn id="90" idx="6"/>
                <a:endCxn id="27" idx="2"/>
              </p:cNvCxnSpPr>
              <p:nvPr/>
            </p:nvCxnSpPr>
            <p:spPr bwMode="auto">
              <a:xfrm>
                <a:off x="1219200" y="4381500"/>
                <a:ext cx="533400" cy="3429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sp>
        <p:nvSpPr>
          <p:cNvPr id="44" name="AutoShape 9"/>
          <p:cNvSpPr>
            <a:spLocks noChangeArrowheads="1"/>
          </p:cNvSpPr>
          <p:nvPr/>
        </p:nvSpPr>
        <p:spPr bwMode="blackWhite">
          <a:xfrm>
            <a:off x="263236" y="152400"/>
            <a:ext cx="4572000" cy="578882"/>
          </a:xfrm>
          <a:prstGeom prst="roundRect">
            <a:avLst>
              <a:gd name="adj" fmla="val 16667"/>
            </a:avLst>
          </a:prstGeom>
          <a:gradFill rotWithShape="1">
            <a:gsLst>
              <a:gs pos="44600">
                <a:schemeClr val="accent1">
                  <a:lumMod val="60000"/>
                  <a:lumOff val="40000"/>
                </a:schemeClr>
              </a:gs>
              <a:gs pos="67100">
                <a:schemeClr val="accent5">
                  <a:lumMod val="50000"/>
                </a:schemeClr>
              </a:gs>
              <a:gs pos="0">
                <a:schemeClr val="accent5">
                  <a:lumMod val="75000"/>
                </a:schemeClr>
              </a:gs>
              <a:gs pos="50000">
                <a:schemeClr val="accent1">
                  <a:lumMod val="40000"/>
                  <a:lumOff val="60000"/>
                </a:schemeClr>
              </a:gs>
              <a:gs pos="100000">
                <a:schemeClr val="accent1">
                  <a:lumMod val="75000"/>
                </a:schemeClr>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rIns="18288">
            <a:spAutoFit/>
          </a:bodyPr>
          <a:lstStyle/>
          <a:p>
            <a:r>
              <a:rPr lang="en-US" sz="2800" b="1" dirty="0" smtClean="0">
                <a:solidFill>
                  <a:schemeClr val="tx2"/>
                </a:solidFill>
                <a:effectLst>
                  <a:outerShdw blurRad="38100" dist="38100" dir="2700000" algn="tl">
                    <a:srgbClr val="FFFFFF"/>
                  </a:outerShdw>
                </a:effectLst>
                <a:latin typeface="Verdana" pitchFamily="34" charset="0"/>
              </a:rPr>
              <a:t>Transshipment </a:t>
            </a:r>
            <a:r>
              <a:rPr lang="en-US" sz="2800" b="1" dirty="0">
                <a:solidFill>
                  <a:schemeClr val="tx2"/>
                </a:solidFill>
                <a:effectLst>
                  <a:outerShdw blurRad="38100" dist="38100" dir="2700000" algn="tl">
                    <a:srgbClr val="FFFFFF"/>
                  </a:outerShdw>
                </a:effectLst>
                <a:latin typeface="Verdana" pitchFamily="34" charset="0"/>
              </a:rPr>
              <a:t>Model</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Networks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12</a:t>
            </a:fld>
            <a:endParaRPr lang="en-US" dirty="0"/>
          </a:p>
        </p:txBody>
      </p:sp>
      <p:sp>
        <p:nvSpPr>
          <p:cNvPr id="7" name="Content Placeholder 2"/>
          <p:cNvSpPr txBox="1">
            <a:spLocks/>
          </p:cNvSpPr>
          <p:nvPr/>
        </p:nvSpPr>
        <p:spPr>
          <a:xfrm>
            <a:off x="304800" y="2133600"/>
            <a:ext cx="5715000" cy="762000"/>
          </a:xfrm>
          <a:prstGeom prst="rect">
            <a:avLst/>
          </a:prstGeom>
        </p:spPr>
        <p:txBody>
          <a:bodyPr/>
          <a:lstStyle/>
          <a:p>
            <a:pPr>
              <a:spcBef>
                <a:spcPct val="20000"/>
              </a:spcBef>
              <a:defRPr/>
            </a:pPr>
            <a:r>
              <a:rPr lang="en-US" sz="2000" b="1" dirty="0" smtClean="0">
                <a:effectLst>
                  <a:outerShdw blurRad="38100" dist="38100" dir="2700000" algn="tl">
                    <a:srgbClr val="FFFFFF"/>
                  </a:outerShdw>
                </a:effectLst>
                <a:latin typeface="Arial" pitchFamily="34" charset="0"/>
                <a:ea typeface="Verdana" pitchFamily="34" charset="0"/>
                <a:cs typeface="Arial" pitchFamily="34" charset="0"/>
              </a:rPr>
              <a:t>Let </a:t>
            </a:r>
            <a:r>
              <a:rPr lang="en-US" sz="2000" b="1" dirty="0" smtClean="0">
                <a:effectLst>
                  <a:outerShdw blurRad="38100" dist="38100" dir="2700000" algn="tl">
                    <a:srgbClr val="FFFFFF"/>
                  </a:outerShdw>
                </a:effectLst>
                <a:latin typeface="Arial" pitchFamily="34" charset="0"/>
                <a:cs typeface="Arial" pitchFamily="34" charset="0"/>
              </a:rPr>
              <a:t>X</a:t>
            </a:r>
            <a:r>
              <a:rPr lang="en-US" sz="2000" b="1" baseline="-25000" dirty="0" smtClean="0">
                <a:effectLst>
                  <a:outerShdw blurRad="38100" dist="38100" dir="2700000" algn="tl">
                    <a:srgbClr val="FFFFFF"/>
                  </a:outerShdw>
                </a:effectLst>
                <a:latin typeface="Arial" pitchFamily="34" charset="0"/>
                <a:cs typeface="Arial" pitchFamily="34" charset="0"/>
              </a:rPr>
              <a:t>11</a:t>
            </a:r>
            <a:r>
              <a:rPr lang="en-US" sz="2000" b="1" dirty="0" smtClean="0">
                <a:effectLst>
                  <a:outerShdw blurRad="38100" dist="38100" dir="2700000" algn="tl">
                    <a:srgbClr val="FFFFFF"/>
                  </a:outerShdw>
                </a:effectLst>
                <a:latin typeface="Arial" pitchFamily="34" charset="0"/>
                <a:cs typeface="Arial" pitchFamily="34" charset="0"/>
              </a:rPr>
              <a:t> be the amount shipped from F1 to D1, </a:t>
            </a:r>
          </a:p>
          <a:p>
            <a:pPr>
              <a:spcBef>
                <a:spcPct val="20000"/>
              </a:spcBef>
              <a:defRPr/>
            </a:pPr>
            <a:r>
              <a:rPr lang="en-US" sz="2000" b="1" dirty="0" smtClean="0">
                <a:effectLst>
                  <a:outerShdw blurRad="38100" dist="38100" dir="2700000" algn="tl">
                    <a:srgbClr val="FFFFFF"/>
                  </a:outerShdw>
                </a:effectLst>
                <a:latin typeface="Arial" pitchFamily="34" charset="0"/>
                <a:cs typeface="Arial" pitchFamily="34" charset="0"/>
              </a:rPr>
              <a:t>…. Y</a:t>
            </a:r>
            <a:r>
              <a:rPr lang="en-US" sz="2000" b="1" baseline="-25000" dirty="0" smtClean="0">
                <a:effectLst>
                  <a:outerShdw blurRad="38100" dist="38100" dir="2700000" algn="tl">
                    <a:srgbClr val="FFFFFF"/>
                  </a:outerShdw>
                </a:effectLst>
                <a:latin typeface="Arial" pitchFamily="34" charset="0"/>
                <a:cs typeface="Arial" pitchFamily="34" charset="0"/>
              </a:rPr>
              <a:t>11</a:t>
            </a:r>
            <a:r>
              <a:rPr lang="en-US" sz="2000" b="1" dirty="0" smtClean="0">
                <a:effectLst>
                  <a:outerShdw blurRad="38100" dist="38100" dir="2700000" algn="tl">
                    <a:srgbClr val="FFFFFF"/>
                  </a:outerShdw>
                </a:effectLst>
                <a:latin typeface="Arial" pitchFamily="34" charset="0"/>
                <a:cs typeface="Arial" pitchFamily="34" charset="0"/>
              </a:rPr>
              <a:t> be the amount shipped from D1 to W1.</a:t>
            </a:r>
          </a:p>
        </p:txBody>
      </p:sp>
      <p:graphicFrame>
        <p:nvGraphicFramePr>
          <p:cNvPr id="88" name="Table 87"/>
          <p:cNvGraphicFramePr>
            <a:graphicFrameLocks noGrp="1"/>
          </p:cNvGraphicFramePr>
          <p:nvPr/>
        </p:nvGraphicFramePr>
        <p:xfrm>
          <a:off x="304800" y="838200"/>
          <a:ext cx="2687320" cy="1257300"/>
        </p:xfrm>
        <a:graphic>
          <a:graphicData uri="http://schemas.openxmlformats.org/drawingml/2006/table">
            <a:tbl>
              <a:tblPr/>
              <a:tblGrid>
                <a:gridCol w="548640"/>
                <a:gridCol w="520700"/>
                <a:gridCol w="520700"/>
                <a:gridCol w="1097280"/>
              </a:tblGrid>
              <a:tr h="161925">
                <a:tc>
                  <a:txBody>
                    <a:bodyPr/>
                    <a:lstStyle/>
                    <a:p>
                      <a:pPr algn="l" fontAlgn="b"/>
                      <a:r>
                        <a:rPr lang="en-US" sz="2000" b="1" kern="1200" dirty="0" smtClean="0">
                          <a:solidFill>
                            <a:schemeClr val="tx1"/>
                          </a:solidFill>
                          <a:effectLst>
                            <a:outerShdw blurRad="38100" dist="38100" dir="2700000" algn="tl">
                              <a:srgbClr val="FFFFFF"/>
                            </a:outerShdw>
                          </a:effectLst>
                          <a:latin typeface="Arial" charset="0"/>
                          <a:ea typeface="+mn-ea"/>
                          <a:cs typeface="+mn-cs"/>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D1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D2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Capacity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F1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F2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F3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89" name="Table 88"/>
          <p:cNvGraphicFramePr>
            <a:graphicFrameLocks noGrp="1"/>
          </p:cNvGraphicFramePr>
          <p:nvPr/>
        </p:nvGraphicFramePr>
        <p:xfrm>
          <a:off x="3124200" y="838200"/>
          <a:ext cx="4846320" cy="1257300"/>
        </p:xfrm>
        <a:graphic>
          <a:graphicData uri="http://schemas.openxmlformats.org/drawingml/2006/table">
            <a:tbl>
              <a:tblPr/>
              <a:tblGrid>
                <a:gridCol w="1645920"/>
                <a:gridCol w="640080"/>
                <a:gridCol w="640080"/>
                <a:gridCol w="640080"/>
                <a:gridCol w="640080"/>
                <a:gridCol w="640080"/>
              </a:tblGrid>
              <a:tr h="314325">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From depots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W1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W2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W3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W4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W5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1925">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D1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0.42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0.68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1925">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D2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0.57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0.38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0.72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1925">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Requirement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1200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1300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1400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1600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4" name="AutoShape 15"/>
          <p:cNvSpPr>
            <a:spLocks noChangeArrowheads="1"/>
          </p:cNvSpPr>
          <p:nvPr/>
        </p:nvSpPr>
        <p:spPr bwMode="blackWhite">
          <a:xfrm>
            <a:off x="228600" y="152400"/>
            <a:ext cx="3048000"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rIns="18288">
            <a:spAutoFit/>
          </a:bodyPr>
          <a:lstStyle/>
          <a:p>
            <a:pPr algn="ctr"/>
            <a:r>
              <a:rPr lang="en-US" sz="2800" b="1" dirty="0" smtClean="0">
                <a:solidFill>
                  <a:schemeClr val="tx2"/>
                </a:solidFill>
                <a:effectLst>
                  <a:outerShdw blurRad="38100" dist="38100" dir="2700000" algn="tl">
                    <a:srgbClr val="FFFFFF"/>
                  </a:outerShdw>
                </a:effectLst>
                <a:latin typeface="Verdana" pitchFamily="34" charset="0"/>
              </a:rPr>
              <a:t>LP formulation</a:t>
            </a:r>
          </a:p>
        </p:txBody>
      </p:sp>
      <p:sp>
        <p:nvSpPr>
          <p:cNvPr id="45" name="TextBox 44"/>
          <p:cNvSpPr txBox="1"/>
          <p:nvPr/>
        </p:nvSpPr>
        <p:spPr>
          <a:xfrm>
            <a:off x="3276600" y="228600"/>
            <a:ext cx="5257800" cy="461665"/>
          </a:xfrm>
          <a:prstGeom prst="rect">
            <a:avLst/>
          </a:prstGeom>
          <a:solidFill>
            <a:srgbClr val="FFCCFF"/>
          </a:solidFill>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sym typeface="Symbol"/>
              </a:rPr>
              <a:t> supply  ≥ </a:t>
            </a:r>
            <a:r>
              <a:rPr lang="en-US" b="1" dirty="0" smtClean="0">
                <a:effectLst>
                  <a:outerShdw blurRad="38100" dist="38100" dir="2700000" algn="tl">
                    <a:srgbClr val="FFFFFF"/>
                  </a:outerShdw>
                </a:effectLst>
                <a:latin typeface="Calibri" pitchFamily="34" charset="0"/>
                <a:cs typeface="Calibri" pitchFamily="34" charset="0"/>
              </a:rPr>
              <a:t> demand, no dummy node</a:t>
            </a:r>
            <a:endParaRPr lang="en-US" dirty="0"/>
          </a:p>
        </p:txBody>
      </p:sp>
      <p:grpSp>
        <p:nvGrpSpPr>
          <p:cNvPr id="53" name="Group 52"/>
          <p:cNvGrpSpPr/>
          <p:nvPr/>
        </p:nvGrpSpPr>
        <p:grpSpPr>
          <a:xfrm>
            <a:off x="3276600" y="3505200"/>
            <a:ext cx="3200400" cy="1938992"/>
            <a:chOff x="228600" y="3505200"/>
            <a:chExt cx="3200400" cy="1938992"/>
          </a:xfrm>
        </p:grpSpPr>
        <p:sp>
          <p:nvSpPr>
            <p:cNvPr id="52" name="Rectangle 51"/>
            <p:cNvSpPr/>
            <p:nvPr/>
          </p:nvSpPr>
          <p:spPr bwMode="auto">
            <a:xfrm>
              <a:off x="228600" y="3886200"/>
              <a:ext cx="3200400" cy="1524000"/>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46" name="Rectangle 45"/>
            <p:cNvSpPr/>
            <p:nvPr/>
          </p:nvSpPr>
          <p:spPr>
            <a:xfrm>
              <a:off x="228600" y="3505200"/>
              <a:ext cx="3200400" cy="1938992"/>
            </a:xfrm>
            <a:prstGeom prst="rect">
              <a:avLst/>
            </a:prstGeom>
            <a:solidFill>
              <a:srgbClr val="00FF00"/>
            </a:solidFill>
          </p:spPr>
          <p:txBody>
            <a:bodyPr wrap="square">
              <a:spAutoFit/>
            </a:bodyPr>
            <a:lstStyle/>
            <a:p>
              <a:pPr>
                <a:buFontTx/>
                <a:buNone/>
              </a:pPr>
              <a:r>
                <a:rPr lang="en-US" sz="2000" b="1" dirty="0" smtClean="0">
                  <a:effectLst>
                    <a:outerShdw blurRad="38100" dist="38100" dir="2700000" algn="tl">
                      <a:srgbClr val="FFFFFF"/>
                    </a:outerShdw>
                  </a:effectLst>
                  <a:latin typeface="Arial" pitchFamily="34" charset="0"/>
                  <a:cs typeface="Arial" pitchFamily="34" charset="0"/>
                </a:rPr>
                <a:t>Requirement constraints</a:t>
              </a:r>
            </a:p>
            <a:p>
              <a:pPr>
                <a:buFontTx/>
                <a:buNone/>
              </a:pPr>
              <a:r>
                <a:rPr lang="en-US" sz="2000" b="1" dirty="0" smtClean="0">
                  <a:effectLst>
                    <a:outerShdw blurRad="38100" dist="38100" dir="2700000" algn="tl">
                      <a:srgbClr val="FFFFFF"/>
                    </a:outerShdw>
                  </a:effectLst>
                  <a:latin typeface="Arial" pitchFamily="34" charset="0"/>
                  <a:cs typeface="Arial" pitchFamily="34" charset="0"/>
                </a:rPr>
                <a:t>Y</a:t>
              </a:r>
              <a:r>
                <a:rPr lang="en-US" sz="2000" b="1" baseline="-25000" dirty="0" smtClean="0">
                  <a:effectLst>
                    <a:outerShdw blurRad="38100" dist="38100" dir="2700000" algn="tl">
                      <a:srgbClr val="FFFFFF"/>
                    </a:outerShdw>
                  </a:effectLst>
                  <a:latin typeface="Arial" pitchFamily="34" charset="0"/>
                  <a:cs typeface="Arial" pitchFamily="34" charset="0"/>
                </a:rPr>
                <a:t>11</a:t>
              </a:r>
              <a:r>
                <a:rPr lang="en-US" sz="2000" b="1" dirty="0" smtClean="0">
                  <a:effectLst>
                    <a:outerShdw blurRad="38100" dist="38100" dir="2700000" algn="tl">
                      <a:srgbClr val="FFFFFF"/>
                    </a:outerShdw>
                  </a:effectLst>
                  <a:latin typeface="Arial" pitchFamily="34" charset="0"/>
                  <a:cs typeface="Arial" pitchFamily="34" charset="0"/>
                </a:rPr>
                <a:t> + Y</a:t>
              </a:r>
              <a:r>
                <a:rPr lang="en-US" sz="2000" b="1" baseline="-25000" dirty="0" smtClean="0">
                  <a:effectLst>
                    <a:outerShdw blurRad="38100" dist="38100" dir="2700000" algn="tl">
                      <a:srgbClr val="FFFFFF"/>
                    </a:outerShdw>
                  </a:effectLst>
                  <a:latin typeface="Arial" pitchFamily="34" charset="0"/>
                  <a:cs typeface="Arial" pitchFamily="34" charset="0"/>
                </a:rPr>
                <a:t>21 </a:t>
              </a:r>
              <a:r>
                <a:rPr lang="en-US" sz="2000" b="1" dirty="0" smtClean="0">
                  <a:effectLst>
                    <a:outerShdw blurRad="38100" dist="38100" dir="2700000" algn="tl">
                      <a:srgbClr val="FFFFFF"/>
                    </a:outerShdw>
                  </a:effectLst>
                  <a:latin typeface="Arial" pitchFamily="34" charset="0"/>
                  <a:cs typeface="Arial" pitchFamily="34" charset="0"/>
                </a:rPr>
                <a:t>≥ 1200</a:t>
              </a:r>
              <a:r>
                <a:rPr lang="en-US" sz="2000" b="1" dirty="0" smtClean="0">
                  <a:latin typeface="Arial" pitchFamily="34" charset="0"/>
                  <a:cs typeface="Arial" pitchFamily="34" charset="0"/>
                </a:rPr>
                <a:t>	  </a:t>
              </a:r>
              <a:r>
                <a:rPr lang="en-US" sz="2000" b="1" dirty="0" smtClean="0">
                  <a:effectLst>
                    <a:outerShdw blurRad="38100" dist="38100" dir="2700000" algn="tl">
                      <a:srgbClr val="FFFFFF"/>
                    </a:outerShdw>
                  </a:effectLst>
                  <a:latin typeface="Arial" pitchFamily="34" charset="0"/>
                  <a:cs typeface="Arial" pitchFamily="34" charset="0"/>
                </a:rPr>
                <a:t>(W1)</a:t>
              </a:r>
            </a:p>
            <a:p>
              <a:r>
                <a:rPr lang="en-US" sz="2000" b="1" dirty="0" smtClean="0">
                  <a:effectLst>
                    <a:outerShdw blurRad="38100" dist="38100" dir="2700000" algn="tl">
                      <a:srgbClr val="FFFFFF"/>
                    </a:outerShdw>
                  </a:effectLst>
                  <a:latin typeface="Arial" pitchFamily="34" charset="0"/>
                  <a:cs typeface="Arial" pitchFamily="34" charset="0"/>
                </a:rPr>
                <a:t>Y</a:t>
              </a:r>
              <a:r>
                <a:rPr lang="en-US" sz="2000" b="1" baseline="-25000" dirty="0" smtClean="0">
                  <a:effectLst>
                    <a:outerShdw blurRad="38100" dist="38100" dir="2700000" algn="tl">
                      <a:srgbClr val="FFFFFF"/>
                    </a:outerShdw>
                  </a:effectLst>
                  <a:latin typeface="Arial" pitchFamily="34" charset="0"/>
                  <a:cs typeface="Arial" pitchFamily="34" charset="0"/>
                </a:rPr>
                <a:t>12</a:t>
              </a:r>
              <a:r>
                <a:rPr lang="en-US" sz="2000" b="1" dirty="0" smtClean="0">
                  <a:effectLst>
                    <a:outerShdw blurRad="38100" dist="38100" dir="2700000" algn="tl">
                      <a:srgbClr val="FFFFFF"/>
                    </a:outerShdw>
                  </a:effectLst>
                  <a:latin typeface="Arial" pitchFamily="34" charset="0"/>
                  <a:cs typeface="Arial" pitchFamily="34" charset="0"/>
                </a:rPr>
                <a:t> + Y</a:t>
              </a:r>
              <a:r>
                <a:rPr lang="en-US" sz="2000" b="1" baseline="-25000" dirty="0" smtClean="0">
                  <a:effectLst>
                    <a:outerShdw blurRad="38100" dist="38100" dir="2700000" algn="tl">
                      <a:srgbClr val="FFFFFF"/>
                    </a:outerShdw>
                  </a:effectLst>
                  <a:latin typeface="Arial" pitchFamily="34" charset="0"/>
                  <a:cs typeface="Arial" pitchFamily="34" charset="0"/>
                </a:rPr>
                <a:t>22 </a:t>
              </a:r>
              <a:r>
                <a:rPr lang="en-US" sz="2000" b="1" dirty="0" smtClean="0">
                  <a:effectLst>
                    <a:outerShdw blurRad="38100" dist="38100" dir="2700000" algn="tl">
                      <a:srgbClr val="FFFFFF"/>
                    </a:outerShdw>
                  </a:effectLst>
                  <a:latin typeface="Arial" pitchFamily="34" charset="0"/>
                  <a:cs typeface="Arial" pitchFamily="34" charset="0"/>
                </a:rPr>
                <a:t>≥ 1300</a:t>
              </a:r>
              <a:r>
                <a:rPr lang="en-US" sz="2000" b="1" dirty="0" smtClean="0">
                  <a:latin typeface="Arial" pitchFamily="34" charset="0"/>
                  <a:cs typeface="Arial" pitchFamily="34" charset="0"/>
                </a:rPr>
                <a:t>  </a:t>
              </a:r>
              <a:r>
                <a:rPr lang="en-US" sz="2000" b="1" dirty="0" smtClean="0">
                  <a:effectLst>
                    <a:outerShdw blurRad="38100" dist="38100" dir="2700000" algn="tl">
                      <a:srgbClr val="FFFFFF"/>
                    </a:outerShdw>
                  </a:effectLst>
                  <a:latin typeface="Arial" pitchFamily="34" charset="0"/>
                  <a:cs typeface="Arial" pitchFamily="34" charset="0"/>
                </a:rPr>
                <a:t>(W2)</a:t>
              </a:r>
            </a:p>
            <a:p>
              <a:pPr>
                <a:buFontTx/>
                <a:buNone/>
              </a:pPr>
              <a:r>
                <a:rPr lang="en-US" sz="2000" b="1" dirty="0" smtClean="0">
                  <a:effectLst>
                    <a:outerShdw blurRad="38100" dist="38100" dir="2700000" algn="tl">
                      <a:srgbClr val="FFFFFF"/>
                    </a:outerShdw>
                  </a:effectLst>
                  <a:latin typeface="Arial" pitchFamily="34" charset="0"/>
                  <a:cs typeface="Arial" pitchFamily="34" charset="0"/>
                </a:rPr>
                <a:t>Y</a:t>
              </a:r>
              <a:r>
                <a:rPr lang="en-US" sz="2000" b="1" baseline="-25000" dirty="0" smtClean="0">
                  <a:effectLst>
                    <a:outerShdw blurRad="38100" dist="38100" dir="2700000" algn="tl">
                      <a:srgbClr val="FFFFFF"/>
                    </a:outerShdw>
                  </a:effectLst>
                  <a:latin typeface="Arial" pitchFamily="34" charset="0"/>
                  <a:cs typeface="Arial" pitchFamily="34" charset="0"/>
                </a:rPr>
                <a:t>13</a:t>
              </a:r>
              <a:r>
                <a:rPr lang="en-US" sz="2000" b="1" dirty="0" smtClean="0">
                  <a:effectLst>
                    <a:outerShdw blurRad="38100" dist="38100" dir="2700000" algn="tl">
                      <a:srgbClr val="FFFFFF"/>
                    </a:outerShdw>
                  </a:effectLst>
                  <a:latin typeface="Arial" pitchFamily="34" charset="0"/>
                  <a:cs typeface="Arial" pitchFamily="34" charset="0"/>
                </a:rPr>
                <a:t> + Y</a:t>
              </a:r>
              <a:r>
                <a:rPr lang="en-US" sz="2000" b="1" baseline="-25000" dirty="0" smtClean="0">
                  <a:effectLst>
                    <a:outerShdw blurRad="38100" dist="38100" dir="2700000" algn="tl">
                      <a:srgbClr val="FFFFFF"/>
                    </a:outerShdw>
                  </a:effectLst>
                  <a:latin typeface="Arial" pitchFamily="34" charset="0"/>
                  <a:cs typeface="Arial" pitchFamily="34" charset="0"/>
                </a:rPr>
                <a:t>23 </a:t>
              </a:r>
              <a:r>
                <a:rPr lang="en-US" sz="2000" b="1" dirty="0" smtClean="0">
                  <a:effectLst>
                    <a:outerShdw blurRad="38100" dist="38100" dir="2700000" algn="tl">
                      <a:srgbClr val="FFFFFF"/>
                    </a:outerShdw>
                  </a:effectLst>
                  <a:latin typeface="Arial" pitchFamily="34" charset="0"/>
                  <a:cs typeface="Arial" pitchFamily="34" charset="0"/>
                </a:rPr>
                <a:t>≥ 1400</a:t>
              </a:r>
              <a:r>
                <a:rPr lang="en-US" sz="2000" b="1" dirty="0" smtClean="0">
                  <a:latin typeface="Arial" pitchFamily="34" charset="0"/>
                  <a:cs typeface="Arial" pitchFamily="34" charset="0"/>
                </a:rPr>
                <a:t>  </a:t>
              </a:r>
              <a:r>
                <a:rPr lang="en-US" sz="2000" b="1" dirty="0" smtClean="0">
                  <a:effectLst>
                    <a:outerShdw blurRad="38100" dist="38100" dir="2700000" algn="tl">
                      <a:srgbClr val="FFFFFF"/>
                    </a:outerShdw>
                  </a:effectLst>
                  <a:latin typeface="Arial" pitchFamily="34" charset="0"/>
                  <a:cs typeface="Arial" pitchFamily="34" charset="0"/>
                </a:rPr>
                <a:t>(W3)</a:t>
              </a:r>
            </a:p>
            <a:p>
              <a:pPr>
                <a:buFontTx/>
                <a:buNone/>
              </a:pPr>
              <a:r>
                <a:rPr lang="en-US" sz="2000" b="1" dirty="0" smtClean="0">
                  <a:effectLst>
                    <a:outerShdw blurRad="38100" dist="38100" dir="2700000" algn="tl">
                      <a:srgbClr val="FFFFFF"/>
                    </a:outerShdw>
                  </a:effectLst>
                  <a:latin typeface="Arial" pitchFamily="34" charset="0"/>
                  <a:cs typeface="Arial" pitchFamily="34" charset="0"/>
                </a:rPr>
                <a:t>Y</a:t>
              </a:r>
              <a:r>
                <a:rPr lang="en-US" sz="2000" b="1" baseline="-25000" dirty="0" smtClean="0">
                  <a:effectLst>
                    <a:outerShdw blurRad="38100" dist="38100" dir="2700000" algn="tl">
                      <a:srgbClr val="FFFFFF"/>
                    </a:outerShdw>
                  </a:effectLst>
                  <a:latin typeface="Arial" pitchFamily="34" charset="0"/>
                  <a:cs typeface="Arial" pitchFamily="34" charset="0"/>
                </a:rPr>
                <a:t>14</a:t>
              </a:r>
              <a:r>
                <a:rPr lang="en-US" sz="2000" b="1" dirty="0" smtClean="0">
                  <a:effectLst>
                    <a:outerShdw blurRad="38100" dist="38100" dir="2700000" algn="tl">
                      <a:srgbClr val="FFFFFF"/>
                    </a:outerShdw>
                  </a:effectLst>
                  <a:latin typeface="Arial" pitchFamily="34" charset="0"/>
                  <a:cs typeface="Arial" pitchFamily="34" charset="0"/>
                </a:rPr>
                <a:t> + Y</a:t>
              </a:r>
              <a:r>
                <a:rPr lang="en-US" sz="2000" b="1" baseline="-25000" dirty="0" smtClean="0">
                  <a:effectLst>
                    <a:outerShdw blurRad="38100" dist="38100" dir="2700000" algn="tl">
                      <a:srgbClr val="FFFFFF"/>
                    </a:outerShdw>
                  </a:effectLst>
                  <a:latin typeface="Arial" pitchFamily="34" charset="0"/>
                  <a:cs typeface="Arial" pitchFamily="34" charset="0"/>
                </a:rPr>
                <a:t>24 </a:t>
              </a:r>
              <a:r>
                <a:rPr lang="en-US" sz="2000" b="1" dirty="0" smtClean="0">
                  <a:effectLst>
                    <a:outerShdw blurRad="38100" dist="38100" dir="2700000" algn="tl">
                      <a:srgbClr val="FFFFFF"/>
                    </a:outerShdw>
                  </a:effectLst>
                  <a:latin typeface="Arial" pitchFamily="34" charset="0"/>
                  <a:cs typeface="Arial" pitchFamily="34" charset="0"/>
                </a:rPr>
                <a:t>≥ 1500</a:t>
              </a:r>
              <a:r>
                <a:rPr lang="en-US" sz="2000" b="1" dirty="0" smtClean="0">
                  <a:latin typeface="Arial" pitchFamily="34" charset="0"/>
                  <a:cs typeface="Arial" pitchFamily="34" charset="0"/>
                </a:rPr>
                <a:t>	  </a:t>
              </a:r>
              <a:r>
                <a:rPr lang="en-US" sz="2000" b="1" dirty="0" smtClean="0">
                  <a:effectLst>
                    <a:outerShdw blurRad="38100" dist="38100" dir="2700000" algn="tl">
                      <a:srgbClr val="FFFFFF"/>
                    </a:outerShdw>
                  </a:effectLst>
                  <a:latin typeface="Arial" pitchFamily="34" charset="0"/>
                  <a:cs typeface="Arial" pitchFamily="34" charset="0"/>
                </a:rPr>
                <a:t>(W4)</a:t>
              </a:r>
            </a:p>
            <a:p>
              <a:r>
                <a:rPr lang="en-US" sz="2000" b="1" dirty="0" smtClean="0">
                  <a:effectLst>
                    <a:outerShdw blurRad="38100" dist="38100" dir="2700000" algn="tl">
                      <a:srgbClr val="FFFFFF"/>
                    </a:outerShdw>
                  </a:effectLst>
                  <a:latin typeface="Arial" pitchFamily="34" charset="0"/>
                  <a:cs typeface="Arial" pitchFamily="34" charset="0"/>
                </a:rPr>
                <a:t>Y</a:t>
              </a:r>
              <a:r>
                <a:rPr lang="en-US" sz="2000" b="1" baseline="-25000" dirty="0" smtClean="0">
                  <a:effectLst>
                    <a:outerShdw blurRad="38100" dist="38100" dir="2700000" algn="tl">
                      <a:srgbClr val="FFFFFF"/>
                    </a:outerShdw>
                  </a:effectLst>
                  <a:latin typeface="Arial" pitchFamily="34" charset="0"/>
                  <a:cs typeface="Arial" pitchFamily="34" charset="0"/>
                </a:rPr>
                <a:t>15</a:t>
              </a:r>
              <a:r>
                <a:rPr lang="en-US" sz="2000" b="1" dirty="0" smtClean="0">
                  <a:effectLst>
                    <a:outerShdw blurRad="38100" dist="38100" dir="2700000" algn="tl">
                      <a:srgbClr val="FFFFFF"/>
                    </a:outerShdw>
                  </a:effectLst>
                  <a:latin typeface="Arial" pitchFamily="34" charset="0"/>
                  <a:cs typeface="Arial" pitchFamily="34" charset="0"/>
                </a:rPr>
                <a:t> + Y</a:t>
              </a:r>
              <a:r>
                <a:rPr lang="en-US" sz="2000" b="1" baseline="-25000" dirty="0" smtClean="0">
                  <a:effectLst>
                    <a:outerShdw blurRad="38100" dist="38100" dir="2700000" algn="tl">
                      <a:srgbClr val="FFFFFF"/>
                    </a:outerShdw>
                  </a:effectLst>
                  <a:latin typeface="Arial" pitchFamily="34" charset="0"/>
                  <a:cs typeface="Arial" pitchFamily="34" charset="0"/>
                </a:rPr>
                <a:t>25 </a:t>
              </a:r>
              <a:r>
                <a:rPr lang="en-US" sz="2000" b="1" dirty="0" smtClean="0">
                  <a:effectLst>
                    <a:outerShdw blurRad="38100" dist="38100" dir="2700000" algn="tl">
                      <a:srgbClr val="FFFFFF"/>
                    </a:outerShdw>
                  </a:effectLst>
                  <a:latin typeface="Arial" pitchFamily="34" charset="0"/>
                  <a:cs typeface="Arial" pitchFamily="34" charset="0"/>
                </a:rPr>
                <a:t>≥ 1600</a:t>
              </a:r>
              <a:r>
                <a:rPr lang="en-US" sz="2000" b="1" dirty="0" smtClean="0">
                  <a:latin typeface="Arial" pitchFamily="34" charset="0"/>
                  <a:cs typeface="Arial" pitchFamily="34" charset="0"/>
                </a:rPr>
                <a:t>  </a:t>
              </a:r>
              <a:r>
                <a:rPr lang="en-US" sz="2000" b="1" dirty="0" smtClean="0">
                  <a:effectLst>
                    <a:outerShdw blurRad="38100" dist="38100" dir="2700000" algn="tl">
                      <a:srgbClr val="FFFFFF"/>
                    </a:outerShdw>
                  </a:effectLst>
                  <a:latin typeface="Arial" pitchFamily="34" charset="0"/>
                  <a:cs typeface="Arial" pitchFamily="34" charset="0"/>
                </a:rPr>
                <a:t>(W5)</a:t>
              </a:r>
            </a:p>
          </p:txBody>
        </p:sp>
      </p:grpSp>
      <p:sp>
        <p:nvSpPr>
          <p:cNvPr id="47" name="Rectangle 46"/>
          <p:cNvSpPr/>
          <p:nvPr/>
        </p:nvSpPr>
        <p:spPr>
          <a:xfrm>
            <a:off x="304800" y="3962400"/>
            <a:ext cx="2819400" cy="1323439"/>
          </a:xfrm>
          <a:prstGeom prst="rect">
            <a:avLst/>
          </a:prstGeom>
          <a:solidFill>
            <a:srgbClr val="FFFF00"/>
          </a:solidFill>
          <a:ln w="19050">
            <a:solidFill>
              <a:schemeClr val="tx1"/>
            </a:solidFill>
          </a:ln>
        </p:spPr>
        <p:txBody>
          <a:bodyPr wrap="square" tIns="0">
            <a:spAutoFit/>
          </a:bodyPr>
          <a:lstStyle/>
          <a:p>
            <a:pPr>
              <a:buFontTx/>
              <a:buNone/>
            </a:pPr>
            <a:r>
              <a:rPr lang="en-US" sz="2000" b="1" dirty="0" smtClean="0">
                <a:effectLst>
                  <a:outerShdw blurRad="38100" dist="38100" dir="2700000" algn="tl">
                    <a:srgbClr val="FFFFFF"/>
                  </a:outerShdw>
                </a:effectLst>
                <a:latin typeface="Arial" pitchFamily="34" charset="0"/>
                <a:cs typeface="Arial" pitchFamily="34" charset="0"/>
              </a:rPr>
              <a:t>Capacity constraints</a:t>
            </a:r>
          </a:p>
          <a:p>
            <a:pPr>
              <a:buFontTx/>
              <a:buNone/>
            </a:pPr>
            <a:r>
              <a:rPr lang="en-US" sz="2000" b="1" dirty="0" smtClean="0">
                <a:effectLst>
                  <a:outerShdw blurRad="38100" dist="38100" dir="2700000" algn="tl">
                    <a:srgbClr val="FFFFFF"/>
                  </a:outerShdw>
                </a:effectLst>
                <a:latin typeface="Arial" pitchFamily="34" charset="0"/>
                <a:cs typeface="Arial" pitchFamily="34" charset="0"/>
              </a:rPr>
              <a:t>X</a:t>
            </a:r>
            <a:r>
              <a:rPr lang="en-US" sz="2000" b="1" baseline="-25000" dirty="0" smtClean="0">
                <a:effectLst>
                  <a:outerShdw blurRad="38100" dist="38100" dir="2700000" algn="tl">
                    <a:srgbClr val="FFFFFF"/>
                  </a:outerShdw>
                </a:effectLst>
                <a:latin typeface="Arial" pitchFamily="34" charset="0"/>
                <a:cs typeface="Arial" pitchFamily="34" charset="0"/>
              </a:rPr>
              <a:t>11</a:t>
            </a:r>
            <a:r>
              <a:rPr lang="en-US" sz="2000" b="1" dirty="0" smtClean="0">
                <a:effectLst>
                  <a:outerShdw blurRad="38100" dist="38100" dir="2700000" algn="tl">
                    <a:srgbClr val="FFFFFF"/>
                  </a:outerShdw>
                </a:effectLst>
                <a:latin typeface="Arial" pitchFamily="34" charset="0"/>
                <a:cs typeface="Arial" pitchFamily="34" charset="0"/>
              </a:rPr>
              <a:t> + X</a:t>
            </a:r>
            <a:r>
              <a:rPr lang="en-US" sz="2000" b="1" baseline="-25000" dirty="0" smtClean="0">
                <a:effectLst>
                  <a:outerShdw blurRad="38100" dist="38100" dir="2700000" algn="tl">
                    <a:srgbClr val="FFFFFF"/>
                  </a:outerShdw>
                </a:effectLst>
                <a:latin typeface="Arial" pitchFamily="34" charset="0"/>
                <a:cs typeface="Arial" pitchFamily="34" charset="0"/>
              </a:rPr>
              <a:t>12 </a:t>
            </a:r>
            <a:r>
              <a:rPr lang="en-US" sz="2000" b="1" dirty="0" smtClean="0">
                <a:effectLst>
                  <a:outerShdw blurRad="38100" dist="38100" dir="2700000" algn="tl">
                    <a:srgbClr val="FFFFFF"/>
                  </a:outerShdw>
                </a:effectLst>
                <a:latin typeface="Arial" pitchFamily="34" charset="0"/>
                <a:cs typeface="Arial" pitchFamily="34" charset="0"/>
              </a:rPr>
              <a:t>≤ 2500</a:t>
            </a:r>
            <a:r>
              <a:rPr lang="en-US" sz="2000" b="1" dirty="0" smtClean="0">
                <a:latin typeface="Arial" pitchFamily="34" charset="0"/>
                <a:cs typeface="Arial" pitchFamily="34" charset="0"/>
              </a:rPr>
              <a:t>	  </a:t>
            </a:r>
            <a:r>
              <a:rPr lang="en-US" sz="2000" b="1" dirty="0" smtClean="0">
                <a:effectLst>
                  <a:outerShdw blurRad="38100" dist="38100" dir="2700000" algn="tl">
                    <a:srgbClr val="FFFFFF"/>
                  </a:outerShdw>
                </a:effectLst>
                <a:latin typeface="Arial" pitchFamily="34" charset="0"/>
                <a:cs typeface="Arial" pitchFamily="34" charset="0"/>
              </a:rPr>
              <a:t>(F1)</a:t>
            </a:r>
          </a:p>
          <a:p>
            <a:r>
              <a:rPr lang="en-US" sz="2000" b="1" dirty="0" smtClean="0">
                <a:effectLst>
                  <a:outerShdw blurRad="38100" dist="38100" dir="2700000" algn="tl">
                    <a:srgbClr val="FFFFFF"/>
                  </a:outerShdw>
                </a:effectLst>
                <a:latin typeface="Arial" pitchFamily="34" charset="0"/>
                <a:cs typeface="Arial" pitchFamily="34" charset="0"/>
              </a:rPr>
              <a:t>X</a:t>
            </a:r>
            <a:r>
              <a:rPr lang="en-US" sz="2000" b="1" baseline="-25000" dirty="0" smtClean="0">
                <a:effectLst>
                  <a:outerShdw blurRad="38100" dist="38100" dir="2700000" algn="tl">
                    <a:srgbClr val="FFFFFF"/>
                  </a:outerShdw>
                </a:effectLst>
                <a:latin typeface="Arial" pitchFamily="34" charset="0"/>
                <a:cs typeface="Arial" pitchFamily="34" charset="0"/>
              </a:rPr>
              <a:t>21</a:t>
            </a:r>
            <a:r>
              <a:rPr lang="en-US" sz="2000" b="1" dirty="0" smtClean="0">
                <a:effectLst>
                  <a:outerShdw blurRad="38100" dist="38100" dir="2700000" algn="tl">
                    <a:srgbClr val="FFFFFF"/>
                  </a:outerShdw>
                </a:effectLst>
                <a:latin typeface="Arial" pitchFamily="34" charset="0"/>
                <a:cs typeface="Arial" pitchFamily="34" charset="0"/>
              </a:rPr>
              <a:t> + X</a:t>
            </a:r>
            <a:r>
              <a:rPr lang="en-US" sz="2000" b="1" baseline="-25000" dirty="0" smtClean="0">
                <a:effectLst>
                  <a:outerShdw blurRad="38100" dist="38100" dir="2700000" algn="tl">
                    <a:srgbClr val="FFFFFF"/>
                  </a:outerShdw>
                </a:effectLst>
                <a:latin typeface="Arial" pitchFamily="34" charset="0"/>
                <a:cs typeface="Arial" pitchFamily="34" charset="0"/>
              </a:rPr>
              <a:t>22 </a:t>
            </a:r>
            <a:r>
              <a:rPr lang="en-US" sz="2000" b="1" dirty="0" smtClean="0">
                <a:effectLst>
                  <a:outerShdw blurRad="38100" dist="38100" dir="2700000" algn="tl">
                    <a:srgbClr val="FFFFFF"/>
                  </a:outerShdw>
                </a:effectLst>
                <a:latin typeface="Arial" pitchFamily="34" charset="0"/>
                <a:cs typeface="Arial" pitchFamily="34" charset="0"/>
              </a:rPr>
              <a:t>≤ 2500</a:t>
            </a:r>
            <a:r>
              <a:rPr lang="en-US" sz="2000" b="1" dirty="0" smtClean="0">
                <a:latin typeface="Arial" pitchFamily="34" charset="0"/>
                <a:cs typeface="Arial" pitchFamily="34" charset="0"/>
              </a:rPr>
              <a:t>  </a:t>
            </a:r>
            <a:r>
              <a:rPr lang="en-US" sz="2000" b="1" dirty="0" smtClean="0">
                <a:effectLst>
                  <a:outerShdw blurRad="38100" dist="38100" dir="2700000" algn="tl">
                    <a:srgbClr val="FFFFFF"/>
                  </a:outerShdw>
                </a:effectLst>
                <a:latin typeface="Arial" pitchFamily="34" charset="0"/>
                <a:cs typeface="Arial" pitchFamily="34" charset="0"/>
              </a:rPr>
              <a:t>(F2)</a:t>
            </a:r>
          </a:p>
          <a:p>
            <a:pPr>
              <a:buFontTx/>
              <a:buNone/>
            </a:pPr>
            <a:r>
              <a:rPr lang="en-US" sz="2000" b="1" dirty="0" smtClean="0">
                <a:effectLst>
                  <a:outerShdw blurRad="38100" dist="38100" dir="2700000" algn="tl">
                    <a:srgbClr val="FFFFFF"/>
                  </a:outerShdw>
                </a:effectLst>
                <a:latin typeface="Arial" pitchFamily="34" charset="0"/>
                <a:cs typeface="Arial" pitchFamily="34" charset="0"/>
              </a:rPr>
              <a:t>X</a:t>
            </a:r>
            <a:r>
              <a:rPr lang="en-US" sz="2000" b="1" baseline="-25000" dirty="0" smtClean="0">
                <a:effectLst>
                  <a:outerShdw blurRad="38100" dist="38100" dir="2700000" algn="tl">
                    <a:srgbClr val="FFFFFF"/>
                  </a:outerShdw>
                </a:effectLst>
                <a:latin typeface="Arial" pitchFamily="34" charset="0"/>
                <a:cs typeface="Arial" pitchFamily="34" charset="0"/>
              </a:rPr>
              <a:t>31</a:t>
            </a:r>
            <a:r>
              <a:rPr lang="en-US" sz="2000" b="1" dirty="0" smtClean="0">
                <a:effectLst>
                  <a:outerShdw blurRad="38100" dist="38100" dir="2700000" algn="tl">
                    <a:srgbClr val="FFFFFF"/>
                  </a:outerShdw>
                </a:effectLst>
                <a:latin typeface="Arial" pitchFamily="34" charset="0"/>
                <a:cs typeface="Arial" pitchFamily="34" charset="0"/>
              </a:rPr>
              <a:t> + X</a:t>
            </a:r>
            <a:r>
              <a:rPr lang="en-US" sz="2000" b="1" baseline="-25000" dirty="0" smtClean="0">
                <a:effectLst>
                  <a:outerShdw blurRad="38100" dist="38100" dir="2700000" algn="tl">
                    <a:srgbClr val="FFFFFF"/>
                  </a:outerShdw>
                </a:effectLst>
                <a:latin typeface="Arial" pitchFamily="34" charset="0"/>
                <a:cs typeface="Arial" pitchFamily="34" charset="0"/>
              </a:rPr>
              <a:t>32</a:t>
            </a:r>
            <a:r>
              <a:rPr lang="en-US" sz="2000" b="1" dirty="0" smtClean="0">
                <a:effectLst>
                  <a:outerShdw blurRad="38100" dist="38100" dir="2700000" algn="tl">
                    <a:srgbClr val="FFFFFF"/>
                  </a:outerShdw>
                </a:effectLst>
                <a:latin typeface="Arial" pitchFamily="34" charset="0"/>
                <a:cs typeface="Arial" pitchFamily="34" charset="0"/>
              </a:rPr>
              <a:t> ≤ 2500</a:t>
            </a:r>
            <a:r>
              <a:rPr lang="en-US" sz="2000" b="1" dirty="0" smtClean="0">
                <a:latin typeface="Arial" pitchFamily="34" charset="0"/>
                <a:cs typeface="Arial" pitchFamily="34" charset="0"/>
              </a:rPr>
              <a:t>  </a:t>
            </a:r>
            <a:r>
              <a:rPr lang="en-US" sz="2000" b="1" dirty="0" smtClean="0">
                <a:effectLst>
                  <a:outerShdw blurRad="38100" dist="38100" dir="2700000" algn="tl">
                    <a:srgbClr val="FFFFFF"/>
                  </a:outerShdw>
                </a:effectLst>
                <a:latin typeface="Arial" pitchFamily="34" charset="0"/>
                <a:cs typeface="Arial" pitchFamily="34" charset="0"/>
              </a:rPr>
              <a:t>(F3)</a:t>
            </a:r>
          </a:p>
        </p:txBody>
      </p:sp>
      <p:sp>
        <p:nvSpPr>
          <p:cNvPr id="48" name="TextBox 47"/>
          <p:cNvSpPr txBox="1"/>
          <p:nvPr/>
        </p:nvSpPr>
        <p:spPr>
          <a:xfrm>
            <a:off x="3200400" y="5486400"/>
            <a:ext cx="5486400" cy="969496"/>
          </a:xfrm>
          <a:prstGeom prst="rect">
            <a:avLst/>
          </a:prstGeom>
          <a:solidFill>
            <a:srgbClr val="00FFFF"/>
          </a:solidFill>
          <a:ln w="19050">
            <a:solidFill>
              <a:schemeClr val="tx1"/>
            </a:solidFill>
          </a:ln>
        </p:spPr>
        <p:txBody>
          <a:bodyPr wrap="square" tIns="0">
            <a:spAutoFit/>
          </a:bodyPr>
          <a:lstStyle/>
          <a:p>
            <a:r>
              <a:rPr lang="en-US" sz="2000" b="1" dirty="0" smtClean="0">
                <a:effectLst>
                  <a:outerShdw blurRad="38100" dist="38100" dir="2700000" algn="tl">
                    <a:srgbClr val="FFFFFF"/>
                  </a:outerShdw>
                </a:effectLst>
                <a:latin typeface="Arial" pitchFamily="34" charset="0"/>
                <a:cs typeface="Arial" pitchFamily="34" charset="0"/>
              </a:rPr>
              <a:t>Balance equations</a:t>
            </a:r>
          </a:p>
          <a:p>
            <a:r>
              <a:rPr lang="en-US" sz="2000" b="1" dirty="0" smtClean="0">
                <a:effectLst>
                  <a:outerShdw blurRad="38100" dist="38100" dir="2700000" algn="tl">
                    <a:srgbClr val="FFFFFF"/>
                  </a:outerShdw>
                </a:effectLst>
                <a:latin typeface="Arial" pitchFamily="34" charset="0"/>
                <a:cs typeface="Arial" pitchFamily="34" charset="0"/>
              </a:rPr>
              <a:t>- X</a:t>
            </a:r>
            <a:r>
              <a:rPr lang="en-US" sz="2000" b="1" baseline="-25000" dirty="0" smtClean="0">
                <a:effectLst>
                  <a:outerShdw blurRad="38100" dist="38100" dir="2700000" algn="tl">
                    <a:srgbClr val="FFFFFF"/>
                  </a:outerShdw>
                </a:effectLst>
                <a:latin typeface="Arial" pitchFamily="34" charset="0"/>
                <a:cs typeface="Arial" pitchFamily="34" charset="0"/>
              </a:rPr>
              <a:t>11</a:t>
            </a:r>
            <a:r>
              <a:rPr lang="en-US" sz="2000" b="1" dirty="0" smtClean="0">
                <a:effectLst>
                  <a:outerShdw blurRad="38100" dist="38100" dir="2700000" algn="tl">
                    <a:srgbClr val="FFFFFF"/>
                  </a:outerShdw>
                </a:effectLst>
                <a:latin typeface="Arial" pitchFamily="34" charset="0"/>
                <a:cs typeface="Arial" pitchFamily="34" charset="0"/>
              </a:rPr>
              <a:t> - X</a:t>
            </a:r>
            <a:r>
              <a:rPr lang="en-US" sz="2000" b="1" baseline="-25000" dirty="0" smtClean="0">
                <a:effectLst>
                  <a:outerShdw blurRad="38100" dist="38100" dir="2700000" algn="tl">
                    <a:srgbClr val="FFFFFF"/>
                  </a:outerShdw>
                </a:effectLst>
                <a:latin typeface="Arial" pitchFamily="34" charset="0"/>
                <a:cs typeface="Arial" pitchFamily="34" charset="0"/>
              </a:rPr>
              <a:t>21</a:t>
            </a:r>
            <a:r>
              <a:rPr lang="en-US" sz="2000" b="1" dirty="0" smtClean="0">
                <a:effectLst>
                  <a:outerShdw blurRad="38100" dist="38100" dir="2700000" algn="tl">
                    <a:srgbClr val="FFFFFF"/>
                  </a:outerShdw>
                </a:effectLst>
                <a:latin typeface="Arial" pitchFamily="34" charset="0"/>
                <a:cs typeface="Arial" pitchFamily="34" charset="0"/>
              </a:rPr>
              <a:t> - X</a:t>
            </a:r>
            <a:r>
              <a:rPr lang="en-US" sz="2000" b="1" baseline="-25000" dirty="0" smtClean="0">
                <a:effectLst>
                  <a:outerShdw blurRad="38100" dist="38100" dir="2700000" algn="tl">
                    <a:srgbClr val="FFFFFF"/>
                  </a:outerShdw>
                </a:effectLst>
                <a:latin typeface="Arial" pitchFamily="34" charset="0"/>
                <a:cs typeface="Arial" pitchFamily="34" charset="0"/>
              </a:rPr>
              <a:t>31</a:t>
            </a:r>
            <a:r>
              <a:rPr lang="en-US" sz="2000" b="1" dirty="0" smtClean="0">
                <a:effectLst>
                  <a:outerShdw blurRad="38100" dist="38100" dir="2700000" algn="tl">
                    <a:srgbClr val="FFFFFF"/>
                  </a:outerShdw>
                </a:effectLst>
                <a:latin typeface="Arial" pitchFamily="34" charset="0"/>
                <a:cs typeface="Arial" pitchFamily="34" charset="0"/>
              </a:rPr>
              <a:t> + Y</a:t>
            </a:r>
            <a:r>
              <a:rPr lang="en-US" sz="2000" b="1" baseline="-25000" dirty="0" smtClean="0">
                <a:effectLst>
                  <a:outerShdw blurRad="38100" dist="38100" dir="2700000" algn="tl">
                    <a:srgbClr val="FFFFFF"/>
                  </a:outerShdw>
                </a:effectLst>
                <a:latin typeface="Arial" pitchFamily="34" charset="0"/>
                <a:cs typeface="Arial" pitchFamily="34" charset="0"/>
              </a:rPr>
              <a:t>11</a:t>
            </a:r>
            <a:r>
              <a:rPr lang="en-US" sz="2000" b="1" dirty="0" smtClean="0">
                <a:effectLst>
                  <a:outerShdw blurRad="38100" dist="38100" dir="2700000" algn="tl">
                    <a:srgbClr val="FFFFFF"/>
                  </a:outerShdw>
                </a:effectLst>
                <a:latin typeface="Arial" pitchFamily="34" charset="0"/>
                <a:cs typeface="Arial" pitchFamily="34" charset="0"/>
              </a:rPr>
              <a:t>+ Y</a:t>
            </a:r>
            <a:r>
              <a:rPr lang="en-US" sz="2000" b="1" baseline="-25000" dirty="0" smtClean="0">
                <a:effectLst>
                  <a:outerShdw blurRad="38100" dist="38100" dir="2700000" algn="tl">
                    <a:srgbClr val="FFFFFF"/>
                  </a:outerShdw>
                </a:effectLst>
                <a:latin typeface="Arial" pitchFamily="34" charset="0"/>
                <a:cs typeface="Arial" pitchFamily="34" charset="0"/>
              </a:rPr>
              <a:t>12</a:t>
            </a:r>
            <a:r>
              <a:rPr lang="en-US" sz="2000" b="1" dirty="0" smtClean="0">
                <a:effectLst>
                  <a:outerShdw blurRad="38100" dist="38100" dir="2700000" algn="tl">
                    <a:srgbClr val="FFFFFF"/>
                  </a:outerShdw>
                </a:effectLst>
                <a:latin typeface="Arial" pitchFamily="34" charset="0"/>
                <a:cs typeface="Arial" pitchFamily="34" charset="0"/>
              </a:rPr>
              <a:t> + Y</a:t>
            </a:r>
            <a:r>
              <a:rPr lang="en-US" sz="2000" b="1" baseline="-25000" dirty="0" smtClean="0">
                <a:effectLst>
                  <a:outerShdw blurRad="38100" dist="38100" dir="2700000" algn="tl">
                    <a:srgbClr val="FFFFFF"/>
                  </a:outerShdw>
                </a:effectLst>
                <a:latin typeface="Arial" pitchFamily="34" charset="0"/>
                <a:cs typeface="Arial" pitchFamily="34" charset="0"/>
              </a:rPr>
              <a:t>13</a:t>
            </a:r>
            <a:r>
              <a:rPr lang="en-US" sz="2000" b="1" dirty="0" smtClean="0">
                <a:effectLst>
                  <a:outerShdw blurRad="38100" dist="38100" dir="2700000" algn="tl">
                    <a:srgbClr val="FFFFFF"/>
                  </a:outerShdw>
                </a:effectLst>
                <a:latin typeface="Arial" pitchFamily="34" charset="0"/>
                <a:cs typeface="Arial" pitchFamily="34" charset="0"/>
              </a:rPr>
              <a:t> + Y</a:t>
            </a:r>
            <a:r>
              <a:rPr lang="en-US" sz="2000" b="1" baseline="-25000" dirty="0" smtClean="0">
                <a:effectLst>
                  <a:outerShdw blurRad="38100" dist="38100" dir="2700000" algn="tl">
                    <a:srgbClr val="FFFFFF"/>
                  </a:outerShdw>
                </a:effectLst>
                <a:latin typeface="Arial" pitchFamily="34" charset="0"/>
                <a:cs typeface="Arial" pitchFamily="34" charset="0"/>
              </a:rPr>
              <a:t>14</a:t>
            </a:r>
            <a:r>
              <a:rPr lang="en-US" sz="2000" b="1" dirty="0" smtClean="0">
                <a:effectLst>
                  <a:outerShdw blurRad="38100" dist="38100" dir="2700000" algn="tl">
                    <a:srgbClr val="FFFFFF"/>
                  </a:outerShdw>
                </a:effectLst>
                <a:latin typeface="Arial" pitchFamily="34" charset="0"/>
                <a:cs typeface="Arial" pitchFamily="34" charset="0"/>
              </a:rPr>
              <a:t> + Y</a:t>
            </a:r>
            <a:r>
              <a:rPr lang="en-US" sz="2000" b="1" baseline="-25000" dirty="0" smtClean="0">
                <a:effectLst>
                  <a:outerShdw blurRad="38100" dist="38100" dir="2700000" algn="tl">
                    <a:srgbClr val="FFFFFF"/>
                  </a:outerShdw>
                </a:effectLst>
                <a:latin typeface="Arial" pitchFamily="34" charset="0"/>
                <a:cs typeface="Arial" pitchFamily="34" charset="0"/>
              </a:rPr>
              <a:t>15</a:t>
            </a:r>
            <a:r>
              <a:rPr lang="en-US" sz="2000" b="1" dirty="0" smtClean="0">
                <a:effectLst>
                  <a:outerShdw blurRad="38100" dist="38100" dir="2700000" algn="tl">
                    <a:srgbClr val="FFFFFF"/>
                  </a:outerShdw>
                </a:effectLst>
                <a:latin typeface="Arial" pitchFamily="34" charset="0"/>
                <a:cs typeface="Arial" pitchFamily="34" charset="0"/>
              </a:rPr>
              <a:t> = 0</a:t>
            </a:r>
          </a:p>
          <a:p>
            <a:r>
              <a:rPr lang="en-US" sz="2000" b="1" dirty="0" smtClean="0">
                <a:effectLst>
                  <a:outerShdw blurRad="38100" dist="38100" dir="2700000" algn="tl">
                    <a:srgbClr val="FFFFFF"/>
                  </a:outerShdw>
                </a:effectLst>
                <a:latin typeface="Arial" pitchFamily="34" charset="0"/>
                <a:cs typeface="Arial" pitchFamily="34" charset="0"/>
              </a:rPr>
              <a:t>- X</a:t>
            </a:r>
            <a:r>
              <a:rPr lang="en-US" sz="2000" b="1" baseline="-25000" dirty="0" smtClean="0">
                <a:effectLst>
                  <a:outerShdw blurRad="38100" dist="38100" dir="2700000" algn="tl">
                    <a:srgbClr val="FFFFFF"/>
                  </a:outerShdw>
                </a:effectLst>
                <a:latin typeface="Arial" pitchFamily="34" charset="0"/>
                <a:cs typeface="Arial" pitchFamily="34" charset="0"/>
              </a:rPr>
              <a:t>12</a:t>
            </a:r>
            <a:r>
              <a:rPr lang="en-US" sz="2000" b="1" dirty="0" smtClean="0">
                <a:effectLst>
                  <a:outerShdw blurRad="38100" dist="38100" dir="2700000" algn="tl">
                    <a:srgbClr val="FFFFFF"/>
                  </a:outerShdw>
                </a:effectLst>
                <a:latin typeface="Arial" pitchFamily="34" charset="0"/>
                <a:cs typeface="Arial" pitchFamily="34" charset="0"/>
              </a:rPr>
              <a:t> - X</a:t>
            </a:r>
            <a:r>
              <a:rPr lang="en-US" sz="2000" b="1" baseline="-25000" dirty="0" smtClean="0">
                <a:effectLst>
                  <a:outerShdw blurRad="38100" dist="38100" dir="2700000" algn="tl">
                    <a:srgbClr val="FFFFFF"/>
                  </a:outerShdw>
                </a:effectLst>
                <a:latin typeface="Arial" pitchFamily="34" charset="0"/>
                <a:cs typeface="Arial" pitchFamily="34" charset="0"/>
              </a:rPr>
              <a:t>22</a:t>
            </a:r>
            <a:r>
              <a:rPr lang="en-US" sz="2000" b="1" dirty="0" smtClean="0">
                <a:effectLst>
                  <a:outerShdw blurRad="38100" dist="38100" dir="2700000" algn="tl">
                    <a:srgbClr val="FFFFFF"/>
                  </a:outerShdw>
                </a:effectLst>
                <a:latin typeface="Arial" pitchFamily="34" charset="0"/>
                <a:cs typeface="Arial" pitchFamily="34" charset="0"/>
              </a:rPr>
              <a:t> - X</a:t>
            </a:r>
            <a:r>
              <a:rPr lang="en-US" sz="2000" b="1" baseline="-25000" dirty="0" smtClean="0">
                <a:effectLst>
                  <a:outerShdw blurRad="38100" dist="38100" dir="2700000" algn="tl">
                    <a:srgbClr val="FFFFFF"/>
                  </a:outerShdw>
                </a:effectLst>
                <a:latin typeface="Arial" pitchFamily="34" charset="0"/>
                <a:cs typeface="Arial" pitchFamily="34" charset="0"/>
              </a:rPr>
              <a:t>32</a:t>
            </a:r>
            <a:r>
              <a:rPr lang="en-US" sz="2000" b="1" dirty="0" smtClean="0">
                <a:effectLst>
                  <a:outerShdw blurRad="38100" dist="38100" dir="2700000" algn="tl">
                    <a:srgbClr val="FFFFFF"/>
                  </a:outerShdw>
                </a:effectLst>
                <a:latin typeface="Arial" pitchFamily="34" charset="0"/>
                <a:cs typeface="Arial" pitchFamily="34" charset="0"/>
              </a:rPr>
              <a:t> + Y</a:t>
            </a:r>
            <a:r>
              <a:rPr lang="en-US" sz="2000" b="1" baseline="-25000" dirty="0" smtClean="0">
                <a:effectLst>
                  <a:outerShdw blurRad="38100" dist="38100" dir="2700000" algn="tl">
                    <a:srgbClr val="FFFFFF"/>
                  </a:outerShdw>
                </a:effectLst>
                <a:latin typeface="Arial" pitchFamily="34" charset="0"/>
                <a:cs typeface="Arial" pitchFamily="34" charset="0"/>
              </a:rPr>
              <a:t>21</a:t>
            </a:r>
            <a:r>
              <a:rPr lang="en-US" sz="2000" b="1" dirty="0" smtClean="0">
                <a:effectLst>
                  <a:outerShdw blurRad="38100" dist="38100" dir="2700000" algn="tl">
                    <a:srgbClr val="FFFFFF"/>
                  </a:outerShdw>
                </a:effectLst>
                <a:latin typeface="Arial" pitchFamily="34" charset="0"/>
                <a:cs typeface="Arial" pitchFamily="34" charset="0"/>
              </a:rPr>
              <a:t>+ Y</a:t>
            </a:r>
            <a:r>
              <a:rPr lang="en-US" sz="2000" b="1" baseline="-25000" dirty="0" smtClean="0">
                <a:effectLst>
                  <a:outerShdw blurRad="38100" dist="38100" dir="2700000" algn="tl">
                    <a:srgbClr val="FFFFFF"/>
                  </a:outerShdw>
                </a:effectLst>
                <a:latin typeface="Arial" pitchFamily="34" charset="0"/>
                <a:cs typeface="Arial" pitchFamily="34" charset="0"/>
              </a:rPr>
              <a:t>22</a:t>
            </a:r>
            <a:r>
              <a:rPr lang="en-US" sz="2000" b="1" dirty="0" smtClean="0">
                <a:effectLst>
                  <a:outerShdw blurRad="38100" dist="38100" dir="2700000" algn="tl">
                    <a:srgbClr val="FFFFFF"/>
                  </a:outerShdw>
                </a:effectLst>
                <a:latin typeface="Arial" pitchFamily="34" charset="0"/>
                <a:cs typeface="Arial" pitchFamily="34" charset="0"/>
              </a:rPr>
              <a:t> + Y</a:t>
            </a:r>
            <a:r>
              <a:rPr lang="en-US" sz="2000" b="1" baseline="-25000" dirty="0" smtClean="0">
                <a:effectLst>
                  <a:outerShdw blurRad="38100" dist="38100" dir="2700000" algn="tl">
                    <a:srgbClr val="FFFFFF"/>
                  </a:outerShdw>
                </a:effectLst>
                <a:latin typeface="Arial" pitchFamily="34" charset="0"/>
                <a:cs typeface="Arial" pitchFamily="34" charset="0"/>
              </a:rPr>
              <a:t>23</a:t>
            </a:r>
            <a:r>
              <a:rPr lang="en-US" sz="2000" b="1" dirty="0" smtClean="0">
                <a:effectLst>
                  <a:outerShdw blurRad="38100" dist="38100" dir="2700000" algn="tl">
                    <a:srgbClr val="FFFFFF"/>
                  </a:outerShdw>
                </a:effectLst>
                <a:latin typeface="Arial" pitchFamily="34" charset="0"/>
                <a:cs typeface="Arial" pitchFamily="34" charset="0"/>
              </a:rPr>
              <a:t> + Y</a:t>
            </a:r>
            <a:r>
              <a:rPr lang="en-US" sz="2000" b="1" baseline="-25000" dirty="0" smtClean="0">
                <a:effectLst>
                  <a:outerShdw blurRad="38100" dist="38100" dir="2700000" algn="tl">
                    <a:srgbClr val="FFFFFF"/>
                  </a:outerShdw>
                </a:effectLst>
                <a:latin typeface="Arial" pitchFamily="34" charset="0"/>
                <a:cs typeface="Arial" pitchFamily="34" charset="0"/>
              </a:rPr>
              <a:t>24</a:t>
            </a:r>
            <a:r>
              <a:rPr lang="en-US" sz="2000" b="1" dirty="0" smtClean="0">
                <a:effectLst>
                  <a:outerShdw blurRad="38100" dist="38100" dir="2700000" algn="tl">
                    <a:srgbClr val="FFFFFF"/>
                  </a:outerShdw>
                </a:effectLst>
                <a:latin typeface="Arial" pitchFamily="34" charset="0"/>
                <a:cs typeface="Arial" pitchFamily="34" charset="0"/>
              </a:rPr>
              <a:t> + Y</a:t>
            </a:r>
            <a:r>
              <a:rPr lang="en-US" sz="2000" b="1" baseline="-25000" dirty="0" smtClean="0">
                <a:effectLst>
                  <a:outerShdw blurRad="38100" dist="38100" dir="2700000" algn="tl">
                    <a:srgbClr val="FFFFFF"/>
                  </a:outerShdw>
                </a:effectLst>
                <a:latin typeface="Arial" pitchFamily="34" charset="0"/>
                <a:cs typeface="Arial" pitchFamily="34" charset="0"/>
              </a:rPr>
              <a:t>25</a:t>
            </a:r>
            <a:r>
              <a:rPr lang="en-US" sz="2000" b="1" dirty="0" smtClean="0">
                <a:effectLst>
                  <a:outerShdw blurRad="38100" dist="38100" dir="2700000" algn="tl">
                    <a:srgbClr val="FFFFFF"/>
                  </a:outerShdw>
                </a:effectLst>
                <a:latin typeface="Arial" pitchFamily="34" charset="0"/>
                <a:cs typeface="Arial" pitchFamily="34" charset="0"/>
              </a:rPr>
              <a:t> = 0</a:t>
            </a:r>
          </a:p>
        </p:txBody>
      </p:sp>
      <p:sp>
        <p:nvSpPr>
          <p:cNvPr id="49" name="Content Placeholder 2"/>
          <p:cNvSpPr txBox="1">
            <a:spLocks/>
          </p:cNvSpPr>
          <p:nvPr/>
        </p:nvSpPr>
        <p:spPr>
          <a:xfrm>
            <a:off x="304800" y="2819400"/>
            <a:ext cx="6629400" cy="762000"/>
          </a:xfrm>
          <a:prstGeom prst="rect">
            <a:avLst/>
          </a:prstGeom>
        </p:spPr>
        <p:txBody>
          <a:bodyPr/>
          <a:lstStyle/>
          <a:p>
            <a:pPr>
              <a:spcBef>
                <a:spcPct val="20000"/>
              </a:spcBef>
              <a:defRPr/>
            </a:pPr>
            <a:r>
              <a:rPr lang="en-US" sz="2000" b="1" dirty="0" smtClean="0">
                <a:effectLst>
                  <a:outerShdw blurRad="38100" dist="38100" dir="2700000" algn="tl">
                    <a:srgbClr val="FFFFFF"/>
                  </a:outerShdw>
                </a:effectLst>
                <a:latin typeface="Arial" pitchFamily="34" charset="0"/>
                <a:ea typeface="Verdana" pitchFamily="34" charset="0"/>
                <a:cs typeface="Arial" pitchFamily="34" charset="0"/>
              </a:rPr>
              <a:t>Minimize </a:t>
            </a:r>
          </a:p>
          <a:p>
            <a:pPr>
              <a:spcBef>
                <a:spcPct val="20000"/>
              </a:spcBef>
              <a:defRPr/>
            </a:pPr>
            <a:r>
              <a:rPr lang="en-US" sz="2000" b="1" dirty="0" smtClean="0">
                <a:effectLst>
                  <a:outerShdw blurRad="38100" dist="38100" dir="2700000" algn="tl">
                    <a:srgbClr val="FFFFFF"/>
                  </a:outerShdw>
                </a:effectLst>
                <a:latin typeface="Arial" pitchFamily="34" charset="0"/>
                <a:ea typeface="Verdana" pitchFamily="34" charset="0"/>
                <a:cs typeface="Arial" pitchFamily="34" charset="0"/>
              </a:rPr>
              <a:t>1.28*</a:t>
            </a:r>
            <a:r>
              <a:rPr lang="en-US" sz="2000" b="1" dirty="0" smtClean="0">
                <a:effectLst>
                  <a:outerShdw blurRad="38100" dist="38100" dir="2700000" algn="tl">
                    <a:srgbClr val="FFFFFF"/>
                  </a:outerShdw>
                </a:effectLst>
                <a:latin typeface="Arial" pitchFamily="34" charset="0"/>
                <a:cs typeface="Arial" pitchFamily="34" charset="0"/>
              </a:rPr>
              <a:t>X</a:t>
            </a:r>
            <a:r>
              <a:rPr lang="en-US" sz="2000" b="1" baseline="-25000" dirty="0" smtClean="0">
                <a:effectLst>
                  <a:outerShdw blurRad="38100" dist="38100" dir="2700000" algn="tl">
                    <a:srgbClr val="FFFFFF"/>
                  </a:outerShdw>
                </a:effectLst>
                <a:latin typeface="Arial" pitchFamily="34" charset="0"/>
                <a:cs typeface="Arial" pitchFamily="34" charset="0"/>
              </a:rPr>
              <a:t>11</a:t>
            </a:r>
            <a:r>
              <a:rPr lang="en-US" sz="2000" b="1" dirty="0" smtClean="0">
                <a:effectLst>
                  <a:outerShdw blurRad="38100" dist="38100" dir="2700000" algn="tl">
                    <a:srgbClr val="FFFFFF"/>
                  </a:outerShdw>
                </a:effectLst>
                <a:latin typeface="Arial" pitchFamily="34" charset="0"/>
                <a:cs typeface="Arial" pitchFamily="34" charset="0"/>
              </a:rPr>
              <a:t> + …. + </a:t>
            </a:r>
            <a:r>
              <a:rPr lang="en-US" sz="2000" b="1" dirty="0" smtClean="0">
                <a:effectLst>
                  <a:outerShdw blurRad="38100" dist="38100" dir="2700000" algn="tl">
                    <a:srgbClr val="FFFFFF"/>
                  </a:outerShdw>
                </a:effectLst>
                <a:latin typeface="Arial" pitchFamily="34" charset="0"/>
                <a:ea typeface="Verdana" pitchFamily="34" charset="0"/>
                <a:cs typeface="Arial" pitchFamily="34" charset="0"/>
              </a:rPr>
              <a:t>1.55*</a:t>
            </a:r>
            <a:r>
              <a:rPr lang="en-US" sz="2000" b="1" dirty="0" smtClean="0">
                <a:effectLst>
                  <a:outerShdw blurRad="38100" dist="38100" dir="2700000" algn="tl">
                    <a:srgbClr val="FFFFFF"/>
                  </a:outerShdw>
                </a:effectLst>
                <a:latin typeface="Arial" pitchFamily="34" charset="0"/>
                <a:cs typeface="Arial" pitchFamily="34" charset="0"/>
              </a:rPr>
              <a:t>X</a:t>
            </a:r>
            <a:r>
              <a:rPr lang="en-US" sz="2000" b="1" baseline="-25000" dirty="0" smtClean="0">
                <a:effectLst>
                  <a:outerShdw blurRad="38100" dist="38100" dir="2700000" algn="tl">
                    <a:srgbClr val="FFFFFF"/>
                  </a:outerShdw>
                </a:effectLst>
                <a:latin typeface="Arial" pitchFamily="34" charset="0"/>
                <a:cs typeface="Arial" pitchFamily="34" charset="0"/>
              </a:rPr>
              <a:t>32</a:t>
            </a:r>
            <a:r>
              <a:rPr lang="en-US" sz="2000" b="1" dirty="0" smtClean="0">
                <a:effectLst>
                  <a:outerShdw blurRad="38100" dist="38100" dir="2700000" algn="tl">
                    <a:srgbClr val="FFFFFF"/>
                  </a:outerShdw>
                </a:effectLst>
                <a:latin typeface="Arial" pitchFamily="34" charset="0"/>
                <a:cs typeface="Arial" pitchFamily="34" charset="0"/>
              </a:rPr>
              <a:t> + </a:t>
            </a:r>
            <a:r>
              <a:rPr lang="en-US" sz="2000" b="1" dirty="0" smtClean="0">
                <a:effectLst>
                  <a:outerShdw blurRad="38100" dist="38100" dir="2700000" algn="tl">
                    <a:srgbClr val="FFFFFF"/>
                  </a:outerShdw>
                </a:effectLst>
                <a:latin typeface="Arial" pitchFamily="34" charset="0"/>
                <a:ea typeface="Verdana" pitchFamily="34" charset="0"/>
                <a:cs typeface="Arial" pitchFamily="34" charset="0"/>
              </a:rPr>
              <a:t>0.60*</a:t>
            </a:r>
            <a:r>
              <a:rPr lang="en-US" sz="2000" b="1" dirty="0" smtClean="0">
                <a:effectLst>
                  <a:outerShdw blurRad="38100" dist="38100" dir="2700000" algn="tl">
                    <a:srgbClr val="FFFFFF"/>
                  </a:outerShdw>
                </a:effectLst>
                <a:latin typeface="Arial" pitchFamily="34" charset="0"/>
                <a:cs typeface="Arial" pitchFamily="34" charset="0"/>
              </a:rPr>
              <a:t>Y</a:t>
            </a:r>
            <a:r>
              <a:rPr lang="en-US" sz="2000" b="1" baseline="-25000" dirty="0" smtClean="0">
                <a:effectLst>
                  <a:outerShdw blurRad="38100" dist="38100" dir="2700000" algn="tl">
                    <a:srgbClr val="FFFFFF"/>
                  </a:outerShdw>
                </a:effectLst>
                <a:latin typeface="Arial" pitchFamily="34" charset="0"/>
                <a:cs typeface="Arial" pitchFamily="34" charset="0"/>
              </a:rPr>
              <a:t>11</a:t>
            </a:r>
            <a:r>
              <a:rPr lang="en-US" sz="2000" b="1" dirty="0" smtClean="0">
                <a:effectLst>
                  <a:outerShdw blurRad="38100" dist="38100" dir="2700000" algn="tl">
                    <a:srgbClr val="FFFFFF"/>
                  </a:outerShdw>
                </a:effectLst>
                <a:latin typeface="Arial" pitchFamily="34" charset="0"/>
                <a:cs typeface="Arial" pitchFamily="34" charset="0"/>
              </a:rPr>
              <a:t> + …. + </a:t>
            </a:r>
            <a:r>
              <a:rPr lang="en-US" sz="2000" b="1" dirty="0" smtClean="0">
                <a:effectLst>
                  <a:outerShdw blurRad="38100" dist="38100" dir="2700000" algn="tl">
                    <a:srgbClr val="FFFFFF"/>
                  </a:outerShdw>
                </a:effectLst>
                <a:latin typeface="Arial" pitchFamily="34" charset="0"/>
                <a:ea typeface="Verdana" pitchFamily="34" charset="0"/>
                <a:cs typeface="Arial" pitchFamily="34" charset="0"/>
              </a:rPr>
              <a:t>0.72 *</a:t>
            </a:r>
            <a:r>
              <a:rPr lang="en-US" sz="2000" b="1" dirty="0" smtClean="0">
                <a:effectLst>
                  <a:outerShdw blurRad="38100" dist="38100" dir="2700000" algn="tl">
                    <a:srgbClr val="FFFFFF"/>
                  </a:outerShdw>
                </a:effectLst>
                <a:latin typeface="Arial" pitchFamily="34" charset="0"/>
                <a:cs typeface="Arial" pitchFamily="34" charset="0"/>
              </a:rPr>
              <a:t>Y</a:t>
            </a:r>
            <a:r>
              <a:rPr lang="en-US" sz="2000" b="1" baseline="-25000" dirty="0" smtClean="0">
                <a:effectLst>
                  <a:outerShdw blurRad="38100" dist="38100" dir="2700000" algn="tl">
                    <a:srgbClr val="FFFFFF"/>
                  </a:outerShdw>
                </a:effectLst>
                <a:latin typeface="Arial" pitchFamily="34" charset="0"/>
                <a:cs typeface="Arial" pitchFamily="34" charset="0"/>
              </a:rPr>
              <a:t>25</a:t>
            </a:r>
            <a:r>
              <a:rPr lang="en-US" sz="2000" b="1" dirty="0" smtClean="0">
                <a:effectLst>
                  <a:outerShdw blurRad="38100" dist="38100" dir="2700000" algn="tl">
                    <a:srgbClr val="FFFFFF"/>
                  </a:outerShdw>
                </a:effectLst>
                <a:latin typeface="Arial" pitchFamily="34" charset="0"/>
                <a:cs typeface="Arial" pitchFamily="34" charset="0"/>
              </a:rPr>
              <a:t> </a:t>
            </a:r>
            <a:r>
              <a:rPr lang="en-US" sz="2000" b="1" dirty="0" smtClean="0">
                <a:solidFill>
                  <a:srgbClr val="FF0000"/>
                </a:solidFill>
                <a:effectLst>
                  <a:outerShdw blurRad="38100" dist="38100" dir="2700000" algn="tl">
                    <a:srgbClr val="FFFFFF"/>
                  </a:outerShdw>
                </a:effectLst>
                <a:latin typeface="Arial" pitchFamily="34" charset="0"/>
                <a:cs typeface="Arial" pitchFamily="34" charset="0"/>
              </a:rPr>
              <a:t>= Z</a:t>
            </a:r>
          </a:p>
        </p:txBody>
      </p:sp>
      <p:sp>
        <p:nvSpPr>
          <p:cNvPr id="57" name="Rectangle 56"/>
          <p:cNvSpPr/>
          <p:nvPr/>
        </p:nvSpPr>
        <p:spPr>
          <a:xfrm>
            <a:off x="304800" y="5410200"/>
            <a:ext cx="2362200" cy="661720"/>
          </a:xfrm>
          <a:prstGeom prst="rect">
            <a:avLst/>
          </a:prstGeom>
          <a:solidFill>
            <a:srgbClr val="FFCCFF"/>
          </a:solidFill>
          <a:ln w="19050">
            <a:solidFill>
              <a:schemeClr val="tx1"/>
            </a:solidFill>
          </a:ln>
        </p:spPr>
        <p:txBody>
          <a:bodyPr wrap="square" tIns="0">
            <a:spAutoFit/>
          </a:bodyPr>
          <a:lstStyle/>
          <a:p>
            <a:pPr>
              <a:buFontTx/>
              <a:buNone/>
            </a:pPr>
            <a:r>
              <a:rPr lang="en-US" sz="2000" b="1" dirty="0" smtClean="0">
                <a:effectLst>
                  <a:outerShdw blurRad="38100" dist="38100" dir="2700000" algn="tl">
                    <a:srgbClr val="FFFFFF"/>
                  </a:outerShdw>
                </a:effectLst>
                <a:latin typeface="Arial" pitchFamily="34" charset="0"/>
                <a:cs typeface="Arial" pitchFamily="34" charset="0"/>
              </a:rPr>
              <a:t>Non negativity constraints</a:t>
            </a:r>
          </a:p>
        </p:txBody>
      </p:sp>
      <p:sp>
        <p:nvSpPr>
          <p:cNvPr id="16" name="TextBox 15"/>
          <p:cNvSpPr txBox="1"/>
          <p:nvPr/>
        </p:nvSpPr>
        <p:spPr>
          <a:xfrm>
            <a:off x="228600" y="3429001"/>
            <a:ext cx="2057400" cy="461665"/>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Arial" pitchFamily="34" charset="0"/>
                <a:cs typeface="Arial" pitchFamily="34" charset="0"/>
              </a:rPr>
              <a:t>Subject to:</a:t>
            </a:r>
            <a:endParaRPr lang="en-US" dirty="0"/>
          </a:p>
        </p:txBody>
      </p:sp>
      <p:grpSp>
        <p:nvGrpSpPr>
          <p:cNvPr id="17" name="Group 16"/>
          <p:cNvGrpSpPr/>
          <p:nvPr/>
        </p:nvGrpSpPr>
        <p:grpSpPr>
          <a:xfrm>
            <a:off x="7162800" y="2286000"/>
            <a:ext cx="1409700" cy="1447800"/>
            <a:chOff x="838200" y="2971800"/>
            <a:chExt cx="2819400" cy="2895600"/>
          </a:xfrm>
        </p:grpSpPr>
        <p:grpSp>
          <p:nvGrpSpPr>
            <p:cNvPr id="18" name="Group 98"/>
            <p:cNvGrpSpPr/>
            <p:nvPr/>
          </p:nvGrpSpPr>
          <p:grpSpPr>
            <a:xfrm>
              <a:off x="838200" y="2971800"/>
              <a:ext cx="2819400" cy="2895600"/>
              <a:chOff x="838200" y="2971800"/>
              <a:chExt cx="2819400" cy="2895600"/>
            </a:xfrm>
          </p:grpSpPr>
          <p:sp>
            <p:nvSpPr>
              <p:cNvPr id="41" name="Oval 40"/>
              <p:cNvSpPr/>
              <p:nvPr/>
            </p:nvSpPr>
            <p:spPr bwMode="auto">
              <a:xfrm>
                <a:off x="838200" y="4191000"/>
                <a:ext cx="381000" cy="381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algn="ctr"/>
                <a:r>
                  <a:rPr lang="en-US" sz="1200" b="1" dirty="0" smtClean="0">
                    <a:effectLst>
                      <a:outerShdw blurRad="38100" dist="38100" dir="2700000" algn="tl">
                        <a:srgbClr val="FFFFFF"/>
                      </a:outerShdw>
                    </a:effectLst>
                    <a:latin typeface="Arial" charset="0"/>
                  </a:rPr>
                  <a:t>F2</a:t>
                </a:r>
              </a:p>
            </p:txBody>
          </p:sp>
          <p:grpSp>
            <p:nvGrpSpPr>
              <p:cNvPr id="42" name="Group 85"/>
              <p:cNvGrpSpPr/>
              <p:nvPr/>
            </p:nvGrpSpPr>
            <p:grpSpPr>
              <a:xfrm>
                <a:off x="838200" y="2971800"/>
                <a:ext cx="2819400" cy="2895600"/>
                <a:chOff x="838200" y="2971800"/>
                <a:chExt cx="2819400" cy="2895600"/>
              </a:xfrm>
            </p:grpSpPr>
            <p:sp>
              <p:nvSpPr>
                <p:cNvPr id="43" name="Oval 10"/>
                <p:cNvSpPr/>
                <p:nvPr/>
              </p:nvSpPr>
              <p:spPr bwMode="auto">
                <a:xfrm>
                  <a:off x="838200" y="3429000"/>
                  <a:ext cx="381000" cy="381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eaLnBrk="1" latinLnBrk="0" hangingPunct="1">
                    <a:lnSpc>
                      <a:spcPct val="100000"/>
                    </a:lnSpc>
                    <a:buClrTx/>
                    <a:buSzTx/>
                    <a:buFontTx/>
                    <a:buNone/>
                    <a:tabLst/>
                  </a:pPr>
                  <a:r>
                    <a:rPr lang="en-US" sz="1200" b="1" dirty="0" smtClean="0">
                      <a:effectLst>
                        <a:outerShdw blurRad="38100" dist="38100" dir="2700000" algn="tl">
                          <a:srgbClr val="FFFFFF"/>
                        </a:outerShdw>
                      </a:effectLst>
                      <a:latin typeface="Arial" charset="0"/>
                    </a:rPr>
                    <a:t>F1</a:t>
                  </a:r>
                </a:p>
              </p:txBody>
            </p:sp>
            <p:sp>
              <p:nvSpPr>
                <p:cNvPr id="50" name="Oval 49"/>
                <p:cNvSpPr/>
                <p:nvPr/>
              </p:nvSpPr>
              <p:spPr bwMode="auto">
                <a:xfrm>
                  <a:off x="838200" y="5029200"/>
                  <a:ext cx="381000" cy="381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eaLnBrk="1" latinLnBrk="0" hangingPunct="1">
                    <a:lnSpc>
                      <a:spcPct val="100000"/>
                    </a:lnSpc>
                    <a:buClrTx/>
                    <a:buSzTx/>
                    <a:buFontTx/>
                    <a:buNone/>
                    <a:tabLst/>
                  </a:pPr>
                  <a:r>
                    <a:rPr lang="en-US" sz="1200" b="1" dirty="0" smtClean="0">
                      <a:effectLst>
                        <a:outerShdw blurRad="38100" dist="38100" dir="2700000" algn="tl">
                          <a:srgbClr val="FFFFFF"/>
                        </a:outerShdw>
                      </a:effectLst>
                      <a:latin typeface="Arial" charset="0"/>
                    </a:rPr>
                    <a:t>F3</a:t>
                  </a:r>
                </a:p>
              </p:txBody>
            </p:sp>
            <p:sp>
              <p:nvSpPr>
                <p:cNvPr id="51" name="Oval 8"/>
                <p:cNvSpPr/>
                <p:nvPr/>
              </p:nvSpPr>
              <p:spPr bwMode="auto">
                <a:xfrm>
                  <a:off x="3200400" y="3581400"/>
                  <a:ext cx="457200" cy="4572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200" b="1" dirty="0" smtClean="0">
                      <a:effectLst>
                        <a:outerShdw blurRad="38100" dist="38100" dir="2700000" algn="tl">
                          <a:srgbClr val="FFFFFF"/>
                        </a:outerShdw>
                      </a:effectLst>
                      <a:latin typeface="Arial" charset="0"/>
                    </a:rPr>
                    <a:t>W</a:t>
                  </a:r>
                  <a:r>
                    <a:rPr lang="en-US" sz="1600" b="1" dirty="0" smtClean="0">
                      <a:effectLst>
                        <a:outerShdw blurRad="38100" dist="38100" dir="2700000" algn="tl">
                          <a:srgbClr val="FFFFFF"/>
                        </a:outerShdw>
                      </a:effectLst>
                      <a:latin typeface="Arial" charset="0"/>
                    </a:rPr>
                    <a:t>2</a:t>
                  </a:r>
                </a:p>
              </p:txBody>
            </p:sp>
            <p:sp>
              <p:nvSpPr>
                <p:cNvPr id="54" name="Oval 53"/>
                <p:cNvSpPr/>
                <p:nvPr/>
              </p:nvSpPr>
              <p:spPr bwMode="auto">
                <a:xfrm>
                  <a:off x="3200400" y="2971800"/>
                  <a:ext cx="457200" cy="4572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algn="ctr"/>
                  <a:r>
                    <a:rPr lang="en-US" sz="1200" b="1" dirty="0" smtClean="0">
                      <a:effectLst>
                        <a:outerShdw blurRad="38100" dist="38100" dir="2700000" algn="tl">
                          <a:srgbClr val="FFFFFF"/>
                        </a:outerShdw>
                      </a:effectLst>
                      <a:latin typeface="Arial" charset="0"/>
                    </a:rPr>
                    <a:t>W1</a:t>
                  </a:r>
                </a:p>
              </p:txBody>
            </p:sp>
            <p:sp>
              <p:nvSpPr>
                <p:cNvPr id="55" name="Oval 54"/>
                <p:cNvSpPr/>
                <p:nvPr/>
              </p:nvSpPr>
              <p:spPr bwMode="auto">
                <a:xfrm>
                  <a:off x="3200400" y="4191000"/>
                  <a:ext cx="457200" cy="4572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eaLnBrk="1" latinLnBrk="0" hangingPunct="1">
                    <a:lnSpc>
                      <a:spcPct val="100000"/>
                    </a:lnSpc>
                    <a:buClrTx/>
                    <a:buSzTx/>
                    <a:buFontTx/>
                    <a:buNone/>
                    <a:tabLst/>
                  </a:pPr>
                  <a:r>
                    <a:rPr lang="en-US" sz="1200" b="1" dirty="0" smtClean="0">
                      <a:effectLst>
                        <a:outerShdw blurRad="38100" dist="38100" dir="2700000" algn="tl">
                          <a:srgbClr val="FFFFFF"/>
                        </a:outerShdw>
                      </a:effectLst>
                      <a:latin typeface="Arial" charset="0"/>
                    </a:rPr>
                    <a:t>W3</a:t>
                  </a:r>
                </a:p>
              </p:txBody>
            </p:sp>
            <p:sp>
              <p:nvSpPr>
                <p:cNvPr id="56" name="Oval 55"/>
                <p:cNvSpPr/>
                <p:nvPr/>
              </p:nvSpPr>
              <p:spPr bwMode="auto">
                <a:xfrm>
                  <a:off x="3200400" y="4800600"/>
                  <a:ext cx="457200" cy="4572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algn="ctr"/>
                  <a:r>
                    <a:rPr lang="en-US" sz="1200" b="1" dirty="0" smtClean="0">
                      <a:effectLst>
                        <a:outerShdw blurRad="38100" dist="38100" dir="2700000" algn="tl">
                          <a:srgbClr val="FFFFFF"/>
                        </a:outerShdw>
                      </a:effectLst>
                      <a:latin typeface="Arial" charset="0"/>
                    </a:rPr>
                    <a:t>W4</a:t>
                  </a:r>
                </a:p>
              </p:txBody>
            </p:sp>
            <p:sp>
              <p:nvSpPr>
                <p:cNvPr id="58" name="Oval 57"/>
                <p:cNvSpPr/>
                <p:nvPr/>
              </p:nvSpPr>
              <p:spPr bwMode="auto">
                <a:xfrm>
                  <a:off x="3200400" y="5410200"/>
                  <a:ext cx="457200" cy="4572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eaLnBrk="1" latinLnBrk="0" hangingPunct="1">
                    <a:lnSpc>
                      <a:spcPct val="100000"/>
                    </a:lnSpc>
                    <a:buClrTx/>
                    <a:buSzTx/>
                    <a:buFontTx/>
                    <a:buNone/>
                    <a:tabLst/>
                  </a:pPr>
                  <a:r>
                    <a:rPr lang="en-US" sz="1200" b="1" dirty="0" smtClean="0">
                      <a:effectLst>
                        <a:outerShdw blurRad="38100" dist="38100" dir="2700000" algn="tl">
                          <a:srgbClr val="FFFFFF"/>
                        </a:outerShdw>
                      </a:effectLst>
                      <a:latin typeface="Arial" charset="0"/>
                    </a:rPr>
                    <a:t>W5</a:t>
                  </a:r>
                </a:p>
              </p:txBody>
            </p:sp>
            <p:sp>
              <p:nvSpPr>
                <p:cNvPr id="59" name="Oval 58"/>
                <p:cNvSpPr/>
                <p:nvPr/>
              </p:nvSpPr>
              <p:spPr bwMode="auto">
                <a:xfrm>
                  <a:off x="1752600" y="3581400"/>
                  <a:ext cx="457200" cy="457200"/>
                </a:xfrm>
                <a:prstGeom prst="ellipse">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200" b="1" dirty="0" smtClean="0">
                      <a:effectLst>
                        <a:outerShdw blurRad="38100" dist="38100" dir="2700000" algn="tl">
                          <a:srgbClr val="FFFFFF"/>
                        </a:outerShdw>
                      </a:effectLst>
                      <a:latin typeface="Arial" charset="0"/>
                    </a:rPr>
                    <a:t>D1</a:t>
                  </a:r>
                </a:p>
              </p:txBody>
            </p:sp>
            <p:sp>
              <p:nvSpPr>
                <p:cNvPr id="60" name="Oval 26"/>
                <p:cNvSpPr/>
                <p:nvPr/>
              </p:nvSpPr>
              <p:spPr bwMode="auto">
                <a:xfrm>
                  <a:off x="1752600" y="4495800"/>
                  <a:ext cx="457200" cy="457200"/>
                </a:xfrm>
                <a:prstGeom prst="ellipse">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algn="ctr"/>
                  <a:r>
                    <a:rPr lang="en-US" sz="1200" b="1" dirty="0" smtClean="0">
                      <a:effectLst>
                        <a:outerShdw blurRad="38100" dist="38100" dir="2700000" algn="tl">
                          <a:srgbClr val="FFFFFF"/>
                        </a:outerShdw>
                      </a:effectLst>
                      <a:latin typeface="Arial" charset="0"/>
                    </a:rPr>
                    <a:t>D2</a:t>
                  </a:r>
                </a:p>
              </p:txBody>
            </p:sp>
          </p:grpSp>
        </p:grpSp>
        <p:grpSp>
          <p:nvGrpSpPr>
            <p:cNvPr id="19" name="Group 96"/>
            <p:cNvGrpSpPr/>
            <p:nvPr/>
          </p:nvGrpSpPr>
          <p:grpSpPr>
            <a:xfrm>
              <a:off x="1219200" y="3200400"/>
              <a:ext cx="1981200" cy="2514600"/>
              <a:chOff x="1219200" y="3200400"/>
              <a:chExt cx="1981200" cy="2514600"/>
            </a:xfrm>
          </p:grpSpPr>
          <p:grpSp>
            <p:nvGrpSpPr>
              <p:cNvPr id="20" name="Group 84"/>
              <p:cNvGrpSpPr/>
              <p:nvPr/>
            </p:nvGrpSpPr>
            <p:grpSpPr>
              <a:xfrm>
                <a:off x="1219200" y="3200400"/>
                <a:ext cx="1981200" cy="2514600"/>
                <a:chOff x="1219200" y="3200400"/>
                <a:chExt cx="1981200" cy="2514600"/>
              </a:xfrm>
            </p:grpSpPr>
            <p:grpSp>
              <p:nvGrpSpPr>
                <p:cNvPr id="23" name="Group 80"/>
                <p:cNvGrpSpPr/>
                <p:nvPr/>
              </p:nvGrpSpPr>
              <p:grpSpPr>
                <a:xfrm>
                  <a:off x="1219200" y="3619500"/>
                  <a:ext cx="533400" cy="1600200"/>
                  <a:chOff x="1219200" y="3619500"/>
                  <a:chExt cx="533400" cy="1600200"/>
                </a:xfrm>
              </p:grpSpPr>
              <p:cxnSp>
                <p:nvCxnSpPr>
                  <p:cNvPr id="37" name="Straight Arrow Connector 36"/>
                  <p:cNvCxnSpPr>
                    <a:endCxn id="59" idx="2"/>
                  </p:cNvCxnSpPr>
                  <p:nvPr/>
                </p:nvCxnSpPr>
                <p:spPr bwMode="auto">
                  <a:xfrm>
                    <a:off x="1219200" y="3628340"/>
                    <a:ext cx="533400" cy="18166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cxnSp>
                <p:nvCxnSpPr>
                  <p:cNvPr id="38" name="Straight Arrow Connector 37"/>
                  <p:cNvCxnSpPr/>
                  <p:nvPr/>
                </p:nvCxnSpPr>
                <p:spPr bwMode="auto">
                  <a:xfrm>
                    <a:off x="1219200" y="3619500"/>
                    <a:ext cx="533400" cy="11049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cxnSp>
                <p:nvCxnSpPr>
                  <p:cNvPr id="39" name="Straight Arrow Connector 38"/>
                  <p:cNvCxnSpPr>
                    <a:stCxn id="50" idx="6"/>
                    <a:endCxn id="59" idx="2"/>
                  </p:cNvCxnSpPr>
                  <p:nvPr/>
                </p:nvCxnSpPr>
                <p:spPr bwMode="auto">
                  <a:xfrm flipV="1">
                    <a:off x="1219200" y="3810000"/>
                    <a:ext cx="533400" cy="14097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cxnSp>
                <p:nvCxnSpPr>
                  <p:cNvPr id="40" name="Straight Arrow Connector 39"/>
                  <p:cNvCxnSpPr>
                    <a:stCxn id="50" idx="6"/>
                  </p:cNvCxnSpPr>
                  <p:nvPr/>
                </p:nvCxnSpPr>
                <p:spPr bwMode="auto">
                  <a:xfrm flipV="1">
                    <a:off x="1219200" y="4724400"/>
                    <a:ext cx="533400" cy="4953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grpSp>
            <p:grpSp>
              <p:nvGrpSpPr>
                <p:cNvPr id="24" name="Group 83"/>
                <p:cNvGrpSpPr/>
                <p:nvPr/>
              </p:nvGrpSpPr>
              <p:grpSpPr>
                <a:xfrm>
                  <a:off x="2209800" y="3200400"/>
                  <a:ext cx="990600" cy="2514600"/>
                  <a:chOff x="2209800" y="3200400"/>
                  <a:chExt cx="990600" cy="2514600"/>
                </a:xfrm>
              </p:grpSpPr>
              <p:cxnSp>
                <p:nvCxnSpPr>
                  <p:cNvPr id="25" name="Straight Arrow Connector 24"/>
                  <p:cNvCxnSpPr>
                    <a:stCxn id="59" idx="6"/>
                    <a:endCxn id="55" idx="2"/>
                  </p:cNvCxnSpPr>
                  <p:nvPr/>
                </p:nvCxnSpPr>
                <p:spPr bwMode="auto">
                  <a:xfrm>
                    <a:off x="2209800" y="3810000"/>
                    <a:ext cx="990600" cy="6096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grpSp>
                <p:nvGrpSpPr>
                  <p:cNvPr id="26" name="Group 82"/>
                  <p:cNvGrpSpPr/>
                  <p:nvPr/>
                </p:nvGrpSpPr>
                <p:grpSpPr>
                  <a:xfrm>
                    <a:off x="2209800" y="3200400"/>
                    <a:ext cx="990600" cy="2514600"/>
                    <a:chOff x="2209800" y="3200400"/>
                    <a:chExt cx="990600" cy="2514600"/>
                  </a:xfrm>
                </p:grpSpPr>
                <p:cxnSp>
                  <p:nvCxnSpPr>
                    <p:cNvPr id="27" name="Straight Arrow Connector 26"/>
                    <p:cNvCxnSpPr>
                      <a:endCxn id="54" idx="2"/>
                    </p:cNvCxnSpPr>
                    <p:nvPr/>
                  </p:nvCxnSpPr>
                  <p:spPr bwMode="auto">
                    <a:xfrm flipV="1">
                      <a:off x="2209800" y="3200400"/>
                      <a:ext cx="990600" cy="15240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cxnSp>
                  <p:nvCxnSpPr>
                    <p:cNvPr id="28" name="Straight Arrow Connector 27"/>
                    <p:cNvCxnSpPr/>
                    <p:nvPr/>
                  </p:nvCxnSpPr>
                  <p:spPr bwMode="auto">
                    <a:xfrm flipV="1">
                      <a:off x="2209800" y="3810000"/>
                      <a:ext cx="990600" cy="9144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cxnSp>
                  <p:nvCxnSpPr>
                    <p:cNvPr id="29" name="Straight Arrow Connector 28"/>
                    <p:cNvCxnSpPr/>
                    <p:nvPr/>
                  </p:nvCxnSpPr>
                  <p:spPr bwMode="auto">
                    <a:xfrm>
                      <a:off x="2209800" y="4724400"/>
                      <a:ext cx="914400" cy="3048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grpSp>
                  <p:nvGrpSpPr>
                    <p:cNvPr id="30" name="Group 81"/>
                    <p:cNvGrpSpPr/>
                    <p:nvPr/>
                  </p:nvGrpSpPr>
                  <p:grpSpPr>
                    <a:xfrm>
                      <a:off x="2209800" y="3200400"/>
                      <a:ext cx="990600" cy="2514600"/>
                      <a:chOff x="2209800" y="3200400"/>
                      <a:chExt cx="990600" cy="2514600"/>
                    </a:xfrm>
                  </p:grpSpPr>
                  <p:cxnSp>
                    <p:nvCxnSpPr>
                      <p:cNvPr id="31" name="Straight Arrow Connector 30"/>
                      <p:cNvCxnSpPr>
                        <a:stCxn id="59" idx="6"/>
                        <a:endCxn id="54" idx="2"/>
                      </p:cNvCxnSpPr>
                      <p:nvPr/>
                    </p:nvCxnSpPr>
                    <p:spPr bwMode="auto">
                      <a:xfrm flipV="1">
                        <a:off x="2209800" y="3200400"/>
                        <a:ext cx="990600" cy="6096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cxnSp>
                    <p:nvCxnSpPr>
                      <p:cNvPr id="32" name="Straight Arrow Connector 31"/>
                      <p:cNvCxnSpPr>
                        <a:stCxn id="59" idx="6"/>
                      </p:cNvCxnSpPr>
                      <p:nvPr/>
                    </p:nvCxnSpPr>
                    <p:spPr bwMode="auto">
                      <a:xfrm>
                        <a:off x="2209800" y="3810000"/>
                        <a:ext cx="990600" cy="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cxnSp>
                    <p:nvCxnSpPr>
                      <p:cNvPr id="33" name="Straight Arrow Connector 32"/>
                      <p:cNvCxnSpPr>
                        <a:stCxn id="59" idx="6"/>
                        <a:endCxn id="56" idx="2"/>
                      </p:cNvCxnSpPr>
                      <p:nvPr/>
                    </p:nvCxnSpPr>
                    <p:spPr bwMode="auto">
                      <a:xfrm>
                        <a:off x="2209800" y="3810000"/>
                        <a:ext cx="990600" cy="12192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cxnSp>
                    <p:nvCxnSpPr>
                      <p:cNvPr id="34" name="Straight Arrow Connector 33"/>
                      <p:cNvCxnSpPr>
                        <a:stCxn id="59" idx="6"/>
                        <a:endCxn id="58" idx="2"/>
                      </p:cNvCxnSpPr>
                      <p:nvPr/>
                    </p:nvCxnSpPr>
                    <p:spPr bwMode="auto">
                      <a:xfrm>
                        <a:off x="2209800" y="3810000"/>
                        <a:ext cx="990600" cy="18288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cxnSp>
                    <p:nvCxnSpPr>
                      <p:cNvPr id="35" name="Straight Arrow Connector 34"/>
                      <p:cNvCxnSpPr>
                        <a:endCxn id="55" idx="2"/>
                      </p:cNvCxnSpPr>
                      <p:nvPr/>
                    </p:nvCxnSpPr>
                    <p:spPr bwMode="auto">
                      <a:xfrm flipV="1">
                        <a:off x="2209800" y="4419600"/>
                        <a:ext cx="990600" cy="3048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cxnSp>
                    <p:nvCxnSpPr>
                      <p:cNvPr id="36" name="Straight Arrow Connector 35"/>
                      <p:cNvCxnSpPr/>
                      <p:nvPr/>
                    </p:nvCxnSpPr>
                    <p:spPr bwMode="auto">
                      <a:xfrm>
                        <a:off x="2209800" y="4800600"/>
                        <a:ext cx="990600" cy="9144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grpSp>
              </p:grpSp>
            </p:grpSp>
          </p:grpSp>
          <p:cxnSp>
            <p:nvCxnSpPr>
              <p:cNvPr id="21" name="Straight Arrow Connector 20"/>
              <p:cNvCxnSpPr>
                <a:stCxn id="41" idx="6"/>
                <a:endCxn id="59" idx="2"/>
              </p:cNvCxnSpPr>
              <p:nvPr/>
            </p:nvCxnSpPr>
            <p:spPr bwMode="auto">
              <a:xfrm flipV="1">
                <a:off x="1219200" y="3810000"/>
                <a:ext cx="533400" cy="5715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cxnSp>
            <p:nvCxnSpPr>
              <p:cNvPr id="22" name="Straight Arrow Connector 21"/>
              <p:cNvCxnSpPr>
                <a:stCxn id="41" idx="6"/>
              </p:cNvCxnSpPr>
              <p:nvPr/>
            </p:nvCxnSpPr>
            <p:spPr bwMode="auto">
              <a:xfrm>
                <a:off x="1219200" y="4381500"/>
                <a:ext cx="533400" cy="34290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gr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7" grpId="0" animBg="1"/>
      <p:bldP spid="48" grpId="0" animBg="1"/>
      <p:bldP spid="49" grpId="0"/>
      <p:bldP spid="57" grpId="0" animBg="1"/>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Networks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13</a:t>
            </a:fld>
            <a:endParaRPr lang="en-US" dirty="0"/>
          </a:p>
        </p:txBody>
      </p:sp>
      <p:sp>
        <p:nvSpPr>
          <p:cNvPr id="94" name="AutoShape 15"/>
          <p:cNvSpPr>
            <a:spLocks noChangeArrowheads="1"/>
          </p:cNvSpPr>
          <p:nvPr/>
        </p:nvSpPr>
        <p:spPr bwMode="blackWhite">
          <a:xfrm>
            <a:off x="228600" y="152400"/>
            <a:ext cx="3810000"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rIns="18288">
            <a:spAutoFit/>
          </a:bodyPr>
          <a:lstStyle/>
          <a:p>
            <a:pPr algn="ctr"/>
            <a:r>
              <a:rPr lang="en-US" sz="2800" b="1" dirty="0" smtClean="0">
                <a:solidFill>
                  <a:schemeClr val="tx2"/>
                </a:solidFill>
                <a:effectLst>
                  <a:outerShdw blurRad="38100" dist="38100" dir="2700000" algn="tl">
                    <a:srgbClr val="FFFFFF"/>
                  </a:outerShdw>
                </a:effectLst>
                <a:latin typeface="Verdana" pitchFamily="34" charset="0"/>
              </a:rPr>
              <a:t>Network diagram</a:t>
            </a:r>
          </a:p>
        </p:txBody>
      </p:sp>
      <p:sp>
        <p:nvSpPr>
          <p:cNvPr id="95" name="TextBox 94"/>
          <p:cNvSpPr txBox="1"/>
          <p:nvPr/>
        </p:nvSpPr>
        <p:spPr>
          <a:xfrm>
            <a:off x="4114800" y="228600"/>
            <a:ext cx="4800600" cy="461665"/>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sym typeface="Symbol"/>
              </a:rPr>
              <a:t> supply  = 7500 </a:t>
            </a:r>
            <a:r>
              <a:rPr lang="en-US" b="1" dirty="0" smtClean="0">
                <a:effectLst>
                  <a:outerShdw blurRad="38100" dist="38100" dir="2700000" algn="tl">
                    <a:srgbClr val="FFFFFF"/>
                  </a:outerShdw>
                </a:effectLst>
                <a:latin typeface="Calibri" pitchFamily="34" charset="0"/>
                <a:cs typeface="Calibri" pitchFamily="34" charset="0"/>
              </a:rPr>
              <a:t> demand = 7000</a:t>
            </a:r>
            <a:endParaRPr lang="en-US" dirty="0"/>
          </a:p>
        </p:txBody>
      </p:sp>
      <p:grpSp>
        <p:nvGrpSpPr>
          <p:cNvPr id="273" name="Group 272"/>
          <p:cNvGrpSpPr/>
          <p:nvPr/>
        </p:nvGrpSpPr>
        <p:grpSpPr>
          <a:xfrm>
            <a:off x="228600" y="1066800"/>
            <a:ext cx="2659380" cy="4373880"/>
            <a:chOff x="228600" y="1066800"/>
            <a:chExt cx="2659380" cy="4373880"/>
          </a:xfrm>
        </p:grpSpPr>
        <p:grpSp>
          <p:nvGrpSpPr>
            <p:cNvPr id="5" name="Group 4"/>
            <p:cNvGrpSpPr/>
            <p:nvPr/>
          </p:nvGrpSpPr>
          <p:grpSpPr>
            <a:xfrm>
              <a:off x="304800" y="1066800"/>
              <a:ext cx="2583180" cy="2651760"/>
              <a:chOff x="838200" y="2971800"/>
              <a:chExt cx="2870200" cy="2946400"/>
            </a:xfrm>
          </p:grpSpPr>
          <p:grpSp>
            <p:nvGrpSpPr>
              <p:cNvPr id="6" name="Group 98"/>
              <p:cNvGrpSpPr/>
              <p:nvPr/>
            </p:nvGrpSpPr>
            <p:grpSpPr>
              <a:xfrm>
                <a:off x="838200" y="2971800"/>
                <a:ext cx="2870200" cy="2946400"/>
                <a:chOff x="838200" y="2971800"/>
                <a:chExt cx="2870200" cy="2946400"/>
              </a:xfrm>
            </p:grpSpPr>
            <p:sp>
              <p:nvSpPr>
                <p:cNvPr id="29" name="Oval 28"/>
                <p:cNvSpPr/>
                <p:nvPr/>
              </p:nvSpPr>
              <p:spPr bwMode="auto">
                <a:xfrm>
                  <a:off x="838200" y="4191000"/>
                  <a:ext cx="381000" cy="381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b="1" dirty="0" smtClean="0">
                      <a:effectLst>
                        <a:outerShdw blurRad="38100" dist="38100" dir="2700000" algn="tl">
                          <a:srgbClr val="FFFFFF"/>
                        </a:outerShdw>
                      </a:effectLst>
                      <a:latin typeface="Arial" charset="0"/>
                    </a:rPr>
                    <a:t>F</a:t>
                  </a:r>
                  <a:r>
                    <a:rPr lang="en-US" sz="1600" b="1" dirty="0" smtClean="0">
                      <a:effectLst>
                        <a:outerShdw blurRad="38100" dist="38100" dir="2700000" algn="tl">
                          <a:srgbClr val="FFFFFF"/>
                        </a:outerShdw>
                      </a:effectLst>
                      <a:latin typeface="Arial" charset="0"/>
                    </a:rPr>
                    <a:t>2</a:t>
                  </a:r>
                </a:p>
              </p:txBody>
            </p:sp>
            <p:grpSp>
              <p:nvGrpSpPr>
                <p:cNvPr id="30" name="Group 85"/>
                <p:cNvGrpSpPr/>
                <p:nvPr/>
              </p:nvGrpSpPr>
              <p:grpSpPr>
                <a:xfrm>
                  <a:off x="838200" y="2971800"/>
                  <a:ext cx="2870200" cy="2946400"/>
                  <a:chOff x="838200" y="2971800"/>
                  <a:chExt cx="2870200" cy="2946400"/>
                </a:xfrm>
              </p:grpSpPr>
              <p:sp>
                <p:nvSpPr>
                  <p:cNvPr id="31" name="Oval 10"/>
                  <p:cNvSpPr/>
                  <p:nvPr/>
                </p:nvSpPr>
                <p:spPr bwMode="auto">
                  <a:xfrm>
                    <a:off x="838200" y="3429000"/>
                    <a:ext cx="381000" cy="381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b="1" dirty="0" smtClean="0">
                        <a:effectLst>
                          <a:outerShdw blurRad="38100" dist="38100" dir="2700000" algn="tl">
                            <a:srgbClr val="FFFFFF"/>
                          </a:outerShdw>
                        </a:effectLst>
                        <a:latin typeface="Arial" charset="0"/>
                      </a:rPr>
                      <a:t>F</a:t>
                    </a:r>
                    <a:r>
                      <a:rPr lang="en-US" sz="1600" b="1" dirty="0" smtClean="0">
                        <a:effectLst>
                          <a:outerShdw blurRad="38100" dist="38100" dir="2700000" algn="tl">
                            <a:srgbClr val="FFFFFF"/>
                          </a:outerShdw>
                        </a:effectLst>
                        <a:latin typeface="Arial" charset="0"/>
                      </a:rPr>
                      <a:t>1</a:t>
                    </a:r>
                  </a:p>
                </p:txBody>
              </p:sp>
              <p:sp>
                <p:nvSpPr>
                  <p:cNvPr id="32" name="Oval 31"/>
                  <p:cNvSpPr/>
                  <p:nvPr/>
                </p:nvSpPr>
                <p:spPr bwMode="auto">
                  <a:xfrm>
                    <a:off x="838200" y="5029200"/>
                    <a:ext cx="381000" cy="381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b="1" dirty="0" smtClean="0">
                        <a:effectLst>
                          <a:outerShdw blurRad="38100" dist="38100" dir="2700000" algn="tl">
                            <a:srgbClr val="FFFFFF"/>
                          </a:outerShdw>
                        </a:effectLst>
                        <a:latin typeface="Arial" charset="0"/>
                      </a:rPr>
                      <a:t>F</a:t>
                    </a:r>
                    <a:r>
                      <a:rPr lang="en-US" sz="1600" b="1" dirty="0" smtClean="0">
                        <a:effectLst>
                          <a:outerShdw blurRad="38100" dist="38100" dir="2700000" algn="tl">
                            <a:srgbClr val="FFFFFF"/>
                          </a:outerShdw>
                        </a:effectLst>
                        <a:latin typeface="Arial" charset="0"/>
                      </a:rPr>
                      <a:t>3</a:t>
                    </a:r>
                  </a:p>
                </p:txBody>
              </p:sp>
              <p:sp>
                <p:nvSpPr>
                  <p:cNvPr id="33" name="Oval 8"/>
                  <p:cNvSpPr/>
                  <p:nvPr/>
                </p:nvSpPr>
                <p:spPr bwMode="auto">
                  <a:xfrm>
                    <a:off x="3200400" y="3581400"/>
                    <a:ext cx="508000" cy="5080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W2</a:t>
                    </a:r>
                  </a:p>
                </p:txBody>
              </p:sp>
              <p:sp>
                <p:nvSpPr>
                  <p:cNvPr id="34" name="Oval 33"/>
                  <p:cNvSpPr/>
                  <p:nvPr/>
                </p:nvSpPr>
                <p:spPr bwMode="auto">
                  <a:xfrm>
                    <a:off x="3200400" y="2971800"/>
                    <a:ext cx="508000" cy="5080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W1</a:t>
                    </a:r>
                  </a:p>
                </p:txBody>
              </p:sp>
              <p:sp>
                <p:nvSpPr>
                  <p:cNvPr id="35" name="Oval 34"/>
                  <p:cNvSpPr/>
                  <p:nvPr/>
                </p:nvSpPr>
                <p:spPr bwMode="auto">
                  <a:xfrm>
                    <a:off x="3200400" y="4191000"/>
                    <a:ext cx="508000" cy="5080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W3</a:t>
                    </a:r>
                  </a:p>
                </p:txBody>
              </p:sp>
              <p:sp>
                <p:nvSpPr>
                  <p:cNvPr id="36" name="Oval 35"/>
                  <p:cNvSpPr/>
                  <p:nvPr/>
                </p:nvSpPr>
                <p:spPr bwMode="auto">
                  <a:xfrm>
                    <a:off x="3200400" y="4800600"/>
                    <a:ext cx="508000" cy="5080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W4</a:t>
                    </a:r>
                  </a:p>
                </p:txBody>
              </p:sp>
              <p:sp>
                <p:nvSpPr>
                  <p:cNvPr id="37" name="Oval 36"/>
                  <p:cNvSpPr/>
                  <p:nvPr/>
                </p:nvSpPr>
                <p:spPr bwMode="auto">
                  <a:xfrm>
                    <a:off x="3200400" y="5410200"/>
                    <a:ext cx="508000" cy="5080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W5</a:t>
                    </a:r>
                  </a:p>
                </p:txBody>
              </p:sp>
              <p:sp>
                <p:nvSpPr>
                  <p:cNvPr id="38" name="Oval 37"/>
                  <p:cNvSpPr/>
                  <p:nvPr/>
                </p:nvSpPr>
                <p:spPr bwMode="auto">
                  <a:xfrm>
                    <a:off x="1752600" y="3581400"/>
                    <a:ext cx="457200" cy="457200"/>
                  </a:xfrm>
                  <a:prstGeom prst="ellipse">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D1</a:t>
                    </a:r>
                  </a:p>
                </p:txBody>
              </p:sp>
              <p:sp>
                <p:nvSpPr>
                  <p:cNvPr id="39" name="Oval 26"/>
                  <p:cNvSpPr/>
                  <p:nvPr/>
                </p:nvSpPr>
                <p:spPr bwMode="auto">
                  <a:xfrm>
                    <a:off x="1752600" y="4495800"/>
                    <a:ext cx="457200" cy="457200"/>
                  </a:xfrm>
                  <a:prstGeom prst="ellipse">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D2</a:t>
                    </a:r>
                  </a:p>
                </p:txBody>
              </p:sp>
            </p:grpSp>
          </p:grpSp>
          <p:grpSp>
            <p:nvGrpSpPr>
              <p:cNvPr id="7" name="Group 96"/>
              <p:cNvGrpSpPr/>
              <p:nvPr/>
            </p:nvGrpSpPr>
            <p:grpSpPr>
              <a:xfrm>
                <a:off x="1219200" y="3225800"/>
                <a:ext cx="1981200" cy="2438400"/>
                <a:chOff x="1219200" y="3225800"/>
                <a:chExt cx="1981200" cy="2438400"/>
              </a:xfrm>
            </p:grpSpPr>
            <p:grpSp>
              <p:nvGrpSpPr>
                <p:cNvPr id="8" name="Group 84"/>
                <p:cNvGrpSpPr/>
                <p:nvPr/>
              </p:nvGrpSpPr>
              <p:grpSpPr>
                <a:xfrm>
                  <a:off x="1219200" y="3225800"/>
                  <a:ext cx="1981200" cy="2438400"/>
                  <a:chOff x="1219200" y="3225800"/>
                  <a:chExt cx="1981200" cy="2438400"/>
                </a:xfrm>
              </p:grpSpPr>
              <p:grpSp>
                <p:nvGrpSpPr>
                  <p:cNvPr id="11" name="Group 80"/>
                  <p:cNvGrpSpPr/>
                  <p:nvPr/>
                </p:nvGrpSpPr>
                <p:grpSpPr>
                  <a:xfrm>
                    <a:off x="1219200" y="3619500"/>
                    <a:ext cx="533400" cy="1600200"/>
                    <a:chOff x="1219200" y="3619500"/>
                    <a:chExt cx="533400" cy="1600200"/>
                  </a:xfrm>
                </p:grpSpPr>
                <p:cxnSp>
                  <p:nvCxnSpPr>
                    <p:cNvPr id="25" name="Straight Arrow Connector 24"/>
                    <p:cNvCxnSpPr>
                      <a:endCxn id="38" idx="2"/>
                    </p:cNvCxnSpPr>
                    <p:nvPr/>
                  </p:nvCxnSpPr>
                  <p:spPr bwMode="auto">
                    <a:xfrm>
                      <a:off x="1219200" y="3628340"/>
                      <a:ext cx="533400" cy="18166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6" name="Straight Arrow Connector 25"/>
                    <p:cNvCxnSpPr/>
                    <p:nvPr/>
                  </p:nvCxnSpPr>
                  <p:spPr bwMode="auto">
                    <a:xfrm>
                      <a:off x="1219200" y="3619500"/>
                      <a:ext cx="533400" cy="11049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7" name="Straight Arrow Connector 26"/>
                    <p:cNvCxnSpPr>
                      <a:stCxn id="32" idx="6"/>
                      <a:endCxn id="38" idx="2"/>
                    </p:cNvCxnSpPr>
                    <p:nvPr/>
                  </p:nvCxnSpPr>
                  <p:spPr bwMode="auto">
                    <a:xfrm flipV="1">
                      <a:off x="1219200" y="3810000"/>
                      <a:ext cx="533400" cy="14097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8" name="Straight Arrow Connector 27"/>
                    <p:cNvCxnSpPr>
                      <a:stCxn id="32" idx="6"/>
                    </p:cNvCxnSpPr>
                    <p:nvPr/>
                  </p:nvCxnSpPr>
                  <p:spPr bwMode="auto">
                    <a:xfrm flipV="1">
                      <a:off x="1219200" y="4724400"/>
                      <a:ext cx="533400" cy="4953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nvGrpSpPr>
                  <p:cNvPr id="12" name="Group 83"/>
                  <p:cNvGrpSpPr/>
                  <p:nvPr/>
                </p:nvGrpSpPr>
                <p:grpSpPr>
                  <a:xfrm>
                    <a:off x="2209800" y="3225800"/>
                    <a:ext cx="990600" cy="2438400"/>
                    <a:chOff x="2209800" y="3225800"/>
                    <a:chExt cx="990600" cy="2438400"/>
                  </a:xfrm>
                </p:grpSpPr>
                <p:cxnSp>
                  <p:nvCxnSpPr>
                    <p:cNvPr id="13" name="Straight Arrow Connector 12"/>
                    <p:cNvCxnSpPr>
                      <a:stCxn id="38" idx="6"/>
                      <a:endCxn id="35" idx="2"/>
                    </p:cNvCxnSpPr>
                    <p:nvPr/>
                  </p:nvCxnSpPr>
                  <p:spPr bwMode="auto">
                    <a:xfrm>
                      <a:off x="2209800" y="3810000"/>
                      <a:ext cx="990600" cy="6350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nvGrpSpPr>
                    <p:cNvPr id="14" name="Group 82"/>
                    <p:cNvGrpSpPr/>
                    <p:nvPr/>
                  </p:nvGrpSpPr>
                  <p:grpSpPr>
                    <a:xfrm>
                      <a:off x="2209800" y="3225800"/>
                      <a:ext cx="990600" cy="2438400"/>
                      <a:chOff x="2209800" y="3225800"/>
                      <a:chExt cx="990600" cy="2438400"/>
                    </a:xfrm>
                  </p:grpSpPr>
                  <p:cxnSp>
                    <p:nvCxnSpPr>
                      <p:cNvPr id="15" name="Straight Arrow Connector 14"/>
                      <p:cNvCxnSpPr>
                        <a:endCxn id="34" idx="2"/>
                      </p:cNvCxnSpPr>
                      <p:nvPr/>
                    </p:nvCxnSpPr>
                    <p:spPr bwMode="auto">
                      <a:xfrm flipV="1">
                        <a:off x="2209800" y="3225800"/>
                        <a:ext cx="990600" cy="14986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flipV="1">
                        <a:off x="2209800" y="3810000"/>
                        <a:ext cx="990600" cy="9144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7" name="Straight Arrow Connector 16"/>
                      <p:cNvCxnSpPr/>
                      <p:nvPr/>
                    </p:nvCxnSpPr>
                    <p:spPr bwMode="auto">
                      <a:xfrm>
                        <a:off x="2209800" y="4724400"/>
                        <a:ext cx="914400" cy="3048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nvGrpSpPr>
                      <p:cNvPr id="18" name="Group 81"/>
                      <p:cNvGrpSpPr/>
                      <p:nvPr/>
                    </p:nvGrpSpPr>
                    <p:grpSpPr>
                      <a:xfrm>
                        <a:off x="2209800" y="3225800"/>
                        <a:ext cx="990600" cy="2438400"/>
                        <a:chOff x="2209800" y="3225800"/>
                        <a:chExt cx="990600" cy="2438400"/>
                      </a:xfrm>
                    </p:grpSpPr>
                    <p:cxnSp>
                      <p:nvCxnSpPr>
                        <p:cNvPr id="19" name="Straight Arrow Connector 18"/>
                        <p:cNvCxnSpPr>
                          <a:stCxn id="38" idx="6"/>
                          <a:endCxn id="34" idx="2"/>
                        </p:cNvCxnSpPr>
                        <p:nvPr/>
                      </p:nvCxnSpPr>
                      <p:spPr bwMode="auto">
                        <a:xfrm flipV="1">
                          <a:off x="2209800" y="3225800"/>
                          <a:ext cx="990600" cy="5842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0" name="Straight Arrow Connector 19"/>
                        <p:cNvCxnSpPr>
                          <a:stCxn id="38" idx="6"/>
                        </p:cNvCxnSpPr>
                        <p:nvPr/>
                      </p:nvCxnSpPr>
                      <p:spPr bwMode="auto">
                        <a:xfrm>
                          <a:off x="2209800" y="3810000"/>
                          <a:ext cx="990600" cy="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1" name="Straight Arrow Connector 20"/>
                        <p:cNvCxnSpPr>
                          <a:stCxn id="38" idx="6"/>
                          <a:endCxn id="36" idx="2"/>
                        </p:cNvCxnSpPr>
                        <p:nvPr/>
                      </p:nvCxnSpPr>
                      <p:spPr bwMode="auto">
                        <a:xfrm>
                          <a:off x="2209800" y="3810000"/>
                          <a:ext cx="990600" cy="12446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2" name="Straight Arrow Connector 21"/>
                        <p:cNvCxnSpPr>
                          <a:stCxn id="38" idx="6"/>
                          <a:endCxn id="37" idx="2"/>
                        </p:cNvCxnSpPr>
                        <p:nvPr/>
                      </p:nvCxnSpPr>
                      <p:spPr bwMode="auto">
                        <a:xfrm>
                          <a:off x="2209800" y="3810000"/>
                          <a:ext cx="990600" cy="18542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3" name="Straight Arrow Connector 22"/>
                        <p:cNvCxnSpPr>
                          <a:endCxn id="35" idx="2"/>
                        </p:cNvCxnSpPr>
                        <p:nvPr/>
                      </p:nvCxnSpPr>
                      <p:spPr bwMode="auto">
                        <a:xfrm flipV="1">
                          <a:off x="2209800" y="4445000"/>
                          <a:ext cx="990600" cy="2794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4" name="Straight Arrow Connector 23"/>
                        <p:cNvCxnSpPr>
                          <a:endCxn id="37" idx="2"/>
                        </p:cNvCxnSpPr>
                        <p:nvPr/>
                      </p:nvCxnSpPr>
                      <p:spPr bwMode="auto">
                        <a:xfrm>
                          <a:off x="2209800" y="4724400"/>
                          <a:ext cx="990600" cy="9398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grpSp>
            </p:grpSp>
            <p:cxnSp>
              <p:nvCxnSpPr>
                <p:cNvPr id="9" name="Straight Arrow Connector 8"/>
                <p:cNvCxnSpPr>
                  <a:stCxn id="29" idx="6"/>
                  <a:endCxn id="38" idx="2"/>
                </p:cNvCxnSpPr>
                <p:nvPr/>
              </p:nvCxnSpPr>
              <p:spPr bwMode="auto">
                <a:xfrm flipV="1">
                  <a:off x="1219200" y="3810000"/>
                  <a:ext cx="533400" cy="5715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0" name="Straight Arrow Connector 9"/>
                <p:cNvCxnSpPr>
                  <a:stCxn id="29" idx="6"/>
                </p:cNvCxnSpPr>
                <p:nvPr/>
              </p:nvCxnSpPr>
              <p:spPr bwMode="auto">
                <a:xfrm>
                  <a:off x="1219200" y="4381500"/>
                  <a:ext cx="533400" cy="3429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sp>
          <p:nvSpPr>
            <p:cNvPr id="96" name="TextBox 95"/>
            <p:cNvSpPr txBox="1"/>
            <p:nvPr/>
          </p:nvSpPr>
          <p:spPr>
            <a:xfrm>
              <a:off x="228600" y="3581400"/>
              <a:ext cx="2362200" cy="707886"/>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Without dummy</a:t>
              </a:r>
            </a:p>
            <a:p>
              <a:r>
                <a:rPr lang="en-US" sz="2000" b="1" dirty="0" smtClean="0">
                  <a:effectLst>
                    <a:outerShdw blurRad="38100" dist="38100" dir="2700000" algn="tl">
                      <a:srgbClr val="FFFFFF"/>
                    </a:outerShdw>
                  </a:effectLst>
                  <a:latin typeface="Arial" charset="0"/>
                </a:rPr>
                <a:t>Constraint types:</a:t>
              </a:r>
            </a:p>
          </p:txBody>
        </p:sp>
        <p:grpSp>
          <p:nvGrpSpPr>
            <p:cNvPr id="100" name="Group 99"/>
            <p:cNvGrpSpPr/>
            <p:nvPr/>
          </p:nvGrpSpPr>
          <p:grpSpPr>
            <a:xfrm>
              <a:off x="304800" y="4343400"/>
              <a:ext cx="1600200" cy="1097280"/>
              <a:chOff x="365760" y="4937760"/>
              <a:chExt cx="1600200" cy="1097280"/>
            </a:xfrm>
          </p:grpSpPr>
          <p:sp>
            <p:nvSpPr>
              <p:cNvPr id="97" name="TextBox 96"/>
              <p:cNvSpPr txBox="1"/>
              <p:nvPr/>
            </p:nvSpPr>
            <p:spPr>
              <a:xfrm>
                <a:off x="365760" y="4937760"/>
                <a:ext cx="1600200" cy="365760"/>
              </a:xfrm>
              <a:prstGeom prst="rect">
                <a:avLst/>
              </a:prstGeom>
              <a:solidFill>
                <a:srgbClr val="FFFF00"/>
              </a:solidFill>
            </p:spPr>
            <p:txBody>
              <a:bodyPr wrap="square" rtlCol="0">
                <a:spAutoFit/>
              </a:bodyPr>
              <a:lstStyle/>
              <a:p>
                <a:pPr algn="r"/>
                <a:r>
                  <a:rPr lang="en-US" sz="2000" b="1" dirty="0" smtClean="0">
                    <a:effectLst>
                      <a:outerShdw blurRad="38100" dist="38100" dir="2700000" algn="tl">
                        <a:srgbClr val="FFFFFF"/>
                      </a:outerShdw>
                    </a:effectLst>
                    <a:latin typeface="Arial" charset="0"/>
                  </a:rPr>
                  <a:t>Supply: ≤</a:t>
                </a:r>
                <a:endParaRPr lang="en-US" dirty="0"/>
              </a:p>
            </p:txBody>
          </p:sp>
          <p:sp>
            <p:nvSpPr>
              <p:cNvPr id="98" name="TextBox 97"/>
              <p:cNvSpPr txBox="1"/>
              <p:nvPr/>
            </p:nvSpPr>
            <p:spPr>
              <a:xfrm>
                <a:off x="365760" y="5303520"/>
                <a:ext cx="1600200" cy="365760"/>
              </a:xfrm>
              <a:prstGeom prst="rect">
                <a:avLst/>
              </a:prstGeom>
              <a:solidFill>
                <a:srgbClr val="00FF00"/>
              </a:solidFill>
            </p:spPr>
            <p:txBody>
              <a:bodyPr wrap="square" rtlCol="0">
                <a:spAutoFit/>
              </a:bodyPr>
              <a:lstStyle/>
              <a:p>
                <a:pPr algn="r"/>
                <a:r>
                  <a:rPr lang="en-US" sz="2000" b="1" dirty="0" smtClean="0">
                    <a:effectLst>
                      <a:outerShdw blurRad="38100" dist="38100" dir="2700000" algn="tl">
                        <a:srgbClr val="FFFFFF"/>
                      </a:outerShdw>
                    </a:effectLst>
                    <a:latin typeface="Arial" charset="0"/>
                  </a:rPr>
                  <a:t>Demand: ≥</a:t>
                </a:r>
                <a:endParaRPr lang="en-US" dirty="0"/>
              </a:p>
            </p:txBody>
          </p:sp>
          <p:sp>
            <p:nvSpPr>
              <p:cNvPr id="99" name="TextBox 98"/>
              <p:cNvSpPr txBox="1"/>
              <p:nvPr/>
            </p:nvSpPr>
            <p:spPr>
              <a:xfrm>
                <a:off x="365760" y="5669280"/>
                <a:ext cx="1600200" cy="365760"/>
              </a:xfrm>
              <a:prstGeom prst="rect">
                <a:avLst/>
              </a:prstGeom>
              <a:solidFill>
                <a:srgbClr val="00B0F0"/>
              </a:solidFill>
            </p:spPr>
            <p:txBody>
              <a:bodyPr wrap="square" rtlCol="0">
                <a:spAutoFit/>
              </a:bodyPr>
              <a:lstStyle/>
              <a:p>
                <a:pPr algn="r"/>
                <a:r>
                  <a:rPr lang="en-US" sz="2000" b="1" dirty="0" smtClean="0">
                    <a:effectLst>
                      <a:outerShdw blurRad="38100" dist="38100" dir="2700000" algn="tl">
                        <a:srgbClr val="FFFFFF"/>
                      </a:outerShdw>
                    </a:effectLst>
                    <a:latin typeface="Arial" charset="0"/>
                  </a:rPr>
                  <a:t>Balance: =</a:t>
                </a:r>
                <a:endParaRPr lang="en-US" dirty="0"/>
              </a:p>
            </p:txBody>
          </p:sp>
        </p:grpSp>
      </p:grpSp>
      <p:sp>
        <p:nvSpPr>
          <p:cNvPr id="174" name="Freeform 173"/>
          <p:cNvSpPr/>
          <p:nvPr/>
        </p:nvSpPr>
        <p:spPr bwMode="auto">
          <a:xfrm>
            <a:off x="3657600" y="1009650"/>
            <a:ext cx="147963" cy="5166360"/>
          </a:xfrm>
          <a:custGeom>
            <a:avLst/>
            <a:gdLst>
              <a:gd name="connsiteX0" fmla="*/ 30480 w 147963"/>
              <a:gd name="connsiteY0" fmla="*/ 0 h 5166360"/>
              <a:gd name="connsiteX1" fmla="*/ 30480 w 147963"/>
              <a:gd name="connsiteY1" fmla="*/ 0 h 5166360"/>
              <a:gd name="connsiteX2" fmla="*/ 15240 w 147963"/>
              <a:gd name="connsiteY2" fmla="*/ 137160 h 5166360"/>
              <a:gd name="connsiteX3" fmla="*/ 0 w 147963"/>
              <a:gd name="connsiteY3" fmla="*/ 182880 h 5166360"/>
              <a:gd name="connsiteX4" fmla="*/ 15240 w 147963"/>
              <a:gd name="connsiteY4" fmla="*/ 1295400 h 5166360"/>
              <a:gd name="connsiteX5" fmla="*/ 30480 w 147963"/>
              <a:gd name="connsiteY5" fmla="*/ 1341120 h 5166360"/>
              <a:gd name="connsiteX6" fmla="*/ 60960 w 147963"/>
              <a:gd name="connsiteY6" fmla="*/ 1569720 h 5166360"/>
              <a:gd name="connsiteX7" fmla="*/ 91440 w 147963"/>
              <a:gd name="connsiteY7" fmla="*/ 2392680 h 5166360"/>
              <a:gd name="connsiteX8" fmla="*/ 106680 w 147963"/>
              <a:gd name="connsiteY8" fmla="*/ 2468880 h 5166360"/>
              <a:gd name="connsiteX9" fmla="*/ 137160 w 147963"/>
              <a:gd name="connsiteY9" fmla="*/ 2697480 h 5166360"/>
              <a:gd name="connsiteX10" fmla="*/ 106680 w 147963"/>
              <a:gd name="connsiteY10" fmla="*/ 3291840 h 5166360"/>
              <a:gd name="connsiteX11" fmla="*/ 91440 w 147963"/>
              <a:gd name="connsiteY11" fmla="*/ 3352800 h 5166360"/>
              <a:gd name="connsiteX12" fmla="*/ 60960 w 147963"/>
              <a:gd name="connsiteY12" fmla="*/ 3779520 h 5166360"/>
              <a:gd name="connsiteX13" fmla="*/ 45720 w 147963"/>
              <a:gd name="connsiteY13" fmla="*/ 3825240 h 5166360"/>
              <a:gd name="connsiteX14" fmla="*/ 30480 w 147963"/>
              <a:gd name="connsiteY14" fmla="*/ 3947160 h 5166360"/>
              <a:gd name="connsiteX15" fmla="*/ 0 w 147963"/>
              <a:gd name="connsiteY15" fmla="*/ 4495800 h 5166360"/>
              <a:gd name="connsiteX16" fmla="*/ 15240 w 147963"/>
              <a:gd name="connsiteY16" fmla="*/ 4861560 h 5166360"/>
              <a:gd name="connsiteX17" fmla="*/ 45720 w 147963"/>
              <a:gd name="connsiteY17" fmla="*/ 4953000 h 5166360"/>
              <a:gd name="connsiteX18" fmla="*/ 60960 w 147963"/>
              <a:gd name="connsiteY18" fmla="*/ 5166360 h 5166360"/>
              <a:gd name="connsiteX19" fmla="*/ 60960 w 147963"/>
              <a:gd name="connsiteY19" fmla="*/ 5166360 h 5166360"/>
              <a:gd name="connsiteX20" fmla="*/ 76200 w 147963"/>
              <a:gd name="connsiteY20" fmla="*/ 5166360 h 5166360"/>
              <a:gd name="connsiteX21" fmla="*/ 91440 w 147963"/>
              <a:gd name="connsiteY21" fmla="*/ 5166360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47963" h="5166360">
                <a:moveTo>
                  <a:pt x="30480" y="0"/>
                </a:moveTo>
                <a:lnTo>
                  <a:pt x="30480" y="0"/>
                </a:lnTo>
                <a:cubicBezTo>
                  <a:pt x="25400" y="45720"/>
                  <a:pt x="22803" y="91785"/>
                  <a:pt x="15240" y="137160"/>
                </a:cubicBezTo>
                <a:cubicBezTo>
                  <a:pt x="12599" y="153006"/>
                  <a:pt x="0" y="166816"/>
                  <a:pt x="0" y="182880"/>
                </a:cubicBezTo>
                <a:cubicBezTo>
                  <a:pt x="0" y="553755"/>
                  <a:pt x="5484" y="924654"/>
                  <a:pt x="15240" y="1295400"/>
                </a:cubicBezTo>
                <a:cubicBezTo>
                  <a:pt x="15663" y="1311459"/>
                  <a:pt x="26995" y="1325438"/>
                  <a:pt x="30480" y="1341120"/>
                </a:cubicBezTo>
                <a:cubicBezTo>
                  <a:pt x="45682" y="1409528"/>
                  <a:pt x="53623" y="1503687"/>
                  <a:pt x="60960" y="1569720"/>
                </a:cubicBezTo>
                <a:cubicBezTo>
                  <a:pt x="71120" y="1844040"/>
                  <a:pt x="77500" y="2118526"/>
                  <a:pt x="91440" y="2392680"/>
                </a:cubicBezTo>
                <a:cubicBezTo>
                  <a:pt x="92755" y="2418550"/>
                  <a:pt x="103467" y="2443177"/>
                  <a:pt x="106680" y="2468880"/>
                </a:cubicBezTo>
                <a:cubicBezTo>
                  <a:pt x="136669" y="2708788"/>
                  <a:pt x="103514" y="2562895"/>
                  <a:pt x="137160" y="2697480"/>
                </a:cubicBezTo>
                <a:cubicBezTo>
                  <a:pt x="129283" y="2957420"/>
                  <a:pt x="147963" y="3085423"/>
                  <a:pt x="106680" y="3291840"/>
                </a:cubicBezTo>
                <a:cubicBezTo>
                  <a:pt x="102572" y="3312379"/>
                  <a:pt x="96520" y="3332480"/>
                  <a:pt x="91440" y="3352800"/>
                </a:cubicBezTo>
                <a:cubicBezTo>
                  <a:pt x="85769" y="3471896"/>
                  <a:pt x="87511" y="3646765"/>
                  <a:pt x="60960" y="3779520"/>
                </a:cubicBezTo>
                <a:cubicBezTo>
                  <a:pt x="57810" y="3795272"/>
                  <a:pt x="50800" y="3810000"/>
                  <a:pt x="45720" y="3825240"/>
                </a:cubicBezTo>
                <a:cubicBezTo>
                  <a:pt x="40640" y="3865880"/>
                  <a:pt x="32633" y="3906260"/>
                  <a:pt x="30480" y="3947160"/>
                </a:cubicBezTo>
                <a:cubicBezTo>
                  <a:pt x="444" y="4517842"/>
                  <a:pt x="43098" y="4237212"/>
                  <a:pt x="0" y="4495800"/>
                </a:cubicBezTo>
                <a:cubicBezTo>
                  <a:pt x="5080" y="4617720"/>
                  <a:pt x="3098" y="4740140"/>
                  <a:pt x="15240" y="4861560"/>
                </a:cubicBezTo>
                <a:cubicBezTo>
                  <a:pt x="18437" y="4893529"/>
                  <a:pt x="45720" y="4953000"/>
                  <a:pt x="45720" y="4953000"/>
                </a:cubicBezTo>
                <a:lnTo>
                  <a:pt x="60960" y="5166360"/>
                </a:lnTo>
                <a:lnTo>
                  <a:pt x="60960" y="5166360"/>
                </a:lnTo>
                <a:lnTo>
                  <a:pt x="76200" y="5166360"/>
                </a:lnTo>
                <a:lnTo>
                  <a:pt x="91440" y="5166360"/>
                </a:lnTo>
              </a:path>
            </a:pathLst>
          </a:custGeom>
          <a:noFill/>
          <a:ln w="539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nvGrpSpPr>
          <p:cNvPr id="275" name="Group 274"/>
          <p:cNvGrpSpPr/>
          <p:nvPr/>
        </p:nvGrpSpPr>
        <p:grpSpPr>
          <a:xfrm>
            <a:off x="5105400" y="1097280"/>
            <a:ext cx="2819400" cy="5136416"/>
            <a:chOff x="3124200" y="1066800"/>
            <a:chExt cx="2819400" cy="5136416"/>
          </a:xfrm>
        </p:grpSpPr>
        <p:grpSp>
          <p:nvGrpSpPr>
            <p:cNvPr id="272" name="Group 271"/>
            <p:cNvGrpSpPr/>
            <p:nvPr/>
          </p:nvGrpSpPr>
          <p:grpSpPr>
            <a:xfrm>
              <a:off x="3276600" y="1066800"/>
              <a:ext cx="2590800" cy="3276600"/>
              <a:chOff x="3276600" y="1066800"/>
              <a:chExt cx="2590800" cy="3276600"/>
            </a:xfrm>
          </p:grpSpPr>
          <p:grpSp>
            <p:nvGrpSpPr>
              <p:cNvPr id="271" name="Group 270"/>
              <p:cNvGrpSpPr/>
              <p:nvPr/>
            </p:nvGrpSpPr>
            <p:grpSpPr>
              <a:xfrm>
                <a:off x="3619500" y="1676400"/>
                <a:ext cx="2247900" cy="2667000"/>
                <a:chOff x="3619500" y="1676400"/>
                <a:chExt cx="2247900" cy="2667000"/>
              </a:xfrm>
            </p:grpSpPr>
            <p:sp>
              <p:nvSpPr>
                <p:cNvPr id="52" name="Oval 51"/>
                <p:cNvSpPr/>
                <p:nvPr/>
              </p:nvSpPr>
              <p:spPr bwMode="auto">
                <a:xfrm>
                  <a:off x="5410200" y="3886200"/>
                  <a:ext cx="457200" cy="457200"/>
                </a:xfrm>
                <a:prstGeom prst="ellipse">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W6</a:t>
                  </a:r>
                </a:p>
              </p:txBody>
            </p:sp>
            <p:cxnSp>
              <p:nvCxnSpPr>
                <p:cNvPr id="53" name="Curved Connector 52"/>
                <p:cNvCxnSpPr>
                  <a:stCxn id="128" idx="6"/>
                  <a:endCxn id="52" idx="2"/>
                </p:cNvCxnSpPr>
                <p:nvPr/>
              </p:nvCxnSpPr>
              <p:spPr bwMode="auto">
                <a:xfrm>
                  <a:off x="3619500" y="2335530"/>
                  <a:ext cx="1790700" cy="1779270"/>
                </a:xfrm>
                <a:prstGeom prst="curvedConnector3">
                  <a:avLst>
                    <a:gd name="adj1" fmla="val 7446"/>
                  </a:avLst>
                </a:prstGeom>
                <a:solidFill>
                  <a:schemeClr val="accent1"/>
                </a:solidFill>
                <a:ln w="38100" cap="flat" cmpd="sng" algn="ctr">
                  <a:solidFill>
                    <a:schemeClr val="tx1"/>
                  </a:solidFill>
                  <a:prstDash val="sysDash"/>
                  <a:round/>
                  <a:headEnd type="none" w="med" len="med"/>
                  <a:tailEnd type="arrow"/>
                </a:ln>
                <a:effectLst/>
              </p:spPr>
            </p:cxnSp>
            <p:cxnSp>
              <p:nvCxnSpPr>
                <p:cNvPr id="54" name="Curved Connector 53"/>
                <p:cNvCxnSpPr>
                  <a:stCxn id="131" idx="6"/>
                  <a:endCxn id="52" idx="2"/>
                </p:cNvCxnSpPr>
                <p:nvPr/>
              </p:nvCxnSpPr>
              <p:spPr bwMode="auto">
                <a:xfrm>
                  <a:off x="3619500" y="3089910"/>
                  <a:ext cx="1790700" cy="1024890"/>
                </a:xfrm>
                <a:prstGeom prst="curvedConnector3">
                  <a:avLst>
                    <a:gd name="adj1" fmla="val -1064"/>
                  </a:avLst>
                </a:prstGeom>
                <a:solidFill>
                  <a:schemeClr val="accent1"/>
                </a:solidFill>
                <a:ln w="38100" cap="flat" cmpd="sng" algn="ctr">
                  <a:solidFill>
                    <a:schemeClr val="tx1"/>
                  </a:solidFill>
                  <a:prstDash val="sysDash"/>
                  <a:round/>
                  <a:headEnd type="none" w="med" len="med"/>
                  <a:tailEnd type="arrow"/>
                </a:ln>
                <a:effectLst/>
              </p:spPr>
            </p:cxnSp>
            <p:cxnSp>
              <p:nvCxnSpPr>
                <p:cNvPr id="55" name="Curved Connector 54"/>
                <p:cNvCxnSpPr>
                  <a:endCxn id="52" idx="2"/>
                </p:cNvCxnSpPr>
                <p:nvPr/>
              </p:nvCxnSpPr>
              <p:spPr bwMode="auto">
                <a:xfrm rot="16200000" flipH="1">
                  <a:off x="3314700" y="2019300"/>
                  <a:ext cx="2438400" cy="1752600"/>
                </a:xfrm>
                <a:prstGeom prst="curvedConnector2">
                  <a:avLst/>
                </a:prstGeom>
                <a:solidFill>
                  <a:schemeClr val="accent1"/>
                </a:solidFill>
                <a:ln w="38100" cap="flat" cmpd="sng" algn="ctr">
                  <a:solidFill>
                    <a:schemeClr val="tx1"/>
                  </a:solidFill>
                  <a:prstDash val="sysDash"/>
                  <a:round/>
                  <a:headEnd type="none" w="med" len="med"/>
                  <a:tailEnd type="arrow"/>
                </a:ln>
                <a:effectLst/>
              </p:spPr>
            </p:cxnSp>
          </p:grpSp>
          <p:grpSp>
            <p:nvGrpSpPr>
              <p:cNvPr id="104" name="Group 103"/>
              <p:cNvGrpSpPr/>
              <p:nvPr/>
            </p:nvGrpSpPr>
            <p:grpSpPr>
              <a:xfrm>
                <a:off x="3276600" y="1066800"/>
                <a:ext cx="2583180" cy="2651760"/>
                <a:chOff x="838200" y="2971800"/>
                <a:chExt cx="2870200" cy="2946400"/>
              </a:xfrm>
            </p:grpSpPr>
            <p:grpSp>
              <p:nvGrpSpPr>
                <p:cNvPr id="105" name="Group 98"/>
                <p:cNvGrpSpPr/>
                <p:nvPr/>
              </p:nvGrpSpPr>
              <p:grpSpPr>
                <a:xfrm>
                  <a:off x="838200" y="2971800"/>
                  <a:ext cx="2870200" cy="2946400"/>
                  <a:chOff x="838200" y="2971800"/>
                  <a:chExt cx="2870200" cy="2946400"/>
                </a:xfrm>
              </p:grpSpPr>
              <p:sp>
                <p:nvSpPr>
                  <p:cNvPr id="128" name="Oval 127"/>
                  <p:cNvSpPr/>
                  <p:nvPr/>
                </p:nvSpPr>
                <p:spPr bwMode="auto">
                  <a:xfrm>
                    <a:off x="838200" y="4191000"/>
                    <a:ext cx="381000" cy="381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b="1" dirty="0" smtClean="0">
                        <a:effectLst>
                          <a:outerShdw blurRad="38100" dist="38100" dir="2700000" algn="tl">
                            <a:srgbClr val="FFFFFF"/>
                          </a:outerShdw>
                        </a:effectLst>
                        <a:latin typeface="Arial" charset="0"/>
                      </a:rPr>
                      <a:t>F</a:t>
                    </a:r>
                    <a:r>
                      <a:rPr lang="en-US" sz="1600" b="1" dirty="0" smtClean="0">
                        <a:effectLst>
                          <a:outerShdw blurRad="38100" dist="38100" dir="2700000" algn="tl">
                            <a:srgbClr val="FFFFFF"/>
                          </a:outerShdw>
                        </a:effectLst>
                        <a:latin typeface="Arial" charset="0"/>
                      </a:rPr>
                      <a:t>2</a:t>
                    </a:r>
                  </a:p>
                </p:txBody>
              </p:sp>
              <p:grpSp>
                <p:nvGrpSpPr>
                  <p:cNvPr id="129" name="Group 85"/>
                  <p:cNvGrpSpPr/>
                  <p:nvPr/>
                </p:nvGrpSpPr>
                <p:grpSpPr>
                  <a:xfrm>
                    <a:off x="838200" y="2971800"/>
                    <a:ext cx="2870200" cy="2946400"/>
                    <a:chOff x="838200" y="2971800"/>
                    <a:chExt cx="2870200" cy="2946400"/>
                  </a:xfrm>
                </p:grpSpPr>
                <p:sp>
                  <p:nvSpPr>
                    <p:cNvPr id="130" name="Oval 10"/>
                    <p:cNvSpPr/>
                    <p:nvPr/>
                  </p:nvSpPr>
                  <p:spPr bwMode="auto">
                    <a:xfrm>
                      <a:off x="838200" y="3429000"/>
                      <a:ext cx="381000" cy="381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b="1" dirty="0" smtClean="0">
                          <a:effectLst>
                            <a:outerShdw blurRad="38100" dist="38100" dir="2700000" algn="tl">
                              <a:srgbClr val="FFFFFF"/>
                            </a:outerShdw>
                          </a:effectLst>
                          <a:latin typeface="Arial" charset="0"/>
                        </a:rPr>
                        <a:t>F</a:t>
                      </a:r>
                      <a:r>
                        <a:rPr lang="en-US" sz="1600" b="1" dirty="0" smtClean="0">
                          <a:effectLst>
                            <a:outerShdw blurRad="38100" dist="38100" dir="2700000" algn="tl">
                              <a:srgbClr val="FFFFFF"/>
                            </a:outerShdw>
                          </a:effectLst>
                          <a:latin typeface="Arial" charset="0"/>
                        </a:rPr>
                        <a:t>1</a:t>
                      </a:r>
                    </a:p>
                  </p:txBody>
                </p:sp>
                <p:sp>
                  <p:nvSpPr>
                    <p:cNvPr id="131" name="Oval 130"/>
                    <p:cNvSpPr/>
                    <p:nvPr/>
                  </p:nvSpPr>
                  <p:spPr bwMode="auto">
                    <a:xfrm>
                      <a:off x="838200" y="5029200"/>
                      <a:ext cx="381000" cy="381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b="1" dirty="0" smtClean="0">
                          <a:effectLst>
                            <a:outerShdw blurRad="38100" dist="38100" dir="2700000" algn="tl">
                              <a:srgbClr val="FFFFFF"/>
                            </a:outerShdw>
                          </a:effectLst>
                          <a:latin typeface="Arial" charset="0"/>
                        </a:rPr>
                        <a:t>F</a:t>
                      </a:r>
                      <a:r>
                        <a:rPr lang="en-US" sz="1600" b="1" dirty="0" smtClean="0">
                          <a:effectLst>
                            <a:outerShdw blurRad="38100" dist="38100" dir="2700000" algn="tl">
                              <a:srgbClr val="FFFFFF"/>
                            </a:outerShdw>
                          </a:effectLst>
                          <a:latin typeface="Arial" charset="0"/>
                        </a:rPr>
                        <a:t>3</a:t>
                      </a:r>
                    </a:p>
                  </p:txBody>
                </p:sp>
                <p:sp>
                  <p:nvSpPr>
                    <p:cNvPr id="132" name="Oval 8"/>
                    <p:cNvSpPr/>
                    <p:nvPr/>
                  </p:nvSpPr>
                  <p:spPr bwMode="auto">
                    <a:xfrm>
                      <a:off x="3200400" y="3581400"/>
                      <a:ext cx="508000" cy="5080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W2</a:t>
                      </a:r>
                    </a:p>
                  </p:txBody>
                </p:sp>
                <p:sp>
                  <p:nvSpPr>
                    <p:cNvPr id="133" name="Oval 132"/>
                    <p:cNvSpPr/>
                    <p:nvPr/>
                  </p:nvSpPr>
                  <p:spPr bwMode="auto">
                    <a:xfrm>
                      <a:off x="3200400" y="2971800"/>
                      <a:ext cx="508000" cy="5080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W1</a:t>
                      </a:r>
                    </a:p>
                  </p:txBody>
                </p:sp>
                <p:sp>
                  <p:nvSpPr>
                    <p:cNvPr id="134" name="Oval 133"/>
                    <p:cNvSpPr/>
                    <p:nvPr/>
                  </p:nvSpPr>
                  <p:spPr bwMode="auto">
                    <a:xfrm>
                      <a:off x="3200400" y="4191000"/>
                      <a:ext cx="508000" cy="5080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W3</a:t>
                      </a:r>
                    </a:p>
                  </p:txBody>
                </p:sp>
                <p:sp>
                  <p:nvSpPr>
                    <p:cNvPr id="135" name="Oval 134"/>
                    <p:cNvSpPr/>
                    <p:nvPr/>
                  </p:nvSpPr>
                  <p:spPr bwMode="auto">
                    <a:xfrm>
                      <a:off x="3200400" y="4800600"/>
                      <a:ext cx="508000" cy="5080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W4</a:t>
                      </a:r>
                    </a:p>
                  </p:txBody>
                </p:sp>
                <p:sp>
                  <p:nvSpPr>
                    <p:cNvPr id="136" name="Oval 135"/>
                    <p:cNvSpPr/>
                    <p:nvPr/>
                  </p:nvSpPr>
                  <p:spPr bwMode="auto">
                    <a:xfrm>
                      <a:off x="3200400" y="5410200"/>
                      <a:ext cx="508000" cy="5080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W5</a:t>
                      </a:r>
                    </a:p>
                  </p:txBody>
                </p:sp>
                <p:sp>
                  <p:nvSpPr>
                    <p:cNvPr id="137" name="Oval 136"/>
                    <p:cNvSpPr/>
                    <p:nvPr/>
                  </p:nvSpPr>
                  <p:spPr bwMode="auto">
                    <a:xfrm>
                      <a:off x="1752600" y="3581400"/>
                      <a:ext cx="457200" cy="457200"/>
                    </a:xfrm>
                    <a:prstGeom prst="ellipse">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D1</a:t>
                      </a:r>
                    </a:p>
                  </p:txBody>
                </p:sp>
                <p:sp>
                  <p:nvSpPr>
                    <p:cNvPr id="138" name="Oval 26"/>
                    <p:cNvSpPr/>
                    <p:nvPr/>
                  </p:nvSpPr>
                  <p:spPr bwMode="auto">
                    <a:xfrm>
                      <a:off x="1752600" y="4495800"/>
                      <a:ext cx="457200" cy="457200"/>
                    </a:xfrm>
                    <a:prstGeom prst="ellipse">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D2</a:t>
                      </a:r>
                    </a:p>
                  </p:txBody>
                </p:sp>
              </p:grpSp>
            </p:grpSp>
            <p:grpSp>
              <p:nvGrpSpPr>
                <p:cNvPr id="106" name="Group 96"/>
                <p:cNvGrpSpPr/>
                <p:nvPr/>
              </p:nvGrpSpPr>
              <p:grpSpPr>
                <a:xfrm>
                  <a:off x="1219200" y="3225800"/>
                  <a:ext cx="1981200" cy="2438400"/>
                  <a:chOff x="1219200" y="3225800"/>
                  <a:chExt cx="1981200" cy="2438400"/>
                </a:xfrm>
              </p:grpSpPr>
              <p:grpSp>
                <p:nvGrpSpPr>
                  <p:cNvPr id="107" name="Group 84"/>
                  <p:cNvGrpSpPr/>
                  <p:nvPr/>
                </p:nvGrpSpPr>
                <p:grpSpPr>
                  <a:xfrm>
                    <a:off x="1219200" y="3225800"/>
                    <a:ext cx="1981200" cy="2438400"/>
                    <a:chOff x="1219200" y="3225800"/>
                    <a:chExt cx="1981200" cy="2438400"/>
                  </a:xfrm>
                </p:grpSpPr>
                <p:grpSp>
                  <p:nvGrpSpPr>
                    <p:cNvPr id="110" name="Group 80"/>
                    <p:cNvGrpSpPr/>
                    <p:nvPr/>
                  </p:nvGrpSpPr>
                  <p:grpSpPr>
                    <a:xfrm>
                      <a:off x="1219200" y="3619500"/>
                      <a:ext cx="533400" cy="1600200"/>
                      <a:chOff x="1219200" y="3619500"/>
                      <a:chExt cx="533400" cy="1600200"/>
                    </a:xfrm>
                  </p:grpSpPr>
                  <p:cxnSp>
                    <p:nvCxnSpPr>
                      <p:cNvPr id="124" name="Straight Arrow Connector 123"/>
                      <p:cNvCxnSpPr>
                        <a:endCxn id="137" idx="2"/>
                      </p:cNvCxnSpPr>
                      <p:nvPr/>
                    </p:nvCxnSpPr>
                    <p:spPr bwMode="auto">
                      <a:xfrm>
                        <a:off x="1219200" y="3628340"/>
                        <a:ext cx="533400" cy="18166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25" name="Straight Arrow Connector 124"/>
                      <p:cNvCxnSpPr/>
                      <p:nvPr/>
                    </p:nvCxnSpPr>
                    <p:spPr bwMode="auto">
                      <a:xfrm>
                        <a:off x="1219200" y="3619500"/>
                        <a:ext cx="533400" cy="11049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26" name="Straight Arrow Connector 125"/>
                      <p:cNvCxnSpPr>
                        <a:stCxn id="131" idx="6"/>
                        <a:endCxn id="137" idx="2"/>
                      </p:cNvCxnSpPr>
                      <p:nvPr/>
                    </p:nvCxnSpPr>
                    <p:spPr bwMode="auto">
                      <a:xfrm flipV="1">
                        <a:off x="1219200" y="3810000"/>
                        <a:ext cx="533400" cy="14097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27" name="Straight Arrow Connector 126"/>
                      <p:cNvCxnSpPr>
                        <a:stCxn id="131" idx="6"/>
                      </p:cNvCxnSpPr>
                      <p:nvPr/>
                    </p:nvCxnSpPr>
                    <p:spPr bwMode="auto">
                      <a:xfrm flipV="1">
                        <a:off x="1219200" y="4724400"/>
                        <a:ext cx="533400" cy="4953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nvGrpSpPr>
                    <p:cNvPr id="111" name="Group 83"/>
                    <p:cNvGrpSpPr/>
                    <p:nvPr/>
                  </p:nvGrpSpPr>
                  <p:grpSpPr>
                    <a:xfrm>
                      <a:off x="2209800" y="3225800"/>
                      <a:ext cx="990600" cy="2438400"/>
                      <a:chOff x="2209800" y="3225800"/>
                      <a:chExt cx="990600" cy="2438400"/>
                    </a:xfrm>
                  </p:grpSpPr>
                  <p:cxnSp>
                    <p:nvCxnSpPr>
                      <p:cNvPr id="112" name="Straight Arrow Connector 111"/>
                      <p:cNvCxnSpPr>
                        <a:stCxn id="137" idx="6"/>
                        <a:endCxn id="134" idx="2"/>
                      </p:cNvCxnSpPr>
                      <p:nvPr/>
                    </p:nvCxnSpPr>
                    <p:spPr bwMode="auto">
                      <a:xfrm>
                        <a:off x="2209800" y="3810000"/>
                        <a:ext cx="990600" cy="6350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nvGrpSpPr>
                      <p:cNvPr id="113" name="Group 82"/>
                      <p:cNvGrpSpPr/>
                      <p:nvPr/>
                    </p:nvGrpSpPr>
                    <p:grpSpPr>
                      <a:xfrm>
                        <a:off x="2209800" y="3225800"/>
                        <a:ext cx="990600" cy="2438400"/>
                        <a:chOff x="2209800" y="3225800"/>
                        <a:chExt cx="990600" cy="2438400"/>
                      </a:xfrm>
                    </p:grpSpPr>
                    <p:cxnSp>
                      <p:nvCxnSpPr>
                        <p:cNvPr id="114" name="Straight Arrow Connector 113"/>
                        <p:cNvCxnSpPr>
                          <a:endCxn id="133" idx="2"/>
                        </p:cNvCxnSpPr>
                        <p:nvPr/>
                      </p:nvCxnSpPr>
                      <p:spPr bwMode="auto">
                        <a:xfrm flipV="1">
                          <a:off x="2209800" y="3225800"/>
                          <a:ext cx="990600" cy="14986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15" name="Straight Arrow Connector 114"/>
                        <p:cNvCxnSpPr/>
                        <p:nvPr/>
                      </p:nvCxnSpPr>
                      <p:spPr bwMode="auto">
                        <a:xfrm flipV="1">
                          <a:off x="2209800" y="3810000"/>
                          <a:ext cx="990600" cy="9144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16" name="Straight Arrow Connector 115"/>
                        <p:cNvCxnSpPr/>
                        <p:nvPr/>
                      </p:nvCxnSpPr>
                      <p:spPr bwMode="auto">
                        <a:xfrm>
                          <a:off x="2209800" y="4724400"/>
                          <a:ext cx="914400" cy="3048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nvGrpSpPr>
                        <p:cNvPr id="117" name="Group 81"/>
                        <p:cNvGrpSpPr/>
                        <p:nvPr/>
                      </p:nvGrpSpPr>
                      <p:grpSpPr>
                        <a:xfrm>
                          <a:off x="2209800" y="3225800"/>
                          <a:ext cx="990600" cy="2438400"/>
                          <a:chOff x="2209800" y="3225800"/>
                          <a:chExt cx="990600" cy="2438400"/>
                        </a:xfrm>
                      </p:grpSpPr>
                      <p:cxnSp>
                        <p:nvCxnSpPr>
                          <p:cNvPr id="118" name="Straight Arrow Connector 117"/>
                          <p:cNvCxnSpPr>
                            <a:stCxn id="137" idx="6"/>
                            <a:endCxn id="133" idx="2"/>
                          </p:cNvCxnSpPr>
                          <p:nvPr/>
                        </p:nvCxnSpPr>
                        <p:spPr bwMode="auto">
                          <a:xfrm flipV="1">
                            <a:off x="2209800" y="3225800"/>
                            <a:ext cx="990600" cy="5842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19" name="Straight Arrow Connector 118"/>
                          <p:cNvCxnSpPr>
                            <a:stCxn id="137" idx="6"/>
                          </p:cNvCxnSpPr>
                          <p:nvPr/>
                        </p:nvCxnSpPr>
                        <p:spPr bwMode="auto">
                          <a:xfrm>
                            <a:off x="2209800" y="3810000"/>
                            <a:ext cx="990600" cy="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20" name="Straight Arrow Connector 119"/>
                          <p:cNvCxnSpPr>
                            <a:stCxn id="137" idx="6"/>
                            <a:endCxn id="135" idx="2"/>
                          </p:cNvCxnSpPr>
                          <p:nvPr/>
                        </p:nvCxnSpPr>
                        <p:spPr bwMode="auto">
                          <a:xfrm>
                            <a:off x="2209800" y="3810000"/>
                            <a:ext cx="990600" cy="12446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21" name="Straight Arrow Connector 120"/>
                          <p:cNvCxnSpPr>
                            <a:stCxn id="137" idx="6"/>
                            <a:endCxn id="136" idx="2"/>
                          </p:cNvCxnSpPr>
                          <p:nvPr/>
                        </p:nvCxnSpPr>
                        <p:spPr bwMode="auto">
                          <a:xfrm>
                            <a:off x="2209800" y="3810000"/>
                            <a:ext cx="990600" cy="18542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22" name="Straight Arrow Connector 121"/>
                          <p:cNvCxnSpPr>
                            <a:endCxn id="134" idx="2"/>
                          </p:cNvCxnSpPr>
                          <p:nvPr/>
                        </p:nvCxnSpPr>
                        <p:spPr bwMode="auto">
                          <a:xfrm flipV="1">
                            <a:off x="2209800" y="4445000"/>
                            <a:ext cx="990600" cy="2794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23" name="Straight Arrow Connector 122"/>
                          <p:cNvCxnSpPr>
                            <a:endCxn id="136" idx="2"/>
                          </p:cNvCxnSpPr>
                          <p:nvPr/>
                        </p:nvCxnSpPr>
                        <p:spPr bwMode="auto">
                          <a:xfrm>
                            <a:off x="2209800" y="4724400"/>
                            <a:ext cx="990600" cy="9398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grpSp>
              </p:grpSp>
              <p:cxnSp>
                <p:nvCxnSpPr>
                  <p:cNvPr id="108" name="Straight Arrow Connector 107"/>
                  <p:cNvCxnSpPr>
                    <a:stCxn id="128" idx="6"/>
                    <a:endCxn id="137" idx="2"/>
                  </p:cNvCxnSpPr>
                  <p:nvPr/>
                </p:nvCxnSpPr>
                <p:spPr bwMode="auto">
                  <a:xfrm flipV="1">
                    <a:off x="1219200" y="3810000"/>
                    <a:ext cx="533400" cy="5715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09" name="Straight Arrow Connector 108"/>
                  <p:cNvCxnSpPr>
                    <a:stCxn id="128" idx="6"/>
                  </p:cNvCxnSpPr>
                  <p:nvPr/>
                </p:nvCxnSpPr>
                <p:spPr bwMode="auto">
                  <a:xfrm>
                    <a:off x="1219200" y="4381500"/>
                    <a:ext cx="533400" cy="3429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grpSp>
        <p:sp>
          <p:nvSpPr>
            <p:cNvPr id="274" name="TextBox 273"/>
            <p:cNvSpPr txBox="1"/>
            <p:nvPr/>
          </p:nvSpPr>
          <p:spPr>
            <a:xfrm>
              <a:off x="3124200" y="4572000"/>
              <a:ext cx="2819400" cy="1631216"/>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Dummy destination W6 gets direct shipments @ 0 cost per unit. All equality constraints.</a:t>
              </a:r>
              <a:endParaRPr lang="en-US" dirty="0"/>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Networks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14</a:t>
            </a:fld>
            <a:endParaRPr lang="en-US" dirty="0"/>
          </a:p>
        </p:txBody>
      </p:sp>
      <p:grpSp>
        <p:nvGrpSpPr>
          <p:cNvPr id="4" name="Group 55"/>
          <p:cNvGrpSpPr/>
          <p:nvPr/>
        </p:nvGrpSpPr>
        <p:grpSpPr>
          <a:xfrm>
            <a:off x="426720" y="2103730"/>
            <a:ext cx="2819400" cy="3657600"/>
            <a:chOff x="457200" y="1295400"/>
            <a:chExt cx="2819400" cy="3657600"/>
          </a:xfrm>
        </p:grpSpPr>
        <p:grpSp>
          <p:nvGrpSpPr>
            <p:cNvPr id="5" name="Group 4"/>
            <p:cNvGrpSpPr/>
            <p:nvPr/>
          </p:nvGrpSpPr>
          <p:grpSpPr>
            <a:xfrm>
              <a:off x="457200" y="1295400"/>
              <a:ext cx="2819400" cy="2895600"/>
              <a:chOff x="838200" y="2971800"/>
              <a:chExt cx="2819400" cy="2895600"/>
            </a:xfrm>
          </p:grpSpPr>
          <p:grpSp>
            <p:nvGrpSpPr>
              <p:cNvPr id="6" name="Group 98"/>
              <p:cNvGrpSpPr/>
              <p:nvPr/>
            </p:nvGrpSpPr>
            <p:grpSpPr>
              <a:xfrm>
                <a:off x="838200" y="2971800"/>
                <a:ext cx="2819400" cy="2895600"/>
                <a:chOff x="838200" y="2971800"/>
                <a:chExt cx="2819400" cy="2895600"/>
              </a:xfrm>
            </p:grpSpPr>
            <p:sp>
              <p:nvSpPr>
                <p:cNvPr id="29" name="Oval 28"/>
                <p:cNvSpPr/>
                <p:nvPr/>
              </p:nvSpPr>
              <p:spPr bwMode="auto">
                <a:xfrm>
                  <a:off x="838200" y="4191000"/>
                  <a:ext cx="381000" cy="381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F2</a:t>
                  </a:r>
                </a:p>
              </p:txBody>
            </p:sp>
            <p:grpSp>
              <p:nvGrpSpPr>
                <p:cNvPr id="7" name="Group 85"/>
                <p:cNvGrpSpPr/>
                <p:nvPr/>
              </p:nvGrpSpPr>
              <p:grpSpPr>
                <a:xfrm>
                  <a:off x="838200" y="2971800"/>
                  <a:ext cx="2819400" cy="2895600"/>
                  <a:chOff x="838200" y="2971800"/>
                  <a:chExt cx="2819400" cy="2895600"/>
                </a:xfrm>
              </p:grpSpPr>
              <p:sp>
                <p:nvSpPr>
                  <p:cNvPr id="31" name="Oval 10"/>
                  <p:cNvSpPr/>
                  <p:nvPr/>
                </p:nvSpPr>
                <p:spPr bwMode="auto">
                  <a:xfrm>
                    <a:off x="838200" y="3429000"/>
                    <a:ext cx="381000" cy="381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F1</a:t>
                    </a:r>
                  </a:p>
                </p:txBody>
              </p:sp>
              <p:sp>
                <p:nvSpPr>
                  <p:cNvPr id="32" name="Oval 31"/>
                  <p:cNvSpPr/>
                  <p:nvPr/>
                </p:nvSpPr>
                <p:spPr bwMode="auto">
                  <a:xfrm>
                    <a:off x="838200" y="5029200"/>
                    <a:ext cx="381000" cy="3810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F3</a:t>
                    </a:r>
                  </a:p>
                </p:txBody>
              </p:sp>
              <p:sp>
                <p:nvSpPr>
                  <p:cNvPr id="33" name="Oval 8"/>
                  <p:cNvSpPr/>
                  <p:nvPr/>
                </p:nvSpPr>
                <p:spPr bwMode="auto">
                  <a:xfrm>
                    <a:off x="3200400" y="3581400"/>
                    <a:ext cx="457200" cy="4572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W2</a:t>
                    </a:r>
                  </a:p>
                </p:txBody>
              </p:sp>
              <p:sp>
                <p:nvSpPr>
                  <p:cNvPr id="34" name="Oval 33"/>
                  <p:cNvSpPr/>
                  <p:nvPr/>
                </p:nvSpPr>
                <p:spPr bwMode="auto">
                  <a:xfrm>
                    <a:off x="3200400" y="2971800"/>
                    <a:ext cx="457200" cy="4572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W1</a:t>
                    </a:r>
                  </a:p>
                </p:txBody>
              </p:sp>
              <p:sp>
                <p:nvSpPr>
                  <p:cNvPr id="35" name="Oval 34"/>
                  <p:cNvSpPr/>
                  <p:nvPr/>
                </p:nvSpPr>
                <p:spPr bwMode="auto">
                  <a:xfrm>
                    <a:off x="3200400" y="4191000"/>
                    <a:ext cx="457200" cy="4572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W3</a:t>
                    </a:r>
                  </a:p>
                </p:txBody>
              </p:sp>
              <p:sp>
                <p:nvSpPr>
                  <p:cNvPr id="36" name="Oval 35"/>
                  <p:cNvSpPr/>
                  <p:nvPr/>
                </p:nvSpPr>
                <p:spPr bwMode="auto">
                  <a:xfrm>
                    <a:off x="3200400" y="4800600"/>
                    <a:ext cx="457200" cy="4572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W4</a:t>
                    </a:r>
                  </a:p>
                </p:txBody>
              </p:sp>
              <p:sp>
                <p:nvSpPr>
                  <p:cNvPr id="37" name="Oval 36"/>
                  <p:cNvSpPr/>
                  <p:nvPr/>
                </p:nvSpPr>
                <p:spPr bwMode="auto">
                  <a:xfrm>
                    <a:off x="3200400" y="5410200"/>
                    <a:ext cx="457200" cy="457200"/>
                  </a:xfrm>
                  <a:prstGeom prst="ellipse">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W5</a:t>
                    </a:r>
                  </a:p>
                </p:txBody>
              </p:sp>
              <p:sp>
                <p:nvSpPr>
                  <p:cNvPr id="38" name="Oval 37"/>
                  <p:cNvSpPr/>
                  <p:nvPr/>
                </p:nvSpPr>
                <p:spPr bwMode="auto">
                  <a:xfrm>
                    <a:off x="1752600" y="3581400"/>
                    <a:ext cx="457200" cy="457200"/>
                  </a:xfrm>
                  <a:prstGeom prst="ellipse">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D1</a:t>
                    </a:r>
                  </a:p>
                </p:txBody>
              </p:sp>
              <p:sp>
                <p:nvSpPr>
                  <p:cNvPr id="39" name="Oval 26"/>
                  <p:cNvSpPr/>
                  <p:nvPr/>
                </p:nvSpPr>
                <p:spPr bwMode="auto">
                  <a:xfrm>
                    <a:off x="1752600" y="4495800"/>
                    <a:ext cx="457200" cy="457200"/>
                  </a:xfrm>
                  <a:prstGeom prst="ellipse">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D2</a:t>
                    </a:r>
                  </a:p>
                </p:txBody>
              </p:sp>
            </p:grpSp>
          </p:grpSp>
          <p:grpSp>
            <p:nvGrpSpPr>
              <p:cNvPr id="8" name="Group 96"/>
              <p:cNvGrpSpPr/>
              <p:nvPr/>
            </p:nvGrpSpPr>
            <p:grpSpPr>
              <a:xfrm>
                <a:off x="1219200" y="3200400"/>
                <a:ext cx="1981200" cy="2438400"/>
                <a:chOff x="1219200" y="3200400"/>
                <a:chExt cx="1981200" cy="2438400"/>
              </a:xfrm>
            </p:grpSpPr>
            <p:grpSp>
              <p:nvGrpSpPr>
                <p:cNvPr id="11" name="Group 84"/>
                <p:cNvGrpSpPr/>
                <p:nvPr/>
              </p:nvGrpSpPr>
              <p:grpSpPr>
                <a:xfrm>
                  <a:off x="1219200" y="3200400"/>
                  <a:ext cx="1981200" cy="2438400"/>
                  <a:chOff x="1219200" y="3200400"/>
                  <a:chExt cx="1981200" cy="2438400"/>
                </a:xfrm>
              </p:grpSpPr>
              <p:grpSp>
                <p:nvGrpSpPr>
                  <p:cNvPr id="12" name="Group 80"/>
                  <p:cNvGrpSpPr/>
                  <p:nvPr/>
                </p:nvGrpSpPr>
                <p:grpSpPr>
                  <a:xfrm>
                    <a:off x="1219200" y="3619500"/>
                    <a:ext cx="533400" cy="1600200"/>
                    <a:chOff x="1219200" y="3619500"/>
                    <a:chExt cx="533400" cy="1600200"/>
                  </a:xfrm>
                </p:grpSpPr>
                <p:cxnSp>
                  <p:nvCxnSpPr>
                    <p:cNvPr id="25" name="Straight Arrow Connector 24"/>
                    <p:cNvCxnSpPr>
                      <a:endCxn id="38" idx="2"/>
                    </p:cNvCxnSpPr>
                    <p:nvPr/>
                  </p:nvCxnSpPr>
                  <p:spPr bwMode="auto">
                    <a:xfrm>
                      <a:off x="1219200" y="3628340"/>
                      <a:ext cx="533400" cy="18166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6" name="Straight Arrow Connector 25"/>
                    <p:cNvCxnSpPr/>
                    <p:nvPr/>
                  </p:nvCxnSpPr>
                  <p:spPr bwMode="auto">
                    <a:xfrm>
                      <a:off x="1219200" y="3619500"/>
                      <a:ext cx="533400" cy="11049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7" name="Straight Arrow Connector 26"/>
                    <p:cNvCxnSpPr>
                      <a:stCxn id="32" idx="6"/>
                      <a:endCxn id="38" idx="2"/>
                    </p:cNvCxnSpPr>
                    <p:nvPr/>
                  </p:nvCxnSpPr>
                  <p:spPr bwMode="auto">
                    <a:xfrm flipV="1">
                      <a:off x="1219200" y="3810000"/>
                      <a:ext cx="533400" cy="14097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8" name="Straight Arrow Connector 27"/>
                    <p:cNvCxnSpPr>
                      <a:stCxn id="32" idx="6"/>
                    </p:cNvCxnSpPr>
                    <p:nvPr/>
                  </p:nvCxnSpPr>
                  <p:spPr bwMode="auto">
                    <a:xfrm flipV="1">
                      <a:off x="1219200" y="4724400"/>
                      <a:ext cx="533400" cy="4953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nvGrpSpPr>
                  <p:cNvPr id="14" name="Group 83"/>
                  <p:cNvGrpSpPr/>
                  <p:nvPr/>
                </p:nvGrpSpPr>
                <p:grpSpPr>
                  <a:xfrm>
                    <a:off x="2209800" y="3200400"/>
                    <a:ext cx="990600" cy="2438400"/>
                    <a:chOff x="2209800" y="3200400"/>
                    <a:chExt cx="990600" cy="2438400"/>
                  </a:xfrm>
                </p:grpSpPr>
                <p:cxnSp>
                  <p:nvCxnSpPr>
                    <p:cNvPr id="13" name="Straight Arrow Connector 12"/>
                    <p:cNvCxnSpPr>
                      <a:stCxn id="38" idx="6"/>
                      <a:endCxn id="35" idx="2"/>
                    </p:cNvCxnSpPr>
                    <p:nvPr/>
                  </p:nvCxnSpPr>
                  <p:spPr bwMode="auto">
                    <a:xfrm>
                      <a:off x="2209800" y="3810000"/>
                      <a:ext cx="990600" cy="6096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nvGrpSpPr>
                    <p:cNvPr id="18" name="Group 82"/>
                    <p:cNvGrpSpPr/>
                    <p:nvPr/>
                  </p:nvGrpSpPr>
                  <p:grpSpPr>
                    <a:xfrm>
                      <a:off x="2209800" y="3200400"/>
                      <a:ext cx="990600" cy="2438400"/>
                      <a:chOff x="2209800" y="3200400"/>
                      <a:chExt cx="990600" cy="2438400"/>
                    </a:xfrm>
                  </p:grpSpPr>
                  <p:cxnSp>
                    <p:nvCxnSpPr>
                      <p:cNvPr id="15" name="Straight Arrow Connector 14"/>
                      <p:cNvCxnSpPr>
                        <a:endCxn id="34" idx="2"/>
                      </p:cNvCxnSpPr>
                      <p:nvPr/>
                    </p:nvCxnSpPr>
                    <p:spPr bwMode="auto">
                      <a:xfrm flipV="1">
                        <a:off x="2209800" y="3200400"/>
                        <a:ext cx="990600" cy="15240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flipV="1">
                        <a:off x="2209800" y="3810000"/>
                        <a:ext cx="990600" cy="9144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7" name="Straight Arrow Connector 16"/>
                      <p:cNvCxnSpPr/>
                      <p:nvPr/>
                    </p:nvCxnSpPr>
                    <p:spPr bwMode="auto">
                      <a:xfrm>
                        <a:off x="2209800" y="4724400"/>
                        <a:ext cx="914400" cy="3048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nvGrpSpPr>
                      <p:cNvPr id="30" name="Group 81"/>
                      <p:cNvGrpSpPr/>
                      <p:nvPr/>
                    </p:nvGrpSpPr>
                    <p:grpSpPr>
                      <a:xfrm>
                        <a:off x="2209800" y="3200400"/>
                        <a:ext cx="990600" cy="2438400"/>
                        <a:chOff x="2209800" y="3200400"/>
                        <a:chExt cx="990600" cy="2438400"/>
                      </a:xfrm>
                    </p:grpSpPr>
                    <p:cxnSp>
                      <p:nvCxnSpPr>
                        <p:cNvPr id="19" name="Straight Arrow Connector 18"/>
                        <p:cNvCxnSpPr>
                          <a:stCxn id="38" idx="6"/>
                          <a:endCxn id="34" idx="2"/>
                        </p:cNvCxnSpPr>
                        <p:nvPr/>
                      </p:nvCxnSpPr>
                      <p:spPr bwMode="auto">
                        <a:xfrm flipV="1">
                          <a:off x="2209800" y="3200400"/>
                          <a:ext cx="990600" cy="6096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0" name="Straight Arrow Connector 19"/>
                        <p:cNvCxnSpPr>
                          <a:stCxn id="38" idx="6"/>
                        </p:cNvCxnSpPr>
                        <p:nvPr/>
                      </p:nvCxnSpPr>
                      <p:spPr bwMode="auto">
                        <a:xfrm>
                          <a:off x="2209800" y="3810000"/>
                          <a:ext cx="990600" cy="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1" name="Straight Arrow Connector 20"/>
                        <p:cNvCxnSpPr>
                          <a:stCxn id="38" idx="6"/>
                          <a:endCxn id="36" idx="2"/>
                        </p:cNvCxnSpPr>
                        <p:nvPr/>
                      </p:nvCxnSpPr>
                      <p:spPr bwMode="auto">
                        <a:xfrm>
                          <a:off x="2209800" y="3810000"/>
                          <a:ext cx="990600" cy="12192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2" name="Straight Arrow Connector 21"/>
                        <p:cNvCxnSpPr>
                          <a:stCxn id="38" idx="6"/>
                          <a:endCxn id="37" idx="2"/>
                        </p:cNvCxnSpPr>
                        <p:nvPr/>
                      </p:nvCxnSpPr>
                      <p:spPr bwMode="auto">
                        <a:xfrm>
                          <a:off x="2209800" y="3810000"/>
                          <a:ext cx="990600" cy="18288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3" name="Straight Arrow Connector 22"/>
                        <p:cNvCxnSpPr>
                          <a:endCxn id="35" idx="2"/>
                        </p:cNvCxnSpPr>
                        <p:nvPr/>
                      </p:nvCxnSpPr>
                      <p:spPr bwMode="auto">
                        <a:xfrm flipV="1">
                          <a:off x="2209800" y="4419600"/>
                          <a:ext cx="990600" cy="3048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4" name="Straight Arrow Connector 23"/>
                        <p:cNvCxnSpPr>
                          <a:endCxn id="37" idx="2"/>
                        </p:cNvCxnSpPr>
                        <p:nvPr/>
                      </p:nvCxnSpPr>
                      <p:spPr bwMode="auto">
                        <a:xfrm>
                          <a:off x="2209800" y="4724400"/>
                          <a:ext cx="990600" cy="9144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grpSp>
            </p:grpSp>
            <p:cxnSp>
              <p:nvCxnSpPr>
                <p:cNvPr id="9" name="Straight Arrow Connector 8"/>
                <p:cNvCxnSpPr>
                  <a:stCxn id="29" idx="6"/>
                  <a:endCxn id="38" idx="2"/>
                </p:cNvCxnSpPr>
                <p:nvPr/>
              </p:nvCxnSpPr>
              <p:spPr bwMode="auto">
                <a:xfrm flipV="1">
                  <a:off x="1219200" y="3810000"/>
                  <a:ext cx="533400" cy="5715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0" name="Straight Arrow Connector 9"/>
                <p:cNvCxnSpPr>
                  <a:stCxn id="29" idx="6"/>
                </p:cNvCxnSpPr>
                <p:nvPr/>
              </p:nvCxnSpPr>
              <p:spPr bwMode="auto">
                <a:xfrm>
                  <a:off x="1219200" y="4381500"/>
                  <a:ext cx="533400" cy="3429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sp>
          <p:nvSpPr>
            <p:cNvPr id="40" name="Oval 39"/>
            <p:cNvSpPr/>
            <p:nvPr/>
          </p:nvSpPr>
          <p:spPr bwMode="auto">
            <a:xfrm>
              <a:off x="2819400" y="4495800"/>
              <a:ext cx="457200" cy="4572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W6</a:t>
              </a:r>
            </a:p>
          </p:txBody>
        </p:sp>
        <p:cxnSp>
          <p:nvCxnSpPr>
            <p:cNvPr id="44" name="Curved Connector 43"/>
            <p:cNvCxnSpPr>
              <a:stCxn id="29" idx="6"/>
              <a:endCxn id="40" idx="2"/>
            </p:cNvCxnSpPr>
            <p:nvPr/>
          </p:nvCxnSpPr>
          <p:spPr bwMode="auto">
            <a:xfrm>
              <a:off x="838200" y="2705100"/>
              <a:ext cx="1981200" cy="2019300"/>
            </a:xfrm>
            <a:prstGeom prst="curvedConnector3">
              <a:avLst>
                <a:gd name="adj1" fmla="val 5384"/>
              </a:avLst>
            </a:prstGeom>
            <a:solidFill>
              <a:schemeClr val="accent1"/>
            </a:solidFill>
            <a:ln w="38100" cap="flat" cmpd="sng" algn="ctr">
              <a:solidFill>
                <a:schemeClr val="tx1"/>
              </a:solidFill>
              <a:prstDash val="sysDash"/>
              <a:round/>
              <a:headEnd type="none" w="med" len="med"/>
              <a:tailEnd type="arrow"/>
            </a:ln>
            <a:effectLst/>
          </p:spPr>
        </p:cxnSp>
        <p:cxnSp>
          <p:nvCxnSpPr>
            <p:cNvPr id="48" name="Curved Connector 47"/>
            <p:cNvCxnSpPr>
              <a:stCxn id="32" idx="6"/>
              <a:endCxn id="40" idx="2"/>
            </p:cNvCxnSpPr>
            <p:nvPr/>
          </p:nvCxnSpPr>
          <p:spPr bwMode="auto">
            <a:xfrm>
              <a:off x="838200" y="3543300"/>
              <a:ext cx="1981200" cy="1181100"/>
            </a:xfrm>
            <a:prstGeom prst="curvedConnector3">
              <a:avLst>
                <a:gd name="adj1" fmla="val -2308"/>
              </a:avLst>
            </a:prstGeom>
            <a:solidFill>
              <a:schemeClr val="accent1"/>
            </a:solidFill>
            <a:ln w="38100" cap="flat" cmpd="sng" algn="ctr">
              <a:solidFill>
                <a:schemeClr val="tx1"/>
              </a:solidFill>
              <a:prstDash val="sysDash"/>
              <a:round/>
              <a:headEnd type="none" w="med" len="med"/>
              <a:tailEnd type="arrow"/>
            </a:ln>
            <a:effectLst/>
          </p:spPr>
        </p:cxnSp>
        <p:cxnSp>
          <p:nvCxnSpPr>
            <p:cNvPr id="51" name="Curved Connector 50"/>
            <p:cNvCxnSpPr>
              <a:stCxn id="31" idx="6"/>
              <a:endCxn id="40" idx="2"/>
            </p:cNvCxnSpPr>
            <p:nvPr/>
          </p:nvCxnSpPr>
          <p:spPr bwMode="auto">
            <a:xfrm>
              <a:off x="838200" y="1943100"/>
              <a:ext cx="1981200" cy="2781300"/>
            </a:xfrm>
            <a:prstGeom prst="curvedConnector3">
              <a:avLst>
                <a:gd name="adj1" fmla="val 10000"/>
              </a:avLst>
            </a:prstGeom>
            <a:solidFill>
              <a:schemeClr val="accent1"/>
            </a:solidFill>
            <a:ln w="38100" cap="flat" cmpd="sng" algn="ctr">
              <a:solidFill>
                <a:schemeClr val="tx1"/>
              </a:solidFill>
              <a:prstDash val="sysDash"/>
              <a:round/>
              <a:headEnd type="none" w="med" len="med"/>
              <a:tailEnd type="arrow"/>
            </a:ln>
            <a:effectLst/>
          </p:spPr>
        </p:cxnSp>
      </p:grpSp>
      <p:sp>
        <p:nvSpPr>
          <p:cNvPr id="61" name="Content Placeholder 2"/>
          <p:cNvSpPr txBox="1">
            <a:spLocks/>
          </p:cNvSpPr>
          <p:nvPr/>
        </p:nvSpPr>
        <p:spPr>
          <a:xfrm>
            <a:off x="3276600" y="2104340"/>
            <a:ext cx="5562600" cy="762000"/>
          </a:xfrm>
          <a:prstGeom prst="rect">
            <a:avLst/>
          </a:prstGeom>
          <a:solidFill>
            <a:srgbClr val="99CCFF"/>
          </a:solidFill>
        </p:spPr>
        <p:txBody>
          <a:bodyPr/>
          <a:lstStyle/>
          <a:p>
            <a:pPr>
              <a:spcBef>
                <a:spcPct val="20000"/>
              </a:spcBef>
              <a:defRPr/>
            </a:pPr>
            <a:r>
              <a:rPr lang="en-US" sz="2000" b="1" dirty="0" smtClean="0">
                <a:effectLst>
                  <a:outerShdw blurRad="38100" dist="38100" dir="2700000" algn="tl">
                    <a:srgbClr val="FFFFFF"/>
                  </a:outerShdw>
                </a:effectLst>
                <a:latin typeface="Arial" pitchFamily="34" charset="0"/>
                <a:ea typeface="Verdana" pitchFamily="34" charset="0"/>
                <a:cs typeface="Arial" pitchFamily="34" charset="0"/>
              </a:rPr>
              <a:t>With the solver, we enter costs along the arrows in the table above. </a:t>
            </a:r>
            <a:endParaRPr lang="en-US" sz="2000" b="1" dirty="0" smtClean="0">
              <a:effectLst>
                <a:outerShdw blurRad="38100" dist="38100" dir="2700000" algn="tl">
                  <a:srgbClr val="FFFFFF"/>
                </a:outerShdw>
              </a:effectLst>
              <a:latin typeface="Arial" pitchFamily="34" charset="0"/>
              <a:cs typeface="Arial" pitchFamily="34" charset="0"/>
            </a:endParaRPr>
          </a:p>
        </p:txBody>
      </p:sp>
      <p:sp>
        <p:nvSpPr>
          <p:cNvPr id="62" name="Content Placeholder 2"/>
          <p:cNvSpPr txBox="1">
            <a:spLocks/>
          </p:cNvSpPr>
          <p:nvPr/>
        </p:nvSpPr>
        <p:spPr>
          <a:xfrm>
            <a:off x="3352800" y="3048000"/>
            <a:ext cx="5562600" cy="685800"/>
          </a:xfrm>
          <a:prstGeom prst="rect">
            <a:avLst/>
          </a:prstGeom>
          <a:solidFill>
            <a:schemeClr val="bg1">
              <a:lumMod val="75000"/>
            </a:schemeClr>
          </a:solidFill>
        </p:spPr>
        <p:txBody>
          <a:bodyPr/>
          <a:lstStyle/>
          <a:p>
            <a:pPr>
              <a:spcBef>
                <a:spcPct val="20000"/>
              </a:spcBef>
              <a:defRPr/>
            </a:pPr>
            <a:r>
              <a:rPr lang="en-US" sz="2000" b="1" dirty="0" smtClean="0">
                <a:effectLst>
                  <a:outerShdw blurRad="38100" dist="38100" dir="2700000" algn="tl">
                    <a:srgbClr val="FFFFFF"/>
                  </a:outerShdw>
                </a:effectLst>
                <a:latin typeface="Arial" pitchFamily="34" charset="0"/>
                <a:ea typeface="Verdana" pitchFamily="34" charset="0"/>
                <a:cs typeface="Arial" pitchFamily="34" charset="0"/>
              </a:rPr>
              <a:t>Where there are no arrows, we use very high unit cost to prevent shipment. </a:t>
            </a:r>
            <a:endParaRPr lang="en-US" sz="2000" b="1" dirty="0" smtClean="0">
              <a:effectLst>
                <a:outerShdw blurRad="38100" dist="38100" dir="2700000" algn="tl">
                  <a:srgbClr val="FFFFFF"/>
                </a:outerShdw>
              </a:effectLst>
              <a:latin typeface="Arial" pitchFamily="34" charset="0"/>
              <a:cs typeface="Arial" pitchFamily="34" charset="0"/>
            </a:endParaRPr>
          </a:p>
        </p:txBody>
      </p:sp>
      <p:sp>
        <p:nvSpPr>
          <p:cNvPr id="63" name="Content Placeholder 2"/>
          <p:cNvSpPr txBox="1">
            <a:spLocks/>
          </p:cNvSpPr>
          <p:nvPr/>
        </p:nvSpPr>
        <p:spPr>
          <a:xfrm>
            <a:off x="3322320" y="4584650"/>
            <a:ext cx="5562600" cy="1752600"/>
          </a:xfrm>
          <a:prstGeom prst="rect">
            <a:avLst/>
          </a:prstGeom>
          <a:solidFill>
            <a:srgbClr val="FFCCFF"/>
          </a:solidFill>
        </p:spPr>
        <p:txBody>
          <a:bodyPr/>
          <a:lstStyle/>
          <a:p>
            <a:pPr>
              <a:spcBef>
                <a:spcPct val="20000"/>
              </a:spcBef>
              <a:defRPr/>
            </a:pPr>
            <a:r>
              <a:rPr lang="en-US" sz="2000" b="1" dirty="0" smtClean="0">
                <a:effectLst>
                  <a:outerShdw blurRad="38100" dist="38100" dir="2700000" algn="tl">
                    <a:srgbClr val="FFFFFF"/>
                  </a:outerShdw>
                </a:effectLst>
                <a:latin typeface="Arial" pitchFamily="34" charset="0"/>
                <a:ea typeface="Verdana" pitchFamily="34" charset="0"/>
                <a:cs typeface="Arial" pitchFamily="34" charset="0"/>
              </a:rPr>
              <a:t>Potentially factories can ship all units to D1 and then to warehouses. Same could happen with D2. Hence capacities and requirements for transshipment points is 7500 (equal to total supply from factories).</a:t>
            </a:r>
            <a:endParaRPr lang="en-US" sz="2000" b="1" dirty="0" smtClean="0">
              <a:effectLst>
                <a:outerShdw blurRad="38100" dist="38100" dir="2700000" algn="tl">
                  <a:srgbClr val="FFFFFF"/>
                </a:outerShdw>
              </a:effectLst>
              <a:latin typeface="Arial" pitchFamily="34" charset="0"/>
              <a:cs typeface="Arial" pitchFamily="34" charset="0"/>
            </a:endParaRPr>
          </a:p>
        </p:txBody>
      </p:sp>
      <p:sp>
        <p:nvSpPr>
          <p:cNvPr id="50" name="Content Placeholder 2"/>
          <p:cNvSpPr txBox="1">
            <a:spLocks/>
          </p:cNvSpPr>
          <p:nvPr/>
        </p:nvSpPr>
        <p:spPr>
          <a:xfrm>
            <a:off x="3307080" y="3898850"/>
            <a:ext cx="5562600" cy="342900"/>
          </a:xfrm>
          <a:prstGeom prst="rect">
            <a:avLst/>
          </a:prstGeom>
          <a:solidFill>
            <a:srgbClr val="FFC000"/>
          </a:solidFill>
        </p:spPr>
        <p:txBody>
          <a:bodyPr/>
          <a:lstStyle/>
          <a:p>
            <a:pPr>
              <a:spcBef>
                <a:spcPct val="20000"/>
              </a:spcBef>
              <a:defRPr/>
            </a:pPr>
            <a:r>
              <a:rPr lang="en-US" sz="2000" b="1" dirty="0" smtClean="0">
                <a:effectLst>
                  <a:outerShdw blurRad="38100" dist="38100" dir="2700000" algn="tl">
                    <a:srgbClr val="FFFFFF"/>
                  </a:outerShdw>
                </a:effectLst>
                <a:latin typeface="Arial" pitchFamily="34" charset="0"/>
                <a:ea typeface="Verdana" pitchFamily="34" charset="0"/>
                <a:cs typeface="Arial" pitchFamily="34" charset="0"/>
              </a:rPr>
              <a:t>Dummy shipments have unit cost = 0.00</a:t>
            </a:r>
            <a:endParaRPr lang="en-US" sz="2000" b="1" dirty="0" smtClean="0">
              <a:effectLst>
                <a:outerShdw blurRad="38100" dist="38100" dir="2700000" algn="tl">
                  <a:srgbClr val="FFFFFF"/>
                </a:outerShdw>
              </a:effectLst>
              <a:latin typeface="Arial" pitchFamily="34" charset="0"/>
              <a:cs typeface="Arial"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6543675" cy="1628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2" grpId="0" animBg="1"/>
      <p:bldP spid="63" grpId="0" animBg="1"/>
      <p:bldP spid="5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Networks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15</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04800"/>
            <a:ext cx="6715125" cy="4381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Networks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16</a:t>
            </a:fld>
            <a:endParaRPr lang="en-US" dirty="0"/>
          </a:p>
        </p:txBody>
      </p:sp>
      <p:graphicFrame>
        <p:nvGraphicFramePr>
          <p:cNvPr id="5" name="Table 4"/>
          <p:cNvGraphicFramePr>
            <a:graphicFrameLocks noGrp="1"/>
          </p:cNvGraphicFramePr>
          <p:nvPr/>
        </p:nvGraphicFramePr>
        <p:xfrm>
          <a:off x="7010400" y="228600"/>
          <a:ext cx="1828800" cy="1584960"/>
        </p:xfrm>
        <a:graphic>
          <a:graphicData uri="http://schemas.openxmlformats.org/drawingml/2006/table">
            <a:tbl>
              <a:tblPr firstRow="1" bandRow="1">
                <a:tableStyleId>{2D5ABB26-0587-4C30-8999-92F81FD0307C}</a:tableStyleId>
              </a:tblPr>
              <a:tblGrid>
                <a:gridCol w="457200"/>
                <a:gridCol w="457200"/>
                <a:gridCol w="457200"/>
                <a:gridCol w="457200"/>
              </a:tblGrid>
              <a:tr h="38100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9144" marR="1828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9144"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9144"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9144"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8100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C1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9144"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9144"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36</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9144"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24</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9144"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C2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9144"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28</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9144"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9144"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9144"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C3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9144"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9144"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9144"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9144"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Content Placeholder 2"/>
          <p:cNvSpPr txBox="1">
            <a:spLocks/>
          </p:cNvSpPr>
          <p:nvPr/>
        </p:nvSpPr>
        <p:spPr>
          <a:xfrm>
            <a:off x="228600" y="381000"/>
            <a:ext cx="6781800" cy="1600200"/>
          </a:xfrm>
          <a:prstGeom prst="rect">
            <a:avLst/>
          </a:prstGeom>
        </p:spPr>
        <p:txBody>
          <a:bodyPr/>
          <a:lstStyle/>
          <a:p>
            <a:pPr lvl="0">
              <a:spcBef>
                <a:spcPct val="20000"/>
              </a:spcBef>
              <a:defRPr/>
            </a:pPr>
            <a:r>
              <a:rPr lang="en-US" sz="2000" b="1" dirty="0" smtClean="0">
                <a:effectLst>
                  <a:outerShdw blurRad="38100" dist="38100" dir="2700000" algn="tl">
                    <a:srgbClr val="FFFFFF"/>
                  </a:outerShdw>
                </a:effectLst>
                <a:latin typeface="Arial" charset="0"/>
              </a:rPr>
              <a:t>                                                        </a:t>
            </a:r>
            <a:r>
              <a:rPr lang="en-US" sz="2000" b="1" dirty="0" smtClean="0">
                <a:effectLst>
                  <a:outerShdw blurRad="38100" dist="38100" dir="2700000" algn="tl">
                    <a:srgbClr val="FFFFFF"/>
                  </a:outerShdw>
                </a:effectLst>
                <a:latin typeface="Verdana" pitchFamily="34" charset="0"/>
                <a:ea typeface="Verdana" pitchFamily="34" charset="0"/>
                <a:cs typeface="Verdana" pitchFamily="34" charset="0"/>
              </a:rPr>
              <a:t>Example 1:</a:t>
            </a:r>
            <a:r>
              <a:rPr lang="en-US" sz="2000" b="1" dirty="0" smtClean="0">
                <a:effectLst>
                  <a:outerShdw blurRad="38100" dist="38100" dir="2700000" algn="tl">
                    <a:srgbClr val="FFFFFF"/>
                  </a:outerShdw>
                </a:effectLst>
                <a:latin typeface="Arial" charset="0"/>
              </a:rPr>
              <a:t> Three contractors are bidding for three projects. The table shows costs. You cannot assign more than one project to a contractor or more than one contractor to a project. We want to assign contractors to projects to minimize total cost. </a:t>
            </a:r>
            <a:endParaRPr kumimoji="0" lang="en-US" sz="2400" b="1" i="1" u="none" strike="noStrike" kern="1200" cap="none" spc="0" normalizeH="0" baseline="0" noProof="0" dirty="0">
              <a:ln>
                <a:noFill/>
              </a:ln>
              <a:solidFill>
                <a:schemeClr val="tx1"/>
              </a:solidFill>
              <a:effectLst>
                <a:outerShdw blurRad="38100" dist="38100" dir="2700000" algn="tl">
                  <a:srgbClr val="FFFFFF"/>
                </a:outerShdw>
              </a:effectLst>
              <a:uLnTx/>
              <a:uFillTx/>
              <a:latin typeface="Arial" charset="0"/>
              <a:ea typeface="+mn-ea"/>
              <a:cs typeface="+mn-cs"/>
            </a:endParaRPr>
          </a:p>
        </p:txBody>
      </p:sp>
      <p:sp>
        <p:nvSpPr>
          <p:cNvPr id="10" name="Content Placeholder 2"/>
          <p:cNvSpPr txBox="1">
            <a:spLocks/>
          </p:cNvSpPr>
          <p:nvPr/>
        </p:nvSpPr>
        <p:spPr>
          <a:xfrm>
            <a:off x="228600" y="2438400"/>
            <a:ext cx="8610600" cy="2286000"/>
          </a:xfrm>
          <a:prstGeom prst="rect">
            <a:avLst/>
          </a:prstGeom>
        </p:spPr>
        <p:txBody>
          <a:bodyPr/>
          <a:lstStyle/>
          <a:p>
            <a:pPr lvl="0">
              <a:spcBef>
                <a:spcPts val="0"/>
              </a:spcBef>
              <a:defRPr/>
            </a:pPr>
            <a:r>
              <a:rPr lang="en-US" sz="2000" b="1" dirty="0" smtClean="0">
                <a:effectLst>
                  <a:outerShdw blurRad="38100" dist="38100" dir="2700000" algn="tl">
                    <a:srgbClr val="FFFFFF"/>
                  </a:outerShdw>
                </a:effectLst>
                <a:latin typeface="Arial" charset="0"/>
              </a:rPr>
              <a:t>This is a special case of the transportation model with supply = 1 for each row and demand = 1 for each column.  </a:t>
            </a:r>
            <a:r>
              <a:rPr lang="en-US" sz="2000" b="1" i="1" dirty="0" smtClean="0">
                <a:effectLst>
                  <a:outerShdw blurRad="38100" dist="38100" dir="2700000" algn="tl">
                    <a:srgbClr val="FFFFFF"/>
                  </a:outerShdw>
                </a:effectLst>
                <a:latin typeface="Arial" charset="0"/>
              </a:rPr>
              <a:t>Instead of using the solver, we will learn a special method.</a:t>
            </a:r>
          </a:p>
          <a:p>
            <a:pPr marL="0" marR="0" lvl="0" indent="0" algn="l" defTabSz="914400" rtl="0" eaLnBrk="1" fontAlgn="base" latinLnBrk="0" hangingPunct="1">
              <a:lnSpc>
                <a:spcPct val="100000"/>
              </a:lnSpc>
              <a:spcBef>
                <a:spcPts val="0"/>
              </a:spcBef>
              <a:spcAft>
                <a:spcPct val="0"/>
              </a:spcAft>
              <a:buClrTx/>
              <a:buSzTx/>
              <a:buFontTx/>
              <a:buNone/>
              <a:tabLst/>
              <a:defRPr/>
            </a:pPr>
            <a:endParaRPr kumimoji="0" lang="en-US" sz="900" b="1" i="1" u="none" strike="noStrike" kern="1200" cap="none" spc="0" normalizeH="0" baseline="0" noProof="0" dirty="0" smtClean="0">
              <a:ln>
                <a:noFill/>
              </a:ln>
              <a:solidFill>
                <a:schemeClr val="tx1"/>
              </a:solidFill>
              <a:effectLst>
                <a:outerShdw blurRad="38100" dist="38100" dir="2700000" algn="tl">
                  <a:srgbClr val="FFFFFF"/>
                </a:outerShdw>
              </a:effectLst>
              <a:uLnTx/>
              <a:uFillTx/>
              <a:latin typeface="Arial" charset="0"/>
              <a:ea typeface="+mn-ea"/>
              <a:cs typeface="+mn-cs"/>
            </a:endParaRPr>
          </a:p>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2000" b="1" i="1" u="none" strike="noStrike" kern="1200" cap="none" spc="0" normalizeH="0" baseline="0" noProof="0" dirty="0" smtClean="0">
                <a:ln>
                  <a:noFill/>
                </a:ln>
                <a:solidFill>
                  <a:schemeClr val="tx1"/>
                </a:solidFill>
                <a:effectLst>
                  <a:outerShdw blurRad="38100" dist="38100" dir="2700000" algn="tl">
                    <a:srgbClr val="FFFFFF"/>
                  </a:outerShdw>
                </a:effectLst>
                <a:uLnTx/>
                <a:uFillTx/>
                <a:latin typeface="Verdana" pitchFamily="34" charset="0"/>
                <a:ea typeface="Verdana" pitchFamily="34" charset="0"/>
                <a:cs typeface="Verdana" pitchFamily="34" charset="0"/>
              </a:rPr>
              <a:t>P</a:t>
            </a:r>
            <a:r>
              <a:rPr kumimoji="0" lang="en-US" sz="2000" b="1" i="1" u="none" strike="noStrike" kern="1200" cap="none" spc="0" normalizeH="0" noProof="0" dirty="0" smtClean="0">
                <a:ln>
                  <a:noFill/>
                </a:ln>
                <a:solidFill>
                  <a:schemeClr val="tx1"/>
                </a:solidFill>
                <a:effectLst>
                  <a:outerShdw blurRad="38100" dist="38100" dir="2700000" algn="tl">
                    <a:srgbClr val="FFFFFF"/>
                  </a:outerShdw>
                </a:effectLst>
                <a:uLnTx/>
                <a:uFillTx/>
                <a:latin typeface="Verdana" pitchFamily="34" charset="0"/>
                <a:ea typeface="Verdana" pitchFamily="34" charset="0"/>
                <a:cs typeface="Verdana" pitchFamily="34" charset="0"/>
              </a:rPr>
              <a:t>rinciple: </a:t>
            </a:r>
            <a:r>
              <a:rPr kumimoji="0" lang="en-US" sz="2000" b="1" i="1" u="none" strike="noStrike" kern="1200" cap="none" spc="0" normalizeH="0" noProof="0" dirty="0" smtClean="0">
                <a:ln>
                  <a:noFill/>
                </a:ln>
                <a:solidFill>
                  <a:schemeClr val="tx1"/>
                </a:solidFill>
                <a:effectLst>
                  <a:outerShdw blurRad="38100" dist="38100" dir="2700000" algn="tl">
                    <a:srgbClr val="FFFFFF"/>
                  </a:outerShdw>
                </a:effectLst>
                <a:uLnTx/>
                <a:uFillTx/>
                <a:latin typeface="Arial" charset="0"/>
                <a:ea typeface="+mn-ea"/>
                <a:cs typeface="+mn-cs"/>
              </a:rPr>
              <a:t>If we add (subtract) a constant value from the cost elements of any row or column, the solution is not affected </a:t>
            </a:r>
            <a:r>
              <a:rPr lang="en-US" sz="2000" b="1" i="1" dirty="0" smtClean="0">
                <a:effectLst>
                  <a:outerShdw blurRad="38100" dist="38100" dir="2700000" algn="tl">
                    <a:srgbClr val="FFFFFF"/>
                  </a:outerShdw>
                </a:effectLst>
                <a:latin typeface="Arial" charset="0"/>
              </a:rPr>
              <a:t>, i.e. optimal assignments remain the same </a:t>
            </a:r>
            <a:r>
              <a:rPr kumimoji="0" lang="en-US" sz="2000" b="1" i="1" u="none" strike="noStrike" kern="1200" cap="none" spc="0" normalizeH="0" noProof="0" dirty="0" smtClean="0">
                <a:ln>
                  <a:noFill/>
                </a:ln>
                <a:solidFill>
                  <a:schemeClr val="tx1"/>
                </a:solidFill>
                <a:effectLst>
                  <a:outerShdw blurRad="38100" dist="38100" dir="2700000" algn="tl">
                    <a:srgbClr val="FFFFFF"/>
                  </a:outerShdw>
                </a:effectLst>
                <a:uLnTx/>
                <a:uFillTx/>
                <a:latin typeface="Arial" charset="0"/>
                <a:ea typeface="+mn-ea"/>
                <a:cs typeface="+mn-cs"/>
              </a:rPr>
              <a:t>(only the value of the</a:t>
            </a:r>
            <a:r>
              <a:rPr lang="en-US" sz="2000" b="1" i="1" dirty="0" smtClean="0">
                <a:effectLst>
                  <a:outerShdw blurRad="38100" dist="38100" dir="2700000" algn="tl">
                    <a:srgbClr val="FFFFFF"/>
                  </a:outerShdw>
                </a:effectLst>
                <a:latin typeface="Arial" charset="0"/>
              </a:rPr>
              <a:t> objective function changes).</a:t>
            </a:r>
            <a:r>
              <a:rPr kumimoji="0" lang="en-US" sz="2000" b="1" i="1" u="none" strike="noStrike" kern="1200" cap="none" spc="0" normalizeH="0" noProof="0" dirty="0" smtClean="0">
                <a:ln>
                  <a:noFill/>
                </a:ln>
                <a:solidFill>
                  <a:schemeClr val="tx1"/>
                </a:solidFill>
                <a:effectLst>
                  <a:outerShdw blurRad="38100" dist="38100" dir="2700000" algn="tl">
                    <a:srgbClr val="FFFFFF"/>
                  </a:outerShdw>
                </a:effectLst>
                <a:uLnTx/>
                <a:uFillTx/>
                <a:latin typeface="Arial" charset="0"/>
                <a:ea typeface="+mn-ea"/>
                <a:cs typeface="+mn-cs"/>
              </a:rPr>
              <a:t> </a:t>
            </a:r>
            <a:endParaRPr kumimoji="0" lang="en-US" sz="2400" b="1" i="1" u="none" strike="noStrike" kern="1200" cap="none" spc="0" normalizeH="0" baseline="0" noProof="0" dirty="0">
              <a:ln>
                <a:noFill/>
              </a:ln>
              <a:solidFill>
                <a:schemeClr val="tx1"/>
              </a:solidFill>
              <a:effectLst>
                <a:outerShdw blurRad="38100" dist="38100" dir="2700000" algn="tl">
                  <a:srgbClr val="FFFFFF"/>
                </a:outerShdw>
              </a:effectLst>
              <a:uLnTx/>
              <a:uFillTx/>
              <a:latin typeface="Arial" charset="0"/>
              <a:ea typeface="+mn-ea"/>
              <a:cs typeface="+mn-cs"/>
            </a:endParaRPr>
          </a:p>
        </p:txBody>
      </p:sp>
      <p:graphicFrame>
        <p:nvGraphicFramePr>
          <p:cNvPr id="8" name="Table 7"/>
          <p:cNvGraphicFramePr>
            <a:graphicFrameLocks noGrp="1"/>
          </p:cNvGraphicFramePr>
          <p:nvPr/>
        </p:nvGraphicFramePr>
        <p:xfrm>
          <a:off x="381000" y="4800600"/>
          <a:ext cx="2194560" cy="1584960"/>
        </p:xfrm>
        <a:graphic>
          <a:graphicData uri="http://schemas.openxmlformats.org/drawingml/2006/table">
            <a:tbl>
              <a:tblPr firstRow="1" bandRow="1">
                <a:tableStyleId>{2D5ABB26-0587-4C30-8999-92F81FD0307C}</a:tableStyleId>
              </a:tblPr>
              <a:tblGrid>
                <a:gridCol w="548640"/>
                <a:gridCol w="548640"/>
                <a:gridCol w="548640"/>
                <a:gridCol w="548640"/>
              </a:tblGrid>
              <a:tr h="38100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8100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C1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36</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24</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C2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28</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37084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C3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5867400" y="4800600"/>
          <a:ext cx="2194560" cy="1584960"/>
        </p:xfrm>
        <a:graphic>
          <a:graphicData uri="http://schemas.openxmlformats.org/drawingml/2006/table">
            <a:tbl>
              <a:tblPr firstRow="1" bandRow="1">
                <a:tableStyleId>{2D5ABB26-0587-4C30-8999-92F81FD0307C}</a:tableStyleId>
              </a:tblPr>
              <a:tblGrid>
                <a:gridCol w="548640"/>
                <a:gridCol w="548640"/>
                <a:gridCol w="548640"/>
                <a:gridCol w="548640"/>
              </a:tblGrid>
              <a:tr h="38100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8100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C1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6</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4</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C2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37084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C3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10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Content Placeholder 2"/>
          <p:cNvSpPr txBox="1">
            <a:spLocks/>
          </p:cNvSpPr>
          <p:nvPr/>
        </p:nvSpPr>
        <p:spPr>
          <a:xfrm>
            <a:off x="2819400" y="4724400"/>
            <a:ext cx="2971800" cy="1524000"/>
          </a:xfrm>
          <a:prstGeom prst="rect">
            <a:avLst/>
          </a:prstGeom>
        </p:spPr>
        <p: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sz="2000" b="1" dirty="0" smtClean="0">
                <a:effectLst>
                  <a:outerShdw blurRad="38100" dist="38100" dir="2700000" algn="tl">
                    <a:srgbClr val="FFFFFF"/>
                  </a:outerShdw>
                </a:effectLst>
                <a:latin typeface="Arial" charset="0"/>
              </a:rPr>
              <a:t>Subtract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sz="2000" b="1" dirty="0" smtClean="0">
                <a:effectLst>
                  <a:outerShdw blurRad="38100" dist="38100" dir="2700000" algn="tl">
                    <a:srgbClr val="FFFFFF"/>
                  </a:outerShdw>
                </a:effectLst>
                <a:latin typeface="Arial" charset="0"/>
              </a:rPr>
              <a:t>25 from column 1,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sz="2000" b="1" dirty="0" smtClean="0">
                <a:effectLst>
                  <a:outerShdw blurRad="38100" dist="38100" dir="2700000" algn="tl">
                    <a:srgbClr val="FFFFFF"/>
                  </a:outerShdw>
                </a:effectLst>
                <a:latin typeface="Arial" charset="0"/>
              </a:rPr>
              <a:t>30 from column 2,</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sz="2000" b="1" dirty="0" smtClean="0">
                <a:effectLst>
                  <a:outerShdw blurRad="38100" dist="38100" dir="2700000" algn="tl">
                    <a:srgbClr val="FFFFFF"/>
                  </a:outerShdw>
                </a:effectLst>
                <a:latin typeface="Arial" charset="0"/>
              </a:rPr>
              <a:t>20 from column 3.</a:t>
            </a:r>
          </a:p>
        </p:txBody>
      </p:sp>
      <p:sp>
        <p:nvSpPr>
          <p:cNvPr id="14" name="TextBox 13"/>
          <p:cNvSpPr txBox="1"/>
          <p:nvPr/>
        </p:nvSpPr>
        <p:spPr>
          <a:xfrm>
            <a:off x="3368040" y="1976735"/>
            <a:ext cx="5410200" cy="461665"/>
          </a:xfrm>
          <a:prstGeom prst="rect">
            <a:avLst/>
          </a:prstGeom>
          <a:noFill/>
        </p:spPr>
        <p:txBody>
          <a:bodyPr wrap="square" rtlCol="0">
            <a:spAutoFit/>
          </a:bodyPr>
          <a:lstStyle/>
          <a:p>
            <a:r>
              <a:rPr lang="en-US" sz="2000" b="1" i="1" dirty="0" smtClean="0">
                <a:effectLst>
                  <a:outerShdw blurRad="38100" dist="38100" dir="2700000" algn="tl">
                    <a:srgbClr val="FFFFFF"/>
                  </a:outerShdw>
                </a:effectLst>
                <a:latin typeface="Verdana" pitchFamily="34" charset="0"/>
                <a:ea typeface="Verdana" pitchFamily="34" charset="0"/>
                <a:cs typeface="Verdana" pitchFamily="34" charset="0"/>
              </a:rPr>
              <a:t>Which contractor to which project?</a:t>
            </a:r>
            <a:r>
              <a:rPr lang="en-US" b="1" i="1" dirty="0" smtClean="0">
                <a:effectLst>
                  <a:outerShdw blurRad="38100" dist="38100" dir="2700000" algn="tl">
                    <a:srgbClr val="FFFFFF"/>
                  </a:outerShdw>
                </a:effectLst>
                <a:latin typeface="Verdana" pitchFamily="34" charset="0"/>
                <a:ea typeface="Verdana" pitchFamily="34" charset="0"/>
                <a:cs typeface="Verdana" pitchFamily="34" charset="0"/>
              </a:rPr>
              <a:t> </a:t>
            </a:r>
            <a:endParaRPr lang="en-US" dirty="0"/>
          </a:p>
        </p:txBody>
      </p:sp>
      <p:sp>
        <p:nvSpPr>
          <p:cNvPr id="13" name="AutoShape 9"/>
          <p:cNvSpPr>
            <a:spLocks noChangeArrowheads="1"/>
          </p:cNvSpPr>
          <p:nvPr/>
        </p:nvSpPr>
        <p:spPr bwMode="blackWhite">
          <a:xfrm>
            <a:off x="263236" y="152400"/>
            <a:ext cx="4042064" cy="578882"/>
          </a:xfrm>
          <a:prstGeom prst="roundRect">
            <a:avLst>
              <a:gd name="adj" fmla="val 16667"/>
            </a:avLst>
          </a:prstGeom>
          <a:gradFill rotWithShape="1">
            <a:gsLst>
              <a:gs pos="44600">
                <a:schemeClr val="accent1">
                  <a:lumMod val="60000"/>
                  <a:lumOff val="40000"/>
                </a:schemeClr>
              </a:gs>
              <a:gs pos="67100">
                <a:schemeClr val="accent5">
                  <a:lumMod val="50000"/>
                </a:schemeClr>
              </a:gs>
              <a:gs pos="0">
                <a:schemeClr val="accent5">
                  <a:lumMod val="75000"/>
                </a:schemeClr>
              </a:gs>
              <a:gs pos="50000">
                <a:schemeClr val="accent1">
                  <a:lumMod val="40000"/>
                  <a:lumOff val="60000"/>
                </a:schemeClr>
              </a:gs>
              <a:gs pos="100000">
                <a:schemeClr val="accent1">
                  <a:lumMod val="75000"/>
                </a:schemeClr>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rIns="18288">
            <a:spAutoFit/>
          </a:bodyPr>
          <a:lstStyle/>
          <a:p>
            <a:r>
              <a:rPr lang="en-US" sz="2800" b="1" dirty="0" smtClean="0">
                <a:solidFill>
                  <a:schemeClr val="tx2"/>
                </a:solidFill>
                <a:effectLst>
                  <a:outerShdw blurRad="38100" dist="38100" dir="2700000" algn="tl">
                    <a:srgbClr val="FFFFFF"/>
                  </a:outerShdw>
                </a:effectLst>
                <a:latin typeface="Verdana" pitchFamily="34" charset="0"/>
              </a:rPr>
              <a:t>Assignment </a:t>
            </a:r>
            <a:r>
              <a:rPr lang="en-US" sz="2800" b="1" dirty="0">
                <a:solidFill>
                  <a:schemeClr val="tx2"/>
                </a:solidFill>
                <a:effectLst>
                  <a:outerShdw blurRad="38100" dist="38100" dir="2700000" algn="tl">
                    <a:srgbClr val="FFFFFF"/>
                  </a:outerShdw>
                </a:effectLst>
                <a:latin typeface="Verdana" pitchFamily="34" charset="0"/>
              </a:rPr>
              <a:t>Model</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p:bldP spid="11" grpId="0"/>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243840" y="6553200"/>
            <a:ext cx="2895600" cy="228600"/>
          </a:xfrm>
        </p:spPr>
        <p:txBody>
          <a:bodyPr/>
          <a:lstStyle/>
          <a:p>
            <a:r>
              <a:rPr lang="en-US" dirty="0" smtClean="0"/>
              <a:t>Networks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17</a:t>
            </a:fld>
            <a:endParaRPr lang="en-US" dirty="0"/>
          </a:p>
        </p:txBody>
      </p:sp>
      <p:sp>
        <p:nvSpPr>
          <p:cNvPr id="5" name="AutoShape 15"/>
          <p:cNvSpPr>
            <a:spLocks noChangeArrowheads="1"/>
          </p:cNvSpPr>
          <p:nvPr/>
        </p:nvSpPr>
        <p:spPr bwMode="blackWhite">
          <a:xfrm>
            <a:off x="228600" y="152400"/>
            <a:ext cx="4876800"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pPr algn="ctr"/>
            <a:r>
              <a:rPr lang="en-US" sz="2800" b="1" dirty="0" smtClean="0">
                <a:solidFill>
                  <a:schemeClr val="tx2"/>
                </a:solidFill>
                <a:effectLst>
                  <a:outerShdw blurRad="38100" dist="38100" dir="2700000" algn="tl">
                    <a:srgbClr val="FFFFFF"/>
                  </a:outerShdw>
                </a:effectLst>
                <a:latin typeface="Verdana" pitchFamily="34" charset="0"/>
              </a:rPr>
              <a:t>Assignment procedure</a:t>
            </a:r>
          </a:p>
        </p:txBody>
      </p:sp>
      <p:sp>
        <p:nvSpPr>
          <p:cNvPr id="6" name="TextBox 5"/>
          <p:cNvSpPr txBox="1"/>
          <p:nvPr/>
        </p:nvSpPr>
        <p:spPr>
          <a:xfrm>
            <a:off x="228600" y="762000"/>
            <a:ext cx="4800600" cy="1077218"/>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Step 0:</a:t>
            </a:r>
            <a:r>
              <a:rPr lang="en-US" sz="2000" b="1" dirty="0" smtClean="0">
                <a:effectLst>
                  <a:outerShdw blurRad="38100" dist="38100" dir="2700000" algn="tl">
                    <a:srgbClr val="FFFFFF"/>
                  </a:outerShdw>
                </a:effectLst>
                <a:latin typeface="Arial" charset="0"/>
              </a:rPr>
              <a:t> Start with a balanced n x n problem (Add dummy rows or columns with zero costs, if required).</a:t>
            </a:r>
          </a:p>
        </p:txBody>
      </p:sp>
      <p:graphicFrame>
        <p:nvGraphicFramePr>
          <p:cNvPr id="9" name="Table 8"/>
          <p:cNvGraphicFramePr>
            <a:graphicFrameLocks noGrp="1"/>
          </p:cNvGraphicFramePr>
          <p:nvPr/>
        </p:nvGraphicFramePr>
        <p:xfrm>
          <a:off x="5334000" y="152400"/>
          <a:ext cx="1828800" cy="1706880"/>
        </p:xfrm>
        <a:graphic>
          <a:graphicData uri="http://schemas.openxmlformats.org/drawingml/2006/table">
            <a:tbl>
              <a:tblPr firstRow="1" bandRow="1">
                <a:tableStyleId>{2D5ABB26-0587-4C30-8999-92F81FD0307C}</a:tableStyleId>
              </a:tblPr>
              <a:tblGrid>
                <a:gridCol w="457200"/>
                <a:gridCol w="457200"/>
                <a:gridCol w="457200"/>
                <a:gridCol w="457200"/>
              </a:tblGrid>
              <a:tr h="27432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C1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26</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36</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24</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C2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28</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18</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C3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C4</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40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nvGraphicFramePr>
        <p:xfrm>
          <a:off x="7162800" y="152400"/>
          <a:ext cx="457200" cy="1706880"/>
        </p:xfrm>
        <a:graphic>
          <a:graphicData uri="http://schemas.openxmlformats.org/drawingml/2006/table">
            <a:tbl>
              <a:tblPr firstRow="1" bandRow="1">
                <a:tableStyleId>{2D5ABB26-0587-4C30-8999-92F81FD0307C}</a:tableStyleId>
              </a:tblPr>
              <a:tblGrid>
                <a:gridCol w="457200"/>
              </a:tblGrid>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P4</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r>
            </a:tbl>
          </a:graphicData>
        </a:graphic>
      </p:graphicFrame>
      <p:sp>
        <p:nvSpPr>
          <p:cNvPr id="11" name="TextBox 10"/>
          <p:cNvSpPr txBox="1"/>
          <p:nvPr/>
        </p:nvSpPr>
        <p:spPr>
          <a:xfrm>
            <a:off x="228600" y="1981200"/>
            <a:ext cx="5105400" cy="2062103"/>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Step 1*:</a:t>
            </a:r>
            <a:r>
              <a:rPr lang="en-US" sz="2000" b="1" dirty="0" smtClean="0">
                <a:effectLst>
                  <a:outerShdw blurRad="38100" dist="38100" dir="2700000" algn="tl">
                    <a:srgbClr val="FFFFFF"/>
                  </a:outerShdw>
                </a:effectLst>
                <a:latin typeface="Arial" charset="0"/>
              </a:rPr>
              <a:t> Subtract the smallest number from each row (then column, if necessary), to create a zero in each row and each column. There should be no negative numbers. </a:t>
            </a:r>
            <a:r>
              <a:rPr lang="en-US" b="1" dirty="0" smtClean="0">
                <a:solidFill>
                  <a:srgbClr val="C00000"/>
                </a:solidFill>
                <a:effectLst>
                  <a:outerShdw blurRad="38100" dist="38100" dir="2700000" algn="tl">
                    <a:srgbClr val="FFFFFF"/>
                  </a:outerShdw>
                </a:effectLst>
                <a:latin typeface="Verdana" pitchFamily="34" charset="0"/>
                <a:ea typeface="Verdana" pitchFamily="34" charset="0"/>
                <a:cs typeface="Verdana" pitchFamily="34" charset="0"/>
              </a:rPr>
              <a:t>*</a:t>
            </a:r>
            <a:r>
              <a:rPr lang="en-US" sz="2000" b="1" dirty="0" smtClean="0">
                <a:solidFill>
                  <a:srgbClr val="C00000"/>
                </a:solidFill>
                <a:effectLst>
                  <a:outerShdw blurRad="38100" dist="38100" dir="2700000" algn="tl">
                    <a:srgbClr val="FFFFFF"/>
                  </a:outerShdw>
                </a:effectLst>
                <a:latin typeface="Arial" charset="0"/>
              </a:rPr>
              <a:t>You can start subtractions with columns then rows.</a:t>
            </a:r>
          </a:p>
        </p:txBody>
      </p:sp>
      <p:graphicFrame>
        <p:nvGraphicFramePr>
          <p:cNvPr id="12" name="Table 11"/>
          <p:cNvGraphicFramePr>
            <a:graphicFrameLocks noGrp="1"/>
          </p:cNvGraphicFramePr>
          <p:nvPr/>
        </p:nvGraphicFramePr>
        <p:xfrm>
          <a:off x="5791200" y="1905000"/>
          <a:ext cx="1828800" cy="652272"/>
        </p:xfrm>
        <a:graphic>
          <a:graphicData uri="http://schemas.openxmlformats.org/drawingml/2006/table">
            <a:tbl>
              <a:tblPr firstRow="1" bandRow="1">
                <a:tableStyleId>{2D5ABB26-0587-4C30-8999-92F81FD0307C}</a:tableStyleId>
              </a:tblPr>
              <a:tblGrid>
                <a:gridCol w="457200"/>
                <a:gridCol w="457200"/>
                <a:gridCol w="457200"/>
                <a:gridCol w="457200"/>
              </a:tblGrid>
              <a:tr h="274320">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sym typeface="Wingdings"/>
                        </a:rPr>
                        <a:t></a:t>
                      </a:r>
                      <a:endParaRPr lang="en-US" sz="18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sym typeface="Wingdings"/>
                        </a:rPr>
                        <a:t></a:t>
                      </a:r>
                      <a:endParaRPr lang="en-US" sz="18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sym typeface="Wingdings"/>
                        </a:rPr>
                        <a:t></a:t>
                      </a:r>
                      <a:endParaRPr lang="en-US" sz="18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sym typeface="Wingdings"/>
                        </a:rPr>
                        <a:t></a:t>
                      </a:r>
                      <a:endParaRPr lang="en-US" sz="18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26</a:t>
                      </a:r>
                      <a:endParaRPr lang="en-US" sz="18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18</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5" name="Table 14"/>
          <p:cNvGraphicFramePr>
            <a:graphicFrameLocks noGrp="1"/>
          </p:cNvGraphicFramePr>
          <p:nvPr/>
        </p:nvGraphicFramePr>
        <p:xfrm>
          <a:off x="5791200" y="2667000"/>
          <a:ext cx="2819400" cy="1365504"/>
        </p:xfrm>
        <a:graphic>
          <a:graphicData uri="http://schemas.openxmlformats.org/drawingml/2006/table">
            <a:tbl>
              <a:tblPr firstRow="1" bandRow="1">
                <a:tableStyleId>{2D5ABB26-0587-4C30-8999-92F81FD0307C}</a:tableStyleId>
              </a:tblPr>
              <a:tblGrid>
                <a:gridCol w="457200"/>
                <a:gridCol w="457200"/>
                <a:gridCol w="457200"/>
                <a:gridCol w="457200"/>
                <a:gridCol w="990600"/>
              </a:tblGrid>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11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6</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2400" b="1" kern="1200" dirty="0" smtClean="0">
                          <a:solidFill>
                            <a:schemeClr val="tx1"/>
                          </a:solidFill>
                          <a:effectLst>
                            <a:outerShdw blurRad="38100" dist="38100" dir="2700000" algn="tl">
                              <a:srgbClr val="FFFFFF"/>
                            </a:outerShdw>
                          </a:effectLst>
                          <a:latin typeface="Verdana" pitchFamily="34" charset="0"/>
                          <a:ea typeface="Verdana" pitchFamily="34" charset="0"/>
                          <a:cs typeface="Verdana" pitchFamily="34" charset="0"/>
                        </a:rPr>
                        <a:t>Step 1</a:t>
                      </a:r>
                      <a:endParaRPr lang="en-US" sz="2400" b="1" kern="1200" dirty="0">
                        <a:solidFill>
                          <a:schemeClr val="tx1"/>
                        </a:solidFill>
                        <a:effectLst>
                          <a:outerShdw blurRad="38100" dist="38100" dir="2700000" algn="tl">
                            <a:srgbClr val="FFFFFF"/>
                          </a:outerShdw>
                        </a:effectLst>
                        <a:latin typeface="Verdana" pitchFamily="34" charset="0"/>
                        <a:ea typeface="Verdana" pitchFamily="34" charset="0"/>
                        <a:cs typeface="Verdana"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9</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7</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14</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6" name="TextBox 15"/>
          <p:cNvSpPr txBox="1"/>
          <p:nvPr/>
        </p:nvSpPr>
        <p:spPr>
          <a:xfrm>
            <a:off x="243840" y="4043303"/>
            <a:ext cx="4876800" cy="1384995"/>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Step 2:</a:t>
            </a:r>
            <a:r>
              <a:rPr lang="en-US" sz="2000" b="1" dirty="0" smtClean="0">
                <a:effectLst>
                  <a:outerShdw blurRad="38100" dist="38100" dir="2700000" algn="tl">
                    <a:srgbClr val="FFFFFF"/>
                  </a:outerShdw>
                </a:effectLst>
                <a:latin typeface="Arial" charset="0"/>
              </a:rPr>
              <a:t> Make as many assignment in cells with 0 cost as possible. The problem is solved if all assignments are made.</a:t>
            </a:r>
          </a:p>
        </p:txBody>
      </p:sp>
      <p:graphicFrame>
        <p:nvGraphicFramePr>
          <p:cNvPr id="17" name="Table 16"/>
          <p:cNvGraphicFramePr>
            <a:graphicFrameLocks noGrp="1"/>
          </p:cNvGraphicFramePr>
          <p:nvPr/>
        </p:nvGraphicFramePr>
        <p:xfrm>
          <a:off x="5791200" y="4114800"/>
          <a:ext cx="2819400" cy="1365504"/>
        </p:xfrm>
        <a:graphic>
          <a:graphicData uri="http://schemas.openxmlformats.org/drawingml/2006/table">
            <a:tbl>
              <a:tblPr firstRow="1" bandRow="1">
                <a:tableStyleId>{2D5ABB26-0587-4C30-8999-92F81FD0307C}</a:tableStyleId>
              </a:tblPr>
              <a:tblGrid>
                <a:gridCol w="457200"/>
                <a:gridCol w="457200"/>
                <a:gridCol w="457200"/>
                <a:gridCol w="457200"/>
                <a:gridCol w="990600"/>
              </a:tblGrid>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11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6</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tx1"/>
                          </a:solidFill>
                          <a:effectLst>
                            <a:outerShdw blurRad="38100" dist="38100" dir="2700000" algn="tl">
                              <a:srgbClr val="FFFFFF"/>
                            </a:outerShdw>
                          </a:effectLst>
                          <a:latin typeface="Verdana" pitchFamily="34" charset="0"/>
                          <a:ea typeface="Verdana" pitchFamily="34" charset="0"/>
                          <a:cs typeface="Verdana" pitchFamily="34" charset="0"/>
                        </a:rPr>
                        <a:t>Step 2</a:t>
                      </a:r>
                    </a:p>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9</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7</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vMerge="1">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14</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8" name="TextBox 17"/>
          <p:cNvSpPr txBox="1"/>
          <p:nvPr/>
        </p:nvSpPr>
        <p:spPr>
          <a:xfrm>
            <a:off x="274320" y="5782241"/>
            <a:ext cx="8290560" cy="707886"/>
          </a:xfrm>
          <a:prstGeom prst="rect">
            <a:avLst/>
          </a:prstGeom>
          <a:noFill/>
          <a:ln w="38100" cmpd="dbl">
            <a:solidFill>
              <a:schemeClr val="tx1"/>
            </a:solidFill>
          </a:ln>
        </p:spPr>
        <p:txBody>
          <a:bodyPr wrap="square" rtlCol="0">
            <a:spAutoFit/>
          </a:bodyPr>
          <a:lstStyle/>
          <a:p>
            <a:r>
              <a:rPr lang="en-US" sz="2000" b="1" dirty="0">
                <a:effectLst>
                  <a:outerShdw blurRad="38100" dist="38100" dir="2700000" algn="tl">
                    <a:srgbClr val="FFFFFF"/>
                  </a:outerShdw>
                </a:effectLst>
                <a:latin typeface="Arial" charset="0"/>
              </a:rPr>
              <a:t>S</a:t>
            </a:r>
            <a:r>
              <a:rPr lang="en-US" sz="2000" b="1" dirty="0" smtClean="0">
                <a:effectLst>
                  <a:outerShdw blurRad="38100" dist="38100" dir="2700000" algn="tl">
                    <a:srgbClr val="FFFFFF"/>
                  </a:outerShdw>
                </a:effectLst>
                <a:latin typeface="Arial" charset="0"/>
              </a:rPr>
              <a:t>olution</a:t>
            </a:r>
            <a:r>
              <a:rPr lang="en-US" sz="2000" b="1" dirty="0">
                <a:effectLst>
                  <a:outerShdw blurRad="38100" dist="38100" dir="2700000" algn="tl">
                    <a:srgbClr val="FFFFFF"/>
                  </a:outerShdw>
                </a:effectLst>
                <a:latin typeface="Arial" charset="0"/>
              </a:rPr>
              <a:t>: Assign C1 to P1, C2 to P3 and C4 to P2</a:t>
            </a:r>
            <a:r>
              <a:rPr lang="en-US" sz="2000" b="1" dirty="0" smtClean="0">
                <a:effectLst>
                  <a:outerShdw blurRad="38100" dist="38100" dir="2700000" algn="tl">
                    <a:srgbClr val="FFFFFF"/>
                  </a:outerShdw>
                </a:effectLst>
                <a:latin typeface="Arial" charset="0"/>
              </a:rPr>
              <a:t>. </a:t>
            </a:r>
            <a:r>
              <a:rPr lang="en-US" sz="2000" b="1" dirty="0">
                <a:effectLst>
                  <a:outerShdw blurRad="38100" dist="38100" dir="2700000" algn="tl">
                    <a:srgbClr val="FFFFFF"/>
                  </a:outerShdw>
                </a:effectLst>
                <a:latin typeface="Arial" charset="0"/>
              </a:rPr>
              <a:t>C3 to ?</a:t>
            </a:r>
          </a:p>
          <a:p>
            <a:r>
              <a:rPr lang="en-US" sz="2000" b="1" dirty="0" smtClean="0">
                <a:effectLst>
                  <a:outerShdw blurRad="38100" dist="38100" dir="2700000" algn="tl">
                    <a:srgbClr val="FFFFFF"/>
                  </a:outerShdw>
                </a:effectLst>
                <a:latin typeface="Arial" charset="0"/>
              </a:rPr>
              <a:t>Total </a:t>
            </a:r>
            <a:r>
              <a:rPr lang="en-US" sz="2000" b="1" dirty="0">
                <a:effectLst>
                  <a:outerShdw blurRad="38100" dist="38100" dir="2700000" algn="tl">
                    <a:srgbClr val="FFFFFF"/>
                  </a:outerShdw>
                </a:effectLst>
                <a:latin typeface="Arial" charset="0"/>
              </a:rPr>
              <a:t>cost = </a:t>
            </a:r>
            <a:r>
              <a:rPr lang="en-US" sz="2000" b="1" dirty="0" smtClean="0">
                <a:effectLst>
                  <a:outerShdw blurRad="38100" dist="38100" dir="2700000" algn="tl">
                    <a:srgbClr val="FFFFFF"/>
                  </a:outerShdw>
                </a:effectLst>
                <a:latin typeface="Arial" charset="0"/>
              </a:rPr>
              <a:t>69. How did we get the total cost?  </a:t>
            </a:r>
            <a:endParaRPr lang="en-US" sz="2000" b="1" dirty="0">
              <a:effectLst>
                <a:outerShdw blurRad="38100" dist="38100" dir="2700000" algn="tl">
                  <a:srgbClr val="FFFFFF"/>
                </a:outerShdw>
              </a:effectLst>
              <a:latin typeface="Arial" charset="0"/>
            </a:endParaRPr>
          </a:p>
        </p:txBody>
      </p:sp>
    </p:spTree>
    <p:extLst>
      <p:ext uri="{BB962C8B-B14F-4D97-AF65-F5344CB8AC3E}">
        <p14:creationId xmlns:p14="http://schemas.microsoft.com/office/powerpoint/2010/main" val="24639688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6" grpId="0"/>
      <p:bldP spid="1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228600" y="6502509"/>
            <a:ext cx="2895600" cy="203091"/>
          </a:xfrm>
        </p:spPr>
        <p:txBody>
          <a:bodyPr/>
          <a:lstStyle/>
          <a:p>
            <a:r>
              <a:rPr lang="en-US" dirty="0" smtClean="0"/>
              <a:t>Networks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18</a:t>
            </a:fld>
            <a:endParaRPr lang="en-US" dirty="0"/>
          </a:p>
        </p:txBody>
      </p:sp>
      <p:graphicFrame>
        <p:nvGraphicFramePr>
          <p:cNvPr id="19" name="Table 18"/>
          <p:cNvGraphicFramePr>
            <a:graphicFrameLocks noGrp="1"/>
          </p:cNvGraphicFramePr>
          <p:nvPr/>
        </p:nvGraphicFramePr>
        <p:xfrm>
          <a:off x="381000" y="914400"/>
          <a:ext cx="1828800" cy="1365504"/>
        </p:xfrm>
        <a:graphic>
          <a:graphicData uri="http://schemas.openxmlformats.org/drawingml/2006/table">
            <a:tbl>
              <a:tblPr firstRow="1" bandRow="1">
                <a:tableStyleId>{2D5ABB26-0587-4C30-8999-92F81FD0307C}</a:tableStyleId>
              </a:tblPr>
              <a:tblGrid>
                <a:gridCol w="457200"/>
                <a:gridCol w="457200"/>
                <a:gridCol w="457200"/>
                <a:gridCol w="457200"/>
              </a:tblGrid>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11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6</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9</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7</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15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5" name="TextBox 14"/>
          <p:cNvSpPr txBox="1"/>
          <p:nvPr/>
        </p:nvSpPr>
        <p:spPr>
          <a:xfrm>
            <a:off x="2362200" y="990600"/>
            <a:ext cx="4191000" cy="1323439"/>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Choose cell (row 1, column 1) as there is only one zero in column 1. Cross out other elements in row1, column 1. </a:t>
            </a:r>
            <a:r>
              <a:rPr lang="en-US" sz="2000" b="1" dirty="0" smtClean="0">
                <a:effectLst>
                  <a:outerShdw blurRad="38100" dist="38100" dir="2700000" algn="tl">
                    <a:srgbClr val="FFFFFF"/>
                  </a:outerShdw>
                </a:effectLst>
                <a:latin typeface="Arial" charset="0"/>
                <a:sym typeface="Symbol"/>
              </a:rPr>
              <a:t></a:t>
            </a:r>
            <a:endParaRPr lang="en-US" sz="2000" b="1" dirty="0" smtClean="0">
              <a:effectLst>
                <a:outerShdw blurRad="38100" dist="38100" dir="2700000" algn="tl">
                  <a:srgbClr val="FFFFFF"/>
                </a:outerShdw>
              </a:effectLst>
              <a:latin typeface="Arial" charset="0"/>
            </a:endParaRPr>
          </a:p>
        </p:txBody>
      </p:sp>
      <p:graphicFrame>
        <p:nvGraphicFramePr>
          <p:cNvPr id="21" name="Table 20"/>
          <p:cNvGraphicFramePr>
            <a:graphicFrameLocks noGrp="1"/>
          </p:cNvGraphicFramePr>
          <p:nvPr>
            <p:extLst>
              <p:ext uri="{D42A27DB-BD31-4B8C-83A1-F6EECF244321}">
                <p14:modId xmlns:p14="http://schemas.microsoft.com/office/powerpoint/2010/main" val="2387049382"/>
              </p:ext>
            </p:extLst>
          </p:nvPr>
        </p:nvGraphicFramePr>
        <p:xfrm>
          <a:off x="2971800" y="4343400"/>
          <a:ext cx="1828800" cy="1365504"/>
        </p:xfrm>
        <a:graphic>
          <a:graphicData uri="http://schemas.openxmlformats.org/drawingml/2006/table">
            <a:tbl>
              <a:tblPr firstRow="1" bandRow="1">
                <a:tableStyleId>{2D5ABB26-0587-4C30-8999-92F81FD0307C}</a:tableStyleId>
              </a:tblPr>
              <a:tblGrid>
                <a:gridCol w="457200"/>
                <a:gridCol w="457200"/>
                <a:gridCol w="457200"/>
                <a:gridCol w="457200"/>
              </a:tblGrid>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11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6</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9</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7</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27432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bl>
          </a:graphicData>
        </a:graphic>
      </p:graphicFrame>
      <p:graphicFrame>
        <p:nvGraphicFramePr>
          <p:cNvPr id="22" name="Table 21"/>
          <p:cNvGraphicFramePr>
            <a:graphicFrameLocks noGrp="1"/>
          </p:cNvGraphicFramePr>
          <p:nvPr/>
        </p:nvGraphicFramePr>
        <p:xfrm>
          <a:off x="6629400" y="914400"/>
          <a:ext cx="1828800" cy="1365504"/>
        </p:xfrm>
        <a:graphic>
          <a:graphicData uri="http://schemas.openxmlformats.org/drawingml/2006/table">
            <a:tbl>
              <a:tblPr firstRow="1" bandRow="1">
                <a:tableStyleId>{2D5ABB26-0587-4C30-8999-92F81FD0307C}</a:tableStyleId>
              </a:tblPr>
              <a:tblGrid>
                <a:gridCol w="457200"/>
                <a:gridCol w="457200"/>
                <a:gridCol w="457200"/>
                <a:gridCol w="457200"/>
              </a:tblGrid>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27432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7</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1059788638"/>
              </p:ext>
            </p:extLst>
          </p:nvPr>
        </p:nvGraphicFramePr>
        <p:xfrm>
          <a:off x="6629400" y="2514600"/>
          <a:ext cx="1828800" cy="1365504"/>
        </p:xfrm>
        <a:graphic>
          <a:graphicData uri="http://schemas.openxmlformats.org/drawingml/2006/table">
            <a:tbl>
              <a:tblPr firstRow="1" bandRow="1">
                <a:tableStyleId>{2D5ABB26-0587-4C30-8999-92F81FD0307C}</a:tableStyleId>
              </a:tblPr>
              <a:tblGrid>
                <a:gridCol w="457200"/>
                <a:gridCol w="457200"/>
                <a:gridCol w="457200"/>
                <a:gridCol w="457200"/>
              </a:tblGrid>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27432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27432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bl>
          </a:graphicData>
        </a:graphic>
      </p:graphicFrame>
      <p:sp>
        <p:nvSpPr>
          <p:cNvPr id="12" name="TextBox 11"/>
          <p:cNvSpPr txBox="1"/>
          <p:nvPr/>
        </p:nvSpPr>
        <p:spPr>
          <a:xfrm>
            <a:off x="304800" y="2590800"/>
            <a:ext cx="2209800" cy="1323439"/>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Choose cell (4,2) as there is only one zero left in column 2 </a:t>
            </a:r>
            <a:r>
              <a:rPr lang="en-US" sz="2000" b="1" dirty="0" smtClean="0">
                <a:effectLst>
                  <a:outerShdw blurRad="38100" dist="38100" dir="2700000" algn="tl">
                    <a:srgbClr val="FFFFFF"/>
                  </a:outerShdw>
                </a:effectLst>
                <a:latin typeface="Arial" charset="0"/>
                <a:sym typeface="Symbol"/>
              </a:rPr>
              <a:t></a:t>
            </a:r>
            <a:endParaRPr lang="en-US" sz="2000" b="1" dirty="0" smtClean="0">
              <a:effectLst>
                <a:outerShdw blurRad="38100" dist="38100" dir="2700000" algn="tl">
                  <a:srgbClr val="FFFFFF"/>
                </a:outerShdw>
              </a:effectLst>
              <a:latin typeface="Arial" charset="0"/>
            </a:endParaRPr>
          </a:p>
        </p:txBody>
      </p:sp>
      <p:graphicFrame>
        <p:nvGraphicFramePr>
          <p:cNvPr id="13" name="Table 12"/>
          <p:cNvGraphicFramePr>
            <a:graphicFrameLocks noGrp="1"/>
          </p:cNvGraphicFramePr>
          <p:nvPr/>
        </p:nvGraphicFramePr>
        <p:xfrm>
          <a:off x="2590800" y="2514600"/>
          <a:ext cx="1828800" cy="1365504"/>
        </p:xfrm>
        <a:graphic>
          <a:graphicData uri="http://schemas.openxmlformats.org/drawingml/2006/table">
            <a:tbl>
              <a:tblPr firstRow="1" bandRow="1">
                <a:tableStyleId>{2D5ABB26-0587-4C30-8999-92F81FD0307C}</a:tableStyleId>
              </a:tblPr>
              <a:tblGrid>
                <a:gridCol w="457200"/>
                <a:gridCol w="457200"/>
                <a:gridCol w="457200"/>
                <a:gridCol w="457200"/>
              </a:tblGrid>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27432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bl>
          </a:graphicData>
        </a:graphic>
      </p:graphicFrame>
      <p:sp>
        <p:nvSpPr>
          <p:cNvPr id="16" name="TextBox 15"/>
          <p:cNvSpPr txBox="1"/>
          <p:nvPr/>
        </p:nvSpPr>
        <p:spPr>
          <a:xfrm>
            <a:off x="4419600" y="2895600"/>
            <a:ext cx="2286000" cy="400110"/>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sym typeface="Symbol"/>
              </a:rPr>
              <a:t>Choose (2, 3) </a:t>
            </a:r>
            <a:endParaRPr lang="en-US" sz="2000" b="1" dirty="0" smtClean="0">
              <a:effectLst>
                <a:outerShdw blurRad="38100" dist="38100" dir="2700000" algn="tl">
                  <a:srgbClr val="FFFFFF"/>
                </a:outerShdw>
              </a:effectLst>
              <a:latin typeface="Arial" charset="0"/>
            </a:endParaRPr>
          </a:p>
        </p:txBody>
      </p:sp>
      <p:sp>
        <p:nvSpPr>
          <p:cNvPr id="17" name="TextBox 16"/>
          <p:cNvSpPr txBox="1"/>
          <p:nvPr/>
        </p:nvSpPr>
        <p:spPr>
          <a:xfrm>
            <a:off x="304800" y="3886200"/>
            <a:ext cx="8382000" cy="400110"/>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Verdana" pitchFamily="34" charset="0"/>
                <a:ea typeface="Verdana" pitchFamily="34" charset="0"/>
                <a:cs typeface="Verdana" pitchFamily="34" charset="0"/>
              </a:rPr>
              <a:t>What would happen if we  had started with cell (4,4)?</a:t>
            </a:r>
          </a:p>
        </p:txBody>
      </p:sp>
      <p:sp>
        <p:nvSpPr>
          <p:cNvPr id="14" name="Rectangle 13"/>
          <p:cNvSpPr/>
          <p:nvPr/>
        </p:nvSpPr>
        <p:spPr>
          <a:xfrm>
            <a:off x="2362200" y="4724400"/>
            <a:ext cx="489236" cy="461665"/>
          </a:xfrm>
          <a:prstGeom prst="rect">
            <a:avLst/>
          </a:prstGeom>
        </p:spPr>
        <p:txBody>
          <a:bodyPr wrap="none">
            <a:spAutoFit/>
          </a:bodyPr>
          <a:lstStyle/>
          <a:p>
            <a:r>
              <a:rPr lang="en-US" b="1" dirty="0" smtClean="0">
                <a:effectLst>
                  <a:outerShdw blurRad="38100" dist="38100" dir="2700000" algn="tl">
                    <a:srgbClr val="FFFFFF"/>
                  </a:outerShdw>
                </a:effectLst>
                <a:latin typeface="Arial" charset="0"/>
                <a:sym typeface="Symbol"/>
              </a:rPr>
              <a:t></a:t>
            </a:r>
            <a:endParaRPr lang="en-US" b="1" dirty="0" smtClean="0">
              <a:effectLst>
                <a:outerShdw blurRad="38100" dist="38100" dir="2700000" algn="tl">
                  <a:srgbClr val="FFFFFF"/>
                </a:outerShdw>
              </a:effectLst>
              <a:latin typeface="Arial" charset="0"/>
            </a:endParaRPr>
          </a:p>
        </p:txBody>
      </p:sp>
      <p:graphicFrame>
        <p:nvGraphicFramePr>
          <p:cNvPr id="18" name="Table 17"/>
          <p:cNvGraphicFramePr>
            <a:graphicFrameLocks noGrp="1"/>
          </p:cNvGraphicFramePr>
          <p:nvPr/>
        </p:nvGraphicFramePr>
        <p:xfrm>
          <a:off x="381000" y="4343400"/>
          <a:ext cx="1828800" cy="1365504"/>
        </p:xfrm>
        <a:graphic>
          <a:graphicData uri="http://schemas.openxmlformats.org/drawingml/2006/table">
            <a:tbl>
              <a:tblPr firstRow="1" bandRow="1">
                <a:tableStyleId>{2D5ABB26-0587-4C30-8999-92F81FD0307C}</a:tableStyleId>
              </a:tblPr>
              <a:tblGrid>
                <a:gridCol w="457200"/>
                <a:gridCol w="457200"/>
                <a:gridCol w="457200"/>
                <a:gridCol w="457200"/>
              </a:tblGrid>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11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6</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9</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7</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15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0" name="Rectangle 19"/>
          <p:cNvSpPr/>
          <p:nvPr/>
        </p:nvSpPr>
        <p:spPr>
          <a:xfrm>
            <a:off x="5105400" y="4648200"/>
            <a:ext cx="489236" cy="461665"/>
          </a:xfrm>
          <a:prstGeom prst="rect">
            <a:avLst/>
          </a:prstGeom>
        </p:spPr>
        <p:txBody>
          <a:bodyPr wrap="none">
            <a:spAutoFit/>
          </a:bodyPr>
          <a:lstStyle/>
          <a:p>
            <a:r>
              <a:rPr lang="en-US" b="1" dirty="0" smtClean="0">
                <a:effectLst>
                  <a:outerShdw blurRad="38100" dist="38100" dir="2700000" algn="tl">
                    <a:srgbClr val="FFFFFF"/>
                  </a:outerShdw>
                </a:effectLst>
                <a:latin typeface="Arial" charset="0"/>
                <a:sym typeface="Symbol"/>
              </a:rPr>
              <a:t></a:t>
            </a:r>
            <a:endParaRPr lang="en-US" b="1" dirty="0" smtClean="0">
              <a:effectLst>
                <a:outerShdw blurRad="38100" dist="38100" dir="2700000" algn="tl">
                  <a:srgbClr val="FFFFFF"/>
                </a:outerShdw>
              </a:effectLst>
              <a:latin typeface="Arial"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980455597"/>
              </p:ext>
            </p:extLst>
          </p:nvPr>
        </p:nvGraphicFramePr>
        <p:xfrm>
          <a:off x="6324600" y="4419600"/>
          <a:ext cx="1828800" cy="1365504"/>
        </p:xfrm>
        <a:graphic>
          <a:graphicData uri="http://schemas.openxmlformats.org/drawingml/2006/table">
            <a:tbl>
              <a:tblPr firstRow="1" bandRow="1">
                <a:tableStyleId>{2D5ABB26-0587-4C30-8999-92F81FD0307C}</a:tableStyleId>
              </a:tblPr>
              <a:tblGrid>
                <a:gridCol w="457200"/>
                <a:gridCol w="457200"/>
                <a:gridCol w="457200"/>
                <a:gridCol w="457200"/>
              </a:tblGrid>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27432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27432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27432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0</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bl>
          </a:graphicData>
        </a:graphic>
      </p:graphicFrame>
      <p:sp>
        <p:nvSpPr>
          <p:cNvPr id="25" name="TextBox 24"/>
          <p:cNvSpPr txBox="1"/>
          <p:nvPr/>
        </p:nvSpPr>
        <p:spPr>
          <a:xfrm>
            <a:off x="2057400" y="5791200"/>
            <a:ext cx="4267200" cy="707886"/>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Verdana" pitchFamily="34" charset="0"/>
                <a:ea typeface="Verdana" pitchFamily="34" charset="0"/>
                <a:cs typeface="Verdana" pitchFamily="34" charset="0"/>
              </a:rPr>
              <a:t>We did not make maximum number of assignments.</a:t>
            </a:r>
          </a:p>
        </p:txBody>
      </p:sp>
      <p:sp>
        <p:nvSpPr>
          <p:cNvPr id="26" name="AutoShape 5"/>
          <p:cNvSpPr>
            <a:spLocks noChangeArrowheads="1"/>
          </p:cNvSpPr>
          <p:nvPr/>
        </p:nvSpPr>
        <p:spPr bwMode="blackWhite">
          <a:xfrm>
            <a:off x="228600" y="228600"/>
            <a:ext cx="8458200" cy="510778"/>
          </a:xfrm>
          <a:prstGeom prst="roundRect">
            <a:avLst>
              <a:gd name="adj" fmla="val 16667"/>
            </a:avLst>
          </a:prstGeom>
          <a:blipFill>
            <a:blip r:embed="rId2" cstate="print"/>
            <a:tile tx="0" ty="0" sx="100000" sy="100000" flip="none" algn="tl"/>
          </a:blipFill>
          <a:ln w="9525">
            <a:solidFill>
              <a:srgbClr val="4D4D4D"/>
            </a:solidFill>
            <a:round/>
            <a:headEnd/>
            <a:tailEnd/>
          </a:ln>
          <a:effectLst>
            <a:outerShdw dist="107763" dir="2700000" algn="ctr" rotWithShape="0">
              <a:schemeClr val="bg2">
                <a:alpha val="50000"/>
              </a:schemeClr>
            </a:outerShdw>
          </a:effectLst>
        </p:spPr>
        <p:txBody>
          <a:bodyPr wrap="square" lIns="9144" rIns="9144">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How to make maximum number of assignments</a:t>
            </a:r>
            <a:endParaRPr lang="en-US" dirty="0">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2" grpId="0"/>
      <p:bldP spid="16" grpId="0"/>
      <p:bldP spid="17" grpId="0"/>
      <p:bldP spid="14" grpId="0"/>
      <p:bldP spid="20" grpId="0"/>
      <p:bldP spid="2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228600" y="6614160"/>
            <a:ext cx="2895600" cy="228600"/>
          </a:xfrm>
        </p:spPr>
        <p:txBody>
          <a:bodyPr/>
          <a:lstStyle/>
          <a:p>
            <a:r>
              <a:rPr lang="en-US" dirty="0" smtClean="0"/>
              <a:t>Networks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19</a:t>
            </a:fld>
            <a:endParaRPr lang="en-US" dirty="0"/>
          </a:p>
        </p:txBody>
      </p:sp>
      <p:graphicFrame>
        <p:nvGraphicFramePr>
          <p:cNvPr id="4" name="Table 3"/>
          <p:cNvGraphicFramePr>
            <a:graphicFrameLocks noGrp="1"/>
          </p:cNvGraphicFramePr>
          <p:nvPr/>
        </p:nvGraphicFramePr>
        <p:xfrm>
          <a:off x="3276600" y="1219200"/>
          <a:ext cx="2286000" cy="2048256"/>
        </p:xfrm>
        <a:graphic>
          <a:graphicData uri="http://schemas.openxmlformats.org/drawingml/2006/table">
            <a:tbl>
              <a:tblPr firstRow="1" bandRow="1">
                <a:tableStyleId>{2D5ABB26-0587-4C30-8999-92F81FD0307C}</a:tableStyleId>
              </a:tblPr>
              <a:tblGrid>
                <a:gridCol w="381000"/>
                <a:gridCol w="381000"/>
                <a:gridCol w="381000"/>
                <a:gridCol w="381000"/>
                <a:gridCol w="381000"/>
                <a:gridCol w="381000"/>
              </a:tblGrid>
              <a:tr h="27432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J1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J2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J3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J4</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J5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192024">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I1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1648">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I2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I3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43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I4</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I5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r>
            </a:tbl>
          </a:graphicData>
        </a:graphic>
      </p:graphicFrame>
      <p:sp>
        <p:nvSpPr>
          <p:cNvPr id="5" name="AutoShape 15"/>
          <p:cNvSpPr>
            <a:spLocks noChangeArrowheads="1"/>
          </p:cNvSpPr>
          <p:nvPr/>
        </p:nvSpPr>
        <p:spPr bwMode="blackWhite">
          <a:xfrm>
            <a:off x="228600" y="152400"/>
            <a:ext cx="3962400"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pPr algn="ctr"/>
            <a:r>
              <a:rPr lang="en-US" sz="2800" b="1" dirty="0" smtClean="0">
                <a:solidFill>
                  <a:schemeClr val="tx2"/>
                </a:solidFill>
                <a:effectLst>
                  <a:outerShdw blurRad="38100" dist="38100" dir="2700000" algn="tl">
                    <a:srgbClr val="FFFFFF"/>
                  </a:outerShdw>
                </a:effectLst>
                <a:latin typeface="Verdana" pitchFamily="34" charset="0"/>
              </a:rPr>
              <a:t>Assignment: Ex. 2</a:t>
            </a:r>
          </a:p>
        </p:txBody>
      </p:sp>
      <p:sp>
        <p:nvSpPr>
          <p:cNvPr id="6" name="TextBox 5"/>
          <p:cNvSpPr txBox="1"/>
          <p:nvPr/>
        </p:nvSpPr>
        <p:spPr>
          <a:xfrm>
            <a:off x="304800" y="762000"/>
            <a:ext cx="8458200" cy="461665"/>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Step 0:</a:t>
            </a:r>
            <a:r>
              <a:rPr lang="en-US" sz="2000" b="1" dirty="0" smtClean="0">
                <a:effectLst>
                  <a:outerShdw blurRad="38100" dist="38100" dir="2700000" algn="tl">
                    <a:srgbClr val="FFFFFF"/>
                  </a:outerShdw>
                </a:effectLst>
                <a:latin typeface="Arial" charset="0"/>
              </a:rPr>
              <a:t> The problem has 3 rows and 5 columns. Add 2 rows.</a:t>
            </a:r>
          </a:p>
        </p:txBody>
      </p:sp>
      <p:sp>
        <p:nvSpPr>
          <p:cNvPr id="7" name="TextBox 6"/>
          <p:cNvSpPr txBox="1"/>
          <p:nvPr/>
        </p:nvSpPr>
        <p:spPr>
          <a:xfrm>
            <a:off x="381000" y="1219200"/>
            <a:ext cx="2971800" cy="1077218"/>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Step 1:</a:t>
            </a:r>
            <a:r>
              <a:rPr lang="en-US" sz="2000" b="1" dirty="0" smtClean="0">
                <a:effectLst>
                  <a:outerShdw blurRad="38100" dist="38100" dir="2700000" algn="tl">
                    <a:srgbClr val="FFFFFF"/>
                  </a:outerShdw>
                </a:effectLst>
                <a:latin typeface="Arial" charset="0"/>
              </a:rPr>
              <a:t> Subtract the smallest number from each row.</a:t>
            </a:r>
          </a:p>
        </p:txBody>
      </p:sp>
      <p:graphicFrame>
        <p:nvGraphicFramePr>
          <p:cNvPr id="9" name="Table 8"/>
          <p:cNvGraphicFramePr>
            <a:graphicFrameLocks noGrp="1"/>
          </p:cNvGraphicFramePr>
          <p:nvPr/>
        </p:nvGraphicFramePr>
        <p:xfrm>
          <a:off x="5638800" y="1600200"/>
          <a:ext cx="914400" cy="1691640"/>
        </p:xfrm>
        <a:graphic>
          <a:graphicData uri="http://schemas.openxmlformats.org/drawingml/2006/table">
            <a:tbl>
              <a:tblPr firstRow="1" bandRow="1">
                <a:tableStyleId>{2D5ABB26-0587-4C30-8999-92F81FD0307C}</a:tableStyleId>
              </a:tblPr>
              <a:tblGrid>
                <a:gridCol w="457200"/>
                <a:gridCol w="457200"/>
              </a:tblGrid>
              <a:tr h="338328">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sym typeface="Wingdings"/>
                        </a:rPr>
                        <a:t></a:t>
                      </a:r>
                      <a:endParaRPr lang="en-US" sz="18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sym typeface="Wingdings"/>
                        </a:rPr>
                        <a:t></a:t>
                      </a:r>
                      <a:endParaRPr lang="en-US" sz="18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sym typeface="Wingdings"/>
                        </a:rPr>
                        <a:t></a:t>
                      </a:r>
                      <a:endParaRPr lang="en-US" sz="18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sym typeface="Wingdings"/>
                        </a:rPr>
                        <a:t></a:t>
                      </a:r>
                      <a:endParaRPr lang="en-US" sz="18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effectLst>
                            <a:outerShdw blurRad="38100" dist="38100" dir="2700000" algn="tl">
                              <a:srgbClr val="FFFFFF"/>
                            </a:outerShdw>
                          </a:effectLst>
                          <a:latin typeface="Arial" charset="0"/>
                          <a:ea typeface="+mn-ea"/>
                          <a:cs typeface="+mn-cs"/>
                          <a:sym typeface="Wingdings"/>
                        </a:rPr>
                        <a:t></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TextBox 12"/>
          <p:cNvSpPr txBox="1"/>
          <p:nvPr/>
        </p:nvSpPr>
        <p:spPr>
          <a:xfrm>
            <a:off x="381000" y="4038600"/>
            <a:ext cx="2819400" cy="1692771"/>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Step 2:</a:t>
            </a:r>
            <a:r>
              <a:rPr lang="en-US" sz="2000" b="1" dirty="0" smtClean="0">
                <a:effectLst>
                  <a:outerShdw blurRad="38100" dist="38100" dir="2700000" algn="tl">
                    <a:srgbClr val="FFFFFF"/>
                  </a:outerShdw>
                </a:effectLst>
                <a:latin typeface="Arial" charset="0"/>
              </a:rPr>
              <a:t> Make maximum number of assignment in cells with 0 cost as possible.</a:t>
            </a:r>
          </a:p>
        </p:txBody>
      </p:sp>
      <p:graphicFrame>
        <p:nvGraphicFramePr>
          <p:cNvPr id="17" name="Table 16"/>
          <p:cNvGraphicFramePr>
            <a:graphicFrameLocks noGrp="1"/>
          </p:cNvGraphicFramePr>
          <p:nvPr/>
        </p:nvGraphicFramePr>
        <p:xfrm>
          <a:off x="6705600" y="1600200"/>
          <a:ext cx="1905000" cy="1691640"/>
        </p:xfrm>
        <a:graphic>
          <a:graphicData uri="http://schemas.openxmlformats.org/drawingml/2006/table">
            <a:tbl>
              <a:tblPr firstRow="1" bandRow="1">
                <a:tableStyleId>{2D5ABB26-0587-4C30-8999-92F81FD0307C}</a:tableStyleId>
              </a:tblPr>
              <a:tblGrid>
                <a:gridCol w="381000"/>
                <a:gridCol w="381000"/>
                <a:gridCol w="381000"/>
                <a:gridCol w="381000"/>
                <a:gridCol w="381000"/>
              </a:tblGrid>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8" name="TextBox 17"/>
          <p:cNvSpPr txBox="1"/>
          <p:nvPr/>
        </p:nvSpPr>
        <p:spPr>
          <a:xfrm>
            <a:off x="457200" y="3352800"/>
            <a:ext cx="3048000" cy="707886"/>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Every row and column has a zero</a:t>
            </a:r>
          </a:p>
        </p:txBody>
      </p:sp>
      <p:graphicFrame>
        <p:nvGraphicFramePr>
          <p:cNvPr id="19" name="Table 18"/>
          <p:cNvGraphicFramePr>
            <a:graphicFrameLocks noGrp="1"/>
          </p:cNvGraphicFramePr>
          <p:nvPr/>
        </p:nvGraphicFramePr>
        <p:xfrm>
          <a:off x="3124200" y="3962400"/>
          <a:ext cx="1905000" cy="1691640"/>
        </p:xfrm>
        <a:graphic>
          <a:graphicData uri="http://schemas.openxmlformats.org/drawingml/2006/table">
            <a:tbl>
              <a:tblPr firstRow="1" bandRow="1">
                <a:tableStyleId>{2D5ABB26-0587-4C30-8999-92F81FD0307C}</a:tableStyleId>
              </a:tblPr>
              <a:tblGrid>
                <a:gridCol w="381000"/>
                <a:gridCol w="381000"/>
                <a:gridCol w="381000"/>
                <a:gridCol w="381000"/>
                <a:gridCol w="381000"/>
              </a:tblGrid>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0" name="TextBox 19"/>
          <p:cNvSpPr txBox="1"/>
          <p:nvPr/>
        </p:nvSpPr>
        <p:spPr>
          <a:xfrm>
            <a:off x="5257800" y="4038600"/>
            <a:ext cx="3429000" cy="1323439"/>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Since only 4 assignments are possible right now, we are not done. We need to create more zeros!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P spid="18"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Networks</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2</a:t>
            </a:fld>
            <a:endParaRPr lang="en-US" dirty="0"/>
          </a:p>
        </p:txBody>
      </p:sp>
      <p:sp>
        <p:nvSpPr>
          <p:cNvPr id="6" name="TextBox 5"/>
          <p:cNvSpPr txBox="1"/>
          <p:nvPr/>
        </p:nvSpPr>
        <p:spPr>
          <a:xfrm>
            <a:off x="228600" y="838200"/>
            <a:ext cx="4191000" cy="707886"/>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A network is a diagram using nodes connected with arcs.</a:t>
            </a:r>
            <a:endParaRPr lang="en-US" sz="2000" dirty="0"/>
          </a:p>
        </p:txBody>
      </p:sp>
      <p:sp>
        <p:nvSpPr>
          <p:cNvPr id="11" name="AutoShape 5"/>
          <p:cNvSpPr>
            <a:spLocks noChangeArrowheads="1"/>
          </p:cNvSpPr>
          <p:nvPr/>
        </p:nvSpPr>
        <p:spPr bwMode="blackWhite">
          <a:xfrm>
            <a:off x="228600" y="228600"/>
            <a:ext cx="4038600" cy="578882"/>
          </a:xfrm>
          <a:prstGeom prst="roundRect">
            <a:avLst>
              <a:gd name="adj" fmla="val 16667"/>
            </a:avLst>
          </a:prstGeom>
          <a:gradFill rotWithShape="1">
            <a:gsLst>
              <a:gs pos="0">
                <a:srgbClr val="CC3300"/>
              </a:gs>
              <a:gs pos="50000">
                <a:srgbClr val="FF9900"/>
              </a:gs>
              <a:gs pos="100000">
                <a:srgbClr val="CC33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tIns="45720" bIns="45720">
            <a:spAutoFit/>
          </a:bodyPr>
          <a:lstStyle/>
          <a:p>
            <a:r>
              <a:rPr lang="en-US" sz="2800" b="1" dirty="0" smtClean="0">
                <a:solidFill>
                  <a:schemeClr val="tx2"/>
                </a:solidFill>
                <a:effectLst>
                  <a:outerShdw blurRad="38100" dist="38100" dir="2700000" algn="tl">
                    <a:srgbClr val="FFFFFF"/>
                  </a:outerShdw>
                </a:effectLst>
                <a:latin typeface="Verdana" pitchFamily="34" charset="0"/>
              </a:rPr>
              <a:t>What’s a network?</a:t>
            </a:r>
          </a:p>
        </p:txBody>
      </p:sp>
      <p:grpSp>
        <p:nvGrpSpPr>
          <p:cNvPr id="41" name="Group 40"/>
          <p:cNvGrpSpPr/>
          <p:nvPr/>
        </p:nvGrpSpPr>
        <p:grpSpPr>
          <a:xfrm>
            <a:off x="5105400" y="609600"/>
            <a:ext cx="2971800" cy="784225"/>
            <a:chOff x="4572000" y="762000"/>
            <a:chExt cx="2971800" cy="784225"/>
          </a:xfrm>
        </p:grpSpPr>
        <p:sp>
          <p:nvSpPr>
            <p:cNvPr id="25" name="Oval 7"/>
            <p:cNvSpPr>
              <a:spLocks noChangeArrowheads="1"/>
            </p:cNvSpPr>
            <p:nvPr/>
          </p:nvSpPr>
          <p:spPr bwMode="auto">
            <a:xfrm>
              <a:off x="4572000" y="762000"/>
              <a:ext cx="811213" cy="784225"/>
            </a:xfrm>
            <a:prstGeom prst="ellipse">
              <a:avLst/>
            </a:prstGeom>
            <a:solidFill>
              <a:srgbClr val="33CC33"/>
            </a:solidFill>
            <a:ln w="12700">
              <a:noFill/>
              <a:round/>
              <a:headEnd/>
              <a:tailEnd/>
            </a:ln>
            <a:effectLst>
              <a:outerShdw dist="17961" dir="2700000" algn="ctr" rotWithShape="0">
                <a:srgbClr val="000000"/>
              </a:outerShdw>
            </a:effectLst>
          </p:spPr>
          <p:txBody>
            <a:bodyPr wrap="none" lIns="111125" tIns="55562" rIns="111125" bIns="55562" anchor="ctr"/>
            <a:lstStyle/>
            <a:p>
              <a:pPr algn="ctr" defTabSz="1316038"/>
              <a:r>
                <a:rPr lang="en-US" b="1" dirty="0" smtClean="0">
                  <a:effectLst>
                    <a:outerShdw blurRad="38100" dist="38100" dir="2700000" algn="tl">
                      <a:srgbClr val="FFFFFF"/>
                    </a:outerShdw>
                  </a:effectLst>
                  <a:latin typeface="Arial" charset="0"/>
                </a:rPr>
                <a:t>node</a:t>
              </a:r>
              <a:endParaRPr lang="en-US" b="1" dirty="0">
                <a:effectLst>
                  <a:outerShdw blurRad="38100" dist="38100" dir="2700000" algn="tl">
                    <a:srgbClr val="FFFFFF"/>
                  </a:outerShdw>
                </a:effectLst>
                <a:latin typeface="Arial" charset="0"/>
              </a:endParaRPr>
            </a:p>
          </p:txBody>
        </p:sp>
        <p:grpSp>
          <p:nvGrpSpPr>
            <p:cNvPr id="40" name="Group 39"/>
            <p:cNvGrpSpPr/>
            <p:nvPr/>
          </p:nvGrpSpPr>
          <p:grpSpPr>
            <a:xfrm>
              <a:off x="5943600" y="762000"/>
              <a:ext cx="1600200" cy="461665"/>
              <a:chOff x="5943600" y="762000"/>
              <a:chExt cx="1600200" cy="461665"/>
            </a:xfrm>
          </p:grpSpPr>
          <p:sp>
            <p:nvSpPr>
              <p:cNvPr id="17" name="Line 37"/>
              <p:cNvSpPr>
                <a:spLocks noChangeShapeType="1"/>
              </p:cNvSpPr>
              <p:nvPr/>
            </p:nvSpPr>
            <p:spPr bwMode="auto">
              <a:xfrm>
                <a:off x="5943600" y="1219200"/>
                <a:ext cx="1600200" cy="0"/>
              </a:xfrm>
              <a:prstGeom prst="line">
                <a:avLst/>
              </a:prstGeom>
              <a:noFill/>
              <a:ln w="50800">
                <a:solidFill>
                  <a:srgbClr val="003300"/>
                </a:solidFill>
                <a:round/>
                <a:headEnd/>
                <a:tailEnd type="triangle" w="med" len="med"/>
              </a:ln>
              <a:effectLst/>
            </p:spPr>
            <p:txBody>
              <a:bodyPr wrap="none" anchor="ctr"/>
              <a:lstStyle/>
              <a:p>
                <a:endParaRPr lang="en-US" dirty="0"/>
              </a:p>
            </p:txBody>
          </p:sp>
          <p:sp>
            <p:nvSpPr>
              <p:cNvPr id="39" name="TextBox 38"/>
              <p:cNvSpPr txBox="1"/>
              <p:nvPr/>
            </p:nvSpPr>
            <p:spPr>
              <a:xfrm>
                <a:off x="6248400" y="762000"/>
                <a:ext cx="685800" cy="461665"/>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Arial" charset="0"/>
                  </a:rPr>
                  <a:t>arc</a:t>
                </a:r>
              </a:p>
            </p:txBody>
          </p:sp>
        </p:grpSp>
      </p:grpSp>
      <p:sp>
        <p:nvSpPr>
          <p:cNvPr id="42" name="TextBox 41"/>
          <p:cNvSpPr txBox="1"/>
          <p:nvPr/>
        </p:nvSpPr>
        <p:spPr>
          <a:xfrm>
            <a:off x="228600" y="1524000"/>
            <a:ext cx="8610600" cy="1015663"/>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Nodes may have different shapes. Arcs can be straight or curved, may or may not have arrows. In different contexts, nodes and arcs represent different things. </a:t>
            </a:r>
            <a:endParaRPr lang="en-US" sz="2000" dirty="0"/>
          </a:p>
        </p:txBody>
      </p:sp>
      <p:sp>
        <p:nvSpPr>
          <p:cNvPr id="50" name="TextBox 49"/>
          <p:cNvSpPr txBox="1"/>
          <p:nvPr/>
        </p:nvSpPr>
        <p:spPr>
          <a:xfrm>
            <a:off x="6400800" y="2819400"/>
            <a:ext cx="2362200" cy="1015663"/>
          </a:xfrm>
          <a:prstGeom prst="rect">
            <a:avLst/>
          </a:prstGeom>
          <a:solidFill>
            <a:srgbClr val="FFFF00"/>
          </a:solidFill>
        </p:spPr>
        <p:txBody>
          <a:bodyPr wrap="square" rtlCol="0">
            <a:spAutoFit/>
          </a:bodyPr>
          <a:lstStyle/>
          <a:p>
            <a:r>
              <a:rPr lang="en-US" sz="2000" b="1" dirty="0" smtClean="0">
                <a:effectLst>
                  <a:outerShdw blurRad="38100" dist="38100" dir="2700000" algn="tl">
                    <a:srgbClr val="FFFFFF"/>
                  </a:outerShdw>
                </a:effectLst>
                <a:latin typeface="Verdana" pitchFamily="34" charset="0"/>
              </a:rPr>
              <a:t>We are going to deal with flow networks.</a:t>
            </a:r>
            <a:endParaRPr lang="en-US" sz="2000" dirty="0">
              <a:latin typeface="Verdana" pitchFamily="34" charset="0"/>
            </a:endParaRPr>
          </a:p>
        </p:txBody>
      </p:sp>
      <p:grpSp>
        <p:nvGrpSpPr>
          <p:cNvPr id="26" name="Group 25"/>
          <p:cNvGrpSpPr/>
          <p:nvPr/>
        </p:nvGrpSpPr>
        <p:grpSpPr>
          <a:xfrm>
            <a:off x="304800" y="2590800"/>
            <a:ext cx="6019800" cy="1981200"/>
            <a:chOff x="304800" y="2590800"/>
            <a:chExt cx="6019800" cy="1981200"/>
          </a:xfrm>
        </p:grpSpPr>
        <p:grpSp>
          <p:nvGrpSpPr>
            <p:cNvPr id="44" name="Group 43"/>
            <p:cNvGrpSpPr/>
            <p:nvPr/>
          </p:nvGrpSpPr>
          <p:grpSpPr>
            <a:xfrm>
              <a:off x="3657600" y="2819400"/>
              <a:ext cx="2514600" cy="1600201"/>
              <a:chOff x="4572000" y="3429000"/>
              <a:chExt cx="2971800" cy="2161789"/>
            </a:xfrm>
          </p:grpSpPr>
          <p:sp>
            <p:nvSpPr>
              <p:cNvPr id="28" name="Text Box 9"/>
              <p:cNvSpPr txBox="1">
                <a:spLocks noChangeArrowheads="1"/>
              </p:cNvSpPr>
              <p:nvPr/>
            </p:nvSpPr>
            <p:spPr bwMode="auto">
              <a:xfrm>
                <a:off x="4572000" y="3429000"/>
                <a:ext cx="685800" cy="866390"/>
              </a:xfrm>
              <a:prstGeom prst="ellipse">
                <a:avLst/>
              </a:prstGeom>
              <a:noFill/>
              <a:ln w="9525">
                <a:solidFill>
                  <a:schemeClr val="tx1"/>
                </a:solidFill>
                <a:miter lim="800000"/>
                <a:headEnd/>
                <a:tailEnd/>
              </a:ln>
              <a:effectLst/>
            </p:spPr>
            <p:txBody>
              <a:bodyPr wrap="square" lIns="9144" tIns="18288" rIns="9144" bIns="18288">
                <a:spAutoFit/>
              </a:bodyPr>
              <a:lstStyle/>
              <a:p>
                <a:pPr algn="ctr">
                  <a:spcBef>
                    <a:spcPct val="20000"/>
                  </a:spcBef>
                  <a:defRPr/>
                </a:pPr>
                <a:r>
                  <a:rPr lang="en-US" sz="1600" b="1" dirty="0" smtClean="0">
                    <a:effectLst>
                      <a:outerShdw blurRad="38100" dist="38100" dir="2700000" algn="tl">
                        <a:srgbClr val="FFFFFF"/>
                      </a:outerShdw>
                    </a:effectLst>
                    <a:latin typeface="Arial" charset="0"/>
                  </a:rPr>
                  <a:t>A 8W</a:t>
                </a:r>
                <a:endParaRPr lang="en-US" sz="1600" b="1" dirty="0">
                  <a:effectLst>
                    <a:outerShdw blurRad="38100" dist="38100" dir="2700000" algn="tl">
                      <a:srgbClr val="FFFFFF"/>
                    </a:outerShdw>
                  </a:effectLst>
                  <a:latin typeface="Arial" charset="0"/>
                </a:endParaRPr>
              </a:p>
            </p:txBody>
          </p:sp>
          <p:cxnSp>
            <p:nvCxnSpPr>
              <p:cNvPr id="31" name="AutoShape 12"/>
              <p:cNvCxnSpPr>
                <a:cxnSpLocks noChangeShapeType="1"/>
                <a:stCxn id="28" idx="6"/>
                <a:endCxn id="33" idx="2"/>
              </p:cNvCxnSpPr>
              <p:nvPr/>
            </p:nvCxnSpPr>
            <p:spPr bwMode="auto">
              <a:xfrm>
                <a:off x="5257800" y="3862196"/>
                <a:ext cx="1600201" cy="228600"/>
              </a:xfrm>
              <a:prstGeom prst="straightConnector1">
                <a:avLst/>
              </a:prstGeom>
              <a:noFill/>
              <a:ln w="38100">
                <a:solidFill>
                  <a:schemeClr val="tx1"/>
                </a:solidFill>
                <a:round/>
                <a:headEnd/>
                <a:tailEnd type="triangle" w="med" len="med"/>
              </a:ln>
            </p:spPr>
          </p:cxnSp>
          <p:cxnSp>
            <p:nvCxnSpPr>
              <p:cNvPr id="32" name="AutoShape 14"/>
              <p:cNvCxnSpPr>
                <a:cxnSpLocks noChangeShapeType="1"/>
                <a:stCxn id="34" idx="6"/>
                <a:endCxn id="33" idx="2"/>
              </p:cNvCxnSpPr>
              <p:nvPr/>
            </p:nvCxnSpPr>
            <p:spPr bwMode="auto">
              <a:xfrm flipV="1">
                <a:off x="5257800" y="4090797"/>
                <a:ext cx="1600201" cy="1066800"/>
              </a:xfrm>
              <a:prstGeom prst="straightConnector1">
                <a:avLst/>
              </a:prstGeom>
              <a:noFill/>
              <a:ln w="38100">
                <a:solidFill>
                  <a:schemeClr val="tx1"/>
                </a:solidFill>
                <a:round/>
                <a:headEnd/>
                <a:tailEnd type="triangle" w="med" len="med"/>
              </a:ln>
            </p:spPr>
          </p:cxnSp>
          <p:sp>
            <p:nvSpPr>
              <p:cNvPr id="33" name="Text Box 9"/>
              <p:cNvSpPr txBox="1">
                <a:spLocks noChangeArrowheads="1"/>
              </p:cNvSpPr>
              <p:nvPr/>
            </p:nvSpPr>
            <p:spPr bwMode="auto">
              <a:xfrm>
                <a:off x="6858000" y="3657600"/>
                <a:ext cx="685800" cy="866390"/>
              </a:xfrm>
              <a:prstGeom prst="ellipse">
                <a:avLst/>
              </a:prstGeom>
              <a:noFill/>
              <a:ln w="9525">
                <a:solidFill>
                  <a:schemeClr val="tx1"/>
                </a:solidFill>
                <a:miter lim="800000"/>
                <a:headEnd/>
                <a:tailEnd/>
              </a:ln>
              <a:effectLst/>
            </p:spPr>
            <p:txBody>
              <a:bodyPr wrap="square" lIns="9144" tIns="18288" rIns="9144" bIns="18288">
                <a:spAutoFit/>
              </a:bodyPr>
              <a:lstStyle/>
              <a:p>
                <a:pPr algn="ctr">
                  <a:spcBef>
                    <a:spcPct val="20000"/>
                  </a:spcBef>
                  <a:defRPr/>
                </a:pPr>
                <a:r>
                  <a:rPr lang="en-US" sz="1600" b="1" dirty="0" smtClean="0">
                    <a:effectLst>
                      <a:outerShdw blurRad="38100" dist="38100" dir="2700000" algn="tl">
                        <a:srgbClr val="FFFFFF"/>
                      </a:outerShdw>
                    </a:effectLst>
                    <a:latin typeface="Arial" charset="0"/>
                  </a:rPr>
                  <a:t>C 5W</a:t>
                </a:r>
                <a:endParaRPr lang="en-US" sz="1600" b="1" dirty="0">
                  <a:effectLst>
                    <a:outerShdw blurRad="38100" dist="38100" dir="2700000" algn="tl">
                      <a:srgbClr val="FFFFFF"/>
                    </a:outerShdw>
                  </a:effectLst>
                  <a:latin typeface="Arial" charset="0"/>
                </a:endParaRPr>
              </a:p>
            </p:txBody>
          </p:sp>
          <p:sp>
            <p:nvSpPr>
              <p:cNvPr id="34" name="Text Box 9"/>
              <p:cNvSpPr txBox="1">
                <a:spLocks noChangeArrowheads="1"/>
              </p:cNvSpPr>
              <p:nvPr/>
            </p:nvSpPr>
            <p:spPr bwMode="auto">
              <a:xfrm>
                <a:off x="4572000" y="4724399"/>
                <a:ext cx="685800" cy="866390"/>
              </a:xfrm>
              <a:prstGeom prst="ellipse">
                <a:avLst/>
              </a:prstGeom>
              <a:noFill/>
              <a:ln w="9525">
                <a:solidFill>
                  <a:schemeClr val="tx1"/>
                </a:solidFill>
                <a:miter lim="800000"/>
                <a:headEnd/>
                <a:tailEnd/>
              </a:ln>
              <a:effectLst/>
            </p:spPr>
            <p:txBody>
              <a:bodyPr wrap="square" lIns="9144" tIns="18288" rIns="9144" bIns="18288">
                <a:spAutoFit/>
              </a:bodyPr>
              <a:lstStyle/>
              <a:p>
                <a:pPr algn="ctr">
                  <a:spcBef>
                    <a:spcPct val="20000"/>
                  </a:spcBef>
                  <a:defRPr/>
                </a:pPr>
                <a:r>
                  <a:rPr lang="en-US" sz="1600" b="1" dirty="0" smtClean="0">
                    <a:effectLst>
                      <a:outerShdw blurRad="38100" dist="38100" dir="2700000" algn="tl">
                        <a:srgbClr val="FFFFFF"/>
                      </a:outerShdw>
                    </a:effectLst>
                    <a:latin typeface="Arial" charset="0"/>
                  </a:rPr>
                  <a:t>B 4W</a:t>
                </a:r>
                <a:endParaRPr lang="en-US" sz="1600" b="1" dirty="0">
                  <a:effectLst>
                    <a:outerShdw blurRad="38100" dist="38100" dir="2700000" algn="tl">
                      <a:srgbClr val="FFFFFF"/>
                    </a:outerShdw>
                  </a:effectLst>
                  <a:latin typeface="Arial" charset="0"/>
                </a:endParaRPr>
              </a:p>
            </p:txBody>
          </p:sp>
        </p:grpSp>
        <p:grpSp>
          <p:nvGrpSpPr>
            <p:cNvPr id="24" name="Group 23"/>
            <p:cNvGrpSpPr/>
            <p:nvPr/>
          </p:nvGrpSpPr>
          <p:grpSpPr>
            <a:xfrm>
              <a:off x="304800" y="2590800"/>
              <a:ext cx="6019800" cy="1981200"/>
              <a:chOff x="304800" y="2590800"/>
              <a:chExt cx="6019800" cy="1981200"/>
            </a:xfrm>
          </p:grpSpPr>
          <p:sp>
            <p:nvSpPr>
              <p:cNvPr id="19" name="TextBox 18"/>
              <p:cNvSpPr txBox="1"/>
              <p:nvPr/>
            </p:nvSpPr>
            <p:spPr>
              <a:xfrm>
                <a:off x="304800" y="2590800"/>
                <a:ext cx="3429000" cy="1938992"/>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For example, in a project,  each node may represent a task and each arc indicating precedence (which task goes before or after) relationship. </a:t>
                </a:r>
                <a:endParaRPr lang="en-US" sz="2000" dirty="0"/>
              </a:p>
            </p:txBody>
          </p:sp>
          <p:sp>
            <p:nvSpPr>
              <p:cNvPr id="23" name="Rectangle 22"/>
              <p:cNvSpPr/>
              <p:nvPr/>
            </p:nvSpPr>
            <p:spPr bwMode="auto">
              <a:xfrm>
                <a:off x="304800" y="2590800"/>
                <a:ext cx="6019800" cy="1981200"/>
              </a:xfrm>
              <a:prstGeom prst="rect">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grpSp>
      <p:sp>
        <p:nvSpPr>
          <p:cNvPr id="27" name="Rectangle 3"/>
          <p:cNvSpPr txBox="1">
            <a:spLocks noChangeArrowheads="1"/>
          </p:cNvSpPr>
          <p:nvPr/>
        </p:nvSpPr>
        <p:spPr>
          <a:xfrm>
            <a:off x="228600" y="4724400"/>
            <a:ext cx="8504238" cy="1524000"/>
          </a:xfrm>
          <a:prstGeom prst="rect">
            <a:avLst/>
          </a:prstGeom>
        </p:spPr>
        <p:txBody>
          <a:bodyPr/>
          <a:lstStyle/>
          <a:p>
            <a:pPr marL="342900" marR="0" lvl="0" indent="-342900" algn="l" defTabSz="914400" rtl="0" eaLnBrk="1" fontAlgn="base" latinLnBrk="0" hangingPunct="1">
              <a:lnSpc>
                <a:spcPct val="80000"/>
              </a:lnSpc>
              <a:spcBef>
                <a:spcPct val="20000"/>
              </a:spcBef>
              <a:spcAft>
                <a:spcPct val="0"/>
              </a:spcAft>
              <a:buClrTx/>
              <a:buSzTx/>
              <a:buFontTx/>
              <a:buChar char="•"/>
              <a:tabLst/>
              <a:defRPr/>
            </a:pPr>
            <a:r>
              <a:rPr lang="en-US" sz="2000" b="1" dirty="0" smtClean="0">
                <a:effectLst>
                  <a:outerShdw blurRad="38100" dist="38100" dir="2700000" algn="tl">
                    <a:srgbClr val="FFFFFF"/>
                  </a:outerShdw>
                </a:effectLst>
                <a:latin typeface="Arial" charset="0"/>
              </a:rPr>
              <a:t>A network model describes patterns of flow involving material, people, or funds. Nodes can represent locations, machines or even time elements.</a:t>
            </a:r>
          </a:p>
          <a:p>
            <a:pPr marL="342900" marR="0" lvl="0" indent="-342900" algn="l" defTabSz="914400" rtl="0" eaLnBrk="1" fontAlgn="base" latinLnBrk="0" hangingPunct="1">
              <a:lnSpc>
                <a:spcPct val="80000"/>
              </a:lnSpc>
              <a:spcBef>
                <a:spcPct val="20000"/>
              </a:spcBef>
              <a:spcAft>
                <a:spcPct val="0"/>
              </a:spcAft>
              <a:buClrTx/>
              <a:buSzTx/>
              <a:buFontTx/>
              <a:buChar char="•"/>
              <a:tabLst/>
              <a:defRPr/>
            </a:pPr>
            <a:r>
              <a:rPr lang="en-US" sz="2000" b="1" dirty="0" smtClean="0">
                <a:effectLst>
                  <a:outerShdw blurRad="38100" dist="38100" dir="2700000" algn="tl">
                    <a:srgbClr val="FFFFFF"/>
                  </a:outerShdw>
                </a:effectLst>
                <a:latin typeface="Arial" charset="0"/>
              </a:rPr>
              <a:t>We will consider the following models:</a:t>
            </a:r>
          </a:p>
          <a:p>
            <a:pPr marL="800100" lvl="1" indent="-342900">
              <a:lnSpc>
                <a:spcPct val="80000"/>
              </a:lnSpc>
              <a:spcBef>
                <a:spcPct val="20000"/>
              </a:spcBef>
            </a:pPr>
            <a:r>
              <a:rPr lang="en-US" sz="2000" b="1" dirty="0" smtClean="0">
                <a:effectLst>
                  <a:outerShdw blurRad="38100" dist="38100" dir="2700000" algn="tl">
                    <a:srgbClr val="FFFFFF"/>
                  </a:outerShdw>
                </a:effectLst>
                <a:latin typeface="Verdana" pitchFamily="34" charset="0"/>
              </a:rPr>
              <a:t>Transportation   Assignment   Transshipment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2" grpId="0"/>
      <p:bldP spid="50" grpId="0" animBg="1"/>
      <p:bldP spid="2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29"/>
          <p:cNvGrpSpPr/>
          <p:nvPr/>
        </p:nvGrpSpPr>
        <p:grpSpPr>
          <a:xfrm>
            <a:off x="6477000" y="3886200"/>
            <a:ext cx="2286000" cy="2286000"/>
            <a:chOff x="304800" y="838200"/>
            <a:chExt cx="2286000" cy="2286000"/>
          </a:xfrm>
        </p:grpSpPr>
        <p:cxnSp>
          <p:nvCxnSpPr>
            <p:cNvPr id="31" name="Straight Connector 30"/>
            <p:cNvCxnSpPr/>
            <p:nvPr/>
          </p:nvCxnSpPr>
          <p:spPr bwMode="auto">
            <a:xfrm>
              <a:off x="304800" y="2362200"/>
              <a:ext cx="2286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a:off x="304800" y="2667000"/>
              <a:ext cx="2286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rot="5400000">
              <a:off x="-411480" y="1981200"/>
              <a:ext cx="2286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 name="Straight Connector 33"/>
            <p:cNvCxnSpPr/>
            <p:nvPr/>
          </p:nvCxnSpPr>
          <p:spPr bwMode="auto">
            <a:xfrm>
              <a:off x="304800" y="1981200"/>
              <a:ext cx="2286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grpSp>
        <p:nvGrpSpPr>
          <p:cNvPr id="4" name="Group 23"/>
          <p:cNvGrpSpPr/>
          <p:nvPr/>
        </p:nvGrpSpPr>
        <p:grpSpPr>
          <a:xfrm>
            <a:off x="304800" y="838200"/>
            <a:ext cx="2514600" cy="2286000"/>
            <a:chOff x="304800" y="838200"/>
            <a:chExt cx="2514600" cy="2286000"/>
          </a:xfrm>
        </p:grpSpPr>
        <p:cxnSp>
          <p:nvCxnSpPr>
            <p:cNvPr id="16" name="Straight Connector 15"/>
            <p:cNvCxnSpPr/>
            <p:nvPr/>
          </p:nvCxnSpPr>
          <p:spPr bwMode="auto">
            <a:xfrm>
              <a:off x="304800" y="2362200"/>
              <a:ext cx="25146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a:off x="304800" y="2667000"/>
              <a:ext cx="25146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rot="5400000">
              <a:off x="-304800" y="1981200"/>
              <a:ext cx="2286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rot="5400000">
              <a:off x="838200" y="1981200"/>
              <a:ext cx="2286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sp>
        <p:nvSpPr>
          <p:cNvPr id="2" name="Footer Placeholder 1"/>
          <p:cNvSpPr>
            <a:spLocks noGrp="1"/>
          </p:cNvSpPr>
          <p:nvPr>
            <p:ph type="ftr" sz="quarter" idx="10"/>
          </p:nvPr>
        </p:nvSpPr>
        <p:spPr>
          <a:xfrm>
            <a:off x="228600" y="6614160"/>
            <a:ext cx="2895600" cy="228600"/>
          </a:xfrm>
        </p:spPr>
        <p:txBody>
          <a:bodyPr/>
          <a:lstStyle/>
          <a:p>
            <a:r>
              <a:rPr lang="en-US" dirty="0" smtClean="0"/>
              <a:t>Networks</a:t>
            </a:r>
            <a:endParaRPr lang="en-US" dirty="0"/>
          </a:p>
        </p:txBody>
      </p:sp>
      <p:sp>
        <p:nvSpPr>
          <p:cNvPr id="3" name="Slide Number Placeholder 2"/>
          <p:cNvSpPr>
            <a:spLocks noGrp="1"/>
          </p:cNvSpPr>
          <p:nvPr>
            <p:ph type="sldNum" sz="quarter" idx="11"/>
          </p:nvPr>
        </p:nvSpPr>
        <p:spPr>
          <a:xfrm>
            <a:off x="6934200" y="6019800"/>
            <a:ext cx="1905000" cy="457200"/>
          </a:xfrm>
        </p:spPr>
        <p:txBody>
          <a:bodyPr/>
          <a:lstStyle/>
          <a:p>
            <a:fld id="{D800FC57-747A-4054-A3DF-63D163080A4A}" type="slidenum">
              <a:rPr lang="en-US" smtClean="0"/>
              <a:pPr/>
              <a:t>20</a:t>
            </a:fld>
            <a:endParaRPr lang="en-US" dirty="0"/>
          </a:p>
        </p:txBody>
      </p:sp>
      <p:sp>
        <p:nvSpPr>
          <p:cNvPr id="5" name="AutoShape 15"/>
          <p:cNvSpPr>
            <a:spLocks noChangeArrowheads="1"/>
          </p:cNvSpPr>
          <p:nvPr/>
        </p:nvSpPr>
        <p:spPr bwMode="blackWhite">
          <a:xfrm>
            <a:off x="228600" y="152400"/>
            <a:ext cx="2971800"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pPr algn="ctr"/>
            <a:r>
              <a:rPr lang="en-US" sz="2800" b="1" dirty="0" smtClean="0">
                <a:solidFill>
                  <a:schemeClr val="tx2"/>
                </a:solidFill>
                <a:effectLst>
                  <a:outerShdw blurRad="38100" dist="38100" dir="2700000" algn="tl">
                    <a:srgbClr val="FFFFFF"/>
                  </a:outerShdw>
                </a:effectLst>
                <a:latin typeface="Verdana" pitchFamily="34" charset="0"/>
              </a:rPr>
              <a:t>Example 2..</a:t>
            </a:r>
          </a:p>
        </p:txBody>
      </p:sp>
      <p:sp>
        <p:nvSpPr>
          <p:cNvPr id="13" name="TextBox 12"/>
          <p:cNvSpPr txBox="1"/>
          <p:nvPr/>
        </p:nvSpPr>
        <p:spPr>
          <a:xfrm>
            <a:off x="2743200" y="838200"/>
            <a:ext cx="6019800" cy="1077218"/>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Step 3:</a:t>
            </a:r>
            <a:r>
              <a:rPr lang="en-US" sz="2000" b="1" dirty="0" smtClean="0">
                <a:effectLst>
                  <a:outerShdw blurRad="38100" dist="38100" dir="2700000" algn="tl">
                    <a:srgbClr val="FFFFFF"/>
                  </a:outerShdw>
                </a:effectLst>
                <a:latin typeface="Arial" charset="0"/>
              </a:rPr>
              <a:t> Draw horizontal and vertical lines to cover all zero elements (number of lines must be equal to the number of assignments).</a:t>
            </a:r>
          </a:p>
        </p:txBody>
      </p:sp>
      <p:graphicFrame>
        <p:nvGraphicFramePr>
          <p:cNvPr id="19" name="Table 18"/>
          <p:cNvGraphicFramePr>
            <a:graphicFrameLocks noGrp="1"/>
          </p:cNvGraphicFramePr>
          <p:nvPr/>
        </p:nvGraphicFramePr>
        <p:xfrm>
          <a:off x="609600" y="1143000"/>
          <a:ext cx="1905000" cy="1691640"/>
        </p:xfrm>
        <a:graphic>
          <a:graphicData uri="http://schemas.openxmlformats.org/drawingml/2006/table">
            <a:tbl>
              <a:tblPr firstRow="1" bandRow="1">
                <a:tableStyleId>{2D5ABB26-0587-4C30-8999-92F81FD0307C}</a:tableStyleId>
              </a:tblPr>
              <a:tblGrid>
                <a:gridCol w="381000"/>
                <a:gridCol w="381000"/>
                <a:gridCol w="381000"/>
                <a:gridCol w="381000"/>
                <a:gridCol w="381000"/>
              </a:tblGrid>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14" name="TextBox 13"/>
          <p:cNvSpPr txBox="1"/>
          <p:nvPr/>
        </p:nvSpPr>
        <p:spPr>
          <a:xfrm>
            <a:off x="2819400" y="1905000"/>
            <a:ext cx="5943600" cy="1754326"/>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Step 3A:</a:t>
            </a:r>
            <a:r>
              <a:rPr lang="en-US" sz="2000" b="1" dirty="0" smtClean="0">
                <a:effectLst>
                  <a:outerShdw blurRad="38100" dist="38100" dir="2700000" algn="tl">
                    <a:srgbClr val="FFFFFF"/>
                  </a:outerShdw>
                </a:effectLst>
                <a:latin typeface="Arial" charset="0"/>
              </a:rPr>
              <a:t> Find the smallest number not covered by lines and </a:t>
            </a:r>
            <a:r>
              <a:rPr lang="en-US" sz="2000" b="1" i="1" dirty="0" smtClean="0">
                <a:solidFill>
                  <a:srgbClr val="FF0000"/>
                </a:solidFill>
                <a:effectLst>
                  <a:outerShdw blurRad="38100" dist="38100" dir="2700000" algn="tl">
                    <a:srgbClr val="FFFFFF"/>
                  </a:outerShdw>
                </a:effectLst>
                <a:latin typeface="Arial" charset="0"/>
              </a:rPr>
              <a:t>subtract</a:t>
            </a:r>
            <a:r>
              <a:rPr lang="en-US" sz="2000" b="1" dirty="0" smtClean="0">
                <a:effectLst>
                  <a:outerShdw blurRad="38100" dist="38100" dir="2700000" algn="tl">
                    <a:srgbClr val="FFFFFF"/>
                  </a:outerShdw>
                </a:effectLst>
                <a:latin typeface="Arial" charset="0"/>
              </a:rPr>
              <a:t> this number from all uncovered cells. </a:t>
            </a:r>
          </a:p>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Step 3B: </a:t>
            </a:r>
            <a:r>
              <a:rPr lang="en-US" sz="2000" b="1" i="1" dirty="0" smtClean="0">
                <a:solidFill>
                  <a:srgbClr val="FF0000"/>
                </a:solidFill>
                <a:effectLst>
                  <a:outerShdw blurRad="38100" dist="38100" dir="2700000" algn="tl">
                    <a:srgbClr val="FFFFFF"/>
                  </a:outerShdw>
                </a:effectLst>
                <a:latin typeface="Arial" charset="0"/>
              </a:rPr>
              <a:t>add the same number </a:t>
            </a:r>
            <a:r>
              <a:rPr lang="en-US" sz="2000" b="1" dirty="0" smtClean="0">
                <a:effectLst>
                  <a:outerShdw blurRad="38100" dist="38100" dir="2700000" algn="tl">
                    <a:srgbClr val="FFFFFF"/>
                  </a:outerShdw>
                </a:effectLst>
                <a:latin typeface="Arial" charset="0"/>
              </a:rPr>
              <a:t>to the numbers at the intersection of lines.</a:t>
            </a:r>
            <a:endParaRPr lang="en-US" sz="2000" b="1" i="1" dirty="0" smtClean="0">
              <a:solidFill>
                <a:srgbClr val="FF0000"/>
              </a:solidFill>
              <a:effectLst>
                <a:outerShdw blurRad="38100" dist="38100" dir="2700000" algn="tl">
                  <a:srgbClr val="FFFFFF"/>
                </a:outerShdw>
              </a:effectLst>
              <a:latin typeface="Arial" charset="0"/>
            </a:endParaRPr>
          </a:p>
        </p:txBody>
      </p:sp>
      <p:graphicFrame>
        <p:nvGraphicFramePr>
          <p:cNvPr id="27" name="Table 26"/>
          <p:cNvGraphicFramePr>
            <a:graphicFrameLocks noGrp="1"/>
          </p:cNvGraphicFramePr>
          <p:nvPr/>
        </p:nvGraphicFramePr>
        <p:xfrm>
          <a:off x="609600" y="4114800"/>
          <a:ext cx="1905000" cy="1691640"/>
        </p:xfrm>
        <a:graphic>
          <a:graphicData uri="http://schemas.openxmlformats.org/drawingml/2006/table">
            <a:tbl>
              <a:tblPr firstRow="1" bandRow="1">
                <a:tableStyleId>{2D5ABB26-0587-4C30-8999-92F81FD0307C}</a:tableStyleId>
              </a:tblPr>
              <a:tblGrid>
                <a:gridCol w="381000"/>
                <a:gridCol w="381000"/>
                <a:gridCol w="381000"/>
                <a:gridCol w="381000"/>
                <a:gridCol w="381000"/>
              </a:tblGrid>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8" name="TextBox 27"/>
          <p:cNvSpPr txBox="1"/>
          <p:nvPr/>
        </p:nvSpPr>
        <p:spPr>
          <a:xfrm>
            <a:off x="2667000" y="4343400"/>
            <a:ext cx="1371600" cy="769441"/>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pitchFamily="34" charset="0"/>
                <a:cs typeface="Arial" pitchFamily="34" charset="0"/>
              </a:rPr>
              <a:t>Repeat </a:t>
            </a:r>
            <a:r>
              <a:rPr lang="en-US" sz="2000" b="1" dirty="0" smtClean="0">
                <a:effectLst>
                  <a:outerShdw blurRad="38100" dist="38100" dir="2700000" algn="tl">
                    <a:srgbClr val="FFFFFF"/>
                  </a:outerShdw>
                </a:effectLst>
                <a:latin typeface="Arial" pitchFamily="34" charset="0"/>
                <a:ea typeface="Verdana" pitchFamily="34" charset="0"/>
                <a:cs typeface="Arial" pitchFamily="34" charset="0"/>
              </a:rPr>
              <a:t>Step 2 </a:t>
            </a:r>
            <a:r>
              <a:rPr lang="en-US" b="1" dirty="0" smtClean="0">
                <a:effectLst>
                  <a:outerShdw blurRad="38100" dist="38100" dir="2700000" algn="tl">
                    <a:srgbClr val="FFFFFF"/>
                  </a:outerShdw>
                </a:effectLst>
                <a:latin typeface="Verdana" pitchFamily="34" charset="0"/>
                <a:ea typeface="Verdana" pitchFamily="34" charset="0"/>
                <a:cs typeface="Verdana" pitchFamily="34" charset="0"/>
                <a:sym typeface="Wingdings"/>
              </a:rPr>
              <a:t></a:t>
            </a:r>
            <a:endParaRPr lang="en-US" sz="2000" b="1" i="1" dirty="0" smtClean="0">
              <a:solidFill>
                <a:srgbClr val="FF0000"/>
              </a:solidFill>
              <a:effectLst>
                <a:outerShdw blurRad="38100" dist="38100" dir="2700000" algn="tl">
                  <a:srgbClr val="FFFFFF"/>
                </a:outerShdw>
              </a:effectLst>
              <a:latin typeface="Arial" charset="0"/>
            </a:endParaRPr>
          </a:p>
        </p:txBody>
      </p:sp>
      <p:graphicFrame>
        <p:nvGraphicFramePr>
          <p:cNvPr id="29" name="Table 28"/>
          <p:cNvGraphicFramePr>
            <a:graphicFrameLocks noGrp="1"/>
          </p:cNvGraphicFramePr>
          <p:nvPr>
            <p:extLst>
              <p:ext uri="{D42A27DB-BD31-4B8C-83A1-F6EECF244321}">
                <p14:modId xmlns:p14="http://schemas.microsoft.com/office/powerpoint/2010/main" val="1864516169"/>
              </p:ext>
            </p:extLst>
          </p:nvPr>
        </p:nvGraphicFramePr>
        <p:xfrm>
          <a:off x="4038600" y="4191000"/>
          <a:ext cx="1905000" cy="1691640"/>
        </p:xfrm>
        <a:graphic>
          <a:graphicData uri="http://schemas.openxmlformats.org/drawingml/2006/table">
            <a:tbl>
              <a:tblPr firstRow="1" bandRow="1">
                <a:tableStyleId>{2D5ABB26-0587-4C30-8999-92F81FD0307C}</a:tableStyleId>
              </a:tblPr>
              <a:tblGrid>
                <a:gridCol w="381000"/>
                <a:gridCol w="381000"/>
                <a:gridCol w="381000"/>
                <a:gridCol w="381000"/>
                <a:gridCol w="381000"/>
              </a:tblGrid>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graphicFrame>
        <p:nvGraphicFramePr>
          <p:cNvPr id="35" name="Table 34"/>
          <p:cNvGraphicFramePr>
            <a:graphicFrameLocks noGrp="1"/>
          </p:cNvGraphicFramePr>
          <p:nvPr>
            <p:extLst>
              <p:ext uri="{D42A27DB-BD31-4B8C-83A1-F6EECF244321}">
                <p14:modId xmlns:p14="http://schemas.microsoft.com/office/powerpoint/2010/main" val="1976522647"/>
              </p:ext>
            </p:extLst>
          </p:nvPr>
        </p:nvGraphicFramePr>
        <p:xfrm>
          <a:off x="6705600" y="4191000"/>
          <a:ext cx="1905000" cy="1691640"/>
        </p:xfrm>
        <a:graphic>
          <a:graphicData uri="http://schemas.openxmlformats.org/drawingml/2006/table">
            <a:tbl>
              <a:tblPr firstRow="1" bandRow="1">
                <a:tableStyleId>{2D5ABB26-0587-4C30-8999-92F81FD0307C}</a:tableStyleId>
              </a:tblPr>
              <a:tblGrid>
                <a:gridCol w="381000"/>
                <a:gridCol w="381000"/>
                <a:gridCol w="381000"/>
                <a:gridCol w="381000"/>
                <a:gridCol w="381000"/>
              </a:tblGrid>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36" name="Rectangle 35"/>
          <p:cNvSpPr/>
          <p:nvPr/>
        </p:nvSpPr>
        <p:spPr>
          <a:xfrm>
            <a:off x="6019800" y="4724400"/>
            <a:ext cx="513282" cy="461665"/>
          </a:xfrm>
          <a:prstGeom prst="rect">
            <a:avLst/>
          </a:prstGeom>
        </p:spPr>
        <p:txBody>
          <a:bodyPr wrap="none">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sym typeface="Wingdings"/>
              </a:rPr>
              <a:t></a:t>
            </a:r>
            <a:endParaRPr lang="en-US" dirty="0"/>
          </a:p>
        </p:txBody>
      </p:sp>
      <p:sp>
        <p:nvSpPr>
          <p:cNvPr id="26" name="TextBox 25"/>
          <p:cNvSpPr txBox="1"/>
          <p:nvPr/>
        </p:nvSpPr>
        <p:spPr>
          <a:xfrm>
            <a:off x="266700" y="2952690"/>
            <a:ext cx="2590800" cy="400110"/>
          </a:xfrm>
          <a:prstGeom prst="rect">
            <a:avLst/>
          </a:prstGeom>
          <a:noFill/>
        </p:spPr>
        <p:txBody>
          <a:bodyPr wrap="square" rtlCol="0">
            <a:spAutoFit/>
          </a:bodyPr>
          <a:lstStyle/>
          <a:p>
            <a:pPr algn="ctr"/>
            <a:r>
              <a:rPr lang="en-US" sz="2000" dirty="0" smtClean="0">
                <a:sym typeface="Wingdings"/>
              </a:rPr>
              <a:t></a:t>
            </a:r>
          </a:p>
        </p:txBody>
      </p:sp>
      <p:sp>
        <p:nvSpPr>
          <p:cNvPr id="24" name="TextBox 23"/>
          <p:cNvSpPr txBox="1"/>
          <p:nvPr/>
        </p:nvSpPr>
        <p:spPr>
          <a:xfrm>
            <a:off x="457200" y="3303210"/>
            <a:ext cx="1524000" cy="707886"/>
          </a:xfrm>
          <a:prstGeom prst="rect">
            <a:avLst/>
          </a:prstGeom>
          <a:solidFill>
            <a:srgbClr val="FF99FF"/>
          </a:solidFill>
        </p:spPr>
        <p:txBody>
          <a:bodyPr wrap="square" rtlCol="0">
            <a:spAutoFit/>
          </a:bodyPr>
          <a:lstStyle/>
          <a:p>
            <a:r>
              <a:rPr lang="en-US" sz="2000" b="1" dirty="0" smtClean="0">
                <a:effectLst>
                  <a:outerShdw blurRad="38100" dist="38100" dir="2700000" algn="tl">
                    <a:srgbClr val="FFFFFF"/>
                  </a:outerShdw>
                </a:effectLst>
                <a:latin typeface="Arial" charset="0"/>
              </a:rPr>
              <a:t>3a: Subtract 7.</a:t>
            </a:r>
          </a:p>
        </p:txBody>
      </p:sp>
      <p:sp>
        <p:nvSpPr>
          <p:cNvPr id="25" name="TextBox 24"/>
          <p:cNvSpPr txBox="1"/>
          <p:nvPr/>
        </p:nvSpPr>
        <p:spPr>
          <a:xfrm>
            <a:off x="1897380" y="3352800"/>
            <a:ext cx="914400" cy="707886"/>
          </a:xfrm>
          <a:prstGeom prst="rect">
            <a:avLst/>
          </a:prstGeom>
          <a:solidFill>
            <a:srgbClr val="00B0F0"/>
          </a:solidFill>
        </p:spPr>
        <p:txBody>
          <a:bodyPr wrap="square" rtlCol="0">
            <a:spAutoFit/>
          </a:bodyPr>
          <a:lstStyle/>
          <a:p>
            <a:r>
              <a:rPr lang="en-US" sz="2000" b="1" dirty="0" smtClean="0">
                <a:effectLst>
                  <a:outerShdw blurRad="38100" dist="38100" dir="2700000" algn="tl">
                    <a:srgbClr val="FFFFFF"/>
                  </a:outerShdw>
                </a:effectLst>
                <a:latin typeface="Arial" charset="0"/>
              </a:rPr>
              <a:t>3b: Add 7</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8" grpId="0"/>
      <p:bldP spid="36" grpId="0"/>
      <p:bldP spid="26" grpId="0"/>
      <p:bldP spid="24" grpId="0" animBg="1"/>
      <p:bldP spid="2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29"/>
          <p:cNvGrpSpPr/>
          <p:nvPr/>
        </p:nvGrpSpPr>
        <p:grpSpPr>
          <a:xfrm>
            <a:off x="381000" y="914400"/>
            <a:ext cx="2286000" cy="2286000"/>
            <a:chOff x="304800" y="838200"/>
            <a:chExt cx="2286000" cy="2286000"/>
          </a:xfrm>
        </p:grpSpPr>
        <p:cxnSp>
          <p:nvCxnSpPr>
            <p:cNvPr id="31" name="Straight Connector 30"/>
            <p:cNvCxnSpPr/>
            <p:nvPr/>
          </p:nvCxnSpPr>
          <p:spPr bwMode="auto">
            <a:xfrm>
              <a:off x="304800" y="2362200"/>
              <a:ext cx="2286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a:off x="304800" y="2667000"/>
              <a:ext cx="2286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rot="5400000">
              <a:off x="-411480" y="1981200"/>
              <a:ext cx="2286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 name="Straight Connector 33"/>
            <p:cNvCxnSpPr/>
            <p:nvPr/>
          </p:nvCxnSpPr>
          <p:spPr bwMode="auto">
            <a:xfrm>
              <a:off x="304800" y="1981200"/>
              <a:ext cx="2286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sp>
        <p:nvSpPr>
          <p:cNvPr id="2" name="Footer Placeholder 1"/>
          <p:cNvSpPr>
            <a:spLocks noGrp="1"/>
          </p:cNvSpPr>
          <p:nvPr>
            <p:ph type="ftr" sz="quarter" idx="10"/>
          </p:nvPr>
        </p:nvSpPr>
        <p:spPr>
          <a:xfrm>
            <a:off x="304800" y="6629400"/>
            <a:ext cx="2895600" cy="228600"/>
          </a:xfrm>
        </p:spPr>
        <p:txBody>
          <a:bodyPr/>
          <a:lstStyle/>
          <a:p>
            <a:r>
              <a:rPr lang="en-US" dirty="0" smtClean="0"/>
              <a:t>Networks</a:t>
            </a:r>
            <a:endParaRPr lang="en-US" dirty="0"/>
          </a:p>
        </p:txBody>
      </p:sp>
      <p:sp>
        <p:nvSpPr>
          <p:cNvPr id="3" name="Slide Number Placeholder 2"/>
          <p:cNvSpPr>
            <a:spLocks noGrp="1"/>
          </p:cNvSpPr>
          <p:nvPr>
            <p:ph type="sldNum" sz="quarter" idx="11"/>
          </p:nvPr>
        </p:nvSpPr>
        <p:spPr>
          <a:xfrm>
            <a:off x="6934200" y="6019800"/>
            <a:ext cx="1905000" cy="457200"/>
          </a:xfrm>
        </p:spPr>
        <p:txBody>
          <a:bodyPr/>
          <a:lstStyle/>
          <a:p>
            <a:fld id="{D800FC57-747A-4054-A3DF-63D163080A4A}" type="slidenum">
              <a:rPr lang="en-US" smtClean="0"/>
              <a:pPr/>
              <a:t>21</a:t>
            </a:fld>
            <a:endParaRPr lang="en-US" dirty="0"/>
          </a:p>
        </p:txBody>
      </p:sp>
      <p:sp>
        <p:nvSpPr>
          <p:cNvPr id="5" name="AutoShape 15"/>
          <p:cNvSpPr>
            <a:spLocks noChangeArrowheads="1"/>
          </p:cNvSpPr>
          <p:nvPr/>
        </p:nvSpPr>
        <p:spPr bwMode="blackWhite">
          <a:xfrm>
            <a:off x="228600" y="152400"/>
            <a:ext cx="3048000"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rPr>
              <a:t>Example 2 …</a:t>
            </a:r>
          </a:p>
        </p:txBody>
      </p:sp>
      <p:sp>
        <p:nvSpPr>
          <p:cNvPr id="26" name="TextBox 25"/>
          <p:cNvSpPr txBox="1"/>
          <p:nvPr/>
        </p:nvSpPr>
        <p:spPr>
          <a:xfrm>
            <a:off x="304800" y="2895600"/>
            <a:ext cx="2590800" cy="707886"/>
          </a:xfrm>
          <a:prstGeom prst="rect">
            <a:avLst/>
          </a:prstGeom>
          <a:noFill/>
        </p:spPr>
        <p:txBody>
          <a:bodyPr wrap="square" rtlCol="0">
            <a:spAutoFit/>
          </a:bodyPr>
          <a:lstStyle/>
          <a:p>
            <a:pPr algn="ctr"/>
            <a:r>
              <a:rPr lang="en-US" sz="2000" dirty="0" smtClean="0">
                <a:sym typeface="Wingdings"/>
              </a:rPr>
              <a:t></a:t>
            </a:r>
          </a:p>
          <a:p>
            <a:pPr algn="ctr"/>
            <a:r>
              <a:rPr lang="en-US" sz="2000" b="1" dirty="0" smtClean="0">
                <a:effectLst>
                  <a:outerShdw blurRad="38100" dist="38100" dir="2700000" algn="tl">
                    <a:srgbClr val="FFFFFF"/>
                  </a:outerShdw>
                </a:effectLst>
                <a:latin typeface="Verdana" pitchFamily="34" charset="0"/>
                <a:ea typeface="Verdana" pitchFamily="34" charset="0"/>
                <a:cs typeface="Verdana" pitchFamily="34" charset="0"/>
                <a:sym typeface="Wingdings"/>
              </a:rPr>
              <a:t>Subtract / add 2</a:t>
            </a:r>
            <a:endParaRPr lang="en-US" sz="2000" b="1" dirty="0" smtClean="0">
              <a:effectLst>
                <a:outerShdw blurRad="38100" dist="38100" dir="2700000" algn="tl">
                  <a:srgbClr val="FFFFFF"/>
                </a:outerShdw>
              </a:effectLst>
              <a:latin typeface="Verdana" pitchFamily="34" charset="0"/>
              <a:ea typeface="Verdana" pitchFamily="34" charset="0"/>
              <a:cs typeface="Verdana" pitchFamily="34" charset="0"/>
            </a:endParaRPr>
          </a:p>
        </p:txBody>
      </p:sp>
      <p:graphicFrame>
        <p:nvGraphicFramePr>
          <p:cNvPr id="27" name="Table 26"/>
          <p:cNvGraphicFramePr>
            <a:graphicFrameLocks noGrp="1"/>
          </p:cNvGraphicFramePr>
          <p:nvPr/>
        </p:nvGraphicFramePr>
        <p:xfrm>
          <a:off x="609600" y="3657600"/>
          <a:ext cx="1905000" cy="1691640"/>
        </p:xfrm>
        <a:graphic>
          <a:graphicData uri="http://schemas.openxmlformats.org/drawingml/2006/table">
            <a:tbl>
              <a:tblPr firstRow="1" bandRow="1">
                <a:tableStyleId>{2D5ABB26-0587-4C30-8999-92F81FD0307C}</a:tableStyleId>
              </a:tblPr>
              <a:tblGrid>
                <a:gridCol w="381000"/>
                <a:gridCol w="381000"/>
                <a:gridCol w="381000"/>
                <a:gridCol w="381000"/>
                <a:gridCol w="381000"/>
              </a:tblGrid>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8" name="TextBox 27"/>
          <p:cNvSpPr txBox="1"/>
          <p:nvPr/>
        </p:nvSpPr>
        <p:spPr>
          <a:xfrm>
            <a:off x="2590800" y="3962400"/>
            <a:ext cx="1371600" cy="769441"/>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pitchFamily="34" charset="0"/>
                <a:cs typeface="Arial" pitchFamily="34" charset="0"/>
              </a:rPr>
              <a:t>Repeat </a:t>
            </a:r>
            <a:r>
              <a:rPr lang="en-US" sz="2000" b="1" dirty="0" smtClean="0">
                <a:effectLst>
                  <a:outerShdw blurRad="38100" dist="38100" dir="2700000" algn="tl">
                    <a:srgbClr val="FFFFFF"/>
                  </a:outerShdw>
                </a:effectLst>
                <a:latin typeface="Arial" pitchFamily="34" charset="0"/>
                <a:ea typeface="Verdana" pitchFamily="34" charset="0"/>
                <a:cs typeface="Arial" pitchFamily="34" charset="0"/>
              </a:rPr>
              <a:t>Step 2 </a:t>
            </a:r>
            <a:r>
              <a:rPr lang="en-US" b="1" dirty="0" smtClean="0">
                <a:effectLst>
                  <a:outerShdw blurRad="38100" dist="38100" dir="2700000" algn="tl">
                    <a:srgbClr val="FFFFFF"/>
                  </a:outerShdw>
                </a:effectLst>
                <a:latin typeface="Verdana" pitchFamily="34" charset="0"/>
                <a:ea typeface="Verdana" pitchFamily="34" charset="0"/>
                <a:cs typeface="Verdana" pitchFamily="34" charset="0"/>
                <a:sym typeface="Wingdings"/>
              </a:rPr>
              <a:t></a:t>
            </a:r>
            <a:endParaRPr lang="en-US" sz="2000" b="1" i="1" dirty="0" smtClean="0">
              <a:solidFill>
                <a:srgbClr val="FF0000"/>
              </a:solidFill>
              <a:effectLst>
                <a:outerShdw blurRad="38100" dist="38100" dir="2700000" algn="tl">
                  <a:srgbClr val="FFFFFF"/>
                </a:outerShdw>
              </a:effectLst>
              <a:latin typeface="Arial" charset="0"/>
            </a:endParaRPr>
          </a:p>
        </p:txBody>
      </p:sp>
      <p:graphicFrame>
        <p:nvGraphicFramePr>
          <p:cNvPr id="35" name="Table 34"/>
          <p:cNvGraphicFramePr>
            <a:graphicFrameLocks noGrp="1"/>
          </p:cNvGraphicFramePr>
          <p:nvPr>
            <p:extLst>
              <p:ext uri="{D42A27DB-BD31-4B8C-83A1-F6EECF244321}">
                <p14:modId xmlns:p14="http://schemas.microsoft.com/office/powerpoint/2010/main" val="2951608286"/>
              </p:ext>
            </p:extLst>
          </p:nvPr>
        </p:nvGraphicFramePr>
        <p:xfrm>
          <a:off x="609600" y="1219200"/>
          <a:ext cx="1905000" cy="1691640"/>
        </p:xfrm>
        <a:graphic>
          <a:graphicData uri="http://schemas.openxmlformats.org/drawingml/2006/table">
            <a:tbl>
              <a:tblPr firstRow="1" bandRow="1">
                <a:tableStyleId>{2D5ABB26-0587-4C30-8999-92F81FD0307C}</a:tableStyleId>
              </a:tblPr>
              <a:tblGrid>
                <a:gridCol w="381000"/>
                <a:gridCol w="381000"/>
                <a:gridCol w="381000"/>
                <a:gridCol w="381000"/>
                <a:gridCol w="381000"/>
              </a:tblGrid>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36" name="Rectangle 35"/>
          <p:cNvSpPr/>
          <p:nvPr/>
        </p:nvSpPr>
        <p:spPr>
          <a:xfrm>
            <a:off x="5867400" y="4267200"/>
            <a:ext cx="513282" cy="461665"/>
          </a:xfrm>
          <a:prstGeom prst="rect">
            <a:avLst/>
          </a:prstGeom>
        </p:spPr>
        <p:txBody>
          <a:bodyPr wrap="none">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sym typeface="Wingdings"/>
              </a:rPr>
              <a:t></a:t>
            </a:r>
            <a:endParaRPr lang="en-US" dirty="0"/>
          </a:p>
        </p:txBody>
      </p:sp>
      <p:graphicFrame>
        <p:nvGraphicFramePr>
          <p:cNvPr id="25" name="Table 24"/>
          <p:cNvGraphicFramePr>
            <a:graphicFrameLocks noGrp="1"/>
          </p:cNvGraphicFramePr>
          <p:nvPr/>
        </p:nvGraphicFramePr>
        <p:xfrm>
          <a:off x="3886200" y="3657600"/>
          <a:ext cx="1905000" cy="1691640"/>
        </p:xfrm>
        <a:graphic>
          <a:graphicData uri="http://schemas.openxmlformats.org/drawingml/2006/table">
            <a:tbl>
              <a:tblPr firstRow="1" bandRow="1">
                <a:tableStyleId>{2D5ABB26-0587-4C30-8999-92F81FD0307C}</a:tableStyleId>
              </a:tblPr>
              <a:tblGrid>
                <a:gridCol w="381000"/>
                <a:gridCol w="381000"/>
                <a:gridCol w="381000"/>
                <a:gridCol w="381000"/>
                <a:gridCol w="381000"/>
              </a:tblGrid>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r>
            </a:tbl>
          </a:graphicData>
        </a:graphic>
      </p:graphicFrame>
      <p:graphicFrame>
        <p:nvGraphicFramePr>
          <p:cNvPr id="30" name="Table 29"/>
          <p:cNvGraphicFramePr>
            <a:graphicFrameLocks noGrp="1"/>
          </p:cNvGraphicFramePr>
          <p:nvPr/>
        </p:nvGraphicFramePr>
        <p:xfrm>
          <a:off x="6324600" y="2971800"/>
          <a:ext cx="2286000" cy="2389632"/>
        </p:xfrm>
        <a:graphic>
          <a:graphicData uri="http://schemas.openxmlformats.org/drawingml/2006/table">
            <a:tbl>
              <a:tblPr firstRow="1" bandRow="1">
                <a:tableStyleId>{2D5ABB26-0587-4C30-8999-92F81FD0307C}</a:tableStyleId>
              </a:tblPr>
              <a:tblGrid>
                <a:gridCol w="381000"/>
                <a:gridCol w="381000"/>
                <a:gridCol w="381000"/>
                <a:gridCol w="381000"/>
                <a:gridCol w="381000"/>
                <a:gridCol w="381000"/>
              </a:tblGrid>
              <a:tr h="274320">
                <a:tc gridSpan="6">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Original costs</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7432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J1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J2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J3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J4</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J5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192024">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I1</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1648">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I2</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I3</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43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I4</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r>
              <a:tr h="274320">
                <a:tc>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I5</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r>
            </a:tbl>
          </a:graphicData>
        </a:graphic>
      </p:graphicFrame>
      <p:sp>
        <p:nvSpPr>
          <p:cNvPr id="37" name="TextBox 36"/>
          <p:cNvSpPr txBox="1"/>
          <p:nvPr/>
        </p:nvSpPr>
        <p:spPr>
          <a:xfrm>
            <a:off x="304800" y="5562600"/>
            <a:ext cx="8305800" cy="400110"/>
          </a:xfrm>
          <a:prstGeom prst="rect">
            <a:avLst/>
          </a:prstGeom>
          <a:noFill/>
          <a:ln w="38100" cmpd="dbl">
            <a:solidFill>
              <a:schemeClr val="tx1"/>
            </a:solidFill>
          </a:ln>
        </p:spPr>
        <p:txBody>
          <a:bodyPr wrap="square" rtlCol="0">
            <a:spAutoFit/>
          </a:bodyPr>
          <a:lstStyle/>
          <a:p>
            <a:r>
              <a:rPr lang="en-US" sz="2000" b="1" dirty="0" smtClean="0">
                <a:effectLst>
                  <a:outerShdw blurRad="38100" dist="38100" dir="2700000" algn="tl">
                    <a:srgbClr val="FFFFFF"/>
                  </a:outerShdw>
                </a:effectLst>
                <a:latin typeface="Verdana" pitchFamily="34" charset="0"/>
                <a:ea typeface="Verdana" pitchFamily="34" charset="0"/>
                <a:cs typeface="Verdana" pitchFamily="34" charset="0"/>
              </a:rPr>
              <a:t>Solution: I1 to J1, I2 to J5 and I3 to J4. Total cost = 66. </a:t>
            </a:r>
            <a:endParaRPr lang="en-US" sz="2000" b="1" dirty="0" smtClean="0">
              <a:effectLst>
                <a:outerShdw blurRad="38100" dist="38100" dir="2700000" algn="tl">
                  <a:srgbClr val="FFFFFF"/>
                </a:outerShdw>
              </a:effectLst>
              <a:latin typeface="Arial" charset="0"/>
            </a:endParaRPr>
          </a:p>
        </p:txBody>
      </p:sp>
      <p:sp>
        <p:nvSpPr>
          <p:cNvPr id="18" name="TextBox 17"/>
          <p:cNvSpPr txBox="1"/>
          <p:nvPr/>
        </p:nvSpPr>
        <p:spPr>
          <a:xfrm>
            <a:off x="2819400" y="990600"/>
            <a:ext cx="6019800" cy="769441"/>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Step 3:</a:t>
            </a:r>
            <a:r>
              <a:rPr lang="en-US" sz="2000" b="1" dirty="0" smtClean="0">
                <a:effectLst>
                  <a:outerShdw blurRad="38100" dist="38100" dir="2700000" algn="tl">
                    <a:srgbClr val="FFFFFF"/>
                  </a:outerShdw>
                </a:effectLst>
                <a:latin typeface="Arial" charset="0"/>
              </a:rPr>
              <a:t> Draw horizontal as vertical lines to cover all zero elements</a:t>
            </a:r>
          </a:p>
        </p:txBody>
      </p:sp>
      <p:sp>
        <p:nvSpPr>
          <p:cNvPr id="19" name="TextBox 18"/>
          <p:cNvSpPr txBox="1"/>
          <p:nvPr/>
        </p:nvSpPr>
        <p:spPr>
          <a:xfrm>
            <a:off x="2819400" y="1828800"/>
            <a:ext cx="6019800" cy="461665"/>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Step 3 A and B:</a:t>
            </a:r>
            <a:r>
              <a:rPr lang="en-US" sz="2000" b="1" dirty="0" smtClean="0">
                <a:effectLst>
                  <a:outerShdw blurRad="38100" dist="38100" dir="2700000" algn="tl">
                    <a:srgbClr val="FFFFFF"/>
                  </a:outerShdw>
                </a:effectLst>
                <a:latin typeface="Arial" charset="0"/>
              </a:rPr>
              <a:t> Smallest number is 2.</a:t>
            </a:r>
          </a:p>
        </p:txBody>
      </p:sp>
      <p:sp>
        <p:nvSpPr>
          <p:cNvPr id="20" name="TextBox 19"/>
          <p:cNvSpPr txBox="1"/>
          <p:nvPr/>
        </p:nvSpPr>
        <p:spPr>
          <a:xfrm>
            <a:off x="2895600" y="2209800"/>
            <a:ext cx="1524000" cy="400110"/>
          </a:xfrm>
          <a:prstGeom prst="rect">
            <a:avLst/>
          </a:prstGeom>
          <a:solidFill>
            <a:srgbClr val="FF99FF"/>
          </a:solidFill>
        </p:spPr>
        <p:txBody>
          <a:bodyPr wrap="square" rtlCol="0">
            <a:spAutoFit/>
          </a:bodyPr>
          <a:lstStyle/>
          <a:p>
            <a:r>
              <a:rPr lang="en-US" sz="2000" b="1" dirty="0" smtClean="0">
                <a:effectLst>
                  <a:outerShdw blurRad="38100" dist="38100" dir="2700000" algn="tl">
                    <a:srgbClr val="FFFFFF"/>
                  </a:outerShdw>
                </a:effectLst>
                <a:latin typeface="Arial" charset="0"/>
              </a:rPr>
              <a:t>Subtract 2.</a:t>
            </a:r>
          </a:p>
        </p:txBody>
      </p:sp>
      <p:sp>
        <p:nvSpPr>
          <p:cNvPr id="21" name="TextBox 20"/>
          <p:cNvSpPr txBox="1"/>
          <p:nvPr/>
        </p:nvSpPr>
        <p:spPr>
          <a:xfrm>
            <a:off x="4419600" y="2209800"/>
            <a:ext cx="914400" cy="400110"/>
          </a:xfrm>
          <a:prstGeom prst="rect">
            <a:avLst/>
          </a:prstGeom>
          <a:solidFill>
            <a:srgbClr val="00B0F0"/>
          </a:solidFill>
        </p:spPr>
        <p:txBody>
          <a:bodyPr wrap="square" rtlCol="0">
            <a:spAutoFit/>
          </a:bodyPr>
          <a:lstStyle/>
          <a:p>
            <a:r>
              <a:rPr lang="en-US" sz="2000" b="1" dirty="0" smtClean="0">
                <a:effectLst>
                  <a:outerShdw blurRad="38100" dist="38100" dir="2700000" algn="tl">
                    <a:srgbClr val="FFFFFF"/>
                  </a:outerShdw>
                </a:effectLst>
                <a:latin typeface="Arial" charset="0"/>
              </a:rPr>
              <a:t>Add 2</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8" grpId="0"/>
      <p:bldP spid="36" grpId="0"/>
      <p:bldP spid="37" grpId="0" animBg="1"/>
      <p:bldP spid="19" grpId="0" build="p"/>
      <p:bldP spid="20" grpId="0" animBg="1"/>
      <p:bldP spid="2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Straight Connector 20"/>
          <p:cNvCxnSpPr/>
          <p:nvPr/>
        </p:nvCxnSpPr>
        <p:spPr bwMode="auto">
          <a:xfrm rot="5400000">
            <a:off x="2621280" y="5455920"/>
            <a:ext cx="192024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304800" y="3886200"/>
            <a:ext cx="2286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304800" y="4191000"/>
            <a:ext cx="2286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rot="5400000">
            <a:off x="-198120" y="3550920"/>
            <a:ext cx="192024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rot="5400000">
            <a:off x="944880" y="3550920"/>
            <a:ext cx="192024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2" name="Footer Placeholder 1"/>
          <p:cNvSpPr>
            <a:spLocks noGrp="1"/>
          </p:cNvSpPr>
          <p:nvPr>
            <p:ph type="ftr" sz="quarter" idx="10"/>
          </p:nvPr>
        </p:nvSpPr>
        <p:spPr/>
        <p:txBody>
          <a:bodyPr/>
          <a:lstStyle/>
          <a:p>
            <a:r>
              <a:rPr lang="en-US" smtClean="0"/>
              <a:t>Networks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22</a:t>
            </a:fld>
            <a:endParaRPr lang="en-US" dirty="0"/>
          </a:p>
        </p:txBody>
      </p:sp>
      <p:sp>
        <p:nvSpPr>
          <p:cNvPr id="4" name="AutoShape 5"/>
          <p:cNvSpPr>
            <a:spLocks noChangeArrowheads="1"/>
          </p:cNvSpPr>
          <p:nvPr/>
        </p:nvSpPr>
        <p:spPr bwMode="blackWhite">
          <a:xfrm>
            <a:off x="228600" y="228600"/>
            <a:ext cx="6553200" cy="510778"/>
          </a:xfrm>
          <a:prstGeom prst="roundRect">
            <a:avLst>
              <a:gd name="adj" fmla="val 16667"/>
            </a:avLst>
          </a:prstGeom>
          <a:blipFill>
            <a:blip r:embed="rId2" cstate="print"/>
            <a:tile tx="0" ty="0" sx="100000" sy="100000" flip="none" algn="tl"/>
          </a:blipFill>
          <a:ln w="9525">
            <a:solidFill>
              <a:srgbClr val="4D4D4D"/>
            </a:solidFill>
            <a:round/>
            <a:headEnd/>
            <a:tailEnd/>
          </a:ln>
          <a:effectLst>
            <a:outerShdw dist="107763" dir="2700000" algn="ctr" rotWithShape="0">
              <a:schemeClr val="bg2">
                <a:alpha val="50000"/>
              </a:schemeClr>
            </a:outerShdw>
          </a:effectLst>
        </p:spPr>
        <p:txBody>
          <a:bodyPr wrap="square" lIns="9144" rIns="9144">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How to draw lines to cover all zeros?</a:t>
            </a:r>
            <a:endParaRPr lang="en-US" dirty="0">
              <a:latin typeface="Verdana" pitchFamily="34" charset="0"/>
              <a:ea typeface="Verdana" pitchFamily="34" charset="0"/>
              <a:cs typeface="Verdana" pitchFamily="34" charset="0"/>
            </a:endParaRPr>
          </a:p>
        </p:txBody>
      </p:sp>
      <p:sp>
        <p:nvSpPr>
          <p:cNvPr id="5" name="TextBox 4"/>
          <p:cNvSpPr txBox="1"/>
          <p:nvPr/>
        </p:nvSpPr>
        <p:spPr>
          <a:xfrm>
            <a:off x="228600" y="762000"/>
            <a:ext cx="8534400" cy="461665"/>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Step 3:</a:t>
            </a:r>
            <a:r>
              <a:rPr lang="en-US" sz="2000" b="1" dirty="0" smtClean="0">
                <a:effectLst>
                  <a:outerShdw blurRad="38100" dist="38100" dir="2700000" algn="tl">
                    <a:srgbClr val="FFFFFF"/>
                  </a:outerShdw>
                </a:effectLst>
                <a:latin typeface="Arial" charset="0"/>
              </a:rPr>
              <a:t> Draw horizontal and vertical lines to cover all zeros.</a:t>
            </a:r>
          </a:p>
        </p:txBody>
      </p:sp>
      <p:sp>
        <p:nvSpPr>
          <p:cNvPr id="7" name="TextBox 6"/>
          <p:cNvSpPr txBox="1"/>
          <p:nvPr/>
        </p:nvSpPr>
        <p:spPr>
          <a:xfrm>
            <a:off x="228600" y="1238905"/>
            <a:ext cx="8686800" cy="1015663"/>
          </a:xfrm>
          <a:prstGeom prst="rect">
            <a:avLst/>
          </a:prstGeom>
          <a:solidFill>
            <a:schemeClr val="accent1">
              <a:lumMod val="60000"/>
              <a:lumOff val="40000"/>
            </a:schemeClr>
          </a:solidFill>
        </p:spPr>
        <p:txBody>
          <a:bodyPr wrap="square" rtlCol="0">
            <a:spAutoFit/>
          </a:bodyPr>
          <a:lstStyle/>
          <a:p>
            <a:r>
              <a:rPr lang="en-US" sz="2000" b="1" dirty="0" smtClean="0">
                <a:effectLst>
                  <a:outerShdw blurRad="38100" dist="38100" dir="2700000" algn="tl">
                    <a:srgbClr val="FFFFFF"/>
                  </a:outerShdw>
                </a:effectLst>
                <a:latin typeface="Arial" charset="0"/>
              </a:rPr>
              <a:t>Always draw a line over a column / row containing maximum zeros.</a:t>
            </a:r>
          </a:p>
          <a:p>
            <a:r>
              <a:rPr lang="en-US" sz="2000" b="1" dirty="0" smtClean="0">
                <a:effectLst>
                  <a:outerShdw blurRad="38100" dist="38100" dir="2700000" algn="tl">
                    <a:srgbClr val="FFFFFF"/>
                  </a:outerShdw>
                </a:effectLst>
                <a:latin typeface="Arial" charset="0"/>
              </a:rPr>
              <a:t>If there is a tie, select smallest column # first then smallest row #. </a:t>
            </a:r>
          </a:p>
          <a:p>
            <a:r>
              <a:rPr lang="en-US" sz="2000" b="1" dirty="0" smtClean="0">
                <a:effectLst>
                  <a:outerShdw blurRad="38100" dist="38100" dir="2700000" algn="tl">
                    <a:srgbClr val="FFFFFF"/>
                  </a:outerShdw>
                </a:effectLst>
                <a:latin typeface="Arial" charset="0"/>
              </a:rPr>
              <a:t>Do not draw line over any row that does not contain an assignment.</a:t>
            </a:r>
          </a:p>
        </p:txBody>
      </p:sp>
      <p:graphicFrame>
        <p:nvGraphicFramePr>
          <p:cNvPr id="8" name="Table 7"/>
          <p:cNvGraphicFramePr>
            <a:graphicFrameLocks noGrp="1"/>
          </p:cNvGraphicFramePr>
          <p:nvPr>
            <p:extLst>
              <p:ext uri="{D42A27DB-BD31-4B8C-83A1-F6EECF244321}">
                <p14:modId xmlns:p14="http://schemas.microsoft.com/office/powerpoint/2010/main" val="2563397574"/>
              </p:ext>
            </p:extLst>
          </p:nvPr>
        </p:nvGraphicFramePr>
        <p:xfrm>
          <a:off x="533400" y="2667000"/>
          <a:ext cx="1905000" cy="1691640"/>
        </p:xfrm>
        <a:graphic>
          <a:graphicData uri="http://schemas.openxmlformats.org/drawingml/2006/table">
            <a:tbl>
              <a:tblPr firstRow="1" bandRow="1">
                <a:tableStyleId>{2D5ABB26-0587-4C30-8999-92F81FD0307C}</a:tableStyleId>
              </a:tblPr>
              <a:tblGrid>
                <a:gridCol w="381000"/>
                <a:gridCol w="381000"/>
                <a:gridCol w="381000"/>
                <a:gridCol w="381000"/>
                <a:gridCol w="381000"/>
              </a:tblGrid>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9" name="TextBox 8"/>
          <p:cNvSpPr txBox="1"/>
          <p:nvPr/>
        </p:nvSpPr>
        <p:spPr>
          <a:xfrm>
            <a:off x="3002280" y="2667000"/>
            <a:ext cx="2590800" cy="400110"/>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Draw line on row 4</a:t>
            </a:r>
          </a:p>
        </p:txBody>
      </p:sp>
      <p:sp>
        <p:nvSpPr>
          <p:cNvPr id="11" name="TextBox 10"/>
          <p:cNvSpPr txBox="1"/>
          <p:nvPr/>
        </p:nvSpPr>
        <p:spPr>
          <a:xfrm>
            <a:off x="3002280" y="2971800"/>
            <a:ext cx="2590800" cy="400110"/>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Draw line on row 5</a:t>
            </a:r>
          </a:p>
        </p:txBody>
      </p:sp>
      <p:sp>
        <p:nvSpPr>
          <p:cNvPr id="13" name="TextBox 12"/>
          <p:cNvSpPr txBox="1"/>
          <p:nvPr/>
        </p:nvSpPr>
        <p:spPr>
          <a:xfrm>
            <a:off x="3002280" y="3276600"/>
            <a:ext cx="2895600" cy="400110"/>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Draw line on column 1</a:t>
            </a:r>
          </a:p>
        </p:txBody>
      </p:sp>
      <p:sp>
        <p:nvSpPr>
          <p:cNvPr id="17" name="TextBox 16"/>
          <p:cNvSpPr txBox="1"/>
          <p:nvPr/>
        </p:nvSpPr>
        <p:spPr>
          <a:xfrm>
            <a:off x="3002280" y="3581400"/>
            <a:ext cx="2895600" cy="400110"/>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Draw line on column 4</a:t>
            </a:r>
          </a:p>
        </p:txBody>
      </p:sp>
      <p:sp>
        <p:nvSpPr>
          <p:cNvPr id="20" name="TextBox 19"/>
          <p:cNvSpPr txBox="1"/>
          <p:nvPr/>
        </p:nvSpPr>
        <p:spPr>
          <a:xfrm>
            <a:off x="5562600" y="4648200"/>
            <a:ext cx="2895600" cy="400110"/>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Draw line on column 1</a:t>
            </a:r>
          </a:p>
        </p:txBody>
      </p:sp>
      <p:cxnSp>
        <p:nvCxnSpPr>
          <p:cNvPr id="24" name="Straight Connector 23"/>
          <p:cNvCxnSpPr/>
          <p:nvPr/>
        </p:nvCxnSpPr>
        <p:spPr bwMode="auto">
          <a:xfrm rot="5400000">
            <a:off x="4297680" y="5074920"/>
            <a:ext cx="0" cy="219456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25" name="TextBox 24"/>
          <p:cNvSpPr txBox="1"/>
          <p:nvPr/>
        </p:nvSpPr>
        <p:spPr>
          <a:xfrm>
            <a:off x="5562600" y="4953000"/>
            <a:ext cx="2590800" cy="400110"/>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Draw line on row 5</a:t>
            </a:r>
          </a:p>
        </p:txBody>
      </p:sp>
      <p:sp>
        <p:nvSpPr>
          <p:cNvPr id="27" name="TextBox 26"/>
          <p:cNvSpPr txBox="1"/>
          <p:nvPr/>
        </p:nvSpPr>
        <p:spPr>
          <a:xfrm>
            <a:off x="5562600" y="5257800"/>
            <a:ext cx="2590800" cy="400110"/>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Draw line on row 2</a:t>
            </a:r>
          </a:p>
        </p:txBody>
      </p:sp>
      <p:cxnSp>
        <p:nvCxnSpPr>
          <p:cNvPr id="28" name="Straight Connector 27"/>
          <p:cNvCxnSpPr/>
          <p:nvPr/>
        </p:nvCxnSpPr>
        <p:spPr bwMode="auto">
          <a:xfrm rot="5400000">
            <a:off x="4297680" y="4008120"/>
            <a:ext cx="0" cy="219456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29" name="TextBox 28"/>
          <p:cNvSpPr txBox="1"/>
          <p:nvPr/>
        </p:nvSpPr>
        <p:spPr>
          <a:xfrm>
            <a:off x="5562600" y="5638800"/>
            <a:ext cx="2895600" cy="400110"/>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Draw line on column 4</a:t>
            </a:r>
          </a:p>
        </p:txBody>
      </p:sp>
      <p:cxnSp>
        <p:nvCxnSpPr>
          <p:cNvPr id="30" name="Straight Connector 29"/>
          <p:cNvCxnSpPr/>
          <p:nvPr/>
        </p:nvCxnSpPr>
        <p:spPr bwMode="auto">
          <a:xfrm rot="5400000">
            <a:off x="3764280" y="5455920"/>
            <a:ext cx="192024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graphicFrame>
        <p:nvGraphicFramePr>
          <p:cNvPr id="19" name="Table 18"/>
          <p:cNvGraphicFramePr>
            <a:graphicFrameLocks noGrp="1"/>
          </p:cNvGraphicFramePr>
          <p:nvPr/>
        </p:nvGraphicFramePr>
        <p:xfrm>
          <a:off x="3352800" y="4646803"/>
          <a:ext cx="1905000" cy="1667637"/>
        </p:xfrm>
        <a:graphic>
          <a:graphicData uri="http://schemas.openxmlformats.org/drawingml/2006/table">
            <a:tbl>
              <a:tblPr firstRow="1" bandRow="1">
                <a:tableStyleId>{2D5ABB26-0587-4C30-8999-92F81FD0307C}</a:tableStyleId>
              </a:tblPr>
              <a:tblGrid>
                <a:gridCol w="381000"/>
                <a:gridCol w="381000"/>
                <a:gridCol w="381000"/>
                <a:gridCol w="381000"/>
                <a:gridCol w="381000"/>
              </a:tblGrid>
              <a:tr h="0">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328">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6" name="TextBox 25"/>
          <p:cNvSpPr txBox="1"/>
          <p:nvPr/>
        </p:nvSpPr>
        <p:spPr>
          <a:xfrm>
            <a:off x="6172200" y="2867055"/>
            <a:ext cx="2743200" cy="830997"/>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Here are two examples</a:t>
            </a:r>
            <a:r>
              <a:rPr lang="en-US" sz="2000" b="1" dirty="0" smtClean="0">
                <a:effectLst>
                  <a:outerShdw blurRad="38100" dist="38100" dir="2700000" algn="tl">
                    <a:srgbClr val="FFFFFF"/>
                  </a:outerShdw>
                </a:effectLst>
                <a:latin typeface="Arial" charset="0"/>
              </a:rPr>
              <a: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9"/>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P spid="11" grpId="0"/>
      <p:bldP spid="13" grpId="0"/>
      <p:bldP spid="17" grpId="0"/>
      <p:bldP spid="20" grpId="0"/>
      <p:bldP spid="25" grpId="0"/>
      <p:bldP spid="27" grpId="0"/>
      <p:bldP spid="29" grpId="0"/>
      <p:bldP spid="2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228600" y="6629400"/>
            <a:ext cx="2895600" cy="228600"/>
          </a:xfrm>
        </p:spPr>
        <p:txBody>
          <a:bodyPr/>
          <a:lstStyle/>
          <a:p>
            <a:r>
              <a:rPr lang="en-US" dirty="0" smtClean="0"/>
              <a:t>Networks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23</a:t>
            </a:fld>
            <a:endParaRPr lang="en-US" dirty="0"/>
          </a:p>
        </p:txBody>
      </p:sp>
      <p:sp>
        <p:nvSpPr>
          <p:cNvPr id="5" name="AutoShape 15"/>
          <p:cNvSpPr>
            <a:spLocks noChangeArrowheads="1"/>
          </p:cNvSpPr>
          <p:nvPr/>
        </p:nvSpPr>
        <p:spPr bwMode="blackWhite">
          <a:xfrm>
            <a:off x="228600" y="152400"/>
            <a:ext cx="4876800"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pPr algn="ctr"/>
            <a:r>
              <a:rPr lang="en-US" sz="2800" b="1" dirty="0" smtClean="0">
                <a:solidFill>
                  <a:schemeClr val="tx2"/>
                </a:solidFill>
                <a:effectLst>
                  <a:outerShdw blurRad="38100" dist="38100" dir="2700000" algn="tl">
                    <a:srgbClr val="FFFFFF"/>
                  </a:outerShdw>
                </a:effectLst>
                <a:latin typeface="Verdana" pitchFamily="34" charset="0"/>
              </a:rPr>
              <a:t>Assignment procedure</a:t>
            </a:r>
          </a:p>
        </p:txBody>
      </p:sp>
      <p:sp>
        <p:nvSpPr>
          <p:cNvPr id="6" name="TextBox 5"/>
          <p:cNvSpPr txBox="1"/>
          <p:nvPr/>
        </p:nvSpPr>
        <p:spPr>
          <a:xfrm>
            <a:off x="228600" y="762000"/>
            <a:ext cx="8382000" cy="769441"/>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Step 0:</a:t>
            </a:r>
            <a:r>
              <a:rPr lang="en-US" sz="2000" b="1" dirty="0" smtClean="0">
                <a:effectLst>
                  <a:outerShdw blurRad="38100" dist="38100" dir="2700000" algn="tl">
                    <a:srgbClr val="FFFFFF"/>
                  </a:outerShdw>
                </a:effectLst>
                <a:latin typeface="Arial" charset="0"/>
              </a:rPr>
              <a:t> Start with a balanced n x n problem (Add dummy rows or columns with zero costs, if required).</a:t>
            </a:r>
          </a:p>
        </p:txBody>
      </p:sp>
      <p:sp>
        <p:nvSpPr>
          <p:cNvPr id="7" name="TextBox 6"/>
          <p:cNvSpPr txBox="1"/>
          <p:nvPr/>
        </p:nvSpPr>
        <p:spPr>
          <a:xfrm>
            <a:off x="228600" y="1524000"/>
            <a:ext cx="8610600" cy="1077218"/>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Step 1:</a:t>
            </a:r>
            <a:r>
              <a:rPr lang="en-US" sz="2000" b="1" dirty="0" smtClean="0">
                <a:effectLst>
                  <a:outerShdw blurRad="38100" dist="38100" dir="2700000" algn="tl">
                    <a:srgbClr val="FFFFFF"/>
                  </a:outerShdw>
                </a:effectLst>
                <a:latin typeface="Arial" charset="0"/>
              </a:rPr>
              <a:t> Subtract the smallest number from each row (then column, if necessary), to create a zero in each row and each column without creating negative numbers. </a:t>
            </a:r>
            <a:r>
              <a:rPr lang="en-US" sz="2000" b="1" dirty="0" smtClean="0">
                <a:solidFill>
                  <a:srgbClr val="C00000"/>
                </a:solidFill>
                <a:effectLst>
                  <a:outerShdw blurRad="38100" dist="38100" dir="2700000" algn="tl">
                    <a:srgbClr val="FFFFFF"/>
                  </a:outerShdw>
                </a:effectLst>
                <a:latin typeface="Arial" charset="0"/>
              </a:rPr>
              <a:t>You can start with columns then rows.</a:t>
            </a:r>
          </a:p>
        </p:txBody>
      </p:sp>
      <p:sp>
        <p:nvSpPr>
          <p:cNvPr id="13" name="TextBox 12"/>
          <p:cNvSpPr txBox="1"/>
          <p:nvPr/>
        </p:nvSpPr>
        <p:spPr>
          <a:xfrm>
            <a:off x="228600" y="2601218"/>
            <a:ext cx="8610600" cy="769441"/>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Step 2:</a:t>
            </a:r>
            <a:r>
              <a:rPr lang="en-US" sz="2000" b="1" dirty="0" smtClean="0">
                <a:effectLst>
                  <a:outerShdw blurRad="38100" dist="38100" dir="2700000" algn="tl">
                    <a:srgbClr val="FFFFFF"/>
                  </a:outerShdw>
                </a:effectLst>
                <a:latin typeface="Arial" charset="0"/>
              </a:rPr>
              <a:t> Make as many assignment in cells with 0 cost as possible. The problem is solved if all assignments are made.</a:t>
            </a:r>
          </a:p>
        </p:txBody>
      </p:sp>
      <p:sp>
        <p:nvSpPr>
          <p:cNvPr id="9" name="TextBox 8"/>
          <p:cNvSpPr txBox="1"/>
          <p:nvPr/>
        </p:nvSpPr>
        <p:spPr>
          <a:xfrm>
            <a:off x="228600" y="3505200"/>
            <a:ext cx="8610600" cy="2308324"/>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Step 3:</a:t>
            </a:r>
            <a:r>
              <a:rPr lang="en-US" sz="2000" b="1" dirty="0" smtClean="0">
                <a:effectLst>
                  <a:outerShdw blurRad="38100" dist="38100" dir="2700000" algn="tl">
                    <a:srgbClr val="FFFFFF"/>
                  </a:outerShdw>
                </a:effectLst>
                <a:latin typeface="Arial" charset="0"/>
              </a:rPr>
              <a:t> Draw horizontal and vertical lines to cover all zeros.</a:t>
            </a:r>
          </a:p>
          <a:p>
            <a:r>
              <a:rPr lang="en-US" sz="2000" b="1" dirty="0" smtClean="0">
                <a:effectLst>
                  <a:outerShdw blurRad="38100" dist="38100" dir="2700000" algn="tl">
                    <a:srgbClr val="FFFFFF"/>
                  </a:outerShdw>
                </a:effectLst>
                <a:latin typeface="Verdana" pitchFamily="34" charset="0"/>
                <a:ea typeface="Verdana" pitchFamily="34" charset="0"/>
                <a:cs typeface="Verdana" pitchFamily="34" charset="0"/>
              </a:rPr>
              <a:t>	Step </a:t>
            </a:r>
            <a:r>
              <a:rPr lang="en-US" sz="2000" b="1" dirty="0">
                <a:effectLst>
                  <a:outerShdw blurRad="38100" dist="38100" dir="2700000" algn="tl">
                    <a:srgbClr val="FFFFFF"/>
                  </a:outerShdw>
                </a:effectLst>
                <a:latin typeface="Verdana" pitchFamily="34" charset="0"/>
                <a:ea typeface="Verdana" pitchFamily="34" charset="0"/>
                <a:cs typeface="Verdana" pitchFamily="34" charset="0"/>
              </a:rPr>
              <a:t>3A:</a:t>
            </a:r>
            <a:r>
              <a:rPr lang="en-US" sz="2000" b="1" dirty="0">
                <a:effectLst>
                  <a:outerShdw blurRad="38100" dist="38100" dir="2700000" algn="tl">
                    <a:srgbClr val="FFFFFF"/>
                  </a:outerShdw>
                </a:effectLst>
                <a:latin typeface="Arial" charset="0"/>
              </a:rPr>
              <a:t> Find the smallest number not covered by lines and </a:t>
            </a:r>
            <a:r>
              <a:rPr lang="en-US" sz="2000" b="1" dirty="0" smtClean="0">
                <a:effectLst>
                  <a:outerShdw blurRad="38100" dist="38100" dir="2700000" algn="tl">
                    <a:srgbClr val="FFFFFF"/>
                  </a:outerShdw>
                </a:effectLst>
                <a:latin typeface="Arial" charset="0"/>
              </a:rPr>
              <a:t>	</a:t>
            </a:r>
            <a:r>
              <a:rPr lang="en-US" sz="2000" b="1" i="1" dirty="0" smtClean="0">
                <a:solidFill>
                  <a:srgbClr val="FF0000"/>
                </a:solidFill>
                <a:effectLst>
                  <a:outerShdw blurRad="38100" dist="38100" dir="2700000" algn="tl">
                    <a:srgbClr val="FFFFFF"/>
                  </a:outerShdw>
                </a:effectLst>
                <a:latin typeface="Arial" charset="0"/>
              </a:rPr>
              <a:t>subtract</a:t>
            </a:r>
            <a:r>
              <a:rPr lang="en-US" sz="2000" b="1" dirty="0" smtClean="0">
                <a:effectLst>
                  <a:outerShdw blurRad="38100" dist="38100" dir="2700000" algn="tl">
                    <a:srgbClr val="FFFFFF"/>
                  </a:outerShdw>
                </a:effectLst>
                <a:latin typeface="Arial" charset="0"/>
              </a:rPr>
              <a:t> </a:t>
            </a:r>
            <a:r>
              <a:rPr lang="en-US" sz="2000" b="1" dirty="0">
                <a:effectLst>
                  <a:outerShdw blurRad="38100" dist="38100" dir="2700000" algn="tl">
                    <a:srgbClr val="FFFFFF"/>
                  </a:outerShdw>
                </a:effectLst>
                <a:latin typeface="Arial" charset="0"/>
              </a:rPr>
              <a:t>this number from all uncovered cells. </a:t>
            </a:r>
          </a:p>
          <a:p>
            <a:r>
              <a:rPr lang="en-US" sz="2000" b="1" dirty="0" smtClean="0">
                <a:effectLst>
                  <a:outerShdw blurRad="38100" dist="38100" dir="2700000" algn="tl">
                    <a:srgbClr val="FFFFFF"/>
                  </a:outerShdw>
                </a:effectLst>
                <a:latin typeface="Verdana" pitchFamily="34" charset="0"/>
                <a:ea typeface="Verdana" pitchFamily="34" charset="0"/>
                <a:cs typeface="Verdana" pitchFamily="34" charset="0"/>
              </a:rPr>
              <a:t>	Step </a:t>
            </a:r>
            <a:r>
              <a:rPr lang="en-US" sz="2000" b="1" dirty="0">
                <a:effectLst>
                  <a:outerShdw blurRad="38100" dist="38100" dir="2700000" algn="tl">
                    <a:srgbClr val="FFFFFF"/>
                  </a:outerShdw>
                </a:effectLst>
                <a:latin typeface="Verdana" pitchFamily="34" charset="0"/>
                <a:ea typeface="Verdana" pitchFamily="34" charset="0"/>
                <a:cs typeface="Verdana" pitchFamily="34" charset="0"/>
              </a:rPr>
              <a:t>3B: </a:t>
            </a:r>
            <a:r>
              <a:rPr lang="en-US" sz="2000" b="1" i="1" dirty="0">
                <a:solidFill>
                  <a:srgbClr val="FF0000"/>
                </a:solidFill>
                <a:effectLst>
                  <a:outerShdw blurRad="38100" dist="38100" dir="2700000" algn="tl">
                    <a:srgbClr val="FFFFFF"/>
                  </a:outerShdw>
                </a:effectLst>
                <a:latin typeface="Arial" charset="0"/>
              </a:rPr>
              <a:t>add the same number </a:t>
            </a:r>
            <a:r>
              <a:rPr lang="en-US" sz="2000" b="1" dirty="0">
                <a:effectLst>
                  <a:outerShdw blurRad="38100" dist="38100" dir="2700000" algn="tl">
                    <a:srgbClr val="FFFFFF"/>
                  </a:outerShdw>
                </a:effectLst>
                <a:latin typeface="Arial" charset="0"/>
              </a:rPr>
              <a:t>to the numbers at the </a:t>
            </a:r>
            <a:r>
              <a:rPr lang="en-US" sz="2000" b="1" dirty="0" smtClean="0">
                <a:effectLst>
                  <a:outerShdw blurRad="38100" dist="38100" dir="2700000" algn="tl">
                    <a:srgbClr val="FFFFFF"/>
                  </a:outerShdw>
                </a:effectLst>
                <a:latin typeface="Arial" charset="0"/>
              </a:rPr>
              <a:t>	intersection </a:t>
            </a:r>
            <a:r>
              <a:rPr lang="en-US" sz="2000" b="1" dirty="0">
                <a:effectLst>
                  <a:outerShdw blurRad="38100" dist="38100" dir="2700000" algn="tl">
                    <a:srgbClr val="FFFFFF"/>
                  </a:outerShdw>
                </a:effectLst>
                <a:latin typeface="Arial" charset="0"/>
              </a:rPr>
              <a:t>of lines</a:t>
            </a:r>
            <a:r>
              <a:rPr lang="en-US" sz="2000" b="1" dirty="0" smtClean="0">
                <a:effectLst>
                  <a:outerShdw blurRad="38100" dist="38100" dir="2700000" algn="tl">
                    <a:srgbClr val="FFFFFF"/>
                  </a:outerShdw>
                </a:effectLst>
                <a:latin typeface="Arial" charset="0"/>
              </a:rPr>
              <a:t>.</a:t>
            </a:r>
          </a:p>
          <a:p>
            <a:r>
              <a:rPr lang="en-US" sz="2000" b="1" i="1" dirty="0" smtClean="0">
                <a:solidFill>
                  <a:srgbClr val="FF0000"/>
                </a:solidFill>
                <a:effectLst>
                  <a:outerShdw blurRad="38100" dist="38100" dir="2700000" algn="tl">
                    <a:srgbClr val="FFFFFF"/>
                  </a:outerShdw>
                </a:effectLst>
                <a:latin typeface="Arial" charset="0"/>
              </a:rPr>
              <a:t>Return to step 2.</a:t>
            </a:r>
            <a:endParaRPr lang="en-US" sz="2000" b="1" i="1" dirty="0">
              <a:solidFill>
                <a:srgbClr val="FF0000"/>
              </a:solidFill>
              <a:effectLst>
                <a:outerShdw blurRad="38100" dist="38100" dir="2700000" algn="tl">
                  <a:srgbClr val="FFFFFF"/>
                </a:outerShdw>
              </a:effectLst>
              <a:latin typeface="Arial" charset="0"/>
            </a:endParaRPr>
          </a:p>
          <a:p>
            <a:r>
              <a:rPr lang="en-US" sz="2000" b="1" dirty="0" smtClean="0">
                <a:effectLst>
                  <a:outerShdw blurRad="38100" dist="38100" dir="2700000" algn="tl">
                    <a:srgbClr val="FFFFFF"/>
                  </a:outerShdw>
                </a:effectLst>
                <a:latin typeface="Arial" charset="0"/>
              </a:rPr>
              <a:t> </a:t>
            </a:r>
          </a:p>
        </p:txBody>
      </p:sp>
    </p:spTree>
    <p:extLst>
      <p:ext uri="{BB962C8B-B14F-4D97-AF65-F5344CB8AC3E}">
        <p14:creationId xmlns:p14="http://schemas.microsoft.com/office/powerpoint/2010/main" val="201494624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Networks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24</a:t>
            </a:fld>
            <a:endParaRPr lang="en-US" dirty="0"/>
          </a:p>
        </p:txBody>
      </p:sp>
      <p:sp>
        <p:nvSpPr>
          <p:cNvPr id="4" name="AutoShape 5"/>
          <p:cNvSpPr>
            <a:spLocks noChangeArrowheads="1"/>
          </p:cNvSpPr>
          <p:nvPr/>
        </p:nvSpPr>
        <p:spPr bwMode="blackWhite">
          <a:xfrm>
            <a:off x="228600" y="152400"/>
            <a:ext cx="5029200" cy="578882"/>
          </a:xfrm>
          <a:prstGeom prst="roundRect">
            <a:avLst>
              <a:gd name="adj" fmla="val 16667"/>
            </a:avLst>
          </a:prstGeom>
          <a:gradFill rotWithShape="1">
            <a:gsLst>
              <a:gs pos="0">
                <a:srgbClr val="CC3300"/>
              </a:gs>
              <a:gs pos="50000">
                <a:srgbClr val="FF9900"/>
              </a:gs>
              <a:gs pos="100000">
                <a:srgbClr val="CC33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tIns="45720" bIns="45720">
            <a:spAutoFit/>
          </a:bodyPr>
          <a:lstStyle/>
          <a:p>
            <a:r>
              <a:rPr lang="en-US" sz="2800" b="1" dirty="0" smtClean="0">
                <a:solidFill>
                  <a:schemeClr val="tx2"/>
                </a:solidFill>
                <a:effectLst>
                  <a:outerShdw blurRad="38100" dist="38100" dir="2700000" algn="tl">
                    <a:srgbClr val="FFFFFF"/>
                  </a:outerShdw>
                </a:effectLst>
                <a:latin typeface="Verdana" pitchFamily="34" charset="0"/>
              </a:rPr>
              <a:t>Other network models</a:t>
            </a:r>
          </a:p>
        </p:txBody>
      </p:sp>
      <p:sp>
        <p:nvSpPr>
          <p:cNvPr id="5" name="Text Box 3"/>
          <p:cNvSpPr txBox="1">
            <a:spLocks noChangeArrowheads="1"/>
          </p:cNvSpPr>
          <p:nvPr/>
        </p:nvSpPr>
        <p:spPr bwMode="auto">
          <a:xfrm>
            <a:off x="228600" y="762000"/>
            <a:ext cx="6705600" cy="1077218"/>
          </a:xfrm>
          <a:prstGeom prst="rect">
            <a:avLst/>
          </a:prstGeom>
          <a:noFill/>
          <a:ln w="9525">
            <a:noFill/>
            <a:miter lim="800000"/>
            <a:headEnd/>
            <a:tailEnd/>
          </a:ln>
          <a:effectLst/>
        </p:spPr>
        <p:txBody>
          <a:bodyPr wrap="square" anchor="ctr">
            <a:spAutoFit/>
          </a:bodyPr>
          <a:lstStyle/>
          <a:p>
            <a:r>
              <a:rPr lang="en-US" b="1" dirty="0" smtClean="0">
                <a:solidFill>
                  <a:schemeClr val="tx2"/>
                </a:solidFill>
                <a:effectLst>
                  <a:outerShdw blurRad="38100" dist="38100" dir="2700000" algn="tl">
                    <a:srgbClr val="FFFFFF"/>
                  </a:outerShdw>
                </a:effectLst>
                <a:latin typeface="Verdana" pitchFamily="34" charset="0"/>
              </a:rPr>
              <a:t>Shortest Path</a:t>
            </a:r>
          </a:p>
          <a:p>
            <a:r>
              <a:rPr lang="en-US" sz="2000" b="1" dirty="0">
                <a:effectLst>
                  <a:outerShdw blurRad="38100" dist="38100" dir="2700000" algn="tl">
                    <a:srgbClr val="FFFFFF"/>
                  </a:outerShdw>
                </a:effectLst>
                <a:latin typeface="Arial" charset="0"/>
              </a:rPr>
              <a:t>- Each arc has a length associated with it</a:t>
            </a:r>
          </a:p>
          <a:p>
            <a:r>
              <a:rPr lang="en-US" sz="2000" b="1" dirty="0">
                <a:effectLst>
                  <a:outerShdw blurRad="38100" dist="38100" dir="2700000" algn="tl">
                    <a:srgbClr val="FFFFFF"/>
                  </a:outerShdw>
                </a:effectLst>
                <a:latin typeface="Arial" charset="0"/>
              </a:rPr>
              <a:t>- The length may represent distance, time, cost, etc</a:t>
            </a:r>
            <a:r>
              <a:rPr lang="en-US" sz="2000" b="1" dirty="0" smtClean="0">
                <a:effectLst>
                  <a:outerShdw blurRad="38100" dist="38100" dir="2700000" algn="tl">
                    <a:srgbClr val="FFFFFF"/>
                  </a:outerShdw>
                </a:effectLst>
                <a:latin typeface="Arial" charset="0"/>
              </a:rPr>
              <a:t>.</a:t>
            </a:r>
            <a:endParaRPr lang="en-US" sz="2000" b="1" dirty="0">
              <a:effectLst>
                <a:outerShdw blurRad="38100" dist="38100" dir="2700000" algn="tl">
                  <a:srgbClr val="FFFFFF"/>
                </a:outerShdw>
              </a:effectLst>
              <a:latin typeface="Arial" charset="0"/>
            </a:endParaRPr>
          </a:p>
        </p:txBody>
      </p:sp>
      <p:sp>
        <p:nvSpPr>
          <p:cNvPr id="7" name="Text Box 23"/>
          <p:cNvSpPr txBox="1">
            <a:spLocks noChangeArrowheads="1"/>
          </p:cNvSpPr>
          <p:nvPr/>
        </p:nvSpPr>
        <p:spPr bwMode="auto">
          <a:xfrm>
            <a:off x="228600" y="2697777"/>
            <a:ext cx="8244693" cy="2000548"/>
          </a:xfrm>
          <a:prstGeom prst="rect">
            <a:avLst/>
          </a:prstGeom>
          <a:noFill/>
          <a:ln w="9525">
            <a:noFill/>
            <a:miter lim="800000"/>
            <a:headEnd/>
            <a:tailEnd/>
          </a:ln>
          <a:effectLst/>
        </p:spPr>
        <p:txBody>
          <a:bodyPr wrap="none" anchor="ctr">
            <a:spAutoFit/>
          </a:bodyPr>
          <a:lstStyle/>
          <a:p>
            <a:r>
              <a:rPr lang="en-US" b="1" dirty="0" smtClean="0">
                <a:solidFill>
                  <a:schemeClr val="tx2"/>
                </a:solidFill>
                <a:effectLst>
                  <a:outerShdw blurRad="38100" dist="38100" dir="2700000" algn="tl">
                    <a:srgbClr val="FFFFFF"/>
                  </a:outerShdw>
                </a:effectLst>
                <a:latin typeface="Verdana" pitchFamily="34" charset="0"/>
              </a:rPr>
              <a:t>Maximum Flow</a:t>
            </a:r>
          </a:p>
          <a:p>
            <a:r>
              <a:rPr lang="en-US" sz="2000" b="1" dirty="0">
                <a:effectLst>
                  <a:outerShdw blurRad="38100" dist="38100" dir="2700000" algn="tl">
                    <a:srgbClr val="FFFFFF"/>
                  </a:outerShdw>
                </a:effectLst>
                <a:latin typeface="Arial" charset="0"/>
              </a:rPr>
              <a:t>- Arcs represent maximum capacities that limit the quantity</a:t>
            </a:r>
          </a:p>
          <a:p>
            <a:r>
              <a:rPr lang="en-US" sz="2000" b="1" dirty="0">
                <a:effectLst>
                  <a:outerShdw blurRad="38100" dist="38100" dir="2700000" algn="tl">
                    <a:srgbClr val="FFFFFF"/>
                  </a:outerShdw>
                </a:effectLst>
                <a:latin typeface="Arial" charset="0"/>
              </a:rPr>
              <a:t>  of a product that may be shipped through the arc</a:t>
            </a:r>
          </a:p>
          <a:p>
            <a:r>
              <a:rPr lang="en-US" sz="2000" b="1" dirty="0">
                <a:effectLst>
                  <a:outerShdw blurRad="38100" dist="38100" dir="2700000" algn="tl">
                    <a:srgbClr val="FFFFFF"/>
                  </a:outerShdw>
                </a:effectLst>
                <a:latin typeface="Arial" charset="0"/>
              </a:rPr>
              <a:t>- The objective is to maximize the amount of flow from the </a:t>
            </a:r>
          </a:p>
          <a:p>
            <a:r>
              <a:rPr lang="en-US" sz="2000" b="1" dirty="0">
                <a:effectLst>
                  <a:outerShdw blurRad="38100" dist="38100" dir="2700000" algn="tl">
                    <a:srgbClr val="FFFFFF"/>
                  </a:outerShdw>
                </a:effectLst>
                <a:latin typeface="Arial" charset="0"/>
              </a:rPr>
              <a:t>   starting point (source) to a terminal point (sink)</a:t>
            </a:r>
          </a:p>
          <a:p>
            <a:r>
              <a:rPr lang="en-US" sz="2000" b="1" dirty="0" smtClean="0">
                <a:effectLst>
                  <a:outerShdw blurRad="38100" dist="38100" dir="2700000" algn="tl">
                    <a:srgbClr val="FFFFFF"/>
                  </a:outerShdw>
                </a:effectLst>
                <a:latin typeface="Arial" charset="0"/>
              </a:rPr>
              <a:t> </a:t>
            </a:r>
            <a:r>
              <a:rPr lang="en-US" sz="2000" b="1" i="1" dirty="0" smtClean="0">
                <a:solidFill>
                  <a:srgbClr val="FF0000"/>
                </a:solidFill>
                <a:effectLst>
                  <a:outerShdw blurRad="38100" dist="38100" dir="2700000" algn="tl">
                    <a:srgbClr val="FFFFFF"/>
                  </a:outerShdw>
                </a:effectLst>
                <a:latin typeface="Arial" charset="0"/>
              </a:rPr>
              <a:t>Applications:</a:t>
            </a:r>
            <a:r>
              <a:rPr lang="en-US" sz="2000" b="1" dirty="0" smtClean="0">
                <a:effectLst>
                  <a:outerShdw blurRad="38100" dist="38100" dir="2700000" algn="tl">
                    <a:srgbClr val="FFFFFF"/>
                  </a:outerShdw>
                </a:effectLst>
                <a:latin typeface="Arial" charset="0"/>
              </a:rPr>
              <a:t> </a:t>
            </a:r>
            <a:r>
              <a:rPr lang="en-US" sz="2000" b="1" dirty="0">
                <a:effectLst>
                  <a:outerShdw blurRad="38100" dist="38100" dir="2700000" algn="tl">
                    <a:srgbClr val="FFFFFF"/>
                  </a:outerShdw>
                </a:effectLst>
                <a:latin typeface="Arial" charset="0"/>
              </a:rPr>
              <a:t>traffic control, communication network, production</a:t>
            </a:r>
          </a:p>
        </p:txBody>
      </p:sp>
      <p:grpSp>
        <p:nvGrpSpPr>
          <p:cNvPr id="38" name="Group 37"/>
          <p:cNvGrpSpPr/>
          <p:nvPr/>
        </p:nvGrpSpPr>
        <p:grpSpPr>
          <a:xfrm>
            <a:off x="5410200" y="228600"/>
            <a:ext cx="3382963" cy="1325563"/>
            <a:chOff x="5410200" y="1295400"/>
            <a:chExt cx="3382963" cy="1325563"/>
          </a:xfrm>
        </p:grpSpPr>
        <p:grpSp>
          <p:nvGrpSpPr>
            <p:cNvPr id="39" name="Group 58"/>
            <p:cNvGrpSpPr/>
            <p:nvPr/>
          </p:nvGrpSpPr>
          <p:grpSpPr>
            <a:xfrm>
              <a:off x="5410200" y="1295400"/>
              <a:ext cx="3382963" cy="1325563"/>
              <a:chOff x="5410200" y="1295400"/>
              <a:chExt cx="3382963" cy="1325563"/>
            </a:xfrm>
          </p:grpSpPr>
          <p:sp>
            <p:nvSpPr>
              <p:cNvPr id="51" name="Oval 4"/>
              <p:cNvSpPr>
                <a:spLocks noChangeArrowheads="1"/>
              </p:cNvSpPr>
              <p:nvPr/>
            </p:nvSpPr>
            <p:spPr bwMode="auto">
              <a:xfrm>
                <a:off x="5410200" y="1905000"/>
                <a:ext cx="182563" cy="182563"/>
              </a:xfrm>
              <a:prstGeom prst="ellipse">
                <a:avLst/>
              </a:prstGeom>
              <a:solidFill>
                <a:srgbClr val="FF3300"/>
              </a:solidFill>
              <a:ln w="9525">
                <a:noFill/>
                <a:round/>
                <a:headEnd/>
                <a:tailEnd/>
              </a:ln>
              <a:effectLst>
                <a:outerShdw dist="28398" dir="1593903" algn="ctr" rotWithShape="0">
                  <a:schemeClr val="tx2"/>
                </a:outerShdw>
              </a:effectLst>
            </p:spPr>
            <p:txBody>
              <a:bodyPr wrap="none" anchor="ctr"/>
              <a:lstStyle/>
              <a:p>
                <a:pPr algn="ctr"/>
                <a:r>
                  <a:rPr lang="en-US" sz="1600" b="1" i="1" dirty="0"/>
                  <a:t>s</a:t>
                </a:r>
                <a:endParaRPr lang="en-US" dirty="0"/>
              </a:p>
            </p:txBody>
          </p:sp>
          <p:sp>
            <p:nvSpPr>
              <p:cNvPr id="52" name="Oval 5"/>
              <p:cNvSpPr>
                <a:spLocks noChangeArrowheads="1"/>
              </p:cNvSpPr>
              <p:nvPr/>
            </p:nvSpPr>
            <p:spPr bwMode="auto">
              <a:xfrm>
                <a:off x="7010400" y="2438400"/>
                <a:ext cx="182563" cy="182563"/>
              </a:xfrm>
              <a:prstGeom prst="ellipse">
                <a:avLst/>
              </a:prstGeom>
              <a:solidFill>
                <a:schemeClr val="accent1"/>
              </a:solidFill>
              <a:ln w="9525">
                <a:noFill/>
                <a:round/>
                <a:headEnd/>
                <a:tailEnd/>
              </a:ln>
              <a:effectLst>
                <a:outerShdw dist="28398" dir="1593903" algn="ctr" rotWithShape="0">
                  <a:schemeClr val="tx2"/>
                </a:outerShdw>
              </a:effectLst>
            </p:spPr>
            <p:txBody>
              <a:bodyPr wrap="none" anchor="ctr"/>
              <a:lstStyle/>
              <a:p>
                <a:endParaRPr lang="en-US" dirty="0"/>
              </a:p>
            </p:txBody>
          </p:sp>
          <p:sp>
            <p:nvSpPr>
              <p:cNvPr id="53" name="Oval 6"/>
              <p:cNvSpPr>
                <a:spLocks noChangeArrowheads="1"/>
              </p:cNvSpPr>
              <p:nvPr/>
            </p:nvSpPr>
            <p:spPr bwMode="auto">
              <a:xfrm>
                <a:off x="7772400" y="1981200"/>
                <a:ext cx="182563" cy="182563"/>
              </a:xfrm>
              <a:prstGeom prst="ellipse">
                <a:avLst/>
              </a:prstGeom>
              <a:solidFill>
                <a:schemeClr val="accent1"/>
              </a:solidFill>
              <a:ln w="9525">
                <a:noFill/>
                <a:round/>
                <a:headEnd/>
                <a:tailEnd/>
              </a:ln>
              <a:effectLst>
                <a:outerShdw dist="28398" dir="1593903" algn="ctr" rotWithShape="0">
                  <a:schemeClr val="tx2"/>
                </a:outerShdw>
              </a:effectLst>
            </p:spPr>
            <p:txBody>
              <a:bodyPr wrap="none" anchor="ctr"/>
              <a:lstStyle/>
              <a:p>
                <a:endParaRPr lang="en-US" dirty="0"/>
              </a:p>
            </p:txBody>
          </p:sp>
          <p:sp>
            <p:nvSpPr>
              <p:cNvPr id="54" name="Oval 7"/>
              <p:cNvSpPr>
                <a:spLocks noChangeArrowheads="1"/>
              </p:cNvSpPr>
              <p:nvPr/>
            </p:nvSpPr>
            <p:spPr bwMode="auto">
              <a:xfrm>
                <a:off x="6477000" y="2133600"/>
                <a:ext cx="182563" cy="182563"/>
              </a:xfrm>
              <a:prstGeom prst="ellipse">
                <a:avLst/>
              </a:prstGeom>
              <a:solidFill>
                <a:schemeClr val="accent1"/>
              </a:solidFill>
              <a:ln w="9525">
                <a:noFill/>
                <a:round/>
                <a:headEnd/>
                <a:tailEnd/>
              </a:ln>
              <a:effectLst>
                <a:outerShdw dist="28398" dir="1593903" algn="ctr" rotWithShape="0">
                  <a:schemeClr val="tx2"/>
                </a:outerShdw>
              </a:effectLst>
            </p:spPr>
            <p:txBody>
              <a:bodyPr wrap="none" anchor="ctr"/>
              <a:lstStyle/>
              <a:p>
                <a:endParaRPr lang="en-US" dirty="0"/>
              </a:p>
            </p:txBody>
          </p:sp>
          <p:sp>
            <p:nvSpPr>
              <p:cNvPr id="55" name="Oval 8"/>
              <p:cNvSpPr>
                <a:spLocks noChangeArrowheads="1"/>
              </p:cNvSpPr>
              <p:nvPr/>
            </p:nvSpPr>
            <p:spPr bwMode="auto">
              <a:xfrm>
                <a:off x="6096000" y="1600200"/>
                <a:ext cx="182563" cy="182563"/>
              </a:xfrm>
              <a:prstGeom prst="ellipse">
                <a:avLst/>
              </a:prstGeom>
              <a:solidFill>
                <a:schemeClr val="accent1"/>
              </a:solidFill>
              <a:ln w="9525">
                <a:noFill/>
                <a:round/>
                <a:headEnd/>
                <a:tailEnd/>
              </a:ln>
              <a:effectLst>
                <a:outerShdw dist="28398" dir="1593903" algn="ctr" rotWithShape="0">
                  <a:schemeClr val="tx2"/>
                </a:outerShdw>
              </a:effectLst>
            </p:spPr>
            <p:txBody>
              <a:bodyPr wrap="none" anchor="ctr"/>
              <a:lstStyle/>
              <a:p>
                <a:endParaRPr lang="en-US" dirty="0"/>
              </a:p>
            </p:txBody>
          </p:sp>
          <p:sp>
            <p:nvSpPr>
              <p:cNvPr id="56" name="Oval 9"/>
              <p:cNvSpPr>
                <a:spLocks noChangeArrowheads="1"/>
              </p:cNvSpPr>
              <p:nvPr/>
            </p:nvSpPr>
            <p:spPr bwMode="auto">
              <a:xfrm>
                <a:off x="7315200" y="1676400"/>
                <a:ext cx="182563" cy="182563"/>
              </a:xfrm>
              <a:prstGeom prst="ellipse">
                <a:avLst/>
              </a:prstGeom>
              <a:solidFill>
                <a:schemeClr val="accent1"/>
              </a:solidFill>
              <a:ln w="9525">
                <a:noFill/>
                <a:round/>
                <a:headEnd/>
                <a:tailEnd/>
              </a:ln>
              <a:effectLst>
                <a:outerShdw dist="28398" dir="1593903" algn="ctr" rotWithShape="0">
                  <a:schemeClr val="tx2"/>
                </a:outerShdw>
              </a:effectLst>
            </p:spPr>
            <p:txBody>
              <a:bodyPr wrap="none" anchor="ctr"/>
              <a:lstStyle/>
              <a:p>
                <a:endParaRPr lang="en-US" dirty="0"/>
              </a:p>
            </p:txBody>
          </p:sp>
          <p:sp>
            <p:nvSpPr>
              <p:cNvPr id="57" name="Oval 10"/>
              <p:cNvSpPr>
                <a:spLocks noChangeArrowheads="1"/>
              </p:cNvSpPr>
              <p:nvPr/>
            </p:nvSpPr>
            <p:spPr bwMode="auto">
              <a:xfrm>
                <a:off x="6705600" y="1295400"/>
                <a:ext cx="182563" cy="182563"/>
              </a:xfrm>
              <a:prstGeom prst="ellipse">
                <a:avLst/>
              </a:prstGeom>
              <a:solidFill>
                <a:schemeClr val="accent1"/>
              </a:solidFill>
              <a:ln w="9525">
                <a:noFill/>
                <a:round/>
                <a:headEnd/>
                <a:tailEnd/>
              </a:ln>
              <a:effectLst>
                <a:outerShdw dist="28398" dir="1593903" algn="ctr" rotWithShape="0">
                  <a:schemeClr val="tx2"/>
                </a:outerShdw>
              </a:effectLst>
            </p:spPr>
            <p:txBody>
              <a:bodyPr wrap="none" anchor="ctr"/>
              <a:lstStyle/>
              <a:p>
                <a:endParaRPr lang="en-US" dirty="0"/>
              </a:p>
            </p:txBody>
          </p:sp>
          <p:sp>
            <p:nvSpPr>
              <p:cNvPr id="58" name="Oval 11"/>
              <p:cNvSpPr>
                <a:spLocks noChangeArrowheads="1"/>
              </p:cNvSpPr>
              <p:nvPr/>
            </p:nvSpPr>
            <p:spPr bwMode="auto">
              <a:xfrm>
                <a:off x="8610600" y="1981200"/>
                <a:ext cx="182563" cy="182563"/>
              </a:xfrm>
              <a:prstGeom prst="ellipse">
                <a:avLst/>
              </a:prstGeom>
              <a:solidFill>
                <a:srgbClr val="FF3300"/>
              </a:solidFill>
              <a:ln w="9525">
                <a:noFill/>
                <a:round/>
                <a:headEnd/>
                <a:tailEnd/>
              </a:ln>
              <a:effectLst>
                <a:outerShdw dist="28398" dir="1593903" algn="ctr" rotWithShape="0">
                  <a:schemeClr val="tx2"/>
                </a:outerShdw>
              </a:effectLst>
            </p:spPr>
            <p:txBody>
              <a:bodyPr wrap="none" anchor="ctr"/>
              <a:lstStyle/>
              <a:p>
                <a:pPr algn="ctr"/>
                <a:r>
                  <a:rPr lang="en-US" b="1" i="1" dirty="0"/>
                  <a:t>t</a:t>
                </a:r>
                <a:endParaRPr lang="en-US" i="1" dirty="0"/>
              </a:p>
            </p:txBody>
          </p:sp>
        </p:grpSp>
        <p:cxnSp>
          <p:nvCxnSpPr>
            <p:cNvPr id="40" name="AutoShape 12"/>
            <p:cNvCxnSpPr>
              <a:cxnSpLocks noChangeShapeType="1"/>
              <a:stCxn id="51" idx="6"/>
              <a:endCxn id="55" idx="2"/>
            </p:cNvCxnSpPr>
            <p:nvPr/>
          </p:nvCxnSpPr>
          <p:spPr bwMode="auto">
            <a:xfrm flipV="1">
              <a:off x="5592763" y="1692275"/>
              <a:ext cx="503237" cy="304800"/>
            </a:xfrm>
            <a:prstGeom prst="straightConnector1">
              <a:avLst/>
            </a:prstGeom>
            <a:noFill/>
            <a:ln w="9525">
              <a:solidFill>
                <a:schemeClr val="tx1"/>
              </a:solidFill>
              <a:round/>
              <a:headEnd/>
              <a:tailEnd type="triangle" w="med" len="med"/>
            </a:ln>
            <a:effectLst/>
          </p:spPr>
        </p:cxnSp>
        <p:cxnSp>
          <p:nvCxnSpPr>
            <p:cNvPr id="41" name="AutoShape 13"/>
            <p:cNvCxnSpPr>
              <a:cxnSpLocks noChangeShapeType="1"/>
              <a:stCxn id="55" idx="7"/>
              <a:endCxn id="57" idx="2"/>
            </p:cNvCxnSpPr>
            <p:nvPr/>
          </p:nvCxnSpPr>
          <p:spPr bwMode="auto">
            <a:xfrm flipV="1">
              <a:off x="6251575" y="1387475"/>
              <a:ext cx="454025" cy="239713"/>
            </a:xfrm>
            <a:prstGeom prst="straightConnector1">
              <a:avLst/>
            </a:prstGeom>
            <a:noFill/>
            <a:ln w="9525">
              <a:solidFill>
                <a:schemeClr val="tx1"/>
              </a:solidFill>
              <a:round/>
              <a:headEnd/>
              <a:tailEnd type="triangle" w="med" len="med"/>
            </a:ln>
            <a:effectLst/>
          </p:spPr>
        </p:cxnSp>
        <p:cxnSp>
          <p:nvCxnSpPr>
            <p:cNvPr id="42" name="AutoShape 14"/>
            <p:cNvCxnSpPr>
              <a:cxnSpLocks noChangeShapeType="1"/>
              <a:stCxn id="57" idx="6"/>
              <a:endCxn id="56" idx="1"/>
            </p:cNvCxnSpPr>
            <p:nvPr/>
          </p:nvCxnSpPr>
          <p:spPr bwMode="auto">
            <a:xfrm>
              <a:off x="6888163" y="1387475"/>
              <a:ext cx="454025" cy="315913"/>
            </a:xfrm>
            <a:prstGeom prst="straightConnector1">
              <a:avLst/>
            </a:prstGeom>
            <a:noFill/>
            <a:ln w="9525">
              <a:solidFill>
                <a:schemeClr val="tx1"/>
              </a:solidFill>
              <a:round/>
              <a:headEnd/>
              <a:tailEnd type="triangle" w="med" len="med"/>
            </a:ln>
            <a:effectLst/>
          </p:spPr>
        </p:cxnSp>
        <p:cxnSp>
          <p:nvCxnSpPr>
            <p:cNvPr id="43" name="AutoShape 15"/>
            <p:cNvCxnSpPr>
              <a:cxnSpLocks noChangeShapeType="1"/>
              <a:stCxn id="55" idx="5"/>
              <a:endCxn id="54" idx="1"/>
            </p:cNvCxnSpPr>
            <p:nvPr/>
          </p:nvCxnSpPr>
          <p:spPr bwMode="auto">
            <a:xfrm>
              <a:off x="6251575" y="1755775"/>
              <a:ext cx="252413" cy="404813"/>
            </a:xfrm>
            <a:prstGeom prst="straightConnector1">
              <a:avLst/>
            </a:prstGeom>
            <a:noFill/>
            <a:ln w="9525">
              <a:solidFill>
                <a:schemeClr val="tx1"/>
              </a:solidFill>
              <a:round/>
              <a:headEnd/>
              <a:tailEnd type="triangle" w="med" len="med"/>
            </a:ln>
            <a:effectLst/>
          </p:spPr>
        </p:cxnSp>
        <p:cxnSp>
          <p:nvCxnSpPr>
            <p:cNvPr id="44" name="AutoShape 16"/>
            <p:cNvCxnSpPr>
              <a:cxnSpLocks noChangeShapeType="1"/>
              <a:stCxn id="51" idx="5"/>
              <a:endCxn id="54" idx="2"/>
            </p:cNvCxnSpPr>
            <p:nvPr/>
          </p:nvCxnSpPr>
          <p:spPr bwMode="auto">
            <a:xfrm>
              <a:off x="5565775" y="2060575"/>
              <a:ext cx="911225" cy="165100"/>
            </a:xfrm>
            <a:prstGeom prst="straightConnector1">
              <a:avLst/>
            </a:prstGeom>
            <a:noFill/>
            <a:ln w="28575">
              <a:solidFill>
                <a:schemeClr val="accent2"/>
              </a:solidFill>
              <a:round/>
              <a:headEnd/>
              <a:tailEnd type="triangle" w="med" len="med"/>
            </a:ln>
            <a:effectLst/>
          </p:spPr>
        </p:cxnSp>
        <p:cxnSp>
          <p:nvCxnSpPr>
            <p:cNvPr id="45" name="AutoShape 17"/>
            <p:cNvCxnSpPr>
              <a:cxnSpLocks noChangeShapeType="1"/>
              <a:stCxn id="54" idx="6"/>
              <a:endCxn id="56" idx="4"/>
            </p:cNvCxnSpPr>
            <p:nvPr/>
          </p:nvCxnSpPr>
          <p:spPr bwMode="auto">
            <a:xfrm flipV="1">
              <a:off x="6659563" y="1858963"/>
              <a:ext cx="747712" cy="366712"/>
            </a:xfrm>
            <a:prstGeom prst="straightConnector1">
              <a:avLst/>
            </a:prstGeom>
            <a:noFill/>
            <a:ln w="9525">
              <a:solidFill>
                <a:schemeClr val="tx1"/>
              </a:solidFill>
              <a:round/>
              <a:headEnd/>
              <a:tailEnd type="triangle" w="med" len="med"/>
            </a:ln>
            <a:effectLst/>
          </p:spPr>
        </p:cxnSp>
        <p:cxnSp>
          <p:nvCxnSpPr>
            <p:cNvPr id="46" name="AutoShape 18"/>
            <p:cNvCxnSpPr>
              <a:cxnSpLocks noChangeShapeType="1"/>
              <a:stCxn id="56" idx="6"/>
              <a:endCxn id="53" idx="1"/>
            </p:cNvCxnSpPr>
            <p:nvPr/>
          </p:nvCxnSpPr>
          <p:spPr bwMode="auto">
            <a:xfrm>
              <a:off x="7497763" y="1768475"/>
              <a:ext cx="301625" cy="239713"/>
            </a:xfrm>
            <a:prstGeom prst="straightConnector1">
              <a:avLst/>
            </a:prstGeom>
            <a:noFill/>
            <a:ln w="9525">
              <a:solidFill>
                <a:schemeClr val="tx1"/>
              </a:solidFill>
              <a:round/>
              <a:headEnd/>
              <a:tailEnd type="triangle" w="med" len="med"/>
            </a:ln>
            <a:effectLst/>
          </p:spPr>
        </p:cxnSp>
        <p:cxnSp>
          <p:nvCxnSpPr>
            <p:cNvPr id="47" name="AutoShape 19"/>
            <p:cNvCxnSpPr>
              <a:cxnSpLocks noChangeShapeType="1"/>
              <a:stCxn id="54" idx="5"/>
              <a:endCxn id="53" idx="3"/>
            </p:cNvCxnSpPr>
            <p:nvPr/>
          </p:nvCxnSpPr>
          <p:spPr bwMode="auto">
            <a:xfrm flipV="1">
              <a:off x="6632575" y="2136775"/>
              <a:ext cx="1166813" cy="152400"/>
            </a:xfrm>
            <a:prstGeom prst="straightConnector1">
              <a:avLst/>
            </a:prstGeom>
            <a:noFill/>
            <a:ln w="28575">
              <a:solidFill>
                <a:schemeClr val="accent2"/>
              </a:solidFill>
              <a:round/>
              <a:headEnd/>
              <a:tailEnd type="triangle" w="med" len="med"/>
            </a:ln>
            <a:effectLst/>
          </p:spPr>
        </p:cxnSp>
        <p:cxnSp>
          <p:nvCxnSpPr>
            <p:cNvPr id="48" name="AutoShape 20"/>
            <p:cNvCxnSpPr>
              <a:cxnSpLocks noChangeShapeType="1"/>
              <a:stCxn id="53" idx="6"/>
              <a:endCxn id="58" idx="2"/>
            </p:cNvCxnSpPr>
            <p:nvPr/>
          </p:nvCxnSpPr>
          <p:spPr bwMode="auto">
            <a:xfrm>
              <a:off x="7954963" y="2073275"/>
              <a:ext cx="655637" cy="0"/>
            </a:xfrm>
            <a:prstGeom prst="straightConnector1">
              <a:avLst/>
            </a:prstGeom>
            <a:noFill/>
            <a:ln w="28575">
              <a:solidFill>
                <a:schemeClr val="accent2"/>
              </a:solidFill>
              <a:round/>
              <a:headEnd/>
              <a:tailEnd type="triangle" w="med" len="med"/>
            </a:ln>
            <a:effectLst/>
          </p:spPr>
        </p:cxnSp>
        <p:cxnSp>
          <p:nvCxnSpPr>
            <p:cNvPr id="49" name="AutoShape 21"/>
            <p:cNvCxnSpPr>
              <a:cxnSpLocks noChangeShapeType="1"/>
              <a:stCxn id="52" idx="6"/>
              <a:endCxn id="58" idx="3"/>
            </p:cNvCxnSpPr>
            <p:nvPr/>
          </p:nvCxnSpPr>
          <p:spPr bwMode="auto">
            <a:xfrm flipV="1">
              <a:off x="7192963" y="2136775"/>
              <a:ext cx="1444625" cy="393700"/>
            </a:xfrm>
            <a:prstGeom prst="straightConnector1">
              <a:avLst/>
            </a:prstGeom>
            <a:noFill/>
            <a:ln w="9525">
              <a:solidFill>
                <a:schemeClr val="tx1"/>
              </a:solidFill>
              <a:round/>
              <a:headEnd/>
              <a:tailEnd type="triangle" w="med" len="med"/>
            </a:ln>
            <a:effectLst/>
          </p:spPr>
        </p:cxnSp>
        <p:cxnSp>
          <p:nvCxnSpPr>
            <p:cNvPr id="50" name="AutoShape 22"/>
            <p:cNvCxnSpPr>
              <a:cxnSpLocks noChangeShapeType="1"/>
              <a:stCxn id="54" idx="4"/>
              <a:endCxn id="52" idx="2"/>
            </p:cNvCxnSpPr>
            <p:nvPr/>
          </p:nvCxnSpPr>
          <p:spPr bwMode="auto">
            <a:xfrm>
              <a:off x="6569075" y="2316163"/>
              <a:ext cx="441325" cy="214312"/>
            </a:xfrm>
            <a:prstGeom prst="straightConnector1">
              <a:avLst/>
            </a:prstGeom>
            <a:noFill/>
            <a:ln w="9525">
              <a:solidFill>
                <a:schemeClr val="tx1"/>
              </a:solidFill>
              <a:round/>
              <a:headEnd/>
              <a:tailEnd type="triangle" w="med" len="med"/>
            </a:ln>
            <a:effectLst/>
          </p:spPr>
        </p:cxnSp>
      </p:grpSp>
      <p:sp>
        <p:nvSpPr>
          <p:cNvPr id="28" name="Text Box 3"/>
          <p:cNvSpPr txBox="1">
            <a:spLocks noChangeArrowheads="1"/>
          </p:cNvSpPr>
          <p:nvPr/>
        </p:nvSpPr>
        <p:spPr bwMode="auto">
          <a:xfrm>
            <a:off x="228600" y="1752600"/>
            <a:ext cx="8458200" cy="1015663"/>
          </a:xfrm>
          <a:prstGeom prst="rect">
            <a:avLst/>
          </a:prstGeom>
          <a:noFill/>
          <a:ln w="9525">
            <a:noFill/>
            <a:miter lim="800000"/>
            <a:headEnd/>
            <a:tailEnd/>
          </a:ln>
          <a:effectLst/>
        </p:spPr>
        <p:txBody>
          <a:bodyPr wrap="square" anchor="ctr">
            <a:spAutoFit/>
          </a:bodyPr>
          <a:lstStyle/>
          <a:p>
            <a:r>
              <a:rPr lang="en-US" sz="2000" b="1" dirty="0" smtClean="0">
                <a:effectLst>
                  <a:outerShdw blurRad="38100" dist="38100" dir="2700000" algn="tl">
                    <a:srgbClr val="FFFFFF"/>
                  </a:outerShdw>
                </a:effectLst>
                <a:latin typeface="Arial" charset="0"/>
              </a:rPr>
              <a:t>- </a:t>
            </a:r>
            <a:r>
              <a:rPr lang="en-US" sz="2000" b="1" dirty="0">
                <a:effectLst>
                  <a:outerShdw blurRad="38100" dist="38100" dir="2700000" algn="tl">
                    <a:srgbClr val="FFFFFF"/>
                  </a:outerShdw>
                </a:effectLst>
                <a:latin typeface="Arial" charset="0"/>
              </a:rPr>
              <a:t>The objective is to find the </a:t>
            </a:r>
            <a:r>
              <a:rPr lang="en-US" sz="2000" b="1" dirty="0" smtClean="0">
                <a:effectLst>
                  <a:outerShdw blurRad="38100" dist="38100" dir="2700000" algn="tl">
                    <a:srgbClr val="FFFFFF"/>
                  </a:outerShdw>
                </a:effectLst>
                <a:latin typeface="Arial" charset="0"/>
              </a:rPr>
              <a:t>shortest (directed) </a:t>
            </a:r>
            <a:r>
              <a:rPr lang="en-US" sz="2000" b="1" dirty="0">
                <a:effectLst>
                  <a:outerShdw blurRad="38100" dist="38100" dir="2700000" algn="tl">
                    <a:srgbClr val="FFFFFF"/>
                  </a:outerShdw>
                </a:effectLst>
                <a:latin typeface="Arial" charset="0"/>
              </a:rPr>
              <a:t>path from the source </a:t>
            </a:r>
            <a:r>
              <a:rPr lang="en-US" sz="2000" b="1" dirty="0" smtClean="0">
                <a:effectLst>
                  <a:outerShdw blurRad="38100" dist="38100" dir="2700000" algn="tl">
                    <a:srgbClr val="FFFFFF"/>
                  </a:outerShdw>
                </a:effectLst>
                <a:latin typeface="Arial" charset="0"/>
              </a:rPr>
              <a:t>to </a:t>
            </a:r>
            <a:r>
              <a:rPr lang="en-US" sz="2000" b="1" dirty="0">
                <a:effectLst>
                  <a:outerShdw blurRad="38100" dist="38100" dir="2700000" algn="tl">
                    <a:srgbClr val="FFFFFF"/>
                  </a:outerShdw>
                </a:effectLst>
                <a:latin typeface="Arial" charset="0"/>
              </a:rPr>
              <a:t>the destination, i.e., the minimum distance, time, cost</a:t>
            </a:r>
          </a:p>
          <a:p>
            <a:r>
              <a:rPr lang="en-US" sz="2000" b="1" i="1" dirty="0" smtClean="0">
                <a:solidFill>
                  <a:srgbClr val="FF0000"/>
                </a:solidFill>
                <a:effectLst>
                  <a:outerShdw blurRad="38100" dist="38100" dir="2700000" algn="tl">
                    <a:srgbClr val="FFFFFF"/>
                  </a:outerShdw>
                </a:effectLst>
                <a:latin typeface="Arial" charset="0"/>
              </a:rPr>
              <a:t>Applications</a:t>
            </a:r>
            <a:r>
              <a:rPr lang="en-US" sz="2000" b="1" i="1" dirty="0">
                <a:solidFill>
                  <a:srgbClr val="FF0000"/>
                </a:solidFill>
                <a:effectLst>
                  <a:outerShdw blurRad="38100" dist="38100" dir="2700000" algn="tl">
                    <a:srgbClr val="FFFFFF"/>
                  </a:outerShdw>
                </a:effectLst>
                <a:latin typeface="Arial" charset="0"/>
              </a:rPr>
              <a:t>:</a:t>
            </a:r>
            <a:r>
              <a:rPr lang="en-US" sz="2000" b="1" dirty="0">
                <a:effectLst>
                  <a:outerShdw blurRad="38100" dist="38100" dir="2700000" algn="tl">
                    <a:srgbClr val="FFFFFF"/>
                  </a:outerShdw>
                </a:effectLst>
                <a:latin typeface="Arial" charset="0"/>
              </a:rPr>
              <a:t> transportation, </a:t>
            </a:r>
            <a:r>
              <a:rPr lang="en-US" sz="2000" b="1" dirty="0" smtClean="0">
                <a:effectLst>
                  <a:outerShdw blurRad="38100" dist="38100" dir="2700000" algn="tl">
                    <a:srgbClr val="FFFFFF"/>
                  </a:outerShdw>
                </a:effectLst>
                <a:latin typeface="Arial" charset="0"/>
              </a:rPr>
              <a:t>communication </a:t>
            </a:r>
            <a:endParaRPr lang="en-US" sz="2000" b="1" dirty="0">
              <a:effectLst>
                <a:outerShdw blurRad="38100" dist="38100" dir="2700000" algn="tl">
                  <a:srgbClr val="FFFFFF"/>
                </a:outerShdw>
              </a:effectLst>
              <a:latin typeface="Arial" charset="0"/>
            </a:endParaRPr>
          </a:p>
        </p:txBody>
      </p:sp>
      <p:sp>
        <p:nvSpPr>
          <p:cNvPr id="29" name="Text Box 23"/>
          <p:cNvSpPr txBox="1">
            <a:spLocks noChangeArrowheads="1"/>
          </p:cNvSpPr>
          <p:nvPr/>
        </p:nvSpPr>
        <p:spPr bwMode="auto">
          <a:xfrm>
            <a:off x="228600" y="4526578"/>
            <a:ext cx="8610600" cy="2000548"/>
          </a:xfrm>
          <a:prstGeom prst="rect">
            <a:avLst/>
          </a:prstGeom>
          <a:noFill/>
          <a:ln w="9525">
            <a:noFill/>
            <a:miter lim="800000"/>
            <a:headEnd/>
            <a:tailEnd/>
          </a:ln>
          <a:effectLst/>
        </p:spPr>
        <p:txBody>
          <a:bodyPr wrap="square" anchor="ctr">
            <a:spAutoFit/>
          </a:bodyPr>
          <a:lstStyle/>
          <a:p>
            <a:r>
              <a:rPr lang="en-US" b="1" dirty="0" smtClean="0">
                <a:solidFill>
                  <a:schemeClr val="tx2"/>
                </a:solidFill>
                <a:effectLst>
                  <a:outerShdw blurRad="38100" dist="38100" dir="2700000" algn="tl">
                    <a:srgbClr val="FFFFFF"/>
                  </a:outerShdw>
                </a:effectLst>
                <a:latin typeface="Verdana" pitchFamily="34" charset="0"/>
              </a:rPr>
              <a:t>Traveling Salesman</a:t>
            </a:r>
          </a:p>
          <a:p>
            <a:r>
              <a:rPr lang="en-US" sz="2000" b="1" dirty="0">
                <a:effectLst>
                  <a:outerShdw blurRad="38100" dist="38100" dir="2700000" algn="tl">
                    <a:srgbClr val="FFFFFF"/>
                  </a:outerShdw>
                </a:effectLst>
                <a:latin typeface="Arial" charset="0"/>
              </a:rPr>
              <a:t>- Arcs represent </a:t>
            </a:r>
            <a:r>
              <a:rPr lang="en-US" sz="2000" b="1" dirty="0" smtClean="0">
                <a:effectLst>
                  <a:outerShdw blurRad="38100" dist="38100" dir="2700000" algn="tl">
                    <a:srgbClr val="FFFFFF"/>
                  </a:outerShdw>
                </a:effectLst>
                <a:latin typeface="Arial" charset="0"/>
              </a:rPr>
              <a:t>“distance” (can be cost, time). Each node is a “city”.</a:t>
            </a:r>
            <a:endParaRPr lang="en-US" sz="2000" b="1" dirty="0">
              <a:effectLst>
                <a:outerShdw blurRad="38100" dist="38100" dir="2700000" algn="tl">
                  <a:srgbClr val="FFFFFF"/>
                </a:outerShdw>
              </a:effectLst>
              <a:latin typeface="Arial" charset="0"/>
            </a:endParaRPr>
          </a:p>
          <a:p>
            <a:pPr>
              <a:buFontTx/>
              <a:buChar char="-"/>
            </a:pPr>
            <a:r>
              <a:rPr lang="en-US" sz="2000" b="1" dirty="0" smtClean="0">
                <a:effectLst>
                  <a:outerShdw blurRad="38100" dist="38100" dir="2700000" algn="tl">
                    <a:srgbClr val="FFFFFF"/>
                  </a:outerShdw>
                </a:effectLst>
                <a:latin typeface="Arial" charset="0"/>
              </a:rPr>
              <a:t>The </a:t>
            </a:r>
            <a:r>
              <a:rPr lang="en-US" sz="2000" b="1" dirty="0">
                <a:effectLst>
                  <a:outerShdw blurRad="38100" dist="38100" dir="2700000" algn="tl">
                    <a:srgbClr val="FFFFFF"/>
                  </a:outerShdw>
                </a:effectLst>
                <a:latin typeface="Arial" charset="0"/>
              </a:rPr>
              <a:t>objective is to </a:t>
            </a:r>
            <a:r>
              <a:rPr lang="en-US" sz="2000" b="1" dirty="0" smtClean="0">
                <a:effectLst>
                  <a:outerShdw blurRad="38100" dist="38100" dir="2700000" algn="tl">
                    <a:srgbClr val="FFFFFF"/>
                  </a:outerShdw>
                </a:effectLst>
                <a:latin typeface="Arial" charset="0"/>
              </a:rPr>
              <a:t>minimize distance traveled starting from a city, visiting every other city (along the directed arc) and returning to the starting point. </a:t>
            </a:r>
            <a:endParaRPr lang="en-US" sz="2000" b="1" dirty="0">
              <a:effectLst>
                <a:outerShdw blurRad="38100" dist="38100" dir="2700000" algn="tl">
                  <a:srgbClr val="FFFFFF"/>
                </a:outerShdw>
              </a:effectLst>
              <a:latin typeface="Arial" charset="0"/>
            </a:endParaRPr>
          </a:p>
          <a:p>
            <a:r>
              <a:rPr lang="en-US" sz="2000" b="1" i="1" dirty="0" smtClean="0">
                <a:solidFill>
                  <a:srgbClr val="FF0000"/>
                </a:solidFill>
                <a:effectLst>
                  <a:outerShdw blurRad="38100" dist="38100" dir="2700000" algn="tl">
                    <a:srgbClr val="FFFFFF"/>
                  </a:outerShdw>
                </a:effectLst>
                <a:latin typeface="Arial" charset="0"/>
              </a:rPr>
              <a:t>Application</a:t>
            </a:r>
            <a:r>
              <a:rPr lang="en-US" sz="2000" b="1" i="1" dirty="0">
                <a:solidFill>
                  <a:srgbClr val="FF0000"/>
                </a:solidFill>
                <a:effectLst>
                  <a:outerShdw blurRad="38100" dist="38100" dir="2700000" algn="tl">
                    <a:srgbClr val="FFFFFF"/>
                  </a:outerShdw>
                </a:effectLst>
                <a:latin typeface="Arial" charset="0"/>
              </a:rPr>
              <a:t>:</a:t>
            </a:r>
            <a:r>
              <a:rPr lang="en-US" sz="2000" b="1" dirty="0">
                <a:effectLst>
                  <a:outerShdw blurRad="38100" dist="38100" dir="2700000" algn="tl">
                    <a:srgbClr val="FFFFFF"/>
                  </a:outerShdw>
                </a:effectLst>
                <a:latin typeface="Arial" charset="0"/>
              </a:rPr>
              <a:t> </a:t>
            </a:r>
            <a:r>
              <a:rPr lang="en-US" sz="2000" b="1" dirty="0" smtClean="0">
                <a:effectLst>
                  <a:outerShdw blurRad="38100" dist="38100" dir="2700000" algn="tl">
                    <a:srgbClr val="FFFFFF"/>
                  </a:outerShdw>
                </a:effectLst>
                <a:latin typeface="Arial" charset="0"/>
              </a:rPr>
              <a:t>Scheduling, delivering hot lunch</a:t>
            </a:r>
            <a:endParaRPr lang="en-US" sz="2000" b="1" dirty="0">
              <a:effectLst>
                <a:outerShdw blurRad="38100" dist="38100" dir="2700000" algn="tl">
                  <a:srgbClr val="FFFFFF"/>
                </a:outerShdw>
              </a:effectLst>
              <a:latin typeface="Arial"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2"/>
          <p:cNvSpPr>
            <a:spLocks noGrp="1"/>
          </p:cNvSpPr>
          <p:nvPr>
            <p:ph type="ftr" sz="quarter" idx="10"/>
          </p:nvPr>
        </p:nvSpPr>
        <p:spPr/>
        <p:txBody>
          <a:bodyPr/>
          <a:lstStyle/>
          <a:p>
            <a:r>
              <a:rPr lang="en-US" dirty="0" smtClean="0"/>
              <a:t>Networks</a:t>
            </a:r>
            <a:endParaRPr lang="en-US" dirty="0"/>
          </a:p>
        </p:txBody>
      </p:sp>
      <p:sp>
        <p:nvSpPr>
          <p:cNvPr id="23" name="Slide Number Placeholder 3"/>
          <p:cNvSpPr>
            <a:spLocks noGrp="1"/>
          </p:cNvSpPr>
          <p:nvPr>
            <p:ph type="sldNum" sz="quarter" idx="11"/>
          </p:nvPr>
        </p:nvSpPr>
        <p:spPr/>
        <p:txBody>
          <a:bodyPr/>
          <a:lstStyle/>
          <a:p>
            <a:fld id="{DD88F068-6019-4CE0-A8F9-175CADD88F20}" type="slidenum">
              <a:rPr lang="en-US"/>
              <a:pPr/>
              <a:t>25</a:t>
            </a:fld>
            <a:endParaRPr lang="en-US" dirty="0"/>
          </a:p>
        </p:txBody>
      </p:sp>
      <p:sp>
        <p:nvSpPr>
          <p:cNvPr id="9" name="AutoShape 5"/>
          <p:cNvSpPr>
            <a:spLocks noChangeArrowheads="1"/>
          </p:cNvSpPr>
          <p:nvPr/>
        </p:nvSpPr>
        <p:spPr bwMode="blackWhite">
          <a:xfrm>
            <a:off x="228600" y="228600"/>
            <a:ext cx="4953000" cy="578882"/>
          </a:xfrm>
          <a:prstGeom prst="roundRect">
            <a:avLst>
              <a:gd name="adj" fmla="val 16667"/>
            </a:avLst>
          </a:prstGeom>
          <a:gradFill rotWithShape="1">
            <a:gsLst>
              <a:gs pos="0">
                <a:srgbClr val="CC3300"/>
              </a:gs>
              <a:gs pos="50000">
                <a:srgbClr val="FF9900"/>
              </a:gs>
              <a:gs pos="100000">
                <a:srgbClr val="CC33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tIns="45720" bIns="45720">
            <a:spAutoFit/>
          </a:bodyPr>
          <a:lstStyle/>
          <a:p>
            <a:pPr algn="ctr"/>
            <a:r>
              <a:rPr lang="en-US" sz="2800" b="1" dirty="0" smtClean="0">
                <a:solidFill>
                  <a:schemeClr val="tx2"/>
                </a:solidFill>
                <a:effectLst>
                  <a:outerShdw blurRad="38100" dist="38100" dir="2700000" algn="tl">
                    <a:srgbClr val="FFFFFF"/>
                  </a:outerShdw>
                </a:effectLst>
                <a:latin typeface="Verdana" pitchFamily="34" charset="0"/>
              </a:rPr>
              <a:t>Minimal Spanning Tree</a:t>
            </a:r>
          </a:p>
        </p:txBody>
      </p:sp>
      <p:grpSp>
        <p:nvGrpSpPr>
          <p:cNvPr id="86" name="Group 85"/>
          <p:cNvGrpSpPr/>
          <p:nvPr/>
        </p:nvGrpSpPr>
        <p:grpSpPr>
          <a:xfrm>
            <a:off x="5372100" y="321457"/>
            <a:ext cx="3429000" cy="2459843"/>
            <a:chOff x="1447800" y="1219200"/>
            <a:chExt cx="3429000" cy="2459843"/>
          </a:xfrm>
        </p:grpSpPr>
        <p:grpSp>
          <p:nvGrpSpPr>
            <p:cNvPr id="82" name="Group 81"/>
            <p:cNvGrpSpPr/>
            <p:nvPr/>
          </p:nvGrpSpPr>
          <p:grpSpPr>
            <a:xfrm>
              <a:off x="1524000" y="1219200"/>
              <a:ext cx="2590800" cy="2438400"/>
              <a:chOff x="1524000" y="1219200"/>
              <a:chExt cx="2590800" cy="2438400"/>
            </a:xfrm>
          </p:grpSpPr>
          <p:sp>
            <p:nvSpPr>
              <p:cNvPr id="16" name="Oval 15"/>
              <p:cNvSpPr/>
              <p:nvPr/>
            </p:nvSpPr>
            <p:spPr bwMode="auto">
              <a:xfrm>
                <a:off x="1676400" y="1752600"/>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effectLst>
                      <a:outerShdw blurRad="38100" dist="38100" dir="2700000" algn="tl">
                        <a:srgbClr val="FFFFFF"/>
                      </a:outerShdw>
                    </a:effectLst>
                    <a:latin typeface="Arial" charset="0"/>
                  </a:rPr>
                  <a:t>1</a:t>
                </a:r>
              </a:p>
            </p:txBody>
          </p:sp>
          <p:sp>
            <p:nvSpPr>
              <p:cNvPr id="17" name="Oval 16"/>
              <p:cNvSpPr/>
              <p:nvPr/>
            </p:nvSpPr>
            <p:spPr bwMode="auto">
              <a:xfrm>
                <a:off x="2590800" y="1219200"/>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effectLst>
                      <a:outerShdw blurRad="38100" dist="38100" dir="2700000" algn="tl">
                        <a:srgbClr val="FFFFFF"/>
                      </a:outerShdw>
                    </a:effectLst>
                    <a:latin typeface="Arial" charset="0"/>
                  </a:rPr>
                  <a:t>2</a:t>
                </a:r>
              </a:p>
            </p:txBody>
          </p:sp>
          <p:sp>
            <p:nvSpPr>
              <p:cNvPr id="18" name="Oval 17"/>
              <p:cNvSpPr/>
              <p:nvPr/>
            </p:nvSpPr>
            <p:spPr bwMode="auto">
              <a:xfrm>
                <a:off x="3505200" y="1905000"/>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effectLst>
                      <a:outerShdw blurRad="38100" dist="38100" dir="2700000" algn="tl">
                        <a:srgbClr val="FFFFFF"/>
                      </a:outerShdw>
                    </a:effectLst>
                    <a:latin typeface="Arial" charset="0"/>
                  </a:rPr>
                  <a:t>4</a:t>
                </a:r>
              </a:p>
            </p:txBody>
          </p:sp>
          <p:sp>
            <p:nvSpPr>
              <p:cNvPr id="19" name="Oval 18"/>
              <p:cNvSpPr/>
              <p:nvPr/>
            </p:nvSpPr>
            <p:spPr bwMode="auto">
              <a:xfrm>
                <a:off x="3733800" y="2514600"/>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effectLst>
                      <a:outerShdw blurRad="38100" dist="38100" dir="2700000" algn="tl">
                        <a:srgbClr val="FFFFFF"/>
                      </a:outerShdw>
                    </a:effectLst>
                    <a:latin typeface="Arial" charset="0"/>
                  </a:rPr>
                  <a:t>7</a:t>
                </a:r>
              </a:p>
            </p:txBody>
          </p:sp>
          <p:sp>
            <p:nvSpPr>
              <p:cNvPr id="20" name="Oval 19"/>
              <p:cNvSpPr/>
              <p:nvPr/>
            </p:nvSpPr>
            <p:spPr bwMode="auto">
              <a:xfrm>
                <a:off x="1524000" y="2895600"/>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effectLst>
                      <a:outerShdw blurRad="38100" dist="38100" dir="2700000" algn="tl">
                        <a:srgbClr val="FFFFFF"/>
                      </a:outerShdw>
                    </a:effectLst>
                    <a:latin typeface="Arial" charset="0"/>
                  </a:rPr>
                  <a:t>5</a:t>
                </a:r>
              </a:p>
            </p:txBody>
          </p:sp>
          <p:sp>
            <p:nvSpPr>
              <p:cNvPr id="21" name="Oval 20"/>
              <p:cNvSpPr/>
              <p:nvPr/>
            </p:nvSpPr>
            <p:spPr bwMode="auto">
              <a:xfrm>
                <a:off x="2514600" y="2057400"/>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effectLst>
                      <a:outerShdw blurRad="38100" dist="38100" dir="2700000" algn="tl">
                        <a:srgbClr val="FFFFFF"/>
                      </a:outerShdw>
                    </a:effectLst>
                    <a:latin typeface="Arial" charset="0"/>
                  </a:rPr>
                  <a:t>3</a:t>
                </a:r>
              </a:p>
            </p:txBody>
          </p:sp>
          <p:sp>
            <p:nvSpPr>
              <p:cNvPr id="24" name="Oval 23"/>
              <p:cNvSpPr/>
              <p:nvPr/>
            </p:nvSpPr>
            <p:spPr bwMode="auto">
              <a:xfrm>
                <a:off x="2514600" y="2819400"/>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effectLst>
                      <a:outerShdw blurRad="38100" dist="38100" dir="2700000" algn="tl">
                        <a:srgbClr val="FFFFFF"/>
                      </a:outerShdw>
                    </a:effectLst>
                    <a:latin typeface="Arial" charset="0"/>
                  </a:rPr>
                  <a:t>6</a:t>
                </a:r>
              </a:p>
            </p:txBody>
          </p:sp>
          <p:sp>
            <p:nvSpPr>
              <p:cNvPr id="25" name="Oval 24"/>
              <p:cNvSpPr/>
              <p:nvPr/>
            </p:nvSpPr>
            <p:spPr bwMode="auto">
              <a:xfrm>
                <a:off x="3200400" y="3276600"/>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effectLst>
                      <a:outerShdw blurRad="38100" dist="38100" dir="2700000" algn="tl">
                        <a:srgbClr val="FFFFFF"/>
                      </a:outerShdw>
                    </a:effectLst>
                    <a:latin typeface="Arial" charset="0"/>
                  </a:rPr>
                  <a:t>8</a:t>
                </a:r>
              </a:p>
            </p:txBody>
          </p:sp>
        </p:grpSp>
        <p:grpSp>
          <p:nvGrpSpPr>
            <p:cNvPr id="85" name="Group 84"/>
            <p:cNvGrpSpPr/>
            <p:nvPr/>
          </p:nvGrpSpPr>
          <p:grpSpPr>
            <a:xfrm>
              <a:off x="1714500" y="1409700"/>
              <a:ext cx="2813255" cy="2188906"/>
              <a:chOff x="1714500" y="1409700"/>
              <a:chExt cx="2813255" cy="2188906"/>
            </a:xfrm>
          </p:grpSpPr>
          <p:cxnSp>
            <p:nvCxnSpPr>
              <p:cNvPr id="45" name="Straight Connector 44"/>
              <p:cNvCxnSpPr>
                <a:stCxn id="24" idx="5"/>
                <a:endCxn id="25" idx="2"/>
              </p:cNvCxnSpPr>
              <p:nvPr/>
            </p:nvCxnSpPr>
            <p:spPr bwMode="auto">
              <a:xfrm rot="16200000" flipH="1">
                <a:off x="2858854" y="3125554"/>
                <a:ext cx="322496" cy="360596"/>
              </a:xfrm>
              <a:prstGeom prst="line">
                <a:avLst/>
              </a:prstGeom>
              <a:solidFill>
                <a:schemeClr val="accent1"/>
              </a:solidFill>
              <a:ln w="25400" cap="flat" cmpd="sng" algn="ctr">
                <a:solidFill>
                  <a:schemeClr val="tx1"/>
                </a:solidFill>
                <a:prstDash val="solid"/>
                <a:round/>
                <a:headEnd type="none" w="med" len="med"/>
                <a:tailEnd type="none" w="med" len="med"/>
              </a:ln>
              <a:effectLst/>
            </p:spPr>
          </p:cxnSp>
          <p:grpSp>
            <p:nvGrpSpPr>
              <p:cNvPr id="84" name="Group 83"/>
              <p:cNvGrpSpPr/>
              <p:nvPr/>
            </p:nvGrpSpPr>
            <p:grpSpPr>
              <a:xfrm>
                <a:off x="1714500" y="1409700"/>
                <a:ext cx="2813255" cy="2188906"/>
                <a:chOff x="1714500" y="1409700"/>
                <a:chExt cx="2813255" cy="2188906"/>
              </a:xfrm>
            </p:grpSpPr>
            <p:cxnSp>
              <p:nvCxnSpPr>
                <p:cNvPr id="35" name="Straight Connector 34"/>
                <p:cNvCxnSpPr>
                  <a:stCxn id="21" idx="4"/>
                  <a:endCxn id="24" idx="0"/>
                </p:cNvCxnSpPr>
                <p:nvPr/>
              </p:nvCxnSpPr>
              <p:spPr bwMode="auto">
                <a:xfrm rot="5400000">
                  <a:off x="2514600" y="2628900"/>
                  <a:ext cx="38100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grpSp>
              <p:nvGrpSpPr>
                <p:cNvPr id="83" name="Group 82"/>
                <p:cNvGrpSpPr/>
                <p:nvPr/>
              </p:nvGrpSpPr>
              <p:grpSpPr>
                <a:xfrm>
                  <a:off x="1714500" y="1409700"/>
                  <a:ext cx="2813255" cy="2188906"/>
                  <a:chOff x="1714500" y="1409700"/>
                  <a:chExt cx="2813255" cy="2188906"/>
                </a:xfrm>
              </p:grpSpPr>
              <p:cxnSp>
                <p:nvCxnSpPr>
                  <p:cNvPr id="27" name="Straight Connector 26"/>
                  <p:cNvCxnSpPr>
                    <a:stCxn id="16" idx="7"/>
                    <a:endCxn id="17" idx="2"/>
                  </p:cNvCxnSpPr>
                  <p:nvPr/>
                </p:nvCxnSpPr>
                <p:spPr bwMode="auto">
                  <a:xfrm rot="5400000" flipH="1" flipV="1">
                    <a:off x="2096854" y="1314450"/>
                    <a:ext cx="398696" cy="589196"/>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33" name="Straight Connector 32"/>
                  <p:cNvCxnSpPr>
                    <a:stCxn id="17" idx="5"/>
                    <a:endCxn id="18" idx="1"/>
                  </p:cNvCxnSpPr>
                  <p:nvPr/>
                </p:nvCxnSpPr>
                <p:spPr bwMode="auto">
                  <a:xfrm rot="16200000" flipH="1">
                    <a:off x="3030304" y="1430104"/>
                    <a:ext cx="416392" cy="644992"/>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37" name="Straight Connector 36"/>
                  <p:cNvCxnSpPr>
                    <a:stCxn id="21" idx="6"/>
                    <a:endCxn id="18" idx="2"/>
                  </p:cNvCxnSpPr>
                  <p:nvPr/>
                </p:nvCxnSpPr>
                <p:spPr bwMode="auto">
                  <a:xfrm flipV="1">
                    <a:off x="2895600" y="2095500"/>
                    <a:ext cx="609600" cy="15240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39" name="Straight Connector 38"/>
                  <p:cNvCxnSpPr>
                    <a:stCxn id="21" idx="6"/>
                    <a:endCxn id="19" idx="2"/>
                  </p:cNvCxnSpPr>
                  <p:nvPr/>
                </p:nvCxnSpPr>
                <p:spPr bwMode="auto">
                  <a:xfrm>
                    <a:off x="2895600" y="2247900"/>
                    <a:ext cx="838200" cy="45720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43" name="Straight Connector 42"/>
                  <p:cNvCxnSpPr>
                    <a:stCxn id="16" idx="6"/>
                    <a:endCxn id="18" idx="1"/>
                  </p:cNvCxnSpPr>
                  <p:nvPr/>
                </p:nvCxnSpPr>
                <p:spPr bwMode="auto">
                  <a:xfrm>
                    <a:off x="2057400" y="1943100"/>
                    <a:ext cx="1503596" cy="17696"/>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47" name="Straight Connector 46"/>
                  <p:cNvCxnSpPr>
                    <a:stCxn id="19" idx="4"/>
                    <a:endCxn id="25" idx="7"/>
                  </p:cNvCxnSpPr>
                  <p:nvPr/>
                </p:nvCxnSpPr>
                <p:spPr bwMode="auto">
                  <a:xfrm rot="5400000">
                    <a:off x="3506554" y="2914650"/>
                    <a:ext cx="436796" cy="398696"/>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49" name="Straight Connector 48"/>
                  <p:cNvCxnSpPr>
                    <a:stCxn id="24" idx="6"/>
                    <a:endCxn id="19" idx="2"/>
                  </p:cNvCxnSpPr>
                  <p:nvPr/>
                </p:nvCxnSpPr>
                <p:spPr bwMode="auto">
                  <a:xfrm flipV="1">
                    <a:off x="2895600" y="2705100"/>
                    <a:ext cx="838200" cy="30480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51" name="Straight Connector 50"/>
                  <p:cNvCxnSpPr>
                    <a:stCxn id="16" idx="4"/>
                    <a:endCxn id="24" idx="2"/>
                  </p:cNvCxnSpPr>
                  <p:nvPr/>
                </p:nvCxnSpPr>
                <p:spPr bwMode="auto">
                  <a:xfrm rot="16200000" flipH="1">
                    <a:off x="1752600" y="2247900"/>
                    <a:ext cx="876300" cy="64770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53" name="Straight Connector 52"/>
                  <p:cNvCxnSpPr>
                    <a:stCxn id="20" idx="6"/>
                    <a:endCxn id="24" idx="2"/>
                  </p:cNvCxnSpPr>
                  <p:nvPr/>
                </p:nvCxnSpPr>
                <p:spPr bwMode="auto">
                  <a:xfrm flipV="1">
                    <a:off x="1905000" y="3009900"/>
                    <a:ext cx="609600" cy="7620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55" name="Straight Connector 54"/>
                  <p:cNvCxnSpPr>
                    <a:stCxn id="16" idx="4"/>
                    <a:endCxn id="20" idx="0"/>
                  </p:cNvCxnSpPr>
                  <p:nvPr/>
                </p:nvCxnSpPr>
                <p:spPr bwMode="auto">
                  <a:xfrm rot="5400000">
                    <a:off x="1409700" y="2438400"/>
                    <a:ext cx="762000" cy="15240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57" name="Straight Connector 56"/>
                  <p:cNvCxnSpPr>
                    <a:stCxn id="20" idx="5"/>
                    <a:endCxn id="25" idx="2"/>
                  </p:cNvCxnSpPr>
                  <p:nvPr/>
                </p:nvCxnSpPr>
                <p:spPr bwMode="auto">
                  <a:xfrm rot="16200000" flipH="1">
                    <a:off x="2401654" y="2668354"/>
                    <a:ext cx="246296" cy="1351196"/>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59" name="Straight Connector 58"/>
                  <p:cNvCxnSpPr>
                    <a:stCxn id="17" idx="3"/>
                    <a:endCxn id="20" idx="7"/>
                  </p:cNvCxnSpPr>
                  <p:nvPr/>
                </p:nvCxnSpPr>
                <p:spPr bwMode="auto">
                  <a:xfrm rot="5400000">
                    <a:off x="1544404" y="1849204"/>
                    <a:ext cx="1406992" cy="797392"/>
                  </a:xfrm>
                  <a:prstGeom prst="line">
                    <a:avLst/>
                  </a:prstGeom>
                  <a:solidFill>
                    <a:schemeClr val="accent1"/>
                  </a:solidFill>
                  <a:ln w="25400" cap="flat" cmpd="sng" algn="ctr">
                    <a:solidFill>
                      <a:schemeClr val="tx1"/>
                    </a:solidFill>
                    <a:prstDash val="solid"/>
                    <a:round/>
                    <a:headEnd type="none" w="med" len="med"/>
                    <a:tailEnd type="none" w="med" len="med"/>
                  </a:ln>
                  <a:effectLst/>
                </p:spPr>
              </p:cxnSp>
              <p:sp>
                <p:nvSpPr>
                  <p:cNvPr id="74" name="Freeform 73"/>
                  <p:cNvSpPr/>
                  <p:nvPr/>
                </p:nvSpPr>
                <p:spPr bwMode="auto">
                  <a:xfrm>
                    <a:off x="3539613" y="2064774"/>
                    <a:ext cx="988142" cy="1533832"/>
                  </a:xfrm>
                  <a:custGeom>
                    <a:avLst/>
                    <a:gdLst>
                      <a:gd name="connsiteX0" fmla="*/ 368710 w 988142"/>
                      <a:gd name="connsiteY0" fmla="*/ 0 h 1533832"/>
                      <a:gd name="connsiteX1" fmla="*/ 457200 w 988142"/>
                      <a:gd name="connsiteY1" fmla="*/ 29497 h 1533832"/>
                      <a:gd name="connsiteX2" fmla="*/ 501445 w 988142"/>
                      <a:gd name="connsiteY2" fmla="*/ 58994 h 1533832"/>
                      <a:gd name="connsiteX3" fmla="*/ 589935 w 988142"/>
                      <a:gd name="connsiteY3" fmla="*/ 88491 h 1533832"/>
                      <a:gd name="connsiteX4" fmla="*/ 722671 w 988142"/>
                      <a:gd name="connsiteY4" fmla="*/ 191729 h 1533832"/>
                      <a:gd name="connsiteX5" fmla="*/ 781664 w 988142"/>
                      <a:gd name="connsiteY5" fmla="*/ 280220 h 1533832"/>
                      <a:gd name="connsiteX6" fmla="*/ 811161 w 988142"/>
                      <a:gd name="connsiteY6" fmla="*/ 324465 h 1533832"/>
                      <a:gd name="connsiteX7" fmla="*/ 870155 w 988142"/>
                      <a:gd name="connsiteY7" fmla="*/ 457200 h 1533832"/>
                      <a:gd name="connsiteX8" fmla="*/ 899652 w 988142"/>
                      <a:gd name="connsiteY8" fmla="*/ 545691 h 1533832"/>
                      <a:gd name="connsiteX9" fmla="*/ 958645 w 988142"/>
                      <a:gd name="connsiteY9" fmla="*/ 678426 h 1533832"/>
                      <a:gd name="connsiteX10" fmla="*/ 973393 w 988142"/>
                      <a:gd name="connsiteY10" fmla="*/ 722671 h 1533832"/>
                      <a:gd name="connsiteX11" fmla="*/ 988142 w 988142"/>
                      <a:gd name="connsiteY11" fmla="*/ 766916 h 1533832"/>
                      <a:gd name="connsiteX12" fmla="*/ 973393 w 988142"/>
                      <a:gd name="connsiteY12" fmla="*/ 1017639 h 1533832"/>
                      <a:gd name="connsiteX13" fmla="*/ 929148 w 988142"/>
                      <a:gd name="connsiteY13" fmla="*/ 1165123 h 1533832"/>
                      <a:gd name="connsiteX14" fmla="*/ 899652 w 988142"/>
                      <a:gd name="connsiteY14" fmla="*/ 1209368 h 1533832"/>
                      <a:gd name="connsiteX15" fmla="*/ 884903 w 988142"/>
                      <a:gd name="connsiteY15" fmla="*/ 1253613 h 1533832"/>
                      <a:gd name="connsiteX16" fmla="*/ 781664 w 988142"/>
                      <a:gd name="connsiteY16" fmla="*/ 1386349 h 1533832"/>
                      <a:gd name="connsiteX17" fmla="*/ 737419 w 988142"/>
                      <a:gd name="connsiteY17" fmla="*/ 1415845 h 1533832"/>
                      <a:gd name="connsiteX18" fmla="*/ 648929 w 988142"/>
                      <a:gd name="connsiteY18" fmla="*/ 1474839 h 1533832"/>
                      <a:gd name="connsiteX19" fmla="*/ 604684 w 988142"/>
                      <a:gd name="connsiteY19" fmla="*/ 1504336 h 1533832"/>
                      <a:gd name="connsiteX20" fmla="*/ 501445 w 988142"/>
                      <a:gd name="connsiteY20" fmla="*/ 1533832 h 1533832"/>
                      <a:gd name="connsiteX21" fmla="*/ 0 w 988142"/>
                      <a:gd name="connsiteY21" fmla="*/ 1519084 h 1533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88142" h="1533832">
                        <a:moveTo>
                          <a:pt x="368710" y="0"/>
                        </a:moveTo>
                        <a:cubicBezTo>
                          <a:pt x="398207" y="9832"/>
                          <a:pt x="431330" y="12250"/>
                          <a:pt x="457200" y="29497"/>
                        </a:cubicBezTo>
                        <a:cubicBezTo>
                          <a:pt x="471948" y="39329"/>
                          <a:pt x="485247" y="51795"/>
                          <a:pt x="501445" y="58994"/>
                        </a:cubicBezTo>
                        <a:cubicBezTo>
                          <a:pt x="529857" y="71622"/>
                          <a:pt x="564065" y="71244"/>
                          <a:pt x="589935" y="88491"/>
                        </a:cubicBezTo>
                        <a:cubicBezTo>
                          <a:pt x="641406" y="122805"/>
                          <a:pt x="685349" y="143743"/>
                          <a:pt x="722671" y="191729"/>
                        </a:cubicBezTo>
                        <a:cubicBezTo>
                          <a:pt x="744436" y="219712"/>
                          <a:pt x="762000" y="250723"/>
                          <a:pt x="781664" y="280220"/>
                        </a:cubicBezTo>
                        <a:cubicBezTo>
                          <a:pt x="791496" y="294968"/>
                          <a:pt x="805556" y="307649"/>
                          <a:pt x="811161" y="324465"/>
                        </a:cubicBezTo>
                        <a:cubicBezTo>
                          <a:pt x="846263" y="429771"/>
                          <a:pt x="823411" y="387085"/>
                          <a:pt x="870155" y="457200"/>
                        </a:cubicBezTo>
                        <a:cubicBezTo>
                          <a:pt x="879987" y="486697"/>
                          <a:pt x="882405" y="519820"/>
                          <a:pt x="899652" y="545691"/>
                        </a:cubicBezTo>
                        <a:cubicBezTo>
                          <a:pt x="946394" y="615806"/>
                          <a:pt x="923544" y="573122"/>
                          <a:pt x="958645" y="678426"/>
                        </a:cubicBezTo>
                        <a:lnTo>
                          <a:pt x="973393" y="722671"/>
                        </a:lnTo>
                        <a:lnTo>
                          <a:pt x="988142" y="766916"/>
                        </a:lnTo>
                        <a:cubicBezTo>
                          <a:pt x="983226" y="850490"/>
                          <a:pt x="981330" y="934297"/>
                          <a:pt x="973393" y="1017639"/>
                        </a:cubicBezTo>
                        <a:cubicBezTo>
                          <a:pt x="971103" y="1041686"/>
                          <a:pt x="934378" y="1157278"/>
                          <a:pt x="929148" y="1165123"/>
                        </a:cubicBezTo>
                        <a:cubicBezTo>
                          <a:pt x="919316" y="1179871"/>
                          <a:pt x="907579" y="1193514"/>
                          <a:pt x="899652" y="1209368"/>
                        </a:cubicBezTo>
                        <a:cubicBezTo>
                          <a:pt x="892700" y="1223273"/>
                          <a:pt x="892453" y="1240023"/>
                          <a:pt x="884903" y="1253613"/>
                        </a:cubicBezTo>
                        <a:cubicBezTo>
                          <a:pt x="856550" y="1304648"/>
                          <a:pt x="826143" y="1349284"/>
                          <a:pt x="781664" y="1386349"/>
                        </a:cubicBezTo>
                        <a:cubicBezTo>
                          <a:pt x="768047" y="1397696"/>
                          <a:pt x="751036" y="1404498"/>
                          <a:pt x="737419" y="1415845"/>
                        </a:cubicBezTo>
                        <a:cubicBezTo>
                          <a:pt x="663767" y="1477222"/>
                          <a:pt x="726686" y="1448921"/>
                          <a:pt x="648929" y="1474839"/>
                        </a:cubicBezTo>
                        <a:cubicBezTo>
                          <a:pt x="634181" y="1484671"/>
                          <a:pt x="620538" y="1496409"/>
                          <a:pt x="604684" y="1504336"/>
                        </a:cubicBezTo>
                        <a:cubicBezTo>
                          <a:pt x="583526" y="1514915"/>
                          <a:pt x="520346" y="1529107"/>
                          <a:pt x="501445" y="1533832"/>
                        </a:cubicBezTo>
                        <a:cubicBezTo>
                          <a:pt x="334301" y="1528767"/>
                          <a:pt x="167221" y="1519084"/>
                          <a:pt x="0" y="1519084"/>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grpSp>
        </p:grpSp>
        <p:grpSp>
          <p:nvGrpSpPr>
            <p:cNvPr id="81" name="Group 80"/>
            <p:cNvGrpSpPr/>
            <p:nvPr/>
          </p:nvGrpSpPr>
          <p:grpSpPr>
            <a:xfrm>
              <a:off x="1447800" y="1295400"/>
              <a:ext cx="3429000" cy="2383643"/>
              <a:chOff x="1447800" y="1295400"/>
              <a:chExt cx="3429000" cy="2383643"/>
            </a:xfrm>
          </p:grpSpPr>
          <p:sp>
            <p:nvSpPr>
              <p:cNvPr id="69" name="TextBox 68"/>
              <p:cNvSpPr txBox="1"/>
              <p:nvPr/>
            </p:nvSpPr>
            <p:spPr>
              <a:xfrm>
                <a:off x="2895600" y="30480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6</a:t>
                </a:r>
              </a:p>
            </p:txBody>
          </p:sp>
          <p:grpSp>
            <p:nvGrpSpPr>
              <p:cNvPr id="80" name="Group 79"/>
              <p:cNvGrpSpPr/>
              <p:nvPr/>
            </p:nvGrpSpPr>
            <p:grpSpPr>
              <a:xfrm>
                <a:off x="1447800" y="1295400"/>
                <a:ext cx="3429000" cy="2383643"/>
                <a:chOff x="1447800" y="1295400"/>
                <a:chExt cx="3429000" cy="2383643"/>
              </a:xfrm>
            </p:grpSpPr>
            <p:sp>
              <p:nvSpPr>
                <p:cNvPr id="60" name="TextBox 59"/>
                <p:cNvSpPr txBox="1"/>
                <p:nvPr/>
              </p:nvSpPr>
              <p:spPr>
                <a:xfrm>
                  <a:off x="2057400" y="12954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10</a:t>
                  </a:r>
                </a:p>
              </p:txBody>
            </p:sp>
            <p:sp>
              <p:nvSpPr>
                <p:cNvPr id="61" name="TextBox 60"/>
                <p:cNvSpPr txBox="1"/>
                <p:nvPr/>
              </p:nvSpPr>
              <p:spPr>
                <a:xfrm>
                  <a:off x="3048000" y="14478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6</a:t>
                  </a:r>
                </a:p>
              </p:txBody>
            </p:sp>
            <p:sp>
              <p:nvSpPr>
                <p:cNvPr id="62" name="TextBox 61"/>
                <p:cNvSpPr txBox="1"/>
                <p:nvPr/>
              </p:nvSpPr>
              <p:spPr>
                <a:xfrm>
                  <a:off x="1447800" y="22860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6</a:t>
                  </a:r>
                </a:p>
              </p:txBody>
            </p:sp>
            <p:sp>
              <p:nvSpPr>
                <p:cNvPr id="63" name="TextBox 62"/>
                <p:cNvSpPr txBox="1"/>
                <p:nvPr/>
              </p:nvSpPr>
              <p:spPr>
                <a:xfrm>
                  <a:off x="2133600" y="33528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4</a:t>
                  </a:r>
                </a:p>
              </p:txBody>
            </p:sp>
            <p:sp>
              <p:nvSpPr>
                <p:cNvPr id="64" name="TextBox 63"/>
                <p:cNvSpPr txBox="1"/>
                <p:nvPr/>
              </p:nvSpPr>
              <p:spPr>
                <a:xfrm>
                  <a:off x="3581400" y="30480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10</a:t>
                  </a:r>
                </a:p>
              </p:txBody>
            </p:sp>
            <p:sp>
              <p:nvSpPr>
                <p:cNvPr id="65" name="TextBox 64"/>
                <p:cNvSpPr txBox="1"/>
                <p:nvPr/>
              </p:nvSpPr>
              <p:spPr>
                <a:xfrm>
                  <a:off x="3200400" y="28194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3</a:t>
                  </a:r>
                </a:p>
              </p:txBody>
            </p:sp>
            <p:sp>
              <p:nvSpPr>
                <p:cNvPr id="66" name="TextBox 65"/>
                <p:cNvSpPr txBox="1"/>
                <p:nvPr/>
              </p:nvSpPr>
              <p:spPr>
                <a:xfrm>
                  <a:off x="2895600" y="23622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11</a:t>
                  </a:r>
                </a:p>
              </p:txBody>
            </p:sp>
            <p:sp>
              <p:nvSpPr>
                <p:cNvPr id="67" name="TextBox 66"/>
                <p:cNvSpPr txBox="1"/>
                <p:nvPr/>
              </p:nvSpPr>
              <p:spPr>
                <a:xfrm>
                  <a:off x="2743200" y="16764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5</a:t>
                  </a:r>
                </a:p>
              </p:txBody>
            </p:sp>
            <p:sp>
              <p:nvSpPr>
                <p:cNvPr id="68" name="TextBox 67"/>
                <p:cNvSpPr txBox="1"/>
                <p:nvPr/>
              </p:nvSpPr>
              <p:spPr>
                <a:xfrm>
                  <a:off x="2209800" y="25146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8</a:t>
                  </a:r>
                </a:p>
              </p:txBody>
            </p:sp>
            <p:sp>
              <p:nvSpPr>
                <p:cNvPr id="70" name="TextBox 69"/>
                <p:cNvSpPr txBox="1"/>
                <p:nvPr/>
              </p:nvSpPr>
              <p:spPr>
                <a:xfrm>
                  <a:off x="2057400" y="22098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12</a:t>
                  </a:r>
                </a:p>
              </p:txBody>
            </p:sp>
            <p:sp>
              <p:nvSpPr>
                <p:cNvPr id="71" name="TextBox 70"/>
                <p:cNvSpPr txBox="1"/>
                <p:nvPr/>
              </p:nvSpPr>
              <p:spPr>
                <a:xfrm>
                  <a:off x="1905000" y="28194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5</a:t>
                  </a:r>
                </a:p>
              </p:txBody>
            </p:sp>
            <p:sp>
              <p:nvSpPr>
                <p:cNvPr id="75" name="TextBox 74"/>
                <p:cNvSpPr txBox="1"/>
                <p:nvPr/>
              </p:nvSpPr>
              <p:spPr>
                <a:xfrm>
                  <a:off x="4419600" y="28194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8</a:t>
                  </a:r>
                </a:p>
              </p:txBody>
            </p:sp>
            <p:sp>
              <p:nvSpPr>
                <p:cNvPr id="76" name="TextBox 75"/>
                <p:cNvSpPr txBox="1"/>
                <p:nvPr/>
              </p:nvSpPr>
              <p:spPr>
                <a:xfrm>
                  <a:off x="3124200" y="20574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4</a:t>
                  </a:r>
                </a:p>
              </p:txBody>
            </p:sp>
            <p:sp>
              <p:nvSpPr>
                <p:cNvPr id="77" name="TextBox 76"/>
                <p:cNvSpPr txBox="1"/>
                <p:nvPr/>
              </p:nvSpPr>
              <p:spPr>
                <a:xfrm>
                  <a:off x="2590800" y="25146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6</a:t>
                  </a:r>
                </a:p>
              </p:txBody>
            </p:sp>
          </p:grpSp>
        </p:grpSp>
      </p:grpSp>
      <p:sp>
        <p:nvSpPr>
          <p:cNvPr id="87" name="TextBox 86"/>
          <p:cNvSpPr txBox="1"/>
          <p:nvPr/>
        </p:nvSpPr>
        <p:spPr>
          <a:xfrm>
            <a:off x="228600" y="914400"/>
            <a:ext cx="5105400" cy="400110"/>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Consider the undirected network shown.  </a:t>
            </a:r>
          </a:p>
        </p:txBody>
      </p:sp>
      <p:sp>
        <p:nvSpPr>
          <p:cNvPr id="88" name="TextBox 87"/>
          <p:cNvSpPr txBox="1"/>
          <p:nvPr/>
        </p:nvSpPr>
        <p:spPr>
          <a:xfrm>
            <a:off x="228600" y="1371600"/>
            <a:ext cx="5410200" cy="1631216"/>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Nodes shown here represent cities. Each undirected arc shows a potential (two-way) communications link (no link possible between 1 and 3 or 4 and 7). These links have sufficient capacities. </a:t>
            </a:r>
          </a:p>
        </p:txBody>
      </p:sp>
      <p:sp>
        <p:nvSpPr>
          <p:cNvPr id="89" name="TextBox 88"/>
          <p:cNvSpPr txBox="1"/>
          <p:nvPr/>
        </p:nvSpPr>
        <p:spPr>
          <a:xfrm>
            <a:off x="213360" y="3002816"/>
            <a:ext cx="8458200" cy="1015663"/>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Numbers on arc represent </a:t>
            </a:r>
            <a:r>
              <a:rPr lang="en-US" sz="2000" b="1" i="1" dirty="0" smtClean="0">
                <a:solidFill>
                  <a:srgbClr val="FF0000"/>
                </a:solidFill>
                <a:effectLst>
                  <a:outerShdw blurRad="38100" dist="38100" dir="2700000" algn="tl">
                    <a:srgbClr val="FFFFFF"/>
                  </a:outerShdw>
                </a:effectLst>
                <a:latin typeface="Arial" charset="0"/>
              </a:rPr>
              <a:t>cost</a:t>
            </a:r>
            <a:r>
              <a:rPr lang="en-US" sz="2000" b="1" dirty="0" smtClean="0">
                <a:effectLst>
                  <a:outerShdw blurRad="38100" dist="38100" dir="2700000" algn="tl">
                    <a:srgbClr val="FFFFFF"/>
                  </a:outerShdw>
                </a:effectLst>
                <a:latin typeface="Arial" charset="0"/>
              </a:rPr>
              <a:t> of the link. The </a:t>
            </a:r>
            <a:r>
              <a:rPr lang="en-US" sz="2000" b="1" i="1" dirty="0" smtClean="0">
                <a:solidFill>
                  <a:srgbClr val="FF0000"/>
                </a:solidFill>
                <a:effectLst>
                  <a:outerShdw blurRad="38100" dist="38100" dir="2700000" algn="tl">
                    <a:srgbClr val="FFFFFF"/>
                  </a:outerShdw>
                </a:effectLst>
                <a:latin typeface="Arial" charset="0"/>
              </a:rPr>
              <a:t>objective</a:t>
            </a:r>
            <a:r>
              <a:rPr lang="en-US" sz="2000" b="1" dirty="0" smtClean="0">
                <a:effectLst>
                  <a:outerShdw blurRad="38100" dist="38100" dir="2700000" algn="tl">
                    <a:srgbClr val="FFFFFF"/>
                  </a:outerShdw>
                </a:effectLst>
                <a:latin typeface="Arial" charset="0"/>
              </a:rPr>
              <a:t> is to build the communication </a:t>
            </a:r>
            <a:r>
              <a:rPr lang="en-US" sz="2000" b="1" i="1" dirty="0" smtClean="0">
                <a:solidFill>
                  <a:srgbClr val="FF0000"/>
                </a:solidFill>
                <a:effectLst>
                  <a:outerShdw blurRad="38100" dist="38100" dir="2700000" algn="tl">
                    <a:srgbClr val="FFFFFF"/>
                  </a:outerShdw>
                </a:effectLst>
                <a:latin typeface="Arial" charset="0"/>
              </a:rPr>
              <a:t>network connecting all cities at minimum cost,  </a:t>
            </a:r>
            <a:r>
              <a:rPr lang="en-US" sz="2000" b="1" dirty="0" smtClean="0">
                <a:effectLst>
                  <a:outerShdw blurRad="38100" dist="38100" dir="2700000" algn="tl">
                    <a:srgbClr val="FFFFFF"/>
                  </a:outerShdw>
                </a:effectLst>
                <a:latin typeface="Arial" charset="0"/>
              </a:rPr>
              <a:t>or </a:t>
            </a:r>
            <a:r>
              <a:rPr lang="en-US" sz="2000" b="1" dirty="0">
                <a:effectLst>
                  <a:outerShdw blurRad="38100" dist="38100" dir="2700000" algn="tl">
                    <a:srgbClr val="FFFFFF"/>
                  </a:outerShdw>
                </a:effectLst>
                <a:latin typeface="Arial" charset="0"/>
              </a:rPr>
              <a:t>a </a:t>
            </a:r>
            <a:r>
              <a:rPr lang="en-US" sz="2000" b="1" i="1" dirty="0" smtClean="0">
                <a:effectLst>
                  <a:outerShdw blurRad="38100" dist="38100" dir="2700000" algn="tl">
                    <a:srgbClr val="FFFFFF"/>
                  </a:outerShdw>
                </a:effectLst>
                <a:latin typeface="Verdana" pitchFamily="34" charset="0"/>
                <a:ea typeface="Verdana" pitchFamily="34" charset="0"/>
                <a:cs typeface="Verdana" pitchFamily="34" charset="0"/>
              </a:rPr>
              <a:t>minimal </a:t>
            </a:r>
            <a:r>
              <a:rPr lang="en-US" sz="2000" b="1" i="1" dirty="0">
                <a:effectLst>
                  <a:outerShdw blurRad="38100" dist="38100" dir="2700000" algn="tl">
                    <a:srgbClr val="FFFFFF"/>
                  </a:outerShdw>
                </a:effectLst>
                <a:latin typeface="Verdana" pitchFamily="34" charset="0"/>
                <a:ea typeface="Verdana" pitchFamily="34" charset="0"/>
                <a:cs typeface="Verdana" pitchFamily="34" charset="0"/>
              </a:rPr>
              <a:t>spanning </a:t>
            </a:r>
            <a:r>
              <a:rPr lang="en-US" sz="2000" b="1" i="1" dirty="0" smtClean="0">
                <a:effectLst>
                  <a:outerShdw blurRad="38100" dist="38100" dir="2700000" algn="tl">
                    <a:srgbClr val="FFFFFF"/>
                  </a:outerShdw>
                </a:effectLst>
                <a:latin typeface="Verdana" pitchFamily="34" charset="0"/>
                <a:ea typeface="Verdana" pitchFamily="34" charset="0"/>
                <a:cs typeface="Verdana" pitchFamily="34" charset="0"/>
              </a:rPr>
              <a:t>tree.</a:t>
            </a:r>
            <a:endParaRPr lang="en-US" sz="2000" b="1" i="1" dirty="0" smtClean="0">
              <a:solidFill>
                <a:srgbClr val="FF0000"/>
              </a:solidFill>
              <a:effectLst>
                <a:outerShdw blurRad="38100" dist="38100" dir="2700000" algn="tl">
                  <a:srgbClr val="FFFFFF"/>
                </a:outerShdw>
              </a:effectLst>
              <a:latin typeface="Arial" charset="0"/>
            </a:endParaRPr>
          </a:p>
        </p:txBody>
      </p:sp>
      <p:sp>
        <p:nvSpPr>
          <p:cNvPr id="90" name="TextBox 89"/>
          <p:cNvSpPr txBox="1"/>
          <p:nvPr/>
        </p:nvSpPr>
        <p:spPr>
          <a:xfrm>
            <a:off x="243840" y="4018479"/>
            <a:ext cx="4404360" cy="1015663"/>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Obviously there should be no cycles; these represent redundancy and increase the cost.</a:t>
            </a:r>
          </a:p>
        </p:txBody>
      </p:sp>
      <p:sp>
        <p:nvSpPr>
          <p:cNvPr id="72" name="TextBox 71"/>
          <p:cNvSpPr txBox="1"/>
          <p:nvPr/>
        </p:nvSpPr>
        <p:spPr>
          <a:xfrm>
            <a:off x="259080" y="5143103"/>
            <a:ext cx="4267200" cy="1015663"/>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A simple intuitive “greedy” method will always give us an optimal solution!</a:t>
            </a:r>
          </a:p>
        </p:txBody>
      </p:sp>
      <p:grpSp>
        <p:nvGrpSpPr>
          <p:cNvPr id="56" name="Group 55"/>
          <p:cNvGrpSpPr/>
          <p:nvPr/>
        </p:nvGrpSpPr>
        <p:grpSpPr>
          <a:xfrm>
            <a:off x="5278204" y="3649332"/>
            <a:ext cx="2590800" cy="2459843"/>
            <a:chOff x="1524000" y="1219200"/>
            <a:chExt cx="2590800" cy="2459843"/>
          </a:xfrm>
        </p:grpSpPr>
        <p:grpSp>
          <p:nvGrpSpPr>
            <p:cNvPr id="58" name="Group 57"/>
            <p:cNvGrpSpPr/>
            <p:nvPr/>
          </p:nvGrpSpPr>
          <p:grpSpPr>
            <a:xfrm>
              <a:off x="1524000" y="1219200"/>
              <a:ext cx="2590800" cy="2438400"/>
              <a:chOff x="1524000" y="1219200"/>
              <a:chExt cx="2590800" cy="2438400"/>
            </a:xfrm>
          </p:grpSpPr>
          <p:sp>
            <p:nvSpPr>
              <p:cNvPr id="123" name="Oval 122"/>
              <p:cNvSpPr/>
              <p:nvPr/>
            </p:nvSpPr>
            <p:spPr bwMode="auto">
              <a:xfrm>
                <a:off x="1676400" y="1752600"/>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effectLst>
                      <a:outerShdw blurRad="38100" dist="38100" dir="2700000" algn="tl">
                        <a:srgbClr val="FFFFFF"/>
                      </a:outerShdw>
                    </a:effectLst>
                    <a:latin typeface="Arial" charset="0"/>
                  </a:rPr>
                  <a:t>1</a:t>
                </a:r>
              </a:p>
            </p:txBody>
          </p:sp>
          <p:sp>
            <p:nvSpPr>
              <p:cNvPr id="124" name="Oval 123"/>
              <p:cNvSpPr/>
              <p:nvPr/>
            </p:nvSpPr>
            <p:spPr bwMode="auto">
              <a:xfrm>
                <a:off x="2590800" y="1219200"/>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effectLst>
                      <a:outerShdw blurRad="38100" dist="38100" dir="2700000" algn="tl">
                        <a:srgbClr val="FFFFFF"/>
                      </a:outerShdw>
                    </a:effectLst>
                    <a:latin typeface="Arial" charset="0"/>
                  </a:rPr>
                  <a:t>2</a:t>
                </a:r>
              </a:p>
            </p:txBody>
          </p:sp>
          <p:sp>
            <p:nvSpPr>
              <p:cNvPr id="125" name="Oval 124"/>
              <p:cNvSpPr/>
              <p:nvPr/>
            </p:nvSpPr>
            <p:spPr bwMode="auto">
              <a:xfrm>
                <a:off x="3505200" y="1905000"/>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effectLst>
                      <a:outerShdw blurRad="38100" dist="38100" dir="2700000" algn="tl">
                        <a:srgbClr val="FFFFFF"/>
                      </a:outerShdw>
                    </a:effectLst>
                    <a:latin typeface="Arial" charset="0"/>
                  </a:rPr>
                  <a:t>4</a:t>
                </a:r>
              </a:p>
            </p:txBody>
          </p:sp>
          <p:sp>
            <p:nvSpPr>
              <p:cNvPr id="126" name="Oval 125"/>
              <p:cNvSpPr/>
              <p:nvPr/>
            </p:nvSpPr>
            <p:spPr bwMode="auto">
              <a:xfrm>
                <a:off x="3733800" y="2514600"/>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effectLst>
                      <a:outerShdw blurRad="38100" dist="38100" dir="2700000" algn="tl">
                        <a:srgbClr val="FFFFFF"/>
                      </a:outerShdw>
                    </a:effectLst>
                    <a:latin typeface="Arial" charset="0"/>
                  </a:rPr>
                  <a:t>7</a:t>
                </a:r>
              </a:p>
            </p:txBody>
          </p:sp>
          <p:sp>
            <p:nvSpPr>
              <p:cNvPr id="127" name="Oval 126"/>
              <p:cNvSpPr/>
              <p:nvPr/>
            </p:nvSpPr>
            <p:spPr bwMode="auto">
              <a:xfrm>
                <a:off x="1524000" y="2895600"/>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effectLst>
                      <a:outerShdw blurRad="38100" dist="38100" dir="2700000" algn="tl">
                        <a:srgbClr val="FFFFFF"/>
                      </a:outerShdw>
                    </a:effectLst>
                    <a:latin typeface="Arial" charset="0"/>
                  </a:rPr>
                  <a:t>5</a:t>
                </a:r>
              </a:p>
            </p:txBody>
          </p:sp>
          <p:sp>
            <p:nvSpPr>
              <p:cNvPr id="128" name="Oval 127"/>
              <p:cNvSpPr/>
              <p:nvPr/>
            </p:nvSpPr>
            <p:spPr bwMode="auto">
              <a:xfrm>
                <a:off x="2514600" y="2057400"/>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effectLst>
                      <a:outerShdw blurRad="38100" dist="38100" dir="2700000" algn="tl">
                        <a:srgbClr val="FFFFFF"/>
                      </a:outerShdw>
                    </a:effectLst>
                    <a:latin typeface="Arial" charset="0"/>
                  </a:rPr>
                  <a:t>3</a:t>
                </a:r>
              </a:p>
            </p:txBody>
          </p:sp>
          <p:sp>
            <p:nvSpPr>
              <p:cNvPr id="129" name="Oval 128"/>
              <p:cNvSpPr/>
              <p:nvPr/>
            </p:nvSpPr>
            <p:spPr bwMode="auto">
              <a:xfrm>
                <a:off x="2514600" y="2819400"/>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effectLst>
                      <a:outerShdw blurRad="38100" dist="38100" dir="2700000" algn="tl">
                        <a:srgbClr val="FFFFFF"/>
                      </a:outerShdw>
                    </a:effectLst>
                    <a:latin typeface="Arial" charset="0"/>
                  </a:rPr>
                  <a:t>6</a:t>
                </a:r>
              </a:p>
            </p:txBody>
          </p:sp>
          <p:sp>
            <p:nvSpPr>
              <p:cNvPr id="130" name="Oval 129"/>
              <p:cNvSpPr/>
              <p:nvPr/>
            </p:nvSpPr>
            <p:spPr bwMode="auto">
              <a:xfrm>
                <a:off x="3200400" y="3276600"/>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b="1" dirty="0" smtClean="0">
                    <a:effectLst>
                      <a:outerShdw blurRad="38100" dist="38100" dir="2700000" algn="tl">
                        <a:srgbClr val="FFFFFF"/>
                      </a:outerShdw>
                    </a:effectLst>
                    <a:latin typeface="Arial" charset="0"/>
                  </a:rPr>
                  <a:t>8</a:t>
                </a:r>
              </a:p>
            </p:txBody>
          </p:sp>
        </p:grpSp>
        <p:grpSp>
          <p:nvGrpSpPr>
            <p:cNvPr id="107" name="Group 106"/>
            <p:cNvGrpSpPr/>
            <p:nvPr/>
          </p:nvGrpSpPr>
          <p:grpSpPr>
            <a:xfrm>
              <a:off x="1849204" y="1544404"/>
              <a:ext cx="1884596" cy="1922696"/>
              <a:chOff x="1849204" y="1544404"/>
              <a:chExt cx="1884596" cy="1922696"/>
            </a:xfrm>
          </p:grpSpPr>
          <p:cxnSp>
            <p:nvCxnSpPr>
              <p:cNvPr id="108" name="Straight Connector 107"/>
              <p:cNvCxnSpPr>
                <a:stCxn id="128" idx="4"/>
                <a:endCxn id="129" idx="0"/>
              </p:cNvCxnSpPr>
              <p:nvPr/>
            </p:nvCxnSpPr>
            <p:spPr bwMode="auto">
              <a:xfrm rot="5400000">
                <a:off x="2514600" y="2628900"/>
                <a:ext cx="38100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grpSp>
            <p:nvGrpSpPr>
              <p:cNvPr id="109" name="Group 108"/>
              <p:cNvGrpSpPr/>
              <p:nvPr/>
            </p:nvGrpSpPr>
            <p:grpSpPr>
              <a:xfrm>
                <a:off x="1849204" y="1544404"/>
                <a:ext cx="1884596" cy="1922696"/>
                <a:chOff x="1849204" y="1544404"/>
                <a:chExt cx="1884596" cy="1922696"/>
              </a:xfrm>
            </p:grpSpPr>
            <p:cxnSp>
              <p:nvCxnSpPr>
                <p:cNvPr id="111" name="Straight Connector 110"/>
                <p:cNvCxnSpPr>
                  <a:stCxn id="124" idx="5"/>
                  <a:endCxn id="125" idx="1"/>
                </p:cNvCxnSpPr>
                <p:nvPr/>
              </p:nvCxnSpPr>
              <p:spPr bwMode="auto">
                <a:xfrm rot="16200000" flipH="1">
                  <a:off x="3030304" y="1430104"/>
                  <a:ext cx="416392" cy="644992"/>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12" name="Straight Connector 111"/>
                <p:cNvCxnSpPr>
                  <a:stCxn id="128" idx="6"/>
                  <a:endCxn id="125" idx="2"/>
                </p:cNvCxnSpPr>
                <p:nvPr/>
              </p:nvCxnSpPr>
              <p:spPr bwMode="auto">
                <a:xfrm flipV="1">
                  <a:off x="2895600" y="2095500"/>
                  <a:ext cx="609600" cy="15240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14" name="Straight Connector 113"/>
                <p:cNvCxnSpPr>
                  <a:stCxn id="123" idx="6"/>
                  <a:endCxn id="125" idx="1"/>
                </p:cNvCxnSpPr>
                <p:nvPr/>
              </p:nvCxnSpPr>
              <p:spPr bwMode="auto">
                <a:xfrm>
                  <a:off x="2057400" y="1943100"/>
                  <a:ext cx="1503596" cy="17696"/>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16" name="Straight Connector 115"/>
                <p:cNvCxnSpPr>
                  <a:stCxn id="129" idx="6"/>
                  <a:endCxn id="126" idx="2"/>
                </p:cNvCxnSpPr>
                <p:nvPr/>
              </p:nvCxnSpPr>
              <p:spPr bwMode="auto">
                <a:xfrm flipV="1">
                  <a:off x="2895600" y="2705100"/>
                  <a:ext cx="838200" cy="30480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18" name="Straight Connector 117"/>
                <p:cNvCxnSpPr>
                  <a:stCxn id="127" idx="6"/>
                  <a:endCxn id="129" idx="2"/>
                </p:cNvCxnSpPr>
                <p:nvPr/>
              </p:nvCxnSpPr>
              <p:spPr bwMode="auto">
                <a:xfrm flipV="1">
                  <a:off x="1905000" y="3009900"/>
                  <a:ext cx="609600" cy="7620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20" name="Straight Connector 119"/>
                <p:cNvCxnSpPr>
                  <a:stCxn id="127" idx="5"/>
                  <a:endCxn id="130" idx="2"/>
                </p:cNvCxnSpPr>
                <p:nvPr/>
              </p:nvCxnSpPr>
              <p:spPr bwMode="auto">
                <a:xfrm rot="16200000" flipH="1">
                  <a:off x="2401654" y="2668354"/>
                  <a:ext cx="246296" cy="1351196"/>
                </a:xfrm>
                <a:prstGeom prst="line">
                  <a:avLst/>
                </a:prstGeom>
                <a:solidFill>
                  <a:schemeClr val="accent1"/>
                </a:solidFill>
                <a:ln w="25400" cap="flat" cmpd="sng" algn="ctr">
                  <a:solidFill>
                    <a:schemeClr val="tx1"/>
                  </a:solidFill>
                  <a:prstDash val="solid"/>
                  <a:round/>
                  <a:headEnd type="none" w="med" len="med"/>
                  <a:tailEnd type="none" w="med" len="med"/>
                </a:ln>
                <a:effectLst/>
              </p:spPr>
            </p:cxnSp>
          </p:grpSp>
        </p:grpSp>
        <p:grpSp>
          <p:nvGrpSpPr>
            <p:cNvPr id="91" name="Group 90"/>
            <p:cNvGrpSpPr/>
            <p:nvPr/>
          </p:nvGrpSpPr>
          <p:grpSpPr>
            <a:xfrm>
              <a:off x="1905000" y="1447800"/>
              <a:ext cx="1752600" cy="2231243"/>
              <a:chOff x="1905000" y="1447800"/>
              <a:chExt cx="1752600" cy="2231243"/>
            </a:xfrm>
          </p:grpSpPr>
          <p:sp>
            <p:nvSpPr>
              <p:cNvPr id="93" name="TextBox 92"/>
              <p:cNvSpPr txBox="1"/>
              <p:nvPr/>
            </p:nvSpPr>
            <p:spPr>
              <a:xfrm>
                <a:off x="3048000" y="14478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6</a:t>
                </a:r>
              </a:p>
            </p:txBody>
          </p:sp>
          <p:sp>
            <p:nvSpPr>
              <p:cNvPr id="95" name="TextBox 94"/>
              <p:cNvSpPr txBox="1"/>
              <p:nvPr/>
            </p:nvSpPr>
            <p:spPr>
              <a:xfrm>
                <a:off x="2133600" y="33528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4</a:t>
                </a:r>
              </a:p>
            </p:txBody>
          </p:sp>
          <p:sp>
            <p:nvSpPr>
              <p:cNvPr id="97" name="TextBox 96"/>
              <p:cNvSpPr txBox="1"/>
              <p:nvPr/>
            </p:nvSpPr>
            <p:spPr>
              <a:xfrm>
                <a:off x="3200400" y="28194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3</a:t>
                </a:r>
              </a:p>
            </p:txBody>
          </p:sp>
          <p:sp>
            <p:nvSpPr>
              <p:cNvPr id="99" name="TextBox 98"/>
              <p:cNvSpPr txBox="1"/>
              <p:nvPr/>
            </p:nvSpPr>
            <p:spPr>
              <a:xfrm>
                <a:off x="2743200" y="16764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5</a:t>
                </a:r>
              </a:p>
            </p:txBody>
          </p:sp>
          <p:sp>
            <p:nvSpPr>
              <p:cNvPr id="102" name="TextBox 101"/>
              <p:cNvSpPr txBox="1"/>
              <p:nvPr/>
            </p:nvSpPr>
            <p:spPr>
              <a:xfrm>
                <a:off x="1905000" y="28194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5</a:t>
                </a:r>
              </a:p>
            </p:txBody>
          </p:sp>
          <p:sp>
            <p:nvSpPr>
              <p:cNvPr id="104" name="TextBox 103"/>
              <p:cNvSpPr txBox="1"/>
              <p:nvPr/>
            </p:nvSpPr>
            <p:spPr>
              <a:xfrm>
                <a:off x="3124200" y="20574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4</a:t>
                </a:r>
              </a:p>
            </p:txBody>
          </p:sp>
          <p:sp>
            <p:nvSpPr>
              <p:cNvPr id="105" name="TextBox 104"/>
              <p:cNvSpPr txBox="1"/>
              <p:nvPr/>
            </p:nvSpPr>
            <p:spPr>
              <a:xfrm>
                <a:off x="2590800" y="2514600"/>
                <a:ext cx="4572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6</a:t>
                </a:r>
              </a:p>
            </p:txBody>
          </p:sp>
        </p:gr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89" grpId="0"/>
      <p:bldP spid="90" grpId="0"/>
      <p:bldP spid="7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762000"/>
            <a:ext cx="8534400" cy="1066800"/>
          </a:xfrm>
          <a:prstGeom prst="rect">
            <a:avLst/>
          </a:prstGeom>
        </p:spPr>
        <p:txBody>
          <a:bodyPr/>
          <a:lstStyle/>
          <a:p>
            <a:pPr marL="457200" lvl="1" indent="-457200">
              <a:spcBef>
                <a:spcPct val="0"/>
              </a:spcBef>
            </a:pPr>
            <a:r>
              <a:rPr lang="en-US" sz="2000" b="1" kern="1200" dirty="0" smtClean="0">
                <a:effectLst>
                  <a:outerShdw blurRad="38100" dist="38100" dir="2700000" algn="tl">
                    <a:srgbClr val="FFFFFF"/>
                  </a:outerShdw>
                </a:effectLst>
                <a:latin typeface="Arial" charset="0"/>
                <a:ea typeface="+mn-ea"/>
                <a:cs typeface="+mn-cs"/>
              </a:rPr>
              <a:t>1.6 Billion pounds of finished goods per year</a:t>
            </a:r>
          </a:p>
          <a:p>
            <a:pPr marL="457200" lvl="1" indent="-457200">
              <a:spcBef>
                <a:spcPct val="0"/>
              </a:spcBef>
            </a:pPr>
            <a:r>
              <a:rPr lang="en-US" sz="2000" b="1" kern="1200" dirty="0" smtClean="0">
                <a:effectLst>
                  <a:outerShdw blurRad="38100" dist="38100" dir="2700000" algn="tl">
                    <a:srgbClr val="FFFFFF"/>
                  </a:outerShdw>
                </a:effectLst>
                <a:latin typeface="Arial" charset="0"/>
                <a:ea typeface="+mn-ea"/>
                <a:cs typeface="+mn-cs"/>
              </a:rPr>
              <a:t>Network of 135 locations (85 were Distribution Centers)</a:t>
            </a:r>
          </a:p>
          <a:p>
            <a:pPr marL="457200" lvl="1" indent="-457200">
              <a:spcBef>
                <a:spcPct val="0"/>
              </a:spcBef>
            </a:pPr>
            <a:r>
              <a:rPr lang="en-US" sz="2000" b="1" kern="1200" dirty="0" smtClean="0">
                <a:effectLst>
                  <a:outerShdw blurRad="38100" dist="38100" dir="2700000" algn="tl">
                    <a:srgbClr val="FFFFFF"/>
                  </a:outerShdw>
                </a:effectLst>
                <a:latin typeface="Arial" charset="0"/>
                <a:ea typeface="+mn-ea"/>
                <a:cs typeface="+mn-cs"/>
              </a:rPr>
              <a:t>System “evolved” over time, Was never actually designed</a:t>
            </a:r>
          </a:p>
        </p:txBody>
      </p:sp>
      <p:sp>
        <p:nvSpPr>
          <p:cNvPr id="4" name="AutoShape 5"/>
          <p:cNvSpPr>
            <a:spLocks noChangeArrowheads="1"/>
          </p:cNvSpPr>
          <p:nvPr/>
        </p:nvSpPr>
        <p:spPr bwMode="blackWhite">
          <a:xfrm>
            <a:off x="228600" y="152400"/>
            <a:ext cx="6248400" cy="578882"/>
          </a:xfrm>
          <a:prstGeom prst="roundRect">
            <a:avLst>
              <a:gd name="adj" fmla="val 16667"/>
            </a:avLst>
          </a:prstGeom>
          <a:gradFill rotWithShape="1">
            <a:gsLst>
              <a:gs pos="0">
                <a:srgbClr val="CC3300"/>
              </a:gs>
              <a:gs pos="50000">
                <a:srgbClr val="FF9900"/>
              </a:gs>
              <a:gs pos="100000">
                <a:srgbClr val="CC33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tIns="45720" bIns="45720">
            <a:spAutoFit/>
          </a:bodyPr>
          <a:lstStyle/>
          <a:p>
            <a:r>
              <a:rPr lang="en-US" sz="2800" b="1" dirty="0" smtClean="0">
                <a:solidFill>
                  <a:schemeClr val="tx2"/>
                </a:solidFill>
                <a:effectLst>
                  <a:outerShdw blurRad="38100" dist="38100" dir="2700000" algn="tl">
                    <a:srgbClr val="FFFFFF"/>
                  </a:outerShdw>
                </a:effectLst>
                <a:latin typeface="Verdana" pitchFamily="34" charset="0"/>
              </a:rPr>
              <a:t>BASF Network Improvement*</a:t>
            </a:r>
          </a:p>
        </p:txBody>
      </p:sp>
      <p:sp>
        <p:nvSpPr>
          <p:cNvPr id="6" name="TextBox 5"/>
          <p:cNvSpPr txBox="1"/>
          <p:nvPr/>
        </p:nvSpPr>
        <p:spPr>
          <a:xfrm>
            <a:off x="228600" y="5867400"/>
            <a:ext cx="8382000" cy="400110"/>
          </a:xfrm>
          <a:prstGeom prst="rect">
            <a:avLst/>
          </a:prstGeom>
          <a:noFill/>
        </p:spPr>
        <p:txBody>
          <a:bodyPr wrap="square" rtlCol="0">
            <a:spAutoFit/>
          </a:bodyPr>
          <a:lstStyle/>
          <a:p>
            <a:pPr marL="0" lvl="2"/>
            <a:r>
              <a:rPr lang="en-US" sz="2000" b="1" dirty="0" smtClean="0">
                <a:effectLst>
                  <a:outerShdw blurRad="38100" dist="38100" dir="2700000" algn="tl">
                    <a:srgbClr val="FFFFFF"/>
                  </a:outerShdw>
                </a:effectLst>
                <a:latin typeface="Arial" charset="0"/>
              </a:rPr>
              <a:t>* Paper in </a:t>
            </a:r>
            <a:r>
              <a:rPr lang="en-US" sz="2000" b="1" i="1" dirty="0" smtClean="0">
                <a:effectLst>
                  <a:outerShdw blurRad="38100" dist="38100" dir="2700000" algn="tl">
                    <a:srgbClr val="FFFFFF"/>
                  </a:outerShdw>
                </a:effectLst>
                <a:latin typeface="Arial" charset="0"/>
              </a:rPr>
              <a:t>Interfaces</a:t>
            </a:r>
            <a:r>
              <a:rPr lang="en-US" sz="2000" b="1" dirty="0" smtClean="0">
                <a:effectLst>
                  <a:outerShdw blurRad="38100" dist="38100" dir="2700000" algn="tl">
                    <a:srgbClr val="FFFFFF"/>
                  </a:outerShdw>
                </a:effectLst>
                <a:latin typeface="Arial" charset="0"/>
              </a:rPr>
              <a:t>, May – June 2001. by Sery et. Al.</a:t>
            </a:r>
            <a:endParaRPr lang="en-US" dirty="0"/>
          </a:p>
        </p:txBody>
      </p:sp>
      <p:sp>
        <p:nvSpPr>
          <p:cNvPr id="7" name="Content Placeholder 2"/>
          <p:cNvSpPr txBox="1">
            <a:spLocks/>
          </p:cNvSpPr>
          <p:nvPr/>
        </p:nvSpPr>
        <p:spPr>
          <a:xfrm>
            <a:off x="228600" y="1752600"/>
            <a:ext cx="8534400" cy="2514600"/>
          </a:xfrm>
          <a:prstGeom prst="rect">
            <a:avLst/>
          </a:prstGeom>
        </p:spPr>
        <p:txBody>
          <a:bodyPr/>
          <a:lstStyle/>
          <a:p>
            <a:pPr marL="342900" lvl="0" indent="-342900">
              <a:spcBef>
                <a:spcPct val="20000"/>
              </a:spcBef>
            </a:pPr>
            <a:r>
              <a:rPr lang="en-US" b="1" dirty="0" smtClean="0">
                <a:solidFill>
                  <a:schemeClr val="tx2"/>
                </a:solidFill>
                <a:effectLst>
                  <a:outerShdw blurRad="38100" dist="38100" dir="2700000" algn="tl">
                    <a:srgbClr val="FFFFFF"/>
                  </a:outerShdw>
                </a:effectLst>
                <a:latin typeface="Verdana" pitchFamily="34" charset="0"/>
              </a:rPr>
              <a:t>Use of LP to Analyze Network</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FFFFFF"/>
                  </a:outerShdw>
                </a:effectLst>
                <a:uLnTx/>
                <a:uFillTx/>
                <a:latin typeface="Arial" charset="0"/>
                <a:ea typeface="+mn-ea"/>
                <a:cs typeface="+mn-cs"/>
              </a:rPr>
              <a:t>Goal was to define the optimal number and location of warehouses and material flows to satisfy demand at lowest cost.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FFFFFF"/>
                  </a:outerShdw>
                </a:effectLst>
                <a:uLnTx/>
                <a:uFillTx/>
                <a:latin typeface="Arial" charset="0"/>
                <a:ea typeface="+mn-ea"/>
                <a:cs typeface="+mn-cs"/>
              </a:rPr>
              <a:t>Gathered data on supplies at node (i) and demand levels at nodes (j) and costs to ship goods along each arc (i, j).</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FFFFFF"/>
                  </a:outerShdw>
                </a:effectLst>
                <a:uLnTx/>
                <a:uFillTx/>
                <a:latin typeface="Arial" charset="0"/>
                <a:ea typeface="+mn-ea"/>
                <a:cs typeface="+mn-cs"/>
              </a:rPr>
              <a:t>Created and ran model repeatedly to answer many “what-if” questions of management.</a:t>
            </a:r>
            <a:endParaRPr kumimoji="0" lang="en-US" sz="2000" b="1" i="0" u="none" strike="noStrike" kern="1200" cap="none" spc="0" normalizeH="0" baseline="0" noProof="0" dirty="0">
              <a:ln>
                <a:noFill/>
              </a:ln>
              <a:solidFill>
                <a:schemeClr val="tx1"/>
              </a:solidFill>
              <a:effectLst>
                <a:outerShdw blurRad="38100" dist="38100" dir="2700000" algn="tl">
                  <a:srgbClr val="FFFFFF"/>
                </a:outerShdw>
              </a:effectLst>
              <a:uLnTx/>
              <a:uFillTx/>
              <a:latin typeface="Arial" charset="0"/>
              <a:ea typeface="+mn-ea"/>
              <a:cs typeface="+mn-cs"/>
            </a:endParaRPr>
          </a:p>
        </p:txBody>
      </p:sp>
      <p:sp>
        <p:nvSpPr>
          <p:cNvPr id="8" name="Slide Number Placeholder 7"/>
          <p:cNvSpPr>
            <a:spLocks noGrp="1"/>
          </p:cNvSpPr>
          <p:nvPr>
            <p:ph type="sldNum" sz="quarter" idx="11"/>
          </p:nvPr>
        </p:nvSpPr>
        <p:spPr/>
        <p:txBody>
          <a:bodyPr/>
          <a:lstStyle/>
          <a:p>
            <a:fld id="{D800FC57-747A-4054-A3DF-63D163080A4A}" type="slidenum">
              <a:rPr lang="en-US" smtClean="0"/>
              <a:pPr/>
              <a:t>26</a:t>
            </a:fld>
            <a:endParaRPr lang="en-US" dirty="0"/>
          </a:p>
        </p:txBody>
      </p:sp>
      <p:sp>
        <p:nvSpPr>
          <p:cNvPr id="9" name="Footer Placeholder 8"/>
          <p:cNvSpPr>
            <a:spLocks noGrp="1"/>
          </p:cNvSpPr>
          <p:nvPr>
            <p:ph type="ftr" sz="quarter" idx="10"/>
          </p:nvPr>
        </p:nvSpPr>
        <p:spPr/>
        <p:txBody>
          <a:bodyPr/>
          <a:lstStyle/>
          <a:p>
            <a:r>
              <a:rPr lang="en-US" dirty="0" smtClean="0"/>
              <a:t>Networks</a:t>
            </a:r>
            <a:endParaRPr lang="en-US" dirty="0"/>
          </a:p>
        </p:txBody>
      </p:sp>
      <p:sp>
        <p:nvSpPr>
          <p:cNvPr id="10" name="Content Placeholder 2"/>
          <p:cNvSpPr txBox="1">
            <a:spLocks/>
          </p:cNvSpPr>
          <p:nvPr/>
        </p:nvSpPr>
        <p:spPr>
          <a:xfrm>
            <a:off x="228600" y="4191000"/>
            <a:ext cx="8686800" cy="1600200"/>
          </a:xfrm>
          <a:prstGeom prst="rect">
            <a:avLst/>
          </a:prstGeom>
        </p:spPr>
        <p:txBody>
          <a:bodyPr/>
          <a:lstStyle/>
          <a:p>
            <a:pPr marL="342900" marR="0" lvl="0" indent="-457200" algn="l" defTabSz="914400" rtl="0" eaLnBrk="1" fontAlgn="base" latinLnBrk="0" hangingPunct="1">
              <a:lnSpc>
                <a:spcPct val="100000"/>
              </a:lnSpc>
              <a:spcBef>
                <a:spcPct val="0"/>
              </a:spcBef>
              <a:spcAft>
                <a:spcPct val="0"/>
              </a:spcAft>
              <a:buClrTx/>
              <a:buSzTx/>
              <a:buFont typeface="Wingdings" pitchFamily="2" charset="2"/>
              <a:buChar char="§"/>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FFFFFF"/>
                  </a:outerShdw>
                </a:effectLst>
                <a:uLnTx/>
                <a:uFillTx/>
                <a:latin typeface="Arial" pitchFamily="34" charset="0"/>
                <a:ea typeface="+mn-ea"/>
                <a:cs typeface="Arial" pitchFamily="34" charset="0"/>
              </a:rPr>
              <a:t>Distribution Centers reduced from 86 to 12.</a:t>
            </a:r>
          </a:p>
          <a:p>
            <a:pPr marL="342900" marR="0" lvl="0" indent="-457200" algn="l" defTabSz="914400" rtl="0" eaLnBrk="1" fontAlgn="base" latinLnBrk="0" hangingPunct="1">
              <a:lnSpc>
                <a:spcPct val="100000"/>
              </a:lnSpc>
              <a:spcBef>
                <a:spcPct val="0"/>
              </a:spcBef>
              <a:spcAft>
                <a:spcPct val="0"/>
              </a:spcAft>
              <a:buClrTx/>
              <a:buSzTx/>
              <a:buFont typeface="Wingdings" pitchFamily="2" charset="2"/>
              <a:buChar char="§"/>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FFFFFF"/>
                  </a:outerShdw>
                </a:effectLst>
                <a:uLnTx/>
                <a:uFillTx/>
                <a:latin typeface="Arial" pitchFamily="34" charset="0"/>
                <a:ea typeface="+mn-ea"/>
                <a:cs typeface="Arial" pitchFamily="34" charset="0"/>
              </a:rPr>
              <a:t>Cut transportation and storage costs by 6%.</a:t>
            </a:r>
          </a:p>
          <a:p>
            <a:pPr marL="342900" marR="0" lvl="0" indent="-457200" algn="l" defTabSz="914400" rtl="0" eaLnBrk="1" fontAlgn="base" latinLnBrk="0" hangingPunct="1">
              <a:lnSpc>
                <a:spcPct val="100000"/>
              </a:lnSpc>
              <a:spcBef>
                <a:spcPct val="0"/>
              </a:spcBef>
              <a:spcAft>
                <a:spcPct val="0"/>
              </a:spcAft>
              <a:buClrTx/>
              <a:buSzTx/>
              <a:buFont typeface="Wingdings" pitchFamily="2" charset="2"/>
              <a:buChar char="§"/>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FFFFFF"/>
                  </a:outerShdw>
                </a:effectLst>
                <a:uLnTx/>
                <a:uFillTx/>
                <a:latin typeface="Arial" pitchFamily="34" charset="0"/>
                <a:ea typeface="+mn-ea"/>
                <a:cs typeface="Arial" pitchFamily="34" charset="0"/>
              </a:rPr>
              <a:t>Improved cash flows by 9% by closing sites and cutting inventory.</a:t>
            </a:r>
          </a:p>
          <a:p>
            <a:pPr marL="342900" marR="0" lvl="0" indent="-457200" algn="l" defTabSz="914400" rtl="0" eaLnBrk="1" fontAlgn="base" latinLnBrk="0" hangingPunct="1">
              <a:lnSpc>
                <a:spcPct val="100000"/>
              </a:lnSpc>
              <a:spcBef>
                <a:spcPct val="0"/>
              </a:spcBef>
              <a:spcAft>
                <a:spcPct val="0"/>
              </a:spcAft>
              <a:buClrTx/>
              <a:buSzTx/>
              <a:buFont typeface="Wingdings" pitchFamily="2" charset="2"/>
              <a:buChar char="§"/>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FFFFFF"/>
                  </a:outerShdw>
                </a:effectLst>
                <a:uLnTx/>
                <a:uFillTx/>
                <a:latin typeface="Arial" pitchFamily="34" charset="0"/>
                <a:ea typeface="+mn-ea"/>
                <a:cs typeface="Arial" pitchFamily="34" charset="0"/>
              </a:rPr>
              <a:t>Improved customer service.</a:t>
            </a:r>
          </a:p>
          <a:p>
            <a:pPr marL="342900" marR="0" lvl="0" indent="-457200" algn="l" defTabSz="914400" rtl="0" eaLnBrk="1" fontAlgn="base" latinLnBrk="0" hangingPunct="1">
              <a:lnSpc>
                <a:spcPct val="100000"/>
              </a:lnSpc>
              <a:spcBef>
                <a:spcPct val="0"/>
              </a:spcBef>
              <a:spcAft>
                <a:spcPct val="0"/>
              </a:spcAft>
              <a:buClrTx/>
              <a:buSzTx/>
              <a:buFont typeface="Wingdings" pitchFamily="2" charset="2"/>
              <a:buChar char="§"/>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FFFFFF"/>
                  </a:outerShdw>
                </a:effectLst>
                <a:uLnTx/>
                <a:uFillTx/>
                <a:latin typeface="Arial" pitchFamily="34" charset="0"/>
                <a:ea typeface="+mn-ea"/>
                <a:cs typeface="Arial" pitchFamily="34" charset="0"/>
              </a:rPr>
              <a:t>Led to similar models for Europe, Asia, etc</a:t>
            </a:r>
            <a:r>
              <a:rPr kumimoji="0" lang="en-US" sz="2000" b="0" i="0" u="none" strike="noStrike" kern="0" cap="none" spc="0" normalizeH="0" baseline="0" noProof="0" dirty="0" smtClean="0">
                <a:ln>
                  <a:noFill/>
                </a:ln>
                <a:solidFill>
                  <a:schemeClr val="tx1"/>
                </a:solidFill>
                <a:effectLst/>
                <a:uLnTx/>
                <a:uFillTx/>
                <a:latin typeface="Arial" pitchFamily="34" charset="0"/>
                <a:ea typeface="+mn-ea"/>
                <a:cs typeface="Arial" pitchFamily="34" charset="0"/>
              </a:rPr>
              <a:t>.</a:t>
            </a:r>
            <a:endParaRPr kumimoji="0" lang="en-US" sz="2000" b="0" i="0" u="none" strike="noStrike" kern="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Networks</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3</a:t>
            </a:fld>
            <a:endParaRPr lang="en-US" dirty="0"/>
          </a:p>
        </p:txBody>
      </p:sp>
      <p:sp>
        <p:nvSpPr>
          <p:cNvPr id="8" name="Content Placeholder 2"/>
          <p:cNvSpPr>
            <a:spLocks noGrp="1"/>
          </p:cNvSpPr>
          <p:nvPr>
            <p:ph idx="4294967295"/>
          </p:nvPr>
        </p:nvSpPr>
        <p:spPr>
          <a:xfrm>
            <a:off x="228600" y="304800"/>
            <a:ext cx="8534400" cy="3048000"/>
          </a:xfrm>
          <a:prstGeom prst="rect">
            <a:avLst/>
          </a:prstGeom>
        </p:spPr>
        <p:txBody>
          <a:bodyPr/>
          <a:lstStyle/>
          <a:p>
            <a:pPr marL="0" lvl="0" indent="0">
              <a:spcBef>
                <a:spcPts val="0"/>
              </a:spcBef>
              <a:buNone/>
              <a:defRPr/>
            </a:pPr>
            <a:r>
              <a:rPr lang="en-US" sz="2400" b="1" kern="1200" dirty="0" smtClean="0">
                <a:effectLst>
                  <a:outerShdw blurRad="38100" dist="38100" dir="2700000" algn="tl">
                    <a:srgbClr val="FFFFFF"/>
                  </a:outerShdw>
                </a:effectLst>
                <a:latin typeface="Calibri" pitchFamily="34" charset="0"/>
                <a:cs typeface="Calibri" pitchFamily="34" charset="0"/>
              </a:rPr>
              <a:t>                                                                   The model can be shown either in a table or by a network.  In a table, there are “m” factories (plants) represented by rows and “n” warehouses  (stores, destinations) represented by columns. </a:t>
            </a:r>
          </a:p>
          <a:p>
            <a:pPr marL="0" indent="0">
              <a:spcBef>
                <a:spcPts val="0"/>
              </a:spcBef>
              <a:defRPr/>
            </a:pPr>
            <a:r>
              <a:rPr lang="en-US" sz="2400" b="1" kern="1200" dirty="0" smtClean="0">
                <a:effectLst>
                  <a:outerShdw blurRad="38100" dist="38100" dir="2700000" algn="tl">
                    <a:srgbClr val="FFFFFF"/>
                  </a:outerShdw>
                </a:effectLst>
                <a:latin typeface="Calibri" pitchFamily="34" charset="0"/>
                <a:cs typeface="Calibri" pitchFamily="34" charset="0"/>
              </a:rPr>
              <a:t>Available supply (capacity) at each factory is shown in the last column and demand ( requirement) is shown in the last row.</a:t>
            </a:r>
          </a:p>
          <a:p>
            <a:pPr marL="0" indent="0">
              <a:spcBef>
                <a:spcPts val="0"/>
              </a:spcBef>
              <a:defRPr/>
            </a:pPr>
            <a:r>
              <a:rPr lang="en-US" sz="2400" b="1" kern="1200" dirty="0" smtClean="0">
                <a:effectLst>
                  <a:outerShdw blurRad="38100" dist="38100" dir="2700000" algn="tl">
                    <a:srgbClr val="FFFFFF"/>
                  </a:outerShdw>
                </a:effectLst>
                <a:latin typeface="Calibri" pitchFamily="34" charset="0"/>
                <a:cs typeface="Calibri" pitchFamily="34" charset="0"/>
              </a:rPr>
              <a:t>Numbers in the table shows per unit transportation cost from a factory to a store. </a:t>
            </a:r>
            <a:endParaRPr lang="en-US" sz="2400" b="1" kern="1200" dirty="0">
              <a:effectLst>
                <a:outerShdw blurRad="38100" dist="38100" dir="2700000" algn="tl">
                  <a:srgbClr val="FFFFFF"/>
                </a:outerShdw>
              </a:effectLst>
              <a:latin typeface="Calibri" pitchFamily="34" charset="0"/>
              <a:cs typeface="Calibri" pitchFamily="34" charset="0"/>
            </a:endParaRPr>
          </a:p>
        </p:txBody>
      </p:sp>
      <p:graphicFrame>
        <p:nvGraphicFramePr>
          <p:cNvPr id="9" name="Table 8"/>
          <p:cNvGraphicFramePr>
            <a:graphicFrameLocks noGrp="1"/>
          </p:cNvGraphicFramePr>
          <p:nvPr/>
        </p:nvGraphicFramePr>
        <p:xfrm>
          <a:off x="2667000" y="2971800"/>
          <a:ext cx="5836920" cy="1931289"/>
        </p:xfrm>
        <a:graphic>
          <a:graphicData uri="http://schemas.openxmlformats.org/drawingml/2006/table">
            <a:tbl>
              <a:tblPr firstRow="1" bandRow="1">
                <a:tableStyleId>{2D5ABB26-0587-4C30-8999-92F81FD0307C}</a:tableStyleId>
              </a:tblPr>
              <a:tblGrid>
                <a:gridCol w="2179320"/>
                <a:gridCol w="640080"/>
                <a:gridCol w="640080"/>
                <a:gridCol w="640080"/>
                <a:gridCol w="640080"/>
                <a:gridCol w="1097280"/>
              </a:tblGrid>
              <a:tr h="0">
                <a:tc gridSpan="6">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Per</a:t>
                      </a:r>
                      <a:r>
                        <a:rPr lang="en-US" sz="2000" b="1" kern="1200" baseline="0" dirty="0" smtClean="0">
                          <a:solidFill>
                            <a:schemeClr val="tx1"/>
                          </a:solidFill>
                          <a:effectLst>
                            <a:outerShdw blurRad="38100" dist="38100" dir="2700000" algn="tl">
                              <a:srgbClr val="FFFFFF"/>
                            </a:outerShdw>
                          </a:effectLst>
                          <a:latin typeface="Arial" charset="0"/>
                          <a:ea typeface="+mn-ea"/>
                          <a:cs typeface="+mn-cs"/>
                        </a:rPr>
                        <a:t> unit transportation costs</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algn="ctr" fontAlgn="b"/>
                      <a:r>
                        <a:rPr lang="en-US" sz="2000" b="1" i="1" kern="1200" dirty="0" smtClean="0">
                          <a:solidFill>
                            <a:schemeClr val="tx1"/>
                          </a:solidFill>
                          <a:effectLst>
                            <a:outerShdw blurRad="38100" dist="38100" dir="2700000" algn="tl">
                              <a:srgbClr val="FFFFFF"/>
                            </a:outerShdw>
                          </a:effectLst>
                          <a:latin typeface="Arial" charset="0"/>
                          <a:ea typeface="+mn-ea"/>
                          <a:cs typeface="+mn-cs"/>
                        </a:rPr>
                        <a:t>Plant/Warehouse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Atl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Bos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Den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Capacity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Minn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9000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Pitt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12000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Tucs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0.68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0.55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0.42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13000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Requirement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7500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8500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9500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8000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l" fontAlgn="b"/>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AutoShape 9"/>
          <p:cNvSpPr>
            <a:spLocks noChangeArrowheads="1"/>
          </p:cNvSpPr>
          <p:nvPr/>
        </p:nvSpPr>
        <p:spPr bwMode="blackWhite">
          <a:xfrm>
            <a:off x="263236" y="152400"/>
            <a:ext cx="4572000" cy="578882"/>
          </a:xfrm>
          <a:prstGeom prst="roundRect">
            <a:avLst>
              <a:gd name="adj" fmla="val 16667"/>
            </a:avLst>
          </a:prstGeom>
          <a:gradFill rotWithShape="1">
            <a:gsLst>
              <a:gs pos="44600">
                <a:schemeClr val="accent1">
                  <a:lumMod val="60000"/>
                  <a:lumOff val="40000"/>
                </a:schemeClr>
              </a:gs>
              <a:gs pos="67100">
                <a:schemeClr val="accent5">
                  <a:lumMod val="50000"/>
                </a:schemeClr>
              </a:gs>
              <a:gs pos="0">
                <a:schemeClr val="accent5">
                  <a:lumMod val="75000"/>
                </a:schemeClr>
              </a:gs>
              <a:gs pos="50000">
                <a:schemeClr val="accent1">
                  <a:lumMod val="40000"/>
                  <a:lumOff val="60000"/>
                </a:schemeClr>
              </a:gs>
              <a:gs pos="100000">
                <a:schemeClr val="accent1">
                  <a:lumMod val="75000"/>
                </a:schemeClr>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rIns="18288">
            <a:spAutoFit/>
          </a:bodyPr>
          <a:lstStyle/>
          <a:p>
            <a:r>
              <a:rPr lang="en-US" sz="2800" b="1" dirty="0">
                <a:solidFill>
                  <a:schemeClr val="tx2"/>
                </a:solidFill>
                <a:effectLst>
                  <a:outerShdw blurRad="38100" dist="38100" dir="2700000" algn="tl">
                    <a:srgbClr val="FFFFFF"/>
                  </a:outerShdw>
                </a:effectLst>
                <a:latin typeface="Verdana" pitchFamily="34" charset="0"/>
              </a:rPr>
              <a:t>Transportation Model</a:t>
            </a:r>
          </a:p>
        </p:txBody>
      </p:sp>
      <p:sp>
        <p:nvSpPr>
          <p:cNvPr id="11" name="TextBox 10"/>
          <p:cNvSpPr txBox="1"/>
          <p:nvPr/>
        </p:nvSpPr>
        <p:spPr>
          <a:xfrm>
            <a:off x="228600" y="3352800"/>
            <a:ext cx="2133600" cy="461665"/>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rPr>
              <a:t>m = 3 and n = 4</a:t>
            </a:r>
            <a:endParaRPr lang="en-US" dirty="0"/>
          </a:p>
        </p:txBody>
      </p:sp>
      <p:sp>
        <p:nvSpPr>
          <p:cNvPr id="13" name="TextBox 12"/>
          <p:cNvSpPr txBox="1"/>
          <p:nvPr/>
        </p:nvSpPr>
        <p:spPr>
          <a:xfrm>
            <a:off x="228600" y="3733800"/>
            <a:ext cx="2514600" cy="1200329"/>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rPr>
              <a:t>We need to find the shipping plan at minimum cost.</a:t>
            </a:r>
            <a:endParaRPr lang="en-US" dirty="0"/>
          </a:p>
        </p:txBody>
      </p:sp>
      <p:sp>
        <p:nvSpPr>
          <p:cNvPr id="14" name="TextBox 13"/>
          <p:cNvSpPr txBox="1"/>
          <p:nvPr/>
        </p:nvSpPr>
        <p:spPr>
          <a:xfrm>
            <a:off x="228600" y="5029200"/>
            <a:ext cx="8610600" cy="1569660"/>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rPr>
              <a:t>Shipping quantity from any factory cannot exceed the capacity and demand at each warehouse must be met. More generic names used are: source (for factory) and sink (for warehouse) or destination.</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Networks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4</a:t>
            </a:fld>
            <a:endParaRPr lang="en-US" dirty="0"/>
          </a:p>
        </p:txBody>
      </p:sp>
      <p:graphicFrame>
        <p:nvGraphicFramePr>
          <p:cNvPr id="4" name="Table 3"/>
          <p:cNvGraphicFramePr>
            <a:graphicFrameLocks noGrp="1"/>
          </p:cNvGraphicFramePr>
          <p:nvPr/>
        </p:nvGraphicFramePr>
        <p:xfrm>
          <a:off x="304800" y="228600"/>
          <a:ext cx="4736592" cy="1931289"/>
        </p:xfrm>
        <a:graphic>
          <a:graphicData uri="http://schemas.openxmlformats.org/drawingml/2006/table">
            <a:tbl>
              <a:tblPr firstRow="1" bandRow="1">
                <a:tableStyleId>{2D5ABB26-0587-4C30-8999-92F81FD0307C}</a:tableStyleId>
              </a:tblPr>
              <a:tblGrid>
                <a:gridCol w="1188720"/>
                <a:gridCol w="612648"/>
                <a:gridCol w="612648"/>
                <a:gridCol w="612648"/>
                <a:gridCol w="612648"/>
                <a:gridCol w="1097280"/>
              </a:tblGrid>
              <a:tr h="0">
                <a:tc gridSpan="6">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Per</a:t>
                      </a:r>
                      <a:r>
                        <a:rPr lang="en-US" sz="2000" b="1" kern="1200" baseline="0" dirty="0" smtClean="0">
                          <a:solidFill>
                            <a:schemeClr val="tx1"/>
                          </a:solidFill>
                          <a:effectLst>
                            <a:outerShdw blurRad="38100" dist="38100" dir="2700000" algn="tl">
                              <a:srgbClr val="FFFFFF"/>
                            </a:outerShdw>
                          </a:effectLst>
                          <a:latin typeface="Arial" charset="0"/>
                          <a:ea typeface="+mn-ea"/>
                          <a:cs typeface="+mn-cs"/>
                        </a:rPr>
                        <a:t> unit transportation costs</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algn="ctr" fontAlgn="b"/>
                      <a:r>
                        <a:rPr lang="en-US" sz="2000" b="1" i="1" kern="1200" dirty="0" smtClean="0">
                          <a:solidFill>
                            <a:schemeClr val="tx1"/>
                          </a:solidFill>
                          <a:effectLst>
                            <a:outerShdw blurRad="38100" dist="38100" dir="2700000" algn="tl">
                              <a:srgbClr val="FFFFFF"/>
                            </a:outerShdw>
                          </a:effectLst>
                          <a:latin typeface="Arial" charset="0"/>
                          <a:ea typeface="+mn-ea"/>
                          <a:cs typeface="+mn-cs"/>
                        </a:rPr>
                        <a:t>From/To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Atl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Bos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Den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Capacity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Minn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9000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Pitt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12000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Tucs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0.68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0.55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0.42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13000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Req.</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7500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8500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9500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8000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l" fontAlgn="b"/>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5486400" y="152400"/>
            <a:ext cx="3352800" cy="1692771"/>
          </a:xfrm>
          <a:prstGeom prst="rect">
            <a:avLst/>
          </a:prstGeom>
          <a:noFill/>
        </p:spPr>
        <p:txBody>
          <a:bodyPr wrap="square" rtlCol="0">
            <a:spAutoFit/>
          </a:bodyPr>
          <a:lstStyle/>
          <a:p>
            <a:r>
              <a:rPr lang="en-US" sz="2800" b="1" dirty="0" smtClean="0">
                <a:effectLst>
                  <a:outerShdw blurRad="38100" dist="38100" dir="2700000" algn="tl">
                    <a:srgbClr val="FFFFFF"/>
                  </a:outerShdw>
                </a:effectLst>
                <a:latin typeface="Verdana" pitchFamily="34" charset="0"/>
                <a:ea typeface="Verdana" pitchFamily="34" charset="0"/>
                <a:cs typeface="Verdana" pitchFamily="34" charset="0"/>
              </a:rPr>
              <a:t>Network representation </a:t>
            </a:r>
            <a:r>
              <a:rPr lang="en-US" b="1" dirty="0" smtClean="0">
                <a:effectLst>
                  <a:outerShdw blurRad="38100" dist="38100" dir="2700000" algn="tl">
                    <a:srgbClr val="FFFFFF"/>
                  </a:outerShdw>
                </a:effectLst>
                <a:latin typeface="Calibri" pitchFamily="34" charset="0"/>
                <a:cs typeface="Calibri" pitchFamily="34" charset="0"/>
              </a:rPr>
              <a:t>Arrows show direction of shipments.</a:t>
            </a:r>
            <a:endParaRPr lang="en-US" b="1" dirty="0">
              <a:effectLst>
                <a:outerShdw blurRad="38100" dist="38100" dir="2700000" algn="tl">
                  <a:srgbClr val="FFFFFF"/>
                </a:outerShdw>
              </a:effectLst>
              <a:latin typeface="Calibri" pitchFamily="34" charset="0"/>
              <a:cs typeface="Calibri" pitchFamily="34" charset="0"/>
            </a:endParaRPr>
          </a:p>
        </p:txBody>
      </p:sp>
      <p:sp>
        <p:nvSpPr>
          <p:cNvPr id="6" name="TextBox 5"/>
          <p:cNvSpPr txBox="1"/>
          <p:nvPr/>
        </p:nvSpPr>
        <p:spPr>
          <a:xfrm>
            <a:off x="228600" y="2209800"/>
            <a:ext cx="4038600" cy="1569660"/>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rPr>
              <a:t>This model can be formulated as an LP model. Variables:</a:t>
            </a:r>
          </a:p>
          <a:p>
            <a:r>
              <a:rPr lang="en-US" b="1" dirty="0" smtClean="0">
                <a:effectLst>
                  <a:outerShdw blurRad="38100" dist="38100" dir="2700000" algn="tl">
                    <a:srgbClr val="FFFFFF"/>
                  </a:outerShdw>
                </a:effectLst>
                <a:latin typeface="Calibri" pitchFamily="34" charset="0"/>
                <a:cs typeface="Calibri" pitchFamily="34" charset="0"/>
              </a:rPr>
              <a:t>MA: shipment from M to A</a:t>
            </a:r>
          </a:p>
          <a:p>
            <a:r>
              <a:rPr lang="en-US" b="1" dirty="0" smtClean="0">
                <a:effectLst>
                  <a:outerShdw blurRad="38100" dist="38100" dir="2700000" algn="tl">
                    <a:srgbClr val="FFFFFF"/>
                  </a:outerShdw>
                </a:effectLst>
                <a:latin typeface="Calibri" pitchFamily="34" charset="0"/>
                <a:cs typeface="Calibri" pitchFamily="34" charset="0"/>
              </a:rPr>
              <a:t>TD: shipment from T to D.</a:t>
            </a:r>
            <a:endParaRPr lang="en-US" dirty="0"/>
          </a:p>
        </p:txBody>
      </p:sp>
      <p:grpSp>
        <p:nvGrpSpPr>
          <p:cNvPr id="7" name="Group 66"/>
          <p:cNvGrpSpPr/>
          <p:nvPr/>
        </p:nvGrpSpPr>
        <p:grpSpPr>
          <a:xfrm>
            <a:off x="4876800" y="1600200"/>
            <a:ext cx="4038600" cy="2590803"/>
            <a:chOff x="762000" y="2438400"/>
            <a:chExt cx="4038600" cy="2590803"/>
          </a:xfrm>
        </p:grpSpPr>
        <p:grpSp>
          <p:nvGrpSpPr>
            <p:cNvPr id="8" name="Group 62"/>
            <p:cNvGrpSpPr/>
            <p:nvPr/>
          </p:nvGrpSpPr>
          <p:grpSpPr>
            <a:xfrm>
              <a:off x="762000" y="2438400"/>
              <a:ext cx="4038600" cy="2590803"/>
              <a:chOff x="762000" y="2438400"/>
              <a:chExt cx="4038600" cy="2590803"/>
            </a:xfrm>
          </p:grpSpPr>
          <p:grpSp>
            <p:nvGrpSpPr>
              <p:cNvPr id="9" name="Group 57"/>
              <p:cNvGrpSpPr/>
              <p:nvPr/>
            </p:nvGrpSpPr>
            <p:grpSpPr>
              <a:xfrm>
                <a:off x="762000" y="2438400"/>
                <a:ext cx="4038600" cy="2590803"/>
                <a:chOff x="762000" y="2438400"/>
                <a:chExt cx="4038600" cy="2590803"/>
              </a:xfrm>
            </p:grpSpPr>
            <p:grpSp>
              <p:nvGrpSpPr>
                <p:cNvPr id="10" name="Group 54"/>
                <p:cNvGrpSpPr/>
                <p:nvPr/>
              </p:nvGrpSpPr>
              <p:grpSpPr>
                <a:xfrm>
                  <a:off x="762000" y="2438400"/>
                  <a:ext cx="4038600" cy="2590803"/>
                  <a:chOff x="762000" y="2438400"/>
                  <a:chExt cx="4038600" cy="2590803"/>
                </a:xfrm>
              </p:grpSpPr>
              <p:grpSp>
                <p:nvGrpSpPr>
                  <p:cNvPr id="11" name="Group 50"/>
                  <p:cNvGrpSpPr/>
                  <p:nvPr/>
                </p:nvGrpSpPr>
                <p:grpSpPr>
                  <a:xfrm>
                    <a:off x="762000" y="2438400"/>
                    <a:ext cx="4038600" cy="2590803"/>
                    <a:chOff x="762000" y="2438400"/>
                    <a:chExt cx="4038600" cy="2590803"/>
                  </a:xfrm>
                </p:grpSpPr>
                <p:grpSp>
                  <p:nvGrpSpPr>
                    <p:cNvPr id="12" name="Group 46"/>
                    <p:cNvGrpSpPr/>
                    <p:nvPr/>
                  </p:nvGrpSpPr>
                  <p:grpSpPr>
                    <a:xfrm>
                      <a:off x="762000" y="2438400"/>
                      <a:ext cx="4038600" cy="2590803"/>
                      <a:chOff x="762000" y="2438400"/>
                      <a:chExt cx="4038600" cy="2590803"/>
                    </a:xfrm>
                  </p:grpSpPr>
                  <p:grpSp>
                    <p:nvGrpSpPr>
                      <p:cNvPr id="13" name="Group 64"/>
                      <p:cNvGrpSpPr/>
                      <p:nvPr/>
                    </p:nvGrpSpPr>
                    <p:grpSpPr>
                      <a:xfrm>
                        <a:off x="762000" y="2438400"/>
                        <a:ext cx="4038600" cy="2590803"/>
                        <a:chOff x="5715000" y="2819400"/>
                        <a:chExt cx="4038600" cy="2590803"/>
                      </a:xfrm>
                    </p:grpSpPr>
                    <p:sp>
                      <p:nvSpPr>
                        <p:cNvPr id="15" name="Oval 14"/>
                        <p:cNvSpPr/>
                        <p:nvPr/>
                      </p:nvSpPr>
                      <p:spPr bwMode="auto">
                        <a:xfrm>
                          <a:off x="8382000" y="3505203"/>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B</a:t>
                          </a:r>
                        </a:p>
                      </p:txBody>
                    </p:sp>
                    <p:sp>
                      <p:nvSpPr>
                        <p:cNvPr id="16" name="Oval 15"/>
                        <p:cNvSpPr/>
                        <p:nvPr/>
                      </p:nvSpPr>
                      <p:spPr bwMode="auto">
                        <a:xfrm>
                          <a:off x="6553200" y="2971803"/>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M</a:t>
                          </a:r>
                        </a:p>
                      </p:txBody>
                    </p:sp>
                    <p:sp>
                      <p:nvSpPr>
                        <p:cNvPr id="17" name="Oval 16"/>
                        <p:cNvSpPr/>
                        <p:nvPr/>
                      </p:nvSpPr>
                      <p:spPr bwMode="auto">
                        <a:xfrm>
                          <a:off x="6553200" y="3810003"/>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algn="ctr"/>
                          <a:r>
                            <a:rPr lang="en-US" sz="1600" b="1" dirty="0" smtClean="0">
                              <a:effectLst>
                                <a:outerShdw blurRad="38100" dist="38100" dir="2700000" algn="tl">
                                  <a:srgbClr val="FFFFFF"/>
                                </a:outerShdw>
                              </a:effectLst>
                              <a:latin typeface="Arial" charset="0"/>
                            </a:rPr>
                            <a:t>P</a:t>
                          </a:r>
                        </a:p>
                      </p:txBody>
                    </p:sp>
                    <p:sp>
                      <p:nvSpPr>
                        <p:cNvPr id="18" name="Oval 17"/>
                        <p:cNvSpPr/>
                        <p:nvPr/>
                      </p:nvSpPr>
                      <p:spPr bwMode="auto">
                        <a:xfrm>
                          <a:off x="8382000" y="28194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A</a:t>
                          </a:r>
                        </a:p>
                      </p:txBody>
                    </p:sp>
                    <p:sp>
                      <p:nvSpPr>
                        <p:cNvPr id="19" name="Oval 18"/>
                        <p:cNvSpPr/>
                        <p:nvPr/>
                      </p:nvSpPr>
                      <p:spPr bwMode="auto">
                        <a:xfrm>
                          <a:off x="6553200" y="4572003"/>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T</a:t>
                          </a:r>
                        </a:p>
                      </p:txBody>
                    </p:sp>
                    <p:sp>
                      <p:nvSpPr>
                        <p:cNvPr id="20" name="Oval 14"/>
                        <p:cNvSpPr/>
                        <p:nvPr/>
                      </p:nvSpPr>
                      <p:spPr bwMode="auto">
                        <a:xfrm>
                          <a:off x="8382000" y="4191003"/>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C</a:t>
                          </a:r>
                        </a:p>
                      </p:txBody>
                    </p:sp>
                    <p:sp>
                      <p:nvSpPr>
                        <p:cNvPr id="21" name="Oval 20"/>
                        <p:cNvSpPr/>
                        <p:nvPr/>
                      </p:nvSpPr>
                      <p:spPr bwMode="auto">
                        <a:xfrm>
                          <a:off x="8382000" y="4953003"/>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D</a:t>
                          </a:r>
                        </a:p>
                      </p:txBody>
                    </p:sp>
                    <p:grpSp>
                      <p:nvGrpSpPr>
                        <p:cNvPr id="14" name="Group 81"/>
                        <p:cNvGrpSpPr/>
                        <p:nvPr/>
                      </p:nvGrpSpPr>
                      <p:grpSpPr>
                        <a:xfrm>
                          <a:off x="5715000" y="2895600"/>
                          <a:ext cx="4038600" cy="2459844"/>
                          <a:chOff x="2514600" y="3962400"/>
                          <a:chExt cx="4038600" cy="2459844"/>
                        </a:xfrm>
                      </p:grpSpPr>
                      <p:grpSp>
                        <p:nvGrpSpPr>
                          <p:cNvPr id="22" name="Group 29"/>
                          <p:cNvGrpSpPr/>
                          <p:nvPr/>
                        </p:nvGrpSpPr>
                        <p:grpSpPr>
                          <a:xfrm>
                            <a:off x="2514600" y="3962400"/>
                            <a:ext cx="4038600" cy="2459844"/>
                            <a:chOff x="4876800" y="1143000"/>
                            <a:chExt cx="4038600" cy="2459844"/>
                          </a:xfrm>
                        </p:grpSpPr>
                        <p:sp>
                          <p:nvSpPr>
                            <p:cNvPr id="37" name="TextBox 36"/>
                            <p:cNvSpPr txBox="1"/>
                            <p:nvPr/>
                          </p:nvSpPr>
                          <p:spPr>
                            <a:xfrm>
                              <a:off x="4876800" y="1295401"/>
                              <a:ext cx="838200" cy="326243"/>
                            </a:xfrm>
                            <a:prstGeom prst="rect">
                              <a:avLst/>
                            </a:prstGeom>
                            <a:solidFill>
                              <a:srgbClr val="99CCFF"/>
                            </a:solid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9000</a:t>
                              </a:r>
                            </a:p>
                          </p:txBody>
                        </p:sp>
                        <p:sp>
                          <p:nvSpPr>
                            <p:cNvPr id="38" name="TextBox 37"/>
                            <p:cNvSpPr txBox="1"/>
                            <p:nvPr/>
                          </p:nvSpPr>
                          <p:spPr>
                            <a:xfrm>
                              <a:off x="4876800" y="2133600"/>
                              <a:ext cx="838200" cy="326243"/>
                            </a:xfrm>
                            <a:prstGeom prst="rect">
                              <a:avLst/>
                            </a:prstGeom>
                            <a:solidFill>
                              <a:srgbClr val="99CCFF"/>
                            </a:solid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12000</a:t>
                              </a:r>
                            </a:p>
                          </p:txBody>
                        </p:sp>
                        <p:sp>
                          <p:nvSpPr>
                            <p:cNvPr id="39" name="TextBox 38"/>
                            <p:cNvSpPr txBox="1"/>
                            <p:nvPr/>
                          </p:nvSpPr>
                          <p:spPr>
                            <a:xfrm>
                              <a:off x="4876800" y="2895600"/>
                              <a:ext cx="838200" cy="326243"/>
                            </a:xfrm>
                            <a:prstGeom prst="rect">
                              <a:avLst/>
                            </a:prstGeom>
                            <a:solidFill>
                              <a:srgbClr val="99CCFF"/>
                            </a:solid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13000</a:t>
                              </a:r>
                            </a:p>
                          </p:txBody>
                        </p:sp>
                        <p:sp>
                          <p:nvSpPr>
                            <p:cNvPr id="40" name="TextBox 39"/>
                            <p:cNvSpPr txBox="1"/>
                            <p:nvPr/>
                          </p:nvSpPr>
                          <p:spPr>
                            <a:xfrm>
                              <a:off x="8077200" y="1143000"/>
                              <a:ext cx="762000" cy="326243"/>
                            </a:xfrm>
                            <a:prstGeom prst="rect">
                              <a:avLst/>
                            </a:prstGeom>
                            <a:solidFill>
                              <a:srgbClr val="99CCFF"/>
                            </a:solid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7500</a:t>
                              </a:r>
                            </a:p>
                          </p:txBody>
                        </p:sp>
                        <p:sp>
                          <p:nvSpPr>
                            <p:cNvPr id="41" name="TextBox 40"/>
                            <p:cNvSpPr txBox="1"/>
                            <p:nvPr/>
                          </p:nvSpPr>
                          <p:spPr>
                            <a:xfrm>
                              <a:off x="8077200" y="1828801"/>
                              <a:ext cx="762000" cy="326243"/>
                            </a:xfrm>
                            <a:prstGeom prst="rect">
                              <a:avLst/>
                            </a:prstGeom>
                            <a:solidFill>
                              <a:srgbClr val="99CCFF"/>
                            </a:solid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8500</a:t>
                              </a:r>
                            </a:p>
                          </p:txBody>
                        </p:sp>
                        <p:sp>
                          <p:nvSpPr>
                            <p:cNvPr id="42" name="TextBox 41"/>
                            <p:cNvSpPr txBox="1"/>
                            <p:nvPr/>
                          </p:nvSpPr>
                          <p:spPr>
                            <a:xfrm>
                              <a:off x="8077200" y="2514601"/>
                              <a:ext cx="762000" cy="326243"/>
                            </a:xfrm>
                            <a:prstGeom prst="rect">
                              <a:avLst/>
                            </a:prstGeom>
                            <a:solidFill>
                              <a:srgbClr val="99CCFF"/>
                            </a:solid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9500</a:t>
                              </a:r>
                            </a:p>
                          </p:txBody>
                        </p:sp>
                        <p:sp>
                          <p:nvSpPr>
                            <p:cNvPr id="43" name="TextBox 42"/>
                            <p:cNvSpPr txBox="1"/>
                            <p:nvPr/>
                          </p:nvSpPr>
                          <p:spPr>
                            <a:xfrm>
                              <a:off x="8077200" y="3276601"/>
                              <a:ext cx="838200" cy="326243"/>
                            </a:xfrm>
                            <a:prstGeom prst="rect">
                              <a:avLst/>
                            </a:prstGeom>
                            <a:solidFill>
                              <a:srgbClr val="99CCFF"/>
                            </a:solid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8000</a:t>
                              </a:r>
                            </a:p>
                          </p:txBody>
                        </p:sp>
                      </p:grpSp>
                      <p:grpSp>
                        <p:nvGrpSpPr>
                          <p:cNvPr id="23" name="Group 80"/>
                          <p:cNvGrpSpPr/>
                          <p:nvPr/>
                        </p:nvGrpSpPr>
                        <p:grpSpPr>
                          <a:xfrm>
                            <a:off x="3733800" y="4114800"/>
                            <a:ext cx="1447800" cy="2133603"/>
                            <a:chOff x="3733800" y="4114800"/>
                            <a:chExt cx="1447800" cy="2133603"/>
                          </a:xfrm>
                        </p:grpSpPr>
                        <p:cxnSp>
                          <p:nvCxnSpPr>
                            <p:cNvPr id="29" name="Straight Arrow Connector 28"/>
                            <p:cNvCxnSpPr>
                              <a:stCxn id="16" idx="6"/>
                              <a:endCxn id="15" idx="2"/>
                            </p:cNvCxnSpPr>
                            <p:nvPr/>
                          </p:nvCxnSpPr>
                          <p:spPr bwMode="auto">
                            <a:xfrm>
                              <a:off x="3733800" y="4229103"/>
                              <a:ext cx="1447800" cy="5715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30" name="Straight Arrow Connector 29"/>
                            <p:cNvCxnSpPr>
                              <a:endCxn id="21" idx="2"/>
                            </p:cNvCxnSpPr>
                            <p:nvPr/>
                          </p:nvCxnSpPr>
                          <p:spPr bwMode="auto">
                            <a:xfrm>
                              <a:off x="3733800" y="5105400"/>
                              <a:ext cx="1447800" cy="1143003"/>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31" name="Straight Arrow Connector 30"/>
                            <p:cNvCxnSpPr>
                              <a:endCxn id="15" idx="2"/>
                            </p:cNvCxnSpPr>
                            <p:nvPr/>
                          </p:nvCxnSpPr>
                          <p:spPr bwMode="auto">
                            <a:xfrm flipV="1">
                              <a:off x="3733800" y="4800603"/>
                              <a:ext cx="1447800" cy="304797"/>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32" name="Straight Arrow Connector 31"/>
                            <p:cNvCxnSpPr>
                              <a:endCxn id="20" idx="2"/>
                            </p:cNvCxnSpPr>
                            <p:nvPr/>
                          </p:nvCxnSpPr>
                          <p:spPr bwMode="auto">
                            <a:xfrm flipV="1">
                              <a:off x="3733800" y="5486403"/>
                              <a:ext cx="1447800" cy="304797"/>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33" name="Straight Arrow Connector 32"/>
                            <p:cNvCxnSpPr>
                              <a:endCxn id="18" idx="2"/>
                            </p:cNvCxnSpPr>
                            <p:nvPr/>
                          </p:nvCxnSpPr>
                          <p:spPr bwMode="auto">
                            <a:xfrm rot="5400000" flipH="1" flipV="1">
                              <a:off x="3619500" y="4229100"/>
                              <a:ext cx="1676400" cy="14478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34" name="Straight Arrow Connector 33"/>
                            <p:cNvCxnSpPr>
                              <a:stCxn id="19" idx="6"/>
                              <a:endCxn id="15" idx="2"/>
                            </p:cNvCxnSpPr>
                            <p:nvPr/>
                          </p:nvCxnSpPr>
                          <p:spPr bwMode="auto">
                            <a:xfrm flipV="1">
                              <a:off x="3733800" y="4800603"/>
                              <a:ext cx="1447800" cy="10287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grpSp>
                  <p:cxnSp>
                    <p:nvCxnSpPr>
                      <p:cNvPr id="44" name="Straight Arrow Connector 43"/>
                      <p:cNvCxnSpPr>
                        <a:stCxn id="17" idx="6"/>
                        <a:endCxn id="18" idx="2"/>
                      </p:cNvCxnSpPr>
                      <p:nvPr/>
                    </p:nvCxnSpPr>
                    <p:spPr bwMode="auto">
                      <a:xfrm flipV="1">
                        <a:off x="1981200" y="2667000"/>
                        <a:ext cx="1447800" cy="952503"/>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cxnSp>
                  <p:nvCxnSpPr>
                    <p:cNvPr id="48" name="Straight Arrow Connector 47"/>
                    <p:cNvCxnSpPr>
                      <a:stCxn id="19" idx="6"/>
                    </p:cNvCxnSpPr>
                    <p:nvPr/>
                  </p:nvCxnSpPr>
                  <p:spPr bwMode="auto">
                    <a:xfrm>
                      <a:off x="1981200" y="4381503"/>
                      <a:ext cx="1371600" cy="419097"/>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cxnSp>
                <p:nvCxnSpPr>
                  <p:cNvPr id="52" name="Straight Arrow Connector 51"/>
                  <p:cNvCxnSpPr>
                    <a:stCxn id="17" idx="6"/>
                    <a:endCxn id="20" idx="2"/>
                  </p:cNvCxnSpPr>
                  <p:nvPr/>
                </p:nvCxnSpPr>
                <p:spPr bwMode="auto">
                  <a:xfrm>
                    <a:off x="1981200" y="3619503"/>
                    <a:ext cx="1447800" cy="4191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cxnSp>
              <p:nvCxnSpPr>
                <p:cNvPr id="56" name="Straight Arrow Connector 55"/>
                <p:cNvCxnSpPr>
                  <a:endCxn id="18" idx="2"/>
                </p:cNvCxnSpPr>
                <p:nvPr/>
              </p:nvCxnSpPr>
              <p:spPr bwMode="auto">
                <a:xfrm flipV="1">
                  <a:off x="1981200" y="2667000"/>
                  <a:ext cx="1447800" cy="7619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cxnSp>
            <p:nvCxnSpPr>
              <p:cNvPr id="59" name="Straight Arrow Connector 58"/>
              <p:cNvCxnSpPr>
                <a:stCxn id="16" idx="6"/>
                <a:endCxn id="20" idx="2"/>
              </p:cNvCxnSpPr>
              <p:nvPr/>
            </p:nvCxnSpPr>
            <p:spPr bwMode="auto">
              <a:xfrm>
                <a:off x="1981200" y="2781303"/>
                <a:ext cx="1447800" cy="12573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cxnSp>
          <p:nvCxnSpPr>
            <p:cNvPr id="64" name="Straight Arrow Connector 63"/>
            <p:cNvCxnSpPr>
              <a:stCxn id="16" idx="6"/>
              <a:endCxn id="21" idx="2"/>
            </p:cNvCxnSpPr>
            <p:nvPr/>
          </p:nvCxnSpPr>
          <p:spPr bwMode="auto">
            <a:xfrm>
              <a:off x="1981200" y="2781303"/>
              <a:ext cx="1447800" cy="20193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sp>
        <p:nvSpPr>
          <p:cNvPr id="47" name="TextBox 46"/>
          <p:cNvSpPr txBox="1"/>
          <p:nvPr/>
        </p:nvSpPr>
        <p:spPr>
          <a:xfrm>
            <a:off x="228600" y="3733800"/>
            <a:ext cx="8534400" cy="1323439"/>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pitchFamily="34" charset="0"/>
                <a:cs typeface="Arial" pitchFamily="34" charset="0"/>
              </a:rPr>
              <a:t>There will be (3 + 4 = ) 7 constraints, </a:t>
            </a:r>
          </a:p>
          <a:p>
            <a:r>
              <a:rPr lang="en-US" sz="2000" b="1" dirty="0" smtClean="0">
                <a:effectLst>
                  <a:outerShdw blurRad="38100" dist="38100" dir="2700000" algn="tl">
                    <a:srgbClr val="FFFFFF"/>
                  </a:outerShdw>
                </a:effectLst>
                <a:latin typeface="Arial" pitchFamily="34" charset="0"/>
                <a:cs typeface="Arial" pitchFamily="34" charset="0"/>
              </a:rPr>
              <a:t>one per row and one per column.</a:t>
            </a:r>
          </a:p>
          <a:p>
            <a:r>
              <a:rPr lang="en-US" sz="2000" b="1" dirty="0" smtClean="0">
                <a:effectLst>
                  <a:outerShdw blurRad="38100" dist="38100" dir="2700000" algn="tl">
                    <a:srgbClr val="FFFFFF"/>
                  </a:outerShdw>
                </a:effectLst>
                <a:latin typeface="Arial" pitchFamily="34" charset="0"/>
                <a:cs typeface="Arial" pitchFamily="34" charset="0"/>
              </a:rPr>
              <a:t>Row 2: PA + PB + PC + PD </a:t>
            </a:r>
            <a:r>
              <a:rPr lang="en-US" sz="2000" b="1" dirty="0" smtClean="0">
                <a:effectLst>
                  <a:outerShdw blurRad="38100" dist="38100" dir="2700000" algn="tl">
                    <a:srgbClr val="FFFFFF"/>
                  </a:outerShdw>
                </a:effectLst>
                <a:latin typeface="Arial" pitchFamily="34" charset="0"/>
                <a:cs typeface="Arial" pitchFamily="34" charset="0"/>
                <a:sym typeface="Symbol"/>
              </a:rPr>
              <a:t> 12,000  …. Cannot exceed supply</a:t>
            </a:r>
          </a:p>
          <a:p>
            <a:r>
              <a:rPr lang="en-US" sz="2000" b="1" dirty="0" smtClean="0">
                <a:effectLst>
                  <a:outerShdw blurRad="38100" dist="38100" dir="2700000" algn="tl">
                    <a:srgbClr val="FFFFFF"/>
                  </a:outerShdw>
                </a:effectLst>
                <a:latin typeface="Arial" pitchFamily="34" charset="0"/>
                <a:cs typeface="Arial" pitchFamily="34" charset="0"/>
                <a:sym typeface="Symbol"/>
              </a:rPr>
              <a:t>Column 3: MC + PC + TC      9,500   …. Must meet demand</a:t>
            </a:r>
            <a:endParaRPr lang="en-US" sz="2000" dirty="0">
              <a:latin typeface="Arial" pitchFamily="34" charset="0"/>
              <a:cs typeface="Arial" pitchFamily="34" charset="0"/>
            </a:endParaRPr>
          </a:p>
        </p:txBody>
      </p:sp>
      <p:sp>
        <p:nvSpPr>
          <p:cNvPr id="49" name="TextBox 48"/>
          <p:cNvSpPr txBox="1"/>
          <p:nvPr/>
        </p:nvSpPr>
        <p:spPr>
          <a:xfrm>
            <a:off x="228600" y="5029200"/>
            <a:ext cx="8534400" cy="707886"/>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pitchFamily="34" charset="0"/>
                <a:cs typeface="Arial" pitchFamily="34" charset="0"/>
              </a:rPr>
              <a:t>There will be (3 * 4 =  )12 variables and the objective function will be </a:t>
            </a:r>
          </a:p>
          <a:p>
            <a:r>
              <a:rPr lang="en-US" sz="2000" b="1" dirty="0" smtClean="0">
                <a:effectLst>
                  <a:outerShdw blurRad="38100" dist="38100" dir="2700000" algn="tl">
                    <a:srgbClr val="FFFFFF"/>
                  </a:outerShdw>
                </a:effectLst>
                <a:latin typeface="Arial" pitchFamily="34" charset="0"/>
                <a:cs typeface="Arial" pitchFamily="34" charset="0"/>
              </a:rPr>
              <a:t>Min Z = 0.60MA + 0.56MB + … + 0.55TC + 0.42TD</a:t>
            </a:r>
            <a:endParaRPr lang="en-US" sz="2000" dirty="0">
              <a:latin typeface="Arial" pitchFamily="34" charset="0"/>
              <a:cs typeface="Arial" pitchFamily="34" charset="0"/>
            </a:endParaRPr>
          </a:p>
        </p:txBody>
      </p:sp>
      <p:sp>
        <p:nvSpPr>
          <p:cNvPr id="50" name="TextBox 49"/>
          <p:cNvSpPr txBox="1"/>
          <p:nvPr/>
        </p:nvSpPr>
        <p:spPr>
          <a:xfrm>
            <a:off x="228600" y="5867400"/>
            <a:ext cx="6553200" cy="461665"/>
          </a:xfrm>
          <a:prstGeom prst="rect">
            <a:avLst/>
          </a:prstGeom>
          <a:solidFill>
            <a:srgbClr val="FFCCFF"/>
          </a:solidFill>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rPr>
              <a:t>If </a:t>
            </a:r>
            <a:r>
              <a:rPr lang="en-US" b="1" dirty="0" smtClean="0">
                <a:effectLst>
                  <a:outerShdw blurRad="38100" dist="38100" dir="2700000" algn="tl">
                    <a:srgbClr val="FFFFFF"/>
                  </a:outerShdw>
                </a:effectLst>
                <a:latin typeface="Calibri" pitchFamily="34" charset="0"/>
                <a:cs typeface="Calibri" pitchFamily="34" charset="0"/>
                <a:sym typeface="Symbol"/>
              </a:rPr>
              <a:t></a:t>
            </a:r>
            <a:r>
              <a:rPr lang="en-US" b="1" dirty="0" smtClean="0">
                <a:effectLst>
                  <a:outerShdw blurRad="38100" dist="38100" dir="2700000" algn="tl">
                    <a:srgbClr val="FFFFFF"/>
                  </a:outerShdw>
                </a:effectLst>
                <a:latin typeface="Calibri" pitchFamily="34" charset="0"/>
                <a:cs typeface="Calibri" pitchFamily="34" charset="0"/>
              </a:rPr>
              <a:t> supply &lt; </a:t>
            </a:r>
            <a:r>
              <a:rPr lang="en-US" b="1" dirty="0" smtClean="0">
                <a:effectLst>
                  <a:outerShdw blurRad="38100" dist="38100" dir="2700000" algn="tl">
                    <a:srgbClr val="FFFFFF"/>
                  </a:outerShdw>
                </a:effectLst>
                <a:latin typeface="Calibri" pitchFamily="34" charset="0"/>
                <a:cs typeface="Calibri" pitchFamily="34" charset="0"/>
                <a:sym typeface="Symbol"/>
              </a:rPr>
              <a:t> </a:t>
            </a:r>
            <a:r>
              <a:rPr lang="en-US" b="1" dirty="0" smtClean="0">
                <a:effectLst>
                  <a:outerShdw blurRad="38100" dist="38100" dir="2700000" algn="tl">
                    <a:srgbClr val="FFFFFF"/>
                  </a:outerShdw>
                </a:effectLst>
                <a:latin typeface="Calibri" pitchFamily="34" charset="0"/>
                <a:cs typeface="Calibri" pitchFamily="34" charset="0"/>
              </a:rPr>
              <a:t>demand, we will have no solution. </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7" grpId="0"/>
      <p:bldP spid="49" grpId="0"/>
      <p:bldP spid="5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Networks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5</a:t>
            </a:fld>
            <a:endParaRPr lang="en-US" dirty="0"/>
          </a:p>
        </p:txBody>
      </p:sp>
      <p:sp>
        <p:nvSpPr>
          <p:cNvPr id="68" name="TextBox 67"/>
          <p:cNvSpPr txBox="1"/>
          <p:nvPr/>
        </p:nvSpPr>
        <p:spPr>
          <a:xfrm>
            <a:off x="5044440" y="228600"/>
            <a:ext cx="3794760" cy="1569660"/>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rPr>
              <a:t>If </a:t>
            </a:r>
            <a:r>
              <a:rPr lang="en-US" b="1" dirty="0" smtClean="0">
                <a:effectLst>
                  <a:outerShdw blurRad="38100" dist="38100" dir="2700000" algn="tl">
                    <a:srgbClr val="FFFFFF"/>
                  </a:outerShdw>
                </a:effectLst>
                <a:latin typeface="Calibri" pitchFamily="34" charset="0"/>
                <a:cs typeface="Calibri" pitchFamily="34" charset="0"/>
                <a:sym typeface="Symbol"/>
              </a:rPr>
              <a:t></a:t>
            </a:r>
            <a:r>
              <a:rPr lang="en-US" b="1" dirty="0" smtClean="0">
                <a:effectLst>
                  <a:outerShdw blurRad="38100" dist="38100" dir="2700000" algn="tl">
                    <a:srgbClr val="FFFFFF"/>
                  </a:outerShdw>
                </a:effectLst>
                <a:latin typeface="Calibri" pitchFamily="34" charset="0"/>
                <a:cs typeface="Calibri" pitchFamily="34" charset="0"/>
              </a:rPr>
              <a:t> supply &lt; </a:t>
            </a:r>
            <a:r>
              <a:rPr lang="en-US" b="1" dirty="0" smtClean="0">
                <a:effectLst>
                  <a:outerShdw blurRad="38100" dist="38100" dir="2700000" algn="tl">
                    <a:srgbClr val="FFFFFF"/>
                  </a:outerShdw>
                </a:effectLst>
                <a:latin typeface="Calibri" pitchFamily="34" charset="0"/>
                <a:cs typeface="Calibri" pitchFamily="34" charset="0"/>
                <a:sym typeface="Symbol"/>
              </a:rPr>
              <a:t> </a:t>
            </a:r>
            <a:r>
              <a:rPr lang="en-US" b="1" dirty="0" smtClean="0">
                <a:effectLst>
                  <a:outerShdw blurRad="38100" dist="38100" dir="2700000" algn="tl">
                    <a:srgbClr val="FFFFFF"/>
                  </a:outerShdw>
                </a:effectLst>
                <a:latin typeface="Calibri" pitchFamily="34" charset="0"/>
                <a:cs typeface="Calibri" pitchFamily="34" charset="0"/>
              </a:rPr>
              <a:t>demand, we will have no solution. To avoid this, we will modify the model slightly.</a:t>
            </a:r>
            <a:endParaRPr lang="en-US" dirty="0"/>
          </a:p>
        </p:txBody>
      </p:sp>
      <p:sp>
        <p:nvSpPr>
          <p:cNvPr id="70" name="TextBox 69"/>
          <p:cNvSpPr txBox="1"/>
          <p:nvPr/>
        </p:nvSpPr>
        <p:spPr>
          <a:xfrm>
            <a:off x="266700" y="3276600"/>
            <a:ext cx="8534400" cy="830997"/>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rPr>
              <a:t>In our example, total supply = 34000, total demand = 33500.</a:t>
            </a:r>
          </a:p>
          <a:p>
            <a:r>
              <a:rPr lang="en-US" b="1" dirty="0" smtClean="0">
                <a:effectLst>
                  <a:outerShdw blurRad="38100" dist="38100" dir="2700000" algn="tl">
                    <a:srgbClr val="FFFFFF"/>
                  </a:outerShdw>
                </a:effectLst>
                <a:latin typeface="Calibri" pitchFamily="34" charset="0"/>
                <a:cs typeface="Calibri" pitchFamily="34" charset="0"/>
              </a:rPr>
              <a:t>So we will add a dummy demand column.</a:t>
            </a:r>
            <a:endParaRPr lang="en-US" dirty="0"/>
          </a:p>
        </p:txBody>
      </p:sp>
      <p:sp>
        <p:nvSpPr>
          <p:cNvPr id="46" name="Content Placeholder 2"/>
          <p:cNvSpPr txBox="1">
            <a:spLocks/>
          </p:cNvSpPr>
          <p:nvPr/>
        </p:nvSpPr>
        <p:spPr>
          <a:xfrm>
            <a:off x="266700" y="2057400"/>
            <a:ext cx="8534400" cy="1219200"/>
          </a:xfrm>
          <a:prstGeom prst="rect">
            <a:avLst/>
          </a:prstGeom>
        </p:spPr>
        <p: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2400" b="1" i="0" u="none" strike="noStrike" kern="1200" cap="none" spc="0" normalizeH="0" baseline="0" noProof="0" dirty="0" smtClean="0">
                <a:ln>
                  <a:noFill/>
                </a:ln>
                <a:solidFill>
                  <a:schemeClr val="tx1"/>
                </a:solidFill>
                <a:effectLst>
                  <a:outerShdw blurRad="38100" dist="38100" dir="2700000" algn="tl">
                    <a:srgbClr val="FFFFFF"/>
                  </a:outerShdw>
                </a:effectLst>
                <a:uLnTx/>
                <a:uFillTx/>
                <a:latin typeface="Calibri" pitchFamily="34" charset="0"/>
                <a:ea typeface="+mn-ea"/>
                <a:cs typeface="Calibri" pitchFamily="34" charset="0"/>
              </a:rPr>
              <a:t>We can always add a dummy column</a:t>
            </a:r>
            <a:r>
              <a:rPr kumimoji="0" lang="en-US" sz="2400" b="1" i="0" u="none" strike="noStrike" kern="1200" cap="none" spc="0" normalizeH="0" noProof="0" dirty="0" smtClean="0">
                <a:ln>
                  <a:noFill/>
                </a:ln>
                <a:solidFill>
                  <a:schemeClr val="tx1"/>
                </a:solidFill>
                <a:effectLst>
                  <a:outerShdw blurRad="38100" dist="38100" dir="2700000" algn="tl">
                    <a:srgbClr val="FFFFFF"/>
                  </a:outerShdw>
                </a:effectLst>
                <a:uLnTx/>
                <a:uFillTx/>
                <a:latin typeface="Calibri" pitchFamily="34" charset="0"/>
                <a:ea typeface="+mn-ea"/>
                <a:cs typeface="Calibri" pitchFamily="34" charset="0"/>
              </a:rPr>
              <a:t> or a dummy row with zero unit shipping cost and appropriate demand / supply to make         </a:t>
            </a:r>
            <a:r>
              <a:rPr kumimoji="0" lang="en-US" sz="2400" b="1" i="0" u="none" strike="noStrike" kern="1200" cap="none" spc="0" normalizeH="0" noProof="0" dirty="0" smtClean="0">
                <a:ln>
                  <a:noFill/>
                </a:ln>
                <a:solidFill>
                  <a:schemeClr val="tx1"/>
                </a:solidFill>
                <a:effectLst>
                  <a:outerShdw blurRad="38100" dist="38100" dir="2700000" algn="tl">
                    <a:srgbClr val="FFFFFF"/>
                  </a:outerShdw>
                </a:effectLst>
                <a:uLnTx/>
                <a:uFillTx/>
                <a:latin typeface="Calibri" pitchFamily="34" charset="0"/>
                <a:ea typeface="+mn-ea"/>
                <a:cs typeface="Calibri" pitchFamily="34" charset="0"/>
                <a:sym typeface="Symbol"/>
              </a:rPr>
              <a:t> supply  = </a:t>
            </a:r>
            <a:r>
              <a:rPr kumimoji="0" lang="en-US" sz="2400" b="1" i="0" u="none" strike="noStrike" kern="1200" cap="none" spc="0" normalizeH="0" noProof="0" dirty="0" smtClean="0">
                <a:ln>
                  <a:noFill/>
                </a:ln>
                <a:solidFill>
                  <a:schemeClr val="tx1"/>
                </a:solidFill>
                <a:effectLst>
                  <a:outerShdw blurRad="38100" dist="38100" dir="2700000" algn="tl">
                    <a:srgbClr val="FFFFFF"/>
                  </a:outerShdw>
                </a:effectLst>
                <a:uLnTx/>
                <a:uFillTx/>
                <a:latin typeface="Calibri" pitchFamily="34" charset="0"/>
                <a:ea typeface="+mn-ea"/>
                <a:cs typeface="Calibri" pitchFamily="34" charset="0"/>
              </a:rPr>
              <a:t> demand</a:t>
            </a:r>
            <a:endParaRPr kumimoji="0" lang="en-US" sz="2400" b="1" i="0" u="none" strike="noStrike" kern="1200" cap="none" spc="0" normalizeH="0" baseline="0" noProof="0" dirty="0">
              <a:ln>
                <a:noFill/>
              </a:ln>
              <a:solidFill>
                <a:schemeClr val="tx1"/>
              </a:solidFill>
              <a:effectLst>
                <a:outerShdw blurRad="38100" dist="38100" dir="2700000" algn="tl">
                  <a:srgbClr val="FFFFFF"/>
                </a:outerShdw>
              </a:effectLst>
              <a:uLnTx/>
              <a:uFillTx/>
              <a:latin typeface="Calibri" pitchFamily="34" charset="0"/>
              <a:ea typeface="+mn-ea"/>
              <a:cs typeface="Calibri" pitchFamily="34" charset="0"/>
            </a:endParaRPr>
          </a:p>
        </p:txBody>
      </p:sp>
      <p:graphicFrame>
        <p:nvGraphicFramePr>
          <p:cNvPr id="49" name="Table 48"/>
          <p:cNvGraphicFramePr>
            <a:graphicFrameLocks noGrp="1"/>
          </p:cNvGraphicFramePr>
          <p:nvPr/>
        </p:nvGraphicFramePr>
        <p:xfrm>
          <a:off x="304800" y="228600"/>
          <a:ext cx="4736592" cy="1931289"/>
        </p:xfrm>
        <a:graphic>
          <a:graphicData uri="http://schemas.openxmlformats.org/drawingml/2006/table">
            <a:tbl>
              <a:tblPr firstRow="1" bandRow="1">
                <a:tableStyleId>{2D5ABB26-0587-4C30-8999-92F81FD0307C}</a:tableStyleId>
              </a:tblPr>
              <a:tblGrid>
                <a:gridCol w="1188720"/>
                <a:gridCol w="612648"/>
                <a:gridCol w="612648"/>
                <a:gridCol w="612648"/>
                <a:gridCol w="612648"/>
                <a:gridCol w="1097280"/>
              </a:tblGrid>
              <a:tr h="0">
                <a:tc gridSpan="6">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Per</a:t>
                      </a:r>
                      <a:r>
                        <a:rPr lang="en-US" sz="2000" b="1" kern="1200" baseline="0" dirty="0" smtClean="0">
                          <a:solidFill>
                            <a:schemeClr val="tx1"/>
                          </a:solidFill>
                          <a:effectLst>
                            <a:outerShdw blurRad="38100" dist="38100" dir="2700000" algn="tl">
                              <a:srgbClr val="FFFFFF"/>
                            </a:outerShdw>
                          </a:effectLst>
                          <a:latin typeface="Arial" charset="0"/>
                          <a:ea typeface="+mn-ea"/>
                          <a:cs typeface="+mn-cs"/>
                        </a:rPr>
                        <a:t> unit transportation costs</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algn="ctr" fontAlgn="b"/>
                      <a:r>
                        <a:rPr lang="en-US" sz="2000" b="1" i="1" kern="1200" dirty="0" smtClean="0">
                          <a:solidFill>
                            <a:schemeClr val="tx1"/>
                          </a:solidFill>
                          <a:effectLst>
                            <a:outerShdw blurRad="38100" dist="38100" dir="2700000" algn="tl">
                              <a:srgbClr val="FFFFFF"/>
                            </a:outerShdw>
                          </a:effectLst>
                          <a:latin typeface="Arial" charset="0"/>
                          <a:ea typeface="+mn-ea"/>
                          <a:cs typeface="+mn-cs"/>
                        </a:rPr>
                        <a:t>From/To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Atl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Bos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Den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Capacity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Minn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9000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Pitt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12000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Tucs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0.68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0.55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0.42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13000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Req.</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7500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8500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9500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8000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l" fontAlgn="b"/>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45" name="Table 44"/>
          <p:cNvGraphicFramePr>
            <a:graphicFrameLocks noGrp="1"/>
          </p:cNvGraphicFramePr>
          <p:nvPr>
            <p:extLst>
              <p:ext uri="{D42A27DB-BD31-4B8C-83A1-F6EECF244321}">
                <p14:modId xmlns:p14="http://schemas.microsoft.com/office/powerpoint/2010/main" val="2534783698"/>
              </p:ext>
            </p:extLst>
          </p:nvPr>
        </p:nvGraphicFramePr>
        <p:xfrm>
          <a:off x="3032760" y="4267200"/>
          <a:ext cx="5669280" cy="1931289"/>
        </p:xfrm>
        <a:graphic>
          <a:graphicData uri="http://schemas.openxmlformats.org/drawingml/2006/table">
            <a:tbl>
              <a:tblPr firstRow="1" bandRow="1">
                <a:tableStyleId>{2D5ABB26-0587-4C30-8999-92F81FD0307C}</a:tableStyleId>
              </a:tblPr>
              <a:tblGrid>
                <a:gridCol w="1188720"/>
                <a:gridCol w="640080"/>
                <a:gridCol w="640080"/>
                <a:gridCol w="640080"/>
                <a:gridCol w="640080"/>
                <a:gridCol w="822960"/>
                <a:gridCol w="1097280"/>
              </a:tblGrid>
              <a:tr h="0">
                <a:tc gridSpan="7">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Per</a:t>
                      </a:r>
                      <a:r>
                        <a:rPr lang="en-US" sz="2000" b="1" kern="1200" baseline="0" dirty="0" smtClean="0">
                          <a:solidFill>
                            <a:schemeClr val="tx1"/>
                          </a:solidFill>
                          <a:effectLst>
                            <a:outerShdw blurRad="38100" dist="38100" dir="2700000" algn="tl">
                              <a:srgbClr val="FFFFFF"/>
                            </a:outerShdw>
                          </a:effectLst>
                          <a:latin typeface="Arial" charset="0"/>
                          <a:ea typeface="+mn-ea"/>
                          <a:cs typeface="+mn-cs"/>
                        </a:rPr>
                        <a:t> unit transportation costs</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algn="ctr" fontAlgn="b"/>
                      <a:r>
                        <a:rPr lang="en-US" sz="2000" b="1" i="1" kern="1200" dirty="0" smtClean="0">
                          <a:solidFill>
                            <a:schemeClr val="tx1"/>
                          </a:solidFill>
                          <a:effectLst>
                            <a:outerShdw blurRad="38100" dist="38100" dir="2700000" algn="tl">
                              <a:srgbClr val="FFFFFF"/>
                            </a:outerShdw>
                          </a:effectLst>
                          <a:latin typeface="Arial" charset="0"/>
                          <a:ea typeface="+mn-ea"/>
                          <a:cs typeface="+mn-cs"/>
                        </a:rPr>
                        <a:t>From/To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Atl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Bos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Den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Courier New" pitchFamily="49" charset="0"/>
                          <a:ea typeface="+mn-ea"/>
                          <a:cs typeface="Courier New" pitchFamily="49" charset="0"/>
                        </a:rPr>
                        <a:t>Extra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Capacity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Minn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9000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Pitt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12000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Tucs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0.68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0.55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0.42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13000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Required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7500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8500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9500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8000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4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Networks</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6</a:t>
            </a:fld>
            <a:endParaRPr lang="en-US" dirty="0"/>
          </a:p>
        </p:txBody>
      </p:sp>
      <p:sp>
        <p:nvSpPr>
          <p:cNvPr id="24" name="AutoShape 15"/>
          <p:cNvSpPr>
            <a:spLocks noChangeArrowheads="1"/>
          </p:cNvSpPr>
          <p:nvPr/>
        </p:nvSpPr>
        <p:spPr bwMode="blackWhite">
          <a:xfrm>
            <a:off x="228600" y="152400"/>
            <a:ext cx="3429000"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pPr algn="ctr"/>
            <a:r>
              <a:rPr lang="en-US" sz="2800" b="1" dirty="0" smtClean="0">
                <a:solidFill>
                  <a:schemeClr val="tx2"/>
                </a:solidFill>
                <a:effectLst>
                  <a:outerShdw blurRad="38100" dist="38100" dir="2700000" algn="tl">
                    <a:srgbClr val="FFFFFF"/>
                  </a:outerShdw>
                </a:effectLst>
                <a:latin typeface="Verdana" pitchFamily="34" charset="0"/>
              </a:rPr>
              <a:t>LP formulation</a:t>
            </a:r>
          </a:p>
        </p:txBody>
      </p:sp>
      <p:sp>
        <p:nvSpPr>
          <p:cNvPr id="29" name="TextBox 28"/>
          <p:cNvSpPr txBox="1"/>
          <p:nvPr/>
        </p:nvSpPr>
        <p:spPr>
          <a:xfrm>
            <a:off x="228600" y="3657600"/>
            <a:ext cx="8610600" cy="707886"/>
          </a:xfrm>
          <a:prstGeom prst="rect">
            <a:avLst/>
          </a:prstGeom>
          <a:noFill/>
          <a:ln w="12700">
            <a:solidFill>
              <a:schemeClr val="tx1"/>
            </a:solidFill>
          </a:ln>
        </p:spPr>
        <p:txBody>
          <a:bodyPr wrap="square" rtlCol="0">
            <a:spAutoFit/>
          </a:bodyPr>
          <a:lstStyle/>
          <a:p>
            <a:r>
              <a:rPr lang="en-US" sz="2000" b="1" i="1" dirty="0" smtClean="0">
                <a:effectLst>
                  <a:outerShdw blurRad="38100" dist="38100" dir="2700000" algn="tl">
                    <a:srgbClr val="FFFFFF"/>
                  </a:outerShdw>
                </a:effectLst>
                <a:latin typeface="Verdana" pitchFamily="34" charset="0"/>
                <a:ea typeface="Verdana" pitchFamily="34" charset="0"/>
                <a:cs typeface="Verdana" pitchFamily="34" charset="0"/>
              </a:rPr>
              <a:t>Decision variables </a:t>
            </a:r>
            <a:r>
              <a:rPr lang="en-US" sz="2000" b="1" i="1" dirty="0" smtClean="0">
                <a:effectLst>
                  <a:outerShdw blurRad="38100" dist="38100" dir="2700000" algn="tl">
                    <a:srgbClr val="FFFFFF"/>
                  </a:outerShdw>
                </a:effectLst>
                <a:latin typeface="Calibri" pitchFamily="34" charset="0"/>
                <a:cs typeface="Calibri" pitchFamily="34" charset="0"/>
              </a:rPr>
              <a:t>- </a:t>
            </a:r>
            <a:r>
              <a:rPr lang="en-US" sz="2000" b="1" dirty="0" smtClean="0">
                <a:effectLst>
                  <a:outerShdw blurRad="38100" dist="38100" dir="2700000" algn="tl">
                    <a:srgbClr val="FFFFFF"/>
                  </a:outerShdw>
                </a:effectLst>
                <a:latin typeface="Calibri" pitchFamily="34" charset="0"/>
                <a:cs typeface="Calibri" pitchFamily="34" charset="0"/>
              </a:rPr>
              <a:t>MA: # of units shipped from M to A, MB:…, TE: ….</a:t>
            </a:r>
          </a:p>
          <a:p>
            <a:r>
              <a:rPr lang="en-US" sz="2000" b="1" dirty="0" smtClean="0">
                <a:effectLst>
                  <a:outerShdw blurRad="38100" dist="38100" dir="2700000" algn="tl">
                    <a:srgbClr val="FFFFFF"/>
                  </a:outerShdw>
                </a:effectLst>
                <a:latin typeface="Calibri" pitchFamily="34" charset="0"/>
                <a:cs typeface="Calibri" pitchFamily="34" charset="0"/>
              </a:rPr>
              <a:t>There will be 3*5 = 15 variables. </a:t>
            </a:r>
            <a:endParaRPr lang="en-US" sz="2000" b="1" i="1" dirty="0" smtClean="0">
              <a:effectLst>
                <a:outerShdw blurRad="38100" dist="38100" dir="2700000" algn="tl">
                  <a:srgbClr val="FFFFFF"/>
                </a:outerShdw>
              </a:effectLst>
              <a:latin typeface="Calibri" pitchFamily="34" charset="0"/>
              <a:cs typeface="Calibri" pitchFamily="34" charset="0"/>
            </a:endParaRPr>
          </a:p>
        </p:txBody>
      </p:sp>
      <p:graphicFrame>
        <p:nvGraphicFramePr>
          <p:cNvPr id="13" name="Table 12"/>
          <p:cNvGraphicFramePr>
            <a:graphicFrameLocks noGrp="1"/>
          </p:cNvGraphicFramePr>
          <p:nvPr/>
        </p:nvGraphicFramePr>
        <p:xfrm>
          <a:off x="228600" y="1295400"/>
          <a:ext cx="7031255" cy="2245614"/>
        </p:xfrm>
        <a:graphic>
          <a:graphicData uri="http://schemas.openxmlformats.org/drawingml/2006/table">
            <a:tbl>
              <a:tblPr firstRow="1" bandRow="1">
                <a:tableStyleId>{2D5ABB26-0587-4C30-8999-92F81FD0307C}</a:tableStyleId>
              </a:tblPr>
              <a:tblGrid>
                <a:gridCol w="457200"/>
                <a:gridCol w="1188720"/>
                <a:gridCol w="857611"/>
                <a:gridCol w="857611"/>
                <a:gridCol w="857611"/>
                <a:gridCol w="857611"/>
                <a:gridCol w="857611"/>
                <a:gridCol w="1097280"/>
              </a:tblGrid>
              <a:tr h="0">
                <a:tc>
                  <a:txBody>
                    <a:bodyPr/>
                    <a:lstStyle/>
                    <a:p>
                      <a:pPr algn="ct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algn="ctr"/>
                      <a:r>
                        <a:rPr lang="en-US" sz="2000" b="1" kern="1200" dirty="0" smtClean="0">
                          <a:solidFill>
                            <a:schemeClr val="tx1"/>
                          </a:solidFill>
                          <a:effectLst>
                            <a:outerShdw blurRad="38100" dist="38100" dir="2700000" algn="tl">
                              <a:srgbClr val="FFFFFF"/>
                            </a:outerShdw>
                          </a:effectLst>
                          <a:latin typeface="Arial" charset="0"/>
                          <a:ea typeface="+mn-ea"/>
                          <a:cs typeface="+mn-cs"/>
                        </a:rPr>
                        <a:t>Per</a:t>
                      </a:r>
                      <a:r>
                        <a:rPr lang="en-US" sz="2000" b="1" kern="1200" baseline="0" dirty="0" smtClean="0">
                          <a:solidFill>
                            <a:schemeClr val="tx1"/>
                          </a:solidFill>
                          <a:effectLst>
                            <a:outerShdw blurRad="38100" dist="38100" dir="2700000" algn="tl">
                              <a:srgbClr val="FFFFFF"/>
                            </a:outerShdw>
                          </a:effectLst>
                          <a:latin typeface="Arial" charset="0"/>
                          <a:ea typeface="+mn-ea"/>
                          <a:cs typeface="+mn-cs"/>
                        </a:rPr>
                        <a:t> unit transportation costs</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algn="ctr" fontAlgn="b"/>
                      <a:endParaRPr lang="en-US" sz="2000" b="1" i="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2000" b="1" i="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Courier New" pitchFamily="49" charset="0"/>
                          <a:ea typeface="+mn-ea"/>
                          <a:cs typeface="Courier New" pitchFamily="49" charset="0"/>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endParaRPr lang="en-US" sz="2000" b="1" i="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1" i="1" kern="1200" dirty="0" smtClean="0">
                          <a:solidFill>
                            <a:schemeClr val="tx1"/>
                          </a:solidFill>
                          <a:effectLst>
                            <a:outerShdw blurRad="38100" dist="38100" dir="2700000" algn="tl">
                              <a:srgbClr val="FFFFFF"/>
                            </a:outerShdw>
                          </a:effectLst>
                          <a:latin typeface="Arial" charset="0"/>
                          <a:ea typeface="+mn-ea"/>
                          <a:cs typeface="+mn-cs"/>
                        </a:rPr>
                        <a:t>From/To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Atl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Bos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Den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Courier New" pitchFamily="49" charset="0"/>
                          <a:ea typeface="+mn-ea"/>
                          <a:cs typeface="Courier New" pitchFamily="49" charset="0"/>
                        </a:rPr>
                        <a:t>Extra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Capacity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Minn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9000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Pitt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12000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Tucs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0.68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0.55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0.42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13000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274320">
                <a:tc>
                  <a:txBody>
                    <a:bodyPr/>
                    <a:lstStyle/>
                    <a:p>
                      <a:pPr algn="ctr" fontAlgn="b"/>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Required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7500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8500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9500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8000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5" name="TextBox 14"/>
          <p:cNvSpPr txBox="1"/>
          <p:nvPr/>
        </p:nvSpPr>
        <p:spPr>
          <a:xfrm>
            <a:off x="228600" y="4343400"/>
            <a:ext cx="5181600" cy="707886"/>
          </a:xfrm>
          <a:prstGeom prst="rect">
            <a:avLst/>
          </a:prstGeom>
          <a:noFill/>
          <a:ln w="12700">
            <a:solidFill>
              <a:schemeClr val="tx1"/>
            </a:solidFill>
          </a:ln>
        </p:spPr>
        <p:txBody>
          <a:bodyPr wrap="square" rtlCol="0">
            <a:spAutoFit/>
          </a:bodyPr>
          <a:lstStyle/>
          <a:p>
            <a:r>
              <a:rPr lang="en-US" sz="2000" b="1" i="1" dirty="0" smtClean="0">
                <a:effectLst>
                  <a:outerShdw blurRad="38100" dist="38100" dir="2700000" algn="tl">
                    <a:srgbClr val="FFFFFF"/>
                  </a:outerShdw>
                </a:effectLst>
                <a:latin typeface="Verdana" pitchFamily="34" charset="0"/>
                <a:ea typeface="Verdana" pitchFamily="34" charset="0"/>
                <a:cs typeface="Verdana" pitchFamily="34" charset="0"/>
              </a:rPr>
              <a:t>Objective function- </a:t>
            </a:r>
          </a:p>
          <a:p>
            <a:r>
              <a:rPr lang="en-US" sz="2000" b="1" dirty="0" smtClean="0">
                <a:effectLst>
                  <a:outerShdw blurRad="38100" dist="38100" dir="2700000" algn="tl">
                    <a:srgbClr val="FFFFFF"/>
                  </a:outerShdw>
                </a:effectLst>
                <a:latin typeface="Calibri" pitchFamily="34" charset="0"/>
                <a:cs typeface="Calibri" pitchFamily="34" charset="0"/>
              </a:rPr>
              <a:t>Minimize 0.6MA + 0.56MB+…….+0.42TD+0.0TE</a:t>
            </a:r>
            <a:endParaRPr lang="en-US" sz="2000" b="1" i="1" dirty="0" smtClean="0">
              <a:effectLst>
                <a:outerShdw blurRad="38100" dist="38100" dir="2700000" algn="tl">
                  <a:srgbClr val="FFFFFF"/>
                </a:outerShdw>
              </a:effectLst>
              <a:latin typeface="Calibri" pitchFamily="34" charset="0"/>
              <a:cs typeface="Calibri" pitchFamily="34" charset="0"/>
            </a:endParaRPr>
          </a:p>
        </p:txBody>
      </p:sp>
      <p:sp>
        <p:nvSpPr>
          <p:cNvPr id="16" name="TextBox 15"/>
          <p:cNvSpPr txBox="1"/>
          <p:nvPr/>
        </p:nvSpPr>
        <p:spPr>
          <a:xfrm>
            <a:off x="228600" y="5105400"/>
            <a:ext cx="8610600" cy="1015663"/>
          </a:xfrm>
          <a:prstGeom prst="rect">
            <a:avLst/>
          </a:prstGeom>
          <a:noFill/>
          <a:ln w="12700">
            <a:solidFill>
              <a:schemeClr val="tx1"/>
            </a:solidFill>
          </a:ln>
        </p:spPr>
        <p:txBody>
          <a:bodyPr wrap="square" rtlCol="0">
            <a:spAutoFit/>
          </a:bodyPr>
          <a:lstStyle/>
          <a:p>
            <a:r>
              <a:rPr lang="en-US" sz="2000" b="1" i="1" dirty="0" smtClean="0">
                <a:effectLst>
                  <a:outerShdw blurRad="38100" dist="38100" dir="2700000" algn="tl">
                    <a:srgbClr val="FFFFFF"/>
                  </a:outerShdw>
                </a:effectLst>
                <a:latin typeface="Verdana" pitchFamily="34" charset="0"/>
                <a:ea typeface="Verdana" pitchFamily="34" charset="0"/>
                <a:cs typeface="Verdana" pitchFamily="34" charset="0"/>
              </a:rPr>
              <a:t>Constraints – all equality, one for each row and column.</a:t>
            </a:r>
          </a:p>
          <a:p>
            <a:r>
              <a:rPr lang="en-US" sz="2000" b="1" dirty="0" smtClean="0">
                <a:effectLst>
                  <a:outerShdw blurRad="38100" dist="38100" dir="2700000" algn="tl">
                    <a:srgbClr val="FFFFFF"/>
                  </a:outerShdw>
                </a:effectLst>
                <a:latin typeface="Calibri" pitchFamily="34" charset="0"/>
                <a:cs typeface="Calibri" pitchFamily="34" charset="0"/>
              </a:rPr>
              <a:t>Row 1: MA + MB+ MC + MD + ME = 9000</a:t>
            </a:r>
          </a:p>
          <a:p>
            <a:r>
              <a:rPr lang="en-US" sz="2000" b="1" dirty="0" smtClean="0">
                <a:effectLst>
                  <a:outerShdw blurRad="38100" dist="38100" dir="2700000" algn="tl">
                    <a:srgbClr val="FFFFFF"/>
                  </a:outerShdw>
                </a:effectLst>
                <a:latin typeface="Calibri" pitchFamily="34" charset="0"/>
                <a:cs typeface="Calibri" pitchFamily="34" charset="0"/>
              </a:rPr>
              <a:t>Column 2: MB+ PB+ TB = 8500		Column 5: ME+ PE+ TE = 500</a:t>
            </a:r>
            <a:endParaRPr lang="en-US" sz="2000" b="1" i="1" dirty="0" smtClean="0">
              <a:effectLst>
                <a:outerShdw blurRad="38100" dist="38100" dir="2700000" algn="tl">
                  <a:srgbClr val="FFFFFF"/>
                </a:outerShdw>
              </a:effectLst>
              <a:latin typeface="Calibri" pitchFamily="34" charset="0"/>
              <a:cs typeface="Calibri" pitchFamily="34" charset="0"/>
            </a:endParaRPr>
          </a:p>
        </p:txBody>
      </p:sp>
      <p:sp>
        <p:nvSpPr>
          <p:cNvPr id="17" name="TextBox 16"/>
          <p:cNvSpPr txBox="1"/>
          <p:nvPr/>
        </p:nvSpPr>
        <p:spPr>
          <a:xfrm>
            <a:off x="5715000" y="4419600"/>
            <a:ext cx="2743200" cy="400110"/>
          </a:xfrm>
          <a:prstGeom prst="rect">
            <a:avLst/>
          </a:prstGeom>
          <a:noFill/>
          <a:ln w="12700">
            <a:solidFill>
              <a:schemeClr val="tx1"/>
            </a:solidFill>
          </a:ln>
        </p:spPr>
        <p:txBody>
          <a:bodyPr wrap="square" rtlCol="0">
            <a:spAutoFit/>
          </a:bodyPr>
          <a:lstStyle/>
          <a:p>
            <a:r>
              <a:rPr lang="en-US" sz="2000" b="1" dirty="0" smtClean="0">
                <a:effectLst>
                  <a:outerShdw blurRad="38100" dist="38100" dir="2700000" algn="tl">
                    <a:srgbClr val="FFFFFF"/>
                  </a:outerShdw>
                </a:effectLst>
                <a:latin typeface="Calibri" pitchFamily="34" charset="0"/>
                <a:cs typeface="Calibri" pitchFamily="34" charset="0"/>
              </a:rPr>
              <a:t>MA, MB, ……. TD, TE ≥ 0</a:t>
            </a:r>
            <a:endParaRPr lang="en-US" sz="2000" b="1" i="1" dirty="0" smtClean="0">
              <a:effectLst>
                <a:outerShdw blurRad="38100" dist="38100" dir="2700000" algn="tl">
                  <a:srgbClr val="FFFFFF"/>
                </a:outerShdw>
              </a:effectLst>
              <a:latin typeface="Calibri" pitchFamily="34" charset="0"/>
              <a:cs typeface="Calibri" pitchFamily="34" charset="0"/>
            </a:endParaRPr>
          </a:p>
        </p:txBody>
      </p:sp>
      <p:sp>
        <p:nvSpPr>
          <p:cNvPr id="10" name="TextBox 9"/>
          <p:cNvSpPr txBox="1"/>
          <p:nvPr/>
        </p:nvSpPr>
        <p:spPr>
          <a:xfrm>
            <a:off x="3962400" y="228600"/>
            <a:ext cx="4267200" cy="523220"/>
          </a:xfrm>
          <a:prstGeom prst="rect">
            <a:avLst/>
          </a:prstGeom>
          <a:noFill/>
        </p:spPr>
        <p:txBody>
          <a:bodyPr wrap="square" rtlCol="0">
            <a:spAutoFit/>
          </a:bodyPr>
          <a:lstStyle/>
          <a:p>
            <a:r>
              <a:rPr lang="en-US" sz="2800" b="1" dirty="0" smtClean="0">
                <a:effectLst>
                  <a:outerShdw blurRad="38100" dist="38100" dir="2700000" algn="tl">
                    <a:srgbClr val="FFFFFF"/>
                  </a:outerShdw>
                </a:effectLst>
                <a:latin typeface="Verdana" pitchFamily="34" charset="0"/>
                <a:ea typeface="Verdana" pitchFamily="34" charset="0"/>
                <a:cs typeface="Verdana" pitchFamily="34" charset="0"/>
              </a:rPr>
              <a:t>Bonner Electronics</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15" grpId="0" animBg="1"/>
      <p:bldP spid="16" grpId="0"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Networks</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7</a:t>
            </a:fld>
            <a:endParaRPr lang="en-US" dirty="0"/>
          </a:p>
        </p:txBody>
      </p:sp>
      <p:sp>
        <p:nvSpPr>
          <p:cNvPr id="7" name="AutoShape 15"/>
          <p:cNvSpPr>
            <a:spLocks noChangeArrowheads="1"/>
          </p:cNvSpPr>
          <p:nvPr/>
        </p:nvSpPr>
        <p:spPr bwMode="blackWhite">
          <a:xfrm>
            <a:off x="228600" y="152400"/>
            <a:ext cx="6553200"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pPr algn="ctr"/>
            <a:r>
              <a:rPr lang="en-US" sz="2800" b="1" dirty="0" smtClean="0">
                <a:solidFill>
                  <a:schemeClr val="tx2"/>
                </a:solidFill>
                <a:effectLst>
                  <a:outerShdw blurRad="38100" dist="38100" dir="2700000" algn="tl">
                    <a:srgbClr val="FFFFFF"/>
                  </a:outerShdw>
                </a:effectLst>
                <a:latin typeface="Verdana" pitchFamily="34" charset="0"/>
              </a:rPr>
              <a:t>Transportation Model: Solution</a:t>
            </a:r>
          </a:p>
        </p:txBody>
      </p:sp>
      <p:pic>
        <p:nvPicPr>
          <p:cNvPr id="12" name="Picture 2"/>
          <p:cNvPicPr>
            <a:picLocks noChangeAspect="1" noChangeArrowheads="1"/>
          </p:cNvPicPr>
          <p:nvPr/>
        </p:nvPicPr>
        <p:blipFill>
          <a:blip r:embed="rId2" cstate="print"/>
          <a:srcRect/>
          <a:stretch>
            <a:fillRect/>
          </a:stretch>
        </p:blipFill>
        <p:spPr bwMode="auto">
          <a:xfrm>
            <a:off x="228600" y="838200"/>
            <a:ext cx="8458200" cy="3083920"/>
          </a:xfrm>
          <a:prstGeom prst="rect">
            <a:avLst/>
          </a:prstGeom>
          <a:noFill/>
          <a:ln w="9525">
            <a:noFill/>
            <a:miter lim="800000"/>
            <a:headEnd/>
            <a:tailEnd/>
          </a:ln>
        </p:spPr>
      </p:pic>
      <p:sp>
        <p:nvSpPr>
          <p:cNvPr id="13" name="Content Placeholder 2"/>
          <p:cNvSpPr txBox="1">
            <a:spLocks/>
          </p:cNvSpPr>
          <p:nvPr/>
        </p:nvSpPr>
        <p:spPr>
          <a:xfrm>
            <a:off x="228600" y="4267200"/>
            <a:ext cx="8382000" cy="1524000"/>
          </a:xfrm>
          <a:prstGeom prst="rect">
            <a:avLst/>
          </a:prstGeom>
        </p:spPr>
        <p:txBody>
          <a:bodyPr/>
          <a:lstStyle/>
          <a:p>
            <a:pPr>
              <a:spcBef>
                <a:spcPct val="20000"/>
              </a:spcBef>
              <a:defRPr/>
            </a:pPr>
            <a:r>
              <a:rPr lang="en-US" sz="2000" b="1" dirty="0" smtClean="0">
                <a:effectLst>
                  <a:outerShdw blurRad="38100" dist="38100" dir="2700000" algn="tl">
                    <a:srgbClr val="FFFFFF"/>
                  </a:outerShdw>
                </a:effectLst>
                <a:latin typeface="Arial" pitchFamily="34" charset="0"/>
                <a:ea typeface="Verdana" pitchFamily="34" charset="0"/>
                <a:cs typeface="Arial" pitchFamily="34" charset="0"/>
              </a:rPr>
              <a:t>We can enter 15 variables in 15 columns as shown above when we use the solver. However, we will use a more compact formulation.</a:t>
            </a:r>
          </a:p>
          <a:p>
            <a:pPr>
              <a:spcBef>
                <a:spcPct val="20000"/>
              </a:spcBef>
              <a:defRPr/>
            </a:pPr>
            <a:r>
              <a:rPr lang="en-US" sz="2000" b="1" dirty="0" smtClean="0">
                <a:effectLst>
                  <a:outerShdw blurRad="38100" dist="38100" dir="2700000" algn="tl">
                    <a:srgbClr val="FFFFFF"/>
                  </a:outerShdw>
                </a:effectLst>
                <a:latin typeface="Arial" pitchFamily="34" charset="0"/>
                <a:ea typeface="Verdana" pitchFamily="34" charset="0"/>
                <a:cs typeface="Arial" pitchFamily="34" charset="0"/>
              </a:rPr>
              <a:t>We will create a new template for transportation models.</a:t>
            </a:r>
            <a:endParaRPr lang="en-US" sz="2000" b="1" dirty="0" smtClean="0">
              <a:effectLst>
                <a:outerShdw blurRad="38100" dist="38100" dir="2700000" algn="tl">
                  <a:srgbClr val="FFFFFF"/>
                </a:outerShdw>
              </a:effectLst>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25" y="152400"/>
            <a:ext cx="6610350" cy="4248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Footer Placeholder 3"/>
          <p:cNvSpPr>
            <a:spLocks noGrp="1"/>
          </p:cNvSpPr>
          <p:nvPr>
            <p:ph type="ftr" sz="quarter" idx="10"/>
          </p:nvPr>
        </p:nvSpPr>
        <p:spPr/>
        <p:txBody>
          <a:bodyPr/>
          <a:lstStyle/>
          <a:p>
            <a:r>
              <a:rPr lang="en-US" dirty="0" smtClean="0"/>
              <a:t>Networks</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8</a:t>
            </a:fld>
            <a:endParaRPr lang="en-US" dirty="0"/>
          </a:p>
        </p:txBody>
      </p:sp>
      <p:sp>
        <p:nvSpPr>
          <p:cNvPr id="30" name="Line Callout 2 29"/>
          <p:cNvSpPr/>
          <p:nvPr/>
        </p:nvSpPr>
        <p:spPr bwMode="auto">
          <a:xfrm>
            <a:off x="1508760" y="4693920"/>
            <a:ext cx="6568440" cy="457200"/>
          </a:xfrm>
          <a:prstGeom prst="borderCallout2">
            <a:avLst>
              <a:gd name="adj1" fmla="val 42083"/>
              <a:gd name="adj2" fmla="val -277"/>
              <a:gd name="adj3" fmla="val -7917"/>
              <a:gd name="adj4" fmla="val -11111"/>
              <a:gd name="adj5" fmla="val -717500"/>
              <a:gd name="adj6" fmla="val 4296"/>
            </a:avLst>
          </a:prstGeom>
          <a:solidFill>
            <a:schemeClr val="accent1"/>
          </a:solidFill>
          <a:ln w="34925"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r>
              <a:rPr lang="en-US" sz="2000" b="1" dirty="0">
                <a:effectLst>
                  <a:outerShdw blurRad="38100" dist="38100" dir="2700000" algn="tl">
                    <a:srgbClr val="FFFFFF"/>
                  </a:outerShdw>
                </a:effectLst>
                <a:latin typeface="Arial" pitchFamily="34" charset="0"/>
                <a:ea typeface="Verdana" pitchFamily="34" charset="0"/>
                <a:cs typeface="Arial" pitchFamily="34" charset="0"/>
              </a:rPr>
              <a:t>=SUMPRODUCT(</a:t>
            </a:r>
            <a:r>
              <a:rPr lang="en-US" sz="2000" b="1" dirty="0" err="1">
                <a:effectLst>
                  <a:outerShdw blurRad="38100" dist="38100" dir="2700000" algn="tl">
                    <a:srgbClr val="FFFFFF"/>
                  </a:outerShdw>
                </a:effectLst>
                <a:latin typeface="Arial" pitchFamily="34" charset="0"/>
                <a:ea typeface="Verdana" pitchFamily="34" charset="0"/>
                <a:cs typeface="Arial" pitchFamily="34" charset="0"/>
              </a:rPr>
              <a:t>Units_shipped,Unit_shipping_cost</a:t>
            </a:r>
            <a:r>
              <a:rPr lang="en-US" sz="2000" b="1" dirty="0">
                <a:effectLst>
                  <a:outerShdw blurRad="38100" dist="38100" dir="2700000" algn="tl">
                    <a:srgbClr val="FFFFFF"/>
                  </a:outerShdw>
                </a:effectLst>
                <a:latin typeface="Arial" pitchFamily="34" charset="0"/>
                <a:ea typeface="Verdana" pitchFamily="34" charset="0"/>
                <a:cs typeface="Arial" pitchFamily="34" charset="0"/>
              </a:rPr>
              <a:t>)</a:t>
            </a:r>
            <a:endParaRPr lang="en-US" sz="2000" b="1" dirty="0" smtClean="0">
              <a:effectLst>
                <a:outerShdw blurRad="38100" dist="38100" dir="2700000" algn="tl">
                  <a:srgbClr val="FFFFFF"/>
                </a:outerShdw>
              </a:effectLst>
              <a:latin typeface="Arial" pitchFamily="34" charset="0"/>
              <a:ea typeface="Verdana" pitchFamily="34" charset="0"/>
              <a:cs typeface="Arial" pitchFamily="34" charset="0"/>
            </a:endParaRPr>
          </a:p>
        </p:txBody>
      </p:sp>
      <p:sp>
        <p:nvSpPr>
          <p:cNvPr id="32" name="TextBox 31"/>
          <p:cNvSpPr txBox="1"/>
          <p:nvPr/>
        </p:nvSpPr>
        <p:spPr>
          <a:xfrm>
            <a:off x="533400" y="5257800"/>
            <a:ext cx="8153400" cy="1015663"/>
          </a:xfrm>
          <a:prstGeom prst="rect">
            <a:avLst/>
          </a:prstGeom>
          <a:noFill/>
          <a:ln w="31750">
            <a:solidFill>
              <a:schemeClr val="tx1"/>
            </a:solidFill>
          </a:ln>
        </p:spPr>
        <p:txBody>
          <a:bodyPr wrap="square" rtlCol="0">
            <a:spAutoFit/>
          </a:bodyPr>
          <a:lstStyle/>
          <a:p>
            <a:r>
              <a:rPr lang="en-US" sz="2000" b="1" i="1" dirty="0" smtClean="0">
                <a:effectLst>
                  <a:outerShdw blurRad="38100" dist="38100" dir="2700000" algn="tl">
                    <a:srgbClr val="FFFFFF"/>
                  </a:outerShdw>
                </a:effectLst>
                <a:latin typeface="Verdana" pitchFamily="34" charset="0"/>
                <a:ea typeface="Verdana" pitchFamily="34" charset="0"/>
                <a:cs typeface="Verdana" pitchFamily="34" charset="0"/>
              </a:rPr>
              <a:t>Constraints:		</a:t>
            </a:r>
            <a:r>
              <a:rPr lang="en-US" sz="2000" b="1" i="1" dirty="0" err="1" smtClean="0">
                <a:effectLst>
                  <a:outerShdw blurRad="38100" dist="38100" dir="2700000" algn="tl">
                    <a:srgbClr val="FFFFFF"/>
                  </a:outerShdw>
                </a:effectLst>
                <a:latin typeface="Verdana" pitchFamily="34" charset="0"/>
                <a:ea typeface="Verdana" pitchFamily="34" charset="0"/>
                <a:cs typeface="Verdana" pitchFamily="34" charset="0"/>
              </a:rPr>
              <a:t>Tot_received</a:t>
            </a:r>
            <a:r>
              <a:rPr lang="en-US" sz="2000" b="1" i="1" dirty="0" smtClean="0">
                <a:effectLst>
                  <a:outerShdw blurRad="38100" dist="38100" dir="2700000" algn="tl">
                    <a:srgbClr val="FFFFFF"/>
                  </a:outerShdw>
                </a:effectLst>
                <a:latin typeface="Verdana" pitchFamily="34" charset="0"/>
                <a:ea typeface="Verdana" pitchFamily="34" charset="0"/>
                <a:cs typeface="Verdana" pitchFamily="34" charset="0"/>
              </a:rPr>
              <a:t> = </a:t>
            </a:r>
            <a:r>
              <a:rPr lang="en-US" sz="2000" b="1" i="1" dirty="0" err="1" smtClean="0">
                <a:effectLst>
                  <a:outerShdw blurRad="38100" dist="38100" dir="2700000" algn="tl">
                    <a:srgbClr val="FFFFFF"/>
                  </a:outerShdw>
                </a:effectLst>
                <a:latin typeface="Verdana" pitchFamily="34" charset="0"/>
                <a:ea typeface="Verdana" pitchFamily="34" charset="0"/>
                <a:cs typeface="Verdana" pitchFamily="34" charset="0"/>
              </a:rPr>
              <a:t>Tot_requirement</a:t>
            </a:r>
            <a:endParaRPr lang="en-US" sz="2000" b="1" i="1" dirty="0" smtClean="0">
              <a:effectLst>
                <a:outerShdw blurRad="38100" dist="38100" dir="2700000" algn="tl">
                  <a:srgbClr val="FFFFFF"/>
                </a:outerShdw>
              </a:effectLst>
              <a:latin typeface="Verdana" pitchFamily="34" charset="0"/>
              <a:ea typeface="Verdana" pitchFamily="34" charset="0"/>
              <a:cs typeface="Verdana" pitchFamily="34" charset="0"/>
            </a:endParaRPr>
          </a:p>
          <a:p>
            <a:r>
              <a:rPr lang="en-US" sz="2000" b="1" i="1" dirty="0" smtClean="0">
                <a:effectLst>
                  <a:outerShdw blurRad="38100" dist="38100" dir="2700000" algn="tl">
                    <a:srgbClr val="FFFFFF"/>
                  </a:outerShdw>
                </a:effectLst>
                <a:latin typeface="Verdana" pitchFamily="34" charset="0"/>
                <a:ea typeface="Verdana" pitchFamily="34" charset="0"/>
                <a:cs typeface="Verdana" pitchFamily="34" charset="0"/>
              </a:rPr>
              <a:t>			</a:t>
            </a:r>
            <a:r>
              <a:rPr lang="en-US" sz="2000" b="1" i="1" dirty="0" err="1" smtClean="0">
                <a:effectLst>
                  <a:outerShdw blurRad="38100" dist="38100" dir="2700000" algn="tl">
                    <a:srgbClr val="FFFFFF"/>
                  </a:outerShdw>
                </a:effectLst>
                <a:latin typeface="Verdana" pitchFamily="34" charset="0"/>
                <a:ea typeface="Verdana" pitchFamily="34" charset="0"/>
                <a:cs typeface="Verdana" pitchFamily="34" charset="0"/>
              </a:rPr>
              <a:t>Tot_sent</a:t>
            </a:r>
            <a:r>
              <a:rPr lang="en-US" sz="2000" b="1" i="1" dirty="0" smtClean="0">
                <a:effectLst>
                  <a:outerShdw blurRad="38100" dist="38100" dir="2700000" algn="tl">
                    <a:srgbClr val="FFFFFF"/>
                  </a:outerShdw>
                </a:effectLst>
                <a:latin typeface="Verdana" pitchFamily="34" charset="0"/>
                <a:ea typeface="Verdana" pitchFamily="34" charset="0"/>
                <a:cs typeface="Verdana" pitchFamily="34" charset="0"/>
              </a:rPr>
              <a:t> = </a:t>
            </a:r>
            <a:r>
              <a:rPr lang="en-US" sz="2000" b="1" i="1" dirty="0" err="1" smtClean="0">
                <a:effectLst>
                  <a:outerShdw blurRad="38100" dist="38100" dir="2700000" algn="tl">
                    <a:srgbClr val="FFFFFF"/>
                  </a:outerShdw>
                </a:effectLst>
                <a:latin typeface="Verdana" pitchFamily="34" charset="0"/>
                <a:ea typeface="Verdana" pitchFamily="34" charset="0"/>
                <a:cs typeface="Verdana" pitchFamily="34" charset="0"/>
              </a:rPr>
              <a:t>Source_capacity</a:t>
            </a:r>
            <a:endParaRPr lang="en-US" sz="2000" b="1" i="1" dirty="0" smtClean="0">
              <a:effectLst>
                <a:outerShdw blurRad="38100" dist="38100" dir="2700000" algn="tl">
                  <a:srgbClr val="FFFFFF"/>
                </a:outerShdw>
              </a:effectLst>
              <a:latin typeface="Verdana" pitchFamily="34" charset="0"/>
              <a:ea typeface="Verdana" pitchFamily="34" charset="0"/>
              <a:cs typeface="Verdana" pitchFamily="34" charset="0"/>
            </a:endParaRPr>
          </a:p>
          <a:p>
            <a:r>
              <a:rPr lang="en-US" sz="2000" b="1" i="1" dirty="0" smtClean="0">
                <a:effectLst>
                  <a:outerShdw blurRad="38100" dist="38100" dir="2700000" algn="tl">
                    <a:srgbClr val="FFFFFF"/>
                  </a:outerShdw>
                </a:effectLst>
                <a:latin typeface="Verdana" pitchFamily="34" charset="0"/>
                <a:ea typeface="Verdana" pitchFamily="34" charset="0"/>
                <a:cs typeface="Verdana" pitchFamily="34" charset="0"/>
              </a:rPr>
              <a:t>			</a:t>
            </a:r>
            <a:r>
              <a:rPr lang="en-US" sz="2000" b="1" i="1" dirty="0" err="1" smtClean="0">
                <a:effectLst>
                  <a:outerShdw blurRad="38100" dist="38100" dir="2700000" algn="tl">
                    <a:srgbClr val="FFFFFF"/>
                  </a:outerShdw>
                </a:effectLst>
                <a:latin typeface="Verdana" pitchFamily="34" charset="0"/>
                <a:ea typeface="Verdana" pitchFamily="34" charset="0"/>
                <a:cs typeface="Verdana" pitchFamily="34" charset="0"/>
              </a:rPr>
              <a:t>Units_shipped</a:t>
            </a:r>
            <a:r>
              <a:rPr lang="en-US" sz="2000" b="1" i="1" dirty="0" smtClean="0">
                <a:effectLst>
                  <a:outerShdw blurRad="38100" dist="38100" dir="2700000" algn="tl">
                    <a:srgbClr val="FFFFFF"/>
                  </a:outerShdw>
                </a:effectLst>
                <a:latin typeface="Verdana" pitchFamily="34" charset="0"/>
                <a:ea typeface="Verdana" pitchFamily="34" charset="0"/>
                <a:cs typeface="Verdana" pitchFamily="34" charset="0"/>
              </a:rPr>
              <a:t> ≥ 0</a:t>
            </a:r>
            <a:endParaRPr lang="en-US" b="1" i="1" dirty="0" smtClean="0">
              <a:effectLst>
                <a:outerShdw blurRad="38100" dist="38100" dir="2700000" algn="tl">
                  <a:srgbClr val="FFFFFF"/>
                </a:outerShdw>
              </a:effectLst>
              <a:latin typeface="Calibri" pitchFamily="34" charset="0"/>
              <a:ea typeface="Verdana" pitchFamily="34" charset="0"/>
              <a:cs typeface="Calibri" pitchFamily="34" charset="0"/>
            </a:endParaRPr>
          </a:p>
        </p:txBody>
      </p:sp>
      <p:sp>
        <p:nvSpPr>
          <p:cNvPr id="21" name="TextBox 20"/>
          <p:cNvSpPr txBox="1"/>
          <p:nvPr/>
        </p:nvSpPr>
        <p:spPr>
          <a:xfrm>
            <a:off x="6400800" y="1143000"/>
            <a:ext cx="2209800" cy="400110"/>
          </a:xfrm>
          <a:prstGeom prst="rect">
            <a:avLst/>
          </a:prstGeom>
          <a:noFill/>
        </p:spPr>
        <p:txBody>
          <a:bodyPr wrap="square" rtlCol="0">
            <a:spAutoFit/>
          </a:bodyPr>
          <a:lstStyle/>
          <a:p>
            <a:endParaRPr lang="en-US" sz="2000" b="1" dirty="0" smtClean="0">
              <a:effectLst>
                <a:outerShdw blurRad="38100" dist="38100" dir="2700000" algn="tl">
                  <a:srgbClr val="FFFFFF"/>
                </a:outerShdw>
              </a:effectLst>
              <a:latin typeface="Arial" pitchFamily="34" charset="0"/>
              <a:ea typeface="Verdana" pitchFamily="34" charset="0"/>
              <a:cs typeface="Arial" pitchFamily="34" charset="0"/>
            </a:endParaRPr>
          </a:p>
        </p:txBody>
      </p:sp>
      <p:grpSp>
        <p:nvGrpSpPr>
          <p:cNvPr id="8" name="Group 7"/>
          <p:cNvGrpSpPr/>
          <p:nvPr/>
        </p:nvGrpSpPr>
        <p:grpSpPr>
          <a:xfrm>
            <a:off x="1981200" y="381000"/>
            <a:ext cx="6705600" cy="2057400"/>
            <a:chOff x="1981200" y="-990600"/>
            <a:chExt cx="6705600" cy="2057400"/>
          </a:xfrm>
        </p:grpSpPr>
        <p:sp>
          <p:nvSpPr>
            <p:cNvPr id="9" name="Line Callout 2 8"/>
            <p:cNvSpPr/>
            <p:nvPr/>
          </p:nvSpPr>
          <p:spPr bwMode="auto">
            <a:xfrm>
              <a:off x="6705600" y="-990600"/>
              <a:ext cx="1981200" cy="457200"/>
            </a:xfrm>
            <a:prstGeom prst="borderCallout2">
              <a:avLst>
                <a:gd name="adj1" fmla="val 48750"/>
                <a:gd name="adj2" fmla="val -2047"/>
                <a:gd name="adj3" fmla="val 18750"/>
                <a:gd name="adj4" fmla="val -16667"/>
                <a:gd name="adj5" fmla="val 259166"/>
                <a:gd name="adj6" fmla="val -83894"/>
              </a:avLst>
            </a:prstGeom>
            <a:noFill/>
            <a:ln w="34925"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2000" b="1" dirty="0" err="1" smtClean="0">
                  <a:effectLst>
                    <a:outerShdw blurRad="38100" dist="38100" dir="2700000" algn="tl">
                      <a:srgbClr val="FFFFFF"/>
                    </a:outerShdw>
                  </a:effectLst>
                  <a:latin typeface="Arial" pitchFamily="34" charset="0"/>
                  <a:ea typeface="Verdana" pitchFamily="34" charset="0"/>
                  <a:cs typeface="Arial" pitchFamily="34" charset="0"/>
                </a:rPr>
                <a:t>Units_shipped</a:t>
              </a:r>
              <a:endParaRPr lang="en-US" sz="2000" b="1" dirty="0" smtClean="0">
                <a:effectLst>
                  <a:outerShdw blurRad="38100" dist="38100" dir="2700000" algn="tl">
                    <a:srgbClr val="FFFFFF"/>
                  </a:outerShdw>
                </a:effectLst>
                <a:latin typeface="Arial" pitchFamily="34" charset="0"/>
                <a:ea typeface="Verdana" pitchFamily="34" charset="0"/>
                <a:cs typeface="Arial" pitchFamily="34" charset="0"/>
              </a:endParaRPr>
            </a:p>
          </p:txBody>
        </p:sp>
        <p:sp>
          <p:nvSpPr>
            <p:cNvPr id="10" name="Rounded Rectangle 9"/>
            <p:cNvSpPr/>
            <p:nvPr/>
          </p:nvSpPr>
          <p:spPr bwMode="auto">
            <a:xfrm>
              <a:off x="1981200" y="171510"/>
              <a:ext cx="3124200" cy="895290"/>
            </a:xfrm>
            <a:prstGeom prst="roundRect">
              <a:avLst/>
            </a:prstGeom>
            <a:noFill/>
            <a:ln w="34925"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endParaRPr lang="en-US" sz="2000" b="1" dirty="0" smtClean="0">
                <a:effectLst>
                  <a:outerShdw blurRad="38100" dist="38100" dir="2700000" algn="tl">
                    <a:srgbClr val="FFFFFF"/>
                  </a:outerShdw>
                </a:effectLst>
                <a:latin typeface="Arial" pitchFamily="34" charset="0"/>
                <a:ea typeface="Verdana" pitchFamily="34" charset="0"/>
                <a:cs typeface="Arial" pitchFamily="34" charset="0"/>
              </a:endParaRP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Networks</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9</a:t>
            </a:fld>
            <a:endParaRPr lang="en-US" dirty="0"/>
          </a:p>
        </p:txBody>
      </p:sp>
      <p:sp>
        <p:nvSpPr>
          <p:cNvPr id="38" name="TextBox 37"/>
          <p:cNvSpPr txBox="1"/>
          <p:nvPr/>
        </p:nvSpPr>
        <p:spPr>
          <a:xfrm>
            <a:off x="228600" y="304800"/>
            <a:ext cx="3613709" cy="576158"/>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Final solution</a:t>
            </a:r>
          </a:p>
        </p:txBody>
      </p:sp>
      <p:grpSp>
        <p:nvGrpSpPr>
          <p:cNvPr id="77" name="Group 76"/>
          <p:cNvGrpSpPr/>
          <p:nvPr/>
        </p:nvGrpSpPr>
        <p:grpSpPr>
          <a:xfrm>
            <a:off x="4453541" y="336506"/>
            <a:ext cx="4231843" cy="3639385"/>
            <a:chOff x="5029200" y="838200"/>
            <a:chExt cx="3810000" cy="3276600"/>
          </a:xfrm>
        </p:grpSpPr>
        <p:grpSp>
          <p:nvGrpSpPr>
            <p:cNvPr id="65" name="Group 64"/>
            <p:cNvGrpSpPr/>
            <p:nvPr/>
          </p:nvGrpSpPr>
          <p:grpSpPr>
            <a:xfrm>
              <a:off x="5029200" y="838200"/>
              <a:ext cx="3733800" cy="2590803"/>
              <a:chOff x="5791200" y="2819400"/>
              <a:chExt cx="3733800" cy="2590803"/>
            </a:xfrm>
          </p:grpSpPr>
          <p:sp>
            <p:nvSpPr>
              <p:cNvPr id="48" name="Oval 47"/>
              <p:cNvSpPr/>
              <p:nvPr/>
            </p:nvSpPr>
            <p:spPr bwMode="auto">
              <a:xfrm>
                <a:off x="8382000" y="3505203"/>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B</a:t>
                </a:r>
              </a:p>
            </p:txBody>
          </p:sp>
          <p:sp>
            <p:nvSpPr>
              <p:cNvPr id="50" name="Oval 49"/>
              <p:cNvSpPr/>
              <p:nvPr/>
            </p:nvSpPr>
            <p:spPr bwMode="auto">
              <a:xfrm>
                <a:off x="6553200" y="2971803"/>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solidFill>
                      <a:srgbClr val="FF0000"/>
                    </a:solidFill>
                    <a:effectLst>
                      <a:outerShdw blurRad="38100" dist="38100" dir="2700000" algn="tl">
                        <a:srgbClr val="FFFFFF"/>
                      </a:outerShdw>
                    </a:effectLst>
                    <a:latin typeface="Arial" charset="0"/>
                  </a:rPr>
                  <a:t>M</a:t>
                </a:r>
              </a:p>
            </p:txBody>
          </p:sp>
          <p:sp>
            <p:nvSpPr>
              <p:cNvPr id="51" name="Oval 50"/>
              <p:cNvSpPr/>
              <p:nvPr/>
            </p:nvSpPr>
            <p:spPr bwMode="auto">
              <a:xfrm>
                <a:off x="6553200" y="3810003"/>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algn="ctr"/>
                <a:r>
                  <a:rPr lang="en-US" sz="1600" b="1" dirty="0" smtClean="0">
                    <a:solidFill>
                      <a:schemeClr val="accent2">
                        <a:lumMod val="75000"/>
                      </a:schemeClr>
                    </a:solidFill>
                    <a:effectLst>
                      <a:outerShdw blurRad="38100" dist="38100" dir="2700000" algn="tl">
                        <a:srgbClr val="FFFFFF"/>
                      </a:outerShdw>
                    </a:effectLst>
                    <a:latin typeface="Arial" charset="0"/>
                  </a:rPr>
                  <a:t>P</a:t>
                </a:r>
              </a:p>
            </p:txBody>
          </p:sp>
          <p:sp>
            <p:nvSpPr>
              <p:cNvPr id="52" name="Oval 51"/>
              <p:cNvSpPr/>
              <p:nvPr/>
            </p:nvSpPr>
            <p:spPr bwMode="auto">
              <a:xfrm>
                <a:off x="8382000" y="28194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A</a:t>
                </a:r>
              </a:p>
            </p:txBody>
          </p:sp>
          <p:sp>
            <p:nvSpPr>
              <p:cNvPr id="53" name="Oval 52"/>
              <p:cNvSpPr/>
              <p:nvPr/>
            </p:nvSpPr>
            <p:spPr bwMode="auto">
              <a:xfrm>
                <a:off x="6553200" y="4572003"/>
                <a:ext cx="381000" cy="381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T</a:t>
                </a:r>
              </a:p>
            </p:txBody>
          </p:sp>
          <p:sp>
            <p:nvSpPr>
              <p:cNvPr id="56" name="Oval 14"/>
              <p:cNvSpPr/>
              <p:nvPr/>
            </p:nvSpPr>
            <p:spPr bwMode="auto">
              <a:xfrm>
                <a:off x="8382000" y="4191003"/>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C</a:t>
                </a:r>
              </a:p>
            </p:txBody>
          </p:sp>
          <p:sp>
            <p:nvSpPr>
              <p:cNvPr id="57" name="Oval 56"/>
              <p:cNvSpPr/>
              <p:nvPr/>
            </p:nvSpPr>
            <p:spPr bwMode="auto">
              <a:xfrm>
                <a:off x="8382000" y="4953003"/>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D</a:t>
                </a:r>
              </a:p>
            </p:txBody>
          </p:sp>
          <p:grpSp>
            <p:nvGrpSpPr>
              <p:cNvPr id="82" name="Group 81"/>
              <p:cNvGrpSpPr/>
              <p:nvPr/>
            </p:nvGrpSpPr>
            <p:grpSpPr>
              <a:xfrm>
                <a:off x="5791200" y="2895600"/>
                <a:ext cx="3733800" cy="2464240"/>
                <a:chOff x="2590800" y="3962400"/>
                <a:chExt cx="3733800" cy="2464240"/>
              </a:xfrm>
            </p:grpSpPr>
            <p:grpSp>
              <p:nvGrpSpPr>
                <p:cNvPr id="40" name="Group 29"/>
                <p:cNvGrpSpPr/>
                <p:nvPr/>
              </p:nvGrpSpPr>
              <p:grpSpPr>
                <a:xfrm>
                  <a:off x="2590800" y="3962400"/>
                  <a:ext cx="3733800" cy="2459843"/>
                  <a:chOff x="4953000" y="1143000"/>
                  <a:chExt cx="3733800" cy="2459843"/>
                </a:xfrm>
              </p:grpSpPr>
              <p:sp>
                <p:nvSpPr>
                  <p:cNvPr id="41" name="TextBox 40"/>
                  <p:cNvSpPr txBox="1"/>
                  <p:nvPr/>
                </p:nvSpPr>
                <p:spPr>
                  <a:xfrm>
                    <a:off x="5105400" y="1295400"/>
                    <a:ext cx="609600" cy="326243"/>
                  </a:xfrm>
                  <a:prstGeom prst="rect">
                    <a:avLst/>
                  </a:prstGeom>
                  <a:solidFill>
                    <a:srgbClr val="FF0000"/>
                  </a:solid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9000</a:t>
                    </a:r>
                  </a:p>
                </p:txBody>
              </p:sp>
              <p:sp>
                <p:nvSpPr>
                  <p:cNvPr id="42" name="TextBox 41"/>
                  <p:cNvSpPr txBox="1"/>
                  <p:nvPr/>
                </p:nvSpPr>
                <p:spPr>
                  <a:xfrm>
                    <a:off x="4953000" y="2133600"/>
                    <a:ext cx="762000" cy="326243"/>
                  </a:xfrm>
                  <a:prstGeom prst="rect">
                    <a:avLst/>
                  </a:prstGeom>
                  <a:solidFill>
                    <a:schemeClr val="accent2">
                      <a:lumMod val="75000"/>
                    </a:schemeClr>
                  </a:solidFill>
                </p:spPr>
                <p:txBody>
                  <a:bodyPr wrap="square" lIns="9144" tIns="9144" rIns="9144" bIns="9144" rtlCol="0">
                    <a:spAutoFit/>
                  </a:bodyPr>
                  <a:lstStyle/>
                  <a:p>
                    <a:pPr algn="ctr"/>
                    <a:r>
                      <a:rPr lang="en-US" sz="2000" b="1" dirty="0" smtClean="0">
                        <a:solidFill>
                          <a:schemeClr val="bg1"/>
                        </a:solidFill>
                        <a:effectLst>
                          <a:outerShdw blurRad="38100" dist="38100" dir="2700000" algn="tl">
                            <a:srgbClr val="FFFFFF"/>
                          </a:outerShdw>
                        </a:effectLst>
                        <a:latin typeface="Arial" charset="0"/>
                      </a:rPr>
                      <a:t>12000</a:t>
                    </a:r>
                  </a:p>
                </p:txBody>
              </p:sp>
              <p:sp>
                <p:nvSpPr>
                  <p:cNvPr id="43" name="TextBox 42"/>
                  <p:cNvSpPr txBox="1"/>
                  <p:nvPr/>
                </p:nvSpPr>
                <p:spPr>
                  <a:xfrm>
                    <a:off x="4953000" y="2895600"/>
                    <a:ext cx="762000" cy="326243"/>
                  </a:xfrm>
                  <a:prstGeom prst="rect">
                    <a:avLst/>
                  </a:prstGeom>
                  <a:solidFill>
                    <a:srgbClr val="99CCFF"/>
                  </a:solid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13000</a:t>
                    </a:r>
                  </a:p>
                </p:txBody>
              </p:sp>
              <p:sp>
                <p:nvSpPr>
                  <p:cNvPr id="44" name="TextBox 43"/>
                  <p:cNvSpPr txBox="1"/>
                  <p:nvPr/>
                </p:nvSpPr>
                <p:spPr>
                  <a:xfrm>
                    <a:off x="8077200" y="1143000"/>
                    <a:ext cx="609600" cy="326243"/>
                  </a:xfrm>
                  <a:prstGeom prst="rect">
                    <a:avLst/>
                  </a:prstGeom>
                  <a:solidFill>
                    <a:srgbClr val="99CCFF"/>
                  </a:solid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7500</a:t>
                    </a:r>
                  </a:p>
                </p:txBody>
              </p:sp>
              <p:sp>
                <p:nvSpPr>
                  <p:cNvPr id="45" name="TextBox 44"/>
                  <p:cNvSpPr txBox="1"/>
                  <p:nvPr/>
                </p:nvSpPr>
                <p:spPr>
                  <a:xfrm>
                    <a:off x="8077200" y="1828800"/>
                    <a:ext cx="609600" cy="326243"/>
                  </a:xfrm>
                  <a:prstGeom prst="rect">
                    <a:avLst/>
                  </a:prstGeom>
                  <a:solidFill>
                    <a:srgbClr val="99CCFF"/>
                  </a:solid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8500</a:t>
                    </a:r>
                  </a:p>
                </p:txBody>
              </p:sp>
              <p:sp>
                <p:nvSpPr>
                  <p:cNvPr id="46" name="TextBox 45"/>
                  <p:cNvSpPr txBox="1"/>
                  <p:nvPr/>
                </p:nvSpPr>
                <p:spPr>
                  <a:xfrm>
                    <a:off x="8077200" y="2514600"/>
                    <a:ext cx="609600" cy="326243"/>
                  </a:xfrm>
                  <a:prstGeom prst="rect">
                    <a:avLst/>
                  </a:prstGeom>
                  <a:solidFill>
                    <a:srgbClr val="99CCFF"/>
                  </a:solid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9500</a:t>
                    </a:r>
                  </a:p>
                </p:txBody>
              </p:sp>
              <p:sp>
                <p:nvSpPr>
                  <p:cNvPr id="47" name="TextBox 46"/>
                  <p:cNvSpPr txBox="1"/>
                  <p:nvPr/>
                </p:nvSpPr>
                <p:spPr>
                  <a:xfrm>
                    <a:off x="8077200" y="3276600"/>
                    <a:ext cx="609600" cy="326243"/>
                  </a:xfrm>
                  <a:prstGeom prst="rect">
                    <a:avLst/>
                  </a:prstGeom>
                  <a:solidFill>
                    <a:srgbClr val="99CCFF"/>
                  </a:solid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8000</a:t>
                    </a:r>
                  </a:p>
                </p:txBody>
              </p:sp>
            </p:grpSp>
            <p:grpSp>
              <p:nvGrpSpPr>
                <p:cNvPr id="81" name="Group 80"/>
                <p:cNvGrpSpPr/>
                <p:nvPr/>
              </p:nvGrpSpPr>
              <p:grpSpPr>
                <a:xfrm>
                  <a:off x="3445608" y="4114800"/>
                  <a:ext cx="1891812" cy="2311840"/>
                  <a:chOff x="3445608" y="4114800"/>
                  <a:chExt cx="1891812" cy="2311840"/>
                </a:xfrm>
              </p:grpSpPr>
              <p:sp>
                <p:nvSpPr>
                  <p:cNvPr id="54" name="TextBox 53"/>
                  <p:cNvSpPr txBox="1"/>
                  <p:nvPr/>
                </p:nvSpPr>
                <p:spPr>
                  <a:xfrm>
                    <a:off x="3445608" y="4696069"/>
                    <a:ext cx="685800" cy="261413"/>
                  </a:xfrm>
                  <a:prstGeom prst="rect">
                    <a:avLst/>
                  </a:prstGeom>
                  <a:noFill/>
                </p:spPr>
                <p:txBody>
                  <a:bodyPr wrap="square" lIns="9144" tIns="9144" rIns="9144" bIns="9144" rtlCol="0">
                    <a:spAutoFit/>
                  </a:bodyPr>
                  <a:lstStyle/>
                  <a:p>
                    <a:pPr algn="ctr"/>
                    <a:r>
                      <a:rPr lang="en-US" sz="2000" b="1" dirty="0" smtClean="0">
                        <a:solidFill>
                          <a:schemeClr val="accent2">
                            <a:lumMod val="75000"/>
                          </a:schemeClr>
                        </a:solidFill>
                        <a:effectLst>
                          <a:outerShdw blurRad="38100" dist="38100" dir="2700000" algn="tl">
                            <a:srgbClr val="FFFFFF"/>
                          </a:outerShdw>
                        </a:effectLst>
                        <a:latin typeface="Arial" charset="0"/>
                      </a:rPr>
                      <a:t>3500</a:t>
                    </a:r>
                  </a:p>
                </p:txBody>
              </p:sp>
              <p:sp>
                <p:nvSpPr>
                  <p:cNvPr id="59" name="TextBox 58"/>
                  <p:cNvSpPr txBox="1"/>
                  <p:nvPr/>
                </p:nvSpPr>
                <p:spPr>
                  <a:xfrm>
                    <a:off x="4727820" y="4879242"/>
                    <a:ext cx="609600" cy="261413"/>
                  </a:xfrm>
                  <a:prstGeom prst="rect">
                    <a:avLst/>
                  </a:prstGeom>
                  <a:noFill/>
                </p:spPr>
                <p:txBody>
                  <a:bodyPr wrap="square" lIns="9144" tIns="9144" rIns="9144" bIns="9144" rtlCol="0">
                    <a:spAutoFit/>
                  </a:bodyPr>
                  <a:lstStyle/>
                  <a:p>
                    <a:pPr algn="ctr"/>
                    <a:r>
                      <a:rPr lang="en-US" sz="2000" b="1" dirty="0" smtClean="0">
                        <a:solidFill>
                          <a:schemeClr val="accent2">
                            <a:lumMod val="75000"/>
                          </a:schemeClr>
                        </a:solidFill>
                        <a:effectLst>
                          <a:outerShdw blurRad="38100" dist="38100" dir="2700000" algn="tl">
                            <a:srgbClr val="FFFFFF"/>
                          </a:outerShdw>
                        </a:effectLst>
                        <a:latin typeface="Arial" charset="0"/>
                      </a:rPr>
                      <a:t>8500</a:t>
                    </a:r>
                  </a:p>
                </p:txBody>
              </p:sp>
              <p:sp>
                <p:nvSpPr>
                  <p:cNvPr id="61" name="TextBox 60"/>
                  <p:cNvSpPr txBox="1"/>
                  <p:nvPr/>
                </p:nvSpPr>
                <p:spPr>
                  <a:xfrm>
                    <a:off x="3873011" y="4146550"/>
                    <a:ext cx="609600" cy="261413"/>
                  </a:xfrm>
                  <a:prstGeom prst="rect">
                    <a:avLst/>
                  </a:prstGeom>
                  <a:noFill/>
                </p:spPr>
                <p:txBody>
                  <a:bodyPr wrap="square" lIns="9144" tIns="9144" rIns="9144" bIns="9144" rtlCol="0">
                    <a:spAutoFit/>
                  </a:bodyPr>
                  <a:lstStyle/>
                  <a:p>
                    <a:pPr algn="ctr"/>
                    <a:r>
                      <a:rPr lang="en-US" sz="2000" b="1" dirty="0" smtClean="0">
                        <a:solidFill>
                          <a:srgbClr val="FF0000"/>
                        </a:solidFill>
                        <a:effectLst>
                          <a:outerShdw blurRad="38100" dist="38100" dir="2700000" algn="tl">
                            <a:srgbClr val="FFFFFF"/>
                          </a:outerShdw>
                        </a:effectLst>
                        <a:latin typeface="Arial" charset="0"/>
                      </a:rPr>
                      <a:t>9000</a:t>
                    </a:r>
                  </a:p>
                </p:txBody>
              </p:sp>
              <p:sp>
                <p:nvSpPr>
                  <p:cNvPr id="63" name="TextBox 62"/>
                  <p:cNvSpPr txBox="1"/>
                  <p:nvPr/>
                </p:nvSpPr>
                <p:spPr>
                  <a:xfrm>
                    <a:off x="4422531" y="6100397"/>
                    <a:ext cx="6096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8000</a:t>
                    </a:r>
                  </a:p>
                </p:txBody>
              </p:sp>
              <p:cxnSp>
                <p:nvCxnSpPr>
                  <p:cNvPr id="67" name="Straight Arrow Connector 66"/>
                  <p:cNvCxnSpPr>
                    <a:stCxn id="50" idx="6"/>
                    <a:endCxn id="56" idx="2"/>
                  </p:cNvCxnSpPr>
                  <p:nvPr/>
                </p:nvCxnSpPr>
                <p:spPr bwMode="auto">
                  <a:xfrm>
                    <a:off x="3733800" y="4229103"/>
                    <a:ext cx="1447800" cy="12573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cxnSp>
                <p:nvCxnSpPr>
                  <p:cNvPr id="68" name="Straight Arrow Connector 67"/>
                  <p:cNvCxnSpPr>
                    <a:endCxn id="48" idx="2"/>
                  </p:cNvCxnSpPr>
                  <p:nvPr/>
                </p:nvCxnSpPr>
                <p:spPr bwMode="auto">
                  <a:xfrm flipV="1">
                    <a:off x="3733800" y="4800603"/>
                    <a:ext cx="1447800" cy="304797"/>
                  </a:xfrm>
                  <a:prstGeom prst="straightConnector1">
                    <a:avLst/>
                  </a:prstGeom>
                  <a:solidFill>
                    <a:schemeClr val="accent1"/>
                  </a:solidFill>
                  <a:ln w="38100" cap="flat" cmpd="sng" algn="ctr">
                    <a:solidFill>
                      <a:schemeClr val="accent2">
                        <a:lumMod val="75000"/>
                      </a:schemeClr>
                    </a:solidFill>
                    <a:prstDash val="solid"/>
                    <a:round/>
                    <a:headEnd type="none" w="med" len="med"/>
                    <a:tailEnd type="arrow"/>
                  </a:ln>
                  <a:effectLst/>
                </p:spPr>
              </p:cxnSp>
              <p:cxnSp>
                <p:nvCxnSpPr>
                  <p:cNvPr id="70" name="Straight Arrow Connector 69"/>
                  <p:cNvCxnSpPr>
                    <a:endCxn id="52" idx="2"/>
                  </p:cNvCxnSpPr>
                  <p:nvPr/>
                </p:nvCxnSpPr>
                <p:spPr bwMode="auto">
                  <a:xfrm flipV="1">
                    <a:off x="3733800" y="4114800"/>
                    <a:ext cx="1447800" cy="990601"/>
                  </a:xfrm>
                  <a:prstGeom prst="straightConnector1">
                    <a:avLst/>
                  </a:prstGeom>
                  <a:solidFill>
                    <a:schemeClr val="accent1"/>
                  </a:solidFill>
                  <a:ln w="38100" cap="flat" cmpd="sng" algn="ctr">
                    <a:solidFill>
                      <a:schemeClr val="accent2">
                        <a:lumMod val="75000"/>
                      </a:schemeClr>
                    </a:solidFill>
                    <a:prstDash val="solid"/>
                    <a:round/>
                    <a:headEnd type="none" w="med" len="med"/>
                    <a:tailEnd type="arrow"/>
                  </a:ln>
                  <a:effectLst/>
                </p:spPr>
              </p:cxnSp>
              <p:cxnSp>
                <p:nvCxnSpPr>
                  <p:cNvPr id="72" name="Straight Arrow Connector 71"/>
                  <p:cNvCxnSpPr>
                    <a:endCxn id="57" idx="2"/>
                  </p:cNvCxnSpPr>
                  <p:nvPr/>
                </p:nvCxnSpPr>
                <p:spPr bwMode="auto">
                  <a:xfrm>
                    <a:off x="3733800" y="5791201"/>
                    <a:ext cx="1447800" cy="457202"/>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74" name="Straight Arrow Connector 73"/>
                  <p:cNvCxnSpPr>
                    <a:endCxn id="52" idx="2"/>
                  </p:cNvCxnSpPr>
                  <p:nvPr/>
                </p:nvCxnSpPr>
                <p:spPr bwMode="auto">
                  <a:xfrm rot="5400000" flipH="1" flipV="1">
                    <a:off x="3619500" y="4229100"/>
                    <a:ext cx="1676400" cy="14478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76" name="Straight Arrow Connector 75"/>
                  <p:cNvCxnSpPr>
                    <a:stCxn id="53" idx="6"/>
                    <a:endCxn id="56" idx="2"/>
                  </p:cNvCxnSpPr>
                  <p:nvPr/>
                </p:nvCxnSpPr>
                <p:spPr bwMode="auto">
                  <a:xfrm flipV="1">
                    <a:off x="3733800" y="5486403"/>
                    <a:ext cx="1447800" cy="3429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79" name="TextBox 78"/>
                  <p:cNvSpPr txBox="1"/>
                  <p:nvPr/>
                </p:nvSpPr>
                <p:spPr>
                  <a:xfrm>
                    <a:off x="4361473" y="5611935"/>
                    <a:ext cx="6858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500</a:t>
                    </a:r>
                  </a:p>
                </p:txBody>
              </p:sp>
              <p:sp>
                <p:nvSpPr>
                  <p:cNvPr id="80" name="TextBox 79"/>
                  <p:cNvSpPr txBox="1"/>
                  <p:nvPr/>
                </p:nvSpPr>
                <p:spPr>
                  <a:xfrm>
                    <a:off x="4056185" y="5245589"/>
                    <a:ext cx="6858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4000</a:t>
                    </a:r>
                  </a:p>
                </p:txBody>
              </p:sp>
            </p:grpSp>
          </p:grpSp>
        </p:grpSp>
        <p:sp>
          <p:nvSpPr>
            <p:cNvPr id="66" name="Oval 65"/>
            <p:cNvSpPr/>
            <p:nvPr/>
          </p:nvSpPr>
          <p:spPr bwMode="auto">
            <a:xfrm>
              <a:off x="7696200" y="3657600"/>
              <a:ext cx="457200" cy="457200"/>
            </a:xfrm>
            <a:prstGeom prst="ellipse">
              <a:avLst/>
            </a:prstGeom>
            <a:solidFill>
              <a:srgbClr val="FFFF99"/>
            </a:solidFill>
            <a:ln w="9525" cap="flat" cmpd="sng" algn="ctr">
              <a:solidFill>
                <a:schemeClr val="tx1"/>
              </a:solidFill>
              <a:prstDash val="solid"/>
              <a:round/>
              <a:headEnd type="none" w="med" len="med"/>
              <a:tailEnd type="none" w="med" len="med"/>
            </a:ln>
            <a:effectLst/>
          </p:spPr>
          <p:txBody>
            <a:bodyPr vert="horz" wrap="square" lIns="9144" tIns="9144" rIns="9144" bIns="9144"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effectLst>
                    <a:outerShdw blurRad="38100" dist="38100" dir="2700000" algn="tl">
                      <a:srgbClr val="FFFFFF"/>
                    </a:outerShdw>
                  </a:effectLst>
                  <a:latin typeface="Arial" charset="0"/>
                </a:rPr>
                <a:t>E</a:t>
              </a:r>
            </a:p>
          </p:txBody>
        </p:sp>
        <p:sp>
          <p:nvSpPr>
            <p:cNvPr id="69" name="TextBox 68"/>
            <p:cNvSpPr txBox="1"/>
            <p:nvPr/>
          </p:nvSpPr>
          <p:spPr>
            <a:xfrm>
              <a:off x="8229600" y="3733800"/>
              <a:ext cx="609600" cy="261413"/>
            </a:xfrm>
            <a:prstGeom prst="rect">
              <a:avLst/>
            </a:prstGeom>
            <a:solidFill>
              <a:srgbClr val="99CCFF"/>
            </a:solid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500</a:t>
              </a:r>
            </a:p>
          </p:txBody>
        </p:sp>
        <p:cxnSp>
          <p:nvCxnSpPr>
            <p:cNvPr id="71" name="Straight Arrow Connector 70"/>
            <p:cNvCxnSpPr>
              <a:endCxn id="66" idx="2"/>
            </p:cNvCxnSpPr>
            <p:nvPr/>
          </p:nvCxnSpPr>
          <p:spPr bwMode="auto">
            <a:xfrm>
              <a:off x="6172200" y="2819400"/>
              <a:ext cx="1524000" cy="1066800"/>
            </a:xfrm>
            <a:prstGeom prst="straightConnector1">
              <a:avLst/>
            </a:prstGeom>
            <a:solidFill>
              <a:schemeClr val="accent1"/>
            </a:solidFill>
            <a:ln w="38100" cap="flat" cmpd="sng" algn="ctr">
              <a:solidFill>
                <a:schemeClr val="tx1"/>
              </a:solidFill>
              <a:prstDash val="sysDot"/>
              <a:round/>
              <a:headEnd type="none" w="med" len="med"/>
              <a:tailEnd type="arrow"/>
            </a:ln>
            <a:effectLst/>
          </p:spPr>
        </p:cxnSp>
        <p:sp>
          <p:nvSpPr>
            <p:cNvPr id="75" name="TextBox 74"/>
            <p:cNvSpPr txBox="1"/>
            <p:nvPr/>
          </p:nvSpPr>
          <p:spPr>
            <a:xfrm>
              <a:off x="6400800" y="3276600"/>
              <a:ext cx="685800" cy="326243"/>
            </a:xfrm>
            <a:prstGeom prst="rect">
              <a:avLst/>
            </a:prstGeom>
            <a:noFill/>
          </p:spPr>
          <p:txBody>
            <a:bodyPr wrap="square" lIns="9144" tIns="9144" rIns="9144" bIns="9144" rtlCol="0">
              <a:spAutoFit/>
            </a:bodyPr>
            <a:lstStyle/>
            <a:p>
              <a:pPr algn="ctr"/>
              <a:r>
                <a:rPr lang="en-US" sz="2000" b="1" dirty="0" smtClean="0">
                  <a:effectLst>
                    <a:outerShdw blurRad="38100" dist="38100" dir="2700000" algn="tl">
                      <a:srgbClr val="FFFFFF"/>
                    </a:outerShdw>
                  </a:effectLst>
                  <a:latin typeface="Arial" charset="0"/>
                </a:rPr>
                <a:t>500</a:t>
              </a:r>
            </a:p>
          </p:txBody>
        </p:sp>
      </p:gr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 y="3376557"/>
            <a:ext cx="6038850" cy="3095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9" name="Group 20"/>
          <p:cNvGrpSpPr/>
          <p:nvPr/>
        </p:nvGrpSpPr>
        <p:grpSpPr>
          <a:xfrm>
            <a:off x="381000" y="1019971"/>
            <a:ext cx="4495725" cy="3565520"/>
            <a:chOff x="325529" y="1905000"/>
            <a:chExt cx="4495725" cy="3565520"/>
          </a:xfrm>
        </p:grpSpPr>
        <p:sp>
          <p:nvSpPr>
            <p:cNvPr id="73" name="TextBox 72"/>
            <p:cNvSpPr txBox="1"/>
            <p:nvPr/>
          </p:nvSpPr>
          <p:spPr>
            <a:xfrm>
              <a:off x="325529" y="1905000"/>
              <a:ext cx="3352800" cy="707886"/>
            </a:xfrm>
            <a:prstGeom prst="rect">
              <a:avLst/>
            </a:prstGeom>
            <a:noFill/>
            <a:ln w="31750">
              <a:solidFill>
                <a:schemeClr val="tx1"/>
              </a:solidFill>
            </a:ln>
          </p:spPr>
          <p:txBody>
            <a:bodyPr wrap="square" rtlCol="0">
              <a:spAutoFit/>
            </a:bodyPr>
            <a:lstStyle/>
            <a:p>
              <a:pPr>
                <a:buFont typeface="Arial" pitchFamily="34" charset="0"/>
                <a:buChar char="•"/>
              </a:pPr>
              <a:r>
                <a:rPr lang="en-US" sz="2000" b="1" i="1" dirty="0" smtClean="0">
                  <a:effectLst>
                    <a:outerShdw blurRad="38100" dist="38100" dir="2700000" algn="tl">
                      <a:srgbClr val="FFFFFF"/>
                    </a:outerShdw>
                  </a:effectLst>
                  <a:latin typeface="Calibri" pitchFamily="34" charset="0"/>
                  <a:ea typeface="Verdana" pitchFamily="34" charset="0"/>
                  <a:cs typeface="Calibri" pitchFamily="34" charset="0"/>
                </a:rPr>
                <a:t>What are the circled entries?</a:t>
              </a:r>
            </a:p>
            <a:p>
              <a:pPr>
                <a:buFont typeface="Arial" pitchFamily="34" charset="0"/>
                <a:buChar char="•"/>
              </a:pPr>
              <a:r>
                <a:rPr lang="en-US" sz="2000" b="1" i="1" dirty="0" smtClean="0">
                  <a:effectLst>
                    <a:outerShdw blurRad="38100" dist="38100" dir="2700000" algn="tl">
                      <a:srgbClr val="FFFFFF"/>
                    </a:outerShdw>
                  </a:effectLst>
                  <a:latin typeface="Calibri" pitchFamily="34" charset="0"/>
                  <a:ea typeface="Verdana" pitchFamily="34" charset="0"/>
                  <a:cs typeface="Calibri" pitchFamily="34" charset="0"/>
                </a:rPr>
                <a:t>How to verify the total cost?</a:t>
              </a:r>
            </a:p>
          </p:txBody>
        </p:sp>
        <p:sp>
          <p:nvSpPr>
            <p:cNvPr id="78" name="Oval 77"/>
            <p:cNvSpPr/>
            <p:nvPr/>
          </p:nvSpPr>
          <p:spPr bwMode="auto">
            <a:xfrm>
              <a:off x="1837334" y="4860920"/>
              <a:ext cx="609600" cy="304800"/>
            </a:xfrm>
            <a:prstGeom prst="ellipse">
              <a:avLst/>
            </a:prstGeom>
            <a:noFill/>
            <a:ln w="317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83" name="Oval 82"/>
            <p:cNvSpPr/>
            <p:nvPr/>
          </p:nvSpPr>
          <p:spPr bwMode="auto">
            <a:xfrm>
              <a:off x="4211654" y="5165720"/>
              <a:ext cx="609600" cy="304800"/>
            </a:xfrm>
            <a:prstGeom prst="ellipse">
              <a:avLst/>
            </a:prstGeom>
            <a:noFill/>
            <a:ln w="317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sp>
        <p:nvSpPr>
          <p:cNvPr id="84" name="TextBox 83"/>
          <p:cNvSpPr txBox="1"/>
          <p:nvPr/>
        </p:nvSpPr>
        <p:spPr>
          <a:xfrm>
            <a:off x="6462039" y="4280691"/>
            <a:ext cx="2486132" cy="1631216"/>
          </a:xfrm>
          <a:prstGeom prst="rect">
            <a:avLst/>
          </a:prstGeom>
          <a:noFill/>
          <a:ln w="31750">
            <a:solidFill>
              <a:schemeClr val="tx1"/>
            </a:solidFill>
          </a:ln>
        </p:spPr>
        <p:txBody>
          <a:bodyPr wrap="square" rtlCol="0">
            <a:spAutoFit/>
          </a:bodyPr>
          <a:lstStyle/>
          <a:p>
            <a:r>
              <a:rPr lang="en-US" sz="2000" b="1" i="1" dirty="0" smtClean="0">
                <a:effectLst>
                  <a:outerShdw blurRad="38100" dist="38100" dir="2700000" algn="tl">
                    <a:srgbClr val="FFFFFF"/>
                  </a:outerShdw>
                </a:effectLst>
                <a:latin typeface="Calibri" pitchFamily="34" charset="0"/>
                <a:ea typeface="Verdana" pitchFamily="34" charset="0"/>
                <a:cs typeface="Verdana" pitchFamily="34" charset="0"/>
              </a:rPr>
              <a:t>You are responsible for understanding and explaining the Answer report and the Sensitivity report.</a:t>
            </a:r>
            <a:endParaRPr lang="en-US" b="1" i="1" dirty="0" smtClean="0">
              <a:effectLst>
                <a:outerShdw blurRad="38100" dist="38100" dir="2700000" algn="tl">
                  <a:srgbClr val="FFFFFF"/>
                </a:outerShdw>
              </a:effectLst>
              <a:latin typeface="Calibri" pitchFamily="34" charset="0"/>
              <a:ea typeface="Verdana" pitchFamily="34" charset="0"/>
              <a:cs typeface="Calibri"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329&quot;/&gt;&lt;/object&gt;&lt;object type=&quot;3&quot; unique_id=&quot;10005&quot;&gt;&lt;property id=&quot;20148&quot; value=&quot;5&quot;/&gt;&lt;property id=&quot;20300&quot; value=&quot;Slide 2&quot;/&gt;&lt;property id=&quot;20307&quot; value=&quot;309&quot;/&gt;&lt;/object&gt;&lt;object type=&quot;3&quot; unique_id=&quot;10006&quot;&gt;&lt;property id=&quot;20148&quot; value=&quot;5&quot;/&gt;&lt;property id=&quot;20300&quot; value=&quot;Slide 3&quot;/&gt;&lt;property id=&quot;20307&quot; value=&quot;331&quot;/&gt;&lt;/object&gt;&lt;object type=&quot;3&quot; unique_id=&quot;10007&quot;&gt;&lt;property id=&quot;20148&quot; value=&quot;5&quot;/&gt;&lt;property id=&quot;20300&quot; value=&quot;Slide 4&quot;/&gt;&lt;property id=&quot;20307&quot; value=&quot;319&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332&quot;/&gt;&lt;/object&gt;&lt;object type=&quot;3&quot; unique_id=&quot;10011&quot;&gt;&lt;property id=&quot;20148&quot; value=&quot;5&quot;/&gt;&lt;property id=&quot;20300&quot; value=&quot;Slide 9&quot;/&gt;&lt;property id=&quot;20307&quot; value=&quot;330&quot;/&gt;&lt;/object&gt;&lt;object type=&quot;3&quot; unique_id=&quot;10021&quot;&gt;&lt;property id=&quot;20148&quot; value=&quot;5&quot;/&gt;&lt;property id=&quot;20300&quot; value=&quot;Slide 8&quot;/&gt;&lt;property id=&quot;20307&quot; value=&quot;333&quot;/&gt;&lt;/object&gt;&lt;object type=&quot;3&quot; unique_id=&quot;10062&quot;&gt;&lt;property id=&quot;20148&quot; value=&quot;5&quot;/&gt;&lt;property id=&quot;20300&quot; value=&quot;Slide 7&quot;/&gt;&lt;property id=&quot;20307&quot; value=&quot;334&quot;/&gt;&lt;/object&gt;&lt;/object&gt;&lt;/object&gt;&lt;/database&gt;"/>
  <p:tag name="SECTOMILLISECCONVERTED" val="1"/>
</p:tagLst>
</file>

<file path=ppt/theme/theme1.xml><?xml version="1.0" encoding="utf-8"?>
<a:theme xmlns:a="http://schemas.openxmlformats.org/drawingml/2006/main" name="MGMT460">
  <a:themeElements>
    <a:clrScheme name="MGMT460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GMT460">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MGMT460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GMT460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GMT460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GMT460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GMT460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GMT460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GMT460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Settings\panwalkars\Application Data\Microsoft\Templates\MGMT460.pot</Template>
  <TotalTime>8866</TotalTime>
  <Words>3246</Words>
  <Application>Microsoft Macintosh PowerPoint</Application>
  <PresentationFormat>On-screen Show (4:3)</PresentationFormat>
  <Paragraphs>1177</Paragraphs>
  <Slides>26</Slides>
  <Notes>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MGMT460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Krannert School of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panwalkars</dc:creator>
  <cp:lastModifiedBy>Hossein Arsham</cp:lastModifiedBy>
  <cp:revision>727</cp:revision>
  <dcterms:created xsi:type="dcterms:W3CDTF">2003-07-14T19:30:24Z</dcterms:created>
  <dcterms:modified xsi:type="dcterms:W3CDTF">2013-10-21T13:37:43Z</dcterms:modified>
</cp:coreProperties>
</file>