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14"/>
  </p:notesMasterIdLst>
  <p:sldIdLst>
    <p:sldId id="256" r:id="rId2"/>
    <p:sldId id="257" r:id="rId3"/>
    <p:sldId id="259" r:id="rId4"/>
    <p:sldId id="316" r:id="rId5"/>
    <p:sldId id="346" r:id="rId6"/>
    <p:sldId id="347" r:id="rId7"/>
    <p:sldId id="350" r:id="rId8"/>
    <p:sldId id="317" r:id="rId9"/>
    <p:sldId id="348" r:id="rId10"/>
    <p:sldId id="349" r:id="rId11"/>
    <p:sldId id="292" r:id="rId12"/>
    <p:sldId id="351"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Mitchell" initials="TM" lastIdx="1" clrIdx="0">
    <p:extLst>
      <p:ext uri="{19B8F6BF-5375-455C-9EA6-DF929625EA0E}">
        <p15:presenceInfo xmlns:p15="http://schemas.microsoft.com/office/powerpoint/2012/main" userId="Thomas Mitch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C7C6A8-1649-425B-B5E0-E0A0997BE36E}">
  <a:tblStyle styleId="{A5C7C6A8-1649-425B-B5E0-E0A0997BE36E}"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50" autoAdjust="0"/>
  </p:normalViewPr>
  <p:slideViewPr>
    <p:cSldViewPr>
      <p:cViewPr varScale="1">
        <p:scale>
          <a:sx n="78" d="100"/>
          <a:sy n="78" d="100"/>
        </p:scale>
        <p:origin x="1594"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15T11:22:36.246"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10875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Arial"/>
              <a:ea typeface="Arial"/>
              <a:cs typeface="Arial"/>
              <a:sym typeface="Arial"/>
            </a:endParaRP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b="1" dirty="0"/>
              <a:t>1.2.2: </a:t>
            </a:r>
            <a:r>
              <a:rPr lang="en-US" b="1" dirty="0" err="1"/>
              <a:t>ProjectMe</a:t>
            </a:r>
            <a:r>
              <a:rPr lang="en-US" b="1" dirty="0"/>
              <a:t> Goal</a:t>
            </a:r>
          </a:p>
          <a:p>
            <a:pPr lvl="0" indent="-256032">
              <a:spcBef>
                <a:spcPts val="0"/>
              </a:spcBef>
            </a:pPr>
            <a:endParaRPr lang="en-US" b="1" dirty="0"/>
          </a:p>
          <a:p>
            <a:pPr lvl="0" indent="-256032">
              <a:spcBef>
                <a:spcPts val="0"/>
              </a:spcBef>
            </a:pPr>
            <a:r>
              <a:rPr lang="en-US" b="1" dirty="0"/>
              <a:t>1.2.2: Create your </a:t>
            </a:r>
            <a:r>
              <a:rPr lang="en-US" b="1" dirty="0" err="1"/>
              <a:t>ProjectMe</a:t>
            </a:r>
            <a:r>
              <a:rPr lang="en-US" b="1" dirty="0"/>
              <a:t> goal</a:t>
            </a: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The </a:t>
            </a:r>
            <a:r>
              <a:rPr lang="en-US" sz="1200" b="1" i="0" u="none" strike="noStrike" kern="1200" cap="none" dirty="0" err="1">
                <a:solidFill>
                  <a:schemeClr val="dk1"/>
                </a:solidFill>
                <a:effectLst/>
                <a:latin typeface="Arial"/>
                <a:ea typeface="Arial"/>
                <a:cs typeface="Arial"/>
                <a:sym typeface="Arial"/>
              </a:rPr>
              <a:t>ProjectMe</a:t>
            </a:r>
            <a:r>
              <a:rPr lang="en-US" sz="1200" b="1" i="0" u="none" strike="noStrike" kern="1200" cap="none" dirty="0">
                <a:solidFill>
                  <a:schemeClr val="dk1"/>
                </a:solidFill>
                <a:effectLst/>
                <a:latin typeface="Arial"/>
                <a:ea typeface="Arial"/>
                <a:cs typeface="Arial"/>
                <a:sym typeface="Arial"/>
              </a:rPr>
              <a:t> goal</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purpose of the </a:t>
            </a:r>
            <a:r>
              <a:rPr lang="en-US" sz="1200" b="0" i="0" u="none" strike="noStrike" kern="1200" cap="none" dirty="0" err="1">
                <a:solidFill>
                  <a:schemeClr val="dk1"/>
                </a:solidFill>
                <a:effectLst/>
                <a:latin typeface="Arial"/>
                <a:ea typeface="Arial"/>
                <a:cs typeface="Arial"/>
                <a:sym typeface="Arial"/>
              </a:rPr>
              <a:t>ProjectMe</a:t>
            </a:r>
            <a:r>
              <a:rPr lang="en-US" sz="1200" b="0" i="0" u="none" strike="noStrike" kern="1200" cap="none" dirty="0">
                <a:solidFill>
                  <a:schemeClr val="dk1"/>
                </a:solidFill>
                <a:effectLst/>
                <a:latin typeface="Arial"/>
                <a:ea typeface="Arial"/>
                <a:cs typeface="Arial"/>
                <a:sym typeface="Arial"/>
              </a:rPr>
              <a:t> is to provide a work in progress in which you as a student will apply the theories and research findings from the course to a concrete situation.</a:t>
            </a:r>
            <a:endParaRPr lang="en-IN"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This will be an individual, ongoing project in which you identify a goal you want to achieve.</a:t>
            </a:r>
          </a:p>
          <a:p>
            <a:pPr marL="457200" lvl="1" indent="0">
              <a:buFont typeface="Arial" pitchFamily="34" charset="0"/>
              <a:buNone/>
            </a:pPr>
            <a:endParaRPr lang="en-IN" dirty="0">
              <a:effectLst/>
              <a:latin typeface="Arial"/>
              <a:ea typeface="Arial"/>
              <a:cs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Guidelines</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Your goal must be quantifiable and achievable. It might be made public, so choose something you feel comfortable sharing. The goal cannot be to perform well in the course; choose something else instead.</a:t>
            </a:r>
            <a:endParaRPr lang="en-IN" sz="36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ability to plan is located in the prefrontal cortex and is uniquely human. Motivation is the underlying process that provides energy and direction for behavior. Behavior can vary in initiation, intensity, and persistence. Motivation can be affected by biological, environmental, emotional, social, and cognitive forces.</a:t>
            </a:r>
            <a:endParaRPr lang="en-IN" dirty="0">
              <a:effectLst/>
              <a:latin typeface="Arial"/>
              <a:ea typeface="Arial"/>
              <a:cs typeface="Arial"/>
            </a:endParaRPr>
          </a:p>
          <a:p>
            <a:pPr marL="17145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Self-control is the ability to regular and change thoughts, emotions, and behaviors. People with high self-control are not as affected by temptations. Poor self-control is associated with nearly every social problem. Interestingly, a study by Moffitt et al. (2011) showed a link between self-control at 3 and later health, wealth, and criminality at age 32.</a:t>
            </a:r>
            <a:endParaRPr lang="en-IN" sz="1600" b="0" i="0" u="none" strike="noStrike" kern="1200" cap="none" dirty="0">
              <a:solidFill>
                <a:schemeClr val="dk1"/>
              </a:solidFill>
              <a:effectLst/>
              <a:latin typeface="Arial"/>
              <a:ea typeface="Arial"/>
              <a:cs typeface="Arial"/>
              <a:sym typeface="Arial"/>
            </a:endParaRPr>
          </a:p>
        </p:txBody>
      </p:sp>
      <p:sp>
        <p:nvSpPr>
          <p:cNvPr id="344" name="Shape 3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Slide 2 is list of textbook LO numbers and statements</a:t>
            </a:r>
          </a:p>
        </p:txBody>
      </p:sp>
      <p:sp>
        <p:nvSpPr>
          <p:cNvPr id="98" name="Shape 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ability to imagine and prepare for the future is unique to humans, and while the study of motivation is a fairly new field, the concept has strong historical roots.</a:t>
            </a:r>
            <a:endParaRPr lang="en-IN" dirty="0">
              <a:effectLst/>
              <a:latin typeface="Arial"/>
              <a:ea typeface="Arial"/>
              <a:cs typeface="Arial"/>
            </a:endParaRPr>
          </a:p>
          <a:p>
            <a:pPr marL="17145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Motivation is critical because of the wide variety of temptations and their connections to social problems.</a:t>
            </a:r>
            <a:endParaRPr lang="en-US" sz="2800" b="0" i="0" u="none" strike="noStrike" kern="1200" cap="none" dirty="0">
              <a:solidFill>
                <a:schemeClr val="dk1"/>
              </a:solidFill>
              <a:latin typeface="Arial"/>
              <a:ea typeface="Arial"/>
              <a:cs typeface="Arial"/>
              <a:sym typeface="Arial"/>
            </a:endParaRPr>
          </a:p>
        </p:txBody>
      </p:sp>
      <p:sp>
        <p:nvSpPr>
          <p:cNvPr id="112" name="Shape 1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dirty="0"/>
              <a:t>1.1: Analyze the characteristics of motivation</a:t>
            </a:r>
          </a:p>
          <a:p>
            <a:pPr marL="0" marR="0" lvl="0" indent="0" algn="l" rtl="0">
              <a:spcBef>
                <a:spcPts val="0"/>
              </a:spcBef>
              <a:buSzPct val="25000"/>
              <a:buNone/>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How are humans different from animals?</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While animals have demonstrated language and self-awareness, the ability to anticipate the future appears to be a human trait.</a:t>
            </a:r>
            <a:endParaRPr lang="en-IN"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Humans are able to project their minds into the future.</a:t>
            </a:r>
            <a:endParaRPr lang="en-IN"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ability to think into the future develops as humans grow up.</a:t>
            </a:r>
          </a:p>
          <a:p>
            <a:pPr marL="457200" lvl="1" indent="0">
              <a:buFont typeface="Arial" pitchFamily="34" charset="0"/>
              <a:buNone/>
            </a:pPr>
            <a:endParaRPr lang="en-US" b="1" dirty="0"/>
          </a:p>
          <a:p>
            <a:pPr marL="0" lvl="0" indent="0">
              <a:buFont typeface="Arial" panose="020B0604020202020204" pitchFamily="34" charset="0"/>
              <a:buNone/>
            </a:pPr>
            <a:r>
              <a:rPr lang="en-US" sz="1200" b="1" dirty="0">
                <a:effectLst/>
                <a:latin typeface="Arial"/>
                <a:ea typeface="Arial"/>
              </a:rPr>
              <a:t>1.1.1: Motivation Is Future Oriented</a:t>
            </a: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0" lvl="0" indent="0">
              <a:buFont typeface="Arial" panose="020B0604020202020204" pitchFamily="34" charset="0"/>
              <a:buNone/>
            </a:pPr>
            <a:r>
              <a:rPr lang="en-US" sz="1200" b="1" dirty="0">
                <a:effectLst/>
                <a:latin typeface="Arial"/>
                <a:ea typeface="Arial"/>
              </a:rPr>
              <a:t>1.1.1: Explain how motivation is future oriented</a:t>
            </a:r>
            <a:endParaRPr lang="en-US" sz="1200" b="1" i="0" u="none" strike="noStrike" kern="1200" cap="none" dirty="0">
              <a:solidFill>
                <a:schemeClr val="dk1"/>
              </a:solidFill>
              <a:effectLst/>
              <a:latin typeface="Arial"/>
              <a:ea typeface="Arial"/>
              <a:cs typeface="Arial"/>
              <a:sym typeface="Arial"/>
            </a:endParaRP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Lobotomies</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 lobotomy severs connections to the prefrontal cortex.</a:t>
            </a:r>
            <a:endParaRPr lang="en-IN"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procedure was popular during the 1940s and 1950s.</a:t>
            </a:r>
            <a:endParaRPr lang="en-IN"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While lobotomies appeared to have no impact on intelligence and memory, they did impact planning and sticking to goals.</a:t>
            </a:r>
          </a:p>
          <a:p>
            <a:pPr marL="457200" lvl="1" indent="0">
              <a:buFont typeface="Arial" pitchFamily="34" charset="0"/>
              <a:buNone/>
            </a:pPr>
            <a:endParaRPr lang="en-IN" dirty="0">
              <a:effectLst/>
              <a:latin typeface="Arial"/>
              <a:ea typeface="Arial"/>
              <a:cs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Goals</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Goals are cognitive representations of the future that an individual is committed to approach or avoid.</a:t>
            </a:r>
            <a:endParaRPr lang="en-IN"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Lobotomized patients could not avoid temptations, reverting to pleasure-seeking animals.</a:t>
            </a:r>
            <a:endParaRPr lang="en-IN"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prefrontal lobe is where the ability to anticipate the future, plan for it, and set goals accordingly is located.</a:t>
            </a:r>
            <a:endParaRPr lang="en-IN" sz="18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endParaRPr lang="en-US" sz="1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b="1" dirty="0"/>
              <a:t>1.1.2: Defining Motivation</a:t>
            </a:r>
          </a:p>
          <a:p>
            <a:pPr marL="0" indent="0">
              <a:spcBef>
                <a:spcPts val="0"/>
              </a:spcBef>
              <a:buNone/>
            </a:pPr>
            <a:endParaRPr lang="en-US" b="1" dirty="0"/>
          </a:p>
          <a:p>
            <a:pPr indent="-256032">
              <a:spcBef>
                <a:spcPts val="0"/>
              </a:spcBef>
            </a:pPr>
            <a:r>
              <a:rPr lang="en-US" b="1" dirty="0"/>
              <a:t>1.1.2: Define motivation</a:t>
            </a:r>
            <a:endParaRPr lang="en-US" sz="1200" b="1" i="0" u="none" strike="noStrike" kern="1200" cap="none" dirty="0">
              <a:solidFill>
                <a:schemeClr val="dk1"/>
              </a:solidFill>
              <a:effectLst/>
              <a:latin typeface="Arial"/>
              <a:ea typeface="Arial"/>
              <a:cs typeface="Arial"/>
              <a:sym typeface="Arial"/>
            </a:endParaRP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the definition of motivation?</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Latin word </a:t>
            </a:r>
            <a:r>
              <a:rPr lang="en-US" sz="1200" b="0" i="1" u="none" strike="noStrike" kern="1200" cap="none" dirty="0" err="1">
                <a:solidFill>
                  <a:schemeClr val="dk1"/>
                </a:solidFill>
                <a:effectLst/>
                <a:latin typeface="Arial"/>
                <a:ea typeface="Arial"/>
                <a:cs typeface="Arial"/>
                <a:sym typeface="Arial"/>
              </a:rPr>
              <a:t>motus</a:t>
            </a:r>
            <a:r>
              <a:rPr lang="en-US" sz="1200" b="0" i="0" u="none" strike="noStrike" kern="1200" cap="none" dirty="0">
                <a:solidFill>
                  <a:schemeClr val="dk1"/>
                </a:solidFill>
                <a:effectLst/>
                <a:latin typeface="Arial"/>
                <a:ea typeface="Arial"/>
                <a:cs typeface="Arial"/>
                <a:sym typeface="Arial"/>
              </a:rPr>
              <a:t> means to move, and was first used by Cicero when he refers to the motion or stirring of the soul as </a:t>
            </a:r>
            <a:r>
              <a:rPr lang="en-US" sz="1200" b="0" i="1" u="none" strike="noStrike" kern="1200" cap="none" dirty="0" err="1">
                <a:solidFill>
                  <a:schemeClr val="dk1"/>
                </a:solidFill>
                <a:effectLst/>
                <a:latin typeface="Arial"/>
                <a:ea typeface="Arial"/>
                <a:cs typeface="Arial"/>
                <a:sym typeface="Arial"/>
              </a:rPr>
              <a:t>motus</a:t>
            </a:r>
            <a:r>
              <a:rPr lang="en-US" sz="1200" b="0" i="1" u="none" strike="noStrike" kern="1200" cap="none" dirty="0">
                <a:solidFill>
                  <a:schemeClr val="dk1"/>
                </a:solidFill>
                <a:effectLst/>
                <a:latin typeface="Arial"/>
                <a:ea typeface="Arial"/>
                <a:cs typeface="Arial"/>
                <a:sym typeface="Arial"/>
              </a:rPr>
              <a:t> animi</a:t>
            </a:r>
            <a:r>
              <a:rPr lang="en-US" sz="1200" b="0" i="0" u="none" strike="noStrike" kern="1200" cap="none" dirty="0">
                <a:solidFill>
                  <a:schemeClr val="dk1"/>
                </a:solidFill>
                <a:effectLst/>
                <a:latin typeface="Arial"/>
                <a:ea typeface="Arial"/>
                <a:cs typeface="Arial"/>
                <a:sym typeface="Arial"/>
              </a:rPr>
              <a:t>. </a:t>
            </a:r>
            <a:endParaRPr lang="en-IN"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Schopenhauer first used the word “motivation” in 1813 to describe the underlying processes that provide energy and direction for behavior.</a:t>
            </a:r>
          </a:p>
          <a:p>
            <a:pPr marL="457200" lvl="1" indent="0">
              <a:buFont typeface="Arial" pitchFamily="34" charset="0"/>
              <a:buNone/>
            </a:pPr>
            <a:endParaRPr lang="en-IN" dirty="0">
              <a:effectLst/>
              <a:latin typeface="Arial"/>
              <a:ea typeface="Arial"/>
              <a:cs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The components of the energy within motivation</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Initiation is the starting of a behavior.</a:t>
            </a:r>
            <a:endParaRPr lang="en-IN"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Intensity is the amount of resources expended to carry out the behavior.</a:t>
            </a:r>
            <a:endParaRPr lang="en-IN"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Persistence is the continuing of the expenditure until the behavior is completed.</a:t>
            </a:r>
            <a:endParaRPr lang="en-IN"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How do these components vary by each situation?</a:t>
            </a:r>
            <a:endParaRPr lang="en-IN" sz="28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endParaRPr lang="en-US" sz="1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b="1" dirty="0"/>
              <a:t>1.1.3: Goals and Motivation</a:t>
            </a:r>
          </a:p>
          <a:p>
            <a:pPr marL="0" indent="0">
              <a:spcBef>
                <a:spcPts val="0"/>
              </a:spcBef>
              <a:buNone/>
            </a:pPr>
            <a:endParaRPr lang="en-US" b="1" dirty="0"/>
          </a:p>
          <a:p>
            <a:pPr indent="-256032">
              <a:spcBef>
                <a:spcPts val="0"/>
              </a:spcBef>
            </a:pPr>
            <a:r>
              <a:rPr lang="en-US" b="1" dirty="0"/>
              <a:t>1.1.3: Describe the relationship between goals and motivation</a:t>
            </a:r>
            <a:endParaRPr lang="en-US" sz="1200" b="1" i="0" u="none" strike="noStrike" kern="1200" cap="none" dirty="0">
              <a:solidFill>
                <a:schemeClr val="dk1"/>
              </a:solidFill>
              <a:effectLst/>
              <a:latin typeface="Arial"/>
              <a:ea typeface="Arial"/>
              <a:cs typeface="Arial"/>
              <a:sym typeface="Arial"/>
            </a:endParaRP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The Three-Step Process to Achieve a Goal</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1.1: Using the Three-Step Process to Achieve Your Goal .</a:t>
            </a:r>
            <a:endParaRPr lang="en-IN"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Goal-seeking is not always conscious.</a:t>
            </a:r>
            <a:endParaRPr lang="en-IN"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What factors, both internal and external, do you think affect the goal-achieving process?</a:t>
            </a:r>
          </a:p>
          <a:p>
            <a:pPr marL="457200" lvl="1" indent="0">
              <a:buFont typeface="Arial" pitchFamily="34" charset="0"/>
              <a:buNone/>
            </a:pPr>
            <a:endParaRPr lang="en-IN" dirty="0">
              <a:effectLst/>
              <a:latin typeface="Arial"/>
              <a:ea typeface="Arial"/>
              <a:cs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Why study motivation?</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Humans are naturally people-watchers and want to understand why people act the way they do.</a:t>
            </a:r>
            <a:endParaRPr lang="en-IN"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We also want to know what affects our own goals.</a:t>
            </a:r>
            <a:r>
              <a:rPr lang="en-IN" dirty="0">
                <a:effectLst/>
              </a:rPr>
              <a:t> </a:t>
            </a:r>
            <a:r>
              <a:rPr lang="en-US" sz="1600" b="0" i="0" u="none" strike="noStrike" kern="1200" cap="none" dirty="0">
                <a:solidFill>
                  <a:schemeClr val="dk1"/>
                </a:solidFill>
                <a:effectLst/>
                <a:latin typeface="Arial"/>
                <a:ea typeface="Arial"/>
                <a:cs typeface="Arial"/>
                <a:sym typeface="Arial"/>
              </a:rPr>
              <a:t>This figure is not listed in the template.</a:t>
            </a:r>
            <a:endParaRPr lang="en-IN" sz="28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b="1" dirty="0"/>
              <a:t>1.2: Explain how self-control positively affects motivation</a:t>
            </a: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factors affect life success?</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How have societal focuses on intelligence and self-esteem affected people, especially the younger generations?</a:t>
            </a:r>
          </a:p>
          <a:p>
            <a:pPr marL="457200" lvl="1" indent="0">
              <a:buFont typeface="Arial" pitchFamily="34" charset="0"/>
              <a:buNone/>
            </a:pPr>
            <a:endParaRPr lang="en-IN" dirty="0">
              <a:effectLst/>
              <a:latin typeface="Arial"/>
              <a:ea typeface="Arial"/>
              <a:cs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Self-control</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Self-control is what allows us to become the person we want to be.</a:t>
            </a:r>
            <a:endParaRPr lang="en-IN"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Some people have low self-control and are slaves to their impulses.</a:t>
            </a:r>
            <a:endParaRPr lang="en-IN"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How are social problems linked to self-control?</a:t>
            </a:r>
            <a:endParaRPr lang="en-IN" sz="24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sz="1200" b="1" dirty="0">
                <a:effectLst/>
                <a:latin typeface="Arial"/>
                <a:ea typeface="Arial"/>
              </a:rPr>
              <a:t>1.2.1: Importance of Self-Control</a:t>
            </a:r>
            <a:endParaRPr lang="en-US" b="1" dirty="0"/>
          </a:p>
          <a:p>
            <a:pPr marL="0" lvl="0" indent="0">
              <a:spcBef>
                <a:spcPts val="0"/>
              </a:spcBef>
              <a:buNone/>
            </a:pPr>
            <a:endParaRPr lang="en-US" b="1" dirty="0"/>
          </a:p>
          <a:p>
            <a:pPr lvl="0" indent="-256032">
              <a:spcBef>
                <a:spcPts val="0"/>
              </a:spcBef>
            </a:pPr>
            <a:r>
              <a:rPr lang="en-US" sz="1200" b="1" dirty="0">
                <a:effectLst/>
                <a:latin typeface="Arial"/>
                <a:ea typeface="Arial"/>
              </a:rPr>
              <a:t>1.2.1: Determine the relationship between temptation and self-control</a:t>
            </a:r>
            <a:endParaRPr lang="en-US" b="1" dirty="0"/>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the relationship between temptation and self-control?</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Hofmann, </a:t>
            </a:r>
            <a:r>
              <a:rPr lang="en-US" sz="1200" b="0" i="0" u="none" strike="noStrike" kern="1200" cap="none" dirty="0" err="1">
                <a:solidFill>
                  <a:schemeClr val="dk1"/>
                </a:solidFill>
                <a:effectLst/>
                <a:latin typeface="Arial"/>
                <a:ea typeface="Arial"/>
                <a:cs typeface="Arial"/>
                <a:sym typeface="Arial"/>
              </a:rPr>
              <a:t>Baumeister</a:t>
            </a:r>
            <a:r>
              <a:rPr lang="en-US" sz="1200" b="0" i="0" u="none" strike="noStrike" kern="1200" cap="none" dirty="0">
                <a:solidFill>
                  <a:schemeClr val="dk1"/>
                </a:solidFill>
                <a:effectLst/>
                <a:latin typeface="Arial"/>
                <a:ea typeface="Arial"/>
                <a:cs typeface="Arial"/>
                <a:sym typeface="Arial"/>
              </a:rPr>
              <a:t>, </a:t>
            </a:r>
            <a:r>
              <a:rPr lang="en-US" sz="1200" b="0" i="0" u="none" strike="noStrike" kern="1200" cap="none" dirty="0" err="1">
                <a:solidFill>
                  <a:schemeClr val="dk1"/>
                </a:solidFill>
                <a:effectLst/>
                <a:latin typeface="Arial"/>
                <a:ea typeface="Arial"/>
                <a:cs typeface="Arial"/>
                <a:sym typeface="Arial"/>
              </a:rPr>
              <a:t>Förster</a:t>
            </a:r>
            <a:r>
              <a:rPr lang="en-US" sz="1200" b="0" i="0" u="none" strike="noStrike" kern="1200" cap="none" dirty="0">
                <a:solidFill>
                  <a:schemeClr val="dk1"/>
                </a:solidFill>
                <a:effectLst/>
                <a:latin typeface="Arial"/>
                <a:ea typeface="Arial"/>
                <a:cs typeface="Arial"/>
                <a:sym typeface="Arial"/>
              </a:rPr>
              <a:t>, and </a:t>
            </a:r>
            <a:r>
              <a:rPr lang="en-US" sz="1200" b="0" i="0" u="none" strike="noStrike" kern="1200" cap="none" dirty="0" err="1">
                <a:solidFill>
                  <a:schemeClr val="dk1"/>
                </a:solidFill>
                <a:effectLst/>
                <a:latin typeface="Arial"/>
                <a:ea typeface="Arial"/>
                <a:cs typeface="Arial"/>
                <a:sym typeface="Arial"/>
              </a:rPr>
              <a:t>Vohs</a:t>
            </a:r>
            <a:r>
              <a:rPr lang="en-US" sz="1200" b="0" i="0" u="none" strike="noStrike" kern="1200" cap="none" dirty="0">
                <a:solidFill>
                  <a:schemeClr val="dk1"/>
                </a:solidFill>
                <a:effectLst/>
                <a:latin typeface="Arial"/>
                <a:ea typeface="Arial"/>
                <a:cs typeface="Arial"/>
                <a:sym typeface="Arial"/>
              </a:rPr>
              <a:t> (2012) demonstrated that temptation is the norm.</a:t>
            </a:r>
            <a:endParaRPr lang="en-IN"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most common temptations are eating, drinking nonalcoholic beverages, and sleeping.</a:t>
            </a:r>
            <a:endParaRPr lang="en-IN"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Leisure, social interactions, and media were also popular.</a:t>
            </a:r>
            <a:endParaRPr lang="en-IN"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highest intensity temptations were sex, sleep, playing sports, and social interaction. Cigarettes and alcohol were the lowest.</a:t>
            </a:r>
          </a:p>
          <a:p>
            <a:pPr marL="457200" lvl="1" indent="0">
              <a:buFont typeface="Arial" pitchFamily="34" charset="0"/>
              <a:buNone/>
            </a:pPr>
            <a:endParaRPr lang="en-IN" dirty="0">
              <a:effectLst/>
              <a:latin typeface="Arial"/>
              <a:ea typeface="Arial"/>
              <a:cs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How often do we exert self-control?</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Hofmann et al. (2012) study shows temptations are ubiquitous.</a:t>
            </a:r>
            <a:endParaRPr lang="en-IN"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Moffitt et al. (2011) found that children who had high self-control at age 3 had better health and wealth at age 32 than children will lower self-control.</a:t>
            </a:r>
            <a:endParaRPr lang="en-IN" sz="2400" b="1" i="0" u="none" strike="noStrike" kern="1200" cap="none" dirty="0">
              <a:solidFill>
                <a:schemeClr val="dk1"/>
              </a:solidFill>
              <a:effectLst/>
              <a:latin typeface="Arial"/>
              <a:ea typeface="Arial"/>
              <a:cs typeface="Arial"/>
              <a:sym typeface="Arial"/>
            </a:endParaRPr>
          </a:p>
          <a:p>
            <a:pPr marL="0" indent="0">
              <a:buFont typeface="Arial" pitchFamily="34" charset="0"/>
              <a:buNone/>
            </a:pPr>
            <a:endParaRPr lang="en-IN" sz="1200" b="1"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endParaRPr lang="en-US" sz="1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0" name="Shape 2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25" name="Shape 25"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8"/>
        <p:cNvGrpSpPr/>
        <p:nvPr/>
      </p:nvGrpSpPr>
      <p:grpSpPr>
        <a:xfrm>
          <a:off x="0" y="0"/>
          <a:ext cx="0" cy="0"/>
          <a:chOff x="0" y="0"/>
          <a:chExt cx="0" cy="0"/>
        </a:xfrm>
      </p:grpSpPr>
      <p:sp>
        <p:nvSpPr>
          <p:cNvPr id="80" name="Shape 8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
        <p:nvSpPr>
          <p:cNvPr id="5"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8"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8"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40" name="Shape 40"/>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8" name="Shape 4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
        <p:nvSpPr>
          <p:cNvPr id="7"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2">
            <a:alphaModFix/>
          </a:blip>
          <a:srcRect/>
          <a:stretch/>
        </p:blipFill>
        <p:spPr>
          <a:xfrm>
            <a:off x="457200" y="6376789"/>
            <a:ext cx="917999" cy="2799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Kurt_Lewi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Dr._Seus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lvl="0">
              <a:buSzPct val="25000"/>
            </a:pPr>
            <a:r>
              <a:rPr lang="en-IN" dirty="0" err="1"/>
              <a:t>Burkley</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90" name="Shape 90"/>
          <p:cNvSpPr txBox="1">
            <a:spLocks noGrp="1"/>
          </p:cNvSpPr>
          <p:nvPr>
            <p:ph type="body" idx="1"/>
          </p:nvPr>
        </p:nvSpPr>
        <p:spPr>
          <a:xfrm>
            <a:off x="457200" y="816429"/>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dirty="0">
                <a:solidFill>
                  <a:srgbClr val="007FA3"/>
                </a:solidFill>
                <a:latin typeface="Arial"/>
                <a:ea typeface="Arial"/>
                <a:cs typeface="Arial"/>
                <a:sym typeface="Arial"/>
              </a:rPr>
              <a:t>First edition </a:t>
            </a:r>
          </a:p>
        </p:txBody>
      </p:sp>
      <p:pic>
        <p:nvPicPr>
          <p:cNvPr id="5122" name="Picture 2" descr="Front Cover: Motivation Science, First Edition by Edward Burkley/Melissa Burkley"/>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0800000" flipH="1" flipV="1">
            <a:off x="478938" y="1705907"/>
            <a:ext cx="3374450" cy="4317972"/>
          </a:xfrm>
          <a:prstGeom prst="rect">
            <a:avLst/>
          </a:prstGeom>
          <a:noFill/>
          <a:extLst>
            <a:ext uri="{909E8E84-426E-40DD-AFC4-6F175D3DCCD1}">
              <a14:hiddenFill xmlns:a14="http://schemas.microsoft.com/office/drawing/2010/main">
                <a:solidFill>
                  <a:srgbClr val="FFFFFF"/>
                </a:solidFill>
              </a14:hiddenFill>
            </a:ext>
          </a:extLst>
        </p:spPr>
      </p:pic>
      <p:sp>
        <p:nvSpPr>
          <p:cNvPr id="92" name="Shape 92"/>
          <p:cNvSpPr txBox="1">
            <a:spLocks noGrp="1"/>
          </p:cNvSpPr>
          <p:nvPr>
            <p:ph type="body" idx="2"/>
          </p:nvPr>
        </p:nvSpPr>
        <p:spPr>
          <a:xfrm>
            <a:off x="5029200" y="1600200"/>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1</a:t>
            </a:r>
          </a:p>
        </p:txBody>
      </p:sp>
      <p:sp>
        <p:nvSpPr>
          <p:cNvPr id="93" name="Shape 93"/>
          <p:cNvSpPr txBox="1">
            <a:spLocks noGrp="1"/>
          </p:cNvSpPr>
          <p:nvPr>
            <p:ph type="body" idx="3"/>
          </p:nvPr>
        </p:nvSpPr>
        <p:spPr>
          <a:xfrm>
            <a:off x="5029200" y="3200400"/>
            <a:ext cx="3657600" cy="2925763"/>
          </a:xfrm>
          <a:prstGeom prst="rect">
            <a:avLst/>
          </a:prstGeom>
          <a:noFill/>
          <a:ln>
            <a:noFill/>
          </a:ln>
        </p:spPr>
        <p:txBody>
          <a:bodyPr lIns="0" tIns="0" rIns="0" bIns="0" anchor="t" anchorCtr="0">
            <a:noAutofit/>
          </a:bodyPr>
          <a:lstStyle/>
          <a:p>
            <a:pPr lvl="0">
              <a:buSzPct val="25000"/>
            </a:pPr>
            <a:r>
              <a:rPr lang="en-US" dirty="0"/>
              <a:t>The Science of Motivation</a:t>
            </a:r>
          </a:p>
        </p:txBody>
      </p:sp>
      <p:sp>
        <p:nvSpPr>
          <p:cNvPr id="9" name="Shape 83"/>
          <p:cNvSpPr txBox="1"/>
          <p:nvPr/>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B92FE808-CC0B-4328-9AFC-1199D41D7156}"/>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1</a:t>
            </a:fld>
            <a:endParaRPr lang="en-US" sz="9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1.2: Why Is Motivation Important? (1 of 4)</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95400"/>
            <a:ext cx="8229600" cy="4800600"/>
          </a:xfrm>
          <a:prstGeom prst="rect">
            <a:avLst/>
          </a:prstGeom>
          <a:noFill/>
          <a:ln>
            <a:noFill/>
          </a:ln>
        </p:spPr>
        <p:txBody>
          <a:bodyPr lIns="0" tIns="0" rIns="0" bIns="0" anchor="t" anchorCtr="0">
            <a:noAutofit/>
          </a:bodyPr>
          <a:lstStyle/>
          <a:p>
            <a:pPr lvl="0" indent="-256032">
              <a:spcBef>
                <a:spcPts val="0"/>
              </a:spcBef>
            </a:pPr>
            <a:r>
              <a:rPr lang="en-US" dirty="0"/>
              <a:t>1.2.2: </a:t>
            </a:r>
            <a:r>
              <a:rPr lang="en-US" dirty="0" err="1"/>
              <a:t>ProjectMe</a:t>
            </a:r>
            <a:r>
              <a:rPr lang="en-US" dirty="0"/>
              <a:t> Goal</a:t>
            </a:r>
          </a:p>
          <a:p>
            <a:pPr lvl="0" indent="-256032">
              <a:spcBef>
                <a:spcPts val="0"/>
              </a:spcBef>
            </a:pPr>
            <a:endParaRPr lang="en-US" dirty="0"/>
          </a:p>
          <a:p>
            <a:pPr lvl="0" indent="-256032">
              <a:spcBef>
                <a:spcPts val="0"/>
              </a:spcBef>
            </a:pPr>
            <a:r>
              <a:rPr lang="en-US" dirty="0"/>
              <a:t>1.2.2: Create your </a:t>
            </a:r>
            <a:r>
              <a:rPr lang="en-US" dirty="0" err="1"/>
              <a:t>ProjectMe</a:t>
            </a:r>
            <a:r>
              <a:rPr lang="en-US" dirty="0"/>
              <a:t> goal</a:t>
            </a:r>
          </a:p>
          <a:p>
            <a:pPr lvl="1"/>
            <a:r>
              <a:rPr lang="en-US" dirty="0"/>
              <a:t>The </a:t>
            </a:r>
            <a:r>
              <a:rPr lang="en-US" dirty="0" err="1"/>
              <a:t>ProjectMe</a:t>
            </a:r>
            <a:r>
              <a:rPr lang="en-US" dirty="0"/>
              <a:t> goal</a:t>
            </a:r>
            <a:endParaRPr lang="en-IN" dirty="0"/>
          </a:p>
          <a:p>
            <a:pPr lvl="2">
              <a:buFont typeface="Arial" pitchFamily="34" charset="0"/>
              <a:buChar char="•"/>
            </a:pPr>
            <a:r>
              <a:rPr lang="en-US" dirty="0"/>
              <a:t>Application of theories and research</a:t>
            </a:r>
            <a:endParaRPr lang="en-IN" dirty="0"/>
          </a:p>
          <a:p>
            <a:pPr lvl="2">
              <a:buFont typeface="Arial" pitchFamily="34" charset="0"/>
              <a:buChar char="•"/>
            </a:pPr>
            <a:r>
              <a:rPr lang="en-US" dirty="0"/>
              <a:t>Concrete, self-relevant situation</a:t>
            </a:r>
            <a:endParaRPr lang="en-IN" dirty="0"/>
          </a:p>
          <a:p>
            <a:pPr lvl="1"/>
            <a:r>
              <a:rPr lang="en-US" dirty="0"/>
              <a:t>Guidelines</a:t>
            </a:r>
            <a:endParaRPr lang="en-IN" dirty="0"/>
          </a:p>
          <a:p>
            <a:pPr lvl="2">
              <a:buFont typeface="Arial" pitchFamily="34" charset="0"/>
              <a:buChar char="•"/>
            </a:pPr>
            <a:r>
              <a:rPr lang="en-US" dirty="0"/>
              <a:t>Pick a goal</a:t>
            </a:r>
            <a:endParaRPr lang="en-IN" dirty="0"/>
          </a:p>
          <a:p>
            <a:pPr lvl="2">
              <a:buFont typeface="Arial" pitchFamily="34" charset="0"/>
              <a:buChar char="•"/>
            </a:pPr>
            <a:r>
              <a:rPr lang="en-US" dirty="0"/>
              <a:t>Weekly monitoring</a:t>
            </a:r>
            <a:endParaRPr lang="en-IN" dirty="0"/>
          </a:p>
          <a:p>
            <a:pPr lvl="2">
              <a:buFont typeface="Arial" pitchFamily="34" charset="0"/>
              <a:buChar char="•"/>
            </a:pPr>
            <a:r>
              <a:rPr lang="en-US" dirty="0"/>
              <a:t>Length of the class (be realistic)</a:t>
            </a:r>
            <a:endParaRPr lang="en-IN" dirty="0"/>
          </a:p>
          <a:p>
            <a:pPr lvl="2">
              <a:buFont typeface="Arial" pitchFamily="34" charset="0"/>
              <a:buChar char="•"/>
            </a:pPr>
            <a:r>
              <a:rPr lang="en-US" dirty="0"/>
              <a:t>Public</a:t>
            </a:r>
            <a:endParaRPr lang="en-IN" dirty="0"/>
          </a:p>
          <a:p>
            <a:pPr lvl="2">
              <a:buFont typeface="Arial" pitchFamily="34" charset="0"/>
              <a:buChar char="•"/>
            </a:pPr>
            <a:r>
              <a:rPr lang="en-US" dirty="0"/>
              <a:t>Legal</a:t>
            </a:r>
            <a:endParaRPr lang="en-IN" dirty="0"/>
          </a:p>
          <a:p>
            <a:pPr lvl="2">
              <a:buFont typeface="Arial" pitchFamily="34" charset="0"/>
              <a:buChar char="•"/>
            </a:pPr>
            <a:r>
              <a:rPr lang="en-US" dirty="0"/>
              <a:t>Not to perform well in the class</a:t>
            </a:r>
            <a:endParaRPr lang="en-US" b="0" i="0" u="none" strike="noStrike" cap="none" dirty="0">
              <a:solidFill>
                <a:schemeClr val="dk1"/>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708AC7AD-DA8F-4603-AEEB-7EF5F57B1C72}"/>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10</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95227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439950"/>
            <a:ext cx="8229600" cy="550650"/>
          </a:xfrm>
          <a:prstGeom prst="rect">
            <a:avLst/>
          </a:prstGeom>
          <a:noFill/>
          <a:ln>
            <a:noFill/>
          </a:ln>
        </p:spPr>
        <p:txBody>
          <a:bodyPr lIns="0" tIns="0" rIns="0" bIns="0" anchor="b" anchorCtr="0">
            <a:noAutofit/>
          </a:bodyPr>
          <a:lstStyle/>
          <a:p>
            <a:pPr lvl="0">
              <a:buSzPct val="25000"/>
            </a:pPr>
            <a:r>
              <a:rPr lang="en-US" dirty="0"/>
              <a:t>Summary: The Science of Motivation</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347" name="Shape 347"/>
          <p:cNvSpPr txBox="1">
            <a:spLocks noGrp="1"/>
          </p:cNvSpPr>
          <p:nvPr>
            <p:ph type="body" idx="1"/>
          </p:nvPr>
        </p:nvSpPr>
        <p:spPr>
          <a:xfrm>
            <a:off x="457200" y="1417637"/>
            <a:ext cx="8229600" cy="4525963"/>
          </a:xfrm>
          <a:prstGeom prst="rect">
            <a:avLst/>
          </a:prstGeom>
          <a:noFill/>
          <a:ln>
            <a:noFill/>
          </a:ln>
        </p:spPr>
        <p:txBody>
          <a:bodyPr lIns="0" tIns="0" rIns="0" bIns="0" anchor="t" anchorCtr="0">
            <a:noAutofit/>
          </a:bodyPr>
          <a:lstStyle/>
          <a:p>
            <a:pPr lvl="1"/>
            <a:r>
              <a:rPr lang="en-US" dirty="0"/>
              <a:t>The definition of motivation</a:t>
            </a:r>
            <a:endParaRPr lang="en-IN" dirty="0"/>
          </a:p>
          <a:p>
            <a:pPr lvl="1"/>
            <a:r>
              <a:rPr lang="en-US" dirty="0"/>
              <a:t>The importance of motivation</a:t>
            </a:r>
            <a:endParaRPr lang="en-US" sz="9600" b="0" i="0" u="none" strike="noStrike" cap="none" dirty="0">
              <a:solidFill>
                <a:schemeClr val="dk1"/>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4CA7828F-EB88-4292-B9C5-448171D49D6C}"/>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11</a:t>
            </a:fld>
            <a:endParaRPr lang="en-US" sz="9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BBCD6-E978-4A2E-9886-E56338FE2308}"/>
              </a:ext>
            </a:extLst>
          </p:cNvPr>
          <p:cNvSpPr>
            <a:spLocks noGrp="1"/>
          </p:cNvSpPr>
          <p:nvPr>
            <p:ph type="title"/>
          </p:nvPr>
        </p:nvSpPr>
        <p:spPr/>
        <p:txBody>
          <a:bodyPr/>
          <a:lstStyle/>
          <a:p>
            <a:br>
              <a:rPr lang="de-DE" u="sng" dirty="0">
                <a:hlinkClick r:id="rId2"/>
              </a:rPr>
            </a:br>
            <a:r>
              <a:rPr lang="en-US" dirty="0"/>
              <a:t>Factors that influence motivation:</a:t>
            </a:r>
            <a:br>
              <a:rPr lang="en-US" dirty="0"/>
            </a:br>
            <a:endParaRPr lang="en-US" dirty="0"/>
          </a:p>
        </p:txBody>
      </p:sp>
      <p:sp>
        <p:nvSpPr>
          <p:cNvPr id="3" name="Text Placeholder 2">
            <a:extLst>
              <a:ext uri="{FF2B5EF4-FFF2-40B4-BE49-F238E27FC236}">
                <a16:creationId xmlns:a16="http://schemas.microsoft.com/office/drawing/2014/main" id="{ED726D07-F5B6-4518-91EB-6773A3DCCB01}"/>
              </a:ext>
            </a:extLst>
          </p:cNvPr>
          <p:cNvSpPr>
            <a:spLocks noGrp="1"/>
          </p:cNvSpPr>
          <p:nvPr>
            <p:ph type="body" idx="1"/>
          </p:nvPr>
        </p:nvSpPr>
        <p:spPr>
          <a:xfrm>
            <a:off x="457200" y="990600"/>
            <a:ext cx="8229600" cy="5135563"/>
          </a:xfrm>
        </p:spPr>
        <p:txBody>
          <a:bodyPr/>
          <a:lstStyle/>
          <a:p>
            <a:r>
              <a:rPr lang="de-DE" sz="2400" u="sng" dirty="0">
                <a:hlinkClick r:id="rId2"/>
              </a:rPr>
              <a:t>Kurt Lewin</a:t>
            </a:r>
            <a:r>
              <a:rPr lang="de-DE" sz="2400" dirty="0"/>
              <a:t> B = </a:t>
            </a:r>
            <a:r>
              <a:rPr lang="de-DE" sz="2400" i="1" dirty="0"/>
              <a:t>f</a:t>
            </a:r>
            <a:r>
              <a:rPr lang="de-DE" sz="2400" dirty="0"/>
              <a:t> (</a:t>
            </a:r>
            <a:r>
              <a:rPr lang="de-DE" sz="2400" i="1" dirty="0"/>
              <a:t>p*e</a:t>
            </a:r>
            <a:r>
              <a:rPr lang="de-DE" sz="2400" dirty="0"/>
              <a:t>)</a:t>
            </a:r>
            <a:endParaRPr lang="en-US" sz="2400" dirty="0"/>
          </a:p>
          <a:p>
            <a:r>
              <a:rPr lang="en-US" sz="2000" dirty="0"/>
              <a:t>B = Behavior</a:t>
            </a:r>
          </a:p>
          <a:p>
            <a:r>
              <a:rPr lang="en-US" sz="2000" dirty="0"/>
              <a:t>P = Individual (person) attributes </a:t>
            </a:r>
          </a:p>
          <a:p>
            <a:pPr lvl="1"/>
            <a:r>
              <a:rPr lang="en-US" sz="2000" dirty="0"/>
              <a:t>Biological</a:t>
            </a:r>
          </a:p>
          <a:p>
            <a:pPr lvl="1"/>
            <a:r>
              <a:rPr lang="en-US" sz="2000" dirty="0"/>
              <a:t>Physical</a:t>
            </a:r>
          </a:p>
          <a:p>
            <a:pPr lvl="1"/>
            <a:r>
              <a:rPr lang="en-US" sz="2000" dirty="0"/>
              <a:t>Mental</a:t>
            </a:r>
          </a:p>
          <a:p>
            <a:pPr lvl="1"/>
            <a:r>
              <a:rPr lang="en-US" sz="2000" dirty="0"/>
              <a:t>Emotional </a:t>
            </a:r>
          </a:p>
          <a:p>
            <a:pPr lvl="1"/>
            <a:r>
              <a:rPr lang="en-US" sz="2000" dirty="0"/>
              <a:t>Personality traits</a:t>
            </a:r>
          </a:p>
          <a:p>
            <a:pPr lvl="1"/>
            <a:r>
              <a:rPr lang="en-US" sz="2000" dirty="0"/>
              <a:t>Values</a:t>
            </a:r>
          </a:p>
          <a:p>
            <a:r>
              <a:rPr lang="en-US" sz="2000" dirty="0"/>
              <a:t>e = Environmental influences </a:t>
            </a:r>
          </a:p>
          <a:p>
            <a:pPr lvl="1"/>
            <a:r>
              <a:rPr lang="en-US" sz="2000" dirty="0"/>
              <a:t>What are some?</a:t>
            </a:r>
          </a:p>
          <a:p>
            <a:r>
              <a:rPr lang="en-US" sz="2000" dirty="0"/>
              <a:t>*  = interaction of p X e</a:t>
            </a:r>
          </a:p>
        </p:txBody>
      </p:sp>
      <p:sp>
        <p:nvSpPr>
          <p:cNvPr id="4" name="Slide Number Placeholder 3">
            <a:extLst>
              <a:ext uri="{FF2B5EF4-FFF2-40B4-BE49-F238E27FC236}">
                <a16:creationId xmlns:a16="http://schemas.microsoft.com/office/drawing/2014/main" id="{A3D3CECB-90CB-4F03-ACA2-BEFAAA3D826A}"/>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12</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114140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533400" y="1066800"/>
            <a:ext cx="8153400" cy="990600"/>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Times New Roman"/>
              <a:buNone/>
            </a:pPr>
            <a:r>
              <a:rPr lang="en-US" sz="3400" b="1" i="0" u="none" strike="noStrike" cap="none" dirty="0">
                <a:solidFill>
                  <a:srgbClr val="007FA3"/>
                </a:solidFill>
                <a:latin typeface="Times New Roman"/>
                <a:ea typeface="Times New Roman"/>
                <a:cs typeface="Times New Roman"/>
                <a:sym typeface="Times New Roman"/>
              </a:rPr>
              <a:t>Learning Objectives</a:t>
            </a:r>
            <a:br>
              <a:rPr lang="en-US" sz="3400" b="1" i="0" u="none" strike="noStrike" cap="none" dirty="0">
                <a:solidFill>
                  <a:srgbClr val="007FA3"/>
                </a:solidFill>
                <a:latin typeface="Times New Roman"/>
                <a:ea typeface="Times New Roman"/>
                <a:cs typeface="Times New Roman"/>
                <a:sym typeface="Times New Roman"/>
              </a:rPr>
            </a:br>
            <a:endParaRPr lang="en-US" sz="3400" b="1" i="0" u="none" strike="noStrike" cap="none" dirty="0">
              <a:solidFill>
                <a:srgbClr val="007FA3"/>
              </a:solidFill>
              <a:latin typeface="Times New Roman"/>
              <a:ea typeface="Times New Roman"/>
              <a:cs typeface="Times New Roman"/>
              <a:sym typeface="Times New Roman"/>
            </a:endParaRPr>
          </a:p>
        </p:txBody>
      </p:sp>
      <p:sp>
        <p:nvSpPr>
          <p:cNvPr id="101" name="Shape 101"/>
          <p:cNvSpPr txBox="1">
            <a:spLocks noGrp="1"/>
          </p:cNvSpPr>
          <p:nvPr>
            <p:ph type="body" idx="1"/>
          </p:nvPr>
        </p:nvSpPr>
        <p:spPr>
          <a:xfrm>
            <a:off x="457200" y="1600201"/>
            <a:ext cx="8229600" cy="1228049"/>
          </a:xfrm>
          <a:prstGeom prst="rect">
            <a:avLst/>
          </a:prstGeom>
          <a:noFill/>
          <a:ln>
            <a:noFill/>
          </a:ln>
        </p:spPr>
        <p:txBody>
          <a:bodyPr lIns="0" tIns="0" rIns="0" bIns="0" anchor="t" anchorCtr="0">
            <a:noAutofit/>
          </a:bodyPr>
          <a:lstStyle/>
          <a:p>
            <a:pPr indent="-118871">
              <a:spcBef>
                <a:spcPts val="0"/>
              </a:spcBef>
              <a:buClr>
                <a:schemeClr val="lt1"/>
              </a:buClr>
            </a:pPr>
            <a:r>
              <a:rPr lang="en-US" sz="1600" b="1" i="0" u="none" strike="noStrike" cap="none" dirty="0">
                <a:solidFill>
                  <a:srgbClr val="007FA3"/>
                </a:solidFill>
                <a:latin typeface="Arial"/>
                <a:ea typeface="Arial"/>
                <a:cs typeface="Arial"/>
                <a:sym typeface="Arial"/>
              </a:rPr>
              <a:t>Who is J. K. Rowling?  </a:t>
            </a:r>
            <a:r>
              <a:rPr lang="en-US" sz="1600" b="1" i="1" u="none" strike="noStrike" cap="none" dirty="0">
                <a:solidFill>
                  <a:srgbClr val="007FA3"/>
                </a:solidFill>
                <a:latin typeface="Arial"/>
                <a:ea typeface="Arial"/>
                <a:cs typeface="Arial"/>
                <a:sym typeface="Arial"/>
              </a:rPr>
              <a:t>What habits did she have that helped make her successful?</a:t>
            </a:r>
          </a:p>
          <a:p>
            <a:pPr indent="-118871">
              <a:spcBef>
                <a:spcPts val="0"/>
              </a:spcBef>
              <a:buClr>
                <a:schemeClr val="lt1"/>
              </a:buClr>
            </a:pPr>
            <a:r>
              <a:rPr lang="en-US" b="1" dirty="0">
                <a:hlinkClick r:id="rId3"/>
              </a:rPr>
              <a:t>Theodor Seuss Geisel?</a:t>
            </a:r>
            <a:endParaRPr lang="en-US" sz="1600" b="1" i="0" u="none" strike="noStrike" cap="none" dirty="0">
              <a:solidFill>
                <a:srgbClr val="007FA3"/>
              </a:solidFill>
              <a:latin typeface="Arial"/>
              <a:ea typeface="Arial"/>
              <a:cs typeface="Arial"/>
              <a:sym typeface="Arial"/>
            </a:endParaRPr>
          </a:p>
          <a:p>
            <a:pPr marL="793942" lvl="1" indent="-342900">
              <a:spcBef>
                <a:spcPts val="0"/>
              </a:spcBef>
              <a:buClr>
                <a:schemeClr val="lt1"/>
              </a:buClr>
            </a:pPr>
            <a:r>
              <a:rPr lang="en-US" dirty="0">
                <a:solidFill>
                  <a:srgbClr val="007FA3"/>
                </a:solidFill>
              </a:rPr>
              <a:t>Set goals and </a:t>
            </a:r>
          </a:p>
          <a:p>
            <a:pPr marL="793942" lvl="1" indent="-342900">
              <a:spcBef>
                <a:spcPts val="0"/>
              </a:spcBef>
              <a:buClr>
                <a:schemeClr val="lt1"/>
              </a:buClr>
            </a:pPr>
            <a:r>
              <a:rPr lang="en-US" b="1" i="0" u="none" strike="noStrike" cap="none" dirty="0">
                <a:solidFill>
                  <a:srgbClr val="007FA3"/>
                </a:solidFill>
                <a:latin typeface="Arial"/>
                <a:ea typeface="Arial"/>
                <a:cs typeface="Arial"/>
                <a:sym typeface="Arial"/>
              </a:rPr>
              <a:t>Established habits </a:t>
            </a:r>
            <a:r>
              <a:rPr lang="en-US" b="1" i="1" u="none" strike="noStrike" cap="none" dirty="0">
                <a:solidFill>
                  <a:srgbClr val="007FA3"/>
                </a:solidFill>
                <a:latin typeface="Arial"/>
                <a:ea typeface="Arial"/>
                <a:cs typeface="Arial"/>
                <a:sym typeface="Arial"/>
              </a:rPr>
              <a:t>(on auto pilot!)</a:t>
            </a:r>
          </a:p>
          <a:p>
            <a:pPr marL="793942" lvl="1" indent="-342900">
              <a:spcBef>
                <a:spcPts val="0"/>
              </a:spcBef>
              <a:buClr>
                <a:schemeClr val="lt1"/>
              </a:buClr>
            </a:pPr>
            <a:r>
              <a:rPr lang="en-US" i="0" u="none" strike="noStrike" cap="none" dirty="0" err="1">
                <a:solidFill>
                  <a:srgbClr val="007FA3"/>
                </a:solidFill>
                <a:latin typeface="Arial"/>
                <a:ea typeface="Arial"/>
                <a:cs typeface="Arial"/>
                <a:sym typeface="Arial"/>
              </a:rPr>
              <a:t>Embrased</a:t>
            </a:r>
            <a:r>
              <a:rPr lang="en-US" i="0" u="none" strike="noStrike" cap="none" dirty="0">
                <a:solidFill>
                  <a:srgbClr val="007FA3"/>
                </a:solidFill>
                <a:latin typeface="Arial"/>
                <a:ea typeface="Arial"/>
                <a:cs typeface="Arial"/>
                <a:sym typeface="Arial"/>
              </a:rPr>
              <a:t> failure</a:t>
            </a:r>
          </a:p>
          <a:p>
            <a:pPr marL="793942" lvl="1" indent="-342900">
              <a:spcBef>
                <a:spcPts val="0"/>
              </a:spcBef>
              <a:buClr>
                <a:schemeClr val="lt1"/>
              </a:buClr>
            </a:pPr>
            <a:endParaRPr lang="en-US" b="1" i="0" u="none" strike="noStrike" cap="none" dirty="0">
              <a:solidFill>
                <a:srgbClr val="007FA3"/>
              </a:solidFill>
              <a:latin typeface="Arial"/>
              <a:ea typeface="Arial"/>
              <a:cs typeface="Arial"/>
              <a:sym typeface="Arial"/>
            </a:endParaRPr>
          </a:p>
          <a:p>
            <a:pPr indent="-118871">
              <a:spcBef>
                <a:spcPts val="0"/>
              </a:spcBef>
              <a:buClr>
                <a:schemeClr val="lt1"/>
              </a:buClr>
            </a:pPr>
            <a:endParaRPr lang="en-US" b="1" dirty="0">
              <a:solidFill>
                <a:srgbClr val="007FA3"/>
              </a:solidFill>
            </a:endParaRPr>
          </a:p>
          <a:p>
            <a:pPr indent="-118871">
              <a:spcBef>
                <a:spcPts val="0"/>
              </a:spcBef>
              <a:buClr>
                <a:schemeClr val="lt1"/>
              </a:buClr>
            </a:pPr>
            <a:r>
              <a:rPr lang="en-US" sz="1600" b="1" i="0" u="none" strike="noStrike" cap="none" dirty="0">
                <a:solidFill>
                  <a:srgbClr val="007FA3"/>
                </a:solidFill>
                <a:latin typeface="Arial"/>
                <a:ea typeface="Arial"/>
                <a:cs typeface="Arial"/>
                <a:sym typeface="Arial"/>
              </a:rPr>
              <a:t>1.1</a:t>
            </a:r>
            <a:r>
              <a:rPr lang="en-US" sz="1600" b="0" i="0" u="none" strike="noStrike" cap="none" dirty="0">
                <a:solidFill>
                  <a:schemeClr val="dk1"/>
                </a:solidFill>
                <a:latin typeface="Arial"/>
                <a:ea typeface="Arial"/>
                <a:cs typeface="Arial"/>
                <a:sym typeface="Arial"/>
              </a:rPr>
              <a:t> </a:t>
            </a:r>
            <a:r>
              <a:rPr lang="en-IN" dirty="0" err="1"/>
              <a:t>Analyze</a:t>
            </a:r>
            <a:r>
              <a:rPr lang="en-IN" dirty="0"/>
              <a:t> the characteristics of motivation</a:t>
            </a:r>
          </a:p>
          <a:p>
            <a:pPr indent="-118871">
              <a:spcBef>
                <a:spcPts val="0"/>
              </a:spcBef>
              <a:buClr>
                <a:schemeClr val="lt1"/>
              </a:buClr>
            </a:pPr>
            <a:endParaRPr lang="en-IN" dirty="0"/>
          </a:p>
          <a:p>
            <a:pPr lvl="0" indent="-118871">
              <a:spcBef>
                <a:spcPts val="0"/>
              </a:spcBef>
              <a:buClr>
                <a:schemeClr val="lt1"/>
              </a:buClr>
            </a:pPr>
            <a:r>
              <a:rPr lang="en-US" b="1" dirty="0">
                <a:solidFill>
                  <a:srgbClr val="007FA3"/>
                </a:solidFill>
              </a:rPr>
              <a:t>1.1.1</a:t>
            </a:r>
            <a:r>
              <a:rPr lang="en-US" b="1" dirty="0">
                <a:solidFill>
                  <a:schemeClr val="accent1"/>
                </a:solidFill>
              </a:rPr>
              <a:t> </a:t>
            </a:r>
            <a:r>
              <a:rPr lang="en-IN" dirty="0"/>
              <a:t>Explain how motivation is future oriented</a:t>
            </a:r>
            <a:endParaRPr lang="en-US" dirty="0"/>
          </a:p>
          <a:p>
            <a:pPr indent="-118871">
              <a:buClr>
                <a:schemeClr val="lt1"/>
              </a:buClr>
            </a:pPr>
            <a:r>
              <a:rPr lang="en-US" b="1" dirty="0">
                <a:solidFill>
                  <a:srgbClr val="007FA3"/>
                </a:solidFill>
              </a:rPr>
              <a:t>1.1.2</a:t>
            </a:r>
            <a:r>
              <a:rPr lang="en-US" sz="1600" b="1" i="0" u="none" strike="noStrike" cap="none" dirty="0">
                <a:solidFill>
                  <a:schemeClr val="accent1"/>
                </a:solidFill>
                <a:latin typeface="Arial"/>
                <a:ea typeface="Arial"/>
                <a:cs typeface="Arial"/>
                <a:sym typeface="Arial"/>
              </a:rPr>
              <a:t> </a:t>
            </a:r>
            <a:r>
              <a:rPr lang="en-IN" dirty="0"/>
              <a:t>Define motivation</a:t>
            </a:r>
          </a:p>
          <a:p>
            <a:pPr lvl="0" indent="-118871">
              <a:buClr>
                <a:schemeClr val="lt1"/>
              </a:buClr>
            </a:pPr>
            <a:r>
              <a:rPr lang="en-US" b="1" dirty="0">
                <a:solidFill>
                  <a:srgbClr val="007FA3"/>
                </a:solidFill>
              </a:rPr>
              <a:t>1.1.3</a:t>
            </a:r>
            <a:r>
              <a:rPr lang="en-US" sz="1600" b="0" i="0" u="none" strike="noStrike" cap="none" dirty="0">
                <a:solidFill>
                  <a:schemeClr val="dk1"/>
                </a:solidFill>
                <a:latin typeface="Arial"/>
                <a:ea typeface="Arial"/>
                <a:cs typeface="Arial"/>
                <a:sym typeface="Arial"/>
              </a:rPr>
              <a:t> </a:t>
            </a:r>
            <a:r>
              <a:rPr lang="en-IN" dirty="0"/>
              <a:t>Describe the relationship between goals and motivation</a:t>
            </a:r>
            <a:endParaRPr lang="en-US" sz="1600" b="0" i="0" u="none" strike="noStrike" cap="none" dirty="0">
              <a:solidFill>
                <a:schemeClr val="dk1"/>
              </a:solidFill>
              <a:latin typeface="Arial"/>
              <a:ea typeface="Arial"/>
              <a:cs typeface="Arial"/>
              <a:sym typeface="Arial"/>
            </a:endParaRPr>
          </a:p>
          <a:p>
            <a:pPr indent="-118871">
              <a:buClr>
                <a:schemeClr val="lt1"/>
              </a:buClr>
            </a:pPr>
            <a:r>
              <a:rPr lang="en-US" b="1" dirty="0">
                <a:solidFill>
                  <a:srgbClr val="007FA3"/>
                </a:solidFill>
              </a:rPr>
              <a:t>1.2 </a:t>
            </a:r>
            <a:r>
              <a:rPr lang="en-IN" dirty="0"/>
              <a:t>Explain how self-control positively affects motivation</a:t>
            </a:r>
          </a:p>
          <a:p>
            <a:pPr lvl="0" indent="-118871">
              <a:buClr>
                <a:schemeClr val="lt1"/>
              </a:buClr>
            </a:pPr>
            <a:r>
              <a:rPr lang="en-US" b="1" dirty="0">
                <a:solidFill>
                  <a:srgbClr val="007FA3"/>
                </a:solidFill>
              </a:rPr>
              <a:t>1.2.1</a:t>
            </a:r>
            <a:r>
              <a:rPr lang="en-US" sz="1600" b="1" i="0" u="none" strike="noStrike" cap="none" dirty="0">
                <a:solidFill>
                  <a:schemeClr val="accent1"/>
                </a:solidFill>
                <a:latin typeface="Arial"/>
                <a:ea typeface="Arial"/>
                <a:cs typeface="Arial"/>
                <a:sym typeface="Arial"/>
              </a:rPr>
              <a:t> </a:t>
            </a:r>
            <a:r>
              <a:rPr lang="en-IN" dirty="0"/>
              <a:t>Determine the relationship between temptation and self-control</a:t>
            </a:r>
            <a:endParaRPr lang="en-US" sz="1600" b="0" i="0" u="none" strike="noStrike" cap="none" dirty="0">
              <a:solidFill>
                <a:schemeClr val="dk1"/>
              </a:solidFill>
              <a:latin typeface="Arial"/>
              <a:ea typeface="Arial"/>
              <a:cs typeface="Arial"/>
              <a:sym typeface="Arial"/>
            </a:endParaRPr>
          </a:p>
          <a:p>
            <a:pPr lvl="0" indent="-118871">
              <a:buClr>
                <a:schemeClr val="lt1"/>
              </a:buClr>
            </a:pPr>
            <a:r>
              <a:rPr lang="en-US" b="1" dirty="0">
                <a:solidFill>
                  <a:srgbClr val="007FA3"/>
                </a:solidFill>
              </a:rPr>
              <a:t>1.2.2</a:t>
            </a:r>
            <a:r>
              <a:rPr lang="en-US" sz="1600" b="1" i="0" u="none" strike="noStrike" cap="none" dirty="0">
                <a:solidFill>
                  <a:schemeClr val="accent1"/>
                </a:solidFill>
                <a:latin typeface="Arial"/>
                <a:ea typeface="Arial"/>
                <a:cs typeface="Arial"/>
                <a:sym typeface="Arial"/>
              </a:rPr>
              <a:t> </a:t>
            </a:r>
            <a:r>
              <a:rPr lang="en-US" b="1" dirty="0">
                <a:solidFill>
                  <a:schemeClr val="accent1"/>
                </a:solidFill>
              </a:rPr>
              <a:t>Start to </a:t>
            </a:r>
            <a:r>
              <a:rPr lang="en-IN" dirty="0"/>
              <a:t>Create your Self-Improvement Project (SIP) goal</a:t>
            </a:r>
            <a:endParaRPr lang="en-US" sz="1600" b="0" i="0" u="none" strike="noStrike" cap="none" dirty="0">
              <a:solidFill>
                <a:schemeClr val="dk1"/>
              </a:solidFill>
              <a:latin typeface="Arial"/>
              <a:ea typeface="Arial"/>
              <a:cs typeface="Arial"/>
              <a:sym typeface="Arial"/>
            </a:endParaRPr>
          </a:p>
          <a:p>
            <a:pPr marL="118871" marR="0" lvl="0" indent="-118871" algn="l" rtl="0">
              <a:spcBef>
                <a:spcPts val="1500"/>
              </a:spcBef>
              <a:spcAft>
                <a:spcPts val="0"/>
              </a:spcAft>
              <a:buClr>
                <a:schemeClr val="lt1"/>
              </a:buClr>
              <a:buSzPct val="25000"/>
              <a:buFont typeface="Arial"/>
              <a:buNone/>
            </a:pPr>
            <a:endParaRPr sz="1600" b="0" i="0" u="none" strike="noStrike" cap="none" dirty="0">
              <a:solidFill>
                <a:schemeClr val="dk1"/>
              </a:solidFill>
              <a:latin typeface="Arial"/>
              <a:ea typeface="Arial"/>
              <a:cs typeface="Arial"/>
              <a:sym typeface="Arial"/>
            </a:endParaRPr>
          </a:p>
          <a:p>
            <a:pPr marL="118871" marR="0" lvl="0" indent="-118871" algn="l" rtl="0">
              <a:spcBef>
                <a:spcPts val="1500"/>
              </a:spcBef>
              <a:buClr>
                <a:schemeClr val="lt1"/>
              </a:buClr>
              <a:buSzPct val="25000"/>
              <a:buFont typeface="Arial"/>
              <a:buNone/>
            </a:pPr>
            <a:endParaRPr sz="1600" b="0" i="0" u="none" strike="noStrike" cap="none" dirty="0">
              <a:solidFill>
                <a:schemeClr val="dk1"/>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344F6E0C-7A85-4F00-9078-1BD9D2A446CE}"/>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2</a:t>
            </a:fld>
            <a:endParaRPr lang="en-US" sz="9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152400"/>
            <a:ext cx="8229600" cy="626850"/>
          </a:xfrm>
          <a:prstGeom prst="rect">
            <a:avLst/>
          </a:prstGeom>
          <a:noFill/>
          <a:ln>
            <a:noFill/>
          </a:ln>
        </p:spPr>
        <p:txBody>
          <a:bodyPr lIns="0" tIns="0" rIns="0" bIns="0" anchor="b" anchorCtr="0">
            <a:noAutofit/>
          </a:bodyPr>
          <a:lstStyle/>
          <a:p>
            <a:pPr lvl="0">
              <a:buSzPct val="25000"/>
            </a:pPr>
            <a:r>
              <a:rPr lang="en-US" dirty="0"/>
              <a:t>Introduction: The Science of Motivation</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15" name="Shape 115"/>
          <p:cNvSpPr txBox="1">
            <a:spLocks noGrp="1"/>
          </p:cNvSpPr>
          <p:nvPr>
            <p:ph type="body" idx="1"/>
          </p:nvPr>
        </p:nvSpPr>
        <p:spPr>
          <a:xfrm>
            <a:off x="457200" y="1066800"/>
            <a:ext cx="8229600" cy="4525963"/>
          </a:xfrm>
          <a:prstGeom prst="rect">
            <a:avLst/>
          </a:prstGeom>
          <a:noFill/>
          <a:ln>
            <a:noFill/>
          </a:ln>
        </p:spPr>
        <p:txBody>
          <a:bodyPr lIns="0" tIns="0" rIns="0" bIns="0" anchor="t" anchorCtr="0">
            <a:noAutofit/>
          </a:bodyPr>
          <a:lstStyle/>
          <a:p>
            <a:r>
              <a:rPr lang="en-US" dirty="0"/>
              <a:t>Key questions to be answered</a:t>
            </a:r>
          </a:p>
          <a:p>
            <a:pPr lvl="1"/>
            <a:r>
              <a:rPr lang="en-US" dirty="0"/>
              <a:t>What is motivation?</a:t>
            </a:r>
            <a:endParaRPr lang="en-IN" dirty="0"/>
          </a:p>
          <a:p>
            <a:pPr lvl="1"/>
            <a:r>
              <a:rPr lang="en-US" dirty="0"/>
              <a:t>Why is motivation important?</a:t>
            </a:r>
            <a:endParaRPr lang="en-US" b="0" i="0" u="none" strike="noStrike" cap="none" dirty="0">
              <a:solidFill>
                <a:schemeClr val="dk1"/>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0998C42A-1C13-49EF-A0AF-0CEA96944D94}"/>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3</a:t>
            </a:fld>
            <a:endParaRPr lang="en-US" sz="9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dirty="0"/>
              <a:t>1.1: What Is Motivation? (2 of 4)</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14400"/>
            <a:ext cx="8229600" cy="5334000"/>
          </a:xfrm>
          <a:prstGeom prst="rect">
            <a:avLst/>
          </a:prstGeom>
          <a:noFill/>
          <a:ln>
            <a:noFill/>
          </a:ln>
        </p:spPr>
        <p:txBody>
          <a:bodyPr lIns="0" tIns="0" rIns="0" bIns="0" anchor="t" anchorCtr="0">
            <a:noAutofit/>
          </a:bodyPr>
          <a:lstStyle/>
          <a:p>
            <a:pPr indent="-256032">
              <a:spcBef>
                <a:spcPts val="0"/>
              </a:spcBef>
            </a:pPr>
            <a:r>
              <a:rPr lang="en-US" dirty="0"/>
              <a:t>1.1: Analyze the characteristics of motivation</a:t>
            </a:r>
          </a:p>
          <a:p>
            <a:pPr lvl="1"/>
            <a:r>
              <a:rPr lang="en-US" dirty="0"/>
              <a:t>How are humans different from animals?</a:t>
            </a:r>
            <a:endParaRPr lang="en-IN" dirty="0"/>
          </a:p>
          <a:p>
            <a:pPr lvl="2">
              <a:buFont typeface="Arial" pitchFamily="34" charset="0"/>
              <a:buChar char="•"/>
            </a:pPr>
            <a:r>
              <a:rPr lang="en-US" b="1" dirty="0"/>
              <a:t>Anticipate the future </a:t>
            </a:r>
            <a:r>
              <a:rPr lang="en-US" b="1" i="1" dirty="0"/>
              <a:t>(long term planning)</a:t>
            </a:r>
            <a:endParaRPr lang="en-IN" b="1" i="1" dirty="0"/>
          </a:p>
          <a:p>
            <a:pPr lvl="2">
              <a:buFont typeface="Arial" pitchFamily="34" charset="0"/>
              <a:buChar char="•"/>
            </a:pPr>
            <a:r>
              <a:rPr lang="en-US" dirty="0"/>
              <a:t>Free from the “tyranny of bondage to the present”</a:t>
            </a:r>
            <a:endParaRPr lang="en-IN" dirty="0"/>
          </a:p>
          <a:p>
            <a:pPr lvl="2">
              <a:buFont typeface="Arial" pitchFamily="34" charset="0"/>
              <a:buChar char="•"/>
            </a:pPr>
            <a:r>
              <a:rPr lang="en-US" dirty="0"/>
              <a:t>Develops through childhood</a:t>
            </a:r>
          </a:p>
          <a:p>
            <a:pPr lvl="2">
              <a:buFont typeface="Arial" pitchFamily="34" charset="0"/>
              <a:buChar char="•"/>
            </a:pPr>
            <a:r>
              <a:rPr lang="en-US" b="1" i="1" dirty="0"/>
              <a:t>Do other animals have self awareness? </a:t>
            </a:r>
            <a:r>
              <a:rPr lang="en-US" i="1" dirty="0"/>
              <a:t>(Gilbert, 2006)</a:t>
            </a:r>
          </a:p>
          <a:p>
            <a:pPr marL="0" lvl="0" indent="0">
              <a:spcBef>
                <a:spcPts val="0"/>
              </a:spcBef>
              <a:buNone/>
            </a:pPr>
            <a:endParaRPr lang="en-US" dirty="0"/>
          </a:p>
          <a:p>
            <a:pPr lvl="0" indent="-256032">
              <a:spcBef>
                <a:spcPts val="0"/>
              </a:spcBef>
            </a:pPr>
            <a:r>
              <a:rPr lang="en-US" dirty="0"/>
              <a:t>1.1.1: Motivation Is Future Oriented (</a:t>
            </a:r>
            <a:r>
              <a:rPr lang="en-US" i="1" dirty="0"/>
              <a:t>Planning</a:t>
            </a:r>
            <a:r>
              <a:rPr lang="en-US" dirty="0"/>
              <a:t>)</a:t>
            </a:r>
          </a:p>
          <a:p>
            <a:pPr lvl="0" indent="-256032">
              <a:spcBef>
                <a:spcPts val="0"/>
              </a:spcBef>
            </a:pPr>
            <a:endParaRPr lang="en-US" dirty="0"/>
          </a:p>
          <a:p>
            <a:pPr lvl="0" indent="-256032">
              <a:spcBef>
                <a:spcPts val="0"/>
              </a:spcBef>
            </a:pPr>
            <a:r>
              <a:rPr lang="en-US" dirty="0"/>
              <a:t>1.1.1: Explain how motivation is future oriented</a:t>
            </a:r>
          </a:p>
          <a:p>
            <a:pPr lvl="1"/>
            <a:r>
              <a:rPr lang="en-US" dirty="0"/>
              <a:t>Lobotomies </a:t>
            </a:r>
            <a:endParaRPr lang="en-IN" dirty="0"/>
          </a:p>
          <a:p>
            <a:pPr lvl="2">
              <a:buFont typeface="Arial" pitchFamily="34" charset="0"/>
              <a:buChar char="•"/>
            </a:pPr>
            <a:r>
              <a:rPr lang="en-US" b="1" dirty="0"/>
              <a:t>Neurosurgical procedure</a:t>
            </a:r>
            <a:endParaRPr lang="en-IN" b="1" dirty="0"/>
          </a:p>
          <a:p>
            <a:pPr lvl="2">
              <a:buFont typeface="Arial" pitchFamily="34" charset="0"/>
              <a:buChar char="•"/>
            </a:pPr>
            <a:r>
              <a:rPr lang="en-US" dirty="0"/>
              <a:t>Treatment for severe psychiatric disorders</a:t>
            </a:r>
            <a:endParaRPr lang="en-IN" dirty="0"/>
          </a:p>
          <a:p>
            <a:pPr lvl="2">
              <a:buFont typeface="Arial" pitchFamily="34" charset="0"/>
              <a:buChar char="•"/>
            </a:pPr>
            <a:r>
              <a:rPr lang="en-US" dirty="0"/>
              <a:t>Impact on planning and goals</a:t>
            </a:r>
            <a:endParaRPr lang="en-IN" dirty="0"/>
          </a:p>
          <a:p>
            <a:pPr lvl="1"/>
            <a:r>
              <a:rPr lang="en-US" dirty="0"/>
              <a:t>Goals</a:t>
            </a:r>
            <a:endParaRPr lang="en-IN" dirty="0"/>
          </a:p>
          <a:p>
            <a:pPr lvl="2">
              <a:buFont typeface="Arial" pitchFamily="34" charset="0"/>
              <a:buChar char="•"/>
            </a:pPr>
            <a:r>
              <a:rPr lang="en-US" b="1" dirty="0"/>
              <a:t>Cognitive representation of the future</a:t>
            </a:r>
            <a:endParaRPr lang="en-IN" b="1" dirty="0"/>
          </a:p>
          <a:p>
            <a:pPr lvl="2">
              <a:buFont typeface="Arial" pitchFamily="34" charset="0"/>
              <a:buChar char="•"/>
            </a:pPr>
            <a:r>
              <a:rPr lang="en-US" dirty="0"/>
              <a:t>Resist temptation </a:t>
            </a:r>
            <a:endParaRPr lang="en-IN" dirty="0"/>
          </a:p>
          <a:p>
            <a:pPr lvl="2">
              <a:buFont typeface="Arial" pitchFamily="34" charset="0"/>
              <a:buChar char="•"/>
            </a:pPr>
            <a:r>
              <a:rPr lang="en-US" dirty="0"/>
              <a:t>Prefrontal lobe (</a:t>
            </a:r>
            <a:r>
              <a:rPr lang="en-US" i="1" dirty="0"/>
              <a:t>executive function</a:t>
            </a:r>
            <a:r>
              <a:rPr lang="en-US" dirty="0"/>
              <a:t>)</a:t>
            </a:r>
            <a:endParaRPr lang="en-US" b="0" i="0" u="none" strike="noStrike" cap="none" dirty="0">
              <a:solidFill>
                <a:schemeClr val="dk1"/>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56417302-D358-4215-A32D-A758B3ACC711}"/>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4</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944088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dirty="0"/>
              <a:t>1.1: What Is Motivation? (2 of 4)</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14400"/>
            <a:ext cx="8229600" cy="5181600"/>
          </a:xfrm>
          <a:prstGeom prst="rect">
            <a:avLst/>
          </a:prstGeom>
          <a:noFill/>
          <a:ln>
            <a:noFill/>
          </a:ln>
        </p:spPr>
        <p:txBody>
          <a:bodyPr lIns="0" tIns="0" rIns="0" bIns="0" anchor="t" anchorCtr="0">
            <a:noAutofit/>
          </a:bodyPr>
          <a:lstStyle/>
          <a:p>
            <a:pPr indent="-256032">
              <a:spcBef>
                <a:spcPts val="0"/>
              </a:spcBef>
            </a:pPr>
            <a:r>
              <a:rPr lang="en-US" dirty="0"/>
              <a:t>1.1.2: Defining Motivation </a:t>
            </a:r>
            <a:r>
              <a:rPr lang="en-US" i="1" dirty="0"/>
              <a:t>“motive”</a:t>
            </a:r>
          </a:p>
          <a:p>
            <a:pPr marL="0" indent="0">
              <a:spcBef>
                <a:spcPts val="0"/>
              </a:spcBef>
              <a:buNone/>
            </a:pPr>
            <a:endParaRPr lang="en-US" dirty="0"/>
          </a:p>
          <a:p>
            <a:pPr indent="-256032">
              <a:spcBef>
                <a:spcPts val="0"/>
              </a:spcBef>
            </a:pPr>
            <a:r>
              <a:rPr lang="en-US" dirty="0"/>
              <a:t>1.1.2: Define motivation</a:t>
            </a:r>
          </a:p>
          <a:p>
            <a:pPr lvl="1"/>
            <a:r>
              <a:rPr lang="en-US" dirty="0"/>
              <a:t>What is the definition of motivation?</a:t>
            </a:r>
            <a:endParaRPr lang="en-IN" dirty="0"/>
          </a:p>
          <a:p>
            <a:pPr lvl="2">
              <a:buFont typeface="Arial" pitchFamily="34" charset="0"/>
              <a:buChar char="•"/>
            </a:pPr>
            <a:r>
              <a:rPr lang="en-US" i="1" dirty="0"/>
              <a:t>Motus (what moves us)</a:t>
            </a:r>
            <a:endParaRPr lang="en-IN" dirty="0"/>
          </a:p>
          <a:p>
            <a:pPr lvl="2">
              <a:buFont typeface="Arial" pitchFamily="34" charset="0"/>
              <a:buChar char="•"/>
            </a:pPr>
            <a:r>
              <a:rPr lang="en-US" dirty="0"/>
              <a:t>Underlying processes that </a:t>
            </a:r>
          </a:p>
          <a:p>
            <a:pPr lvl="3">
              <a:buFont typeface="Arial" pitchFamily="34" charset="0"/>
              <a:buChar char="•"/>
            </a:pPr>
            <a:r>
              <a:rPr lang="en-US" dirty="0"/>
              <a:t>Initiate behavior</a:t>
            </a:r>
          </a:p>
          <a:p>
            <a:pPr lvl="3">
              <a:buFont typeface="Arial" pitchFamily="34" charset="0"/>
              <a:buChar char="•"/>
            </a:pPr>
            <a:r>
              <a:rPr lang="en-US" dirty="0"/>
              <a:t>Sustain it</a:t>
            </a:r>
          </a:p>
          <a:p>
            <a:pPr lvl="3">
              <a:buFont typeface="Arial" pitchFamily="34" charset="0"/>
              <a:buChar char="•"/>
            </a:pPr>
            <a:r>
              <a:rPr lang="en-US" dirty="0"/>
              <a:t>Determine the intensity (energy) </a:t>
            </a:r>
          </a:p>
          <a:p>
            <a:pPr lvl="3">
              <a:buFont typeface="Arial" pitchFamily="34" charset="0"/>
              <a:buChar char="•"/>
            </a:pPr>
            <a:r>
              <a:rPr lang="en-US" dirty="0"/>
              <a:t>Give if direction </a:t>
            </a:r>
            <a:r>
              <a:rPr lang="en-US" i="1" dirty="0"/>
              <a:t>(what drink do you go for in he fridge?)</a:t>
            </a:r>
          </a:p>
          <a:p>
            <a:pPr lvl="4">
              <a:buFont typeface="Arial" pitchFamily="34" charset="0"/>
              <a:buChar char="•"/>
            </a:pPr>
            <a:r>
              <a:rPr lang="en-US" i="1" dirty="0"/>
              <a:t>Favorable or unfavorable</a:t>
            </a:r>
            <a:endParaRPr lang="en-IN" i="1" dirty="0"/>
          </a:p>
          <a:p>
            <a:pPr lvl="1"/>
            <a:r>
              <a:rPr lang="en-US" dirty="0"/>
              <a:t>The principal components of the energy within motivation</a:t>
            </a:r>
            <a:endParaRPr lang="en-IN" dirty="0"/>
          </a:p>
          <a:p>
            <a:pPr lvl="2">
              <a:buFont typeface="Arial" pitchFamily="34" charset="0"/>
              <a:buChar char="•"/>
            </a:pPr>
            <a:r>
              <a:rPr lang="en-US" dirty="0"/>
              <a:t>Initiation</a:t>
            </a:r>
            <a:endParaRPr lang="en-IN" dirty="0"/>
          </a:p>
          <a:p>
            <a:pPr lvl="2">
              <a:buFont typeface="Arial" pitchFamily="34" charset="0"/>
              <a:buChar char="•"/>
            </a:pPr>
            <a:r>
              <a:rPr lang="en-US" dirty="0"/>
              <a:t>Intensity</a:t>
            </a:r>
            <a:endParaRPr lang="en-IN" dirty="0"/>
          </a:p>
          <a:p>
            <a:pPr lvl="2">
              <a:buFont typeface="Arial" pitchFamily="34" charset="0"/>
              <a:buChar char="•"/>
            </a:pPr>
            <a:r>
              <a:rPr lang="en-US" dirty="0"/>
              <a:t>Persistence</a:t>
            </a:r>
          </a:p>
          <a:p>
            <a:pPr marL="0" lvl="0" indent="0">
              <a:spcBef>
                <a:spcPts val="0"/>
              </a:spcBef>
              <a:buNone/>
            </a:pPr>
            <a:endParaRPr lang="en-US" dirty="0"/>
          </a:p>
          <a:p>
            <a:pPr lvl="0" indent="-256032">
              <a:spcBef>
                <a:spcPts val="0"/>
              </a:spcBef>
            </a:pPr>
            <a:endParaRPr lang="en-US" b="0" i="0" u="none" strike="noStrike" cap="none" dirty="0">
              <a:solidFill>
                <a:schemeClr val="dk1"/>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0BC98021-E15B-4A84-9083-BED81582EF6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5</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42483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dirty="0"/>
              <a:t>1.1: What Is Motivation? (2 of 4)</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14400"/>
            <a:ext cx="8229600" cy="5181600"/>
          </a:xfrm>
          <a:prstGeom prst="rect">
            <a:avLst/>
          </a:prstGeom>
          <a:noFill/>
          <a:ln>
            <a:noFill/>
          </a:ln>
        </p:spPr>
        <p:txBody>
          <a:bodyPr lIns="0" tIns="0" rIns="0" bIns="0" anchor="t" anchorCtr="0">
            <a:noAutofit/>
          </a:bodyPr>
          <a:lstStyle/>
          <a:p>
            <a:pPr indent="-256032">
              <a:spcBef>
                <a:spcPts val="0"/>
              </a:spcBef>
            </a:pPr>
            <a:r>
              <a:rPr lang="en-US" dirty="0"/>
              <a:t>1.1.3: Goals and Motivation</a:t>
            </a:r>
          </a:p>
          <a:p>
            <a:pPr marL="0" indent="0">
              <a:spcBef>
                <a:spcPts val="0"/>
              </a:spcBef>
              <a:buNone/>
            </a:pPr>
            <a:endParaRPr lang="en-US" dirty="0"/>
          </a:p>
          <a:p>
            <a:pPr indent="-256032">
              <a:spcBef>
                <a:spcPts val="0"/>
              </a:spcBef>
            </a:pPr>
            <a:r>
              <a:rPr lang="en-US" dirty="0"/>
              <a:t>1.1.3: Describe the relationship between goals and motivation</a:t>
            </a:r>
          </a:p>
          <a:p>
            <a:pPr lvl="1"/>
            <a:r>
              <a:rPr lang="en-US" dirty="0"/>
              <a:t>The Three-Step Process to Achieve a Goal</a:t>
            </a:r>
            <a:endParaRPr lang="en-IN" dirty="0"/>
          </a:p>
          <a:p>
            <a:pPr lvl="2">
              <a:buFont typeface="Arial" pitchFamily="34" charset="0"/>
              <a:buChar char="•"/>
            </a:pPr>
            <a:r>
              <a:rPr lang="en-US" dirty="0"/>
              <a:t>Choose a particular goal</a:t>
            </a:r>
            <a:endParaRPr lang="en-IN" dirty="0"/>
          </a:p>
          <a:p>
            <a:pPr lvl="2">
              <a:buFont typeface="Arial" pitchFamily="34" charset="0"/>
              <a:buChar char="•"/>
            </a:pPr>
            <a:r>
              <a:rPr lang="en-US" dirty="0"/>
              <a:t>Develop a plan of action</a:t>
            </a:r>
            <a:endParaRPr lang="en-IN" dirty="0"/>
          </a:p>
          <a:p>
            <a:pPr lvl="2">
              <a:buFont typeface="Arial" pitchFamily="34" charset="0"/>
              <a:buChar char="•"/>
            </a:pPr>
            <a:r>
              <a:rPr lang="en-US" dirty="0"/>
              <a:t>Initiate and expend resources until completion of goal</a:t>
            </a:r>
            <a:endParaRPr lang="en-IN" dirty="0"/>
          </a:p>
          <a:p>
            <a:pPr lvl="1"/>
            <a:r>
              <a:rPr lang="en-US" dirty="0"/>
              <a:t>Why study motivation?</a:t>
            </a:r>
            <a:endParaRPr lang="en-IN" dirty="0"/>
          </a:p>
          <a:p>
            <a:pPr lvl="2">
              <a:buFont typeface="Arial" pitchFamily="34" charset="0"/>
              <a:buChar char="•"/>
            </a:pPr>
            <a:r>
              <a:rPr lang="en-US" dirty="0"/>
              <a:t>Determine what drives the behavior of others</a:t>
            </a:r>
            <a:endParaRPr lang="en-IN" dirty="0"/>
          </a:p>
          <a:p>
            <a:pPr lvl="2">
              <a:buFont typeface="Arial" pitchFamily="34" charset="0"/>
              <a:buChar char="•"/>
            </a:pPr>
            <a:r>
              <a:rPr lang="en-US" dirty="0"/>
              <a:t>Determine what drives your own behavior</a:t>
            </a:r>
          </a:p>
          <a:p>
            <a:pPr marL="0" lvl="0" indent="0">
              <a:spcBef>
                <a:spcPts val="0"/>
              </a:spcBef>
              <a:buNone/>
            </a:pPr>
            <a:endParaRPr lang="en-US" dirty="0"/>
          </a:p>
          <a:p>
            <a:pPr lvl="0" indent="-256032">
              <a:spcBef>
                <a:spcPts val="0"/>
              </a:spcBef>
            </a:pPr>
            <a:endParaRPr lang="en-US" b="0" i="0" u="none" strike="noStrike" cap="none" dirty="0">
              <a:solidFill>
                <a:schemeClr val="dk1"/>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5BB6AD67-4610-4D42-A16F-596A014328B8}"/>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6</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312176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6200"/>
            <a:ext cx="8229600" cy="990600"/>
          </a:xfrm>
          <a:prstGeom prst="rect">
            <a:avLst/>
          </a:prstGeom>
          <a:noFill/>
          <a:ln>
            <a:noFill/>
          </a:ln>
        </p:spPr>
        <p:txBody>
          <a:bodyPr lIns="0" tIns="0" rIns="0" bIns="0" anchor="b" anchorCtr="0">
            <a:noAutofit/>
          </a:bodyPr>
          <a:lstStyle/>
          <a:p>
            <a:pPr lvl="0">
              <a:buSzPct val="25000"/>
            </a:pPr>
            <a:r>
              <a:rPr lang="en-US" dirty="0"/>
              <a:t>Figure 1.1: </a:t>
            </a:r>
            <a:r>
              <a:rPr lang="en-IN" dirty="0"/>
              <a:t>Using the Three-Step Process to Achieve Your Goal</a:t>
            </a:r>
            <a:endParaRPr lang="en-US" b="1" i="0" u="none" strike="noStrike" cap="none" dirty="0">
              <a:solidFill>
                <a:srgbClr val="007FA3"/>
              </a:solidFill>
              <a:sym typeface="Times New Roman"/>
            </a:endParaRPr>
          </a:p>
        </p:txBody>
      </p:sp>
      <p:pic>
        <p:nvPicPr>
          <p:cNvPr id="2" name="Picture 2" descr="&quot;The diagram shows the three steps in the process are as follows: &#10; ● Choose a particular goal &#10; ● Develop a plan of action &#10; ● Initiate and persist goal-directed action &#10; &#10;Step 1: 1st step text says “Set Goal”. Text in the slide reads: Choose a particular goal. For example, a freshman college student must decide which major to adopt. &#10; &#10; Step 2: 2nd step says “Plan of Action”. Text in the slide reads: Develop an action plan designed to achieve this goal. Then the student must develop a plan of action that moves toward goal attainment. Once the student declares her major, she must develop a multiyear plan that outlines which courses she must take to achieve her degree. &#10; &#10;Step 3: 3rd step says “Resources”. Text in the slide reads: Initiate and continue the expenditure of resources to carry out this action plan until goal completion. Finally, after selecting the goal and developing the plan, the student must initiate goal-directed action and persist in this action until the goal is achieved. She must enroll in classes, attend class, study for exams, and continue to perform well and maintain a good GPA to reach graduation. &#10; &#10;Step 4: 4th step says “GOAL”. Text in the slide reads: Achieve the goal. Following steps 1, 2, and 3 leads the student to maintain a good GPA and graduate with honors.&quot;"/>
          <p:cNvPicPr>
            <a:picLocks noChangeAspect="1" noChangeArrowheads="1"/>
          </p:cNvPicPr>
          <p:nvPr/>
        </p:nvPicPr>
        <p:blipFill>
          <a:blip r:embed="rId3"/>
          <a:srcRect/>
          <a:stretch>
            <a:fillRect/>
          </a:stretch>
        </p:blipFill>
        <p:spPr bwMode="auto">
          <a:xfrm>
            <a:off x="695325" y="2057400"/>
            <a:ext cx="7839075" cy="3540416"/>
          </a:xfrm>
          <a:prstGeom prst="rect">
            <a:avLst/>
          </a:prstGeom>
          <a:noFill/>
        </p:spPr>
      </p:pic>
      <p:sp>
        <p:nvSpPr>
          <p:cNvPr id="4" name="Slide Number Placeholder 3">
            <a:extLst>
              <a:ext uri="{FF2B5EF4-FFF2-40B4-BE49-F238E27FC236}">
                <a16:creationId xmlns:a16="http://schemas.microsoft.com/office/drawing/2014/main" id="{06BDDE03-C3A7-4159-B0E7-54E2E623D50A}"/>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pPr marL="0" marR="0" lvl="0" indent="0" algn="r" rtl="0">
                <a:spcBef>
                  <a:spcPts val="0"/>
                </a:spcBef>
                <a:buSzPct val="25000"/>
                <a:buNone/>
              </a:pPr>
              <a:t>7</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52741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1.2: Why Is Motivation Important? (1 of 4)</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95400"/>
            <a:ext cx="8229600" cy="4800600"/>
          </a:xfrm>
          <a:prstGeom prst="rect">
            <a:avLst/>
          </a:prstGeom>
          <a:noFill/>
          <a:ln>
            <a:noFill/>
          </a:ln>
        </p:spPr>
        <p:txBody>
          <a:bodyPr lIns="0" tIns="0" rIns="0" bIns="0" anchor="t" anchorCtr="0">
            <a:noAutofit/>
          </a:bodyPr>
          <a:lstStyle/>
          <a:p>
            <a:pPr lvl="0" indent="-256032">
              <a:spcBef>
                <a:spcPts val="0"/>
              </a:spcBef>
            </a:pPr>
            <a:r>
              <a:rPr lang="en-US" dirty="0"/>
              <a:t>1.2: </a:t>
            </a:r>
            <a:r>
              <a:rPr lang="en-US" sz="2000" dirty="0"/>
              <a:t>Explain how self-control positively affects motivation</a:t>
            </a:r>
          </a:p>
          <a:p>
            <a:pPr lvl="1"/>
            <a:r>
              <a:rPr lang="en-US" sz="2000" dirty="0"/>
              <a:t>What factors affect life success?</a:t>
            </a:r>
            <a:endParaRPr lang="en-IN" sz="2000" dirty="0"/>
          </a:p>
          <a:p>
            <a:pPr lvl="2">
              <a:buFont typeface="Arial" pitchFamily="34" charset="0"/>
              <a:buChar char="•"/>
            </a:pPr>
            <a:r>
              <a:rPr lang="en-US" sz="2000" dirty="0"/>
              <a:t>Intelligence? (nature / nurture)</a:t>
            </a:r>
            <a:endParaRPr lang="en-IN" sz="2000" dirty="0"/>
          </a:p>
          <a:p>
            <a:pPr lvl="2">
              <a:buFont typeface="Arial" pitchFamily="34" charset="0"/>
              <a:buChar char="•"/>
            </a:pPr>
            <a:r>
              <a:rPr lang="en-US" sz="2000" dirty="0"/>
              <a:t>Self-esteem? – </a:t>
            </a:r>
            <a:r>
              <a:rPr lang="en-US" sz="2000" b="1" i="1" dirty="0"/>
              <a:t>is there an epidemic of low SE in the U.S?</a:t>
            </a:r>
          </a:p>
          <a:p>
            <a:pPr lvl="2">
              <a:buFont typeface="Arial" pitchFamily="34" charset="0"/>
              <a:buChar char="•"/>
            </a:pPr>
            <a:r>
              <a:rPr lang="en-US" sz="2000" dirty="0"/>
              <a:t>Narcissistic ?</a:t>
            </a:r>
            <a:endParaRPr lang="en-IN" sz="2000" dirty="0"/>
          </a:p>
          <a:p>
            <a:pPr lvl="1"/>
            <a:r>
              <a:rPr lang="en-US" sz="2000" b="1" dirty="0"/>
              <a:t>Self-contro</a:t>
            </a:r>
            <a:r>
              <a:rPr lang="en-US" sz="2000" dirty="0"/>
              <a:t>l</a:t>
            </a:r>
            <a:endParaRPr lang="en-IN" sz="2000" dirty="0"/>
          </a:p>
          <a:p>
            <a:pPr lvl="2">
              <a:buFont typeface="Arial" pitchFamily="34" charset="0"/>
              <a:buChar char="•"/>
            </a:pPr>
            <a:r>
              <a:rPr lang="en-US" sz="2000" dirty="0"/>
              <a:t>Willpower</a:t>
            </a:r>
            <a:endParaRPr lang="en-IN" sz="2000" dirty="0"/>
          </a:p>
          <a:p>
            <a:pPr lvl="2">
              <a:buFont typeface="Arial" pitchFamily="34" charset="0"/>
              <a:buChar char="•"/>
            </a:pPr>
            <a:r>
              <a:rPr lang="en-US" sz="2000" dirty="0"/>
              <a:t>Impulses (</a:t>
            </a:r>
            <a:r>
              <a:rPr lang="en-US" sz="2000" i="1" dirty="0"/>
              <a:t>are you a slave to your impulses</a:t>
            </a:r>
            <a:r>
              <a:rPr lang="en-US" sz="2000" dirty="0"/>
              <a:t>?)</a:t>
            </a:r>
          </a:p>
          <a:p>
            <a:pPr lvl="2">
              <a:buFont typeface="Arial" pitchFamily="34" charset="0"/>
              <a:buChar char="•"/>
            </a:pPr>
            <a:r>
              <a:rPr lang="en-US" sz="2000" i="1" dirty="0"/>
              <a:t>Does Serena Williams or Justin Bieber</a:t>
            </a:r>
          </a:p>
          <a:p>
            <a:pPr lvl="3">
              <a:buFont typeface="Arial" pitchFamily="34" charset="0"/>
              <a:buChar char="•"/>
            </a:pPr>
            <a:r>
              <a:rPr lang="en-US" sz="2000" i="1" dirty="0"/>
              <a:t>have a problem with self-control?</a:t>
            </a:r>
          </a:p>
        </p:txBody>
      </p:sp>
      <p:sp>
        <p:nvSpPr>
          <p:cNvPr id="3" name="Slide Number Placeholder 2">
            <a:extLst>
              <a:ext uri="{FF2B5EF4-FFF2-40B4-BE49-F238E27FC236}">
                <a16:creationId xmlns:a16="http://schemas.microsoft.com/office/drawing/2014/main" id="{71EB5C3C-F058-49C0-B182-12C43ED522E5}"/>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8</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022052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1.2: Why Is Motivation Important? (1 of 4)</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95400"/>
            <a:ext cx="8229600" cy="4800600"/>
          </a:xfrm>
          <a:prstGeom prst="rect">
            <a:avLst/>
          </a:prstGeom>
          <a:noFill/>
          <a:ln>
            <a:noFill/>
          </a:ln>
        </p:spPr>
        <p:txBody>
          <a:bodyPr lIns="0" tIns="0" rIns="0" bIns="0" anchor="t" anchorCtr="0">
            <a:noAutofit/>
          </a:bodyPr>
          <a:lstStyle/>
          <a:p>
            <a:pPr lvl="0" indent="-256032">
              <a:spcBef>
                <a:spcPts val="0"/>
              </a:spcBef>
            </a:pPr>
            <a:r>
              <a:rPr lang="en-US" dirty="0"/>
              <a:t>1.2.1: Importance of Self-Control</a:t>
            </a:r>
          </a:p>
          <a:p>
            <a:pPr lvl="1" indent="-256032">
              <a:spcBef>
                <a:spcPts val="0"/>
              </a:spcBef>
            </a:pPr>
            <a:r>
              <a:rPr lang="en-US" dirty="0"/>
              <a:t>Remember </a:t>
            </a:r>
            <a:r>
              <a:rPr lang="en-US" b="1" dirty="0"/>
              <a:t>Bandura’s </a:t>
            </a:r>
            <a:r>
              <a:rPr lang="en-US" i="1" dirty="0"/>
              <a:t>“</a:t>
            </a:r>
            <a:r>
              <a:rPr lang="en-US" i="1" dirty="0" err="1"/>
              <a:t>marshmello</a:t>
            </a:r>
            <a:r>
              <a:rPr lang="en-US" i="1" dirty="0"/>
              <a:t>” experiment</a:t>
            </a:r>
            <a:r>
              <a:rPr lang="en-US" dirty="0"/>
              <a:t>?</a:t>
            </a:r>
          </a:p>
          <a:p>
            <a:pPr lvl="0" indent="-256032">
              <a:spcBef>
                <a:spcPts val="0"/>
              </a:spcBef>
            </a:pPr>
            <a:endParaRPr lang="en-US" dirty="0"/>
          </a:p>
          <a:p>
            <a:pPr lvl="0" indent="-256032">
              <a:spcBef>
                <a:spcPts val="0"/>
              </a:spcBef>
            </a:pPr>
            <a:r>
              <a:rPr lang="en-US" dirty="0"/>
              <a:t>1.2.1: Determine the relationship between temptation and self-control</a:t>
            </a:r>
          </a:p>
          <a:p>
            <a:pPr lvl="1"/>
            <a:r>
              <a:rPr lang="en-US" dirty="0"/>
              <a:t>What is the relationship between temptation and self-control?</a:t>
            </a:r>
            <a:endParaRPr lang="en-IN" dirty="0"/>
          </a:p>
          <a:p>
            <a:pPr lvl="2">
              <a:buFont typeface="Arial" pitchFamily="34" charset="0"/>
              <a:buChar char="•"/>
            </a:pPr>
            <a:r>
              <a:rPr lang="en-US" dirty="0"/>
              <a:t>Never ceasing temptations</a:t>
            </a:r>
            <a:endParaRPr lang="en-IN" dirty="0"/>
          </a:p>
          <a:p>
            <a:pPr lvl="2">
              <a:buFont typeface="Arial" pitchFamily="34" charset="0"/>
              <a:buChar char="•"/>
            </a:pPr>
            <a:r>
              <a:rPr lang="en-US" dirty="0"/>
              <a:t>Not all temptations are equal</a:t>
            </a:r>
            <a:endParaRPr lang="en-IN" dirty="0"/>
          </a:p>
          <a:p>
            <a:pPr lvl="1"/>
            <a:r>
              <a:rPr lang="en-US" dirty="0"/>
              <a:t>How often do we exert self-control?</a:t>
            </a:r>
            <a:endParaRPr lang="en-IN" dirty="0"/>
          </a:p>
          <a:p>
            <a:pPr lvl="2">
              <a:buFont typeface="Arial" pitchFamily="34" charset="0"/>
              <a:buChar char="•"/>
            </a:pPr>
            <a:r>
              <a:rPr lang="en-US" dirty="0"/>
              <a:t>3 hours/day</a:t>
            </a:r>
            <a:endParaRPr lang="en-IN" dirty="0"/>
          </a:p>
          <a:p>
            <a:pPr lvl="2">
              <a:buFont typeface="Arial" pitchFamily="34" charset="0"/>
              <a:buChar char="•"/>
            </a:pPr>
            <a:r>
              <a:rPr lang="en-US" dirty="0"/>
              <a:t>Lower rates for social interaction and alcohol</a:t>
            </a:r>
            <a:endParaRPr lang="en-IN" dirty="0"/>
          </a:p>
          <a:p>
            <a:pPr lvl="2">
              <a:buFont typeface="Arial" pitchFamily="34" charset="0"/>
              <a:buChar char="•"/>
            </a:pPr>
            <a:r>
              <a:rPr lang="en-US" dirty="0"/>
              <a:t>30 minutes of self-control failure</a:t>
            </a:r>
            <a:endParaRPr lang="en-IN" dirty="0"/>
          </a:p>
          <a:p>
            <a:pPr lvl="2">
              <a:buFont typeface="Arial" pitchFamily="34" charset="0"/>
              <a:buChar char="•"/>
            </a:pPr>
            <a:r>
              <a:rPr lang="en-US" dirty="0"/>
              <a:t>Prediction of later success</a:t>
            </a:r>
          </a:p>
          <a:p>
            <a:pPr lvl="1">
              <a:buFont typeface="Arial" pitchFamily="34" charset="0"/>
              <a:buChar char="•"/>
            </a:pPr>
            <a:r>
              <a:rPr lang="en-US" b="1" dirty="0"/>
              <a:t>Hoffmann et al, (2012)</a:t>
            </a:r>
          </a:p>
          <a:p>
            <a:pPr lvl="2">
              <a:buFont typeface="Arial" pitchFamily="34" charset="0"/>
              <a:buChar char="•"/>
            </a:pPr>
            <a:r>
              <a:rPr lang="en-US" i="1" dirty="0"/>
              <a:t>How many hours a day did the subjects feel “tempted”?</a:t>
            </a:r>
          </a:p>
          <a:p>
            <a:pPr lvl="2">
              <a:buFont typeface="Arial" pitchFamily="34" charset="0"/>
              <a:buChar char="•"/>
            </a:pPr>
            <a:r>
              <a:rPr lang="en-US" i="1" dirty="0"/>
              <a:t>Sex, sleep, play sports, social interaction –</a:t>
            </a:r>
            <a:r>
              <a:rPr lang="en-US" sz="1800" b="1" i="1" dirty="0"/>
              <a:t>strongest ones</a:t>
            </a:r>
          </a:p>
        </p:txBody>
      </p:sp>
      <p:sp>
        <p:nvSpPr>
          <p:cNvPr id="3" name="Slide Number Placeholder 2">
            <a:extLst>
              <a:ext uri="{FF2B5EF4-FFF2-40B4-BE49-F238E27FC236}">
                <a16:creationId xmlns:a16="http://schemas.microsoft.com/office/drawing/2014/main" id="{4F4D594C-55EB-48F6-A7B4-16811AF0C8A4}"/>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9</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26029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
                                            <p:txEl>
                                              <p:pRg st="14" end="14"/>
                                            </p:txEl>
                                          </p:spTgt>
                                        </p:tgtEl>
                                        <p:attrNameLst>
                                          <p:attrName>style.visibility</p:attrName>
                                        </p:attrNameLst>
                                      </p:cBhvr>
                                      <p:to>
                                        <p:strVal val="visible"/>
                                      </p:to>
                                    </p:set>
                                    <p:anim calcmode="lin" valueType="num">
                                      <p:cBhvr additive="base">
                                        <p:cTn id="7" dur="500" fill="hold"/>
                                        <p:tgtEl>
                                          <p:spTgt spid="122">
                                            <p:txEl>
                                              <p:pRg st="14" end="1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1652</TotalTime>
  <Words>1628</Words>
  <Application>Microsoft Office PowerPoint</Application>
  <PresentationFormat>On-screen Show (4:3)</PresentationFormat>
  <Paragraphs>234</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Noto Sans Symbols</vt:lpstr>
      <vt:lpstr>Times New Roman</vt:lpstr>
      <vt:lpstr>508 Lecture</vt:lpstr>
      <vt:lpstr>Burkley</vt:lpstr>
      <vt:lpstr>Learning Objectives </vt:lpstr>
      <vt:lpstr>Introduction: The Science of Motivation</vt:lpstr>
      <vt:lpstr>1.1: What Is Motivation? (2 of 4)</vt:lpstr>
      <vt:lpstr>1.1: What Is Motivation? (2 of 4)</vt:lpstr>
      <vt:lpstr>1.1: What Is Motivation? (2 of 4)</vt:lpstr>
      <vt:lpstr>Figure 1.1: Using the Three-Step Process to Achieve Your Goal</vt:lpstr>
      <vt:lpstr>1.2: Why Is Motivation Important? (1 of 4)</vt:lpstr>
      <vt:lpstr>1.2: Why Is Motivation Important? (1 of 4)</vt:lpstr>
      <vt:lpstr>1.2: Why Is Motivation Important? (1 of 4)</vt:lpstr>
      <vt:lpstr>Summary: The Science of Motivation</vt:lpstr>
      <vt:lpstr> Factors that influence motivation: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Science, First Edition</dc:title>
  <dc:subject>Motivation Science</dc:subject>
  <dc:creator>Edward Burkley/Melissa Burkley</dc:creator>
  <cp:keywords>Burkley</cp:keywords>
  <cp:lastModifiedBy>Thomas Mitchell</cp:lastModifiedBy>
  <cp:revision>213</cp:revision>
  <dcterms:modified xsi:type="dcterms:W3CDTF">2020-02-05T15:40:31Z</dcterms:modified>
  <cp:category>Burkley</cp:category>
  <cp:contentStatus>Burkley</cp:contentStatus>
</cp:coreProperties>
</file>