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3"/>
  </p:notesMasterIdLst>
  <p:sldIdLst>
    <p:sldId id="256" r:id="rId2"/>
    <p:sldId id="257" r:id="rId3"/>
    <p:sldId id="346" r:id="rId4"/>
    <p:sldId id="259" r:id="rId5"/>
    <p:sldId id="316" r:id="rId6"/>
    <p:sldId id="317" r:id="rId7"/>
    <p:sldId id="318" r:id="rId8"/>
    <p:sldId id="313" r:id="rId9"/>
    <p:sldId id="321" r:id="rId10"/>
    <p:sldId id="322" r:id="rId11"/>
    <p:sldId id="327" r:id="rId12"/>
    <p:sldId id="314" r:id="rId13"/>
    <p:sldId id="328" r:id="rId14"/>
    <p:sldId id="347" r:id="rId15"/>
    <p:sldId id="329" r:id="rId16"/>
    <p:sldId id="330" r:id="rId17"/>
    <p:sldId id="315" r:id="rId18"/>
    <p:sldId id="331" r:id="rId19"/>
    <p:sldId id="333" r:id="rId20"/>
    <p:sldId id="335" r:id="rId21"/>
    <p:sldId id="292"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C7C6A8-1649-425B-B5E0-E0A0997BE36E}">
  <a:tblStyle styleId="{A5C7C6A8-1649-425B-B5E0-E0A0997BE36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86" autoAdjust="0"/>
  </p:normalViewPr>
  <p:slideViewPr>
    <p:cSldViewPr>
      <p:cViewPr varScale="1">
        <p:scale>
          <a:sx n="43" d="100"/>
          <a:sy n="43" d="100"/>
        </p:scale>
        <p:origin x="155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10875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3.3: Analyze the aspects of the concept of drive as it relates to motivation</a:t>
            </a:r>
          </a:p>
          <a:p>
            <a:pPr indent="-256032">
              <a:spcBef>
                <a:spcPts val="0"/>
              </a:spcBef>
            </a:pPr>
            <a:endParaRPr lang="en-US" sz="28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drive?</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When we are deprived of a need, then we experience drive. </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Objects or events that reduce drive are primary </a:t>
            </a:r>
            <a:r>
              <a:rPr lang="en-US" sz="1200" b="0" i="0" u="none" strike="noStrike" kern="1200" cap="none" dirty="0" err="1">
                <a:solidFill>
                  <a:schemeClr val="dk1"/>
                </a:solidFill>
                <a:effectLst/>
                <a:latin typeface="Arial"/>
                <a:ea typeface="Arial"/>
                <a:cs typeface="Arial"/>
                <a:sym typeface="Arial"/>
              </a:rPr>
              <a:t>reinforcers</a:t>
            </a:r>
            <a:r>
              <a:rPr lang="en-US" sz="1200" b="0" i="0" u="none" strike="noStrike" kern="1200" cap="none" dirty="0">
                <a:solidFill>
                  <a:schemeClr val="dk1"/>
                </a:solidFill>
                <a:effectLst/>
                <a:latin typeface="Arial"/>
                <a:ea typeface="Arial"/>
                <a:cs typeface="Arial"/>
                <a:sym typeface="Arial"/>
              </a:rPr>
              <a:t>.</a:t>
            </a:r>
          </a:p>
          <a:p>
            <a:pPr marL="628650" lvl="1" indent="-171450">
              <a:buFont typeface="Arial" pitchFamily="34" charset="0"/>
              <a:buChar char="•"/>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Qualities of drive</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 mouse who is deprived of food will learn to run a maze for food faster than a mouse who is not deprived.</a:t>
            </a:r>
            <a:endParaRPr lang="en-US" sz="40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3.3.1: Freud’s Contribution to Drive</a:t>
            </a:r>
          </a:p>
          <a:p>
            <a:pPr indent="-256032">
              <a:spcBef>
                <a:spcPts val="0"/>
              </a:spcBef>
            </a:pPr>
            <a:endParaRPr lang="en-US" b="1" dirty="0"/>
          </a:p>
          <a:p>
            <a:pPr indent="-256032">
              <a:spcBef>
                <a:spcPts val="0"/>
              </a:spcBef>
            </a:pPr>
            <a:r>
              <a:rPr lang="en-US" b="1" dirty="0"/>
              <a:t>3.3.1: Summarize Freud's contribution to the concept of drive</a:t>
            </a:r>
          </a:p>
          <a:p>
            <a:pPr marL="171450" lvl="0"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Freud’s contribution to drive?</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Libido is the internal energy generated by basic needs. </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Needs never go away and will only settle down briefly before resurfacing.</a:t>
            </a:r>
          </a:p>
          <a:p>
            <a:pPr marL="628650" lvl="1" indent="-171450">
              <a:buFont typeface="Arial" pitchFamily="34" charset="0"/>
              <a:buChar char="•"/>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Freud’s three types of drives</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Freud believed that the key to mental and physical health is to satisfy the three drives on a regular basis.</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 can humor help satisfy a drive?</a:t>
            </a:r>
            <a:endParaRPr lang="en-US" sz="40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3.3.2: Hull’s Contribution to Drive</a:t>
            </a:r>
          </a:p>
          <a:p>
            <a:pPr indent="-256032">
              <a:spcBef>
                <a:spcPts val="0"/>
              </a:spcBef>
            </a:pPr>
            <a:endParaRPr lang="en-US" b="1" dirty="0"/>
          </a:p>
          <a:p>
            <a:pPr indent="-256032">
              <a:spcBef>
                <a:spcPts val="0"/>
              </a:spcBef>
            </a:pPr>
            <a:r>
              <a:rPr lang="en-US" b="1" dirty="0"/>
              <a:t>3.3.2: Describe Hull's contribution to the concept of drive</a:t>
            </a:r>
            <a:endParaRPr lang="en-IN" sz="1600" b="1" dirty="0"/>
          </a:p>
          <a:p>
            <a:pPr marL="171450" lvl="0"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Hull’s contribution to drive?</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Hull believed drive was a form of nonspecific arousal, while habits are well-learned responses that become automatically activated by situational cues.</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Why did Hull’s theory appeal to a wide range of motivational theorists?</a:t>
            </a:r>
          </a:p>
          <a:p>
            <a:pPr marL="628650" lvl="1" indent="-171450">
              <a:buFont typeface="Arial" pitchFamily="34" charset="0"/>
              <a:buChar char="•"/>
            </a:pPr>
            <a:endParaRPr lang="en-US" sz="1200" b="1" i="0" u="none" strike="noStrike" kern="1200" cap="none" dirty="0">
              <a:solidFill>
                <a:schemeClr val="dk1"/>
              </a:solidFill>
              <a:effectLst/>
              <a:latin typeface="Arial"/>
              <a:cs typeface="Arial"/>
              <a:sym typeface="Arial"/>
            </a:endParaRPr>
          </a:p>
          <a:p>
            <a:pPr indent="-256032">
              <a:spcBef>
                <a:spcPts val="0"/>
              </a:spcBef>
            </a:pPr>
            <a:r>
              <a:rPr lang="en-US" b="1" dirty="0"/>
              <a:t>3.3.3: Instinct Versus Drive</a:t>
            </a:r>
          </a:p>
          <a:p>
            <a:pPr indent="-256032">
              <a:spcBef>
                <a:spcPts val="0"/>
              </a:spcBef>
            </a:pPr>
            <a:endParaRPr lang="en-US" b="1" dirty="0"/>
          </a:p>
          <a:p>
            <a:pPr indent="-256032">
              <a:spcBef>
                <a:spcPts val="0"/>
              </a:spcBef>
            </a:pPr>
            <a:r>
              <a:rPr lang="en-US" b="1" dirty="0"/>
              <a:t>3.3.3: Contrast instinct and drive as they relate to motivation</a:t>
            </a:r>
          </a:p>
          <a:p>
            <a:pPr marL="0" lvl="0"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the difference between instinct and drive?</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Why was drive considered to be better at explaining motivation than instinct?</a:t>
            </a:r>
          </a:p>
          <a:p>
            <a:pPr marL="628650" lvl="1" indent="-171450">
              <a:buFont typeface="Arial" pitchFamily="34" charset="0"/>
              <a:buChar char="•"/>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Criticisms related to drive</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 did incentive motives, secondary </a:t>
            </a:r>
            <a:r>
              <a:rPr lang="en-US" sz="1200" b="0" i="0" u="none" strike="noStrike" kern="1200" cap="none" dirty="0" err="1">
                <a:solidFill>
                  <a:schemeClr val="dk1"/>
                </a:solidFill>
                <a:effectLst/>
                <a:latin typeface="Arial"/>
                <a:ea typeface="Arial"/>
                <a:cs typeface="Arial"/>
                <a:sym typeface="Arial"/>
              </a:rPr>
              <a:t>reinforcers</a:t>
            </a:r>
            <a:r>
              <a:rPr lang="en-US" sz="1200" b="0" i="0" u="none" strike="noStrike" kern="1200" cap="none" dirty="0">
                <a:solidFill>
                  <a:schemeClr val="dk1"/>
                </a:solidFill>
                <a:effectLst/>
                <a:latin typeface="Arial"/>
                <a:ea typeface="Arial"/>
                <a:cs typeface="Arial"/>
                <a:sym typeface="Arial"/>
              </a:rPr>
              <a:t>, and functional autonomy attempt to counteract the argument that many behaviors do not stem from biological needs?</a:t>
            </a:r>
            <a:endParaRPr lang="en-US" sz="1800" b="0" i="0" u="none" strike="noStrike" kern="1200" cap="none" dirty="0">
              <a:solidFill>
                <a:schemeClr val="dk1"/>
              </a:solidFill>
              <a:effectLst/>
              <a:latin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a:t>3.4: Contrast the psychological theories of personality differences in motivation</a:t>
            </a:r>
          </a:p>
          <a:p>
            <a:pPr marL="171450" lvl="0"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Theories of needs</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Murray identified 24 psychogenic needs and developed a measure to assess how strong a particular need was within an individual.</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3.1: Maslow’s Hierarchy of Needs </a:t>
            </a:r>
            <a:r>
              <a:rPr lang="en-IN" dirty="0">
                <a:effectLst/>
              </a:rPr>
              <a:t> </a:t>
            </a:r>
            <a:r>
              <a:rPr lang="en-US" sz="1050" b="0" i="0" u="none" strike="noStrike" kern="1200" cap="none" dirty="0">
                <a:solidFill>
                  <a:schemeClr val="dk1"/>
                </a:solidFill>
                <a:effectLst/>
                <a:latin typeface="Arial"/>
                <a:ea typeface="Arial"/>
                <a:cs typeface="Arial"/>
                <a:sym typeface="Arial"/>
              </a:rPr>
              <a:t> </a:t>
            </a:r>
            <a:r>
              <a:rPr lang="en-US" sz="1200" b="0" i="0" u="none" strike="noStrike" kern="1200" cap="none" dirty="0">
                <a:solidFill>
                  <a:schemeClr val="dk1"/>
                </a:solidFill>
                <a:effectLst/>
                <a:latin typeface="Arial"/>
                <a:ea typeface="Arial"/>
                <a:cs typeface="Arial"/>
                <a:sym typeface="Arial"/>
              </a:rPr>
              <a:t>This figure is not listed in the template.</a:t>
            </a:r>
            <a:endParaRPr lang="en-IN" sz="1200" b="0"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3.5: Explain the role incentives play in regard to motivation</a:t>
            </a:r>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role do incentives play in regard to motivation?</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One of the core motivational components of the behaviorist approach is that an incentive (external stimuli) can motivate an organism to perform a particular behavior.</a:t>
            </a:r>
          </a:p>
          <a:p>
            <a:pPr marL="628650" lvl="1" indent="-171450">
              <a:buFont typeface="Arial" pitchFamily="34" charset="0"/>
              <a:buChar char="•"/>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The importance of incentives</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responses that are closely followed by an incentive will be more associated with that situation than other responses with be.</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the 1930 study of incentives and mazes. Refer to Figure 3.2: Effect of Incentives on Maze Performance.</a:t>
            </a:r>
          </a:p>
          <a:p>
            <a:pPr marL="628650" lvl="1" indent="-171450">
              <a:buFont typeface="Arial" pitchFamily="34" charset="0"/>
              <a:buChar char="•"/>
            </a:pPr>
            <a:endParaRPr lang="en-US" sz="1200" b="0" i="0" u="none" strike="noStrike" kern="1200" cap="none" dirty="0">
              <a:solidFill>
                <a:schemeClr val="dk1"/>
              </a:solidFill>
              <a:effectLst/>
              <a:latin typeface="Arial"/>
              <a:cs typeface="Arial"/>
              <a:sym typeface="Arial"/>
            </a:endParaRPr>
          </a:p>
          <a:p>
            <a:pPr indent="-256032">
              <a:spcBef>
                <a:spcPts val="0"/>
              </a:spcBef>
            </a:pPr>
            <a:r>
              <a:rPr lang="en-US" b="1" dirty="0"/>
              <a:t>3.5.1: </a:t>
            </a:r>
            <a:r>
              <a:rPr lang="en-US" b="1" dirty="0" err="1"/>
              <a:t>Tolman’s</a:t>
            </a:r>
            <a:r>
              <a:rPr lang="en-US" b="1" dirty="0"/>
              <a:t> Contribution to Incentives</a:t>
            </a:r>
          </a:p>
          <a:p>
            <a:pPr indent="-256032">
              <a:spcBef>
                <a:spcPts val="0"/>
              </a:spcBef>
            </a:pPr>
            <a:endParaRPr lang="en-US" b="1" dirty="0"/>
          </a:p>
          <a:p>
            <a:pPr indent="-256032">
              <a:spcBef>
                <a:spcPts val="0"/>
              </a:spcBef>
            </a:pPr>
            <a:r>
              <a:rPr lang="en-US" b="1" dirty="0"/>
              <a:t>3.5.1: Describe </a:t>
            </a:r>
            <a:r>
              <a:rPr lang="en-US" b="1" dirty="0" err="1"/>
              <a:t>Tolman's</a:t>
            </a:r>
            <a:r>
              <a:rPr lang="en-US" b="1" dirty="0"/>
              <a:t> contribution to the concept of incentives</a:t>
            </a:r>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was </a:t>
            </a:r>
            <a:r>
              <a:rPr lang="en-US" sz="1200" b="1" i="0" u="none" strike="noStrike" kern="1200" cap="none" dirty="0" err="1">
                <a:solidFill>
                  <a:schemeClr val="dk1"/>
                </a:solidFill>
                <a:effectLst/>
                <a:latin typeface="Arial"/>
                <a:ea typeface="Arial"/>
                <a:cs typeface="Arial"/>
                <a:sym typeface="Arial"/>
              </a:rPr>
              <a:t>Tolman’s</a:t>
            </a:r>
            <a:r>
              <a:rPr lang="en-US" sz="1200" b="1" i="0" u="none" strike="noStrike" kern="1200" cap="none" dirty="0">
                <a:solidFill>
                  <a:schemeClr val="dk1"/>
                </a:solidFill>
                <a:effectLst/>
                <a:latin typeface="Arial"/>
                <a:ea typeface="Arial"/>
                <a:cs typeface="Arial"/>
                <a:sym typeface="Arial"/>
              </a:rPr>
              <a:t> contribution to the concept of incentives?</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err="1">
                <a:solidFill>
                  <a:schemeClr val="dk1"/>
                </a:solidFill>
                <a:effectLst/>
                <a:latin typeface="Arial"/>
                <a:ea typeface="Arial"/>
                <a:cs typeface="Arial"/>
                <a:sym typeface="Arial"/>
              </a:rPr>
              <a:t>Tolman</a:t>
            </a:r>
            <a:r>
              <a:rPr lang="en-US" sz="1200" b="0" i="0" u="none" strike="noStrike" kern="1200" cap="none" dirty="0">
                <a:solidFill>
                  <a:schemeClr val="dk1"/>
                </a:solidFill>
                <a:effectLst/>
                <a:latin typeface="Arial"/>
                <a:ea typeface="Arial"/>
                <a:cs typeface="Arial"/>
                <a:sym typeface="Arial"/>
              </a:rPr>
              <a:t> argued that learning occurs, so he went beyond basic behaviorism.</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Latent learning occurs without obvious incentive, while expectancy is the perceived likelihood that the behavior will be successful.</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Expectancy-value theory states that behavior results from the joint function of one’s expectancy and value.</a:t>
            </a:r>
            <a:endParaRPr lang="en-US" b="1"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3.6: Evaluate how thoughts or cognitions play a central role in explaining behavior</a:t>
            </a:r>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How does cognition play a central role in behavior?</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Figures 3.3—A-C: Rat Maze Used to Study Cognitive Mapping.</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 did </a:t>
            </a:r>
            <a:r>
              <a:rPr lang="en-US" sz="1200" b="0" i="0" u="none" strike="noStrike" kern="1200" cap="none" dirty="0" err="1">
                <a:solidFill>
                  <a:schemeClr val="dk1"/>
                </a:solidFill>
                <a:effectLst/>
                <a:latin typeface="Arial"/>
                <a:ea typeface="Arial"/>
                <a:cs typeface="Arial"/>
                <a:sym typeface="Arial"/>
              </a:rPr>
              <a:t>Tolman</a:t>
            </a:r>
            <a:r>
              <a:rPr lang="en-US" sz="1200" b="0" i="0" u="none" strike="noStrike" kern="1200" cap="none" dirty="0">
                <a:solidFill>
                  <a:schemeClr val="dk1"/>
                </a:solidFill>
                <a:effectLst/>
                <a:latin typeface="Arial"/>
                <a:ea typeface="Arial"/>
                <a:cs typeface="Arial"/>
                <a:sym typeface="Arial"/>
              </a:rPr>
              <a:t> and his students demonstrate that the rats had created cognitive maps?</a:t>
            </a:r>
          </a:p>
          <a:p>
            <a:pPr marL="0" lvl="0" indent="0">
              <a:buFont typeface="Arial" pitchFamily="34" charset="0"/>
              <a:buNone/>
            </a:pPr>
            <a:endParaRPr lang="en-US" b="0" i="0" u="none" strike="noStrike" kern="1200" cap="none" dirty="0">
              <a:solidFill>
                <a:schemeClr val="dk1"/>
              </a:solidFill>
              <a:effectLst/>
              <a:latin typeface="Arial"/>
              <a:cs typeface="Arial"/>
              <a:sym typeface="Arial"/>
            </a:endParaRPr>
          </a:p>
          <a:p>
            <a:pPr indent="-256032">
              <a:spcBef>
                <a:spcPts val="0"/>
              </a:spcBef>
            </a:pPr>
            <a:r>
              <a:rPr lang="en-US" b="1" dirty="0"/>
              <a:t>3.6.1: The Cognitive Revolution in Motivation</a:t>
            </a:r>
          </a:p>
          <a:p>
            <a:pPr indent="-256032">
              <a:spcBef>
                <a:spcPts val="0"/>
              </a:spcBef>
            </a:pPr>
            <a:endParaRPr lang="en-US" b="1" dirty="0"/>
          </a:p>
          <a:p>
            <a:pPr indent="-256032">
              <a:spcBef>
                <a:spcPts val="0"/>
              </a:spcBef>
            </a:pPr>
            <a:r>
              <a:rPr lang="en-US" b="1" dirty="0"/>
              <a:t>3.6.1: Analyze the cognitive revolution in motivation</a:t>
            </a:r>
          </a:p>
          <a:p>
            <a:pPr indent="-256032">
              <a:spcBef>
                <a:spcPts val="0"/>
              </a:spcBef>
            </a:pPr>
            <a:endParaRPr lang="en-US"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a:t>
            </a:r>
            <a:r>
              <a:rPr lang="en-US" sz="1200" b="0" i="0" u="none" strike="noStrike" kern="1200" cap="none" dirty="0">
                <a:solidFill>
                  <a:schemeClr val="dk1"/>
                </a:solidFill>
                <a:latin typeface="Arial"/>
                <a:ea typeface="Arial"/>
                <a:cs typeface="Arial"/>
                <a:sym typeface="Arial"/>
              </a:rPr>
              <a:t>– </a:t>
            </a:r>
            <a:r>
              <a:rPr lang="en-US" sz="1200" b="1" i="0" u="none" strike="noStrike" kern="1200" cap="none" dirty="0">
                <a:solidFill>
                  <a:schemeClr val="dk1"/>
                </a:solidFill>
                <a:effectLst/>
                <a:latin typeface="Arial"/>
                <a:ea typeface="Arial"/>
                <a:cs typeface="Arial"/>
                <a:sym typeface="Arial"/>
              </a:rPr>
              <a:t>The cognitive revolution</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New theorists in the 1970s focused on ideas such as goals, attributions, expectations, plans, self-beliefs, and self-concept.</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There was a greater focus on how humans are different from animals by using humans and goal-setting versus animals in mazes.</a:t>
            </a:r>
          </a:p>
          <a:p>
            <a:pPr marL="628650" lvl="1" indent="-171450">
              <a:buFont typeface="Arial" pitchFamily="34" charset="0"/>
              <a:buChar char="•"/>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How did the cognitive revolution affect the study of motivation?</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Many theories, such as expectancy-value theory, still influence the field today.</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Motivation was broken into pieces and landed in different psychological subfields.</a:t>
            </a:r>
            <a:endParaRPr lang="en-US" b="1"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3.7: Analyze the causes that have popularized motivation science</a:t>
            </a:r>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The rise of motivation science</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the major milestones in motivational psychology during the 20</a:t>
            </a:r>
            <a:r>
              <a:rPr lang="en-US" sz="1200" b="0" i="0" u="none" strike="noStrike" kern="1200" cap="none" baseline="30000" dirty="0">
                <a:solidFill>
                  <a:schemeClr val="dk1"/>
                </a:solidFill>
                <a:effectLst/>
                <a:latin typeface="Arial"/>
                <a:ea typeface="Arial"/>
                <a:cs typeface="Arial"/>
                <a:sym typeface="Arial"/>
              </a:rPr>
              <a:t>th</a:t>
            </a:r>
            <a:r>
              <a:rPr lang="en-US" sz="1200" b="0" i="0" u="none" strike="noStrike" kern="1200" cap="none" dirty="0">
                <a:solidFill>
                  <a:schemeClr val="dk1"/>
                </a:solidFill>
                <a:effectLst/>
                <a:latin typeface="Arial"/>
                <a:ea typeface="Arial"/>
                <a:cs typeface="Arial"/>
                <a:sym typeface="Arial"/>
              </a:rPr>
              <a:t> century.</a:t>
            </a:r>
          </a:p>
          <a:p>
            <a:pPr marL="628650" lvl="1" indent="-171450">
              <a:buFont typeface="Arial" pitchFamily="34" charset="0"/>
              <a:buChar char="•"/>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The fall of motivation science</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In the 1950s and 1960s, behaviorism and cognition scattered motivation throughout subfields, but in the 1980s, motivation began to grow in popularity again.</a:t>
            </a:r>
          </a:p>
          <a:p>
            <a:pPr marL="628650" lvl="1" indent="-171450">
              <a:buFont typeface="Arial" pitchFamily="34" charset="0"/>
              <a:buChar char="•"/>
            </a:pPr>
            <a:endParaRPr lang="en-US" sz="1200" b="0" i="0" u="none" strike="noStrike" kern="1200" cap="none" dirty="0">
              <a:solidFill>
                <a:schemeClr val="dk1"/>
              </a:solidFill>
              <a:effectLst/>
              <a:latin typeface="Arial"/>
              <a:cs typeface="Arial"/>
              <a:sym typeface="Arial"/>
            </a:endParaRPr>
          </a:p>
          <a:p>
            <a:pPr indent="-256032">
              <a:spcBef>
                <a:spcPts val="0"/>
              </a:spcBef>
            </a:pPr>
            <a:r>
              <a:rPr lang="en-US" b="1" dirty="0"/>
              <a:t>3.7.1: Motivation in the Modern Era</a:t>
            </a:r>
          </a:p>
          <a:p>
            <a:pPr indent="-256032">
              <a:spcBef>
                <a:spcPts val="0"/>
              </a:spcBef>
            </a:pPr>
            <a:endParaRPr lang="en-US" b="1" dirty="0"/>
          </a:p>
          <a:p>
            <a:pPr indent="-256032">
              <a:spcBef>
                <a:spcPts val="0"/>
              </a:spcBef>
            </a:pPr>
            <a:r>
              <a:rPr lang="en-US" b="1" dirty="0"/>
              <a:t>3.7.1: Describe motivation in the modern era</a:t>
            </a:r>
          </a:p>
          <a:p>
            <a:pPr indent="-256032">
              <a:spcBef>
                <a:spcPts val="0"/>
              </a:spcBef>
            </a:pPr>
            <a:endParaRPr lang="en-US"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Motivation in the modern era</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 recent survey conducted by the </a:t>
            </a:r>
            <a:r>
              <a:rPr lang="en-US" sz="1200" b="0" i="1" u="none" strike="noStrike" kern="1200" cap="none" dirty="0">
                <a:solidFill>
                  <a:schemeClr val="dk1"/>
                </a:solidFill>
                <a:effectLst/>
                <a:latin typeface="Arial"/>
                <a:ea typeface="Arial"/>
                <a:cs typeface="Arial"/>
                <a:sym typeface="Arial"/>
              </a:rPr>
              <a:t>Society for the Study of Motivation</a:t>
            </a:r>
            <a:r>
              <a:rPr lang="en-US" sz="1200" b="0" i="0" u="none" strike="noStrike" kern="1200" cap="none" dirty="0">
                <a:solidFill>
                  <a:schemeClr val="dk1"/>
                </a:solidFill>
                <a:effectLst/>
                <a:latin typeface="Arial"/>
                <a:ea typeface="Arial"/>
                <a:cs typeface="Arial"/>
                <a:sym typeface="Arial"/>
              </a:rPr>
              <a:t> found that 43% of articles in a top journal used motivation-related keywords.</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Motivation is growing again among scientists, scholars, and society.</a:t>
            </a:r>
            <a:endParaRPr lang="en-US" b="1"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Slide 2 is list of textbook LO numbers and statements</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3.7.2: Reasons for Motivation’s Resurgence</a:t>
            </a:r>
          </a:p>
          <a:p>
            <a:pPr indent="-256032">
              <a:spcBef>
                <a:spcPts val="0"/>
              </a:spcBef>
            </a:pPr>
            <a:endParaRPr lang="en-US" b="1" dirty="0"/>
          </a:p>
          <a:p>
            <a:pPr indent="-256032">
              <a:spcBef>
                <a:spcPts val="0"/>
              </a:spcBef>
            </a:pPr>
            <a:r>
              <a:rPr lang="en-US" b="1" dirty="0"/>
              <a:t>3.7.2: Explain the reason motivation science has returned to the forefront</a:t>
            </a:r>
          </a:p>
          <a:p>
            <a:pPr indent="-256032">
              <a:spcBef>
                <a:spcPts val="0"/>
              </a:spcBef>
            </a:pPr>
            <a:endParaRPr lang="en-US"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Why is motivation growing in popularity?</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Both evolutionary and cross-cultural psychology highlight the importance of motives, values, and emotions in guiding behavior.</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New technology, like fMRIs, can determine brain activities when experiencing an emotion.</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Science has become more translational and application to everyday people.</a:t>
            </a:r>
            <a:endParaRPr lang="en-US" dirty="0"/>
          </a:p>
          <a:p>
            <a:pPr indent="-256032">
              <a:spcBef>
                <a:spcPts val="0"/>
              </a:spcBef>
            </a:pPr>
            <a:endParaRPr lang="en-US" dirty="0"/>
          </a:p>
          <a:p>
            <a:pPr indent="-256032">
              <a:spcBef>
                <a:spcPts val="0"/>
              </a:spcBef>
            </a:pPr>
            <a:r>
              <a:rPr lang="en-US" b="1" dirty="0"/>
              <a:t>3.7.3: The New Look of Motivation</a:t>
            </a:r>
          </a:p>
          <a:p>
            <a:pPr indent="-256032">
              <a:spcBef>
                <a:spcPts val="0"/>
              </a:spcBef>
            </a:pPr>
            <a:endParaRPr lang="en-US" b="1" dirty="0"/>
          </a:p>
          <a:p>
            <a:pPr indent="-256032">
              <a:spcBef>
                <a:spcPts val="0"/>
              </a:spcBef>
            </a:pPr>
            <a:r>
              <a:rPr lang="en-US" b="1" dirty="0"/>
              <a:t>3.7.3: Describe the New Look of motivation</a:t>
            </a:r>
          </a:p>
          <a:p>
            <a:pPr indent="-256032">
              <a:spcBef>
                <a:spcPts val="0"/>
              </a:spcBef>
            </a:pPr>
            <a:endParaRPr lang="en-US"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characteristics are associated with modern motivation?</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Modern motivation depends on its alliance with other subfields in psychology, and even fields beyond psychology.</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Modern approaches to motivation embrace its complexity.</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Human and animal behaviors are complex and influenced by many different factors.</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 goal is a cognitive representation of a future outcome that the organism is committed to approach or avoid. Why do modern researchers prefer the concept of goals over instinct or drive?</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Motivation researchers are focused on the ways that human behavior is driven by conscious, volitional attempts to exert self-control.</a:t>
            </a:r>
            <a:endParaRPr lang="en-US" dirty="0"/>
          </a:p>
          <a:p>
            <a:pPr indent="-256032">
              <a:spcBef>
                <a:spcPts val="0"/>
              </a:spcBef>
            </a:pPr>
            <a:endParaRPr lang="en-US"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Early psychological approaches to motivation concerned will. Wundt believed involuntary actions that do not require will evolved from voluntary actions. James thought behavior is sometimes a function of </a:t>
            </a:r>
            <a:r>
              <a:rPr lang="en-US" sz="1200" b="0" i="0" u="none" strike="noStrike" kern="1200" cap="none" dirty="0" err="1">
                <a:solidFill>
                  <a:schemeClr val="dk1"/>
                </a:solidFill>
                <a:effectLst/>
                <a:latin typeface="Arial"/>
                <a:ea typeface="Arial"/>
                <a:cs typeface="Arial"/>
                <a:sym typeface="Arial"/>
              </a:rPr>
              <a:t>ideo</a:t>
            </a:r>
            <a:r>
              <a:rPr lang="en-US" sz="1200" b="0" i="0" u="none" strike="noStrike" kern="1200" cap="none" dirty="0">
                <a:solidFill>
                  <a:schemeClr val="dk1"/>
                </a:solidFill>
                <a:effectLst/>
                <a:latin typeface="Arial"/>
                <a:ea typeface="Arial"/>
                <a:cs typeface="Arial"/>
                <a:sym typeface="Arial"/>
              </a:rPr>
              <a:t>-motor action. He distinguished two types of will: volition and </a:t>
            </a:r>
            <a:r>
              <a:rPr lang="en-US" sz="1200" b="0" i="0" u="none" strike="noStrike" kern="1200" cap="none" dirty="0" err="1">
                <a:solidFill>
                  <a:schemeClr val="dk1"/>
                </a:solidFill>
                <a:effectLst/>
                <a:latin typeface="Arial"/>
                <a:ea typeface="Arial"/>
                <a:cs typeface="Arial"/>
                <a:sym typeface="Arial"/>
              </a:rPr>
              <a:t>nolition</a:t>
            </a:r>
            <a:r>
              <a:rPr lang="en-US" sz="1200" b="0" i="0" u="none" strike="noStrike" kern="1200" cap="none" dirty="0">
                <a:solidFill>
                  <a:schemeClr val="dk1"/>
                </a:solidFill>
                <a:effectLst/>
                <a:latin typeface="Arial"/>
                <a:ea typeface="Arial"/>
                <a:cs typeface="Arial"/>
                <a:sym typeface="Arial"/>
              </a:rPr>
              <a:t>. Lange conducted the first experiment in the study of motivation with a stimulus (bell) and anticipated response. Ach conducted the first experiment on will, discovering it must be stronger than a habit. </a:t>
            </a:r>
            <a:r>
              <a:rPr lang="en-US" sz="1200" b="0" i="0" u="none" strike="noStrike" kern="1200" cap="none" dirty="0" err="1">
                <a:solidFill>
                  <a:schemeClr val="dk1"/>
                </a:solidFill>
                <a:effectLst/>
                <a:latin typeface="Arial"/>
                <a:ea typeface="Arial"/>
                <a:cs typeface="Arial"/>
                <a:sym typeface="Arial"/>
              </a:rPr>
              <a:t>Hillgruber</a:t>
            </a:r>
            <a:r>
              <a:rPr lang="en-US" sz="1200" b="0" i="0" u="none" strike="noStrike" kern="1200" cap="none" dirty="0">
                <a:solidFill>
                  <a:schemeClr val="dk1"/>
                </a:solidFill>
                <a:effectLst/>
                <a:latin typeface="Arial"/>
                <a:ea typeface="Arial"/>
                <a:cs typeface="Arial"/>
                <a:sym typeface="Arial"/>
              </a:rPr>
              <a:t> established the difficulty law of motivation.</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Instincts were one form of determinism. James created a list of instincts, while McDougall argued that all human behavior is a result of basic animal urges. He also argued that instincts influence cognition by focusing attention toward particular objects.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Drive is initiated by need deprivation and aversion. Every behavior is interpreted as an attempt to reduce drive and behaviors that are accompanied by a drive reduction are strengthened. Freud proposed three drives: sex, death, and self-preservation. Hall argued that drive was nonspecific arousal and that the intensity of an organism’s behavior is determined by drive multiplied by habit.</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Murray developed a list of 24 needs and then developed the Thematic Apperception Test to measure individual differences in need strength. Maslow developed a need hierarchy and argued that an individual could not move up to a higher level without fulfilling the level below it.</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Behavioral psychologists examine the role of incentives. Thorndike developed the Law of Effect, while </a:t>
            </a:r>
            <a:r>
              <a:rPr lang="en-US" sz="1200" b="0" i="0" u="none" strike="noStrike" kern="1200" cap="none" dirty="0" err="1">
                <a:solidFill>
                  <a:schemeClr val="dk1"/>
                </a:solidFill>
                <a:effectLst/>
                <a:latin typeface="Arial"/>
                <a:ea typeface="Arial"/>
                <a:cs typeface="Arial"/>
                <a:sym typeface="Arial"/>
              </a:rPr>
              <a:t>Tolman</a:t>
            </a:r>
            <a:r>
              <a:rPr lang="en-US" sz="1200" b="0" i="0" u="none" strike="noStrike" kern="1200" cap="none" dirty="0">
                <a:solidFill>
                  <a:schemeClr val="dk1"/>
                </a:solidFill>
                <a:effectLst/>
                <a:latin typeface="Arial"/>
                <a:ea typeface="Arial"/>
                <a:cs typeface="Arial"/>
                <a:sym typeface="Arial"/>
              </a:rPr>
              <a:t> proposed the concepts of latent learning and expectancy-value theory.</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cognitive revolution changed the study of motivation by focusing on cognition and ignoring other explanations for behavior.</a:t>
            </a:r>
            <a:endParaRPr lang="en-IN" sz="1200" b="0" i="0" u="none" strike="noStrike" kern="1200" cap="none" dirty="0">
              <a:solidFill>
                <a:schemeClr val="dk1"/>
              </a:solidFill>
              <a:effectLst/>
              <a:latin typeface="Arial"/>
              <a:ea typeface="Arial"/>
              <a:cs typeface="Arial"/>
              <a:sym typeface="Arial"/>
            </a:endParaRPr>
          </a:p>
          <a:p>
            <a:pPr marL="17145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Motivation is now more popular than ever, but has experienced rises and falls over time. The “New Look” is characterized by its interdisciplinary approach, recognition of its complexity, its focus on midrange theories, and its emphasis on goals.</a:t>
            </a:r>
            <a:endParaRPr lang="en-IN" sz="1600" b="0" i="0" u="none" strike="noStrike" kern="1200" cap="none" dirty="0">
              <a:solidFill>
                <a:schemeClr val="dk1"/>
              </a:solidFill>
              <a:effectLst/>
              <a:latin typeface="Arial"/>
              <a:ea typeface="Arial"/>
              <a:cs typeface="Arial"/>
              <a:sym typeface="Arial"/>
            </a:endParaRP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Slide 2 is list of textbook LO numbers and statements</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Key questions to be answered</a:t>
            </a:r>
          </a:p>
          <a:p>
            <a:pPr marL="171450" lvl="0"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Early theories on motivation examined will, which is the ability of an agent to make choices free from constraints. A variety of theorists examined will in a variety of settings.</a:t>
            </a:r>
            <a:endParaRPr lang="en-IN" sz="12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Determinism states that some predetermined cause determines all things, and that instincts are one form of determinism.</a:t>
            </a:r>
            <a:endParaRPr lang="en-IN" sz="12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Other theorists argued that people (and animals) are motivated by drive, which is a form of arousal that arises when a need is deprived.</a:t>
            </a:r>
            <a:endParaRPr lang="en-IN" sz="12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Incentives stemmed from behaviorism, which examined incentives and learning.</a:t>
            </a:r>
            <a:endParaRPr lang="en-IN" sz="12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In the 1970s, cognition changed the way we understand motivation, removing it from other paradigms.</a:t>
            </a:r>
            <a:endParaRPr lang="en-IN" sz="12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As with other disciplines, motivation has experienced rises and falls. Currently, there is an increased interest in motivation.</a:t>
            </a:r>
            <a:endParaRPr lang="en-US" sz="2800" b="0" i="0" u="none" strike="noStrike" kern="1200" cap="none" dirty="0">
              <a:solidFill>
                <a:schemeClr val="dk1"/>
              </a:solidFill>
              <a:latin typeface="Arial"/>
              <a:ea typeface="Arial"/>
              <a:cs typeface="Arial"/>
              <a:sym typeface="Arial"/>
            </a:endParaRP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itchFamily="34" charset="0"/>
              <a:buNone/>
            </a:pPr>
            <a:r>
              <a:rPr lang="en-US" b="1" dirty="0"/>
              <a:t>3.1: Evaluate will as a psychological origin of motivation</a:t>
            </a:r>
          </a:p>
          <a:p>
            <a:pPr marL="0" lvl="0" indent="0">
              <a:buFont typeface="Arial" pitchFamily="34" charset="0"/>
              <a:buNone/>
            </a:pPr>
            <a:endParaRPr lang="en-US" sz="12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“will”?</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Will is sometimes known as willpower or free will.</a:t>
            </a:r>
          </a:p>
          <a:p>
            <a:pPr marL="628650" lvl="1" indent="-171450">
              <a:buFont typeface="Arial" pitchFamily="34" charset="0"/>
              <a:buChar char="•"/>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How did will emerge in the field?</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In the late 1800s, the Victorians were searching for secular reasons to retain morality and social order. Samuel Smiles wrote </a:t>
            </a:r>
            <a:r>
              <a:rPr lang="en-US" sz="1200" b="0" i="1" u="none" strike="noStrike" kern="1200" cap="none" dirty="0">
                <a:solidFill>
                  <a:schemeClr val="dk1"/>
                </a:solidFill>
                <a:effectLst/>
                <a:latin typeface="Arial"/>
                <a:ea typeface="Arial"/>
                <a:cs typeface="Arial"/>
                <a:sym typeface="Arial"/>
              </a:rPr>
              <a:t>Self-Help</a:t>
            </a:r>
            <a:r>
              <a:rPr lang="en-US" sz="1200" b="0" i="0" u="none" strike="noStrike" kern="1200" cap="none" dirty="0">
                <a:solidFill>
                  <a:schemeClr val="dk1"/>
                </a:solidFill>
                <a:effectLst/>
                <a:latin typeface="Arial"/>
                <a:ea typeface="Arial"/>
                <a:cs typeface="Arial"/>
                <a:sym typeface="Arial"/>
              </a:rPr>
              <a:t> in 1859.</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Victorians were obsessed with guarding themselves from temptation, especially sexual and hedonistic ones. The temperance movement emerged during this time.</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Wundt believed that involuntary actions always start out first as voluntary actions that require a great deal of will.</a:t>
            </a:r>
          </a:p>
          <a:p>
            <a:pPr marL="457200" lvl="1"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indent="-171450">
              <a:buFont typeface="Arial" pitchFamily="34" charset="0"/>
              <a:buChar char="•"/>
            </a:pPr>
            <a:endParaRPr lang="en-US" sz="1200" b="1" i="0" u="none" strike="noStrike" kern="1200" cap="none" dirty="0">
              <a:solidFill>
                <a:schemeClr val="dk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a:t>3.1.1: James's Contributions to the Study of Will</a:t>
            </a:r>
          </a:p>
          <a:p>
            <a:pPr marL="0" indent="0">
              <a:buFont typeface="Arial" pitchFamily="34" charset="0"/>
              <a:buNone/>
            </a:pPr>
            <a:endParaRPr lang="en-US" sz="1200" b="1" i="0" u="none" strike="noStrike" kern="1200" cap="none" dirty="0">
              <a:solidFill>
                <a:schemeClr val="dk1"/>
              </a:solidFill>
              <a:effectLst/>
              <a:latin typeface="Arial"/>
              <a:ea typeface="Arial"/>
              <a:cs typeface="Arial"/>
              <a:sym typeface="Arial"/>
            </a:endParaRPr>
          </a:p>
          <a:p>
            <a:pPr marL="0" indent="0">
              <a:buFont typeface="Arial" pitchFamily="34" charset="0"/>
              <a:buNone/>
            </a:pPr>
            <a:r>
              <a:rPr lang="en-US" sz="1200" b="1" i="0" u="none" strike="noStrike" kern="1200" cap="none" dirty="0">
                <a:solidFill>
                  <a:schemeClr val="dk1"/>
                </a:solidFill>
                <a:effectLst/>
                <a:latin typeface="Arial"/>
                <a:ea typeface="Arial"/>
                <a:cs typeface="Arial"/>
                <a:sym typeface="Arial"/>
              </a:rPr>
              <a:t>3.1.1: Explain James's contribution to the study of will</a:t>
            </a:r>
          </a:p>
          <a:p>
            <a:pPr marL="0"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a:t>
            </a:r>
            <a:r>
              <a:rPr lang="en-US" sz="1200" b="0" i="0" u="none" strike="noStrike" kern="1200" cap="none" dirty="0">
                <a:solidFill>
                  <a:schemeClr val="dk1"/>
                </a:solidFill>
                <a:latin typeface="Arial"/>
                <a:ea typeface="Arial"/>
                <a:cs typeface="Arial"/>
                <a:sym typeface="Arial"/>
              </a:rPr>
              <a:t>– </a:t>
            </a:r>
            <a:r>
              <a:rPr lang="en-US" sz="1200" b="1" i="0" u="none" strike="noStrike" kern="1200" cap="none" dirty="0">
                <a:solidFill>
                  <a:schemeClr val="dk1"/>
                </a:solidFill>
                <a:effectLst/>
                <a:latin typeface="Arial"/>
                <a:ea typeface="Arial"/>
                <a:cs typeface="Arial"/>
                <a:sym typeface="Arial"/>
              </a:rPr>
              <a:t>What was James’s contribution to the study of will?</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James called automatic responses </a:t>
            </a:r>
            <a:r>
              <a:rPr lang="en-US" sz="1200" b="0" i="0" u="none" strike="noStrike" kern="1200" cap="none" dirty="0" err="1">
                <a:solidFill>
                  <a:schemeClr val="dk1"/>
                </a:solidFill>
                <a:effectLst/>
                <a:latin typeface="Arial"/>
                <a:ea typeface="Arial"/>
                <a:cs typeface="Arial"/>
                <a:sym typeface="Arial"/>
              </a:rPr>
              <a:t>ideo</a:t>
            </a:r>
            <a:r>
              <a:rPr lang="en-US" sz="1200" b="0" i="0" u="none" strike="noStrike" kern="1200" cap="none" dirty="0">
                <a:solidFill>
                  <a:schemeClr val="dk1"/>
                </a:solidFill>
                <a:effectLst/>
                <a:latin typeface="Arial"/>
                <a:ea typeface="Arial"/>
                <a:cs typeface="Arial"/>
                <a:sym typeface="Arial"/>
              </a:rPr>
              <a:t>-motor action. However, many times we make a conscious decision to pursue a course of action, and this involves will. Volitional acts begin with a deliberative step, followed by the decisive step.</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To keep an effort sustained, we must continually hold our goal in mind and not let it fade.</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He argued that there are two types of will: impulsions (volitions) and inhibitions (</a:t>
            </a:r>
            <a:r>
              <a:rPr lang="en-US" sz="1200" b="0" i="0" u="none" strike="noStrike" kern="1200" cap="none" dirty="0" err="1">
                <a:solidFill>
                  <a:schemeClr val="dk1"/>
                </a:solidFill>
                <a:effectLst/>
                <a:latin typeface="Arial"/>
                <a:ea typeface="Arial"/>
                <a:cs typeface="Arial"/>
                <a:sym typeface="Arial"/>
              </a:rPr>
              <a:t>nolitions</a:t>
            </a:r>
            <a:r>
              <a:rPr lang="en-US" sz="1200" b="0" i="0" u="none" strike="noStrike" kern="1200" cap="none" dirty="0">
                <a:solidFill>
                  <a:schemeClr val="dk1"/>
                </a:solidFill>
                <a:effectLst/>
                <a:latin typeface="Arial"/>
                <a:ea typeface="Arial"/>
                <a:cs typeface="Arial"/>
                <a:sym typeface="Arial"/>
              </a:rPr>
              <a:t>). Too much volition is explosive will, and too much </a:t>
            </a:r>
            <a:r>
              <a:rPr lang="en-US" sz="1200" b="0" i="0" u="none" strike="noStrike" kern="1200" cap="none" dirty="0" err="1">
                <a:solidFill>
                  <a:schemeClr val="dk1"/>
                </a:solidFill>
                <a:effectLst/>
                <a:latin typeface="Arial"/>
                <a:ea typeface="Arial"/>
                <a:cs typeface="Arial"/>
                <a:sym typeface="Arial"/>
              </a:rPr>
              <a:t>nolition</a:t>
            </a:r>
            <a:r>
              <a:rPr lang="en-US" sz="1200" b="0" i="0" u="none" strike="noStrike" kern="1200" cap="none" dirty="0">
                <a:solidFill>
                  <a:schemeClr val="dk1"/>
                </a:solidFill>
                <a:effectLst/>
                <a:latin typeface="Arial"/>
                <a:ea typeface="Arial"/>
                <a:cs typeface="Arial"/>
                <a:sym typeface="Arial"/>
              </a:rPr>
              <a:t> is obstructed will. What are some examples of these different behaviors?</a:t>
            </a:r>
            <a:endParaRPr lang="en-US" sz="40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sz="1200" b="1" i="0" u="none" strike="noStrike" kern="1200" cap="none" dirty="0">
                <a:solidFill>
                  <a:schemeClr val="dk1"/>
                </a:solidFill>
                <a:effectLst/>
                <a:latin typeface="Arial"/>
                <a:ea typeface="Arial"/>
                <a:cs typeface="Arial"/>
                <a:sym typeface="Arial"/>
              </a:rPr>
              <a:t>3.1.2: Contributions of Other </a:t>
            </a:r>
            <a:r>
              <a:rPr lang="en-US" sz="1200" b="1" i="0" u="none" strike="noStrike" kern="1200" cap="none" dirty="0" smtClean="0">
                <a:solidFill>
                  <a:schemeClr val="dk1"/>
                </a:solidFill>
                <a:effectLst/>
                <a:latin typeface="Arial"/>
                <a:ea typeface="Arial"/>
                <a:cs typeface="Arial"/>
                <a:sym typeface="Arial"/>
              </a:rPr>
              <a:t>Pioneers</a:t>
            </a:r>
          </a:p>
          <a:p>
            <a:pPr lvl="0" indent="-256032">
              <a:spcBef>
                <a:spcPts val="0"/>
              </a:spcBef>
            </a:pPr>
            <a:r>
              <a:rPr lang="en-US" sz="1200" b="1" i="0" u="none" strike="noStrike" kern="1200" cap="none" dirty="0" smtClean="0">
                <a:solidFill>
                  <a:schemeClr val="dk1"/>
                </a:solidFill>
                <a:effectLst/>
                <a:latin typeface="Arial"/>
                <a:ea typeface="Arial"/>
                <a:cs typeface="Arial"/>
                <a:sym typeface="Arial"/>
              </a:rPr>
              <a:t>WWI The Great</a:t>
            </a:r>
            <a:r>
              <a:rPr lang="en-US" sz="1200" b="1" i="0" u="none" strike="noStrike" kern="1200" cap="none" baseline="0" dirty="0" smtClean="0">
                <a:solidFill>
                  <a:schemeClr val="dk1"/>
                </a:solidFill>
                <a:effectLst/>
                <a:latin typeface="Arial"/>
                <a:ea typeface="Arial"/>
                <a:cs typeface="Arial"/>
                <a:sym typeface="Arial"/>
              </a:rPr>
              <a:t> War 1914 to 1918. Nine million combatants and 7 million civilian deaths.</a:t>
            </a:r>
          </a:p>
          <a:p>
            <a:pPr lvl="0" indent="-256032">
              <a:spcBef>
                <a:spcPts val="0"/>
              </a:spcBef>
            </a:pPr>
            <a:r>
              <a:rPr lang="en-US" sz="1200" b="1" i="0" u="none" strike="noStrike" kern="1200" cap="none" baseline="0" dirty="0" smtClean="0">
                <a:solidFill>
                  <a:schemeClr val="dk1"/>
                </a:solidFill>
                <a:effectLst/>
                <a:latin typeface="Arial"/>
                <a:ea typeface="Arial"/>
                <a:cs typeface="Arial"/>
                <a:sym typeface="Arial"/>
              </a:rPr>
              <a:t>France, Russian, Britain v. Germany, Austria-Hungary, Italy.  Germany lost.</a:t>
            </a:r>
            <a:endParaRPr lang="en-US" sz="1200" b="1" i="0" u="none" strike="noStrike" kern="1200" cap="none" dirty="0">
              <a:solidFill>
                <a:schemeClr val="dk1"/>
              </a:solidFill>
              <a:effectLst/>
              <a:latin typeface="Arial"/>
              <a:ea typeface="Arial"/>
              <a:cs typeface="Arial"/>
              <a:sym typeface="Arial"/>
            </a:endParaRPr>
          </a:p>
          <a:p>
            <a:pPr lvl="0" indent="-256032">
              <a:spcBef>
                <a:spcPts val="0"/>
              </a:spcBef>
            </a:pPr>
            <a:endParaRPr lang="en-US" b="1" dirty="0"/>
          </a:p>
          <a:p>
            <a:pPr lvl="0" indent="-256032">
              <a:spcBef>
                <a:spcPts val="0"/>
              </a:spcBef>
            </a:pPr>
            <a:r>
              <a:rPr lang="en-US" b="1" dirty="0"/>
              <a:t>3.1.2: Evaluate the contributions of Ludwig Lange and </a:t>
            </a:r>
            <a:r>
              <a:rPr lang="en-US" b="1" dirty="0" err="1"/>
              <a:t>Narziss</a:t>
            </a:r>
            <a:r>
              <a:rPr lang="en-US" b="1" dirty="0"/>
              <a:t> Ach to the study of will</a:t>
            </a:r>
          </a:p>
          <a:p>
            <a:pPr lvl="0"/>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was Lange’s contribution to the study of will?</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Lange was the first to officially conduct the first experiment of motivation, using a “control hammer” to measure the time when people responded to a stimulus.</a:t>
            </a:r>
          </a:p>
          <a:p>
            <a:pPr marL="628650" lvl="1" indent="-171450">
              <a:buFont typeface="Arial" pitchFamily="34" charset="0"/>
              <a:buChar char="•"/>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What was </a:t>
            </a:r>
            <a:r>
              <a:rPr lang="en-US" sz="1200" b="1" i="0" u="none" strike="noStrike" kern="1200" cap="none" dirty="0" err="1">
                <a:solidFill>
                  <a:schemeClr val="dk1"/>
                </a:solidFill>
                <a:effectLst/>
                <a:latin typeface="Arial"/>
                <a:ea typeface="Arial"/>
                <a:cs typeface="Arial"/>
                <a:sym typeface="Arial"/>
              </a:rPr>
              <a:t>Ach’s</a:t>
            </a:r>
            <a:r>
              <a:rPr lang="en-US" sz="1200" b="1" i="0" u="none" strike="noStrike" kern="1200" cap="none" dirty="0">
                <a:solidFill>
                  <a:schemeClr val="dk1"/>
                </a:solidFill>
                <a:effectLst/>
                <a:latin typeface="Arial"/>
                <a:ea typeface="Arial"/>
                <a:cs typeface="Arial"/>
                <a:sym typeface="Arial"/>
              </a:rPr>
              <a:t> contribution to the study of will?</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Ach required participants to memorize nonsensical pairs of syllables and asked them to override habits with new pairings. To complete the second task successfully, the strength of one’s will had to be stronger than the strength of habit, known as “associative equivalent.”</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err="1">
                <a:solidFill>
                  <a:schemeClr val="dk1"/>
                </a:solidFill>
                <a:effectLst/>
                <a:latin typeface="Arial"/>
                <a:ea typeface="Arial"/>
                <a:cs typeface="Arial"/>
                <a:sym typeface="Arial"/>
              </a:rPr>
              <a:t>Hillgruber</a:t>
            </a:r>
            <a:r>
              <a:rPr lang="en-US" sz="1200" b="0" i="0" u="none" strike="noStrike" kern="1200" cap="none" dirty="0">
                <a:solidFill>
                  <a:schemeClr val="dk1"/>
                </a:solidFill>
                <a:effectLst/>
                <a:latin typeface="Arial"/>
                <a:ea typeface="Arial"/>
                <a:cs typeface="Arial"/>
                <a:sym typeface="Arial"/>
              </a:rPr>
              <a:t> was a student of Ach who established the difficulty law of motivation, which states that increasing task difficulty automatically increase the amount of effort an individual will devote to the task.</a:t>
            </a:r>
          </a:p>
          <a:p>
            <a:pPr marL="628650" lvl="1" indent="-171450">
              <a:buFont typeface="Arial" pitchFamily="34" charset="0"/>
              <a:buChar char="•"/>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The decline of will</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After World War I, the idea of will began to disappear from discourse, except in Germany, where it was strongly associated with the Nazis.</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Progressive Movement involved people focusing more on their external environment and not their inner will.</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Scientists also found will difficult to define and measure. They moved to instinct instead.</a:t>
            </a:r>
            <a:endParaRPr lang="en-US" sz="2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b="1" dirty="0"/>
              <a:t>3.2: Analyze how the concept of instinct played a role in the understanding of motivation</a:t>
            </a:r>
          </a:p>
          <a:p>
            <a:pPr lvl="0" indent="-256032">
              <a:spcBef>
                <a:spcPts val="0"/>
              </a:spcBef>
            </a:pPr>
            <a:endParaRPr lang="en-US"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instinct?</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Early philosophers were intrigued by the idea of instinct and its influence on behavior. </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Instincts represent one form of determinism in the sense that they represent an innate predisposition to approach or avoid a particular outcome.</a:t>
            </a:r>
          </a:p>
          <a:p>
            <a:pPr marL="628650" lvl="1" indent="-171450">
              <a:buFont typeface="Arial" pitchFamily="34" charset="0"/>
              <a:buChar char="•"/>
            </a:pPr>
            <a:endParaRPr lang="en-US" sz="1200" b="0" i="0" u="none" strike="noStrike" kern="1200" cap="none" dirty="0">
              <a:solidFill>
                <a:schemeClr val="dk1"/>
              </a:solidFill>
              <a:effectLst/>
              <a:latin typeface="Arial"/>
              <a:cs typeface="Arial"/>
              <a:sym typeface="Arial"/>
            </a:endParaRPr>
          </a:p>
          <a:p>
            <a:pPr lvl="0" indent="-256032">
              <a:spcBef>
                <a:spcPts val="0"/>
              </a:spcBef>
            </a:pPr>
            <a:r>
              <a:rPr lang="en-US" b="1" dirty="0"/>
              <a:t>3.2.1: Darwin’s Contribution to the Study of Instinct</a:t>
            </a:r>
          </a:p>
          <a:p>
            <a:pPr lvl="0" indent="-256032">
              <a:spcBef>
                <a:spcPts val="0"/>
              </a:spcBef>
            </a:pPr>
            <a:endParaRPr lang="en-US" b="1" dirty="0"/>
          </a:p>
          <a:p>
            <a:pPr lvl="0" indent="-256032">
              <a:spcBef>
                <a:spcPts val="0"/>
              </a:spcBef>
            </a:pPr>
            <a:r>
              <a:rPr lang="en-US" b="1" dirty="0"/>
              <a:t>3.2.1: Explain Darwin's contribution to the study of instinct</a:t>
            </a:r>
          </a:p>
          <a:p>
            <a:pPr lvl="0"/>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Charles Darwin and instinct</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criterion necessary for the existence of extinction of a species is whether it promotes survival.</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Darwin’s ideas caused motivation researcher to focus on the power of external environments in shaping behavior, instead of internal factors such as intelligence and will. His ideas placed motivation out of philosophy and into biology.</a:t>
            </a:r>
          </a:p>
          <a:p>
            <a:pPr marL="457200" lvl="1" indent="0">
              <a:buFont typeface="Arial" pitchFamily="34" charset="0"/>
              <a:buNone/>
            </a:pPr>
            <a:endParaRPr lang="en-US" sz="1200" b="0" i="0" u="none" strike="noStrike" kern="1200" cap="none" dirty="0">
              <a:solidFill>
                <a:schemeClr val="dk1"/>
              </a:solidFill>
              <a:effectLst/>
              <a:latin typeface="Arial"/>
              <a:cs typeface="Arial"/>
              <a:sym typeface="Arial"/>
            </a:endParaRPr>
          </a:p>
          <a:p>
            <a:pPr lvl="0" indent="-256032">
              <a:spcBef>
                <a:spcPts val="0"/>
              </a:spcBef>
            </a:pPr>
            <a:r>
              <a:rPr lang="en-US" b="1" dirty="0"/>
              <a:t>3.2.2: James’s Contribution to the Study of Instinct</a:t>
            </a:r>
          </a:p>
          <a:p>
            <a:pPr lvl="0" indent="-256032">
              <a:spcBef>
                <a:spcPts val="0"/>
              </a:spcBef>
            </a:pPr>
            <a:endParaRPr lang="en-US" b="1" dirty="0"/>
          </a:p>
          <a:p>
            <a:pPr lvl="0" indent="-256032">
              <a:spcBef>
                <a:spcPts val="0"/>
              </a:spcBef>
            </a:pPr>
            <a:r>
              <a:rPr lang="en-US" b="1" dirty="0"/>
              <a:t>3.2.2: Explain James' contribution to the study of instinct</a:t>
            </a:r>
          </a:p>
          <a:p>
            <a:pPr lvl="0"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William James’s contribution to the study of instinct</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James included instincts for rivalry, hunting, fear, and play.</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James argued that instinct was among many other motivational forces.</a:t>
            </a:r>
            <a:endParaRPr lang="en-US" b="1" dirty="0"/>
          </a:p>
          <a:p>
            <a:pPr marL="0" lvl="0" indent="0">
              <a:buFont typeface="Arial" pitchFamily="34" charset="0"/>
              <a:buNone/>
            </a:pPr>
            <a:endParaRPr lang="en-US" b="1"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3.2.3: McDougall’s Contribution to the Study of Instinct</a:t>
            </a:r>
          </a:p>
          <a:p>
            <a:pPr indent="-256032">
              <a:spcBef>
                <a:spcPts val="0"/>
              </a:spcBef>
            </a:pPr>
            <a:endParaRPr lang="en-US" b="1" dirty="0"/>
          </a:p>
          <a:p>
            <a:pPr indent="-256032">
              <a:spcBef>
                <a:spcPts val="0"/>
              </a:spcBef>
            </a:pPr>
            <a:r>
              <a:rPr lang="en-US" b="1" dirty="0"/>
              <a:t>3.2.3: Explain McDougall's contribution to the study of instinct</a:t>
            </a:r>
          </a:p>
          <a:p>
            <a:pPr indent="-256032">
              <a:spcBef>
                <a:spcPts val="0"/>
              </a:spcBef>
            </a:pPr>
            <a:endParaRPr lang="en-US"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William McDougall’s contribution to the study of instinct</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McDougall believed instinct was the only motivational force responsible for human behavior.</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He argued that instincts affect cognitions by selectively focusing our attention toward particular objects.</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He believed that instincts influence our behavior by providing energy and direction for our actions.</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He also believed that instincts are intricately tied to emotions, and that the emotional component was the core of instinct.</a:t>
            </a:r>
            <a:endParaRPr lang="en-US" dirty="0"/>
          </a:p>
          <a:p>
            <a:pPr indent="-256032">
              <a:spcBef>
                <a:spcPts val="0"/>
              </a:spcBef>
            </a:pPr>
            <a:endParaRPr lang="en-US" dirty="0"/>
          </a:p>
          <a:p>
            <a:pPr indent="-256032">
              <a:spcBef>
                <a:spcPts val="0"/>
              </a:spcBef>
            </a:pPr>
            <a:r>
              <a:rPr lang="en-US" b="1" dirty="0"/>
              <a:t>3.2.4: Alternative Perspectives of Instinct</a:t>
            </a:r>
          </a:p>
          <a:p>
            <a:pPr indent="-256032">
              <a:spcBef>
                <a:spcPts val="0"/>
              </a:spcBef>
            </a:pPr>
            <a:endParaRPr lang="en-US" b="1" dirty="0"/>
          </a:p>
          <a:p>
            <a:pPr indent="-256032">
              <a:spcBef>
                <a:spcPts val="0"/>
              </a:spcBef>
            </a:pPr>
            <a:r>
              <a:rPr lang="en-US" b="1" dirty="0"/>
              <a:t>3.2.4: Describe alternate perspectives of instinct</a:t>
            </a:r>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are the alternative perspectives of instinct?</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Some theorists argued that instincts were almost identical to reflexes, especially when referring to animal reflexes.</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Other theorists (including McDougall) thought that certain cues in the environment elicit an instinct, and this elicits an emotion that turns to action.</a:t>
            </a:r>
            <a:endParaRPr lang="en-US"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3.2.5: The Decline of Instincts</a:t>
            </a:r>
          </a:p>
          <a:p>
            <a:pPr indent="-256032">
              <a:spcBef>
                <a:spcPts val="0"/>
              </a:spcBef>
            </a:pPr>
            <a:endParaRPr lang="en-US" b="1" dirty="0"/>
          </a:p>
          <a:p>
            <a:pPr indent="-256032">
              <a:spcBef>
                <a:spcPts val="0"/>
              </a:spcBef>
            </a:pPr>
            <a:r>
              <a:rPr lang="en-US" b="1" dirty="0"/>
              <a:t>3.2.5: Explain why instincts declined as an underlying concept of motivation</a:t>
            </a:r>
          </a:p>
          <a:p>
            <a:pPr indent="-256032">
              <a:spcBef>
                <a:spcPts val="0"/>
              </a:spcBef>
            </a:pPr>
            <a:endParaRPr lang="en-US" sz="28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The decline of instincts</a:t>
            </a:r>
            <a:endParaRPr lang="en-IN"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Why did the popularity of instincts lead to their downfall? What other factors contributed to it?</a:t>
            </a:r>
            <a:endParaRPr lang="en-US" sz="2800" b="1" i="0" u="none" strike="noStrike" kern="1200" cap="none" dirty="0">
              <a:solidFill>
                <a:schemeClr val="dk1"/>
              </a:solidFill>
              <a:latin typeface="Arial"/>
              <a:ea typeface="Arial"/>
              <a:cs typeface="Arial"/>
              <a:sym typeface="Arial"/>
            </a:endParaRPr>
          </a:p>
          <a:p>
            <a:pPr marL="0" indent="0">
              <a:buFont typeface="Arial" panose="020B0604020202020204" pitchFamily="34" charset="0"/>
              <a:buNone/>
            </a:pPr>
            <a:endParaRPr lang="en-US" sz="2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25" name="Shape 25"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8"/>
        <p:cNvGrpSpPr/>
        <p:nvPr/>
      </p:nvGrpSpPr>
      <p:grpSpPr>
        <a:xfrm>
          <a:off x="0" y="0"/>
          <a:ext cx="0" cy="0"/>
          <a:chOff x="0" y="0"/>
          <a:chExt cx="0" cy="0"/>
        </a:xfrm>
      </p:grpSpPr>
      <p:sp>
        <p:nvSpPr>
          <p:cNvPr id="80" name="Shape 8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5"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8"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8"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40" name="Shape 40"/>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7"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457200" y="637678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Edward_C._Tolma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lvl="0">
              <a:buSzPct val="25000"/>
            </a:pPr>
            <a:r>
              <a:rPr lang="en-IN" dirty="0" err="1"/>
              <a:t>Burkley</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90" name="Shape 90"/>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a:solidFill>
                  <a:srgbClr val="007FA3"/>
                </a:solidFill>
                <a:latin typeface="Arial"/>
                <a:ea typeface="Arial"/>
                <a:cs typeface="Arial"/>
                <a:sym typeface="Arial"/>
              </a:rPr>
              <a:t>First edition </a:t>
            </a:r>
          </a:p>
        </p:txBody>
      </p:sp>
      <p:pic>
        <p:nvPicPr>
          <p:cNvPr id="5122" name="Picture 2" descr="Front Cover: Motivation Science, First Edition by Edward Burkley/Melissa Burkle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0800000" flipH="1" flipV="1">
            <a:off x="478938" y="1705907"/>
            <a:ext cx="3374450" cy="4317972"/>
          </a:xfrm>
          <a:prstGeom prst="rect">
            <a:avLst/>
          </a:prstGeom>
          <a:noFill/>
          <a:extLst>
            <a:ext uri="{909E8E84-426E-40DD-AFC4-6F175D3DCCD1}">
              <a14:hiddenFill xmlns:a14="http://schemas.microsoft.com/office/drawing/2010/main">
                <a:solidFill>
                  <a:srgbClr val="FFFFFF"/>
                </a:solidFill>
              </a14:hiddenFill>
            </a:ext>
          </a:extLst>
        </p:spPr>
      </p:pic>
      <p:sp>
        <p:nvSpPr>
          <p:cNvPr id="92" name="Shape 92"/>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3</a:t>
            </a:r>
          </a:p>
        </p:txBody>
      </p:sp>
      <p:sp>
        <p:nvSpPr>
          <p:cNvPr id="93" name="Shape 93"/>
          <p:cNvSpPr txBox="1">
            <a:spLocks noGrp="1"/>
          </p:cNvSpPr>
          <p:nvPr>
            <p:ph type="body" idx="3"/>
          </p:nvPr>
        </p:nvSpPr>
        <p:spPr>
          <a:xfrm>
            <a:off x="5029200" y="3200400"/>
            <a:ext cx="3657600" cy="2925763"/>
          </a:xfrm>
          <a:prstGeom prst="rect">
            <a:avLst/>
          </a:prstGeom>
          <a:noFill/>
          <a:ln>
            <a:noFill/>
          </a:ln>
        </p:spPr>
        <p:txBody>
          <a:bodyPr lIns="0" tIns="0" rIns="0" bIns="0" anchor="t" anchorCtr="0">
            <a:noAutofit/>
          </a:bodyPr>
          <a:lstStyle/>
          <a:p>
            <a:pPr lvl="0">
              <a:buSzPct val="25000"/>
            </a:pPr>
            <a:r>
              <a:rPr lang="en-US" dirty="0"/>
              <a:t>Psychological Origins of Motivation</a:t>
            </a:r>
          </a:p>
        </p:txBody>
      </p:sp>
      <p:sp>
        <p:nvSpPr>
          <p:cNvPr id="9" name="Shape 83"/>
          <p:cNvSpPr txBox="1"/>
          <p:nvPr/>
        </p:nvSpPr>
        <p:spPr>
          <a:xfrm>
            <a:off x="1600200" y="6505546"/>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609600"/>
          </a:xfrm>
          <a:prstGeom prst="rect">
            <a:avLst/>
          </a:prstGeom>
          <a:noFill/>
          <a:ln>
            <a:noFill/>
          </a:ln>
        </p:spPr>
        <p:txBody>
          <a:bodyPr lIns="0" tIns="0" rIns="0" bIns="0" anchor="b" anchorCtr="0">
            <a:noAutofit/>
          </a:bodyPr>
          <a:lstStyle/>
          <a:p>
            <a:pPr lvl="0">
              <a:buSzPct val="25000"/>
            </a:pPr>
            <a:r>
              <a:rPr lang="en-US" dirty="0"/>
              <a:t>3.3: Drive (1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181600"/>
          </a:xfrm>
          <a:prstGeom prst="rect">
            <a:avLst/>
          </a:prstGeom>
          <a:noFill/>
          <a:ln>
            <a:noFill/>
          </a:ln>
        </p:spPr>
        <p:txBody>
          <a:bodyPr lIns="0" tIns="0" rIns="0" bIns="0" anchor="t" anchorCtr="0">
            <a:noAutofit/>
          </a:bodyPr>
          <a:lstStyle/>
          <a:p>
            <a:pPr indent="-256032">
              <a:spcBef>
                <a:spcPts val="0"/>
              </a:spcBef>
            </a:pPr>
            <a:r>
              <a:rPr lang="en-US" sz="2400" dirty="0"/>
              <a:t>3.3: Analyze the aspects of the concept of drive as it relates to motivation</a:t>
            </a:r>
          </a:p>
          <a:p>
            <a:pPr lvl="1"/>
            <a:r>
              <a:rPr lang="en-US" sz="2400" dirty="0"/>
              <a:t>What is drive?</a:t>
            </a:r>
            <a:endParaRPr lang="en-IN" sz="2400" dirty="0"/>
          </a:p>
          <a:p>
            <a:pPr lvl="2">
              <a:buFont typeface="Arial" pitchFamily="34" charset="0"/>
              <a:buChar char="•"/>
            </a:pPr>
            <a:r>
              <a:rPr lang="en-US" sz="2400" dirty="0"/>
              <a:t>A form of arousal or energy when a </a:t>
            </a:r>
            <a:r>
              <a:rPr lang="en-US" sz="2400" b="1" dirty="0"/>
              <a:t>biological</a:t>
            </a:r>
            <a:r>
              <a:rPr lang="en-US" sz="2400" dirty="0"/>
              <a:t> need is deprived</a:t>
            </a:r>
            <a:endParaRPr lang="en-IN" sz="2400" dirty="0"/>
          </a:p>
          <a:p>
            <a:pPr lvl="2">
              <a:buFont typeface="Arial" pitchFamily="34" charset="0"/>
              <a:buChar char="•"/>
            </a:pPr>
            <a:r>
              <a:rPr lang="en-US" sz="2400" dirty="0"/>
              <a:t>Assumed to be  aversive</a:t>
            </a:r>
            <a:endParaRPr lang="en-IN" sz="2400" dirty="0"/>
          </a:p>
          <a:p>
            <a:pPr lvl="2">
              <a:buFont typeface="Arial" pitchFamily="34" charset="0"/>
              <a:buChar char="•"/>
            </a:pPr>
            <a:r>
              <a:rPr lang="en-US" sz="2400" dirty="0"/>
              <a:t>Primary </a:t>
            </a:r>
            <a:r>
              <a:rPr lang="en-US" sz="2400" dirty="0" err="1"/>
              <a:t>reinforcers</a:t>
            </a:r>
            <a:endParaRPr lang="en-IN" sz="2400" dirty="0"/>
          </a:p>
          <a:p>
            <a:pPr lvl="1"/>
            <a:r>
              <a:rPr lang="en-US" sz="2400" dirty="0"/>
              <a:t>Qualities of drive</a:t>
            </a:r>
            <a:endParaRPr lang="en-IN" sz="2400" dirty="0"/>
          </a:p>
          <a:p>
            <a:pPr lvl="2">
              <a:buFont typeface="Arial" pitchFamily="34" charset="0"/>
              <a:buChar char="•"/>
            </a:pPr>
            <a:r>
              <a:rPr lang="en-US" sz="2400" dirty="0"/>
              <a:t>Initiated by need</a:t>
            </a:r>
            <a:endParaRPr lang="en-IN" sz="2400" dirty="0"/>
          </a:p>
          <a:p>
            <a:pPr lvl="2">
              <a:buFont typeface="Arial" pitchFamily="34" charset="0"/>
              <a:buChar char="•"/>
            </a:pPr>
            <a:r>
              <a:rPr lang="en-US" sz="2400" dirty="0"/>
              <a:t>Organisms try to reduce drive.</a:t>
            </a:r>
            <a:endParaRPr lang="en-IN" sz="2400" dirty="0"/>
          </a:p>
          <a:p>
            <a:pPr lvl="2">
              <a:buFont typeface="Arial" pitchFamily="34" charset="0"/>
              <a:buChar char="•"/>
            </a:pPr>
            <a:r>
              <a:rPr lang="en-US" sz="2400" dirty="0"/>
              <a:t>Every behavior is to reduce drive.</a:t>
            </a:r>
          </a:p>
          <a:p>
            <a:pPr lvl="2">
              <a:buFont typeface="Arial" pitchFamily="34" charset="0"/>
              <a:buChar char="•"/>
            </a:pPr>
            <a:r>
              <a:rPr lang="en-US" sz="2400" dirty="0"/>
              <a:t>Necessary for learning</a:t>
            </a:r>
          </a:p>
          <a:p>
            <a:pPr lvl="2"/>
            <a:endParaRPr lang="en-US" dirty="0"/>
          </a:p>
        </p:txBody>
      </p:sp>
    </p:spTree>
    <p:extLst>
      <p:ext uri="{BB962C8B-B14F-4D97-AF65-F5344CB8AC3E}">
        <p14:creationId xmlns:p14="http://schemas.microsoft.com/office/powerpoint/2010/main" val="166029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609600"/>
          </a:xfrm>
          <a:prstGeom prst="rect">
            <a:avLst/>
          </a:prstGeom>
          <a:noFill/>
          <a:ln>
            <a:noFill/>
          </a:ln>
        </p:spPr>
        <p:txBody>
          <a:bodyPr lIns="0" tIns="0" rIns="0" bIns="0" anchor="b" anchorCtr="0">
            <a:noAutofit/>
          </a:bodyPr>
          <a:lstStyle/>
          <a:p>
            <a:pPr lvl="0">
              <a:buSzPct val="25000"/>
            </a:pPr>
            <a:r>
              <a:rPr lang="en-US" dirty="0"/>
              <a:t>3.3: Drive (2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90600"/>
            <a:ext cx="8229600" cy="5181600"/>
          </a:xfrm>
          <a:prstGeom prst="rect">
            <a:avLst/>
          </a:prstGeom>
          <a:noFill/>
          <a:ln>
            <a:noFill/>
          </a:ln>
        </p:spPr>
        <p:txBody>
          <a:bodyPr lIns="0" tIns="0" rIns="0" bIns="0" anchor="t" anchorCtr="0">
            <a:noAutofit/>
          </a:bodyPr>
          <a:lstStyle/>
          <a:p>
            <a:pPr indent="-256032">
              <a:spcBef>
                <a:spcPts val="0"/>
              </a:spcBef>
            </a:pPr>
            <a:r>
              <a:rPr lang="en-US" sz="2400" dirty="0"/>
              <a:t>3.3.1: Freud’s Contribution to Drive</a:t>
            </a:r>
          </a:p>
          <a:p>
            <a:pPr indent="-256032">
              <a:spcBef>
                <a:spcPts val="0"/>
              </a:spcBef>
            </a:pPr>
            <a:r>
              <a:rPr lang="en-US" sz="2400" dirty="0"/>
              <a:t>3.3.1: Summarize Freud's contribution to the concept of drive</a:t>
            </a:r>
          </a:p>
          <a:p>
            <a:pPr lvl="1"/>
            <a:r>
              <a:rPr lang="en-US" sz="2400" dirty="0"/>
              <a:t>What is Freud’s contribution to drive?</a:t>
            </a:r>
            <a:endParaRPr lang="en-IN" sz="2400" dirty="0"/>
          </a:p>
          <a:p>
            <a:pPr lvl="2">
              <a:buFont typeface="Arial" pitchFamily="34" charset="0"/>
              <a:buChar char="•"/>
            </a:pPr>
            <a:r>
              <a:rPr lang="en-US" sz="2400" dirty="0"/>
              <a:t>Behavior is motivated to satisfy basic biological needs</a:t>
            </a:r>
            <a:endParaRPr lang="en-IN" sz="2400" dirty="0"/>
          </a:p>
          <a:p>
            <a:pPr lvl="2">
              <a:buFont typeface="Arial" pitchFamily="34" charset="0"/>
              <a:buChar char="•"/>
            </a:pPr>
            <a:r>
              <a:rPr lang="en-US" sz="2400" dirty="0"/>
              <a:t>Libido</a:t>
            </a:r>
            <a:endParaRPr lang="en-IN" sz="2400" dirty="0"/>
          </a:p>
          <a:p>
            <a:pPr lvl="2">
              <a:buFont typeface="Arial" pitchFamily="34" charset="0"/>
              <a:buChar char="•"/>
            </a:pPr>
            <a:r>
              <a:rPr lang="en-US" sz="2400" dirty="0"/>
              <a:t>Needs are never fully satisfied</a:t>
            </a:r>
            <a:endParaRPr lang="en-IN" sz="2400" dirty="0"/>
          </a:p>
          <a:p>
            <a:pPr lvl="1"/>
            <a:r>
              <a:rPr lang="en-US" sz="2400" dirty="0"/>
              <a:t>Freud’s three types of drives</a:t>
            </a:r>
            <a:endParaRPr lang="en-IN" sz="2400" dirty="0"/>
          </a:p>
          <a:p>
            <a:pPr lvl="2">
              <a:buFont typeface="Arial" pitchFamily="34" charset="0"/>
              <a:buChar char="•"/>
            </a:pPr>
            <a:r>
              <a:rPr lang="en-US" sz="2400" dirty="0" smtClean="0"/>
              <a:t>Sex (</a:t>
            </a:r>
            <a:r>
              <a:rPr lang="en-US" sz="2400" b="1" dirty="0" smtClean="0"/>
              <a:t>self-evident)</a:t>
            </a:r>
            <a:endParaRPr lang="en-IN" sz="2400" b="1" dirty="0"/>
          </a:p>
          <a:p>
            <a:pPr lvl="2">
              <a:buFont typeface="Arial" pitchFamily="34" charset="0"/>
              <a:buChar char="•"/>
            </a:pPr>
            <a:r>
              <a:rPr lang="en-US" sz="2400" dirty="0" smtClean="0"/>
              <a:t>Death (unconscious- </a:t>
            </a:r>
            <a:r>
              <a:rPr lang="en-US" sz="2400" b="1" dirty="0" smtClean="0"/>
              <a:t>yo</a:t>
            </a:r>
            <a:r>
              <a:rPr lang="en-US" sz="2400" b="1" dirty="0" smtClean="0"/>
              <a:t>u don’t even know you have it!)</a:t>
            </a:r>
            <a:endParaRPr lang="en-US" sz="2400" b="1" dirty="0"/>
          </a:p>
          <a:p>
            <a:pPr lvl="2">
              <a:buFont typeface="Arial" pitchFamily="34" charset="0"/>
              <a:buChar char="•"/>
            </a:pPr>
            <a:r>
              <a:rPr lang="en-US" sz="2400" dirty="0" smtClean="0"/>
              <a:t>Self-preservation </a:t>
            </a:r>
            <a:r>
              <a:rPr lang="en-US" sz="2400" b="1" dirty="0" smtClean="0"/>
              <a:t>(run from the bear!)</a:t>
            </a:r>
            <a:endParaRPr lang="en-US" sz="2400" b="1" i="0" u="none" strike="noStrike" cap="none" dirty="0">
              <a:solidFill>
                <a:schemeClr val="dk1"/>
              </a:solidFill>
              <a:sym typeface="Arial"/>
            </a:endParaRPr>
          </a:p>
        </p:txBody>
      </p:sp>
    </p:spTree>
    <p:extLst>
      <p:ext uri="{BB962C8B-B14F-4D97-AF65-F5344CB8AC3E}">
        <p14:creationId xmlns:p14="http://schemas.microsoft.com/office/powerpoint/2010/main" val="369944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63750"/>
            <a:ext cx="8229600" cy="550650"/>
          </a:xfrm>
          <a:prstGeom prst="rect">
            <a:avLst/>
          </a:prstGeom>
          <a:noFill/>
          <a:ln>
            <a:noFill/>
          </a:ln>
        </p:spPr>
        <p:txBody>
          <a:bodyPr lIns="0" tIns="0" rIns="0" bIns="0" anchor="b" anchorCtr="0">
            <a:noAutofit/>
          </a:bodyPr>
          <a:lstStyle/>
          <a:p>
            <a:pPr lvl="0">
              <a:buSzPct val="25000"/>
            </a:pPr>
            <a:r>
              <a:rPr lang="en-US" dirty="0"/>
              <a:t>3.3: Drive (3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724400"/>
          </a:xfrm>
          <a:prstGeom prst="rect">
            <a:avLst/>
          </a:prstGeom>
          <a:noFill/>
          <a:ln>
            <a:noFill/>
          </a:ln>
        </p:spPr>
        <p:txBody>
          <a:bodyPr lIns="0" tIns="0" rIns="0" bIns="0" anchor="t" anchorCtr="0">
            <a:noAutofit/>
          </a:bodyPr>
          <a:lstStyle/>
          <a:p>
            <a:pPr indent="-256032">
              <a:spcBef>
                <a:spcPts val="0"/>
              </a:spcBef>
            </a:pPr>
            <a:r>
              <a:rPr lang="en-US" dirty="0"/>
              <a:t>3.3.2: Hull’s Contribution to </a:t>
            </a:r>
            <a:r>
              <a:rPr lang="en-US" dirty="0" smtClean="0"/>
              <a:t>Drive   </a:t>
            </a:r>
            <a:r>
              <a:rPr lang="en-US" b="1" dirty="0" smtClean="0"/>
              <a:t>(S-R</a:t>
            </a:r>
            <a:r>
              <a:rPr lang="en-US" dirty="0" smtClean="0"/>
              <a:t>)</a:t>
            </a:r>
          </a:p>
          <a:p>
            <a:pPr indent="-256032">
              <a:spcBef>
                <a:spcPts val="0"/>
              </a:spcBef>
            </a:pPr>
            <a:endParaRPr lang="en-US" dirty="0"/>
          </a:p>
          <a:p>
            <a:pPr indent="-256032">
              <a:spcBef>
                <a:spcPts val="0"/>
              </a:spcBef>
            </a:pPr>
            <a:r>
              <a:rPr lang="en-US" dirty="0"/>
              <a:t>3.3.2: Describe Hull's contribution to the concept of drive</a:t>
            </a:r>
            <a:endParaRPr lang="en-IN" sz="2000" dirty="0"/>
          </a:p>
          <a:p>
            <a:pPr lvl="1"/>
            <a:r>
              <a:rPr lang="en-US" dirty="0"/>
              <a:t>What is Hull’s contribution to drive?</a:t>
            </a:r>
            <a:endParaRPr lang="en-IN" sz="2000" dirty="0"/>
          </a:p>
          <a:p>
            <a:pPr lvl="2">
              <a:buFont typeface="Arial" pitchFamily="34" charset="0"/>
              <a:buChar char="•"/>
            </a:pPr>
            <a:r>
              <a:rPr lang="en-US" dirty="0"/>
              <a:t>The intensity of an organism’s behavior is determined by drive multiplied by habit.</a:t>
            </a:r>
            <a:endParaRPr lang="en-IN" sz="2000" dirty="0"/>
          </a:p>
          <a:p>
            <a:pPr lvl="2">
              <a:buFont typeface="Arial" pitchFamily="34" charset="0"/>
              <a:buChar char="•"/>
            </a:pPr>
            <a:r>
              <a:rPr lang="en-US" dirty="0"/>
              <a:t>Nonspecific arousal</a:t>
            </a:r>
          </a:p>
          <a:p>
            <a:pPr lvl="2">
              <a:buFont typeface="Arial" pitchFamily="34" charset="0"/>
              <a:buChar char="•"/>
            </a:pPr>
            <a:r>
              <a:rPr lang="en-US" dirty="0"/>
              <a:t>Habits</a:t>
            </a:r>
          </a:p>
          <a:p>
            <a:pPr lvl="2"/>
            <a:endParaRPr lang="en-US" dirty="0"/>
          </a:p>
          <a:p>
            <a:pPr indent="-256032">
              <a:spcBef>
                <a:spcPts val="0"/>
              </a:spcBef>
            </a:pPr>
            <a:r>
              <a:rPr lang="en-US" dirty="0"/>
              <a:t>3.3.3: Instinct Versus Drive</a:t>
            </a:r>
          </a:p>
          <a:p>
            <a:pPr indent="-256032">
              <a:spcBef>
                <a:spcPts val="0"/>
              </a:spcBef>
            </a:pPr>
            <a:r>
              <a:rPr lang="en-US" dirty="0"/>
              <a:t>3.3.3: Contrast instinct and drive as they relate to motivation</a:t>
            </a:r>
          </a:p>
          <a:p>
            <a:pPr lvl="1"/>
            <a:r>
              <a:rPr lang="en-US" dirty="0"/>
              <a:t>What is the difference between instinct and drive?</a:t>
            </a:r>
            <a:endParaRPr lang="en-IN" sz="2000" dirty="0"/>
          </a:p>
          <a:p>
            <a:pPr lvl="2">
              <a:buFont typeface="Arial" pitchFamily="34" charset="0"/>
              <a:buChar char="•"/>
            </a:pPr>
            <a:r>
              <a:rPr lang="en-US" dirty="0"/>
              <a:t>Instinct is innate</a:t>
            </a:r>
            <a:r>
              <a:rPr lang="en-US" dirty="0" smtClean="0"/>
              <a:t>.  </a:t>
            </a:r>
            <a:r>
              <a:rPr lang="en-US" b="1" dirty="0" smtClean="0"/>
              <a:t>(Reflexive)</a:t>
            </a:r>
            <a:endParaRPr lang="en-IN" sz="2000" b="1" dirty="0"/>
          </a:p>
          <a:p>
            <a:pPr lvl="2">
              <a:buFont typeface="Arial" pitchFamily="34" charset="0"/>
              <a:buChar char="•"/>
            </a:pPr>
            <a:r>
              <a:rPr lang="en-US" dirty="0"/>
              <a:t>Drive has no restrictions</a:t>
            </a:r>
            <a:r>
              <a:rPr lang="en-US" b="1" dirty="0" smtClean="0"/>
              <a:t>.(whatever satisfies)</a:t>
            </a:r>
            <a:endParaRPr lang="en-IN" sz="2000" b="1" dirty="0"/>
          </a:p>
          <a:p>
            <a:pPr lvl="1"/>
            <a:r>
              <a:rPr lang="en-US" dirty="0"/>
              <a:t>Criticisms related to drive</a:t>
            </a:r>
            <a:endParaRPr lang="en-IN" sz="2000" dirty="0"/>
          </a:p>
          <a:p>
            <a:pPr lvl="2">
              <a:buFont typeface="Arial" pitchFamily="34" charset="0"/>
              <a:buChar char="•"/>
            </a:pPr>
            <a:r>
              <a:rPr lang="en-US" dirty="0"/>
              <a:t>Not all behaviors seem to derive from biological needs.</a:t>
            </a:r>
          </a:p>
          <a:p>
            <a:pPr lvl="2">
              <a:buFont typeface="Arial" pitchFamily="34" charset="0"/>
              <a:buChar char="•"/>
            </a:pPr>
            <a:r>
              <a:rPr lang="en-US" dirty="0"/>
              <a:t>Learning occurs without drive.</a:t>
            </a:r>
          </a:p>
          <a:p>
            <a:pPr lvl="2"/>
            <a:endParaRPr lang="en-US" dirty="0"/>
          </a:p>
          <a:p>
            <a:pPr indent="-256032">
              <a:spcBef>
                <a:spcPts val="0"/>
              </a:spcBef>
            </a:pPr>
            <a:endParaRPr lang="en-US" b="0" i="0" u="none" strike="noStrike" cap="none" dirty="0">
              <a:solidFill>
                <a:schemeClr val="dk1"/>
              </a:solidFill>
              <a:latin typeface="Arial"/>
              <a:ea typeface="Arial"/>
              <a:cs typeface="Arial"/>
              <a:sym typeface="Arial"/>
            </a:endParaRPr>
          </a:p>
        </p:txBody>
      </p:sp>
      <p:sp>
        <p:nvSpPr>
          <p:cNvPr id="2" name="AutoShape 2" descr="Image result for clark hu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2988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63750"/>
            <a:ext cx="8229600" cy="550650"/>
          </a:xfrm>
          <a:prstGeom prst="rect">
            <a:avLst/>
          </a:prstGeom>
          <a:noFill/>
          <a:ln>
            <a:noFill/>
          </a:ln>
        </p:spPr>
        <p:txBody>
          <a:bodyPr lIns="0" tIns="0" rIns="0" bIns="0" anchor="b" anchorCtr="0">
            <a:noAutofit/>
          </a:bodyPr>
          <a:lstStyle/>
          <a:p>
            <a:pPr lvl="0">
              <a:buSzPct val="25000"/>
            </a:pPr>
            <a:r>
              <a:rPr lang="en-US" dirty="0"/>
              <a:t>3.4: Personality</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525963"/>
          </a:xfrm>
          <a:prstGeom prst="rect">
            <a:avLst/>
          </a:prstGeom>
          <a:noFill/>
          <a:ln>
            <a:noFill/>
          </a:ln>
        </p:spPr>
        <p:txBody>
          <a:bodyPr lIns="0" tIns="0" rIns="0" bIns="0" anchor="t" anchorCtr="0">
            <a:noAutofit/>
          </a:bodyPr>
          <a:lstStyle/>
          <a:p>
            <a:pPr indent="-256032">
              <a:spcBef>
                <a:spcPts val="0"/>
              </a:spcBef>
            </a:pPr>
            <a:r>
              <a:rPr lang="en-US" sz="2800" dirty="0"/>
              <a:t>3.4: Contrast the psychological theories of personality differences in motivation</a:t>
            </a:r>
          </a:p>
          <a:p>
            <a:pPr lvl="1"/>
            <a:r>
              <a:rPr lang="en-US" sz="2800" dirty="0"/>
              <a:t>Theories of needs</a:t>
            </a:r>
            <a:endParaRPr lang="en-IN" sz="2800" dirty="0"/>
          </a:p>
          <a:p>
            <a:pPr lvl="2">
              <a:buFont typeface="Arial" pitchFamily="34" charset="0"/>
              <a:buChar char="•"/>
            </a:pPr>
            <a:r>
              <a:rPr lang="en-US" sz="2800" dirty="0"/>
              <a:t>Henry Murray—Thematic Apperception </a:t>
            </a:r>
            <a:r>
              <a:rPr lang="en-US" sz="2800" dirty="0" smtClean="0"/>
              <a:t>Test</a:t>
            </a:r>
          </a:p>
          <a:p>
            <a:pPr lvl="2">
              <a:buFont typeface="Arial" pitchFamily="34" charset="0"/>
              <a:buChar char="•"/>
            </a:pPr>
            <a:r>
              <a:rPr lang="en-US" sz="2800" dirty="0" smtClean="0"/>
              <a:t>-	(</a:t>
            </a:r>
            <a:r>
              <a:rPr lang="en-US" sz="2800" i="1" dirty="0" smtClean="0"/>
              <a:t>list of all major needs)</a:t>
            </a:r>
            <a:endParaRPr lang="en-US" sz="2800" i="1" dirty="0"/>
          </a:p>
          <a:p>
            <a:pPr lvl="2">
              <a:buFont typeface="Arial" pitchFamily="34" charset="0"/>
              <a:buChar char="•"/>
            </a:pPr>
            <a:endParaRPr lang="en-US" sz="2800" i="1" dirty="0"/>
          </a:p>
          <a:p>
            <a:pPr lvl="2">
              <a:buFont typeface="Arial" pitchFamily="34" charset="0"/>
              <a:buChar char="•"/>
            </a:pPr>
            <a:r>
              <a:rPr lang="en-US" sz="2800" dirty="0"/>
              <a:t>Abraham Maslow—hierarchy of needs</a:t>
            </a:r>
            <a:endParaRPr lang="en-US" sz="2800" b="0" i="0" u="none" strike="noStrike" cap="none" dirty="0">
              <a:solidFill>
                <a:schemeClr val="dk1"/>
              </a:solidFill>
              <a:sym typeface="Arial"/>
            </a:endParaRPr>
          </a:p>
        </p:txBody>
      </p:sp>
      <p:sp>
        <p:nvSpPr>
          <p:cNvPr id="2" name="AutoShape 2" descr="Image result for tat test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H4AfwMBIgACEQEDEQH/xAAcAAACAwEBAQEAAAAAAAAAAAAGBwMEBQIBCAD/xAA+EAACAQIEAwcCAggEBwEAAAABAgMEEQAFEiEGMUETFCJRYXGBB5EyoSNCUrHB0eHwFRYk8TM0Q2JygsIl/8QAFAEBAAAAAAAAAAAAAAAAAAAAAP/EABQRAQAAAAAAAAAAAAAAAAAAAAD/2gAMAwEAAhEDEQA/AGxDBSU62hgQfF/34kqZ6eCmllqJEhiRCXlJChAOZviugueuFf8AV7iJ5KmHhmklIDaZKwg7m/4U/wDo/GAy+OOMZuIpJDSNUQZTBeOEatPeHv8AjYDpbkDy9+QvQd4r+yyyhiQ3bU8wXxffoOWLXFElP3yny7LYkMEVtPZndiRbc+Zx+y/Nq7JZUaKnh7MsA4NOCrAHlqtf5vgCeh4kzXhOlOVJURTQtGCJDENVO7G53/W28774Jcn4uqsvU1OavJWZY7G1QtmeL3A3t/TC4z6qevl75PICJBrWy2G/TGTHLVCGo7JpQs6eIqSA4HP3ttgPpekrqXMaSOroZkmgkF0dDcEYweOmP+Xa3T0jLX9t/wCGBn6R8S0VTBUZKsBgqNb1SqD4GUkXC+Vjbb1vgg4+J/yzX2Nv0LW+xwC4zWpcZeGvukinfrucc8P5hJJnmWXIX/VRg+2oWxRzGYHLWRuepDv/AOQxFkcwGeZaNv8AnIdv/cYD6NYb49BGKmZV1Pl1DPW1soip4EMkjnoowsOJPqhXo/Z5NRd1QbmarTUWv5AbfmcA2zbriFiNQwicx+oWfSRRSQ55ULVA3McVHEsI8wSbk4OfptxvNxI0tDmsca18Ka1eMWWVb25dCLj74A/fdCPMYA/pyx71nkYvtVDp7/ywd32F8CPB1EaPMc5dxYSzkiw3tqbf9/2wFCl4gzKN6mrrKaRKKDeR5fCCp5FdtxzO2ExmtTJV8R5nU1RZpHq5Sb87BiFHpsAPjH0FT0ET0op6iNHhZdOhwTthF8eZZPk/FmYJNTtDBNKZaVrHTIh32J589+t8BWKM9TQpSxp28gCKo6uTYfwwU5rwtmHD+RNV5hI9XTsVMix3/QH+W+KeV5LUZ1k/+IZcrJV0kitBt4WZTe37sOLh+tizjJI+8wkSMpiqYJl5NyZSD0/hgEdS5RVV80UUEEhWZ7INN7n/AGw48u4aoabK6ainp4pOxWwJG487HmMb8NFFToEp4Qijlb+745qJqOjK97ngg17KJZAur7nAJjhqgqcu+qkdJlzHs4qmXXbxWh0m4N/ge9sMrji/+Wq4gaj2RwveJcwqsn4zp86oit+738Q2kG4I+b/uOGTxgofhfMAwsTTsQPjAKDMpUky2R2sT4SdvIjGbl0ix5tQsL27zFv5eMc8aFSgbLGYNf9GDfy5HGGkjRVMUv4yjhlUdSDcD7i2Abf1hz+nTJP8AA6WcvX1Lo7QxjUyxg3JbyBsBvzwqjV1BqYpM4jqZFJuwkuraSLXUHYHqD6Yc3CHDaZdSvW1sanM6xzNUuTqKkm4S/ko2+MaHE3C1DxHQ9nOvZzKLRzKN19/MYBASQqshCSBkJur9GH8/TBP9Mq6ny3jKkepm0icNApK7amtpHyRilnfD2c8K1aiRO0iZrRzKupXJ8x0OMcs1NI07ylKqJw8SJ4iHDA3J5C3lzvgPqQgjArw4zS59nrsCIhMka/AufzN/nFf6bcV1XFOT1LZgkS1lNKI3aEWWRSAQ1rmx5g+3xjYy5oe/VscRW6vdwp3DHff4IwEOXZjSZjElTQy9tCDpunLV1wB/Wx5mpcspDAhpWleXtSTqDhdlB5WsWPx6YPqRVSNuxXsT+spW1zijxZlMefcPVdHZe1VdUWofhkG6/wAvYnAK/hjjCfIeHpIMup4ZJnOsme+iMAWLEDc8htjcpvqDn0NLHVVWWUITUU7dFkQNbp1scCfDkMMdZPk2eU8sTHkpujgg9D8exwWTcKSGjBauU0irbW4u4QdAeQ28sBqZ5xfX1ORU9WsVTRU1UQokRwGf/tVug2O/lgYhhieWSsDq9coAiWbXM0l+YLORYewOGXT08TcLUsPdlkjRVUQut9hsBY+mM2hoMmpHklFP3edb2QsQUHkBfYe2ADs/gkzCPJKSWBqeskqCqRE8oyQN/sMMHjAonDddcjSIW+dsC/CbQZ5xhU10yLKtHETSlv1PFa/va+LPHdc01LUQRk9noZTYdbYBbxSFcpkUk+KK2554u8N0cmXVGWZ1XUXb0c9QY4gEMjXXYtoA3HMc77XAOMQ1faQFFU7qFvbrh8ZBl1PFkFHl08SyCONQQR1HXAe5PmEctJEq3aEi8MhN9SW2v6jcfGNgSXXbljAzmCWGjenyaBHqQSwXkBfc29fkb4H8k4kqlX/WVdEjC6tBOrI0bjmCQSL+RsQehwF76oxR1PC8quLlJEZD5EHCRWGqq2ZaeGSZY7ExRgmw9hvbDT4v4iXMsgqRTxlVXd9Vt/Ij03BvhSpK0U4mjZkdTdXU2ZT5g9MARZNxTm3C1fC1LAlKsZU1NMsRU1A52fVc3sdjta+GRwlxRlL8S53VPVRw01YyyxSStpDeFQRv1BwlXklqZrszySyNzY3LMfU9cEtHQTU1PHTstnW+o6Sd79MA7pKuNXJCXNytzsLfxx6iRiPs1S0ZJJG53OBcVcpAUyKQWAIb1xsR5spYxQxOzhtIGrm3LABH1drkOdZVQqqq0ULOz2sQWbwi/l4T98e5LJUZpRwQZlUiLL4nBdg4DPbkt7+2NL6mZDTz5JU5oUJq0mh1MCdltosPTe+A/JKkCBsszVAscpDrJfl0DW6jAEGa57n1C9XQ1FcrJN4o5SqqQnmth5W9sQyZ1RU2S09JX66qZ5Dusut9zfUTf1xBVZZW0tKqUVA0qtcrMkmpfewG2LOX8NtSZdJmufFUKreKlUW7RiLDVf8AdfAQ5HnceRZg1UkRekqbQsRsy73JH5YMcs4bTOp5pq12fL3vp0nSXJ52PO3PCsSvjr62OjjFlgJMdzs7k+Mn02A+L4cXAOZLJRGhdXimpkGuFz4k2t9jgLzcFcMR0yoMkorRC6sUu1xvfUd8ZOcZxPTJUUoY0UZGmnzJAHVJBYskikELsdidj6YMpB2kToraSykA+W2APiJKZp3SprqrLa5wBLHT2ZKpeQNmUg+VxY8gcBt5GtZHTPLmvZ94djcqeYAG/pfc29sBnFWV5I+ed5iaXvcinWkDm2o8j5W8xy3xqQ0jxUndqaaWKlCaR2jlio8gScYPE+b0HDtART6Jqtr6BzF/Mn0wGFxTWPUTGghAjjkKpNLa4VQOp+MBeYUrUVQYHkSTwq2tL2sQCOYuDvyxcqM1zuklmp6ioqoJXOqWKSPQ9z13Fx8Yz4IpKypSGJWeWRwNhc3PU/vvgC2PgqoXKo8yoKnvkrBJYuzUIoB6+M7n7Yrpk+fMQGR1c3JLSJ/DBvkjPTQpSL4qdKNAvqFYD7+LFSpzXs6qSnsSY2IuQDq+MBKKlpJWRWRY9VtT+nzgwybLu402qQ3mc6r+V8JngWmmzTi2nRppGggPbSAvsxHIW9/3Ye+sgHa+3XpgOK2jp8wy6bL6twve4mUC+5I6j22OFA+XyQ1D5VWIHeF/CHbQ8ZPIo1twfaxw42haVVZTpYCyOBuv92xl19AnElA8FVCtNmdOdjz0N0N+ZRv73BwCv/xHPOHlZKeeRqbkrFL6fTrY4x6zP67MJi9RVuxUdW5fHTGpmdTmVFXTUmYQpHNH4HjdLhvI36i1sVq/sJhG8dHFRzOqq7ogbbzVeQPrz5YDK4ZkhXOUEwDI10523vcH3uBhtZbUV1HnGW1CtDJRswhkkKWkVW2sSNiL2PLphe1+WxNTw1FIG7xTEEMecg8jg1o6iOqSlpl3DnVqv+yP98Az4W1TMtvEpGFx9Roe9RUtVzZHk2HVb3/hgvyTMu9ZbLmJO4iu48mTUG/ME/OMPiNo4eFpWcXd4lUW5+K18AGQZhejjEupIY1sVO999rYj4Qy8cXcYxzyQ/wD52WgSyKdwz38C/JF/YeuOMh4cr+L6pUMk0OUQMRLOuxkb9hPbqenvhxZJk1Fk1CKSgp44IQb6EHP1J6n1wFbOuHcpz4RjNqCKp7NtSs1wR8ixt6YGM04IpaaeXMMmWGjjWO3d0isuq1tQI5XuNrYYBUWIHXH5o0ZWRlBVhYjzGAXGXwossCawWRZEAtzF/wCgxTq8ojmqzWCfSCNMkYQHcbAj4tiXjLMY+HM8jp4oXmUoJW0tYqpPr7HASM5qZM1nqJqho45LhacOGCL0G22ALPpllYocrFTJGBJOQ2q25H92/PBs7ExsBzOMvJ0SGhgiUAaEA5WxpRkF0AINz54CzFLosrC68vbHU0Oqqhq4iRJGpR7frp5H2O4+fM45BU6idrbm+OI5SJNINhzGAG/qXkQzChGawtFHNQQl3Zjp1pzIv6bke/TCvhr0kkEkl3Y7EN+f5YeNVK87xxEAQg6pb2Oq3JbH1N/jCw+o/D4pKwZrRqeznbTOqj8L/tfP8PXAYc9dUyUwgppezBYkX2Ony98XslzSSIU6lXLQsV3N9rWG/tjGy6nkqX/XCg3uBytgkioYkqaR0UhWcayR5Hy+cAY8O5jHTUFfQyt2bT0skkSttrZVYNY+drH4ON6pyuHOKVsvnDdg6DtCp3Vb9D0O3PAXnlBHMuWyo7RRRVSxs6C+kS3jJ9hrufTDRo6VKSnEKEn9tm5sfPAfqenp6ClipaSFIYIlCxxoLBRiXtFtfHDBTjwADly6YCQPtj9ruccaj0/PHLMQLjTgAv6pwCenom31oJLEdOWFR2atu7Bbm1wf4YPfqTnSTVvdo3P+lQrJbqzWNvgW/PC7jnjLAqTzPPAONdFOkUhSZw1lURIWJb16Aep2x1mNTPRBp9C9itgbLqIufxXuPtbFxV1KkMQ1Kg5jriLMoo5BHBJrRatTAWZSAGsSvPz3HyMBJTTeCIvs7bq/6p98Y9VXSZTxJTUsjlqasDGEN/05B+JL9QQbjF7h6F6Wj7jNK8wh3VnG+k7r9ht8YG+Ja3LYuJlTiMyJSwSxz0lRECOza3Ikc7kEbi1sAZ1CguWQXU2f+ePJIYKiJknAdW2ZWGxxxT6Kqk7xltTHNC63W/LGBWZ+1JLJBIumUDZORv8Ay9cBJmOQ5fTIWp4ezIN/CcCIAGZRmEtoMhRkJuRfqD8DF2szKrrHZH3UC/ga9/MDHEGVVq0scxgLtftNQIve99xgNN3L0U8DA2aJ7FvMNhoB9UYI6jChkkkMscEbnW7N4LbgH3w16d1ECXO2kb/GA9c6zYcgN8e7EAHkMRJMkl+zPX+zjs3sMB2WCixxBr1vfoMQtOXaycgeeOi9kZjYKFJv7YBAcS5lJX5lXTIm0k7su3QsbflbGXTs/SK+588QvUVDEO11DnUBq3AOOWqJGbn998B9F0itDCsZuGf8ZxcrKYy0joUDlbMisL3INx+7GAlc6djK1ySRrHne39Mb8NQzKvvgMUNH3NtNUIxLq7pUEaiNRuVPsb4pR0AzLVTcRZdQV1Ov4KiJu1vb0IDKfa+LVRUU9E+YwRUccgQ9vLG4Ghw558j4rny3xnQ5jSUlMKmjpp4RJzHeC1t7Ws19t8Bt0WWZflStHl9HFAJNzovdj5nfc++Pc7yKLOqTxKqVSD9HKw5ehPUYzabMJj+kp3srn/hyqCB7HnjSgzSSPV3qNCbXBj5fY/zwCyBalmkp6xmjqYSwKXIIJ8vtzxL/AI5XppQVEpC2sCdz7+fzjdnoqDOOMaeKtptUeZUcrNpYqyNGw0spHI2JB89vLE1b9No1bVQ5tPHY7CZA/wCYtgKVLmT1ZQwZeprtJvUsbCMEkH1O32wQfT7OavPMgkSrhZTSzvTrPbwzIp2t7fh+Pe2eeFM4d46ebOUFAAe0EEIjffmFsNr+eC+kpIqGkipKNFhgiQLGiiwUDAezypCLkmw5Ac8BldxvX5VmXdXjjr4ZbFEU2ljubWuAb+m1/XGlxPmL5XTNLbWwNlA/a9fTHnBPDsMEK51V6Zq6qXtUa20QPl6+v9bgR0RaWmjlkgenZ1BMT21J6GxtgX+qtatJwm0SVclPUVE6JFoYgyb3YG3S1/ywYgXwpfqrWRV+dDLijaaKHcnqz+K49gF/PAAFQ4JCrewxGqDULWN8V3vHIy9QTvfHcFy9/Lyw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wgHBgkIBwgKCgkLDRYPDQwMDRsUFRAWIB0iIiAdHx8kKDQsJCYxJx8fLT0tMTU3Ojo6Iys/RD84QzQ5OjcBCgoKDQwNGg8PGjclHyU3Nzc3Nzc3Nzc3Nzc3Nzc3Nzc3Nzc3Nzc3Nzc3Nzc3Nzc3Nzc3Nzc3Nzc3Nzc3Nzc3N//AABEIAH4AfwMBIgACEQEDEQH/xAAcAAACAwEBAQEAAAAAAAAAAAAGBwMEBQIBCAD/xAA+EAACAQIEAwcCAggEBwEAAAABAgMEEQAFEiEGMUETFCJRYXGBB5EyoSNCUrHB0eHwFRYk8TM0Q2JygsIl/8QAFAEBAAAAAAAAAAAAAAAAAAAAAP/EABQRAQAAAAAAAAAAAAAAAAAAAAD/2gAMAwEAAhEDEQA/AGxDBSU62hgQfF/34kqZ6eCmllqJEhiRCXlJChAOZviugueuFf8AV7iJ5KmHhmklIDaZKwg7m/4U/wDo/GAy+OOMZuIpJDSNUQZTBeOEatPeHv8AjYDpbkDy9+QvQd4r+yyyhiQ3bU8wXxffoOWLXFElP3yny7LYkMEVtPZndiRbc+Zx+y/Nq7JZUaKnh7MsA4NOCrAHlqtf5vgCeh4kzXhOlOVJURTQtGCJDENVO7G53/W28774Jcn4uqsvU1OavJWZY7G1QtmeL3A3t/TC4z6qevl75PICJBrWy2G/TGTHLVCGo7JpQs6eIqSA4HP3ttgPpekrqXMaSOroZkmgkF0dDcEYweOmP+Xa3T0jLX9t/wCGBn6R8S0VTBUZKsBgqNb1SqD4GUkXC+Vjbb1vgg4+J/yzX2Nv0LW+xwC4zWpcZeGvukinfrucc8P5hJJnmWXIX/VRg+2oWxRzGYHLWRuepDv/AOQxFkcwGeZaNv8AnIdv/cYD6NYb49BGKmZV1Pl1DPW1soip4EMkjnoowsOJPqhXo/Z5NRd1QbmarTUWv5AbfmcA2zbriFiNQwicx+oWfSRRSQ55ULVA3McVHEsI8wSbk4OfptxvNxI0tDmsca18Ka1eMWWVb25dCLj74A/fdCPMYA/pyx71nkYvtVDp7/ywd32F8CPB1EaPMc5dxYSzkiw3tqbf9/2wFCl4gzKN6mrrKaRKKDeR5fCCp5FdtxzO2ExmtTJV8R5nU1RZpHq5Sb87BiFHpsAPjH0FT0ET0op6iNHhZdOhwTthF8eZZPk/FmYJNTtDBNKZaVrHTIh32J589+t8BWKM9TQpSxp28gCKo6uTYfwwU5rwtmHD+RNV5hI9XTsVMix3/QH+W+KeV5LUZ1k/+IZcrJV0kitBt4WZTe37sOLh+tizjJI+8wkSMpiqYJl5NyZSD0/hgEdS5RVV80UUEEhWZ7INN7n/AGw48u4aoabK6ainp4pOxWwJG487HmMb8NFFToEp4Qijlb+745qJqOjK97ngg17KJZAur7nAJjhqgqcu+qkdJlzHs4qmXXbxWh0m4N/ge9sMrji/+Wq4gaj2RwveJcwqsn4zp86oit+738Q2kG4I+b/uOGTxgofhfMAwsTTsQPjAKDMpUky2R2sT4SdvIjGbl0ix5tQsL27zFv5eMc8aFSgbLGYNf9GDfy5HGGkjRVMUv4yjhlUdSDcD7i2Abf1hz+nTJP8AA6WcvX1Lo7QxjUyxg3JbyBsBvzwqjV1BqYpM4jqZFJuwkuraSLXUHYHqD6Yc3CHDaZdSvW1sanM6xzNUuTqKkm4S/ko2+MaHE3C1DxHQ9nOvZzKLRzKN19/MYBASQqshCSBkJur9GH8/TBP9Mq6ny3jKkepm0icNApK7amtpHyRilnfD2c8K1aiRO0iZrRzKupXJ8x0OMcs1NI07ylKqJw8SJ4iHDA3J5C3lzvgPqQgjArw4zS59nrsCIhMka/AufzN/nFf6bcV1XFOT1LZgkS1lNKI3aEWWRSAQ1rmx5g+3xjYy5oe/VscRW6vdwp3DHff4IwEOXZjSZjElTQy9tCDpunLV1wB/Wx5mpcspDAhpWleXtSTqDhdlB5WsWPx6YPqRVSNuxXsT+spW1zijxZlMefcPVdHZe1VdUWofhkG6/wAvYnAK/hjjCfIeHpIMup4ZJnOsme+iMAWLEDc8htjcpvqDn0NLHVVWWUITUU7dFkQNbp1scCfDkMMdZPk2eU8sTHkpujgg9D8exwWTcKSGjBauU0irbW4u4QdAeQ28sBqZ5xfX1ORU9WsVTRU1UQokRwGf/tVug2O/lgYhhieWSsDq9coAiWbXM0l+YLORYewOGXT08TcLUsPdlkjRVUQut9hsBY+mM2hoMmpHklFP3edb2QsQUHkBfYe2ADs/gkzCPJKSWBqeskqCqRE8oyQN/sMMHjAonDddcjSIW+dsC/CbQZ5xhU10yLKtHETSlv1PFa/va+LPHdc01LUQRk9noZTYdbYBbxSFcpkUk+KK2554u8N0cmXVGWZ1XUXb0c9QY4gEMjXXYtoA3HMc77XAOMQ1faQFFU7qFvbrh8ZBl1PFkFHl08SyCONQQR1HXAe5PmEctJEq3aEi8MhN9SW2v6jcfGNgSXXbljAzmCWGjenyaBHqQSwXkBfc29fkb4H8k4kqlX/WVdEjC6tBOrI0bjmCQSL+RsQehwF76oxR1PC8quLlJEZD5EHCRWGqq2ZaeGSZY7ExRgmw9hvbDT4v4iXMsgqRTxlVXd9Vt/Ij03BvhSpK0U4mjZkdTdXU2ZT5g9MARZNxTm3C1fC1LAlKsZU1NMsRU1A52fVc3sdjta+GRwlxRlL8S53VPVRw01YyyxSStpDeFQRv1BwlXklqZrszySyNzY3LMfU9cEtHQTU1PHTstnW+o6Sd79MA7pKuNXJCXNytzsLfxx6iRiPs1S0ZJJG53OBcVcpAUyKQWAIb1xsR5spYxQxOzhtIGrm3LABH1drkOdZVQqqq0ULOz2sQWbwi/l4T98e5LJUZpRwQZlUiLL4nBdg4DPbkt7+2NL6mZDTz5JU5oUJq0mh1MCdltosPTe+A/JKkCBsszVAscpDrJfl0DW6jAEGa57n1C9XQ1FcrJN4o5SqqQnmth5W9sQyZ1RU2S09JX66qZ5Dusut9zfUTf1xBVZZW0tKqUVA0qtcrMkmpfewG2LOX8NtSZdJmufFUKreKlUW7RiLDVf8AdfAQ5HnceRZg1UkRekqbQsRsy73JH5YMcs4bTOp5pq12fL3vp0nSXJ52PO3PCsSvjr62OjjFlgJMdzs7k+Mn02A+L4cXAOZLJRGhdXimpkGuFz4k2t9jgLzcFcMR0yoMkorRC6sUu1xvfUd8ZOcZxPTJUUoY0UZGmnzJAHVJBYskikELsdidj6YMpB2kToraSykA+W2APiJKZp3SprqrLa5wBLHT2ZKpeQNmUg+VxY8gcBt5GtZHTPLmvZ94djcqeYAG/pfc29sBnFWV5I+ed5iaXvcinWkDm2o8j5W8xy3xqQ0jxUndqaaWKlCaR2jlio8gScYPE+b0HDtART6Jqtr6BzF/Mn0wGFxTWPUTGghAjjkKpNLa4VQOp+MBeYUrUVQYHkSTwq2tL2sQCOYuDvyxcqM1zuklmp6ioqoJXOqWKSPQ9z13Fx8Yz4IpKypSGJWeWRwNhc3PU/vvgC2PgqoXKo8yoKnvkrBJYuzUIoB6+M7n7Yrpk+fMQGR1c3JLSJ/DBvkjPTQpSL4qdKNAvqFYD7+LFSpzXs6qSnsSY2IuQDq+MBKKlpJWRWRY9VtT+nzgwybLu402qQ3mc6r+V8JngWmmzTi2nRppGggPbSAvsxHIW9/3Ye+sgHa+3XpgOK2jp8wy6bL6twve4mUC+5I6j22OFA+XyQ1D5VWIHeF/CHbQ8ZPIo1twfaxw42haVVZTpYCyOBuv92xl19AnElA8FVCtNmdOdjz0N0N+ZRv73BwCv/xHPOHlZKeeRqbkrFL6fTrY4x6zP67MJi9RVuxUdW5fHTGpmdTmVFXTUmYQpHNH4HjdLhvI36i1sVq/sJhG8dHFRzOqq7ogbbzVeQPrz5YDK4ZkhXOUEwDI10523vcH3uBhtZbUV1HnGW1CtDJRswhkkKWkVW2sSNiL2PLphe1+WxNTw1FIG7xTEEMecg8jg1o6iOqSlpl3DnVqv+yP98Az4W1TMtvEpGFx9Roe9RUtVzZHk2HVb3/hgvyTMu9ZbLmJO4iu48mTUG/ME/OMPiNo4eFpWcXd4lUW5+K18AGQZhejjEupIY1sVO999rYj4Qy8cXcYxzyQ/wD52WgSyKdwz38C/JF/YeuOMh4cr+L6pUMk0OUQMRLOuxkb9hPbqenvhxZJk1Fk1CKSgp44IQb6EHP1J6n1wFbOuHcpz4RjNqCKp7NtSs1wR8ixt6YGM04IpaaeXMMmWGjjWO3d0isuq1tQI5XuNrYYBUWIHXH5o0ZWRlBVhYjzGAXGXwossCawWRZEAtzF/wCgxTq8ojmqzWCfSCNMkYQHcbAj4tiXjLMY+HM8jp4oXmUoJW0tYqpPr7HASM5qZM1nqJqho45LhacOGCL0G22ALPpllYocrFTJGBJOQ2q25H92/PBs7ExsBzOMvJ0SGhgiUAaEA5WxpRkF0AINz54CzFLosrC68vbHU0Oqqhq4iRJGpR7frp5H2O4+fM45BU6idrbm+OI5SJNINhzGAG/qXkQzChGawtFHNQQl3Zjp1pzIv6bke/TCvhr0kkEkl3Y7EN+f5YeNVK87xxEAQg6pb2Oq3JbH1N/jCw+o/D4pKwZrRqeznbTOqj8L/tfP8PXAYc9dUyUwgppezBYkX2Ony98XslzSSIU6lXLQsV3N9rWG/tjGy6nkqX/XCg3uBytgkioYkqaR0UhWcayR5Hy+cAY8O5jHTUFfQyt2bT0skkSttrZVYNY+drH4ON6pyuHOKVsvnDdg6DtCp3Vb9D0O3PAXnlBHMuWyo7RRRVSxs6C+kS3jJ9hrufTDRo6VKSnEKEn9tm5sfPAfqenp6ClipaSFIYIlCxxoLBRiXtFtfHDBTjwADly6YCQPtj9ruccaj0/PHLMQLjTgAv6pwCenom31oJLEdOWFR2atu7Bbm1wf4YPfqTnSTVvdo3P+lQrJbqzWNvgW/PC7jnjLAqTzPPAONdFOkUhSZw1lURIWJb16Aep2x1mNTPRBp9C9itgbLqIufxXuPtbFxV1KkMQ1Kg5jriLMoo5BHBJrRatTAWZSAGsSvPz3HyMBJTTeCIvs7bq/6p98Y9VXSZTxJTUsjlqasDGEN/05B+JL9QQbjF7h6F6Wj7jNK8wh3VnG+k7r9ht8YG+Ja3LYuJlTiMyJSwSxz0lRECOza3Ikc7kEbi1sAZ1CguWQXU2f+ePJIYKiJknAdW2ZWGxxxT6Kqk7xltTHNC63W/LGBWZ+1JLJBIumUDZORv8Ay9cBJmOQ5fTIWp4ezIN/CcCIAGZRmEtoMhRkJuRfqD8DF2szKrrHZH3UC/ga9/MDHEGVVq0scxgLtftNQIve99xgNN3L0U8DA2aJ7FvMNhoB9UYI6jChkkkMscEbnW7N4LbgH3w16d1ECXO2kb/GA9c6zYcgN8e7EAHkMRJMkl+zPX+zjs3sMB2WCixxBr1vfoMQtOXaycgeeOi9kZjYKFJv7YBAcS5lJX5lXTIm0k7su3QsbflbGXTs/SK+588QvUVDEO11DnUBq3AOOWqJGbn998B9F0itDCsZuGf8ZxcrKYy0joUDlbMisL3INx+7GAlc6djK1ySRrHne39Mb8NQzKvvgMUNH3NtNUIxLq7pUEaiNRuVPsb4pR0AzLVTcRZdQV1Ov4KiJu1vb0IDKfa+LVRUU9E+YwRUccgQ9vLG4Ghw558j4rny3xnQ5jSUlMKmjpp4RJzHeC1t7Ws19t8Bt0WWZflStHl9HFAJNzovdj5nfc++Pc7yKLOqTxKqVSD9HKw5ehPUYzabMJj+kp3srn/hyqCB7HnjSgzSSPV3qNCbXBj5fY/zwCyBalmkp6xmjqYSwKXIIJ8vtzxL/AI5XppQVEpC2sCdz7+fzjdnoqDOOMaeKtptUeZUcrNpYqyNGw0spHI2JB89vLE1b9No1bVQ5tPHY7CZA/wCYtgKVLmT1ZQwZeprtJvUsbCMEkH1O32wQfT7OavPMgkSrhZTSzvTrPbwzIp2t7fh+Pe2eeFM4d46ebOUFAAe0EEIjffmFsNr+eC+kpIqGkipKNFhgiQLGiiwUDAezypCLkmw5Ac8BldxvX5VmXdXjjr4ZbFEU2ljubWuAb+m1/XGlxPmL5XTNLbWwNlA/a9fTHnBPDsMEK51V6Zq6qXtUa20QPl6+v9bgR0RaWmjlkgenZ1BMT21J6GxtgX+qtatJwm0SVclPUVE6JFoYgyb3YG3S1/ywYgXwpfqrWRV+dDLijaaKHcnqz+K49gF/PAAFQ4JCrewxGqDULWN8V3vHIy9QTvfHcFy9/Lyw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4347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dirty="0"/>
              <a:t>Figure 3.1: Maslow's Hierarchy of Needs</a:t>
            </a:r>
            <a:br>
              <a:rPr lang="en-US" dirty="0"/>
            </a:br>
            <a:endParaRPr lang="en-US" b="1" i="0" u="none" strike="noStrike" cap="none" dirty="0">
              <a:solidFill>
                <a:srgbClr val="007FA3"/>
              </a:solidFill>
              <a:sym typeface="Times New Roman"/>
            </a:endParaRPr>
          </a:p>
        </p:txBody>
      </p:sp>
      <p:pic>
        <p:nvPicPr>
          <p:cNvPr id="1026" name="Picture 2" descr="The needs listed from top to bottom of the pyramid are:&#10;  ●Self-Actualization: Mortality, Creativity &#10; ● Esteem: Confidence, Achievement, Respect &#10; ● Belonging: Family, Sexual Intimacy, Friendship &#10; ● Safety: Physical Security, Financial Security, Property, Health &#10; ● Physiological: Food, Water, Sex, Sleep, Breathing, Homeostasis&#10; The text in the hotspot is as follows:&#10; Hotspot 1 &#10; • Location Self-Actualization&#10; • Text: Mortality, Creativity&#10; Hotspot 2 &#10; • Location: Esteem&#10; • Text: Confidence, Achievement, Respect&#10; Hotspot 3 &#10; • Location: Belonging&#10; • Text: Family, Sexual Intimacy, Friendship&#10; Hotspot 4 &#10; • Location: Safety&#10; • Text: Physical Security, Financial Security, Property, Health&#10; Hotspot 5&#10; • Location: Physiological&#10; • Text: Food, Water, Sex, Sleep, Breathing, Homeostasis"/>
          <p:cNvPicPr>
            <a:picLocks noChangeAspect="1" noChangeArrowheads="1"/>
          </p:cNvPicPr>
          <p:nvPr/>
        </p:nvPicPr>
        <p:blipFill>
          <a:blip r:embed="rId3"/>
          <a:srcRect/>
          <a:stretch>
            <a:fillRect/>
          </a:stretch>
        </p:blipFill>
        <p:spPr bwMode="auto">
          <a:xfrm>
            <a:off x="838200" y="1219200"/>
            <a:ext cx="7239000" cy="4815208"/>
          </a:xfrm>
          <a:prstGeom prst="rect">
            <a:avLst/>
          </a:prstGeom>
          <a:noFill/>
        </p:spPr>
      </p:pic>
    </p:spTree>
    <p:extLst>
      <p:ext uri="{BB962C8B-B14F-4D97-AF65-F5344CB8AC3E}">
        <p14:creationId xmlns:p14="http://schemas.microsoft.com/office/powerpoint/2010/main" val="1651780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63750"/>
            <a:ext cx="8229600" cy="550650"/>
          </a:xfrm>
          <a:prstGeom prst="rect">
            <a:avLst/>
          </a:prstGeom>
          <a:noFill/>
          <a:ln>
            <a:noFill/>
          </a:ln>
        </p:spPr>
        <p:txBody>
          <a:bodyPr lIns="0" tIns="0" rIns="0" bIns="0" anchor="b" anchorCtr="0">
            <a:noAutofit/>
          </a:bodyPr>
          <a:lstStyle/>
          <a:p>
            <a:pPr lvl="0">
              <a:buSzPct val="25000"/>
            </a:pPr>
            <a:r>
              <a:rPr lang="en-US" dirty="0"/>
              <a:t>3.5: Incentives</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5029200"/>
          </a:xfrm>
          <a:prstGeom prst="rect">
            <a:avLst/>
          </a:prstGeom>
          <a:noFill/>
          <a:ln>
            <a:noFill/>
          </a:ln>
        </p:spPr>
        <p:txBody>
          <a:bodyPr lIns="0" tIns="0" rIns="0" bIns="0" anchor="t" anchorCtr="0">
            <a:noAutofit/>
          </a:bodyPr>
          <a:lstStyle/>
          <a:p>
            <a:pPr indent="-256032">
              <a:spcBef>
                <a:spcPts val="0"/>
              </a:spcBef>
            </a:pPr>
            <a:r>
              <a:rPr lang="en-US" dirty="0"/>
              <a:t>3.5: Explain the role incentives play in regard to motivation</a:t>
            </a:r>
          </a:p>
          <a:p>
            <a:pPr lvl="1"/>
            <a:r>
              <a:rPr lang="en-US" dirty="0"/>
              <a:t>What role do incentives play in regard to motivation?</a:t>
            </a:r>
            <a:endParaRPr lang="en-IN" sz="2000" dirty="0"/>
          </a:p>
          <a:p>
            <a:pPr lvl="2">
              <a:buFont typeface="Arial" pitchFamily="34" charset="0"/>
              <a:buChar char="•"/>
            </a:pPr>
            <a:r>
              <a:rPr lang="en-US" dirty="0"/>
              <a:t>Behaviorism</a:t>
            </a:r>
            <a:endParaRPr lang="en-IN" sz="2000" dirty="0"/>
          </a:p>
          <a:p>
            <a:pPr lvl="2">
              <a:buFont typeface="Arial" pitchFamily="34" charset="0"/>
              <a:buChar char="•"/>
            </a:pPr>
            <a:r>
              <a:rPr lang="en-US" dirty="0"/>
              <a:t>Incentives</a:t>
            </a:r>
            <a:endParaRPr lang="en-IN" sz="2000" dirty="0"/>
          </a:p>
          <a:p>
            <a:pPr lvl="1"/>
            <a:r>
              <a:rPr lang="en-US" dirty="0"/>
              <a:t>The importance of incentives</a:t>
            </a:r>
            <a:endParaRPr lang="en-IN" sz="2000" dirty="0"/>
          </a:p>
          <a:p>
            <a:pPr lvl="2">
              <a:buFont typeface="Arial" pitchFamily="34" charset="0"/>
              <a:buChar char="•"/>
            </a:pPr>
            <a:r>
              <a:rPr lang="en-US" dirty="0"/>
              <a:t>Thorndike’s Law of Effect</a:t>
            </a:r>
          </a:p>
          <a:p>
            <a:pPr lvl="2">
              <a:buFont typeface="Arial" pitchFamily="34" charset="0"/>
              <a:buChar char="•"/>
            </a:pPr>
            <a:r>
              <a:rPr lang="en-US" dirty="0" err="1"/>
              <a:t>Tolman</a:t>
            </a:r>
            <a:r>
              <a:rPr lang="en-US" dirty="0"/>
              <a:t> and </a:t>
            </a:r>
            <a:r>
              <a:rPr lang="en-US" dirty="0" err="1"/>
              <a:t>Honzik</a:t>
            </a:r>
            <a:r>
              <a:rPr lang="en-US" dirty="0"/>
              <a:t> (1930)—maze learning</a:t>
            </a:r>
          </a:p>
          <a:p>
            <a:pPr lvl="2"/>
            <a:endParaRPr lang="en-US" dirty="0"/>
          </a:p>
          <a:p>
            <a:pPr indent="-256032">
              <a:spcBef>
                <a:spcPts val="0"/>
              </a:spcBef>
            </a:pPr>
            <a:r>
              <a:rPr lang="en-US" dirty="0"/>
              <a:t>3.5.1: </a:t>
            </a:r>
            <a:r>
              <a:rPr lang="en-US" b="1" dirty="0" err="1">
                <a:hlinkClick r:id="rId3"/>
              </a:rPr>
              <a:t>Tolman’s</a:t>
            </a:r>
            <a:r>
              <a:rPr lang="en-US" dirty="0"/>
              <a:t> Contribution to Incentives</a:t>
            </a:r>
          </a:p>
          <a:p>
            <a:pPr indent="-256032">
              <a:spcBef>
                <a:spcPts val="0"/>
              </a:spcBef>
            </a:pPr>
            <a:r>
              <a:rPr lang="en-US" dirty="0"/>
              <a:t>3.5.1: Describe </a:t>
            </a:r>
            <a:r>
              <a:rPr lang="en-US" dirty="0" err="1"/>
              <a:t>Tolman's</a:t>
            </a:r>
            <a:r>
              <a:rPr lang="en-US" dirty="0"/>
              <a:t> contribution to the concept of incentives</a:t>
            </a:r>
          </a:p>
          <a:p>
            <a:pPr lvl="1"/>
            <a:r>
              <a:rPr lang="en-US" dirty="0"/>
              <a:t>What was </a:t>
            </a:r>
            <a:r>
              <a:rPr lang="en-US" dirty="0" err="1"/>
              <a:t>Tolman’s</a:t>
            </a:r>
            <a:r>
              <a:rPr lang="en-US" dirty="0"/>
              <a:t> contribution to the concept of incentives?</a:t>
            </a:r>
            <a:endParaRPr lang="en-IN" sz="2000" dirty="0"/>
          </a:p>
          <a:p>
            <a:pPr lvl="2">
              <a:buFont typeface="Arial" pitchFamily="34" charset="0"/>
              <a:buChar char="•"/>
            </a:pPr>
            <a:r>
              <a:rPr lang="en-US" dirty="0"/>
              <a:t>Focus on mental processes</a:t>
            </a:r>
            <a:endParaRPr lang="en-IN" sz="2000" dirty="0"/>
          </a:p>
          <a:p>
            <a:pPr lvl="2">
              <a:buFont typeface="Arial" pitchFamily="34" charset="0"/>
              <a:buChar char="•"/>
            </a:pPr>
            <a:r>
              <a:rPr lang="en-US" dirty="0"/>
              <a:t>Latent learning</a:t>
            </a:r>
            <a:endParaRPr lang="en-IN" sz="2000" dirty="0"/>
          </a:p>
          <a:p>
            <a:pPr lvl="2">
              <a:buFont typeface="Arial" pitchFamily="34" charset="0"/>
              <a:buChar char="•"/>
            </a:pPr>
            <a:r>
              <a:rPr lang="en-US" dirty="0"/>
              <a:t>Expectancy</a:t>
            </a:r>
          </a:p>
          <a:p>
            <a:pPr lvl="2">
              <a:buFont typeface="Arial" pitchFamily="34" charset="0"/>
              <a:buChar char="•"/>
            </a:pPr>
            <a:r>
              <a:rPr lang="en-US" dirty="0"/>
              <a:t>Expectancy-value theory </a:t>
            </a:r>
          </a:p>
          <a:p>
            <a:pPr lvl="1"/>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2030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dirty="0"/>
              <a:t>Figure 3.2: Effect of Incentives on Maze Performance</a:t>
            </a:r>
            <a:endParaRPr lang="en-US" b="1" i="0" u="none" strike="noStrike" cap="none" dirty="0">
              <a:solidFill>
                <a:srgbClr val="007FA3"/>
              </a:solidFill>
              <a:sym typeface="Times New Roman"/>
            </a:endParaRPr>
          </a:p>
        </p:txBody>
      </p:sp>
      <p:pic>
        <p:nvPicPr>
          <p:cNvPr id="1026" name="Picture 2" descr="The horizontal axis is labeled trial and ranges from 0 to 12 in increments of 2. The horizontal axis is labeled average errors and ranges from 0 to 10 in increments of 1. There are four lines, each labeled as food all trials, no food all trials, food removed 11th trial, and food added 11th trial. The following facts were noted from the data given in the graph, rats who had an incentive removed on the 11th trial suddenly made more errors on the last trial whereas rats who had an incentive added on the 11th trial suddenly made fewer errors on the last trial. The average errors by condition for trials 0 to 12 listed in a table as follows: &#10;  ● Food all trials: 9.7; 7.7; 7.7; 6; 4.3; 3.7; 3&#10;  ● No food all trials: 9.6; 8; 7.3; 7.3; 6.7; 6; 6&#10;  ● Food removed 11th trial: 9.7; 8; 4.3; 4; 3.3; 3.3; 5.7&#10;  ● Food added 11th trial: 10; 9.8; 8; 7.7; 6.7; 6.6;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212" y="1447800"/>
            <a:ext cx="7217576"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6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550650"/>
          </a:xfrm>
          <a:prstGeom prst="rect">
            <a:avLst/>
          </a:prstGeom>
          <a:noFill/>
          <a:ln>
            <a:noFill/>
          </a:ln>
        </p:spPr>
        <p:txBody>
          <a:bodyPr lIns="0" tIns="0" rIns="0" bIns="0" anchor="b" anchorCtr="0">
            <a:noAutofit/>
          </a:bodyPr>
          <a:lstStyle/>
          <a:p>
            <a:pPr lvl="0">
              <a:buSzPct val="25000"/>
            </a:pPr>
            <a:r>
              <a:rPr lang="en-US" dirty="0"/>
              <a:t>3.6: Cognition</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19200"/>
            <a:ext cx="8229600" cy="4953000"/>
          </a:xfrm>
          <a:prstGeom prst="rect">
            <a:avLst/>
          </a:prstGeom>
          <a:noFill/>
          <a:ln>
            <a:noFill/>
          </a:ln>
        </p:spPr>
        <p:txBody>
          <a:bodyPr lIns="0" tIns="0" rIns="0" bIns="0" anchor="t" anchorCtr="0">
            <a:noAutofit/>
          </a:bodyPr>
          <a:lstStyle/>
          <a:p>
            <a:pPr indent="-256032">
              <a:spcBef>
                <a:spcPts val="0"/>
              </a:spcBef>
            </a:pPr>
            <a:r>
              <a:rPr lang="en-US" dirty="0"/>
              <a:t>3.6: Evaluate how thoughts or cognitions play a central role in explaining behavior</a:t>
            </a:r>
          </a:p>
          <a:p>
            <a:pPr lvl="1"/>
            <a:r>
              <a:rPr lang="en-US" dirty="0"/>
              <a:t>How does cognition play a central role in behavior?</a:t>
            </a:r>
            <a:endParaRPr lang="en-IN" sz="2000" dirty="0"/>
          </a:p>
          <a:p>
            <a:pPr lvl="2">
              <a:buFont typeface="Arial" pitchFamily="34" charset="0"/>
              <a:buChar char="•"/>
            </a:pPr>
            <a:r>
              <a:rPr lang="en-US" dirty="0"/>
              <a:t>Cognitive maps</a:t>
            </a:r>
          </a:p>
          <a:p>
            <a:pPr lvl="2">
              <a:buFont typeface="Arial" pitchFamily="34" charset="0"/>
              <a:buChar char="•"/>
            </a:pPr>
            <a:r>
              <a:rPr lang="en-US" dirty="0"/>
              <a:t>Cognition, not behaviorism</a:t>
            </a:r>
          </a:p>
          <a:p>
            <a:pPr lvl="2"/>
            <a:endParaRPr lang="en-US" dirty="0"/>
          </a:p>
          <a:p>
            <a:pPr indent="-256032">
              <a:spcBef>
                <a:spcPts val="0"/>
              </a:spcBef>
            </a:pPr>
            <a:r>
              <a:rPr lang="en-US" dirty="0"/>
              <a:t>3.6.1: The Cognitive Revolution in Motivation</a:t>
            </a:r>
          </a:p>
          <a:p>
            <a:pPr indent="-256032">
              <a:spcBef>
                <a:spcPts val="0"/>
              </a:spcBef>
            </a:pPr>
            <a:r>
              <a:rPr lang="en-US" dirty="0"/>
              <a:t>3.6.1: Analyze the cognitive revolution in motivation</a:t>
            </a:r>
          </a:p>
          <a:p>
            <a:pPr lvl="1"/>
            <a:r>
              <a:rPr lang="en-US" dirty="0"/>
              <a:t>The cognitive revolution</a:t>
            </a:r>
            <a:endParaRPr lang="en-IN" sz="2000" dirty="0"/>
          </a:p>
          <a:p>
            <a:pPr lvl="2">
              <a:buFont typeface="Arial" pitchFamily="34" charset="0"/>
              <a:buChar char="•"/>
            </a:pPr>
            <a:r>
              <a:rPr lang="en-US" dirty="0" err="1"/>
              <a:t>Mentalistic</a:t>
            </a:r>
            <a:r>
              <a:rPr lang="en-US" dirty="0"/>
              <a:t> explanations of motivation</a:t>
            </a:r>
            <a:endParaRPr lang="en-IN" sz="2000" dirty="0"/>
          </a:p>
          <a:p>
            <a:pPr lvl="2">
              <a:buFont typeface="Arial" pitchFamily="34" charset="0"/>
              <a:buChar char="•"/>
            </a:pPr>
            <a:r>
              <a:rPr lang="en-US" dirty="0"/>
              <a:t>Human qualities</a:t>
            </a:r>
            <a:endParaRPr lang="en-IN" sz="2000" dirty="0"/>
          </a:p>
          <a:p>
            <a:pPr lvl="1"/>
            <a:r>
              <a:rPr lang="en-US" dirty="0"/>
              <a:t>How did the cognitive revolution affect the study of motivation?</a:t>
            </a:r>
            <a:endParaRPr lang="en-IN" sz="2000" dirty="0"/>
          </a:p>
          <a:p>
            <a:pPr lvl="2">
              <a:buFont typeface="Arial" pitchFamily="34" charset="0"/>
              <a:buChar char="•"/>
            </a:pPr>
            <a:r>
              <a:rPr lang="en-US" dirty="0"/>
              <a:t>Set the stage </a:t>
            </a:r>
          </a:p>
          <a:p>
            <a:pPr lvl="2">
              <a:buFont typeface="Arial" pitchFamily="34" charset="0"/>
              <a:buChar char="•"/>
            </a:pPr>
            <a:r>
              <a:rPr lang="en-US" dirty="0"/>
              <a:t>Lost sight of motivational, volitional, and emotional explanations for human behavior</a:t>
            </a:r>
          </a:p>
          <a:p>
            <a:pPr indent="-256032">
              <a:spcBef>
                <a:spcPts val="0"/>
              </a:spcBef>
            </a:pPr>
            <a:endParaRPr lang="en-IN" sz="2000" dirty="0"/>
          </a:p>
          <a:p>
            <a:pPr marL="558800" lvl="1" indent="0">
              <a:buNone/>
            </a:pPr>
            <a:endParaRPr lang="en-IN" sz="2000" dirty="0"/>
          </a:p>
        </p:txBody>
      </p:sp>
    </p:spTree>
    <p:extLst>
      <p:ext uri="{BB962C8B-B14F-4D97-AF65-F5344CB8AC3E}">
        <p14:creationId xmlns:p14="http://schemas.microsoft.com/office/powerpoint/2010/main" val="2019241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dirty="0"/>
              <a:t>Figure 3.3: </a:t>
            </a:r>
            <a:r>
              <a:rPr lang="en-IN" dirty="0"/>
              <a:t>Rat Maze Used to Study Cognitive Mapping</a:t>
            </a:r>
            <a:endParaRPr lang="en-US" b="1" i="0" u="none" strike="noStrike" cap="none" dirty="0">
              <a:solidFill>
                <a:srgbClr val="007FA3"/>
              </a:solidFill>
              <a:sym typeface="Times New Roman"/>
            </a:endParaRPr>
          </a:p>
        </p:txBody>
      </p:sp>
      <p:pic>
        <p:nvPicPr>
          <p:cNvPr id="2050" name="Picture 2" descr="Slide 1&#10;  A diagram shows a cross-shaped maze with a rat in box A at the bottom, empty boxes D and C at the left and top, respectively, and box B on the right with food, in a clockwise direction.&#10;  Slide content reads: We start the rat at box A, put the incentive (i.e., food) in box B and time how long it takes the rat to find box B.&#10;  Slide 2&#10;  A diagram shows a cross-shaped maze with a rat in box A at the bottom, empty boxes D and C at the left and top, respectively, and box B on the right with food, in a clockwise direction. A continuous dotted line indicating the path taken by the rat extends from box A to box C in a straight line, then returns to the center and goes to box D on the left, and finally going straight to box B with food. &#10;  Slide content reads: The first time you put the rat in the box it doesn’t know where the food is, so it probably wanders about, going into box C or box D before it stumbles upon the food in box B.&#10;  Slide 3&#10;  A diagram shows a cross-shaped maze with a rat in box A at the bottom, empty boxes D and C at the left and top, respectively, and box B on the right with food, in a clockwise direction. The dotted line shows that the rat now travels directly from box A to box B which has the food.Do this a few times and the rat quickly learns the food is in box B and goes straight there. The results were consistent with the cognitive map prediction (Tolman, 1948)"/>
          <p:cNvPicPr>
            <a:picLocks noChangeAspect="1" noChangeArrowheads="1"/>
          </p:cNvPicPr>
          <p:nvPr/>
        </p:nvPicPr>
        <p:blipFill>
          <a:blip r:embed="rId3"/>
          <a:srcRect/>
          <a:stretch>
            <a:fillRect/>
          </a:stretch>
        </p:blipFill>
        <p:spPr bwMode="auto">
          <a:xfrm>
            <a:off x="609600" y="1219200"/>
            <a:ext cx="7848600" cy="5074728"/>
          </a:xfrm>
          <a:prstGeom prst="rect">
            <a:avLst/>
          </a:prstGeom>
          <a:noFill/>
        </p:spPr>
      </p:pic>
    </p:spTree>
    <p:extLst>
      <p:ext uri="{BB962C8B-B14F-4D97-AF65-F5344CB8AC3E}">
        <p14:creationId xmlns:p14="http://schemas.microsoft.com/office/powerpoint/2010/main" val="857055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14300"/>
            <a:ext cx="8229600" cy="931651"/>
          </a:xfrm>
          <a:prstGeom prst="rect">
            <a:avLst/>
          </a:prstGeom>
          <a:noFill/>
          <a:ln>
            <a:noFill/>
          </a:ln>
        </p:spPr>
        <p:txBody>
          <a:bodyPr lIns="0" tIns="0" rIns="0" bIns="0" anchor="b" anchorCtr="0">
            <a:noAutofit/>
          </a:bodyPr>
          <a:lstStyle/>
          <a:p>
            <a:pPr lvl="0">
              <a:buSzPct val="25000"/>
            </a:pPr>
            <a:r>
              <a:rPr lang="en-US" dirty="0"/>
              <a:t>3.7: The Fall and Rise of Motivation Science (1 of 2)</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19200"/>
            <a:ext cx="8229600" cy="4953000"/>
          </a:xfrm>
          <a:prstGeom prst="rect">
            <a:avLst/>
          </a:prstGeom>
          <a:noFill/>
          <a:ln>
            <a:noFill/>
          </a:ln>
        </p:spPr>
        <p:txBody>
          <a:bodyPr lIns="0" tIns="0" rIns="0" bIns="0" anchor="t" anchorCtr="0">
            <a:noAutofit/>
          </a:bodyPr>
          <a:lstStyle/>
          <a:p>
            <a:pPr indent="-256032">
              <a:spcBef>
                <a:spcPts val="0"/>
              </a:spcBef>
            </a:pPr>
            <a:r>
              <a:rPr lang="en-US" dirty="0"/>
              <a:t>3.7: Analyze the causes that have popularized motivation science</a:t>
            </a:r>
          </a:p>
          <a:p>
            <a:pPr lvl="1"/>
            <a:r>
              <a:rPr lang="en-US" dirty="0"/>
              <a:t>The rise of motivation science</a:t>
            </a:r>
            <a:endParaRPr lang="en-IN" sz="2000" dirty="0"/>
          </a:p>
          <a:p>
            <a:pPr lvl="2">
              <a:buFont typeface="Arial" pitchFamily="34" charset="0"/>
              <a:buChar char="•"/>
            </a:pPr>
            <a:r>
              <a:rPr lang="en-US" dirty="0"/>
              <a:t>Dynamic psychology</a:t>
            </a:r>
            <a:endParaRPr lang="en-IN" sz="2000" dirty="0"/>
          </a:p>
          <a:p>
            <a:pPr lvl="2">
              <a:buFont typeface="Arial" pitchFamily="34" charset="0"/>
              <a:buChar char="•"/>
            </a:pPr>
            <a:r>
              <a:rPr lang="en-US" dirty="0"/>
              <a:t>Purposive psychology</a:t>
            </a:r>
            <a:endParaRPr lang="en-IN" sz="2000" dirty="0"/>
          </a:p>
          <a:p>
            <a:pPr lvl="1"/>
            <a:r>
              <a:rPr lang="en-US" dirty="0"/>
              <a:t>The fall of motivation science</a:t>
            </a:r>
            <a:endParaRPr lang="en-IN" sz="2000" dirty="0"/>
          </a:p>
          <a:p>
            <a:pPr lvl="2">
              <a:buFont typeface="Arial" pitchFamily="34" charset="0"/>
              <a:buChar char="•"/>
            </a:pPr>
            <a:r>
              <a:rPr lang="en-US" dirty="0"/>
              <a:t>Behaviorism</a:t>
            </a:r>
          </a:p>
          <a:p>
            <a:pPr lvl="2">
              <a:buFont typeface="Arial" pitchFamily="34" charset="0"/>
              <a:buChar char="•"/>
            </a:pPr>
            <a:r>
              <a:rPr lang="en-US" dirty="0"/>
              <a:t>Cognition</a:t>
            </a:r>
          </a:p>
          <a:p>
            <a:pPr lvl="2"/>
            <a:endParaRPr lang="en-US" dirty="0"/>
          </a:p>
          <a:p>
            <a:pPr indent="-256032">
              <a:spcBef>
                <a:spcPts val="0"/>
              </a:spcBef>
            </a:pPr>
            <a:r>
              <a:rPr lang="en-US" dirty="0"/>
              <a:t>3.7.1: Motivation in the Modern Era</a:t>
            </a:r>
          </a:p>
          <a:p>
            <a:pPr indent="-256032">
              <a:spcBef>
                <a:spcPts val="0"/>
              </a:spcBef>
            </a:pPr>
            <a:r>
              <a:rPr lang="en-US" dirty="0"/>
              <a:t>3.7.1: Describe motivation in the modern era</a:t>
            </a:r>
          </a:p>
          <a:p>
            <a:pPr lvl="1"/>
            <a:r>
              <a:rPr lang="en-US" dirty="0"/>
              <a:t>Motivation in the modern era</a:t>
            </a:r>
            <a:endParaRPr lang="en-IN" sz="2000" dirty="0"/>
          </a:p>
          <a:p>
            <a:pPr lvl="2">
              <a:buFont typeface="Arial" pitchFamily="34" charset="0"/>
              <a:buChar char="•"/>
            </a:pPr>
            <a:r>
              <a:rPr lang="en-US" dirty="0"/>
              <a:t>Rapidly increasing in popularity</a:t>
            </a:r>
            <a:endParaRPr lang="en-IN" sz="2000" dirty="0"/>
          </a:p>
          <a:p>
            <a:pPr lvl="2">
              <a:buFont typeface="Arial" pitchFamily="34" charset="0"/>
              <a:buChar char="•"/>
            </a:pPr>
            <a:r>
              <a:rPr lang="en-US" i="1" dirty="0"/>
              <a:t>Motivation and Emotion</a:t>
            </a:r>
          </a:p>
          <a:p>
            <a:pPr lvl="2">
              <a:buFont typeface="Arial" pitchFamily="34" charset="0"/>
              <a:buChar char="•"/>
            </a:pPr>
            <a:r>
              <a:rPr lang="en-US" dirty="0"/>
              <a:t>1990 </a:t>
            </a:r>
            <a:r>
              <a:rPr lang="en-US" i="1" dirty="0"/>
              <a:t>Nebraska Symposium on Motivation</a:t>
            </a:r>
            <a:endParaRPr lang="en-US" dirty="0"/>
          </a:p>
        </p:txBody>
      </p:sp>
    </p:spTree>
    <p:extLst>
      <p:ext uri="{BB962C8B-B14F-4D97-AF65-F5344CB8AC3E}">
        <p14:creationId xmlns:p14="http://schemas.microsoft.com/office/powerpoint/2010/main" val="99590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152400"/>
            <a:ext cx="8229600" cy="703050"/>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Times New Roman"/>
              <a:buNone/>
            </a:pPr>
            <a:r>
              <a:rPr lang="en-US" sz="3400" b="1" i="0" u="none" strike="noStrike" cap="none" dirty="0">
                <a:solidFill>
                  <a:srgbClr val="007FA3"/>
                </a:solidFill>
                <a:latin typeface="Times New Roman"/>
                <a:ea typeface="Times New Roman"/>
                <a:cs typeface="Times New Roman"/>
                <a:sym typeface="Times New Roman"/>
              </a:rPr>
              <a:t>Learning Objectives (1 of 1)</a:t>
            </a:r>
          </a:p>
        </p:txBody>
      </p:sp>
      <p:sp>
        <p:nvSpPr>
          <p:cNvPr id="101" name="Shape 101"/>
          <p:cNvSpPr txBox="1">
            <a:spLocks noGrp="1"/>
          </p:cNvSpPr>
          <p:nvPr>
            <p:ph type="body" idx="1"/>
          </p:nvPr>
        </p:nvSpPr>
        <p:spPr>
          <a:xfrm>
            <a:off x="457200" y="1219200"/>
            <a:ext cx="8229600" cy="4525963"/>
          </a:xfrm>
          <a:prstGeom prst="rect">
            <a:avLst/>
          </a:prstGeom>
          <a:noFill/>
          <a:ln>
            <a:noFill/>
          </a:ln>
        </p:spPr>
        <p:txBody>
          <a:bodyPr lIns="0" tIns="0" rIns="0" bIns="0" anchor="t" anchorCtr="0">
            <a:noAutofit/>
          </a:bodyPr>
          <a:lstStyle/>
          <a:p>
            <a:pPr lvl="0" indent="-118871">
              <a:spcBef>
                <a:spcPts val="0"/>
              </a:spcBef>
              <a:buClr>
                <a:schemeClr val="lt1"/>
              </a:buClr>
            </a:pPr>
            <a:r>
              <a:rPr lang="en-US" sz="1800" b="1" i="0" u="none" strike="noStrike" cap="none" dirty="0">
                <a:solidFill>
                  <a:srgbClr val="007FA3"/>
                </a:solidFill>
                <a:latin typeface="Arial"/>
                <a:ea typeface="Arial"/>
                <a:cs typeface="Arial"/>
                <a:sym typeface="Arial"/>
              </a:rPr>
              <a:t>3.1</a:t>
            </a:r>
            <a:r>
              <a:rPr lang="en-US" sz="1800" b="0" i="0" u="none" strike="noStrike" cap="none" dirty="0">
                <a:solidFill>
                  <a:schemeClr val="dk1"/>
                </a:solidFill>
                <a:latin typeface="Arial"/>
                <a:ea typeface="Arial"/>
                <a:cs typeface="Arial"/>
                <a:sym typeface="Arial"/>
              </a:rPr>
              <a:t> </a:t>
            </a:r>
            <a:r>
              <a:rPr lang="en-US" sz="1800" dirty="0"/>
              <a:t>Evaluate will as a psychological origin of motivation</a:t>
            </a:r>
            <a:endParaRPr lang="en-US" sz="1800" b="0" i="0" u="none" strike="noStrike" cap="none" dirty="0">
              <a:solidFill>
                <a:schemeClr val="dk1"/>
              </a:solidFill>
              <a:latin typeface="Arial"/>
              <a:ea typeface="Arial"/>
              <a:cs typeface="Arial"/>
              <a:sym typeface="Arial"/>
            </a:endParaRPr>
          </a:p>
          <a:p>
            <a:pPr indent="-118871">
              <a:buClr>
                <a:schemeClr val="lt1"/>
              </a:buClr>
            </a:pPr>
            <a:r>
              <a:rPr lang="en-US" sz="1800" b="1" dirty="0">
                <a:solidFill>
                  <a:srgbClr val="007FA3"/>
                </a:solidFill>
              </a:rPr>
              <a:t>3.1.1</a:t>
            </a:r>
            <a:r>
              <a:rPr lang="en-US" sz="1800" dirty="0"/>
              <a:t> Explain </a:t>
            </a:r>
            <a:r>
              <a:rPr lang="en-US" sz="1800" b="1" dirty="0"/>
              <a:t>James's</a:t>
            </a:r>
            <a:r>
              <a:rPr lang="en-US" sz="1800" dirty="0"/>
              <a:t> contribution to the study of will</a:t>
            </a:r>
          </a:p>
          <a:p>
            <a:pPr indent="-118871">
              <a:buClr>
                <a:schemeClr val="lt1"/>
              </a:buClr>
            </a:pPr>
            <a:r>
              <a:rPr lang="en-US" sz="1800" b="1" dirty="0">
                <a:solidFill>
                  <a:srgbClr val="007FA3"/>
                </a:solidFill>
              </a:rPr>
              <a:t>3.1.2 </a:t>
            </a:r>
            <a:r>
              <a:rPr lang="en-US" sz="1800" dirty="0"/>
              <a:t>Evaluate the contributions of Ludwig </a:t>
            </a:r>
            <a:r>
              <a:rPr lang="en-US" sz="1800" b="1" dirty="0"/>
              <a:t>Lange</a:t>
            </a:r>
            <a:r>
              <a:rPr lang="en-US" sz="1800" dirty="0"/>
              <a:t> and </a:t>
            </a:r>
            <a:r>
              <a:rPr lang="en-US" sz="1800" dirty="0" err="1"/>
              <a:t>Narziss</a:t>
            </a:r>
            <a:r>
              <a:rPr lang="en-US" sz="1800" dirty="0"/>
              <a:t> </a:t>
            </a:r>
            <a:r>
              <a:rPr lang="en-US" sz="1800" b="1" dirty="0"/>
              <a:t>Ach</a:t>
            </a:r>
            <a:r>
              <a:rPr lang="en-US" sz="1800" dirty="0"/>
              <a:t> to the study of will</a:t>
            </a:r>
          </a:p>
          <a:p>
            <a:pPr lvl="0" indent="-118871">
              <a:buClr>
                <a:schemeClr val="lt1"/>
              </a:buClr>
            </a:pPr>
            <a:r>
              <a:rPr lang="en-US" sz="1800" b="1" dirty="0">
                <a:solidFill>
                  <a:srgbClr val="007FA3"/>
                </a:solidFill>
              </a:rPr>
              <a:t>3.2</a:t>
            </a:r>
            <a:r>
              <a:rPr lang="en-US" sz="1800" b="1" dirty="0">
                <a:solidFill>
                  <a:schemeClr val="accent1"/>
                </a:solidFill>
              </a:rPr>
              <a:t> </a:t>
            </a:r>
            <a:r>
              <a:rPr lang="en-US" sz="1800" dirty="0"/>
              <a:t>Analyze how the concept of instinct played a role in the understanding of motivation</a:t>
            </a:r>
          </a:p>
          <a:p>
            <a:pPr lvl="0" indent="-118871">
              <a:buClr>
                <a:schemeClr val="lt1"/>
              </a:buClr>
            </a:pPr>
            <a:r>
              <a:rPr lang="en-US" sz="1800" b="1" dirty="0">
                <a:solidFill>
                  <a:srgbClr val="007FA3"/>
                </a:solidFill>
              </a:rPr>
              <a:t>3.2.1</a:t>
            </a:r>
            <a:r>
              <a:rPr lang="en-US" sz="1800" b="1" dirty="0">
                <a:solidFill>
                  <a:schemeClr val="accent1"/>
                </a:solidFill>
              </a:rPr>
              <a:t> </a:t>
            </a:r>
            <a:r>
              <a:rPr lang="en-US" sz="1800" dirty="0"/>
              <a:t>Explain </a:t>
            </a:r>
            <a:r>
              <a:rPr lang="en-US" sz="1800" b="1" dirty="0"/>
              <a:t>Darwin's</a:t>
            </a:r>
            <a:r>
              <a:rPr lang="en-US" sz="1800" dirty="0"/>
              <a:t> contribution to the study of instinct</a:t>
            </a:r>
          </a:p>
          <a:p>
            <a:pPr lvl="0" indent="-118871">
              <a:buClr>
                <a:schemeClr val="lt1"/>
              </a:buClr>
            </a:pPr>
            <a:r>
              <a:rPr lang="en-US" sz="1800" b="1" dirty="0">
                <a:solidFill>
                  <a:srgbClr val="007FA3"/>
                </a:solidFill>
              </a:rPr>
              <a:t>3.2.2</a:t>
            </a:r>
            <a:r>
              <a:rPr lang="en-US" sz="1800" b="1" dirty="0">
                <a:solidFill>
                  <a:schemeClr val="accent1"/>
                </a:solidFill>
              </a:rPr>
              <a:t> </a:t>
            </a:r>
            <a:r>
              <a:rPr lang="en-US" sz="1800" dirty="0"/>
              <a:t>Explain </a:t>
            </a:r>
            <a:r>
              <a:rPr lang="en-US" sz="1800" b="1" dirty="0"/>
              <a:t>James</a:t>
            </a:r>
            <a:r>
              <a:rPr lang="en-US" sz="1800" dirty="0"/>
              <a:t>' contribution to the study of instinct</a:t>
            </a:r>
          </a:p>
          <a:p>
            <a:pPr lvl="0" indent="-118871">
              <a:buClr>
                <a:schemeClr val="lt1"/>
              </a:buClr>
            </a:pPr>
            <a:r>
              <a:rPr lang="en-US" sz="1800" b="1" dirty="0">
                <a:solidFill>
                  <a:srgbClr val="007FA3"/>
                </a:solidFill>
              </a:rPr>
              <a:t>3.2.3</a:t>
            </a:r>
            <a:r>
              <a:rPr lang="en-US" sz="1800" dirty="0"/>
              <a:t> Explain </a:t>
            </a:r>
            <a:r>
              <a:rPr lang="en-US" sz="1800" b="1" dirty="0"/>
              <a:t>McDougall's</a:t>
            </a:r>
            <a:r>
              <a:rPr lang="en-US" sz="1800" dirty="0"/>
              <a:t> contribution to the study of instinct</a:t>
            </a:r>
          </a:p>
          <a:p>
            <a:pPr indent="-118871">
              <a:buClr>
                <a:schemeClr val="lt1"/>
              </a:buClr>
            </a:pPr>
            <a:r>
              <a:rPr lang="en-US" sz="1800" b="1" dirty="0">
                <a:solidFill>
                  <a:srgbClr val="007FA3"/>
                </a:solidFill>
              </a:rPr>
              <a:t>3.2.4</a:t>
            </a:r>
            <a:r>
              <a:rPr lang="en-US" sz="1800" dirty="0"/>
              <a:t> Describe alternate perspectives of instinct</a:t>
            </a:r>
          </a:p>
          <a:p>
            <a:pPr indent="-118871">
              <a:buClr>
                <a:schemeClr val="lt1"/>
              </a:buClr>
            </a:pPr>
            <a:r>
              <a:rPr lang="en-US" sz="1800" b="1" dirty="0">
                <a:solidFill>
                  <a:srgbClr val="007FA3"/>
                </a:solidFill>
              </a:rPr>
              <a:t>3.2.5</a:t>
            </a:r>
            <a:r>
              <a:rPr lang="en-US" sz="1800" dirty="0"/>
              <a:t> Explain why instincts declined as an underlying concept of motivation</a:t>
            </a:r>
          </a:p>
          <a:p>
            <a:pPr indent="-118871">
              <a:buClr>
                <a:schemeClr val="lt1"/>
              </a:buClr>
            </a:pPr>
            <a:endParaRPr lang="en-US" dirty="0"/>
          </a:p>
          <a:p>
            <a:pPr marL="0" lvl="0" indent="0">
              <a:buClr>
                <a:schemeClr val="lt1"/>
              </a:buClr>
              <a:buNone/>
            </a:pPr>
            <a:endParaRPr lang="en-US" sz="1600" b="0" i="0" u="none" strike="noStrike" cap="none" dirty="0">
              <a:solidFill>
                <a:schemeClr val="dk1"/>
              </a:solidFill>
              <a:latin typeface="Arial"/>
              <a:ea typeface="Arial"/>
              <a:cs typeface="Arial"/>
              <a:sym typeface="Arial"/>
            </a:endParaRPr>
          </a:p>
          <a:p>
            <a:pPr marL="118871" marR="0" lvl="0" indent="-118871" algn="l" rtl="0">
              <a:spcBef>
                <a:spcPts val="1500"/>
              </a:spcBef>
              <a:spcAft>
                <a:spcPts val="0"/>
              </a:spcAft>
              <a:buClr>
                <a:schemeClr val="lt1"/>
              </a:buClr>
              <a:buSzPct val="25000"/>
              <a:buFont typeface="Arial"/>
              <a:buNone/>
            </a:pPr>
            <a:endParaRPr sz="1600" b="0" i="0" u="none" strike="noStrike" cap="none" dirty="0">
              <a:solidFill>
                <a:schemeClr val="dk1"/>
              </a:solidFill>
              <a:latin typeface="Arial"/>
              <a:ea typeface="Arial"/>
              <a:cs typeface="Arial"/>
              <a:sym typeface="Arial"/>
            </a:endParaRPr>
          </a:p>
          <a:p>
            <a:pPr marL="118871" marR="0" lvl="0" indent="-118871" algn="l" rtl="0">
              <a:spcBef>
                <a:spcPts val="1500"/>
              </a:spcBef>
              <a:buClr>
                <a:schemeClr val="lt1"/>
              </a:buClr>
              <a:buSzPct val="25000"/>
              <a:buFont typeface="Arial"/>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457200"/>
            <a:ext cx="8229600" cy="550650"/>
          </a:xfrm>
          <a:prstGeom prst="rect">
            <a:avLst/>
          </a:prstGeom>
          <a:noFill/>
          <a:ln>
            <a:noFill/>
          </a:ln>
        </p:spPr>
        <p:txBody>
          <a:bodyPr lIns="0" tIns="0" rIns="0" bIns="0" anchor="b" anchorCtr="0">
            <a:noAutofit/>
          </a:bodyPr>
          <a:lstStyle/>
          <a:p>
            <a:pPr lvl="0">
              <a:buSzPct val="25000"/>
            </a:pPr>
            <a:r>
              <a:rPr lang="en-US" dirty="0"/>
              <a:t>3.7: The Fall and Rise of Motivation Science (2 of 2)</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19200"/>
            <a:ext cx="8229600" cy="4953000"/>
          </a:xfrm>
          <a:prstGeom prst="rect">
            <a:avLst/>
          </a:prstGeom>
          <a:noFill/>
          <a:ln>
            <a:noFill/>
          </a:ln>
        </p:spPr>
        <p:txBody>
          <a:bodyPr lIns="0" tIns="0" rIns="0" bIns="0" anchor="t" anchorCtr="0">
            <a:noAutofit/>
          </a:bodyPr>
          <a:lstStyle/>
          <a:p>
            <a:pPr indent="-256032">
              <a:spcBef>
                <a:spcPts val="0"/>
              </a:spcBef>
            </a:pPr>
            <a:r>
              <a:rPr lang="en-US" sz="1800" dirty="0"/>
              <a:t>3.7.2: Reasons for Motivation’s Resurgence</a:t>
            </a:r>
          </a:p>
          <a:p>
            <a:pPr indent="-256032">
              <a:spcBef>
                <a:spcPts val="0"/>
              </a:spcBef>
            </a:pPr>
            <a:r>
              <a:rPr lang="en-US" sz="1800" dirty="0"/>
              <a:t>3.7.2: Explain the reason motivation science has returned to the forefront</a:t>
            </a:r>
          </a:p>
          <a:p>
            <a:pPr lvl="1"/>
            <a:r>
              <a:rPr lang="en-US" sz="1800" dirty="0"/>
              <a:t>Why is motivation growing in popularity?</a:t>
            </a:r>
            <a:endParaRPr lang="en-IN" sz="1800" dirty="0"/>
          </a:p>
          <a:p>
            <a:pPr lvl="2">
              <a:buFont typeface="Arial" pitchFamily="34" charset="0"/>
              <a:buChar char="•"/>
            </a:pPr>
            <a:r>
              <a:rPr lang="en-US" sz="1800" dirty="0"/>
              <a:t>Popularity of evolutionary and cross-cultural psychology</a:t>
            </a:r>
            <a:endParaRPr lang="en-IN" sz="1800" dirty="0"/>
          </a:p>
          <a:p>
            <a:pPr lvl="2">
              <a:buFont typeface="Arial" pitchFamily="34" charset="0"/>
              <a:buChar char="•"/>
            </a:pPr>
            <a:r>
              <a:rPr lang="en-US" sz="1800" dirty="0"/>
              <a:t>Technological advances in neuropsychology and psychophysiology </a:t>
            </a:r>
          </a:p>
          <a:p>
            <a:pPr lvl="2">
              <a:buFont typeface="Arial" pitchFamily="34" charset="0"/>
              <a:buChar char="•"/>
            </a:pPr>
            <a:r>
              <a:rPr lang="en-US" sz="1800" dirty="0"/>
              <a:t>Recognition of motivation’s practical applications</a:t>
            </a:r>
          </a:p>
          <a:p>
            <a:pPr indent="-256032">
              <a:spcBef>
                <a:spcPts val="0"/>
              </a:spcBef>
            </a:pPr>
            <a:endParaRPr lang="en-US" sz="1800" dirty="0"/>
          </a:p>
          <a:p>
            <a:pPr indent="-256032">
              <a:spcBef>
                <a:spcPts val="0"/>
              </a:spcBef>
            </a:pPr>
            <a:r>
              <a:rPr lang="en-US" sz="1800" dirty="0"/>
              <a:t>3.7.3: The New Look of Motivation</a:t>
            </a:r>
          </a:p>
          <a:p>
            <a:pPr indent="-256032">
              <a:spcBef>
                <a:spcPts val="0"/>
              </a:spcBef>
            </a:pPr>
            <a:r>
              <a:rPr lang="en-US" sz="1800" dirty="0"/>
              <a:t>3.7.3: Describe the New Look of motivation</a:t>
            </a:r>
          </a:p>
          <a:p>
            <a:pPr lvl="1"/>
            <a:r>
              <a:rPr lang="en-US" sz="1800" dirty="0"/>
              <a:t>What characteristics are associated with modern motivation?</a:t>
            </a:r>
            <a:endParaRPr lang="en-IN" sz="1800" dirty="0"/>
          </a:p>
          <a:p>
            <a:pPr lvl="2">
              <a:buFont typeface="Arial" pitchFamily="34" charset="0"/>
              <a:buChar char="•"/>
            </a:pPr>
            <a:r>
              <a:rPr lang="en-US" sz="1800" dirty="0"/>
              <a:t>Interdisciplinary</a:t>
            </a:r>
            <a:endParaRPr lang="en-IN" sz="1800" dirty="0"/>
          </a:p>
          <a:p>
            <a:pPr lvl="2">
              <a:buFont typeface="Arial" pitchFamily="34" charset="0"/>
              <a:buChar char="•"/>
            </a:pPr>
            <a:r>
              <a:rPr lang="en-US" sz="1800" dirty="0"/>
              <a:t>Complex</a:t>
            </a:r>
            <a:endParaRPr lang="en-IN" sz="1800" dirty="0"/>
          </a:p>
          <a:p>
            <a:pPr lvl="2">
              <a:buFont typeface="Arial" pitchFamily="34" charset="0"/>
              <a:buChar char="•"/>
            </a:pPr>
            <a:r>
              <a:rPr lang="en-US" sz="1800" dirty="0"/>
              <a:t>Relies on midrange theories</a:t>
            </a:r>
            <a:endParaRPr lang="en-IN" sz="1800" dirty="0"/>
          </a:p>
          <a:p>
            <a:pPr lvl="2">
              <a:buFont typeface="Arial" pitchFamily="34" charset="0"/>
              <a:buChar char="•"/>
            </a:pPr>
            <a:r>
              <a:rPr lang="en-US" sz="1800" dirty="0"/>
              <a:t>Goal-focused</a:t>
            </a:r>
          </a:p>
          <a:p>
            <a:pPr lvl="2">
              <a:buFont typeface="Arial" pitchFamily="34" charset="0"/>
              <a:buChar char="•"/>
            </a:pPr>
            <a:r>
              <a:rPr lang="en-US" sz="1800" dirty="0"/>
              <a:t>Driven by willpower</a:t>
            </a:r>
          </a:p>
        </p:txBody>
      </p:sp>
    </p:spTree>
    <p:extLst>
      <p:ext uri="{BB962C8B-B14F-4D97-AF65-F5344CB8AC3E}">
        <p14:creationId xmlns:p14="http://schemas.microsoft.com/office/powerpoint/2010/main" val="247278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609600"/>
            <a:ext cx="8229600" cy="550650"/>
          </a:xfrm>
          <a:prstGeom prst="rect">
            <a:avLst/>
          </a:prstGeom>
          <a:noFill/>
          <a:ln>
            <a:noFill/>
          </a:ln>
        </p:spPr>
        <p:txBody>
          <a:bodyPr lIns="0" tIns="0" rIns="0" bIns="0" anchor="b" anchorCtr="0">
            <a:noAutofit/>
          </a:bodyPr>
          <a:lstStyle/>
          <a:p>
            <a:pPr lvl="0">
              <a:buSzPct val="25000"/>
            </a:pPr>
            <a:r>
              <a:rPr lang="en-US" dirty="0"/>
              <a:t>Summary: Psychological Origins of Motivation</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347" name="Shape 347"/>
          <p:cNvSpPr txBox="1">
            <a:spLocks noGrp="1"/>
          </p:cNvSpPr>
          <p:nvPr>
            <p:ph type="body" idx="1"/>
          </p:nvPr>
        </p:nvSpPr>
        <p:spPr>
          <a:xfrm>
            <a:off x="457200" y="1417637"/>
            <a:ext cx="8229600" cy="4525963"/>
          </a:xfrm>
          <a:prstGeom prst="rect">
            <a:avLst/>
          </a:prstGeom>
          <a:noFill/>
          <a:ln>
            <a:noFill/>
          </a:ln>
        </p:spPr>
        <p:txBody>
          <a:bodyPr lIns="0" tIns="0" rIns="0" bIns="0" anchor="t" anchorCtr="0">
            <a:noAutofit/>
          </a:bodyPr>
          <a:lstStyle/>
          <a:p>
            <a:pPr lvl="1"/>
            <a:r>
              <a:rPr lang="en-US" sz="2000" dirty="0"/>
              <a:t>Will as a psychological origin of motivation</a:t>
            </a:r>
            <a:endParaRPr lang="en-IN" sz="2000" dirty="0"/>
          </a:p>
          <a:p>
            <a:pPr lvl="1"/>
            <a:r>
              <a:rPr lang="en-US" sz="2000" dirty="0"/>
              <a:t>How the concept of instinct played a role in the understanding of motivation</a:t>
            </a:r>
            <a:endParaRPr lang="en-IN" sz="2000" dirty="0"/>
          </a:p>
          <a:p>
            <a:pPr lvl="1"/>
            <a:r>
              <a:rPr lang="en-US" sz="2000" dirty="0"/>
              <a:t>The aspects of the concept of drive as it relates to motivation</a:t>
            </a:r>
            <a:endParaRPr lang="en-IN" sz="2000" dirty="0"/>
          </a:p>
          <a:p>
            <a:pPr lvl="1"/>
            <a:r>
              <a:rPr lang="en-US" sz="2000" dirty="0"/>
              <a:t>The psychological theories of personality and the differences in motivation</a:t>
            </a:r>
            <a:endParaRPr lang="en-IN" sz="2000" dirty="0"/>
          </a:p>
          <a:p>
            <a:pPr lvl="1"/>
            <a:r>
              <a:rPr lang="en-US" sz="2000" dirty="0"/>
              <a:t>The role incentives play in regard to motivation</a:t>
            </a:r>
            <a:endParaRPr lang="en-IN" sz="2000" dirty="0"/>
          </a:p>
          <a:p>
            <a:pPr lvl="1"/>
            <a:r>
              <a:rPr lang="en-US" sz="2000" dirty="0"/>
              <a:t>How thoughts or cognitions play a central role in explaining behavior</a:t>
            </a:r>
            <a:endParaRPr lang="en-IN" sz="2000" dirty="0"/>
          </a:p>
          <a:p>
            <a:pPr lvl="1"/>
            <a:r>
              <a:rPr lang="en-US" sz="2000" dirty="0"/>
              <a:t>The causes that have popularized motivation science</a:t>
            </a:r>
            <a:endParaRPr lang="en-US"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152400"/>
            <a:ext cx="8229600" cy="703050"/>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Times New Roman"/>
              <a:buNone/>
            </a:pPr>
            <a:r>
              <a:rPr lang="en-US" sz="3400" b="1" i="0" u="none" strike="noStrike" cap="none" dirty="0">
                <a:solidFill>
                  <a:srgbClr val="007FA3"/>
                </a:solidFill>
                <a:latin typeface="Times New Roman"/>
                <a:ea typeface="Times New Roman"/>
                <a:cs typeface="Times New Roman"/>
                <a:sym typeface="Times New Roman"/>
              </a:rPr>
              <a:t>Learning Objectives (1 of 2)</a:t>
            </a:r>
          </a:p>
        </p:txBody>
      </p:sp>
      <p:sp>
        <p:nvSpPr>
          <p:cNvPr id="101" name="Shape 101"/>
          <p:cNvSpPr txBox="1">
            <a:spLocks noGrp="1"/>
          </p:cNvSpPr>
          <p:nvPr>
            <p:ph type="body" idx="1"/>
          </p:nvPr>
        </p:nvSpPr>
        <p:spPr>
          <a:xfrm>
            <a:off x="457200" y="1219200"/>
            <a:ext cx="8229600" cy="4525963"/>
          </a:xfrm>
          <a:prstGeom prst="rect">
            <a:avLst/>
          </a:prstGeom>
          <a:noFill/>
          <a:ln>
            <a:noFill/>
          </a:ln>
        </p:spPr>
        <p:txBody>
          <a:bodyPr lIns="0" tIns="0" rIns="0" bIns="0" anchor="t" anchorCtr="0">
            <a:noAutofit/>
          </a:bodyPr>
          <a:lstStyle/>
          <a:p>
            <a:pPr indent="-118871">
              <a:buClr>
                <a:schemeClr val="lt1"/>
              </a:buClr>
            </a:pPr>
            <a:r>
              <a:rPr lang="en-US" b="1" dirty="0">
                <a:solidFill>
                  <a:srgbClr val="007FA3"/>
                </a:solidFill>
              </a:rPr>
              <a:t>3.3</a:t>
            </a:r>
            <a:r>
              <a:rPr lang="en-US" sz="1600" b="0" i="0" u="none" strike="noStrike" cap="none" dirty="0">
                <a:solidFill>
                  <a:schemeClr val="dk1"/>
                </a:solidFill>
                <a:latin typeface="Arial"/>
                <a:ea typeface="Arial"/>
                <a:cs typeface="Arial"/>
                <a:sym typeface="Arial"/>
              </a:rPr>
              <a:t> </a:t>
            </a:r>
            <a:r>
              <a:rPr lang="en-US" dirty="0"/>
              <a:t>Analyze the aspects of the concept of drive as it relates to motivation</a:t>
            </a:r>
          </a:p>
          <a:p>
            <a:pPr indent="-118871">
              <a:buClr>
                <a:schemeClr val="lt1"/>
              </a:buClr>
            </a:pPr>
            <a:r>
              <a:rPr lang="en-US" b="1" dirty="0">
                <a:solidFill>
                  <a:srgbClr val="007FA3"/>
                </a:solidFill>
              </a:rPr>
              <a:t>3.3.1</a:t>
            </a:r>
            <a:r>
              <a:rPr lang="en-US" dirty="0"/>
              <a:t> Summarize Freud's contribution to the concept of drive</a:t>
            </a:r>
          </a:p>
          <a:p>
            <a:pPr indent="-118871">
              <a:buClr>
                <a:schemeClr val="lt1"/>
              </a:buClr>
            </a:pPr>
            <a:r>
              <a:rPr lang="en-US" b="1" dirty="0">
                <a:solidFill>
                  <a:srgbClr val="007FA3"/>
                </a:solidFill>
              </a:rPr>
              <a:t>3.3.2</a:t>
            </a:r>
            <a:r>
              <a:rPr lang="en-US" dirty="0"/>
              <a:t> Describe </a:t>
            </a:r>
            <a:r>
              <a:rPr lang="en-US" b="1" dirty="0"/>
              <a:t>Hull's</a:t>
            </a:r>
            <a:r>
              <a:rPr lang="en-US" dirty="0"/>
              <a:t> contribution to the concept of </a:t>
            </a:r>
            <a:r>
              <a:rPr lang="en-US" b="1" dirty="0"/>
              <a:t>drive</a:t>
            </a:r>
          </a:p>
          <a:p>
            <a:pPr indent="-118871">
              <a:buClr>
                <a:schemeClr val="lt1"/>
              </a:buClr>
            </a:pPr>
            <a:r>
              <a:rPr lang="en-US" b="1" dirty="0">
                <a:solidFill>
                  <a:srgbClr val="007FA3"/>
                </a:solidFill>
              </a:rPr>
              <a:t>3.3.3</a:t>
            </a:r>
            <a:r>
              <a:rPr lang="en-US" dirty="0"/>
              <a:t> Contrast </a:t>
            </a:r>
            <a:r>
              <a:rPr lang="en-US" b="1" dirty="0"/>
              <a:t>instinct</a:t>
            </a:r>
            <a:r>
              <a:rPr lang="en-US" dirty="0"/>
              <a:t> and </a:t>
            </a:r>
            <a:r>
              <a:rPr lang="en-US" b="1" dirty="0"/>
              <a:t>drive</a:t>
            </a:r>
            <a:r>
              <a:rPr lang="en-US" dirty="0"/>
              <a:t> as they relate to motivation 	</a:t>
            </a:r>
            <a:endParaRPr lang="en-US" sz="1600" b="0" i="0" u="none" strike="noStrike" cap="none" dirty="0">
              <a:solidFill>
                <a:schemeClr val="dk1"/>
              </a:solidFill>
              <a:latin typeface="Arial"/>
              <a:ea typeface="Arial"/>
              <a:cs typeface="Arial"/>
              <a:sym typeface="Arial"/>
            </a:endParaRPr>
          </a:p>
          <a:p>
            <a:pPr lvl="0" indent="-118871">
              <a:buClr>
                <a:schemeClr val="lt1"/>
              </a:buClr>
            </a:pPr>
            <a:r>
              <a:rPr lang="en-US" b="1" dirty="0">
                <a:solidFill>
                  <a:srgbClr val="007FA3"/>
                </a:solidFill>
              </a:rPr>
              <a:t>3.4</a:t>
            </a:r>
            <a:r>
              <a:rPr lang="en-US" sz="1600" b="1" i="0" u="none" strike="noStrike" cap="none" dirty="0">
                <a:solidFill>
                  <a:schemeClr val="accent1"/>
                </a:solidFill>
                <a:latin typeface="Arial"/>
                <a:ea typeface="Arial"/>
                <a:cs typeface="Arial"/>
                <a:sym typeface="Arial"/>
              </a:rPr>
              <a:t> </a:t>
            </a:r>
            <a:r>
              <a:rPr lang="en-US" dirty="0"/>
              <a:t>Contrast the psychological theories of personality differences in motivation</a:t>
            </a:r>
            <a:endParaRPr lang="en-US" sz="1600" b="0" i="0" u="none" strike="noStrike" cap="none" dirty="0">
              <a:solidFill>
                <a:schemeClr val="dk1"/>
              </a:solidFill>
              <a:latin typeface="Arial"/>
              <a:ea typeface="Arial"/>
              <a:cs typeface="Arial"/>
              <a:sym typeface="Arial"/>
            </a:endParaRPr>
          </a:p>
          <a:p>
            <a:pPr lvl="0" indent="-118871">
              <a:buClr>
                <a:schemeClr val="lt1"/>
              </a:buClr>
            </a:pPr>
            <a:r>
              <a:rPr lang="en-US" b="1" dirty="0">
                <a:solidFill>
                  <a:srgbClr val="007FA3"/>
                </a:solidFill>
              </a:rPr>
              <a:t>3.5</a:t>
            </a:r>
            <a:r>
              <a:rPr lang="en-US" sz="1600" b="1" i="0" u="none" strike="noStrike" cap="none" dirty="0">
                <a:solidFill>
                  <a:schemeClr val="accent1"/>
                </a:solidFill>
                <a:latin typeface="Arial"/>
                <a:ea typeface="Arial"/>
                <a:cs typeface="Arial"/>
                <a:sym typeface="Arial"/>
              </a:rPr>
              <a:t> </a:t>
            </a:r>
            <a:r>
              <a:rPr lang="en-US" dirty="0"/>
              <a:t>Explain the role </a:t>
            </a:r>
            <a:r>
              <a:rPr lang="en-US" b="1" dirty="0"/>
              <a:t>incentives</a:t>
            </a:r>
            <a:r>
              <a:rPr lang="en-US" dirty="0"/>
              <a:t> play in regard to motivation</a:t>
            </a:r>
          </a:p>
          <a:p>
            <a:pPr indent="-118871">
              <a:buClr>
                <a:schemeClr val="lt1"/>
              </a:buClr>
            </a:pPr>
            <a:r>
              <a:rPr lang="en-US" b="1" dirty="0">
                <a:solidFill>
                  <a:srgbClr val="007FA3"/>
                </a:solidFill>
              </a:rPr>
              <a:t>3.5.1</a:t>
            </a:r>
            <a:r>
              <a:rPr lang="en-US" b="1" dirty="0">
                <a:solidFill>
                  <a:schemeClr val="accent1"/>
                </a:solidFill>
              </a:rPr>
              <a:t> </a:t>
            </a:r>
            <a:r>
              <a:rPr lang="en-US" dirty="0"/>
              <a:t>Describe </a:t>
            </a:r>
            <a:r>
              <a:rPr lang="en-US" b="1" dirty="0" err="1"/>
              <a:t>Tolman's</a:t>
            </a:r>
            <a:r>
              <a:rPr lang="en-US" dirty="0"/>
              <a:t> contribution to the concept of incentives</a:t>
            </a:r>
          </a:p>
          <a:p>
            <a:pPr marL="0" lvl="0" indent="0">
              <a:buClr>
                <a:schemeClr val="lt1"/>
              </a:buClr>
              <a:buNone/>
            </a:pPr>
            <a:r>
              <a:rPr lang="en-US" dirty="0"/>
              <a:t>  </a:t>
            </a:r>
            <a:r>
              <a:rPr lang="en-US" b="1" dirty="0">
                <a:solidFill>
                  <a:srgbClr val="007FA3"/>
                </a:solidFill>
              </a:rPr>
              <a:t>3.6</a:t>
            </a:r>
            <a:r>
              <a:rPr lang="en-US" sz="1600" b="1" i="0" u="none" strike="noStrike" cap="none" dirty="0">
                <a:solidFill>
                  <a:schemeClr val="accent1"/>
                </a:solidFill>
                <a:latin typeface="Arial"/>
                <a:ea typeface="Arial"/>
                <a:cs typeface="Arial"/>
                <a:sym typeface="Arial"/>
              </a:rPr>
              <a:t> </a:t>
            </a:r>
            <a:r>
              <a:rPr lang="en-US" dirty="0"/>
              <a:t>Evaluate how thoughts or </a:t>
            </a:r>
            <a:r>
              <a:rPr lang="en-US" b="1" dirty="0"/>
              <a:t>cognitions</a:t>
            </a:r>
            <a:r>
              <a:rPr lang="en-US" dirty="0"/>
              <a:t> play a central role in explaining behavior</a:t>
            </a:r>
          </a:p>
          <a:p>
            <a:pPr marL="0" indent="0">
              <a:buClr>
                <a:schemeClr val="lt1"/>
              </a:buClr>
              <a:buNone/>
            </a:pPr>
            <a:r>
              <a:rPr lang="en-US" b="1" dirty="0">
                <a:solidFill>
                  <a:srgbClr val="007FA3"/>
                </a:solidFill>
              </a:rPr>
              <a:t>  3.6.1</a:t>
            </a:r>
            <a:r>
              <a:rPr lang="en-US" b="1" dirty="0">
                <a:solidFill>
                  <a:schemeClr val="accent1"/>
                </a:solidFill>
              </a:rPr>
              <a:t> </a:t>
            </a:r>
            <a:r>
              <a:rPr lang="en-US" dirty="0"/>
              <a:t>Analyze the </a:t>
            </a:r>
            <a:r>
              <a:rPr lang="en-US" b="1" dirty="0"/>
              <a:t>cognitive revolution </a:t>
            </a:r>
            <a:r>
              <a:rPr lang="en-US" dirty="0"/>
              <a:t>in motivation</a:t>
            </a:r>
          </a:p>
          <a:p>
            <a:pPr marL="0" indent="0">
              <a:buClr>
                <a:schemeClr val="lt1"/>
              </a:buClr>
              <a:buNone/>
            </a:pPr>
            <a:r>
              <a:rPr lang="en-US" b="1" dirty="0">
                <a:solidFill>
                  <a:srgbClr val="007FA3"/>
                </a:solidFill>
              </a:rPr>
              <a:t>  3.7</a:t>
            </a:r>
            <a:r>
              <a:rPr lang="en-US" b="1" dirty="0">
                <a:solidFill>
                  <a:schemeClr val="accent1"/>
                </a:solidFill>
              </a:rPr>
              <a:t> </a:t>
            </a:r>
            <a:r>
              <a:rPr lang="en-US" dirty="0"/>
              <a:t>Analyze the causes that have popularized motivation science</a:t>
            </a:r>
          </a:p>
          <a:p>
            <a:pPr lvl="0" indent="-118871">
              <a:buClr>
                <a:schemeClr val="lt1"/>
              </a:buClr>
            </a:pPr>
            <a:r>
              <a:rPr lang="en-US" b="1" dirty="0">
                <a:solidFill>
                  <a:srgbClr val="007FA3"/>
                </a:solidFill>
              </a:rPr>
              <a:t>3.7.1</a:t>
            </a:r>
            <a:r>
              <a:rPr lang="en-US" sz="1600" b="1" i="0" u="none" strike="noStrike" cap="none" dirty="0">
                <a:solidFill>
                  <a:schemeClr val="accent1"/>
                </a:solidFill>
                <a:latin typeface="Arial"/>
                <a:ea typeface="Arial"/>
                <a:cs typeface="Arial"/>
                <a:sym typeface="Arial"/>
              </a:rPr>
              <a:t> </a:t>
            </a:r>
            <a:r>
              <a:rPr lang="en-US" dirty="0"/>
              <a:t>Describe motivation in the modern era</a:t>
            </a:r>
            <a:endParaRPr lang="en-US" sz="1600" b="0" i="0" u="none" strike="noStrike" cap="none" dirty="0">
              <a:solidFill>
                <a:schemeClr val="dk1"/>
              </a:solidFill>
              <a:latin typeface="Arial"/>
              <a:ea typeface="Arial"/>
              <a:cs typeface="Arial"/>
              <a:sym typeface="Arial"/>
            </a:endParaRPr>
          </a:p>
          <a:p>
            <a:pPr marL="118871" marR="0" lvl="0" indent="-118871" algn="l" rtl="0">
              <a:spcBef>
                <a:spcPts val="1500"/>
              </a:spcBef>
              <a:spcAft>
                <a:spcPts val="0"/>
              </a:spcAft>
              <a:buClr>
                <a:schemeClr val="lt1"/>
              </a:buClr>
              <a:buSzPct val="25000"/>
              <a:buFont typeface="Arial"/>
              <a:buNone/>
            </a:pPr>
            <a:endParaRPr sz="1600" b="0" i="0" u="none" strike="noStrike" cap="none" dirty="0">
              <a:solidFill>
                <a:schemeClr val="dk1"/>
              </a:solidFill>
              <a:latin typeface="Arial"/>
              <a:ea typeface="Arial"/>
              <a:cs typeface="Arial"/>
              <a:sym typeface="Arial"/>
            </a:endParaRPr>
          </a:p>
          <a:p>
            <a:pPr marL="118871" marR="0" lvl="0" indent="-118871" algn="l" rtl="0">
              <a:spcBef>
                <a:spcPts val="1500"/>
              </a:spcBef>
              <a:buClr>
                <a:schemeClr val="lt1"/>
              </a:buClr>
              <a:buSzPct val="25000"/>
              <a:buFont typeface="Arial"/>
              <a:buNone/>
            </a:pP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4488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157248"/>
            <a:ext cx="8229600" cy="858979"/>
          </a:xfrm>
          <a:prstGeom prst="rect">
            <a:avLst/>
          </a:prstGeom>
          <a:noFill/>
          <a:ln>
            <a:noFill/>
          </a:ln>
        </p:spPr>
        <p:txBody>
          <a:bodyPr lIns="0" tIns="0" rIns="0" bIns="0" anchor="b" anchorCtr="0">
            <a:noAutofit/>
          </a:bodyPr>
          <a:lstStyle/>
          <a:p>
            <a:pPr lvl="0">
              <a:buSzPct val="25000"/>
            </a:pPr>
            <a:r>
              <a:rPr lang="en-US" dirty="0"/>
              <a:t>Introduction: Psychological Origins of Motivation</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15" name="Shape 115"/>
          <p:cNvSpPr txBox="1">
            <a:spLocks noGrp="1"/>
          </p:cNvSpPr>
          <p:nvPr>
            <p:ph type="body" idx="1"/>
          </p:nvPr>
        </p:nvSpPr>
        <p:spPr>
          <a:xfrm>
            <a:off x="457200" y="1310625"/>
            <a:ext cx="8229600" cy="4114512"/>
          </a:xfrm>
          <a:prstGeom prst="rect">
            <a:avLst/>
          </a:prstGeom>
          <a:noFill/>
          <a:ln>
            <a:noFill/>
          </a:ln>
        </p:spPr>
        <p:txBody>
          <a:bodyPr lIns="0" tIns="0" rIns="0" bIns="0" anchor="t" anchorCtr="0">
            <a:noAutofit/>
          </a:bodyPr>
          <a:lstStyle/>
          <a:p>
            <a:r>
              <a:rPr lang="en-US" sz="2400" dirty="0"/>
              <a:t>Key questions to be answered</a:t>
            </a:r>
          </a:p>
          <a:p>
            <a:pPr lvl="1"/>
            <a:r>
              <a:rPr lang="en-US" sz="2400" dirty="0"/>
              <a:t>Will (free will vs. determinism</a:t>
            </a:r>
            <a:r>
              <a:rPr lang="en-US" sz="2400" dirty="0" smtClean="0"/>
              <a:t>)</a:t>
            </a:r>
          </a:p>
          <a:p>
            <a:pPr lvl="2"/>
            <a:r>
              <a:rPr lang="en-US" sz="2400" i="1" dirty="0" smtClean="0"/>
              <a:t>Can you have it both ways?</a:t>
            </a:r>
            <a:endParaRPr lang="en-IN" sz="2400" i="1" dirty="0"/>
          </a:p>
          <a:p>
            <a:pPr lvl="1"/>
            <a:r>
              <a:rPr lang="en-US" sz="2400" dirty="0" smtClean="0"/>
              <a:t>Instinct  (Pull)</a:t>
            </a:r>
            <a:endParaRPr lang="en-IN" sz="2400" dirty="0"/>
          </a:p>
          <a:p>
            <a:pPr lvl="1"/>
            <a:r>
              <a:rPr lang="en-US" sz="2400" dirty="0" smtClean="0"/>
              <a:t>Drive  (Push)</a:t>
            </a:r>
            <a:endParaRPr lang="en-IN" sz="2400" dirty="0"/>
          </a:p>
          <a:p>
            <a:pPr lvl="1"/>
            <a:r>
              <a:rPr lang="en-US" sz="2400" dirty="0" smtClean="0"/>
              <a:t>Incentives (Pull)</a:t>
            </a:r>
            <a:endParaRPr lang="en-IN" sz="2400" dirty="0"/>
          </a:p>
          <a:p>
            <a:pPr lvl="1"/>
            <a:r>
              <a:rPr lang="en-US" sz="2400" dirty="0"/>
              <a:t>Cognition</a:t>
            </a:r>
            <a:endParaRPr lang="en-IN" sz="2400" dirty="0"/>
          </a:p>
          <a:p>
            <a:pPr lvl="1"/>
            <a:r>
              <a:rPr lang="en-US" sz="2400" dirty="0"/>
              <a:t>The Fall and Rise of Motivation Science</a:t>
            </a:r>
            <a:endParaRPr lang="en-US" sz="2400" b="0" i="0" u="none" strike="noStrike" cap="none" dirty="0">
              <a:solidFill>
                <a:schemeClr val="dk1"/>
              </a:solidFil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3.1: Will (1 of 2)</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257800"/>
          </a:xfrm>
          <a:prstGeom prst="rect">
            <a:avLst/>
          </a:prstGeom>
          <a:noFill/>
          <a:ln>
            <a:noFill/>
          </a:ln>
        </p:spPr>
        <p:txBody>
          <a:bodyPr lIns="0" tIns="0" rIns="0" bIns="0" anchor="t" anchorCtr="0">
            <a:noAutofit/>
          </a:bodyPr>
          <a:lstStyle/>
          <a:p>
            <a:pPr indent="-256032">
              <a:spcBef>
                <a:spcPts val="0"/>
              </a:spcBef>
            </a:pPr>
            <a:r>
              <a:rPr lang="en-US" dirty="0"/>
              <a:t>3.1: Evaluate will as a psychological origin of motivation </a:t>
            </a:r>
          </a:p>
          <a:p>
            <a:pPr lvl="1"/>
            <a:r>
              <a:rPr lang="en-US" dirty="0"/>
              <a:t>What is “will</a:t>
            </a:r>
            <a:r>
              <a:rPr lang="en-US" dirty="0" smtClean="0"/>
              <a:t>”? Make </a:t>
            </a:r>
            <a:r>
              <a:rPr lang="en-US" dirty="0"/>
              <a:t>choices free from constraint</a:t>
            </a:r>
            <a:endParaRPr lang="en-IN" sz="2000" dirty="0"/>
          </a:p>
          <a:p>
            <a:pPr lvl="2">
              <a:buFont typeface="Arial" pitchFamily="34" charset="0"/>
              <a:buChar char="•"/>
            </a:pPr>
            <a:r>
              <a:rPr lang="en-US" dirty="0"/>
              <a:t>Plato’s chariot rider</a:t>
            </a:r>
            <a:endParaRPr lang="en-IN" sz="2000" dirty="0"/>
          </a:p>
          <a:p>
            <a:pPr lvl="1"/>
            <a:r>
              <a:rPr lang="en-US" dirty="0"/>
              <a:t>How did will emerge in the field?</a:t>
            </a:r>
            <a:endParaRPr lang="en-IN" sz="2000" dirty="0"/>
          </a:p>
          <a:p>
            <a:pPr lvl="2">
              <a:buFont typeface="Arial" pitchFamily="34" charset="0"/>
              <a:buChar char="•"/>
            </a:pPr>
            <a:r>
              <a:rPr lang="en-US" dirty="0"/>
              <a:t>Focus on internal control</a:t>
            </a:r>
            <a:endParaRPr lang="en-IN" sz="2000" dirty="0"/>
          </a:p>
          <a:p>
            <a:pPr lvl="2">
              <a:buFont typeface="Arial" pitchFamily="34" charset="0"/>
              <a:buChar char="•"/>
            </a:pPr>
            <a:r>
              <a:rPr lang="en-US" dirty="0"/>
              <a:t>Focus on resisting temptation</a:t>
            </a:r>
            <a:endParaRPr lang="en-IN" sz="2000" dirty="0"/>
          </a:p>
          <a:p>
            <a:pPr lvl="2">
              <a:buFont typeface="Arial" pitchFamily="34" charset="0"/>
              <a:buChar char="•"/>
            </a:pPr>
            <a:r>
              <a:rPr lang="en-US" dirty="0"/>
              <a:t>Wilhelm </a:t>
            </a:r>
            <a:r>
              <a:rPr lang="en-US" dirty="0" smtClean="0"/>
              <a:t>Wundt (Will?))</a:t>
            </a:r>
            <a:endParaRPr lang="en-IN" sz="2000" dirty="0"/>
          </a:p>
          <a:p>
            <a:pPr lvl="3">
              <a:buFont typeface="Arial" pitchFamily="34" charset="0"/>
              <a:buChar char="•"/>
            </a:pPr>
            <a:r>
              <a:rPr lang="en-US" dirty="0" smtClean="0"/>
              <a:t>Founding father of experimental psych)</a:t>
            </a:r>
            <a:endParaRPr lang="en-US" dirty="0"/>
          </a:p>
          <a:p>
            <a:pPr lvl="2">
              <a:buFont typeface="Arial" pitchFamily="34" charset="0"/>
              <a:buChar char="•"/>
            </a:pPr>
            <a:endParaRPr lang="en-US" dirty="0"/>
          </a:p>
          <a:p>
            <a:pPr indent="-256032">
              <a:spcBef>
                <a:spcPts val="0"/>
              </a:spcBef>
            </a:pPr>
            <a:r>
              <a:rPr lang="en-US" dirty="0"/>
              <a:t>3.1.1: James's Contributions to the Study of Will</a:t>
            </a:r>
          </a:p>
          <a:p>
            <a:pPr indent="-256032">
              <a:spcBef>
                <a:spcPts val="0"/>
              </a:spcBef>
            </a:pPr>
            <a:r>
              <a:rPr lang="en-US" dirty="0"/>
              <a:t>3.1.1: Explain James's contribution to the study of will</a:t>
            </a:r>
          </a:p>
          <a:p>
            <a:pPr lvl="1"/>
            <a:r>
              <a:rPr lang="en-US" dirty="0"/>
              <a:t>What was James’s contribution to the study of will?</a:t>
            </a:r>
            <a:endParaRPr lang="en-IN" sz="2000" dirty="0"/>
          </a:p>
          <a:p>
            <a:pPr lvl="2">
              <a:buFont typeface="Arial" pitchFamily="34" charset="0"/>
              <a:buChar char="•"/>
            </a:pPr>
            <a:r>
              <a:rPr lang="en-US" dirty="0"/>
              <a:t>Founder of </a:t>
            </a:r>
            <a:r>
              <a:rPr lang="en-US" dirty="0" smtClean="0"/>
              <a:t>modern psychology in U.S. at Harvard</a:t>
            </a:r>
          </a:p>
          <a:p>
            <a:pPr lvl="3">
              <a:buFont typeface="Arial" pitchFamily="34" charset="0"/>
              <a:buChar char="•"/>
            </a:pPr>
            <a:r>
              <a:rPr lang="en-US" dirty="0" smtClean="0"/>
              <a:t>Brought in Hugo </a:t>
            </a:r>
            <a:r>
              <a:rPr lang="en-US" dirty="0" err="1" smtClean="0"/>
              <a:t>Munsterberger</a:t>
            </a:r>
            <a:endParaRPr lang="en-IN" dirty="0"/>
          </a:p>
          <a:p>
            <a:pPr lvl="2">
              <a:buFont typeface="Arial" pitchFamily="34" charset="0"/>
              <a:buChar char="•"/>
            </a:pPr>
            <a:r>
              <a:rPr lang="en-US" dirty="0"/>
              <a:t>Deliberate vs. decisive</a:t>
            </a:r>
            <a:endParaRPr lang="en-IN" sz="2000" dirty="0"/>
          </a:p>
          <a:p>
            <a:pPr lvl="2">
              <a:buFont typeface="Arial" pitchFamily="34" charset="0"/>
              <a:buChar char="•"/>
            </a:pPr>
            <a:r>
              <a:rPr lang="en-US" dirty="0"/>
              <a:t>Will vs. effort</a:t>
            </a:r>
          </a:p>
          <a:p>
            <a:pPr lvl="2">
              <a:buFont typeface="Arial" pitchFamily="34" charset="0"/>
              <a:buChar char="•"/>
            </a:pPr>
            <a:r>
              <a:rPr lang="en-US" dirty="0"/>
              <a:t>Volition vs. </a:t>
            </a:r>
            <a:r>
              <a:rPr lang="en-US" dirty="0" err="1"/>
              <a:t>nolition</a:t>
            </a:r>
            <a:endParaRPr lang="en-US" dirty="0"/>
          </a:p>
          <a:p>
            <a:pPr lvl="1"/>
            <a:endParaRPr lang="en-IN" dirty="0"/>
          </a:p>
        </p:txBody>
      </p:sp>
    </p:spTree>
    <p:extLst>
      <p:ext uri="{BB962C8B-B14F-4D97-AF65-F5344CB8AC3E}">
        <p14:creationId xmlns:p14="http://schemas.microsoft.com/office/powerpoint/2010/main" val="2944088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3.1: Will (2 of 2)</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r>
              <a:rPr lang="en-US" sz="2000" dirty="0"/>
              <a:t>3.1.2: Contributions of Other Pioneers</a:t>
            </a:r>
          </a:p>
          <a:p>
            <a:pPr lvl="0" indent="-256032">
              <a:spcBef>
                <a:spcPts val="0"/>
              </a:spcBef>
            </a:pPr>
            <a:r>
              <a:rPr lang="en-US" sz="2000" dirty="0"/>
              <a:t>3.1.2: Evaluate the contributions of </a:t>
            </a:r>
            <a:r>
              <a:rPr lang="en-US" sz="2000" b="1" dirty="0"/>
              <a:t>Ludwig</a:t>
            </a:r>
            <a:r>
              <a:rPr lang="en-US" sz="2000" dirty="0"/>
              <a:t> </a:t>
            </a:r>
            <a:r>
              <a:rPr lang="en-US" sz="2000" b="1" dirty="0"/>
              <a:t>Lange</a:t>
            </a:r>
            <a:r>
              <a:rPr lang="en-US" sz="2000" dirty="0"/>
              <a:t> and </a:t>
            </a:r>
            <a:r>
              <a:rPr lang="en-US" sz="2000" b="1" dirty="0" err="1"/>
              <a:t>Narziss</a:t>
            </a:r>
            <a:r>
              <a:rPr lang="en-US" sz="2000" dirty="0"/>
              <a:t> </a:t>
            </a:r>
            <a:r>
              <a:rPr lang="en-US" sz="2000" b="1" dirty="0"/>
              <a:t>Ach</a:t>
            </a:r>
            <a:r>
              <a:rPr lang="en-US" sz="2000" dirty="0"/>
              <a:t> to the study of will</a:t>
            </a:r>
          </a:p>
          <a:p>
            <a:pPr lvl="1"/>
            <a:r>
              <a:rPr lang="en-US" sz="2000" dirty="0"/>
              <a:t>What was </a:t>
            </a:r>
            <a:r>
              <a:rPr lang="en-US" sz="2000" b="1" dirty="0"/>
              <a:t>Lange’s contribution </a:t>
            </a:r>
            <a:r>
              <a:rPr lang="en-US" sz="2000" dirty="0"/>
              <a:t>to the study of will?</a:t>
            </a:r>
            <a:endParaRPr lang="en-IN" sz="2000" dirty="0"/>
          </a:p>
          <a:p>
            <a:pPr lvl="2">
              <a:buFont typeface="Arial" pitchFamily="34" charset="0"/>
              <a:buChar char="•"/>
            </a:pPr>
            <a:r>
              <a:rPr lang="en-US" sz="2000" dirty="0" smtClean="0"/>
              <a:t>First experimental </a:t>
            </a:r>
            <a:r>
              <a:rPr lang="en-US" sz="2000" dirty="0"/>
              <a:t>study of motivation</a:t>
            </a:r>
            <a:endParaRPr lang="en-IN" sz="2000" dirty="0"/>
          </a:p>
          <a:p>
            <a:pPr lvl="1"/>
            <a:r>
              <a:rPr lang="en-US" sz="2000" dirty="0"/>
              <a:t>What was </a:t>
            </a:r>
            <a:r>
              <a:rPr lang="en-US" sz="2000" b="1" dirty="0" err="1"/>
              <a:t>Ach’s</a:t>
            </a:r>
            <a:r>
              <a:rPr lang="en-US" sz="2000" dirty="0"/>
              <a:t> contribution to the study of will?</a:t>
            </a:r>
            <a:endParaRPr lang="en-IN" sz="2000" dirty="0"/>
          </a:p>
          <a:p>
            <a:pPr lvl="2">
              <a:buFont typeface="Arial" pitchFamily="34" charset="0"/>
              <a:buChar char="•"/>
            </a:pPr>
            <a:r>
              <a:rPr lang="en-US" sz="2000" dirty="0"/>
              <a:t>Experimental study of will</a:t>
            </a:r>
            <a:endParaRPr lang="en-IN" sz="2000" dirty="0"/>
          </a:p>
          <a:p>
            <a:pPr lvl="2">
              <a:buFont typeface="Arial" pitchFamily="34" charset="0"/>
              <a:buChar char="•"/>
            </a:pPr>
            <a:r>
              <a:rPr lang="en-US" sz="2000" dirty="0"/>
              <a:t>Associative </a:t>
            </a:r>
            <a:r>
              <a:rPr lang="en-US" sz="2000" dirty="0" smtClean="0"/>
              <a:t>equivalent (</a:t>
            </a:r>
            <a:r>
              <a:rPr lang="en-US" sz="2000" i="1" dirty="0" smtClean="0"/>
              <a:t>strength of will ove</a:t>
            </a:r>
            <a:r>
              <a:rPr lang="en-US" sz="2000" i="1" dirty="0" smtClean="0"/>
              <a:t>r habit</a:t>
            </a:r>
            <a:r>
              <a:rPr lang="en-US" sz="2000" dirty="0" smtClean="0"/>
              <a:t>)</a:t>
            </a:r>
            <a:endParaRPr lang="en-IN" sz="2000" dirty="0"/>
          </a:p>
          <a:p>
            <a:pPr lvl="2">
              <a:buFont typeface="Arial" pitchFamily="34" charset="0"/>
              <a:buChar char="•"/>
            </a:pPr>
            <a:r>
              <a:rPr lang="en-US" sz="2000" dirty="0" err="1"/>
              <a:t>Hillgruber</a:t>
            </a:r>
            <a:r>
              <a:rPr lang="en-US" sz="2000" dirty="0"/>
              <a:t>—difficulty law of </a:t>
            </a:r>
            <a:r>
              <a:rPr lang="en-US" sz="2000" dirty="0" smtClean="0"/>
              <a:t>motivation </a:t>
            </a:r>
            <a:r>
              <a:rPr lang="en-US" sz="2000" i="1" dirty="0" smtClean="0"/>
              <a:t>(difficult task requires more effort)</a:t>
            </a:r>
            <a:endParaRPr lang="en-IN" sz="2000" i="1" dirty="0"/>
          </a:p>
          <a:p>
            <a:pPr lvl="1"/>
            <a:r>
              <a:rPr lang="en-US" sz="2000" dirty="0"/>
              <a:t>The decline of will</a:t>
            </a:r>
            <a:endParaRPr lang="en-IN" sz="2000" dirty="0"/>
          </a:p>
          <a:p>
            <a:pPr lvl="2">
              <a:buFont typeface="Arial" pitchFamily="34" charset="0"/>
              <a:buChar char="•"/>
            </a:pPr>
            <a:r>
              <a:rPr lang="en-US" sz="2000" dirty="0"/>
              <a:t>Effect of World War I</a:t>
            </a:r>
            <a:endParaRPr lang="en-IN" sz="2000" dirty="0"/>
          </a:p>
          <a:p>
            <a:pPr lvl="2">
              <a:buFont typeface="Arial" pitchFamily="34" charset="0"/>
              <a:buChar char="•"/>
            </a:pPr>
            <a:r>
              <a:rPr lang="en-US" sz="2000" dirty="0"/>
              <a:t>Progressive Movement</a:t>
            </a:r>
          </a:p>
          <a:p>
            <a:pPr lvl="2">
              <a:buFont typeface="Arial" pitchFamily="34" charset="0"/>
              <a:buChar char="•"/>
            </a:pPr>
            <a:r>
              <a:rPr lang="en-US" sz="2000" dirty="0"/>
              <a:t>Desire for biological constructs</a:t>
            </a:r>
            <a:endParaRPr lang="en-US" sz="2000" b="0" i="0" u="none" strike="noStrike" cap="none" dirty="0">
              <a:solidFill>
                <a:schemeClr val="dk1"/>
              </a:solidFill>
              <a:sym typeface="Arial"/>
            </a:endParaRPr>
          </a:p>
        </p:txBody>
      </p:sp>
    </p:spTree>
    <p:extLst>
      <p:ext uri="{BB962C8B-B14F-4D97-AF65-F5344CB8AC3E}">
        <p14:creationId xmlns:p14="http://schemas.microsoft.com/office/powerpoint/2010/main" val="3022052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533400"/>
          </a:xfrm>
          <a:prstGeom prst="rect">
            <a:avLst/>
          </a:prstGeom>
          <a:noFill/>
          <a:ln>
            <a:noFill/>
          </a:ln>
        </p:spPr>
        <p:txBody>
          <a:bodyPr lIns="0" tIns="0" rIns="0" bIns="0" anchor="b" anchorCtr="0">
            <a:noAutofit/>
          </a:bodyPr>
          <a:lstStyle/>
          <a:p>
            <a:pPr lvl="0">
              <a:buSzPct val="25000"/>
            </a:pPr>
            <a:r>
              <a:rPr lang="en-US" dirty="0"/>
              <a:t>3.2: Instinct (1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838200"/>
            <a:ext cx="8229600" cy="5334000"/>
          </a:xfrm>
          <a:prstGeom prst="rect">
            <a:avLst/>
          </a:prstGeom>
          <a:noFill/>
          <a:ln>
            <a:noFill/>
          </a:ln>
        </p:spPr>
        <p:txBody>
          <a:bodyPr lIns="0" tIns="0" rIns="0" bIns="0" anchor="t" anchorCtr="0">
            <a:noAutofit/>
          </a:bodyPr>
          <a:lstStyle/>
          <a:p>
            <a:pPr lvl="0" indent="-256032">
              <a:spcBef>
                <a:spcPts val="0"/>
              </a:spcBef>
            </a:pPr>
            <a:r>
              <a:rPr lang="en-US" dirty="0"/>
              <a:t>3.2: Analyze how the concept of instinct played a role in the understanding of motivation</a:t>
            </a:r>
          </a:p>
          <a:p>
            <a:pPr lvl="1"/>
            <a:r>
              <a:rPr lang="en-US" dirty="0"/>
              <a:t>What is instinct?</a:t>
            </a:r>
            <a:endParaRPr lang="en-IN" sz="2000" dirty="0"/>
          </a:p>
          <a:p>
            <a:pPr lvl="2">
              <a:buFont typeface="Arial" pitchFamily="34" charset="0"/>
              <a:buChar char="•"/>
            </a:pPr>
            <a:r>
              <a:rPr lang="en-US" dirty="0"/>
              <a:t>Animal urges</a:t>
            </a:r>
          </a:p>
          <a:p>
            <a:pPr lvl="2">
              <a:buFont typeface="Arial" pitchFamily="34" charset="0"/>
              <a:buChar char="•"/>
            </a:pPr>
            <a:r>
              <a:rPr lang="en-US" dirty="0"/>
              <a:t>Determinism</a:t>
            </a:r>
          </a:p>
          <a:p>
            <a:pPr lvl="2"/>
            <a:endParaRPr lang="en-US" dirty="0"/>
          </a:p>
          <a:p>
            <a:pPr lvl="0" indent="-256032">
              <a:spcBef>
                <a:spcPts val="0"/>
              </a:spcBef>
            </a:pPr>
            <a:r>
              <a:rPr lang="en-US" dirty="0"/>
              <a:t>3.2.1: Darwin’s Contribution to the Study of Instinct</a:t>
            </a:r>
          </a:p>
          <a:p>
            <a:pPr lvl="0" indent="-256032">
              <a:spcBef>
                <a:spcPts val="0"/>
              </a:spcBef>
            </a:pPr>
            <a:r>
              <a:rPr lang="en-US" dirty="0"/>
              <a:t>3.2.1: Explain Darwin's contribution to the study of instinct</a:t>
            </a:r>
          </a:p>
          <a:p>
            <a:pPr lvl="1"/>
            <a:r>
              <a:rPr lang="en-US" dirty="0"/>
              <a:t>Charles Darwin and instinct</a:t>
            </a:r>
            <a:endParaRPr lang="en-IN" sz="2000" dirty="0"/>
          </a:p>
          <a:p>
            <a:pPr lvl="2">
              <a:buFont typeface="Arial" pitchFamily="34" charset="0"/>
              <a:buChar char="•"/>
            </a:pPr>
            <a:r>
              <a:rPr lang="en-US" dirty="0"/>
              <a:t>Natural </a:t>
            </a:r>
            <a:r>
              <a:rPr lang="en-US" dirty="0" smtClean="0"/>
              <a:t>selection (</a:t>
            </a:r>
            <a:r>
              <a:rPr lang="en-US" i="1" dirty="0" smtClean="0">
                <a:solidFill>
                  <a:srgbClr val="FF0000"/>
                </a:solidFill>
              </a:rPr>
              <a:t>can there be unnatural selection?)</a:t>
            </a:r>
            <a:endParaRPr lang="en-US" i="1" dirty="0">
              <a:solidFill>
                <a:srgbClr val="FF0000"/>
              </a:solidFill>
            </a:endParaRPr>
          </a:p>
          <a:p>
            <a:pPr lvl="2">
              <a:buFont typeface="Arial" pitchFamily="34" charset="0"/>
              <a:buChar char="•"/>
            </a:pPr>
            <a:r>
              <a:rPr lang="en-US" dirty="0"/>
              <a:t>Power of external </a:t>
            </a:r>
            <a:r>
              <a:rPr lang="en-US" dirty="0" smtClean="0"/>
              <a:t>environment to shape species</a:t>
            </a:r>
            <a:endParaRPr lang="en-US" dirty="0"/>
          </a:p>
          <a:p>
            <a:pPr lvl="0" indent="-256032">
              <a:spcBef>
                <a:spcPts val="0"/>
              </a:spcBef>
            </a:pPr>
            <a:endParaRPr lang="en-US" dirty="0"/>
          </a:p>
          <a:p>
            <a:pPr lvl="0" indent="-256032">
              <a:spcBef>
                <a:spcPts val="0"/>
              </a:spcBef>
            </a:pPr>
            <a:r>
              <a:rPr lang="en-US" dirty="0"/>
              <a:t>3.2.2: James’s Contribution to the Study of Instinct</a:t>
            </a:r>
          </a:p>
          <a:p>
            <a:pPr lvl="0" indent="-256032">
              <a:spcBef>
                <a:spcPts val="0"/>
              </a:spcBef>
            </a:pPr>
            <a:r>
              <a:rPr lang="en-US" dirty="0"/>
              <a:t>3.2.2: Explain James' contribution to the study of instinct</a:t>
            </a:r>
          </a:p>
          <a:p>
            <a:pPr lvl="1"/>
            <a:r>
              <a:rPr lang="en-US" dirty="0"/>
              <a:t>William James’s contribution to the study of instinct</a:t>
            </a:r>
            <a:endParaRPr lang="en-IN" sz="2000" dirty="0"/>
          </a:p>
          <a:p>
            <a:pPr lvl="2">
              <a:buFont typeface="Arial" pitchFamily="34" charset="0"/>
              <a:buChar char="•"/>
            </a:pPr>
            <a:r>
              <a:rPr lang="en-US" dirty="0"/>
              <a:t>“The faculty of acting in such a way as to produce certain ends, without foresight of the ends, and without previous education in the performance.”</a:t>
            </a:r>
          </a:p>
          <a:p>
            <a:pPr lvl="2">
              <a:buFont typeface="Arial" pitchFamily="34" charset="0"/>
              <a:buChar char="•"/>
            </a:pPr>
            <a:r>
              <a:rPr lang="en-US" dirty="0"/>
              <a:t>List of instincts</a:t>
            </a:r>
          </a:p>
          <a:p>
            <a:pPr marL="0" lvl="0" indent="0">
              <a:spcBef>
                <a:spcPts val="0"/>
              </a:spcBef>
              <a:buNone/>
            </a:pPr>
            <a:endParaRPr lang="en-US" dirty="0"/>
          </a:p>
        </p:txBody>
      </p:sp>
    </p:spTree>
    <p:extLst>
      <p:ext uri="{BB962C8B-B14F-4D97-AF65-F5344CB8AC3E}">
        <p14:creationId xmlns:p14="http://schemas.microsoft.com/office/powerpoint/2010/main" val="43150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28600"/>
            <a:ext cx="8229600" cy="609600"/>
          </a:xfrm>
          <a:prstGeom prst="rect">
            <a:avLst/>
          </a:prstGeom>
          <a:noFill/>
          <a:ln>
            <a:noFill/>
          </a:ln>
        </p:spPr>
        <p:txBody>
          <a:bodyPr lIns="0" tIns="0" rIns="0" bIns="0" anchor="b" anchorCtr="0">
            <a:noAutofit/>
          </a:bodyPr>
          <a:lstStyle/>
          <a:p>
            <a:pPr lvl="0">
              <a:buSzPct val="25000"/>
            </a:pPr>
            <a:r>
              <a:rPr lang="en-US" dirty="0"/>
              <a:t>3.2: Instinct (2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19200"/>
            <a:ext cx="8229600" cy="4953000"/>
          </a:xfrm>
          <a:prstGeom prst="rect">
            <a:avLst/>
          </a:prstGeom>
          <a:noFill/>
          <a:ln>
            <a:noFill/>
          </a:ln>
        </p:spPr>
        <p:txBody>
          <a:bodyPr lIns="0" tIns="0" rIns="0" bIns="0" anchor="t" anchorCtr="0">
            <a:noAutofit/>
          </a:bodyPr>
          <a:lstStyle/>
          <a:p>
            <a:pPr indent="-256032">
              <a:spcBef>
                <a:spcPts val="0"/>
              </a:spcBef>
            </a:pPr>
            <a:r>
              <a:rPr lang="en-US" sz="2000" dirty="0"/>
              <a:t>3.2.3: </a:t>
            </a:r>
            <a:r>
              <a:rPr lang="en-US" sz="2000" b="1" dirty="0"/>
              <a:t>McDougall’s</a:t>
            </a:r>
            <a:r>
              <a:rPr lang="en-US" sz="2000" dirty="0"/>
              <a:t> Contribution to the Study of Instinct</a:t>
            </a:r>
          </a:p>
          <a:p>
            <a:pPr indent="-256032">
              <a:spcBef>
                <a:spcPts val="0"/>
              </a:spcBef>
            </a:pPr>
            <a:r>
              <a:rPr lang="en-US" sz="2000" dirty="0"/>
              <a:t>3.2.3: Explain McDougall's contribution to the study of instinct</a:t>
            </a:r>
          </a:p>
          <a:p>
            <a:pPr lvl="1"/>
            <a:r>
              <a:rPr lang="en-US" sz="2000" dirty="0"/>
              <a:t>William McDougall’s contribution to the study of instinct</a:t>
            </a:r>
            <a:endParaRPr lang="en-IN" sz="2000" dirty="0"/>
          </a:p>
          <a:p>
            <a:pPr lvl="2">
              <a:buFont typeface="Arial" pitchFamily="34" charset="0"/>
              <a:buChar char="•"/>
            </a:pPr>
            <a:r>
              <a:rPr lang="en-US" sz="2000" dirty="0"/>
              <a:t>18 instinct “propensities”</a:t>
            </a:r>
            <a:endParaRPr lang="en-IN" sz="2000" dirty="0"/>
          </a:p>
          <a:p>
            <a:pPr lvl="2">
              <a:buFont typeface="Arial" pitchFamily="34" charset="0"/>
              <a:buChar char="•"/>
            </a:pPr>
            <a:r>
              <a:rPr lang="en-US" sz="2000" dirty="0"/>
              <a:t>Cognitions</a:t>
            </a:r>
            <a:endParaRPr lang="en-IN" sz="2000" dirty="0"/>
          </a:p>
          <a:p>
            <a:pPr lvl="2">
              <a:buFont typeface="Arial" pitchFamily="34" charset="0"/>
              <a:buChar char="•"/>
            </a:pPr>
            <a:r>
              <a:rPr lang="en-US" sz="2000" dirty="0"/>
              <a:t>Behavior</a:t>
            </a:r>
          </a:p>
          <a:p>
            <a:pPr lvl="2">
              <a:buFont typeface="Arial" pitchFamily="34" charset="0"/>
              <a:buChar char="•"/>
            </a:pPr>
            <a:r>
              <a:rPr lang="en-US" sz="2000" dirty="0"/>
              <a:t>Emotions</a:t>
            </a:r>
          </a:p>
          <a:p>
            <a:pPr lvl="2"/>
            <a:endParaRPr lang="en-US" sz="2000" dirty="0"/>
          </a:p>
          <a:p>
            <a:pPr indent="-256032">
              <a:spcBef>
                <a:spcPts val="0"/>
              </a:spcBef>
            </a:pPr>
            <a:r>
              <a:rPr lang="en-US" sz="2000" dirty="0"/>
              <a:t>3.2.4: Alternative Perspectives of Instinct</a:t>
            </a:r>
          </a:p>
          <a:p>
            <a:pPr indent="-256032">
              <a:spcBef>
                <a:spcPts val="0"/>
              </a:spcBef>
            </a:pPr>
            <a:r>
              <a:rPr lang="en-US" sz="2000" dirty="0"/>
              <a:t>3.2.4: Describe alternate perspectives of instinct</a:t>
            </a:r>
          </a:p>
          <a:p>
            <a:pPr lvl="1"/>
            <a:r>
              <a:rPr lang="en-US" sz="2000" dirty="0"/>
              <a:t>What are the alternative perspectives of instinct?</a:t>
            </a:r>
            <a:endParaRPr lang="en-IN" sz="2000" dirty="0"/>
          </a:p>
          <a:p>
            <a:pPr lvl="2">
              <a:buFont typeface="Arial" pitchFamily="34" charset="0"/>
              <a:buChar char="•"/>
            </a:pPr>
            <a:r>
              <a:rPr lang="en-US" sz="2000" dirty="0"/>
              <a:t>Reflexes </a:t>
            </a:r>
          </a:p>
          <a:p>
            <a:pPr lvl="2">
              <a:buFont typeface="Arial" pitchFamily="34" charset="0"/>
              <a:buChar char="•"/>
            </a:pPr>
            <a:r>
              <a:rPr lang="en-US" sz="2000" dirty="0"/>
              <a:t>Emotional, purposive (teleological)</a:t>
            </a:r>
          </a:p>
        </p:txBody>
      </p:sp>
    </p:spTree>
    <p:extLst>
      <p:ext uri="{BB962C8B-B14F-4D97-AF65-F5344CB8AC3E}">
        <p14:creationId xmlns:p14="http://schemas.microsoft.com/office/powerpoint/2010/main" val="107249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609600"/>
          </a:xfrm>
          <a:prstGeom prst="rect">
            <a:avLst/>
          </a:prstGeom>
          <a:noFill/>
          <a:ln>
            <a:noFill/>
          </a:ln>
        </p:spPr>
        <p:txBody>
          <a:bodyPr lIns="0" tIns="0" rIns="0" bIns="0" anchor="b" anchorCtr="0">
            <a:noAutofit/>
          </a:bodyPr>
          <a:lstStyle/>
          <a:p>
            <a:pPr lvl="0">
              <a:buSzPct val="25000"/>
            </a:pPr>
            <a:r>
              <a:rPr lang="en-US" dirty="0"/>
              <a:t>3.2: Instinct (3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indent="-256032">
              <a:spcBef>
                <a:spcPts val="0"/>
              </a:spcBef>
            </a:pPr>
            <a:r>
              <a:rPr lang="en-US" sz="2800" dirty="0"/>
              <a:t>3.2.5: The Decline of Instincts</a:t>
            </a:r>
          </a:p>
          <a:p>
            <a:pPr indent="-256032">
              <a:spcBef>
                <a:spcPts val="0"/>
              </a:spcBef>
            </a:pPr>
            <a:r>
              <a:rPr lang="en-US" sz="2800" dirty="0"/>
              <a:t>3.2.5: Explain why instincts declined as an underlying concept of motivation	</a:t>
            </a:r>
          </a:p>
          <a:p>
            <a:pPr lvl="1"/>
            <a:r>
              <a:rPr lang="en-US" sz="2800" dirty="0"/>
              <a:t>The decline of instincts</a:t>
            </a:r>
            <a:endParaRPr lang="en-IN" sz="2800" dirty="0"/>
          </a:p>
          <a:p>
            <a:pPr lvl="2">
              <a:buFont typeface="Arial" pitchFamily="34" charset="0"/>
              <a:buChar char="•"/>
            </a:pPr>
            <a:r>
              <a:rPr lang="en-US" sz="2800" dirty="0"/>
              <a:t>Lack of clear criteria</a:t>
            </a:r>
            <a:endParaRPr lang="en-IN" sz="2800" dirty="0"/>
          </a:p>
          <a:p>
            <a:pPr lvl="2">
              <a:buFont typeface="Arial" pitchFamily="34" charset="0"/>
              <a:buChar char="•"/>
            </a:pPr>
            <a:r>
              <a:rPr lang="en-US" sz="2800" dirty="0"/>
              <a:t>Contradictions between instincts</a:t>
            </a:r>
          </a:p>
          <a:p>
            <a:pPr lvl="2">
              <a:buFont typeface="Arial" pitchFamily="34" charset="0"/>
              <a:buChar char="•"/>
            </a:pPr>
            <a:r>
              <a:rPr lang="en-US" sz="2800" dirty="0"/>
              <a:t>Circular logic used to identify </a:t>
            </a:r>
            <a:r>
              <a:rPr lang="en-US" sz="2800" dirty="0" smtClean="0"/>
              <a:t>instincts</a:t>
            </a:r>
          </a:p>
          <a:p>
            <a:pPr lvl="2">
              <a:buFont typeface="Arial" pitchFamily="34" charset="0"/>
              <a:buChar char="•"/>
            </a:pPr>
            <a:r>
              <a:rPr lang="en-US" sz="2800" b="0" i="1" u="none" strike="noStrike" cap="none" dirty="0" smtClean="0">
                <a:solidFill>
                  <a:schemeClr val="dk1"/>
                </a:solidFill>
                <a:sym typeface="Arial"/>
              </a:rPr>
              <a:t>Just limitless!</a:t>
            </a:r>
            <a:endParaRPr lang="en-US" sz="2800" b="0" i="1" u="none" strike="noStrike" cap="none" dirty="0">
              <a:solidFill>
                <a:schemeClr val="dk1"/>
              </a:solidFill>
              <a:sym typeface="Arial"/>
            </a:endParaRPr>
          </a:p>
        </p:txBody>
      </p:sp>
    </p:spTree>
    <p:extLst>
      <p:ext uri="{BB962C8B-B14F-4D97-AF65-F5344CB8AC3E}">
        <p14:creationId xmlns:p14="http://schemas.microsoft.com/office/powerpoint/2010/main" val="1212260008"/>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6620</TotalTime>
  <Words>3885</Words>
  <Application>Microsoft Office PowerPoint</Application>
  <PresentationFormat>On-screen Show (4:3)</PresentationFormat>
  <Paragraphs>453</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Noto Sans Symbols</vt:lpstr>
      <vt:lpstr>Times New Roman</vt:lpstr>
      <vt:lpstr>508 Lecture</vt:lpstr>
      <vt:lpstr>Burkley</vt:lpstr>
      <vt:lpstr>Learning Objectives (1 of 1)</vt:lpstr>
      <vt:lpstr>Learning Objectives (1 of 2)</vt:lpstr>
      <vt:lpstr>Introduction: Psychological Origins of Motivation</vt:lpstr>
      <vt:lpstr>3.1: Will (1 of 2)</vt:lpstr>
      <vt:lpstr>3.1: Will (2 of 2)</vt:lpstr>
      <vt:lpstr>3.2: Instinct (1 of 3)</vt:lpstr>
      <vt:lpstr>3.2: Instinct (2 of 3)</vt:lpstr>
      <vt:lpstr>3.2: Instinct (3 of 3)</vt:lpstr>
      <vt:lpstr>3.3: Drive (1 of 3)</vt:lpstr>
      <vt:lpstr>3.3: Drive (2 of 3)</vt:lpstr>
      <vt:lpstr>3.3: Drive (3 of 3)</vt:lpstr>
      <vt:lpstr>3.4: Personality</vt:lpstr>
      <vt:lpstr>Figure 3.1: Maslow's Hierarchy of Needs </vt:lpstr>
      <vt:lpstr>3.5: Incentives</vt:lpstr>
      <vt:lpstr>Figure 3.2: Effect of Incentives on Maze Performance</vt:lpstr>
      <vt:lpstr>3.6: Cognition</vt:lpstr>
      <vt:lpstr>Figure 3.3: Rat Maze Used to Study Cognitive Mapping</vt:lpstr>
      <vt:lpstr>3.7: The Fall and Rise of Motivation Science (1 of 2)</vt:lpstr>
      <vt:lpstr>3.7: The Fall and Rise of Motivation Science (2 of 2)</vt:lpstr>
      <vt:lpstr>Summary: Psychological Origins of Motivation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Science, First Edition</dc:title>
  <dc:subject>Motivation Science</dc:subject>
  <dc:creator>Edward Burkley/Melissa Burkley</dc:creator>
  <cp:keywords>Burkley</cp:keywords>
  <cp:lastModifiedBy>Thomas Mitchell</cp:lastModifiedBy>
  <cp:revision>205</cp:revision>
  <dcterms:modified xsi:type="dcterms:W3CDTF">2020-02-11T19:04:14Z</dcterms:modified>
  <cp:category>Burkley</cp:category>
  <cp:contentStatus>Burkley</cp:contentStatus>
</cp:coreProperties>
</file>