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9"/>
  </p:notesMasterIdLst>
  <p:sldIdLst>
    <p:sldId id="256" r:id="rId2"/>
    <p:sldId id="257" r:id="rId3"/>
    <p:sldId id="259" r:id="rId4"/>
    <p:sldId id="316" r:id="rId5"/>
    <p:sldId id="349" r:id="rId6"/>
    <p:sldId id="346" r:id="rId7"/>
    <p:sldId id="347" r:id="rId8"/>
    <p:sldId id="352" r:id="rId9"/>
    <p:sldId id="358" r:id="rId10"/>
    <p:sldId id="351" r:id="rId11"/>
    <p:sldId id="350" r:id="rId12"/>
    <p:sldId id="354" r:id="rId13"/>
    <p:sldId id="359" r:id="rId14"/>
    <p:sldId id="317" r:id="rId15"/>
    <p:sldId id="355" r:id="rId16"/>
    <p:sldId id="357" r:id="rId17"/>
    <p:sldId id="29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9" autoAdjust="0"/>
    <p:restoredTop sz="88496" autoAdjust="0"/>
  </p:normalViewPr>
  <p:slideViewPr>
    <p:cSldViewPr>
      <p:cViewPr varScale="1">
        <p:scale>
          <a:sx n="60" d="100"/>
          <a:sy n="60" d="100"/>
        </p:scale>
        <p:origin x="10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4.3.2: Do We Need All Three Motives?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4.3.2: Explain the need for all three motives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Do we need all three motives?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Sheldon and </a:t>
            </a:r>
            <a:r>
              <a:rPr lang="en-US" sz="1200" b="0" i="0" u="none" strike="noStrike" kern="1200" cap="none" dirty="0" err="1">
                <a:solidFill>
                  <a:schemeClr val="dk1"/>
                </a:solidFill>
                <a:effectLst/>
                <a:latin typeface="Arial"/>
                <a:ea typeface="Arial"/>
                <a:cs typeface="Arial"/>
                <a:sym typeface="Arial"/>
              </a:rPr>
              <a:t>Niemiec</a:t>
            </a:r>
            <a:r>
              <a:rPr lang="en-US" sz="1200" b="0" i="0" u="none" strike="noStrike" kern="1200" cap="none" dirty="0">
                <a:solidFill>
                  <a:schemeClr val="dk1"/>
                </a:solidFill>
                <a:effectLst/>
                <a:latin typeface="Arial"/>
                <a:ea typeface="Arial"/>
                <a:cs typeface="Arial"/>
                <a:sym typeface="Arial"/>
              </a:rPr>
              <a:t> (2006) found that having balanced fulfillment across all three needs was a determinant for well-being.</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Higher levels of self-esteem are linked to having all three needs fulfilled.</a:t>
            </a:r>
          </a:p>
          <a:p>
            <a:pPr marL="171450" lvl="0" indent="-171450">
              <a:buFont typeface="Arial" panose="020B0604020202020204"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4.3.3: Criticisms of Self-Determination Theory</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4.3.3: Analyze the criticisms of self-determination theory</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criticisms of SDT?</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err="1">
                <a:solidFill>
                  <a:schemeClr val="dk1"/>
                </a:solidFill>
                <a:effectLst/>
                <a:latin typeface="Arial"/>
                <a:ea typeface="Arial"/>
                <a:cs typeface="Arial"/>
                <a:sym typeface="Arial"/>
              </a:rPr>
              <a:t>Kenrick</a:t>
            </a:r>
            <a:r>
              <a:rPr lang="en-US" sz="1200" b="0" i="0" u="none" strike="noStrike" kern="1200" cap="none" dirty="0">
                <a:solidFill>
                  <a:schemeClr val="dk1"/>
                </a:solidFill>
                <a:effectLst/>
                <a:latin typeface="Arial"/>
                <a:ea typeface="Arial"/>
                <a:cs typeface="Arial"/>
                <a:sym typeface="Arial"/>
              </a:rPr>
              <a:t> et al. (2010) argued that the top needs are mate acquisition, mate retention, and parenting. What are the criticisms of this argument?</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Some theorists argue that the need for security and self-esteem should be added to the list.</a:t>
            </a:r>
            <a:endParaRPr lang="en-IN" sz="72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4.4: Distinguish between intrinsic and extrinsic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affects goals and positive outcomes?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Mediators are variables or processes that occur between two other variables of interest.</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Intrinsic motivation may be the “?” in the relationship.</a:t>
            </a:r>
          </a:p>
          <a:p>
            <a:pPr marL="628650" lvl="1" indent="-171450">
              <a:buFont typeface="Arial" panose="020B0604020202020204" pitchFamily="34" charset="0"/>
              <a:buChar char="•"/>
            </a:pPr>
            <a:endParaRPr lang="en-US" sz="1200" b="0"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4.4.1: Intrinsic Motivation</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4.4.1: Describe intrinsic motivation</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intrinsic motivation?</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Sometimes, we engage in behaviors simply because we enjoy them.</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We engage in an activity of our own accord (self-determined).</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Intrinsic motivation as a mediator</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According to SDT, any behavior that facilitates autonomy, competence, or belonging ignites intrinsic motivation.</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According to Vallerand’s model, factors in the environment that increase autonomy, competence, and belonging lead to intrinsic motivation.</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Intrinsic motivation leads to positive outcomes, like task persistence, creativity, and well-being.</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Discuss experiment by </a:t>
            </a:r>
            <a:r>
              <a:rPr lang="en-US" sz="1200" b="0" i="0" u="none" strike="noStrike" kern="1200" cap="none" dirty="0" err="1">
                <a:solidFill>
                  <a:schemeClr val="dk1"/>
                </a:solidFill>
                <a:effectLst/>
                <a:latin typeface="Arial"/>
                <a:ea typeface="Arial"/>
                <a:cs typeface="Arial"/>
                <a:sym typeface="Arial"/>
              </a:rPr>
              <a:t>Grouzet</a:t>
            </a:r>
            <a:r>
              <a:rPr lang="en-US" sz="1200" b="0" i="0" u="none" strike="noStrike" kern="1200" cap="none" dirty="0">
                <a:solidFill>
                  <a:schemeClr val="dk1"/>
                </a:solidFill>
                <a:effectLst/>
                <a:latin typeface="Arial"/>
                <a:ea typeface="Arial"/>
                <a:cs typeface="Arial"/>
                <a:sym typeface="Arial"/>
              </a:rPr>
              <a:t>, Vallerand, Thill, and </a:t>
            </a:r>
            <a:r>
              <a:rPr lang="en-US" sz="1200" b="0" i="0" u="none" strike="noStrike" kern="1200" cap="none" dirty="0" err="1">
                <a:solidFill>
                  <a:schemeClr val="dk1"/>
                </a:solidFill>
                <a:effectLst/>
                <a:latin typeface="Arial"/>
                <a:ea typeface="Arial"/>
                <a:cs typeface="Arial"/>
                <a:sym typeface="Arial"/>
              </a:rPr>
              <a:t>Provencher</a:t>
            </a:r>
            <a:r>
              <a:rPr lang="en-US" sz="1200" b="0" i="0" u="none" strike="noStrike" kern="1200" cap="none" dirty="0">
                <a:solidFill>
                  <a:schemeClr val="dk1"/>
                </a:solidFill>
                <a:effectLst/>
                <a:latin typeface="Arial"/>
                <a:ea typeface="Arial"/>
                <a:cs typeface="Arial"/>
                <a:sym typeface="Arial"/>
              </a:rPr>
              <a:t> (2004).</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What are some practical ways to encourage intrinsic motivation in school and work?</a:t>
            </a:r>
            <a:endParaRPr lang="en-IN" sz="48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spcBef>
                <a:spcPts val="0"/>
              </a:spcBef>
            </a:pPr>
            <a:r>
              <a:rPr lang="en-US" sz="1200" b="1" i="0" u="none" strike="noStrike" kern="1200" cap="none" dirty="0">
                <a:solidFill>
                  <a:schemeClr val="dk1"/>
                </a:solidFill>
                <a:effectLst/>
                <a:latin typeface="Arial"/>
                <a:ea typeface="Arial"/>
                <a:cs typeface="Arial"/>
                <a:sym typeface="Arial"/>
              </a:rPr>
              <a:t>4.4.2: Extrinsic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lvl="0" indent="-256032">
              <a:spcBef>
                <a:spcPts val="0"/>
              </a:spcBef>
            </a:pPr>
            <a:r>
              <a:rPr lang="en-US" sz="1200" b="1" i="0" u="none" strike="noStrike" kern="1200" cap="none" dirty="0">
                <a:solidFill>
                  <a:schemeClr val="dk1"/>
                </a:solidFill>
                <a:effectLst/>
                <a:latin typeface="Arial"/>
                <a:ea typeface="Arial"/>
                <a:cs typeface="Arial"/>
                <a:sym typeface="Arial"/>
              </a:rPr>
              <a:t>4.4.2: Describe extrinsic motivation</a:t>
            </a:r>
          </a:p>
          <a:p>
            <a:pPr lvl="0"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extrinsic motivation?</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We participate in many behaviors, such as going to work, to receive a reward or avoid a punishment.</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Extrinsic goals may be financial success, improving our image, or conforming to others.</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The intrinsic–extrinsic continuum</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Internalization is the process whereby individuals transform external social rules and requests into internal, personally endorsed values.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err="1">
                <a:solidFill>
                  <a:schemeClr val="dk1"/>
                </a:solidFill>
                <a:effectLst/>
                <a:latin typeface="Arial"/>
                <a:ea typeface="Arial"/>
                <a:cs typeface="Arial"/>
                <a:sym typeface="Arial"/>
              </a:rPr>
              <a:t>Allport</a:t>
            </a:r>
            <a:r>
              <a:rPr lang="en-US" sz="1200" b="0" i="0" u="none" strike="noStrike" kern="1200" cap="none" dirty="0">
                <a:solidFill>
                  <a:schemeClr val="dk1"/>
                </a:solidFill>
                <a:effectLst/>
                <a:latin typeface="Arial"/>
                <a:ea typeface="Arial"/>
                <a:cs typeface="Arial"/>
                <a:sym typeface="Arial"/>
              </a:rPr>
              <a:t> (1937) suggested that the initial motivation for a behavior may become separated from the actual behavior over time.</a:t>
            </a:r>
          </a:p>
          <a:p>
            <a:pPr marL="742950" lvl="1" indent="-285750">
              <a:buFont typeface="Arial" panose="020B0604020202020204" pitchFamily="34" charset="0"/>
              <a:buChar char="•"/>
            </a:pPr>
            <a:endParaRPr lang="en-US" sz="16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Perceived Locus of Causality (PLOC) internalization continuum</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Ryan and Connell (1989) plotted motivation on a continuum. Refer to Figures 4.3A–4.3F.</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How can you tell which category an action falls within?</a:t>
            </a:r>
            <a:endParaRPr lang="en-IN" sz="66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Most of our wants are actually needs that are either physiological or psychological. Psychological needs are not necessary for survival, but are needed for mental health and well-being.</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Core motives lead to goal-oriented behaviors that satisfy the motive, are adaptive and beneficial, and are found universally across cultures.</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Self-determination theory posits that the core human motives are autonomy, competence, and belonging. People are more likely to choose a goal that fulfills one of these motives and report higher levels of well-being when all three motives are met. SDT has two key criticisms: motivations may not be different between humans and animals, and humans may need more than just three motives.</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Intrinsic motivation leads to behaviors that are done for enjoyment, while extrinsic motivation leads to behaviors that are done for rewards or to avoid punishment. There is a continuum of extrinsic and intrinsic motivation, and we learn to be intrinsically motivated. Ryan and Connell (1989) suggested four types of extrinsic motivation: external regulation, introjected regulation, identified regulation, and integrated regulation.</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Much of what humans want are actually needs that are physiological or psychological.</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Core motives guide our behaviors; these motives are goal-oriented, beneficial, and universal.</a:t>
            </a: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Self-determination theory suggests that the three core human motives are autonomy, competence, and belonging, although there are critiques against this theory.</a:t>
            </a:r>
          </a:p>
          <a:p>
            <a:pPr marL="17145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People can be motivated intrinsically or extrinsically; intrinsic motivation appears to mediate our core motives and our behaviors.</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kern="1200" cap="none" dirty="0">
                <a:solidFill>
                  <a:schemeClr val="dk1"/>
                </a:solidFill>
                <a:effectLst/>
                <a:latin typeface="Arial"/>
                <a:ea typeface="Arial"/>
                <a:cs typeface="Arial"/>
                <a:sym typeface="Arial"/>
              </a:rPr>
              <a:t>4.1: Classify the core motives that drive human behavior</a:t>
            </a: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core motives?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Psychologists have identified that motives are tied to needs, not wants, and that they are internal sources of pressure that push an individual to achieve a goal.</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Failure to fulfill needs can result in illness or even death.</a:t>
            </a:r>
          </a:p>
          <a:p>
            <a:pPr marL="457200" lvl="1" indent="0">
              <a:buFont typeface="Arial" panose="020B0604020202020204" pitchFamily="34" charset="0"/>
              <a:buNone/>
            </a:pPr>
            <a:endParaRPr lang="en-US" sz="1200" b="0"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4.1.1: Physiological Needs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4.1.1: Describe the concept of physiological needs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physiological needs?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Physiological needs are driven by a state of deficiency.</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Bodies’ systems need to regulate and maintain a stable internal environment.</a:t>
            </a:r>
            <a:endParaRPr lang="en-US" sz="40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kern="1200" cap="none" dirty="0">
                <a:solidFill>
                  <a:schemeClr val="dk1"/>
                </a:solidFill>
                <a:effectLst/>
                <a:latin typeface="Arial"/>
                <a:ea typeface="Arial"/>
                <a:cs typeface="Arial"/>
                <a:sym typeface="Arial"/>
              </a:rPr>
              <a:t>4.1.2: Psychological Needs</a:t>
            </a: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r>
              <a:rPr lang="en-US" sz="1200" b="1" i="0" u="none" strike="noStrike" kern="1200" cap="none" dirty="0">
                <a:solidFill>
                  <a:schemeClr val="dk1"/>
                </a:solidFill>
                <a:effectLst/>
                <a:latin typeface="Arial"/>
                <a:ea typeface="Arial"/>
                <a:cs typeface="Arial"/>
                <a:sym typeface="Arial"/>
              </a:rPr>
              <a:t>4.1.2: Describe the concept of psychological needs</a:t>
            </a: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psychological needs?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Maslow argued that there is a hierarchy of needs that drive human behavior. The bottommost needs are physiological. </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Psychological needs act as “fertilizer” to promote optimal performance, happiness, and health.</a:t>
            </a:r>
            <a:endParaRPr lang="en-US" sz="5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sz="1200" b="1" i="0" u="none" strike="noStrike" kern="1200" cap="none" dirty="0">
                <a:solidFill>
                  <a:schemeClr val="dk1"/>
                </a:solidFill>
                <a:effectLst/>
                <a:latin typeface="Arial"/>
                <a:ea typeface="Arial"/>
                <a:cs typeface="Arial"/>
                <a:sym typeface="Arial"/>
              </a:rPr>
              <a:t>4.2: Identify the criteria for a motive to be a core human motive</a:t>
            </a:r>
          </a:p>
          <a:p>
            <a:pPr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criteria for core motives?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 core human motive should elicit goal-oriented behaviors that satisfy a motive. For example, Heather Abbott sought out a support group for amputees. Core motives should motivate a wide range of behaviors within a large range of settings.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 core motive should result in benefits that facilitate health and survival. Furthermore, if this motive is not fulfilled, then it should result in physical or psychological pathology.</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Core motives are evident across different countries, languages, and cultures.</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Do you think all of these criteria must be met for a motive to be core?</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sz="1200" b="1" i="0" u="none" strike="noStrike" kern="1200" cap="none" dirty="0">
                <a:solidFill>
                  <a:schemeClr val="dk1"/>
                </a:solidFill>
                <a:effectLst/>
                <a:latin typeface="Arial"/>
                <a:ea typeface="Arial"/>
                <a:cs typeface="Arial"/>
                <a:sym typeface="Arial"/>
              </a:rPr>
              <a:t>4.3: Evaluate the self-determination theory of core human motives</a:t>
            </a:r>
          </a:p>
          <a:p>
            <a:pPr indent="-256032">
              <a:spcBef>
                <a:spcPts val="0"/>
              </a:spcBef>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Self-determination theory (SDT) for Heather Abbott:</a:t>
            </a:r>
          </a:p>
          <a:p>
            <a:pPr marL="171450" lvl="0" indent="-171450">
              <a:buFont typeface="Arial" panose="020B0604020202020204" pitchFamily="34" charset="0"/>
              <a:buChar char="•"/>
            </a:pPr>
            <a:r>
              <a:rPr lang="en-US" sz="1200" b="1" i="0" u="none" strike="noStrike" kern="1200" cap="none" dirty="0">
                <a:solidFill>
                  <a:schemeClr val="dk1"/>
                </a:solidFill>
                <a:effectLst/>
                <a:latin typeface="Arial"/>
                <a:ea typeface="Arial"/>
                <a:cs typeface="Arial"/>
                <a:sym typeface="Arial"/>
              </a:rPr>
              <a:t>Autonomy – to go shopping</a:t>
            </a:r>
          </a:p>
          <a:p>
            <a:pPr marL="171450" lvl="0" indent="-171450">
              <a:buFont typeface="Arial" panose="020B0604020202020204" pitchFamily="34" charset="0"/>
              <a:buChar char="•"/>
            </a:pPr>
            <a:r>
              <a:rPr lang="en-US" sz="1200" b="1" i="0" u="none" strike="noStrike" kern="1200" cap="none" dirty="0">
                <a:solidFill>
                  <a:schemeClr val="dk1"/>
                </a:solidFill>
                <a:effectLst/>
                <a:latin typeface="Arial"/>
                <a:ea typeface="Arial"/>
                <a:cs typeface="Arial"/>
                <a:sym typeface="Arial"/>
              </a:rPr>
              <a:t>Competence – to run fast and far</a:t>
            </a:r>
          </a:p>
          <a:p>
            <a:pPr marL="171450" lvl="0" indent="-171450">
              <a:buFont typeface="Arial" panose="020B0604020202020204" pitchFamily="34" charset="0"/>
              <a:buChar char="•"/>
            </a:pPr>
            <a:r>
              <a:rPr lang="en-US" sz="1200" b="1" i="0" u="none" strike="noStrike" kern="1200" cap="none" dirty="0">
                <a:solidFill>
                  <a:schemeClr val="dk1"/>
                </a:solidFill>
                <a:effectLst/>
                <a:latin typeface="Arial"/>
                <a:ea typeface="Arial"/>
                <a:cs typeface="Arial"/>
                <a:sym typeface="Arial"/>
              </a:rPr>
              <a:t>Belonging – to give back to her community of those with disabilities</a:t>
            </a: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SDT focuses on the quality of motivation. In other words, people who achieve their goals for the right reasons will achieve better outcomes than others.</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4.3.1: SDT and Goals</a:t>
            </a:r>
          </a:p>
          <a:p>
            <a:pPr marL="171450" lvl="0" indent="-171450">
              <a:buFont typeface="Arial" panose="020B0604020202020204" pitchFamily="34" charset="0"/>
              <a:buChar char="•"/>
            </a:pPr>
            <a:endParaRPr lang="en-US" sz="1200" b="1"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4.3.1: Describe the relationship between SDT and goals</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the relationship between SDT and goals?</a:t>
            </a:r>
            <a:endParaRPr lang="en-US" sz="1600" b="1"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Goals that fulfilled autonomy, competence, and belonging were ranked the highest according to a study by Sheldon, Elliot, Kim, and </a:t>
            </a:r>
            <a:r>
              <a:rPr lang="en-US" sz="1200" b="0" i="0" u="none" strike="noStrike" kern="1200" cap="none" dirty="0" err="1">
                <a:solidFill>
                  <a:schemeClr val="dk1"/>
                </a:solidFill>
                <a:effectLst/>
                <a:latin typeface="Arial"/>
                <a:ea typeface="Arial"/>
                <a:cs typeface="Arial"/>
                <a:sym typeface="Arial"/>
              </a:rPr>
              <a:t>Kasser</a:t>
            </a:r>
            <a:r>
              <a:rPr lang="en-US" sz="1200" b="0" i="0" u="none" strike="noStrike" kern="1200" cap="none" dirty="0">
                <a:solidFill>
                  <a:schemeClr val="dk1"/>
                </a:solidFill>
                <a:effectLst/>
                <a:latin typeface="Arial"/>
                <a:ea typeface="Arial"/>
                <a:cs typeface="Arial"/>
                <a:sym typeface="Arial"/>
              </a:rPr>
              <a:t> (2001). Self-esteem and pleasure followed.</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Sheldon et al. (2001) instructed groups of people to adapt different goals, and happiness was linked to autonomy, competence, and belonging. </a:t>
            </a:r>
            <a:endParaRPr lang="en-US" sz="16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Refer to Figure 4.2: Comparing Core Human Motives to Goal Progress.</a:t>
            </a:r>
            <a:endParaRPr lang="en-IN" sz="4000" b="1"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AD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home.ubalt.edu/tmitch/641/Styles.htm" TargetMode="External"/><Relationship Id="rId2" Type="http://schemas.openxmlformats.org/officeDocument/2006/relationships/hyperlink" Target="http://home.ubalt.edu/tmitch/641/gencausality.html" TargetMode="External"/><Relationship Id="rId1" Type="http://schemas.openxmlformats.org/officeDocument/2006/relationships/slideLayout" Target="../slideLayouts/slideLayout7.xml"/><Relationship Id="rId4" Type="http://schemas.openxmlformats.org/officeDocument/2006/relationships/hyperlink" Target="http://home.ubalt.edu/tmitch/641/IndStylesScoring.x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4</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Core Human Motives</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4.3: Self-Determination Theory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sz="2000" dirty="0"/>
              <a:t>4.3.1: SDT and Goals</a:t>
            </a:r>
          </a:p>
          <a:p>
            <a:pPr marL="0" indent="0">
              <a:spcBef>
                <a:spcPts val="0"/>
              </a:spcBef>
              <a:buNone/>
            </a:pPr>
            <a:endParaRPr lang="en-US" sz="2000" dirty="0"/>
          </a:p>
          <a:p>
            <a:pPr indent="-256032">
              <a:spcBef>
                <a:spcPts val="0"/>
              </a:spcBef>
            </a:pPr>
            <a:r>
              <a:rPr lang="en-US" sz="2000" dirty="0"/>
              <a:t>4.3.1: Describe the relationship between SDT and goals</a:t>
            </a:r>
          </a:p>
          <a:p>
            <a:pPr lvl="1"/>
            <a:r>
              <a:rPr lang="en-US" sz="2000" dirty="0"/>
              <a:t>What is the relationship between SDT and goals?</a:t>
            </a:r>
          </a:p>
          <a:p>
            <a:pPr lvl="2">
              <a:buFont typeface="Arial" panose="020B0604020202020204" pitchFamily="34" charset="0"/>
              <a:buChar char="•"/>
            </a:pPr>
            <a:r>
              <a:rPr lang="en-US" sz="2000" dirty="0"/>
              <a:t>Not all goals are created equal.</a:t>
            </a:r>
          </a:p>
          <a:p>
            <a:pPr lvl="2">
              <a:buFont typeface="Arial" panose="020B0604020202020204" pitchFamily="34" charset="0"/>
              <a:buChar char="•"/>
            </a:pPr>
            <a:r>
              <a:rPr lang="en-US" sz="2000" dirty="0"/>
              <a:t>SDT goals lead to happiness</a:t>
            </a:r>
          </a:p>
          <a:p>
            <a:pPr lvl="1">
              <a:buFont typeface="Arial" panose="020B0604020202020204" pitchFamily="34" charset="0"/>
              <a:buChar char="•"/>
            </a:pPr>
            <a:r>
              <a:rPr lang="en-US" sz="2000" dirty="0"/>
              <a:t>Sheldon et al. (2001) tested the relative importance of SDT goals::</a:t>
            </a:r>
          </a:p>
          <a:p>
            <a:pPr fontAlgn="base"/>
            <a:r>
              <a:rPr lang="en-US" sz="2000" dirty="0"/>
              <a:t>autonomy,</a:t>
            </a:r>
          </a:p>
          <a:p>
            <a:pPr fontAlgn="base"/>
            <a:r>
              <a:rPr lang="en-US" sz="2000" dirty="0"/>
              <a:t>competence,</a:t>
            </a:r>
          </a:p>
          <a:p>
            <a:pPr fontAlgn="base"/>
            <a:r>
              <a:rPr lang="en-US" sz="2000" dirty="0"/>
              <a:t>belonging,</a:t>
            </a:r>
          </a:p>
          <a:p>
            <a:pPr fontAlgn="base"/>
            <a:r>
              <a:rPr lang="en-US" sz="2000" dirty="0"/>
              <a:t>self-esteem (which some consider to be a component of competence), and</a:t>
            </a:r>
          </a:p>
          <a:p>
            <a:pPr fontAlgn="base"/>
            <a:r>
              <a:rPr lang="en-US" sz="2000" dirty="0"/>
              <a:t>pleasure (i.e., hedonism).</a:t>
            </a:r>
          </a:p>
          <a:p>
            <a:pPr lvl="1">
              <a:buFont typeface="Arial" panose="020B0604020202020204" pitchFamily="34" charset="0"/>
              <a:buChar char="•"/>
            </a:pPr>
            <a:endParaRPr lang="en-US" sz="2400" dirty="0"/>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3765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1"/>
            <a:ext cx="8229600" cy="990599"/>
          </a:xfrm>
          <a:prstGeom prst="rect">
            <a:avLst/>
          </a:prstGeom>
          <a:noFill/>
          <a:ln>
            <a:noFill/>
          </a:ln>
        </p:spPr>
        <p:txBody>
          <a:bodyPr lIns="0" tIns="0" rIns="0" bIns="0" anchor="b" anchorCtr="0">
            <a:noAutofit/>
          </a:bodyPr>
          <a:lstStyle/>
          <a:p>
            <a:pPr lvl="0">
              <a:buSzPct val="25000"/>
            </a:pPr>
            <a:r>
              <a:rPr lang="en-US" dirty="0"/>
              <a:t>Figure 4.2: Comparing Core Human Motives to Goal Progress</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2" name="Picture 2" descr="&quot;The horizontal axis is labeled poor progress and good progress. The vertical axis is labeled change in happiness and ranges from negative 1 to positive 1 in increments of 0.2. The values given in the graph for poor and good progress for the core motives are:&#10;  • Autonomy: negative 0.5, 0.7&#10;  • Competence: negative 0.6, 0.6 &#10;  • Belonging: negative 0.6, 0.9&#10;  • No change: negative 0.1, 0.1.&#10;  Note: Those who pursued a goal not based on a core motive showed no change in happines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445" y="1618032"/>
            <a:ext cx="4085112" cy="362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8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4.3: Self-Determination Theory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sz="2000" dirty="0"/>
              <a:t>4.3.2: Do We Need All Three Motives?</a:t>
            </a:r>
          </a:p>
          <a:p>
            <a:pPr marL="0" indent="0">
              <a:spcBef>
                <a:spcPts val="0"/>
              </a:spcBef>
              <a:buNone/>
            </a:pPr>
            <a:endParaRPr lang="en-US" sz="2000" dirty="0"/>
          </a:p>
          <a:p>
            <a:pPr indent="-256032">
              <a:spcBef>
                <a:spcPts val="0"/>
              </a:spcBef>
            </a:pPr>
            <a:r>
              <a:rPr lang="en-US" sz="2000" dirty="0"/>
              <a:t>4.3.2: Explain the need for all three motives</a:t>
            </a:r>
          </a:p>
          <a:p>
            <a:pPr lvl="1"/>
            <a:r>
              <a:rPr lang="en-US" sz="2000" dirty="0">
                <a:solidFill>
                  <a:srgbClr val="00B050"/>
                </a:solidFill>
              </a:rPr>
              <a:t>Do we need all three motives for Well-being and Fulfillment?</a:t>
            </a:r>
          </a:p>
          <a:p>
            <a:pPr lvl="1"/>
            <a:r>
              <a:rPr lang="en-US" sz="2000" dirty="0">
                <a:solidFill>
                  <a:srgbClr val="00B050"/>
                </a:solidFill>
              </a:rPr>
              <a:t>Do we need a balance (</a:t>
            </a:r>
            <a:r>
              <a:rPr lang="en-US" dirty="0">
                <a:hlinkClick r:id="rId3"/>
              </a:rPr>
              <a:t>Sheldon and </a:t>
            </a:r>
            <a:r>
              <a:rPr lang="en-US" dirty="0" err="1">
                <a:hlinkClick r:id="rId3"/>
              </a:rPr>
              <a:t>Niemiec</a:t>
            </a:r>
            <a:r>
              <a:rPr lang="en-US" dirty="0">
                <a:hlinkClick r:id="rId3"/>
              </a:rPr>
              <a:t> (2006)</a:t>
            </a:r>
            <a:endParaRPr lang="en-US" dirty="0"/>
          </a:p>
          <a:p>
            <a:pPr lvl="1"/>
            <a:endParaRPr lang="en-US" sz="2000" dirty="0">
              <a:solidFill>
                <a:srgbClr val="00B050"/>
              </a:solidFill>
            </a:endParaRPr>
          </a:p>
          <a:p>
            <a:pPr marL="1016000" lvl="2" indent="0">
              <a:buNone/>
            </a:pPr>
            <a:endParaRPr lang="en-US" sz="2000" dirty="0"/>
          </a:p>
          <a:p>
            <a:pPr marL="0" lvl="0" indent="0">
              <a:spcBef>
                <a:spcPts val="0"/>
              </a:spcBef>
              <a:buNone/>
            </a:pPr>
            <a:endParaRPr lang="en-US" dirty="0"/>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29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B1AD7E-6FC1-463A-801F-73F19FB11A70}"/>
              </a:ext>
            </a:extLst>
          </p:cNvPr>
          <p:cNvSpPr/>
          <p:nvPr/>
        </p:nvSpPr>
        <p:spPr>
          <a:xfrm>
            <a:off x="838200" y="914400"/>
            <a:ext cx="7924800" cy="4893647"/>
          </a:xfrm>
          <a:prstGeom prst="rect">
            <a:avLst/>
          </a:prstGeom>
        </p:spPr>
        <p:txBody>
          <a:bodyPr wrap="square">
            <a:spAutoFit/>
          </a:bodyPr>
          <a:lstStyle/>
          <a:p>
            <a:pPr indent="-256032"/>
            <a:r>
              <a:rPr lang="en-US" sz="2400" dirty="0"/>
              <a:t>4.3.3: Criticisms of Self-Determination Theory</a:t>
            </a:r>
          </a:p>
          <a:p>
            <a:pPr indent="-256032"/>
            <a:endParaRPr lang="en-US" sz="2400" dirty="0"/>
          </a:p>
          <a:p>
            <a:pPr indent="-256032"/>
            <a:r>
              <a:rPr lang="en-US" sz="2400" dirty="0"/>
              <a:t>4.3.3: Analyze the criticisms of self-determination theory</a:t>
            </a:r>
          </a:p>
          <a:p>
            <a:pPr lvl="1"/>
            <a:endParaRPr lang="en-US" sz="2400" dirty="0"/>
          </a:p>
          <a:p>
            <a:pPr lvl="1"/>
            <a:r>
              <a:rPr lang="en-US" sz="2400" dirty="0"/>
              <a:t>What are the criticisms of SDT?</a:t>
            </a:r>
          </a:p>
          <a:p>
            <a:pPr lvl="1"/>
            <a:endParaRPr lang="en-US" sz="2400" dirty="0"/>
          </a:p>
          <a:p>
            <a:pPr lvl="2"/>
            <a:r>
              <a:rPr lang="en-US" sz="2400" dirty="0"/>
              <a:t>Human behavior and animal behavior </a:t>
            </a:r>
          </a:p>
          <a:p>
            <a:pPr lvl="5"/>
            <a:r>
              <a:rPr lang="en-US" sz="2400" dirty="0"/>
              <a:t>  	Kenrick et al (2010 say evolutionary needs</a:t>
            </a:r>
          </a:p>
          <a:p>
            <a:pPr lvl="7"/>
            <a:r>
              <a:rPr lang="en-US" sz="2400" dirty="0"/>
              <a:t>	to pass on genes are primary.</a:t>
            </a:r>
          </a:p>
          <a:p>
            <a:pPr lvl="7"/>
            <a:r>
              <a:rPr lang="en-US" sz="2400" dirty="0">
                <a:solidFill>
                  <a:srgbClr val="00B050"/>
                </a:solidFill>
              </a:rPr>
              <a:t>But why, then do they forgo child bearing?</a:t>
            </a:r>
          </a:p>
          <a:p>
            <a:pPr lvl="2"/>
            <a:endParaRPr lang="en-US" sz="2400" dirty="0"/>
          </a:p>
          <a:p>
            <a:pPr lvl="2"/>
            <a:r>
              <a:rPr lang="en-US" sz="2400" dirty="0"/>
              <a:t>Limited number of core motives for SDT but there may b more….</a:t>
            </a:r>
          </a:p>
        </p:txBody>
      </p:sp>
    </p:spTree>
    <p:extLst>
      <p:ext uri="{BB962C8B-B14F-4D97-AF65-F5344CB8AC3E}">
        <p14:creationId xmlns:p14="http://schemas.microsoft.com/office/powerpoint/2010/main" val="3559788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4.4: Intrinsic and Extrinsic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5181600"/>
          </a:xfrm>
          <a:prstGeom prst="rect">
            <a:avLst/>
          </a:prstGeom>
          <a:noFill/>
          <a:ln>
            <a:noFill/>
          </a:ln>
        </p:spPr>
        <p:txBody>
          <a:bodyPr lIns="0" tIns="0" rIns="0" bIns="0" anchor="t" anchorCtr="0">
            <a:noAutofit/>
          </a:bodyPr>
          <a:lstStyle/>
          <a:p>
            <a:pPr lvl="0" indent="-256032">
              <a:spcBef>
                <a:spcPts val="0"/>
              </a:spcBef>
            </a:pPr>
            <a:r>
              <a:rPr lang="en-US" dirty="0"/>
              <a:t>4.4: Distinguish between intrinsic and extrinsic motivation</a:t>
            </a:r>
          </a:p>
          <a:p>
            <a:pPr lvl="1"/>
            <a:r>
              <a:rPr lang="en-US" dirty="0"/>
              <a:t>What affects goals and positive outcomes?</a:t>
            </a:r>
            <a:endParaRPr lang="en-US" sz="2400" dirty="0"/>
          </a:p>
          <a:p>
            <a:pPr lvl="2">
              <a:buFont typeface="Arial" panose="020B0604020202020204" pitchFamily="34" charset="0"/>
              <a:buChar char="•"/>
            </a:pPr>
            <a:r>
              <a:rPr lang="en-US" dirty="0"/>
              <a:t>Mediators </a:t>
            </a:r>
            <a:r>
              <a:rPr lang="en-US" i="1" dirty="0">
                <a:solidFill>
                  <a:srgbClr val="00B050"/>
                </a:solidFill>
              </a:rPr>
              <a:t>(things that affect the process connecting two variables)</a:t>
            </a:r>
            <a:endParaRPr lang="en-US" sz="2400" i="1" dirty="0">
              <a:solidFill>
                <a:srgbClr val="00B050"/>
              </a:solidFill>
            </a:endParaRPr>
          </a:p>
          <a:p>
            <a:pPr lvl="2">
              <a:buFont typeface="Arial" panose="020B0604020202020204" pitchFamily="34" charset="0"/>
              <a:buChar char="•"/>
            </a:pPr>
            <a:r>
              <a:rPr lang="en-US" dirty="0"/>
              <a:t>Need fulfillment -&gt; ? -&gt; positive outcomes</a:t>
            </a:r>
          </a:p>
          <a:p>
            <a:pPr marL="1016000" lvl="2" indent="0">
              <a:buNone/>
            </a:pPr>
            <a:endParaRPr lang="en-US" dirty="0"/>
          </a:p>
          <a:p>
            <a:pPr lvl="0" indent="-256032">
              <a:spcBef>
                <a:spcPts val="0"/>
              </a:spcBef>
            </a:pPr>
            <a:r>
              <a:rPr lang="en-US" dirty="0"/>
              <a:t>4.4.1: Intrinsic Motivation </a:t>
            </a:r>
          </a:p>
          <a:p>
            <a:pPr marL="0" lvl="0" indent="0">
              <a:spcBef>
                <a:spcPts val="0"/>
              </a:spcBef>
              <a:buNone/>
            </a:pPr>
            <a:endParaRPr lang="en-US" dirty="0"/>
          </a:p>
          <a:p>
            <a:pPr lvl="0" indent="-256032">
              <a:spcBef>
                <a:spcPts val="0"/>
              </a:spcBef>
            </a:pPr>
            <a:r>
              <a:rPr lang="en-US" dirty="0"/>
              <a:t>4.4.1: Describe intrinsic motivation</a:t>
            </a:r>
          </a:p>
          <a:p>
            <a:pPr lvl="1"/>
            <a:r>
              <a:rPr lang="en-US" dirty="0"/>
              <a:t>What is intrinsic motivation?</a:t>
            </a:r>
            <a:endParaRPr lang="en-US" sz="2400" dirty="0"/>
          </a:p>
          <a:p>
            <a:pPr lvl="2">
              <a:buFont typeface="Arial" panose="020B0604020202020204" pitchFamily="34" charset="0"/>
              <a:buChar char="•"/>
            </a:pPr>
            <a:r>
              <a:rPr lang="en-US" dirty="0"/>
              <a:t>Inherently interesting or enjoyable </a:t>
            </a:r>
            <a:r>
              <a:rPr lang="en-US" dirty="0">
                <a:solidFill>
                  <a:srgbClr val="00B050"/>
                </a:solidFill>
              </a:rPr>
              <a:t>(</a:t>
            </a:r>
            <a:r>
              <a:rPr lang="en-US" i="1" dirty="0">
                <a:solidFill>
                  <a:srgbClr val="00B050"/>
                </a:solidFill>
              </a:rPr>
              <a:t>what are some of yours?</a:t>
            </a:r>
            <a:endParaRPr lang="en-US" sz="2400" i="1" dirty="0">
              <a:solidFill>
                <a:srgbClr val="00B050"/>
              </a:solidFill>
            </a:endParaRPr>
          </a:p>
          <a:p>
            <a:pPr lvl="2">
              <a:buFont typeface="Arial" panose="020B0604020202020204" pitchFamily="34" charset="0"/>
              <a:buChar char="•"/>
            </a:pPr>
            <a:r>
              <a:rPr lang="en-US" dirty="0"/>
              <a:t>Work no longer feels like work. </a:t>
            </a:r>
            <a:r>
              <a:rPr lang="en-US" dirty="0">
                <a:solidFill>
                  <a:srgbClr val="00B050"/>
                </a:solidFill>
              </a:rPr>
              <a:t>(</a:t>
            </a:r>
            <a:r>
              <a:rPr lang="en-US" i="1" dirty="0">
                <a:solidFill>
                  <a:srgbClr val="00B050"/>
                </a:solidFill>
              </a:rPr>
              <a:t>Leonard Cohen says….)</a:t>
            </a:r>
            <a:endParaRPr lang="en-US" sz="2400" i="1" dirty="0">
              <a:solidFill>
                <a:srgbClr val="00B050"/>
              </a:solidFill>
            </a:endParaRPr>
          </a:p>
          <a:p>
            <a:pPr lvl="1"/>
            <a:r>
              <a:rPr lang="en-US" dirty="0"/>
              <a:t>Intrinsic motivation as a </a:t>
            </a:r>
            <a:r>
              <a:rPr lang="en-US" b="1" dirty="0"/>
              <a:t>mediator</a:t>
            </a:r>
            <a:endParaRPr lang="en-US" sz="2400" b="1" dirty="0"/>
          </a:p>
          <a:p>
            <a:pPr lvl="2">
              <a:buFont typeface="Arial" panose="020B0604020202020204" pitchFamily="34" charset="0"/>
              <a:buChar char="•"/>
            </a:pPr>
            <a:r>
              <a:rPr lang="en-US" dirty="0"/>
              <a:t>Need fulfillment leads to intrinsic motivation.</a:t>
            </a:r>
            <a:endParaRPr lang="en-US" sz="2400" dirty="0"/>
          </a:p>
          <a:p>
            <a:pPr lvl="2">
              <a:buFont typeface="Arial" panose="020B0604020202020204" pitchFamily="34" charset="0"/>
              <a:buChar char="•"/>
            </a:pPr>
            <a:r>
              <a:rPr lang="en-US" dirty="0"/>
              <a:t>Vallerand’s model of motivation</a:t>
            </a:r>
            <a:endParaRPr lang="en-US" sz="2400" dirty="0"/>
          </a:p>
          <a:p>
            <a:pPr lvl="2">
              <a:buFont typeface="Arial" panose="020B0604020202020204" pitchFamily="34" charset="0"/>
              <a:buChar char="•"/>
            </a:pPr>
            <a:r>
              <a:rPr lang="en-US" dirty="0"/>
              <a:t>Positive outcomes</a:t>
            </a:r>
          </a:p>
          <a:p>
            <a:pPr lvl="1">
              <a:buFont typeface="Arial" panose="020B0604020202020204" pitchFamily="34" charset="0"/>
              <a:buChar char="•"/>
            </a:pPr>
            <a:r>
              <a:rPr lang="en-US" sz="1800" i="1" dirty="0">
                <a:solidFill>
                  <a:srgbClr val="00B050"/>
                </a:solidFill>
              </a:rPr>
              <a:t>Name three ways teachers have encouraged IM in you as a student </a:t>
            </a:r>
          </a:p>
        </p:txBody>
      </p:sp>
    </p:spTree>
    <p:extLst>
      <p:ext uri="{BB962C8B-B14F-4D97-AF65-F5344CB8AC3E}">
        <p14:creationId xmlns:p14="http://schemas.microsoft.com/office/powerpoint/2010/main" val="302205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4.4: Intrinsic and Extrinsic Motivation</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4953000"/>
          </a:xfrm>
          <a:prstGeom prst="rect">
            <a:avLst/>
          </a:prstGeom>
          <a:noFill/>
          <a:ln>
            <a:noFill/>
          </a:ln>
        </p:spPr>
        <p:txBody>
          <a:bodyPr lIns="0" tIns="0" rIns="0" bIns="0" anchor="t" anchorCtr="0">
            <a:noAutofit/>
          </a:bodyPr>
          <a:lstStyle/>
          <a:p>
            <a:pPr lvl="0" indent="-256032">
              <a:spcBef>
                <a:spcPts val="0"/>
              </a:spcBef>
            </a:pPr>
            <a:r>
              <a:rPr lang="en-US" dirty="0"/>
              <a:t>4.4.2: Extrinsic Motivation</a:t>
            </a:r>
          </a:p>
          <a:p>
            <a:pPr marL="0" lvl="0" indent="0">
              <a:spcBef>
                <a:spcPts val="0"/>
              </a:spcBef>
              <a:buNone/>
            </a:pPr>
            <a:endParaRPr lang="en-US" dirty="0"/>
          </a:p>
          <a:p>
            <a:pPr lvl="0" indent="-256032">
              <a:spcBef>
                <a:spcPts val="0"/>
              </a:spcBef>
            </a:pPr>
            <a:r>
              <a:rPr lang="en-US" dirty="0"/>
              <a:t>4.4.2: Describe extrinsic motivation</a:t>
            </a:r>
          </a:p>
          <a:p>
            <a:pPr lvl="1"/>
            <a:r>
              <a:rPr lang="en-US" dirty="0"/>
              <a:t>What is extrinsic motivation?</a:t>
            </a:r>
            <a:endParaRPr lang="en-US" sz="2400" dirty="0"/>
          </a:p>
          <a:p>
            <a:pPr lvl="2">
              <a:buFont typeface="Arial" panose="020B0604020202020204" pitchFamily="34" charset="0"/>
              <a:buChar char="•"/>
            </a:pPr>
            <a:r>
              <a:rPr lang="en-US" dirty="0"/>
              <a:t>Behavior for an external reason</a:t>
            </a:r>
            <a:endParaRPr lang="en-US" sz="2400" dirty="0"/>
          </a:p>
          <a:p>
            <a:pPr lvl="2">
              <a:buFont typeface="Arial" panose="020B0604020202020204" pitchFamily="34" charset="0"/>
              <a:buChar char="•"/>
            </a:pPr>
            <a:r>
              <a:rPr lang="en-US" dirty="0"/>
              <a:t>Goals beyond autonomy, competence, and belonging</a:t>
            </a:r>
            <a:endParaRPr lang="en-US" sz="2400" dirty="0"/>
          </a:p>
          <a:p>
            <a:pPr lvl="1"/>
            <a:r>
              <a:rPr lang="en-US" dirty="0"/>
              <a:t>The intrinsic</a:t>
            </a:r>
            <a:r>
              <a:rPr lang="en-US" sz="1800" dirty="0"/>
              <a:t>–</a:t>
            </a:r>
            <a:r>
              <a:rPr lang="en-US" dirty="0"/>
              <a:t>extrinsic continuum</a:t>
            </a:r>
            <a:endParaRPr lang="en-US" sz="2400" dirty="0"/>
          </a:p>
          <a:p>
            <a:pPr lvl="2">
              <a:buFont typeface="Arial" panose="020B0604020202020204" pitchFamily="34" charset="0"/>
              <a:buChar char="•"/>
            </a:pPr>
            <a:r>
              <a:rPr lang="en-US" dirty="0"/>
              <a:t>Internalization</a:t>
            </a:r>
            <a:endParaRPr lang="en-US" sz="2400" dirty="0"/>
          </a:p>
          <a:p>
            <a:pPr lvl="2">
              <a:buFont typeface="Arial" panose="020B0604020202020204" pitchFamily="34" charset="0"/>
              <a:buChar char="•"/>
            </a:pPr>
            <a:r>
              <a:rPr lang="en-US" b="1" dirty="0"/>
              <a:t>Functional autonomy </a:t>
            </a:r>
            <a:r>
              <a:rPr lang="en-US" dirty="0"/>
              <a:t>of motives (G. Allport)</a:t>
            </a:r>
            <a:endParaRPr lang="en-US" sz="2400" dirty="0"/>
          </a:p>
          <a:p>
            <a:pPr lvl="1"/>
            <a:r>
              <a:rPr lang="en-US" dirty="0"/>
              <a:t>Perceived Locus of Causality (PLOC) internalization continuum</a:t>
            </a:r>
            <a:endParaRPr lang="en-US" sz="2400" dirty="0"/>
          </a:p>
          <a:p>
            <a:pPr lvl="2">
              <a:buFont typeface="Arial" panose="020B0604020202020204" pitchFamily="34" charset="0"/>
              <a:buChar char="•"/>
            </a:pPr>
            <a:r>
              <a:rPr lang="en-US" dirty="0"/>
              <a:t>No motivation</a:t>
            </a:r>
            <a:endParaRPr lang="en-US" sz="2400" dirty="0"/>
          </a:p>
          <a:p>
            <a:pPr lvl="2">
              <a:buFont typeface="Arial" panose="020B0604020202020204" pitchFamily="34" charset="0"/>
              <a:buChar char="•"/>
            </a:pPr>
            <a:r>
              <a:rPr lang="en-US" dirty="0"/>
              <a:t>External regulation</a:t>
            </a:r>
            <a:endParaRPr lang="en-US" sz="2400" dirty="0"/>
          </a:p>
          <a:p>
            <a:pPr lvl="2">
              <a:buFont typeface="Arial" panose="020B0604020202020204" pitchFamily="34" charset="0"/>
              <a:buChar char="•"/>
            </a:pPr>
            <a:r>
              <a:rPr lang="en-US" dirty="0"/>
              <a:t>Introjected regulation</a:t>
            </a:r>
            <a:endParaRPr lang="en-US" sz="2400" dirty="0"/>
          </a:p>
          <a:p>
            <a:pPr lvl="2">
              <a:buFont typeface="Arial" panose="020B0604020202020204" pitchFamily="34" charset="0"/>
              <a:buChar char="•"/>
            </a:pPr>
            <a:r>
              <a:rPr lang="en-US" dirty="0"/>
              <a:t>Identified regulation</a:t>
            </a:r>
            <a:endParaRPr lang="en-US" sz="2400" dirty="0"/>
          </a:p>
          <a:p>
            <a:pPr lvl="2">
              <a:buFont typeface="Arial" panose="020B0604020202020204" pitchFamily="34" charset="0"/>
              <a:buChar char="•"/>
            </a:pPr>
            <a:r>
              <a:rPr lang="en-US" dirty="0"/>
              <a:t>Integrated regulation</a:t>
            </a:r>
            <a:endParaRPr lang="en-US" sz="2400" dirty="0"/>
          </a:p>
          <a:p>
            <a:pPr lvl="2">
              <a:buFont typeface="Arial" panose="020B0604020202020204" pitchFamily="34" charset="0"/>
              <a:buChar char="•"/>
            </a:pPr>
            <a:r>
              <a:rPr lang="en-US" dirty="0"/>
              <a:t>Intrinsic regulation</a:t>
            </a:r>
          </a:p>
        </p:txBody>
      </p:sp>
    </p:spTree>
    <p:extLst>
      <p:ext uri="{BB962C8B-B14F-4D97-AF65-F5344CB8AC3E}">
        <p14:creationId xmlns:p14="http://schemas.microsoft.com/office/powerpoint/2010/main" val="369371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1"/>
            <a:ext cx="8229600" cy="914399"/>
          </a:xfrm>
          <a:prstGeom prst="rect">
            <a:avLst/>
          </a:prstGeom>
          <a:noFill/>
          <a:ln>
            <a:noFill/>
          </a:ln>
        </p:spPr>
        <p:txBody>
          <a:bodyPr lIns="0" tIns="0" rIns="0" bIns="0" anchor="b" anchorCtr="0">
            <a:noAutofit/>
          </a:bodyPr>
          <a:lstStyle/>
          <a:p>
            <a:pPr lvl="0">
              <a:buSzPct val="25000"/>
            </a:pPr>
            <a:r>
              <a:rPr lang="en-US" dirty="0"/>
              <a:t>Figure 4.3: PLOC Internalization Continuum</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1026" name="Picture 2" descr="The diagram shows that external regulation, introjected regulation, identified regulation, and integrated regulation, fall under extrinsic motivation out of which external regulation, and introjected regulation are controlled and identified regulation, and integrated regulation are autonomous. Intrinsic regulation is also autonomous."/>
          <p:cNvPicPr>
            <a:picLocks noChangeAspect="1" noChangeArrowheads="1"/>
          </p:cNvPicPr>
          <p:nvPr/>
        </p:nvPicPr>
        <p:blipFill>
          <a:blip r:embed="rId3"/>
          <a:srcRect/>
          <a:stretch>
            <a:fillRect/>
          </a:stretch>
        </p:blipFill>
        <p:spPr bwMode="auto">
          <a:xfrm>
            <a:off x="381000" y="2514600"/>
            <a:ext cx="8229600" cy="2076391"/>
          </a:xfrm>
          <a:prstGeom prst="rect">
            <a:avLst/>
          </a:prstGeom>
          <a:noFill/>
        </p:spPr>
      </p:pic>
    </p:spTree>
    <p:extLst>
      <p:ext uri="{BB962C8B-B14F-4D97-AF65-F5344CB8AC3E}">
        <p14:creationId xmlns:p14="http://schemas.microsoft.com/office/powerpoint/2010/main" val="405967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Core Human Motives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sz="2800" dirty="0"/>
              <a:t>The core motives that drive human behavior</a:t>
            </a:r>
          </a:p>
          <a:p>
            <a:pPr lvl="1"/>
            <a:r>
              <a:rPr lang="en-US" sz="2800" dirty="0"/>
              <a:t>The criteria for a motive to be a core human motive</a:t>
            </a:r>
          </a:p>
          <a:p>
            <a:pPr lvl="1"/>
            <a:r>
              <a:rPr lang="en-US" sz="2800" dirty="0"/>
              <a:t>The self-determination theory of core human motives</a:t>
            </a:r>
          </a:p>
          <a:p>
            <a:pPr lvl="1"/>
            <a:r>
              <a:rPr lang="en-US" sz="2800" dirty="0"/>
              <a:t>The difference between intrinsic and extrinsic motivation</a:t>
            </a:r>
            <a:endParaRPr lang="en-US"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a:t>
            </a:r>
          </a:p>
        </p:txBody>
      </p:sp>
      <p:sp>
        <p:nvSpPr>
          <p:cNvPr id="101" name="Shape 101"/>
          <p:cNvSpPr txBox="1">
            <a:spLocks noGrp="1"/>
          </p:cNvSpPr>
          <p:nvPr>
            <p:ph type="body" idx="1"/>
          </p:nvPr>
        </p:nvSpPr>
        <p:spPr>
          <a:xfrm>
            <a:off x="457200" y="1219200"/>
            <a:ext cx="8229600" cy="4800600"/>
          </a:xfrm>
          <a:prstGeom prst="rect">
            <a:avLst/>
          </a:prstGeom>
          <a:noFill/>
          <a:ln>
            <a:noFill/>
          </a:ln>
        </p:spPr>
        <p:txBody>
          <a:bodyPr lIns="0" tIns="0" rIns="0" bIns="0" anchor="t" anchorCtr="0">
            <a:noAutofit/>
          </a:bodyPr>
          <a:lstStyle/>
          <a:p>
            <a:pPr indent="-118871">
              <a:spcBef>
                <a:spcPts val="0"/>
              </a:spcBef>
              <a:buClr>
                <a:schemeClr val="lt1"/>
              </a:buClr>
            </a:pPr>
            <a:r>
              <a:rPr lang="en-US" sz="1600" b="1" i="0" u="none" strike="noStrike" cap="none" dirty="0">
                <a:solidFill>
                  <a:srgbClr val="007FA3"/>
                </a:solidFill>
                <a:latin typeface="Arial"/>
                <a:ea typeface="Arial"/>
                <a:cs typeface="Arial"/>
                <a:sym typeface="Arial"/>
              </a:rPr>
              <a:t>4.1</a:t>
            </a:r>
            <a:r>
              <a:rPr lang="en-US" sz="1600" b="0" i="0" u="none" strike="noStrike" cap="none" dirty="0">
                <a:solidFill>
                  <a:schemeClr val="dk1"/>
                </a:solidFill>
                <a:latin typeface="Arial"/>
                <a:ea typeface="Arial"/>
                <a:cs typeface="Arial"/>
                <a:sym typeface="Arial"/>
              </a:rPr>
              <a:t> </a:t>
            </a:r>
            <a:r>
              <a:rPr lang="en-US" b="1" dirty="0"/>
              <a:t>Classify the core motives</a:t>
            </a:r>
            <a:r>
              <a:rPr lang="en-US" dirty="0"/>
              <a:t> that drive human behavior</a:t>
            </a:r>
            <a:endParaRPr lang="en-IN" dirty="0"/>
          </a:p>
          <a:p>
            <a:pPr indent="-118871">
              <a:spcBef>
                <a:spcPts val="0"/>
              </a:spcBef>
              <a:buClr>
                <a:schemeClr val="lt1"/>
              </a:buClr>
            </a:pPr>
            <a:endParaRPr lang="en-IN" dirty="0"/>
          </a:p>
          <a:p>
            <a:pPr lvl="0" indent="-118871">
              <a:spcBef>
                <a:spcPts val="0"/>
              </a:spcBef>
              <a:buClr>
                <a:schemeClr val="lt1"/>
              </a:buClr>
            </a:pPr>
            <a:r>
              <a:rPr lang="en-US" b="1" dirty="0">
                <a:solidFill>
                  <a:srgbClr val="007FA3"/>
                </a:solidFill>
              </a:rPr>
              <a:t>4.1.1</a:t>
            </a:r>
            <a:r>
              <a:rPr lang="en-US" b="1" dirty="0">
                <a:solidFill>
                  <a:schemeClr val="accent1"/>
                </a:solidFill>
              </a:rPr>
              <a:t> </a:t>
            </a:r>
            <a:r>
              <a:rPr lang="en-US" dirty="0"/>
              <a:t>Describe the concept of </a:t>
            </a:r>
            <a:r>
              <a:rPr lang="en-US" b="1" dirty="0"/>
              <a:t>physiological</a:t>
            </a:r>
            <a:r>
              <a:rPr lang="en-US" dirty="0"/>
              <a:t> needs</a:t>
            </a:r>
          </a:p>
          <a:p>
            <a:pPr indent="-118871">
              <a:buClr>
                <a:schemeClr val="lt1"/>
              </a:buClr>
            </a:pPr>
            <a:r>
              <a:rPr lang="en-US" b="1" dirty="0">
                <a:solidFill>
                  <a:srgbClr val="007FA3"/>
                </a:solidFill>
              </a:rPr>
              <a:t>4.1.2</a:t>
            </a:r>
            <a:r>
              <a:rPr lang="en-US" sz="1600" b="1" i="0" u="none" strike="noStrike" cap="none" dirty="0">
                <a:solidFill>
                  <a:schemeClr val="accent1"/>
                </a:solidFill>
                <a:latin typeface="Arial"/>
                <a:ea typeface="Arial"/>
                <a:cs typeface="Arial"/>
                <a:sym typeface="Arial"/>
              </a:rPr>
              <a:t> </a:t>
            </a:r>
            <a:r>
              <a:rPr lang="en-US" dirty="0"/>
              <a:t>Describe the concept of </a:t>
            </a:r>
            <a:r>
              <a:rPr lang="en-US" b="1" dirty="0"/>
              <a:t>psychological</a:t>
            </a:r>
            <a:r>
              <a:rPr lang="en-US" dirty="0"/>
              <a:t> needs</a:t>
            </a:r>
            <a:endParaRPr lang="en-IN" dirty="0"/>
          </a:p>
          <a:p>
            <a:pPr indent="-118871">
              <a:buClr>
                <a:schemeClr val="lt1"/>
              </a:buClr>
            </a:pPr>
            <a:r>
              <a:rPr lang="en-US" b="1" dirty="0">
                <a:solidFill>
                  <a:srgbClr val="007FA3"/>
                </a:solidFill>
              </a:rPr>
              <a:t>4.2 </a:t>
            </a:r>
            <a:r>
              <a:rPr lang="en-US" dirty="0"/>
              <a:t>Identify the </a:t>
            </a:r>
            <a:r>
              <a:rPr lang="en-US" b="1" dirty="0"/>
              <a:t>criteria</a:t>
            </a:r>
            <a:r>
              <a:rPr lang="en-US" dirty="0"/>
              <a:t> for a motive to be a core human motive</a:t>
            </a:r>
            <a:endParaRPr lang="en-IN" dirty="0"/>
          </a:p>
          <a:p>
            <a:pPr lvl="0" indent="-118871">
              <a:buClr>
                <a:schemeClr val="lt1"/>
              </a:buClr>
            </a:pPr>
            <a:r>
              <a:rPr lang="en-US" b="1" dirty="0">
                <a:solidFill>
                  <a:srgbClr val="007FA3"/>
                </a:solidFill>
              </a:rPr>
              <a:t>4.3</a:t>
            </a:r>
            <a:r>
              <a:rPr lang="en-US" sz="1600" b="1" i="0" u="none" strike="noStrike" cap="none" dirty="0">
                <a:solidFill>
                  <a:schemeClr val="accent1"/>
                </a:solidFill>
                <a:latin typeface="Arial"/>
                <a:ea typeface="Arial"/>
                <a:cs typeface="Arial"/>
                <a:sym typeface="Arial"/>
              </a:rPr>
              <a:t> </a:t>
            </a:r>
            <a:r>
              <a:rPr lang="en-US" dirty="0"/>
              <a:t>Evaluate the s</a:t>
            </a:r>
            <a:r>
              <a:rPr lang="en-US" b="1" dirty="0"/>
              <a:t>elf-determinatio</a:t>
            </a:r>
            <a:r>
              <a:rPr lang="en-US" dirty="0"/>
              <a:t>n theory of </a:t>
            </a:r>
            <a:r>
              <a:rPr lang="en-US" b="1" dirty="0"/>
              <a:t>core human motives</a:t>
            </a:r>
            <a:endParaRPr lang="en-US" sz="1600" b="1"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4.3.1</a:t>
            </a:r>
            <a:r>
              <a:rPr lang="en-US" sz="1600" b="1" i="0" u="none" strike="noStrike" cap="none" dirty="0">
                <a:solidFill>
                  <a:schemeClr val="accent1"/>
                </a:solidFill>
                <a:latin typeface="Arial"/>
                <a:ea typeface="Arial"/>
                <a:cs typeface="Arial"/>
                <a:sym typeface="Arial"/>
              </a:rPr>
              <a:t> </a:t>
            </a:r>
            <a:r>
              <a:rPr lang="en-US" dirty="0"/>
              <a:t>Describe the relationship between </a:t>
            </a:r>
            <a:r>
              <a:rPr lang="en-US" b="1" dirty="0"/>
              <a:t>SDT and goals</a:t>
            </a:r>
          </a:p>
          <a:p>
            <a:pPr indent="-118871">
              <a:buClr>
                <a:schemeClr val="lt1"/>
              </a:buClr>
            </a:pPr>
            <a:r>
              <a:rPr lang="en-US" b="1" dirty="0">
                <a:solidFill>
                  <a:srgbClr val="007FA3"/>
                </a:solidFill>
              </a:rPr>
              <a:t>4.3.2</a:t>
            </a:r>
            <a:r>
              <a:rPr lang="en-US" b="1" dirty="0">
                <a:solidFill>
                  <a:schemeClr val="accent1"/>
                </a:solidFill>
              </a:rPr>
              <a:t> </a:t>
            </a:r>
            <a:r>
              <a:rPr lang="en-US" dirty="0"/>
              <a:t>Explain the </a:t>
            </a:r>
            <a:r>
              <a:rPr lang="en-US" b="1" dirty="0"/>
              <a:t>need for all three motives</a:t>
            </a:r>
          </a:p>
          <a:p>
            <a:pPr indent="-118871">
              <a:buClr>
                <a:schemeClr val="lt1"/>
              </a:buClr>
            </a:pPr>
            <a:r>
              <a:rPr lang="en-US" b="1" dirty="0">
                <a:solidFill>
                  <a:srgbClr val="007FA3"/>
                </a:solidFill>
              </a:rPr>
              <a:t>4.3.3</a:t>
            </a:r>
            <a:r>
              <a:rPr lang="en-US" b="1" dirty="0">
                <a:solidFill>
                  <a:schemeClr val="accent1"/>
                </a:solidFill>
              </a:rPr>
              <a:t> </a:t>
            </a:r>
            <a:r>
              <a:rPr lang="en-US" dirty="0"/>
              <a:t>Analyze the </a:t>
            </a:r>
            <a:r>
              <a:rPr lang="en-US" b="1" dirty="0"/>
              <a:t>criticisms</a:t>
            </a:r>
            <a:r>
              <a:rPr lang="en-US" dirty="0"/>
              <a:t> of self-determination theory</a:t>
            </a:r>
          </a:p>
          <a:p>
            <a:pPr indent="-118871">
              <a:buClr>
                <a:schemeClr val="lt1"/>
              </a:buClr>
            </a:pPr>
            <a:r>
              <a:rPr lang="en-US" b="1" dirty="0">
                <a:solidFill>
                  <a:srgbClr val="007FA3"/>
                </a:solidFill>
              </a:rPr>
              <a:t>4.4</a:t>
            </a:r>
            <a:r>
              <a:rPr lang="en-US" b="1" dirty="0">
                <a:solidFill>
                  <a:schemeClr val="accent1"/>
                </a:solidFill>
              </a:rPr>
              <a:t> </a:t>
            </a:r>
            <a:r>
              <a:rPr lang="en-US" dirty="0"/>
              <a:t>Distinguish between </a:t>
            </a:r>
            <a:r>
              <a:rPr lang="en-US" b="1" dirty="0"/>
              <a:t>intrinsic and extrinsic motivation</a:t>
            </a:r>
          </a:p>
          <a:p>
            <a:pPr indent="-118871">
              <a:buClr>
                <a:schemeClr val="lt1"/>
              </a:buClr>
            </a:pPr>
            <a:r>
              <a:rPr lang="en-US" b="1" dirty="0">
                <a:solidFill>
                  <a:srgbClr val="007FA3"/>
                </a:solidFill>
              </a:rPr>
              <a:t>4.4.1</a:t>
            </a:r>
            <a:r>
              <a:rPr lang="en-US" b="1" dirty="0">
                <a:solidFill>
                  <a:schemeClr val="accent1"/>
                </a:solidFill>
              </a:rPr>
              <a:t> </a:t>
            </a:r>
            <a:r>
              <a:rPr lang="en-US" dirty="0"/>
              <a:t>Describe </a:t>
            </a:r>
            <a:r>
              <a:rPr lang="en-US" b="1" dirty="0"/>
              <a:t>intrinsic</a:t>
            </a:r>
            <a:r>
              <a:rPr lang="en-US" dirty="0"/>
              <a:t> motivation</a:t>
            </a:r>
          </a:p>
          <a:p>
            <a:pPr indent="-118871">
              <a:buClr>
                <a:schemeClr val="lt1"/>
              </a:buClr>
            </a:pPr>
            <a:r>
              <a:rPr lang="en-US" b="1" dirty="0">
                <a:solidFill>
                  <a:srgbClr val="007FA3"/>
                </a:solidFill>
              </a:rPr>
              <a:t>4.4.2</a:t>
            </a:r>
            <a:r>
              <a:rPr lang="en-US" b="1" dirty="0">
                <a:solidFill>
                  <a:schemeClr val="accent1"/>
                </a:solidFill>
              </a:rPr>
              <a:t> </a:t>
            </a:r>
            <a:r>
              <a:rPr lang="en-US" dirty="0"/>
              <a:t>Describe </a:t>
            </a:r>
            <a:r>
              <a:rPr lang="en-US" b="1" dirty="0"/>
              <a:t>extrinsic</a:t>
            </a:r>
            <a:r>
              <a:rPr lang="en-US" dirty="0"/>
              <a:t> motivation</a:t>
            </a:r>
          </a:p>
          <a:p>
            <a:pPr lvl="0" indent="-118871">
              <a:buClr>
                <a:schemeClr val="lt1"/>
              </a:buClr>
            </a:pPr>
            <a:endParaRPr lang="en-US" sz="1600" b="0" i="0" u="none" strike="noStrike" cap="none" dirty="0">
              <a:solidFill>
                <a:schemeClr val="dk1"/>
              </a:solidFill>
              <a:latin typeface="Arial"/>
              <a:ea typeface="Arial"/>
              <a:cs typeface="Arial"/>
              <a:sym typeface="Arial"/>
            </a:endParaRP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2400"/>
            <a:ext cx="8229600" cy="626850"/>
          </a:xfrm>
          <a:prstGeom prst="rect">
            <a:avLst/>
          </a:prstGeom>
          <a:noFill/>
          <a:ln>
            <a:noFill/>
          </a:ln>
        </p:spPr>
        <p:txBody>
          <a:bodyPr lIns="0" tIns="0" rIns="0" bIns="0" anchor="b" anchorCtr="0">
            <a:noAutofit/>
          </a:bodyPr>
          <a:lstStyle/>
          <a:p>
            <a:pPr lvl="0">
              <a:buSzPct val="25000"/>
            </a:pPr>
            <a:r>
              <a:rPr lang="en-US" dirty="0"/>
              <a:t>Introduction: Core Human Motives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066800"/>
            <a:ext cx="8229600" cy="4525963"/>
          </a:xfrm>
          <a:prstGeom prst="rect">
            <a:avLst/>
          </a:prstGeom>
          <a:noFill/>
          <a:ln>
            <a:noFill/>
          </a:ln>
        </p:spPr>
        <p:txBody>
          <a:bodyPr lIns="0" tIns="0" rIns="0" bIns="0" anchor="t" anchorCtr="0">
            <a:noAutofit/>
          </a:bodyPr>
          <a:lstStyle/>
          <a:p>
            <a:r>
              <a:rPr lang="en-US" sz="2800" dirty="0"/>
              <a:t>Key questions to be answered</a:t>
            </a:r>
          </a:p>
          <a:p>
            <a:pPr lvl="1"/>
            <a:r>
              <a:rPr lang="en-US" sz="2800" dirty="0"/>
              <a:t>Core motives drive human behavior</a:t>
            </a:r>
          </a:p>
          <a:p>
            <a:pPr lvl="1"/>
            <a:r>
              <a:rPr lang="en-US" sz="2800" dirty="0"/>
              <a:t>Criteria for core motives</a:t>
            </a:r>
          </a:p>
          <a:p>
            <a:pPr lvl="1"/>
            <a:r>
              <a:rPr lang="en-US" sz="2800" dirty="0"/>
              <a:t>Self-determination theory</a:t>
            </a:r>
          </a:p>
          <a:p>
            <a:pPr lvl="1"/>
            <a:r>
              <a:rPr lang="en-US" sz="2800" dirty="0"/>
              <a:t>Intrinsic and extrinsic motivation</a:t>
            </a:r>
            <a:endParaRPr lang="en-US"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609600"/>
          </a:xfrm>
          <a:prstGeom prst="rect">
            <a:avLst/>
          </a:prstGeom>
          <a:noFill/>
          <a:ln>
            <a:noFill/>
          </a:ln>
        </p:spPr>
        <p:txBody>
          <a:bodyPr lIns="0" tIns="0" rIns="0" bIns="0" anchor="b" anchorCtr="0">
            <a:noAutofit/>
          </a:bodyPr>
          <a:lstStyle/>
          <a:p>
            <a:pPr lvl="0">
              <a:buSzPct val="25000"/>
            </a:pPr>
            <a:r>
              <a:rPr lang="en-US" sz="2800" dirty="0"/>
              <a:t>4.1: Core Motives Drive Human Behavior(1 of 2)</a:t>
            </a:r>
            <a:endParaRPr lang="en-US" sz="28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6032">
              <a:spcBef>
                <a:spcPts val="0"/>
              </a:spcBef>
            </a:pPr>
            <a:r>
              <a:rPr lang="en-US" sz="1800" dirty="0"/>
              <a:t>4.1: Classify the core motives that drive human behavior</a:t>
            </a:r>
          </a:p>
          <a:p>
            <a:pPr lvl="1"/>
            <a:r>
              <a:rPr lang="en-US" sz="1800" dirty="0"/>
              <a:t>What are the core motives?</a:t>
            </a:r>
          </a:p>
          <a:p>
            <a:pPr lvl="2">
              <a:buFont typeface="Arial" panose="020B0604020202020204" pitchFamily="34" charset="0"/>
              <a:buChar char="•"/>
            </a:pPr>
            <a:r>
              <a:rPr lang="en-US" sz="1800" dirty="0"/>
              <a:t>Needs vs. wants</a:t>
            </a:r>
          </a:p>
          <a:p>
            <a:pPr lvl="2">
              <a:buFont typeface="Arial" panose="020B0604020202020204" pitchFamily="34" charset="0"/>
              <a:buChar char="•"/>
            </a:pPr>
            <a:r>
              <a:rPr lang="en-US" sz="1800" dirty="0">
                <a:solidFill>
                  <a:srgbClr val="00B050"/>
                </a:solidFill>
              </a:rPr>
              <a:t>What’s the difference?  Name some.</a:t>
            </a:r>
          </a:p>
          <a:p>
            <a:pPr marL="1016000" lvl="2" indent="0">
              <a:buNone/>
            </a:pPr>
            <a:endParaRPr lang="en-US" sz="1800" dirty="0"/>
          </a:p>
          <a:p>
            <a:pPr lvl="0" indent="-256032">
              <a:spcBef>
                <a:spcPts val="0"/>
              </a:spcBef>
            </a:pPr>
            <a:r>
              <a:rPr lang="en-US" sz="1800" dirty="0"/>
              <a:t>4.1.1: Physiological Needs</a:t>
            </a:r>
          </a:p>
          <a:p>
            <a:pPr lvl="1" indent="-256032">
              <a:spcBef>
                <a:spcPts val="0"/>
              </a:spcBef>
            </a:pPr>
            <a:endParaRPr lang="en-US" sz="1800" dirty="0"/>
          </a:p>
          <a:p>
            <a:pPr lvl="1" indent="-256032">
              <a:spcBef>
                <a:spcPts val="0"/>
              </a:spcBef>
            </a:pPr>
            <a:r>
              <a:rPr lang="en-US" sz="1800" dirty="0">
                <a:solidFill>
                  <a:srgbClr val="00B050"/>
                </a:solidFill>
              </a:rPr>
              <a:t>Failure to fulfill leads to: ?</a:t>
            </a:r>
          </a:p>
          <a:p>
            <a:pPr lvl="1" indent="-256032">
              <a:spcBef>
                <a:spcPts val="0"/>
              </a:spcBef>
            </a:pPr>
            <a:endParaRPr lang="en-US" sz="1800" dirty="0"/>
          </a:p>
          <a:p>
            <a:pPr lvl="0" indent="-256032">
              <a:spcBef>
                <a:spcPts val="0"/>
              </a:spcBef>
            </a:pPr>
            <a:r>
              <a:rPr lang="en-US" sz="1800" dirty="0"/>
              <a:t>4.1.1: Describe the concept of physiological needs</a:t>
            </a:r>
          </a:p>
          <a:p>
            <a:pPr lvl="1"/>
            <a:r>
              <a:rPr lang="en-US" sz="1800" dirty="0"/>
              <a:t>What are physiological needs?</a:t>
            </a:r>
          </a:p>
          <a:p>
            <a:pPr lvl="2">
              <a:buFont typeface="Arial" panose="020B0604020202020204" pitchFamily="34" charset="0"/>
              <a:buChar char="•"/>
            </a:pPr>
            <a:r>
              <a:rPr lang="en-US" sz="1800" dirty="0"/>
              <a:t>Basic biological requirements </a:t>
            </a:r>
          </a:p>
          <a:p>
            <a:pPr lvl="2">
              <a:buFont typeface="Arial" panose="020B0604020202020204" pitchFamily="34" charset="0"/>
              <a:buChar char="•"/>
            </a:pPr>
            <a:r>
              <a:rPr lang="en-US" sz="1800" dirty="0"/>
              <a:t>State of deficiency</a:t>
            </a:r>
          </a:p>
          <a:p>
            <a:pPr lvl="2">
              <a:buFont typeface="Arial" panose="020B0604020202020204" pitchFamily="34" charset="0"/>
              <a:buChar char="•"/>
            </a:pPr>
            <a:r>
              <a:rPr lang="en-US" sz="1800" dirty="0"/>
              <a:t>Homeostasis</a:t>
            </a:r>
          </a:p>
          <a:p>
            <a:pPr lvl="1">
              <a:buFont typeface="Arial" panose="020B0604020202020204" pitchFamily="34" charset="0"/>
              <a:buChar char="•"/>
            </a:pPr>
            <a:r>
              <a:rPr lang="en-US" sz="1800" dirty="0"/>
              <a:t>not the only need that guides behavior</a:t>
            </a:r>
            <a:endParaRPr lang="en-US"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408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0"/>
            <a:ext cx="8229600" cy="914400"/>
          </a:xfrm>
          <a:prstGeom prst="rect">
            <a:avLst/>
          </a:prstGeom>
          <a:noFill/>
          <a:ln>
            <a:noFill/>
          </a:ln>
        </p:spPr>
        <p:txBody>
          <a:bodyPr lIns="0" tIns="0" rIns="0" bIns="0" anchor="b" anchorCtr="0">
            <a:noAutofit/>
          </a:bodyPr>
          <a:lstStyle/>
          <a:p>
            <a:pPr lvl="0">
              <a:buSzPct val="25000"/>
            </a:pPr>
            <a:r>
              <a:rPr lang="en-US" dirty="0"/>
              <a:t>4.1: Core Motives Drive Human Behavior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95400"/>
            <a:ext cx="8229600" cy="5181600"/>
          </a:xfrm>
          <a:prstGeom prst="rect">
            <a:avLst/>
          </a:prstGeom>
          <a:noFill/>
          <a:ln>
            <a:noFill/>
          </a:ln>
        </p:spPr>
        <p:txBody>
          <a:bodyPr lIns="0" tIns="0" rIns="0" bIns="0" anchor="t" anchorCtr="0">
            <a:noAutofit/>
          </a:bodyPr>
          <a:lstStyle/>
          <a:p>
            <a:pPr lvl="0" indent="-256032">
              <a:spcBef>
                <a:spcPts val="0"/>
              </a:spcBef>
            </a:pPr>
            <a:r>
              <a:rPr lang="en-US" sz="2000" dirty="0"/>
              <a:t>4.1.2: Psychological Needs</a:t>
            </a:r>
          </a:p>
          <a:p>
            <a:pPr lvl="1" indent="-256032">
              <a:spcBef>
                <a:spcPts val="0"/>
              </a:spcBef>
            </a:pPr>
            <a:r>
              <a:rPr lang="en-US" sz="2000" i="1" dirty="0">
                <a:solidFill>
                  <a:srgbClr val="00B050"/>
                </a:solidFill>
              </a:rPr>
              <a:t>Why are they like fertilizer?</a:t>
            </a:r>
          </a:p>
          <a:p>
            <a:pPr lvl="2" indent="-256032">
              <a:spcBef>
                <a:spcPts val="0"/>
              </a:spcBef>
            </a:pPr>
            <a:r>
              <a:rPr lang="en-US" sz="2000" i="1" dirty="0">
                <a:solidFill>
                  <a:srgbClr val="00B050"/>
                </a:solidFill>
              </a:rPr>
              <a:t>Promote P, H, H</a:t>
            </a:r>
          </a:p>
          <a:p>
            <a:pPr lvl="0" indent="-256032">
              <a:spcBef>
                <a:spcPts val="0"/>
              </a:spcBef>
            </a:pPr>
            <a:endParaRPr lang="en-US" sz="2000" dirty="0"/>
          </a:p>
          <a:p>
            <a:pPr lvl="0" indent="-256032">
              <a:spcBef>
                <a:spcPts val="0"/>
              </a:spcBef>
            </a:pPr>
            <a:r>
              <a:rPr lang="en-US" sz="2000" dirty="0"/>
              <a:t>4.1.2: Describe the concept of psychological needs</a:t>
            </a:r>
          </a:p>
          <a:p>
            <a:pPr lvl="1" indent="-256032">
              <a:spcBef>
                <a:spcPts val="0"/>
              </a:spcBef>
            </a:pPr>
            <a:r>
              <a:rPr lang="en-US" sz="2000" dirty="0">
                <a:solidFill>
                  <a:srgbClr val="00B050"/>
                </a:solidFill>
              </a:rPr>
              <a:t>Why focus so much on psychological ones?</a:t>
            </a:r>
          </a:p>
          <a:p>
            <a:pPr lvl="1"/>
            <a:r>
              <a:rPr lang="en-US" sz="2000" dirty="0"/>
              <a:t>What are psychological needs?</a:t>
            </a:r>
          </a:p>
          <a:p>
            <a:pPr lvl="2">
              <a:buFont typeface="Arial" panose="020B0604020202020204" pitchFamily="34" charset="0"/>
              <a:buChar char="•"/>
            </a:pPr>
            <a:r>
              <a:rPr lang="en-US" sz="2000" dirty="0"/>
              <a:t>Maslow’s Hierarchy of Needs (5)</a:t>
            </a:r>
          </a:p>
          <a:p>
            <a:pPr lvl="2">
              <a:buFont typeface="Arial" panose="020B0604020202020204" pitchFamily="34" charset="0"/>
              <a:buChar char="•"/>
            </a:pPr>
            <a:r>
              <a:rPr lang="en-US" sz="2000" dirty="0"/>
              <a:t>Affection </a:t>
            </a:r>
            <a:r>
              <a:rPr lang="en-US" sz="2000" i="1" dirty="0">
                <a:solidFill>
                  <a:srgbClr val="00B050"/>
                </a:solidFill>
              </a:rPr>
              <a:t>(think Harry Harlow)</a:t>
            </a:r>
          </a:p>
          <a:p>
            <a:pPr lvl="2">
              <a:buFont typeface="Arial" panose="020B0604020202020204" pitchFamily="34" charset="0"/>
              <a:buChar char="•"/>
            </a:pPr>
            <a:r>
              <a:rPr lang="en-US" sz="2000" dirty="0"/>
              <a:t>Accomplishment</a:t>
            </a:r>
          </a:p>
          <a:p>
            <a:pPr lvl="2">
              <a:buFont typeface="Arial" panose="020B0604020202020204" pitchFamily="34" charset="0"/>
              <a:buChar char="•"/>
            </a:pPr>
            <a:r>
              <a:rPr lang="en-US" sz="2000" dirty="0"/>
              <a:t>Love</a:t>
            </a:r>
            <a:endParaRPr lang="en-US" sz="2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0647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pt-BR" dirty="0"/>
              <a:t>4.2: Criteria for Core Motives</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4.2: </a:t>
            </a:r>
            <a:r>
              <a:rPr lang="en-US" sz="2800" dirty="0"/>
              <a:t>Identify the criteria for a motive to be a core human motive</a:t>
            </a:r>
          </a:p>
          <a:p>
            <a:pPr lvl="1"/>
            <a:r>
              <a:rPr lang="en-US" sz="2800" dirty="0"/>
              <a:t>What are the criteria for core motives?</a:t>
            </a:r>
          </a:p>
          <a:p>
            <a:pPr lvl="2">
              <a:buFont typeface="Arial" panose="020B0604020202020204" pitchFamily="34" charset="0"/>
              <a:buChar char="•"/>
            </a:pPr>
            <a:r>
              <a:rPr lang="en-US" sz="2800" i="1" dirty="0">
                <a:solidFill>
                  <a:srgbClr val="00B050"/>
                </a:solidFill>
              </a:rPr>
              <a:t>Goal-oriented behaviors </a:t>
            </a:r>
          </a:p>
          <a:p>
            <a:pPr lvl="3">
              <a:buFont typeface="Arial" panose="020B0604020202020204" pitchFamily="34" charset="0"/>
              <a:buChar char="•"/>
            </a:pPr>
            <a:r>
              <a:rPr lang="en-US" sz="2800" i="1" dirty="0">
                <a:solidFill>
                  <a:srgbClr val="00B050"/>
                </a:solidFill>
              </a:rPr>
              <a:t>motivational</a:t>
            </a:r>
          </a:p>
          <a:p>
            <a:pPr lvl="2">
              <a:buFont typeface="Arial" panose="020B0604020202020204" pitchFamily="34" charset="0"/>
              <a:buChar char="•"/>
            </a:pPr>
            <a:r>
              <a:rPr lang="en-US" sz="2800" i="1" dirty="0">
                <a:solidFill>
                  <a:srgbClr val="00B050"/>
                </a:solidFill>
              </a:rPr>
              <a:t>Adaptive and beneficial </a:t>
            </a:r>
          </a:p>
          <a:p>
            <a:pPr lvl="3">
              <a:buFont typeface="Arial" panose="020B0604020202020204" pitchFamily="34" charset="0"/>
              <a:buChar char="•"/>
            </a:pPr>
            <a:r>
              <a:rPr lang="en-US" sz="2800" i="1" dirty="0">
                <a:solidFill>
                  <a:srgbClr val="00B050"/>
                </a:solidFill>
              </a:rPr>
              <a:t>Benefit the individual</a:t>
            </a:r>
          </a:p>
          <a:p>
            <a:pPr lvl="2">
              <a:buFont typeface="Arial" panose="020B0604020202020204" pitchFamily="34" charset="0"/>
              <a:buChar char="•"/>
            </a:pPr>
            <a:r>
              <a:rPr lang="en-US" sz="2800" i="1" dirty="0">
                <a:solidFill>
                  <a:srgbClr val="00B050"/>
                </a:solidFill>
              </a:rPr>
              <a:t>Universal	</a:t>
            </a:r>
          </a:p>
          <a:p>
            <a:pPr lvl="3">
              <a:buFont typeface="Arial" panose="020B0604020202020204" pitchFamily="34" charset="0"/>
              <a:buChar char="•"/>
            </a:pPr>
            <a:r>
              <a:rPr lang="en-US" sz="2800" i="1" dirty="0">
                <a:solidFill>
                  <a:srgbClr val="00B050"/>
                </a:solidFill>
              </a:rPr>
              <a:t>Everyone has them 	</a:t>
            </a:r>
          </a:p>
          <a:p>
            <a:pPr lvl="4">
              <a:buFont typeface="Arial" panose="020B0604020202020204" pitchFamily="34" charset="0"/>
              <a:buChar char="•"/>
            </a:pPr>
            <a:r>
              <a:rPr lang="en-US" sz="2800" i="1" dirty="0">
                <a:solidFill>
                  <a:srgbClr val="00B050"/>
                </a:solidFill>
              </a:rPr>
              <a:t>Similar to the instinct assumption</a:t>
            </a:r>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48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533400"/>
          </a:xfrm>
          <a:prstGeom prst="rect">
            <a:avLst/>
          </a:prstGeom>
          <a:noFill/>
          <a:ln>
            <a:noFill/>
          </a:ln>
        </p:spPr>
        <p:txBody>
          <a:bodyPr lIns="0" tIns="0" rIns="0" bIns="0" anchor="b" anchorCtr="0">
            <a:noAutofit/>
          </a:bodyPr>
          <a:lstStyle/>
          <a:p>
            <a:pPr lvl="0">
              <a:buSzPct val="25000"/>
            </a:pPr>
            <a:r>
              <a:rPr lang="en-US" dirty="0"/>
              <a:t>4.3: Self-Determination Theory(1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181600"/>
          </a:xfrm>
          <a:prstGeom prst="rect">
            <a:avLst/>
          </a:prstGeom>
          <a:noFill/>
          <a:ln>
            <a:noFill/>
          </a:ln>
        </p:spPr>
        <p:txBody>
          <a:bodyPr lIns="0" tIns="0" rIns="0" bIns="0" anchor="t" anchorCtr="0">
            <a:noAutofit/>
          </a:bodyPr>
          <a:lstStyle/>
          <a:p>
            <a:pPr indent="-256032">
              <a:spcBef>
                <a:spcPts val="0"/>
              </a:spcBef>
            </a:pPr>
            <a:r>
              <a:rPr lang="en-US" dirty="0"/>
              <a:t>4.3: </a:t>
            </a:r>
            <a:r>
              <a:rPr lang="en-US" sz="2800" b="1" dirty="0"/>
              <a:t>Evaluate the self-determination theory </a:t>
            </a:r>
            <a:r>
              <a:rPr lang="en-US" sz="2800" dirty="0"/>
              <a:t>of core human motives </a:t>
            </a:r>
            <a:r>
              <a:rPr lang="en-US" sz="2800" i="1" dirty="0"/>
              <a:t>(well established ones)</a:t>
            </a:r>
          </a:p>
          <a:p>
            <a:pPr lvl="1"/>
            <a:r>
              <a:rPr lang="en-US" sz="2800" dirty="0"/>
              <a:t>Self-determination theory (SDT)</a:t>
            </a:r>
          </a:p>
          <a:p>
            <a:pPr lvl="1"/>
            <a:r>
              <a:rPr lang="en-US" sz="2800" dirty="0">
                <a:solidFill>
                  <a:srgbClr val="00B050"/>
                </a:solidFill>
              </a:rPr>
              <a:t>SDT focuses on the Quality of </a:t>
            </a:r>
            <a:r>
              <a:rPr lang="en-US" sz="2800" i="1" dirty="0">
                <a:solidFill>
                  <a:srgbClr val="00B050"/>
                </a:solidFill>
              </a:rPr>
              <a:t>why</a:t>
            </a:r>
            <a:r>
              <a:rPr lang="en-US" sz="2800" dirty="0">
                <a:solidFill>
                  <a:srgbClr val="00B050"/>
                </a:solidFill>
              </a:rPr>
              <a:t> you pursue the goal/</a:t>
            </a:r>
          </a:p>
          <a:p>
            <a:pPr lvl="1"/>
            <a:r>
              <a:rPr lang="en-US" sz="2800" i="1" dirty="0">
                <a:solidFill>
                  <a:srgbClr val="00B050"/>
                </a:solidFill>
              </a:rPr>
              <a:t>What were the Heather Abbott’s motives  for each?</a:t>
            </a:r>
          </a:p>
          <a:p>
            <a:pPr lvl="2">
              <a:buFont typeface="Arial" panose="020B0604020202020204" pitchFamily="34" charset="0"/>
              <a:buChar char="•"/>
            </a:pPr>
            <a:r>
              <a:rPr lang="en-US" sz="2800" dirty="0"/>
              <a:t>Autonomy is…? </a:t>
            </a:r>
          </a:p>
          <a:p>
            <a:pPr lvl="2">
              <a:buFont typeface="Arial" panose="020B0604020202020204" pitchFamily="34" charset="0"/>
              <a:buChar char="•"/>
            </a:pPr>
            <a:r>
              <a:rPr lang="en-US" sz="2800" dirty="0"/>
              <a:t>Competence is…?</a:t>
            </a:r>
          </a:p>
          <a:p>
            <a:pPr lvl="2">
              <a:buFont typeface="Arial" panose="020B0604020202020204" pitchFamily="34" charset="0"/>
              <a:buChar char="•"/>
            </a:pPr>
            <a:r>
              <a:rPr lang="en-US" sz="2800" dirty="0"/>
              <a:t>Belonging is…?</a:t>
            </a:r>
          </a:p>
          <a:p>
            <a:pPr lvl="0" indent="-256032">
              <a:spcBef>
                <a:spcPts val="0"/>
              </a:spcBef>
            </a:pPr>
            <a:endParaRPr lang="en-US" b="0" i="0" u="none" strike="noStrike" cap="none" dirty="0">
              <a:solidFill>
                <a:schemeClr val="dk1"/>
              </a:solidFill>
              <a:latin typeface="Arial"/>
              <a:ea typeface="Arial"/>
              <a:cs typeface="Arial"/>
              <a:sym typeface="Arial"/>
            </a:endParaRPr>
          </a:p>
          <a:p>
            <a:pPr lvl="0" indent="-256032">
              <a:spcBef>
                <a:spcPts val="0"/>
              </a:spcBef>
            </a:pP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1217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1"/>
            <a:ext cx="8229600" cy="990599"/>
          </a:xfrm>
          <a:prstGeom prst="rect">
            <a:avLst/>
          </a:prstGeom>
          <a:noFill/>
          <a:ln>
            <a:noFill/>
          </a:ln>
        </p:spPr>
        <p:txBody>
          <a:bodyPr lIns="0" tIns="0" rIns="0" bIns="0" anchor="b" anchorCtr="0">
            <a:noAutofit/>
          </a:bodyPr>
          <a:lstStyle/>
          <a:p>
            <a:pPr lvl="0">
              <a:buSzPct val="25000"/>
            </a:pPr>
            <a:r>
              <a:rPr lang="en-US" dirty="0"/>
              <a:t>Figure 4.1: Applying Self-Determination Theory</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2" name="Picture 2" descr="&quot;The text reads as follows:&#10;  • Autonomy: Heather’s desire for independence exemplifies this need for autonomy.&#10;  • Competence: Heather’s desire to return to paddle boarding after her injury or to cross the finish line at the Boston Marathon exemplifies this need for competence.&#10;  • Belonging: Heather’s desire to build friendships with other amputees and to serve as an inspiration to others dealing with their own injuries exemplifies this need for belonging.&quot;"/>
          <p:cNvPicPr>
            <a:picLocks noChangeAspect="1" noChangeArrowheads="1"/>
          </p:cNvPicPr>
          <p:nvPr/>
        </p:nvPicPr>
        <p:blipFill>
          <a:blip r:embed="rId3"/>
          <a:srcRect/>
          <a:stretch>
            <a:fillRect/>
          </a:stretch>
        </p:blipFill>
        <p:spPr bwMode="auto">
          <a:xfrm>
            <a:off x="1828800" y="1447800"/>
            <a:ext cx="5277118" cy="4683443"/>
          </a:xfrm>
          <a:prstGeom prst="rect">
            <a:avLst/>
          </a:prstGeom>
          <a:noFill/>
        </p:spPr>
      </p:pic>
    </p:spTree>
    <p:extLst>
      <p:ext uri="{BB962C8B-B14F-4D97-AF65-F5344CB8AC3E}">
        <p14:creationId xmlns:p14="http://schemas.microsoft.com/office/powerpoint/2010/main" val="25284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60A8-0B0B-4285-B8E0-05B54A822B98}"/>
              </a:ext>
            </a:extLst>
          </p:cNvPr>
          <p:cNvSpPr>
            <a:spLocks noGrp="1"/>
          </p:cNvSpPr>
          <p:nvPr>
            <p:ph type="title"/>
          </p:nvPr>
        </p:nvSpPr>
        <p:spPr/>
        <p:txBody>
          <a:bodyPr/>
          <a:lstStyle/>
          <a:p>
            <a:r>
              <a:rPr lang="en-US" altLang="en-US" sz="800" b="0" dirty="0">
                <a:solidFill>
                  <a:srgbClr val="000000"/>
                </a:solidFill>
                <a:latin typeface="Times New Roman" panose="02020603050405020304" pitchFamily="18" charset="0"/>
                <a:cs typeface="Times New Roman" panose="02020603050405020304" pitchFamily="18" charset="0"/>
              </a:rPr>
              <a:t>  </a:t>
            </a:r>
            <a:br>
              <a:rPr lang="en-US" altLang="en-US" sz="4000" b="0" dirty="0">
                <a:solidFill>
                  <a:schemeClr val="tx1"/>
                </a:solidFill>
                <a:latin typeface="Arial" panose="020B0604020202020204" pitchFamily="34" charset="0"/>
              </a:rPr>
            </a:br>
            <a:r>
              <a:rPr lang="it-IT" sz="2800" u="sng" dirty="0">
                <a:hlinkClick r:id="rId2"/>
              </a:rPr>
              <a:t>General Causality Scale Description (Deci &amp; Ryan)</a:t>
            </a:r>
            <a:endParaRPr lang="en-US" sz="2800" dirty="0"/>
          </a:p>
        </p:txBody>
      </p:sp>
      <p:sp>
        <p:nvSpPr>
          <p:cNvPr id="5" name="Text Placeholder 4">
            <a:extLst>
              <a:ext uri="{FF2B5EF4-FFF2-40B4-BE49-F238E27FC236}">
                <a16:creationId xmlns:a16="http://schemas.microsoft.com/office/drawing/2014/main" id="{0C4DB467-04C9-4E06-AC3A-9A1CAD028174}"/>
              </a:ext>
            </a:extLst>
          </p:cNvPr>
          <p:cNvSpPr>
            <a:spLocks noGrp="1"/>
          </p:cNvSpPr>
          <p:nvPr>
            <p:ph type="body" idx="1"/>
          </p:nvPr>
        </p:nvSpPr>
        <p:spPr/>
        <p:txBody>
          <a:bodyPr/>
          <a:lstStyle/>
          <a:p>
            <a:r>
              <a:rPr lang="en-US" sz="2800" b="1" u="sng" dirty="0">
                <a:hlinkClick r:id="rId3"/>
              </a:rPr>
              <a:t>Individual Styles Questionnaire</a:t>
            </a:r>
            <a:r>
              <a:rPr lang="en-US" sz="2800" b="1" u="sng" dirty="0"/>
              <a:t>  </a:t>
            </a:r>
          </a:p>
          <a:p>
            <a:endParaRPr lang="en-US" sz="2800" dirty="0"/>
          </a:p>
        </p:txBody>
      </p:sp>
      <p:sp>
        <p:nvSpPr>
          <p:cNvPr id="6" name="Text Placeholder 5">
            <a:extLst>
              <a:ext uri="{FF2B5EF4-FFF2-40B4-BE49-F238E27FC236}">
                <a16:creationId xmlns:a16="http://schemas.microsoft.com/office/drawing/2014/main" id="{4B270C00-9465-4558-8905-42C8AA8F164E}"/>
              </a:ext>
            </a:extLst>
          </p:cNvPr>
          <p:cNvSpPr>
            <a:spLocks noGrp="1"/>
          </p:cNvSpPr>
          <p:nvPr>
            <p:ph type="body" idx="2"/>
          </p:nvPr>
        </p:nvSpPr>
        <p:spPr>
          <a:xfrm>
            <a:off x="457200" y="2590801"/>
            <a:ext cx="8229600" cy="1295400"/>
          </a:xfrm>
        </p:spPr>
        <p:txBody>
          <a:bodyPr/>
          <a:lstStyle/>
          <a:p>
            <a:r>
              <a:rPr lang="en-US" sz="2400" b="1" u="sng" dirty="0">
                <a:hlinkClick r:id="rId4"/>
              </a:rPr>
              <a:t>Individual Styles (GCOS) scoring </a:t>
            </a:r>
            <a:r>
              <a:rPr lang="en-US" sz="2400" b="1" u="sng" dirty="0" err="1">
                <a:hlinkClick r:id="rId4"/>
              </a:rPr>
              <a:t>temlate</a:t>
            </a:r>
            <a:r>
              <a:rPr lang="en-US" sz="2400" b="1" u="sng" dirty="0">
                <a:hlinkClick r:id="rId4"/>
              </a:rPr>
              <a:t> (Excel)</a:t>
            </a:r>
            <a:endParaRPr lang="en-US" sz="2400" dirty="0"/>
          </a:p>
        </p:txBody>
      </p:sp>
    </p:spTree>
    <p:extLst>
      <p:ext uri="{BB962C8B-B14F-4D97-AF65-F5344CB8AC3E}">
        <p14:creationId xmlns:p14="http://schemas.microsoft.com/office/powerpoint/2010/main" val="179834408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2054</Words>
  <Application>Microsoft Office PowerPoint</Application>
  <PresentationFormat>On-screen Show (4:3)</PresentationFormat>
  <Paragraphs>266</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Noto Sans Symbols</vt:lpstr>
      <vt:lpstr>Times New Roman</vt:lpstr>
      <vt:lpstr>508 Lecture</vt:lpstr>
      <vt:lpstr>Burkley</vt:lpstr>
      <vt:lpstr>Learning Objectives</vt:lpstr>
      <vt:lpstr>Introduction: Core Human Motives</vt:lpstr>
      <vt:lpstr>4.1: Core Motives Drive Human Behavior(1 of 2)</vt:lpstr>
      <vt:lpstr>4.1: Core Motives Drive Human Behavior (2 of 2)</vt:lpstr>
      <vt:lpstr>4.2: Criteria for Core Motives</vt:lpstr>
      <vt:lpstr>4.3: Self-Determination Theory(1 of 3)</vt:lpstr>
      <vt:lpstr>Figure 4.1: Applying Self-Determination Theory</vt:lpstr>
      <vt:lpstr>   General Causality Scale Description (Deci &amp; Ryan)</vt:lpstr>
      <vt:lpstr>4.3: Self-Determination Theory (2 of 3)</vt:lpstr>
      <vt:lpstr>Figure 4.2: Comparing Core Human Motives to Goal Progress</vt:lpstr>
      <vt:lpstr>4.3: Self-Determination Theory (3 of 3)</vt:lpstr>
      <vt:lpstr>PowerPoint Presentation</vt:lpstr>
      <vt:lpstr>4.4: Intrinsic and Extrinsic Motivation</vt:lpstr>
      <vt:lpstr>4.4: Intrinsic and Extrinsic Motivation</vt:lpstr>
      <vt:lpstr>Figure 4.3: PLOC Internalization Continuum</vt:lpstr>
      <vt:lpstr>Summary: Core Human Motives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212</cp:revision>
  <dcterms:modified xsi:type="dcterms:W3CDTF">2020-02-17T22:32:30Z</dcterms:modified>
  <cp:category>Burkley</cp:category>
  <cp:contentStatus>Burkley</cp:contentStatus>
</cp:coreProperties>
</file>