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0"/>
  </p:notesMasterIdLst>
  <p:sldIdLst>
    <p:sldId id="256" r:id="rId2"/>
    <p:sldId id="257" r:id="rId3"/>
    <p:sldId id="351" r:id="rId4"/>
    <p:sldId id="259" r:id="rId5"/>
    <p:sldId id="316" r:id="rId6"/>
    <p:sldId id="352" r:id="rId7"/>
    <p:sldId id="353" r:id="rId8"/>
    <p:sldId id="354" r:id="rId9"/>
    <p:sldId id="346" r:id="rId10"/>
    <p:sldId id="355" r:id="rId11"/>
    <p:sldId id="356" r:id="rId12"/>
    <p:sldId id="357" r:id="rId13"/>
    <p:sldId id="358" r:id="rId14"/>
    <p:sldId id="347" r:id="rId15"/>
    <p:sldId id="359" r:id="rId16"/>
    <p:sldId id="360" r:id="rId17"/>
    <p:sldId id="366" r:id="rId18"/>
    <p:sldId id="367" r:id="rId19"/>
    <p:sldId id="317" r:id="rId20"/>
    <p:sldId id="361" r:id="rId21"/>
    <p:sldId id="362" r:id="rId22"/>
    <p:sldId id="348" r:id="rId23"/>
    <p:sldId id="349" r:id="rId24"/>
    <p:sldId id="363" r:id="rId25"/>
    <p:sldId id="364" r:id="rId26"/>
    <p:sldId id="365" r:id="rId27"/>
    <p:sldId id="369" r:id="rId28"/>
    <p:sldId id="292"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7C6A8-1649-425B-B5E0-E0A0997BE36E}">
  <a:tblStyle styleId="{A5C7C6A8-1649-425B-B5E0-E0A0997BE36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40" autoAdjust="0"/>
  </p:normalViewPr>
  <p:slideViewPr>
    <p:cSldViewPr>
      <p:cViewPr>
        <p:scale>
          <a:sx n="66" d="100"/>
          <a:sy n="66" d="100"/>
        </p:scale>
        <p:origin x="128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10875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5.2.1: Types of Attributions</a:t>
            </a:r>
          </a:p>
          <a:p>
            <a:pPr indent="-256032">
              <a:spcBef>
                <a:spcPts val="0"/>
              </a:spcBef>
            </a:pPr>
            <a:endParaRPr lang="en-US" b="1" dirty="0"/>
          </a:p>
          <a:p>
            <a:pPr indent="-256032">
              <a:spcBef>
                <a:spcPts val="0"/>
              </a:spcBef>
            </a:pPr>
            <a:r>
              <a:rPr lang="en-US" b="1" dirty="0"/>
              <a:t>5.2.1: Describe the types of attributions</a:t>
            </a:r>
            <a:endParaRPr lang="en-US" sz="1200" b="1"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Two dimensions of attributes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5.2: Two Dimensions of Attributions: Locus and Stability.</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Internal attribution resides within the person, and external attribution resides within the situation.</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Stable attribution happens regularly, and unstable attribution happens irregularly.</a:t>
            </a:r>
          </a:p>
          <a:p>
            <a:pPr marL="457200" lvl="1" indent="0">
              <a:buFont typeface="Arial" pitchFamily="34" charset="0"/>
              <a:buNone/>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The four possibilities of attributions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5.3: The Four Possibilities of Attributions.</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What are some additional dimensions that could also play a role?</a:t>
            </a:r>
            <a:endParaRPr lang="en-IN" sz="5400" b="1" i="0" u="none" strike="noStrike" kern="1200" cap="none" dirty="0">
              <a:solidFill>
                <a:schemeClr val="dk1"/>
              </a:solidFill>
              <a:effectLst/>
              <a:latin typeface="Arial"/>
              <a:ea typeface="Arial"/>
              <a:cs typeface="Arial"/>
              <a:sym typeface="Arial"/>
            </a:endParaRPr>
          </a:p>
          <a:p>
            <a:pPr marL="457200" lvl="1" indent="0">
              <a:buFont typeface="Arial" pitchFamily="34" charset="0"/>
              <a:buNone/>
            </a:pPr>
            <a:endParaRPr lang="en-US" sz="1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5.2.1: Types of Attributions</a:t>
            </a:r>
          </a:p>
          <a:p>
            <a:pPr indent="-256032">
              <a:spcBef>
                <a:spcPts val="0"/>
              </a:spcBef>
            </a:pPr>
            <a:endParaRPr lang="en-US" b="1" dirty="0"/>
          </a:p>
          <a:p>
            <a:pPr indent="-256032">
              <a:spcBef>
                <a:spcPts val="0"/>
              </a:spcBef>
            </a:pPr>
            <a:r>
              <a:rPr lang="en-US" b="1" dirty="0"/>
              <a:t>5.2.1: Describe the types of attributions</a:t>
            </a:r>
            <a:endParaRPr lang="en-US" sz="1200" b="1"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Factors that influence attributions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high in external locus of control are more likely to make external attributions and feel less in control.</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does teaching styles impact autonomy and success? How could this translate to a manager?</a:t>
            </a:r>
            <a:endParaRPr lang="en-IN" sz="7200" b="1" i="0" u="none" strike="noStrike" kern="1200" cap="none" dirty="0">
              <a:solidFill>
                <a:schemeClr val="dk1"/>
              </a:solidFill>
              <a:effectLst/>
              <a:latin typeface="Arial"/>
              <a:ea typeface="Arial"/>
              <a:cs typeface="Arial"/>
              <a:sym typeface="Arial"/>
            </a:endParaRPr>
          </a:p>
          <a:p>
            <a:pPr marL="457200" lvl="1" indent="0">
              <a:buFont typeface="Arial" pitchFamily="34" charset="0"/>
              <a:buNone/>
            </a:pPr>
            <a:endParaRPr lang="en-US" sz="1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sz="1200" b="1" i="0" u="none" strike="noStrike" kern="1200" cap="none" dirty="0">
                <a:solidFill>
                  <a:schemeClr val="dk1"/>
                </a:solidFill>
                <a:effectLst/>
                <a:latin typeface="Arial"/>
                <a:ea typeface="Arial"/>
                <a:cs typeface="Arial"/>
                <a:sym typeface="Arial"/>
              </a:rPr>
              <a:t>5.3: Evaluate the </a:t>
            </a:r>
            <a:r>
              <a:rPr lang="en-US" sz="1200" b="1" i="0" u="none" strike="noStrike" kern="1200" cap="none" dirty="0" err="1">
                <a:solidFill>
                  <a:schemeClr val="dk1"/>
                </a:solidFill>
                <a:effectLst/>
                <a:latin typeface="Arial"/>
                <a:ea typeface="Arial"/>
                <a:cs typeface="Arial"/>
                <a:sym typeface="Arial"/>
              </a:rPr>
              <a:t>overjustification</a:t>
            </a:r>
            <a:r>
              <a:rPr lang="en-US" sz="1200" b="1" i="0" u="none" strike="noStrike" kern="1200" cap="none" dirty="0">
                <a:solidFill>
                  <a:schemeClr val="dk1"/>
                </a:solidFill>
                <a:effectLst/>
                <a:latin typeface="Arial"/>
                <a:ea typeface="Arial"/>
                <a:cs typeface="Arial"/>
                <a:sym typeface="Arial"/>
              </a:rPr>
              <a:t> effect in relation to motivation</a:t>
            </a:r>
          </a:p>
          <a:p>
            <a:pPr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the </a:t>
            </a:r>
            <a:r>
              <a:rPr lang="en-US" sz="1200" b="1" i="0" u="none" strike="noStrike" kern="1200" cap="none" dirty="0" err="1">
                <a:solidFill>
                  <a:schemeClr val="dk1"/>
                </a:solidFill>
                <a:effectLst/>
                <a:latin typeface="Arial"/>
                <a:ea typeface="Arial"/>
                <a:cs typeface="Arial"/>
                <a:sym typeface="Arial"/>
              </a:rPr>
              <a:t>overjustification</a:t>
            </a:r>
            <a:r>
              <a:rPr lang="en-US" sz="1200" b="1" i="0" u="none" strike="noStrike" kern="1200" cap="none" dirty="0">
                <a:solidFill>
                  <a:schemeClr val="dk1"/>
                </a:solidFill>
                <a:effectLst/>
                <a:latin typeface="Arial"/>
                <a:ea typeface="Arial"/>
                <a:cs typeface="Arial"/>
                <a:sym typeface="Arial"/>
              </a:rPr>
              <a:t> effect?</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a:t>
            </a:r>
            <a:r>
              <a:rPr lang="en-US" sz="1200" b="0" i="0" u="none" strike="noStrike" kern="1200" cap="none" dirty="0" err="1">
                <a:solidFill>
                  <a:schemeClr val="dk1"/>
                </a:solidFill>
                <a:effectLst/>
                <a:latin typeface="Arial"/>
                <a:ea typeface="Arial"/>
                <a:cs typeface="Arial"/>
                <a:sym typeface="Arial"/>
              </a:rPr>
              <a:t>Deci</a:t>
            </a:r>
            <a:r>
              <a:rPr lang="en-US" sz="1200" b="0" i="0" u="none" strike="noStrike" kern="1200" cap="none" dirty="0">
                <a:solidFill>
                  <a:schemeClr val="dk1"/>
                </a:solidFill>
                <a:effectLst/>
                <a:latin typeface="Arial"/>
                <a:ea typeface="Arial"/>
                <a:cs typeface="Arial"/>
                <a:sym typeface="Arial"/>
              </a:rPr>
              <a:t> (1971) and the incentives with puzzles.</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5.4: </a:t>
            </a:r>
            <a:r>
              <a:rPr lang="en-US" sz="1200" b="0" i="0" u="none" strike="noStrike" kern="1200" cap="none" dirty="0" err="1">
                <a:solidFill>
                  <a:schemeClr val="dk1"/>
                </a:solidFill>
                <a:effectLst/>
                <a:latin typeface="Arial"/>
                <a:ea typeface="Arial"/>
                <a:cs typeface="Arial"/>
                <a:sym typeface="Arial"/>
              </a:rPr>
              <a:t>Overjustification</a:t>
            </a:r>
            <a:r>
              <a:rPr lang="en-US" sz="1200" b="0" i="0" u="none" strike="noStrike" kern="1200" cap="none" dirty="0">
                <a:solidFill>
                  <a:schemeClr val="dk1"/>
                </a:solidFill>
                <a:effectLst/>
                <a:latin typeface="Arial"/>
                <a:ea typeface="Arial"/>
                <a:cs typeface="Arial"/>
                <a:sym typeface="Arial"/>
              </a:rPr>
              <a:t> Effect.</a:t>
            </a:r>
            <a:endParaRPr lang="en-IN" sz="40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5.3.1: Examples of the </a:t>
            </a:r>
            <a:r>
              <a:rPr lang="en-US" b="1" dirty="0" err="1"/>
              <a:t>Overjustification</a:t>
            </a:r>
            <a:r>
              <a:rPr lang="en-US" b="1" dirty="0"/>
              <a:t> Effect</a:t>
            </a:r>
          </a:p>
          <a:p>
            <a:pPr indent="-256032">
              <a:spcBef>
                <a:spcPts val="0"/>
              </a:spcBef>
            </a:pPr>
            <a:endParaRPr lang="en-US" b="1" dirty="0"/>
          </a:p>
          <a:p>
            <a:pPr indent="-256032">
              <a:spcBef>
                <a:spcPts val="0"/>
              </a:spcBef>
            </a:pPr>
            <a:r>
              <a:rPr lang="en-US" b="1" dirty="0"/>
              <a:t>5.3.1: Describe examples of the </a:t>
            </a:r>
            <a:r>
              <a:rPr lang="en-US" b="1" dirty="0" err="1"/>
              <a:t>overjustification</a:t>
            </a:r>
            <a:r>
              <a:rPr lang="en-US" b="1" dirty="0"/>
              <a:t> effect</a:t>
            </a:r>
            <a:endParaRPr lang="en-US" sz="1200" b="1" i="0" u="none" strike="noStrike" kern="1200" cap="none" dirty="0">
              <a:solidFill>
                <a:schemeClr val="dk1"/>
              </a:solidFill>
              <a:effectLst/>
              <a:latin typeface="Arial"/>
              <a:ea typeface="Arial"/>
              <a:cs typeface="Arial"/>
              <a:sym typeface="Arial"/>
            </a:endParaRPr>
          </a:p>
          <a:p>
            <a:pPr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Examples of the </a:t>
            </a:r>
            <a:r>
              <a:rPr lang="en-US" sz="1200" b="1" i="0" u="none" strike="noStrike" kern="1200" cap="none" dirty="0" err="1">
                <a:solidFill>
                  <a:schemeClr val="dk1"/>
                </a:solidFill>
                <a:effectLst/>
                <a:latin typeface="Arial"/>
                <a:ea typeface="Arial"/>
                <a:cs typeface="Arial"/>
                <a:sym typeface="Arial"/>
              </a:rPr>
              <a:t>overjustification</a:t>
            </a:r>
            <a:r>
              <a:rPr lang="en-US" sz="1200" b="1" i="0" u="none" strike="noStrike" kern="1200" cap="none" dirty="0">
                <a:solidFill>
                  <a:schemeClr val="dk1"/>
                </a:solidFill>
                <a:effectLst/>
                <a:latin typeface="Arial"/>
                <a:ea typeface="Arial"/>
                <a:cs typeface="Arial"/>
                <a:sym typeface="Arial"/>
              </a:rPr>
              <a:t> effect</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Why did Chappelle walk away from his Comedy Central show?</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Why do college students whose parents pay for college have lower grades?</a:t>
            </a:r>
          </a:p>
          <a:p>
            <a:pPr marL="0" lvl="0" indent="0">
              <a:buFont typeface="Arial" pitchFamily="34" charset="0"/>
              <a:buNone/>
            </a:pPr>
            <a:endParaRPr lang="en-US" sz="5400" b="0" i="0" u="none" strike="noStrike" kern="1200" cap="none" dirty="0">
              <a:solidFill>
                <a:schemeClr val="dk1"/>
              </a:solidFill>
              <a:effectLst/>
              <a:latin typeface="Arial"/>
              <a:ea typeface="Arial"/>
              <a:cs typeface="Arial"/>
              <a:sym typeface="Arial"/>
            </a:endParaRPr>
          </a:p>
          <a:p>
            <a:pPr lvl="0" indent="-256032">
              <a:spcBef>
                <a:spcPts val="0"/>
              </a:spcBef>
            </a:pPr>
            <a:r>
              <a:rPr lang="en-US" sz="5400" b="1" dirty="0"/>
              <a:t>5.3.2: Why the </a:t>
            </a:r>
            <a:r>
              <a:rPr lang="en-US" sz="5400" b="1" dirty="0" err="1"/>
              <a:t>Overjustification</a:t>
            </a:r>
            <a:r>
              <a:rPr lang="en-US" sz="5400" b="1" dirty="0"/>
              <a:t> Effect Occurs</a:t>
            </a:r>
          </a:p>
          <a:p>
            <a:pPr lvl="0" indent="-256032">
              <a:spcBef>
                <a:spcPts val="0"/>
              </a:spcBef>
            </a:pPr>
            <a:endParaRPr lang="en-US" sz="5400" b="1" i="0" u="none" strike="noStrike" cap="none" dirty="0">
              <a:solidFill>
                <a:schemeClr val="dk1"/>
              </a:solidFill>
              <a:latin typeface="Arial"/>
              <a:ea typeface="Arial"/>
              <a:cs typeface="Arial"/>
              <a:sym typeface="Arial"/>
            </a:endParaRPr>
          </a:p>
          <a:p>
            <a:pPr lvl="0" indent="-256032">
              <a:spcBef>
                <a:spcPts val="0"/>
              </a:spcBef>
            </a:pPr>
            <a:r>
              <a:rPr lang="en-US" sz="5400" b="1" dirty="0"/>
              <a:t>5.3.2: Analyze the causes of the </a:t>
            </a:r>
            <a:r>
              <a:rPr lang="en-US" sz="5400" b="1" dirty="0" err="1"/>
              <a:t>overjustification</a:t>
            </a:r>
            <a:r>
              <a:rPr lang="en-US" sz="5400" b="1" dirty="0"/>
              <a:t> effect</a:t>
            </a:r>
          </a:p>
          <a:p>
            <a:pPr lvl="0" indent="-256032">
              <a:spcBef>
                <a:spcPts val="0"/>
              </a:spcBef>
            </a:pPr>
            <a:endParaRPr lang="en-US" sz="54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Why does the </a:t>
            </a:r>
            <a:r>
              <a:rPr lang="en-US" sz="1200" b="1" i="0" u="none" strike="noStrike" kern="1200" cap="none" dirty="0" err="1">
                <a:solidFill>
                  <a:schemeClr val="dk1"/>
                </a:solidFill>
                <a:effectLst/>
                <a:latin typeface="Arial"/>
                <a:ea typeface="Arial"/>
                <a:cs typeface="Arial"/>
                <a:sym typeface="Arial"/>
              </a:rPr>
              <a:t>overjustification</a:t>
            </a:r>
            <a:r>
              <a:rPr lang="en-US" sz="1200" b="1" i="0" u="none" strike="noStrike" kern="1200" cap="none" dirty="0">
                <a:solidFill>
                  <a:schemeClr val="dk1"/>
                </a:solidFill>
                <a:effectLst/>
                <a:latin typeface="Arial"/>
                <a:ea typeface="Arial"/>
                <a:cs typeface="Arial"/>
                <a:sym typeface="Arial"/>
              </a:rPr>
              <a:t> effect occur?</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we work on a project because it’s fun, we feel a sense of autonomy. Receiving a reward removes the control. </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the task is interesting, the reward is expected, and the reward is material, the </a:t>
            </a:r>
            <a:r>
              <a:rPr lang="en-US" sz="1200" b="0" i="0" u="none" strike="noStrike" kern="1200" cap="none" dirty="0" err="1">
                <a:solidFill>
                  <a:schemeClr val="dk1"/>
                </a:solidFill>
                <a:effectLst/>
                <a:latin typeface="Arial"/>
                <a:ea typeface="Arial"/>
                <a:cs typeface="Arial"/>
                <a:sym typeface="Arial"/>
              </a:rPr>
              <a:t>overjustification</a:t>
            </a:r>
            <a:r>
              <a:rPr lang="en-US" sz="1200" b="0" i="0" u="none" strike="noStrike" kern="1200" cap="none" dirty="0">
                <a:solidFill>
                  <a:schemeClr val="dk1"/>
                </a:solidFill>
                <a:effectLst/>
                <a:latin typeface="Arial"/>
                <a:ea typeface="Arial"/>
                <a:cs typeface="Arial"/>
                <a:sym typeface="Arial"/>
              </a:rPr>
              <a:t> effect is more likely.</a:t>
            </a:r>
            <a:endParaRPr lang="en-IN" sz="72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63764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467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b="1" dirty="0"/>
              <a:t>5.4: Analyze the positive effects of the illusion of control</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illusion of control</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Mentally healthy people are more likely to view themselves in unrealistically positive terms and think they have more control over their environment.</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 suffer from depression hold a more accurate perception of their abilities and their control.</a:t>
            </a:r>
            <a:endParaRPr lang="en-US" sz="1800" b="0" i="0" u="none" strike="noStrike" kern="1200" cap="none" dirty="0">
              <a:solidFill>
                <a:schemeClr val="dk1"/>
              </a:solidFill>
              <a:effectLst/>
              <a:latin typeface="Arial"/>
              <a:ea typeface="Arial"/>
              <a:cs typeface="Arial"/>
              <a:sym typeface="Arial"/>
            </a:endParaRPr>
          </a:p>
          <a:p>
            <a:pPr marL="457200" lvl="1" indent="0">
              <a:buFont typeface="Arial" pitchFamily="34" charset="0"/>
              <a:buNone/>
            </a:pPr>
            <a:endParaRPr lang="en-US" dirty="0">
              <a:effectLst/>
              <a:latin typeface="Arial"/>
              <a:ea typeface="Arial"/>
              <a:cs typeface="Arial"/>
            </a:endParaRPr>
          </a:p>
          <a:p>
            <a:pPr marL="0" lvl="0" indent="0">
              <a:buFont typeface="Arial" pitchFamily="34" charset="0"/>
              <a:buNone/>
            </a:pPr>
            <a:r>
              <a:rPr lang="en-US" sz="1200" b="1" i="0" u="none" strike="noStrike" kern="1200" cap="none" dirty="0">
                <a:solidFill>
                  <a:schemeClr val="dk1"/>
                </a:solidFill>
                <a:effectLst/>
                <a:latin typeface="Arial"/>
                <a:ea typeface="Arial"/>
                <a:cs typeface="Arial"/>
                <a:sym typeface="Arial"/>
              </a:rPr>
              <a:t>5.4.1: Choice Influences the Illusion of Control</a:t>
            </a:r>
          </a:p>
          <a:p>
            <a:pPr marL="0" lvl="0" indent="0">
              <a:buFont typeface="Arial" pitchFamily="34" charset="0"/>
              <a:buNone/>
            </a:pPr>
            <a:endParaRPr lang="en-US" sz="1200" b="1"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1200" b="1" i="0" u="none" strike="noStrike" kern="1200" cap="none" dirty="0">
                <a:solidFill>
                  <a:schemeClr val="dk1"/>
                </a:solidFill>
                <a:effectLst/>
                <a:latin typeface="Arial"/>
                <a:ea typeface="Arial"/>
                <a:cs typeface="Arial"/>
                <a:sym typeface="Arial"/>
              </a:rPr>
              <a:t>5.4.1: Explain how choice influences the illusion of control</a:t>
            </a:r>
          </a:p>
          <a:p>
            <a:pPr marL="0" lvl="0" indent="0">
              <a:buFont typeface="Arial" pitchFamily="34" charset="0"/>
              <a:buNone/>
            </a:pPr>
            <a:endParaRPr lang="en-IN" b="1"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How choice influences the illusion of control</a:t>
            </a:r>
            <a:endParaRPr lang="en-IN"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Dunn and Wilson (1990) and die game.</a:t>
            </a:r>
            <a:endParaRPr lang="en-IN" sz="24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Slide 2 is list of textbook LO numbers and statements</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b="1" dirty="0"/>
              <a:t>5.4.2: Outcome Sequence Influences the Illusion of Control</a:t>
            </a:r>
          </a:p>
          <a:p>
            <a:pPr marL="0" lvl="0" indent="0">
              <a:spcBef>
                <a:spcPts val="0"/>
              </a:spcBef>
              <a:buNone/>
            </a:pPr>
            <a:endParaRPr lang="en-US" b="1" dirty="0"/>
          </a:p>
          <a:p>
            <a:pPr lvl="0" indent="-256032">
              <a:spcBef>
                <a:spcPts val="0"/>
              </a:spcBef>
            </a:pPr>
            <a:r>
              <a:rPr lang="en-US" b="1" dirty="0"/>
              <a:t>5.4.2: Explain how outcome sequence influences the illusion of control</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How does outcome sequence influence the illusion of control?</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 experience a winning streak are more likely to assume they have control over a task.</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Figure 5.5: Timing of Winning Streaks on Perceptions of Control.</a:t>
            </a:r>
            <a:endParaRPr lang="en-IN" sz="36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b="1" dirty="0"/>
              <a:t>5.5: Contrast the different types of magical thinking</a:t>
            </a:r>
          </a:p>
          <a:p>
            <a:pPr lvl="0"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magical thinking?</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Magical thinking makes us feel as if we have more control over an event than we really do.</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do superstitions act as secondary control methods?</a:t>
            </a:r>
            <a:endParaRPr lang="en-US" b="1" dirty="0"/>
          </a:p>
          <a:p>
            <a:pPr marL="0" lvl="0" indent="0">
              <a:spcBef>
                <a:spcPts val="0"/>
              </a:spcBef>
              <a:buNone/>
            </a:pPr>
            <a:endParaRPr lang="en-US" b="1" dirty="0"/>
          </a:p>
          <a:p>
            <a:pPr lvl="0" indent="-256032">
              <a:spcBef>
                <a:spcPts val="0"/>
              </a:spcBef>
            </a:pPr>
            <a:r>
              <a:rPr lang="en-US" b="1" dirty="0"/>
              <a:t>5.5.1: Tempting Fate</a:t>
            </a:r>
          </a:p>
          <a:p>
            <a:pPr lvl="0" indent="-256032">
              <a:spcBef>
                <a:spcPts val="0"/>
              </a:spcBef>
            </a:pPr>
            <a:endParaRPr lang="en-US" b="1" dirty="0"/>
          </a:p>
          <a:p>
            <a:pPr lvl="0" indent="-256032">
              <a:spcBef>
                <a:spcPts val="0"/>
              </a:spcBef>
            </a:pPr>
            <a:r>
              <a:rPr lang="en-US" b="1" dirty="0"/>
              <a:t>5.5.1: Explain the concept of tempting fate</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Tempting fate</a:t>
            </a:r>
            <a:endParaRPr lang="en-IN"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irrationally assume that inconsequential behaviors control our future destiny. </a:t>
            </a:r>
          </a:p>
          <a:p>
            <a:pPr marL="457200" lvl="1" indent="0">
              <a:buFont typeface="Arial" pitchFamily="34" charset="0"/>
              <a:buNone/>
            </a:pPr>
            <a:endParaRPr lang="en-US" dirty="0">
              <a:effectLst/>
              <a:latin typeface="Arial"/>
              <a:ea typeface="Arial"/>
              <a:cs typeface="Arial"/>
            </a:endParaRPr>
          </a:p>
          <a:p>
            <a:pPr marL="0" lvl="0" indent="0">
              <a:buFont typeface="Arial" pitchFamily="34" charset="0"/>
              <a:buNone/>
            </a:pPr>
            <a:r>
              <a:rPr lang="en-US" sz="1200" b="1" i="0" u="none" strike="noStrike" kern="1200" cap="none" dirty="0">
                <a:solidFill>
                  <a:schemeClr val="dk1"/>
                </a:solidFill>
                <a:effectLst/>
                <a:latin typeface="Arial"/>
                <a:ea typeface="Arial"/>
                <a:cs typeface="Arial"/>
                <a:sym typeface="Arial"/>
              </a:rPr>
              <a:t>5.5.2: Mind Control</a:t>
            </a:r>
          </a:p>
          <a:p>
            <a:pPr marL="0" lvl="0" indent="0">
              <a:buFont typeface="Arial" pitchFamily="34" charset="0"/>
              <a:buNone/>
            </a:pPr>
            <a:endParaRPr lang="en-US" sz="1200" b="1"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1200" b="1" i="0" u="none" strike="noStrike" kern="1200" cap="none" dirty="0">
                <a:solidFill>
                  <a:schemeClr val="dk1"/>
                </a:solidFill>
                <a:effectLst/>
                <a:latin typeface="Arial"/>
                <a:ea typeface="Arial"/>
                <a:cs typeface="Arial"/>
                <a:sym typeface="Arial"/>
              </a:rPr>
              <a:t>5.5.2: Explain the concept of mind control</a:t>
            </a:r>
          </a:p>
          <a:p>
            <a:pPr marL="0" lvl="0"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Mind control</a:t>
            </a:r>
            <a:endParaRPr lang="en-IN"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a:t>
            </a:r>
            <a:r>
              <a:rPr lang="en-US" sz="1200" b="0" i="0" u="none" strike="noStrike" kern="1200" cap="none" dirty="0" err="1">
                <a:solidFill>
                  <a:schemeClr val="dk1"/>
                </a:solidFill>
                <a:effectLst/>
                <a:latin typeface="Arial"/>
                <a:ea typeface="Arial"/>
                <a:cs typeface="Arial"/>
                <a:sym typeface="Arial"/>
              </a:rPr>
              <a:t>Pronin</a:t>
            </a:r>
            <a:r>
              <a:rPr lang="en-US" sz="1200" b="0" i="0" u="none" strike="noStrike" kern="1200" cap="none" dirty="0">
                <a:solidFill>
                  <a:schemeClr val="dk1"/>
                </a:solidFill>
                <a:effectLst/>
                <a:latin typeface="Arial"/>
                <a:ea typeface="Arial"/>
                <a:cs typeface="Arial"/>
                <a:sym typeface="Arial"/>
              </a:rPr>
              <a:t> et al. (2006) study on voodoo dolls.</a:t>
            </a:r>
            <a:endParaRPr lang="en-IN" sz="2400" b="1" i="0" u="none" strike="noStrike" kern="1200" cap="none" dirty="0">
              <a:solidFill>
                <a:schemeClr val="dk1"/>
              </a:solidFill>
              <a:effectLst/>
              <a:latin typeface="Arial"/>
              <a:ea typeface="Arial"/>
              <a:cs typeface="Arial"/>
              <a:sym typeface="Arial"/>
            </a:endParaRPr>
          </a:p>
          <a:p>
            <a:pPr marL="0" indent="0">
              <a:buFont typeface="Arial" pitchFamily="34" charset="0"/>
              <a:buNone/>
            </a:pPr>
            <a:endParaRPr lang="en-IN" sz="12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endParaRPr lang="en-US" sz="1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b="1" dirty="0"/>
              <a:t>5.6: Analyze how the loss of autonomy can affect motivation</a:t>
            </a:r>
          </a:p>
          <a:p>
            <a:pPr lvl="0"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How do people respond to a lack of control?</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Psychological reactance is when people feel they are losing their freedom, they reassert their autonomy by doing the opposite of what was asked.</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Learned helplessness is when we try to take back control and fail.</a:t>
            </a:r>
          </a:p>
          <a:p>
            <a:pPr marL="457200" lvl="1" indent="0">
              <a:buFont typeface="Arial" pitchFamily="34" charset="0"/>
              <a:buNone/>
            </a:pPr>
            <a:endParaRPr lang="en-US" b="1" dirty="0"/>
          </a:p>
          <a:p>
            <a:pPr lvl="0" indent="-256032">
              <a:spcBef>
                <a:spcPts val="0"/>
              </a:spcBef>
            </a:pPr>
            <a:r>
              <a:rPr lang="en-US" sz="1200" b="1" i="0" u="none" strike="noStrike" kern="1200" cap="none" dirty="0">
                <a:solidFill>
                  <a:schemeClr val="dk1"/>
                </a:solidFill>
                <a:effectLst/>
                <a:latin typeface="Arial"/>
                <a:ea typeface="Arial"/>
                <a:cs typeface="Arial"/>
                <a:sym typeface="Arial"/>
              </a:rPr>
              <a:t>5.6.1: Reactance</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lvl="0" indent="-256032">
              <a:spcBef>
                <a:spcPts val="0"/>
              </a:spcBef>
            </a:pPr>
            <a:r>
              <a:rPr lang="en-US" sz="1200" b="1" i="0" u="none" strike="noStrike" kern="1200" cap="none" dirty="0">
                <a:solidFill>
                  <a:schemeClr val="dk1"/>
                </a:solidFill>
                <a:effectLst/>
                <a:latin typeface="Arial"/>
                <a:ea typeface="Arial"/>
                <a:cs typeface="Arial"/>
                <a:sym typeface="Arial"/>
              </a:rPr>
              <a:t>5.6.1: Describe the concept of reactance</a:t>
            </a:r>
            <a:endParaRPr lang="en-US" sz="1800" b="1" i="0" u="none" strike="noStrike" kern="1200" cap="none" dirty="0">
              <a:solidFill>
                <a:schemeClr val="dk1"/>
              </a:solidFill>
              <a:effectLst/>
              <a:latin typeface="Arial"/>
              <a:ea typeface="Arial"/>
              <a:cs typeface="Arial"/>
              <a:sym typeface="Arial"/>
            </a:endParaRPr>
          </a:p>
          <a:p>
            <a:pPr marL="457200" lvl="1"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Reactance</a:t>
            </a:r>
            <a:endParaRPr lang="en-IN"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5.6: Warning Labels on Interest in Violent Television.</a:t>
            </a:r>
            <a:endParaRPr lang="en-IN" sz="36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b="1" dirty="0"/>
              <a:t>5.6.2: Learned Helplessness</a:t>
            </a:r>
          </a:p>
          <a:p>
            <a:pPr marL="0" lvl="0" indent="0">
              <a:spcBef>
                <a:spcPts val="0"/>
              </a:spcBef>
              <a:buNone/>
            </a:pPr>
            <a:endParaRPr lang="en-US" b="1" dirty="0"/>
          </a:p>
          <a:p>
            <a:pPr lvl="0" indent="-256032">
              <a:spcBef>
                <a:spcPts val="0"/>
              </a:spcBef>
            </a:pPr>
            <a:r>
              <a:rPr lang="en-US" b="1" dirty="0"/>
              <a:t>5.6.2: Explain the concept of learned helplessness</a:t>
            </a:r>
            <a:endParaRPr lang="en-US" sz="1800" b="1" i="0" u="none" strike="noStrike" kern="1200" cap="none" dirty="0">
              <a:solidFill>
                <a:schemeClr val="dk1"/>
              </a:solidFill>
              <a:effectLst/>
              <a:latin typeface="Arial"/>
              <a:ea typeface="Arial"/>
              <a:cs typeface="Arial"/>
              <a:sym typeface="Arial"/>
            </a:endParaRPr>
          </a:p>
          <a:p>
            <a:pPr marL="457200" lvl="1"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Learned helplessness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Seligman and Maier (1967) and dogs.</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can this situation apply to human behavior?</a:t>
            </a:r>
            <a:endParaRPr lang="en-IN" sz="48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b="1" dirty="0"/>
              <a:t>5.7: Contrast the potential reasons people may desire a lack of control </a:t>
            </a:r>
          </a:p>
          <a:p>
            <a:pPr marL="0" lvl="0" indent="0">
              <a:spcBef>
                <a:spcPts val="0"/>
              </a:spcBef>
              <a:buNone/>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Why do people sometimes desire a lack of control?</a:t>
            </a:r>
            <a:endParaRPr lang="en-IN"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In game shows and when we visit professionals, we are more likely to give up control.</a:t>
            </a:r>
          </a:p>
          <a:p>
            <a:pPr marL="457200" lvl="1" indent="0">
              <a:buFont typeface="Arial" pitchFamily="34" charset="0"/>
              <a:buNone/>
            </a:pPr>
            <a:endParaRPr lang="en-US" b="1" dirty="0"/>
          </a:p>
          <a:p>
            <a:pPr lvl="0" indent="-256032">
              <a:spcBef>
                <a:spcPts val="0"/>
              </a:spcBef>
            </a:pPr>
            <a:r>
              <a:rPr lang="en-US" b="1" dirty="0"/>
              <a:t>5.7.1: Too Much or Too Little Choice</a:t>
            </a:r>
          </a:p>
          <a:p>
            <a:pPr lvl="0" indent="-256032">
              <a:spcBef>
                <a:spcPts val="0"/>
              </a:spcBef>
            </a:pPr>
            <a:endParaRPr lang="en-US" b="1" dirty="0"/>
          </a:p>
          <a:p>
            <a:pPr lvl="0" indent="-256032">
              <a:spcBef>
                <a:spcPts val="0"/>
              </a:spcBef>
            </a:pPr>
            <a:r>
              <a:rPr lang="en-US" b="1" dirty="0"/>
              <a:t>5.7.1: Explain how choice can affect motivation</a:t>
            </a:r>
            <a:endParaRPr lang="en-US" sz="1800" b="1" i="0" u="none" strike="noStrike" kern="1200" cap="none" dirty="0">
              <a:solidFill>
                <a:schemeClr val="dk1"/>
              </a:solidFill>
              <a:effectLst/>
              <a:latin typeface="Arial"/>
              <a:ea typeface="Arial"/>
              <a:cs typeface="Arial"/>
              <a:sym typeface="Arial"/>
            </a:endParaRPr>
          </a:p>
          <a:p>
            <a:pPr marL="457200" lvl="1"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Too much or too little choice?</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we have too many choices, it often decreases our motivation.</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more choices we have, the more information we have to gather on each choice.</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a:t>
            </a:r>
            <a:r>
              <a:rPr lang="en-US" sz="1200" b="0" i="0" u="none" strike="noStrike" kern="1200" cap="none" dirty="0" err="1">
                <a:solidFill>
                  <a:schemeClr val="dk1"/>
                </a:solidFill>
                <a:effectLst/>
                <a:latin typeface="Arial"/>
                <a:ea typeface="Arial"/>
                <a:cs typeface="Arial"/>
                <a:sym typeface="Arial"/>
              </a:rPr>
              <a:t>satisficer</a:t>
            </a:r>
            <a:r>
              <a:rPr lang="en-US" sz="1200" b="0" i="0" u="none" strike="noStrike" kern="1200" cap="none" dirty="0">
                <a:solidFill>
                  <a:schemeClr val="dk1"/>
                </a:solidFill>
                <a:effectLst/>
                <a:latin typeface="Arial"/>
                <a:ea typeface="Arial"/>
                <a:cs typeface="Arial"/>
                <a:sym typeface="Arial"/>
              </a:rPr>
              <a:t> accepts a good-enough choice.</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a:t>
            </a:r>
            <a:r>
              <a:rPr lang="en-US" sz="1200" b="0" i="0" u="none" strike="noStrike" kern="1200" cap="none" dirty="0" err="1">
                <a:solidFill>
                  <a:schemeClr val="dk1"/>
                </a:solidFill>
                <a:effectLst/>
                <a:latin typeface="Arial"/>
                <a:ea typeface="Arial"/>
                <a:cs typeface="Arial"/>
                <a:sym typeface="Arial"/>
              </a:rPr>
              <a:t>maximiser</a:t>
            </a:r>
            <a:r>
              <a:rPr lang="en-US" sz="1200" b="0" i="0" u="none" strike="noStrike" kern="1200" cap="none" dirty="0">
                <a:solidFill>
                  <a:schemeClr val="dk1"/>
                </a:solidFill>
                <a:effectLst/>
                <a:latin typeface="Arial"/>
                <a:ea typeface="Arial"/>
                <a:cs typeface="Arial"/>
                <a:sym typeface="Arial"/>
              </a:rPr>
              <a:t> is someone who always wants to make the best possible decision.</a:t>
            </a:r>
            <a:endParaRPr lang="en-IN" sz="66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b="1" dirty="0"/>
              <a:t>5.7: Contrast the potential reasons people may desire a lack of control </a:t>
            </a:r>
          </a:p>
          <a:p>
            <a:pPr marL="0" lvl="0" indent="0">
              <a:spcBef>
                <a:spcPts val="0"/>
              </a:spcBef>
              <a:buNone/>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Why do people sometimes desire a lack of control?</a:t>
            </a:r>
            <a:endParaRPr lang="en-IN"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In game shows and when we visit professionals, we are more likely to give up control.</a:t>
            </a:r>
          </a:p>
          <a:p>
            <a:pPr marL="457200" lvl="1" indent="0">
              <a:buFont typeface="Arial" pitchFamily="34" charset="0"/>
              <a:buNone/>
            </a:pPr>
            <a:endParaRPr lang="en-US" b="1" dirty="0"/>
          </a:p>
          <a:p>
            <a:pPr lvl="0" indent="-256032">
              <a:spcBef>
                <a:spcPts val="0"/>
              </a:spcBef>
            </a:pPr>
            <a:r>
              <a:rPr lang="en-US" b="1" dirty="0"/>
              <a:t>5.7.1: Too Much or Too Little Choice</a:t>
            </a:r>
          </a:p>
          <a:p>
            <a:pPr lvl="0" indent="-256032">
              <a:spcBef>
                <a:spcPts val="0"/>
              </a:spcBef>
            </a:pPr>
            <a:endParaRPr lang="en-US" b="1" dirty="0"/>
          </a:p>
          <a:p>
            <a:pPr lvl="0" indent="-256032">
              <a:spcBef>
                <a:spcPts val="0"/>
              </a:spcBef>
            </a:pPr>
            <a:r>
              <a:rPr lang="en-US" b="1" dirty="0"/>
              <a:t>5.7.1: Explain how choice can affect motivation</a:t>
            </a:r>
            <a:endParaRPr lang="en-US" sz="1800" b="1" i="0" u="none" strike="noStrike" kern="1200" cap="none" dirty="0">
              <a:solidFill>
                <a:schemeClr val="dk1"/>
              </a:solidFill>
              <a:effectLst/>
              <a:latin typeface="Arial"/>
              <a:ea typeface="Arial"/>
              <a:cs typeface="Arial"/>
              <a:sym typeface="Arial"/>
            </a:endParaRPr>
          </a:p>
          <a:p>
            <a:pPr marL="457200" lvl="1"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Too much or too little choice?</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we have too many choices, it often decreases our motivation.</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more choices we have, the more information we have to gather on each choice.</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a:t>
            </a:r>
            <a:r>
              <a:rPr lang="en-US" sz="1200" b="0" i="0" u="none" strike="noStrike" kern="1200" cap="none" dirty="0" err="1">
                <a:solidFill>
                  <a:schemeClr val="dk1"/>
                </a:solidFill>
                <a:effectLst/>
                <a:latin typeface="Arial"/>
                <a:ea typeface="Arial"/>
                <a:cs typeface="Arial"/>
                <a:sym typeface="Arial"/>
              </a:rPr>
              <a:t>satisficer</a:t>
            </a:r>
            <a:r>
              <a:rPr lang="en-US" sz="1200" b="0" i="0" u="none" strike="noStrike" kern="1200" cap="none" dirty="0">
                <a:solidFill>
                  <a:schemeClr val="dk1"/>
                </a:solidFill>
                <a:effectLst/>
                <a:latin typeface="Arial"/>
                <a:ea typeface="Arial"/>
                <a:cs typeface="Arial"/>
                <a:sym typeface="Arial"/>
              </a:rPr>
              <a:t> accepts a good-enough choice.</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a:t>
            </a:r>
            <a:r>
              <a:rPr lang="en-US" sz="1200" b="0" i="0" u="none" strike="noStrike" kern="1200" cap="none" dirty="0" err="1">
                <a:solidFill>
                  <a:schemeClr val="dk1"/>
                </a:solidFill>
                <a:effectLst/>
                <a:latin typeface="Arial"/>
                <a:ea typeface="Arial"/>
                <a:cs typeface="Arial"/>
                <a:sym typeface="Arial"/>
              </a:rPr>
              <a:t>maximiser</a:t>
            </a:r>
            <a:r>
              <a:rPr lang="en-US" sz="1200" b="0" i="0" u="none" strike="noStrike" kern="1200" cap="none" dirty="0">
                <a:solidFill>
                  <a:schemeClr val="dk1"/>
                </a:solidFill>
                <a:effectLst/>
                <a:latin typeface="Arial"/>
                <a:ea typeface="Arial"/>
                <a:cs typeface="Arial"/>
                <a:sym typeface="Arial"/>
              </a:rPr>
              <a:t> is someone who always wants to make the best possible decision.</a:t>
            </a:r>
            <a:endParaRPr lang="en-IN" sz="66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0119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As shown by the panic button effect, just believing you have control can be beneficial. Autonomy is a strong predictor of well-being, and people who pursue goals that fit them well are more satisfied.</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Attributions can be 1) internal or external; and 2) stable or unstable. Internal attributions are more beneficial than external attributions.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a:t>
            </a:r>
            <a:r>
              <a:rPr lang="en-US" sz="1200" b="0" i="0" u="none" strike="noStrike" kern="1200" cap="none" dirty="0" err="1">
                <a:solidFill>
                  <a:schemeClr val="dk1"/>
                </a:solidFill>
                <a:effectLst/>
                <a:latin typeface="Arial"/>
                <a:ea typeface="Arial"/>
                <a:cs typeface="Arial"/>
                <a:sym typeface="Arial"/>
              </a:rPr>
              <a:t>overjustification</a:t>
            </a:r>
            <a:r>
              <a:rPr lang="en-US" sz="1200" b="0" i="0" u="none" strike="noStrike" kern="1200" cap="none" dirty="0">
                <a:solidFill>
                  <a:schemeClr val="dk1"/>
                </a:solidFill>
                <a:effectLst/>
                <a:latin typeface="Arial"/>
                <a:ea typeface="Arial"/>
                <a:cs typeface="Arial"/>
                <a:sym typeface="Arial"/>
              </a:rPr>
              <a:t> effect occurs because it decreases autonomy and is most likely to occur when the task is interesting, the extrinsic reward is expected, and the reward is material.</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illusion of control is good for mental health and causes people to assume they can control or predict chance events.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Tempting fate and mind control are two forms of magical thinking, which stems from the illusion of control.</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people lose autonomy, they may become reactive by doing the opposite of what they were told to do. When a loss of control persists, then people often experience learned helplessness.</a:t>
            </a:r>
            <a:endParaRPr lang="en-IN" sz="1200" b="0" i="0" u="none" strike="noStrike" kern="1200" cap="none" dirty="0">
              <a:solidFill>
                <a:schemeClr val="dk1"/>
              </a:solidFill>
              <a:effectLst/>
              <a:latin typeface="Arial"/>
              <a:ea typeface="Arial"/>
              <a:cs typeface="Arial"/>
              <a:sym typeface="Arial"/>
            </a:endParaRPr>
          </a:p>
          <a:p>
            <a:pPr marL="17145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For the most part, a high level of control is best, but when there are too many choices, then people’s motivation decreases.</a:t>
            </a:r>
            <a:endParaRPr lang="en-IN" sz="1600" b="0" i="0" u="none" strike="noStrike" kern="1200" cap="none" dirty="0">
              <a:solidFill>
                <a:schemeClr val="dk1"/>
              </a:solidFill>
              <a:effectLst/>
              <a:latin typeface="Arial"/>
              <a:ea typeface="Arial"/>
              <a:cs typeface="Arial"/>
              <a:sym typeface="Arial"/>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Slide 2 is list of textbook LO numbers and statements</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need for autonomy represents a basic desire for personal control.</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Attributions refer to people’s beliefs about the cause of a particular outcome and can be in a variety of forms.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a:t>
            </a:r>
            <a:r>
              <a:rPr lang="en-US" sz="1200" b="0" i="0" u="none" strike="noStrike" kern="1200" cap="none" dirty="0" err="1">
                <a:solidFill>
                  <a:schemeClr val="dk1"/>
                </a:solidFill>
                <a:effectLst/>
                <a:latin typeface="Arial"/>
                <a:ea typeface="Arial"/>
                <a:cs typeface="Arial"/>
                <a:sym typeface="Arial"/>
              </a:rPr>
              <a:t>overjustification</a:t>
            </a:r>
            <a:r>
              <a:rPr lang="en-US" sz="1200" b="0" i="0" u="none" strike="noStrike" kern="1200" cap="none" dirty="0">
                <a:solidFill>
                  <a:schemeClr val="dk1"/>
                </a:solidFill>
                <a:effectLst/>
                <a:latin typeface="Arial"/>
                <a:ea typeface="Arial"/>
                <a:cs typeface="Arial"/>
                <a:sym typeface="Arial"/>
              </a:rPr>
              <a:t> effect tells us that motivation decreases when people are given an extrinsic reward for a task that is already intrinsically rewarding.</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Most people overestimate the amount of control they have in their lives.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illusion of control leads to magical thinking, such as tempting fate.</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people feel their freedom is being taken away, they can be reactive and then possibly show learned helplessness.</a:t>
            </a:r>
            <a:endParaRPr lang="en-IN" sz="1200" b="0" i="0" u="none" strike="noStrike" kern="1200" cap="none" dirty="0">
              <a:solidFill>
                <a:schemeClr val="dk1"/>
              </a:solidFill>
              <a:effectLst/>
              <a:latin typeface="Arial"/>
              <a:ea typeface="Arial"/>
              <a:cs typeface="Arial"/>
              <a:sym typeface="Arial"/>
            </a:endParaRPr>
          </a:p>
          <a:p>
            <a:pPr marL="17145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Having too many options decreases motivation to do well.</a:t>
            </a:r>
            <a:endParaRPr lang="en-US" sz="2800" b="0" i="0" u="none" strike="noStrike" kern="1200" cap="none" dirty="0">
              <a:solidFill>
                <a:schemeClr val="dk1"/>
              </a:solidFill>
              <a:latin typeface="Arial"/>
              <a:ea typeface="Arial"/>
              <a:cs typeface="Arial"/>
              <a:sym typeface="Arial"/>
            </a:endParaRP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kern="1200" cap="none" dirty="0">
                <a:solidFill>
                  <a:schemeClr val="dk1"/>
                </a:solidFill>
                <a:effectLst/>
                <a:latin typeface="Arial"/>
                <a:ea typeface="Arial"/>
                <a:cs typeface="Arial"/>
                <a:sym typeface="Arial"/>
              </a:rPr>
              <a:t>5.1: Analyze the concept of autonomy as a core motive</a:t>
            </a:r>
            <a:endParaRPr lang="en-US" b="1" dirty="0"/>
          </a:p>
          <a:p>
            <a:pPr marL="0" marR="0" lvl="0" indent="0" algn="l" rtl="0">
              <a:spcBef>
                <a:spcPts val="0"/>
              </a:spcBef>
              <a:buSzPct val="25000"/>
              <a:buNone/>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Autonomy as a core motive</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Given a choice, people will choose a more painful option just to retain control.</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Autonomy is defined as a desire for freedom, personal control, and free choice.</a:t>
            </a:r>
            <a:endParaRPr lang="en-US" sz="1800" b="0" i="0" u="none" strike="noStrike" kern="1200" cap="none" dirty="0">
              <a:solidFill>
                <a:schemeClr val="dk1"/>
              </a:solidFill>
              <a:effectLst/>
              <a:latin typeface="Arial"/>
              <a:ea typeface="Arial"/>
              <a:cs typeface="Arial"/>
              <a:sym typeface="Arial"/>
            </a:endParaRPr>
          </a:p>
          <a:p>
            <a:pPr marL="457200" lvl="1" indent="0">
              <a:buFont typeface="Arial" pitchFamily="34" charset="0"/>
              <a:buNone/>
            </a:pPr>
            <a:endParaRPr lang="en-US" b="1" dirty="0"/>
          </a:p>
          <a:p>
            <a:pPr marL="0" lvl="0" indent="0">
              <a:buFont typeface="Arial" panose="020B0604020202020204" pitchFamily="34" charset="0"/>
              <a:buNone/>
            </a:pPr>
            <a:r>
              <a:rPr lang="en-US" sz="1200" b="1" i="0" u="none" strike="noStrike" kern="1200" cap="none" dirty="0">
                <a:solidFill>
                  <a:schemeClr val="dk1"/>
                </a:solidFill>
                <a:effectLst/>
                <a:latin typeface="Arial"/>
                <a:ea typeface="Arial"/>
                <a:cs typeface="Arial"/>
                <a:sym typeface="Arial"/>
              </a:rPr>
              <a:t>5.1.1: Panic Button Effect</a:t>
            </a:r>
            <a:endParaRPr lang="en-US" sz="1200" b="1" dirty="0">
              <a:effectLst/>
              <a:latin typeface="Arial"/>
              <a:ea typeface="Arial"/>
            </a:endParaRP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r>
              <a:rPr lang="en-US" sz="1200" b="1" i="0" u="none" strike="noStrike" kern="1200" cap="none" dirty="0">
                <a:solidFill>
                  <a:schemeClr val="dk1"/>
                </a:solidFill>
                <a:effectLst/>
                <a:latin typeface="Arial"/>
                <a:ea typeface="Arial"/>
                <a:cs typeface="Arial"/>
                <a:sym typeface="Arial"/>
              </a:rPr>
              <a:t>5.1.1: Describe the panic button effect</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the panic button effect?</a:t>
            </a:r>
            <a:endParaRPr lang="en-IN"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Describe the experiment with the buzzer by Glass, Singer, and Friedman (1969).</a:t>
            </a:r>
          </a:p>
          <a:p>
            <a:pPr marL="0" lvl="0" indent="0">
              <a:buFont typeface="Arial" pitchFamily="34" charset="0"/>
              <a:buNone/>
            </a:pPr>
            <a:endParaRPr lang="en-US" dirty="0">
              <a:effectLst/>
              <a:latin typeface="Arial"/>
              <a:ea typeface="Arial"/>
              <a:cs typeface="Arial"/>
            </a:endParaRPr>
          </a:p>
          <a:p>
            <a:pPr marL="0" lvl="0" indent="0">
              <a:buFont typeface="Arial" pitchFamily="34" charset="0"/>
              <a:buNone/>
            </a:pPr>
            <a:r>
              <a:rPr lang="en-US" sz="1200" b="1" i="0" u="none" strike="noStrike" kern="1200" cap="none" dirty="0">
                <a:solidFill>
                  <a:schemeClr val="dk1"/>
                </a:solidFill>
                <a:effectLst/>
                <a:latin typeface="Arial"/>
                <a:ea typeface="Arial"/>
                <a:cs typeface="Arial"/>
                <a:sym typeface="Arial"/>
              </a:rPr>
              <a:t>5.1.2: Is Control More Desirable Than Money?</a:t>
            </a:r>
          </a:p>
          <a:p>
            <a:pPr marL="0" lvl="0" indent="0">
              <a:buFont typeface="Arial" pitchFamily="34" charset="0"/>
              <a:buNone/>
            </a:pPr>
            <a:endParaRPr lang="en-US" sz="1200" b="1"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1200" b="1" i="0" u="none" strike="noStrike" kern="1200" cap="none" dirty="0">
                <a:solidFill>
                  <a:schemeClr val="dk1"/>
                </a:solidFill>
                <a:effectLst/>
                <a:latin typeface="Arial"/>
                <a:ea typeface="Arial"/>
                <a:cs typeface="Arial"/>
                <a:sym typeface="Arial"/>
              </a:rPr>
              <a:t>5.1.2: Explain the relationship between control and money</a:t>
            </a:r>
          </a:p>
          <a:p>
            <a:pPr marL="0" lvl="0"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Is control more desirable than money?</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Psychology PhDs earn less than many other fields, but they have more autonomy.</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greater sense of autonomy is associated with greater well-being. Wealth was not directly associated with well-being.</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5.1: Motivation: Money Versus Control.</a:t>
            </a:r>
            <a:endParaRPr lang="en-US" sz="2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5.1.3: Autonomy Elicits Behaviors</a:t>
            </a:r>
          </a:p>
          <a:p>
            <a:pPr indent="-256032">
              <a:spcBef>
                <a:spcPts val="0"/>
              </a:spcBef>
            </a:pPr>
            <a:endParaRPr lang="en-US" b="1" dirty="0"/>
          </a:p>
          <a:p>
            <a:pPr indent="-256032">
              <a:spcBef>
                <a:spcPts val="0"/>
              </a:spcBef>
            </a:pPr>
            <a:r>
              <a:rPr lang="en-US" b="1" dirty="0"/>
              <a:t>5.1.3: Analyze how autonomy elicits behaviors</a:t>
            </a:r>
            <a:endParaRPr lang="en-US" sz="1200" b="1"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How does autonomy elicit behavior?</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Autonomy is one of the three core human motives that drive behavior.</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 lack autonomy seek activities to restore it.</a:t>
            </a:r>
            <a:endParaRPr lang="en-US" sz="1800" b="0" i="0" u="none" strike="noStrike" kern="1200" cap="none" dirty="0">
              <a:solidFill>
                <a:schemeClr val="dk1"/>
              </a:solidFill>
              <a:effectLst/>
              <a:latin typeface="Arial"/>
              <a:ea typeface="Arial"/>
              <a:cs typeface="Arial"/>
              <a:sym typeface="Arial"/>
            </a:endParaRPr>
          </a:p>
          <a:p>
            <a:pPr marL="0" lvl="0" indent="0">
              <a:buFont typeface="Arial" pitchFamily="34" charset="0"/>
              <a:buNone/>
            </a:pPr>
            <a:endParaRPr lang="en-US" dirty="0">
              <a:effectLst/>
              <a:latin typeface="Arial"/>
              <a:ea typeface="Arial"/>
              <a:cs typeface="Arial"/>
            </a:endParaRPr>
          </a:p>
          <a:p>
            <a:pPr lvl="0" indent="-256032">
              <a:spcBef>
                <a:spcPts val="0"/>
              </a:spcBef>
            </a:pPr>
            <a:r>
              <a:rPr lang="en-US" b="1" dirty="0"/>
              <a:t>5.1.4: Autonomy Produces Positive Outcomes</a:t>
            </a:r>
          </a:p>
          <a:p>
            <a:pPr lvl="0" indent="-256032">
              <a:spcBef>
                <a:spcPts val="0"/>
              </a:spcBef>
            </a:pPr>
            <a:endParaRPr lang="en-US" b="1" dirty="0"/>
          </a:p>
          <a:p>
            <a:pPr lvl="0" indent="-256032">
              <a:spcBef>
                <a:spcPts val="0"/>
              </a:spcBef>
            </a:pPr>
            <a:r>
              <a:rPr lang="en-US" b="1" dirty="0"/>
              <a:t>5.1.4: Explain how autonomy produces positive outcomes</a:t>
            </a:r>
            <a:endParaRPr lang="en-US" sz="1200" b="1" i="0" u="none" strike="noStrike" kern="1200" cap="none" dirty="0">
              <a:solidFill>
                <a:schemeClr val="dk1"/>
              </a:solidFill>
              <a:effectLst/>
              <a:latin typeface="Arial"/>
              <a:ea typeface="Arial"/>
              <a:cs typeface="Arial"/>
              <a:sym typeface="Arial"/>
            </a:endParaRPr>
          </a:p>
          <a:p>
            <a:pPr marL="0" lvl="0"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How does autonomy produce positive outcomes?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 pursue goals that fulfill autonomy have higher levels of well-being. </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Autonomous motivation has been linked to greater conceptual understanding and goal achievement.</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Autonomy increases brain-based sensitivity to failure.</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Given your understanding of autonomy, how is it used as a punishment? Why?</a:t>
            </a:r>
          </a:p>
          <a:p>
            <a:pPr marL="457200" lvl="1" indent="0">
              <a:buFont typeface="Arial" pitchFamily="34" charset="0"/>
              <a:buNone/>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Pursuing the “right” goals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Self-concordance means that the goal fits with the individual’s sense of self.</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does self-concordance translate to your career goals?</a:t>
            </a:r>
            <a:endParaRPr lang="en-US" sz="40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5.1.5: Autonomy Is Universal</a:t>
            </a:r>
          </a:p>
          <a:p>
            <a:pPr indent="-256032">
              <a:spcBef>
                <a:spcPts val="0"/>
              </a:spcBef>
            </a:pPr>
            <a:endParaRPr lang="en-US" b="1" dirty="0"/>
          </a:p>
          <a:p>
            <a:pPr indent="-256032">
              <a:spcBef>
                <a:spcPts val="0"/>
              </a:spcBef>
            </a:pPr>
            <a:r>
              <a:rPr lang="en-US" b="1" dirty="0"/>
              <a:t>5.1.5: Describe the universality of autonomy</a:t>
            </a:r>
            <a:endParaRPr lang="en-US" sz="1200" b="1" i="0" u="none" strike="noStrike" kern="1200" cap="none" dirty="0">
              <a:solidFill>
                <a:schemeClr val="dk1"/>
              </a:solidFill>
              <a:effectLst/>
              <a:latin typeface="Arial"/>
              <a:ea typeface="Arial"/>
              <a:cs typeface="Arial"/>
              <a:sym typeface="Arial"/>
            </a:endParaRPr>
          </a:p>
          <a:p>
            <a:pPr marL="0" lvl="0" indent="0">
              <a:buFont typeface="Arial" pitchFamily="34" charset="0"/>
              <a:buNone/>
            </a:pPr>
            <a:endParaRPr lang="en-IN" dirty="0">
              <a:effectLst/>
              <a:latin typeface="Arial"/>
              <a:ea typeface="Arial"/>
              <a:cs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How is autonomy universal?</a:t>
            </a:r>
            <a:endParaRPr lang="en-IN"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Studies show that throughout the world, greater autonomy is associated with higher levels of well-being.</a:t>
            </a:r>
            <a:endParaRPr lang="en-US" sz="40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sz="1200" b="1" i="0" u="none" strike="noStrike" kern="1200" cap="none" dirty="0">
                <a:solidFill>
                  <a:schemeClr val="dk1"/>
                </a:solidFill>
                <a:effectLst/>
                <a:latin typeface="Arial"/>
                <a:ea typeface="Arial"/>
                <a:cs typeface="Arial"/>
                <a:sym typeface="Arial"/>
              </a:rPr>
              <a:t>5.2: Analyze the attribution theory</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Attribution theory</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Determining the causes of behavior helps lead to autonomy.</a:t>
            </a:r>
          </a:p>
          <a:p>
            <a:pPr marL="457200" lvl="1" indent="0">
              <a:buFont typeface="Arial" pitchFamily="34" charset="0"/>
              <a:buNone/>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When do we search for causal attributions?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engage in </a:t>
            </a:r>
            <a:r>
              <a:rPr lang="en-US" sz="1200" b="0" i="0" u="none" strike="noStrike" kern="1200" cap="none" dirty="0" err="1">
                <a:solidFill>
                  <a:schemeClr val="dk1"/>
                </a:solidFill>
                <a:effectLst/>
                <a:latin typeface="Arial"/>
                <a:ea typeface="Arial"/>
                <a:cs typeface="Arial"/>
                <a:sym typeface="Arial"/>
              </a:rPr>
              <a:t>attributional</a:t>
            </a:r>
            <a:r>
              <a:rPr lang="en-US" sz="1200" b="0" i="0" u="none" strike="noStrike" kern="1200" cap="none" dirty="0">
                <a:solidFill>
                  <a:schemeClr val="dk1"/>
                </a:solidFill>
                <a:effectLst/>
                <a:latin typeface="Arial"/>
                <a:ea typeface="Arial"/>
                <a:cs typeface="Arial"/>
                <a:sym typeface="Arial"/>
              </a:rPr>
              <a:t> thinking as a way of regaining some control.</a:t>
            </a:r>
            <a:endParaRPr lang="en-IN" sz="4000" b="1" i="0" u="none" strike="noStrike" kern="1200" cap="none" dirty="0">
              <a:solidFill>
                <a:schemeClr val="dk1"/>
              </a:solidFill>
              <a:effectLst/>
              <a:latin typeface="Arial"/>
              <a:ea typeface="Arial"/>
              <a:cs typeface="Arial"/>
              <a:sym typeface="Arial"/>
            </a:endParaRPr>
          </a:p>
          <a:p>
            <a:pPr marL="457200" lvl="1" indent="0">
              <a:buFont typeface="Arial" pitchFamily="34" charset="0"/>
              <a:buNone/>
            </a:pPr>
            <a:endParaRPr lang="en-US" sz="1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25" name="Shape 25"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8"/>
        <p:cNvGrpSpPr/>
        <p:nvPr/>
      </p:nvGrpSpPr>
      <p:grpSpPr>
        <a:xfrm>
          <a:off x="0" y="0"/>
          <a:ext cx="0" cy="0"/>
          <a:chOff x="0" y="0"/>
          <a:chExt cx="0" cy="0"/>
        </a:xfrm>
      </p:grpSpPr>
      <p:sp>
        <p:nvSpPr>
          <p:cNvPr id="80" name="Shape 8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5"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40" name="Shape 40"/>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7"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57200" y="637678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tastewisekid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revel-ise.pearson.com/eps/sanvan/api/item/300a91ff-e80c-461d-8498-2d4064da0799/1/file/burkley-ms-1e_Revel_v1/OPS/xhtml/bm01_pg0002.xhtml#P7001013404000000000000000003C0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revel-ise.pearson.com/eps/sanvan/api/item/300a91ff-e80c-461d-8498-2d4064da0799/1/file/burkley-ms-1e_Revel_v1/OPS/xhtml/bm01_pg0002.xhtml#P700101340400000000000000000303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evel-ise.pearson.com/eps/sanvan/api/item/300a91ff-e80c-461d-8498-2d4064da0799/1/file/burkley-ms-1e_Revel_v1/OPS/xhtml/bm01_pg0002.xhtml#P700101340400000000000000000305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revel-ise.pearson.com/eps/sanvan/api/item/300a91ff-e80c-461d-8498-2d4064da0799/1/file/burkley-ms-1e_Revel_v1/OPS/xhtml/bm01_pg0002.xhtml#P700101340400000000000000000391A"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revel-ise.pearson.com/eps/sanvan/api/item/300a91ff-e80c-461d-8498-2d4064da0799/1/file/burkley-ms-1e_Revel_v1/OPS/xhtml/bm01_pg0002.xhtml#P70010134040000000000000000033E2"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revel-ise.pearson.com/eps/sanvan/api/item/300a91ff-e80c-461d-8498-2d4064da0799/1/file/burkley-ms-1e_Revel_v1/OPS/xhtml/bm01_pg0002.xhtml#P7001013404000000000000000003222"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revel-ise.pearson.com/eps/sanvan/api/item/300a91ff-e80c-461d-8498-2d4064da0799/1/file/burkley-ms-1e_Revel_v1/OPS/xhtml/bm01_pg0002.xhtml#P700101340400000000000000000313E" TargetMode="External"/><Relationship Id="rId4" Type="http://schemas.openxmlformats.org/officeDocument/2006/relationships/hyperlink" Target="https://revel-ise.pearson.com/eps/sanvan/api/item/300a91ff-e80c-461d-8498-2d4064da0799/1/file/burkley-ms-1e_Revel_v1/OPS/xhtml/bm01_pg0001.xhtml#P70010134040000000000000000029F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revel-ise.pearson.com/eps/sanvan/api/item/300a91ff-e80c-461d-8498-2d4064da0799/1/file/burkley-ms-1e_Revel_v1/OPS/xhtml/bm01_pg0002.xhtml#P7001013404000000000000000003AC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revel-ise.pearson.com/eps/sanvan/api/item/300a91ff-e80c-461d-8498-2d4064da0799/1/file/burkley-ms-1e_Revel_v1/OPS/xhtml/bm01_pg0002.xhtml#P7001013404000000000000000002FE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revel-ise.pearson.com/eps/sanvan/api/item/300a91ff-e80c-461d-8498-2d4064da0799/1/file/burkley-ms-1e_Revel_v1/OPS/xhtml/bm01_pg0002.xhtml#P7001013404000000000000000002EF2" TargetMode="External"/><Relationship Id="rId4" Type="http://schemas.openxmlformats.org/officeDocument/2006/relationships/hyperlink" Target="https://revel-ise.pearson.com/eps/sanvan/api/item/300a91ff-e80c-461d-8498-2d4064da0799/1/file/burkley-ms-1e_Revel_v1/OPS/xhtml/bm01_pg0002.xhtml#P7001013404000000000000000002EF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evel-ise.pearson.com/eps/sanvan/api/item/300a91ff-e80c-461d-8498-2d4064da0799/1/file/burkley-ms-1e_Revel_v1/OPS/xhtml/bm01_pg0002.xhtml#P7001013404000000000000000003306"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revel-ise.pearson.com/eps/sanvan/api/item/300a91ff-e80c-461d-8498-2d4064da0799/1/file/burkley-ms-1e_Revel_v1/OPS/xhtml/bm01_pg0002.xhtml#P7001013404000000000000000003D72" TargetMode="External"/><Relationship Id="rId4" Type="http://schemas.openxmlformats.org/officeDocument/2006/relationships/hyperlink" Target="https://revel-ise.pearson.com/eps/sanvan/api/item/300a91ff-e80c-461d-8498-2d4064da0799/1/file/burkley-ms-1e_Revel_v1/OPS/xhtml/bm01_pg0002.xhtml#P7001013404000000000000000003D6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lvl="0">
              <a:buSzPct val="25000"/>
            </a:pPr>
            <a:r>
              <a:rPr lang="en-IN" dirty="0" err="1"/>
              <a:t>Burkley</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90" name="Shape 90"/>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a:solidFill>
                  <a:srgbClr val="007FA3"/>
                </a:solidFill>
                <a:latin typeface="Arial"/>
                <a:ea typeface="Arial"/>
                <a:cs typeface="Arial"/>
                <a:sym typeface="Arial"/>
              </a:rPr>
              <a:t>First edition </a:t>
            </a:r>
          </a:p>
        </p:txBody>
      </p:sp>
      <p:pic>
        <p:nvPicPr>
          <p:cNvPr id="5122" name="Picture 2" descr="Front Cover: Motivation Science, First Edition by Edward Burkley/Melissa Burkle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0800000" flipH="1" flipV="1">
            <a:off x="478938" y="1705907"/>
            <a:ext cx="3374450" cy="4317972"/>
          </a:xfrm>
          <a:prstGeom prst="rect">
            <a:avLst/>
          </a:prstGeom>
          <a:noFill/>
          <a:extLst>
            <a:ext uri="{909E8E84-426E-40DD-AFC4-6F175D3DCCD1}">
              <a14:hiddenFill xmlns:a14="http://schemas.microsoft.com/office/drawing/2010/main">
                <a:solidFill>
                  <a:srgbClr val="FFFFFF"/>
                </a:solidFill>
              </a14:hiddenFill>
            </a:ext>
          </a:extLst>
        </p:spPr>
      </p:pic>
      <p:sp>
        <p:nvSpPr>
          <p:cNvPr id="92" name="Shape 92"/>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5</a:t>
            </a:r>
          </a:p>
        </p:txBody>
      </p:sp>
      <p:sp>
        <p:nvSpPr>
          <p:cNvPr id="93" name="Shape 93"/>
          <p:cNvSpPr txBox="1">
            <a:spLocks noGrp="1"/>
          </p:cNvSpPr>
          <p:nvPr>
            <p:ph type="body" idx="3"/>
          </p:nvPr>
        </p:nvSpPr>
        <p:spPr>
          <a:xfrm>
            <a:off x="5029200" y="3200400"/>
            <a:ext cx="3657600" cy="2925763"/>
          </a:xfrm>
          <a:prstGeom prst="rect">
            <a:avLst/>
          </a:prstGeom>
          <a:noFill/>
          <a:ln>
            <a:noFill/>
          </a:ln>
        </p:spPr>
        <p:txBody>
          <a:bodyPr lIns="0" tIns="0" rIns="0" bIns="0" anchor="t" anchorCtr="0">
            <a:noAutofit/>
          </a:bodyPr>
          <a:lstStyle/>
          <a:p>
            <a:pPr lvl="0">
              <a:buSzPct val="25000"/>
            </a:pPr>
            <a:r>
              <a:rPr lang="en-US" dirty="0"/>
              <a:t>Autonomy</a:t>
            </a:r>
          </a:p>
        </p:txBody>
      </p:sp>
      <p:sp>
        <p:nvSpPr>
          <p:cNvPr id="9" name="Shape 83"/>
          <p:cNvSpPr txBox="1"/>
          <p:nvPr/>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5.2: Attribution Theory (1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181600"/>
          </a:xfrm>
          <a:prstGeom prst="rect">
            <a:avLst/>
          </a:prstGeom>
          <a:noFill/>
          <a:ln>
            <a:noFill/>
          </a:ln>
        </p:spPr>
        <p:txBody>
          <a:bodyPr lIns="0" tIns="0" rIns="0" bIns="0" anchor="t" anchorCtr="0">
            <a:noAutofit/>
          </a:bodyPr>
          <a:lstStyle/>
          <a:p>
            <a:pPr indent="-256032">
              <a:spcBef>
                <a:spcPts val="0"/>
              </a:spcBef>
            </a:pPr>
            <a:r>
              <a:rPr lang="en-US" dirty="0"/>
              <a:t>5.2.1: Types of Attributions</a:t>
            </a:r>
          </a:p>
          <a:p>
            <a:pPr indent="-256032">
              <a:spcBef>
                <a:spcPts val="0"/>
              </a:spcBef>
            </a:pPr>
            <a:endParaRPr lang="en-US" dirty="0"/>
          </a:p>
          <a:p>
            <a:pPr indent="-256032">
              <a:spcBef>
                <a:spcPts val="0"/>
              </a:spcBef>
            </a:pPr>
            <a:r>
              <a:rPr lang="en-US" dirty="0"/>
              <a:t>5.2.1: Describe the types of attributions</a:t>
            </a:r>
          </a:p>
          <a:p>
            <a:pPr lvl="1"/>
            <a:r>
              <a:rPr lang="en-US" dirty="0"/>
              <a:t>Two dimensions of attributes</a:t>
            </a:r>
            <a:endParaRPr lang="en-IN" sz="2400" dirty="0"/>
          </a:p>
          <a:p>
            <a:pPr lvl="2">
              <a:buFont typeface="Arial" pitchFamily="34" charset="0"/>
              <a:buChar char="•"/>
            </a:pPr>
            <a:r>
              <a:rPr lang="en-US" dirty="0"/>
              <a:t>Locus</a:t>
            </a:r>
            <a:endParaRPr lang="en-IN" sz="2400" dirty="0"/>
          </a:p>
          <a:p>
            <a:pPr lvl="2">
              <a:buFont typeface="Arial" pitchFamily="34" charset="0"/>
              <a:buChar char="•"/>
            </a:pPr>
            <a:r>
              <a:rPr lang="en-US" dirty="0"/>
              <a:t>Stability</a:t>
            </a:r>
            <a:endParaRPr lang="en-IN" sz="2400" dirty="0"/>
          </a:p>
          <a:p>
            <a:pPr lvl="1"/>
            <a:r>
              <a:rPr lang="en-US" dirty="0"/>
              <a:t>The four possibilities of attributions</a:t>
            </a:r>
            <a:endParaRPr lang="en-IN" sz="2400" dirty="0"/>
          </a:p>
          <a:p>
            <a:pPr lvl="2">
              <a:buFont typeface="Arial" pitchFamily="34" charset="0"/>
              <a:buChar char="•"/>
            </a:pPr>
            <a:r>
              <a:rPr lang="en-US" dirty="0"/>
              <a:t>Ability</a:t>
            </a:r>
            <a:endParaRPr lang="en-IN" sz="2400" dirty="0"/>
          </a:p>
          <a:p>
            <a:pPr lvl="2">
              <a:buFont typeface="Arial" pitchFamily="34" charset="0"/>
              <a:buChar char="•"/>
            </a:pPr>
            <a:r>
              <a:rPr lang="en-US" dirty="0"/>
              <a:t>Effort</a:t>
            </a:r>
            <a:endParaRPr lang="en-IN" sz="2400" dirty="0"/>
          </a:p>
          <a:p>
            <a:pPr lvl="2">
              <a:buFont typeface="Arial" pitchFamily="34" charset="0"/>
              <a:buChar char="•"/>
            </a:pPr>
            <a:r>
              <a:rPr lang="en-US" dirty="0"/>
              <a:t>Difficulty</a:t>
            </a:r>
            <a:endParaRPr lang="en-IN" sz="2400" dirty="0"/>
          </a:p>
          <a:p>
            <a:pPr lvl="2">
              <a:buFont typeface="Arial" pitchFamily="34" charset="0"/>
              <a:buChar char="•"/>
            </a:pPr>
            <a:r>
              <a:rPr lang="en-US" dirty="0"/>
              <a:t>Luck</a:t>
            </a:r>
          </a:p>
          <a:p>
            <a:pPr marL="0" lvl="0" indent="0">
              <a:spcBef>
                <a:spcPts val="0"/>
              </a:spcBef>
              <a:buNone/>
            </a:pPr>
            <a:endParaRPr lang="en-US" dirty="0"/>
          </a:p>
          <a:p>
            <a:pPr lvl="0" indent="-256032">
              <a:spcBef>
                <a:spcPts val="0"/>
              </a:spcBef>
            </a:pP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049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5.2: Two Dimensions of Attributions: Locus and Stability</a:t>
            </a:r>
            <a:endParaRPr lang="en-US" b="1" i="0" u="none" strike="noStrike" cap="none" dirty="0">
              <a:solidFill>
                <a:srgbClr val="007FA3"/>
              </a:solidFill>
              <a:sym typeface="Times New Roman"/>
            </a:endParaRPr>
          </a:p>
        </p:txBody>
      </p:sp>
      <p:pic>
        <p:nvPicPr>
          <p:cNvPr id="2050" name="Picture 2" descr="A diagram shows the two dimensions of attributions as locus and stability. Locus is further bifurcated as internal and external attribution, while stability is bifurcated as stable and unstable attributio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57" y="1524000"/>
            <a:ext cx="6791100" cy="432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36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5.3: The Four Possibilities of Attributions</a:t>
            </a:r>
            <a:endParaRPr lang="en-US" b="1" i="0" u="none" strike="noStrike" cap="none" dirty="0">
              <a:solidFill>
                <a:srgbClr val="007FA3"/>
              </a:solidFill>
              <a:sym typeface="Times New Roman"/>
            </a:endParaRPr>
          </a:p>
        </p:txBody>
      </p:sp>
      <p:pic>
        <p:nvPicPr>
          <p:cNvPr id="3074" name="Picture 2" descr="&quot;A diagram shows the four possibilities of attributions as:&#10;  ●Internal plus stable is equal to ability ● Internal plus unstable is equal to effort ● External plus stable is equal to difficulty ● External plus unstable is equal to luck.&quo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790" y="1407421"/>
            <a:ext cx="6246422" cy="453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70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5.2: Attribution Theory (1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181600"/>
          </a:xfrm>
          <a:prstGeom prst="rect">
            <a:avLst/>
          </a:prstGeom>
          <a:noFill/>
          <a:ln>
            <a:noFill/>
          </a:ln>
        </p:spPr>
        <p:txBody>
          <a:bodyPr lIns="0" tIns="0" rIns="0" bIns="0" anchor="t" anchorCtr="0">
            <a:noAutofit/>
          </a:bodyPr>
          <a:lstStyle/>
          <a:p>
            <a:pPr indent="-256032">
              <a:spcBef>
                <a:spcPts val="0"/>
              </a:spcBef>
            </a:pPr>
            <a:r>
              <a:rPr lang="en-US" sz="2400" dirty="0"/>
              <a:t>5.2.2: Factors That Influence Attributions</a:t>
            </a:r>
          </a:p>
          <a:p>
            <a:pPr indent="-256032">
              <a:spcBef>
                <a:spcPts val="0"/>
              </a:spcBef>
            </a:pPr>
            <a:endParaRPr lang="en-US" sz="2400" dirty="0"/>
          </a:p>
          <a:p>
            <a:pPr indent="-256032">
              <a:spcBef>
                <a:spcPts val="0"/>
              </a:spcBef>
            </a:pPr>
            <a:r>
              <a:rPr lang="en-US" sz="2400" dirty="0"/>
              <a:t>5.2.2: Analyze the factors that influence attributions</a:t>
            </a:r>
          </a:p>
          <a:p>
            <a:pPr lvl="1"/>
            <a:r>
              <a:rPr lang="en-US" sz="2400" dirty="0"/>
              <a:t>Factors that influence attributions</a:t>
            </a:r>
            <a:endParaRPr lang="en-IN" sz="2400" dirty="0"/>
          </a:p>
          <a:p>
            <a:pPr lvl="2">
              <a:buFont typeface="Arial" pitchFamily="34" charset="0"/>
              <a:buChar char="•"/>
            </a:pPr>
            <a:r>
              <a:rPr lang="en-US" sz="2400" dirty="0"/>
              <a:t>Internal locus of control </a:t>
            </a:r>
            <a:r>
              <a:rPr lang="en-US" sz="2400" i="1" dirty="0">
                <a:solidFill>
                  <a:srgbClr val="00B050"/>
                </a:solidFill>
              </a:rPr>
              <a:t>(perceived control)</a:t>
            </a:r>
            <a:endParaRPr lang="en-IN" sz="2400" i="1" dirty="0">
              <a:solidFill>
                <a:srgbClr val="00B050"/>
              </a:solidFill>
            </a:endParaRPr>
          </a:p>
          <a:p>
            <a:pPr lvl="2">
              <a:buFont typeface="Arial" pitchFamily="34" charset="0"/>
              <a:buChar char="•"/>
            </a:pPr>
            <a:r>
              <a:rPr lang="en-US" sz="2400" dirty="0"/>
              <a:t>External locus of control </a:t>
            </a:r>
            <a:r>
              <a:rPr lang="en-US" sz="2400" i="1" dirty="0">
                <a:solidFill>
                  <a:srgbClr val="00B050"/>
                </a:solidFill>
              </a:rPr>
              <a:t>(perceived lack of control)</a:t>
            </a:r>
            <a:endParaRPr lang="en-IN" sz="2400" i="1" dirty="0">
              <a:solidFill>
                <a:srgbClr val="00B050"/>
              </a:solidFill>
            </a:endParaRPr>
          </a:p>
          <a:p>
            <a:pPr lvl="2">
              <a:buFont typeface="Arial" pitchFamily="34" charset="0"/>
              <a:buChar char="•"/>
            </a:pPr>
            <a:r>
              <a:rPr lang="en-US" sz="2400" dirty="0"/>
              <a:t>Situational differences </a:t>
            </a:r>
          </a:p>
          <a:p>
            <a:pPr marL="0" lvl="0" indent="0">
              <a:spcBef>
                <a:spcPts val="0"/>
              </a:spcBef>
              <a:buNone/>
            </a:pPr>
            <a:endParaRPr lang="en-US" dirty="0"/>
          </a:p>
          <a:p>
            <a:pPr lvl="0" indent="-256032">
              <a:spcBef>
                <a:spcPts val="0"/>
              </a:spcBef>
            </a:pP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720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5.3: </a:t>
            </a:r>
            <a:r>
              <a:rPr lang="en-US" dirty="0" err="1"/>
              <a:t>Overjustification</a:t>
            </a:r>
            <a:r>
              <a:rPr lang="en-US" dirty="0"/>
              <a:t> Effect (1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066800"/>
            <a:ext cx="8229600" cy="4953000"/>
          </a:xfrm>
          <a:prstGeom prst="rect">
            <a:avLst/>
          </a:prstGeom>
          <a:noFill/>
          <a:ln>
            <a:noFill/>
          </a:ln>
        </p:spPr>
        <p:txBody>
          <a:bodyPr lIns="0" tIns="0" rIns="0" bIns="0" anchor="t" anchorCtr="0">
            <a:noAutofit/>
          </a:bodyPr>
          <a:lstStyle/>
          <a:p>
            <a:pPr indent="-256032">
              <a:spcBef>
                <a:spcPts val="0"/>
              </a:spcBef>
            </a:pPr>
            <a:r>
              <a:rPr lang="en-US" dirty="0"/>
              <a:t>5.3: Evaluate the </a:t>
            </a:r>
            <a:r>
              <a:rPr lang="en-US" b="1" dirty="0" err="1"/>
              <a:t>overjustification</a:t>
            </a:r>
            <a:r>
              <a:rPr lang="en-US" dirty="0"/>
              <a:t> effect in relation to motivation</a:t>
            </a:r>
          </a:p>
          <a:p>
            <a:pPr lvl="1"/>
            <a:r>
              <a:rPr lang="en-US" dirty="0"/>
              <a:t>What is the </a:t>
            </a:r>
            <a:r>
              <a:rPr lang="en-US" dirty="0" err="1"/>
              <a:t>overjustification</a:t>
            </a:r>
            <a:r>
              <a:rPr lang="en-US" dirty="0"/>
              <a:t> effect?</a:t>
            </a:r>
            <a:endParaRPr lang="en-IN" sz="2400" dirty="0"/>
          </a:p>
          <a:p>
            <a:pPr lvl="2">
              <a:buFont typeface="Arial" pitchFamily="34" charset="0"/>
              <a:buChar char="•"/>
            </a:pPr>
            <a:r>
              <a:rPr lang="en-US" dirty="0"/>
              <a:t>Combining intrinsic and extrinsic motivation</a:t>
            </a:r>
            <a:endParaRPr lang="en-IN" sz="2400" dirty="0"/>
          </a:p>
          <a:p>
            <a:pPr lvl="2">
              <a:buFont typeface="Arial" pitchFamily="34" charset="0"/>
              <a:buChar char="•"/>
            </a:pPr>
            <a:r>
              <a:rPr lang="en-US" dirty="0"/>
              <a:t>Reduction in motivation when people are given an extrinsic reward for something they intrinsically enjoyed</a:t>
            </a:r>
          </a:p>
          <a:p>
            <a:pPr marL="0" lvl="0" indent="0">
              <a:spcBef>
                <a:spcPts val="0"/>
              </a:spcBef>
              <a:buNone/>
            </a:pPr>
            <a:endParaRPr lang="en-US" dirty="0"/>
          </a:p>
          <a:p>
            <a:pPr lvl="0" indent="-256032">
              <a:spcBef>
                <a:spcPts val="0"/>
              </a:spcBef>
            </a:pP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12176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685800"/>
          </a:xfrm>
          <a:prstGeom prst="rect">
            <a:avLst/>
          </a:prstGeom>
          <a:noFill/>
          <a:ln>
            <a:noFill/>
          </a:ln>
        </p:spPr>
        <p:txBody>
          <a:bodyPr lIns="0" tIns="0" rIns="0" bIns="0" anchor="b" anchorCtr="0">
            <a:noAutofit/>
          </a:bodyPr>
          <a:lstStyle/>
          <a:p>
            <a:pPr lvl="0">
              <a:buSzPct val="25000"/>
            </a:pPr>
            <a:r>
              <a:rPr lang="en-US" dirty="0"/>
              <a:t>Figure 5.4: </a:t>
            </a:r>
            <a:r>
              <a:rPr lang="en-US" dirty="0" err="1"/>
              <a:t>Overjustification</a:t>
            </a:r>
            <a:r>
              <a:rPr lang="en-US" dirty="0"/>
              <a:t> Effect</a:t>
            </a:r>
            <a:endParaRPr lang="en-US" b="1" i="0" u="none" strike="noStrike" cap="none" dirty="0">
              <a:solidFill>
                <a:srgbClr val="007FA3"/>
              </a:solidFill>
              <a:sym typeface="Times New Roman"/>
            </a:endParaRPr>
          </a:p>
        </p:txBody>
      </p:sp>
      <p:pic>
        <p:nvPicPr>
          <p:cNvPr id="4098" name="Picture 2" descr="&quot;The horizontal axis has two labels, initial trial and free trial. The vertical axis is labeled time spent on puzzles (minutes) and ranges from 1 to 6 in increments of 1. The data given in the graph is as follows:&#10;  ● Initial trial: Payment- 5.25 minutes and no payment- 3.5 minutes● Free trial: Payment- 3.25 minutes and no payment- 4 minutes. Text in the graph reads as: Motivation decreased for people who were initially paid to do the task.&quo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949" y="1143394"/>
            <a:ext cx="6580516" cy="487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41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5.3: </a:t>
            </a:r>
            <a:r>
              <a:rPr lang="en-US" dirty="0" err="1"/>
              <a:t>Overjustification</a:t>
            </a:r>
            <a:r>
              <a:rPr lang="en-US" dirty="0"/>
              <a:t> Effect (2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066800"/>
            <a:ext cx="8229600" cy="4953000"/>
          </a:xfrm>
          <a:prstGeom prst="rect">
            <a:avLst/>
          </a:prstGeom>
          <a:noFill/>
          <a:ln>
            <a:noFill/>
          </a:ln>
        </p:spPr>
        <p:txBody>
          <a:bodyPr lIns="0" tIns="0" rIns="0" bIns="0" anchor="t" anchorCtr="0">
            <a:noAutofit/>
          </a:bodyPr>
          <a:lstStyle/>
          <a:p>
            <a:pPr indent="-256032">
              <a:spcBef>
                <a:spcPts val="0"/>
              </a:spcBef>
            </a:pPr>
            <a:r>
              <a:rPr lang="en-US" sz="1800" dirty="0"/>
              <a:t>5.3.1: Examples of the </a:t>
            </a:r>
            <a:r>
              <a:rPr lang="en-US" sz="1800" dirty="0" err="1"/>
              <a:t>Overjustification</a:t>
            </a:r>
            <a:r>
              <a:rPr lang="en-US" sz="1800" dirty="0"/>
              <a:t> Effect</a:t>
            </a:r>
          </a:p>
          <a:p>
            <a:pPr indent="-256032">
              <a:spcBef>
                <a:spcPts val="0"/>
              </a:spcBef>
            </a:pPr>
            <a:endParaRPr lang="en-US" sz="1800" dirty="0"/>
          </a:p>
          <a:p>
            <a:pPr indent="-256032">
              <a:spcBef>
                <a:spcPts val="0"/>
              </a:spcBef>
            </a:pPr>
            <a:r>
              <a:rPr lang="en-US" sz="1800" dirty="0"/>
              <a:t>5.3.1: Describe examples of the </a:t>
            </a:r>
            <a:r>
              <a:rPr lang="en-US" sz="1800" dirty="0" err="1"/>
              <a:t>overjustification</a:t>
            </a:r>
            <a:r>
              <a:rPr lang="en-US" sz="1800" dirty="0"/>
              <a:t> effect</a:t>
            </a:r>
          </a:p>
          <a:p>
            <a:pPr lvl="1"/>
            <a:r>
              <a:rPr lang="en-US" sz="1800" dirty="0"/>
              <a:t>Examples of the </a:t>
            </a:r>
            <a:r>
              <a:rPr lang="en-US" sz="1800" dirty="0" err="1"/>
              <a:t>overjustification</a:t>
            </a:r>
            <a:r>
              <a:rPr lang="en-US" sz="1800" dirty="0"/>
              <a:t> effect</a:t>
            </a:r>
            <a:endParaRPr lang="en-IN" sz="1800" dirty="0"/>
          </a:p>
          <a:p>
            <a:pPr lvl="2">
              <a:buFont typeface="Arial" pitchFamily="34" charset="0"/>
              <a:buChar char="•"/>
            </a:pPr>
            <a:r>
              <a:rPr lang="en-US" sz="1800" dirty="0"/>
              <a:t>David Chappelle</a:t>
            </a:r>
            <a:endParaRPr lang="en-IN" sz="1800" dirty="0"/>
          </a:p>
          <a:p>
            <a:pPr lvl="2">
              <a:buFont typeface="Arial" pitchFamily="34" charset="0"/>
              <a:buChar char="•"/>
            </a:pPr>
            <a:r>
              <a:rPr lang="en-US" sz="1800" dirty="0"/>
              <a:t>Rewarding college students</a:t>
            </a:r>
          </a:p>
          <a:p>
            <a:pPr marL="0" lvl="0" indent="0">
              <a:spcBef>
                <a:spcPts val="0"/>
              </a:spcBef>
              <a:buNone/>
            </a:pPr>
            <a:endParaRPr lang="en-US" sz="1800" dirty="0"/>
          </a:p>
          <a:p>
            <a:pPr lvl="0" indent="-256032">
              <a:spcBef>
                <a:spcPts val="0"/>
              </a:spcBef>
            </a:pPr>
            <a:r>
              <a:rPr lang="en-US" sz="1800" dirty="0"/>
              <a:t>5.3.2: Why the </a:t>
            </a:r>
            <a:r>
              <a:rPr lang="en-US" sz="1800" dirty="0" err="1"/>
              <a:t>Overjustification</a:t>
            </a:r>
            <a:r>
              <a:rPr lang="en-US" sz="1800" dirty="0"/>
              <a:t> Effect Occurs</a:t>
            </a:r>
          </a:p>
          <a:p>
            <a:pPr lvl="0" indent="-256032">
              <a:spcBef>
                <a:spcPts val="0"/>
              </a:spcBef>
            </a:pPr>
            <a:endParaRPr lang="en-US" sz="1800" b="0" i="0" u="none" strike="noStrike" cap="none" dirty="0">
              <a:solidFill>
                <a:schemeClr val="dk1"/>
              </a:solidFill>
              <a:latin typeface="Arial"/>
              <a:ea typeface="Arial"/>
              <a:cs typeface="Arial"/>
              <a:sym typeface="Arial"/>
            </a:endParaRPr>
          </a:p>
          <a:p>
            <a:pPr lvl="0" indent="-256032">
              <a:spcBef>
                <a:spcPts val="0"/>
              </a:spcBef>
            </a:pPr>
            <a:r>
              <a:rPr lang="en-US" sz="1800" dirty="0"/>
              <a:t>5.3.2: Analyze the causes of the </a:t>
            </a:r>
            <a:r>
              <a:rPr lang="en-US" sz="1800" dirty="0" err="1"/>
              <a:t>overjustification</a:t>
            </a:r>
            <a:r>
              <a:rPr lang="en-US" sz="1800" dirty="0"/>
              <a:t> effect</a:t>
            </a:r>
          </a:p>
          <a:p>
            <a:pPr lvl="1"/>
            <a:r>
              <a:rPr lang="en-US" sz="1800" dirty="0"/>
              <a:t>Why does the </a:t>
            </a:r>
            <a:r>
              <a:rPr lang="en-US" sz="1800" dirty="0" err="1"/>
              <a:t>overjustification</a:t>
            </a:r>
            <a:r>
              <a:rPr lang="en-US" sz="1800" dirty="0"/>
              <a:t> effect occur?</a:t>
            </a:r>
            <a:endParaRPr lang="en-IN" sz="1800" dirty="0"/>
          </a:p>
          <a:p>
            <a:pPr lvl="2">
              <a:buFont typeface="Arial" pitchFamily="34" charset="0"/>
              <a:buChar char="•"/>
            </a:pPr>
            <a:r>
              <a:rPr lang="en-US" sz="1800" b="1" dirty="0"/>
              <a:t>Autonomy</a:t>
            </a:r>
            <a:endParaRPr lang="en-IN" sz="1800" b="1" dirty="0"/>
          </a:p>
          <a:p>
            <a:pPr lvl="2">
              <a:buFont typeface="Arial" pitchFamily="34" charset="0"/>
              <a:buChar char="•"/>
            </a:pPr>
            <a:r>
              <a:rPr lang="en-US" sz="1800" dirty="0"/>
              <a:t>Certain conditions—interesting, expected reward, and material reward</a:t>
            </a:r>
            <a:endParaRPr lang="en-US"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12511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0D06-EF45-45FE-B3FD-73DFE4A07D15}"/>
              </a:ext>
            </a:extLst>
          </p:cNvPr>
          <p:cNvSpPr>
            <a:spLocks noGrp="1"/>
          </p:cNvSpPr>
          <p:nvPr>
            <p:ph type="title"/>
          </p:nvPr>
        </p:nvSpPr>
        <p:spPr/>
        <p:txBody>
          <a:bodyPr/>
          <a:lstStyle/>
          <a:p>
            <a:r>
              <a:rPr lang="en-US" dirty="0" err="1"/>
              <a:t>Overjustification</a:t>
            </a:r>
            <a:r>
              <a:rPr lang="en-US" dirty="0"/>
              <a:t>  </a:t>
            </a:r>
            <a:r>
              <a:rPr lang="en-US" dirty="0" err="1"/>
              <a:t>Rememdies</a:t>
            </a:r>
            <a:endParaRPr lang="en-US" dirty="0"/>
          </a:p>
        </p:txBody>
      </p:sp>
      <p:sp>
        <p:nvSpPr>
          <p:cNvPr id="3" name="Text Placeholder 2">
            <a:extLst>
              <a:ext uri="{FF2B5EF4-FFF2-40B4-BE49-F238E27FC236}">
                <a16:creationId xmlns:a16="http://schemas.microsoft.com/office/drawing/2014/main" id="{3D503CB0-C4F9-4ABE-9EBB-DE14BA29C696}"/>
              </a:ext>
            </a:extLst>
          </p:cNvPr>
          <p:cNvSpPr>
            <a:spLocks noGrp="1"/>
          </p:cNvSpPr>
          <p:nvPr>
            <p:ph type="body" idx="1"/>
          </p:nvPr>
        </p:nvSpPr>
        <p:spPr/>
        <p:txBody>
          <a:bodyPr/>
          <a:lstStyle/>
          <a:p>
            <a:r>
              <a:rPr lang="en-US" dirty="0"/>
              <a:t>How to get kids to eat healthy food</a:t>
            </a:r>
          </a:p>
          <a:p>
            <a:pPr lvl="1"/>
            <a:r>
              <a:rPr lang="en-US" dirty="0"/>
              <a:t>Don’t use the Premack Principle – what is that?</a:t>
            </a:r>
          </a:p>
          <a:p>
            <a:r>
              <a:rPr lang="en-US" dirty="0"/>
              <a:t>Give them choices (</a:t>
            </a:r>
            <a:r>
              <a:rPr lang="en-US" i="1" dirty="0">
                <a:solidFill>
                  <a:srgbClr val="00B050"/>
                </a:solidFill>
              </a:rPr>
              <a:t>autonomy</a:t>
            </a:r>
            <a:r>
              <a:rPr lang="en-US" dirty="0"/>
              <a:t>)</a:t>
            </a:r>
          </a:p>
          <a:p>
            <a:r>
              <a:rPr lang="en-US" dirty="0"/>
              <a:t>Get them to help prepare the food (</a:t>
            </a:r>
            <a:r>
              <a:rPr lang="en-US" i="1" dirty="0" err="1">
                <a:solidFill>
                  <a:srgbClr val="00B050"/>
                </a:solidFill>
              </a:rPr>
              <a:t>ocompetence</a:t>
            </a:r>
            <a:r>
              <a:rPr lang="en-US" dirty="0"/>
              <a:t>)</a:t>
            </a:r>
          </a:p>
          <a:p>
            <a:pPr lvl="1"/>
            <a:r>
              <a:rPr lang="en-US" dirty="0" err="1">
                <a:hlinkClick r:id="rId3"/>
              </a:rPr>
              <a:t>Tastewize</a:t>
            </a:r>
            <a:r>
              <a:rPr lang="en-US" dirty="0">
                <a:hlinkClick r:id="rId3"/>
              </a:rPr>
              <a:t> Kids Program</a:t>
            </a:r>
            <a:endParaRPr lang="en-US" dirty="0"/>
          </a:p>
          <a:p>
            <a:r>
              <a:rPr lang="en-US" dirty="0"/>
              <a:t>What does it take to make it work?</a:t>
            </a:r>
          </a:p>
          <a:p>
            <a:pPr lvl="1"/>
            <a:r>
              <a:rPr lang="en-US" dirty="0"/>
              <a:t>Task must be interesting (potential for IM)</a:t>
            </a:r>
          </a:p>
          <a:p>
            <a:pPr lvl="2"/>
            <a:r>
              <a:rPr lang="en-US" dirty="0"/>
              <a:t>For boring tasks </a:t>
            </a:r>
          </a:p>
          <a:p>
            <a:pPr lvl="3"/>
            <a:r>
              <a:rPr lang="en-US" dirty="0"/>
              <a:t>Use unexpected rewards don’t undermine M)</a:t>
            </a:r>
          </a:p>
          <a:p>
            <a:pPr lvl="3"/>
            <a:r>
              <a:rPr lang="en-US" dirty="0"/>
              <a:t>Use material rewards </a:t>
            </a:r>
          </a:p>
        </p:txBody>
      </p:sp>
    </p:spTree>
    <p:extLst>
      <p:ext uri="{BB962C8B-B14F-4D97-AF65-F5344CB8AC3E}">
        <p14:creationId xmlns:p14="http://schemas.microsoft.com/office/powerpoint/2010/main" val="2078656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0D06-EF45-45FE-B3FD-73DFE4A07D15}"/>
              </a:ext>
            </a:extLst>
          </p:cNvPr>
          <p:cNvSpPr>
            <a:spLocks noGrp="1"/>
          </p:cNvSpPr>
          <p:nvPr>
            <p:ph type="title"/>
          </p:nvPr>
        </p:nvSpPr>
        <p:spPr>
          <a:xfrm>
            <a:off x="457200" y="215372"/>
            <a:ext cx="8229600" cy="851428"/>
          </a:xfrm>
        </p:spPr>
        <p:txBody>
          <a:bodyPr/>
          <a:lstStyle/>
          <a:p>
            <a:pPr algn="ctr"/>
            <a:r>
              <a:rPr lang="en-US" sz="2800" dirty="0"/>
              <a:t>Conditions for </a:t>
            </a:r>
            <a:r>
              <a:rPr lang="en-US" sz="2800" dirty="0" err="1"/>
              <a:t>Overjustification</a:t>
            </a:r>
            <a:r>
              <a:rPr lang="en-US" sz="2800" dirty="0"/>
              <a:t> </a:t>
            </a:r>
            <a:br>
              <a:rPr lang="en-US" sz="2800" dirty="0"/>
            </a:br>
            <a:r>
              <a:rPr lang="en-US" sz="2800" dirty="0"/>
              <a:t>to Occur  </a:t>
            </a:r>
          </a:p>
        </p:txBody>
      </p:sp>
      <p:sp>
        <p:nvSpPr>
          <p:cNvPr id="3" name="Text Placeholder 2">
            <a:extLst>
              <a:ext uri="{FF2B5EF4-FFF2-40B4-BE49-F238E27FC236}">
                <a16:creationId xmlns:a16="http://schemas.microsoft.com/office/drawing/2014/main" id="{3D503CB0-C4F9-4ABE-9EBB-DE14BA29C696}"/>
              </a:ext>
            </a:extLst>
          </p:cNvPr>
          <p:cNvSpPr>
            <a:spLocks noGrp="1"/>
          </p:cNvSpPr>
          <p:nvPr>
            <p:ph type="body" idx="1"/>
          </p:nvPr>
        </p:nvSpPr>
        <p:spPr/>
        <p:txBody>
          <a:bodyPr/>
          <a:lstStyle/>
          <a:p>
            <a:r>
              <a:rPr lang="en-US" sz="2400" dirty="0"/>
              <a:t> 1. Task must be </a:t>
            </a:r>
            <a:r>
              <a:rPr lang="en-US" sz="2400" b="1" dirty="0">
                <a:solidFill>
                  <a:srgbClr val="00B050"/>
                </a:solidFill>
              </a:rPr>
              <a:t>interesting</a:t>
            </a:r>
            <a:r>
              <a:rPr lang="en-US" sz="2400" dirty="0"/>
              <a:t> (potential to undermine IM )</a:t>
            </a:r>
          </a:p>
          <a:p>
            <a:r>
              <a:rPr lang="en-US" sz="2400" dirty="0"/>
              <a:t> 2. A reward is </a:t>
            </a:r>
            <a:r>
              <a:rPr lang="en-US" sz="2400" b="1" dirty="0">
                <a:solidFill>
                  <a:srgbClr val="00B050"/>
                </a:solidFill>
              </a:rPr>
              <a:t>expected</a:t>
            </a:r>
            <a:r>
              <a:rPr lang="en-US" sz="2400" dirty="0">
                <a:solidFill>
                  <a:srgbClr val="00B050"/>
                </a:solidFill>
              </a:rPr>
              <a:t> </a:t>
            </a:r>
          </a:p>
          <a:p>
            <a:r>
              <a:rPr lang="en-US" sz="2400" dirty="0"/>
              <a:t>3.  The reward is a </a:t>
            </a:r>
            <a:r>
              <a:rPr lang="en-US" sz="2400" b="1" dirty="0"/>
              <a:t>t</a:t>
            </a:r>
            <a:r>
              <a:rPr lang="en-US" sz="2400" b="1" dirty="0">
                <a:solidFill>
                  <a:srgbClr val="00B050"/>
                </a:solidFill>
              </a:rPr>
              <a:t>angible</a:t>
            </a:r>
            <a:r>
              <a:rPr lang="en-US" sz="2400" dirty="0"/>
              <a:t> one</a:t>
            </a:r>
          </a:p>
          <a:p>
            <a:endParaRPr lang="en-US" dirty="0"/>
          </a:p>
        </p:txBody>
      </p:sp>
    </p:spTree>
    <p:extLst>
      <p:ext uri="{BB962C8B-B14F-4D97-AF65-F5344CB8AC3E}">
        <p14:creationId xmlns:p14="http://schemas.microsoft.com/office/powerpoint/2010/main" val="4047375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5.4: Illusion of Control (1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dirty="0"/>
              <a:t>5.4: Analyze the positive effects of the illusion of control</a:t>
            </a:r>
          </a:p>
          <a:p>
            <a:pPr lvl="1"/>
            <a:r>
              <a:rPr lang="en-US" dirty="0"/>
              <a:t>The illusion of control</a:t>
            </a:r>
            <a:endParaRPr lang="en-IN" sz="2400" dirty="0"/>
          </a:p>
          <a:p>
            <a:pPr lvl="2">
              <a:buFont typeface="Arial" pitchFamily="34" charset="0"/>
              <a:buChar char="•"/>
            </a:pPr>
            <a:r>
              <a:rPr lang="en-US" dirty="0"/>
              <a:t>Positive illusions </a:t>
            </a:r>
            <a:r>
              <a:rPr lang="en-US" i="1" dirty="0">
                <a:solidFill>
                  <a:srgbClr val="00B050"/>
                </a:solidFill>
              </a:rPr>
              <a:t>(mentally healthy people have them!)</a:t>
            </a:r>
          </a:p>
          <a:p>
            <a:pPr lvl="3">
              <a:buFont typeface="Arial" pitchFamily="34" charset="0"/>
              <a:buChar char="•"/>
            </a:pPr>
            <a:r>
              <a:rPr lang="en-US" dirty="0">
                <a:hlinkClick r:id="rId3"/>
              </a:rPr>
              <a:t>Taylor and Brown (1988)</a:t>
            </a:r>
            <a:r>
              <a:rPr lang="en-US" dirty="0"/>
              <a:t> </a:t>
            </a:r>
          </a:p>
          <a:p>
            <a:pPr lvl="3">
              <a:buFont typeface="Arial" pitchFamily="34" charset="0"/>
              <a:buChar char="•"/>
            </a:pPr>
            <a:r>
              <a:rPr lang="en-US" sz="1800" i="1" dirty="0">
                <a:solidFill>
                  <a:srgbClr val="00B050"/>
                </a:solidFill>
              </a:rPr>
              <a:t>Does this happen with cocaine use?</a:t>
            </a:r>
          </a:p>
          <a:p>
            <a:pPr lvl="3">
              <a:buFont typeface="Arial" pitchFamily="34" charset="0"/>
              <a:buChar char="•"/>
            </a:pPr>
            <a:r>
              <a:rPr lang="en-US" sz="1800" b="1" dirty="0">
                <a:solidFill>
                  <a:schemeClr val="tx1"/>
                </a:solidFill>
              </a:rPr>
              <a:t>We’re all above average (Lake Wobegon effect)</a:t>
            </a:r>
          </a:p>
          <a:p>
            <a:pPr lvl="3">
              <a:buFont typeface="Arial" pitchFamily="34" charset="0"/>
              <a:buChar char="•"/>
            </a:pPr>
            <a:r>
              <a:rPr lang="en-US" sz="1800" dirty="0">
                <a:solidFill>
                  <a:schemeClr val="tx1"/>
                </a:solidFill>
              </a:rPr>
              <a:t>More likely to try new experiences /strive harder</a:t>
            </a:r>
            <a:endParaRPr lang="en-IN" sz="1800" dirty="0">
              <a:solidFill>
                <a:schemeClr val="tx1"/>
              </a:solidFill>
            </a:endParaRPr>
          </a:p>
          <a:p>
            <a:pPr lvl="2">
              <a:buFont typeface="Arial" pitchFamily="34" charset="0"/>
              <a:buChar char="•"/>
            </a:pPr>
            <a:r>
              <a:rPr lang="en-US" dirty="0"/>
              <a:t>Depressive realism (</a:t>
            </a:r>
            <a:r>
              <a:rPr lang="en-US" dirty="0">
                <a:hlinkClick r:id="rId4"/>
              </a:rPr>
              <a:t>Dobson &amp; </a:t>
            </a:r>
            <a:r>
              <a:rPr lang="en-US" dirty="0" err="1">
                <a:hlinkClick r:id="rId4"/>
              </a:rPr>
              <a:t>Franche</a:t>
            </a:r>
            <a:r>
              <a:rPr lang="en-US" dirty="0">
                <a:hlinkClick r:id="rId4"/>
              </a:rPr>
              <a:t>, 1989</a:t>
            </a:r>
            <a:r>
              <a:rPr lang="en-US" dirty="0"/>
              <a:t>)</a:t>
            </a:r>
          </a:p>
          <a:p>
            <a:pPr marL="1016000" lvl="2" indent="0">
              <a:buNone/>
            </a:pPr>
            <a:endParaRPr lang="en-US" dirty="0"/>
          </a:p>
          <a:p>
            <a:pPr lvl="0" indent="-256032">
              <a:spcBef>
                <a:spcPts val="0"/>
              </a:spcBef>
            </a:pPr>
            <a:r>
              <a:rPr lang="en-US" dirty="0"/>
              <a:t>5.4.1: Choice Influences the Illusion of Control</a:t>
            </a:r>
          </a:p>
          <a:p>
            <a:pPr marL="0" lvl="0" indent="0">
              <a:spcBef>
                <a:spcPts val="0"/>
              </a:spcBef>
              <a:buNone/>
            </a:pPr>
            <a:endParaRPr lang="en-US" dirty="0"/>
          </a:p>
          <a:p>
            <a:pPr lvl="0" indent="-256032">
              <a:spcBef>
                <a:spcPts val="0"/>
              </a:spcBef>
            </a:pPr>
            <a:r>
              <a:rPr lang="en-US" dirty="0"/>
              <a:t>5.4.1: Explain how choice influences the illusion of control</a:t>
            </a:r>
          </a:p>
          <a:p>
            <a:pPr lvl="1"/>
            <a:r>
              <a:rPr lang="en-US" dirty="0"/>
              <a:t>How choice influences the illusion of control</a:t>
            </a:r>
            <a:endParaRPr lang="en-IN" sz="2400" dirty="0"/>
          </a:p>
          <a:p>
            <a:pPr lvl="2">
              <a:buFont typeface="Arial" pitchFamily="34" charset="0"/>
              <a:buChar char="•"/>
            </a:pPr>
            <a:r>
              <a:rPr lang="en-US" dirty="0"/>
              <a:t>More choices</a:t>
            </a:r>
            <a:endParaRPr lang="en-IN" sz="2400" dirty="0"/>
          </a:p>
          <a:p>
            <a:pPr lvl="2">
              <a:buFont typeface="Arial" pitchFamily="34" charset="0"/>
              <a:buChar char="•"/>
            </a:pPr>
            <a:r>
              <a:rPr lang="en-US" dirty="0"/>
              <a:t>Overestimate control</a:t>
            </a:r>
          </a:p>
        </p:txBody>
      </p:sp>
    </p:spTree>
    <p:extLst>
      <p:ext uri="{BB962C8B-B14F-4D97-AF65-F5344CB8AC3E}">
        <p14:creationId xmlns:p14="http://schemas.microsoft.com/office/powerpoint/2010/main" val="302205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76200"/>
            <a:ext cx="8229600" cy="703050"/>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 (1 of 2)</a:t>
            </a:r>
          </a:p>
        </p:txBody>
      </p:sp>
      <p:sp>
        <p:nvSpPr>
          <p:cNvPr id="101" name="Shape 101"/>
          <p:cNvSpPr txBox="1">
            <a:spLocks noGrp="1"/>
          </p:cNvSpPr>
          <p:nvPr>
            <p:ph type="body" idx="1"/>
          </p:nvPr>
        </p:nvSpPr>
        <p:spPr>
          <a:xfrm>
            <a:off x="457200" y="1066800"/>
            <a:ext cx="8229600" cy="4953000"/>
          </a:xfrm>
          <a:prstGeom prst="rect">
            <a:avLst/>
          </a:prstGeom>
          <a:noFill/>
          <a:ln>
            <a:noFill/>
          </a:ln>
        </p:spPr>
        <p:txBody>
          <a:bodyPr lIns="0" tIns="0" rIns="0" bIns="0" anchor="t" anchorCtr="0">
            <a:noAutofit/>
          </a:bodyPr>
          <a:lstStyle/>
          <a:p>
            <a:pPr indent="-118871">
              <a:spcBef>
                <a:spcPts val="0"/>
              </a:spcBef>
              <a:buClr>
                <a:schemeClr val="lt1"/>
              </a:buClr>
            </a:pPr>
            <a:r>
              <a:rPr lang="en-US" sz="1600" b="1" i="0" u="none" strike="noStrike" cap="none" dirty="0">
                <a:solidFill>
                  <a:srgbClr val="007FA3"/>
                </a:solidFill>
                <a:latin typeface="Arial"/>
                <a:ea typeface="Arial"/>
                <a:cs typeface="Arial"/>
                <a:sym typeface="Arial"/>
              </a:rPr>
              <a:t>5.1</a:t>
            </a:r>
            <a:r>
              <a:rPr lang="en-US" sz="1600" b="0" i="0" u="none" strike="noStrike" cap="none" dirty="0">
                <a:solidFill>
                  <a:schemeClr val="dk1"/>
                </a:solidFill>
                <a:latin typeface="Arial"/>
                <a:ea typeface="Arial"/>
                <a:cs typeface="Arial"/>
                <a:sym typeface="Arial"/>
              </a:rPr>
              <a:t> </a:t>
            </a:r>
            <a:r>
              <a:rPr lang="en-IN" dirty="0" err="1"/>
              <a:t>Analyze</a:t>
            </a:r>
            <a:r>
              <a:rPr lang="en-IN" dirty="0"/>
              <a:t> the concept of </a:t>
            </a:r>
            <a:r>
              <a:rPr lang="en-IN" b="1" dirty="0"/>
              <a:t>autonomy</a:t>
            </a:r>
            <a:r>
              <a:rPr lang="en-IN" dirty="0"/>
              <a:t> as a core motive</a:t>
            </a:r>
          </a:p>
          <a:p>
            <a:pPr indent="-118871">
              <a:spcBef>
                <a:spcPts val="0"/>
              </a:spcBef>
              <a:buClr>
                <a:schemeClr val="lt1"/>
              </a:buClr>
            </a:pPr>
            <a:endParaRPr lang="en-IN" dirty="0"/>
          </a:p>
          <a:p>
            <a:pPr lvl="0" indent="-118871">
              <a:spcBef>
                <a:spcPts val="0"/>
              </a:spcBef>
              <a:buClr>
                <a:schemeClr val="lt1"/>
              </a:buClr>
            </a:pPr>
            <a:r>
              <a:rPr lang="en-US" b="1" dirty="0">
                <a:solidFill>
                  <a:srgbClr val="007FA3"/>
                </a:solidFill>
              </a:rPr>
              <a:t>5.1.1</a:t>
            </a:r>
            <a:r>
              <a:rPr lang="en-US" b="1" dirty="0">
                <a:solidFill>
                  <a:schemeClr val="accent1"/>
                </a:solidFill>
              </a:rPr>
              <a:t> </a:t>
            </a:r>
            <a:r>
              <a:rPr lang="en-IN" dirty="0"/>
              <a:t>Describe the </a:t>
            </a:r>
            <a:r>
              <a:rPr lang="en-IN" b="1" dirty="0"/>
              <a:t>panic button effect</a:t>
            </a:r>
            <a:endParaRPr lang="en-US" b="1" dirty="0"/>
          </a:p>
          <a:p>
            <a:pPr indent="-118871">
              <a:buClr>
                <a:schemeClr val="lt1"/>
              </a:buClr>
            </a:pPr>
            <a:r>
              <a:rPr lang="en-US" b="1" dirty="0">
                <a:solidFill>
                  <a:srgbClr val="007FA3"/>
                </a:solidFill>
              </a:rPr>
              <a:t>5.1.2</a:t>
            </a:r>
            <a:r>
              <a:rPr lang="en-US" sz="1600" b="1" i="0" u="none" strike="noStrike" cap="none" dirty="0">
                <a:solidFill>
                  <a:schemeClr val="accent1"/>
                </a:solidFill>
                <a:latin typeface="Arial"/>
                <a:ea typeface="Arial"/>
                <a:cs typeface="Arial"/>
                <a:sym typeface="Arial"/>
              </a:rPr>
              <a:t> </a:t>
            </a:r>
            <a:r>
              <a:rPr lang="en-IN" dirty="0"/>
              <a:t>Explain the </a:t>
            </a:r>
            <a:r>
              <a:rPr lang="en-IN" b="1" dirty="0"/>
              <a:t>relationship between control and money</a:t>
            </a:r>
          </a:p>
          <a:p>
            <a:pPr lvl="0" indent="-118871">
              <a:buClr>
                <a:schemeClr val="lt1"/>
              </a:buClr>
            </a:pPr>
            <a:r>
              <a:rPr lang="en-US" b="1" dirty="0">
                <a:solidFill>
                  <a:srgbClr val="007FA3"/>
                </a:solidFill>
              </a:rPr>
              <a:t>5.1.3</a:t>
            </a:r>
            <a:r>
              <a:rPr lang="en-US" sz="1600" b="0" i="0" u="none" strike="noStrike" cap="none" dirty="0">
                <a:solidFill>
                  <a:schemeClr val="dk1"/>
                </a:solidFill>
                <a:latin typeface="Arial"/>
                <a:ea typeface="Arial"/>
                <a:cs typeface="Arial"/>
                <a:sym typeface="Arial"/>
              </a:rPr>
              <a:t> </a:t>
            </a:r>
            <a:r>
              <a:rPr lang="en-IN" dirty="0" err="1"/>
              <a:t>Analyze</a:t>
            </a:r>
            <a:r>
              <a:rPr lang="en-IN" dirty="0"/>
              <a:t> how </a:t>
            </a:r>
            <a:r>
              <a:rPr lang="en-IN" b="1" dirty="0"/>
              <a:t>autonomy </a:t>
            </a:r>
            <a:r>
              <a:rPr lang="en-IN" b="1" i="1" u="sng" dirty="0"/>
              <a:t>elicits</a:t>
            </a:r>
            <a:r>
              <a:rPr lang="en-IN" b="1" dirty="0"/>
              <a:t> </a:t>
            </a:r>
            <a:r>
              <a:rPr lang="en-IN" b="1" dirty="0" err="1"/>
              <a:t>behaviors</a:t>
            </a:r>
            <a:endParaRPr lang="en-IN" b="1" dirty="0"/>
          </a:p>
          <a:p>
            <a:pPr lvl="0" indent="-118871">
              <a:buClr>
                <a:schemeClr val="lt1"/>
              </a:buClr>
            </a:pPr>
            <a:r>
              <a:rPr lang="en-US" b="1" dirty="0">
                <a:solidFill>
                  <a:srgbClr val="007FA3"/>
                </a:solidFill>
              </a:rPr>
              <a:t>5.1.4</a:t>
            </a:r>
            <a:r>
              <a:rPr lang="en-US" dirty="0"/>
              <a:t> </a:t>
            </a:r>
            <a:r>
              <a:rPr lang="en-IN" dirty="0"/>
              <a:t>Explain how </a:t>
            </a:r>
            <a:r>
              <a:rPr lang="en-IN" b="1" dirty="0"/>
              <a:t>autonomy </a:t>
            </a:r>
            <a:r>
              <a:rPr lang="en-IN" b="1" i="1" u="sng" dirty="0"/>
              <a:t>produces</a:t>
            </a:r>
            <a:r>
              <a:rPr lang="en-IN" b="1" dirty="0"/>
              <a:t> positive outcomes</a:t>
            </a:r>
          </a:p>
          <a:p>
            <a:pPr lvl="0" indent="-118871">
              <a:buClr>
                <a:schemeClr val="lt1"/>
              </a:buClr>
            </a:pPr>
            <a:r>
              <a:rPr lang="en-US" b="1" dirty="0">
                <a:solidFill>
                  <a:srgbClr val="007FA3"/>
                </a:solidFill>
              </a:rPr>
              <a:t>5.1.5 </a:t>
            </a:r>
            <a:r>
              <a:rPr lang="en-IN" dirty="0"/>
              <a:t>Describe the </a:t>
            </a:r>
            <a:r>
              <a:rPr lang="en-IN" b="1" dirty="0"/>
              <a:t>universality</a:t>
            </a:r>
            <a:r>
              <a:rPr lang="en-IN" dirty="0"/>
              <a:t> of autonomy</a:t>
            </a:r>
            <a:endParaRPr lang="en-US" sz="1600" b="0" i="0" u="none" strike="noStrike" cap="none" dirty="0">
              <a:solidFill>
                <a:schemeClr val="dk1"/>
              </a:solidFill>
              <a:latin typeface="Arial"/>
              <a:ea typeface="Arial"/>
              <a:cs typeface="Arial"/>
              <a:sym typeface="Arial"/>
            </a:endParaRPr>
          </a:p>
          <a:p>
            <a:pPr indent="-118871">
              <a:buClr>
                <a:schemeClr val="lt1"/>
              </a:buClr>
            </a:pPr>
            <a:r>
              <a:rPr lang="en-US" b="1" dirty="0">
                <a:solidFill>
                  <a:srgbClr val="007FA3"/>
                </a:solidFill>
              </a:rPr>
              <a:t>5.2 </a:t>
            </a:r>
            <a:r>
              <a:rPr lang="en-IN" dirty="0" err="1"/>
              <a:t>Analyze</a:t>
            </a:r>
            <a:r>
              <a:rPr lang="en-IN" dirty="0"/>
              <a:t> the </a:t>
            </a:r>
            <a:r>
              <a:rPr lang="en-IN" b="1" dirty="0"/>
              <a:t>attribution</a:t>
            </a:r>
            <a:r>
              <a:rPr lang="en-IN" dirty="0"/>
              <a:t> theory</a:t>
            </a:r>
          </a:p>
          <a:p>
            <a:pPr lvl="0" indent="-118871">
              <a:buClr>
                <a:schemeClr val="lt1"/>
              </a:buClr>
            </a:pPr>
            <a:r>
              <a:rPr lang="en-US" b="1" dirty="0">
                <a:solidFill>
                  <a:srgbClr val="007FA3"/>
                </a:solidFill>
              </a:rPr>
              <a:t>5.2.1</a:t>
            </a:r>
            <a:r>
              <a:rPr lang="en-US" sz="1600" b="1" i="0" u="none" strike="noStrike" cap="none" dirty="0">
                <a:solidFill>
                  <a:schemeClr val="accent1"/>
                </a:solidFill>
                <a:latin typeface="Arial"/>
                <a:ea typeface="Arial"/>
                <a:cs typeface="Arial"/>
                <a:sym typeface="Arial"/>
              </a:rPr>
              <a:t> </a:t>
            </a:r>
            <a:r>
              <a:rPr lang="en-IN" dirty="0"/>
              <a:t>Describe the </a:t>
            </a:r>
            <a:r>
              <a:rPr lang="en-IN" b="1" dirty="0"/>
              <a:t>types</a:t>
            </a:r>
            <a:r>
              <a:rPr lang="en-IN" dirty="0"/>
              <a:t> of attributions</a:t>
            </a:r>
            <a:endParaRPr lang="en-US" sz="1600" b="0"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5.2.2</a:t>
            </a:r>
            <a:r>
              <a:rPr lang="en-US" sz="1600" b="1" i="0" u="none" strike="noStrike" cap="none" dirty="0">
                <a:solidFill>
                  <a:schemeClr val="accent1"/>
                </a:solidFill>
                <a:latin typeface="Arial"/>
                <a:ea typeface="Arial"/>
                <a:cs typeface="Arial"/>
                <a:sym typeface="Arial"/>
              </a:rPr>
              <a:t> </a:t>
            </a:r>
            <a:r>
              <a:rPr lang="en-IN" dirty="0" err="1"/>
              <a:t>Analyze</a:t>
            </a:r>
            <a:r>
              <a:rPr lang="en-IN" dirty="0"/>
              <a:t> the </a:t>
            </a:r>
            <a:r>
              <a:rPr lang="en-IN" b="1" dirty="0"/>
              <a:t>factors that influence attributions</a:t>
            </a:r>
          </a:p>
          <a:p>
            <a:pPr indent="-118871">
              <a:spcBef>
                <a:spcPts val="0"/>
              </a:spcBef>
              <a:buClr>
                <a:schemeClr val="lt1"/>
              </a:buClr>
            </a:pPr>
            <a:endParaRPr lang="en-US" dirty="0"/>
          </a:p>
          <a:p>
            <a:pPr indent="-118871">
              <a:spcBef>
                <a:spcPts val="0"/>
              </a:spcBef>
              <a:buClr>
                <a:schemeClr val="lt1"/>
              </a:buClr>
            </a:pPr>
            <a:r>
              <a:rPr lang="en-US" b="1" dirty="0">
                <a:solidFill>
                  <a:srgbClr val="007FA3"/>
                </a:solidFill>
              </a:rPr>
              <a:t>5.3</a:t>
            </a:r>
            <a:r>
              <a:rPr lang="en-US" dirty="0"/>
              <a:t> </a:t>
            </a:r>
            <a:r>
              <a:rPr lang="en-IN" dirty="0"/>
              <a:t>Evaluate the </a:t>
            </a:r>
            <a:r>
              <a:rPr lang="en-IN" b="1" dirty="0" err="1"/>
              <a:t>overjustification</a:t>
            </a:r>
            <a:r>
              <a:rPr lang="en-IN" dirty="0"/>
              <a:t> effect in relation to motivation</a:t>
            </a:r>
          </a:p>
          <a:p>
            <a:pPr indent="-118871">
              <a:spcBef>
                <a:spcPts val="0"/>
              </a:spcBef>
              <a:buClr>
                <a:schemeClr val="lt1"/>
              </a:buClr>
            </a:pPr>
            <a:endParaRPr lang="en-IN" dirty="0"/>
          </a:p>
          <a:p>
            <a:pPr lvl="0" indent="-118871">
              <a:spcBef>
                <a:spcPts val="0"/>
              </a:spcBef>
              <a:buClr>
                <a:schemeClr val="lt1"/>
              </a:buClr>
            </a:pPr>
            <a:r>
              <a:rPr lang="en-US" b="1" dirty="0">
                <a:solidFill>
                  <a:srgbClr val="007FA3"/>
                </a:solidFill>
              </a:rPr>
              <a:t>5.3.1</a:t>
            </a:r>
            <a:r>
              <a:rPr lang="en-US" b="1" dirty="0">
                <a:solidFill>
                  <a:schemeClr val="accent1"/>
                </a:solidFill>
              </a:rPr>
              <a:t> </a:t>
            </a:r>
            <a:r>
              <a:rPr lang="en-IN" dirty="0"/>
              <a:t>Describe </a:t>
            </a:r>
            <a:r>
              <a:rPr lang="en-IN" b="1" dirty="0"/>
              <a:t>examples</a:t>
            </a:r>
            <a:r>
              <a:rPr lang="en-IN" dirty="0"/>
              <a:t> of the </a:t>
            </a:r>
            <a:r>
              <a:rPr lang="en-IN" dirty="0" err="1"/>
              <a:t>overjustification</a:t>
            </a:r>
            <a:r>
              <a:rPr lang="en-IN" dirty="0"/>
              <a:t> effect</a:t>
            </a:r>
            <a:endParaRPr lang="en-US" dirty="0"/>
          </a:p>
          <a:p>
            <a:pPr marL="118871" marR="0" lvl="0" indent="-118871" algn="l" rtl="0">
              <a:spcBef>
                <a:spcPts val="1500"/>
              </a:spcBef>
              <a:spcAft>
                <a:spcPts val="0"/>
              </a:spcAft>
              <a:buClr>
                <a:schemeClr val="lt1"/>
              </a:buClr>
              <a:buSzPct val="25000"/>
              <a:buFont typeface="Arial"/>
              <a:buNone/>
            </a:pPr>
            <a:endParaRPr sz="1600" b="0" i="0" u="none" strike="noStrike" cap="none" dirty="0">
              <a:solidFill>
                <a:schemeClr val="dk1"/>
              </a:solidFill>
              <a:latin typeface="Arial"/>
              <a:ea typeface="Arial"/>
              <a:cs typeface="Arial"/>
              <a:sym typeface="Arial"/>
            </a:endParaRPr>
          </a:p>
          <a:p>
            <a:pPr marL="118871" marR="0" lvl="0" indent="-118871" algn="l" rtl="0">
              <a:spcBef>
                <a:spcPts val="1500"/>
              </a:spcBef>
              <a:buClr>
                <a:schemeClr val="lt1"/>
              </a:buClr>
              <a:buSzPct val="250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lgn="ctr">
              <a:buSzPct val="25000"/>
            </a:pPr>
            <a:r>
              <a:rPr lang="en-US" dirty="0"/>
              <a:t>5.4: Illusion of Control (2 of 4)</a:t>
            </a:r>
            <a:br>
              <a:rPr lang="en-US" dirty="0"/>
            </a:br>
            <a:r>
              <a:rPr lang="en-US" sz="2800" dirty="0"/>
              <a:t>Perceived Choice &amp; Sequence influence</a:t>
            </a:r>
            <a:br>
              <a:rPr lang="en-US" sz="2800" dirty="0"/>
            </a:br>
            <a:r>
              <a:rPr lang="en-US" sz="2800" dirty="0"/>
              <a:t> Illusion of Control</a:t>
            </a:r>
            <a:endParaRPr lang="en-US" sz="28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endParaRPr lang="en-US" dirty="0"/>
          </a:p>
          <a:p>
            <a:pPr lvl="0" indent="-256032">
              <a:spcBef>
                <a:spcPts val="0"/>
              </a:spcBef>
            </a:pPr>
            <a:r>
              <a:rPr lang="en-US" dirty="0"/>
              <a:t>5.4.2 Illusion of control –</a:t>
            </a:r>
            <a:r>
              <a:rPr lang="en-US" i="1" dirty="0">
                <a:solidFill>
                  <a:schemeClr val="accent5"/>
                </a:solidFill>
              </a:rPr>
              <a:t>driven by need for autonomy</a:t>
            </a:r>
          </a:p>
          <a:p>
            <a:pPr lvl="0" indent="-256032">
              <a:spcBef>
                <a:spcPts val="0"/>
              </a:spcBef>
            </a:pPr>
            <a:r>
              <a:rPr lang="en-US" i="1" dirty="0">
                <a:solidFill>
                  <a:schemeClr val="accent5"/>
                </a:solidFill>
              </a:rPr>
              <a:t>- would you bet more on a number you chose or one assigned to you?</a:t>
            </a:r>
          </a:p>
          <a:p>
            <a:pPr lvl="2" indent="-256032">
              <a:spcBef>
                <a:spcPts val="0"/>
              </a:spcBef>
            </a:pPr>
            <a:r>
              <a:rPr lang="en-US" dirty="0"/>
              <a:t>(</a:t>
            </a:r>
            <a:r>
              <a:rPr lang="en-US" dirty="0">
                <a:hlinkClick r:id="rId3"/>
              </a:rPr>
              <a:t>Dunn &amp; Wilson, 1990</a:t>
            </a:r>
            <a:r>
              <a:rPr lang="en-US" dirty="0"/>
              <a:t>)</a:t>
            </a:r>
          </a:p>
          <a:p>
            <a:pPr lvl="2" indent="-256032">
              <a:spcBef>
                <a:spcPts val="0"/>
              </a:spcBef>
            </a:pPr>
            <a:r>
              <a:rPr lang="en-US" i="1" dirty="0">
                <a:solidFill>
                  <a:schemeClr val="accent5"/>
                </a:solidFill>
              </a:rPr>
              <a:t>Who plays the lottery? Do you choose a number &lt; 31?</a:t>
            </a:r>
          </a:p>
          <a:p>
            <a:pPr lvl="0" indent="-256032">
              <a:spcBef>
                <a:spcPts val="0"/>
              </a:spcBef>
            </a:pPr>
            <a:r>
              <a:rPr lang="en-US" dirty="0"/>
              <a:t>5.4.2: Outcome Sequence Influences the Illusion of Control</a:t>
            </a:r>
          </a:p>
          <a:p>
            <a:pPr lvl="1" indent="-256032">
              <a:spcBef>
                <a:spcPts val="0"/>
              </a:spcBef>
            </a:pPr>
            <a:r>
              <a:rPr lang="en-US" dirty="0"/>
              <a:t>Winning streak (</a:t>
            </a:r>
            <a:r>
              <a:rPr lang="en-US" b="1" dirty="0">
                <a:solidFill>
                  <a:schemeClr val="accent5"/>
                </a:solidFill>
              </a:rPr>
              <a:t>I’m not!) </a:t>
            </a:r>
            <a:r>
              <a:rPr lang="en-US" dirty="0"/>
              <a:t>v. losing streak  </a:t>
            </a:r>
            <a:r>
              <a:rPr lang="en-US" b="1" dirty="0">
                <a:solidFill>
                  <a:schemeClr val="accent5"/>
                </a:solidFill>
              </a:rPr>
              <a:t>(I’m not)</a:t>
            </a:r>
          </a:p>
          <a:p>
            <a:pPr lvl="1" indent="-256032">
              <a:spcBef>
                <a:spcPts val="0"/>
              </a:spcBef>
            </a:pPr>
            <a:r>
              <a:rPr lang="en-US" b="1" i="1" dirty="0">
                <a:solidFill>
                  <a:schemeClr val="accent5"/>
                </a:solidFill>
              </a:rPr>
              <a:t>Does winning early or later in increase illusion of control?</a:t>
            </a:r>
          </a:p>
          <a:p>
            <a:pPr marL="0" lvl="0" indent="0">
              <a:spcBef>
                <a:spcPts val="0"/>
              </a:spcBef>
              <a:buNone/>
            </a:pPr>
            <a:endParaRPr lang="en-US" dirty="0"/>
          </a:p>
          <a:p>
            <a:pPr lvl="0" indent="-256032">
              <a:spcBef>
                <a:spcPts val="0"/>
              </a:spcBef>
            </a:pPr>
            <a:r>
              <a:rPr lang="en-US" dirty="0"/>
              <a:t>5.4.2: Explain how outcome sequence influences the illusion of control</a:t>
            </a:r>
          </a:p>
          <a:p>
            <a:pPr lvl="1"/>
            <a:r>
              <a:rPr lang="en-US" dirty="0"/>
              <a:t>How does outcome sequence influence the illusion of control?</a:t>
            </a:r>
            <a:endParaRPr lang="en-IN" sz="2400" dirty="0"/>
          </a:p>
          <a:p>
            <a:pPr lvl="2">
              <a:buFont typeface="Arial" pitchFamily="34" charset="0"/>
              <a:buChar char="•"/>
            </a:pPr>
            <a:r>
              <a:rPr lang="en-US" dirty="0"/>
              <a:t>Positive outcomes</a:t>
            </a:r>
            <a:endParaRPr lang="en-IN" sz="2400" dirty="0"/>
          </a:p>
          <a:p>
            <a:pPr lvl="2">
              <a:buFont typeface="Arial" pitchFamily="34" charset="0"/>
              <a:buChar char="•"/>
            </a:pPr>
            <a:r>
              <a:rPr lang="en-US" dirty="0"/>
              <a:t>Timing</a:t>
            </a:r>
          </a:p>
        </p:txBody>
      </p:sp>
    </p:spTree>
    <p:extLst>
      <p:ext uri="{BB962C8B-B14F-4D97-AF65-F5344CB8AC3E}">
        <p14:creationId xmlns:p14="http://schemas.microsoft.com/office/powerpoint/2010/main" val="1199472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90600"/>
          </a:xfrm>
          <a:prstGeom prst="rect">
            <a:avLst/>
          </a:prstGeom>
          <a:noFill/>
          <a:ln>
            <a:noFill/>
          </a:ln>
        </p:spPr>
        <p:txBody>
          <a:bodyPr lIns="0" tIns="0" rIns="0" bIns="0" anchor="b" anchorCtr="0">
            <a:noAutofit/>
          </a:bodyPr>
          <a:lstStyle/>
          <a:p>
            <a:pPr lvl="0">
              <a:buSzPct val="25000"/>
            </a:pPr>
            <a:r>
              <a:rPr lang="en-US" dirty="0"/>
              <a:t>Figure 5.5: Timing of Winning Streaks on Perceptions of Control</a:t>
            </a:r>
            <a:endParaRPr lang="en-US" b="1" i="0" u="none" strike="noStrike" cap="none" dirty="0">
              <a:solidFill>
                <a:srgbClr val="007FA3"/>
              </a:solidFill>
              <a:sym typeface="Times New Roman"/>
            </a:endParaRPr>
          </a:p>
        </p:txBody>
      </p:sp>
      <p:pic>
        <p:nvPicPr>
          <p:cNvPr id="5122" name="Picture 2" descr="The horizontal axis of the graph has three labels, early wins, early losses, and random wins. The vertical axis is labeled perception of control over coin toss and ranges from 3 to 7 in increments of 1. The perception of control for early wins 5.75, for early losses id 4.90, and that for random mix is 5.10. the text in the graph reads &quot;Those who experienced a winning streak early in the game perceived they had more control.&quo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81" y="1447800"/>
            <a:ext cx="6911440" cy="45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6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28600"/>
            <a:ext cx="8229600" cy="533400"/>
          </a:xfrm>
          <a:prstGeom prst="rect">
            <a:avLst/>
          </a:prstGeom>
          <a:noFill/>
          <a:ln>
            <a:noFill/>
          </a:ln>
        </p:spPr>
        <p:txBody>
          <a:bodyPr lIns="0" tIns="0" rIns="0" bIns="0" anchor="b" anchorCtr="0">
            <a:noAutofit/>
          </a:bodyPr>
          <a:lstStyle/>
          <a:p>
            <a:pPr lvl="0">
              <a:buSzPct val="25000"/>
            </a:pPr>
            <a:r>
              <a:rPr lang="en-US" dirty="0"/>
              <a:t>5.5: Magical Thinking (1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90600"/>
            <a:ext cx="8229600" cy="5181600"/>
          </a:xfrm>
          <a:prstGeom prst="rect">
            <a:avLst/>
          </a:prstGeom>
          <a:noFill/>
          <a:ln>
            <a:noFill/>
          </a:ln>
        </p:spPr>
        <p:txBody>
          <a:bodyPr lIns="0" tIns="0" rIns="0" bIns="0" anchor="t" anchorCtr="0">
            <a:noAutofit/>
          </a:bodyPr>
          <a:lstStyle/>
          <a:p>
            <a:pPr lvl="0" indent="-256032">
              <a:spcBef>
                <a:spcPts val="0"/>
              </a:spcBef>
            </a:pPr>
            <a:r>
              <a:rPr lang="en-US" dirty="0"/>
              <a:t>5.5: Contrast the different types of magical thinking</a:t>
            </a:r>
          </a:p>
          <a:p>
            <a:pPr lvl="1"/>
            <a:r>
              <a:rPr lang="en-US" dirty="0"/>
              <a:t>What is magical thinking?</a:t>
            </a:r>
            <a:endParaRPr lang="en-IN" sz="2400" dirty="0"/>
          </a:p>
          <a:p>
            <a:pPr lvl="2">
              <a:buFont typeface="Arial" pitchFamily="34" charset="0"/>
              <a:buChar char="•"/>
            </a:pPr>
            <a:r>
              <a:rPr lang="en-US" dirty="0"/>
              <a:t>Superstitions </a:t>
            </a:r>
            <a:endParaRPr lang="en-IN" sz="2400" dirty="0"/>
          </a:p>
          <a:p>
            <a:pPr lvl="2">
              <a:buFont typeface="Arial" pitchFamily="34" charset="0"/>
              <a:buChar char="•"/>
            </a:pPr>
            <a:r>
              <a:rPr lang="en-US" dirty="0"/>
              <a:t>Supernatural</a:t>
            </a:r>
          </a:p>
          <a:p>
            <a:pPr lvl="0" indent="-256032">
              <a:spcBef>
                <a:spcPts val="0"/>
              </a:spcBef>
            </a:pPr>
            <a:endParaRPr lang="en-US" dirty="0"/>
          </a:p>
          <a:p>
            <a:pPr lvl="0" indent="-256032">
              <a:spcBef>
                <a:spcPts val="0"/>
              </a:spcBef>
            </a:pPr>
            <a:r>
              <a:rPr lang="en-US" dirty="0"/>
              <a:t>5.5.1: Tempting Fate</a:t>
            </a:r>
          </a:p>
          <a:p>
            <a:pPr lvl="0" indent="-256032">
              <a:spcBef>
                <a:spcPts val="0"/>
              </a:spcBef>
            </a:pPr>
            <a:endParaRPr lang="en-US" dirty="0"/>
          </a:p>
          <a:p>
            <a:pPr lvl="0" indent="-256032">
              <a:spcBef>
                <a:spcPts val="0"/>
              </a:spcBef>
            </a:pPr>
            <a:r>
              <a:rPr lang="en-US" dirty="0"/>
              <a:t>5.5.1: Explain the concept of tempting fate</a:t>
            </a:r>
          </a:p>
          <a:p>
            <a:pPr lvl="1"/>
            <a:r>
              <a:rPr lang="en-US" dirty="0"/>
              <a:t>Tempting fate (</a:t>
            </a:r>
            <a:r>
              <a:rPr lang="en-US" dirty="0">
                <a:solidFill>
                  <a:schemeClr val="accent5"/>
                </a:solidFill>
              </a:rPr>
              <a:t>should you change your answer on multiple choice?)</a:t>
            </a:r>
            <a:endParaRPr lang="en-IN" sz="2400" dirty="0">
              <a:solidFill>
                <a:schemeClr val="accent5"/>
              </a:solidFill>
            </a:endParaRPr>
          </a:p>
          <a:p>
            <a:pPr lvl="2">
              <a:buFont typeface="Arial" pitchFamily="34" charset="0"/>
              <a:buChar char="•"/>
            </a:pPr>
            <a:r>
              <a:rPr lang="en-US" dirty="0"/>
              <a:t>Gut feeling not to tempt it</a:t>
            </a:r>
            <a:endParaRPr lang="en-IN" sz="2400" dirty="0"/>
          </a:p>
          <a:p>
            <a:pPr lvl="2">
              <a:buFont typeface="Arial" pitchFamily="34" charset="0"/>
              <a:buChar char="•"/>
            </a:pPr>
            <a:r>
              <a:rPr lang="en-US" dirty="0"/>
              <a:t>Inconsequential behaviors</a:t>
            </a:r>
          </a:p>
          <a:p>
            <a:pPr marL="1016000" lvl="2" indent="0">
              <a:buNone/>
            </a:pPr>
            <a:endParaRPr lang="en-US" dirty="0"/>
          </a:p>
          <a:p>
            <a:pPr lvl="0" indent="-256032">
              <a:spcBef>
                <a:spcPts val="0"/>
              </a:spcBef>
            </a:pPr>
            <a:r>
              <a:rPr lang="en-US" dirty="0"/>
              <a:t>5.5.2: Mind Control (for helping and hurting people)</a:t>
            </a:r>
          </a:p>
          <a:p>
            <a:pPr lvl="0" indent="-256032">
              <a:spcBef>
                <a:spcPts val="0"/>
              </a:spcBef>
            </a:pPr>
            <a:endParaRPr lang="en-US" dirty="0"/>
          </a:p>
          <a:p>
            <a:pPr lvl="0" indent="-256032">
              <a:spcBef>
                <a:spcPts val="0"/>
              </a:spcBef>
            </a:pPr>
            <a:r>
              <a:rPr lang="en-US" dirty="0"/>
              <a:t>5.5.2: Explain the concept of mind control</a:t>
            </a:r>
          </a:p>
          <a:p>
            <a:pPr lvl="1"/>
            <a:r>
              <a:rPr lang="en-US" dirty="0"/>
              <a:t>Mind control </a:t>
            </a:r>
            <a:r>
              <a:rPr lang="en-US" i="1" dirty="0">
                <a:solidFill>
                  <a:schemeClr val="accent5"/>
                </a:solidFill>
              </a:rPr>
              <a:t>(who do </a:t>
            </a:r>
            <a:r>
              <a:rPr lang="en-US" i="1" dirty="0" err="1">
                <a:solidFill>
                  <a:schemeClr val="accent5"/>
                </a:solidFill>
              </a:rPr>
              <a:t>voodo</a:t>
            </a:r>
            <a:r>
              <a:rPr lang="en-US" i="1" dirty="0">
                <a:solidFill>
                  <a:schemeClr val="accent5"/>
                </a:solidFill>
              </a:rPr>
              <a:t>? You do?)</a:t>
            </a:r>
          </a:p>
          <a:p>
            <a:pPr lvl="2"/>
            <a:r>
              <a:rPr lang="en-US" dirty="0"/>
              <a:t>(</a:t>
            </a:r>
            <a:r>
              <a:rPr lang="en-US" dirty="0" err="1">
                <a:hlinkClick r:id="rId3"/>
              </a:rPr>
              <a:t>Pronin</a:t>
            </a:r>
            <a:r>
              <a:rPr lang="en-US" dirty="0">
                <a:hlinkClick r:id="rId3"/>
              </a:rPr>
              <a:t>, Wegner, McCarthy, &amp; Rodriguez, 2006</a:t>
            </a:r>
            <a:r>
              <a:rPr lang="en-US" dirty="0"/>
              <a:t>)</a:t>
            </a:r>
            <a:endParaRPr lang="en-IN" sz="2400" dirty="0"/>
          </a:p>
          <a:p>
            <a:pPr lvl="2">
              <a:buFont typeface="Arial" pitchFamily="34" charset="0"/>
              <a:buChar char="•"/>
            </a:pPr>
            <a:r>
              <a:rPr lang="en-US" dirty="0"/>
              <a:t>Impact others’ behavior by thinking of it</a:t>
            </a:r>
          </a:p>
          <a:p>
            <a:pPr marL="615950" lvl="1" indent="0">
              <a:buNone/>
            </a:pP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60297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5.6: Reactions to Loss of Autonomy (1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dirty="0"/>
              <a:t>5.6: Analyze how the loss of autonomy can affect motivation</a:t>
            </a:r>
          </a:p>
          <a:p>
            <a:pPr lvl="1"/>
            <a:r>
              <a:rPr lang="en-US" dirty="0"/>
              <a:t>How do people respond to a lack of control?</a:t>
            </a:r>
            <a:endParaRPr lang="en-IN" sz="2400" dirty="0"/>
          </a:p>
          <a:p>
            <a:pPr lvl="2">
              <a:buFont typeface="Arial" pitchFamily="34" charset="0"/>
              <a:buChar char="•"/>
            </a:pPr>
            <a:r>
              <a:rPr lang="en-US" dirty="0"/>
              <a:t>Psychological reactance</a:t>
            </a:r>
            <a:r>
              <a:rPr lang="en-US" i="1" dirty="0">
                <a:solidFill>
                  <a:schemeClr val="accent5"/>
                </a:solidFill>
              </a:rPr>
              <a:t>)</a:t>
            </a:r>
            <a:endParaRPr lang="en-IN" sz="2400" i="1" dirty="0">
              <a:solidFill>
                <a:schemeClr val="accent5"/>
              </a:solidFill>
            </a:endParaRPr>
          </a:p>
          <a:p>
            <a:pPr lvl="2">
              <a:buFont typeface="Arial" pitchFamily="34" charset="0"/>
              <a:buChar char="•"/>
            </a:pPr>
            <a:r>
              <a:rPr lang="en-US" dirty="0"/>
              <a:t>Learned helplessness</a:t>
            </a:r>
          </a:p>
          <a:p>
            <a:pPr marL="0" lvl="0" indent="0">
              <a:spcBef>
                <a:spcPts val="0"/>
              </a:spcBef>
              <a:buNone/>
            </a:pPr>
            <a:endParaRPr lang="en-US" dirty="0"/>
          </a:p>
          <a:p>
            <a:pPr lvl="0" indent="-256032">
              <a:spcBef>
                <a:spcPts val="0"/>
              </a:spcBef>
            </a:pPr>
            <a:r>
              <a:rPr lang="en-US" dirty="0"/>
              <a:t>5.6.1: Reactance (</a:t>
            </a:r>
            <a:r>
              <a:rPr lang="en-US" i="1" dirty="0">
                <a:solidFill>
                  <a:schemeClr val="accent5"/>
                </a:solidFill>
              </a:rPr>
              <a:t>resist losing autonomy</a:t>
            </a:r>
            <a:endParaRPr lang="en-US" dirty="0"/>
          </a:p>
          <a:p>
            <a:pPr marL="0" lvl="0" indent="0">
              <a:spcBef>
                <a:spcPts val="0"/>
              </a:spcBef>
              <a:buNone/>
            </a:pPr>
            <a:endParaRPr lang="en-US" dirty="0"/>
          </a:p>
          <a:p>
            <a:pPr lvl="0" indent="-256032">
              <a:spcBef>
                <a:spcPts val="0"/>
              </a:spcBef>
            </a:pPr>
            <a:r>
              <a:rPr lang="en-US" dirty="0"/>
              <a:t>5.6.1: Describe the concept of reactance</a:t>
            </a:r>
          </a:p>
          <a:p>
            <a:pPr lvl="1"/>
            <a:r>
              <a:rPr lang="en-US" dirty="0"/>
              <a:t>Reactance</a:t>
            </a:r>
            <a:endParaRPr lang="en-IN" sz="2400" dirty="0"/>
          </a:p>
          <a:p>
            <a:pPr lvl="2">
              <a:buFont typeface="Arial" pitchFamily="34" charset="0"/>
              <a:buChar char="•"/>
            </a:pPr>
            <a:r>
              <a:rPr lang="en-US" dirty="0"/>
              <a:t>Teenagers</a:t>
            </a:r>
            <a:endParaRPr lang="en-IN" sz="2400" dirty="0"/>
          </a:p>
          <a:p>
            <a:pPr lvl="2">
              <a:buFont typeface="Arial" pitchFamily="34" charset="0"/>
              <a:buChar char="•"/>
            </a:pPr>
            <a:r>
              <a:rPr lang="en-US" dirty="0"/>
              <a:t>College students</a:t>
            </a:r>
            <a:endParaRPr lang="en-IN" sz="2400" dirty="0"/>
          </a:p>
          <a:p>
            <a:pPr lvl="2">
              <a:buFont typeface="Arial" pitchFamily="34" charset="0"/>
              <a:buChar char="•"/>
            </a:pPr>
            <a:r>
              <a:rPr lang="en-US" dirty="0"/>
              <a:t>Forbidden fruit</a:t>
            </a: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52270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90600"/>
          </a:xfrm>
          <a:prstGeom prst="rect">
            <a:avLst/>
          </a:prstGeom>
          <a:noFill/>
          <a:ln>
            <a:noFill/>
          </a:ln>
        </p:spPr>
        <p:txBody>
          <a:bodyPr lIns="0" tIns="0" rIns="0" bIns="0" anchor="b" anchorCtr="0">
            <a:noAutofit/>
          </a:bodyPr>
          <a:lstStyle/>
          <a:p>
            <a:pPr lvl="0">
              <a:buSzPct val="25000"/>
            </a:pPr>
            <a:r>
              <a:rPr lang="en-US" dirty="0"/>
              <a:t>Figure 5.6: Warning Labels on Interest in Violent Television</a:t>
            </a:r>
            <a:endParaRPr lang="en-US" b="1" i="0" u="none" strike="noStrike" cap="none" dirty="0">
              <a:solidFill>
                <a:srgbClr val="007FA3"/>
              </a:solidFill>
              <a:sym typeface="Times New Roman"/>
            </a:endParaRPr>
          </a:p>
        </p:txBody>
      </p:sp>
      <p:pic>
        <p:nvPicPr>
          <p:cNvPr id="6146" name="Picture 2" descr="The horizontal axis of the graph has three labels, warning label, information label, and no label. The vertical axis is labeled interest in viewing the violent TV show and ranges from 4 to 7 in increments of 1. The interest in viewing the violent TV is 6.25 with a warning label, 5.80 with a information label, and 5.75 with no label.&#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662" y="1452152"/>
            <a:ext cx="6602678" cy="456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831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5.6: Reactions to Loss of Autonomy (1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dirty="0"/>
              <a:t>5.6.2: Learned Helplessness</a:t>
            </a:r>
          </a:p>
          <a:p>
            <a:pPr marL="0" lvl="0" indent="0">
              <a:spcBef>
                <a:spcPts val="0"/>
              </a:spcBef>
              <a:buNone/>
            </a:pPr>
            <a:endParaRPr lang="en-US" dirty="0"/>
          </a:p>
          <a:p>
            <a:pPr lvl="0" indent="-256032">
              <a:spcBef>
                <a:spcPts val="0"/>
              </a:spcBef>
            </a:pPr>
            <a:r>
              <a:rPr lang="en-US" dirty="0"/>
              <a:t>5.6.2: Explain the concept of learned helplessness</a:t>
            </a:r>
          </a:p>
          <a:p>
            <a:pPr lvl="1"/>
            <a:r>
              <a:rPr lang="en-US" dirty="0"/>
              <a:t>Learned helplessness</a:t>
            </a:r>
          </a:p>
          <a:p>
            <a:pPr lvl="2">
              <a:buFont typeface="Arial" pitchFamily="34" charset="0"/>
              <a:buChar char="•"/>
            </a:pPr>
            <a:r>
              <a:rPr lang="en-US" dirty="0"/>
              <a:t>Response after reactance</a:t>
            </a:r>
          </a:p>
          <a:p>
            <a:pPr lvl="3">
              <a:buFont typeface="Arial" pitchFamily="34" charset="0"/>
              <a:buChar char="•"/>
            </a:pPr>
            <a:r>
              <a:rPr lang="en-US" sz="1800" i="1" dirty="0">
                <a:solidFill>
                  <a:schemeClr val="accent5"/>
                </a:solidFill>
              </a:rPr>
              <a:t>May be adaptive -</a:t>
            </a:r>
          </a:p>
          <a:p>
            <a:pPr lvl="3">
              <a:buFont typeface="Arial" pitchFamily="34" charset="0"/>
              <a:buChar char="•"/>
            </a:pPr>
            <a:r>
              <a:rPr lang="en-US" sz="1800" i="1" dirty="0">
                <a:solidFill>
                  <a:schemeClr val="accent5"/>
                </a:solidFill>
              </a:rPr>
              <a:t>useful to avoid Perseveration </a:t>
            </a:r>
            <a:endParaRPr lang="en-IN" sz="1800" i="1" dirty="0">
              <a:solidFill>
                <a:schemeClr val="accent5"/>
              </a:solidFill>
            </a:endParaRPr>
          </a:p>
          <a:p>
            <a:pPr lvl="2">
              <a:buFont typeface="Arial" pitchFamily="34" charset="0"/>
              <a:buChar char="•"/>
            </a:pPr>
            <a:r>
              <a:rPr lang="en-US" dirty="0"/>
              <a:t>Helplessness in one situation applies to all situations </a:t>
            </a:r>
          </a:p>
          <a:p>
            <a:pPr lvl="3">
              <a:buFont typeface="Arial" pitchFamily="34" charset="0"/>
              <a:buChar char="•"/>
            </a:pPr>
            <a:r>
              <a:rPr lang="en-US" i="1" dirty="0">
                <a:solidFill>
                  <a:schemeClr val="accent5"/>
                </a:solidFill>
              </a:rPr>
              <a:t>(it may generalize to other situations where you can exert control)</a:t>
            </a:r>
            <a:endParaRPr lang="en-US" b="0" i="1" u="none" strike="noStrike" cap="none" dirty="0">
              <a:solidFill>
                <a:schemeClr val="accent5"/>
              </a:solidFill>
              <a:sym typeface="Arial"/>
            </a:endParaRPr>
          </a:p>
        </p:txBody>
      </p:sp>
    </p:spTree>
    <p:extLst>
      <p:ext uri="{BB962C8B-B14F-4D97-AF65-F5344CB8AC3E}">
        <p14:creationId xmlns:p14="http://schemas.microsoft.com/office/powerpoint/2010/main" val="1596259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5.7: Desire for No Control (1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dirty="0"/>
              <a:t>5.7: Contrast the potential reasons people may desire a lack of control </a:t>
            </a:r>
          </a:p>
          <a:p>
            <a:pPr lvl="1"/>
            <a:r>
              <a:rPr lang="en-US" dirty="0"/>
              <a:t>Why do people sometimes desire a lack of control?</a:t>
            </a:r>
            <a:endParaRPr lang="en-IN" sz="2400" dirty="0"/>
          </a:p>
          <a:p>
            <a:pPr lvl="2">
              <a:buFont typeface="Arial" pitchFamily="34" charset="0"/>
              <a:buChar char="•"/>
            </a:pPr>
            <a:r>
              <a:rPr lang="en-US" dirty="0"/>
              <a:t>Others more knowledgeable</a:t>
            </a:r>
            <a:endParaRPr lang="en-IN" sz="2400" dirty="0"/>
          </a:p>
          <a:p>
            <a:pPr lvl="2">
              <a:buFont typeface="Arial" pitchFamily="34" charset="0"/>
              <a:buChar char="•"/>
            </a:pPr>
            <a:r>
              <a:rPr lang="en-US" dirty="0"/>
              <a:t>Others more skilled</a:t>
            </a:r>
          </a:p>
          <a:p>
            <a:pPr marL="0" lvl="0" indent="0">
              <a:spcBef>
                <a:spcPts val="0"/>
              </a:spcBef>
              <a:buNone/>
            </a:pPr>
            <a:endParaRPr lang="en-US" dirty="0"/>
          </a:p>
          <a:p>
            <a:pPr lvl="0" indent="-256032">
              <a:spcBef>
                <a:spcPts val="0"/>
              </a:spcBef>
            </a:pPr>
            <a:r>
              <a:rPr lang="en-US" dirty="0"/>
              <a:t>5.7.1: Too Much or Too Little Choice</a:t>
            </a:r>
          </a:p>
          <a:p>
            <a:pPr lvl="0" indent="-256032">
              <a:spcBef>
                <a:spcPts val="0"/>
              </a:spcBef>
            </a:pPr>
            <a:endParaRPr lang="en-US" dirty="0"/>
          </a:p>
          <a:p>
            <a:pPr lvl="0" indent="-256032">
              <a:spcBef>
                <a:spcPts val="0"/>
              </a:spcBef>
            </a:pPr>
            <a:r>
              <a:rPr lang="en-US" dirty="0"/>
              <a:t>5.7.1: Explain how choice can affect motivation</a:t>
            </a:r>
          </a:p>
          <a:p>
            <a:pPr lvl="1"/>
            <a:r>
              <a:rPr lang="en-US" dirty="0"/>
              <a:t>Too much or too little choice?</a:t>
            </a:r>
            <a:endParaRPr lang="en-IN" sz="2400" dirty="0"/>
          </a:p>
          <a:p>
            <a:pPr lvl="2">
              <a:buFont typeface="Arial" pitchFamily="34" charset="0"/>
              <a:buChar char="•"/>
            </a:pPr>
            <a:r>
              <a:rPr lang="en-US" dirty="0"/>
              <a:t>Restaurants</a:t>
            </a:r>
            <a:endParaRPr lang="en-IN" sz="2400" dirty="0"/>
          </a:p>
          <a:p>
            <a:pPr lvl="2">
              <a:buFont typeface="Arial" pitchFamily="34" charset="0"/>
              <a:buChar char="•"/>
            </a:pPr>
            <a:r>
              <a:rPr lang="en-US" dirty="0"/>
              <a:t>Too many topics</a:t>
            </a:r>
            <a:endParaRPr lang="en-IN" sz="2400" dirty="0"/>
          </a:p>
          <a:p>
            <a:pPr lvl="2">
              <a:buFont typeface="Arial" pitchFamily="34" charset="0"/>
              <a:buChar char="•"/>
            </a:pPr>
            <a:r>
              <a:rPr lang="en-US" dirty="0"/>
              <a:t>The golden mean</a:t>
            </a:r>
            <a:endParaRPr lang="en-IN" sz="2400" dirty="0"/>
          </a:p>
          <a:p>
            <a:pPr lvl="2">
              <a:buFont typeface="Arial" pitchFamily="34" charset="0"/>
              <a:buChar char="•"/>
            </a:pPr>
            <a:r>
              <a:rPr lang="en-US" dirty="0" err="1"/>
              <a:t>Satisficer</a:t>
            </a:r>
            <a:r>
              <a:rPr lang="en-US" dirty="0"/>
              <a:t> </a:t>
            </a:r>
            <a:endParaRPr lang="en-IN" sz="2400" dirty="0"/>
          </a:p>
          <a:p>
            <a:pPr lvl="2">
              <a:buFont typeface="Arial" pitchFamily="34" charset="0"/>
              <a:buChar char="•"/>
            </a:pPr>
            <a:r>
              <a:rPr lang="en-US" dirty="0" err="1"/>
              <a:t>Maximiser</a:t>
            </a: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60719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5.7.1: Choice Affects Motivation</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dirty="0"/>
              <a:t>5.7:  When overwhelmed </a:t>
            </a:r>
          </a:p>
          <a:p>
            <a:pPr lvl="1" indent="-256032">
              <a:spcBef>
                <a:spcPts val="0"/>
              </a:spcBef>
            </a:pPr>
            <a:r>
              <a:rPr lang="en-US" b="0" i="0" u="none" strike="noStrike" cap="none" dirty="0">
                <a:solidFill>
                  <a:schemeClr val="dk1"/>
                </a:solidFill>
                <a:latin typeface="Arial"/>
                <a:ea typeface="Arial"/>
                <a:cs typeface="Arial"/>
                <a:sym typeface="Arial"/>
              </a:rPr>
              <a:t>What’s in your coffee? </a:t>
            </a:r>
            <a:r>
              <a:rPr lang="en-US" b="0" i="1" u="none" strike="noStrike" cap="none" dirty="0">
                <a:solidFill>
                  <a:schemeClr val="accent5"/>
                </a:solidFill>
                <a:latin typeface="Arial"/>
                <a:ea typeface="Arial"/>
                <a:cs typeface="Arial"/>
                <a:sym typeface="Arial"/>
              </a:rPr>
              <a:t>Too many choices? Do you get overwhelmed when you go a Greek diner?</a:t>
            </a:r>
          </a:p>
          <a:p>
            <a:pPr lvl="1" indent="-256032">
              <a:spcBef>
                <a:spcPts val="0"/>
              </a:spcBef>
            </a:pPr>
            <a:r>
              <a:rPr lang="en-US" i="1" dirty="0">
                <a:solidFill>
                  <a:schemeClr val="accent5"/>
                </a:solidFill>
              </a:rPr>
              <a:t>Every been to Portland OR to get a waffle?</a:t>
            </a:r>
          </a:p>
          <a:p>
            <a:pPr lvl="1" indent="-256032">
              <a:spcBef>
                <a:spcPts val="0"/>
              </a:spcBef>
            </a:pPr>
            <a:endParaRPr lang="en-US" b="0" i="1" u="none" strike="noStrike" cap="none" dirty="0">
              <a:solidFill>
                <a:schemeClr val="accent5"/>
              </a:solidFill>
              <a:latin typeface="Arial"/>
              <a:ea typeface="Arial"/>
              <a:cs typeface="Arial"/>
              <a:sym typeface="Arial"/>
            </a:endParaRPr>
          </a:p>
          <a:p>
            <a:pPr lvl="1" indent="-256032">
              <a:spcBef>
                <a:spcPts val="0"/>
              </a:spcBef>
            </a:pPr>
            <a:r>
              <a:rPr lang="en-US" dirty="0"/>
              <a:t> Can having more options to choose lead to less likely to engage and lower quality? </a:t>
            </a:r>
            <a:r>
              <a:rPr lang="en-US" dirty="0">
                <a:hlinkClick r:id="rId3"/>
              </a:rPr>
              <a:t>Iyengar and Lepper (2000)</a:t>
            </a:r>
            <a:r>
              <a:rPr lang="en-US" dirty="0"/>
              <a:t> –students choosing from many or few options to write an essay on “Twelve Angry Men”</a:t>
            </a:r>
          </a:p>
          <a:p>
            <a:pPr lvl="1" indent="-256032">
              <a:spcBef>
                <a:spcPts val="0"/>
              </a:spcBef>
            </a:pPr>
            <a:r>
              <a:rPr lang="en-US" i="1" dirty="0">
                <a:solidFill>
                  <a:schemeClr val="accent5"/>
                </a:solidFill>
              </a:rPr>
              <a:t>Be a satisfier rather than </a:t>
            </a:r>
            <a:r>
              <a:rPr lang="en-US" i="1">
                <a:solidFill>
                  <a:schemeClr val="accent5"/>
                </a:solidFill>
              </a:rPr>
              <a:t>a maximiser?</a:t>
            </a:r>
            <a:endParaRPr lang="en-US" b="0" i="1" u="none" strike="noStrike" cap="none" dirty="0">
              <a:solidFill>
                <a:schemeClr val="accent5"/>
              </a:solidFill>
              <a:latin typeface="Arial"/>
              <a:ea typeface="Arial"/>
              <a:cs typeface="Arial"/>
              <a:sym typeface="Arial"/>
            </a:endParaRPr>
          </a:p>
        </p:txBody>
      </p:sp>
    </p:spTree>
    <p:extLst>
      <p:ext uri="{BB962C8B-B14F-4D97-AF65-F5344CB8AC3E}">
        <p14:creationId xmlns:p14="http://schemas.microsoft.com/office/powerpoint/2010/main" val="3727450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439950"/>
            <a:ext cx="8229600" cy="550650"/>
          </a:xfrm>
          <a:prstGeom prst="rect">
            <a:avLst/>
          </a:prstGeom>
          <a:noFill/>
          <a:ln>
            <a:noFill/>
          </a:ln>
        </p:spPr>
        <p:txBody>
          <a:bodyPr lIns="0" tIns="0" rIns="0" bIns="0" anchor="b" anchorCtr="0">
            <a:noAutofit/>
          </a:bodyPr>
          <a:lstStyle/>
          <a:p>
            <a:pPr lvl="0">
              <a:buSzPct val="25000"/>
            </a:pPr>
            <a:r>
              <a:rPr lang="en-US" dirty="0"/>
              <a:t>Summary: Autonomy</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347" name="Shape 347"/>
          <p:cNvSpPr txBox="1">
            <a:spLocks noGrp="1"/>
          </p:cNvSpPr>
          <p:nvPr>
            <p:ph type="body" idx="1"/>
          </p:nvPr>
        </p:nvSpPr>
        <p:spPr>
          <a:xfrm>
            <a:off x="457200" y="1417637"/>
            <a:ext cx="8229600" cy="4525963"/>
          </a:xfrm>
          <a:prstGeom prst="rect">
            <a:avLst/>
          </a:prstGeom>
          <a:noFill/>
          <a:ln>
            <a:noFill/>
          </a:ln>
        </p:spPr>
        <p:txBody>
          <a:bodyPr lIns="0" tIns="0" rIns="0" bIns="0" anchor="t" anchorCtr="0">
            <a:noAutofit/>
          </a:bodyPr>
          <a:lstStyle/>
          <a:p>
            <a:pPr lvl="1"/>
            <a:r>
              <a:rPr lang="en-US" dirty="0"/>
              <a:t>The concept of autonomy as a core motive</a:t>
            </a:r>
            <a:endParaRPr lang="en-IN" sz="2400" dirty="0"/>
          </a:p>
          <a:p>
            <a:pPr lvl="1"/>
            <a:r>
              <a:rPr lang="en-US" dirty="0"/>
              <a:t>Attribution theory</a:t>
            </a:r>
            <a:endParaRPr lang="en-IN" sz="2400" dirty="0"/>
          </a:p>
          <a:p>
            <a:pPr lvl="1"/>
            <a:r>
              <a:rPr lang="en-US" dirty="0"/>
              <a:t>The </a:t>
            </a:r>
            <a:r>
              <a:rPr lang="en-US" dirty="0" err="1"/>
              <a:t>overjustification</a:t>
            </a:r>
            <a:r>
              <a:rPr lang="en-US" dirty="0"/>
              <a:t> effect in relation to motivation</a:t>
            </a:r>
            <a:endParaRPr lang="en-IN" sz="2400" dirty="0"/>
          </a:p>
          <a:p>
            <a:pPr lvl="1"/>
            <a:r>
              <a:rPr lang="en-US" dirty="0"/>
              <a:t>The positive effects of the illusion of control</a:t>
            </a:r>
            <a:endParaRPr lang="en-IN" sz="2400" dirty="0"/>
          </a:p>
          <a:p>
            <a:pPr lvl="1"/>
            <a:r>
              <a:rPr lang="en-US" dirty="0"/>
              <a:t>The different types of magical thinking</a:t>
            </a:r>
            <a:endParaRPr lang="en-IN" sz="2400" dirty="0"/>
          </a:p>
          <a:p>
            <a:pPr lvl="1"/>
            <a:r>
              <a:rPr lang="en-US" dirty="0"/>
              <a:t>How the loss of autonomy can affect motivation</a:t>
            </a:r>
            <a:endParaRPr lang="en-IN" sz="2400" dirty="0"/>
          </a:p>
          <a:p>
            <a:pPr lvl="1"/>
            <a:r>
              <a:rPr lang="en-US" dirty="0"/>
              <a:t>The potential reasons people may desire a lack of control</a:t>
            </a:r>
            <a:endParaRPr lang="en-US" sz="171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152400"/>
            <a:ext cx="8229600" cy="703050"/>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 (2 of 2)</a:t>
            </a:r>
          </a:p>
        </p:txBody>
      </p:sp>
      <p:sp>
        <p:nvSpPr>
          <p:cNvPr id="101" name="Shape 101"/>
          <p:cNvSpPr txBox="1">
            <a:spLocks noGrp="1"/>
          </p:cNvSpPr>
          <p:nvPr>
            <p:ph type="body" idx="1"/>
          </p:nvPr>
        </p:nvSpPr>
        <p:spPr>
          <a:xfrm>
            <a:off x="457200" y="1066800"/>
            <a:ext cx="8229600" cy="5029200"/>
          </a:xfrm>
          <a:prstGeom prst="rect">
            <a:avLst/>
          </a:prstGeom>
          <a:noFill/>
          <a:ln>
            <a:noFill/>
          </a:ln>
        </p:spPr>
        <p:txBody>
          <a:bodyPr lIns="0" tIns="0" rIns="0" bIns="0" anchor="t" anchorCtr="0">
            <a:noAutofit/>
          </a:bodyPr>
          <a:lstStyle/>
          <a:p>
            <a:pPr indent="-118871">
              <a:buClr>
                <a:schemeClr val="lt1"/>
              </a:buClr>
            </a:pPr>
            <a:r>
              <a:rPr lang="en-US" b="1" dirty="0">
                <a:solidFill>
                  <a:srgbClr val="007FA3"/>
                </a:solidFill>
              </a:rPr>
              <a:t>5.3.2</a:t>
            </a:r>
            <a:r>
              <a:rPr lang="en-US" b="1" dirty="0">
                <a:solidFill>
                  <a:schemeClr val="accent1"/>
                </a:solidFill>
              </a:rPr>
              <a:t> </a:t>
            </a:r>
            <a:r>
              <a:rPr lang="en-IN" dirty="0" err="1"/>
              <a:t>Analyze</a:t>
            </a:r>
            <a:r>
              <a:rPr lang="en-IN" dirty="0"/>
              <a:t> the </a:t>
            </a:r>
            <a:r>
              <a:rPr lang="en-IN" b="1" dirty="0"/>
              <a:t>causes</a:t>
            </a:r>
            <a:r>
              <a:rPr lang="en-IN" dirty="0"/>
              <a:t> of the </a:t>
            </a:r>
            <a:r>
              <a:rPr lang="en-IN" b="1" dirty="0" err="1"/>
              <a:t>overjustification</a:t>
            </a:r>
            <a:r>
              <a:rPr lang="en-IN" dirty="0"/>
              <a:t> effect</a:t>
            </a:r>
            <a:endParaRPr lang="en-US" b="1" dirty="0">
              <a:solidFill>
                <a:srgbClr val="007FA3"/>
              </a:solidFill>
            </a:endParaRPr>
          </a:p>
          <a:p>
            <a:pPr lvl="0" indent="-118871">
              <a:buClr>
                <a:schemeClr val="lt1"/>
              </a:buClr>
            </a:pPr>
            <a:r>
              <a:rPr lang="en-US" b="1" dirty="0">
                <a:solidFill>
                  <a:srgbClr val="007FA3"/>
                </a:solidFill>
              </a:rPr>
              <a:t>5.4</a:t>
            </a:r>
            <a:r>
              <a:rPr lang="en-US" sz="1600" b="0" i="0" u="none" strike="noStrike" cap="none" dirty="0">
                <a:solidFill>
                  <a:schemeClr val="dk1"/>
                </a:solidFill>
                <a:latin typeface="Arial"/>
                <a:ea typeface="Arial"/>
                <a:cs typeface="Arial"/>
                <a:sym typeface="Arial"/>
              </a:rPr>
              <a:t> </a:t>
            </a:r>
            <a:r>
              <a:rPr lang="en-IN" dirty="0" err="1"/>
              <a:t>Analyze</a:t>
            </a:r>
            <a:r>
              <a:rPr lang="en-IN" dirty="0"/>
              <a:t> the </a:t>
            </a:r>
            <a:r>
              <a:rPr lang="en-IN" b="1" dirty="0"/>
              <a:t>positive effects </a:t>
            </a:r>
            <a:r>
              <a:rPr lang="en-IN" dirty="0"/>
              <a:t>of the </a:t>
            </a:r>
            <a:r>
              <a:rPr lang="en-IN" b="1" dirty="0"/>
              <a:t>illusion of control</a:t>
            </a:r>
          </a:p>
          <a:p>
            <a:pPr lvl="0" indent="-118871">
              <a:buClr>
                <a:schemeClr val="lt1"/>
              </a:buClr>
            </a:pPr>
            <a:r>
              <a:rPr lang="en-US" b="1" dirty="0">
                <a:solidFill>
                  <a:srgbClr val="007FA3"/>
                </a:solidFill>
              </a:rPr>
              <a:t>5.4.1</a:t>
            </a:r>
            <a:r>
              <a:rPr lang="en-US" dirty="0"/>
              <a:t> </a:t>
            </a:r>
            <a:r>
              <a:rPr lang="en-IN" dirty="0"/>
              <a:t>Explain how </a:t>
            </a:r>
            <a:r>
              <a:rPr lang="en-IN" b="1" dirty="0"/>
              <a:t>choice influences</a:t>
            </a:r>
            <a:r>
              <a:rPr lang="en-IN" dirty="0"/>
              <a:t> the </a:t>
            </a:r>
            <a:r>
              <a:rPr lang="en-IN" b="1" dirty="0"/>
              <a:t>illusion of control</a:t>
            </a:r>
          </a:p>
          <a:p>
            <a:pPr lvl="0" indent="-118871">
              <a:buClr>
                <a:schemeClr val="lt1"/>
              </a:buClr>
            </a:pPr>
            <a:r>
              <a:rPr lang="en-US" b="1" dirty="0">
                <a:solidFill>
                  <a:srgbClr val="007FA3"/>
                </a:solidFill>
              </a:rPr>
              <a:t>5.4.2 </a:t>
            </a:r>
            <a:r>
              <a:rPr lang="en-IN" dirty="0"/>
              <a:t>Explain how </a:t>
            </a:r>
            <a:r>
              <a:rPr lang="en-IN" b="1" dirty="0"/>
              <a:t>outcome sequence influences </a:t>
            </a:r>
            <a:r>
              <a:rPr lang="en-IN" dirty="0"/>
              <a:t>the illusion of control</a:t>
            </a:r>
            <a:endParaRPr lang="en-US" sz="1600" b="0" i="0" u="none" strike="noStrike" cap="none" dirty="0">
              <a:solidFill>
                <a:schemeClr val="dk1"/>
              </a:solidFill>
              <a:latin typeface="Arial"/>
              <a:ea typeface="Arial"/>
              <a:cs typeface="Arial"/>
              <a:sym typeface="Arial"/>
            </a:endParaRPr>
          </a:p>
          <a:p>
            <a:pPr indent="-118871">
              <a:buClr>
                <a:schemeClr val="lt1"/>
              </a:buClr>
            </a:pPr>
            <a:r>
              <a:rPr lang="en-US" b="1" dirty="0">
                <a:solidFill>
                  <a:srgbClr val="007FA3"/>
                </a:solidFill>
              </a:rPr>
              <a:t>5.5 </a:t>
            </a:r>
            <a:r>
              <a:rPr lang="en-IN" dirty="0"/>
              <a:t>Contrast the different </a:t>
            </a:r>
            <a:r>
              <a:rPr lang="en-IN" b="1" dirty="0"/>
              <a:t>types of magical thinking</a:t>
            </a:r>
          </a:p>
          <a:p>
            <a:pPr lvl="0" indent="-118871">
              <a:buClr>
                <a:schemeClr val="lt1"/>
              </a:buClr>
            </a:pPr>
            <a:r>
              <a:rPr lang="en-US" b="1" dirty="0">
                <a:solidFill>
                  <a:srgbClr val="007FA3"/>
                </a:solidFill>
              </a:rPr>
              <a:t>5.5.1</a:t>
            </a:r>
            <a:r>
              <a:rPr lang="en-US" sz="1600" b="1" i="0" u="none" strike="noStrike" cap="none" dirty="0">
                <a:solidFill>
                  <a:schemeClr val="accent1"/>
                </a:solidFill>
                <a:latin typeface="Arial"/>
                <a:ea typeface="Arial"/>
                <a:cs typeface="Arial"/>
                <a:sym typeface="Arial"/>
              </a:rPr>
              <a:t> </a:t>
            </a:r>
            <a:r>
              <a:rPr lang="en-IN" dirty="0"/>
              <a:t>Explain the concept of </a:t>
            </a:r>
            <a:r>
              <a:rPr lang="en-IN" b="1" dirty="0"/>
              <a:t>tempting fate</a:t>
            </a:r>
            <a:endParaRPr lang="en-US" sz="1600" b="1"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5.5.2</a:t>
            </a:r>
            <a:r>
              <a:rPr lang="en-US" sz="1600" b="1" i="0" u="none" strike="noStrike" cap="none" dirty="0">
                <a:solidFill>
                  <a:schemeClr val="accent1"/>
                </a:solidFill>
                <a:latin typeface="Arial"/>
                <a:ea typeface="Arial"/>
                <a:cs typeface="Arial"/>
                <a:sym typeface="Arial"/>
              </a:rPr>
              <a:t> </a:t>
            </a:r>
            <a:r>
              <a:rPr lang="en-IN" dirty="0"/>
              <a:t>Explain the concept of </a:t>
            </a:r>
            <a:r>
              <a:rPr lang="en-IN" b="1" dirty="0"/>
              <a:t>mind control</a:t>
            </a:r>
            <a:endParaRPr lang="en-US" sz="1600" b="1" i="0" u="none" strike="noStrike" cap="none" dirty="0">
              <a:solidFill>
                <a:schemeClr val="dk1"/>
              </a:solidFill>
              <a:latin typeface="Arial"/>
              <a:ea typeface="Arial"/>
              <a:cs typeface="Arial"/>
              <a:sym typeface="Arial"/>
            </a:endParaRPr>
          </a:p>
          <a:p>
            <a:pPr lvl="0" indent="-118871">
              <a:buClr>
                <a:schemeClr val="lt1"/>
              </a:buClr>
              <a:buNone/>
            </a:pPr>
            <a:r>
              <a:rPr lang="en-US" b="1" dirty="0">
                <a:solidFill>
                  <a:srgbClr val="007FA3"/>
                </a:solidFill>
              </a:rPr>
              <a:t>  5.6 </a:t>
            </a:r>
            <a:r>
              <a:rPr lang="en-IN" dirty="0" err="1"/>
              <a:t>Analyze</a:t>
            </a:r>
            <a:r>
              <a:rPr lang="en-IN" dirty="0"/>
              <a:t> how the </a:t>
            </a:r>
            <a:r>
              <a:rPr lang="en-IN" b="1" dirty="0"/>
              <a:t>loss of autonomy can affect motivation</a:t>
            </a:r>
          </a:p>
          <a:p>
            <a:pPr lvl="0" indent="-118871">
              <a:buClr>
                <a:schemeClr val="lt1"/>
              </a:buClr>
              <a:buNone/>
            </a:pPr>
            <a:r>
              <a:rPr lang="en-US" b="1" dirty="0">
                <a:solidFill>
                  <a:srgbClr val="007FA3"/>
                </a:solidFill>
              </a:rPr>
              <a:t>  5.6.1</a:t>
            </a:r>
            <a:r>
              <a:rPr lang="en-US" b="1" dirty="0">
                <a:solidFill>
                  <a:schemeClr val="accent1"/>
                </a:solidFill>
              </a:rPr>
              <a:t> </a:t>
            </a:r>
            <a:r>
              <a:rPr lang="en-IN" dirty="0"/>
              <a:t>Describe the concept of </a:t>
            </a:r>
            <a:r>
              <a:rPr lang="en-IN" b="1" dirty="0"/>
              <a:t>reactance</a:t>
            </a:r>
          </a:p>
          <a:p>
            <a:pPr lvl="0" indent="-118871">
              <a:buClr>
                <a:schemeClr val="lt1"/>
              </a:buClr>
              <a:buNone/>
            </a:pPr>
            <a:r>
              <a:rPr lang="en-US" b="1" dirty="0">
                <a:solidFill>
                  <a:srgbClr val="007FA3"/>
                </a:solidFill>
              </a:rPr>
              <a:t>  5.6.2</a:t>
            </a:r>
            <a:r>
              <a:rPr lang="en-US" b="1" dirty="0">
                <a:solidFill>
                  <a:schemeClr val="accent1"/>
                </a:solidFill>
              </a:rPr>
              <a:t> </a:t>
            </a:r>
            <a:r>
              <a:rPr lang="en-IN" dirty="0"/>
              <a:t>Explain the concept of </a:t>
            </a:r>
            <a:r>
              <a:rPr lang="en-IN" b="1" dirty="0"/>
              <a:t>learned helplessness</a:t>
            </a:r>
          </a:p>
          <a:p>
            <a:pPr lvl="0" indent="-118871">
              <a:buClr>
                <a:schemeClr val="lt1"/>
              </a:buClr>
              <a:buNone/>
            </a:pPr>
            <a:r>
              <a:rPr lang="en-US" b="1" dirty="0">
                <a:solidFill>
                  <a:srgbClr val="007FA3"/>
                </a:solidFill>
              </a:rPr>
              <a:t>  5.7 </a:t>
            </a:r>
            <a:r>
              <a:rPr lang="en-IN" b="1" dirty="0"/>
              <a:t>Contrast</a:t>
            </a:r>
            <a:r>
              <a:rPr lang="en-IN" dirty="0"/>
              <a:t> the potential </a:t>
            </a:r>
            <a:r>
              <a:rPr lang="en-IN" b="1" dirty="0"/>
              <a:t>reasons</a:t>
            </a:r>
            <a:r>
              <a:rPr lang="en-IN" dirty="0"/>
              <a:t> people </a:t>
            </a:r>
            <a:r>
              <a:rPr lang="en-IN" b="1" dirty="0"/>
              <a:t>may desire a lack of control</a:t>
            </a:r>
          </a:p>
          <a:p>
            <a:pPr lvl="0" indent="-118871">
              <a:buClr>
                <a:schemeClr val="lt1"/>
              </a:buClr>
              <a:buNone/>
            </a:pPr>
            <a:r>
              <a:rPr lang="en-US" b="1" dirty="0">
                <a:solidFill>
                  <a:srgbClr val="007FA3"/>
                </a:solidFill>
              </a:rPr>
              <a:t>  5.7.1</a:t>
            </a:r>
            <a:r>
              <a:rPr lang="en-US" b="1" dirty="0">
                <a:solidFill>
                  <a:schemeClr val="accent1"/>
                </a:solidFill>
              </a:rPr>
              <a:t> </a:t>
            </a:r>
            <a:r>
              <a:rPr lang="en-IN" dirty="0"/>
              <a:t>Explain </a:t>
            </a:r>
            <a:r>
              <a:rPr lang="en-IN" b="1" dirty="0"/>
              <a:t>how choice </a:t>
            </a:r>
            <a:r>
              <a:rPr lang="en-IN" dirty="0"/>
              <a:t>can </a:t>
            </a:r>
            <a:r>
              <a:rPr lang="en-IN" b="1" dirty="0"/>
              <a:t>affect motivation</a:t>
            </a:r>
            <a:endParaRPr sz="1600" b="1" i="0" u="none" strike="noStrike" cap="none" dirty="0">
              <a:solidFill>
                <a:schemeClr val="dk1"/>
              </a:solidFill>
              <a:latin typeface="Arial"/>
              <a:ea typeface="Arial"/>
              <a:cs typeface="Arial"/>
              <a:sym typeface="Arial"/>
            </a:endParaRPr>
          </a:p>
          <a:p>
            <a:pPr marL="118871" marR="0" lvl="0" indent="-118871" algn="l" rtl="0">
              <a:spcBef>
                <a:spcPts val="1500"/>
              </a:spcBef>
              <a:buClr>
                <a:schemeClr val="lt1"/>
              </a:buClr>
              <a:buSzPct val="25000"/>
              <a:buFont typeface="Arial"/>
              <a:buNone/>
            </a:pP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5515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152400"/>
            <a:ext cx="8229600" cy="626850"/>
          </a:xfrm>
          <a:prstGeom prst="rect">
            <a:avLst/>
          </a:prstGeom>
          <a:noFill/>
          <a:ln>
            <a:noFill/>
          </a:ln>
        </p:spPr>
        <p:txBody>
          <a:bodyPr lIns="0" tIns="0" rIns="0" bIns="0" anchor="b" anchorCtr="0">
            <a:noAutofit/>
          </a:bodyPr>
          <a:lstStyle/>
          <a:p>
            <a:pPr lvl="0">
              <a:buSzPct val="25000"/>
            </a:pPr>
            <a:r>
              <a:rPr lang="en-US" dirty="0"/>
              <a:t>Introduction: Autonomy</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15" name="Shape 115"/>
          <p:cNvSpPr txBox="1">
            <a:spLocks noGrp="1"/>
          </p:cNvSpPr>
          <p:nvPr>
            <p:ph type="body" idx="1"/>
          </p:nvPr>
        </p:nvSpPr>
        <p:spPr>
          <a:xfrm>
            <a:off x="457200" y="1066800"/>
            <a:ext cx="8229600" cy="4525963"/>
          </a:xfrm>
          <a:prstGeom prst="rect">
            <a:avLst/>
          </a:prstGeom>
          <a:noFill/>
          <a:ln>
            <a:noFill/>
          </a:ln>
        </p:spPr>
        <p:txBody>
          <a:bodyPr lIns="0" tIns="0" rIns="0" bIns="0" anchor="t" anchorCtr="0">
            <a:noAutofit/>
          </a:bodyPr>
          <a:lstStyle/>
          <a:p>
            <a:r>
              <a:rPr lang="en-US" sz="2000" dirty="0"/>
              <a:t>Key questions to be answered</a:t>
            </a:r>
          </a:p>
          <a:p>
            <a:pPr lvl="1"/>
            <a:r>
              <a:rPr lang="en-US" sz="2000" dirty="0"/>
              <a:t>The need for autonomy</a:t>
            </a:r>
          </a:p>
          <a:p>
            <a:pPr lvl="2"/>
            <a:r>
              <a:rPr lang="en-US" sz="2000" dirty="0"/>
              <a:t>Taylor Swift?</a:t>
            </a:r>
            <a:endParaRPr lang="en-IN" sz="2000" dirty="0"/>
          </a:p>
          <a:p>
            <a:pPr lvl="1"/>
            <a:r>
              <a:rPr lang="en-US" sz="2000" dirty="0"/>
              <a:t>Attribution theory</a:t>
            </a:r>
            <a:endParaRPr lang="en-IN" sz="2000" dirty="0"/>
          </a:p>
          <a:p>
            <a:pPr lvl="1"/>
            <a:r>
              <a:rPr lang="en-US" sz="2000" dirty="0" err="1"/>
              <a:t>Overjustification</a:t>
            </a:r>
            <a:r>
              <a:rPr lang="en-US" sz="2000" dirty="0"/>
              <a:t> effect</a:t>
            </a:r>
            <a:endParaRPr lang="en-IN" sz="2000" dirty="0"/>
          </a:p>
          <a:p>
            <a:pPr lvl="1"/>
            <a:r>
              <a:rPr lang="en-US" sz="2000" dirty="0"/>
              <a:t>Illusion of control</a:t>
            </a:r>
            <a:endParaRPr lang="en-IN" sz="2000" dirty="0"/>
          </a:p>
          <a:p>
            <a:pPr lvl="1"/>
            <a:r>
              <a:rPr lang="en-US" sz="2000" dirty="0"/>
              <a:t>Magical thinking</a:t>
            </a:r>
            <a:endParaRPr lang="en-IN" sz="2000" dirty="0"/>
          </a:p>
          <a:p>
            <a:pPr lvl="1"/>
            <a:r>
              <a:rPr lang="en-US" sz="2000" dirty="0"/>
              <a:t>Reaction to loss of autonomy</a:t>
            </a:r>
            <a:endParaRPr lang="en-IN" sz="2000" dirty="0"/>
          </a:p>
          <a:p>
            <a:pPr lvl="1"/>
            <a:r>
              <a:rPr lang="en-US" sz="2000" dirty="0"/>
              <a:t>Desire for no control</a:t>
            </a:r>
            <a:endParaRPr lang="en-US"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5.1: The Need for Autonomy (2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181600"/>
          </a:xfrm>
          <a:prstGeom prst="rect">
            <a:avLst/>
          </a:prstGeom>
          <a:noFill/>
          <a:ln>
            <a:noFill/>
          </a:ln>
        </p:spPr>
        <p:txBody>
          <a:bodyPr lIns="0" tIns="0" rIns="0" bIns="0" anchor="t" anchorCtr="0">
            <a:noAutofit/>
          </a:bodyPr>
          <a:lstStyle/>
          <a:p>
            <a:pPr indent="-256032">
              <a:spcBef>
                <a:spcPts val="0"/>
              </a:spcBef>
            </a:pPr>
            <a:r>
              <a:rPr lang="en-US" dirty="0"/>
              <a:t>5.1: Analyze the concept of autonomy as a core motive</a:t>
            </a:r>
          </a:p>
          <a:p>
            <a:pPr lvl="1"/>
            <a:r>
              <a:rPr lang="en-US" dirty="0"/>
              <a:t>Autonomy as a core motive</a:t>
            </a:r>
            <a:endParaRPr lang="en-IN" sz="2400" dirty="0"/>
          </a:p>
          <a:p>
            <a:pPr lvl="2">
              <a:buFont typeface="Arial" pitchFamily="34" charset="0"/>
              <a:buChar char="•"/>
            </a:pPr>
            <a:r>
              <a:rPr lang="en-US" dirty="0"/>
              <a:t>Control Basic need for autonomy</a:t>
            </a:r>
          </a:p>
          <a:p>
            <a:pPr lvl="3">
              <a:buFont typeface="Arial" pitchFamily="34" charset="0"/>
              <a:buChar char="•"/>
            </a:pPr>
            <a:r>
              <a:rPr lang="en-US" i="1" dirty="0">
                <a:solidFill>
                  <a:srgbClr val="00B050"/>
                </a:solidFill>
              </a:rPr>
              <a:t>what did T. Jefferson say ? About without choice?</a:t>
            </a:r>
            <a:endParaRPr lang="en-US" dirty="0"/>
          </a:p>
          <a:p>
            <a:pPr lvl="0" indent="-256032">
              <a:spcBef>
                <a:spcPts val="0"/>
              </a:spcBef>
            </a:pPr>
            <a:r>
              <a:rPr lang="en-US" dirty="0"/>
              <a:t>5.1.1: Panic Button Effect</a:t>
            </a:r>
          </a:p>
          <a:p>
            <a:pPr lvl="1" indent="-256032">
              <a:spcBef>
                <a:spcPts val="0"/>
              </a:spcBef>
            </a:pPr>
            <a:r>
              <a:rPr lang="en-US" dirty="0">
                <a:hlinkClick r:id="rId3"/>
              </a:rPr>
              <a:t>Glass, Singer, and Friedman (1969)</a:t>
            </a:r>
            <a:r>
              <a:rPr lang="en-US" dirty="0"/>
              <a:t>.</a:t>
            </a:r>
          </a:p>
          <a:p>
            <a:pPr lvl="0" indent="-256032">
              <a:spcBef>
                <a:spcPts val="0"/>
              </a:spcBef>
            </a:pPr>
            <a:endParaRPr lang="en-US" dirty="0"/>
          </a:p>
          <a:p>
            <a:pPr lvl="0" indent="-256032">
              <a:spcBef>
                <a:spcPts val="0"/>
              </a:spcBef>
            </a:pPr>
            <a:r>
              <a:rPr lang="en-US" dirty="0"/>
              <a:t>5.1.1: Describe the panic button effect</a:t>
            </a:r>
          </a:p>
          <a:p>
            <a:pPr lvl="1"/>
            <a:r>
              <a:rPr lang="en-US" dirty="0"/>
              <a:t>What is the panic button effect?</a:t>
            </a:r>
            <a:endParaRPr lang="en-IN" sz="2400" dirty="0"/>
          </a:p>
          <a:p>
            <a:pPr lvl="2">
              <a:buFont typeface="Arial" pitchFamily="34" charset="0"/>
              <a:buChar char="•"/>
            </a:pPr>
            <a:r>
              <a:rPr lang="en-US" b="1" u="sng" dirty="0"/>
              <a:t>Perception</a:t>
            </a:r>
            <a:r>
              <a:rPr lang="en-US" dirty="0"/>
              <a:t> of control</a:t>
            </a:r>
            <a:endParaRPr lang="en-IN" sz="2400" dirty="0"/>
          </a:p>
          <a:p>
            <a:pPr lvl="2">
              <a:buFont typeface="Arial" pitchFamily="34" charset="0"/>
              <a:buChar char="•"/>
            </a:pPr>
            <a:r>
              <a:rPr lang="en-US" dirty="0"/>
              <a:t>Provides comfort</a:t>
            </a:r>
          </a:p>
          <a:p>
            <a:pPr marL="1016000" lvl="2" indent="0">
              <a:buNone/>
            </a:pPr>
            <a:r>
              <a:rPr lang="en-US" i="1" dirty="0">
                <a:solidFill>
                  <a:srgbClr val="00B050"/>
                </a:solidFill>
              </a:rPr>
              <a:t>How do you feel abut being in an elevator w/o a panic button?</a:t>
            </a:r>
          </a:p>
          <a:p>
            <a:pPr lvl="0" indent="-256032">
              <a:spcBef>
                <a:spcPts val="0"/>
              </a:spcBef>
            </a:pPr>
            <a:r>
              <a:rPr lang="en-US" dirty="0"/>
              <a:t>5.1.2: Is Control More Desirable Than Money?</a:t>
            </a:r>
          </a:p>
          <a:p>
            <a:pPr lvl="0" indent="-256032">
              <a:spcBef>
                <a:spcPts val="0"/>
              </a:spcBef>
            </a:pPr>
            <a:endParaRPr lang="en-US" dirty="0"/>
          </a:p>
          <a:p>
            <a:pPr lvl="0" indent="-256032">
              <a:spcBef>
                <a:spcPts val="0"/>
              </a:spcBef>
            </a:pPr>
            <a:r>
              <a:rPr lang="en-US" dirty="0"/>
              <a:t>5.1.2: Explain the relationship between control and money</a:t>
            </a:r>
          </a:p>
          <a:p>
            <a:pPr lvl="1"/>
            <a:r>
              <a:rPr lang="en-US" dirty="0"/>
              <a:t>Is control more desirable than money?</a:t>
            </a:r>
            <a:endParaRPr lang="en-IN" sz="2400" dirty="0"/>
          </a:p>
          <a:p>
            <a:pPr lvl="2">
              <a:buFont typeface="Arial" pitchFamily="34" charset="0"/>
              <a:buChar char="•"/>
            </a:pPr>
            <a:r>
              <a:rPr lang="en-US" dirty="0"/>
              <a:t>Ex.: College professors </a:t>
            </a:r>
            <a:endParaRPr lang="en-IN" sz="2400" dirty="0"/>
          </a:p>
          <a:p>
            <a:pPr lvl="2">
              <a:buFont typeface="Arial" pitchFamily="34" charset="0"/>
              <a:buChar char="•"/>
            </a:pPr>
            <a:r>
              <a:rPr lang="en-US" dirty="0"/>
              <a:t>Well-being and autonomy </a:t>
            </a:r>
            <a:r>
              <a:rPr lang="en-US" b="1" dirty="0">
                <a:hlinkClick r:id="rId4"/>
              </a:rPr>
              <a:t>meta-analysis</a:t>
            </a:r>
            <a:r>
              <a:rPr lang="en-US" b="1" dirty="0"/>
              <a:t> </a:t>
            </a:r>
            <a:r>
              <a:rPr lang="en-US" dirty="0"/>
              <a:t>(</a:t>
            </a:r>
            <a:r>
              <a:rPr lang="en-US" dirty="0">
                <a:hlinkClick r:id="rId5"/>
              </a:rPr>
              <a:t>Fischer &amp; Boer, 2011</a:t>
            </a:r>
            <a:r>
              <a:rPr lang="en-US" dirty="0"/>
              <a:t> 63 studies   </a:t>
            </a:r>
          </a:p>
          <a:p>
            <a:pPr lvl="2">
              <a:buFont typeface="Arial" pitchFamily="34" charset="0"/>
              <a:buChar char="•"/>
            </a:pP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4408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5.1: Motivation: Money Versus Control</a:t>
            </a:r>
            <a:endParaRPr lang="en-US" b="1" i="0" u="none" strike="noStrike" cap="none" dirty="0">
              <a:solidFill>
                <a:srgbClr val="007FA3"/>
              </a:solidFill>
              <a:sym typeface="Times New Roman"/>
            </a:endParaRPr>
          </a:p>
        </p:txBody>
      </p:sp>
      <p:pic>
        <p:nvPicPr>
          <p:cNvPr id="2" name="Picture 2" descr="A diagram shows money and control as two objects on a weighing scale with money being heavier.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14" y="1447800"/>
            <a:ext cx="6270174" cy="440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1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5.1: The Need for Autonomy (2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257800"/>
          </a:xfrm>
          <a:prstGeom prst="rect">
            <a:avLst/>
          </a:prstGeom>
          <a:noFill/>
          <a:ln>
            <a:noFill/>
          </a:ln>
        </p:spPr>
        <p:txBody>
          <a:bodyPr lIns="0" tIns="0" rIns="0" bIns="0" anchor="t" anchorCtr="0">
            <a:noAutofit/>
          </a:bodyPr>
          <a:lstStyle/>
          <a:p>
            <a:pPr indent="-256032">
              <a:spcBef>
                <a:spcPts val="0"/>
              </a:spcBef>
            </a:pPr>
            <a:r>
              <a:rPr lang="en-US" dirty="0"/>
              <a:t>5.1.3: Autonomy Elicits Behaviors</a:t>
            </a:r>
          </a:p>
          <a:p>
            <a:pPr indent="-256032">
              <a:spcBef>
                <a:spcPts val="0"/>
              </a:spcBef>
            </a:pPr>
            <a:endParaRPr lang="en-US" dirty="0"/>
          </a:p>
          <a:p>
            <a:pPr indent="-256032">
              <a:spcBef>
                <a:spcPts val="0"/>
              </a:spcBef>
            </a:pPr>
            <a:r>
              <a:rPr lang="en-US" dirty="0"/>
              <a:t>5.1.3: Analyze how autonomy elicits behaviors</a:t>
            </a:r>
          </a:p>
          <a:p>
            <a:pPr lvl="1"/>
            <a:r>
              <a:rPr lang="en-US" dirty="0"/>
              <a:t>How does autonomy elicit behavior?</a:t>
            </a:r>
            <a:endParaRPr lang="en-IN" sz="2400" dirty="0"/>
          </a:p>
          <a:p>
            <a:pPr lvl="2">
              <a:buFont typeface="Arial" pitchFamily="34" charset="0"/>
              <a:buChar char="•"/>
            </a:pPr>
            <a:r>
              <a:rPr lang="en-US" dirty="0"/>
              <a:t>Self-determination theory a deficit </a:t>
            </a:r>
          </a:p>
          <a:p>
            <a:pPr lvl="3">
              <a:buFont typeface="Arial" pitchFamily="34" charset="0"/>
              <a:buChar char="•"/>
            </a:pPr>
            <a:r>
              <a:rPr lang="en-US" i="1" dirty="0">
                <a:solidFill>
                  <a:srgbClr val="00B050"/>
                </a:solidFill>
              </a:rPr>
              <a:t>deficit in autonomy produce autonomy-seeking behaviors</a:t>
            </a:r>
            <a:endParaRPr lang="en-IN" sz="2400" i="1" dirty="0">
              <a:solidFill>
                <a:srgbClr val="00B050"/>
              </a:solidFill>
            </a:endParaRPr>
          </a:p>
          <a:p>
            <a:pPr lvl="2">
              <a:buFont typeface="Arial" pitchFamily="34" charset="0"/>
              <a:buChar char="•"/>
            </a:pPr>
            <a:r>
              <a:rPr lang="en-US" dirty="0"/>
              <a:t>Autonomy as a deficit-oriented need</a:t>
            </a:r>
          </a:p>
          <a:p>
            <a:pPr lvl="3">
              <a:buFont typeface="Arial" pitchFamily="34" charset="0"/>
              <a:buChar char="•"/>
            </a:pPr>
            <a:r>
              <a:rPr lang="en-US" dirty="0"/>
              <a:t>, </a:t>
            </a:r>
            <a:r>
              <a:rPr lang="en-US" dirty="0">
                <a:hlinkClick r:id="rId3"/>
              </a:rPr>
              <a:t>Sheldon and </a:t>
            </a:r>
            <a:r>
              <a:rPr lang="en-US" dirty="0" err="1">
                <a:hlinkClick r:id="rId3"/>
              </a:rPr>
              <a:t>Gunz</a:t>
            </a:r>
            <a:r>
              <a:rPr lang="en-US" dirty="0">
                <a:hlinkClick r:id="rId3"/>
              </a:rPr>
              <a:t> (2009)</a:t>
            </a:r>
            <a:r>
              <a:rPr lang="en-US" dirty="0"/>
              <a:t>  </a:t>
            </a:r>
            <a:r>
              <a:rPr lang="en-US" i="1" dirty="0">
                <a:solidFill>
                  <a:srgbClr val="00B050"/>
                </a:solidFill>
              </a:rPr>
              <a:t>students who felt they lacked autonomy were more interested in pursuing activities that would restore their autonomy</a:t>
            </a:r>
          </a:p>
          <a:p>
            <a:pPr marL="0" lvl="0" indent="0">
              <a:spcBef>
                <a:spcPts val="0"/>
              </a:spcBef>
              <a:buNone/>
            </a:pPr>
            <a:endParaRPr lang="en-US" i="1" dirty="0">
              <a:solidFill>
                <a:srgbClr val="00B050"/>
              </a:solidFill>
            </a:endParaRPr>
          </a:p>
          <a:p>
            <a:pPr lvl="0" indent="-256032">
              <a:spcBef>
                <a:spcPts val="0"/>
              </a:spcBef>
            </a:pPr>
            <a:r>
              <a:rPr lang="en-US" dirty="0"/>
              <a:t>5.1.4: Autonomy Produces Positive Outcomes</a:t>
            </a:r>
          </a:p>
          <a:p>
            <a:pPr lvl="2" indent="-256032">
              <a:spcBef>
                <a:spcPts val="0"/>
              </a:spcBef>
            </a:pPr>
            <a:endParaRPr lang="en-US" dirty="0"/>
          </a:p>
          <a:p>
            <a:pPr lvl="0" indent="-256032">
              <a:spcBef>
                <a:spcPts val="0"/>
              </a:spcBef>
            </a:pPr>
            <a:r>
              <a:rPr lang="en-US" dirty="0"/>
              <a:t>5.1.4: Explain how autonomy produces positive outcomes</a:t>
            </a:r>
          </a:p>
          <a:p>
            <a:pPr lvl="1"/>
            <a:r>
              <a:rPr lang="en-US" dirty="0"/>
              <a:t>How does autonomy produce positive outcomes?</a:t>
            </a:r>
            <a:endParaRPr lang="en-IN" sz="2400" dirty="0"/>
          </a:p>
          <a:p>
            <a:pPr lvl="2">
              <a:buFont typeface="Arial" pitchFamily="34" charset="0"/>
              <a:buChar char="•"/>
            </a:pPr>
            <a:r>
              <a:rPr lang="en-US" dirty="0"/>
              <a:t>Link with survival, higher self-esteem, Less depression</a:t>
            </a:r>
            <a:endParaRPr lang="en-IN" sz="2400" dirty="0"/>
          </a:p>
          <a:p>
            <a:pPr lvl="2">
              <a:buFont typeface="Arial" pitchFamily="34" charset="0"/>
              <a:buChar char="•"/>
            </a:pPr>
            <a:r>
              <a:rPr lang="en-US" i="1" dirty="0">
                <a:solidFill>
                  <a:srgbClr val="00B050"/>
                </a:solidFill>
              </a:rPr>
              <a:t>Better goal performance (in school performance!)</a:t>
            </a:r>
            <a:endParaRPr lang="en-IN" sz="2400" i="1" dirty="0">
              <a:solidFill>
                <a:srgbClr val="00B050"/>
              </a:solidFill>
            </a:endParaRPr>
          </a:p>
          <a:p>
            <a:pPr lvl="1"/>
            <a:r>
              <a:rPr lang="en-US" dirty="0"/>
              <a:t>Pursuing the “right” goals</a:t>
            </a:r>
            <a:endParaRPr lang="en-IN" sz="2400" dirty="0"/>
          </a:p>
          <a:p>
            <a:pPr lvl="2">
              <a:buFont typeface="Arial" pitchFamily="34" charset="0"/>
              <a:buChar char="•"/>
            </a:pPr>
            <a:r>
              <a:rPr lang="en-US" dirty="0"/>
              <a:t>Self-concordance – </a:t>
            </a:r>
            <a:r>
              <a:rPr lang="en-US" i="1" dirty="0">
                <a:solidFill>
                  <a:srgbClr val="00B050"/>
                </a:solidFill>
              </a:rPr>
              <a:t>goal fit</a:t>
            </a:r>
            <a:endParaRPr lang="en-IN" sz="2400" i="1" dirty="0">
              <a:solidFill>
                <a:srgbClr val="00B050"/>
              </a:solidFill>
            </a:endParaRPr>
          </a:p>
          <a:p>
            <a:pPr lvl="2">
              <a:buFont typeface="Arial" pitchFamily="34" charset="0"/>
              <a:buChar char="•"/>
            </a:pPr>
            <a:r>
              <a:rPr lang="en-US" dirty="0"/>
              <a:t>Careers</a:t>
            </a: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4286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5.1: The Need for Autonomy (2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257800"/>
          </a:xfrm>
          <a:prstGeom prst="rect">
            <a:avLst/>
          </a:prstGeom>
          <a:noFill/>
          <a:ln>
            <a:noFill/>
          </a:ln>
        </p:spPr>
        <p:txBody>
          <a:bodyPr lIns="0" tIns="0" rIns="0" bIns="0" anchor="t" anchorCtr="0">
            <a:noAutofit/>
          </a:bodyPr>
          <a:lstStyle/>
          <a:p>
            <a:pPr indent="-256032">
              <a:spcBef>
                <a:spcPts val="0"/>
              </a:spcBef>
            </a:pPr>
            <a:r>
              <a:rPr lang="en-US" sz="2400" dirty="0"/>
              <a:t>5.1.5: Autonomy Is Universal</a:t>
            </a:r>
          </a:p>
          <a:p>
            <a:pPr indent="-256032">
              <a:spcBef>
                <a:spcPts val="0"/>
              </a:spcBef>
            </a:pPr>
            <a:endParaRPr lang="en-US" sz="2400" dirty="0"/>
          </a:p>
          <a:p>
            <a:pPr indent="-256032">
              <a:spcBef>
                <a:spcPts val="0"/>
              </a:spcBef>
            </a:pPr>
            <a:r>
              <a:rPr lang="en-US" sz="2400" dirty="0"/>
              <a:t>5.1.5: Describe the universality of autonomy</a:t>
            </a:r>
          </a:p>
          <a:p>
            <a:pPr lvl="1"/>
            <a:r>
              <a:rPr lang="en-IN" sz="2400" dirty="0"/>
              <a:t> </a:t>
            </a:r>
            <a:r>
              <a:rPr lang="en-US" sz="2400" dirty="0"/>
              <a:t>How is autonomy universal?</a:t>
            </a:r>
            <a:endParaRPr lang="en-IN" sz="2400" dirty="0"/>
          </a:p>
          <a:p>
            <a:pPr lvl="2">
              <a:buFont typeface="Arial" pitchFamily="34" charset="0"/>
              <a:buChar char="•"/>
            </a:pPr>
            <a:r>
              <a:rPr lang="en-US" sz="2400" dirty="0"/>
              <a:t>Cross-cultural</a:t>
            </a:r>
          </a:p>
          <a:p>
            <a:pPr lvl="3">
              <a:buFont typeface="Arial" pitchFamily="34" charset="0"/>
              <a:buChar char="•"/>
            </a:pPr>
            <a:r>
              <a:rPr lang="en-US" sz="2400" dirty="0"/>
              <a:t>occurs in less independence-oriented cultures like Russia and Japan (</a:t>
            </a:r>
            <a:r>
              <a:rPr lang="en-US" sz="2400" dirty="0">
                <a:hlinkClick r:id="rId3"/>
              </a:rPr>
              <a:t>Deci et al., 2001</a:t>
            </a:r>
            <a:endParaRPr lang="en-IN" sz="2400" dirty="0"/>
          </a:p>
          <a:p>
            <a:pPr lvl="2">
              <a:buFont typeface="Arial" pitchFamily="34" charset="0"/>
              <a:buChar char="•"/>
            </a:pPr>
            <a:r>
              <a:rPr lang="en-US" sz="2400" dirty="0"/>
              <a:t>Eastern/Western cultures</a:t>
            </a:r>
          </a:p>
          <a:p>
            <a:pPr lvl="3">
              <a:buFont typeface="Arial" pitchFamily="34" charset="0"/>
              <a:buChar char="•"/>
            </a:pPr>
            <a:r>
              <a:rPr lang="en-US" sz="2400" dirty="0" err="1">
                <a:hlinkClick r:id="rId4"/>
              </a:rPr>
              <a:t>Chirkov</a:t>
            </a:r>
            <a:r>
              <a:rPr lang="en-US" sz="2400" dirty="0">
                <a:hlinkClick r:id="rId4"/>
              </a:rPr>
              <a:t>, Ryan, Kim, &amp; Kaplan, 2003</a:t>
            </a:r>
            <a:r>
              <a:rPr lang="en-US" sz="2400" dirty="0"/>
              <a:t>, </a:t>
            </a:r>
            <a:r>
              <a:rPr lang="en-US" sz="2400" dirty="0" err="1">
                <a:hlinkClick r:id="rId5"/>
              </a:rPr>
              <a:t>Chirkov</a:t>
            </a:r>
            <a:r>
              <a:rPr lang="en-US" sz="2400" dirty="0">
                <a:hlinkClick r:id="rId5"/>
              </a:rPr>
              <a:t>, Ryan, &amp; </a:t>
            </a:r>
            <a:r>
              <a:rPr lang="en-US" sz="2400" dirty="0" err="1">
                <a:hlinkClick r:id="rId5"/>
              </a:rPr>
              <a:t>Willness</a:t>
            </a:r>
            <a:r>
              <a:rPr lang="en-US" sz="2400" dirty="0">
                <a:hlinkClick r:id="rId5"/>
              </a:rPr>
              <a:t>, 2005</a:t>
            </a:r>
            <a:r>
              <a:rPr lang="en-US" sz="2400" dirty="0"/>
              <a:t>).</a:t>
            </a:r>
            <a:endParaRPr lang="en-US" sz="2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89413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5.2: Attribution Theory (1 of 4)</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181600"/>
          </a:xfrm>
          <a:prstGeom prst="rect">
            <a:avLst/>
          </a:prstGeom>
          <a:noFill/>
          <a:ln>
            <a:noFill/>
          </a:ln>
        </p:spPr>
        <p:txBody>
          <a:bodyPr lIns="0" tIns="0" rIns="0" bIns="0" anchor="t" anchorCtr="0">
            <a:noAutofit/>
          </a:bodyPr>
          <a:lstStyle/>
          <a:p>
            <a:pPr indent="-256032">
              <a:spcBef>
                <a:spcPts val="0"/>
              </a:spcBef>
            </a:pPr>
            <a:r>
              <a:rPr lang="en-US" dirty="0"/>
              <a:t>5.2: Analyze the attribution theory</a:t>
            </a:r>
          </a:p>
          <a:p>
            <a:pPr lvl="1" indent="-256032">
              <a:spcBef>
                <a:spcPts val="0"/>
              </a:spcBef>
            </a:pPr>
            <a:r>
              <a:rPr lang="en-US" dirty="0"/>
              <a:t> </a:t>
            </a:r>
            <a:r>
              <a:rPr lang="en-US" dirty="0">
                <a:hlinkClick r:id="rId3"/>
              </a:rPr>
              <a:t>Heider (1958)</a:t>
            </a:r>
            <a:r>
              <a:rPr lang="en-US" dirty="0"/>
              <a:t>, </a:t>
            </a:r>
            <a:r>
              <a:rPr lang="en-US" i="1" dirty="0">
                <a:solidFill>
                  <a:srgbClr val="00B050"/>
                </a:solidFill>
              </a:rPr>
              <a:t>we seek out information in this way so that we can predict what is going to happen </a:t>
            </a:r>
          </a:p>
          <a:p>
            <a:pPr lvl="1"/>
            <a:r>
              <a:rPr lang="en-US" dirty="0"/>
              <a:t>Attribution theory</a:t>
            </a:r>
            <a:endParaRPr lang="en-IN" sz="2400" dirty="0"/>
          </a:p>
          <a:p>
            <a:pPr lvl="2">
              <a:buFont typeface="Arial" pitchFamily="34" charset="0"/>
              <a:buChar char="•"/>
            </a:pPr>
            <a:r>
              <a:rPr lang="en-US" dirty="0"/>
              <a:t>Why do people do what they do?</a:t>
            </a:r>
            <a:endParaRPr lang="en-IN" sz="2400" dirty="0"/>
          </a:p>
          <a:p>
            <a:pPr lvl="2">
              <a:buFont typeface="Arial" pitchFamily="34" charset="0"/>
              <a:buChar char="•"/>
            </a:pPr>
            <a:r>
              <a:rPr lang="en-US" dirty="0"/>
              <a:t>Predict the future</a:t>
            </a:r>
            <a:endParaRPr lang="en-IN" sz="2400" dirty="0"/>
          </a:p>
          <a:p>
            <a:pPr lvl="2">
              <a:buFont typeface="Arial" pitchFamily="34" charset="0"/>
              <a:buChar char="•"/>
            </a:pPr>
            <a:r>
              <a:rPr lang="en-US" dirty="0"/>
              <a:t>Control a situation</a:t>
            </a:r>
            <a:endParaRPr lang="en-IN" sz="2400" dirty="0"/>
          </a:p>
          <a:p>
            <a:pPr lvl="1"/>
            <a:r>
              <a:rPr lang="en-US" dirty="0"/>
              <a:t>When do we search for causal attributions? (</a:t>
            </a:r>
            <a:r>
              <a:rPr lang="en-US" dirty="0">
                <a:hlinkClick r:id="rId4"/>
              </a:rPr>
              <a:t>Weiner, 1972b</a:t>
            </a:r>
            <a:r>
              <a:rPr lang="en-US" dirty="0"/>
              <a:t>; </a:t>
            </a:r>
            <a:r>
              <a:rPr lang="en-US" dirty="0">
                <a:hlinkClick r:id="rId5"/>
              </a:rPr>
              <a:t>2006</a:t>
            </a:r>
            <a:r>
              <a:rPr lang="en-US" dirty="0"/>
              <a:t>).</a:t>
            </a:r>
            <a:endParaRPr lang="en-IN" sz="2400" dirty="0"/>
          </a:p>
          <a:p>
            <a:pPr lvl="2">
              <a:buFont typeface="Arial" pitchFamily="34" charset="0"/>
              <a:buChar char="•"/>
            </a:pPr>
            <a:r>
              <a:rPr lang="en-US" dirty="0"/>
              <a:t>Unexpected outcomes</a:t>
            </a:r>
            <a:endParaRPr lang="en-IN" sz="2400" dirty="0"/>
          </a:p>
          <a:p>
            <a:pPr lvl="2">
              <a:buFont typeface="Arial" pitchFamily="34" charset="0"/>
              <a:buChar char="•"/>
            </a:pPr>
            <a:r>
              <a:rPr lang="en-US" dirty="0"/>
              <a:t>Important outcomes</a:t>
            </a:r>
            <a:endParaRPr lang="en-IN" sz="2400" dirty="0"/>
          </a:p>
          <a:p>
            <a:pPr lvl="2">
              <a:buFont typeface="Arial" pitchFamily="34" charset="0"/>
              <a:buChar char="•"/>
            </a:pPr>
            <a:r>
              <a:rPr lang="en-US" dirty="0"/>
              <a:t>Negative outcomes</a:t>
            </a:r>
          </a:p>
          <a:p>
            <a:pPr marL="0" lvl="0" indent="0">
              <a:spcBef>
                <a:spcPts val="0"/>
              </a:spcBef>
              <a:buNone/>
            </a:pPr>
            <a:endParaRPr lang="en-US" dirty="0"/>
          </a:p>
          <a:p>
            <a:pPr lvl="0" indent="-256032">
              <a:spcBef>
                <a:spcPts val="0"/>
              </a:spcBef>
            </a:pP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2483224"/>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3750</TotalTime>
  <Words>3354</Words>
  <Application>Microsoft Office PowerPoint</Application>
  <PresentationFormat>On-screen Show (4:3)</PresentationFormat>
  <Paragraphs>486</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Noto Sans Symbols</vt:lpstr>
      <vt:lpstr>Times New Roman</vt:lpstr>
      <vt:lpstr>508 Lecture</vt:lpstr>
      <vt:lpstr>Burkley</vt:lpstr>
      <vt:lpstr>Learning Objectives (1 of 2)</vt:lpstr>
      <vt:lpstr>Learning Objectives (2 of 2)</vt:lpstr>
      <vt:lpstr>Introduction: Autonomy</vt:lpstr>
      <vt:lpstr>5.1: The Need for Autonomy (2 of 4)</vt:lpstr>
      <vt:lpstr>Figure 5.1: Motivation: Money Versus Control</vt:lpstr>
      <vt:lpstr>5.1: The Need for Autonomy (2 of 4)</vt:lpstr>
      <vt:lpstr>5.1: The Need for Autonomy (2 of 4)</vt:lpstr>
      <vt:lpstr>5.2: Attribution Theory (1 of 4)</vt:lpstr>
      <vt:lpstr>5.2: Attribution Theory (1 of 4)</vt:lpstr>
      <vt:lpstr>Figure 5.2: Two Dimensions of Attributions: Locus and Stability</vt:lpstr>
      <vt:lpstr>Figure 5.3: The Four Possibilities of Attributions</vt:lpstr>
      <vt:lpstr>5.2: Attribution Theory (1 of 4)</vt:lpstr>
      <vt:lpstr>5.3: Overjustification Effect (1 of 4)</vt:lpstr>
      <vt:lpstr>Figure 5.4: Overjustification Effect</vt:lpstr>
      <vt:lpstr>5.3: Overjustification Effect (2 of 4)</vt:lpstr>
      <vt:lpstr>Overjustification  Rememdies</vt:lpstr>
      <vt:lpstr>Conditions for Overjustification  to Occur  </vt:lpstr>
      <vt:lpstr>5.4: Illusion of Control (1 of 4)</vt:lpstr>
      <vt:lpstr>5.4: Illusion of Control (2 of 4) Perceived Choice &amp; Sequence influence  Illusion of Control</vt:lpstr>
      <vt:lpstr>Figure 5.5: Timing of Winning Streaks on Perceptions of Control</vt:lpstr>
      <vt:lpstr>5.5: Magical Thinking (1 of 4)</vt:lpstr>
      <vt:lpstr>5.6: Reactions to Loss of Autonomy (1 of 4)</vt:lpstr>
      <vt:lpstr>Figure 5.6: Warning Labels on Interest in Violent Television</vt:lpstr>
      <vt:lpstr>5.6: Reactions to Loss of Autonomy (1 of 4)</vt:lpstr>
      <vt:lpstr>5.7: Desire for No Control (1 of 4)</vt:lpstr>
      <vt:lpstr>5.7.1: Choice Affects Motivation</vt:lpstr>
      <vt:lpstr>Summary: Autonomy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Science, First Edition</dc:title>
  <dc:subject>Motivation Science</dc:subject>
  <dc:creator>Edward Burkley/Melissa Burkley</dc:creator>
  <cp:keywords>Burkley</cp:keywords>
  <cp:lastModifiedBy>Thomas Mitchell</cp:lastModifiedBy>
  <cp:revision>276</cp:revision>
  <dcterms:modified xsi:type="dcterms:W3CDTF">2020-02-25T19:49:02Z</dcterms:modified>
  <cp:category>Burkley</cp:category>
  <cp:contentStatus>Burkley</cp:contentStatus>
</cp:coreProperties>
</file>