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34"/>
  </p:notesMasterIdLst>
  <p:sldIdLst>
    <p:sldId id="256" r:id="rId2"/>
    <p:sldId id="257" r:id="rId3"/>
    <p:sldId id="351" r:id="rId4"/>
    <p:sldId id="259" r:id="rId5"/>
    <p:sldId id="316" r:id="rId6"/>
    <p:sldId id="352" r:id="rId7"/>
    <p:sldId id="346" r:id="rId8"/>
    <p:sldId id="353" r:id="rId9"/>
    <p:sldId id="347" r:id="rId10"/>
    <p:sldId id="354" r:id="rId11"/>
    <p:sldId id="350" r:id="rId12"/>
    <p:sldId id="317" r:id="rId13"/>
    <p:sldId id="355" r:id="rId14"/>
    <p:sldId id="348" r:id="rId15"/>
    <p:sldId id="356" r:id="rId16"/>
    <p:sldId id="349"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292"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C7C6A8-1649-425B-B5E0-E0A0997BE36E}">
  <a:tblStyle styleId="{A5C7C6A8-1649-425B-B5E0-E0A0997BE36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6859" autoAdjust="0"/>
  </p:normalViewPr>
  <p:slideViewPr>
    <p:cSldViewPr>
      <p:cViewPr varScale="1">
        <p:scale>
          <a:sx n="63" d="100"/>
          <a:sy n="63" d="100"/>
        </p:scale>
        <p:origin x="1372"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10875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endParaRPr lang="en-US" sz="54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b="1" dirty="0"/>
              <a:t>6.2.2: Entity Versus Incremental Beliefs</a:t>
            </a:r>
          </a:p>
          <a:p>
            <a:pPr lvl="0" indent="-256032">
              <a:spcBef>
                <a:spcPts val="0"/>
              </a:spcBef>
            </a:pPr>
            <a:endParaRPr lang="en-US" b="1" dirty="0"/>
          </a:p>
          <a:p>
            <a:pPr lvl="0" indent="-256032">
              <a:spcBef>
                <a:spcPts val="0"/>
              </a:spcBef>
            </a:pPr>
            <a:r>
              <a:rPr lang="en-US" b="1" dirty="0"/>
              <a:t>6.2.2: Contrast entity and incremental beliefs</a:t>
            </a:r>
          </a:p>
          <a:p>
            <a:pPr lvl="0" indent="-256032">
              <a:spcBef>
                <a:spcPts val="0"/>
              </a:spcBef>
            </a:pPr>
            <a:r>
              <a:rPr lang="en-US" sz="1200" b="1" i="0" u="none" strike="noStrike" kern="1200" cap="none" dirty="0">
                <a:solidFill>
                  <a:schemeClr val="dk1"/>
                </a:solidFill>
                <a:effectLst/>
                <a:latin typeface="Arial"/>
                <a:ea typeface="Arial"/>
                <a:cs typeface="Arial"/>
                <a:sym typeface="Arial"/>
              </a:rPr>
              <a:t>	</a:t>
            </a: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err="1">
                <a:solidFill>
                  <a:schemeClr val="dk1"/>
                </a:solidFill>
                <a:effectLst/>
                <a:latin typeface="Arial"/>
                <a:ea typeface="Arial"/>
                <a:cs typeface="Arial"/>
                <a:sym typeface="Arial"/>
              </a:rPr>
              <a:t>Dweck’s</a:t>
            </a:r>
            <a:r>
              <a:rPr lang="en-US" sz="1200" b="1" i="0" u="none" strike="noStrike" kern="1200" cap="none" dirty="0">
                <a:solidFill>
                  <a:schemeClr val="dk1"/>
                </a:solidFill>
                <a:effectLst/>
                <a:latin typeface="Arial"/>
                <a:ea typeface="Arial"/>
                <a:cs typeface="Arial"/>
                <a:sym typeface="Arial"/>
              </a:rPr>
              <a:t> theory of implicit beliefs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Entity theorists believe traits and abilities are fixed.</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Incremental theorists believe traits and abilities are malleable.</a:t>
            </a:r>
          </a:p>
          <a:p>
            <a:pPr marL="457200" lvl="1"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Differing outcomes for entity and incremental beliefs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Entity theorists means being competent is doing something well right away without effort. Incremental theorists believe you work hard and improve over time.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Entity people adopt performance goals while incremental people adopt learning goals.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Incremental people increase efforts after failure, while entity people are more likely to walk away.</a:t>
            </a:r>
          </a:p>
          <a:p>
            <a:pPr marL="457200" lvl="1"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How praise influences entity and incremental beliefs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Mueller and </a:t>
            </a:r>
            <a:r>
              <a:rPr lang="en-US" sz="1200" b="0" i="0" u="none" strike="noStrike" kern="1200" cap="none" dirty="0" err="1">
                <a:solidFill>
                  <a:schemeClr val="dk1"/>
                </a:solidFill>
                <a:effectLst/>
                <a:latin typeface="Arial"/>
                <a:ea typeface="Arial"/>
                <a:cs typeface="Arial"/>
                <a:sym typeface="Arial"/>
              </a:rPr>
              <a:t>Dweck</a:t>
            </a:r>
            <a:r>
              <a:rPr lang="en-US" sz="1200" b="0" i="0" u="none" strike="noStrike" kern="1200" cap="none" dirty="0">
                <a:solidFill>
                  <a:schemeClr val="dk1"/>
                </a:solidFill>
                <a:effectLst/>
                <a:latin typeface="Arial"/>
                <a:ea typeface="Arial"/>
                <a:cs typeface="Arial"/>
                <a:sym typeface="Arial"/>
              </a:rPr>
              <a:t> (1998) study of task persistence. Refer to Figure 6.3: Praise on Task Persistence.</a:t>
            </a:r>
            <a:endParaRPr lang="en-IN" sz="48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sz="1200" b="1" dirty="0">
                <a:effectLst/>
                <a:latin typeface="Arial"/>
                <a:ea typeface="Arial"/>
              </a:rPr>
              <a:t>6.2.3: Self-Efficacy</a:t>
            </a:r>
          </a:p>
          <a:p>
            <a:pPr lvl="0" indent="-256032">
              <a:spcBef>
                <a:spcPts val="0"/>
              </a:spcBef>
            </a:pPr>
            <a:endParaRPr lang="en-US" sz="1200" b="1" dirty="0">
              <a:effectLst/>
              <a:latin typeface="Arial"/>
              <a:ea typeface="Arial"/>
            </a:endParaRPr>
          </a:p>
          <a:p>
            <a:pPr lvl="0" indent="-256032">
              <a:spcBef>
                <a:spcPts val="0"/>
              </a:spcBef>
            </a:pPr>
            <a:r>
              <a:rPr lang="en-US" sz="1200" b="1" dirty="0">
                <a:effectLst/>
                <a:latin typeface="Arial"/>
                <a:ea typeface="Arial"/>
              </a:rPr>
              <a:t>6.2.3: Explain the concept of self-efficacy</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self-efficacy?</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Self-efficacy is demonstrated in the children’s book </a:t>
            </a:r>
            <a:r>
              <a:rPr lang="en-US" sz="1200" b="0" i="1" u="none" strike="noStrike" kern="1200" cap="none" dirty="0">
                <a:solidFill>
                  <a:schemeClr val="dk1"/>
                </a:solidFill>
                <a:effectLst/>
                <a:latin typeface="Arial"/>
                <a:ea typeface="Arial"/>
                <a:cs typeface="Arial"/>
                <a:sym typeface="Arial"/>
              </a:rPr>
              <a:t>The Little Engine That Could</a:t>
            </a:r>
            <a:r>
              <a:rPr lang="en-US" sz="1200" b="0" i="0" u="none" strike="noStrike" kern="1200" cap="none" dirty="0">
                <a:solidFill>
                  <a:schemeClr val="dk1"/>
                </a:solidFill>
                <a:effectLst/>
                <a:latin typeface="Arial"/>
                <a:ea typeface="Arial"/>
                <a:cs typeface="Arial"/>
                <a:sym typeface="Arial"/>
              </a:rPr>
              <a:t>.</a:t>
            </a:r>
            <a:endParaRPr lang="en-GB" sz="12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Self-efficacy beliefs are not global beliefs.</a:t>
            </a:r>
            <a:endParaRPr lang="en-GB" sz="12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6.4: Our Level of Competence is Determined by Both Our Abilities and Our Perceived Capabilities (Self-Efficacy).</a:t>
            </a:r>
          </a:p>
          <a:p>
            <a:pPr marL="457200" lvl="1"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Self-efficacy and motivational outcomes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Students achieve more when their self-efficacy beliefs are increased.</a:t>
            </a:r>
          </a:p>
          <a:p>
            <a:pPr marL="457200" lvl="1"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Attributions and self-efficacy</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Early experiences partially contribute to self-efficacy beliefs.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Attributions play a high role: Internal attributions increase feelings of pride and accomplishment, and stable attributions increase hope that good performances will occur in the future.</a:t>
            </a:r>
            <a:endParaRPr lang="en-IN" sz="36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b="1" dirty="0"/>
              <a:t>6.2.4: Flow</a:t>
            </a:r>
          </a:p>
          <a:p>
            <a:pPr lvl="0" indent="-256032">
              <a:spcBef>
                <a:spcPts val="0"/>
              </a:spcBef>
            </a:pPr>
            <a:endParaRPr lang="en-US" b="1" dirty="0"/>
          </a:p>
          <a:p>
            <a:pPr lvl="0" indent="-256032">
              <a:spcBef>
                <a:spcPts val="0"/>
              </a:spcBef>
            </a:pPr>
            <a:r>
              <a:rPr lang="en-US" b="1" dirty="0"/>
              <a:t>6.2.4: Explain the concept of flow</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flow?</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err="1">
                <a:solidFill>
                  <a:schemeClr val="dk1"/>
                </a:solidFill>
                <a:effectLst/>
                <a:latin typeface="Arial"/>
                <a:ea typeface="Arial"/>
                <a:cs typeface="Arial"/>
                <a:sym typeface="Arial"/>
              </a:rPr>
              <a:t>Csikszentmihalyi</a:t>
            </a:r>
            <a:r>
              <a:rPr lang="en-US" sz="1200" b="0" i="0" u="none" strike="noStrike" kern="1200" cap="none" dirty="0">
                <a:solidFill>
                  <a:schemeClr val="dk1"/>
                </a:solidFill>
                <a:effectLst/>
                <a:latin typeface="Arial"/>
                <a:ea typeface="Arial"/>
                <a:cs typeface="Arial"/>
                <a:sym typeface="Arial"/>
              </a:rPr>
              <a:t> (1982) was interested in why people perform time-consuming activities for no extrinsic reward.</a:t>
            </a:r>
          </a:p>
          <a:p>
            <a:pPr marL="457200" lvl="1"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What causes flow?</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6.5: Factors That Determine Flow.</a:t>
            </a:r>
          </a:p>
          <a:p>
            <a:pPr marL="457200" lvl="1"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Benefits of flow</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Keller and Bless (2008) and the study of college students and Tetris. </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Flow is both a mental and a physical experience.</a:t>
            </a: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sz="1200" b="1" dirty="0">
                <a:effectLst/>
                <a:latin typeface="Arial"/>
                <a:ea typeface="Arial"/>
              </a:rPr>
              <a:t>6.3: Evaluate how the self impacts our motivation</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the self-concept?</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self-concept is who you think you are.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the reflection list of “I am.” Competencies form the basis for the sense of self.</a:t>
            </a:r>
          </a:p>
          <a:p>
            <a:pPr marL="457200" lvl="1"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lvl="0" indent="-256032">
              <a:spcBef>
                <a:spcPts val="0"/>
              </a:spcBef>
            </a:pPr>
            <a:r>
              <a:rPr lang="en-US" sz="1200" b="1" dirty="0">
                <a:effectLst/>
                <a:latin typeface="Arial"/>
                <a:ea typeface="Arial"/>
              </a:rPr>
              <a:t>6.3.1: Goal Fusion</a:t>
            </a:r>
          </a:p>
          <a:p>
            <a:pPr lvl="0" indent="-256032">
              <a:spcBef>
                <a:spcPts val="0"/>
              </a:spcBef>
            </a:pPr>
            <a:endParaRPr lang="en-US" sz="1200" b="1" dirty="0">
              <a:effectLst/>
              <a:latin typeface="Arial"/>
              <a:ea typeface="Arial"/>
            </a:endParaRPr>
          </a:p>
          <a:p>
            <a:pPr lvl="0" indent="-256032">
              <a:spcBef>
                <a:spcPts val="0"/>
              </a:spcBef>
            </a:pPr>
            <a:r>
              <a:rPr lang="en-US" sz="1200" b="1" dirty="0">
                <a:effectLst/>
                <a:latin typeface="Arial"/>
                <a:ea typeface="Arial"/>
              </a:rPr>
              <a:t>6.3.1: Analyze how goal fusion can impact motivation</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a:t>
            </a:r>
            <a:r>
              <a:rPr lang="en-US" sz="1200" b="1" i="0" u="none" strike="noStrike" kern="1200" cap="none" dirty="0">
                <a:solidFill>
                  <a:schemeClr val="dk1"/>
                </a:solidFill>
                <a:effectLst/>
                <a:latin typeface="Arial"/>
                <a:ea typeface="Arial"/>
                <a:cs typeface="Arial"/>
                <a:sym typeface="Arial"/>
              </a:rPr>
              <a:t>What is goal fusion?</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When fusion is high, people feel one with their goal. (People who jog vs. people who are joggers.)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6.6: Measure of Goal Fusion.</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When we do not feel fused with a goal, successes and failures with that goal have little impact.</a:t>
            </a:r>
            <a:endParaRPr lang="en-US" sz="2800" b="0"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Slide 2 is list of textbook LO numbers and statements</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sz="1200" b="1" dirty="0">
                <a:effectLst/>
                <a:latin typeface="Arial"/>
                <a:ea typeface="Arial"/>
              </a:rPr>
              <a:t>6.3.2: Self-Esteem</a:t>
            </a:r>
          </a:p>
          <a:p>
            <a:pPr lvl="0" indent="-256032">
              <a:spcBef>
                <a:spcPts val="0"/>
              </a:spcBef>
            </a:pPr>
            <a:endParaRPr lang="en-US" sz="1200" b="1" dirty="0">
              <a:effectLst/>
              <a:latin typeface="Arial"/>
              <a:ea typeface="Arial"/>
            </a:endParaRPr>
          </a:p>
          <a:p>
            <a:pPr lvl="0" indent="-256032">
              <a:spcBef>
                <a:spcPts val="0"/>
              </a:spcBef>
            </a:pPr>
            <a:r>
              <a:rPr lang="en-US" sz="1200" b="1" dirty="0">
                <a:effectLst/>
                <a:latin typeface="Arial"/>
                <a:ea typeface="Arial"/>
              </a:rPr>
              <a:t>6.3.2: Analyze how self-esteem can impact motivation</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self-esteem?</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Self-esteem is considered to be a major motivator of human behavior.</a:t>
            </a:r>
          </a:p>
          <a:p>
            <a:pPr marL="457200" lvl="1"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What determines self-esteem?</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Crocker at al. (2003; 2012; 2001) discuss that the impact an event has on one’s self-esteem depends on the relevance of that event to one’s contingencies of self-worth.</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Crocker, </a:t>
            </a:r>
            <a:r>
              <a:rPr lang="en-US" sz="1200" b="0" i="0" u="none" strike="noStrike" kern="1200" cap="none" dirty="0" err="1">
                <a:solidFill>
                  <a:schemeClr val="dk1"/>
                </a:solidFill>
                <a:effectLst/>
                <a:latin typeface="Arial"/>
                <a:ea typeface="Arial"/>
                <a:cs typeface="Arial"/>
                <a:sym typeface="Arial"/>
              </a:rPr>
              <a:t>Sommers</a:t>
            </a:r>
            <a:r>
              <a:rPr lang="en-US" sz="1200" b="0" i="0" u="none" strike="noStrike" kern="1200" cap="none" dirty="0">
                <a:solidFill>
                  <a:schemeClr val="dk1"/>
                </a:solidFill>
                <a:effectLst/>
                <a:latin typeface="Arial"/>
                <a:ea typeface="Arial"/>
                <a:cs typeface="Arial"/>
                <a:sym typeface="Arial"/>
              </a:rPr>
              <a:t>, and </a:t>
            </a:r>
            <a:r>
              <a:rPr lang="en-US" sz="1200" b="0" i="0" u="none" strike="noStrike" kern="1200" cap="none" dirty="0" err="1">
                <a:solidFill>
                  <a:schemeClr val="dk1"/>
                </a:solidFill>
                <a:effectLst/>
                <a:latin typeface="Arial"/>
                <a:ea typeface="Arial"/>
                <a:cs typeface="Arial"/>
                <a:sym typeface="Arial"/>
              </a:rPr>
              <a:t>Luhtanen</a:t>
            </a:r>
            <a:r>
              <a:rPr lang="en-US" sz="1200" b="0" i="0" u="none" strike="noStrike" kern="1200" cap="none" dirty="0">
                <a:solidFill>
                  <a:schemeClr val="dk1"/>
                </a:solidFill>
                <a:effectLst/>
                <a:latin typeface="Arial"/>
                <a:ea typeface="Arial"/>
                <a:cs typeface="Arial"/>
                <a:sym typeface="Arial"/>
              </a:rPr>
              <a:t> (2002) study of college seniors applying to graduate school.</a:t>
            </a:r>
            <a:endParaRPr lang="en-US" sz="1800" b="0"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sz="1200" b="1" dirty="0">
                <a:effectLst/>
                <a:latin typeface="Arial"/>
                <a:ea typeface="Arial"/>
              </a:rPr>
              <a:t>6.4: Differentiate self-evaluation motives</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self-evaluation?</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tend to compare their skills to those around them.</a:t>
            </a:r>
          </a:p>
          <a:p>
            <a:pPr marL="457200" lvl="1"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a:buFont typeface="Arial" pitchFamily="34" charset="0"/>
              <a:buNone/>
            </a:pPr>
            <a:r>
              <a:rPr lang="en-US" b="1" dirty="0"/>
              <a:t>6.4.1: Social Comparison Theory</a:t>
            </a:r>
          </a:p>
          <a:p>
            <a:pPr>
              <a:buFont typeface="Arial" pitchFamily="34" charset="0"/>
              <a:buNone/>
            </a:pPr>
            <a:endParaRPr lang="en-US" b="1" dirty="0"/>
          </a:p>
          <a:p>
            <a:pPr>
              <a:buFont typeface="Arial" pitchFamily="34" charset="0"/>
              <a:buNone/>
            </a:pPr>
            <a:r>
              <a:rPr lang="en-US" b="1" dirty="0"/>
              <a:t>6.4.1: Describe social comparison theory</a:t>
            </a:r>
          </a:p>
          <a:p>
            <a:pPr>
              <a:buFont typeface="Arial"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Social comparison theory</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make decisions of athletic ability or intelligence by comparing ourselves to others.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When no definitive test is available, we look to others.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Is it important to know how others score?</a:t>
            </a:r>
          </a:p>
          <a:p>
            <a:pPr marL="457200" lvl="1"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Four self-evaluation motives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6.7: Motives to Evaluate Own Competencies.</a:t>
            </a:r>
            <a:endParaRPr lang="en-US" sz="18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sz="1200" b="1" dirty="0">
                <a:effectLst/>
                <a:latin typeface="Arial"/>
                <a:ea typeface="Arial"/>
              </a:rPr>
              <a:t>6.4.2: Self-Assessment: To </a:t>
            </a:r>
            <a:r>
              <a:rPr lang="en-US" sz="1200" b="1" dirty="0" err="1">
                <a:effectLst/>
                <a:latin typeface="Arial"/>
                <a:ea typeface="Arial"/>
              </a:rPr>
              <a:t>Thine</a:t>
            </a:r>
            <a:r>
              <a:rPr lang="en-US" sz="1200" b="1" dirty="0">
                <a:effectLst/>
                <a:latin typeface="Arial"/>
                <a:ea typeface="Arial"/>
              </a:rPr>
              <a:t> Own Self Be True</a:t>
            </a:r>
          </a:p>
          <a:p>
            <a:pPr lvl="0" indent="-256032">
              <a:spcBef>
                <a:spcPts val="0"/>
              </a:spcBef>
            </a:pPr>
            <a:endParaRPr lang="en-US" sz="1200" b="1" dirty="0">
              <a:effectLst/>
              <a:latin typeface="Arial"/>
              <a:ea typeface="Arial"/>
            </a:endParaRPr>
          </a:p>
          <a:p>
            <a:pPr lvl="0" indent="-256032">
              <a:spcBef>
                <a:spcPts val="0"/>
              </a:spcBef>
            </a:pPr>
            <a:r>
              <a:rPr lang="en-US" sz="1200" b="1" dirty="0">
                <a:effectLst/>
                <a:latin typeface="Arial"/>
                <a:ea typeface="Arial"/>
              </a:rPr>
              <a:t>6.4.2: Explain the concept of self-assessment</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self-assessment?</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Polonius suggested that the most important thing in life is to be true to yourself and not to pretend to be something you are not.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Diagnostic tests like personality tests or horoscopes are one way to fulfill self-assessment.</a:t>
            </a:r>
          </a:p>
          <a:p>
            <a:pPr marL="457200" lvl="1"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a:buFont typeface="Arial" pitchFamily="34" charset="0"/>
              <a:buNone/>
            </a:pPr>
            <a:r>
              <a:rPr lang="en-US" b="1" dirty="0"/>
              <a:t>6.4.3: Self-Verification: To </a:t>
            </a:r>
            <a:r>
              <a:rPr lang="en-US" b="1" dirty="0" err="1"/>
              <a:t>Thine</a:t>
            </a:r>
            <a:r>
              <a:rPr lang="en-US" b="1" dirty="0"/>
              <a:t> Own Self Be Sure</a:t>
            </a:r>
          </a:p>
          <a:p>
            <a:pPr>
              <a:buFont typeface="Arial" pitchFamily="34" charset="0"/>
              <a:buNone/>
            </a:pPr>
            <a:endParaRPr lang="en-US" b="1" dirty="0"/>
          </a:p>
          <a:p>
            <a:pPr>
              <a:buFont typeface="Arial" pitchFamily="34" charset="0"/>
              <a:buNone/>
            </a:pPr>
            <a:r>
              <a:rPr lang="en-US" b="1" dirty="0"/>
              <a:t>6.4.3: Explain the concept of self-verification</a:t>
            </a:r>
          </a:p>
          <a:p>
            <a:pPr>
              <a:buFont typeface="Arial" pitchFamily="34" charset="0"/>
              <a:buNone/>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self-verification?</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Sometimes, we engage in a behavior to prove that we are good at it.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like having consistent information.</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a:t>
            </a:r>
            <a:r>
              <a:rPr lang="en-US" sz="1200" b="0" i="0" u="none" strike="noStrike" kern="1200" cap="none" dirty="0" err="1">
                <a:solidFill>
                  <a:schemeClr val="dk1"/>
                </a:solidFill>
                <a:effectLst/>
                <a:latin typeface="Arial"/>
                <a:ea typeface="Arial"/>
                <a:cs typeface="Arial"/>
                <a:sym typeface="Arial"/>
              </a:rPr>
              <a:t>Giesler</a:t>
            </a:r>
            <a:r>
              <a:rPr lang="en-US" sz="1200" b="0" i="0" u="none" strike="noStrike" kern="1200" cap="none" dirty="0">
                <a:solidFill>
                  <a:schemeClr val="dk1"/>
                </a:solidFill>
                <a:effectLst/>
                <a:latin typeface="Arial"/>
                <a:ea typeface="Arial"/>
                <a:cs typeface="Arial"/>
                <a:sym typeface="Arial"/>
              </a:rPr>
              <a:t>, Josephs, and Swann’s (1996) study on positive self-views and negative self-views.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6.8: Which Profile Would You Pick</a:t>
            </a:r>
            <a:r>
              <a:rPr lang="en-US" sz="1050" b="0" i="0" u="none" strike="noStrike" kern="1200" cap="none" dirty="0">
                <a:solidFill>
                  <a:schemeClr val="dk1"/>
                </a:solidFill>
                <a:effectLst/>
                <a:latin typeface="Arial"/>
                <a:ea typeface="Arial"/>
                <a:cs typeface="Arial"/>
                <a:sym typeface="Arial"/>
              </a:rPr>
              <a:t> </a:t>
            </a:r>
            <a:r>
              <a:rPr lang="en-US" sz="1200" b="0" i="0" u="none" strike="noStrike" kern="1200" cap="none" dirty="0">
                <a:solidFill>
                  <a:schemeClr val="dk1"/>
                </a:solidFill>
                <a:effectLst/>
                <a:latin typeface="Arial"/>
                <a:ea typeface="Arial"/>
                <a:cs typeface="Arial"/>
                <a:sym typeface="Arial"/>
              </a:rPr>
              <a: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tend to seek out the company of others who verify their self-views.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are more likely to divorce a spouse when they think that their spouse perceives them too favorably.</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050" b="0" i="0" u="none" strike="noStrike" kern="1200" cap="none" dirty="0">
                <a:solidFill>
                  <a:schemeClr val="dk1"/>
                </a:solidFill>
                <a:effectLst/>
                <a:latin typeface="Arial"/>
                <a:ea typeface="Arial"/>
                <a:cs typeface="Arial"/>
                <a:sym typeface="Arial"/>
              </a:rPr>
              <a:t> </a:t>
            </a:r>
            <a:r>
              <a:rPr lang="en-US" sz="1200" b="0" i="0" u="none" strike="noStrike" kern="1200" cap="none" dirty="0">
                <a:solidFill>
                  <a:schemeClr val="dk1"/>
                </a:solidFill>
                <a:effectLst/>
                <a:latin typeface="Arial"/>
                <a:ea typeface="Arial"/>
                <a:cs typeface="Arial"/>
                <a:sym typeface="Arial"/>
              </a:rPr>
              <a:t>This figure is not included in the template.</a:t>
            </a:r>
          </a:p>
          <a:p>
            <a:pPr marL="457200" lvl="1"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Symbolic completion theory</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From clothing to symbols (like ribbons), we choose items that send a message about ourselves.</a:t>
            </a:r>
            <a:endParaRPr lang="en-GB" sz="1600" b="0"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sz="1200" b="1" dirty="0">
                <a:effectLst/>
                <a:latin typeface="Arial"/>
                <a:ea typeface="Arial"/>
              </a:rPr>
              <a:t>6.4.4: Self-Enhancement: To </a:t>
            </a:r>
            <a:r>
              <a:rPr lang="en-US" sz="1200" b="1" dirty="0" err="1">
                <a:effectLst/>
                <a:latin typeface="Arial"/>
                <a:ea typeface="Arial"/>
              </a:rPr>
              <a:t>Thine</a:t>
            </a:r>
            <a:r>
              <a:rPr lang="en-US" sz="1200" b="1" dirty="0">
                <a:effectLst/>
                <a:latin typeface="Arial"/>
                <a:ea typeface="Arial"/>
              </a:rPr>
              <a:t> Own Self Be Good</a:t>
            </a:r>
          </a:p>
          <a:p>
            <a:pPr lvl="0" indent="-256032">
              <a:spcBef>
                <a:spcPts val="0"/>
              </a:spcBef>
            </a:pPr>
            <a:endParaRPr lang="en-US" sz="1200" b="1" dirty="0">
              <a:effectLst/>
              <a:latin typeface="Arial"/>
              <a:ea typeface="Arial"/>
            </a:endParaRPr>
          </a:p>
          <a:p>
            <a:pPr lvl="0" indent="-256032">
              <a:spcBef>
                <a:spcPts val="0"/>
              </a:spcBef>
            </a:pPr>
            <a:r>
              <a:rPr lang="en-US" sz="1200" b="1" dirty="0">
                <a:effectLst/>
                <a:latin typeface="Arial"/>
                <a:ea typeface="Arial"/>
              </a:rPr>
              <a:t>6.4.4: Explain the concept of self-enhancement</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self-enhancement?</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Sometimes, we just want to feel good about ourselves.</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engage in behaviors that help us feel good about ourselves.</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better-than-average effect is the pattern of thinking that we are better than the average.</a:t>
            </a:r>
          </a:p>
          <a:p>
            <a:pPr marL="457200" lvl="1"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Self-affirmation theory</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Facebook and our profiles enable users to reaffirm competence.</a:t>
            </a:r>
          </a:p>
          <a:p>
            <a:pPr marL="628650" lvl="1"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a:buFont typeface="Arial" pitchFamily="34" charset="0"/>
              <a:buChar char="•"/>
            </a:pPr>
            <a:r>
              <a:rPr lang="en-US" b="1" dirty="0"/>
              <a:t>6.4.5: Self-Improvement: To </a:t>
            </a:r>
            <a:r>
              <a:rPr lang="en-US" b="1" dirty="0" err="1"/>
              <a:t>Thine</a:t>
            </a:r>
            <a:r>
              <a:rPr lang="en-US" b="1" dirty="0"/>
              <a:t> Own Self Be Better</a:t>
            </a:r>
          </a:p>
          <a:p>
            <a:pPr>
              <a:buFont typeface="Arial" pitchFamily="34" charset="0"/>
              <a:buNone/>
            </a:pPr>
            <a:endParaRPr lang="en-US" b="1" dirty="0"/>
          </a:p>
          <a:p>
            <a:pPr>
              <a:buFont typeface="Arial" pitchFamily="34" charset="0"/>
              <a:buChar char="•"/>
            </a:pPr>
            <a:r>
              <a:rPr lang="en-US" b="1" dirty="0"/>
              <a:t>6.4.5: Explain the concept of self-improvement</a:t>
            </a:r>
          </a:p>
          <a:p>
            <a:pPr>
              <a:buFont typeface="Arial"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self-improvement?</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constantly seek self-improvement in jobs, school, and relationships.</a:t>
            </a:r>
          </a:p>
          <a:p>
            <a:pPr marL="457200" lvl="1"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How does self-improvement motivate people?</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When we compare our skills to people who are more skilled, we are more inspired to become competent.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What dangers are associated with upward social comparisons?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are more likely to feel threatened when someone outdoes us on a domain that is dear to our heart.</a:t>
            </a:r>
            <a:endParaRPr lang="en-US" sz="1800" b="0"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endParaRPr lang="en-US" sz="1200" b="0"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sz="1200" b="1" i="0" u="none" strike="noStrike" kern="1200" cap="none" dirty="0">
                <a:solidFill>
                  <a:schemeClr val="dk1"/>
                </a:solidFill>
                <a:effectLst/>
                <a:latin typeface="Arial"/>
                <a:ea typeface="Arial"/>
                <a:cs typeface="Arial"/>
                <a:sym typeface="Arial"/>
              </a:rPr>
              <a:t>6.5: Analyze how the loss of competence can affect motivation</a:t>
            </a:r>
          </a:p>
          <a:p>
            <a:pPr marL="457200" lvl="1"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Self-defensive strategies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Self-defensive strategies allow us to externalize information when it threatens our sense of competency.</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6.9: Self-Defensive Strategies.</a:t>
            </a:r>
            <a:endParaRPr lang="en-US" sz="2800" b="0"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sz="1200" b="1" i="0" u="none" strike="noStrike" kern="1200" cap="none" dirty="0">
                <a:solidFill>
                  <a:schemeClr val="dk1"/>
                </a:solidFill>
                <a:effectLst/>
                <a:latin typeface="Arial"/>
                <a:ea typeface="Arial"/>
                <a:cs typeface="Arial"/>
                <a:sym typeface="Arial"/>
              </a:rPr>
              <a:t>6.5.1: Self-Serving </a:t>
            </a:r>
            <a:r>
              <a:rPr lang="en-US" sz="1200" b="1" i="0" u="none" strike="noStrike" kern="1200" cap="none" dirty="0" err="1">
                <a:solidFill>
                  <a:schemeClr val="dk1"/>
                </a:solidFill>
                <a:effectLst/>
                <a:latin typeface="Arial"/>
                <a:ea typeface="Arial"/>
                <a:cs typeface="Arial"/>
                <a:sym typeface="Arial"/>
              </a:rPr>
              <a:t>Attributional</a:t>
            </a:r>
            <a:r>
              <a:rPr lang="en-US" sz="1200" b="1" i="0" u="none" strike="noStrike" kern="1200" cap="none" dirty="0">
                <a:solidFill>
                  <a:schemeClr val="dk1"/>
                </a:solidFill>
                <a:effectLst/>
                <a:latin typeface="Arial"/>
                <a:ea typeface="Arial"/>
                <a:cs typeface="Arial"/>
                <a:sym typeface="Arial"/>
              </a:rPr>
              <a:t> Bias</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lvl="0" indent="-256032">
              <a:spcBef>
                <a:spcPts val="0"/>
              </a:spcBef>
            </a:pPr>
            <a:r>
              <a:rPr lang="en-US" sz="1200" b="1" i="0" u="none" strike="noStrike" kern="1200" cap="none" dirty="0">
                <a:solidFill>
                  <a:schemeClr val="dk1"/>
                </a:solidFill>
                <a:effectLst/>
                <a:latin typeface="Arial"/>
                <a:ea typeface="Arial"/>
                <a:cs typeface="Arial"/>
                <a:sym typeface="Arial"/>
              </a:rPr>
              <a:t>6.5.1: Explain the concept of self-serving </a:t>
            </a:r>
            <a:r>
              <a:rPr lang="en-US" sz="1200" b="1" i="0" u="none" strike="noStrike" kern="1200" cap="none" dirty="0" err="1">
                <a:solidFill>
                  <a:schemeClr val="dk1"/>
                </a:solidFill>
                <a:effectLst/>
                <a:latin typeface="Arial"/>
                <a:ea typeface="Arial"/>
                <a:cs typeface="Arial"/>
                <a:sym typeface="Arial"/>
              </a:rPr>
              <a:t>attributional</a:t>
            </a:r>
            <a:r>
              <a:rPr lang="en-US" sz="1200" b="1" i="0" u="none" strike="noStrike" kern="1200" cap="none" dirty="0">
                <a:solidFill>
                  <a:schemeClr val="dk1"/>
                </a:solidFill>
                <a:effectLst/>
                <a:latin typeface="Arial"/>
                <a:ea typeface="Arial"/>
                <a:cs typeface="Arial"/>
                <a:sym typeface="Arial"/>
              </a:rPr>
              <a:t> bias</a:t>
            </a:r>
          </a:p>
          <a:p>
            <a:pPr lvl="0" indent="-256032">
              <a:spcBef>
                <a:spcPts val="0"/>
              </a:spcBef>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What is self-serving </a:t>
            </a:r>
            <a:r>
              <a:rPr lang="en-US" sz="1200" b="1" i="0" u="none" strike="noStrike" kern="1200" cap="none" dirty="0" err="1">
                <a:solidFill>
                  <a:schemeClr val="dk1"/>
                </a:solidFill>
                <a:effectLst/>
                <a:latin typeface="Arial"/>
                <a:ea typeface="Arial"/>
                <a:cs typeface="Arial"/>
                <a:sym typeface="Arial"/>
              </a:rPr>
              <a:t>attributional</a:t>
            </a:r>
            <a:r>
              <a:rPr lang="en-US" sz="1200" b="1" i="0" u="none" strike="noStrike" kern="1200" cap="none" dirty="0">
                <a:solidFill>
                  <a:schemeClr val="dk1"/>
                </a:solidFill>
                <a:effectLst/>
                <a:latin typeface="Arial"/>
                <a:ea typeface="Arial"/>
                <a:cs typeface="Arial"/>
                <a:sym typeface="Arial"/>
              </a:rPr>
              <a:t> bias?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strategically use internal and external attributions to maintain overly positive self-evaluations.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While it seems delusionary, it helps people put more effort to positive solutions.</a:t>
            </a:r>
          </a:p>
          <a:p>
            <a:pPr marL="628650" lvl="1"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r>
              <a:rPr lang="en-US" b="1" dirty="0"/>
              <a:t>6.5.2: Self-Handicapping</a:t>
            </a:r>
          </a:p>
          <a:p>
            <a:endParaRPr lang="en-US" b="1" dirty="0"/>
          </a:p>
          <a:p>
            <a:r>
              <a:rPr lang="en-US" b="1" dirty="0"/>
              <a:t>6.5.2: Explain the concept of self-handicapping</a:t>
            </a:r>
          </a:p>
          <a:p>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What is self-handicapping?</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By creating an obstacle that guarantees failure, people can blame the poor outcome on the external cause and not blame themselves.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are more likely to use this strategy when they expect failure. </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a:t>
            </a:r>
            <a:r>
              <a:rPr lang="en-US" sz="1200" b="0" i="0" u="none" strike="noStrike" kern="1200" cap="none" dirty="0" err="1">
                <a:solidFill>
                  <a:schemeClr val="dk1"/>
                </a:solidFill>
                <a:effectLst/>
                <a:latin typeface="Arial"/>
                <a:ea typeface="Arial"/>
                <a:cs typeface="Arial"/>
                <a:sym typeface="Arial"/>
              </a:rPr>
              <a:t>Berglas</a:t>
            </a:r>
            <a:r>
              <a:rPr lang="en-US" sz="1200" b="0" i="0" u="none" strike="noStrike" kern="1200" cap="none" dirty="0">
                <a:solidFill>
                  <a:schemeClr val="dk1"/>
                </a:solidFill>
                <a:effectLst/>
                <a:latin typeface="Arial"/>
                <a:ea typeface="Arial"/>
                <a:cs typeface="Arial"/>
                <a:sym typeface="Arial"/>
              </a:rPr>
              <a:t> and Jones (1978) study of IQ tests.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6.10: Self-Handicapping as Expressed Through Drug Choice.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Self-handicapping seems to do more harm than good.</a:t>
            </a:r>
            <a:endParaRPr lang="en-US" b="1"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Slide 2 is list of textbook LO numbers and statements</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sz="1200" b="1" i="0" u="none" strike="noStrike" kern="1200" cap="none" dirty="0">
                <a:solidFill>
                  <a:schemeClr val="dk1"/>
                </a:solidFill>
                <a:effectLst/>
                <a:latin typeface="Arial"/>
                <a:ea typeface="Arial"/>
                <a:cs typeface="Arial"/>
                <a:sym typeface="Arial"/>
              </a:rPr>
              <a:t>6.5.3: Excuse Making</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lvl="0" indent="-256032">
              <a:spcBef>
                <a:spcPts val="0"/>
              </a:spcBef>
            </a:pPr>
            <a:r>
              <a:rPr lang="en-US" sz="1200" b="1" i="0" u="none" strike="noStrike" kern="1200" cap="none" dirty="0">
                <a:solidFill>
                  <a:schemeClr val="dk1"/>
                </a:solidFill>
                <a:effectLst/>
                <a:latin typeface="Arial"/>
                <a:ea typeface="Arial"/>
                <a:cs typeface="Arial"/>
                <a:sym typeface="Arial"/>
              </a:rPr>
              <a:t>6.5.3: Explain the concept of excuse making</a:t>
            </a:r>
          </a:p>
          <a:p>
            <a:pPr lvl="0" indent="-256032">
              <a:spcBef>
                <a:spcPts val="0"/>
              </a:spcBef>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What is excuse making?</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 is excuse making different from self-handicapping?</a:t>
            </a:r>
          </a:p>
          <a:p>
            <a:pPr marL="628650" lvl="1"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endParaRPr lang="en-US" b="1"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whose sense of competencies is threatened show a higher desire for competence. People who pursue competence-relevant goals are happier and healthier than those who pursue other types of goals.</a:t>
            </a:r>
            <a:endParaRPr lang="en-GB"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Learning goals frame the task as an opportunity to improve competencies; performance goals frame it an opportunity to prove their competencies. Entity theorists believe traits and abilities are fixed while incremental theorists believe they can and do change over time. Praising for effort is better than praising for ability. Flow occurs when a person is in a state of concentration and becomes completely absorbed within an activity.</a:t>
            </a:r>
            <a:endParaRPr lang="en-GB"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Goal fusion refers to the extent that a goal is perceived to be integrated into one’s self-concept. People highly fused with their goal are more likely to achieve their goal and are more impacted by goal feedback.</a:t>
            </a:r>
            <a:endParaRPr lang="en-GB"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Social comparison theory posits that people evaluate their abilities by comparing to the abilities of similar others. Self-assessment states people are motivated to obtain an accurate evaluation of their abilities. Self-verification states people are motivated to maintain consistency between their self-concepts and new information. Self-enhancement states people are motivated to enhance positive aspects and decrease negative aspects of their self-concept. Positive illusions are overly positive self-perceptions. Downward social comparisons involve comparing our skills to those worse off; self-affirmation theory states that if one aspect of the self-concept is threatened, we can reflect on another valued aspect. Self-improvement states people are motivated to improve their abilities. We compare ourselves to others better than ourselves, but self-enhancement appears to be the dominant motive.</a:t>
            </a:r>
            <a:endParaRPr lang="en-GB" sz="1200" b="0" i="0" u="none" strike="noStrike" kern="1200" cap="none" dirty="0">
              <a:solidFill>
                <a:schemeClr val="dk1"/>
              </a:solidFill>
              <a:effectLst/>
              <a:latin typeface="Arial"/>
              <a:ea typeface="Arial"/>
              <a:cs typeface="Arial"/>
              <a:sym typeface="Arial"/>
            </a:endParaRPr>
          </a:p>
          <a:p>
            <a:pPr marL="17145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Self-handicapping occurs when someone who is anticipating failure purposely creates an obstacle that will prevent his or her own success. Excuses try to shift the cause of a negative outcome from internal to external causes. It protects self-esteem and makes others less likely to blame us for our failures.</a:t>
            </a:r>
            <a:endParaRPr lang="en-IN" sz="1600" b="0" i="0" u="none" strike="noStrike" kern="1200" cap="none" dirty="0">
              <a:solidFill>
                <a:schemeClr val="dk1"/>
              </a:solidFill>
              <a:effectLst/>
              <a:latin typeface="Arial"/>
              <a:ea typeface="Arial"/>
              <a:cs typeface="Arial"/>
              <a:sym typeface="Arial"/>
            </a:endParaRP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need for competence is a core motive that refers to people’s basic desire for effectiveness, ability, or success.</a:t>
            </a:r>
            <a:endParaRPr lang="en-GB"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vary in the ways they express and fulfill their competence.</a:t>
            </a:r>
            <a:endParaRPr lang="en-GB"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self-concept refers to an individual’s collection of self-knowledge.</a:t>
            </a:r>
            <a:endParaRPr lang="en-GB"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Self-evaluation refers to people’s attempts to judge aspects of their self-concepts, including their competencies and abilities.</a:t>
            </a:r>
            <a:endParaRPr lang="en-GB" sz="1200" b="0" i="0" u="none" strike="noStrike" kern="1200" cap="none" dirty="0">
              <a:solidFill>
                <a:schemeClr val="dk1"/>
              </a:solidFill>
              <a:effectLst/>
              <a:latin typeface="Arial"/>
              <a:ea typeface="Arial"/>
              <a:cs typeface="Arial"/>
              <a:sym typeface="Arial"/>
            </a:endParaRPr>
          </a:p>
          <a:p>
            <a:pPr marL="17145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Self-serving attributions involve making internal attributions for successes and external attributions for failures.</a:t>
            </a:r>
            <a:endParaRPr lang="en-US" sz="2800" b="0" i="0" u="none" strike="noStrike" kern="1200" cap="none" dirty="0">
              <a:solidFill>
                <a:schemeClr val="dk1"/>
              </a:solidFill>
              <a:latin typeface="Arial"/>
              <a:ea typeface="Arial"/>
              <a:cs typeface="Arial"/>
              <a:sym typeface="Arial"/>
            </a:endParaRP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dirty="0"/>
              <a:t>6.1: Analyze the concept of competence as a core motive</a:t>
            </a:r>
          </a:p>
          <a:p>
            <a:pPr marL="0" marR="0" lvl="0" indent="0" algn="l" rtl="0">
              <a:spcBef>
                <a:spcPts val="0"/>
              </a:spcBef>
              <a:buSzPct val="25000"/>
              <a:buNone/>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a:t>
            </a:r>
            <a:r>
              <a:rPr lang="en-US" sz="1200" b="1" i="0" u="none" strike="noStrike" kern="1200" cap="none" dirty="0">
                <a:solidFill>
                  <a:schemeClr val="dk1"/>
                </a:solidFill>
                <a:effectLst/>
                <a:latin typeface="Arial"/>
                <a:ea typeface="Arial"/>
                <a:cs typeface="Arial"/>
                <a:sym typeface="Arial"/>
              </a:rPr>
              <a:t>What is the need for competence?</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6.1: Competence Involves the Desire for Ability, Success, and a Sense of Effectiveness</a:t>
            </a: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6.1.1: Competence Elicits Behaviors</a:t>
            </a:r>
          </a:p>
          <a:p>
            <a:pPr indent="-256032">
              <a:spcBef>
                <a:spcPts val="0"/>
              </a:spcBef>
            </a:pPr>
            <a:endParaRPr lang="en-US" b="1" dirty="0"/>
          </a:p>
          <a:p>
            <a:pPr indent="-256032">
              <a:spcBef>
                <a:spcPts val="0"/>
              </a:spcBef>
            </a:pPr>
            <a:r>
              <a:rPr lang="en-US" b="1" dirty="0"/>
              <a:t>6.1.1: Analyze how competence elicits behaviors</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a:t>
            </a:r>
            <a:r>
              <a:rPr lang="en-US" sz="1200" b="1" i="0" u="none" strike="noStrike" kern="1200" cap="none" baseline="0" dirty="0">
                <a:solidFill>
                  <a:schemeClr val="dk1"/>
                </a:solidFill>
                <a:latin typeface="Arial"/>
                <a:ea typeface="Arial"/>
                <a:cs typeface="Arial"/>
                <a:sym typeface="Arial"/>
              </a:rPr>
              <a:t> </a:t>
            </a:r>
            <a:r>
              <a:rPr lang="en-US" sz="1200" b="1" i="0" u="none" strike="noStrike" kern="1200" cap="none" dirty="0">
                <a:solidFill>
                  <a:schemeClr val="dk1"/>
                </a:solidFill>
                <a:effectLst/>
                <a:latin typeface="Arial"/>
                <a:ea typeface="Arial"/>
                <a:cs typeface="Arial"/>
                <a:sym typeface="Arial"/>
              </a:rPr>
              <a:t>How does competence elicit behaviors?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From birth, we seek out new information, set and strive for abstract goals, and avoid situations in which we feel incompetent.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Sheldon and </a:t>
            </a:r>
            <a:r>
              <a:rPr lang="en-US" sz="1200" b="0" i="0" u="none" strike="noStrike" kern="1200" cap="none" dirty="0" err="1">
                <a:solidFill>
                  <a:schemeClr val="dk1"/>
                </a:solidFill>
                <a:effectLst/>
                <a:latin typeface="Arial"/>
                <a:ea typeface="Arial"/>
                <a:cs typeface="Arial"/>
                <a:sym typeface="Arial"/>
              </a:rPr>
              <a:t>Gunz</a:t>
            </a:r>
            <a:r>
              <a:rPr lang="en-US" sz="1200" b="0" i="0" u="none" strike="noStrike" kern="1200" cap="none" dirty="0">
                <a:solidFill>
                  <a:schemeClr val="dk1"/>
                </a:solidFill>
                <a:effectLst/>
                <a:latin typeface="Arial"/>
                <a:ea typeface="Arial"/>
                <a:cs typeface="Arial"/>
                <a:sym typeface="Arial"/>
              </a:rPr>
              <a:t> (2009) and college students and a personality test.</a:t>
            </a:r>
          </a:p>
          <a:p>
            <a:pPr marL="457200" lvl="1"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2800" b="1" i="0" u="none" strike="noStrike" kern="1200" cap="none" dirty="0">
                <a:solidFill>
                  <a:schemeClr val="dk1"/>
                </a:solidFill>
                <a:latin typeface="Arial"/>
                <a:ea typeface="Arial"/>
                <a:cs typeface="Arial"/>
                <a:sym typeface="Arial"/>
              </a:rPr>
              <a:t>6.1.2: Competence Produces Positive Outcomes</a:t>
            </a:r>
          </a:p>
          <a:p>
            <a:pPr marL="0" lvl="0" indent="0">
              <a:buFont typeface="Arial" pitchFamily="34" charset="0"/>
              <a:buNone/>
            </a:pPr>
            <a:endParaRPr lang="en-US" sz="2800" b="1" i="0" u="none" strike="noStrike" kern="1200" cap="none" dirty="0">
              <a:solidFill>
                <a:schemeClr val="dk1"/>
              </a:solidFill>
              <a:latin typeface="Arial"/>
              <a:ea typeface="Arial"/>
              <a:cs typeface="Arial"/>
              <a:sym typeface="Arial"/>
            </a:endParaRPr>
          </a:p>
          <a:p>
            <a:pPr marL="0" lvl="0" indent="0">
              <a:buFont typeface="Arial" pitchFamily="34" charset="0"/>
              <a:buNone/>
            </a:pPr>
            <a:r>
              <a:rPr lang="en-US" sz="2800" b="1" i="0" u="none" strike="noStrike" kern="1200" cap="none" dirty="0">
                <a:solidFill>
                  <a:schemeClr val="dk1"/>
                </a:solidFill>
                <a:latin typeface="Arial"/>
                <a:ea typeface="Arial"/>
                <a:cs typeface="Arial"/>
                <a:sym typeface="Arial"/>
              </a:rPr>
              <a:t>6.1.2: Explain how competence produces positive outcomes</a:t>
            </a:r>
          </a:p>
          <a:p>
            <a:pPr marL="0" lvl="0" indent="0">
              <a:buFont typeface="Arial" pitchFamily="34" charset="0"/>
              <a:buNone/>
            </a:pPr>
            <a:endParaRPr lang="en-US" sz="28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How does competence produce positive outcomes?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Feeling competent is linked to many positive benefits.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Benefits from competence often only occur if the individual also feels autonomy.</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Why would autonomy be linked to competence?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Fisher (1978) and word-find puzzles.</a:t>
            </a:r>
          </a:p>
          <a:p>
            <a:pPr marL="628650" lvl="1"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a:buFont typeface="Arial" pitchFamily="34" charset="0"/>
              <a:buNone/>
            </a:pPr>
            <a:r>
              <a:rPr lang="en-US" b="1" dirty="0"/>
              <a:t>6.1.3: Competence Is Universal</a:t>
            </a:r>
          </a:p>
          <a:p>
            <a:pPr>
              <a:buFont typeface="Arial" pitchFamily="34" charset="0"/>
              <a:buNone/>
            </a:pPr>
            <a:endParaRPr lang="en-US" b="1" dirty="0"/>
          </a:p>
          <a:p>
            <a:pPr>
              <a:buFont typeface="Arial" pitchFamily="34" charset="0"/>
              <a:buNone/>
            </a:pPr>
            <a:r>
              <a:rPr lang="en-US" b="1" dirty="0"/>
              <a:t>6.1.3: Describe the universality of competence</a:t>
            </a:r>
          </a:p>
          <a:p>
            <a:pPr>
              <a:buFont typeface="Arial" pitchFamily="34" charset="0"/>
              <a:buNone/>
            </a:pPr>
            <a:endParaRPr lang="en-US" sz="40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Competence is universal.</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Competence is universal in all cultures.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However, Eastern cultures are more likely than Western cultures to value competence within group-based domains.</a:t>
            </a:r>
            <a:endParaRPr lang="en-US" sz="40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endParaRPr lang="en-US" sz="40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6.2: Analyze the ways in which people express competence</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How do people differ in their approach to competence?</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Some people are more driven to fulfill their competence need than others.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Some people adopt the goal to improve their competence, while others adopt to goal to prove their competence.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who think competencies are something they are born with respond differently from people who think their competencies are something they had to work hard to achieve.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who perceive themselves to be competent respond differently from people who see themselves as incompetent.</a:t>
            </a:r>
          </a:p>
          <a:p>
            <a:pPr marL="628650" lvl="1"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4000" b="1" i="0" u="none" strike="noStrike" kern="1200" cap="none" dirty="0">
                <a:solidFill>
                  <a:schemeClr val="dk1"/>
                </a:solidFill>
                <a:effectLst/>
                <a:latin typeface="Arial"/>
                <a:ea typeface="Arial"/>
                <a:cs typeface="Arial"/>
                <a:sym typeface="Arial"/>
              </a:rPr>
              <a:t>6.2.1: Learning Versus Performance Goals</a:t>
            </a:r>
          </a:p>
          <a:p>
            <a:pPr marL="0" lvl="0" indent="0">
              <a:buFont typeface="Arial" pitchFamily="34" charset="0"/>
              <a:buNone/>
            </a:pPr>
            <a:endParaRPr lang="en-US" sz="4000" b="1"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4000" b="1" i="0" u="none" strike="noStrike" kern="1200" cap="none" dirty="0">
                <a:solidFill>
                  <a:schemeClr val="dk1"/>
                </a:solidFill>
                <a:effectLst/>
                <a:latin typeface="Arial"/>
                <a:ea typeface="Arial"/>
                <a:cs typeface="Arial"/>
                <a:sym typeface="Arial"/>
              </a:rPr>
              <a:t>6.2.1: Contrast learning and performance goals</a:t>
            </a:r>
          </a:p>
          <a:p>
            <a:pPr marL="0" lvl="0" indent="0">
              <a:buFont typeface="Arial" pitchFamily="34" charset="0"/>
              <a:buNone/>
            </a:pPr>
            <a:endParaRPr lang="en-US" sz="40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Learning goals vs. performance goals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who prefer learning goals are not concerned about making mistakes and want to learn new things.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who prefer performance goals are concerned with looking competent.</a:t>
            </a:r>
          </a:p>
          <a:p>
            <a:pPr marL="457200" lvl="1" indent="0">
              <a:buFont typeface="Arial" pitchFamily="34" charset="0"/>
              <a:buNone/>
            </a:pPr>
            <a:endParaRPr lang="en-GB" sz="24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Independent goal types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Goals may not be on the same continuum, and people can fall into different categories.</a:t>
            </a:r>
          </a:p>
          <a:p>
            <a:pPr marL="457200" lvl="1" indent="0">
              <a:buFont typeface="Arial" pitchFamily="34" charset="0"/>
              <a:buNone/>
            </a:pPr>
            <a:endParaRPr lang="en-GB" sz="24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Approach vs. avoidance</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the 2 x 2 goal taxonomy.</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Learning-approach goals are the most beneficial, while performance-avoidance goals are the least.</a:t>
            </a:r>
            <a:endParaRPr lang="en-US" sz="54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25" name="Shape 25"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8"/>
        <p:cNvGrpSpPr/>
        <p:nvPr/>
      </p:nvGrpSpPr>
      <p:grpSpPr>
        <a:xfrm>
          <a:off x="0" y="0"/>
          <a:ext cx="0" cy="0"/>
          <a:chOff x="0" y="0"/>
          <a:chExt cx="0" cy="0"/>
        </a:xfrm>
      </p:grpSpPr>
      <p:sp>
        <p:nvSpPr>
          <p:cNvPr id="80" name="Shape 8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5"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40" name="Shape 40"/>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7"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457200" y="637678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lvl="0">
              <a:buSzPct val="25000"/>
            </a:pPr>
            <a:r>
              <a:rPr lang="en-IN" dirty="0" err="1"/>
              <a:t>Burkley</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90" name="Shape 90"/>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a:solidFill>
                  <a:srgbClr val="007FA3"/>
                </a:solidFill>
                <a:latin typeface="Arial"/>
                <a:ea typeface="Arial"/>
                <a:cs typeface="Arial"/>
                <a:sym typeface="Arial"/>
              </a:rPr>
              <a:t>First edition </a:t>
            </a:r>
          </a:p>
        </p:txBody>
      </p:sp>
      <p:pic>
        <p:nvPicPr>
          <p:cNvPr id="5122" name="Picture 2" descr="Front Cover: Motivation Science, First Edition by Edward Burkley/Melissa Burkle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0800000" flipH="1" flipV="1">
            <a:off x="478938" y="1705907"/>
            <a:ext cx="3374450" cy="4317972"/>
          </a:xfrm>
          <a:prstGeom prst="rect">
            <a:avLst/>
          </a:prstGeom>
          <a:noFill/>
          <a:extLst>
            <a:ext uri="{909E8E84-426E-40DD-AFC4-6F175D3DCCD1}">
              <a14:hiddenFill xmlns:a14="http://schemas.microsoft.com/office/drawing/2010/main">
                <a:solidFill>
                  <a:srgbClr val="FFFFFF"/>
                </a:solidFill>
              </a14:hiddenFill>
            </a:ext>
          </a:extLst>
        </p:spPr>
      </p:pic>
      <p:sp>
        <p:nvSpPr>
          <p:cNvPr id="92" name="Shape 92"/>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a:t>
            </a:r>
            <a:r>
              <a:rPr lang="en-US" dirty="0"/>
              <a:t>6</a:t>
            </a:r>
            <a:endParaRPr lang="en-US" sz="3000" b="0" i="0" u="none" strike="noStrike" cap="none" dirty="0">
              <a:solidFill>
                <a:schemeClr val="dk1"/>
              </a:solidFill>
              <a:latin typeface="Arial"/>
              <a:ea typeface="Arial"/>
              <a:cs typeface="Arial"/>
              <a:sym typeface="Arial"/>
            </a:endParaRPr>
          </a:p>
        </p:txBody>
      </p:sp>
      <p:sp>
        <p:nvSpPr>
          <p:cNvPr id="93" name="Shape 93"/>
          <p:cNvSpPr txBox="1">
            <a:spLocks noGrp="1"/>
          </p:cNvSpPr>
          <p:nvPr>
            <p:ph type="body" idx="3"/>
          </p:nvPr>
        </p:nvSpPr>
        <p:spPr>
          <a:xfrm>
            <a:off x="5029200" y="3200400"/>
            <a:ext cx="3657600" cy="2925763"/>
          </a:xfrm>
          <a:prstGeom prst="rect">
            <a:avLst/>
          </a:prstGeom>
          <a:noFill/>
          <a:ln>
            <a:noFill/>
          </a:ln>
        </p:spPr>
        <p:txBody>
          <a:bodyPr lIns="0" tIns="0" rIns="0" bIns="0" anchor="t" anchorCtr="0">
            <a:noAutofit/>
          </a:bodyPr>
          <a:lstStyle/>
          <a:p>
            <a:pPr lvl="0">
              <a:buSzPct val="25000"/>
            </a:pPr>
            <a:r>
              <a:rPr lang="en-US" dirty="0"/>
              <a:t>Competence</a:t>
            </a:r>
          </a:p>
        </p:txBody>
      </p:sp>
      <p:sp>
        <p:nvSpPr>
          <p:cNvPr id="9" name="Shape 83"/>
          <p:cNvSpPr txBox="1"/>
          <p:nvPr/>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sz="2400" dirty="0"/>
              <a:t>6.2: Variability in the Expression of Competence (2 of 5)</a:t>
            </a:r>
            <a:endParaRPr lang="en-US" sz="2400" b="1" i="0" u="none" strike="noStrike" cap="none" dirty="0">
              <a:solidFill>
                <a:srgbClr val="007FA3"/>
              </a:solidFill>
              <a:sym typeface="Times New Roman"/>
            </a:endParaRPr>
          </a:p>
        </p:txBody>
      </p:sp>
      <p:sp>
        <p:nvSpPr>
          <p:cNvPr id="122" name="Shape 122"/>
          <p:cNvSpPr txBox="1">
            <a:spLocks noGrp="1"/>
          </p:cNvSpPr>
          <p:nvPr>
            <p:ph type="body" idx="1"/>
          </p:nvPr>
        </p:nvSpPr>
        <p:spPr>
          <a:xfrm>
            <a:off x="762000" y="914400"/>
            <a:ext cx="7772400" cy="4953000"/>
          </a:xfrm>
          <a:prstGeom prst="rect">
            <a:avLst/>
          </a:prstGeom>
          <a:noFill/>
          <a:ln>
            <a:noFill/>
          </a:ln>
        </p:spPr>
        <p:txBody>
          <a:bodyPr lIns="0" tIns="0" rIns="0" bIns="0" anchor="t" anchorCtr="0">
            <a:noAutofit/>
          </a:bodyPr>
          <a:lstStyle/>
          <a:p>
            <a:pPr lvl="1"/>
            <a:r>
              <a:rPr lang="en-US" sz="2800" dirty="0"/>
              <a:t>Approach vs. avoidance</a:t>
            </a:r>
            <a:endParaRPr lang="en-GB" sz="2800" dirty="0"/>
          </a:p>
          <a:p>
            <a:pPr lvl="2">
              <a:buFont typeface="Arial" pitchFamily="34" charset="0"/>
              <a:buChar char="•"/>
            </a:pPr>
            <a:r>
              <a:rPr lang="en-US" sz="2800" dirty="0"/>
              <a:t>Desire to approach success</a:t>
            </a:r>
            <a:endParaRPr lang="en-GB" sz="2800" dirty="0"/>
          </a:p>
          <a:p>
            <a:pPr lvl="2">
              <a:buFont typeface="Arial" pitchFamily="34" charset="0"/>
              <a:buChar char="•"/>
            </a:pPr>
            <a:r>
              <a:rPr lang="en-US" sz="2800" dirty="0"/>
              <a:t>Desire to avoid failure</a:t>
            </a:r>
            <a:endParaRPr lang="en-GB" sz="2800" dirty="0"/>
          </a:p>
        </p:txBody>
      </p:sp>
    </p:spTree>
    <p:extLst>
      <p:ext uri="{BB962C8B-B14F-4D97-AF65-F5344CB8AC3E}">
        <p14:creationId xmlns:p14="http://schemas.microsoft.com/office/powerpoint/2010/main" val="50121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dirty="0"/>
              <a:t>Figure 6.2: The 2 × 2 Goal Taxonomy</a:t>
            </a:r>
            <a:endParaRPr lang="en-US" b="1" i="0" u="none" strike="noStrike" cap="none" dirty="0">
              <a:solidFill>
                <a:srgbClr val="007FA3"/>
              </a:solidFill>
              <a:sym typeface="Times New Roman"/>
            </a:endParaRPr>
          </a:p>
        </p:txBody>
      </p:sp>
      <p:pic>
        <p:nvPicPr>
          <p:cNvPr id="2050" name="Picture 2" descr="An illustration shows a 2 x 2 goal taxonomy with goals, learning and performance, that vary as a function of (1) learning versus performance and (2) approach versus avoid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64008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741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sz="2400" dirty="0"/>
              <a:t>6.2: Variability in the Expression of Competence (3 of 5)</a:t>
            </a:r>
            <a:endParaRPr lang="en-US" sz="2400" b="1" i="0" u="none" strike="noStrike" cap="none" dirty="0">
              <a:solidFill>
                <a:srgbClr val="007FA3"/>
              </a:solidFill>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r>
              <a:rPr lang="en-US" sz="2000" dirty="0"/>
              <a:t>6.2.2: Entity Versus Incremental Beliefs</a:t>
            </a:r>
          </a:p>
          <a:p>
            <a:pPr marL="0" lvl="0" indent="0">
              <a:spcBef>
                <a:spcPts val="0"/>
              </a:spcBef>
              <a:buNone/>
            </a:pPr>
            <a:endParaRPr lang="en-US" sz="2000" dirty="0"/>
          </a:p>
          <a:p>
            <a:pPr lvl="0" indent="-256032">
              <a:spcBef>
                <a:spcPts val="0"/>
              </a:spcBef>
            </a:pPr>
            <a:r>
              <a:rPr lang="en-US" sz="2000" dirty="0"/>
              <a:t>6.2.2: Contrast entity and incremental </a:t>
            </a:r>
            <a:r>
              <a:rPr lang="en-US" sz="2000" dirty="0">
                <a:solidFill>
                  <a:schemeClr val="accent5"/>
                </a:solidFill>
              </a:rPr>
              <a:t>beliefs abut competencies</a:t>
            </a:r>
          </a:p>
          <a:p>
            <a:pPr lvl="1"/>
            <a:r>
              <a:rPr lang="en-US" sz="2000" dirty="0" err="1"/>
              <a:t>Dweck’s</a:t>
            </a:r>
            <a:r>
              <a:rPr lang="en-US" sz="2000" dirty="0"/>
              <a:t> theory of </a:t>
            </a:r>
            <a:r>
              <a:rPr lang="en-US" sz="2000" b="1" dirty="0"/>
              <a:t>implicit</a:t>
            </a:r>
            <a:r>
              <a:rPr lang="en-US" sz="2000" dirty="0"/>
              <a:t> beliefs</a:t>
            </a:r>
            <a:endParaRPr lang="en-GB" sz="2000" dirty="0"/>
          </a:p>
          <a:p>
            <a:pPr lvl="2">
              <a:buFont typeface="Arial" pitchFamily="34" charset="0"/>
              <a:buChar char="•"/>
            </a:pPr>
            <a:r>
              <a:rPr lang="en-US" sz="2000" dirty="0"/>
              <a:t>Entity theorists (</a:t>
            </a:r>
            <a:r>
              <a:rPr lang="en-US" sz="2000" dirty="0">
                <a:solidFill>
                  <a:schemeClr val="accent5"/>
                </a:solidFill>
              </a:rPr>
              <a:t>believe IQ is fixed)</a:t>
            </a:r>
            <a:endParaRPr lang="en-GB" sz="2000" dirty="0">
              <a:solidFill>
                <a:schemeClr val="accent5"/>
              </a:solidFill>
            </a:endParaRPr>
          </a:p>
          <a:p>
            <a:pPr lvl="2">
              <a:buFont typeface="Arial" pitchFamily="34" charset="0"/>
              <a:buChar char="•"/>
            </a:pPr>
            <a:r>
              <a:rPr lang="en-US" sz="2000" dirty="0"/>
              <a:t>Incremental theorists (</a:t>
            </a:r>
            <a:r>
              <a:rPr lang="en-US" sz="2000" i="1" dirty="0">
                <a:solidFill>
                  <a:schemeClr val="accent5"/>
                </a:solidFill>
              </a:rPr>
              <a:t>believe it’s incremental</a:t>
            </a:r>
            <a:r>
              <a:rPr lang="en-US" sz="2000" dirty="0"/>
              <a:t>)</a:t>
            </a:r>
            <a:endParaRPr lang="en-GB" sz="2000" dirty="0"/>
          </a:p>
          <a:p>
            <a:pPr lvl="1"/>
            <a:r>
              <a:rPr lang="en-US" sz="2000" b="1" dirty="0"/>
              <a:t>Differing outcomes </a:t>
            </a:r>
            <a:r>
              <a:rPr lang="en-US" sz="2000" dirty="0"/>
              <a:t>for entity and incremental beliefs</a:t>
            </a:r>
            <a:endParaRPr lang="en-GB" sz="2000" dirty="0"/>
          </a:p>
          <a:p>
            <a:pPr lvl="2">
              <a:buFont typeface="Arial" pitchFamily="34" charset="0"/>
              <a:buChar char="•"/>
            </a:pPr>
            <a:r>
              <a:rPr lang="en-US" sz="2000" dirty="0"/>
              <a:t>Differences in the </a:t>
            </a:r>
            <a:r>
              <a:rPr lang="en-US" sz="2000" b="1" dirty="0"/>
              <a:t>definition of competence</a:t>
            </a:r>
            <a:endParaRPr lang="en-GB" sz="2000" b="1" dirty="0"/>
          </a:p>
          <a:p>
            <a:pPr lvl="2">
              <a:buFont typeface="Arial" pitchFamily="34" charset="0"/>
              <a:buChar char="•"/>
            </a:pPr>
            <a:r>
              <a:rPr lang="en-US" sz="2000" dirty="0"/>
              <a:t>Differences in </a:t>
            </a:r>
            <a:r>
              <a:rPr lang="en-US" sz="2000" b="1" dirty="0"/>
              <a:t>goal adaptation</a:t>
            </a:r>
            <a:endParaRPr lang="en-GB" sz="2000" b="1" dirty="0"/>
          </a:p>
          <a:p>
            <a:pPr lvl="2">
              <a:buFont typeface="Arial" pitchFamily="34" charset="0"/>
              <a:buChar char="•"/>
            </a:pPr>
            <a:r>
              <a:rPr lang="en-US" sz="2000" dirty="0"/>
              <a:t>Differences in </a:t>
            </a:r>
            <a:r>
              <a:rPr lang="en-US" sz="2000" b="1" dirty="0"/>
              <a:t>effort after failure</a:t>
            </a:r>
            <a:endParaRPr lang="en-GB" sz="2000" b="1" dirty="0"/>
          </a:p>
          <a:p>
            <a:pPr lvl="1"/>
            <a:r>
              <a:rPr lang="en-US" sz="2000" dirty="0"/>
              <a:t>How </a:t>
            </a:r>
            <a:r>
              <a:rPr lang="en-US" sz="2000" b="1" dirty="0"/>
              <a:t>praise</a:t>
            </a:r>
            <a:r>
              <a:rPr lang="en-US" sz="2000" dirty="0"/>
              <a:t> influences entity and incremental beliefs</a:t>
            </a:r>
            <a:endParaRPr lang="en-GB" sz="2000" dirty="0"/>
          </a:p>
          <a:p>
            <a:pPr lvl="2">
              <a:buFont typeface="Arial" pitchFamily="34" charset="0"/>
              <a:buChar char="•"/>
            </a:pPr>
            <a:r>
              <a:rPr lang="en-US" sz="2000" dirty="0"/>
              <a:t>Effort</a:t>
            </a:r>
            <a:endParaRPr lang="en-GB" sz="2000" dirty="0"/>
          </a:p>
          <a:p>
            <a:pPr lvl="2">
              <a:buFont typeface="Arial" pitchFamily="34" charset="0"/>
              <a:buChar char="•"/>
            </a:pPr>
            <a:r>
              <a:rPr lang="en-US" sz="2000" dirty="0"/>
              <a:t>Intelligence</a:t>
            </a:r>
          </a:p>
        </p:txBody>
      </p:sp>
    </p:spTree>
    <p:extLst>
      <p:ext uri="{BB962C8B-B14F-4D97-AF65-F5344CB8AC3E}">
        <p14:creationId xmlns:p14="http://schemas.microsoft.com/office/powerpoint/2010/main" val="3022052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dirty="0"/>
              <a:t>Figure 6.3: Praise on Task Persistence</a:t>
            </a:r>
            <a:endParaRPr lang="en-US" b="1" i="0" u="none" strike="noStrike" cap="none" dirty="0">
              <a:solidFill>
                <a:srgbClr val="007FA3"/>
              </a:solidFill>
              <a:sym typeface="Times New Roman"/>
            </a:endParaRPr>
          </a:p>
        </p:txBody>
      </p:sp>
      <p:pic>
        <p:nvPicPr>
          <p:cNvPr id="3074" name="Picture 2" descr="The horizontal axis is labeled with 3 categories, praised for their intelligence, praised for their effort, or no praise. The vertical axis is labeled task persistence and ranges from 2 to 6 in increments of 1.The graph shows that children who were praised for their intelligence showed the least task persistence (3.2), children who were not praised showed task persistence of 4.3, and children who ere praised for effort showed maximum persistence (5.2)" title="A graph shows the task persistence of children based on praise they rece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32024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892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sz="2400" dirty="0"/>
              <a:t>6.2: Variability in the Expression of Competence (4 of 5)</a:t>
            </a:r>
            <a:endParaRPr lang="en-US" sz="2400" b="1" i="0" u="none" strike="noStrike" cap="none" dirty="0">
              <a:solidFill>
                <a:srgbClr val="007FA3"/>
              </a:solidFill>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r>
              <a:rPr lang="en-US" dirty="0"/>
              <a:t>6.2.3: Self-Efficacy</a:t>
            </a:r>
          </a:p>
          <a:p>
            <a:pPr lvl="0" indent="-256032">
              <a:spcBef>
                <a:spcPts val="0"/>
              </a:spcBef>
            </a:pPr>
            <a:endParaRPr lang="en-US" dirty="0"/>
          </a:p>
          <a:p>
            <a:pPr lvl="0" indent="-256032">
              <a:spcBef>
                <a:spcPts val="0"/>
              </a:spcBef>
            </a:pPr>
            <a:r>
              <a:rPr lang="en-US" dirty="0"/>
              <a:t>6.2.3: Explain the concept of self-efficacy</a:t>
            </a:r>
          </a:p>
          <a:p>
            <a:pPr lvl="1"/>
            <a:r>
              <a:rPr lang="en-US" dirty="0"/>
              <a:t>What is self-efficacy?</a:t>
            </a:r>
            <a:endParaRPr lang="en-GB" sz="2400" dirty="0"/>
          </a:p>
          <a:p>
            <a:pPr lvl="2">
              <a:buFont typeface="Arial" pitchFamily="34" charset="0"/>
              <a:buChar char="•"/>
            </a:pPr>
            <a:r>
              <a:rPr lang="en-US" dirty="0"/>
              <a:t>Belief about ability to accomplish a task</a:t>
            </a:r>
            <a:endParaRPr lang="en-GB" sz="2400" dirty="0"/>
          </a:p>
          <a:p>
            <a:pPr lvl="2">
              <a:buFont typeface="Arial" pitchFamily="34" charset="0"/>
              <a:buChar char="•"/>
            </a:pPr>
            <a:r>
              <a:rPr lang="en-US" dirty="0"/>
              <a:t>Task-specific</a:t>
            </a:r>
            <a:endParaRPr lang="en-GB" sz="2400" dirty="0"/>
          </a:p>
          <a:p>
            <a:pPr lvl="2">
              <a:buFont typeface="Arial" pitchFamily="34" charset="0"/>
              <a:buChar char="•"/>
            </a:pPr>
            <a:r>
              <a:rPr lang="en-US" dirty="0"/>
              <a:t>Not actual ability</a:t>
            </a:r>
            <a:endParaRPr lang="en-GB" sz="2400" dirty="0"/>
          </a:p>
          <a:p>
            <a:pPr lvl="1"/>
            <a:r>
              <a:rPr lang="en-US" dirty="0"/>
              <a:t>Self-efficacy and motivational outcomes</a:t>
            </a:r>
            <a:endParaRPr lang="en-GB" sz="2400" dirty="0"/>
          </a:p>
          <a:p>
            <a:pPr lvl="2">
              <a:buFont typeface="Arial" pitchFamily="34" charset="0"/>
              <a:buChar char="•"/>
            </a:pPr>
            <a:r>
              <a:rPr lang="en-US" dirty="0"/>
              <a:t>Exert effort</a:t>
            </a:r>
            <a:endParaRPr lang="en-GB" sz="2400" dirty="0"/>
          </a:p>
          <a:p>
            <a:pPr lvl="2">
              <a:buFont typeface="Arial" pitchFamily="34" charset="0"/>
              <a:buChar char="•"/>
            </a:pPr>
            <a:r>
              <a:rPr lang="en-US" dirty="0"/>
              <a:t>Less emotional stress</a:t>
            </a:r>
            <a:endParaRPr lang="en-GB" sz="2400" dirty="0"/>
          </a:p>
          <a:p>
            <a:pPr lvl="2">
              <a:buFont typeface="Arial" pitchFamily="34" charset="0"/>
              <a:buChar char="•"/>
            </a:pPr>
            <a:r>
              <a:rPr lang="en-US" dirty="0"/>
              <a:t>Goal achievement</a:t>
            </a:r>
            <a:endParaRPr lang="en-GB" sz="2400" dirty="0"/>
          </a:p>
          <a:p>
            <a:pPr lvl="1"/>
            <a:r>
              <a:rPr lang="en-US" dirty="0"/>
              <a:t>Attributions and self-efficacy</a:t>
            </a:r>
            <a:endParaRPr lang="en-GB" sz="2400" dirty="0"/>
          </a:p>
          <a:p>
            <a:pPr lvl="2">
              <a:buFont typeface="Arial" pitchFamily="34" charset="0"/>
              <a:buChar char="•"/>
            </a:pPr>
            <a:r>
              <a:rPr lang="en-US" dirty="0"/>
              <a:t>Early experiences</a:t>
            </a:r>
            <a:endParaRPr lang="en-GB" sz="2400" dirty="0"/>
          </a:p>
          <a:p>
            <a:pPr lvl="2">
              <a:buFont typeface="Arial" pitchFamily="34" charset="0"/>
              <a:buChar char="•"/>
            </a:pPr>
            <a:r>
              <a:rPr lang="en-US" dirty="0"/>
              <a:t>Attributions: internal, external, stable, unstable</a:t>
            </a: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60297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sz="2400" dirty="0"/>
              <a:t>Figure 6.4: Our Level of Competence Is Determined by Both Our Abilities and Our Perceived Capabilities (Self-Efficacy)</a:t>
            </a:r>
            <a:endParaRPr lang="en-US" sz="2400" b="1" i="0" u="none" strike="noStrike" cap="none" dirty="0">
              <a:solidFill>
                <a:srgbClr val="007FA3"/>
              </a:solidFill>
              <a:sym typeface="Times New Roman"/>
            </a:endParaRPr>
          </a:p>
        </p:txBody>
      </p:sp>
      <p:pic>
        <p:nvPicPr>
          <p:cNvPr id="4098" name="Picture 2" descr="A diagram shows the level of competence as a combination of abilities and self-effic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08672"/>
            <a:ext cx="6477000" cy="398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07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sz="2400" dirty="0"/>
              <a:t>6.2: Variability in the Expression of Competence (5 of 5)</a:t>
            </a:r>
            <a:endParaRPr lang="en-US" sz="2400" b="1" i="0" u="none" strike="noStrike" cap="none" dirty="0">
              <a:solidFill>
                <a:srgbClr val="007FA3"/>
              </a:solidFill>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r>
              <a:rPr lang="en-US" dirty="0"/>
              <a:t>6.2.4: Flow</a:t>
            </a:r>
          </a:p>
          <a:p>
            <a:pPr marL="0" lvl="0" indent="0">
              <a:spcBef>
                <a:spcPts val="0"/>
              </a:spcBef>
              <a:buNone/>
            </a:pPr>
            <a:endParaRPr lang="en-US" dirty="0"/>
          </a:p>
          <a:p>
            <a:pPr lvl="0" indent="-256032">
              <a:spcBef>
                <a:spcPts val="0"/>
              </a:spcBef>
            </a:pPr>
            <a:r>
              <a:rPr lang="en-US" dirty="0"/>
              <a:t>6.2.4: Explain the concept of flow</a:t>
            </a:r>
          </a:p>
          <a:p>
            <a:pPr lvl="1"/>
            <a:r>
              <a:rPr lang="en-US" dirty="0"/>
              <a:t>What is flow?</a:t>
            </a:r>
            <a:endParaRPr lang="en-GB" sz="2400" dirty="0"/>
          </a:p>
          <a:p>
            <a:pPr lvl="2">
              <a:buFont typeface="Arial" pitchFamily="34" charset="0"/>
              <a:buChar char="•"/>
            </a:pPr>
            <a:r>
              <a:rPr lang="en-US" dirty="0"/>
              <a:t>A subjective state in which people feel completely absorbed and focused on an activity</a:t>
            </a:r>
            <a:endParaRPr lang="en-GB" sz="2400" dirty="0"/>
          </a:p>
          <a:p>
            <a:pPr lvl="2">
              <a:buFont typeface="Arial" pitchFamily="34" charset="0"/>
              <a:buChar char="•"/>
            </a:pPr>
            <a:r>
              <a:rPr lang="en-US" dirty="0"/>
              <a:t>Concerns, anxieties, commitments, time melt away</a:t>
            </a:r>
            <a:endParaRPr lang="en-GB" sz="2400" dirty="0"/>
          </a:p>
          <a:p>
            <a:pPr lvl="1"/>
            <a:r>
              <a:rPr lang="en-US" dirty="0"/>
              <a:t>What causes flow?</a:t>
            </a:r>
            <a:endParaRPr lang="en-GB" sz="2400" dirty="0"/>
          </a:p>
          <a:p>
            <a:pPr lvl="2">
              <a:buFont typeface="Arial" pitchFamily="34" charset="0"/>
              <a:buChar char="•"/>
            </a:pPr>
            <a:r>
              <a:rPr lang="en-US" dirty="0"/>
              <a:t>Self-efficacy matches task competency</a:t>
            </a:r>
            <a:endParaRPr lang="en-GB" sz="2400" dirty="0"/>
          </a:p>
          <a:p>
            <a:pPr lvl="1"/>
            <a:r>
              <a:rPr lang="en-US" dirty="0"/>
              <a:t>Benefits of flow</a:t>
            </a:r>
            <a:endParaRPr lang="en-GB" sz="2400" dirty="0"/>
          </a:p>
          <a:p>
            <a:pPr lvl="2">
              <a:buFont typeface="Arial" pitchFamily="34" charset="0"/>
              <a:buChar char="•"/>
            </a:pPr>
            <a:r>
              <a:rPr lang="en-US" dirty="0"/>
              <a:t>Task performance</a:t>
            </a:r>
            <a:endParaRPr lang="en-GB" sz="2400" dirty="0"/>
          </a:p>
          <a:p>
            <a:pPr lvl="2">
              <a:buFont typeface="Arial" pitchFamily="34" charset="0"/>
              <a:buChar char="•"/>
            </a:pPr>
            <a:r>
              <a:rPr lang="en-US" dirty="0"/>
              <a:t>Task continuation</a:t>
            </a: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5227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dirty="0"/>
              <a:t>Figure 6.5: Factors That Determine Flow</a:t>
            </a:r>
            <a:endParaRPr lang="en-US" b="1" i="0" u="none" strike="noStrike" cap="none" dirty="0">
              <a:solidFill>
                <a:srgbClr val="007FA3"/>
              </a:solidFill>
              <a:sym typeface="Times New Roman"/>
            </a:endParaRPr>
          </a:p>
        </p:txBody>
      </p:sp>
      <p:pic>
        <p:nvPicPr>
          <p:cNvPr id="5122" name="Picture 2" descr="A four square diagram illustrating the cross-sectional approach to determining flow. The diagram represents &quot;Boredom&quot; as a high perceived skill with low task demand. Flow is represented as a high perceived skill with high task demand. Apathy is a low perceived skill with low task demand. And Anxiety is a low perceived skill with high task dem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70104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423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6.3: The Role of Self (1 of 2)</a:t>
            </a:r>
            <a:endParaRPr lang="en-US" b="1" i="0" u="none" strike="noStrike" cap="none" dirty="0">
              <a:solidFill>
                <a:srgbClr val="007FA3"/>
              </a:solidFill>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r>
              <a:rPr lang="en-US" dirty="0"/>
              <a:t>6.3: Evaluate how the self impacts our motivation</a:t>
            </a:r>
          </a:p>
          <a:p>
            <a:pPr lvl="1"/>
            <a:r>
              <a:rPr lang="en-US" dirty="0"/>
              <a:t>What is the self-concept?</a:t>
            </a:r>
            <a:endParaRPr lang="en-GB" sz="2400" dirty="0"/>
          </a:p>
          <a:p>
            <a:pPr lvl="2">
              <a:buFont typeface="Arial" pitchFamily="34" charset="0"/>
              <a:buChar char="•"/>
            </a:pPr>
            <a:r>
              <a:rPr lang="en-US" dirty="0"/>
              <a:t>Individual’s collection of self-knowledge</a:t>
            </a:r>
            <a:endParaRPr lang="en-GB" sz="2400" dirty="0"/>
          </a:p>
          <a:p>
            <a:pPr lvl="2">
              <a:buFont typeface="Arial" pitchFamily="34" charset="0"/>
              <a:buChar char="•"/>
            </a:pPr>
            <a:r>
              <a:rPr lang="en-US" dirty="0"/>
              <a:t>Competencies as a foundation</a:t>
            </a:r>
          </a:p>
          <a:p>
            <a:pPr>
              <a:buFont typeface="Arial" pitchFamily="34" charset="0"/>
              <a:buChar char="•"/>
            </a:pPr>
            <a:r>
              <a:rPr lang="en-US" dirty="0"/>
              <a:t>6.3.1: Goal Fusion</a:t>
            </a:r>
          </a:p>
          <a:p>
            <a:pPr>
              <a:buFont typeface="Arial" pitchFamily="34" charset="0"/>
              <a:buChar char="•"/>
            </a:pPr>
            <a:r>
              <a:rPr lang="en-US" dirty="0"/>
              <a:t>6.3.1: Analyze how goal fusion can impact motivation</a:t>
            </a:r>
          </a:p>
          <a:p>
            <a:pPr lvl="1"/>
            <a:r>
              <a:rPr lang="en-US" dirty="0"/>
              <a:t>What is goal fusion?</a:t>
            </a:r>
            <a:endParaRPr lang="en-GB" sz="2400" dirty="0"/>
          </a:p>
          <a:p>
            <a:pPr lvl="2">
              <a:buFont typeface="Arial" pitchFamily="34" charset="0"/>
              <a:buChar char="•"/>
            </a:pPr>
            <a:r>
              <a:rPr lang="en-US" dirty="0"/>
              <a:t>The extent a goal is perceived to be integrated into a person’s self-concept</a:t>
            </a:r>
            <a:endParaRPr lang="en-GB" sz="2400" dirty="0"/>
          </a:p>
          <a:p>
            <a:pPr lvl="2">
              <a:buFont typeface="Arial" pitchFamily="34" charset="0"/>
              <a:buChar char="•"/>
            </a:pPr>
            <a:r>
              <a:rPr lang="en-US" dirty="0"/>
              <a:t>Measuring goal fusion</a:t>
            </a: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53670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dirty="0"/>
              <a:t>Figure 6.6: Measure of Goal Fusion</a:t>
            </a:r>
            <a:endParaRPr lang="en-US" b="1" i="0" u="none" strike="noStrike" cap="none" dirty="0">
              <a:solidFill>
                <a:srgbClr val="007FA3"/>
              </a:solidFill>
              <a:sym typeface="Times New Roman"/>
            </a:endParaRPr>
          </a:p>
        </p:txBody>
      </p:sp>
      <p:pic>
        <p:nvPicPr>
          <p:cNvPr id="6146" name="Picture 2" descr="The instructions with the diagram are as follows:&#10;  Sometimes it feels like the goals we are pursuing are a part of who we are, that they are included in out self. With the goal of blank in mind, please select the picture that best represents how much this goal is included in yourself or a part of who you are. &#10;  A: The diagram shows goal and self touching each other.&#10;  B: The diagram shows a small section of goal overlapping with self.&#10;  C: the diagram shows a larger section of goal overlapping with self.&#10;  D: The diagram shows goal almost totally overlapping with self.&#10;  E: The diagram shows goal inside self." title="A series of five Venn-diagrams labeled A to E depict the measure of goal fusion. The circle for goal is comparatively smaller than the circle for se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16279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71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76200"/>
            <a:ext cx="8229600" cy="703050"/>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Times New Roman"/>
              <a:buNone/>
            </a:pPr>
            <a:r>
              <a:rPr lang="en-US" sz="3400" b="1" i="0" u="none" strike="noStrike" cap="none" dirty="0">
                <a:solidFill>
                  <a:srgbClr val="007FA3"/>
                </a:solidFill>
                <a:latin typeface="Times New Roman"/>
                <a:ea typeface="Times New Roman"/>
                <a:cs typeface="Times New Roman"/>
                <a:sym typeface="Times New Roman"/>
              </a:rPr>
              <a:t>Learning Objectives</a:t>
            </a:r>
          </a:p>
        </p:txBody>
      </p:sp>
      <p:sp>
        <p:nvSpPr>
          <p:cNvPr id="101" name="Shape 101"/>
          <p:cNvSpPr txBox="1">
            <a:spLocks noGrp="1"/>
          </p:cNvSpPr>
          <p:nvPr>
            <p:ph type="body" idx="1"/>
          </p:nvPr>
        </p:nvSpPr>
        <p:spPr>
          <a:xfrm>
            <a:off x="457200" y="990600"/>
            <a:ext cx="8229600" cy="5181600"/>
          </a:xfrm>
          <a:prstGeom prst="rect">
            <a:avLst/>
          </a:prstGeom>
          <a:noFill/>
          <a:ln>
            <a:noFill/>
          </a:ln>
        </p:spPr>
        <p:txBody>
          <a:bodyPr lIns="0" tIns="0" rIns="0" bIns="0" anchor="t" anchorCtr="0">
            <a:noAutofit/>
          </a:bodyPr>
          <a:lstStyle/>
          <a:p>
            <a:pPr indent="-118871">
              <a:spcBef>
                <a:spcPts val="0"/>
              </a:spcBef>
              <a:buClr>
                <a:schemeClr val="lt1"/>
              </a:buClr>
            </a:pPr>
            <a:r>
              <a:rPr lang="en-US" sz="1600" b="1" i="0" u="none" strike="noStrike" cap="none" dirty="0">
                <a:solidFill>
                  <a:srgbClr val="007FA3"/>
                </a:solidFill>
                <a:latin typeface="Arial"/>
                <a:ea typeface="Arial"/>
                <a:cs typeface="Arial"/>
                <a:sym typeface="Arial"/>
              </a:rPr>
              <a:t>6.1</a:t>
            </a:r>
            <a:r>
              <a:rPr lang="en-US" sz="1600" b="0" i="0" u="none" strike="noStrike" cap="none" dirty="0">
                <a:solidFill>
                  <a:schemeClr val="dk1"/>
                </a:solidFill>
                <a:latin typeface="Arial"/>
                <a:ea typeface="Arial"/>
                <a:cs typeface="Arial"/>
                <a:sym typeface="Arial"/>
              </a:rPr>
              <a:t> </a:t>
            </a:r>
            <a:r>
              <a:rPr lang="en-US" dirty="0"/>
              <a:t>Analyze the concept of </a:t>
            </a:r>
            <a:r>
              <a:rPr lang="en-US" b="1" dirty="0"/>
              <a:t>competence as a core motive</a:t>
            </a:r>
            <a:endParaRPr lang="en-IN" b="1" dirty="0"/>
          </a:p>
          <a:p>
            <a:pPr indent="-118871">
              <a:spcBef>
                <a:spcPts val="0"/>
              </a:spcBef>
              <a:buClr>
                <a:schemeClr val="lt1"/>
              </a:buClr>
            </a:pPr>
            <a:endParaRPr lang="en-IN" dirty="0"/>
          </a:p>
          <a:p>
            <a:pPr lvl="0" indent="-118871">
              <a:spcBef>
                <a:spcPts val="0"/>
              </a:spcBef>
              <a:buClr>
                <a:schemeClr val="lt1"/>
              </a:buClr>
            </a:pPr>
            <a:r>
              <a:rPr lang="en-US" b="1" dirty="0">
                <a:solidFill>
                  <a:srgbClr val="007FA3"/>
                </a:solidFill>
              </a:rPr>
              <a:t>6.1.1</a:t>
            </a:r>
            <a:r>
              <a:rPr lang="en-US" b="1" dirty="0">
                <a:solidFill>
                  <a:schemeClr val="accent1"/>
                </a:solidFill>
              </a:rPr>
              <a:t> </a:t>
            </a:r>
            <a:r>
              <a:rPr lang="en-US" dirty="0"/>
              <a:t>Analyze how </a:t>
            </a:r>
            <a:r>
              <a:rPr lang="en-US" b="1" dirty="0"/>
              <a:t>competence elicits behaviors</a:t>
            </a:r>
          </a:p>
          <a:p>
            <a:pPr indent="-118871">
              <a:buClr>
                <a:schemeClr val="lt1"/>
              </a:buClr>
            </a:pPr>
            <a:r>
              <a:rPr lang="en-US" b="1" dirty="0">
                <a:solidFill>
                  <a:srgbClr val="007FA3"/>
                </a:solidFill>
              </a:rPr>
              <a:t>6.1.2</a:t>
            </a:r>
            <a:r>
              <a:rPr lang="en-US" sz="1600" b="1" i="0" u="none" strike="noStrike" cap="none" dirty="0">
                <a:solidFill>
                  <a:schemeClr val="accent1"/>
                </a:solidFill>
                <a:latin typeface="Arial"/>
                <a:ea typeface="Arial"/>
                <a:cs typeface="Arial"/>
                <a:sym typeface="Arial"/>
              </a:rPr>
              <a:t> </a:t>
            </a:r>
            <a:r>
              <a:rPr lang="en-US" dirty="0"/>
              <a:t>Explain how competence </a:t>
            </a:r>
            <a:r>
              <a:rPr lang="en-US" b="1" dirty="0"/>
              <a:t>produces positive outcomes</a:t>
            </a:r>
            <a:endParaRPr lang="en-IN" b="1" dirty="0"/>
          </a:p>
          <a:p>
            <a:pPr lvl="0" indent="-118871">
              <a:buClr>
                <a:schemeClr val="lt1"/>
              </a:buClr>
            </a:pPr>
            <a:r>
              <a:rPr lang="en-US" b="1" dirty="0">
                <a:solidFill>
                  <a:srgbClr val="007FA3"/>
                </a:solidFill>
              </a:rPr>
              <a:t>6.1.3</a:t>
            </a:r>
            <a:r>
              <a:rPr lang="en-US" sz="1600" b="0" i="0" u="none" strike="noStrike" cap="none" dirty="0">
                <a:solidFill>
                  <a:schemeClr val="dk1"/>
                </a:solidFill>
                <a:latin typeface="Arial"/>
                <a:ea typeface="Arial"/>
                <a:cs typeface="Arial"/>
                <a:sym typeface="Arial"/>
              </a:rPr>
              <a:t> </a:t>
            </a:r>
            <a:r>
              <a:rPr lang="en-US" dirty="0"/>
              <a:t>Describe the </a:t>
            </a:r>
            <a:r>
              <a:rPr lang="en-US" b="1" dirty="0"/>
              <a:t>universality</a:t>
            </a:r>
            <a:r>
              <a:rPr lang="en-US" dirty="0"/>
              <a:t> of competence</a:t>
            </a:r>
            <a:endParaRPr lang="en-US" sz="1600" b="0" i="0" u="none" strike="noStrike" cap="none" dirty="0">
              <a:solidFill>
                <a:schemeClr val="dk1"/>
              </a:solidFill>
              <a:latin typeface="Arial"/>
              <a:ea typeface="Arial"/>
              <a:cs typeface="Arial"/>
              <a:sym typeface="Arial"/>
            </a:endParaRPr>
          </a:p>
          <a:p>
            <a:pPr indent="-118871">
              <a:buClr>
                <a:schemeClr val="lt1"/>
              </a:buClr>
            </a:pPr>
            <a:r>
              <a:rPr lang="en-US" b="1" dirty="0">
                <a:solidFill>
                  <a:srgbClr val="007FA3"/>
                </a:solidFill>
              </a:rPr>
              <a:t>6.2 </a:t>
            </a:r>
            <a:r>
              <a:rPr lang="en-US" dirty="0"/>
              <a:t>Analyze the </a:t>
            </a:r>
            <a:r>
              <a:rPr lang="en-US" b="1" dirty="0"/>
              <a:t>ways</a:t>
            </a:r>
            <a:r>
              <a:rPr lang="en-US" dirty="0"/>
              <a:t> in which </a:t>
            </a:r>
            <a:r>
              <a:rPr lang="en-US" b="1" dirty="0"/>
              <a:t>people express competence</a:t>
            </a:r>
            <a:endParaRPr lang="en-IN" b="1" dirty="0"/>
          </a:p>
          <a:p>
            <a:pPr lvl="0" indent="-118871">
              <a:buClr>
                <a:schemeClr val="lt1"/>
              </a:buClr>
            </a:pPr>
            <a:r>
              <a:rPr lang="en-US" b="1" dirty="0">
                <a:solidFill>
                  <a:srgbClr val="007FA3"/>
                </a:solidFill>
              </a:rPr>
              <a:t>6.2.1</a:t>
            </a:r>
            <a:r>
              <a:rPr lang="en-US" sz="1600" b="1" i="0" u="none" strike="noStrike" cap="none" dirty="0">
                <a:solidFill>
                  <a:schemeClr val="accent1"/>
                </a:solidFill>
                <a:latin typeface="Arial"/>
                <a:ea typeface="Arial"/>
                <a:cs typeface="Arial"/>
                <a:sym typeface="Arial"/>
              </a:rPr>
              <a:t> </a:t>
            </a:r>
            <a:r>
              <a:rPr lang="en-US" dirty="0"/>
              <a:t>Contrast </a:t>
            </a:r>
            <a:r>
              <a:rPr lang="en-US" b="1" dirty="0"/>
              <a:t>learning and performance goals  (Dweck)</a:t>
            </a:r>
            <a:endParaRPr lang="en-US" sz="1600" b="1" i="0" u="none" strike="noStrike" cap="none" dirty="0">
              <a:solidFill>
                <a:schemeClr val="dk1"/>
              </a:solidFill>
              <a:latin typeface="Arial"/>
              <a:ea typeface="Arial"/>
              <a:cs typeface="Arial"/>
              <a:sym typeface="Arial"/>
            </a:endParaRPr>
          </a:p>
          <a:p>
            <a:pPr lvl="0" indent="-118871">
              <a:buClr>
                <a:schemeClr val="lt1"/>
              </a:buClr>
            </a:pPr>
            <a:r>
              <a:rPr lang="en-US" b="1" dirty="0">
                <a:solidFill>
                  <a:srgbClr val="007FA3"/>
                </a:solidFill>
              </a:rPr>
              <a:t>6.2.2</a:t>
            </a:r>
            <a:r>
              <a:rPr lang="en-US" sz="1600" b="1" i="0" u="none" strike="noStrike" cap="none" dirty="0">
                <a:solidFill>
                  <a:schemeClr val="accent1"/>
                </a:solidFill>
                <a:latin typeface="Arial"/>
                <a:ea typeface="Arial"/>
                <a:cs typeface="Arial"/>
                <a:sym typeface="Arial"/>
              </a:rPr>
              <a:t> </a:t>
            </a:r>
            <a:r>
              <a:rPr lang="en-US" dirty="0"/>
              <a:t>Contrast </a:t>
            </a:r>
            <a:r>
              <a:rPr lang="en-US" b="1" dirty="0"/>
              <a:t>entity</a:t>
            </a:r>
            <a:r>
              <a:rPr lang="en-US" dirty="0"/>
              <a:t> and </a:t>
            </a:r>
            <a:r>
              <a:rPr lang="en-US" b="1" dirty="0"/>
              <a:t>incremental beliefs</a:t>
            </a:r>
          </a:p>
          <a:p>
            <a:pPr lvl="0" indent="-118871">
              <a:buClr>
                <a:schemeClr val="lt1"/>
              </a:buClr>
            </a:pPr>
            <a:r>
              <a:rPr lang="en-US" b="1" dirty="0">
                <a:solidFill>
                  <a:srgbClr val="007FA3"/>
                </a:solidFill>
              </a:rPr>
              <a:t>6.2.3</a:t>
            </a:r>
            <a:r>
              <a:rPr lang="en-US" b="1" dirty="0">
                <a:solidFill>
                  <a:schemeClr val="accent1"/>
                </a:solidFill>
              </a:rPr>
              <a:t> </a:t>
            </a:r>
            <a:r>
              <a:rPr lang="en-US" dirty="0"/>
              <a:t>Explain the concept of </a:t>
            </a:r>
            <a:r>
              <a:rPr lang="en-US" b="1" dirty="0"/>
              <a:t>self-efficacy</a:t>
            </a:r>
          </a:p>
          <a:p>
            <a:pPr lvl="0" indent="-118871">
              <a:buClr>
                <a:schemeClr val="lt1"/>
              </a:buClr>
            </a:pPr>
            <a:r>
              <a:rPr lang="en-US" b="1" dirty="0">
                <a:solidFill>
                  <a:srgbClr val="007FA3"/>
                </a:solidFill>
              </a:rPr>
              <a:t>6.2.4</a:t>
            </a:r>
            <a:r>
              <a:rPr lang="en-US" b="1" dirty="0">
                <a:solidFill>
                  <a:schemeClr val="accent1"/>
                </a:solidFill>
              </a:rPr>
              <a:t> </a:t>
            </a:r>
            <a:r>
              <a:rPr lang="en-US" dirty="0"/>
              <a:t>Explain the concept of </a:t>
            </a:r>
            <a:r>
              <a:rPr lang="en-US" b="1" dirty="0"/>
              <a:t>flow</a:t>
            </a:r>
          </a:p>
          <a:p>
            <a:pPr lvl="0" indent="-118871">
              <a:buClr>
                <a:schemeClr val="lt1"/>
              </a:buClr>
            </a:pPr>
            <a:r>
              <a:rPr lang="en-US" b="1" dirty="0">
                <a:solidFill>
                  <a:srgbClr val="007FA3"/>
                </a:solidFill>
              </a:rPr>
              <a:t>6.3</a:t>
            </a:r>
            <a:r>
              <a:rPr lang="en-US" b="1" dirty="0">
                <a:solidFill>
                  <a:schemeClr val="accent1"/>
                </a:solidFill>
              </a:rPr>
              <a:t> </a:t>
            </a:r>
            <a:r>
              <a:rPr lang="en-US" dirty="0"/>
              <a:t>Evaluate how the </a:t>
            </a:r>
            <a:r>
              <a:rPr lang="en-US" b="1" dirty="0"/>
              <a:t>self impacts our motivation</a:t>
            </a:r>
          </a:p>
          <a:p>
            <a:pPr indent="-118871">
              <a:buClr>
                <a:schemeClr val="lt1"/>
              </a:buClr>
            </a:pPr>
            <a:r>
              <a:rPr lang="en-US" b="1" dirty="0">
                <a:solidFill>
                  <a:srgbClr val="007FA3"/>
                </a:solidFill>
              </a:rPr>
              <a:t>6.3.1</a:t>
            </a:r>
            <a:r>
              <a:rPr lang="en-US" dirty="0"/>
              <a:t> Analyze how </a:t>
            </a:r>
            <a:r>
              <a:rPr lang="en-US" b="1" dirty="0"/>
              <a:t>goal fusion </a:t>
            </a:r>
            <a:r>
              <a:rPr lang="en-US" dirty="0"/>
              <a:t>can impact motivation</a:t>
            </a:r>
            <a:endParaRPr lang="en-IN" dirty="0"/>
          </a:p>
          <a:p>
            <a:pPr indent="-118871">
              <a:spcBef>
                <a:spcPts val="0"/>
              </a:spcBef>
              <a:buClr>
                <a:schemeClr val="lt1"/>
              </a:buClr>
            </a:pPr>
            <a:endParaRPr lang="en-IN" dirty="0"/>
          </a:p>
          <a:p>
            <a:pPr lvl="0" indent="-118871">
              <a:spcBef>
                <a:spcPts val="0"/>
              </a:spcBef>
              <a:buClr>
                <a:schemeClr val="lt1"/>
              </a:buClr>
            </a:pPr>
            <a:r>
              <a:rPr lang="en-US" b="1" dirty="0">
                <a:solidFill>
                  <a:srgbClr val="007FA3"/>
                </a:solidFill>
              </a:rPr>
              <a:t>6.3.2</a:t>
            </a:r>
            <a:r>
              <a:rPr lang="en-US" b="1" dirty="0">
                <a:solidFill>
                  <a:schemeClr val="accent1"/>
                </a:solidFill>
              </a:rPr>
              <a:t> </a:t>
            </a:r>
            <a:r>
              <a:rPr lang="en-US" dirty="0"/>
              <a:t>Analyze how s</a:t>
            </a:r>
            <a:r>
              <a:rPr lang="en-US" b="1" dirty="0"/>
              <a:t>elf-esteem</a:t>
            </a:r>
            <a:r>
              <a:rPr lang="en-US" dirty="0"/>
              <a:t> can impact motivation</a:t>
            </a:r>
          </a:p>
          <a:p>
            <a:pPr lvl="0" indent="-118871">
              <a:buClr>
                <a:schemeClr val="lt1"/>
              </a:buClr>
            </a:pPr>
            <a:endParaRPr lang="en-US" sz="1600" b="0" i="0" u="none" strike="noStrike" cap="none" dirty="0">
              <a:solidFill>
                <a:schemeClr val="dk1"/>
              </a:solidFill>
              <a:latin typeface="Arial"/>
              <a:ea typeface="Arial"/>
              <a:cs typeface="Arial"/>
              <a:sym typeface="Arial"/>
            </a:endParaRPr>
          </a:p>
          <a:p>
            <a:pPr marL="118871" marR="0" lvl="0" indent="-118871" algn="l" rtl="0">
              <a:spcBef>
                <a:spcPts val="1500"/>
              </a:spcBef>
              <a:spcAft>
                <a:spcPts val="0"/>
              </a:spcAft>
              <a:buClr>
                <a:schemeClr val="lt1"/>
              </a:buClr>
              <a:buSzPct val="25000"/>
              <a:buFont typeface="Arial"/>
              <a:buNone/>
            </a:pPr>
            <a:endParaRPr sz="1600" b="0" i="0" u="none" strike="noStrike" cap="none" dirty="0">
              <a:solidFill>
                <a:schemeClr val="dk1"/>
              </a:solidFill>
              <a:latin typeface="Arial"/>
              <a:ea typeface="Arial"/>
              <a:cs typeface="Arial"/>
              <a:sym typeface="Arial"/>
            </a:endParaRPr>
          </a:p>
          <a:p>
            <a:pPr marL="118871" marR="0" lvl="0" indent="-118871" algn="l" rtl="0">
              <a:spcBef>
                <a:spcPts val="1500"/>
              </a:spcBef>
              <a:buClr>
                <a:schemeClr val="lt1"/>
              </a:buClr>
              <a:buSzPct val="25000"/>
              <a:buFont typeface="Arial"/>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6.3: The Role of Self (2 of 2)</a:t>
            </a:r>
            <a:endParaRPr lang="en-US" b="1" i="0" u="none" strike="noStrike" cap="none" dirty="0">
              <a:solidFill>
                <a:srgbClr val="007FA3"/>
              </a:solidFill>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r>
              <a:rPr lang="en-US" dirty="0"/>
              <a:t>6.3.2: Self-Esteem</a:t>
            </a:r>
          </a:p>
          <a:p>
            <a:pPr marL="0" lvl="0" indent="0">
              <a:spcBef>
                <a:spcPts val="0"/>
              </a:spcBef>
              <a:buNone/>
            </a:pPr>
            <a:endParaRPr lang="en-US" dirty="0"/>
          </a:p>
          <a:p>
            <a:pPr lvl="0" indent="-256032">
              <a:spcBef>
                <a:spcPts val="0"/>
              </a:spcBef>
            </a:pPr>
            <a:r>
              <a:rPr lang="en-US" dirty="0"/>
              <a:t>6.3.2: Analyze how self-esteem can impact motivation</a:t>
            </a:r>
          </a:p>
          <a:p>
            <a:pPr lvl="1"/>
            <a:r>
              <a:rPr lang="en-US" dirty="0"/>
              <a:t>What is self-esteem?</a:t>
            </a:r>
            <a:endParaRPr lang="en-GB" sz="2400" dirty="0"/>
          </a:p>
          <a:p>
            <a:pPr lvl="2"/>
            <a:r>
              <a:rPr lang="en-US" dirty="0"/>
              <a:t>How favorably or unfavorably people evaluate themselves</a:t>
            </a:r>
            <a:endParaRPr lang="en-GB" sz="2400" dirty="0"/>
          </a:p>
          <a:p>
            <a:pPr lvl="1"/>
            <a:r>
              <a:rPr lang="en-US" dirty="0"/>
              <a:t>What determines self-esteem?</a:t>
            </a:r>
            <a:endParaRPr lang="en-GB" sz="2400" dirty="0"/>
          </a:p>
          <a:p>
            <a:pPr lvl="2">
              <a:buFont typeface="Arial" pitchFamily="34" charset="0"/>
              <a:buChar char="•"/>
            </a:pPr>
            <a:r>
              <a:rPr lang="en-US" dirty="0"/>
              <a:t>Contingencies of self-worth</a:t>
            </a: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82267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6.4: Self-Evaluation Motives (1 of 4)</a:t>
            </a:r>
            <a:endParaRPr lang="en-US" b="1" i="0" u="none" strike="noStrike" cap="none" dirty="0">
              <a:solidFill>
                <a:srgbClr val="007FA3"/>
              </a:solidFill>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r>
              <a:rPr lang="en-US" dirty="0"/>
              <a:t>6.4: Differentiate self-evaluation motives</a:t>
            </a:r>
          </a:p>
          <a:p>
            <a:pPr lvl="1"/>
            <a:r>
              <a:rPr lang="en-US" dirty="0"/>
              <a:t>What is self-evaluation?</a:t>
            </a:r>
            <a:endParaRPr lang="en-GB" dirty="0"/>
          </a:p>
          <a:p>
            <a:pPr lvl="2">
              <a:buFont typeface="Arial" pitchFamily="34" charset="0"/>
              <a:buChar char="•"/>
            </a:pPr>
            <a:r>
              <a:rPr lang="en-US" dirty="0"/>
              <a:t>Judging aspects of self-concept</a:t>
            </a:r>
          </a:p>
          <a:p>
            <a:pPr>
              <a:buFont typeface="Arial" pitchFamily="34" charset="0"/>
              <a:buChar char="•"/>
            </a:pPr>
            <a:r>
              <a:rPr lang="en-US" dirty="0"/>
              <a:t>6.4.1: Social Comparison Theory</a:t>
            </a:r>
          </a:p>
          <a:p>
            <a:pPr>
              <a:buFont typeface="Arial" pitchFamily="34" charset="0"/>
              <a:buChar char="•"/>
            </a:pPr>
            <a:r>
              <a:rPr lang="en-US" dirty="0"/>
              <a:t>6.4.1: Describe social comparison theory</a:t>
            </a:r>
          </a:p>
          <a:p>
            <a:pPr lvl="1"/>
            <a:r>
              <a:rPr lang="en-US" dirty="0"/>
              <a:t>Social comparison theory</a:t>
            </a:r>
            <a:endParaRPr lang="en-GB" sz="2400" dirty="0"/>
          </a:p>
          <a:p>
            <a:pPr lvl="2">
              <a:buFont typeface="Arial" pitchFamily="34" charset="0"/>
              <a:buChar char="•"/>
            </a:pPr>
            <a:r>
              <a:rPr lang="en-US" dirty="0" err="1"/>
              <a:t>Festinger</a:t>
            </a:r>
            <a:r>
              <a:rPr lang="en-US" dirty="0"/>
              <a:t> (1954)—We only know who we are and what we are capable of by comparing ourselves to others</a:t>
            </a:r>
            <a:endParaRPr lang="en-GB" sz="2400" dirty="0"/>
          </a:p>
          <a:p>
            <a:pPr lvl="2">
              <a:buFont typeface="Arial" pitchFamily="34" charset="0"/>
              <a:buChar char="•"/>
            </a:pPr>
            <a:r>
              <a:rPr lang="en-US" dirty="0"/>
              <a:t>Need to accurate assess abilities</a:t>
            </a:r>
            <a:endParaRPr lang="en-GB" sz="2400" dirty="0"/>
          </a:p>
          <a:p>
            <a:pPr lvl="1"/>
            <a:r>
              <a:rPr lang="en-US" b="1" dirty="0"/>
              <a:t>Four self-evaluation motives  - we are motivated to -</a:t>
            </a:r>
            <a:endParaRPr lang="en-GB" sz="2400" b="1" dirty="0"/>
          </a:p>
          <a:p>
            <a:pPr lvl="2">
              <a:buFont typeface="Arial" pitchFamily="34" charset="0"/>
              <a:buChar char="•"/>
            </a:pPr>
            <a:r>
              <a:rPr lang="en-US" dirty="0"/>
              <a:t>Self-assessment</a:t>
            </a:r>
            <a:endParaRPr lang="en-GB" sz="2400" dirty="0"/>
          </a:p>
          <a:p>
            <a:pPr lvl="2">
              <a:buFont typeface="Arial" pitchFamily="34" charset="0"/>
              <a:buChar char="•"/>
            </a:pPr>
            <a:r>
              <a:rPr lang="en-US" dirty="0"/>
              <a:t>Self-verification</a:t>
            </a:r>
            <a:endParaRPr lang="en-GB" sz="2400" dirty="0"/>
          </a:p>
          <a:p>
            <a:pPr lvl="2">
              <a:buFont typeface="Arial" pitchFamily="34" charset="0"/>
              <a:buChar char="•"/>
            </a:pPr>
            <a:r>
              <a:rPr lang="en-US" dirty="0"/>
              <a:t>Self-enhancement</a:t>
            </a:r>
            <a:endParaRPr lang="en-GB" sz="2400" dirty="0"/>
          </a:p>
          <a:p>
            <a:pPr lvl="2">
              <a:buFont typeface="Arial" pitchFamily="34" charset="0"/>
              <a:buChar char="•"/>
            </a:pPr>
            <a:r>
              <a:rPr lang="en-US" dirty="0"/>
              <a:t>Self-improvement</a:t>
            </a: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48404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dirty="0"/>
              <a:t>Figure 6.7: Motives to Evaluate Own Competencies</a:t>
            </a:r>
            <a:endParaRPr lang="en-US" b="1" i="0" u="none" strike="noStrike" cap="none" dirty="0">
              <a:solidFill>
                <a:srgbClr val="007FA3"/>
              </a:solidFill>
              <a:sym typeface="Times New Roman"/>
            </a:endParaRPr>
          </a:p>
        </p:txBody>
      </p:sp>
      <p:pic>
        <p:nvPicPr>
          <p:cNvPr id="7170" name="Picture 2" descr="A diagram shows the four self-evaluation motives that fall under social comparison theory as follows:&#10;  ◦Self-assessment ◦ Self-verification ◦ Self-enhancement ◦ Self-impro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63246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32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6.4: Self-Evaluation Motives (2 of 4)</a:t>
            </a:r>
            <a:endParaRPr lang="en-US" b="1" i="0" u="none" strike="noStrike" cap="none" dirty="0">
              <a:solidFill>
                <a:srgbClr val="007FA3"/>
              </a:solidFill>
              <a:sym typeface="Times New Roman"/>
            </a:endParaRPr>
          </a:p>
        </p:txBody>
      </p:sp>
      <p:sp>
        <p:nvSpPr>
          <p:cNvPr id="122" name="Shape 122"/>
          <p:cNvSpPr txBox="1">
            <a:spLocks noGrp="1"/>
          </p:cNvSpPr>
          <p:nvPr>
            <p:ph type="body" idx="1"/>
          </p:nvPr>
        </p:nvSpPr>
        <p:spPr>
          <a:xfrm>
            <a:off x="457200" y="1143000"/>
            <a:ext cx="8534400" cy="5105400"/>
          </a:xfrm>
          <a:prstGeom prst="rect">
            <a:avLst/>
          </a:prstGeom>
          <a:noFill/>
          <a:ln>
            <a:noFill/>
          </a:ln>
        </p:spPr>
        <p:txBody>
          <a:bodyPr lIns="0" tIns="0" rIns="0" bIns="0" anchor="t" anchorCtr="0">
            <a:noAutofit/>
          </a:bodyPr>
          <a:lstStyle/>
          <a:p>
            <a:pPr lvl="0" indent="-256032">
              <a:spcBef>
                <a:spcPts val="0"/>
              </a:spcBef>
            </a:pPr>
            <a:r>
              <a:rPr lang="en-US" dirty="0"/>
              <a:t>6.4.2: Self-Assessment: To </a:t>
            </a:r>
            <a:r>
              <a:rPr lang="en-US" dirty="0" err="1"/>
              <a:t>Thine</a:t>
            </a:r>
            <a:r>
              <a:rPr lang="en-US" dirty="0"/>
              <a:t> Own Self Be True</a:t>
            </a:r>
          </a:p>
          <a:p>
            <a:pPr marL="0" lvl="0" indent="0">
              <a:spcBef>
                <a:spcPts val="0"/>
              </a:spcBef>
              <a:buNone/>
            </a:pPr>
            <a:endParaRPr lang="en-US" b="0" i="0" u="none" strike="noStrike" cap="none" dirty="0">
              <a:solidFill>
                <a:schemeClr val="dk1"/>
              </a:solidFill>
              <a:latin typeface="Arial"/>
              <a:ea typeface="Arial"/>
              <a:cs typeface="Arial"/>
              <a:sym typeface="Arial"/>
            </a:endParaRPr>
          </a:p>
          <a:p>
            <a:pPr lvl="0" indent="-256032">
              <a:spcBef>
                <a:spcPts val="0"/>
              </a:spcBef>
            </a:pPr>
            <a:r>
              <a:rPr lang="en-US" dirty="0"/>
              <a:t>6.4.2: Explain the concept of self-assessment</a:t>
            </a:r>
            <a:endParaRPr lang="en-US" b="0" i="0" u="none" strike="noStrike" cap="none" dirty="0">
              <a:solidFill>
                <a:schemeClr val="dk1"/>
              </a:solidFill>
              <a:latin typeface="Arial"/>
              <a:ea typeface="Arial"/>
              <a:cs typeface="Arial"/>
              <a:sym typeface="Arial"/>
            </a:endParaRPr>
          </a:p>
          <a:p>
            <a:pPr lvl="1"/>
            <a:r>
              <a:rPr lang="en-US" dirty="0"/>
              <a:t>What is self-assessment?</a:t>
            </a:r>
            <a:endParaRPr lang="en-GB" sz="2400" dirty="0"/>
          </a:p>
          <a:p>
            <a:pPr lvl="2">
              <a:buFont typeface="Arial" pitchFamily="34" charset="0"/>
              <a:buChar char="•"/>
            </a:pPr>
            <a:r>
              <a:rPr lang="en-US" dirty="0"/>
              <a:t>The motivation to obtain an accurate evaluation of one’s abilities and competencies</a:t>
            </a:r>
            <a:endParaRPr lang="en-GB" sz="2400" dirty="0"/>
          </a:p>
          <a:p>
            <a:pPr lvl="2">
              <a:buFont typeface="Arial" pitchFamily="34" charset="0"/>
              <a:buChar char="•"/>
            </a:pPr>
            <a:r>
              <a:rPr lang="en-US" dirty="0"/>
              <a:t>Diagnostic tests</a:t>
            </a:r>
          </a:p>
          <a:p>
            <a:pPr>
              <a:buFont typeface="Arial" pitchFamily="34" charset="0"/>
              <a:buChar char="•"/>
            </a:pPr>
            <a:r>
              <a:rPr lang="en-US" dirty="0"/>
              <a:t>6.4.3: Self-Verification: To </a:t>
            </a:r>
            <a:r>
              <a:rPr lang="en-US" dirty="0" err="1"/>
              <a:t>Thine</a:t>
            </a:r>
            <a:r>
              <a:rPr lang="en-US" dirty="0"/>
              <a:t> Own Self Be Sure</a:t>
            </a:r>
          </a:p>
          <a:p>
            <a:pPr>
              <a:buFont typeface="Arial" pitchFamily="34" charset="0"/>
              <a:buChar char="•"/>
            </a:pPr>
            <a:r>
              <a:rPr lang="en-US" dirty="0"/>
              <a:t>6.4.3: Explain the concept of self-verification</a:t>
            </a:r>
          </a:p>
          <a:p>
            <a:pPr lvl="1"/>
            <a:r>
              <a:rPr lang="en-US" dirty="0"/>
              <a:t>What is self-verification?</a:t>
            </a:r>
            <a:endParaRPr lang="en-GB" sz="2400" dirty="0"/>
          </a:p>
          <a:p>
            <a:pPr lvl="2">
              <a:buFont typeface="Arial" pitchFamily="34" charset="0"/>
              <a:buChar char="•"/>
            </a:pPr>
            <a:r>
              <a:rPr lang="en-US" dirty="0"/>
              <a:t>The motivation to maintain consistency between self-conceptions and new information</a:t>
            </a:r>
            <a:endParaRPr lang="en-GB" sz="2400" dirty="0"/>
          </a:p>
          <a:p>
            <a:pPr lvl="2">
              <a:buFont typeface="Arial" pitchFamily="34" charset="0"/>
              <a:buChar char="•"/>
            </a:pPr>
            <a:r>
              <a:rPr lang="en-US" dirty="0"/>
              <a:t>Company of others</a:t>
            </a:r>
            <a:endParaRPr lang="en-GB" sz="2400" dirty="0"/>
          </a:p>
          <a:p>
            <a:pPr lvl="2">
              <a:buFont typeface="Arial" pitchFamily="34" charset="0"/>
              <a:buChar char="•"/>
            </a:pPr>
            <a:r>
              <a:rPr lang="en-US" dirty="0"/>
              <a:t>Negative self-views</a:t>
            </a:r>
            <a:endParaRPr lang="en-GB" sz="2400" dirty="0"/>
          </a:p>
          <a:p>
            <a:pPr lvl="1"/>
            <a:r>
              <a:rPr lang="en-US" dirty="0"/>
              <a:t>Symbolic completion theory</a:t>
            </a:r>
            <a:endParaRPr lang="en-GB" sz="2400" dirty="0"/>
          </a:p>
          <a:p>
            <a:pPr lvl="2">
              <a:buFont typeface="Arial" pitchFamily="34" charset="0"/>
              <a:buChar char="•"/>
            </a:pPr>
            <a:r>
              <a:rPr lang="en-US" dirty="0"/>
              <a:t>Clothing or symbols that represent to those around us who we are</a:t>
            </a: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339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990600"/>
          </a:xfrm>
          <a:prstGeom prst="rect">
            <a:avLst/>
          </a:prstGeom>
          <a:noFill/>
          <a:ln>
            <a:noFill/>
          </a:ln>
        </p:spPr>
        <p:txBody>
          <a:bodyPr lIns="0" tIns="0" rIns="0" bIns="0" anchor="b" anchorCtr="0">
            <a:noAutofit/>
          </a:bodyPr>
          <a:lstStyle/>
          <a:p>
            <a:pPr lvl="0">
              <a:buSzPct val="25000"/>
            </a:pPr>
            <a:r>
              <a:rPr lang="en-US" sz="2400" dirty="0"/>
              <a:t>Figure 6.8: A hotspot with a stick diagram shows the two profiles of an individual, the positive profile has a happy face, while the negative profile has a sad face.</a:t>
            </a:r>
            <a:endParaRPr lang="en-US" sz="2400" b="1" i="0" u="none" strike="noStrike" cap="none" dirty="0">
              <a:solidFill>
                <a:srgbClr val="007FA3"/>
              </a:solidFill>
              <a:sym typeface="Times New Roman"/>
            </a:endParaRPr>
          </a:p>
        </p:txBody>
      </p:sp>
      <p:pic>
        <p:nvPicPr>
          <p:cNvPr id="8194" name="Picture 2" descr="The text is as follows:&#10; Hotspot 1:&#10; Location: Left circle&#10; Text: If you see yourself in a positive light you would chose the positive profile.&#10; Hotspot 1:&#10; Location: Right circle&#10; Text: If see yourself in a negative light you would choose the negative profile." title="A hotspot with a stick diagram shows the two profiles of an individual, the positive profile has a happy face, while the negative profile has a sad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6858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19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6.4: Self-Evaluation Motives (3 of 4)</a:t>
            </a:r>
            <a:endParaRPr lang="en-US" b="1" i="0" u="none" strike="noStrike" cap="none" dirty="0">
              <a:solidFill>
                <a:srgbClr val="007FA3"/>
              </a:solidFill>
              <a:sym typeface="Times New Roman"/>
            </a:endParaRPr>
          </a:p>
        </p:txBody>
      </p:sp>
      <p:sp>
        <p:nvSpPr>
          <p:cNvPr id="122" name="Shape 122"/>
          <p:cNvSpPr txBox="1">
            <a:spLocks noGrp="1"/>
          </p:cNvSpPr>
          <p:nvPr>
            <p:ph type="body" idx="1"/>
          </p:nvPr>
        </p:nvSpPr>
        <p:spPr>
          <a:xfrm>
            <a:off x="457200" y="1143000"/>
            <a:ext cx="8534400" cy="5105400"/>
          </a:xfrm>
          <a:prstGeom prst="rect">
            <a:avLst/>
          </a:prstGeom>
          <a:noFill/>
          <a:ln>
            <a:noFill/>
          </a:ln>
        </p:spPr>
        <p:txBody>
          <a:bodyPr lIns="0" tIns="0" rIns="0" bIns="0" anchor="t" anchorCtr="0">
            <a:noAutofit/>
          </a:bodyPr>
          <a:lstStyle/>
          <a:p>
            <a:pPr lvl="0" indent="-256032">
              <a:spcBef>
                <a:spcPts val="0"/>
              </a:spcBef>
            </a:pPr>
            <a:r>
              <a:rPr lang="en-US" dirty="0"/>
              <a:t>6.4.4: Self-Enhancement: To </a:t>
            </a:r>
            <a:r>
              <a:rPr lang="en-US" dirty="0" err="1"/>
              <a:t>Thine</a:t>
            </a:r>
            <a:r>
              <a:rPr lang="en-US" dirty="0"/>
              <a:t> Own Self Be Good</a:t>
            </a:r>
          </a:p>
          <a:p>
            <a:pPr marL="0" lvl="0" indent="0">
              <a:spcBef>
                <a:spcPts val="0"/>
              </a:spcBef>
              <a:buNone/>
            </a:pPr>
            <a:endParaRPr lang="en-US" dirty="0"/>
          </a:p>
          <a:p>
            <a:pPr lvl="0" indent="-256032">
              <a:spcBef>
                <a:spcPts val="0"/>
              </a:spcBef>
            </a:pPr>
            <a:r>
              <a:rPr lang="en-US" dirty="0"/>
              <a:t>6.4.4: Explain the concept of self-enhancement</a:t>
            </a:r>
          </a:p>
          <a:p>
            <a:pPr lvl="1"/>
            <a:r>
              <a:rPr lang="en-US" dirty="0"/>
              <a:t>What is self-enhancement?</a:t>
            </a:r>
            <a:endParaRPr lang="en-GB" sz="2400" dirty="0"/>
          </a:p>
          <a:p>
            <a:pPr lvl="2">
              <a:buFont typeface="Arial" pitchFamily="34" charset="0"/>
              <a:buChar char="•"/>
            </a:pPr>
            <a:r>
              <a:rPr lang="en-US" dirty="0"/>
              <a:t>The motivation to </a:t>
            </a:r>
            <a:r>
              <a:rPr lang="en-US" b="1" dirty="0"/>
              <a:t>enhance the positive aspects and decrease the negative aspects of our self-concept</a:t>
            </a:r>
            <a:endParaRPr lang="en-GB" sz="2400" b="1" dirty="0"/>
          </a:p>
          <a:p>
            <a:pPr lvl="2">
              <a:buFont typeface="Arial" pitchFamily="34" charset="0"/>
              <a:buChar char="•"/>
            </a:pPr>
            <a:r>
              <a:rPr lang="en-US" dirty="0"/>
              <a:t>Positive feedback</a:t>
            </a:r>
            <a:endParaRPr lang="en-GB" sz="2400" dirty="0"/>
          </a:p>
          <a:p>
            <a:pPr lvl="2">
              <a:buFont typeface="Arial" pitchFamily="34" charset="0"/>
              <a:buChar char="•"/>
            </a:pPr>
            <a:r>
              <a:rPr lang="en-US" dirty="0"/>
              <a:t>Positive illusions</a:t>
            </a:r>
            <a:endParaRPr lang="en-GB" sz="2400" dirty="0"/>
          </a:p>
          <a:p>
            <a:pPr lvl="3">
              <a:buFont typeface="Arial" pitchFamily="34" charset="0"/>
              <a:buChar char="•"/>
            </a:pPr>
            <a:r>
              <a:rPr lang="en-US" dirty="0"/>
              <a:t>The better-than-average effect </a:t>
            </a:r>
            <a:r>
              <a:rPr lang="en-US" dirty="0">
                <a:solidFill>
                  <a:schemeClr val="accent5"/>
                </a:solidFill>
              </a:rPr>
              <a:t>(“Lake Wobegon effect</a:t>
            </a:r>
            <a:r>
              <a:rPr lang="en-US" dirty="0"/>
              <a:t>” – very robust!</a:t>
            </a:r>
          </a:p>
          <a:p>
            <a:pPr lvl="3">
              <a:buFont typeface="Arial" pitchFamily="34" charset="0"/>
              <a:buChar char="•"/>
            </a:pPr>
            <a:r>
              <a:rPr lang="en-US" sz="1800" dirty="0">
                <a:solidFill>
                  <a:schemeClr val="accent5"/>
                </a:solidFill>
              </a:rPr>
              <a:t>Also note the Dunning –Kruger effect</a:t>
            </a:r>
            <a:endParaRPr lang="en-GB" sz="1800" dirty="0">
              <a:solidFill>
                <a:schemeClr val="accent5"/>
              </a:solidFill>
            </a:endParaRPr>
          </a:p>
          <a:p>
            <a:pPr lvl="2"/>
            <a:r>
              <a:rPr lang="en-US" b="1" dirty="0"/>
              <a:t>Downward social comparison</a:t>
            </a:r>
            <a:endParaRPr lang="en-GB" sz="2400" b="1" dirty="0"/>
          </a:p>
          <a:p>
            <a:pPr lvl="1"/>
            <a:r>
              <a:rPr lang="en-US" dirty="0"/>
              <a:t>Self-affirmation theory</a:t>
            </a:r>
            <a:endParaRPr lang="en-GB" sz="2400" dirty="0"/>
          </a:p>
          <a:p>
            <a:pPr lvl="2">
              <a:buFont typeface="Arial" pitchFamily="34" charset="0"/>
              <a:buChar char="•"/>
            </a:pPr>
            <a:r>
              <a:rPr lang="en-US" dirty="0"/>
              <a:t>If one part of our self-concept is threatened, we can restore our sense of self by affirming another values part of the self-concept.</a:t>
            </a:r>
          </a:p>
          <a:p>
            <a:pPr>
              <a:buFont typeface="Arial" pitchFamily="34" charset="0"/>
              <a:buChar char="•"/>
            </a:pPr>
            <a:r>
              <a:rPr lang="en-US" dirty="0"/>
              <a:t>6.4.5: </a:t>
            </a:r>
            <a:r>
              <a:rPr lang="en-US" b="1" dirty="0"/>
              <a:t>Self-Improvement</a:t>
            </a:r>
            <a:r>
              <a:rPr lang="en-US" dirty="0"/>
              <a:t>: To </a:t>
            </a:r>
            <a:r>
              <a:rPr lang="en-US" dirty="0" err="1"/>
              <a:t>Thine</a:t>
            </a:r>
            <a:r>
              <a:rPr lang="en-US" dirty="0"/>
              <a:t> Own Self Be Better</a:t>
            </a:r>
          </a:p>
          <a:p>
            <a:pPr>
              <a:buFont typeface="Arial" pitchFamily="34" charset="0"/>
              <a:buChar char="•"/>
            </a:pPr>
            <a:r>
              <a:rPr lang="en-US" dirty="0"/>
              <a:t>6.4.5: Explain the concept of self-improvement</a:t>
            </a: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52829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6.4: Self-Evaluation Motives (4 of 4)</a:t>
            </a:r>
            <a:endParaRPr lang="en-US" b="1" i="0" u="none" strike="noStrike" cap="none" dirty="0">
              <a:solidFill>
                <a:srgbClr val="007FA3"/>
              </a:solidFill>
              <a:sym typeface="Times New Roman"/>
            </a:endParaRPr>
          </a:p>
        </p:txBody>
      </p:sp>
      <p:sp>
        <p:nvSpPr>
          <p:cNvPr id="122" name="Shape 122"/>
          <p:cNvSpPr txBox="1">
            <a:spLocks noGrp="1"/>
          </p:cNvSpPr>
          <p:nvPr>
            <p:ph type="body" idx="1"/>
          </p:nvPr>
        </p:nvSpPr>
        <p:spPr>
          <a:xfrm>
            <a:off x="457200" y="1143000"/>
            <a:ext cx="8534400" cy="5105400"/>
          </a:xfrm>
          <a:prstGeom prst="rect">
            <a:avLst/>
          </a:prstGeom>
          <a:noFill/>
          <a:ln>
            <a:noFill/>
          </a:ln>
        </p:spPr>
        <p:txBody>
          <a:bodyPr lIns="0" tIns="0" rIns="0" bIns="0" anchor="t" anchorCtr="0">
            <a:noAutofit/>
          </a:bodyPr>
          <a:lstStyle/>
          <a:p>
            <a:pPr lvl="1"/>
            <a:r>
              <a:rPr lang="en-US" sz="2400" dirty="0"/>
              <a:t>What is self-improvement?</a:t>
            </a:r>
            <a:endParaRPr lang="en-GB" sz="2400" dirty="0"/>
          </a:p>
          <a:p>
            <a:pPr lvl="2">
              <a:buFont typeface="Arial" pitchFamily="34" charset="0"/>
              <a:buChar char="•"/>
            </a:pPr>
            <a:r>
              <a:rPr lang="en-US" sz="2400" dirty="0"/>
              <a:t>The motivation to improve one’s traits, abilities, and well-being</a:t>
            </a:r>
            <a:endParaRPr lang="en-GB" sz="2400" dirty="0"/>
          </a:p>
          <a:p>
            <a:pPr lvl="1"/>
            <a:r>
              <a:rPr lang="en-US" sz="2400" dirty="0"/>
              <a:t>How does self-improvement motivate people?</a:t>
            </a:r>
            <a:endParaRPr lang="en-GB" sz="2400" dirty="0"/>
          </a:p>
          <a:p>
            <a:pPr lvl="2">
              <a:buFont typeface="Arial" pitchFamily="34" charset="0"/>
              <a:buChar char="•"/>
            </a:pPr>
            <a:r>
              <a:rPr lang="en-US" sz="2400" dirty="0"/>
              <a:t>Upward social comparisons</a:t>
            </a:r>
            <a:endParaRPr lang="en-GB" sz="2400" dirty="0"/>
          </a:p>
          <a:p>
            <a:pPr lvl="2">
              <a:buFont typeface="Arial" pitchFamily="34" charset="0"/>
              <a:buChar char="•"/>
            </a:pPr>
            <a:r>
              <a:rPr lang="en-US" sz="2400" dirty="0"/>
              <a:t>Domain-specific</a:t>
            </a:r>
          </a:p>
        </p:txBody>
      </p:sp>
    </p:spTree>
    <p:extLst>
      <p:ext uri="{BB962C8B-B14F-4D97-AF65-F5344CB8AC3E}">
        <p14:creationId xmlns:p14="http://schemas.microsoft.com/office/powerpoint/2010/main" val="1943997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sz="2400" dirty="0"/>
              <a:t>6.5: Reactions to Loss of Competence (1 of 3)</a:t>
            </a:r>
            <a:endParaRPr lang="en-US" sz="2400" b="1" i="0" u="none" strike="noStrike" cap="none" dirty="0">
              <a:solidFill>
                <a:srgbClr val="007FA3"/>
              </a:solidFill>
              <a:sym typeface="Times New Roman"/>
            </a:endParaRPr>
          </a:p>
        </p:txBody>
      </p:sp>
      <p:sp>
        <p:nvSpPr>
          <p:cNvPr id="122" name="Shape 122"/>
          <p:cNvSpPr txBox="1">
            <a:spLocks noGrp="1"/>
          </p:cNvSpPr>
          <p:nvPr>
            <p:ph type="body" idx="1"/>
          </p:nvPr>
        </p:nvSpPr>
        <p:spPr>
          <a:xfrm>
            <a:off x="457200" y="1143000"/>
            <a:ext cx="8534400" cy="5105400"/>
          </a:xfrm>
          <a:prstGeom prst="rect">
            <a:avLst/>
          </a:prstGeom>
          <a:noFill/>
          <a:ln>
            <a:noFill/>
          </a:ln>
        </p:spPr>
        <p:txBody>
          <a:bodyPr lIns="0" tIns="0" rIns="0" bIns="0" anchor="t" anchorCtr="0">
            <a:noAutofit/>
          </a:bodyPr>
          <a:lstStyle/>
          <a:p>
            <a:pPr lvl="0" indent="-256032">
              <a:spcBef>
                <a:spcPts val="0"/>
              </a:spcBef>
            </a:pPr>
            <a:r>
              <a:rPr lang="en-US" sz="2800" dirty="0"/>
              <a:t>6.5: Analyze how the loss of competence can affect motivation</a:t>
            </a:r>
          </a:p>
          <a:p>
            <a:pPr lvl="1"/>
            <a:r>
              <a:rPr lang="en-US" sz="2800" dirty="0"/>
              <a:t>Self-defensive strategies</a:t>
            </a:r>
            <a:endParaRPr lang="en-GB" sz="2800" dirty="0"/>
          </a:p>
          <a:p>
            <a:pPr lvl="2"/>
            <a:r>
              <a:rPr lang="en-US" sz="2800" dirty="0"/>
              <a:t>Self-serving </a:t>
            </a:r>
            <a:r>
              <a:rPr lang="en-US" sz="2800" dirty="0" err="1"/>
              <a:t>attributional</a:t>
            </a:r>
            <a:r>
              <a:rPr lang="en-US" sz="2800" dirty="0"/>
              <a:t> bias</a:t>
            </a:r>
            <a:endParaRPr lang="en-GB" sz="2800" dirty="0"/>
          </a:p>
          <a:p>
            <a:pPr lvl="2"/>
            <a:r>
              <a:rPr lang="en-US" sz="2800" dirty="0"/>
              <a:t>Self-handicapping</a:t>
            </a:r>
            <a:endParaRPr lang="en-GB" sz="2800" dirty="0"/>
          </a:p>
          <a:p>
            <a:pPr lvl="2"/>
            <a:r>
              <a:rPr lang="en-US" sz="2800" dirty="0"/>
              <a:t>Excuse making</a:t>
            </a:r>
            <a:endParaRPr lang="en-US" sz="2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18041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990600"/>
          </a:xfrm>
          <a:prstGeom prst="rect">
            <a:avLst/>
          </a:prstGeom>
          <a:noFill/>
          <a:ln>
            <a:noFill/>
          </a:ln>
        </p:spPr>
        <p:txBody>
          <a:bodyPr lIns="0" tIns="0" rIns="0" bIns="0" anchor="b" anchorCtr="0">
            <a:noAutofit/>
          </a:bodyPr>
          <a:lstStyle/>
          <a:p>
            <a:pPr lvl="0">
              <a:buSzPct val="25000"/>
            </a:pPr>
            <a:r>
              <a:rPr lang="en-US" dirty="0"/>
              <a:t>Figure 6.9: Self-Defensive Strategies</a:t>
            </a:r>
            <a:endParaRPr lang="en-US" b="1" i="0" u="none" strike="noStrike" cap="none" dirty="0">
              <a:solidFill>
                <a:srgbClr val="007FA3"/>
              </a:solidFill>
              <a:sym typeface="Times New Roman"/>
            </a:endParaRPr>
          </a:p>
        </p:txBody>
      </p:sp>
      <p:pic>
        <p:nvPicPr>
          <p:cNvPr id="9218" name="Picture 2" descr="A diagram shows the three self-defense strategies as follows:&#10;  ◦ Self-serving attributional bias&#10;  ◦ Self-handicapping&#10;  ◦ Excuse ma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086600" cy="419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624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sz="2400" dirty="0"/>
              <a:t>6.5: Reactions to Loss of Competence (2 of 3)</a:t>
            </a:r>
            <a:endParaRPr lang="en-US" sz="2400" b="1" i="0" u="none" strike="noStrike" cap="none" dirty="0">
              <a:solidFill>
                <a:srgbClr val="007FA3"/>
              </a:solidFill>
              <a:sym typeface="Times New Roman"/>
            </a:endParaRPr>
          </a:p>
        </p:txBody>
      </p:sp>
      <p:sp>
        <p:nvSpPr>
          <p:cNvPr id="122" name="Shape 122"/>
          <p:cNvSpPr txBox="1">
            <a:spLocks noGrp="1"/>
          </p:cNvSpPr>
          <p:nvPr>
            <p:ph type="body" idx="1"/>
          </p:nvPr>
        </p:nvSpPr>
        <p:spPr>
          <a:xfrm>
            <a:off x="457200" y="1143000"/>
            <a:ext cx="8534400" cy="5105400"/>
          </a:xfrm>
          <a:prstGeom prst="rect">
            <a:avLst/>
          </a:prstGeom>
          <a:noFill/>
          <a:ln>
            <a:noFill/>
          </a:ln>
        </p:spPr>
        <p:txBody>
          <a:bodyPr lIns="0" tIns="0" rIns="0" bIns="0" anchor="t" anchorCtr="0">
            <a:noAutofit/>
          </a:bodyPr>
          <a:lstStyle/>
          <a:p>
            <a:pPr lvl="0" indent="-256032">
              <a:spcBef>
                <a:spcPts val="0"/>
              </a:spcBef>
            </a:pPr>
            <a:r>
              <a:rPr lang="en-US" dirty="0"/>
              <a:t>6.5.1</a:t>
            </a:r>
            <a:r>
              <a:rPr lang="en-US" sz="2000" dirty="0"/>
              <a:t>: </a:t>
            </a:r>
            <a:r>
              <a:rPr lang="en-US" sz="2000" b="1" dirty="0"/>
              <a:t>Self-Serving </a:t>
            </a:r>
            <a:r>
              <a:rPr lang="en-US" sz="2000" b="1" dirty="0" err="1"/>
              <a:t>Attributional</a:t>
            </a:r>
            <a:r>
              <a:rPr lang="en-US" sz="2000" b="1" dirty="0"/>
              <a:t> Bias</a:t>
            </a:r>
          </a:p>
          <a:p>
            <a:pPr marL="0" lvl="0" indent="0">
              <a:spcBef>
                <a:spcPts val="0"/>
              </a:spcBef>
              <a:buNone/>
            </a:pPr>
            <a:endParaRPr lang="en-US" sz="2000" b="0" i="0" u="none" strike="noStrike" cap="none" dirty="0">
              <a:solidFill>
                <a:schemeClr val="dk1"/>
              </a:solidFill>
              <a:latin typeface="Arial"/>
              <a:ea typeface="Arial"/>
              <a:cs typeface="Arial"/>
              <a:sym typeface="Arial"/>
            </a:endParaRPr>
          </a:p>
          <a:p>
            <a:pPr lvl="0" indent="-256032">
              <a:spcBef>
                <a:spcPts val="0"/>
              </a:spcBef>
            </a:pPr>
            <a:r>
              <a:rPr lang="en-US" sz="2000" dirty="0"/>
              <a:t>6.5.1: Explain the concept of self-serving </a:t>
            </a:r>
            <a:r>
              <a:rPr lang="en-US" sz="2000" dirty="0" err="1"/>
              <a:t>attributional</a:t>
            </a:r>
            <a:r>
              <a:rPr lang="en-US" sz="2000" dirty="0"/>
              <a:t> bias</a:t>
            </a:r>
          </a:p>
          <a:p>
            <a:pPr lvl="1"/>
            <a:r>
              <a:rPr lang="en-US" sz="2000" dirty="0"/>
              <a:t>What is self-serving </a:t>
            </a:r>
            <a:r>
              <a:rPr lang="en-US" sz="2000" dirty="0" err="1"/>
              <a:t>attributional</a:t>
            </a:r>
            <a:r>
              <a:rPr lang="en-US" sz="2000" dirty="0"/>
              <a:t> bias?</a:t>
            </a:r>
            <a:endParaRPr lang="en-GB" sz="2000" dirty="0"/>
          </a:p>
          <a:p>
            <a:pPr lvl="2"/>
            <a:r>
              <a:rPr lang="en-US" sz="2000" dirty="0"/>
              <a:t>People </a:t>
            </a:r>
            <a:r>
              <a:rPr lang="en-US" sz="2000" b="1" dirty="0"/>
              <a:t>take credit for their successes and deny blame for their failures.</a:t>
            </a:r>
            <a:endParaRPr lang="en-GB" sz="2000" b="1" dirty="0"/>
          </a:p>
          <a:p>
            <a:pPr lvl="2"/>
            <a:r>
              <a:rPr lang="en-US" sz="2000" dirty="0"/>
              <a:t>Beneficial</a:t>
            </a:r>
          </a:p>
          <a:p>
            <a:r>
              <a:rPr lang="en-US" sz="2000" dirty="0"/>
              <a:t>6.5.2: </a:t>
            </a:r>
            <a:r>
              <a:rPr lang="en-US" sz="2000" b="1" dirty="0"/>
              <a:t>Self-Handicapping </a:t>
            </a:r>
            <a:r>
              <a:rPr lang="en-US" sz="2000" b="1" i="1" dirty="0">
                <a:solidFill>
                  <a:schemeClr val="accent5"/>
                </a:solidFill>
              </a:rPr>
              <a:t>(a behavioral strategy)</a:t>
            </a:r>
          </a:p>
          <a:p>
            <a:r>
              <a:rPr lang="en-US" sz="2000" dirty="0"/>
              <a:t>6.5.2: Explain the concept of self-handicapping</a:t>
            </a:r>
          </a:p>
          <a:p>
            <a:pPr lvl="1"/>
            <a:r>
              <a:rPr lang="en-US" sz="2000" dirty="0"/>
              <a:t>What is self-handicapping?</a:t>
            </a:r>
            <a:endParaRPr lang="en-GB" sz="2000" dirty="0"/>
          </a:p>
          <a:p>
            <a:pPr lvl="2">
              <a:buFont typeface="Arial" pitchFamily="34" charset="0"/>
              <a:buChar char="•"/>
            </a:pPr>
            <a:r>
              <a:rPr lang="en-US" sz="2000" dirty="0"/>
              <a:t>The tendency to </a:t>
            </a:r>
            <a:r>
              <a:rPr lang="en-US" sz="2000" b="1" dirty="0"/>
              <a:t>create an external obstacle that blocks one’s own performance</a:t>
            </a:r>
            <a:endParaRPr lang="en-GB" sz="2000" b="1" dirty="0"/>
          </a:p>
          <a:p>
            <a:pPr lvl="2">
              <a:buFont typeface="Arial" pitchFamily="34" charset="0"/>
              <a:buChar char="•"/>
            </a:pPr>
            <a:r>
              <a:rPr lang="en-US" sz="2000" dirty="0"/>
              <a:t>Anticipating a potential failure</a:t>
            </a:r>
            <a:endParaRPr lang="en-GB" sz="2000" dirty="0"/>
          </a:p>
          <a:p>
            <a:pPr lvl="2">
              <a:buFont typeface="Arial" pitchFamily="34" charset="0"/>
              <a:buChar char="•"/>
            </a:pPr>
            <a:r>
              <a:rPr lang="en-US" sz="2000" dirty="0"/>
              <a:t>Harmful</a:t>
            </a:r>
            <a:endParaRPr lang="en-US" sz="20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4463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152400"/>
            <a:ext cx="8229600" cy="703050"/>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Times New Roman"/>
              <a:buNone/>
            </a:pPr>
            <a:r>
              <a:rPr lang="en-US" sz="3400" b="1" i="0" u="none" strike="noStrike" cap="none" dirty="0">
                <a:solidFill>
                  <a:srgbClr val="007FA3"/>
                </a:solidFill>
                <a:latin typeface="Times New Roman"/>
                <a:ea typeface="Times New Roman"/>
                <a:cs typeface="Times New Roman"/>
                <a:sym typeface="Times New Roman"/>
              </a:rPr>
              <a:t>Learning Objectives</a:t>
            </a:r>
          </a:p>
        </p:txBody>
      </p:sp>
      <p:sp>
        <p:nvSpPr>
          <p:cNvPr id="101" name="Shape 101"/>
          <p:cNvSpPr txBox="1">
            <a:spLocks noGrp="1"/>
          </p:cNvSpPr>
          <p:nvPr>
            <p:ph type="body" idx="1"/>
          </p:nvPr>
        </p:nvSpPr>
        <p:spPr>
          <a:xfrm>
            <a:off x="838200" y="1219200"/>
            <a:ext cx="7162800" cy="4724400"/>
          </a:xfrm>
          <a:prstGeom prst="rect">
            <a:avLst/>
          </a:prstGeom>
          <a:noFill/>
          <a:ln>
            <a:noFill/>
          </a:ln>
        </p:spPr>
        <p:txBody>
          <a:bodyPr lIns="0" tIns="0" rIns="0" bIns="0" anchor="t" anchorCtr="0">
            <a:noAutofit/>
          </a:bodyPr>
          <a:lstStyle/>
          <a:p>
            <a:pPr indent="-118871">
              <a:buClr>
                <a:schemeClr val="lt1"/>
              </a:buClr>
            </a:pPr>
            <a:r>
              <a:rPr lang="en-US" b="1" dirty="0">
                <a:solidFill>
                  <a:srgbClr val="007FA3"/>
                </a:solidFill>
              </a:rPr>
              <a:t>6.4.1</a:t>
            </a:r>
            <a:r>
              <a:rPr lang="en-US" sz="1600" b="1" i="0" u="none" strike="noStrike" cap="none" dirty="0">
                <a:solidFill>
                  <a:schemeClr val="accent1"/>
                </a:solidFill>
                <a:latin typeface="Arial"/>
                <a:ea typeface="Arial"/>
                <a:cs typeface="Arial"/>
                <a:sym typeface="Arial"/>
              </a:rPr>
              <a:t> </a:t>
            </a:r>
            <a:r>
              <a:rPr lang="en-US" dirty="0"/>
              <a:t>Describe </a:t>
            </a:r>
            <a:r>
              <a:rPr lang="en-US" b="1" dirty="0"/>
              <a:t>social comparison theory (Festinger)</a:t>
            </a:r>
            <a:endParaRPr lang="en-IN" b="1" dirty="0"/>
          </a:p>
          <a:p>
            <a:pPr lvl="0" indent="-118871">
              <a:buClr>
                <a:schemeClr val="lt1"/>
              </a:buClr>
            </a:pPr>
            <a:r>
              <a:rPr lang="en-US" b="1" dirty="0">
                <a:solidFill>
                  <a:srgbClr val="007FA3"/>
                </a:solidFill>
              </a:rPr>
              <a:t>6.4.2</a:t>
            </a:r>
            <a:r>
              <a:rPr lang="en-US" sz="1600" b="0" i="0" u="none" strike="noStrike" cap="none" dirty="0">
                <a:solidFill>
                  <a:schemeClr val="dk1"/>
                </a:solidFill>
                <a:latin typeface="Arial"/>
                <a:ea typeface="Arial"/>
                <a:cs typeface="Arial"/>
                <a:sym typeface="Arial"/>
              </a:rPr>
              <a:t> </a:t>
            </a:r>
            <a:r>
              <a:rPr lang="en-US" dirty="0"/>
              <a:t>Explain the concept of </a:t>
            </a:r>
            <a:r>
              <a:rPr lang="en-US" b="1" dirty="0"/>
              <a:t>self-assessment</a:t>
            </a:r>
            <a:endParaRPr lang="en-US" sz="1600" b="1" i="0" u="none" strike="noStrike" cap="none" dirty="0">
              <a:solidFill>
                <a:schemeClr val="dk1"/>
              </a:solidFill>
              <a:latin typeface="Arial"/>
              <a:ea typeface="Arial"/>
              <a:cs typeface="Arial"/>
              <a:sym typeface="Arial"/>
            </a:endParaRPr>
          </a:p>
          <a:p>
            <a:pPr indent="-118871">
              <a:buClr>
                <a:schemeClr val="lt1"/>
              </a:buClr>
            </a:pPr>
            <a:r>
              <a:rPr lang="en-US" b="1" dirty="0">
                <a:solidFill>
                  <a:srgbClr val="007FA3"/>
                </a:solidFill>
              </a:rPr>
              <a:t>6.4.3 </a:t>
            </a:r>
            <a:r>
              <a:rPr lang="en-US" dirty="0"/>
              <a:t>Explain the concept of </a:t>
            </a:r>
            <a:r>
              <a:rPr lang="en-US" b="1" dirty="0"/>
              <a:t>self-verification</a:t>
            </a:r>
            <a:endParaRPr lang="en-IN" b="1" dirty="0"/>
          </a:p>
          <a:p>
            <a:pPr lvl="0" indent="-118871">
              <a:buClr>
                <a:schemeClr val="lt1"/>
              </a:buClr>
            </a:pPr>
            <a:r>
              <a:rPr lang="en-US" b="1" dirty="0">
                <a:solidFill>
                  <a:srgbClr val="007FA3"/>
                </a:solidFill>
              </a:rPr>
              <a:t>6.4.4</a:t>
            </a:r>
            <a:r>
              <a:rPr lang="en-US" sz="1600" b="1" i="0" u="none" strike="noStrike" cap="none" dirty="0">
                <a:solidFill>
                  <a:schemeClr val="accent1"/>
                </a:solidFill>
                <a:latin typeface="Arial"/>
                <a:ea typeface="Arial"/>
                <a:cs typeface="Arial"/>
                <a:sym typeface="Arial"/>
              </a:rPr>
              <a:t> </a:t>
            </a:r>
            <a:r>
              <a:rPr lang="en-US" dirty="0"/>
              <a:t>Explain the concept of </a:t>
            </a:r>
            <a:r>
              <a:rPr lang="en-US" b="1" dirty="0"/>
              <a:t>self-enhancement</a:t>
            </a:r>
            <a:endParaRPr lang="en-US" sz="1600" b="1" i="0" u="none" strike="noStrike" cap="none" dirty="0">
              <a:solidFill>
                <a:schemeClr val="dk1"/>
              </a:solidFill>
              <a:latin typeface="Arial"/>
              <a:ea typeface="Arial"/>
              <a:cs typeface="Arial"/>
              <a:sym typeface="Arial"/>
            </a:endParaRPr>
          </a:p>
          <a:p>
            <a:pPr lvl="0" indent="-118871">
              <a:buClr>
                <a:schemeClr val="lt1"/>
              </a:buClr>
            </a:pPr>
            <a:r>
              <a:rPr lang="en-US" b="1" dirty="0">
                <a:solidFill>
                  <a:srgbClr val="007FA3"/>
                </a:solidFill>
              </a:rPr>
              <a:t>6.4.5</a:t>
            </a:r>
            <a:r>
              <a:rPr lang="en-US" sz="1600" b="1" i="0" u="none" strike="noStrike" cap="none" dirty="0">
                <a:solidFill>
                  <a:schemeClr val="accent1"/>
                </a:solidFill>
                <a:latin typeface="Arial"/>
                <a:ea typeface="Arial"/>
                <a:cs typeface="Arial"/>
                <a:sym typeface="Arial"/>
              </a:rPr>
              <a:t> </a:t>
            </a:r>
            <a:r>
              <a:rPr lang="en-US" dirty="0"/>
              <a:t>Explain the concept of </a:t>
            </a:r>
            <a:r>
              <a:rPr lang="en-US" b="1" dirty="0"/>
              <a:t>self-improvemen</a:t>
            </a:r>
            <a:r>
              <a:rPr lang="en-US" dirty="0"/>
              <a:t>t</a:t>
            </a:r>
          </a:p>
          <a:p>
            <a:pPr lvl="0" indent="-118871">
              <a:buClr>
                <a:schemeClr val="lt1"/>
              </a:buClr>
            </a:pPr>
            <a:r>
              <a:rPr lang="en-US" b="1" dirty="0">
                <a:solidFill>
                  <a:srgbClr val="007FA3"/>
                </a:solidFill>
              </a:rPr>
              <a:t>6.4.6</a:t>
            </a:r>
            <a:r>
              <a:rPr lang="en-US" b="1" dirty="0">
                <a:solidFill>
                  <a:schemeClr val="accent1"/>
                </a:solidFill>
              </a:rPr>
              <a:t> </a:t>
            </a:r>
            <a:r>
              <a:rPr lang="en-US" dirty="0"/>
              <a:t>Describe how </a:t>
            </a:r>
            <a:r>
              <a:rPr lang="en-US" b="1" dirty="0"/>
              <a:t>self-evaluation motives </a:t>
            </a:r>
            <a:r>
              <a:rPr lang="en-US" dirty="0"/>
              <a:t>may be used</a:t>
            </a:r>
          </a:p>
          <a:p>
            <a:pPr lvl="0" indent="-118871">
              <a:buClr>
                <a:schemeClr val="lt1"/>
              </a:buClr>
            </a:pPr>
            <a:r>
              <a:rPr lang="en-US" b="1" dirty="0">
                <a:solidFill>
                  <a:srgbClr val="007FA3"/>
                </a:solidFill>
              </a:rPr>
              <a:t>6.5</a:t>
            </a:r>
            <a:r>
              <a:rPr lang="en-US" b="1" dirty="0">
                <a:solidFill>
                  <a:schemeClr val="accent1"/>
                </a:solidFill>
              </a:rPr>
              <a:t> </a:t>
            </a:r>
            <a:r>
              <a:rPr lang="en-US" dirty="0"/>
              <a:t>Analyze how the </a:t>
            </a:r>
            <a:r>
              <a:rPr lang="en-US" b="1" dirty="0"/>
              <a:t>loss of competence </a:t>
            </a:r>
            <a:r>
              <a:rPr lang="en-US" dirty="0"/>
              <a:t>can affect motivation</a:t>
            </a:r>
          </a:p>
          <a:p>
            <a:pPr lvl="0" indent="-118871">
              <a:buClr>
                <a:schemeClr val="lt1"/>
              </a:buClr>
            </a:pPr>
            <a:r>
              <a:rPr lang="en-US" b="1" dirty="0">
                <a:solidFill>
                  <a:srgbClr val="007FA3"/>
                </a:solidFill>
              </a:rPr>
              <a:t>6.5.1</a:t>
            </a:r>
            <a:r>
              <a:rPr lang="en-US" b="1" dirty="0">
                <a:solidFill>
                  <a:schemeClr val="accent1"/>
                </a:solidFill>
              </a:rPr>
              <a:t> </a:t>
            </a:r>
            <a:r>
              <a:rPr lang="en-US" dirty="0"/>
              <a:t>Explain the concept of </a:t>
            </a:r>
            <a:r>
              <a:rPr lang="en-US" b="1" dirty="0"/>
              <a:t>self-serving </a:t>
            </a:r>
            <a:r>
              <a:rPr lang="en-US" b="1" dirty="0" err="1"/>
              <a:t>attributional</a:t>
            </a:r>
            <a:r>
              <a:rPr lang="en-US" b="1" dirty="0"/>
              <a:t> </a:t>
            </a:r>
            <a:r>
              <a:rPr lang="en-US" dirty="0"/>
              <a:t>bias</a:t>
            </a:r>
          </a:p>
          <a:p>
            <a:pPr lvl="0" indent="-118871">
              <a:buClr>
                <a:schemeClr val="lt1"/>
              </a:buClr>
            </a:pPr>
            <a:r>
              <a:rPr lang="en-US" b="1" dirty="0">
                <a:solidFill>
                  <a:srgbClr val="007FA3"/>
                </a:solidFill>
              </a:rPr>
              <a:t>6.5.2</a:t>
            </a:r>
            <a:r>
              <a:rPr lang="en-US" b="1" dirty="0">
                <a:solidFill>
                  <a:schemeClr val="accent1"/>
                </a:solidFill>
              </a:rPr>
              <a:t> </a:t>
            </a:r>
            <a:r>
              <a:rPr lang="en-US" dirty="0"/>
              <a:t>Explain the concept of </a:t>
            </a:r>
            <a:r>
              <a:rPr lang="en-US" b="1" dirty="0"/>
              <a:t>self-handicapping</a:t>
            </a:r>
          </a:p>
          <a:p>
            <a:pPr lvl="0" indent="-118871">
              <a:buClr>
                <a:schemeClr val="lt1"/>
              </a:buClr>
            </a:pPr>
            <a:r>
              <a:rPr lang="en-US" b="1" dirty="0">
                <a:solidFill>
                  <a:srgbClr val="007FA3"/>
                </a:solidFill>
              </a:rPr>
              <a:t>6.5.3</a:t>
            </a:r>
            <a:r>
              <a:rPr lang="en-US" b="1" dirty="0">
                <a:solidFill>
                  <a:schemeClr val="accent1"/>
                </a:solidFill>
              </a:rPr>
              <a:t> </a:t>
            </a:r>
            <a:r>
              <a:rPr lang="en-US" dirty="0"/>
              <a:t>Explain the concept of </a:t>
            </a:r>
            <a:r>
              <a:rPr lang="en-US" b="1" dirty="0"/>
              <a:t>excuse making</a:t>
            </a:r>
          </a:p>
          <a:p>
            <a:pPr lvl="0" indent="-118871">
              <a:buClr>
                <a:schemeClr val="lt1"/>
              </a:buClr>
            </a:pPr>
            <a:endParaRPr lang="en-US" sz="1600" b="0" i="0" u="none" strike="noStrike" cap="none" dirty="0">
              <a:solidFill>
                <a:schemeClr val="dk1"/>
              </a:solidFill>
              <a:latin typeface="Arial"/>
              <a:ea typeface="Arial"/>
              <a:cs typeface="Arial"/>
              <a:sym typeface="Arial"/>
            </a:endParaRPr>
          </a:p>
          <a:p>
            <a:pPr marL="118871" marR="0" lvl="0" indent="-118871" algn="l" rtl="0">
              <a:spcBef>
                <a:spcPts val="1500"/>
              </a:spcBef>
              <a:spcAft>
                <a:spcPts val="0"/>
              </a:spcAft>
              <a:buClr>
                <a:schemeClr val="lt1"/>
              </a:buClr>
              <a:buSzPct val="25000"/>
              <a:buFont typeface="Arial"/>
              <a:buNone/>
            </a:pPr>
            <a:endParaRPr sz="1600" b="0" i="0" u="none" strike="noStrike" cap="none" dirty="0">
              <a:solidFill>
                <a:schemeClr val="dk1"/>
              </a:solidFill>
              <a:latin typeface="Arial"/>
              <a:ea typeface="Arial"/>
              <a:cs typeface="Arial"/>
              <a:sym typeface="Arial"/>
            </a:endParaRPr>
          </a:p>
          <a:p>
            <a:pPr marL="118871" marR="0" lvl="0" indent="-118871" algn="l" rtl="0">
              <a:spcBef>
                <a:spcPts val="1500"/>
              </a:spcBef>
              <a:buClr>
                <a:schemeClr val="lt1"/>
              </a:buClr>
              <a:buSzPct val="25000"/>
              <a:buFont typeface="Arial"/>
              <a:buNone/>
            </a:pP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7355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990600"/>
          </a:xfrm>
          <a:prstGeom prst="rect">
            <a:avLst/>
          </a:prstGeom>
          <a:noFill/>
          <a:ln>
            <a:noFill/>
          </a:ln>
        </p:spPr>
        <p:txBody>
          <a:bodyPr lIns="0" tIns="0" rIns="0" bIns="0" anchor="b" anchorCtr="0">
            <a:noAutofit/>
          </a:bodyPr>
          <a:lstStyle/>
          <a:p>
            <a:pPr lvl="0">
              <a:buSzPct val="25000"/>
            </a:pPr>
            <a:r>
              <a:rPr lang="en-US" dirty="0"/>
              <a:t>Figure 6.10: Self-Handicapping as Expressed Through Drug Choice</a:t>
            </a:r>
            <a:endParaRPr lang="en-US" b="1" i="0" u="none" strike="noStrike" cap="none" dirty="0">
              <a:solidFill>
                <a:srgbClr val="007FA3"/>
              </a:solidFill>
              <a:sym typeface="Times New Roman"/>
            </a:endParaRPr>
          </a:p>
        </p:txBody>
      </p:sp>
      <p:pic>
        <p:nvPicPr>
          <p:cNvPr id="10242" name="Picture 2" descr="The horizontal axis is labeled with anticipated easy test and anticipated difficult text. The vertical axis is labeled as percent who chose performance-impairing drug and ranges from 0 to 80 in increments of 20 percent. The results for tests whose result was to be kept public or private is as follows:&#10; Anticipated easy test: 12 percent. 12 percent&#10; Anticipated difficult test: 74 percent, 68 percent." title="A bar graph shows the results of self-handicapping as expressed through drug choice in a stu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1"/>
            <a:ext cx="6705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8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sz="2400" dirty="0"/>
              <a:t>6.5: Reactions to Loss of Competence (3 of 3)</a:t>
            </a:r>
            <a:endParaRPr lang="en-US" sz="2400" b="1" i="0" u="none" strike="noStrike" cap="none" dirty="0">
              <a:solidFill>
                <a:srgbClr val="007FA3"/>
              </a:solidFill>
              <a:sym typeface="Times New Roman"/>
            </a:endParaRPr>
          </a:p>
        </p:txBody>
      </p:sp>
      <p:sp>
        <p:nvSpPr>
          <p:cNvPr id="122" name="Shape 122"/>
          <p:cNvSpPr txBox="1">
            <a:spLocks noGrp="1"/>
          </p:cNvSpPr>
          <p:nvPr>
            <p:ph type="body" idx="1"/>
          </p:nvPr>
        </p:nvSpPr>
        <p:spPr>
          <a:xfrm>
            <a:off x="304800" y="1143000"/>
            <a:ext cx="8534400" cy="5105400"/>
          </a:xfrm>
          <a:prstGeom prst="rect">
            <a:avLst/>
          </a:prstGeom>
          <a:noFill/>
          <a:ln>
            <a:noFill/>
          </a:ln>
        </p:spPr>
        <p:txBody>
          <a:bodyPr lIns="0" tIns="0" rIns="0" bIns="0" anchor="t" anchorCtr="0">
            <a:noAutofit/>
          </a:bodyPr>
          <a:lstStyle/>
          <a:p>
            <a:pPr lvl="0" indent="-256032">
              <a:spcBef>
                <a:spcPts val="0"/>
              </a:spcBef>
            </a:pPr>
            <a:r>
              <a:rPr lang="en-US" sz="2800" dirty="0"/>
              <a:t>6.5.3: Excuse Making (</a:t>
            </a:r>
            <a:r>
              <a:rPr lang="en-US" sz="2800" i="1" dirty="0">
                <a:solidFill>
                  <a:schemeClr val="accent5"/>
                </a:solidFill>
              </a:rPr>
              <a:t>a cognitive strategy</a:t>
            </a:r>
            <a:r>
              <a:rPr lang="en-US" sz="2800" dirty="0"/>
              <a:t>)</a:t>
            </a:r>
          </a:p>
          <a:p>
            <a:pPr marL="0" lvl="0" indent="0">
              <a:spcBef>
                <a:spcPts val="0"/>
              </a:spcBef>
              <a:buNone/>
            </a:pPr>
            <a:endParaRPr lang="en-US" sz="2800" dirty="0"/>
          </a:p>
          <a:p>
            <a:pPr lvl="0" indent="-256032">
              <a:spcBef>
                <a:spcPts val="0"/>
              </a:spcBef>
            </a:pPr>
            <a:r>
              <a:rPr lang="en-US" sz="2800" dirty="0"/>
              <a:t>6.5.3: Explain the concept of excuse making</a:t>
            </a:r>
          </a:p>
          <a:p>
            <a:pPr lvl="1"/>
            <a:r>
              <a:rPr lang="en-US" sz="2800" dirty="0"/>
              <a:t>What is excuse making?</a:t>
            </a:r>
            <a:endParaRPr lang="en-GB" sz="2800" dirty="0"/>
          </a:p>
          <a:p>
            <a:pPr lvl="2">
              <a:buFont typeface="Arial" pitchFamily="34" charset="0"/>
              <a:buChar char="•"/>
            </a:pPr>
            <a:r>
              <a:rPr lang="en-US" sz="2800" dirty="0"/>
              <a:t>An attempt to shift attributions for a negative outcome from internal causes to external causes</a:t>
            </a:r>
            <a:endParaRPr lang="en-US" sz="2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14133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439950"/>
            <a:ext cx="8229600" cy="550650"/>
          </a:xfrm>
          <a:prstGeom prst="rect">
            <a:avLst/>
          </a:prstGeom>
          <a:noFill/>
          <a:ln>
            <a:noFill/>
          </a:ln>
        </p:spPr>
        <p:txBody>
          <a:bodyPr lIns="0" tIns="0" rIns="0" bIns="0" anchor="b" anchorCtr="0">
            <a:noAutofit/>
          </a:bodyPr>
          <a:lstStyle/>
          <a:p>
            <a:pPr lvl="0">
              <a:buSzPct val="25000"/>
            </a:pPr>
            <a:r>
              <a:rPr lang="en-US" dirty="0"/>
              <a:t>Summary: Competence</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347" name="Shape 347"/>
          <p:cNvSpPr txBox="1">
            <a:spLocks noGrp="1"/>
          </p:cNvSpPr>
          <p:nvPr>
            <p:ph type="body" idx="1"/>
          </p:nvPr>
        </p:nvSpPr>
        <p:spPr>
          <a:xfrm>
            <a:off x="457200" y="1417637"/>
            <a:ext cx="8229600" cy="4525963"/>
          </a:xfrm>
          <a:prstGeom prst="rect">
            <a:avLst/>
          </a:prstGeom>
          <a:noFill/>
          <a:ln>
            <a:noFill/>
          </a:ln>
        </p:spPr>
        <p:txBody>
          <a:bodyPr lIns="0" tIns="0" rIns="0" bIns="0" anchor="t" anchorCtr="0">
            <a:noAutofit/>
          </a:bodyPr>
          <a:lstStyle/>
          <a:p>
            <a:pPr lvl="1"/>
            <a:r>
              <a:rPr lang="en-US" dirty="0"/>
              <a:t>The concept of competence as a core motive</a:t>
            </a:r>
            <a:endParaRPr lang="en-GB" sz="2400" dirty="0"/>
          </a:p>
          <a:p>
            <a:pPr lvl="1"/>
            <a:r>
              <a:rPr lang="en-US" dirty="0"/>
              <a:t>The ways in which people express competence</a:t>
            </a:r>
            <a:endParaRPr lang="en-GB" sz="2400" dirty="0"/>
          </a:p>
          <a:p>
            <a:pPr lvl="1"/>
            <a:r>
              <a:rPr lang="en-US" dirty="0"/>
              <a:t>How the self impacts our motivation</a:t>
            </a:r>
            <a:endParaRPr lang="en-GB" sz="2400" dirty="0"/>
          </a:p>
          <a:p>
            <a:pPr lvl="1"/>
            <a:r>
              <a:rPr lang="en-US" dirty="0"/>
              <a:t>The different self-evaluation motives</a:t>
            </a:r>
            <a:endParaRPr lang="en-GB" sz="2400" dirty="0"/>
          </a:p>
          <a:p>
            <a:pPr lvl="1"/>
            <a:r>
              <a:rPr lang="en-US" dirty="0"/>
              <a:t>How the loss of competence can affect motivation</a:t>
            </a:r>
            <a:endParaRPr lang="en-US" sz="171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152400"/>
            <a:ext cx="8229600" cy="626850"/>
          </a:xfrm>
          <a:prstGeom prst="rect">
            <a:avLst/>
          </a:prstGeom>
          <a:noFill/>
          <a:ln>
            <a:noFill/>
          </a:ln>
        </p:spPr>
        <p:txBody>
          <a:bodyPr lIns="0" tIns="0" rIns="0" bIns="0" anchor="b" anchorCtr="0">
            <a:noAutofit/>
          </a:bodyPr>
          <a:lstStyle/>
          <a:p>
            <a:pPr lvl="0">
              <a:buSzPct val="25000"/>
            </a:pPr>
            <a:r>
              <a:rPr lang="en-US" dirty="0"/>
              <a:t>Introduction: Competence</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15" name="Shape 115"/>
          <p:cNvSpPr txBox="1">
            <a:spLocks noGrp="1"/>
          </p:cNvSpPr>
          <p:nvPr>
            <p:ph type="body" idx="1"/>
          </p:nvPr>
        </p:nvSpPr>
        <p:spPr>
          <a:xfrm>
            <a:off x="457200" y="1066801"/>
            <a:ext cx="7924800" cy="4038600"/>
          </a:xfrm>
          <a:prstGeom prst="rect">
            <a:avLst/>
          </a:prstGeom>
          <a:noFill/>
          <a:ln>
            <a:noFill/>
          </a:ln>
        </p:spPr>
        <p:txBody>
          <a:bodyPr lIns="0" tIns="0" rIns="0" bIns="0" anchor="t" anchorCtr="0">
            <a:noAutofit/>
          </a:bodyPr>
          <a:lstStyle/>
          <a:p>
            <a:r>
              <a:rPr lang="en-US" dirty="0"/>
              <a:t>Key questions to be answered</a:t>
            </a:r>
          </a:p>
          <a:p>
            <a:pPr lvl="1"/>
            <a:r>
              <a:rPr lang="en-US" dirty="0"/>
              <a:t>The need for competence</a:t>
            </a:r>
            <a:endParaRPr lang="en-GB" sz="2000" dirty="0"/>
          </a:p>
          <a:p>
            <a:pPr lvl="1"/>
            <a:r>
              <a:rPr lang="en-US" dirty="0"/>
              <a:t>Variability in the expression of competence</a:t>
            </a:r>
            <a:endParaRPr lang="en-GB" sz="2000" dirty="0"/>
          </a:p>
          <a:p>
            <a:pPr lvl="1"/>
            <a:r>
              <a:rPr lang="en-US" dirty="0"/>
              <a:t>The role of the self</a:t>
            </a:r>
            <a:endParaRPr lang="en-GB" sz="2000" dirty="0"/>
          </a:p>
          <a:p>
            <a:pPr lvl="1"/>
            <a:r>
              <a:rPr lang="en-US" dirty="0"/>
              <a:t>Self-evaluation motives</a:t>
            </a:r>
            <a:endParaRPr lang="en-GB" sz="2000" dirty="0"/>
          </a:p>
          <a:p>
            <a:pPr lvl="1"/>
            <a:r>
              <a:rPr lang="en-US" dirty="0"/>
              <a:t>Reactions to a loss of competence</a:t>
            </a:r>
            <a:endParaRPr lang="en-US"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6.1: The Need for Competence (1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4343400"/>
          </a:xfrm>
          <a:prstGeom prst="rect">
            <a:avLst/>
          </a:prstGeom>
          <a:noFill/>
          <a:ln>
            <a:noFill/>
          </a:ln>
        </p:spPr>
        <p:txBody>
          <a:bodyPr lIns="0" tIns="0" rIns="0" bIns="0" anchor="t" anchorCtr="0">
            <a:noAutofit/>
          </a:bodyPr>
          <a:lstStyle/>
          <a:p>
            <a:pPr indent="-256032">
              <a:spcBef>
                <a:spcPts val="0"/>
              </a:spcBef>
            </a:pPr>
            <a:r>
              <a:rPr lang="en-US" dirty="0"/>
              <a:t>6.1: Analyze the concept of competence as a core motive</a:t>
            </a:r>
          </a:p>
          <a:p>
            <a:pPr lvl="0"/>
            <a:r>
              <a:rPr lang="en-US" dirty="0"/>
              <a:t>What is the need for competence?</a:t>
            </a:r>
            <a:endParaRPr lang="en-GB" sz="2400" dirty="0"/>
          </a:p>
          <a:p>
            <a:pPr lvl="1"/>
            <a:r>
              <a:rPr lang="en-US" dirty="0"/>
              <a:t>Desire for </a:t>
            </a:r>
            <a:r>
              <a:rPr lang="en-US" b="1" dirty="0"/>
              <a:t>effectiveness, ability, or success</a:t>
            </a:r>
            <a:endParaRPr lang="en-GB" sz="2400" b="1" dirty="0"/>
          </a:p>
          <a:p>
            <a:pPr lvl="1"/>
            <a:r>
              <a:rPr lang="en-US" b="1" dirty="0"/>
              <a:t>Doing one’s best</a:t>
            </a:r>
            <a:endParaRPr lang="en-GB" sz="2400" b="1" dirty="0"/>
          </a:p>
          <a:p>
            <a:pPr lvl="1"/>
            <a:r>
              <a:rPr lang="en-US" b="1" dirty="0"/>
              <a:t>Learning new skills</a:t>
            </a:r>
          </a:p>
        </p:txBody>
      </p:sp>
    </p:spTree>
    <p:extLst>
      <p:ext uri="{BB962C8B-B14F-4D97-AF65-F5344CB8AC3E}">
        <p14:creationId xmlns:p14="http://schemas.microsoft.com/office/powerpoint/2010/main" val="2944088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sz="2400" dirty="0"/>
              <a:t>Figure 6.1: Competence Involves the Desire for Ability, Success, and a Sense of Effectiveness</a:t>
            </a:r>
            <a:endParaRPr lang="en-US" sz="2400" b="1" i="0" u="none" strike="noStrike" cap="none" dirty="0">
              <a:solidFill>
                <a:srgbClr val="007FA3"/>
              </a:solidFill>
              <a:sym typeface="Times New Roman"/>
            </a:endParaRPr>
          </a:p>
        </p:txBody>
      </p:sp>
      <p:pic>
        <p:nvPicPr>
          <p:cNvPr id="2" name="Picture 2" descr="An illustration shows ability, success, and effectiveness as prerequisites for compet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096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6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6.1: The Need for Competence (2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305800" cy="5181600"/>
          </a:xfrm>
          <a:prstGeom prst="rect">
            <a:avLst/>
          </a:prstGeom>
          <a:noFill/>
          <a:ln>
            <a:noFill/>
          </a:ln>
        </p:spPr>
        <p:txBody>
          <a:bodyPr lIns="0" tIns="0" rIns="0" bIns="0" anchor="t" anchorCtr="0">
            <a:noAutofit/>
          </a:bodyPr>
          <a:lstStyle/>
          <a:p>
            <a:pPr indent="-256032">
              <a:spcBef>
                <a:spcPts val="0"/>
              </a:spcBef>
            </a:pPr>
            <a:r>
              <a:rPr lang="en-US" dirty="0"/>
              <a:t>6.1.1: Competence Elicits Behaviors</a:t>
            </a:r>
          </a:p>
          <a:p>
            <a:pPr marL="0" indent="0">
              <a:spcBef>
                <a:spcPts val="0"/>
              </a:spcBef>
              <a:buNone/>
            </a:pPr>
            <a:endParaRPr lang="en-US" dirty="0"/>
          </a:p>
          <a:p>
            <a:pPr indent="-256032">
              <a:spcBef>
                <a:spcPts val="0"/>
              </a:spcBef>
            </a:pPr>
            <a:r>
              <a:rPr lang="en-US" dirty="0"/>
              <a:t>6.1.1: Analyze how competence elicits behaviors</a:t>
            </a:r>
          </a:p>
          <a:p>
            <a:pPr lvl="1"/>
            <a:r>
              <a:rPr lang="en-US" dirty="0"/>
              <a:t>How does competence elicit behaviors?</a:t>
            </a:r>
            <a:endParaRPr lang="en-GB" sz="2400" dirty="0"/>
          </a:p>
          <a:p>
            <a:pPr lvl="2">
              <a:buFont typeface="Arial" pitchFamily="34" charset="0"/>
              <a:buChar char="•"/>
            </a:pPr>
            <a:r>
              <a:rPr lang="en-US" dirty="0"/>
              <a:t>Natural curiosity</a:t>
            </a:r>
            <a:endParaRPr lang="en-GB" sz="2400" dirty="0"/>
          </a:p>
          <a:p>
            <a:pPr lvl="2">
              <a:buFont typeface="Arial" pitchFamily="34" charset="0"/>
              <a:buChar char="•"/>
            </a:pPr>
            <a:r>
              <a:rPr lang="en-US" dirty="0"/>
              <a:t>Seek new information</a:t>
            </a:r>
            <a:endParaRPr lang="en-GB" sz="2400" dirty="0"/>
          </a:p>
          <a:p>
            <a:pPr lvl="2">
              <a:buFont typeface="Arial" pitchFamily="34" charset="0"/>
              <a:buChar char="•"/>
            </a:pPr>
            <a:r>
              <a:rPr lang="en-US" dirty="0"/>
              <a:t>Fear of incompetence</a:t>
            </a:r>
          </a:p>
          <a:p>
            <a:pPr>
              <a:buFont typeface="Arial" pitchFamily="34" charset="0"/>
              <a:buChar char="•"/>
            </a:pPr>
            <a:r>
              <a:rPr lang="en-US" dirty="0"/>
              <a:t>6.1.2: Competence Produces Positive Outcomes</a:t>
            </a:r>
          </a:p>
          <a:p>
            <a:pPr lvl="1">
              <a:buFont typeface="Arial" pitchFamily="34" charset="0"/>
              <a:buChar char="•"/>
            </a:pPr>
            <a:r>
              <a:rPr lang="en-US" dirty="0"/>
              <a:t>(Fisher ,78). </a:t>
            </a:r>
            <a:r>
              <a:rPr lang="en-US" dirty="0">
                <a:solidFill>
                  <a:schemeClr val="accent5"/>
                </a:solidFill>
              </a:rPr>
              <a:t>When word puzzle task was autonomous – competence cause increase in motivation</a:t>
            </a:r>
          </a:p>
          <a:p>
            <a:pPr>
              <a:buFont typeface="Arial" pitchFamily="34" charset="0"/>
              <a:buChar char="•"/>
            </a:pPr>
            <a:r>
              <a:rPr lang="en-US" dirty="0"/>
              <a:t>6.1.2: Explain how competence produces positive outcomes</a:t>
            </a:r>
          </a:p>
          <a:p>
            <a:pPr lvl="1"/>
            <a:r>
              <a:rPr lang="en-US" dirty="0"/>
              <a:t>How does competence produce positive outcomes?</a:t>
            </a:r>
            <a:endParaRPr lang="en-GB" sz="2400" dirty="0"/>
          </a:p>
          <a:p>
            <a:pPr lvl="2">
              <a:buFont typeface="Arial" pitchFamily="34" charset="0"/>
              <a:buChar char="•"/>
            </a:pPr>
            <a:r>
              <a:rPr lang="en-US" dirty="0"/>
              <a:t>Physical health</a:t>
            </a:r>
            <a:endParaRPr lang="en-GB" sz="2400" dirty="0"/>
          </a:p>
          <a:p>
            <a:pPr lvl="2">
              <a:buFont typeface="Arial" pitchFamily="34" charset="0"/>
              <a:buChar char="•"/>
            </a:pPr>
            <a:r>
              <a:rPr lang="en-US" dirty="0"/>
              <a:t>Mental health</a:t>
            </a:r>
          </a:p>
          <a:p>
            <a:pPr>
              <a:buFont typeface="Arial" pitchFamily="34" charset="0"/>
              <a:buChar char="•"/>
            </a:pPr>
            <a:r>
              <a:rPr lang="en-US" dirty="0"/>
              <a:t>6.1.3: Competence Is Universal</a:t>
            </a:r>
          </a:p>
          <a:p>
            <a:pPr>
              <a:buFont typeface="Arial" pitchFamily="34" charset="0"/>
              <a:buChar char="•"/>
            </a:pPr>
            <a:r>
              <a:rPr lang="en-US" dirty="0"/>
              <a:t>6.1.3: Describe the universality of competence</a:t>
            </a:r>
          </a:p>
          <a:p>
            <a:pPr lvl="0" indent="-256032">
              <a:spcBef>
                <a:spcPts val="0"/>
              </a:spcBef>
            </a:pP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4248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6.1: The Need for Competence (3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305800" cy="5181600"/>
          </a:xfrm>
          <a:prstGeom prst="rect">
            <a:avLst/>
          </a:prstGeom>
          <a:noFill/>
          <a:ln>
            <a:noFill/>
          </a:ln>
        </p:spPr>
        <p:txBody>
          <a:bodyPr lIns="0" tIns="0" rIns="0" bIns="0" anchor="t" anchorCtr="0">
            <a:noAutofit/>
          </a:bodyPr>
          <a:lstStyle/>
          <a:p>
            <a:pPr lvl="1"/>
            <a:r>
              <a:rPr lang="en-US" sz="2400" dirty="0"/>
              <a:t>Competence is universal.</a:t>
            </a:r>
            <a:endParaRPr lang="en-GB" sz="2400" dirty="0"/>
          </a:p>
          <a:p>
            <a:pPr lvl="2">
              <a:buFont typeface="Arial" pitchFamily="34" charset="0"/>
              <a:buChar char="•"/>
            </a:pPr>
            <a:r>
              <a:rPr lang="en-US" sz="2400" dirty="0"/>
              <a:t>Western – individual competence more important</a:t>
            </a:r>
          </a:p>
          <a:p>
            <a:pPr lvl="2">
              <a:buFont typeface="Arial" pitchFamily="34" charset="0"/>
              <a:buChar char="•"/>
            </a:pPr>
            <a:r>
              <a:rPr lang="en-US" sz="2400" dirty="0"/>
              <a:t> Eastern cultures – within group competence is more important</a:t>
            </a:r>
          </a:p>
          <a:p>
            <a:pPr marL="1473200" lvl="3" indent="0">
              <a:buNone/>
            </a:pPr>
            <a:endParaRPr lang="en-GB" sz="2400" dirty="0"/>
          </a:p>
          <a:p>
            <a:pPr lvl="2">
              <a:buFont typeface="Arial" pitchFamily="34" charset="0"/>
              <a:buChar char="•"/>
            </a:pPr>
            <a:r>
              <a:rPr lang="en-US" sz="2400" dirty="0"/>
              <a:t>Different definitions for each type of country</a:t>
            </a:r>
          </a:p>
        </p:txBody>
      </p:sp>
    </p:spTree>
    <p:extLst>
      <p:ext uri="{BB962C8B-B14F-4D97-AF65-F5344CB8AC3E}">
        <p14:creationId xmlns:p14="http://schemas.microsoft.com/office/powerpoint/2010/main" val="86886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sz="2400" dirty="0"/>
              <a:t>6.2: Variability in the Expression of Competence (1 of 5)</a:t>
            </a:r>
            <a:endParaRPr lang="en-US" sz="2400" b="1" i="0" u="none" strike="noStrike" cap="none" dirty="0">
              <a:solidFill>
                <a:srgbClr val="007FA3"/>
              </a:solidFill>
              <a:sym typeface="Times New Roman"/>
            </a:endParaRPr>
          </a:p>
        </p:txBody>
      </p:sp>
      <p:sp>
        <p:nvSpPr>
          <p:cNvPr id="122" name="Shape 122"/>
          <p:cNvSpPr txBox="1">
            <a:spLocks noGrp="1"/>
          </p:cNvSpPr>
          <p:nvPr>
            <p:ph type="body" idx="1"/>
          </p:nvPr>
        </p:nvSpPr>
        <p:spPr>
          <a:xfrm>
            <a:off x="457200" y="914400"/>
            <a:ext cx="8534400" cy="5334000"/>
          </a:xfrm>
          <a:prstGeom prst="rect">
            <a:avLst/>
          </a:prstGeom>
          <a:noFill/>
          <a:ln>
            <a:noFill/>
          </a:ln>
        </p:spPr>
        <p:txBody>
          <a:bodyPr lIns="0" tIns="0" rIns="0" bIns="0" anchor="t" anchorCtr="0">
            <a:noAutofit/>
          </a:bodyPr>
          <a:lstStyle/>
          <a:p>
            <a:pPr indent="-256032">
              <a:spcBef>
                <a:spcPts val="0"/>
              </a:spcBef>
            </a:pPr>
            <a:r>
              <a:rPr lang="en-US" dirty="0"/>
              <a:t>6.2: Analyze the ways in which people </a:t>
            </a:r>
            <a:r>
              <a:rPr lang="en-US" b="1" dirty="0"/>
              <a:t>express competence</a:t>
            </a:r>
          </a:p>
          <a:p>
            <a:pPr lvl="1"/>
            <a:r>
              <a:rPr lang="en-US" dirty="0"/>
              <a:t>How do people </a:t>
            </a:r>
            <a:r>
              <a:rPr lang="en-US" b="1" dirty="0"/>
              <a:t>differ</a:t>
            </a:r>
            <a:r>
              <a:rPr lang="en-US" dirty="0"/>
              <a:t> in their approach to competence?</a:t>
            </a:r>
            <a:endParaRPr lang="en-GB" sz="2400" dirty="0"/>
          </a:p>
          <a:p>
            <a:pPr lvl="2">
              <a:buFont typeface="Arial" pitchFamily="34" charset="0"/>
              <a:buChar char="•"/>
            </a:pPr>
            <a:r>
              <a:rPr lang="en-US" b="1" dirty="0"/>
              <a:t>Achievement motivation</a:t>
            </a:r>
            <a:endParaRPr lang="en-GB" sz="2400" b="1" dirty="0"/>
          </a:p>
          <a:p>
            <a:pPr lvl="2">
              <a:buFont typeface="Arial" pitchFamily="34" charset="0"/>
              <a:buChar char="•"/>
            </a:pPr>
            <a:r>
              <a:rPr lang="en-US" b="1" dirty="0"/>
              <a:t>Types of goals</a:t>
            </a:r>
            <a:endParaRPr lang="en-GB" sz="2400" b="1" dirty="0"/>
          </a:p>
          <a:p>
            <a:pPr lvl="2">
              <a:buFont typeface="Arial" pitchFamily="34" charset="0"/>
              <a:buChar char="•"/>
            </a:pPr>
            <a:r>
              <a:rPr lang="en-US" b="1" dirty="0"/>
              <a:t>Beliefs about where competencies come from</a:t>
            </a:r>
            <a:endParaRPr lang="en-GB" sz="2400" b="1" dirty="0"/>
          </a:p>
          <a:p>
            <a:pPr lvl="2">
              <a:buFont typeface="Arial" pitchFamily="34" charset="0"/>
              <a:buChar char="•"/>
            </a:pPr>
            <a:r>
              <a:rPr lang="en-US" b="1" dirty="0"/>
              <a:t>Perception of competency level</a:t>
            </a:r>
          </a:p>
          <a:p>
            <a:pPr>
              <a:buFont typeface="Arial" pitchFamily="34" charset="0"/>
              <a:buChar char="•"/>
            </a:pPr>
            <a:r>
              <a:rPr lang="en-US" dirty="0"/>
              <a:t>6.2.1: Learning Versus Performance Goals</a:t>
            </a:r>
          </a:p>
          <a:p>
            <a:pPr>
              <a:buFont typeface="Arial" pitchFamily="34" charset="0"/>
              <a:buChar char="•"/>
            </a:pPr>
            <a:r>
              <a:rPr lang="en-US" dirty="0"/>
              <a:t>6.2.1: Contrast learning and performance goals</a:t>
            </a:r>
          </a:p>
          <a:p>
            <a:pPr lvl="1"/>
            <a:r>
              <a:rPr lang="en-US" dirty="0"/>
              <a:t>Learning goals vs. performance goals</a:t>
            </a:r>
            <a:endParaRPr lang="en-GB" sz="2400" dirty="0"/>
          </a:p>
          <a:p>
            <a:pPr lvl="2">
              <a:buFont typeface="Arial" pitchFamily="34" charset="0"/>
              <a:buChar char="•"/>
            </a:pPr>
            <a:r>
              <a:rPr lang="en-US" dirty="0"/>
              <a:t>Learning goals—learn and </a:t>
            </a:r>
            <a:r>
              <a:rPr lang="en-US" b="1" i="1" dirty="0">
                <a:solidFill>
                  <a:schemeClr val="accent5"/>
                </a:solidFill>
              </a:rPr>
              <a:t>improve</a:t>
            </a:r>
            <a:r>
              <a:rPr lang="en-US" b="1" dirty="0"/>
              <a:t> competence</a:t>
            </a:r>
            <a:endParaRPr lang="en-GB" sz="2400" b="1" dirty="0"/>
          </a:p>
          <a:p>
            <a:pPr lvl="2">
              <a:buFont typeface="Arial" pitchFamily="34" charset="0"/>
              <a:buChar char="•"/>
            </a:pPr>
            <a:r>
              <a:rPr lang="en-US" dirty="0"/>
              <a:t>Performance goals—</a:t>
            </a:r>
            <a:r>
              <a:rPr lang="en-US" i="1" dirty="0">
                <a:solidFill>
                  <a:schemeClr val="accent5"/>
                </a:solidFill>
              </a:rPr>
              <a:t>prove</a:t>
            </a:r>
            <a:r>
              <a:rPr lang="en-US" dirty="0">
                <a:solidFill>
                  <a:schemeClr val="accent5"/>
                </a:solidFill>
              </a:rPr>
              <a:t> their competence</a:t>
            </a:r>
            <a:endParaRPr lang="en-GB" sz="2400" dirty="0">
              <a:solidFill>
                <a:schemeClr val="accent5"/>
              </a:solidFill>
            </a:endParaRPr>
          </a:p>
          <a:p>
            <a:pPr lvl="1"/>
            <a:r>
              <a:rPr lang="en-US" dirty="0"/>
              <a:t>Independent goal types</a:t>
            </a:r>
            <a:endParaRPr lang="en-GB" sz="2400" dirty="0"/>
          </a:p>
          <a:p>
            <a:pPr lvl="2"/>
            <a:r>
              <a:rPr lang="en-US" dirty="0"/>
              <a:t>High learning/high performance</a:t>
            </a:r>
            <a:endParaRPr lang="en-GB" sz="2400" dirty="0"/>
          </a:p>
          <a:p>
            <a:pPr lvl="2"/>
            <a:r>
              <a:rPr lang="en-US" dirty="0"/>
              <a:t>High learning/low performance</a:t>
            </a:r>
            <a:endParaRPr lang="en-GB" sz="2400" dirty="0"/>
          </a:p>
          <a:p>
            <a:pPr lvl="2"/>
            <a:r>
              <a:rPr lang="en-US" dirty="0"/>
              <a:t>Low learning/high performance</a:t>
            </a:r>
            <a:endParaRPr lang="en-GB" sz="2400" dirty="0"/>
          </a:p>
          <a:p>
            <a:pPr lvl="2"/>
            <a:r>
              <a:rPr lang="en-US" dirty="0"/>
              <a:t>Low learning/low performance</a:t>
            </a:r>
            <a:endParaRPr lang="en-GB" sz="2400" dirty="0"/>
          </a:p>
          <a:p>
            <a:pPr lvl="1"/>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12176930"/>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2378</TotalTime>
  <Words>3557</Words>
  <Application>Microsoft Office PowerPoint</Application>
  <PresentationFormat>On-screen Show (4:3)</PresentationFormat>
  <Paragraphs>492</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Noto Sans Symbols</vt:lpstr>
      <vt:lpstr>Times New Roman</vt:lpstr>
      <vt:lpstr>508 Lecture</vt:lpstr>
      <vt:lpstr>Burkley</vt:lpstr>
      <vt:lpstr>Learning Objectives</vt:lpstr>
      <vt:lpstr>Learning Objectives</vt:lpstr>
      <vt:lpstr>Introduction: Competence</vt:lpstr>
      <vt:lpstr>6.1: The Need for Competence (1 of 3)</vt:lpstr>
      <vt:lpstr>Figure 6.1: Competence Involves the Desire for Ability, Success, and a Sense of Effectiveness</vt:lpstr>
      <vt:lpstr>6.1: The Need for Competence (2 of 3)</vt:lpstr>
      <vt:lpstr>6.1: The Need for Competence (3 of 3)</vt:lpstr>
      <vt:lpstr>6.2: Variability in the Expression of Competence (1 of 5)</vt:lpstr>
      <vt:lpstr>6.2: Variability in the Expression of Competence (2 of 5)</vt:lpstr>
      <vt:lpstr>Figure 6.2: The 2 × 2 Goal Taxonomy</vt:lpstr>
      <vt:lpstr>6.2: Variability in the Expression of Competence (3 of 5)</vt:lpstr>
      <vt:lpstr>Figure 6.3: Praise on Task Persistence</vt:lpstr>
      <vt:lpstr>6.2: Variability in the Expression of Competence (4 of 5)</vt:lpstr>
      <vt:lpstr>Figure 6.4: Our Level of Competence Is Determined by Both Our Abilities and Our Perceived Capabilities (Self-Efficacy)</vt:lpstr>
      <vt:lpstr>6.2: Variability in the Expression of Competence (5 of 5)</vt:lpstr>
      <vt:lpstr>Figure 6.5: Factors That Determine Flow</vt:lpstr>
      <vt:lpstr>6.3: The Role of Self (1 of 2)</vt:lpstr>
      <vt:lpstr>Figure 6.6: Measure of Goal Fusion</vt:lpstr>
      <vt:lpstr>6.3: The Role of Self (2 of 2)</vt:lpstr>
      <vt:lpstr>6.4: Self-Evaluation Motives (1 of 4)</vt:lpstr>
      <vt:lpstr>Figure 6.7: Motives to Evaluate Own Competencies</vt:lpstr>
      <vt:lpstr>6.4: Self-Evaluation Motives (2 of 4)</vt:lpstr>
      <vt:lpstr>Figure 6.8: A hotspot with a stick diagram shows the two profiles of an individual, the positive profile has a happy face, while the negative profile has a sad face.</vt:lpstr>
      <vt:lpstr>6.4: Self-Evaluation Motives (3 of 4)</vt:lpstr>
      <vt:lpstr>6.4: Self-Evaluation Motives (4 of 4)</vt:lpstr>
      <vt:lpstr>6.5: Reactions to Loss of Competence (1 of 3)</vt:lpstr>
      <vt:lpstr>Figure 6.9: Self-Defensive Strategies</vt:lpstr>
      <vt:lpstr>6.5: Reactions to Loss of Competence (2 of 3)</vt:lpstr>
      <vt:lpstr>Figure 6.10: Self-Handicapping as Expressed Through Drug Choice</vt:lpstr>
      <vt:lpstr>6.5: Reactions to Loss of Competence (3 of 3)</vt:lpstr>
      <vt:lpstr>Summary: Competence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Science, First Edition</dc:title>
  <dc:subject>Motivation Science</dc:subject>
  <dc:creator>Edward Burkley/Melissa Burkley</dc:creator>
  <cp:keywords>Burkley</cp:keywords>
  <cp:lastModifiedBy>Thomas Mitchell</cp:lastModifiedBy>
  <cp:revision>446</cp:revision>
  <dcterms:modified xsi:type="dcterms:W3CDTF">2020-03-02T19:08:49Z</dcterms:modified>
  <cp:category>Burkley</cp:category>
  <cp:contentStatus>Burkley</cp:contentStatus>
</cp:coreProperties>
</file>