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Lst>
  <p:notesMasterIdLst>
    <p:notesMasterId r:id="rId29"/>
  </p:notesMasterIdLst>
  <p:sldIdLst>
    <p:sldId id="256" r:id="rId2"/>
    <p:sldId id="257" r:id="rId3"/>
    <p:sldId id="362" r:id="rId4"/>
    <p:sldId id="259" r:id="rId5"/>
    <p:sldId id="316" r:id="rId6"/>
    <p:sldId id="363" r:id="rId7"/>
    <p:sldId id="364" r:id="rId8"/>
    <p:sldId id="365" r:id="rId9"/>
    <p:sldId id="350" r:id="rId10"/>
    <p:sldId id="366" r:id="rId11"/>
    <p:sldId id="367" r:id="rId12"/>
    <p:sldId id="368" r:id="rId13"/>
    <p:sldId id="369" r:id="rId14"/>
    <p:sldId id="370" r:id="rId15"/>
    <p:sldId id="371" r:id="rId16"/>
    <p:sldId id="372" r:id="rId17"/>
    <p:sldId id="373" r:id="rId18"/>
    <p:sldId id="374" r:id="rId19"/>
    <p:sldId id="375" r:id="rId20"/>
    <p:sldId id="376" r:id="rId21"/>
    <p:sldId id="382" r:id="rId22"/>
    <p:sldId id="377" r:id="rId23"/>
    <p:sldId id="378" r:id="rId24"/>
    <p:sldId id="379" r:id="rId25"/>
    <p:sldId id="380" r:id="rId26"/>
    <p:sldId id="381" r:id="rId27"/>
    <p:sldId id="292" r:id="rId2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5C7C6A8-1649-425B-B5E0-E0A0997BE36E}">
  <a:tblStyle styleId="{A5C7C6A8-1649-425B-B5E0-E0A0997BE36E}"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027" autoAdjust="0"/>
  </p:normalViewPr>
  <p:slideViewPr>
    <p:cSldViewPr>
      <p:cViewPr varScale="1">
        <p:scale>
          <a:sx n="63" d="100"/>
          <a:sy n="63" d="100"/>
        </p:scale>
        <p:origin x="1380" y="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9108756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Arial"/>
              <a:ea typeface="Arial"/>
              <a:cs typeface="Arial"/>
              <a:sym typeface="Arial"/>
            </a:endParaRPr>
          </a:p>
        </p:txBody>
      </p:sp>
      <p:sp>
        <p:nvSpPr>
          <p:cNvPr id="87" name="Shape 8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IN" b="1" dirty="0"/>
              <a:t>7.3: </a:t>
            </a:r>
            <a:r>
              <a:rPr lang="en-IN" b="1" dirty="0" err="1"/>
              <a:t>Analyze</a:t>
            </a:r>
            <a:r>
              <a:rPr lang="en-IN" b="1" dirty="0"/>
              <a:t> the ways people gain and maintain belonging</a:t>
            </a:r>
            <a:endParaRPr lang="en-US" sz="1200" b="1" i="0" u="none" strike="noStrike" kern="1200" cap="none" dirty="0">
              <a:solidFill>
                <a:schemeClr val="dk1"/>
              </a:solidFill>
              <a:effectLst/>
              <a:latin typeface="Arial"/>
              <a:ea typeface="Arial"/>
              <a:cs typeface="Arial"/>
              <a:sym typeface="Arial"/>
            </a:endParaRPr>
          </a:p>
          <a:p>
            <a:pPr marL="0" marR="0" lvl="0" indent="0" algn="l" rtl="0">
              <a:spcBef>
                <a:spcPts val="0"/>
              </a:spcBef>
              <a:buSzPct val="25000"/>
              <a:buNone/>
            </a:pPr>
            <a:endParaRPr lang="en-US" sz="1200" b="1"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How do we gain and maintain belonging?</a:t>
            </a:r>
            <a:endParaRPr lang="en-GB"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Impression management is important because making a good impression is one of the most important tasks in initiating a social relationship.</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We try to present traits to gain and maintain relationships.</a:t>
            </a:r>
          </a:p>
          <a:p>
            <a:endParaRPr lang="en-US" sz="1800" b="0" i="0" u="none" strike="noStrike" kern="1200" cap="none" dirty="0">
              <a:solidFill>
                <a:schemeClr val="dk1"/>
              </a:solidFill>
              <a:effectLst/>
              <a:latin typeface="Arial"/>
              <a:ea typeface="Arial"/>
              <a:cs typeface="Arial"/>
              <a:sym typeface="Arial"/>
            </a:endParaRPr>
          </a:p>
          <a:p>
            <a:pPr marL="0" indent="0">
              <a:buFont typeface="Arial" pitchFamily="34" charset="0"/>
              <a:buNone/>
            </a:pPr>
            <a:r>
              <a:rPr lang="en-US" b="1" dirty="0"/>
              <a:t>7.3.1: Likeability</a:t>
            </a:r>
          </a:p>
          <a:p>
            <a:pPr marL="0" indent="0">
              <a:buFont typeface="Arial" pitchFamily="34" charset="0"/>
              <a:buNone/>
            </a:pPr>
            <a:endParaRPr lang="en-US" b="1" dirty="0"/>
          </a:p>
          <a:p>
            <a:pPr marL="0" indent="0">
              <a:buFont typeface="Arial" pitchFamily="34" charset="0"/>
              <a:buNone/>
            </a:pPr>
            <a:r>
              <a:rPr lang="en-US" b="1" dirty="0"/>
              <a:t>7.3.1: Explain the relationship between likeability and belonging</a:t>
            </a:r>
          </a:p>
          <a:p>
            <a:pPr marL="0" indent="0">
              <a:buFont typeface="Arial" pitchFamily="34" charset="0"/>
              <a:buNone/>
            </a:pPr>
            <a:endParaRPr lang="en-US" sz="7200" b="1" i="0" u="none" strike="noStrike" kern="1200" cap="none" dirty="0">
              <a:solidFill>
                <a:schemeClr val="dk1"/>
              </a:solidFill>
              <a:latin typeface="Arial"/>
              <a:ea typeface="Arial"/>
              <a:cs typeface="Arial"/>
              <a:sym typeface="Arial"/>
            </a:endParaRPr>
          </a:p>
          <a:p>
            <a:pPr marL="172800" lvl="0" indent="-172800">
              <a:buFont typeface="Arial" pitchFamily="34" charset="0"/>
              <a:buChar char="•"/>
            </a:pPr>
            <a:r>
              <a:rPr lang="en-US" sz="7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The relationship between competence and belonging</a:t>
            </a:r>
            <a:endParaRPr lang="en-GB"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People who are more competent have a higher relational value.</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Why do we want to share our accomplishments with others?</a:t>
            </a:r>
            <a:endParaRPr lang="en-US" sz="11500" b="1" i="0" u="none" strike="noStrike" kern="1200" cap="none" dirty="0">
              <a:solidFill>
                <a:schemeClr val="dk1"/>
              </a:solidFill>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10</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indent="0">
              <a:buFontTx/>
              <a:buNone/>
            </a:pPr>
            <a:r>
              <a:rPr lang="en-US" b="1" dirty="0"/>
              <a:t>7.3.2: Competence</a:t>
            </a:r>
          </a:p>
          <a:p>
            <a:pPr marL="0" indent="0">
              <a:buFontTx/>
              <a:buNone/>
            </a:pPr>
            <a:endParaRPr lang="en-US" b="1" dirty="0"/>
          </a:p>
          <a:p>
            <a:pPr marL="0" indent="0">
              <a:buFontTx/>
              <a:buNone/>
            </a:pPr>
            <a:r>
              <a:rPr lang="en-US" b="1" dirty="0"/>
              <a:t>7.3.2: Explain the relationship between competence and belonging</a:t>
            </a:r>
            <a:endParaRPr lang="en-US" sz="1200" b="1" i="0" u="none" strike="noStrike" kern="1200" cap="none" dirty="0">
              <a:solidFill>
                <a:schemeClr val="dk1"/>
              </a:solidFill>
              <a:effectLst/>
              <a:latin typeface="Arial"/>
              <a:ea typeface="Arial"/>
              <a:cs typeface="Arial"/>
              <a:sym typeface="Arial"/>
            </a:endParaRPr>
          </a:p>
          <a:p>
            <a:pPr marL="0" marR="0" lvl="0" indent="0" algn="l" rtl="0">
              <a:spcBef>
                <a:spcPts val="0"/>
              </a:spcBef>
              <a:buSzPct val="25000"/>
              <a:buNone/>
            </a:pPr>
            <a:endParaRPr lang="en-US" sz="1200" b="1"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The relationship between competence and belonging</a:t>
            </a:r>
            <a:endParaRPr lang="en-GB"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People who are more competent have a higher relational value.</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Why do we want to share our accomplishments with others?</a:t>
            </a:r>
            <a:endParaRPr lang="en-US" sz="13800" b="1" i="0" u="none" strike="noStrike" kern="1200" cap="none" dirty="0">
              <a:solidFill>
                <a:schemeClr val="dk1"/>
              </a:solidFill>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11</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indent="0">
              <a:buFontTx/>
              <a:buNone/>
            </a:pPr>
            <a:r>
              <a:rPr lang="en-US" b="1" dirty="0"/>
              <a:t>7.4: Analyze theories that examine how groups help fulfill the need to belong</a:t>
            </a:r>
            <a:endParaRPr lang="en-US" sz="1200" b="1" i="0" u="none" strike="noStrike" kern="1200" cap="none" dirty="0">
              <a:solidFill>
                <a:schemeClr val="dk1"/>
              </a:solidFill>
              <a:effectLst/>
              <a:latin typeface="Arial"/>
              <a:ea typeface="Arial"/>
              <a:cs typeface="Arial"/>
              <a:sym typeface="Arial"/>
            </a:endParaRPr>
          </a:p>
          <a:p>
            <a:pPr marL="0" marR="0" lvl="0" indent="0" algn="l" rtl="0">
              <a:spcBef>
                <a:spcPts val="0"/>
              </a:spcBef>
              <a:buSzPct val="25000"/>
              <a:buNone/>
            </a:pPr>
            <a:endParaRPr lang="en-US" sz="1200" b="1"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Why do we want to belong to groups?</a:t>
            </a:r>
            <a:endParaRPr lang="en-GB"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Groups are created from the most minimal of conditions.</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Once minimal groups are created, people start to show preferential treatment toward their in-group and hostility to the out-group.</a:t>
            </a:r>
          </a:p>
          <a:p>
            <a:pPr marL="628650" lvl="1" indent="-171450">
              <a:buFont typeface="Arial" pitchFamily="34" charset="0"/>
              <a:buChar char="•"/>
            </a:pPr>
            <a:endParaRPr lang="en-US" sz="16600" b="1" i="0" u="none" strike="noStrike" kern="1200" cap="none" dirty="0">
              <a:solidFill>
                <a:schemeClr val="dk1"/>
              </a:solidFill>
              <a:latin typeface="Arial"/>
              <a:ea typeface="Arial"/>
              <a:cs typeface="Arial"/>
              <a:sym typeface="Arial"/>
            </a:endParaRPr>
          </a:p>
          <a:p>
            <a:pPr marL="0" indent="0">
              <a:buFontTx/>
              <a:buNone/>
            </a:pPr>
            <a:r>
              <a:rPr lang="en-US" b="1" dirty="0"/>
              <a:t>7.4.1: Social Identity Theory</a:t>
            </a:r>
          </a:p>
          <a:p>
            <a:pPr marL="0" indent="0">
              <a:buFontTx/>
              <a:buNone/>
            </a:pPr>
            <a:endParaRPr lang="en-US" b="1" dirty="0"/>
          </a:p>
          <a:p>
            <a:pPr marL="0" indent="0">
              <a:buFontTx/>
              <a:buNone/>
            </a:pPr>
            <a:r>
              <a:rPr lang="en-US" b="1" dirty="0"/>
              <a:t>7.4.1: Describe social identity theory</a:t>
            </a:r>
          </a:p>
          <a:p>
            <a:pPr marL="0" indent="0">
              <a:buFontTx/>
              <a:buNone/>
            </a:pPr>
            <a:endParaRPr lang="en-US" sz="16600" b="1" i="0" u="none" strike="noStrike" kern="1200" cap="none" dirty="0">
              <a:solidFill>
                <a:schemeClr val="dk1"/>
              </a:solidFill>
              <a:latin typeface="Arial"/>
              <a:ea typeface="Arial"/>
              <a:cs typeface="Arial"/>
              <a:sym typeface="Arial"/>
            </a:endParaRPr>
          </a:p>
          <a:p>
            <a:pPr marL="172800" lvl="0" indent="-172800">
              <a:buFont typeface="Arial" pitchFamily="34" charset="0"/>
              <a:buChar char="•"/>
            </a:pPr>
            <a:r>
              <a:rPr lang="en-US" sz="96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What is social identity theory?</a:t>
            </a:r>
            <a:endParaRPr lang="en-GB"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We categorize others into in-groups and out-groups to arouse feelings of competition and a desire to win.</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When our group does well, we experience a rise in self-esteem.</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Discuss De </a:t>
            </a:r>
            <a:r>
              <a:rPr lang="en-US" sz="1200" b="0" i="0" u="none" strike="noStrike" kern="1200" cap="none" dirty="0" err="1">
                <a:solidFill>
                  <a:schemeClr val="dk1"/>
                </a:solidFill>
                <a:effectLst/>
                <a:latin typeface="Arial"/>
                <a:ea typeface="Arial"/>
                <a:cs typeface="Arial"/>
                <a:sym typeface="Arial"/>
              </a:rPr>
              <a:t>Dreu</a:t>
            </a:r>
            <a:r>
              <a:rPr lang="en-US" sz="1200" b="0" i="0" u="none" strike="noStrike" kern="1200" cap="none" dirty="0">
                <a:solidFill>
                  <a:schemeClr val="dk1"/>
                </a:solidFill>
                <a:effectLst/>
                <a:latin typeface="Arial"/>
                <a:ea typeface="Arial"/>
                <a:cs typeface="Arial"/>
                <a:sym typeface="Arial"/>
              </a:rPr>
              <a:t> et al. (2011) and Dutch participants with a moral dilemma.</a:t>
            </a:r>
            <a:endParaRPr lang="en-US" sz="19900" b="1" i="0" u="none" strike="noStrike" kern="1200" cap="none" dirty="0">
              <a:solidFill>
                <a:schemeClr val="dk1"/>
              </a:solidFill>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12</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indent="0">
              <a:buFont typeface="Arial" pitchFamily="34" charset="0"/>
              <a:buNone/>
            </a:pPr>
            <a:r>
              <a:rPr lang="en-US" b="1" dirty="0"/>
              <a:t>7.4.2: Terror Management Theory</a:t>
            </a:r>
          </a:p>
          <a:p>
            <a:pPr marL="0" indent="0">
              <a:buFont typeface="Arial" pitchFamily="34" charset="0"/>
              <a:buNone/>
            </a:pPr>
            <a:endParaRPr lang="en-US" b="1" dirty="0"/>
          </a:p>
          <a:p>
            <a:pPr marL="0" indent="0">
              <a:buFont typeface="Arial" pitchFamily="34" charset="0"/>
              <a:buNone/>
            </a:pPr>
            <a:r>
              <a:rPr lang="en-US" b="1" dirty="0"/>
              <a:t>7.4.2: Explain terror management theory</a:t>
            </a:r>
            <a:endParaRPr lang="en-US" sz="1200" b="1" i="0" u="none" strike="noStrike" kern="1200" cap="none" dirty="0">
              <a:solidFill>
                <a:schemeClr val="dk1"/>
              </a:solidFill>
              <a:effectLst/>
              <a:latin typeface="Arial"/>
              <a:ea typeface="Arial"/>
              <a:cs typeface="Arial"/>
              <a:sym typeface="Arial"/>
            </a:endParaRPr>
          </a:p>
          <a:p>
            <a:pPr marL="0" marR="0" lvl="0" indent="0" algn="l" rtl="0">
              <a:spcBef>
                <a:spcPts val="0"/>
              </a:spcBef>
              <a:buSzPct val="25000"/>
              <a:buNone/>
            </a:pPr>
            <a:endParaRPr lang="en-US" sz="1200" b="1"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What is terror management theory?</a:t>
            </a:r>
            <a:endParaRPr lang="en-GB"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Humans can imagine the future, both good and bad. </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Coping mechanisms include the group and culture, which provides a sense of immortality, from an afterlife or culture.</a:t>
            </a:r>
            <a:endParaRPr lang="en-GB" sz="1600" b="0" i="0" u="none" strike="noStrike" kern="1200" cap="none" dirty="0">
              <a:solidFill>
                <a:schemeClr val="dk1"/>
              </a:solidFill>
              <a:effectLst/>
              <a:latin typeface="Arial"/>
              <a:ea typeface="Arial"/>
              <a:cs typeface="Arial"/>
              <a:sym typeface="Arial"/>
            </a:endParaRPr>
          </a:p>
          <a:p>
            <a:pPr marL="171450" marR="0" lvl="0" indent="-171450" algn="l" rtl="0">
              <a:spcBef>
                <a:spcPts val="0"/>
              </a:spcBef>
              <a:buSzPct val="25000"/>
              <a:buFont typeface="Arial" pitchFamily="34" charset="0"/>
              <a:buChar char="•"/>
            </a:pPr>
            <a:endParaRPr lang="en-US" sz="1200" b="1"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2 – </a:t>
            </a:r>
            <a:r>
              <a:rPr lang="en-US" sz="1200" b="1" i="0" u="none" strike="noStrike" kern="1200" cap="none" dirty="0">
                <a:solidFill>
                  <a:schemeClr val="dk1"/>
                </a:solidFill>
                <a:effectLst/>
                <a:latin typeface="Arial"/>
                <a:ea typeface="Arial"/>
                <a:cs typeface="Arial"/>
                <a:sym typeface="Arial"/>
              </a:rPr>
              <a:t>Evidence for terror management theory</a:t>
            </a:r>
            <a:endParaRPr lang="en-GB"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Watching videos or writing an essay predicting death is the most common way to examine terror management theory.</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Refer to Figure 7.2: Terror Management Theory</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We seek out groups to which we can belong, and reminders of death increase people’s commitment to others.</a:t>
            </a:r>
            <a:endParaRPr lang="en-GB" sz="1600" b="0" i="0" u="none" strike="noStrike" kern="1200" cap="none" dirty="0">
              <a:solidFill>
                <a:schemeClr val="dk1"/>
              </a:solidFill>
              <a:effectLst/>
              <a:latin typeface="Arial"/>
              <a:ea typeface="Arial"/>
              <a:cs typeface="Arial"/>
              <a:sym typeface="Arial"/>
            </a:endParaRPr>
          </a:p>
          <a:p>
            <a:pPr marL="171450" marR="0" lvl="0" indent="-171450" algn="l" rtl="0">
              <a:spcBef>
                <a:spcPts val="0"/>
              </a:spcBef>
              <a:buSzPct val="25000"/>
              <a:buFont typeface="Arial" pitchFamily="34" charset="0"/>
              <a:buChar char="•"/>
            </a:pPr>
            <a:endParaRPr lang="en-US" sz="1200" b="1"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3 – </a:t>
            </a:r>
            <a:r>
              <a:rPr lang="en-US" sz="1200" b="1" i="0" u="none" strike="noStrike" kern="1200" cap="none" dirty="0">
                <a:solidFill>
                  <a:schemeClr val="dk1"/>
                </a:solidFill>
                <a:effectLst/>
                <a:latin typeface="Arial"/>
                <a:ea typeface="Arial"/>
                <a:cs typeface="Arial"/>
                <a:sym typeface="Arial"/>
              </a:rPr>
              <a:t>Criticisms</a:t>
            </a:r>
            <a:endParaRPr lang="en-GB"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Which criticisms do you think are valid? Why?</a:t>
            </a:r>
            <a:endParaRPr lang="en-US" sz="23900" b="1" i="0" u="none" strike="noStrike" kern="1200" cap="none" dirty="0">
              <a:solidFill>
                <a:schemeClr val="dk1"/>
              </a:solidFill>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13</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628650" lvl="1" indent="-171450">
              <a:buFont typeface="Arial" panose="020B0604020202020204" pitchFamily="34" charset="0"/>
              <a:buChar char="•"/>
            </a:pPr>
            <a:endParaRPr lang="en-US" sz="1200" b="0" i="0" u="none" strike="noStrike" kern="1200" cap="none" dirty="0">
              <a:solidFill>
                <a:schemeClr val="dk1"/>
              </a:solidFill>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14</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indent="0">
              <a:buFont typeface="Arial" pitchFamily="34" charset="0"/>
              <a:buNone/>
            </a:pPr>
            <a:r>
              <a:rPr lang="en-US" b="1" dirty="0"/>
              <a:t>7.4.3: Optimal Distinctiveness Theory</a:t>
            </a:r>
          </a:p>
          <a:p>
            <a:pPr marL="0" indent="0">
              <a:buFont typeface="Arial" pitchFamily="34" charset="0"/>
              <a:buNone/>
            </a:pPr>
            <a:endParaRPr lang="en-US" b="1" dirty="0"/>
          </a:p>
          <a:p>
            <a:pPr marL="0" indent="0">
              <a:buFont typeface="Arial" pitchFamily="34" charset="0"/>
              <a:buNone/>
            </a:pPr>
            <a:r>
              <a:rPr lang="en-US" b="1" dirty="0"/>
              <a:t>7.4.3: Describe optimal distinctiveness theory</a:t>
            </a:r>
            <a:endParaRPr lang="en-US" sz="1200" b="1" i="0" u="none" strike="noStrike" kern="1200" cap="none" dirty="0">
              <a:solidFill>
                <a:schemeClr val="dk1"/>
              </a:solidFill>
              <a:effectLst/>
              <a:latin typeface="Arial"/>
              <a:ea typeface="Arial"/>
              <a:cs typeface="Arial"/>
              <a:sym typeface="Arial"/>
            </a:endParaRPr>
          </a:p>
          <a:p>
            <a:pPr marL="0" marR="0" lvl="0" indent="0" algn="l" rtl="0">
              <a:spcBef>
                <a:spcPts val="0"/>
              </a:spcBef>
              <a:buSzPct val="25000"/>
              <a:buNone/>
            </a:pPr>
            <a:endParaRPr lang="en-US" sz="1200" b="1"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What is optimal distinctiveness theory?</a:t>
            </a:r>
            <a:endParaRPr lang="en-GB"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Within a group setting, these two desires are opposites, and we work to resolve the tension.</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Refer to Figure 7.3: Humans Constantly Experience a Tension Between Desires for Assimilation and Differentiation.</a:t>
            </a:r>
            <a:endParaRPr lang="en-US" sz="28700" b="1" i="0" u="none" strike="noStrike" kern="1200" cap="none" dirty="0">
              <a:solidFill>
                <a:schemeClr val="dk1"/>
              </a:solidFill>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15</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628650" lvl="1" indent="-171450">
              <a:buFont typeface="Arial" panose="020B0604020202020204" pitchFamily="34" charset="0"/>
              <a:buChar char="•"/>
            </a:pPr>
            <a:endParaRPr lang="en-US" sz="1200" b="0" i="0" u="none" strike="noStrike" kern="1200" cap="none" dirty="0">
              <a:solidFill>
                <a:schemeClr val="dk1"/>
              </a:solidFill>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16</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indent="0">
              <a:buFont typeface="Arial" pitchFamily="34" charset="0"/>
              <a:buNone/>
            </a:pPr>
            <a:r>
              <a:rPr lang="en-IN" b="1" dirty="0"/>
              <a:t>7.5: Compare the psychological outcomes of belonging in cyberspace versus real-world interactions</a:t>
            </a:r>
            <a:endParaRPr lang="en-US" sz="1200" b="1" i="0" u="none" strike="noStrike" kern="1200" cap="none" dirty="0">
              <a:solidFill>
                <a:schemeClr val="dk1"/>
              </a:solidFill>
              <a:effectLst/>
              <a:latin typeface="Arial"/>
              <a:ea typeface="Arial"/>
              <a:cs typeface="Arial"/>
              <a:sym typeface="Arial"/>
            </a:endParaRPr>
          </a:p>
          <a:p>
            <a:pPr marL="0" marR="0" lvl="0" indent="0" algn="l" rtl="0">
              <a:spcBef>
                <a:spcPts val="0"/>
              </a:spcBef>
              <a:buSzPct val="25000"/>
              <a:buNone/>
            </a:pPr>
            <a:endParaRPr lang="en-US" sz="1200" b="1"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How do we fulfill our need to belong in cyberspace?</a:t>
            </a:r>
            <a:endParaRPr lang="en-GB" sz="12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The Internet has dramatically changed how we communicate and interact with one another.</a:t>
            </a:r>
          </a:p>
          <a:p>
            <a:pPr marL="628650" lvl="1" indent="-171450">
              <a:buFont typeface="Arial" pitchFamily="34" charset="0"/>
              <a:buChar char="•"/>
            </a:pPr>
            <a:endParaRPr lang="en-US" sz="1200" b="0" i="0" u="none" strike="noStrike" kern="1200" cap="none" dirty="0">
              <a:solidFill>
                <a:schemeClr val="dk1"/>
              </a:solidFill>
              <a:effectLst/>
              <a:latin typeface="Arial"/>
              <a:ea typeface="Arial"/>
              <a:cs typeface="Arial"/>
              <a:sym typeface="Arial"/>
            </a:endParaRPr>
          </a:p>
          <a:p>
            <a:pPr marL="0" indent="0">
              <a:buFont typeface="Arial" pitchFamily="34" charset="0"/>
              <a:buNone/>
            </a:pPr>
            <a:r>
              <a:rPr lang="en-US" b="1" dirty="0"/>
              <a:t>7.5.1: Is Cyberspace Good or Bad for Belonging?</a:t>
            </a:r>
          </a:p>
          <a:p>
            <a:pPr marL="0" indent="0">
              <a:buFont typeface="Arial" pitchFamily="34" charset="0"/>
              <a:buNone/>
            </a:pPr>
            <a:endParaRPr lang="en-US" b="1" dirty="0"/>
          </a:p>
          <a:p>
            <a:pPr marL="0" indent="0">
              <a:buFont typeface="Arial" pitchFamily="34" charset="0"/>
              <a:buNone/>
            </a:pPr>
            <a:r>
              <a:rPr lang="en-US" b="1" dirty="0"/>
              <a:t>7.5.1: Explain how cyberspace affects belonging</a:t>
            </a:r>
          </a:p>
          <a:p>
            <a:pPr marL="0" indent="0">
              <a:buFont typeface="Arial" pitchFamily="34" charset="0"/>
              <a:buNone/>
            </a:pPr>
            <a:endParaRPr lang="en-US" sz="28700" b="1" i="0" u="none" strike="noStrike" kern="1200" cap="none" dirty="0">
              <a:solidFill>
                <a:schemeClr val="dk1"/>
              </a:solidFill>
              <a:latin typeface="Arial"/>
              <a:ea typeface="Arial"/>
              <a:cs typeface="Arial"/>
              <a:sym typeface="Arial"/>
            </a:endParaRPr>
          </a:p>
          <a:p>
            <a:pPr marL="172800" lvl="0" indent="-172800">
              <a:buFont typeface="Arial" pitchFamily="34" charset="0"/>
              <a:buChar char="•"/>
            </a:pPr>
            <a:r>
              <a:rPr lang="en-US" sz="96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Is cyberspace good or bad for belonging?</a:t>
            </a:r>
            <a:endParaRPr lang="en-GB"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Some studies show negative impacts, such as a reduced sense of belonging. Others show that cyberspace is a good way to fulfill the need to belong.</a:t>
            </a:r>
            <a:endParaRPr lang="en-GB" sz="1600" b="0" i="0" u="none" strike="noStrike" kern="1200" cap="none" dirty="0">
              <a:solidFill>
                <a:schemeClr val="dk1"/>
              </a:solidFill>
              <a:effectLst/>
              <a:latin typeface="Arial"/>
              <a:ea typeface="Arial"/>
              <a:cs typeface="Arial"/>
              <a:sym typeface="Arial"/>
            </a:endParaRPr>
          </a:p>
          <a:p>
            <a:pPr marL="1143000" indent="-1143000">
              <a:buFont typeface="Arial" pitchFamily="34" charset="0"/>
              <a:buChar char="•"/>
            </a:pPr>
            <a:endParaRPr lang="en-US" sz="9600" b="1" i="0" u="none" strike="noStrike" kern="1200" cap="none" dirty="0">
              <a:solidFill>
                <a:schemeClr val="dk1"/>
              </a:solidFill>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2 – </a:t>
            </a:r>
            <a:r>
              <a:rPr lang="en-US" sz="1200" b="1" i="0" u="none" strike="noStrike" kern="1200" cap="none" dirty="0">
                <a:solidFill>
                  <a:schemeClr val="dk1"/>
                </a:solidFill>
                <a:effectLst/>
                <a:latin typeface="Arial"/>
                <a:ea typeface="Arial"/>
                <a:cs typeface="Arial"/>
                <a:sym typeface="Arial"/>
              </a:rPr>
              <a:t>Facebook</a:t>
            </a:r>
            <a:endParaRPr lang="en-GB"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People who feel disconnected are more likely to use Facebook. They then feel more connected.</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But, Facebook does not help people resolve their sense of loneliness and isolation.</a:t>
            </a:r>
            <a:endParaRPr lang="en-US" sz="34400" b="1" i="0" u="none" strike="noStrike" kern="1200" cap="none" dirty="0">
              <a:solidFill>
                <a:schemeClr val="dk1"/>
              </a:solidFill>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17</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indent="0">
              <a:buFont typeface="Arial" pitchFamily="34" charset="0"/>
              <a:buNone/>
            </a:pPr>
            <a:r>
              <a:rPr lang="en-US" b="1" dirty="0"/>
              <a:t>7.5.2: Does Cyberspace Reduce Face-to-Face Contact?</a:t>
            </a:r>
          </a:p>
          <a:p>
            <a:pPr marL="0" indent="0">
              <a:buFont typeface="Arial" pitchFamily="34" charset="0"/>
              <a:buNone/>
            </a:pPr>
            <a:endParaRPr lang="en-US" b="1" dirty="0"/>
          </a:p>
          <a:p>
            <a:pPr marL="0" indent="0">
              <a:buFont typeface="Arial" pitchFamily="34" charset="0"/>
              <a:buNone/>
            </a:pPr>
            <a:r>
              <a:rPr lang="en-US" b="1" dirty="0"/>
              <a:t>7.5.2: Explain the relationship between cyberspace and face-to-face contact</a:t>
            </a:r>
          </a:p>
          <a:p>
            <a:pPr indent="-255600">
              <a:buFont typeface="Arial" pitchFamily="34" charset="0"/>
              <a:buChar char="•"/>
            </a:pPr>
            <a:endParaRPr lang="en-US" sz="1200" b="1"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Does cyberspace reduce face-to-face contact?</a:t>
            </a:r>
            <a:endParaRPr lang="en-GB"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People must eventually bring their online relationships into the real world of face-to-face interactions.</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Why do some studies suggest that relationships that start online can be better than those that start the traditional way?</a:t>
            </a:r>
            <a:endParaRPr lang="en-US" sz="41300" b="1" i="0" u="none" strike="noStrike" kern="1200" cap="none" dirty="0">
              <a:solidFill>
                <a:schemeClr val="dk1"/>
              </a:solidFill>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18</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1" dirty="0"/>
              <a:t>7.6: Analyze how the loss of belonging can affect motivation</a:t>
            </a:r>
          </a:p>
          <a:p>
            <a:pPr marL="0" marR="0" lvl="0" indent="0" algn="l" rtl="0">
              <a:spcBef>
                <a:spcPts val="0"/>
              </a:spcBef>
              <a:buSzPct val="25000"/>
              <a:buNone/>
            </a:pPr>
            <a:endParaRPr lang="en-US" sz="1200" b="1"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What are the reactions to loss of belonging?</a:t>
            </a:r>
            <a:endParaRPr lang="en-GB"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There are many forms of ostracism, some more severe than another.</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Increased incidences of violence, especially among children, has led to a greater awareness of ostracism.</a:t>
            </a: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19</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7" name="Shape 9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Slide 2 is list of textbook LO numbers and statements</a:t>
            </a:r>
          </a:p>
        </p:txBody>
      </p:sp>
      <p:sp>
        <p:nvSpPr>
          <p:cNvPr id="98" name="Shape 9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indent="0">
              <a:buFont typeface="Arial" pitchFamily="34" charset="0"/>
              <a:buNone/>
            </a:pPr>
            <a:r>
              <a:rPr lang="en-US" b="1" dirty="0"/>
              <a:t>7.6.1: How Researchers Study Ostracism</a:t>
            </a:r>
          </a:p>
          <a:p>
            <a:pPr marL="0" indent="0">
              <a:buFont typeface="Arial" pitchFamily="34" charset="0"/>
              <a:buNone/>
            </a:pPr>
            <a:endParaRPr lang="en-US" b="1" dirty="0"/>
          </a:p>
          <a:p>
            <a:pPr marL="0" indent="0">
              <a:buFont typeface="Arial" pitchFamily="34" charset="0"/>
              <a:buNone/>
            </a:pPr>
            <a:r>
              <a:rPr lang="en-US" b="1" dirty="0"/>
              <a:t>7.6.1: Describe how researchers study ostracism</a:t>
            </a:r>
          </a:p>
          <a:p>
            <a:pPr marL="0" indent="0">
              <a:buFont typeface="Arial" pitchFamily="34" charset="0"/>
              <a:buNone/>
            </a:pPr>
            <a:endParaRPr lang="en-US" sz="28700" b="1" i="0" u="none" strike="noStrike" kern="1200" cap="none" dirty="0">
              <a:solidFill>
                <a:schemeClr val="dk1"/>
              </a:solidFill>
              <a:latin typeface="Arial"/>
              <a:ea typeface="Arial"/>
              <a:cs typeface="Arial"/>
              <a:sym typeface="Arial"/>
            </a:endParaRPr>
          </a:p>
          <a:p>
            <a:pPr marL="172800" lvl="0" indent="-172800">
              <a:buFont typeface="Arial" pitchFamily="34" charset="0"/>
              <a:buChar char="•"/>
            </a:pPr>
            <a:r>
              <a:rPr lang="en-US" sz="96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Studying ostracism</a:t>
            </a:r>
            <a:endParaRPr lang="en-GB"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What are the various ways researchers can study ostracism?</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Why are these ways effective?</a:t>
            </a:r>
            <a:endParaRPr lang="en-GB" sz="1600" b="0" i="0" u="none" strike="noStrike" kern="1200" cap="none" dirty="0">
              <a:solidFill>
                <a:schemeClr val="dk1"/>
              </a:solidFill>
              <a:effectLst/>
              <a:latin typeface="Arial"/>
              <a:ea typeface="Arial"/>
              <a:cs typeface="Arial"/>
              <a:sym typeface="Arial"/>
            </a:endParaRPr>
          </a:p>
          <a:p>
            <a:pPr marL="1143000" indent="-1143000">
              <a:buFont typeface="Arial" pitchFamily="34" charset="0"/>
              <a:buChar char="•"/>
            </a:pPr>
            <a:endParaRPr lang="en-US" sz="9600" b="1" i="0" u="none" strike="noStrike" kern="1200" cap="none" dirty="0">
              <a:solidFill>
                <a:schemeClr val="dk1"/>
              </a:solidFill>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2 – </a:t>
            </a:r>
            <a:r>
              <a:rPr lang="en-US" sz="1200" b="1" i="0" u="none" strike="noStrike" kern="1200" cap="none" dirty="0">
                <a:solidFill>
                  <a:schemeClr val="dk1"/>
                </a:solidFill>
                <a:effectLst/>
                <a:latin typeface="Arial"/>
                <a:ea typeface="Arial"/>
                <a:cs typeface="Arial"/>
                <a:sym typeface="Arial"/>
              </a:rPr>
              <a:t>Consequences of rejection</a:t>
            </a:r>
            <a:endParaRPr lang="en-GB"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Refer to Figure 7.4: Consequences of Rejection</a:t>
            </a:r>
            <a:r>
              <a:rPr lang="en-US" sz="1050" b="0" i="0" u="none" strike="noStrike" kern="1200" cap="none" dirty="0">
                <a:solidFill>
                  <a:schemeClr val="dk1"/>
                </a:solidFill>
                <a:effectLst/>
                <a:latin typeface="Arial"/>
                <a:ea typeface="Arial"/>
                <a:cs typeface="Arial"/>
                <a:sym typeface="Arial"/>
              </a:rPr>
              <a:t> </a:t>
            </a:r>
            <a:r>
              <a:rPr lang="en-US" sz="1200" b="0" i="0" u="none" strike="noStrike" kern="1200" cap="none" dirty="0">
                <a:solidFill>
                  <a:schemeClr val="dk1"/>
                </a:solidFill>
                <a:effectLst/>
                <a:latin typeface="Arial"/>
                <a:ea typeface="Arial"/>
                <a:cs typeface="Arial"/>
                <a:sym typeface="Arial"/>
              </a:rPr>
              <a:t> </a:t>
            </a:r>
            <a:r>
              <a:rPr lang="en-US" sz="1050" b="0" i="0" u="none" strike="noStrike" kern="1200" cap="none" dirty="0">
                <a:solidFill>
                  <a:schemeClr val="dk1"/>
                </a:solidFill>
                <a:effectLst/>
                <a:latin typeface="Arial"/>
                <a:ea typeface="Arial"/>
                <a:cs typeface="Arial"/>
                <a:sym typeface="Arial"/>
              </a:rPr>
              <a:t> </a:t>
            </a:r>
            <a:r>
              <a:rPr lang="en-US" sz="1200" b="0" i="0" u="none" strike="noStrike" kern="1200" cap="none" dirty="0">
                <a:solidFill>
                  <a:schemeClr val="dk1"/>
                </a:solidFill>
                <a:effectLst/>
                <a:latin typeface="Arial"/>
                <a:ea typeface="Arial"/>
                <a:cs typeface="Arial"/>
                <a:sym typeface="Arial"/>
              </a:rPr>
              <a:t>This figure is not listed in the template.</a:t>
            </a:r>
            <a:endParaRPr lang="en-GB" sz="1200" b="0" i="0" u="none" strike="noStrike" kern="1200" cap="none" dirty="0">
              <a:solidFill>
                <a:schemeClr val="dk1"/>
              </a:solidFill>
              <a:effectLst/>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20</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628650" lvl="1" indent="-171450">
              <a:buFont typeface="Arial" panose="020B0604020202020204" pitchFamily="34" charset="0"/>
              <a:buChar char="•"/>
            </a:pPr>
            <a:endParaRPr lang="en-US" sz="1200" b="0" i="0" u="none" strike="noStrike" kern="1200" cap="none" dirty="0">
              <a:solidFill>
                <a:schemeClr val="dk1"/>
              </a:solidFill>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21</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indent="0">
              <a:buFont typeface="Arial" pitchFamily="34" charset="0"/>
              <a:buNone/>
            </a:pPr>
            <a:r>
              <a:rPr lang="en-US" b="1" dirty="0"/>
              <a:t>7.6.2: Internal Reactions to Rejection</a:t>
            </a:r>
          </a:p>
          <a:p>
            <a:pPr marL="0" indent="0">
              <a:buFont typeface="Arial" pitchFamily="34" charset="0"/>
              <a:buNone/>
            </a:pPr>
            <a:endParaRPr lang="en-US" b="1" dirty="0"/>
          </a:p>
          <a:p>
            <a:pPr marL="0" indent="0">
              <a:buFont typeface="Arial" pitchFamily="34" charset="0"/>
              <a:buNone/>
            </a:pPr>
            <a:r>
              <a:rPr lang="en-US" b="1" dirty="0"/>
              <a:t>7.6.2: Explain how internal reactions to rejection can affect motivation</a:t>
            </a:r>
          </a:p>
          <a:p>
            <a:pPr marL="0" indent="0">
              <a:buFont typeface="Arial" pitchFamily="34" charset="0"/>
              <a:buNone/>
            </a:pPr>
            <a:endParaRPr lang="en-US" sz="28700" b="1" i="0" u="none" strike="noStrike" kern="1200" cap="none" dirty="0">
              <a:solidFill>
                <a:schemeClr val="dk1"/>
              </a:solidFill>
              <a:latin typeface="Arial"/>
              <a:ea typeface="Arial"/>
              <a:cs typeface="Arial"/>
              <a:sym typeface="Arial"/>
            </a:endParaRPr>
          </a:p>
          <a:p>
            <a:pPr marL="172800" lvl="0" indent="-172800">
              <a:buFont typeface="Arial" pitchFamily="34" charset="0"/>
              <a:buChar char="•"/>
            </a:pPr>
            <a:r>
              <a:rPr lang="en-US" sz="96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The hurt feelings of rejection</a:t>
            </a:r>
            <a:endParaRPr lang="en-GB"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Refer to Figure 7.5: Six Experiences That Cause Hurt Feelings</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All of the experiences that cause hurt feelings involve low relational value in some form or another.</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Why does social reject hurt in ways that other negative events do not?</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Discuss the </a:t>
            </a:r>
            <a:r>
              <a:rPr lang="en-US" sz="1200" b="0" i="0" u="none" strike="noStrike" kern="1200" cap="none" dirty="0" err="1">
                <a:solidFill>
                  <a:schemeClr val="dk1"/>
                </a:solidFill>
                <a:effectLst/>
                <a:latin typeface="Arial"/>
                <a:ea typeface="Arial"/>
                <a:cs typeface="Arial"/>
                <a:sym typeface="Arial"/>
              </a:rPr>
              <a:t>Eisenberger</a:t>
            </a:r>
            <a:r>
              <a:rPr lang="en-US" sz="1200" b="0" i="0" u="none" strike="noStrike" kern="1200" cap="none" dirty="0">
                <a:solidFill>
                  <a:schemeClr val="dk1"/>
                </a:solidFill>
                <a:effectLst/>
                <a:latin typeface="Arial"/>
                <a:ea typeface="Arial"/>
                <a:cs typeface="Arial"/>
                <a:sym typeface="Arial"/>
              </a:rPr>
              <a:t>, </a:t>
            </a:r>
            <a:r>
              <a:rPr lang="en-US" sz="1200" b="0" i="0" u="none" strike="noStrike" kern="1200" cap="none" dirty="0" err="1">
                <a:solidFill>
                  <a:schemeClr val="dk1"/>
                </a:solidFill>
                <a:effectLst/>
                <a:latin typeface="Arial"/>
                <a:ea typeface="Arial"/>
                <a:cs typeface="Arial"/>
                <a:sym typeface="Arial"/>
              </a:rPr>
              <a:t>Leiberman</a:t>
            </a:r>
            <a:r>
              <a:rPr lang="en-US" sz="1200" b="0" i="0" u="none" strike="noStrike" kern="1200" cap="none" dirty="0">
                <a:solidFill>
                  <a:schemeClr val="dk1"/>
                </a:solidFill>
                <a:effectLst/>
                <a:latin typeface="Arial"/>
                <a:ea typeface="Arial"/>
                <a:cs typeface="Arial"/>
                <a:sym typeface="Arial"/>
              </a:rPr>
              <a:t>, and Williams (2003) study with </a:t>
            </a:r>
            <a:r>
              <a:rPr lang="en-US" sz="1200" b="0" i="0" u="none" strike="noStrike" kern="1200" cap="none" dirty="0" err="1">
                <a:solidFill>
                  <a:schemeClr val="dk1"/>
                </a:solidFill>
                <a:effectLst/>
                <a:latin typeface="Arial"/>
                <a:ea typeface="Arial"/>
                <a:cs typeface="Arial"/>
                <a:sym typeface="Arial"/>
              </a:rPr>
              <a:t>Cyberball</a:t>
            </a:r>
            <a:r>
              <a:rPr lang="en-US" sz="1200" b="0" i="0" u="none" strike="noStrike" kern="1200" cap="none" dirty="0">
                <a:solidFill>
                  <a:schemeClr val="dk1"/>
                </a:solidFill>
                <a:effectLst/>
                <a:latin typeface="Arial"/>
                <a:ea typeface="Arial"/>
                <a:cs typeface="Arial"/>
                <a:sym typeface="Arial"/>
              </a:rPr>
              <a:t>.</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Does acetaminophen help treat hurt feelings? Discuss </a:t>
            </a:r>
            <a:r>
              <a:rPr lang="en-US" sz="1200" b="0" i="0" u="none" strike="noStrike" kern="1200" cap="none" dirty="0" err="1">
                <a:solidFill>
                  <a:schemeClr val="dk1"/>
                </a:solidFill>
                <a:effectLst/>
                <a:latin typeface="Arial"/>
                <a:ea typeface="Arial"/>
                <a:cs typeface="Arial"/>
                <a:sym typeface="Arial"/>
              </a:rPr>
              <a:t>DeWall</a:t>
            </a:r>
            <a:r>
              <a:rPr lang="en-US" sz="1200" b="0" i="0" u="none" strike="noStrike" kern="1200" cap="none" dirty="0">
                <a:solidFill>
                  <a:schemeClr val="dk1"/>
                </a:solidFill>
                <a:effectLst/>
                <a:latin typeface="Arial"/>
                <a:ea typeface="Arial"/>
                <a:cs typeface="Arial"/>
                <a:sym typeface="Arial"/>
              </a:rPr>
              <a:t> et al. (2010).</a:t>
            </a:r>
            <a:endParaRPr lang="en-GB" sz="1600" b="0" i="0" u="none" strike="noStrike" kern="1200" cap="none" dirty="0">
              <a:solidFill>
                <a:schemeClr val="dk1"/>
              </a:solidFill>
              <a:effectLst/>
              <a:latin typeface="Arial"/>
              <a:ea typeface="Arial"/>
              <a:cs typeface="Arial"/>
              <a:sym typeface="Arial"/>
            </a:endParaRPr>
          </a:p>
          <a:p>
            <a:pPr marL="1143000" indent="-1143000">
              <a:buFont typeface="Arial" pitchFamily="34" charset="0"/>
              <a:buChar char="•"/>
            </a:pPr>
            <a:endParaRPr lang="en-US" sz="9600" b="1" i="0" u="none" strike="noStrike" kern="1200" cap="none" dirty="0">
              <a:solidFill>
                <a:schemeClr val="dk1"/>
              </a:solidFill>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2 – </a:t>
            </a:r>
            <a:r>
              <a:rPr lang="en-US" sz="1200" b="1" i="0" u="none" strike="noStrike" kern="1200" cap="none" dirty="0">
                <a:solidFill>
                  <a:schemeClr val="dk1"/>
                </a:solidFill>
                <a:effectLst/>
                <a:latin typeface="Arial"/>
                <a:ea typeface="Arial"/>
                <a:cs typeface="Arial"/>
                <a:sym typeface="Arial"/>
              </a:rPr>
              <a:t>Emotional numbness</a:t>
            </a:r>
            <a:endParaRPr lang="en-GB"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Studies show that rejection causes people to become emotionally numb and less likely to help others in need.</a:t>
            </a:r>
            <a:endParaRPr lang="en-GB" sz="1600" b="0" i="0" u="none" strike="noStrike" kern="1200" cap="none" dirty="0">
              <a:solidFill>
                <a:schemeClr val="dk1"/>
              </a:solidFill>
              <a:effectLst/>
              <a:latin typeface="Arial"/>
              <a:ea typeface="Arial"/>
              <a:cs typeface="Arial"/>
              <a:sym typeface="Arial"/>
            </a:endParaRPr>
          </a:p>
          <a:p>
            <a:pPr marL="1143000" indent="-1143000">
              <a:buFont typeface="Arial" pitchFamily="34" charset="0"/>
              <a:buChar char="•"/>
            </a:pPr>
            <a:endParaRPr lang="en-US" sz="9600" b="1" i="0" u="none" strike="noStrike" kern="1200" cap="none" dirty="0">
              <a:solidFill>
                <a:schemeClr val="dk1"/>
              </a:solidFill>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Impaired cognitive functioning</a:t>
            </a:r>
            <a:endParaRPr lang="en-GB"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Refer to Figure 7.6: Effect of Rejection on Test Performance</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Considering a lonely future negatively impacts cognitive functioning.</a:t>
            </a:r>
            <a:endParaRPr lang="en-GB" sz="1800" b="0" i="0" u="none" strike="noStrike" kern="1200" cap="none" dirty="0">
              <a:solidFill>
                <a:schemeClr val="dk1"/>
              </a:solidFill>
              <a:effectLst/>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22</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628650" lvl="1" indent="-171450">
              <a:buFont typeface="Arial" panose="020B0604020202020204" pitchFamily="34" charset="0"/>
              <a:buChar char="•"/>
            </a:pPr>
            <a:endParaRPr lang="en-US" sz="1200" b="0" i="0" u="none" strike="noStrike" kern="1200" cap="none" dirty="0">
              <a:solidFill>
                <a:schemeClr val="dk1"/>
              </a:solidFill>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23</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628650" lvl="1" indent="-171450">
              <a:buFont typeface="Arial" panose="020B0604020202020204" pitchFamily="34" charset="0"/>
              <a:buChar char="•"/>
            </a:pPr>
            <a:endParaRPr lang="en-US" sz="1200" b="0" i="0" u="none" strike="noStrike" kern="1200" cap="none" dirty="0">
              <a:solidFill>
                <a:schemeClr val="dk1"/>
              </a:solidFill>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24</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indent="0">
              <a:buFont typeface="Arial" pitchFamily="34" charset="0"/>
              <a:buNone/>
            </a:pPr>
            <a:r>
              <a:rPr lang="en-US" b="1" dirty="0"/>
              <a:t>7.6.3: Behavioral Reactions to Rejection</a:t>
            </a:r>
          </a:p>
          <a:p>
            <a:pPr marL="0" indent="0">
              <a:buFont typeface="Arial" pitchFamily="34" charset="0"/>
              <a:buNone/>
            </a:pPr>
            <a:endParaRPr lang="en-US" b="1" dirty="0"/>
          </a:p>
          <a:p>
            <a:pPr marL="0" indent="0">
              <a:buFont typeface="Arial" pitchFamily="34" charset="0"/>
              <a:buNone/>
            </a:pPr>
            <a:r>
              <a:rPr lang="en-US" b="1" dirty="0"/>
              <a:t>7.6.3: Explain how behavioral reactions to rejection can affect motivation</a:t>
            </a:r>
          </a:p>
          <a:p>
            <a:pPr marL="0" indent="0">
              <a:buFont typeface="Arial" pitchFamily="34" charset="0"/>
              <a:buNone/>
            </a:pPr>
            <a:endParaRPr lang="en-US" sz="28700" b="1" i="0" u="none" strike="noStrike" kern="1200" cap="none" dirty="0">
              <a:solidFill>
                <a:schemeClr val="dk1"/>
              </a:solidFill>
              <a:latin typeface="Arial"/>
              <a:ea typeface="Arial"/>
              <a:cs typeface="Arial"/>
              <a:sym typeface="Arial"/>
            </a:endParaRPr>
          </a:p>
          <a:p>
            <a:pPr marL="172800" lvl="0" indent="-172800">
              <a:buFont typeface="Arial" pitchFamily="34" charset="0"/>
              <a:buChar char="•"/>
            </a:pPr>
            <a:r>
              <a:rPr lang="en-US" sz="96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Aggression</a:t>
            </a:r>
            <a:endParaRPr lang="en-GB"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Many school shooters have the experience of ostracism in common.</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Two-thirds of school shootings in the United States involved bullying and ostracism.</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Discuss </a:t>
            </a:r>
            <a:r>
              <a:rPr lang="en-US" sz="1200" b="0" i="0" u="none" strike="noStrike" kern="1200" cap="none" dirty="0" err="1">
                <a:solidFill>
                  <a:schemeClr val="dk1"/>
                </a:solidFill>
                <a:effectLst/>
                <a:latin typeface="Arial"/>
                <a:ea typeface="Arial"/>
                <a:cs typeface="Arial"/>
                <a:sym typeface="Arial"/>
              </a:rPr>
              <a:t>Twenge</a:t>
            </a:r>
            <a:r>
              <a:rPr lang="en-US" sz="1200" b="0" i="0" u="none" strike="noStrike" kern="1200" cap="none" dirty="0">
                <a:solidFill>
                  <a:schemeClr val="dk1"/>
                </a:solidFill>
                <a:effectLst/>
                <a:latin typeface="Arial"/>
                <a:ea typeface="Arial"/>
                <a:cs typeface="Arial"/>
                <a:sym typeface="Arial"/>
              </a:rPr>
              <a:t> et al. (2001) and aggression responses.</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Rejection makes people more sensitive to rejection information.</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What can help offset the aggression response to rejection?</a:t>
            </a:r>
            <a:endParaRPr lang="en-GB" sz="1600" b="0" i="0" u="none" strike="noStrike" kern="1200" cap="none" dirty="0">
              <a:solidFill>
                <a:schemeClr val="dk1"/>
              </a:solidFill>
              <a:effectLst/>
              <a:latin typeface="Arial"/>
              <a:ea typeface="Arial"/>
              <a:cs typeface="Arial"/>
              <a:sym typeface="Arial"/>
            </a:endParaRPr>
          </a:p>
          <a:p>
            <a:pPr marL="1143000" indent="-1143000">
              <a:buFont typeface="Arial" pitchFamily="34" charset="0"/>
              <a:buChar char="•"/>
            </a:pPr>
            <a:endParaRPr lang="en-US" sz="9600" b="1" i="0" u="none" strike="noStrike" kern="1200" cap="none" dirty="0">
              <a:solidFill>
                <a:schemeClr val="dk1"/>
              </a:solidFill>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2 – </a:t>
            </a:r>
            <a:r>
              <a:rPr lang="en-US" sz="1200" b="1" i="0" u="none" strike="noStrike" kern="1200" cap="none" dirty="0">
                <a:solidFill>
                  <a:schemeClr val="dk1"/>
                </a:solidFill>
                <a:effectLst/>
                <a:latin typeface="Arial"/>
                <a:ea typeface="Arial"/>
                <a:cs typeface="Arial"/>
                <a:sym typeface="Arial"/>
              </a:rPr>
              <a:t>Impaired self-regulation</a:t>
            </a:r>
            <a:endParaRPr lang="en-GB"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Discuss Tice et al. (2001) and self-defeating behaviors.</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Neuroimaging reveals that rejection decreases activity in the brain that controls regulation.</a:t>
            </a:r>
            <a:endParaRPr lang="en-GB" sz="4000" b="0" i="0" u="none" strike="noStrike" kern="1200" cap="none" dirty="0">
              <a:solidFill>
                <a:schemeClr val="dk1"/>
              </a:solidFill>
              <a:effectLst/>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25</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indent="0">
              <a:buFont typeface="Arial" pitchFamily="34" charset="0"/>
              <a:buNone/>
            </a:pPr>
            <a:r>
              <a:rPr lang="en-IN" b="1" dirty="0"/>
              <a:t>7.6.4: Long-Term Reactions to Rejection</a:t>
            </a:r>
            <a:endParaRPr lang="en-US" b="1" dirty="0"/>
          </a:p>
          <a:p>
            <a:pPr marL="0" indent="0">
              <a:buFont typeface="Arial" pitchFamily="34" charset="0"/>
              <a:buNone/>
            </a:pPr>
            <a:endParaRPr lang="en-US" b="1" dirty="0"/>
          </a:p>
          <a:p>
            <a:pPr marL="0" indent="0">
              <a:buFont typeface="Arial" pitchFamily="34" charset="0"/>
              <a:buNone/>
            </a:pPr>
            <a:r>
              <a:rPr lang="en-IN" b="1" dirty="0"/>
              <a:t>7.6.4: Explain how long-term reactions to rejection can affect motivation</a:t>
            </a:r>
            <a:endParaRPr lang="en-US" b="1" dirty="0"/>
          </a:p>
          <a:p>
            <a:pPr marL="0" indent="0">
              <a:buFont typeface="Arial" pitchFamily="34" charset="0"/>
              <a:buNone/>
            </a:pPr>
            <a:endParaRPr lang="en-US" sz="28700" b="1" i="0" u="none" strike="noStrike" kern="1200" cap="none" dirty="0">
              <a:solidFill>
                <a:schemeClr val="dk1"/>
              </a:solidFill>
              <a:latin typeface="Arial"/>
              <a:ea typeface="Arial"/>
              <a:cs typeface="Arial"/>
              <a:sym typeface="Arial"/>
            </a:endParaRPr>
          </a:p>
          <a:p>
            <a:pPr marL="172800" lvl="0" indent="-172800">
              <a:buFont typeface="Arial" pitchFamily="34" charset="0"/>
              <a:buChar char="•"/>
            </a:pPr>
            <a:r>
              <a:rPr lang="en-US" sz="96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What are the long-term reactions to rejection?</a:t>
            </a:r>
            <a:endParaRPr lang="en-GB"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Chronic teasing, bullying, and ostracism can lead to many negative psychological indicators.</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Long-term rejection can lead to self-destructive behaviors, such as eating disorders or suicide. </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What do we need to do to reduce suicide risks?</a:t>
            </a:r>
            <a:endParaRPr lang="en-GB" sz="4000" b="0" i="0" u="none" strike="noStrike" kern="1200" cap="none" dirty="0">
              <a:solidFill>
                <a:schemeClr val="dk1"/>
              </a:solidFill>
              <a:effectLst/>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26</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3" name="Shape 34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171450" lvl="0"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Humans seek out social connections, form bonds easily, and be reluctant to break bonds once they are formed.</a:t>
            </a:r>
            <a:endParaRPr lang="en-GB" sz="12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According to </a:t>
            </a:r>
            <a:r>
              <a:rPr lang="en-US" sz="1200" b="0" i="0" u="none" strike="noStrike" kern="1200" cap="none" dirty="0" err="1">
                <a:solidFill>
                  <a:schemeClr val="dk1"/>
                </a:solidFill>
                <a:effectLst/>
                <a:latin typeface="Arial"/>
                <a:ea typeface="Arial"/>
                <a:cs typeface="Arial"/>
                <a:sym typeface="Arial"/>
              </a:rPr>
              <a:t>sociometer</a:t>
            </a:r>
            <a:r>
              <a:rPr lang="en-US" sz="1200" b="0" i="0" u="none" strike="noStrike" kern="1200" cap="none" dirty="0">
                <a:solidFill>
                  <a:schemeClr val="dk1"/>
                </a:solidFill>
                <a:effectLst/>
                <a:latin typeface="Arial"/>
                <a:ea typeface="Arial"/>
                <a:cs typeface="Arial"/>
                <a:sym typeface="Arial"/>
              </a:rPr>
              <a:t> theory, self-esteem acts like a gauge. When self-esteem is high, we are accepted by others, and vice versa.</a:t>
            </a:r>
            <a:endParaRPr lang="en-GB" sz="12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People try to present themselves as likeable by emphasizing their similarities or engaging in ingratiation techniques.</a:t>
            </a:r>
            <a:endParaRPr lang="en-GB" sz="12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Research using the minimal group paradigm indicates that people form group bonds quickly and easily, and that once a group is formed, people demonstrate in-group favoritism. According to social identity theory, we automatically categorize people into in-groups and out-groups. According to terror management theory, our groups protect us against the fear of death by promising immortality. According to optimal distinctiveness theory, people strive to strike a balance between assimilation and differentiation.</a:t>
            </a:r>
            <a:endParaRPr lang="en-GB" sz="12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People who feel disconnected from others are more likely to use social media, which helps them feel more connected.</a:t>
            </a:r>
            <a:endParaRPr lang="en-GB" sz="1200" b="0" i="0" u="none" strike="noStrike" kern="1200" cap="none" dirty="0">
              <a:solidFill>
                <a:schemeClr val="dk1"/>
              </a:solidFill>
              <a:effectLst/>
              <a:latin typeface="Arial"/>
              <a:ea typeface="Arial"/>
              <a:cs typeface="Arial"/>
              <a:sym typeface="Arial"/>
            </a:endParaRPr>
          </a:p>
          <a:p>
            <a:pPr marL="171450"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Researchers study ostracism in a variety of methods. Ostracism results in a number of inner reactions, including hurt feelings, numbness, and impaired cognitive functioning. Long-term ostracism is associated with self-destructive behaviors and suicide.</a:t>
            </a:r>
            <a:endParaRPr lang="en-IN" sz="1600" b="0" i="0" u="none" strike="noStrike" kern="1200" cap="none" dirty="0">
              <a:solidFill>
                <a:schemeClr val="dk1"/>
              </a:solidFill>
              <a:effectLst/>
              <a:latin typeface="Arial"/>
              <a:ea typeface="Arial"/>
              <a:cs typeface="Arial"/>
              <a:sym typeface="Arial"/>
            </a:endParaRPr>
          </a:p>
        </p:txBody>
      </p:sp>
      <p:sp>
        <p:nvSpPr>
          <p:cNvPr id="344" name="Shape 34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27</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7" name="Shape 9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200" b="0" i="0" u="none" strike="noStrike" cap="none">
                <a:solidFill>
                  <a:schemeClr val="dk1"/>
                </a:solidFill>
                <a:latin typeface="Arial"/>
                <a:ea typeface="Arial"/>
                <a:cs typeface="Arial"/>
                <a:sym typeface="Arial"/>
              </a:rPr>
              <a:t>Slide 2 is list of textbook LO numbers and statements</a:t>
            </a:r>
          </a:p>
        </p:txBody>
      </p:sp>
      <p:sp>
        <p:nvSpPr>
          <p:cNvPr id="98" name="Shape 9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1" name="Shape 11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171450" lvl="0"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Humans have a fundamental need to belong and to form and maintain lasting, positive relationships.</a:t>
            </a:r>
            <a:endParaRPr lang="en-GB" sz="12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A person’s relational value reflects the degree to which other people value a relationship with them.</a:t>
            </a:r>
            <a:endParaRPr lang="en-GB" sz="12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Self-presentation refers to our attempts to project a positive social impression.</a:t>
            </a:r>
            <a:endParaRPr lang="en-GB" sz="12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Our group memberships are ones that fulfill our need to belong.</a:t>
            </a:r>
            <a:endParaRPr lang="en-GB" sz="1200" b="0"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People often fulfill their need to belong through the use of the Internet and social media.</a:t>
            </a:r>
            <a:endParaRPr lang="en-GB" sz="1200" b="0" i="0" u="none" strike="noStrike" kern="1200" cap="none" dirty="0">
              <a:solidFill>
                <a:schemeClr val="dk1"/>
              </a:solidFill>
              <a:effectLst/>
              <a:latin typeface="Arial"/>
              <a:ea typeface="Arial"/>
              <a:cs typeface="Arial"/>
              <a:sym typeface="Arial"/>
            </a:endParaRPr>
          </a:p>
          <a:p>
            <a:pPr marL="171450"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Ostracism occurs frequently, and it can result in many reactions, short term and long term.</a:t>
            </a:r>
            <a:endParaRPr lang="en-US" sz="2800" b="0" i="0" u="none" strike="noStrike" kern="1200" cap="none" dirty="0">
              <a:solidFill>
                <a:schemeClr val="dk1"/>
              </a:solidFill>
              <a:latin typeface="Arial"/>
              <a:ea typeface="Arial"/>
              <a:cs typeface="Arial"/>
              <a:sym typeface="Arial"/>
            </a:endParaRPr>
          </a:p>
        </p:txBody>
      </p:sp>
      <p:sp>
        <p:nvSpPr>
          <p:cNvPr id="112" name="Shape 11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kern="1200" cap="none" dirty="0">
                <a:solidFill>
                  <a:schemeClr val="dk1"/>
                </a:solidFill>
                <a:effectLst/>
                <a:latin typeface="Arial"/>
                <a:ea typeface="Arial"/>
                <a:cs typeface="Arial"/>
                <a:sym typeface="Arial"/>
              </a:rPr>
              <a:t>7.1: </a:t>
            </a:r>
            <a:r>
              <a:rPr lang="en-IN" sz="1200" b="1" i="0" u="none" strike="noStrike" kern="1200" cap="none" dirty="0" err="1">
                <a:solidFill>
                  <a:schemeClr val="dk1"/>
                </a:solidFill>
                <a:effectLst/>
                <a:latin typeface="Arial"/>
                <a:ea typeface="Arial"/>
                <a:cs typeface="Arial"/>
                <a:sym typeface="Arial"/>
              </a:rPr>
              <a:t>Analyze</a:t>
            </a:r>
            <a:r>
              <a:rPr lang="en-IN" sz="1200" b="1" i="0" u="none" strike="noStrike" kern="1200" cap="none" dirty="0">
                <a:solidFill>
                  <a:schemeClr val="dk1"/>
                </a:solidFill>
                <a:effectLst/>
                <a:latin typeface="Arial"/>
                <a:ea typeface="Arial"/>
                <a:cs typeface="Arial"/>
                <a:sym typeface="Arial"/>
              </a:rPr>
              <a:t> the concept of belonging as a core motive</a:t>
            </a:r>
            <a:endParaRPr lang="en-US" sz="1200" b="1" i="0" u="none" strike="noStrike" kern="1200" cap="none" dirty="0">
              <a:solidFill>
                <a:schemeClr val="dk1"/>
              </a:solidFill>
              <a:effectLst/>
              <a:latin typeface="Arial"/>
              <a:ea typeface="Arial"/>
              <a:cs typeface="Arial"/>
              <a:sym typeface="Arial"/>
            </a:endParaRPr>
          </a:p>
          <a:p>
            <a:pPr marL="0" marR="0" lvl="0" indent="0" algn="l" rtl="0">
              <a:spcBef>
                <a:spcPts val="0"/>
              </a:spcBef>
              <a:buSzPct val="25000"/>
              <a:buNone/>
            </a:pPr>
            <a:endParaRPr lang="en-US" sz="1200" b="1"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Belonging as a core motive</a:t>
            </a:r>
            <a:endParaRPr lang="en-GB"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71% of students report bullying as a problem; 42% report being bullied online/cell phones.</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Belonging is also sometimes referred to as a need for affiliation or need for relatedness.</a:t>
            </a:r>
            <a:endParaRPr lang="en-GB" sz="1600" b="0" i="0" u="none" strike="noStrike" kern="1200" cap="none" dirty="0">
              <a:solidFill>
                <a:schemeClr val="dk1"/>
              </a:solidFill>
              <a:effectLst/>
              <a:latin typeface="Arial"/>
              <a:ea typeface="Arial"/>
              <a:cs typeface="Arial"/>
              <a:sym typeface="Arial"/>
            </a:endParaRPr>
          </a:p>
          <a:p>
            <a:pPr marL="171450" marR="0" lvl="0" indent="-171450" algn="l" rtl="0">
              <a:spcBef>
                <a:spcPts val="0"/>
              </a:spcBef>
              <a:buSzPct val="25000"/>
              <a:buFont typeface="Arial" pitchFamily="34" charset="0"/>
              <a:buChar char="•"/>
            </a:pPr>
            <a:endParaRPr lang="en-US" sz="1200" b="1"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2 – </a:t>
            </a:r>
            <a:r>
              <a:rPr lang="en-US" sz="1200" b="1" i="0" u="none" strike="noStrike" kern="1200" cap="none" dirty="0">
                <a:solidFill>
                  <a:schemeClr val="dk1"/>
                </a:solidFill>
                <a:effectLst/>
                <a:latin typeface="Arial"/>
                <a:ea typeface="Arial"/>
                <a:cs typeface="Arial"/>
                <a:sym typeface="Arial"/>
              </a:rPr>
              <a:t>How do we know belonging is a core motive?</a:t>
            </a:r>
            <a:endParaRPr lang="en-GB"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Within 36 hours of birth, babies prefer human faces.</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Only 3% of mammals practice pair bonding.</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Even loners have ongoing contact with others. When people truly live alone or do not have social connectedness, it is not usually done out of choice.</a:t>
            </a:r>
            <a:endParaRPr lang="en-US" sz="5400" b="1" i="0" u="none" strike="noStrike" kern="1200" cap="none" dirty="0">
              <a:solidFill>
                <a:schemeClr val="dk1"/>
              </a:solidFill>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5</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indent="-256032"/>
            <a:r>
              <a:rPr lang="en-US" b="1" dirty="0"/>
              <a:t>7.1.1: Belonging Elicits Behaviors</a:t>
            </a:r>
          </a:p>
          <a:p>
            <a:pPr lvl="0" indent="-256032"/>
            <a:r>
              <a:rPr lang="en-US" b="1" dirty="0"/>
              <a:t> </a:t>
            </a:r>
          </a:p>
          <a:p>
            <a:pPr lvl="0" indent="-256032"/>
            <a:r>
              <a:rPr lang="en-US" b="1" dirty="0"/>
              <a:t>7.1.1: Analyze how belonging elicits behaviors</a:t>
            </a:r>
          </a:p>
          <a:p>
            <a:pPr lvl="0" indent="-256032"/>
            <a:endParaRPr lang="en-US" sz="1200" b="1" i="0" u="none" strike="noStrike" kern="1200" cap="none" dirty="0">
              <a:solidFill>
                <a:schemeClr val="dk1"/>
              </a:solidFill>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How does belonging elicit behaviors?</a:t>
            </a:r>
            <a:endParaRPr lang="en-GB"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Consider Tom Hanks’ character in </a:t>
            </a:r>
            <a:r>
              <a:rPr lang="en-US" sz="1200" b="0" i="1" u="none" strike="noStrike" kern="1200" cap="none" dirty="0">
                <a:solidFill>
                  <a:schemeClr val="dk1"/>
                </a:solidFill>
                <a:effectLst/>
                <a:latin typeface="Arial"/>
                <a:ea typeface="Arial"/>
                <a:cs typeface="Arial"/>
                <a:sym typeface="Arial"/>
              </a:rPr>
              <a:t>Castaway</a:t>
            </a:r>
            <a:r>
              <a:rPr lang="en-US" sz="1200" b="0" i="0" u="none" strike="noStrike" kern="1200" cap="none" dirty="0">
                <a:solidFill>
                  <a:schemeClr val="dk1"/>
                </a:solidFill>
                <a:effectLst/>
                <a:latin typeface="Arial"/>
                <a:ea typeface="Arial"/>
                <a:cs typeface="Arial"/>
                <a:sym typeface="Arial"/>
              </a:rPr>
              <a:t> and how he created human contact with the volleyball he called Wilson.</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Physical proximity is a major determinant of friendship development and interpersonal attraction.</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How does this relate to dating and friendships in college?</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After a relationship ends, we often try to fill that hole.</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Discuss Sheldon and </a:t>
            </a:r>
            <a:r>
              <a:rPr lang="en-US" sz="1200" b="0" i="0" u="none" strike="noStrike" kern="1200" cap="none" dirty="0" err="1">
                <a:solidFill>
                  <a:schemeClr val="dk1"/>
                </a:solidFill>
                <a:effectLst/>
                <a:latin typeface="Arial"/>
                <a:ea typeface="Arial"/>
                <a:cs typeface="Arial"/>
                <a:sym typeface="Arial"/>
              </a:rPr>
              <a:t>Gunz</a:t>
            </a:r>
            <a:r>
              <a:rPr lang="en-US" sz="1200" b="0" i="0" u="none" strike="noStrike" kern="1200" cap="none" dirty="0">
                <a:solidFill>
                  <a:schemeClr val="dk1"/>
                </a:solidFill>
                <a:effectLst/>
                <a:latin typeface="Arial"/>
                <a:ea typeface="Arial"/>
                <a:cs typeface="Arial"/>
                <a:sym typeface="Arial"/>
              </a:rPr>
              <a:t> (2009) and the personality test challenging belonging.</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Social snacking involves seeking out symbolic reminders of our current or past social connections.</a:t>
            </a:r>
          </a:p>
          <a:p>
            <a:pPr marL="628650" lvl="1" indent="-171450">
              <a:buFont typeface="Arial" pitchFamily="34" charset="0"/>
              <a:buChar char="•"/>
            </a:pPr>
            <a:endParaRPr lang="en-US" sz="1200" b="0" i="0" u="none" strike="noStrike" kern="1200" cap="none" dirty="0">
              <a:solidFill>
                <a:schemeClr val="dk1"/>
              </a:solidFill>
              <a:effectLst/>
              <a:latin typeface="Arial"/>
              <a:ea typeface="Arial"/>
              <a:cs typeface="Arial"/>
              <a:sym typeface="Arial"/>
            </a:endParaRPr>
          </a:p>
          <a:p>
            <a:pPr lvl="0" indent="-256032"/>
            <a:r>
              <a:rPr lang="en-US" b="1" dirty="0"/>
              <a:t>7.1.2: Belonging Produces Positive Outcomes</a:t>
            </a:r>
          </a:p>
          <a:p>
            <a:pPr lvl="0" indent="-256032"/>
            <a:endParaRPr lang="en-US" b="1" dirty="0"/>
          </a:p>
          <a:p>
            <a:pPr lvl="0" indent="-256032"/>
            <a:r>
              <a:rPr lang="en-US" b="1" dirty="0"/>
              <a:t>7.1.2: Explain how belonging produces positive outcomes</a:t>
            </a:r>
          </a:p>
          <a:p>
            <a:pPr lvl="0" indent="-256032"/>
            <a:endParaRPr lang="en-US" sz="5400" b="1" i="0" u="none" strike="noStrike" kern="1200" cap="none" dirty="0">
              <a:solidFill>
                <a:schemeClr val="dk1"/>
              </a:solidFill>
              <a:latin typeface="Arial"/>
              <a:ea typeface="Arial"/>
              <a:cs typeface="Arial"/>
              <a:sym typeface="Arial"/>
            </a:endParaRPr>
          </a:p>
          <a:p>
            <a:pPr marL="172800" lvl="0" indent="-172800">
              <a:buFont typeface="Arial" pitchFamily="34" charset="0"/>
              <a:buChar char="•"/>
            </a:pPr>
            <a:r>
              <a:rPr lang="en-US" sz="54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How does belonging produce positive outcomes?</a:t>
            </a:r>
            <a:endParaRPr lang="en-GB"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Social connections compensated for a lack of speed, ferocity, and strength in our ancestors.</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How does that social connectedness translate to survival in our modern world?</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Studies show that people who report being lonely have increased rates of depression, personality disorders, and suicidal thoughts and behaviors.</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Belonging is associated with more exercise, better diets, and better dental hygiene.</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Being lonely is associated with higher death rates. Discuss </a:t>
            </a:r>
            <a:r>
              <a:rPr lang="en-US" sz="1200" b="0" i="0" u="none" strike="noStrike" kern="1200" cap="none" dirty="0" err="1">
                <a:solidFill>
                  <a:schemeClr val="dk1"/>
                </a:solidFill>
                <a:effectLst/>
                <a:latin typeface="Arial"/>
                <a:ea typeface="Arial"/>
                <a:cs typeface="Arial"/>
                <a:sym typeface="Arial"/>
              </a:rPr>
              <a:t>Luo</a:t>
            </a:r>
            <a:r>
              <a:rPr lang="en-US" sz="1200" b="0" i="0" u="none" strike="noStrike" kern="1200" cap="none" dirty="0">
                <a:solidFill>
                  <a:schemeClr val="dk1"/>
                </a:solidFill>
                <a:effectLst/>
                <a:latin typeface="Arial"/>
                <a:ea typeface="Arial"/>
                <a:cs typeface="Arial"/>
                <a:sym typeface="Arial"/>
              </a:rPr>
              <a:t> et al. (2012) and research with the National Death Index.</a:t>
            </a:r>
            <a:endParaRPr lang="en-US" sz="7200" b="1" i="0" u="none" strike="noStrike" kern="1200" cap="none" dirty="0">
              <a:solidFill>
                <a:schemeClr val="dk1"/>
              </a:solidFill>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6</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lvl="0" indent="-256032"/>
            <a:r>
              <a:rPr lang="en-US" b="1" dirty="0"/>
              <a:t>7.1.3: Belonging Is Universal</a:t>
            </a:r>
          </a:p>
          <a:p>
            <a:pPr lvl="0" indent="-256032"/>
            <a:endParaRPr lang="en-US" b="1" dirty="0"/>
          </a:p>
          <a:p>
            <a:pPr lvl="0" indent="-256032"/>
            <a:r>
              <a:rPr lang="en-US" b="1" dirty="0"/>
              <a:t>7.1.3: Describe the universality of belonging</a:t>
            </a:r>
          </a:p>
          <a:p>
            <a:pPr lvl="0" indent="-256032"/>
            <a:endParaRPr lang="en-US" sz="1200" b="1"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Belonging is universal.</a:t>
            </a:r>
            <a:endParaRPr lang="en-GB"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People in every society belong to small groups.</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Western cultures tend to seek loose relationships, while Eastern cultures seek secure, tight relationships.</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Some people have a stronger “affiliation motive” than others and have high fears of rejection. Men focus on loose bonds with large groups, while women prefer tight, intimate relationships.</a:t>
            </a:r>
            <a:endParaRPr lang="en-GB" sz="1600" b="0" i="0" u="none" strike="noStrike" kern="1200" cap="none" dirty="0">
              <a:solidFill>
                <a:schemeClr val="dk1"/>
              </a:solidFill>
              <a:effectLst/>
              <a:latin typeface="Arial"/>
              <a:ea typeface="Arial"/>
              <a:cs typeface="Arial"/>
              <a:sym typeface="Arial"/>
            </a:endParaRPr>
          </a:p>
          <a:p>
            <a:pPr lvl="0" indent="-256032">
              <a:buFont typeface="Arial" pitchFamily="34" charset="0"/>
              <a:buChar char="•"/>
            </a:pPr>
            <a:endParaRPr lang="en-US" sz="1200" b="1"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2 – </a:t>
            </a:r>
            <a:r>
              <a:rPr lang="en-US" sz="1200" b="1" i="0" u="none" strike="noStrike" kern="1200" cap="none" dirty="0">
                <a:solidFill>
                  <a:schemeClr val="dk1"/>
                </a:solidFill>
                <a:effectLst/>
                <a:latin typeface="Arial"/>
                <a:ea typeface="Arial"/>
                <a:cs typeface="Arial"/>
                <a:sym typeface="Arial"/>
              </a:rPr>
              <a:t>Belonging in the brain</a:t>
            </a:r>
            <a:endParaRPr lang="en-GB"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Social connections are inherently pleasurable.</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Raises the idea that social rejection produces the same effects as physical pain.</a:t>
            </a:r>
            <a:endParaRPr lang="en-GB" sz="1600" b="0" i="0" u="none" strike="noStrike" kern="1200" cap="none" dirty="0">
              <a:solidFill>
                <a:schemeClr val="dk1"/>
              </a:solidFill>
              <a:effectLst/>
              <a:latin typeface="Arial"/>
              <a:ea typeface="Arial"/>
              <a:cs typeface="Arial"/>
              <a:sym typeface="Arial"/>
            </a:endParaRPr>
          </a:p>
          <a:p>
            <a:pPr lvl="0" indent="-256032">
              <a:buFont typeface="Arial" pitchFamily="34" charset="0"/>
              <a:buChar char="•"/>
            </a:pPr>
            <a:endParaRPr lang="en-US" sz="1200" b="1"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3 – </a:t>
            </a:r>
            <a:r>
              <a:rPr lang="en-US" sz="1200" b="1" i="0" u="none" strike="noStrike" kern="1200" cap="none" dirty="0">
                <a:solidFill>
                  <a:schemeClr val="dk1"/>
                </a:solidFill>
                <a:effectLst/>
                <a:latin typeface="Arial"/>
                <a:ea typeface="Arial"/>
                <a:cs typeface="Arial"/>
                <a:sym typeface="Arial"/>
              </a:rPr>
              <a:t>Oxytocin</a:t>
            </a:r>
            <a:endParaRPr lang="en-GB"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Oxytocin plays a role in social affiliation and pair bonding.</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Oxytocin has been influential in treating autism spectrum disorder.</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Oxytocin can help typical people become more social. Refer to </a:t>
            </a:r>
            <a:r>
              <a:rPr lang="en-US" sz="1200" b="0" i="0" u="none" strike="noStrike" kern="1200" cap="none" dirty="0" err="1">
                <a:solidFill>
                  <a:schemeClr val="dk1"/>
                </a:solidFill>
                <a:effectLst/>
                <a:latin typeface="Arial"/>
                <a:ea typeface="Arial"/>
                <a:cs typeface="Arial"/>
                <a:sym typeface="Arial"/>
              </a:rPr>
              <a:t>Kosfeld</a:t>
            </a:r>
            <a:r>
              <a:rPr lang="en-US" sz="1200" b="0" i="0" u="none" strike="noStrike" kern="1200" cap="none" dirty="0">
                <a:solidFill>
                  <a:schemeClr val="dk1"/>
                </a:solidFill>
                <a:effectLst/>
                <a:latin typeface="Arial"/>
                <a:ea typeface="Arial"/>
                <a:cs typeface="Arial"/>
                <a:sym typeface="Arial"/>
              </a:rPr>
              <a:t> et al. (2005) and game of trust.</a:t>
            </a:r>
            <a:endParaRPr lang="en-US" sz="7200" b="1" i="0" u="none" strike="noStrike" kern="1200" cap="none" dirty="0">
              <a:solidFill>
                <a:schemeClr val="dk1"/>
              </a:solidFill>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7</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b="1" dirty="0"/>
              <a:t>7.2: Describe how the </a:t>
            </a:r>
            <a:r>
              <a:rPr lang="en-US" b="1" dirty="0" err="1"/>
              <a:t>sociometer</a:t>
            </a:r>
            <a:r>
              <a:rPr lang="en-US" b="1" dirty="0"/>
              <a:t> theory is related to motivation</a:t>
            </a:r>
            <a:endParaRPr lang="en-US" sz="1200" b="1" i="0" u="none" strike="noStrike" kern="1200" cap="none" dirty="0">
              <a:solidFill>
                <a:schemeClr val="dk1"/>
              </a:solidFill>
              <a:effectLst/>
              <a:latin typeface="Arial"/>
              <a:ea typeface="Arial"/>
              <a:cs typeface="Arial"/>
              <a:sym typeface="Arial"/>
            </a:endParaRPr>
          </a:p>
          <a:p>
            <a:pPr marL="0" marR="0" lvl="0" indent="0" algn="l" rtl="0">
              <a:spcBef>
                <a:spcPts val="0"/>
              </a:spcBef>
              <a:buSzPct val="25000"/>
              <a:buNone/>
            </a:pPr>
            <a:endParaRPr lang="en-US" sz="1200" b="1" i="0" u="none" strike="noStrike" kern="1200" cap="none" dirty="0">
              <a:solidFill>
                <a:schemeClr val="dk1"/>
              </a:solidFill>
              <a:effectLst/>
              <a:latin typeface="Arial"/>
              <a:ea typeface="Arial"/>
              <a:cs typeface="Arial"/>
              <a:sym typeface="Arial"/>
            </a:endParaRPr>
          </a:p>
          <a:p>
            <a:pPr marL="171450" lvl="0" indent="-171450">
              <a:buFont typeface="Arial" pitchFamily="34" charset="0"/>
              <a:buChar char="•"/>
            </a:pPr>
            <a:r>
              <a:rPr lang="en-US" sz="1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What is </a:t>
            </a:r>
            <a:r>
              <a:rPr lang="en-US" sz="1200" b="1" i="0" u="none" strike="noStrike" kern="1200" cap="none" dirty="0" err="1">
                <a:solidFill>
                  <a:schemeClr val="dk1"/>
                </a:solidFill>
                <a:effectLst/>
                <a:latin typeface="Arial"/>
                <a:ea typeface="Arial"/>
                <a:cs typeface="Arial"/>
                <a:sym typeface="Arial"/>
              </a:rPr>
              <a:t>sociometer</a:t>
            </a:r>
            <a:r>
              <a:rPr lang="en-US" sz="1200" b="1" i="0" u="none" strike="noStrike" kern="1200" cap="none" dirty="0">
                <a:solidFill>
                  <a:schemeClr val="dk1"/>
                </a:solidFill>
                <a:effectLst/>
                <a:latin typeface="Arial"/>
                <a:ea typeface="Arial"/>
                <a:cs typeface="Arial"/>
                <a:sym typeface="Arial"/>
              </a:rPr>
              <a:t> theory?</a:t>
            </a:r>
            <a:endParaRPr lang="en-GB"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Our attempts to maximize acceptance and reduce rejection is an effort to enhance relational value.</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Both positive and negative behaviors are linked to increasing our relational value.</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Self-esteem is influenced heavily by our sense of belonging.</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The </a:t>
            </a:r>
            <a:r>
              <a:rPr lang="en-US" sz="1200" b="0" i="0" u="none" strike="noStrike" kern="1200" cap="none" dirty="0" err="1">
                <a:solidFill>
                  <a:schemeClr val="dk1"/>
                </a:solidFill>
                <a:effectLst/>
                <a:latin typeface="Arial"/>
                <a:ea typeface="Arial"/>
                <a:cs typeface="Arial"/>
                <a:sym typeface="Arial"/>
              </a:rPr>
              <a:t>sociometer</a:t>
            </a:r>
            <a:r>
              <a:rPr lang="en-US" sz="1200" b="0" i="0" u="none" strike="noStrike" kern="1200" cap="none" dirty="0">
                <a:solidFill>
                  <a:schemeClr val="dk1"/>
                </a:solidFill>
                <a:effectLst/>
                <a:latin typeface="Arial"/>
                <a:ea typeface="Arial"/>
                <a:cs typeface="Arial"/>
                <a:sym typeface="Arial"/>
              </a:rPr>
              <a:t> monitors social relationships and gives a warning when one is in danger of being rejected.</a:t>
            </a:r>
          </a:p>
          <a:p>
            <a:pPr marL="628650" lvl="1" indent="-171450">
              <a:buFont typeface="Arial" pitchFamily="34" charset="0"/>
              <a:buChar char="•"/>
            </a:pPr>
            <a:endParaRPr lang="en-US" sz="1200" b="0" i="0" u="none" strike="noStrike" kern="1200" cap="none" dirty="0">
              <a:solidFill>
                <a:schemeClr val="dk1"/>
              </a:solidFill>
              <a:effectLst/>
              <a:latin typeface="Arial"/>
              <a:ea typeface="Arial"/>
              <a:cs typeface="Arial"/>
              <a:sym typeface="Arial"/>
            </a:endParaRPr>
          </a:p>
          <a:p>
            <a:pPr marL="0" indent="0">
              <a:buFont typeface="Arial" pitchFamily="34" charset="0"/>
              <a:buNone/>
            </a:pPr>
            <a:r>
              <a:rPr lang="en-US" b="1" dirty="0"/>
              <a:t>7.2.1: Does Acceptance Boost Self-Esteem and Rejection Reduce It?</a:t>
            </a:r>
          </a:p>
          <a:p>
            <a:pPr marL="0" indent="0">
              <a:buFont typeface="Arial" pitchFamily="34" charset="0"/>
              <a:buNone/>
            </a:pPr>
            <a:endParaRPr lang="en-US" b="1" dirty="0"/>
          </a:p>
          <a:p>
            <a:pPr marL="0" indent="0">
              <a:buFont typeface="Arial" pitchFamily="34" charset="0"/>
              <a:buNone/>
            </a:pPr>
            <a:r>
              <a:rPr lang="en-US" b="1" dirty="0"/>
              <a:t>7.2.1: Explain the concepts that influence self-esteem</a:t>
            </a:r>
          </a:p>
          <a:p>
            <a:pPr marL="0" indent="0">
              <a:buFont typeface="Arial" pitchFamily="34" charset="0"/>
              <a:buNone/>
            </a:pPr>
            <a:endParaRPr lang="en-US" sz="7200" b="1" i="0" u="none" strike="noStrike" kern="1200" cap="none" dirty="0">
              <a:solidFill>
                <a:schemeClr val="dk1"/>
              </a:solidFill>
              <a:latin typeface="Arial"/>
              <a:ea typeface="Arial"/>
              <a:cs typeface="Arial"/>
              <a:sym typeface="Arial"/>
            </a:endParaRPr>
          </a:p>
          <a:p>
            <a:pPr marL="172800" lvl="0" indent="-172800">
              <a:buFont typeface="Arial" pitchFamily="34" charset="0"/>
              <a:buChar char="•"/>
            </a:pPr>
            <a:r>
              <a:rPr lang="en-US" sz="7200" b="1" i="0" u="none" strike="noStrike" kern="1200" cap="none" dirty="0">
                <a:solidFill>
                  <a:schemeClr val="dk1"/>
                </a:solidFill>
                <a:latin typeface="Arial"/>
                <a:ea typeface="Arial"/>
                <a:cs typeface="Arial"/>
                <a:sym typeface="Arial"/>
              </a:rPr>
              <a:t>Point 1 – </a:t>
            </a:r>
            <a:r>
              <a:rPr lang="en-US" sz="1200" b="1" i="0" u="none" strike="noStrike" kern="1200" cap="none" dirty="0">
                <a:solidFill>
                  <a:schemeClr val="dk1"/>
                </a:solidFill>
                <a:effectLst/>
                <a:latin typeface="Arial"/>
                <a:ea typeface="Arial"/>
                <a:cs typeface="Arial"/>
                <a:sym typeface="Arial"/>
              </a:rPr>
              <a:t>Does acceptance boost self-esteem?</a:t>
            </a:r>
            <a:endParaRPr lang="en-GB" sz="1600" b="1"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Refer to Figure 7.1: Effect of Group Exclusion on Self-Esteem.</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Discuss Leary et al. (1995) and group exclusion study.</a:t>
            </a:r>
            <a:endParaRPr lang="en-GB" sz="1600" b="0" i="0" u="none" strike="noStrike" kern="1200" cap="none" dirty="0">
              <a:solidFill>
                <a:schemeClr val="dk1"/>
              </a:solidFill>
              <a:effectLst/>
              <a:latin typeface="Arial"/>
              <a:ea typeface="Arial"/>
              <a:cs typeface="Arial"/>
              <a:sym typeface="Arial"/>
            </a:endParaRPr>
          </a:p>
          <a:p>
            <a:pPr marL="628650" lvl="1" indent="-171450">
              <a:buFont typeface="Arial" pitchFamily="34" charset="0"/>
              <a:buChar char="•"/>
            </a:pPr>
            <a:r>
              <a:rPr lang="en-US" sz="1200" b="0" i="0" u="none" strike="noStrike" kern="1200" cap="none" dirty="0">
                <a:solidFill>
                  <a:schemeClr val="dk1"/>
                </a:solidFill>
                <a:effectLst/>
                <a:latin typeface="Arial"/>
                <a:ea typeface="Arial"/>
                <a:cs typeface="Arial"/>
                <a:sym typeface="Arial"/>
              </a:rPr>
              <a:t>Self-esteem decreases with rejection from strangers, people we desire, and even by non-sentient beings.</a:t>
            </a:r>
            <a:endParaRPr lang="en-US" sz="9600" b="1" i="0" u="none" strike="noStrike" kern="1200" cap="none" dirty="0">
              <a:solidFill>
                <a:schemeClr val="dk1"/>
              </a:solidFill>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8</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628650" lvl="1" indent="-171450">
              <a:buFont typeface="Arial" panose="020B0604020202020204" pitchFamily="34" charset="0"/>
              <a:buChar char="•"/>
            </a:pPr>
            <a:endParaRPr lang="en-US" sz="1200" b="0" i="0" u="none" strike="noStrike" kern="1200" cap="none" dirty="0">
              <a:solidFill>
                <a:schemeClr val="dk1"/>
              </a:solidFill>
              <a:latin typeface="Arial"/>
              <a:ea typeface="Arial"/>
              <a:cs typeface="Arial"/>
              <a:sym typeface="Arial"/>
            </a:endParaRP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9</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 name="Shape 1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20" name="Shape 2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21" name="Shape 2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4" name="Shape 2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25" name="Shape 25" descr="Pearson Logo"/>
          <p:cNvPicPr preferRelativeResize="0"/>
          <p:nvPr/>
        </p:nvPicPr>
        <p:blipFill rotWithShape="1">
          <a:blip r:embed="rId2">
            <a:alphaModFix/>
          </a:blip>
          <a:srcRect/>
          <a:stretch/>
        </p:blipFill>
        <p:spPr>
          <a:xfrm>
            <a:off x="457200" y="6376789"/>
            <a:ext cx="917999" cy="27991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lank">
    <p:spTree>
      <p:nvGrpSpPr>
        <p:cNvPr id="1" name="Shape 78"/>
        <p:cNvGrpSpPr/>
        <p:nvPr/>
      </p:nvGrpSpPr>
      <p:grpSpPr>
        <a:xfrm>
          <a:off x="0" y="0"/>
          <a:ext cx="0" cy="0"/>
          <a:chOff x="0" y="0"/>
          <a:chExt cx="0" cy="0"/>
        </a:xfrm>
      </p:grpSpPr>
      <p:sp>
        <p:nvSpPr>
          <p:cNvPr id="80" name="Shape 80"/>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
        <p:nvSpPr>
          <p:cNvPr id="5" name="Shape 83"/>
          <p:cNvSpPr txBox="1"/>
          <p:nvPr userDrawn="1"/>
        </p:nvSpPr>
        <p:spPr>
          <a:xfrm>
            <a:off x="1600200" y="6429344"/>
            <a:ext cx="7162799" cy="200054"/>
          </a:xfrm>
          <a:prstGeom prst="rect">
            <a:avLst/>
          </a:prstGeom>
          <a:noFill/>
          <a:ln>
            <a:noFill/>
          </a:ln>
        </p:spPr>
        <p:txBody>
          <a:bodyPr lIns="91425" tIns="45700" rIns="91425" bIns="45700" anchor="t" anchorCtr="0">
            <a:noAutofit/>
          </a:bodyPr>
          <a:lstStyle/>
          <a:p>
            <a:pPr lvl="0" algn="r">
              <a:buClr>
                <a:schemeClr val="dk1"/>
              </a:buClr>
              <a:buSzPct val="25000"/>
            </a:pPr>
            <a:r>
              <a:rPr lang="en-IN" sz="700" dirty="0">
                <a:solidFill>
                  <a:schemeClr val="dk1"/>
                </a:solidFill>
              </a:rPr>
              <a:t>Copyright © 2018 Pearson Education, Inc. All Rights Reserved</a:t>
            </a:r>
            <a:endParaRPr lang="en-US" sz="700" b="0" i="0" u="none" strike="noStrike" cap="none" dirty="0">
              <a:solidFill>
                <a:schemeClr val="dk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Learning Objectives">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8" name="Shape 2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93471" algn="l" rtl="0">
              <a:spcBef>
                <a:spcPts val="1500"/>
              </a:spcBef>
              <a:buClr>
                <a:srgbClr val="007FA3"/>
              </a:buClr>
              <a:buSzPct val="25000"/>
              <a:buFont typeface="Arial"/>
              <a:buChar char="•"/>
              <a:defRPr sz="1600" b="0" i="0" u="none" strike="noStrike" cap="none">
                <a:solidFill>
                  <a:schemeClr val="dk1"/>
                </a:solidFill>
                <a:latin typeface="Arial"/>
                <a:ea typeface="Arial"/>
                <a:cs typeface="Arial"/>
                <a:sym typeface="Arial"/>
              </a:defRPr>
            </a:lvl1pPr>
            <a:lvl2pPr marL="569913" marR="0" lvl="1" indent="-188912"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0" name="Shape 30"/>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1" name="Shape 31"/>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8" name="Shape 83"/>
          <p:cNvSpPr txBox="1"/>
          <p:nvPr userDrawn="1"/>
        </p:nvSpPr>
        <p:spPr>
          <a:xfrm>
            <a:off x="1600200" y="6429344"/>
            <a:ext cx="7162799" cy="200054"/>
          </a:xfrm>
          <a:prstGeom prst="rect">
            <a:avLst/>
          </a:prstGeom>
          <a:noFill/>
          <a:ln>
            <a:noFill/>
          </a:ln>
        </p:spPr>
        <p:txBody>
          <a:bodyPr lIns="91425" tIns="45700" rIns="91425" bIns="45700" anchor="t" anchorCtr="0">
            <a:noAutofit/>
          </a:bodyPr>
          <a:lstStyle/>
          <a:p>
            <a:pPr lvl="0" algn="r">
              <a:buClr>
                <a:schemeClr val="dk1"/>
              </a:buClr>
              <a:buSzPct val="25000"/>
            </a:pPr>
            <a:r>
              <a:rPr lang="en-IN" sz="700" dirty="0">
                <a:solidFill>
                  <a:schemeClr val="dk1"/>
                </a:solidFill>
              </a:rPr>
              <a:t>Copyright © 2018 Pearson Education, Inc. All Rights Reserved</a:t>
            </a:r>
            <a:endParaRPr lang="en-US" sz="700" b="0" i="0" u="none" strike="noStrike" cap="none" dirty="0">
              <a:solidFill>
                <a:schemeClr val="dk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4" name="Shape 3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7" name="Shape 3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8" name="Shape 83"/>
          <p:cNvSpPr txBox="1"/>
          <p:nvPr userDrawn="1"/>
        </p:nvSpPr>
        <p:spPr>
          <a:xfrm>
            <a:off x="1600200" y="6429344"/>
            <a:ext cx="7162799" cy="200054"/>
          </a:xfrm>
          <a:prstGeom prst="rect">
            <a:avLst/>
          </a:prstGeom>
          <a:noFill/>
          <a:ln>
            <a:noFill/>
          </a:ln>
        </p:spPr>
        <p:txBody>
          <a:bodyPr lIns="91425" tIns="45700" rIns="91425" bIns="45700" anchor="t" anchorCtr="0">
            <a:noAutofit/>
          </a:bodyPr>
          <a:lstStyle/>
          <a:p>
            <a:pPr lvl="0" algn="r">
              <a:buClr>
                <a:schemeClr val="dk1"/>
              </a:buClr>
              <a:buSzPct val="25000"/>
            </a:pPr>
            <a:r>
              <a:rPr lang="en-IN" sz="700" dirty="0">
                <a:solidFill>
                  <a:schemeClr val="dk1"/>
                </a:solidFill>
              </a:rPr>
              <a:t>Copyright © 2018 Pearson Education, Inc. All Rights Reserved</a:t>
            </a:r>
            <a:endParaRPr lang="en-US" sz="700" b="0" i="0" u="none" strike="noStrike" cap="none" dirty="0">
              <a:solidFill>
                <a:schemeClr val="dk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8"/>
        <p:cNvGrpSpPr/>
        <p:nvPr/>
      </p:nvGrpSpPr>
      <p:grpSpPr>
        <a:xfrm>
          <a:off x="0" y="0"/>
          <a:ext cx="0" cy="0"/>
          <a:chOff x="0" y="0"/>
          <a:chExt cx="0" cy="0"/>
        </a:xfrm>
      </p:grpSpPr>
      <p:sp>
        <p:nvSpPr>
          <p:cNvPr id="39" name="Shape 39"/>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40" name="Shape 40"/>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1" name="Shape 41"/>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7" name="Shape 47"/>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8" name="Shape 48"/>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0" name="Shape 50"/>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1" name="Shape 51"/>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Figure + Caption">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4" name="Shape 54"/>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
        <p:nvSpPr>
          <p:cNvPr id="7" name="Shape 83"/>
          <p:cNvSpPr txBox="1"/>
          <p:nvPr userDrawn="1"/>
        </p:nvSpPr>
        <p:spPr>
          <a:xfrm>
            <a:off x="1600200" y="6429344"/>
            <a:ext cx="7162799" cy="200054"/>
          </a:xfrm>
          <a:prstGeom prst="rect">
            <a:avLst/>
          </a:prstGeom>
          <a:noFill/>
          <a:ln>
            <a:noFill/>
          </a:ln>
        </p:spPr>
        <p:txBody>
          <a:bodyPr lIns="91425" tIns="45700" rIns="91425" bIns="45700" anchor="t" anchorCtr="0">
            <a:noAutofit/>
          </a:bodyPr>
          <a:lstStyle/>
          <a:p>
            <a:pPr lvl="0" algn="r">
              <a:buClr>
                <a:schemeClr val="dk1"/>
              </a:buClr>
              <a:buSzPct val="25000"/>
            </a:pPr>
            <a:r>
              <a:rPr lang="en-IN" sz="700" dirty="0">
                <a:solidFill>
                  <a:schemeClr val="dk1"/>
                </a:solidFill>
              </a:rPr>
              <a:t>Copyright © 2018 Pearson Education, Inc. All Rights Reserved</a:t>
            </a:r>
            <a:endParaRPr lang="en-US" sz="700" b="0" i="0" u="none" strike="noStrike" cap="none" dirty="0">
              <a:solidFill>
                <a:schemeClr val="dk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and Two Content">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2" name="Shape 62"/>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3" name="Shape 63"/>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5" name="Shape 6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9" name="Shape 69"/>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71" name="Shape 7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12">
            <a:alphaModFix/>
          </a:blip>
          <a:srcRect/>
          <a:stretch/>
        </p:blipFill>
        <p:spPr>
          <a:xfrm>
            <a:off x="457200" y="6376789"/>
            <a:ext cx="917999" cy="27991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revel-ise.pearson.com/eps/sanvan/api/item/300a91ff-e80c-461d-8498-2d4064da0799/1/file/burkley-ms-1e_Revel_v1/OPS/xhtml/bm01_pg0002.xhtml#P7001013404000000000000000003CA4"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lvl="0">
              <a:buSzPct val="25000"/>
            </a:pPr>
            <a:r>
              <a:rPr lang="en-IN" dirty="0" err="1"/>
              <a:t>Burkley</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90" name="Shape 90"/>
          <p:cNvSpPr txBox="1">
            <a:spLocks noGrp="1"/>
          </p:cNvSpPr>
          <p:nvPr>
            <p:ph type="body" idx="1"/>
          </p:nvPr>
        </p:nvSpPr>
        <p:spPr>
          <a:xfrm>
            <a:off x="457200" y="816429"/>
            <a:ext cx="8229600" cy="4789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2000" b="0" i="0" u="none" strike="noStrike" cap="none" dirty="0">
                <a:solidFill>
                  <a:srgbClr val="007FA3"/>
                </a:solidFill>
                <a:latin typeface="Arial"/>
                <a:ea typeface="Arial"/>
                <a:cs typeface="Arial"/>
                <a:sym typeface="Arial"/>
              </a:rPr>
              <a:t>First edition </a:t>
            </a:r>
          </a:p>
        </p:txBody>
      </p:sp>
      <p:pic>
        <p:nvPicPr>
          <p:cNvPr id="5122" name="Picture 2" descr="Front Cover: Motivation Science, First Edition by Edward Burkley/Melissa Burkley"/>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rot="10800000" flipH="1" flipV="1">
            <a:off x="478938" y="1705907"/>
            <a:ext cx="3374450" cy="4317972"/>
          </a:xfrm>
          <a:prstGeom prst="rect">
            <a:avLst/>
          </a:prstGeom>
          <a:noFill/>
          <a:extLst>
            <a:ext uri="{909E8E84-426E-40DD-AFC4-6F175D3DCCD1}">
              <a14:hiddenFill xmlns:a14="http://schemas.microsoft.com/office/drawing/2010/main">
                <a:solidFill>
                  <a:srgbClr val="FFFFFF"/>
                </a:solidFill>
              </a14:hiddenFill>
            </a:ext>
          </a:extLst>
        </p:spPr>
      </p:pic>
      <p:sp>
        <p:nvSpPr>
          <p:cNvPr id="92" name="Shape 92"/>
          <p:cNvSpPr txBox="1">
            <a:spLocks noGrp="1"/>
          </p:cNvSpPr>
          <p:nvPr>
            <p:ph type="body" idx="2"/>
          </p:nvPr>
        </p:nvSpPr>
        <p:spPr>
          <a:xfrm>
            <a:off x="5029200" y="1600200"/>
            <a:ext cx="3657600" cy="1600198"/>
          </a:xfrm>
          <a:prstGeom prst="rect">
            <a:avLst/>
          </a:prstGeom>
          <a:noFill/>
          <a:ln>
            <a:noFill/>
          </a:ln>
        </p:spPr>
        <p:txBody>
          <a:bodyPr lIns="0" tIns="0" rIns="0" bIns="0" anchor="b" anchorCtr="0">
            <a:noAutofit/>
          </a:bodyPr>
          <a:lstStyle/>
          <a:p>
            <a:pPr marL="0" marR="0" lvl="0" indent="0" algn="l" rtl="0">
              <a:spcBef>
                <a:spcPts val="0"/>
              </a:spcBef>
              <a:buClr>
                <a:srgbClr val="007FA3"/>
              </a:buClr>
              <a:buSzPct val="25000"/>
              <a:buFont typeface="Arial"/>
              <a:buNone/>
            </a:pPr>
            <a:r>
              <a:rPr lang="en-US" sz="3000" b="0" i="0" u="none" strike="noStrike" cap="none" dirty="0">
                <a:solidFill>
                  <a:schemeClr val="dk1"/>
                </a:solidFill>
                <a:latin typeface="Arial"/>
                <a:ea typeface="Arial"/>
                <a:cs typeface="Arial"/>
                <a:sym typeface="Arial"/>
              </a:rPr>
              <a:t>Chapter 7</a:t>
            </a:r>
          </a:p>
        </p:txBody>
      </p:sp>
      <p:sp>
        <p:nvSpPr>
          <p:cNvPr id="93" name="Shape 93"/>
          <p:cNvSpPr txBox="1">
            <a:spLocks noGrp="1"/>
          </p:cNvSpPr>
          <p:nvPr>
            <p:ph type="body" idx="3"/>
          </p:nvPr>
        </p:nvSpPr>
        <p:spPr>
          <a:xfrm>
            <a:off x="5029200" y="3200400"/>
            <a:ext cx="3657600" cy="2925763"/>
          </a:xfrm>
          <a:prstGeom prst="rect">
            <a:avLst/>
          </a:prstGeom>
          <a:noFill/>
          <a:ln>
            <a:noFill/>
          </a:ln>
        </p:spPr>
        <p:txBody>
          <a:bodyPr lIns="0" tIns="0" rIns="0" bIns="0" anchor="t" anchorCtr="0">
            <a:noAutofit/>
          </a:bodyPr>
          <a:lstStyle/>
          <a:p>
            <a:pPr lvl="0">
              <a:buSzPct val="25000"/>
            </a:pPr>
            <a:r>
              <a:rPr lang="en-GB" dirty="0"/>
              <a:t>Belonging</a:t>
            </a:r>
            <a:endParaRPr lang="en-US" dirty="0"/>
          </a:p>
        </p:txBody>
      </p:sp>
      <p:sp>
        <p:nvSpPr>
          <p:cNvPr id="9" name="Shape 83"/>
          <p:cNvSpPr txBox="1"/>
          <p:nvPr/>
        </p:nvSpPr>
        <p:spPr>
          <a:xfrm>
            <a:off x="1600200" y="6429344"/>
            <a:ext cx="7162799" cy="200054"/>
          </a:xfrm>
          <a:prstGeom prst="rect">
            <a:avLst/>
          </a:prstGeom>
          <a:noFill/>
          <a:ln>
            <a:noFill/>
          </a:ln>
        </p:spPr>
        <p:txBody>
          <a:bodyPr lIns="91425" tIns="45700" rIns="91425" bIns="45700" anchor="t" anchorCtr="0">
            <a:noAutofit/>
          </a:bodyPr>
          <a:lstStyle/>
          <a:p>
            <a:pPr lvl="0" algn="r">
              <a:buClr>
                <a:schemeClr val="dk1"/>
              </a:buClr>
              <a:buSzPct val="25000"/>
            </a:pPr>
            <a:r>
              <a:rPr lang="en-IN" sz="700" dirty="0">
                <a:solidFill>
                  <a:schemeClr val="dk1"/>
                </a:solidFill>
              </a:rPr>
              <a:t>Copyright © 2018 Pearson Education, Inc. All Rights Reserved</a:t>
            </a:r>
            <a:endParaRPr lang="en-US" sz="700" b="0" i="0" u="none" strike="noStrike" cap="none" dirty="0">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304800"/>
            <a:ext cx="8229600" cy="914400"/>
          </a:xfrm>
          <a:prstGeom prst="rect">
            <a:avLst/>
          </a:prstGeom>
          <a:noFill/>
          <a:ln>
            <a:noFill/>
          </a:ln>
        </p:spPr>
        <p:txBody>
          <a:bodyPr lIns="0" tIns="0" rIns="0" bIns="0" anchor="b" anchorCtr="0">
            <a:noAutofit/>
          </a:bodyPr>
          <a:lstStyle/>
          <a:p>
            <a:pPr lvl="0">
              <a:buSzPct val="25000"/>
            </a:pPr>
            <a:r>
              <a:rPr lang="en-US" dirty="0"/>
              <a:t>7.3: How We Gain and Maintain Belonging (1 of 2)</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122" name="Shape 122"/>
          <p:cNvSpPr txBox="1">
            <a:spLocks noGrp="1"/>
          </p:cNvSpPr>
          <p:nvPr>
            <p:ph type="body" idx="1"/>
          </p:nvPr>
        </p:nvSpPr>
        <p:spPr>
          <a:xfrm>
            <a:off x="457200" y="1371600"/>
            <a:ext cx="8229600" cy="5181600"/>
          </a:xfrm>
          <a:prstGeom prst="rect">
            <a:avLst/>
          </a:prstGeom>
          <a:noFill/>
          <a:ln>
            <a:noFill/>
          </a:ln>
        </p:spPr>
        <p:txBody>
          <a:bodyPr lIns="0" tIns="0" rIns="0" bIns="0" anchor="t" anchorCtr="0">
            <a:noAutofit/>
          </a:bodyPr>
          <a:lstStyle/>
          <a:p>
            <a:pPr indent="-256032">
              <a:spcBef>
                <a:spcPts val="0"/>
              </a:spcBef>
            </a:pPr>
            <a:r>
              <a:rPr lang="en-US" dirty="0"/>
              <a:t>7.3: Analyze the ways people gain and maintain belonging</a:t>
            </a:r>
          </a:p>
          <a:p>
            <a:pPr lvl="1"/>
            <a:r>
              <a:rPr lang="en-US" dirty="0"/>
              <a:t>How do we gain and maintain belonging?</a:t>
            </a:r>
            <a:endParaRPr lang="en-GB" dirty="0"/>
          </a:p>
          <a:p>
            <a:pPr lvl="2">
              <a:buFont typeface="Arial" pitchFamily="34" charset="0"/>
              <a:buChar char="•"/>
            </a:pPr>
            <a:r>
              <a:rPr lang="en-US" dirty="0"/>
              <a:t>Self-presentation</a:t>
            </a:r>
            <a:endParaRPr lang="en-GB" dirty="0"/>
          </a:p>
          <a:p>
            <a:pPr lvl="2">
              <a:buFont typeface="Arial" pitchFamily="34" charset="0"/>
              <a:buChar char="•"/>
            </a:pPr>
            <a:r>
              <a:rPr lang="en-US" dirty="0"/>
              <a:t>Likeability </a:t>
            </a:r>
            <a:endParaRPr lang="en-GB" dirty="0"/>
          </a:p>
          <a:p>
            <a:pPr lvl="2">
              <a:buFont typeface="Arial" pitchFamily="34" charset="0"/>
              <a:buChar char="•"/>
            </a:pPr>
            <a:r>
              <a:rPr lang="en-US" dirty="0"/>
              <a:t>Competence</a:t>
            </a:r>
          </a:p>
          <a:p>
            <a:pPr indent="-255600">
              <a:buFont typeface="Arial" pitchFamily="34" charset="0"/>
              <a:buChar char="•"/>
            </a:pPr>
            <a:r>
              <a:rPr lang="en-US" dirty="0"/>
              <a:t>7.3.1: Likeability</a:t>
            </a:r>
          </a:p>
          <a:p>
            <a:pPr indent="-255600">
              <a:buFont typeface="Arial" pitchFamily="34" charset="0"/>
              <a:buChar char="•"/>
            </a:pPr>
            <a:r>
              <a:rPr lang="en-US" dirty="0"/>
              <a:t>7.3.1: Explain the relationship between likeability and belonging</a:t>
            </a:r>
          </a:p>
          <a:p>
            <a:pPr lvl="1"/>
            <a:r>
              <a:rPr lang="en-US" dirty="0"/>
              <a:t>The relationship between likeability and belonging</a:t>
            </a:r>
            <a:endParaRPr lang="en-GB" sz="2400" dirty="0"/>
          </a:p>
          <a:p>
            <a:pPr lvl="2">
              <a:buFont typeface="Arial" pitchFamily="34" charset="0"/>
              <a:buChar char="•"/>
            </a:pPr>
            <a:r>
              <a:rPr lang="en-US" dirty="0"/>
              <a:t>Pleasant, friendly, agreeable</a:t>
            </a:r>
            <a:endParaRPr lang="en-GB" sz="2400" dirty="0"/>
          </a:p>
          <a:p>
            <a:pPr lvl="1"/>
            <a:r>
              <a:rPr lang="en-US" dirty="0"/>
              <a:t>Emphasize </a:t>
            </a:r>
            <a:r>
              <a:rPr lang="en-US" b="1" dirty="0"/>
              <a:t>similarity</a:t>
            </a:r>
            <a:endParaRPr lang="en-GB" sz="2400" b="1" dirty="0"/>
          </a:p>
          <a:p>
            <a:pPr lvl="2">
              <a:buFont typeface="Arial" pitchFamily="34" charset="0"/>
              <a:buChar char="•"/>
            </a:pPr>
            <a:r>
              <a:rPr lang="en-US" dirty="0"/>
              <a:t>Primary factor in being liked</a:t>
            </a:r>
            <a:endParaRPr lang="en-GB" sz="2400" dirty="0"/>
          </a:p>
          <a:p>
            <a:pPr lvl="2">
              <a:buFont typeface="Arial" pitchFamily="34" charset="0"/>
              <a:buChar char="•"/>
            </a:pPr>
            <a:r>
              <a:rPr lang="en-US" b="1" dirty="0"/>
              <a:t>Matching hypothesis</a:t>
            </a:r>
            <a:endParaRPr lang="en-GB" sz="2400" b="1" dirty="0"/>
          </a:p>
          <a:p>
            <a:pPr lvl="1"/>
            <a:r>
              <a:rPr lang="en-US" dirty="0"/>
              <a:t>Utilize </a:t>
            </a:r>
            <a:r>
              <a:rPr lang="en-US" b="1" dirty="0"/>
              <a:t>ingratiation</a:t>
            </a:r>
            <a:endParaRPr lang="en-GB" sz="2400" b="1" dirty="0"/>
          </a:p>
          <a:p>
            <a:pPr lvl="2">
              <a:buFont typeface="Arial" pitchFamily="34" charset="0"/>
              <a:buChar char="•"/>
            </a:pPr>
            <a:r>
              <a:rPr lang="en-US" dirty="0"/>
              <a:t>Flattery, praise</a:t>
            </a:r>
            <a:endParaRPr lang="en-US" b="0" i="0" u="none" strike="noStrike" cap="none" dirty="0">
              <a:solidFill>
                <a:schemeClr val="dk1"/>
              </a:solidFill>
              <a:sym typeface="Arial"/>
            </a:endParaRPr>
          </a:p>
        </p:txBody>
      </p:sp>
    </p:spTree>
    <p:extLst>
      <p:ext uri="{BB962C8B-B14F-4D97-AF65-F5344CB8AC3E}">
        <p14:creationId xmlns:p14="http://schemas.microsoft.com/office/powerpoint/2010/main" val="1437342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304800"/>
            <a:ext cx="8229600" cy="914400"/>
          </a:xfrm>
          <a:prstGeom prst="rect">
            <a:avLst/>
          </a:prstGeom>
          <a:noFill/>
          <a:ln>
            <a:noFill/>
          </a:ln>
        </p:spPr>
        <p:txBody>
          <a:bodyPr lIns="0" tIns="0" rIns="0" bIns="0" anchor="b" anchorCtr="0">
            <a:noAutofit/>
          </a:bodyPr>
          <a:lstStyle/>
          <a:p>
            <a:pPr lvl="0">
              <a:buSzPct val="25000"/>
            </a:pPr>
            <a:r>
              <a:rPr lang="en-US" dirty="0"/>
              <a:t>7.3: How We Gain and Maintain Belonging (2 of 2)</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122" name="Shape 122"/>
          <p:cNvSpPr txBox="1">
            <a:spLocks noGrp="1"/>
          </p:cNvSpPr>
          <p:nvPr>
            <p:ph type="body" idx="1"/>
          </p:nvPr>
        </p:nvSpPr>
        <p:spPr>
          <a:xfrm>
            <a:off x="457200" y="1371600"/>
            <a:ext cx="8229600" cy="5181600"/>
          </a:xfrm>
          <a:prstGeom prst="rect">
            <a:avLst/>
          </a:prstGeom>
          <a:noFill/>
          <a:ln>
            <a:noFill/>
          </a:ln>
        </p:spPr>
        <p:txBody>
          <a:bodyPr lIns="0" tIns="0" rIns="0" bIns="0" anchor="t" anchorCtr="0">
            <a:noAutofit/>
          </a:bodyPr>
          <a:lstStyle/>
          <a:p>
            <a:pPr indent="-255600">
              <a:buFont typeface="Arial" pitchFamily="34" charset="0"/>
              <a:buChar char="•"/>
            </a:pPr>
            <a:r>
              <a:rPr lang="en-US" sz="2400" dirty="0"/>
              <a:t>7.3.2: Competence</a:t>
            </a:r>
          </a:p>
          <a:p>
            <a:pPr indent="-255600">
              <a:buFont typeface="Arial" pitchFamily="34" charset="0"/>
              <a:buChar char="•"/>
            </a:pPr>
            <a:r>
              <a:rPr lang="en-US" sz="2400" dirty="0"/>
              <a:t>7.3.2: Explain the relationship between competence and belonging</a:t>
            </a:r>
          </a:p>
          <a:p>
            <a:pPr lvl="1"/>
            <a:r>
              <a:rPr lang="en-US" sz="2400" dirty="0"/>
              <a:t>The relationship between competence and belonging</a:t>
            </a:r>
            <a:endParaRPr lang="en-GB" sz="2400" dirty="0"/>
          </a:p>
          <a:p>
            <a:pPr lvl="2">
              <a:buFont typeface="Arial" pitchFamily="34" charset="0"/>
              <a:buChar char="•"/>
            </a:pPr>
            <a:r>
              <a:rPr lang="en-US" sz="2400" dirty="0"/>
              <a:t>Strive for success</a:t>
            </a:r>
          </a:p>
          <a:p>
            <a:pPr lvl="2">
              <a:buFont typeface="Arial" pitchFamily="34" charset="0"/>
              <a:buChar char="•"/>
            </a:pPr>
            <a:r>
              <a:rPr lang="en-US" sz="2400" b="0" i="1" u="none" strike="noStrike" cap="none" dirty="0">
                <a:solidFill>
                  <a:schemeClr val="accent5"/>
                </a:solidFill>
                <a:sym typeface="Arial"/>
              </a:rPr>
              <a:t>Others like you if you’re competent!</a:t>
            </a:r>
          </a:p>
          <a:p>
            <a:pPr>
              <a:buFont typeface="Arial" pitchFamily="34" charset="0"/>
              <a:buChar char="•"/>
            </a:pPr>
            <a:r>
              <a:rPr lang="en-US" sz="2400" i="1" dirty="0">
                <a:solidFill>
                  <a:schemeClr val="accent5"/>
                </a:solidFill>
              </a:rPr>
              <a:t>Reciprocal self-disclosure (Sidney </a:t>
            </a:r>
            <a:r>
              <a:rPr lang="en-US" sz="2400" i="1" dirty="0" err="1">
                <a:solidFill>
                  <a:schemeClr val="accent5"/>
                </a:solidFill>
              </a:rPr>
              <a:t>Jourard</a:t>
            </a:r>
            <a:r>
              <a:rPr lang="en-US" sz="2400" i="1" dirty="0">
                <a:solidFill>
                  <a:schemeClr val="accent5"/>
                </a:solidFill>
              </a:rPr>
              <a:t>)</a:t>
            </a:r>
          </a:p>
          <a:p>
            <a:pPr lvl="1">
              <a:buFont typeface="Arial" pitchFamily="34" charset="0"/>
              <a:buChar char="•"/>
            </a:pPr>
            <a:r>
              <a:rPr lang="en-US" sz="2400" b="0" i="1" u="none" strike="noStrike" cap="none" dirty="0">
                <a:solidFill>
                  <a:schemeClr val="accent5"/>
                </a:solidFill>
                <a:sym typeface="Arial"/>
              </a:rPr>
              <a:t>Dev</a:t>
            </a:r>
            <a:r>
              <a:rPr lang="en-US" sz="2400" i="1" dirty="0">
                <a:solidFill>
                  <a:schemeClr val="accent5"/>
                </a:solidFill>
              </a:rPr>
              <a:t>eloping in trust (the glue for friendships</a:t>
            </a:r>
          </a:p>
          <a:p>
            <a:pPr lvl="1">
              <a:buFont typeface="Arial" pitchFamily="34" charset="0"/>
              <a:buChar char="•"/>
            </a:pPr>
            <a:r>
              <a:rPr lang="en-US" sz="2400" b="0" i="1" u="none" strike="noStrike" cap="none" dirty="0">
                <a:solidFill>
                  <a:schemeClr val="accent5"/>
                </a:solidFill>
                <a:sym typeface="Arial"/>
              </a:rPr>
              <a:t>:Friendship is </a:t>
            </a:r>
          </a:p>
          <a:p>
            <a:pPr lvl="2">
              <a:buFont typeface="Arial" pitchFamily="34" charset="0"/>
              <a:buChar char="•"/>
            </a:pPr>
            <a:r>
              <a:rPr lang="en-US" sz="2400" b="0" i="1" u="none" strike="noStrike" cap="none" dirty="0">
                <a:solidFill>
                  <a:schemeClr val="accent5"/>
                </a:solidFill>
                <a:sym typeface="Arial"/>
              </a:rPr>
              <a:t>“wh</a:t>
            </a:r>
            <a:r>
              <a:rPr lang="en-US" sz="2400" i="1" dirty="0">
                <a:solidFill>
                  <a:schemeClr val="accent5"/>
                </a:solidFill>
              </a:rPr>
              <a:t>en people know all about you but like you anyway”</a:t>
            </a:r>
            <a:endParaRPr lang="en-US" sz="2400" b="0" i="1" u="none" strike="noStrike" cap="none" dirty="0">
              <a:solidFill>
                <a:schemeClr val="accent5"/>
              </a:solidFill>
              <a:sym typeface="Arial"/>
            </a:endParaRPr>
          </a:p>
          <a:p>
            <a:pPr lvl="2">
              <a:buFont typeface="Arial" pitchFamily="34" charset="0"/>
              <a:buChar char="•"/>
            </a:pPr>
            <a:endParaRPr lang="en-US" b="0" i="1" u="none" strike="noStrike" cap="none" dirty="0">
              <a:solidFill>
                <a:schemeClr val="accent5"/>
              </a:solidFill>
              <a:sym typeface="Arial"/>
            </a:endParaRPr>
          </a:p>
        </p:txBody>
      </p:sp>
    </p:spTree>
    <p:extLst>
      <p:ext uri="{BB962C8B-B14F-4D97-AF65-F5344CB8AC3E}">
        <p14:creationId xmlns:p14="http://schemas.microsoft.com/office/powerpoint/2010/main" val="1576672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304800"/>
            <a:ext cx="8229600" cy="914400"/>
          </a:xfrm>
          <a:prstGeom prst="rect">
            <a:avLst/>
          </a:prstGeom>
          <a:noFill/>
          <a:ln>
            <a:noFill/>
          </a:ln>
        </p:spPr>
        <p:txBody>
          <a:bodyPr lIns="0" tIns="0" rIns="0" bIns="0" anchor="b" anchorCtr="0">
            <a:noAutofit/>
          </a:bodyPr>
          <a:lstStyle/>
          <a:p>
            <a:pPr lvl="0">
              <a:buSzPct val="25000"/>
            </a:pPr>
            <a:r>
              <a:rPr lang="en-US" dirty="0"/>
              <a:t>7.4: Fulfilling Our Need to Belong Within Groups (1 of 3)</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122" name="Shape 122"/>
          <p:cNvSpPr txBox="1">
            <a:spLocks noGrp="1"/>
          </p:cNvSpPr>
          <p:nvPr>
            <p:ph type="body" idx="1"/>
          </p:nvPr>
        </p:nvSpPr>
        <p:spPr>
          <a:xfrm>
            <a:off x="457200" y="1371600"/>
            <a:ext cx="8229600" cy="5181600"/>
          </a:xfrm>
          <a:prstGeom prst="rect">
            <a:avLst/>
          </a:prstGeom>
          <a:noFill/>
          <a:ln>
            <a:noFill/>
          </a:ln>
        </p:spPr>
        <p:txBody>
          <a:bodyPr lIns="0" tIns="0" rIns="0" bIns="0" anchor="t" anchorCtr="0">
            <a:noAutofit/>
          </a:bodyPr>
          <a:lstStyle/>
          <a:p>
            <a:pPr indent="-255600">
              <a:buFont typeface="Arial" pitchFamily="34" charset="0"/>
              <a:buChar char="•"/>
            </a:pPr>
            <a:r>
              <a:rPr lang="en-US" dirty="0"/>
              <a:t>7.4: Analyze theories that examine how groups help fulfill the need to belong</a:t>
            </a:r>
          </a:p>
          <a:p>
            <a:pPr lvl="1"/>
            <a:r>
              <a:rPr lang="en-US" dirty="0"/>
              <a:t>Why do we want to belong to groups?</a:t>
            </a:r>
            <a:endParaRPr lang="en-GB" sz="2400" dirty="0"/>
          </a:p>
          <a:p>
            <a:pPr lvl="2">
              <a:buFont typeface="Arial" pitchFamily="34" charset="0"/>
              <a:buChar char="•"/>
            </a:pPr>
            <a:r>
              <a:rPr lang="en-US" dirty="0"/>
              <a:t>Minimal group paradigm</a:t>
            </a:r>
            <a:endParaRPr lang="en-GB" sz="2400" dirty="0"/>
          </a:p>
          <a:p>
            <a:pPr lvl="2">
              <a:buFont typeface="Arial" pitchFamily="34" charset="0"/>
              <a:buChar char="•"/>
            </a:pPr>
            <a:r>
              <a:rPr lang="en-US" dirty="0"/>
              <a:t>In-group favoritism </a:t>
            </a:r>
          </a:p>
          <a:p>
            <a:pPr indent="-255600">
              <a:buFont typeface="Arial" pitchFamily="34" charset="0"/>
              <a:buChar char="•"/>
            </a:pPr>
            <a:r>
              <a:rPr lang="en-US" dirty="0"/>
              <a:t>7.4.1: Social Identity Theory (</a:t>
            </a:r>
            <a:r>
              <a:rPr lang="en-US" i="1" dirty="0">
                <a:solidFill>
                  <a:schemeClr val="accent5"/>
                </a:solidFill>
              </a:rPr>
              <a:t>Tajfel)</a:t>
            </a:r>
          </a:p>
          <a:p>
            <a:pPr indent="-255600">
              <a:buFont typeface="Arial" pitchFamily="34" charset="0"/>
              <a:buChar char="•"/>
            </a:pPr>
            <a:r>
              <a:rPr lang="en-US" dirty="0"/>
              <a:t>7.4.1: Describe social identity theory</a:t>
            </a:r>
          </a:p>
          <a:p>
            <a:pPr lvl="1"/>
            <a:r>
              <a:rPr lang="en-US" dirty="0"/>
              <a:t>What is social identity theory?</a:t>
            </a:r>
            <a:endParaRPr lang="en-GB" sz="2400" dirty="0"/>
          </a:p>
          <a:p>
            <a:pPr lvl="2">
              <a:buFont typeface="Arial" pitchFamily="34" charset="0"/>
              <a:buChar char="•"/>
            </a:pPr>
            <a:r>
              <a:rPr lang="en-US" dirty="0"/>
              <a:t>We form groups quickly because our groups represent a major source of self-esteem.</a:t>
            </a:r>
            <a:endParaRPr lang="en-GB" sz="2400" dirty="0"/>
          </a:p>
          <a:p>
            <a:pPr lvl="2">
              <a:buFont typeface="Arial" pitchFamily="34" charset="0"/>
              <a:buChar char="•"/>
            </a:pPr>
            <a:r>
              <a:rPr lang="en-US" dirty="0"/>
              <a:t>Self-esteem from group memberships</a:t>
            </a:r>
            <a:endParaRPr lang="en-GB" sz="2400" dirty="0"/>
          </a:p>
          <a:p>
            <a:pPr lvl="2">
              <a:buFont typeface="Arial" pitchFamily="34" charset="0"/>
              <a:buChar char="•"/>
            </a:pPr>
            <a:r>
              <a:rPr lang="en-US" dirty="0"/>
              <a:t>Favor in-group members</a:t>
            </a:r>
          </a:p>
          <a:p>
            <a:pPr lvl="2">
              <a:buFont typeface="Arial" pitchFamily="34" charset="0"/>
              <a:buChar char="•"/>
            </a:pPr>
            <a:r>
              <a:rPr lang="en-US" b="1" i="1" dirty="0">
                <a:solidFill>
                  <a:schemeClr val="accent5"/>
                </a:solidFill>
              </a:rPr>
              <a:t>(are you more likely to throw an out-group under the bus?</a:t>
            </a:r>
          </a:p>
          <a:p>
            <a:pPr lvl="2">
              <a:buFont typeface="Arial" pitchFamily="34" charset="0"/>
              <a:buChar char="•"/>
            </a:pPr>
            <a:r>
              <a:rPr lang="en-US" b="1" i="1" dirty="0">
                <a:solidFill>
                  <a:schemeClr val="accent5"/>
                </a:solidFill>
              </a:rPr>
              <a:t>Especially after sniffing oxytocin?</a:t>
            </a:r>
          </a:p>
          <a:p>
            <a:pPr lvl="2">
              <a:buFont typeface="Arial" pitchFamily="34" charset="0"/>
              <a:buChar char="•"/>
            </a:pPr>
            <a:endParaRPr lang="en-US" b="1" i="1" dirty="0">
              <a:solidFill>
                <a:schemeClr val="accent5"/>
              </a:solidFill>
            </a:endParaRPr>
          </a:p>
          <a:p>
            <a:pPr lvl="2">
              <a:buFont typeface="Arial" pitchFamily="34" charset="0"/>
              <a:buChar char="•"/>
            </a:pPr>
            <a:endParaRPr lang="en-US" b="0" i="0" u="none" strike="noStrike" cap="none" dirty="0">
              <a:solidFill>
                <a:schemeClr val="dk1"/>
              </a:solidFill>
              <a:sym typeface="Arial"/>
            </a:endParaRPr>
          </a:p>
        </p:txBody>
      </p:sp>
    </p:spTree>
    <p:extLst>
      <p:ext uri="{BB962C8B-B14F-4D97-AF65-F5344CB8AC3E}">
        <p14:creationId xmlns:p14="http://schemas.microsoft.com/office/powerpoint/2010/main" val="1110197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304800"/>
            <a:ext cx="8229600" cy="914400"/>
          </a:xfrm>
          <a:prstGeom prst="rect">
            <a:avLst/>
          </a:prstGeom>
          <a:noFill/>
          <a:ln>
            <a:noFill/>
          </a:ln>
        </p:spPr>
        <p:txBody>
          <a:bodyPr lIns="0" tIns="0" rIns="0" bIns="0" anchor="b" anchorCtr="0">
            <a:noAutofit/>
          </a:bodyPr>
          <a:lstStyle/>
          <a:p>
            <a:pPr lvl="0">
              <a:buSzPct val="25000"/>
            </a:pPr>
            <a:r>
              <a:rPr lang="en-US" dirty="0"/>
              <a:t>7.4: Fulfilling Our Need to Belong Within Groups (2 of 3)</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122" name="Shape 122"/>
          <p:cNvSpPr txBox="1">
            <a:spLocks noGrp="1"/>
          </p:cNvSpPr>
          <p:nvPr>
            <p:ph type="body" idx="1"/>
          </p:nvPr>
        </p:nvSpPr>
        <p:spPr>
          <a:xfrm>
            <a:off x="457200" y="1371600"/>
            <a:ext cx="8229600" cy="5181600"/>
          </a:xfrm>
          <a:prstGeom prst="rect">
            <a:avLst/>
          </a:prstGeom>
          <a:noFill/>
          <a:ln>
            <a:noFill/>
          </a:ln>
        </p:spPr>
        <p:txBody>
          <a:bodyPr lIns="0" tIns="0" rIns="0" bIns="0" anchor="t" anchorCtr="0">
            <a:noAutofit/>
          </a:bodyPr>
          <a:lstStyle/>
          <a:p>
            <a:pPr indent="-255600">
              <a:buFont typeface="Arial" pitchFamily="34" charset="0"/>
              <a:buChar char="•"/>
            </a:pPr>
            <a:r>
              <a:rPr lang="en-US" dirty="0"/>
              <a:t>7.4.2: Terror Management Theory</a:t>
            </a:r>
          </a:p>
          <a:p>
            <a:pPr indent="-255600">
              <a:buFont typeface="Arial" pitchFamily="34" charset="0"/>
              <a:buChar char="•"/>
            </a:pPr>
            <a:r>
              <a:rPr lang="en-US" dirty="0"/>
              <a:t>7.4.2: Explain terror management theory</a:t>
            </a:r>
          </a:p>
          <a:p>
            <a:pPr lvl="1"/>
            <a:r>
              <a:rPr lang="en-US" dirty="0"/>
              <a:t>What is terror management theory?</a:t>
            </a:r>
            <a:endParaRPr lang="en-GB" sz="2400" dirty="0"/>
          </a:p>
          <a:p>
            <a:pPr lvl="2">
              <a:buFont typeface="Arial" pitchFamily="34" charset="0"/>
              <a:buChar char="•"/>
            </a:pPr>
            <a:r>
              <a:rPr lang="en-US" dirty="0"/>
              <a:t>Recognize mortality</a:t>
            </a:r>
            <a:endParaRPr lang="en-GB" sz="2400" dirty="0"/>
          </a:p>
          <a:p>
            <a:pPr lvl="2">
              <a:buFont typeface="Arial" pitchFamily="34" charset="0"/>
              <a:buChar char="•"/>
            </a:pPr>
            <a:r>
              <a:rPr lang="en-US" dirty="0"/>
              <a:t>Coping mechanisms—perceived immortality</a:t>
            </a:r>
            <a:endParaRPr lang="en-GB" sz="2400" dirty="0"/>
          </a:p>
          <a:p>
            <a:pPr lvl="2">
              <a:buFont typeface="Arial" pitchFamily="34" charset="0"/>
              <a:buChar char="•"/>
            </a:pPr>
            <a:r>
              <a:rPr lang="en-US" dirty="0"/>
              <a:t>People cope with the inherent fear of their own death by promoting and defending the groups to which they belong.</a:t>
            </a:r>
            <a:endParaRPr lang="en-GB" sz="2400" dirty="0"/>
          </a:p>
          <a:p>
            <a:pPr lvl="1"/>
            <a:r>
              <a:rPr lang="en-US" dirty="0"/>
              <a:t>Evidence for terror management theory</a:t>
            </a:r>
            <a:endParaRPr lang="en-GB" sz="2400" dirty="0"/>
          </a:p>
          <a:p>
            <a:pPr lvl="2">
              <a:buFont typeface="Arial" pitchFamily="34" charset="0"/>
              <a:buChar char="•"/>
            </a:pPr>
            <a:r>
              <a:rPr lang="en-US" dirty="0"/>
              <a:t>Mortality salience</a:t>
            </a:r>
            <a:endParaRPr lang="en-GB" sz="2400" dirty="0"/>
          </a:p>
          <a:p>
            <a:pPr lvl="2">
              <a:buFont typeface="Arial" pitchFamily="34" charset="0"/>
              <a:buChar char="•"/>
            </a:pPr>
            <a:r>
              <a:rPr lang="en-US" dirty="0"/>
              <a:t>Conformity to group norms</a:t>
            </a:r>
            <a:endParaRPr lang="en-GB" sz="2400" dirty="0"/>
          </a:p>
          <a:p>
            <a:pPr lvl="2">
              <a:buFont typeface="Arial" pitchFamily="34" charset="0"/>
              <a:buChar char="•"/>
            </a:pPr>
            <a:r>
              <a:rPr lang="en-US" dirty="0"/>
              <a:t>Identification with one’s gender and race</a:t>
            </a:r>
            <a:endParaRPr lang="en-GB" sz="2400" dirty="0"/>
          </a:p>
          <a:p>
            <a:pPr lvl="1"/>
            <a:r>
              <a:rPr lang="en-US" dirty="0"/>
              <a:t>Criticisms</a:t>
            </a:r>
            <a:endParaRPr lang="en-GB" sz="2400" dirty="0"/>
          </a:p>
          <a:p>
            <a:pPr lvl="2">
              <a:buFont typeface="Arial" pitchFamily="34" charset="0"/>
              <a:buChar char="•"/>
            </a:pPr>
            <a:r>
              <a:rPr lang="en-US" i="1" dirty="0">
                <a:solidFill>
                  <a:schemeClr val="accent5"/>
                </a:solidFill>
              </a:rPr>
              <a:t>Inconsistent with evolutionary theory</a:t>
            </a:r>
            <a:endParaRPr lang="en-GB" sz="2400" i="1" dirty="0">
              <a:solidFill>
                <a:schemeClr val="accent5"/>
              </a:solidFill>
            </a:endParaRPr>
          </a:p>
          <a:p>
            <a:pPr lvl="2">
              <a:buFont typeface="Arial" pitchFamily="34" charset="0"/>
              <a:buChar char="•"/>
            </a:pPr>
            <a:r>
              <a:rPr lang="en-US" i="1" dirty="0">
                <a:solidFill>
                  <a:schemeClr val="accent5"/>
                </a:solidFill>
              </a:rPr>
              <a:t>Cannot account for behaviors like suicide</a:t>
            </a:r>
            <a:endParaRPr lang="en-GB" sz="2400" i="1" dirty="0">
              <a:solidFill>
                <a:schemeClr val="accent5"/>
              </a:solidFill>
            </a:endParaRPr>
          </a:p>
          <a:p>
            <a:pPr lvl="2">
              <a:buFont typeface="Arial" pitchFamily="34" charset="0"/>
              <a:buChar char="•"/>
            </a:pPr>
            <a:r>
              <a:rPr lang="en-US" i="1" dirty="0">
                <a:solidFill>
                  <a:schemeClr val="accent5"/>
                </a:solidFill>
              </a:rPr>
              <a:t>Uncertainty or meaning can create the same responses</a:t>
            </a:r>
            <a:endParaRPr lang="en-GB" sz="2400" i="1" dirty="0">
              <a:solidFill>
                <a:schemeClr val="accent5"/>
              </a:solidFill>
            </a:endParaRPr>
          </a:p>
          <a:p>
            <a:pPr lvl="2">
              <a:buFont typeface="Arial" pitchFamily="34" charset="0"/>
              <a:buChar char="•"/>
            </a:pPr>
            <a:r>
              <a:rPr lang="en-US" i="1" dirty="0">
                <a:solidFill>
                  <a:schemeClr val="accent5"/>
                </a:solidFill>
              </a:rPr>
              <a:t>Do people actually experience “terror” when thinking about their own death</a:t>
            </a:r>
            <a:r>
              <a:rPr lang="en-US" dirty="0"/>
              <a:t>?</a:t>
            </a:r>
            <a:endParaRPr lang="en-US" b="0" i="0" u="none" strike="noStrike" cap="none" dirty="0">
              <a:solidFill>
                <a:schemeClr val="dk1"/>
              </a:solidFill>
              <a:sym typeface="Arial"/>
            </a:endParaRPr>
          </a:p>
        </p:txBody>
      </p:sp>
    </p:spTree>
    <p:extLst>
      <p:ext uri="{BB962C8B-B14F-4D97-AF65-F5344CB8AC3E}">
        <p14:creationId xmlns:p14="http://schemas.microsoft.com/office/powerpoint/2010/main" val="2309009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descr="&quot;The horizontal axis is labeled with two categories, control and morality salience. The vertical axis is labeled as liking for author and ranges from 5 to 20 in increments 5. The authors are either unfavorable or favorable to the United States. The information given in the graph is as follows:&#10;  ◦ Control Unfavorable- 13.5 Favorable- 14.5 ◦ Morality salience Unfavorable- 9.5 Favorable- 17.5 American reminded of their mortality liked the author who was favorable toward America and disliked the author who was unfavorable.&quot;&#10;"/>
          <p:cNvSpPr txBox="1">
            <a:spLocks noGrp="1"/>
          </p:cNvSpPr>
          <p:nvPr>
            <p:ph type="title"/>
          </p:nvPr>
        </p:nvSpPr>
        <p:spPr>
          <a:xfrm>
            <a:off x="457200" y="228601"/>
            <a:ext cx="8229600" cy="990599"/>
          </a:xfrm>
          <a:prstGeom prst="rect">
            <a:avLst/>
          </a:prstGeom>
          <a:noFill/>
          <a:ln>
            <a:noFill/>
          </a:ln>
        </p:spPr>
        <p:txBody>
          <a:bodyPr lIns="0" tIns="0" rIns="0" bIns="0" anchor="b" anchorCtr="0">
            <a:noAutofit/>
          </a:bodyPr>
          <a:lstStyle/>
          <a:p>
            <a:pPr lvl="0">
              <a:buSzPct val="25000"/>
            </a:pPr>
            <a:r>
              <a:rPr lang="en-US" dirty="0"/>
              <a:t>Figure 7.2: Terror Management Theory</a:t>
            </a:r>
            <a:endParaRPr lang="en-US" sz="3400" b="1" i="0" u="none" strike="noStrike" cap="none" dirty="0">
              <a:solidFill>
                <a:srgbClr val="007FA3"/>
              </a:solidFill>
              <a:latin typeface="Times New Roman"/>
              <a:ea typeface="Times New Roman"/>
              <a:cs typeface="Times New Roman"/>
              <a:sym typeface="Times New Roman"/>
            </a:endParaRPr>
          </a:p>
        </p:txBody>
      </p:sp>
      <p:pic>
        <p:nvPicPr>
          <p:cNvPr id="2050" name="Picture 2" descr="&quot;The horizontal axis is labeled with two categories, control and morality salience. The vertical axis is labeled as liking for author and ranges from 5 to 20 in increments 5. The authors are either unfavorable or favorable to the United States. The information given in the graph is as follows:&#10;  ◦ Control Unfavorable- 13.5 Favorable- 14.5 ◦ Morality salience Unfavorable- 9.5 Favorable- 17.5 American reminded of their mortality liked the author who was favorable toward America and disliked the author who was unfavorable.&quot;&#10;" title="A bar graph compares the response of students in a study for terror management theo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3678" y="1583140"/>
            <a:ext cx="5636646" cy="431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362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304800"/>
            <a:ext cx="8229600" cy="914400"/>
          </a:xfrm>
          <a:prstGeom prst="rect">
            <a:avLst/>
          </a:prstGeom>
          <a:noFill/>
          <a:ln>
            <a:noFill/>
          </a:ln>
        </p:spPr>
        <p:txBody>
          <a:bodyPr lIns="0" tIns="0" rIns="0" bIns="0" anchor="b" anchorCtr="0">
            <a:noAutofit/>
          </a:bodyPr>
          <a:lstStyle/>
          <a:p>
            <a:pPr lvl="0">
              <a:buSzPct val="25000"/>
            </a:pPr>
            <a:r>
              <a:rPr lang="en-US" dirty="0"/>
              <a:t>7.4: Fulfilling Our Need to Belong Within Groups (3 of 3)</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122" name="Shape 122"/>
          <p:cNvSpPr txBox="1">
            <a:spLocks noGrp="1"/>
          </p:cNvSpPr>
          <p:nvPr>
            <p:ph type="body" idx="1"/>
          </p:nvPr>
        </p:nvSpPr>
        <p:spPr>
          <a:xfrm>
            <a:off x="457200" y="1371600"/>
            <a:ext cx="8229600" cy="5181600"/>
          </a:xfrm>
          <a:prstGeom prst="rect">
            <a:avLst/>
          </a:prstGeom>
          <a:noFill/>
          <a:ln>
            <a:noFill/>
          </a:ln>
        </p:spPr>
        <p:txBody>
          <a:bodyPr lIns="0" tIns="0" rIns="0" bIns="0" anchor="t" anchorCtr="0">
            <a:noAutofit/>
          </a:bodyPr>
          <a:lstStyle/>
          <a:p>
            <a:pPr indent="-255600">
              <a:buFont typeface="Arial" pitchFamily="34" charset="0"/>
              <a:buChar char="•"/>
            </a:pPr>
            <a:r>
              <a:rPr lang="en-US" sz="2400" dirty="0"/>
              <a:t>7.4.3: </a:t>
            </a:r>
            <a:r>
              <a:rPr lang="en-US" sz="2400" b="1" dirty="0"/>
              <a:t>Optimal Distinctiveness Theory</a:t>
            </a:r>
          </a:p>
          <a:p>
            <a:pPr indent="-255600">
              <a:buFont typeface="Arial" pitchFamily="34" charset="0"/>
              <a:buChar char="•"/>
            </a:pPr>
            <a:r>
              <a:rPr lang="en-US" sz="2400" dirty="0"/>
              <a:t>7.4.3: Describe optimal distinctiveness theory</a:t>
            </a:r>
          </a:p>
          <a:p>
            <a:pPr lvl="1"/>
            <a:r>
              <a:rPr lang="en-US" sz="2400" dirty="0"/>
              <a:t>What is optimal distinctiveness theory?</a:t>
            </a:r>
            <a:endParaRPr lang="en-GB" sz="2400" dirty="0"/>
          </a:p>
          <a:p>
            <a:pPr lvl="2">
              <a:buFont typeface="Arial" pitchFamily="34" charset="0"/>
              <a:buChar char="•"/>
            </a:pPr>
            <a:r>
              <a:rPr lang="en-US" sz="2400" b="1" dirty="0"/>
              <a:t>Tension between assimilation and differentiation</a:t>
            </a:r>
            <a:endParaRPr lang="en-GB" sz="2400" b="1" dirty="0"/>
          </a:p>
          <a:p>
            <a:pPr lvl="2">
              <a:buFont typeface="Arial" pitchFamily="34" charset="0"/>
              <a:buChar char="•"/>
            </a:pPr>
            <a:r>
              <a:rPr lang="en-US" sz="2400" dirty="0"/>
              <a:t>Define identity in an accepting but selective group.</a:t>
            </a:r>
          </a:p>
        </p:txBody>
      </p:sp>
    </p:spTree>
    <p:extLst>
      <p:ext uri="{BB962C8B-B14F-4D97-AF65-F5344CB8AC3E}">
        <p14:creationId xmlns:p14="http://schemas.microsoft.com/office/powerpoint/2010/main" val="2023231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descr="&quot;The horizontal axis is labeled with two categories, control and morality salience. The vertical axis is labeled as liking for author and ranges from 5 to 20 in increments 5. The authors are either unfavorable or favorable to the United States. The information given in the graph is as follows:&#10;  ◦ Control Unfavorable- 13.5 Favorable- 14.5 ◦ Morality salience Unfavorable- 9.5 Favorable- 17.5 American reminded of their mortality liked the author who was favorable toward America and disliked the author who was unfavorable.&quot;&#10;"/>
          <p:cNvSpPr txBox="1">
            <a:spLocks noGrp="1"/>
          </p:cNvSpPr>
          <p:nvPr>
            <p:ph type="title"/>
          </p:nvPr>
        </p:nvSpPr>
        <p:spPr>
          <a:xfrm>
            <a:off x="457200" y="609601"/>
            <a:ext cx="8229600" cy="990599"/>
          </a:xfrm>
          <a:prstGeom prst="rect">
            <a:avLst/>
          </a:prstGeom>
          <a:noFill/>
          <a:ln>
            <a:noFill/>
          </a:ln>
        </p:spPr>
        <p:txBody>
          <a:bodyPr lIns="0" tIns="0" rIns="0" bIns="0" anchor="b" anchorCtr="0">
            <a:noAutofit/>
          </a:bodyPr>
          <a:lstStyle/>
          <a:p>
            <a:pPr lvl="0">
              <a:buSzPct val="25000"/>
            </a:pPr>
            <a:r>
              <a:rPr lang="en-US" sz="3200" dirty="0"/>
              <a:t>Figure 7.3: Humans Constantly Experience a Tension Between Desires for Assimilation and Differentiation</a:t>
            </a:r>
            <a:endParaRPr lang="en-US" sz="3200" b="1" i="0" u="none" strike="noStrike" cap="none" dirty="0">
              <a:solidFill>
                <a:srgbClr val="007FA3"/>
              </a:solidFill>
              <a:sym typeface="Times New Roman"/>
            </a:endParaRPr>
          </a:p>
        </p:txBody>
      </p:sp>
      <p:pic>
        <p:nvPicPr>
          <p:cNvPr id="3074" name="Picture 2" descr="A figure shows assimilation and differentiation in two arrows pointing away from each other.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1130" y="2330020"/>
            <a:ext cx="6441742" cy="2470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234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304800"/>
            <a:ext cx="8229600" cy="914400"/>
          </a:xfrm>
          <a:prstGeom prst="rect">
            <a:avLst/>
          </a:prstGeom>
          <a:noFill/>
          <a:ln>
            <a:noFill/>
          </a:ln>
        </p:spPr>
        <p:txBody>
          <a:bodyPr lIns="0" tIns="0" rIns="0" bIns="0" anchor="b" anchorCtr="0">
            <a:noAutofit/>
          </a:bodyPr>
          <a:lstStyle/>
          <a:p>
            <a:pPr lvl="0">
              <a:buSzPct val="25000"/>
            </a:pPr>
            <a:r>
              <a:rPr lang="en-US" dirty="0"/>
              <a:t>7.5: Fulfilling Our Need to Belong Within Cyberspace (1 of 2)</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122" name="Shape 122"/>
          <p:cNvSpPr txBox="1">
            <a:spLocks noGrp="1"/>
          </p:cNvSpPr>
          <p:nvPr>
            <p:ph type="body" idx="1"/>
          </p:nvPr>
        </p:nvSpPr>
        <p:spPr>
          <a:xfrm>
            <a:off x="457200" y="1371600"/>
            <a:ext cx="8229600" cy="5181600"/>
          </a:xfrm>
          <a:prstGeom prst="rect">
            <a:avLst/>
          </a:prstGeom>
          <a:noFill/>
          <a:ln>
            <a:noFill/>
          </a:ln>
        </p:spPr>
        <p:txBody>
          <a:bodyPr lIns="0" tIns="0" rIns="0" bIns="0" anchor="t" anchorCtr="0">
            <a:noAutofit/>
          </a:bodyPr>
          <a:lstStyle/>
          <a:p>
            <a:pPr indent="-255600">
              <a:buFont typeface="Arial" pitchFamily="34" charset="0"/>
              <a:buChar char="•"/>
            </a:pPr>
            <a:r>
              <a:rPr lang="en-US" dirty="0"/>
              <a:t>7.5: Compare the psychological outcomes of </a:t>
            </a:r>
            <a:r>
              <a:rPr lang="en-US" b="1" dirty="0"/>
              <a:t>belonging in cyberspace versus real-world interactions</a:t>
            </a:r>
          </a:p>
          <a:p>
            <a:pPr lvl="1"/>
            <a:r>
              <a:rPr lang="en-US" dirty="0"/>
              <a:t>How do we fulfill our need to belong in cyberspace?</a:t>
            </a:r>
            <a:endParaRPr lang="en-GB" sz="2400" dirty="0"/>
          </a:p>
          <a:p>
            <a:pPr lvl="2">
              <a:buFont typeface="Arial" pitchFamily="34" charset="0"/>
              <a:buChar char="•"/>
            </a:pPr>
            <a:r>
              <a:rPr lang="en-US" dirty="0"/>
              <a:t>Communication options</a:t>
            </a:r>
            <a:endParaRPr lang="en-GB" sz="2400" dirty="0"/>
          </a:p>
          <a:p>
            <a:pPr lvl="2">
              <a:buFont typeface="Arial" pitchFamily="34" charset="0"/>
              <a:buChar char="•"/>
            </a:pPr>
            <a:r>
              <a:rPr lang="en-US" dirty="0"/>
              <a:t>Social media</a:t>
            </a:r>
          </a:p>
          <a:p>
            <a:pPr indent="-255600">
              <a:buFont typeface="Arial" pitchFamily="34" charset="0"/>
              <a:buChar char="•"/>
            </a:pPr>
            <a:r>
              <a:rPr lang="en-US" dirty="0"/>
              <a:t>7.5.1: Is Cyberspace Good or Bad for Belonging?</a:t>
            </a:r>
          </a:p>
          <a:p>
            <a:pPr indent="-255600">
              <a:buFont typeface="Arial" pitchFamily="34" charset="0"/>
              <a:buChar char="•"/>
            </a:pPr>
            <a:r>
              <a:rPr lang="en-US" dirty="0"/>
              <a:t>7.5.1: Explain how cyberspace affects belonging</a:t>
            </a:r>
          </a:p>
          <a:p>
            <a:pPr lvl="1"/>
            <a:r>
              <a:rPr lang="en-US" dirty="0"/>
              <a:t>Is cyberspace good or bad for belonging?</a:t>
            </a:r>
            <a:endParaRPr lang="en-GB" sz="2400" dirty="0"/>
          </a:p>
          <a:p>
            <a:pPr lvl="2">
              <a:buFont typeface="Arial" pitchFamily="34" charset="0"/>
              <a:buChar char="•"/>
            </a:pPr>
            <a:r>
              <a:rPr lang="en-US" dirty="0"/>
              <a:t>Mixed studies</a:t>
            </a:r>
            <a:endParaRPr lang="en-GB" sz="2400" dirty="0"/>
          </a:p>
          <a:p>
            <a:pPr lvl="1"/>
            <a:r>
              <a:rPr lang="en-US" dirty="0"/>
              <a:t>Facebook</a:t>
            </a:r>
            <a:endParaRPr lang="en-GB" sz="2400" dirty="0"/>
          </a:p>
          <a:p>
            <a:pPr lvl="2">
              <a:buFont typeface="Arial" pitchFamily="34" charset="0"/>
              <a:buChar char="•"/>
            </a:pPr>
            <a:r>
              <a:rPr lang="en-US" dirty="0"/>
              <a:t>Disconnection</a:t>
            </a:r>
            <a:endParaRPr lang="en-GB" sz="2400" dirty="0"/>
          </a:p>
          <a:p>
            <a:pPr lvl="2">
              <a:buFont typeface="Arial" pitchFamily="34" charset="0"/>
              <a:buChar char="•"/>
            </a:pPr>
            <a:r>
              <a:rPr lang="en-US" dirty="0"/>
              <a:t>Increased connection</a:t>
            </a:r>
            <a:endParaRPr lang="en-GB" sz="2400" dirty="0"/>
          </a:p>
          <a:p>
            <a:pPr lvl="2">
              <a:buFont typeface="Arial" pitchFamily="34" charset="0"/>
              <a:buChar char="•"/>
            </a:pPr>
            <a:r>
              <a:rPr lang="en-US" dirty="0"/>
              <a:t>Temporary fix</a:t>
            </a:r>
          </a:p>
        </p:txBody>
      </p:sp>
    </p:spTree>
    <p:extLst>
      <p:ext uri="{BB962C8B-B14F-4D97-AF65-F5344CB8AC3E}">
        <p14:creationId xmlns:p14="http://schemas.microsoft.com/office/powerpoint/2010/main" val="3736975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304800"/>
            <a:ext cx="8229600" cy="914400"/>
          </a:xfrm>
          <a:prstGeom prst="rect">
            <a:avLst/>
          </a:prstGeom>
          <a:noFill/>
          <a:ln>
            <a:noFill/>
          </a:ln>
        </p:spPr>
        <p:txBody>
          <a:bodyPr lIns="0" tIns="0" rIns="0" bIns="0" anchor="b" anchorCtr="0">
            <a:noAutofit/>
          </a:bodyPr>
          <a:lstStyle/>
          <a:p>
            <a:pPr lvl="0">
              <a:buSzPct val="25000"/>
            </a:pPr>
            <a:r>
              <a:rPr lang="en-US" dirty="0"/>
              <a:t>7.5: Fulfilling Our Need to Belong Within Cyberspace (2 of 2)</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122" name="Shape 122"/>
          <p:cNvSpPr txBox="1">
            <a:spLocks noGrp="1"/>
          </p:cNvSpPr>
          <p:nvPr>
            <p:ph type="body" idx="1"/>
          </p:nvPr>
        </p:nvSpPr>
        <p:spPr>
          <a:xfrm>
            <a:off x="457200" y="1371600"/>
            <a:ext cx="8229600" cy="5181600"/>
          </a:xfrm>
          <a:prstGeom prst="rect">
            <a:avLst/>
          </a:prstGeom>
          <a:noFill/>
          <a:ln>
            <a:noFill/>
          </a:ln>
        </p:spPr>
        <p:txBody>
          <a:bodyPr lIns="0" tIns="0" rIns="0" bIns="0" anchor="t" anchorCtr="0">
            <a:noAutofit/>
          </a:bodyPr>
          <a:lstStyle/>
          <a:p>
            <a:pPr indent="-255600">
              <a:buFont typeface="Arial" pitchFamily="34" charset="0"/>
              <a:buChar char="•"/>
            </a:pPr>
            <a:r>
              <a:rPr lang="en-US" sz="2400" dirty="0"/>
              <a:t>7.5.2: Does Cyberspace Reduce Face-to-Face Contact?</a:t>
            </a:r>
          </a:p>
          <a:p>
            <a:pPr indent="-255600">
              <a:buFont typeface="Arial" pitchFamily="34" charset="0"/>
              <a:buChar char="•"/>
            </a:pPr>
            <a:r>
              <a:rPr lang="en-US" sz="2400" dirty="0"/>
              <a:t>7.5.2: Explain the relationship between cyberspace and face-to-face contact</a:t>
            </a:r>
          </a:p>
          <a:p>
            <a:pPr lvl="1"/>
            <a:r>
              <a:rPr lang="en-US" sz="2400" dirty="0"/>
              <a:t>Does cyberspace reduce face-to-face contact?</a:t>
            </a:r>
            <a:endParaRPr lang="en-GB" sz="2400" dirty="0"/>
          </a:p>
          <a:p>
            <a:pPr lvl="2">
              <a:buFont typeface="Arial" pitchFamily="34" charset="0"/>
              <a:buChar char="•"/>
            </a:pPr>
            <a:r>
              <a:rPr lang="en-US" sz="2400" dirty="0"/>
              <a:t>Unwarranted concern</a:t>
            </a:r>
            <a:endParaRPr lang="en-GB" sz="2400" dirty="0"/>
          </a:p>
          <a:p>
            <a:pPr lvl="2">
              <a:buFont typeface="Arial" pitchFamily="34" charset="0"/>
              <a:buChar char="•"/>
            </a:pPr>
            <a:r>
              <a:rPr lang="en-US" sz="2400" dirty="0"/>
              <a:t>Facilitate relationships</a:t>
            </a:r>
            <a:endParaRPr lang="en-GB" sz="2400" dirty="0"/>
          </a:p>
          <a:p>
            <a:pPr lvl="2">
              <a:buFont typeface="Arial" pitchFamily="34" charset="0"/>
              <a:buChar char="•"/>
            </a:pPr>
            <a:r>
              <a:rPr lang="en-US" sz="2400" dirty="0"/>
              <a:t>Retain connections over long distances</a:t>
            </a:r>
          </a:p>
        </p:txBody>
      </p:sp>
    </p:spTree>
    <p:extLst>
      <p:ext uri="{BB962C8B-B14F-4D97-AF65-F5344CB8AC3E}">
        <p14:creationId xmlns:p14="http://schemas.microsoft.com/office/powerpoint/2010/main" val="597039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304800"/>
            <a:ext cx="8229600" cy="914400"/>
          </a:xfrm>
          <a:prstGeom prst="rect">
            <a:avLst/>
          </a:prstGeom>
          <a:noFill/>
          <a:ln>
            <a:noFill/>
          </a:ln>
        </p:spPr>
        <p:txBody>
          <a:bodyPr lIns="0" tIns="0" rIns="0" bIns="0" anchor="b" anchorCtr="0">
            <a:noAutofit/>
          </a:bodyPr>
          <a:lstStyle/>
          <a:p>
            <a:pPr lvl="0">
              <a:buSzPct val="25000"/>
            </a:pPr>
            <a:r>
              <a:rPr lang="en-US" dirty="0"/>
              <a:t>7.6: Reactions to Loss of Belonging (1 of 5)</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122" name="Shape 122"/>
          <p:cNvSpPr txBox="1">
            <a:spLocks noGrp="1"/>
          </p:cNvSpPr>
          <p:nvPr>
            <p:ph type="body" idx="1"/>
          </p:nvPr>
        </p:nvSpPr>
        <p:spPr>
          <a:xfrm>
            <a:off x="457200" y="1371600"/>
            <a:ext cx="8229600" cy="5181600"/>
          </a:xfrm>
          <a:prstGeom prst="rect">
            <a:avLst/>
          </a:prstGeom>
          <a:noFill/>
          <a:ln>
            <a:noFill/>
          </a:ln>
        </p:spPr>
        <p:txBody>
          <a:bodyPr lIns="0" tIns="0" rIns="0" bIns="0" anchor="t" anchorCtr="0">
            <a:noAutofit/>
          </a:bodyPr>
          <a:lstStyle/>
          <a:p>
            <a:pPr indent="-255600">
              <a:buFont typeface="Arial" pitchFamily="34" charset="0"/>
              <a:buChar char="•"/>
            </a:pPr>
            <a:r>
              <a:rPr lang="en-US" sz="2400" dirty="0"/>
              <a:t>7.6: Analyze how the loss of belonging can affect motivation</a:t>
            </a:r>
          </a:p>
          <a:p>
            <a:pPr lvl="1"/>
            <a:r>
              <a:rPr lang="en-US" sz="2400" dirty="0"/>
              <a:t>What are the reactions to loss of belonging?</a:t>
            </a:r>
            <a:endParaRPr lang="en-GB" sz="2400" dirty="0"/>
          </a:p>
          <a:p>
            <a:pPr lvl="2">
              <a:buFont typeface="Arial" pitchFamily="34" charset="0"/>
              <a:buChar char="•"/>
            </a:pPr>
            <a:r>
              <a:rPr lang="en-US" sz="2400" dirty="0"/>
              <a:t>Ostracism</a:t>
            </a:r>
            <a:endParaRPr lang="en-GB" sz="2400" dirty="0"/>
          </a:p>
          <a:p>
            <a:pPr lvl="2">
              <a:buFont typeface="Arial" pitchFamily="34" charset="0"/>
              <a:buChar char="•"/>
            </a:pPr>
            <a:r>
              <a:rPr lang="en-US" sz="2400" dirty="0"/>
              <a:t>Bullying</a:t>
            </a:r>
            <a:endParaRPr lang="en-GB" sz="2400" dirty="0"/>
          </a:p>
          <a:p>
            <a:pPr lvl="2">
              <a:buFont typeface="Arial" pitchFamily="34" charset="0"/>
              <a:buChar char="•"/>
            </a:pPr>
            <a:r>
              <a:rPr lang="en-US" sz="2400" dirty="0" err="1"/>
              <a:t>Cyberbullying</a:t>
            </a:r>
            <a:endParaRPr lang="en-GB" sz="2400" dirty="0"/>
          </a:p>
          <a:p>
            <a:pPr lvl="2">
              <a:buFont typeface="Arial" pitchFamily="34" charset="0"/>
              <a:buChar char="•"/>
            </a:pPr>
            <a:r>
              <a:rPr lang="en-US" sz="2400" dirty="0"/>
              <a:t>School violence</a:t>
            </a:r>
          </a:p>
        </p:txBody>
      </p:sp>
    </p:spTree>
    <p:extLst>
      <p:ext uri="{BB962C8B-B14F-4D97-AF65-F5344CB8AC3E}">
        <p14:creationId xmlns:p14="http://schemas.microsoft.com/office/powerpoint/2010/main" val="3504444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457200" y="152400"/>
            <a:ext cx="8229600" cy="703050"/>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Times New Roman"/>
              <a:buNone/>
            </a:pPr>
            <a:r>
              <a:rPr lang="en-US" sz="3400" b="1" i="0" u="none" strike="noStrike" cap="none" dirty="0">
                <a:solidFill>
                  <a:srgbClr val="007FA3"/>
                </a:solidFill>
                <a:latin typeface="Times New Roman"/>
                <a:ea typeface="Times New Roman"/>
                <a:cs typeface="Times New Roman"/>
                <a:sym typeface="Times New Roman"/>
              </a:rPr>
              <a:t>Learning Objectives (1 of 2)</a:t>
            </a:r>
          </a:p>
        </p:txBody>
      </p:sp>
      <p:sp>
        <p:nvSpPr>
          <p:cNvPr id="101" name="Shape 101"/>
          <p:cNvSpPr txBox="1">
            <a:spLocks noGrp="1"/>
          </p:cNvSpPr>
          <p:nvPr>
            <p:ph type="body" idx="1"/>
          </p:nvPr>
        </p:nvSpPr>
        <p:spPr>
          <a:xfrm>
            <a:off x="457200" y="1219200"/>
            <a:ext cx="8229600" cy="4800600"/>
          </a:xfrm>
          <a:prstGeom prst="rect">
            <a:avLst/>
          </a:prstGeom>
          <a:noFill/>
          <a:ln>
            <a:noFill/>
          </a:ln>
        </p:spPr>
        <p:txBody>
          <a:bodyPr lIns="0" tIns="0" rIns="0" bIns="0" anchor="t" anchorCtr="0">
            <a:noAutofit/>
          </a:bodyPr>
          <a:lstStyle/>
          <a:p>
            <a:pPr indent="-118871">
              <a:spcBef>
                <a:spcPts val="0"/>
              </a:spcBef>
              <a:buClr>
                <a:schemeClr val="lt1"/>
              </a:buClr>
            </a:pPr>
            <a:r>
              <a:rPr lang="en-US" sz="1600" b="1" i="0" u="none" strike="noStrike" cap="none" dirty="0">
                <a:solidFill>
                  <a:srgbClr val="007FA3"/>
                </a:solidFill>
                <a:latin typeface="Arial"/>
                <a:ea typeface="Arial"/>
                <a:cs typeface="Arial"/>
                <a:sym typeface="Arial"/>
              </a:rPr>
              <a:t>7.1</a:t>
            </a:r>
            <a:r>
              <a:rPr lang="en-US" sz="1600" b="0" i="0" u="none" strike="noStrike" cap="none" dirty="0">
                <a:solidFill>
                  <a:schemeClr val="dk1"/>
                </a:solidFill>
                <a:latin typeface="Arial"/>
                <a:ea typeface="Arial"/>
                <a:cs typeface="Arial"/>
                <a:sym typeface="Arial"/>
              </a:rPr>
              <a:t> </a:t>
            </a:r>
            <a:r>
              <a:rPr lang="en-US" dirty="0"/>
              <a:t>Analyze the concept of belonging as a core motive</a:t>
            </a:r>
            <a:endParaRPr lang="en-IN" dirty="0"/>
          </a:p>
          <a:p>
            <a:pPr lvl="0" indent="-118871">
              <a:buClr>
                <a:schemeClr val="lt1"/>
              </a:buClr>
            </a:pPr>
            <a:r>
              <a:rPr lang="en-US" b="1" dirty="0">
                <a:solidFill>
                  <a:srgbClr val="007FA3"/>
                </a:solidFill>
              </a:rPr>
              <a:t>7.1.1</a:t>
            </a:r>
            <a:r>
              <a:rPr lang="en-US" b="1" dirty="0">
                <a:solidFill>
                  <a:schemeClr val="accent1"/>
                </a:solidFill>
              </a:rPr>
              <a:t> </a:t>
            </a:r>
            <a:r>
              <a:rPr lang="en-US" dirty="0"/>
              <a:t>Analyze how belonging </a:t>
            </a:r>
            <a:r>
              <a:rPr lang="en-US" b="1" dirty="0"/>
              <a:t>elicits behaviors</a:t>
            </a:r>
          </a:p>
          <a:p>
            <a:pPr indent="-118871">
              <a:buClr>
                <a:schemeClr val="lt1"/>
              </a:buClr>
            </a:pPr>
            <a:r>
              <a:rPr lang="en-US" b="1" dirty="0">
                <a:solidFill>
                  <a:srgbClr val="007FA3"/>
                </a:solidFill>
              </a:rPr>
              <a:t>7.1.2</a:t>
            </a:r>
            <a:r>
              <a:rPr lang="en-US" sz="1600" b="1" i="0" u="none" strike="noStrike" cap="none" dirty="0">
                <a:solidFill>
                  <a:schemeClr val="accent1"/>
                </a:solidFill>
                <a:latin typeface="Arial"/>
                <a:ea typeface="Arial"/>
                <a:cs typeface="Arial"/>
                <a:sym typeface="Arial"/>
              </a:rPr>
              <a:t> </a:t>
            </a:r>
            <a:r>
              <a:rPr lang="en-US" dirty="0"/>
              <a:t>Explain how belonging produces </a:t>
            </a:r>
            <a:r>
              <a:rPr lang="en-US" b="1" dirty="0"/>
              <a:t>positive outcomes</a:t>
            </a:r>
            <a:endParaRPr lang="en-IN" b="1" dirty="0"/>
          </a:p>
          <a:p>
            <a:pPr indent="-118871">
              <a:buClr>
                <a:schemeClr val="lt1"/>
              </a:buClr>
            </a:pPr>
            <a:r>
              <a:rPr lang="en-US" b="1" dirty="0">
                <a:solidFill>
                  <a:srgbClr val="007FA3"/>
                </a:solidFill>
              </a:rPr>
              <a:t>7.1.3</a:t>
            </a:r>
            <a:r>
              <a:rPr lang="en-US" b="1" dirty="0">
                <a:solidFill>
                  <a:schemeClr val="accent1"/>
                </a:solidFill>
              </a:rPr>
              <a:t> </a:t>
            </a:r>
            <a:r>
              <a:rPr lang="en-US" dirty="0"/>
              <a:t>Describe the </a:t>
            </a:r>
            <a:r>
              <a:rPr lang="en-US" b="1" dirty="0"/>
              <a:t>universality</a:t>
            </a:r>
            <a:r>
              <a:rPr lang="en-US" dirty="0"/>
              <a:t> of belonging</a:t>
            </a:r>
          </a:p>
          <a:p>
            <a:pPr indent="-118871">
              <a:buClr>
                <a:schemeClr val="lt1"/>
              </a:buClr>
            </a:pPr>
            <a:r>
              <a:rPr lang="en-US" b="1" dirty="0">
                <a:solidFill>
                  <a:srgbClr val="007FA3"/>
                </a:solidFill>
              </a:rPr>
              <a:t>7.2</a:t>
            </a:r>
            <a:r>
              <a:rPr lang="en-US" b="1" dirty="0">
                <a:solidFill>
                  <a:schemeClr val="accent1"/>
                </a:solidFill>
              </a:rPr>
              <a:t> </a:t>
            </a:r>
            <a:r>
              <a:rPr lang="en-US" dirty="0"/>
              <a:t>Describe how the </a:t>
            </a:r>
            <a:r>
              <a:rPr lang="en-US" b="1" dirty="0" err="1"/>
              <a:t>sociometer</a:t>
            </a:r>
            <a:r>
              <a:rPr lang="en-US" dirty="0"/>
              <a:t> theory </a:t>
            </a:r>
            <a:r>
              <a:rPr lang="en-US" b="1" dirty="0"/>
              <a:t>is related to motivation</a:t>
            </a:r>
            <a:endParaRPr lang="en-IN" b="1" dirty="0"/>
          </a:p>
          <a:p>
            <a:pPr indent="-118871">
              <a:buClr>
                <a:schemeClr val="lt1"/>
              </a:buClr>
            </a:pPr>
            <a:r>
              <a:rPr lang="en-US" b="1" dirty="0">
                <a:solidFill>
                  <a:srgbClr val="007FA3"/>
                </a:solidFill>
              </a:rPr>
              <a:t>7.2.1</a:t>
            </a:r>
            <a:r>
              <a:rPr lang="en-US" b="1" dirty="0">
                <a:solidFill>
                  <a:schemeClr val="accent1"/>
                </a:solidFill>
              </a:rPr>
              <a:t> </a:t>
            </a:r>
            <a:r>
              <a:rPr lang="en-US" dirty="0"/>
              <a:t>Explain the </a:t>
            </a:r>
            <a:r>
              <a:rPr lang="en-US" b="1" dirty="0"/>
              <a:t>concepts</a:t>
            </a:r>
            <a:r>
              <a:rPr lang="en-US" dirty="0"/>
              <a:t> that </a:t>
            </a:r>
            <a:r>
              <a:rPr lang="en-US" b="1" dirty="0"/>
              <a:t>influence self-esteem</a:t>
            </a:r>
            <a:endParaRPr lang="en-IN" b="1" dirty="0"/>
          </a:p>
          <a:p>
            <a:pPr indent="-118871">
              <a:buClr>
                <a:schemeClr val="lt1"/>
              </a:buClr>
            </a:pPr>
            <a:r>
              <a:rPr lang="en-US" b="1" dirty="0">
                <a:solidFill>
                  <a:srgbClr val="007FA3"/>
                </a:solidFill>
              </a:rPr>
              <a:t>7.3</a:t>
            </a:r>
            <a:r>
              <a:rPr lang="en-US" b="1" dirty="0">
                <a:solidFill>
                  <a:schemeClr val="accent1"/>
                </a:solidFill>
              </a:rPr>
              <a:t> </a:t>
            </a:r>
            <a:r>
              <a:rPr lang="en-US" dirty="0"/>
              <a:t>Analyze the </a:t>
            </a:r>
            <a:r>
              <a:rPr lang="en-US" b="1" dirty="0"/>
              <a:t>ways</a:t>
            </a:r>
            <a:r>
              <a:rPr lang="en-US" dirty="0"/>
              <a:t> people </a:t>
            </a:r>
            <a:r>
              <a:rPr lang="en-US" b="1" dirty="0"/>
              <a:t>gain and maintain </a:t>
            </a:r>
            <a:r>
              <a:rPr lang="en-US" dirty="0"/>
              <a:t>belonging</a:t>
            </a:r>
            <a:endParaRPr lang="en-IN" dirty="0"/>
          </a:p>
          <a:p>
            <a:pPr indent="-118871">
              <a:buClr>
                <a:schemeClr val="lt1"/>
              </a:buClr>
            </a:pPr>
            <a:r>
              <a:rPr lang="en-US" b="1" dirty="0">
                <a:solidFill>
                  <a:srgbClr val="007FA3"/>
                </a:solidFill>
              </a:rPr>
              <a:t>7.3.1</a:t>
            </a:r>
            <a:r>
              <a:rPr lang="en-US" b="1" dirty="0">
                <a:solidFill>
                  <a:schemeClr val="accent1"/>
                </a:solidFill>
              </a:rPr>
              <a:t> </a:t>
            </a:r>
            <a:r>
              <a:rPr lang="en-US" dirty="0"/>
              <a:t>Explain the </a:t>
            </a:r>
            <a:r>
              <a:rPr lang="en-US" b="1" dirty="0"/>
              <a:t>relationship</a:t>
            </a:r>
            <a:r>
              <a:rPr lang="en-US" dirty="0"/>
              <a:t> between </a:t>
            </a:r>
            <a:r>
              <a:rPr lang="en-US" b="1" dirty="0"/>
              <a:t>likeability and belonging</a:t>
            </a:r>
            <a:endParaRPr lang="en-IN" b="1" dirty="0"/>
          </a:p>
          <a:p>
            <a:pPr indent="-118871">
              <a:buClr>
                <a:schemeClr val="lt1"/>
              </a:buClr>
            </a:pPr>
            <a:r>
              <a:rPr lang="en-US" b="1" dirty="0">
                <a:solidFill>
                  <a:srgbClr val="007FA3"/>
                </a:solidFill>
              </a:rPr>
              <a:t>7.3.2</a:t>
            </a:r>
            <a:r>
              <a:rPr lang="en-US" b="1" dirty="0">
                <a:solidFill>
                  <a:schemeClr val="accent1"/>
                </a:solidFill>
              </a:rPr>
              <a:t> </a:t>
            </a:r>
            <a:r>
              <a:rPr lang="en-US" dirty="0"/>
              <a:t>Explain the </a:t>
            </a:r>
            <a:r>
              <a:rPr lang="en-US" b="1" dirty="0"/>
              <a:t>relationship</a:t>
            </a:r>
            <a:r>
              <a:rPr lang="en-US" dirty="0"/>
              <a:t> between </a:t>
            </a:r>
            <a:r>
              <a:rPr lang="en-US" b="1" dirty="0"/>
              <a:t>competence and belonging</a:t>
            </a:r>
            <a:endParaRPr lang="en-IN" b="1" dirty="0"/>
          </a:p>
          <a:p>
            <a:pPr indent="-118871">
              <a:buClr>
                <a:schemeClr val="lt1"/>
              </a:buClr>
            </a:pPr>
            <a:r>
              <a:rPr lang="en-US" b="1" dirty="0">
                <a:solidFill>
                  <a:srgbClr val="007FA3"/>
                </a:solidFill>
              </a:rPr>
              <a:t>7.4</a:t>
            </a:r>
            <a:r>
              <a:rPr lang="en-US" b="1" dirty="0">
                <a:solidFill>
                  <a:schemeClr val="accent1"/>
                </a:solidFill>
              </a:rPr>
              <a:t> </a:t>
            </a:r>
            <a:r>
              <a:rPr lang="en-US" dirty="0"/>
              <a:t>Analyze </a:t>
            </a:r>
            <a:r>
              <a:rPr lang="en-US" b="1" dirty="0"/>
              <a:t>theories</a:t>
            </a:r>
            <a:r>
              <a:rPr lang="en-US" dirty="0"/>
              <a:t> that examine </a:t>
            </a:r>
            <a:r>
              <a:rPr lang="en-US" b="1" dirty="0"/>
              <a:t>how groups help </a:t>
            </a:r>
            <a:r>
              <a:rPr lang="en-US" dirty="0"/>
              <a:t>fulfill the need to belong</a:t>
            </a:r>
            <a:endParaRPr lang="en-IN" dirty="0"/>
          </a:p>
          <a:p>
            <a:pPr indent="-118871">
              <a:buClr>
                <a:schemeClr val="lt1"/>
              </a:buClr>
            </a:pPr>
            <a:r>
              <a:rPr lang="en-US" b="1" dirty="0">
                <a:solidFill>
                  <a:srgbClr val="007FA3"/>
                </a:solidFill>
              </a:rPr>
              <a:t>7.4.1</a:t>
            </a:r>
            <a:r>
              <a:rPr lang="en-US" b="1" dirty="0">
                <a:solidFill>
                  <a:schemeClr val="accent1"/>
                </a:solidFill>
              </a:rPr>
              <a:t> </a:t>
            </a:r>
            <a:r>
              <a:rPr lang="en-US" dirty="0"/>
              <a:t>Describe </a:t>
            </a:r>
            <a:r>
              <a:rPr lang="en-US" b="1" dirty="0"/>
              <a:t>social identity theory</a:t>
            </a:r>
            <a:endParaRPr lang="en-IN"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304800"/>
            <a:ext cx="8229600" cy="914400"/>
          </a:xfrm>
          <a:prstGeom prst="rect">
            <a:avLst/>
          </a:prstGeom>
          <a:noFill/>
          <a:ln>
            <a:noFill/>
          </a:ln>
        </p:spPr>
        <p:txBody>
          <a:bodyPr lIns="0" tIns="0" rIns="0" bIns="0" anchor="b" anchorCtr="0">
            <a:noAutofit/>
          </a:bodyPr>
          <a:lstStyle/>
          <a:p>
            <a:pPr lvl="0">
              <a:buSzPct val="25000"/>
            </a:pPr>
            <a:r>
              <a:rPr lang="en-US" dirty="0"/>
              <a:t>7.6: Reactions to Loss of Belonging (2 of 5)</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122" name="Shape 122"/>
          <p:cNvSpPr txBox="1">
            <a:spLocks noGrp="1"/>
          </p:cNvSpPr>
          <p:nvPr>
            <p:ph type="body" idx="1"/>
          </p:nvPr>
        </p:nvSpPr>
        <p:spPr>
          <a:xfrm>
            <a:off x="457200" y="1371600"/>
            <a:ext cx="8229600" cy="5181600"/>
          </a:xfrm>
          <a:prstGeom prst="rect">
            <a:avLst/>
          </a:prstGeom>
          <a:noFill/>
          <a:ln>
            <a:noFill/>
          </a:ln>
        </p:spPr>
        <p:txBody>
          <a:bodyPr lIns="0" tIns="0" rIns="0" bIns="0" anchor="t" anchorCtr="0">
            <a:noAutofit/>
          </a:bodyPr>
          <a:lstStyle/>
          <a:p>
            <a:pPr indent="-255600">
              <a:buFont typeface="Arial" pitchFamily="34" charset="0"/>
              <a:buChar char="•"/>
            </a:pPr>
            <a:r>
              <a:rPr lang="en-US" dirty="0"/>
              <a:t>7.6.1: How Researchers Study Ostracism</a:t>
            </a:r>
          </a:p>
          <a:p>
            <a:pPr indent="-255600">
              <a:buFont typeface="Arial" pitchFamily="34" charset="0"/>
              <a:buChar char="•"/>
            </a:pPr>
            <a:r>
              <a:rPr lang="en-US" dirty="0"/>
              <a:t>7.6.1: Describe how researchers study ostracism</a:t>
            </a:r>
          </a:p>
          <a:p>
            <a:pPr lvl="1"/>
            <a:r>
              <a:rPr lang="en-US" dirty="0"/>
              <a:t>Studying ostracism </a:t>
            </a:r>
            <a:r>
              <a:rPr lang="en-GB" dirty="0"/>
              <a:t>From diary entries:</a:t>
            </a:r>
          </a:p>
          <a:p>
            <a:pPr lvl="1"/>
            <a:r>
              <a:rPr lang="en-US" i="1" dirty="0">
                <a:solidFill>
                  <a:schemeClr val="accent5"/>
                </a:solidFill>
              </a:rPr>
              <a:t>Over 1/3 from a friend, relative, or romantic partner</a:t>
            </a:r>
            <a:endParaRPr lang="en-GB" i="1" dirty="0">
              <a:solidFill>
                <a:schemeClr val="accent5"/>
              </a:solidFill>
            </a:endParaRPr>
          </a:p>
          <a:p>
            <a:pPr lvl="2">
              <a:buFont typeface="Arial" pitchFamily="34" charset="0"/>
              <a:buChar char="•"/>
            </a:pPr>
            <a:r>
              <a:rPr lang="en-US" dirty="0"/>
              <a:t>“Life Alone” technique</a:t>
            </a:r>
          </a:p>
          <a:p>
            <a:pPr lvl="3">
              <a:buFont typeface="Arial" pitchFamily="34" charset="0"/>
              <a:buChar char="•"/>
            </a:pPr>
            <a:r>
              <a:rPr lang="en-US" dirty="0"/>
              <a:t>Personality inventory and feedback </a:t>
            </a:r>
          </a:p>
          <a:p>
            <a:pPr lvl="4">
              <a:buFont typeface="Arial" pitchFamily="34" charset="0"/>
              <a:buChar char="•"/>
            </a:pPr>
            <a:r>
              <a:rPr lang="en-US" dirty="0">
                <a:solidFill>
                  <a:schemeClr val="accent5"/>
                </a:solidFill>
              </a:rPr>
              <a:t>Made the Ps aggressive</a:t>
            </a:r>
          </a:p>
          <a:p>
            <a:pPr lvl="2">
              <a:buFont typeface="Arial" pitchFamily="34" charset="0"/>
              <a:buChar char="•"/>
            </a:pPr>
            <a:r>
              <a:rPr lang="en-US" dirty="0"/>
              <a:t>“Get Acquainted” technique</a:t>
            </a:r>
          </a:p>
          <a:p>
            <a:pPr lvl="3">
              <a:buFont typeface="Arial" pitchFamily="34" charset="0"/>
              <a:buChar char="•"/>
            </a:pPr>
            <a:r>
              <a:rPr lang="en-US" sz="1800" i="1" dirty="0">
                <a:solidFill>
                  <a:schemeClr val="accent5"/>
                </a:solidFill>
              </a:rPr>
              <a:t>One P is left out of group membership</a:t>
            </a:r>
            <a:endParaRPr lang="en-GB" sz="1800" i="1" dirty="0">
              <a:solidFill>
                <a:schemeClr val="accent5"/>
              </a:solidFill>
            </a:endParaRPr>
          </a:p>
          <a:p>
            <a:pPr lvl="2">
              <a:buFont typeface="Arial" pitchFamily="34" charset="0"/>
              <a:buChar char="•"/>
            </a:pPr>
            <a:r>
              <a:rPr lang="en-US" dirty="0" err="1"/>
              <a:t>Cyberball</a:t>
            </a:r>
            <a:endParaRPr lang="en-US" dirty="0"/>
          </a:p>
          <a:p>
            <a:pPr lvl="3">
              <a:buFont typeface="Arial" pitchFamily="34" charset="0"/>
              <a:buChar char="•"/>
            </a:pPr>
            <a:r>
              <a:rPr lang="en-US" sz="1800" dirty="0">
                <a:solidFill>
                  <a:schemeClr val="accent5"/>
                </a:solidFill>
              </a:rPr>
              <a:t>Kip Williams invention</a:t>
            </a:r>
            <a:endParaRPr lang="en-GB" sz="1800" dirty="0">
              <a:solidFill>
                <a:schemeClr val="accent5"/>
              </a:solidFill>
            </a:endParaRPr>
          </a:p>
          <a:p>
            <a:pPr lvl="1"/>
            <a:r>
              <a:rPr lang="en-US" dirty="0"/>
              <a:t>Consequences of rejection</a:t>
            </a:r>
            <a:endParaRPr lang="en-GB" sz="2400" dirty="0"/>
          </a:p>
          <a:p>
            <a:pPr lvl="2">
              <a:buFont typeface="Arial" pitchFamily="34" charset="0"/>
              <a:buChar char="•"/>
            </a:pPr>
            <a:r>
              <a:rPr lang="en-US" dirty="0"/>
              <a:t>Internal </a:t>
            </a:r>
            <a:r>
              <a:rPr lang="en-US" sz="1800" i="1" dirty="0">
                <a:solidFill>
                  <a:schemeClr val="accent5"/>
                </a:solidFill>
              </a:rPr>
              <a:t>(brain level – structures same as ones for pain/</a:t>
            </a:r>
            <a:r>
              <a:rPr lang="en-US" sz="1800" i="1" dirty="0" err="1">
                <a:solidFill>
                  <a:schemeClr val="accent5"/>
                </a:solidFill>
              </a:rPr>
              <a:t>pleare</a:t>
            </a:r>
            <a:r>
              <a:rPr lang="en-US" sz="1800" i="1" dirty="0">
                <a:solidFill>
                  <a:schemeClr val="accent5"/>
                </a:solidFill>
              </a:rPr>
              <a:t>)</a:t>
            </a:r>
          </a:p>
          <a:p>
            <a:pPr lvl="3">
              <a:buFont typeface="Arial" pitchFamily="34" charset="0"/>
              <a:buChar char="•"/>
            </a:pPr>
            <a:r>
              <a:rPr lang="en-US" dirty="0">
                <a:solidFill>
                  <a:schemeClr val="accent5"/>
                </a:solidFill>
              </a:rPr>
              <a:t>anterior cingulate cortex (ACC)</a:t>
            </a:r>
            <a:endParaRPr lang="en-GB" sz="1800" i="1" dirty="0">
              <a:solidFill>
                <a:schemeClr val="accent5"/>
              </a:solidFill>
            </a:endParaRPr>
          </a:p>
          <a:p>
            <a:pPr lvl="2">
              <a:buFont typeface="Arial" pitchFamily="34" charset="0"/>
              <a:buChar char="•"/>
            </a:pPr>
            <a:r>
              <a:rPr lang="en-US" dirty="0"/>
              <a:t>Behavioral – </a:t>
            </a:r>
            <a:r>
              <a:rPr lang="en-US" i="1" dirty="0">
                <a:solidFill>
                  <a:schemeClr val="accent5"/>
                </a:solidFill>
              </a:rPr>
              <a:t>borrow a pet</a:t>
            </a:r>
            <a:endParaRPr lang="en-GB" sz="2400" i="1" dirty="0">
              <a:solidFill>
                <a:schemeClr val="accent5"/>
              </a:solidFill>
            </a:endParaRPr>
          </a:p>
          <a:p>
            <a:pPr lvl="2">
              <a:buFont typeface="Arial" pitchFamily="34" charset="0"/>
              <a:buChar char="•"/>
            </a:pPr>
            <a:r>
              <a:rPr lang="en-US" dirty="0"/>
              <a:t>Long term</a:t>
            </a:r>
          </a:p>
        </p:txBody>
      </p:sp>
    </p:spTree>
    <p:extLst>
      <p:ext uri="{BB962C8B-B14F-4D97-AF65-F5344CB8AC3E}">
        <p14:creationId xmlns:p14="http://schemas.microsoft.com/office/powerpoint/2010/main" val="2804518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6" name="Shape 121"/>
          <p:cNvSpPr txBox="1">
            <a:spLocks noGrp="1"/>
          </p:cNvSpPr>
          <p:nvPr>
            <p:ph type="title"/>
          </p:nvPr>
        </p:nvSpPr>
        <p:spPr>
          <a:prstGeom prst="rect">
            <a:avLst/>
          </a:prstGeom>
          <a:noFill/>
          <a:ln>
            <a:noFill/>
          </a:ln>
        </p:spPr>
        <p:txBody>
          <a:bodyPr lIns="0" tIns="0" rIns="0" bIns="0" anchor="b" anchorCtr="0">
            <a:noAutofit/>
          </a:bodyPr>
          <a:lstStyle/>
          <a:p>
            <a:pPr lvl="0">
              <a:buSzPct val="25000"/>
            </a:pPr>
            <a:r>
              <a:rPr lang="en-US" dirty="0"/>
              <a:t>Figure 7.4: </a:t>
            </a:r>
            <a:r>
              <a:rPr lang="en-GB" dirty="0"/>
              <a:t>Consequences of Rejection</a:t>
            </a:r>
            <a:endParaRPr lang="en-US" sz="3400" i="0" u="none" strike="noStrike" cap="none" dirty="0">
              <a:solidFill>
                <a:srgbClr val="007FA3"/>
              </a:solidFill>
              <a:sym typeface="Times New Roman"/>
            </a:endParaRPr>
          </a:p>
        </p:txBody>
      </p:sp>
      <p:pic>
        <p:nvPicPr>
          <p:cNvPr id="6147" name="Picture 3" descr="&quot;The details under each consequence are as follows:&#10;  Internal reactions:&#10;  ◦Low self-esteem &#10; ◦ Hurt feelings &#10; ◦ Numbness &#10; ◦ Impaired cognitions &#10; Behavioral reactions: &#10; ◦ Aggression &#10; ◦ Self-regulation &#10; Long-term reactions: &#10; ◦ Self-destructive behavior&#10;  ◦ Suicide&#10; The details in the hotspot are as follows:&#10; Hotspot 1 &#10; Location: Next to “Internal Reactions”&#10; Label: Internal Reactions&#10; Text: &#10; • Low self-esteem&#10; • Hurt feelings&#10; • Numbness&#10; • Impaired cognitions&#10; Hotspot 2 &#10; Location: Next to “Behavioral Reactions”&#10; Label: Behavioral Reactions&#10; Text: &#10; • Aggression&#10; • Self-regulation&#10; Hotspot 3 &#10; Location: Next to “Long-Term Reactions”&#10; Label: Long-Term Reactions&#10; Text: &#10; • Self-destructive behavior&#10; • Suicide&quot;&#10;" title="A diagram shows the consequences of rejection as internal reactions, behavioral reactions, and long-term reac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1504" y="1447800"/>
            <a:ext cx="5540992" cy="4566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2483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304800"/>
            <a:ext cx="8229600" cy="914400"/>
          </a:xfrm>
          <a:prstGeom prst="rect">
            <a:avLst/>
          </a:prstGeom>
          <a:noFill/>
          <a:ln>
            <a:noFill/>
          </a:ln>
        </p:spPr>
        <p:txBody>
          <a:bodyPr lIns="0" tIns="0" rIns="0" bIns="0" anchor="b" anchorCtr="0">
            <a:noAutofit/>
          </a:bodyPr>
          <a:lstStyle/>
          <a:p>
            <a:pPr lvl="0">
              <a:buSzPct val="25000"/>
            </a:pPr>
            <a:r>
              <a:rPr lang="en-US" dirty="0"/>
              <a:t>7.6: Reactions to Loss of Belonging (3 of 5)</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122" name="Shape 122"/>
          <p:cNvSpPr txBox="1">
            <a:spLocks noGrp="1"/>
          </p:cNvSpPr>
          <p:nvPr>
            <p:ph type="body" idx="1"/>
          </p:nvPr>
        </p:nvSpPr>
        <p:spPr>
          <a:xfrm>
            <a:off x="457200" y="1371600"/>
            <a:ext cx="8229600" cy="5181600"/>
          </a:xfrm>
          <a:prstGeom prst="rect">
            <a:avLst/>
          </a:prstGeom>
          <a:noFill/>
          <a:ln>
            <a:noFill/>
          </a:ln>
        </p:spPr>
        <p:txBody>
          <a:bodyPr lIns="0" tIns="0" rIns="0" bIns="0" anchor="t" anchorCtr="0">
            <a:noAutofit/>
          </a:bodyPr>
          <a:lstStyle/>
          <a:p>
            <a:pPr indent="-255600">
              <a:buFont typeface="Arial" pitchFamily="34" charset="0"/>
              <a:buChar char="•"/>
            </a:pPr>
            <a:r>
              <a:rPr lang="en-US" dirty="0"/>
              <a:t>7.6.2: Internal Reactions to Rejection</a:t>
            </a:r>
          </a:p>
          <a:p>
            <a:pPr indent="-255600">
              <a:buFont typeface="Arial" pitchFamily="34" charset="0"/>
              <a:buChar char="•"/>
            </a:pPr>
            <a:r>
              <a:rPr lang="en-US" dirty="0"/>
              <a:t>7.6.2: Explain how internal reactions to rejection can affect motivation</a:t>
            </a:r>
          </a:p>
          <a:p>
            <a:pPr lvl="1"/>
            <a:r>
              <a:rPr lang="en-US" dirty="0"/>
              <a:t>The hurt feelings of rejection</a:t>
            </a:r>
            <a:endParaRPr lang="en-GB" sz="2400" dirty="0"/>
          </a:p>
          <a:p>
            <a:pPr lvl="2">
              <a:buFont typeface="Arial" pitchFamily="34" charset="0"/>
              <a:buChar char="•"/>
            </a:pPr>
            <a:r>
              <a:rPr lang="en-US" dirty="0"/>
              <a:t>Hurt feelings</a:t>
            </a:r>
            <a:endParaRPr lang="en-GB" sz="2400" dirty="0"/>
          </a:p>
          <a:p>
            <a:pPr lvl="2">
              <a:buFont typeface="Arial" pitchFamily="34" charset="0"/>
              <a:buChar char="•"/>
            </a:pPr>
            <a:r>
              <a:rPr lang="en-US" dirty="0"/>
              <a:t>Anterior cingulate cortex</a:t>
            </a:r>
            <a:endParaRPr lang="en-GB" sz="2400" dirty="0"/>
          </a:p>
          <a:p>
            <a:pPr lvl="2">
              <a:buFont typeface="Arial" pitchFamily="34" charset="0"/>
              <a:buChar char="•"/>
            </a:pPr>
            <a:r>
              <a:rPr lang="en-US" dirty="0"/>
              <a:t>Treating hurt feelings</a:t>
            </a:r>
            <a:endParaRPr lang="en-GB" sz="2400" dirty="0"/>
          </a:p>
          <a:p>
            <a:pPr lvl="1"/>
            <a:r>
              <a:rPr lang="en-US" dirty="0"/>
              <a:t>Emotional numbness</a:t>
            </a:r>
            <a:endParaRPr lang="en-GB" sz="2400" dirty="0"/>
          </a:p>
          <a:p>
            <a:pPr lvl="2">
              <a:buFont typeface="Arial" pitchFamily="34" charset="0"/>
              <a:buChar char="•"/>
            </a:pPr>
            <a:r>
              <a:rPr lang="en-US" dirty="0"/>
              <a:t>Shock</a:t>
            </a:r>
          </a:p>
          <a:p>
            <a:pPr lvl="2">
              <a:buFont typeface="Arial" pitchFamily="34" charset="0"/>
              <a:buChar char="•"/>
            </a:pPr>
            <a:r>
              <a:rPr lang="en-US" dirty="0"/>
              <a:t>“Life alone” </a:t>
            </a:r>
            <a:r>
              <a:rPr lang="en-US" dirty="0">
                <a:solidFill>
                  <a:schemeClr val="tx1"/>
                </a:solidFill>
              </a:rPr>
              <a:t>technique </a:t>
            </a:r>
          </a:p>
          <a:p>
            <a:pPr lvl="3">
              <a:buFont typeface="Arial" pitchFamily="34" charset="0"/>
              <a:buChar char="•"/>
            </a:pPr>
            <a:r>
              <a:rPr lang="en-US" i="1" dirty="0">
                <a:solidFill>
                  <a:srgbClr val="00B050"/>
                </a:solidFill>
                <a:hlinkClick r:id="rId3">
                  <a:extLst>
                    <a:ext uri="{A12FA001-AC4F-418D-AE19-62706E023703}">
                      <ahyp:hlinkClr xmlns:ahyp="http://schemas.microsoft.com/office/drawing/2018/hyperlinkcolor" val="tx"/>
                    </a:ext>
                  </a:extLst>
                </a:hlinkClick>
              </a:rPr>
              <a:t>Twenge</a:t>
            </a:r>
            <a:r>
              <a:rPr lang="en-US" i="1" dirty="0">
                <a:solidFill>
                  <a:schemeClr val="accent5"/>
                </a:solidFill>
                <a:hlinkClick r:id="rId3">
                  <a:extLst>
                    <a:ext uri="{A12FA001-AC4F-418D-AE19-62706E023703}">
                      <ahyp:hlinkClr xmlns:ahyp="http://schemas.microsoft.com/office/drawing/2018/hyperlinkcolor" val="tx"/>
                    </a:ext>
                  </a:extLst>
                </a:hlinkClick>
              </a:rPr>
              <a:t>, </a:t>
            </a:r>
            <a:r>
              <a:rPr lang="en-US" i="1" dirty="0" err="1">
                <a:solidFill>
                  <a:schemeClr val="accent5"/>
                </a:solidFill>
                <a:hlinkClick r:id="rId3">
                  <a:extLst>
                    <a:ext uri="{A12FA001-AC4F-418D-AE19-62706E023703}">
                      <ahyp:hlinkClr xmlns:ahyp="http://schemas.microsoft.com/office/drawing/2018/hyperlinkcolor" val="tx"/>
                    </a:ext>
                  </a:extLst>
                </a:hlinkClick>
              </a:rPr>
              <a:t>Baumiester</a:t>
            </a:r>
            <a:r>
              <a:rPr lang="en-US" i="1" dirty="0">
                <a:solidFill>
                  <a:schemeClr val="accent5"/>
                </a:solidFill>
                <a:hlinkClick r:id="rId3">
                  <a:extLst>
                    <a:ext uri="{A12FA001-AC4F-418D-AE19-62706E023703}">
                      <ahyp:hlinkClr xmlns:ahyp="http://schemas.microsoft.com/office/drawing/2018/hyperlinkcolor" val="tx"/>
                    </a:ext>
                  </a:extLst>
                </a:hlinkClick>
              </a:rPr>
              <a:t>, </a:t>
            </a:r>
            <a:r>
              <a:rPr lang="en-US" i="1" dirty="0" err="1">
                <a:solidFill>
                  <a:schemeClr val="accent5"/>
                </a:solidFill>
                <a:hlinkClick r:id="rId3">
                  <a:extLst>
                    <a:ext uri="{A12FA001-AC4F-418D-AE19-62706E023703}">
                      <ahyp:hlinkClr xmlns:ahyp="http://schemas.microsoft.com/office/drawing/2018/hyperlinkcolor" val="tx"/>
                    </a:ext>
                  </a:extLst>
                </a:hlinkClick>
              </a:rPr>
              <a:t>DeWall</a:t>
            </a:r>
            <a:r>
              <a:rPr lang="en-US" i="1" dirty="0">
                <a:solidFill>
                  <a:schemeClr val="accent5"/>
                </a:solidFill>
                <a:hlinkClick r:id="rId3">
                  <a:extLst>
                    <a:ext uri="{A12FA001-AC4F-418D-AE19-62706E023703}">
                      <ahyp:hlinkClr xmlns:ahyp="http://schemas.microsoft.com/office/drawing/2018/hyperlinkcolor" val="tx"/>
                    </a:ext>
                  </a:extLst>
                </a:hlinkClick>
              </a:rPr>
              <a:t>, </a:t>
            </a:r>
            <a:r>
              <a:rPr lang="en-US" i="1" dirty="0" err="1">
                <a:solidFill>
                  <a:schemeClr val="accent5"/>
                </a:solidFill>
                <a:hlinkClick r:id="rId3">
                  <a:extLst>
                    <a:ext uri="{A12FA001-AC4F-418D-AE19-62706E023703}">
                      <ahyp:hlinkClr xmlns:ahyp="http://schemas.microsoft.com/office/drawing/2018/hyperlinkcolor" val="tx"/>
                    </a:ext>
                  </a:extLst>
                </a:hlinkClick>
              </a:rPr>
              <a:t>Ciarocco</a:t>
            </a:r>
            <a:r>
              <a:rPr lang="en-US" i="1" dirty="0">
                <a:solidFill>
                  <a:schemeClr val="accent5"/>
                </a:solidFill>
                <a:hlinkClick r:id="rId3">
                  <a:extLst>
                    <a:ext uri="{A12FA001-AC4F-418D-AE19-62706E023703}">
                      <ahyp:hlinkClr xmlns:ahyp="http://schemas.microsoft.com/office/drawing/2018/hyperlinkcolor" val="tx"/>
                    </a:ext>
                  </a:extLst>
                </a:hlinkClick>
              </a:rPr>
              <a:t>, &amp; Bartels, 2007</a:t>
            </a:r>
            <a:endParaRPr lang="en-US" i="1" dirty="0">
              <a:solidFill>
                <a:schemeClr val="accent5"/>
              </a:solidFill>
            </a:endParaRPr>
          </a:p>
          <a:p>
            <a:pPr lvl="3">
              <a:buFont typeface="Arial" pitchFamily="34" charset="0"/>
              <a:buChar char="•"/>
            </a:pPr>
            <a:r>
              <a:rPr lang="en-US" i="1" dirty="0">
                <a:solidFill>
                  <a:schemeClr val="accent5"/>
                </a:solidFill>
              </a:rPr>
              <a:t>Those rejected were less altruistic</a:t>
            </a:r>
            <a:endParaRPr lang="en-GB" i="1" dirty="0">
              <a:solidFill>
                <a:schemeClr val="accent5"/>
              </a:solidFill>
            </a:endParaRPr>
          </a:p>
          <a:p>
            <a:pPr lvl="1"/>
            <a:r>
              <a:rPr lang="en-US" dirty="0"/>
              <a:t>Impaired cognitive functioning</a:t>
            </a:r>
            <a:endParaRPr lang="en-GB" sz="2400" dirty="0"/>
          </a:p>
          <a:p>
            <a:pPr lvl="2">
              <a:buFont typeface="Arial" pitchFamily="34" charset="0"/>
              <a:buChar char="•"/>
            </a:pPr>
            <a:r>
              <a:rPr lang="en-US" dirty="0"/>
              <a:t>Poorer cognitive functioning (</a:t>
            </a:r>
            <a:r>
              <a:rPr lang="en-US" i="1" dirty="0">
                <a:solidFill>
                  <a:srgbClr val="00B050"/>
                </a:solidFill>
              </a:rPr>
              <a:t>makes you dumb as well as numb!)</a:t>
            </a:r>
            <a:endParaRPr lang="en-GB" sz="2400" i="1" dirty="0">
              <a:solidFill>
                <a:srgbClr val="00B050"/>
              </a:solidFill>
            </a:endParaRPr>
          </a:p>
          <a:p>
            <a:pPr lvl="2">
              <a:buFont typeface="Arial" pitchFamily="34" charset="0"/>
              <a:buChar char="•"/>
            </a:pPr>
            <a:r>
              <a:rPr lang="en-US" dirty="0"/>
              <a:t>Poorer memory</a:t>
            </a:r>
            <a:endParaRPr lang="en-GB" sz="2400" dirty="0"/>
          </a:p>
          <a:p>
            <a:pPr lvl="2">
              <a:buFont typeface="Arial" pitchFamily="34" charset="0"/>
              <a:buChar char="•"/>
            </a:pPr>
            <a:r>
              <a:rPr lang="en-US" dirty="0"/>
              <a:t>“Life alone” technique</a:t>
            </a:r>
          </a:p>
        </p:txBody>
      </p:sp>
    </p:spTree>
    <p:extLst>
      <p:ext uri="{BB962C8B-B14F-4D97-AF65-F5344CB8AC3E}">
        <p14:creationId xmlns:p14="http://schemas.microsoft.com/office/powerpoint/2010/main" val="4817667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6" name="Shape 121"/>
          <p:cNvSpPr txBox="1">
            <a:spLocks noGrp="1"/>
          </p:cNvSpPr>
          <p:nvPr>
            <p:ph type="title"/>
          </p:nvPr>
        </p:nvSpPr>
        <p:spPr>
          <a:prstGeom prst="rect">
            <a:avLst/>
          </a:prstGeom>
          <a:noFill/>
          <a:ln>
            <a:noFill/>
          </a:ln>
        </p:spPr>
        <p:txBody>
          <a:bodyPr lIns="0" tIns="0" rIns="0" bIns="0" anchor="b" anchorCtr="0">
            <a:noAutofit/>
          </a:bodyPr>
          <a:lstStyle/>
          <a:p>
            <a:pPr lvl="0">
              <a:buSzPct val="25000"/>
            </a:pPr>
            <a:r>
              <a:rPr lang="en-US" dirty="0"/>
              <a:t>Figure 7.5: Six Experiences That Cause Hurt Feelings </a:t>
            </a:r>
            <a:endParaRPr lang="en-US" sz="3400" b="1" i="0" u="none" strike="noStrike" cap="none" dirty="0">
              <a:solidFill>
                <a:srgbClr val="007FA3"/>
              </a:solidFill>
              <a:latin typeface="Times New Roman"/>
              <a:ea typeface="Times New Roman"/>
              <a:cs typeface="Times New Roman"/>
              <a:sym typeface="Times New Roman"/>
            </a:endParaRPr>
          </a:p>
        </p:txBody>
      </p:sp>
      <p:pic>
        <p:nvPicPr>
          <p:cNvPr id="4098" name="Picture 2" descr="A diagram shows six experiences that cause hurt feelings as follows:&#10;  ◦ Criticism&#10;  ◦ Betrayal&#10;  ◦ Teasing&#10;  ◦ Rejection/abandonment&#10;  ◦ Feeling underappreciated&#10;  ◦ Feeling ignored or exclud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2949" y="1371600"/>
            <a:ext cx="4258102" cy="4727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4070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6" name="Shape 121"/>
          <p:cNvSpPr txBox="1">
            <a:spLocks noGrp="1"/>
          </p:cNvSpPr>
          <p:nvPr>
            <p:ph type="title"/>
          </p:nvPr>
        </p:nvSpPr>
        <p:spPr>
          <a:prstGeom prst="rect">
            <a:avLst/>
          </a:prstGeom>
          <a:noFill/>
          <a:ln>
            <a:noFill/>
          </a:ln>
        </p:spPr>
        <p:txBody>
          <a:bodyPr lIns="0" tIns="0" rIns="0" bIns="0" anchor="b" anchorCtr="0">
            <a:noAutofit/>
          </a:bodyPr>
          <a:lstStyle/>
          <a:p>
            <a:pPr lvl="0">
              <a:buSzPct val="25000"/>
            </a:pPr>
            <a:r>
              <a:rPr lang="en-US" dirty="0"/>
              <a:t>Figure 7.6: Effect of Rejection on Test Performance</a:t>
            </a:r>
            <a:endParaRPr lang="en-US" sz="3400" b="1" i="0" u="none" strike="noStrike" cap="none" dirty="0">
              <a:solidFill>
                <a:srgbClr val="007FA3"/>
              </a:solidFill>
              <a:latin typeface="Times New Roman"/>
              <a:ea typeface="Times New Roman"/>
              <a:cs typeface="Times New Roman"/>
              <a:sym typeface="Times New Roman"/>
            </a:endParaRPr>
          </a:p>
        </p:txBody>
      </p:sp>
      <p:pic>
        <p:nvPicPr>
          <p:cNvPr id="5122" name="Picture 2" descr="&quot;The horizontal axis is labeled with three categories, future alone, future belonging, and future misfortune. The test was conducted in two levels, easy and difficult. The information given in the graph is as follows:&#10;  Future alone:&#10;  ◦ Easy: 4.3&#10;  ◦ Difficult: 2.8&#10;  Future belonging:&#10;  ◦ Easy: 3.9&#10;  ◦ Difficult: 4.8&#10;  Future misfortune:&#10;  ◦ Easy: 4.7&#10;  ◦ Difficult: 4.6&#10;  People who felt rejected performed worse on the difficult test in future alone category.&quot;&#10;" title="A bar graph shows the effect of rejection on test performa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1550" y="1522862"/>
            <a:ext cx="6020900" cy="4496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32468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304800"/>
            <a:ext cx="8229600" cy="914400"/>
          </a:xfrm>
          <a:prstGeom prst="rect">
            <a:avLst/>
          </a:prstGeom>
          <a:noFill/>
          <a:ln>
            <a:noFill/>
          </a:ln>
        </p:spPr>
        <p:txBody>
          <a:bodyPr lIns="0" tIns="0" rIns="0" bIns="0" anchor="b" anchorCtr="0">
            <a:noAutofit/>
          </a:bodyPr>
          <a:lstStyle/>
          <a:p>
            <a:pPr lvl="0">
              <a:buSzPct val="25000"/>
            </a:pPr>
            <a:r>
              <a:rPr lang="en-US" dirty="0"/>
              <a:t>7.6: Reactions to Loss of Belonging (4 of 5)</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122" name="Shape 122"/>
          <p:cNvSpPr txBox="1">
            <a:spLocks noGrp="1"/>
          </p:cNvSpPr>
          <p:nvPr>
            <p:ph type="body" idx="1"/>
          </p:nvPr>
        </p:nvSpPr>
        <p:spPr>
          <a:xfrm>
            <a:off x="457200" y="1371600"/>
            <a:ext cx="8229600" cy="5181600"/>
          </a:xfrm>
          <a:prstGeom prst="rect">
            <a:avLst/>
          </a:prstGeom>
          <a:noFill/>
          <a:ln>
            <a:noFill/>
          </a:ln>
        </p:spPr>
        <p:txBody>
          <a:bodyPr lIns="0" tIns="0" rIns="0" bIns="0" anchor="t" anchorCtr="0">
            <a:noAutofit/>
          </a:bodyPr>
          <a:lstStyle/>
          <a:p>
            <a:pPr indent="-255600">
              <a:buFont typeface="Arial" pitchFamily="34" charset="0"/>
              <a:buChar char="•"/>
            </a:pPr>
            <a:r>
              <a:rPr lang="en-US" sz="2400" dirty="0"/>
              <a:t>7.6.3: Behavioral Reactions to Rejection</a:t>
            </a:r>
          </a:p>
          <a:p>
            <a:pPr indent="-255600">
              <a:buFont typeface="Arial" pitchFamily="34" charset="0"/>
              <a:buChar char="•"/>
            </a:pPr>
            <a:r>
              <a:rPr lang="en-US" sz="2400" dirty="0"/>
              <a:t>7.6.3: Explain how behavioral reactions to rejection can affect motivation</a:t>
            </a:r>
          </a:p>
          <a:p>
            <a:pPr lvl="1"/>
            <a:r>
              <a:rPr lang="en-US" sz="2400" dirty="0"/>
              <a:t>Aggression (</a:t>
            </a:r>
            <a:r>
              <a:rPr lang="en-US" sz="2400" dirty="0">
                <a:solidFill>
                  <a:srgbClr val="00B050"/>
                </a:solidFill>
              </a:rPr>
              <a:t>what does this say about participation in gang activity?)</a:t>
            </a:r>
            <a:endParaRPr lang="en-GB" sz="2400" dirty="0">
              <a:solidFill>
                <a:srgbClr val="00B050"/>
              </a:solidFill>
            </a:endParaRPr>
          </a:p>
          <a:p>
            <a:pPr lvl="2">
              <a:buFont typeface="Arial" pitchFamily="34" charset="0"/>
              <a:buChar char="•"/>
            </a:pPr>
            <a:r>
              <a:rPr lang="en-US" sz="2400" dirty="0"/>
              <a:t>Experiences of ostracism</a:t>
            </a:r>
            <a:endParaRPr lang="en-GB" sz="2400" dirty="0"/>
          </a:p>
          <a:p>
            <a:pPr lvl="2">
              <a:buFont typeface="Arial" pitchFamily="34" charset="0"/>
              <a:buChar char="•"/>
            </a:pPr>
            <a:r>
              <a:rPr lang="en-US" sz="2400" dirty="0"/>
              <a:t>School shootings</a:t>
            </a:r>
            <a:endParaRPr lang="en-GB" sz="2400" dirty="0"/>
          </a:p>
          <a:p>
            <a:pPr lvl="2">
              <a:buFont typeface="Arial" pitchFamily="34" charset="0"/>
              <a:buChar char="•"/>
            </a:pPr>
            <a:r>
              <a:rPr lang="en-US" sz="2400" dirty="0"/>
              <a:t>Desensitization</a:t>
            </a:r>
            <a:endParaRPr lang="en-GB" sz="2400" dirty="0"/>
          </a:p>
          <a:p>
            <a:pPr lvl="1"/>
            <a:r>
              <a:rPr lang="en-US" sz="2400" dirty="0"/>
              <a:t>Impaired self-regulation</a:t>
            </a:r>
            <a:endParaRPr lang="en-GB" sz="2400" dirty="0"/>
          </a:p>
          <a:p>
            <a:pPr lvl="2">
              <a:buFont typeface="Arial" pitchFamily="34" charset="0"/>
              <a:buChar char="•"/>
            </a:pPr>
            <a:r>
              <a:rPr lang="en-US" sz="2400" dirty="0"/>
              <a:t>Self-defeating behaviors</a:t>
            </a:r>
          </a:p>
          <a:p>
            <a:pPr lvl="3">
              <a:buFont typeface="Arial" pitchFamily="34" charset="0"/>
              <a:buChar char="•"/>
            </a:pPr>
            <a:r>
              <a:rPr lang="en-US" sz="2400" i="1" dirty="0">
                <a:solidFill>
                  <a:srgbClr val="00B050"/>
                </a:solidFill>
              </a:rPr>
              <a:t>Drinking, eating?</a:t>
            </a:r>
          </a:p>
          <a:p>
            <a:pPr lvl="3">
              <a:buFont typeface="Arial" pitchFamily="34" charset="0"/>
              <a:buChar char="•"/>
            </a:pPr>
            <a:r>
              <a:rPr lang="en-US" sz="2400" i="1" dirty="0">
                <a:solidFill>
                  <a:srgbClr val="00B050"/>
                </a:solidFill>
              </a:rPr>
              <a:t>Can overweight be self-</a:t>
            </a:r>
            <a:r>
              <a:rPr lang="en-US" sz="2400" i="1" dirty="0" err="1">
                <a:solidFill>
                  <a:srgbClr val="00B050"/>
                </a:solidFill>
              </a:rPr>
              <a:t>perpuating</a:t>
            </a:r>
            <a:r>
              <a:rPr lang="en-US" sz="2400" i="1" dirty="0">
                <a:solidFill>
                  <a:srgbClr val="00B050"/>
                </a:solidFill>
              </a:rPr>
              <a:t>?</a:t>
            </a:r>
          </a:p>
          <a:p>
            <a:pPr lvl="2">
              <a:buFont typeface="Arial" pitchFamily="34" charset="0"/>
              <a:buChar char="•"/>
            </a:pPr>
            <a:endParaRPr lang="en-US" sz="2400" dirty="0"/>
          </a:p>
        </p:txBody>
      </p:sp>
    </p:spTree>
    <p:extLst>
      <p:ext uri="{BB962C8B-B14F-4D97-AF65-F5344CB8AC3E}">
        <p14:creationId xmlns:p14="http://schemas.microsoft.com/office/powerpoint/2010/main" val="3351971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304800"/>
            <a:ext cx="8229600" cy="914400"/>
          </a:xfrm>
          <a:prstGeom prst="rect">
            <a:avLst/>
          </a:prstGeom>
          <a:noFill/>
          <a:ln>
            <a:noFill/>
          </a:ln>
        </p:spPr>
        <p:txBody>
          <a:bodyPr lIns="0" tIns="0" rIns="0" bIns="0" anchor="b" anchorCtr="0">
            <a:noAutofit/>
          </a:bodyPr>
          <a:lstStyle/>
          <a:p>
            <a:pPr lvl="0">
              <a:buSzPct val="25000"/>
            </a:pPr>
            <a:r>
              <a:rPr lang="en-US" dirty="0"/>
              <a:t>7.6: Reactions to Loss of Belonging (5 of 5)</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122" name="Shape 122"/>
          <p:cNvSpPr txBox="1">
            <a:spLocks noGrp="1"/>
          </p:cNvSpPr>
          <p:nvPr>
            <p:ph type="body" idx="1"/>
          </p:nvPr>
        </p:nvSpPr>
        <p:spPr>
          <a:xfrm>
            <a:off x="457200" y="1371600"/>
            <a:ext cx="8229600" cy="5181600"/>
          </a:xfrm>
          <a:prstGeom prst="rect">
            <a:avLst/>
          </a:prstGeom>
          <a:noFill/>
          <a:ln>
            <a:noFill/>
          </a:ln>
        </p:spPr>
        <p:txBody>
          <a:bodyPr lIns="0" tIns="0" rIns="0" bIns="0" anchor="t" anchorCtr="0">
            <a:noAutofit/>
          </a:bodyPr>
          <a:lstStyle/>
          <a:p>
            <a:pPr indent="-255600">
              <a:buFont typeface="Arial" pitchFamily="34" charset="0"/>
              <a:buChar char="•"/>
            </a:pPr>
            <a:r>
              <a:rPr lang="en-US" sz="2400" dirty="0"/>
              <a:t>7.6.4: Long-Term Reactions to Rejection</a:t>
            </a:r>
          </a:p>
          <a:p>
            <a:pPr indent="-255600">
              <a:buFont typeface="Arial" pitchFamily="34" charset="0"/>
              <a:buChar char="•"/>
            </a:pPr>
            <a:r>
              <a:rPr lang="en-US" sz="2400" dirty="0"/>
              <a:t>7.6.4: Explain how long-term reactions to rejection can affect motivation</a:t>
            </a:r>
          </a:p>
          <a:p>
            <a:pPr lvl="1"/>
            <a:r>
              <a:rPr lang="en-US" sz="2400" dirty="0"/>
              <a:t>What are the long-term reactions to rejection?</a:t>
            </a:r>
            <a:endParaRPr lang="en-GB" sz="2400" dirty="0"/>
          </a:p>
          <a:p>
            <a:pPr lvl="2">
              <a:buFont typeface="Arial" pitchFamily="34" charset="0"/>
              <a:buChar char="•"/>
            </a:pPr>
            <a:r>
              <a:rPr lang="en-US" sz="2400" dirty="0"/>
              <a:t>Shame</a:t>
            </a:r>
            <a:endParaRPr lang="en-GB" sz="2400" dirty="0"/>
          </a:p>
          <a:p>
            <a:pPr lvl="2">
              <a:buFont typeface="Arial" pitchFamily="34" charset="0"/>
              <a:buChar char="•"/>
            </a:pPr>
            <a:r>
              <a:rPr lang="en-US" sz="2400" dirty="0"/>
              <a:t>Humiliation</a:t>
            </a:r>
            <a:endParaRPr lang="en-GB" sz="2400" dirty="0"/>
          </a:p>
          <a:p>
            <a:pPr lvl="2">
              <a:buFont typeface="Arial" pitchFamily="34" charset="0"/>
              <a:buChar char="•"/>
            </a:pPr>
            <a:r>
              <a:rPr lang="en-US" sz="2400" dirty="0"/>
              <a:t>Low self-esteem</a:t>
            </a:r>
            <a:endParaRPr lang="en-GB" sz="2400" dirty="0"/>
          </a:p>
          <a:p>
            <a:pPr lvl="2">
              <a:buFont typeface="Arial" pitchFamily="34" charset="0"/>
              <a:buChar char="•"/>
            </a:pPr>
            <a:r>
              <a:rPr lang="en-US" sz="2400" dirty="0"/>
              <a:t>Depression</a:t>
            </a:r>
            <a:endParaRPr lang="en-GB" sz="2400" dirty="0"/>
          </a:p>
          <a:p>
            <a:pPr lvl="2">
              <a:buFont typeface="Arial" pitchFamily="34" charset="0"/>
              <a:buChar char="•"/>
            </a:pPr>
            <a:r>
              <a:rPr lang="en-US" sz="2400" dirty="0"/>
              <a:t>Self-destruction</a:t>
            </a:r>
          </a:p>
        </p:txBody>
      </p:sp>
    </p:spTree>
    <p:extLst>
      <p:ext uri="{BB962C8B-B14F-4D97-AF65-F5344CB8AC3E}">
        <p14:creationId xmlns:p14="http://schemas.microsoft.com/office/powerpoint/2010/main" val="14756152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Shape 346"/>
          <p:cNvSpPr txBox="1">
            <a:spLocks noGrp="1"/>
          </p:cNvSpPr>
          <p:nvPr>
            <p:ph type="title"/>
          </p:nvPr>
        </p:nvSpPr>
        <p:spPr>
          <a:xfrm>
            <a:off x="457200" y="439950"/>
            <a:ext cx="8229600" cy="550650"/>
          </a:xfrm>
          <a:prstGeom prst="rect">
            <a:avLst/>
          </a:prstGeom>
          <a:noFill/>
          <a:ln>
            <a:noFill/>
          </a:ln>
        </p:spPr>
        <p:txBody>
          <a:bodyPr lIns="0" tIns="0" rIns="0" bIns="0" anchor="b" anchorCtr="0">
            <a:noAutofit/>
          </a:bodyPr>
          <a:lstStyle/>
          <a:p>
            <a:pPr lvl="0">
              <a:buSzPct val="25000"/>
            </a:pPr>
            <a:r>
              <a:rPr lang="en-US" dirty="0"/>
              <a:t>Summary: Belonging</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347" name="Shape 347"/>
          <p:cNvSpPr txBox="1">
            <a:spLocks noGrp="1"/>
          </p:cNvSpPr>
          <p:nvPr>
            <p:ph type="body" idx="1"/>
          </p:nvPr>
        </p:nvSpPr>
        <p:spPr>
          <a:xfrm>
            <a:off x="457200" y="1417637"/>
            <a:ext cx="8229600" cy="4525963"/>
          </a:xfrm>
          <a:prstGeom prst="rect">
            <a:avLst/>
          </a:prstGeom>
          <a:noFill/>
          <a:ln>
            <a:noFill/>
          </a:ln>
        </p:spPr>
        <p:txBody>
          <a:bodyPr lIns="0" tIns="0" rIns="0" bIns="0" anchor="t" anchorCtr="0">
            <a:noAutofit/>
          </a:bodyPr>
          <a:lstStyle/>
          <a:p>
            <a:pPr lvl="1"/>
            <a:r>
              <a:rPr lang="en-US" dirty="0"/>
              <a:t>The concept of belonging as a core motive</a:t>
            </a:r>
            <a:endParaRPr lang="en-GB" sz="2400" dirty="0"/>
          </a:p>
          <a:p>
            <a:pPr lvl="1"/>
            <a:r>
              <a:rPr lang="en-US" dirty="0"/>
              <a:t>The concepts that influence self-esteem</a:t>
            </a:r>
            <a:endParaRPr lang="en-GB" sz="2400" dirty="0"/>
          </a:p>
          <a:p>
            <a:pPr lvl="1"/>
            <a:r>
              <a:rPr lang="en-US" dirty="0"/>
              <a:t>The ways people gain and maintain belonging</a:t>
            </a:r>
            <a:endParaRPr lang="en-GB" sz="2400" dirty="0"/>
          </a:p>
          <a:p>
            <a:pPr lvl="1"/>
            <a:r>
              <a:rPr lang="en-US" dirty="0"/>
              <a:t>The theories that examine how groups help fulfill the need to belong</a:t>
            </a:r>
            <a:endParaRPr lang="en-GB" sz="2400" dirty="0"/>
          </a:p>
          <a:p>
            <a:pPr lvl="1"/>
            <a:r>
              <a:rPr lang="en-US" dirty="0"/>
              <a:t>The psychological outcomes of belonging in cyberspace versus real-world interactions</a:t>
            </a:r>
            <a:endParaRPr lang="en-GB" sz="2400" dirty="0"/>
          </a:p>
          <a:p>
            <a:pPr lvl="1"/>
            <a:r>
              <a:rPr lang="en-US" dirty="0"/>
              <a:t>How the loss of belonging can affect motivation</a:t>
            </a:r>
            <a:endParaRPr lang="en-US" sz="9600" b="0" i="0" u="none" strike="noStrike" cap="none" dirty="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457200" y="152400"/>
            <a:ext cx="8229600" cy="703050"/>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Times New Roman"/>
              <a:buNone/>
            </a:pPr>
            <a:r>
              <a:rPr lang="en-US" sz="3400" b="1" i="0" u="none" strike="noStrike" cap="none" dirty="0">
                <a:solidFill>
                  <a:srgbClr val="007FA3"/>
                </a:solidFill>
                <a:latin typeface="Times New Roman"/>
                <a:ea typeface="Times New Roman"/>
                <a:cs typeface="Times New Roman"/>
                <a:sym typeface="Times New Roman"/>
              </a:rPr>
              <a:t>Learning Objectives (2 of 2)</a:t>
            </a:r>
          </a:p>
        </p:txBody>
      </p:sp>
      <p:sp>
        <p:nvSpPr>
          <p:cNvPr id="101" name="Shape 101"/>
          <p:cNvSpPr txBox="1">
            <a:spLocks noGrp="1"/>
          </p:cNvSpPr>
          <p:nvPr>
            <p:ph type="body" idx="1"/>
          </p:nvPr>
        </p:nvSpPr>
        <p:spPr>
          <a:xfrm>
            <a:off x="457200" y="1219200"/>
            <a:ext cx="8229600" cy="4800600"/>
          </a:xfrm>
          <a:prstGeom prst="rect">
            <a:avLst/>
          </a:prstGeom>
          <a:noFill/>
          <a:ln>
            <a:noFill/>
          </a:ln>
        </p:spPr>
        <p:txBody>
          <a:bodyPr lIns="0" tIns="0" rIns="0" bIns="0" anchor="t" anchorCtr="0">
            <a:noAutofit/>
          </a:bodyPr>
          <a:lstStyle/>
          <a:p>
            <a:pPr indent="-118871">
              <a:buClr>
                <a:schemeClr val="lt1"/>
              </a:buClr>
            </a:pPr>
            <a:r>
              <a:rPr lang="en-US" b="1" dirty="0">
                <a:solidFill>
                  <a:srgbClr val="007FA3"/>
                </a:solidFill>
              </a:rPr>
              <a:t>7.4.2</a:t>
            </a:r>
            <a:r>
              <a:rPr lang="en-US" b="1" dirty="0">
                <a:solidFill>
                  <a:schemeClr val="accent1"/>
                </a:solidFill>
              </a:rPr>
              <a:t> </a:t>
            </a:r>
            <a:r>
              <a:rPr lang="en-US" dirty="0"/>
              <a:t>Explain </a:t>
            </a:r>
            <a:r>
              <a:rPr lang="en-US" b="1" dirty="0"/>
              <a:t>terror management </a:t>
            </a:r>
            <a:r>
              <a:rPr lang="en-US" dirty="0"/>
              <a:t>theory</a:t>
            </a:r>
          </a:p>
          <a:p>
            <a:pPr indent="-118871">
              <a:buClr>
                <a:schemeClr val="lt1"/>
              </a:buClr>
            </a:pPr>
            <a:r>
              <a:rPr lang="en-US" b="1" dirty="0">
                <a:solidFill>
                  <a:srgbClr val="007FA3"/>
                </a:solidFill>
              </a:rPr>
              <a:t>7.4.3</a:t>
            </a:r>
            <a:r>
              <a:rPr lang="en-US" b="1" dirty="0">
                <a:solidFill>
                  <a:schemeClr val="accent1"/>
                </a:solidFill>
              </a:rPr>
              <a:t> </a:t>
            </a:r>
            <a:r>
              <a:rPr lang="en-US" dirty="0"/>
              <a:t>Describe </a:t>
            </a:r>
            <a:r>
              <a:rPr lang="en-US" b="1" dirty="0"/>
              <a:t>optimal</a:t>
            </a:r>
            <a:r>
              <a:rPr lang="en-US" dirty="0"/>
              <a:t> </a:t>
            </a:r>
            <a:r>
              <a:rPr lang="en-US" b="1" dirty="0"/>
              <a:t>distinctiveness</a:t>
            </a:r>
            <a:r>
              <a:rPr lang="en-US" dirty="0"/>
              <a:t> theory</a:t>
            </a:r>
            <a:endParaRPr lang="en-IN" dirty="0"/>
          </a:p>
          <a:p>
            <a:pPr indent="-118871">
              <a:buClr>
                <a:schemeClr val="lt1"/>
              </a:buClr>
            </a:pPr>
            <a:r>
              <a:rPr lang="en-US" b="1" dirty="0">
                <a:solidFill>
                  <a:srgbClr val="007FA3"/>
                </a:solidFill>
              </a:rPr>
              <a:t>7.5</a:t>
            </a:r>
            <a:r>
              <a:rPr lang="en-US" b="1" dirty="0">
                <a:solidFill>
                  <a:schemeClr val="accent1"/>
                </a:solidFill>
              </a:rPr>
              <a:t> </a:t>
            </a:r>
            <a:r>
              <a:rPr lang="en-US" dirty="0"/>
              <a:t>Compare the psychological </a:t>
            </a:r>
            <a:r>
              <a:rPr lang="en-US" b="1" dirty="0"/>
              <a:t>outcomes</a:t>
            </a:r>
            <a:r>
              <a:rPr lang="en-US" dirty="0"/>
              <a:t> of belonging in </a:t>
            </a:r>
            <a:r>
              <a:rPr lang="en-US" b="1" dirty="0"/>
              <a:t>cyberspace versus real-world interactions</a:t>
            </a:r>
            <a:endParaRPr lang="en-IN" b="1" dirty="0"/>
          </a:p>
          <a:p>
            <a:pPr indent="-118871">
              <a:buClr>
                <a:schemeClr val="lt1"/>
              </a:buClr>
            </a:pPr>
            <a:r>
              <a:rPr lang="en-US" b="1" dirty="0">
                <a:solidFill>
                  <a:srgbClr val="007FA3"/>
                </a:solidFill>
              </a:rPr>
              <a:t>7.5.1</a:t>
            </a:r>
            <a:r>
              <a:rPr lang="en-US" b="1" dirty="0">
                <a:solidFill>
                  <a:schemeClr val="accent1"/>
                </a:solidFill>
              </a:rPr>
              <a:t> </a:t>
            </a:r>
            <a:r>
              <a:rPr lang="en-US" dirty="0"/>
              <a:t>Explain how </a:t>
            </a:r>
            <a:r>
              <a:rPr lang="en-US" b="1" dirty="0"/>
              <a:t>cyberspace</a:t>
            </a:r>
            <a:r>
              <a:rPr lang="en-US" dirty="0"/>
              <a:t> </a:t>
            </a:r>
            <a:r>
              <a:rPr lang="en-US" b="1" dirty="0"/>
              <a:t>affects belonging</a:t>
            </a:r>
            <a:endParaRPr lang="en-IN" b="1" dirty="0"/>
          </a:p>
          <a:p>
            <a:pPr indent="-118871">
              <a:buClr>
                <a:schemeClr val="lt1"/>
              </a:buClr>
            </a:pPr>
            <a:r>
              <a:rPr lang="en-US" b="1" dirty="0">
                <a:solidFill>
                  <a:srgbClr val="007FA3"/>
                </a:solidFill>
              </a:rPr>
              <a:t>7.5.2</a:t>
            </a:r>
            <a:r>
              <a:rPr lang="en-US" b="1" dirty="0">
                <a:solidFill>
                  <a:schemeClr val="accent1"/>
                </a:solidFill>
              </a:rPr>
              <a:t> </a:t>
            </a:r>
            <a:r>
              <a:rPr lang="en-US" dirty="0"/>
              <a:t>Explain the relationship between </a:t>
            </a:r>
            <a:r>
              <a:rPr lang="en-US" b="1" dirty="0"/>
              <a:t>cyberspace and face-to-face </a:t>
            </a:r>
            <a:r>
              <a:rPr lang="en-US" dirty="0"/>
              <a:t>contact</a:t>
            </a:r>
            <a:endParaRPr lang="en-IN" dirty="0"/>
          </a:p>
          <a:p>
            <a:pPr indent="-118871">
              <a:buClr>
                <a:schemeClr val="lt1"/>
              </a:buClr>
            </a:pPr>
            <a:r>
              <a:rPr lang="en-US" b="1" dirty="0">
                <a:solidFill>
                  <a:srgbClr val="007FA3"/>
                </a:solidFill>
              </a:rPr>
              <a:t>7.6</a:t>
            </a:r>
            <a:r>
              <a:rPr lang="en-US" b="1" dirty="0">
                <a:solidFill>
                  <a:schemeClr val="accent1"/>
                </a:solidFill>
              </a:rPr>
              <a:t> </a:t>
            </a:r>
            <a:r>
              <a:rPr lang="en-US" dirty="0"/>
              <a:t>Analyze how the </a:t>
            </a:r>
            <a:r>
              <a:rPr lang="en-US" b="1" dirty="0"/>
              <a:t>loss of belonging can </a:t>
            </a:r>
            <a:r>
              <a:rPr lang="en-US" dirty="0"/>
              <a:t>affect </a:t>
            </a:r>
            <a:r>
              <a:rPr lang="en-US" b="1" dirty="0"/>
              <a:t>motivation</a:t>
            </a:r>
            <a:endParaRPr lang="en-IN" b="1" dirty="0"/>
          </a:p>
          <a:p>
            <a:pPr indent="-118871">
              <a:buClr>
                <a:schemeClr val="lt1"/>
              </a:buClr>
            </a:pPr>
            <a:r>
              <a:rPr lang="en-US" b="1" dirty="0">
                <a:solidFill>
                  <a:srgbClr val="007FA3"/>
                </a:solidFill>
              </a:rPr>
              <a:t>7.6.1</a:t>
            </a:r>
            <a:r>
              <a:rPr lang="en-US" b="1" dirty="0">
                <a:solidFill>
                  <a:schemeClr val="accent1"/>
                </a:solidFill>
              </a:rPr>
              <a:t> </a:t>
            </a:r>
            <a:r>
              <a:rPr lang="en-US" dirty="0"/>
              <a:t>Describe how researchers study </a:t>
            </a:r>
            <a:r>
              <a:rPr lang="en-US" b="1" dirty="0"/>
              <a:t>ostracism</a:t>
            </a:r>
            <a:endParaRPr lang="en-IN" b="1" dirty="0"/>
          </a:p>
          <a:p>
            <a:pPr indent="-118871">
              <a:buClr>
                <a:schemeClr val="lt1"/>
              </a:buClr>
            </a:pPr>
            <a:r>
              <a:rPr lang="en-US" b="1" dirty="0">
                <a:solidFill>
                  <a:srgbClr val="007FA3"/>
                </a:solidFill>
              </a:rPr>
              <a:t>7.6.2</a:t>
            </a:r>
            <a:r>
              <a:rPr lang="en-US" b="1" dirty="0">
                <a:solidFill>
                  <a:schemeClr val="accent1"/>
                </a:solidFill>
              </a:rPr>
              <a:t> </a:t>
            </a:r>
            <a:r>
              <a:rPr lang="en-US" dirty="0"/>
              <a:t>Explain how </a:t>
            </a:r>
            <a:r>
              <a:rPr lang="en-US" b="1" dirty="0"/>
              <a:t>internal reactions to rejection </a:t>
            </a:r>
            <a:r>
              <a:rPr lang="en-US" dirty="0"/>
              <a:t>can affect motivation</a:t>
            </a:r>
            <a:endParaRPr lang="en-IN" dirty="0"/>
          </a:p>
          <a:p>
            <a:pPr indent="-118871">
              <a:buClr>
                <a:schemeClr val="lt1"/>
              </a:buClr>
            </a:pPr>
            <a:r>
              <a:rPr lang="en-US" b="1" dirty="0">
                <a:solidFill>
                  <a:srgbClr val="007FA3"/>
                </a:solidFill>
              </a:rPr>
              <a:t>7.6.3</a:t>
            </a:r>
            <a:r>
              <a:rPr lang="en-US" b="1" dirty="0">
                <a:solidFill>
                  <a:schemeClr val="accent1"/>
                </a:solidFill>
              </a:rPr>
              <a:t> </a:t>
            </a:r>
            <a:r>
              <a:rPr lang="en-US" dirty="0"/>
              <a:t>Explain how </a:t>
            </a:r>
            <a:r>
              <a:rPr lang="en-US" b="1" dirty="0"/>
              <a:t>behavioral reactions </a:t>
            </a:r>
            <a:r>
              <a:rPr lang="en-US" dirty="0"/>
              <a:t>to </a:t>
            </a:r>
            <a:r>
              <a:rPr lang="en-US" b="1" dirty="0"/>
              <a:t>rejection</a:t>
            </a:r>
            <a:r>
              <a:rPr lang="en-US" dirty="0"/>
              <a:t> can affect motivation</a:t>
            </a:r>
            <a:endParaRPr lang="en-IN" dirty="0"/>
          </a:p>
          <a:p>
            <a:pPr indent="-118871">
              <a:buClr>
                <a:schemeClr val="lt1"/>
              </a:buClr>
            </a:pPr>
            <a:r>
              <a:rPr lang="en-US" b="1" dirty="0">
                <a:solidFill>
                  <a:srgbClr val="007FA3"/>
                </a:solidFill>
              </a:rPr>
              <a:t>7.6.4</a:t>
            </a:r>
            <a:r>
              <a:rPr lang="en-US" b="1" dirty="0">
                <a:solidFill>
                  <a:schemeClr val="accent1"/>
                </a:solidFill>
              </a:rPr>
              <a:t> </a:t>
            </a:r>
            <a:r>
              <a:rPr lang="en-US" dirty="0"/>
              <a:t>Explain how </a:t>
            </a:r>
            <a:r>
              <a:rPr lang="en-US" b="1" dirty="0"/>
              <a:t>long-term reactions </a:t>
            </a:r>
            <a:r>
              <a:rPr lang="en-US" dirty="0"/>
              <a:t>to </a:t>
            </a:r>
            <a:r>
              <a:rPr lang="en-US" b="1" dirty="0"/>
              <a:t>rejection</a:t>
            </a:r>
            <a:r>
              <a:rPr lang="en-US" dirty="0"/>
              <a:t> can affect motivation</a:t>
            </a:r>
            <a:endParaRPr lang="en-IN" dirty="0"/>
          </a:p>
        </p:txBody>
      </p:sp>
    </p:spTree>
    <p:extLst>
      <p:ext uri="{BB962C8B-B14F-4D97-AF65-F5344CB8AC3E}">
        <p14:creationId xmlns:p14="http://schemas.microsoft.com/office/powerpoint/2010/main" val="2811480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457200" y="152400"/>
            <a:ext cx="8229600" cy="626850"/>
          </a:xfrm>
          <a:prstGeom prst="rect">
            <a:avLst/>
          </a:prstGeom>
          <a:noFill/>
          <a:ln>
            <a:noFill/>
          </a:ln>
        </p:spPr>
        <p:txBody>
          <a:bodyPr lIns="0" tIns="0" rIns="0" bIns="0" anchor="b" anchorCtr="0">
            <a:noAutofit/>
          </a:bodyPr>
          <a:lstStyle/>
          <a:p>
            <a:pPr lvl="0">
              <a:buSzPct val="25000"/>
            </a:pPr>
            <a:r>
              <a:rPr lang="en-US" dirty="0"/>
              <a:t>Introduction: Belonging</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115" name="Shape 115"/>
          <p:cNvSpPr txBox="1">
            <a:spLocks noGrp="1"/>
          </p:cNvSpPr>
          <p:nvPr>
            <p:ph type="body" idx="1"/>
          </p:nvPr>
        </p:nvSpPr>
        <p:spPr>
          <a:xfrm>
            <a:off x="457200" y="1066800"/>
            <a:ext cx="8229600" cy="4525963"/>
          </a:xfrm>
          <a:prstGeom prst="rect">
            <a:avLst/>
          </a:prstGeom>
          <a:noFill/>
          <a:ln>
            <a:noFill/>
          </a:ln>
        </p:spPr>
        <p:txBody>
          <a:bodyPr lIns="0" tIns="0" rIns="0" bIns="0" anchor="t" anchorCtr="0">
            <a:noAutofit/>
          </a:bodyPr>
          <a:lstStyle/>
          <a:p>
            <a:r>
              <a:rPr lang="en-US" sz="2400" dirty="0"/>
              <a:t>Key questions to be answered</a:t>
            </a:r>
          </a:p>
          <a:p>
            <a:pPr lvl="1"/>
            <a:r>
              <a:rPr lang="en-US" sz="2400" dirty="0"/>
              <a:t>The need to belong</a:t>
            </a:r>
            <a:endParaRPr lang="en-GB" sz="2400" dirty="0"/>
          </a:p>
          <a:p>
            <a:pPr lvl="1"/>
            <a:r>
              <a:rPr lang="en-US" sz="2400" dirty="0" err="1"/>
              <a:t>Sociometer</a:t>
            </a:r>
            <a:r>
              <a:rPr lang="en-US" sz="2400" dirty="0"/>
              <a:t> theory</a:t>
            </a:r>
            <a:endParaRPr lang="en-GB" sz="2400" dirty="0"/>
          </a:p>
          <a:p>
            <a:pPr lvl="1"/>
            <a:r>
              <a:rPr lang="en-US" sz="2400" dirty="0"/>
              <a:t>How we gain and maintain belonging</a:t>
            </a:r>
            <a:endParaRPr lang="en-GB" sz="2400" dirty="0"/>
          </a:p>
          <a:p>
            <a:pPr lvl="1"/>
            <a:r>
              <a:rPr lang="en-US" sz="2400" dirty="0"/>
              <a:t>Fulfilling our need to </a:t>
            </a:r>
            <a:r>
              <a:rPr lang="en-US" sz="2400" b="1" dirty="0"/>
              <a:t>belong within groups</a:t>
            </a:r>
            <a:endParaRPr lang="en-GB" sz="2400" b="1" dirty="0"/>
          </a:p>
          <a:p>
            <a:pPr lvl="1"/>
            <a:r>
              <a:rPr lang="en-US" sz="2400" dirty="0"/>
              <a:t>Fulfilling our need to belong within </a:t>
            </a:r>
            <a:r>
              <a:rPr lang="en-US" sz="2400" b="1" dirty="0"/>
              <a:t>cyberspace</a:t>
            </a:r>
            <a:endParaRPr lang="en-GB" sz="2400" b="1" dirty="0"/>
          </a:p>
          <a:p>
            <a:pPr lvl="1"/>
            <a:r>
              <a:rPr lang="en-US" sz="2400" dirty="0"/>
              <a:t>Reactions to </a:t>
            </a:r>
            <a:r>
              <a:rPr lang="en-US" sz="2400" b="1" dirty="0"/>
              <a:t>loss of belonging</a:t>
            </a:r>
            <a:endParaRPr lang="en-US" sz="2400" b="1" i="0" u="none" strike="noStrike" cap="none" dirty="0">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304800"/>
            <a:ext cx="8229600" cy="914400"/>
          </a:xfrm>
          <a:prstGeom prst="rect">
            <a:avLst/>
          </a:prstGeom>
          <a:noFill/>
          <a:ln>
            <a:noFill/>
          </a:ln>
        </p:spPr>
        <p:txBody>
          <a:bodyPr lIns="0" tIns="0" rIns="0" bIns="0" anchor="b" anchorCtr="0">
            <a:noAutofit/>
          </a:bodyPr>
          <a:lstStyle/>
          <a:p>
            <a:pPr lvl="0">
              <a:buSzPct val="25000"/>
            </a:pPr>
            <a:r>
              <a:rPr lang="en-US" dirty="0"/>
              <a:t>7.1: The Need to Belong (1 of 3)</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122" name="Shape 122"/>
          <p:cNvSpPr txBox="1">
            <a:spLocks noGrp="1"/>
          </p:cNvSpPr>
          <p:nvPr>
            <p:ph type="body" idx="1"/>
          </p:nvPr>
        </p:nvSpPr>
        <p:spPr>
          <a:xfrm>
            <a:off x="457200" y="1371600"/>
            <a:ext cx="8229600" cy="5181600"/>
          </a:xfrm>
          <a:prstGeom prst="rect">
            <a:avLst/>
          </a:prstGeom>
          <a:noFill/>
          <a:ln>
            <a:noFill/>
          </a:ln>
        </p:spPr>
        <p:txBody>
          <a:bodyPr lIns="0" tIns="0" rIns="0" bIns="0" anchor="t" anchorCtr="0">
            <a:noAutofit/>
          </a:bodyPr>
          <a:lstStyle/>
          <a:p>
            <a:pPr indent="-255600">
              <a:spcBef>
                <a:spcPts val="0"/>
              </a:spcBef>
            </a:pPr>
            <a:r>
              <a:rPr lang="en-US" sz="2400" dirty="0"/>
              <a:t>7.1: Analyze the concept of belonging as a core motive</a:t>
            </a:r>
          </a:p>
          <a:p>
            <a:pPr lvl="1"/>
            <a:r>
              <a:rPr lang="en-US" sz="2400" dirty="0"/>
              <a:t>Belonging as a core motive</a:t>
            </a:r>
            <a:endParaRPr lang="en-GB" sz="2400" dirty="0"/>
          </a:p>
          <a:p>
            <a:pPr lvl="2">
              <a:buFont typeface="Arial" pitchFamily="34" charset="0"/>
              <a:buChar char="•"/>
            </a:pPr>
            <a:r>
              <a:rPr lang="en-US" sz="2400" dirty="0"/>
              <a:t>Rejection</a:t>
            </a:r>
            <a:endParaRPr lang="en-GB" sz="2400" dirty="0"/>
          </a:p>
          <a:p>
            <a:pPr lvl="2">
              <a:buFont typeface="Arial" pitchFamily="34" charset="0"/>
              <a:buChar char="•"/>
            </a:pPr>
            <a:r>
              <a:rPr lang="en-US" sz="2400" dirty="0"/>
              <a:t>Pervasive drive to form and maintain lasting, positive interpersonal relationships</a:t>
            </a:r>
            <a:endParaRPr lang="en-GB" sz="2400" dirty="0"/>
          </a:p>
          <a:p>
            <a:pPr lvl="1"/>
            <a:r>
              <a:rPr lang="en-US" sz="2400" dirty="0"/>
              <a:t>How do we know belonging is a core motive?</a:t>
            </a:r>
            <a:endParaRPr lang="en-GB" sz="2400" dirty="0"/>
          </a:p>
          <a:p>
            <a:pPr lvl="2">
              <a:buFont typeface="Arial" pitchFamily="34" charset="0"/>
              <a:buChar char="•"/>
            </a:pPr>
            <a:r>
              <a:rPr lang="en-US" sz="2400" dirty="0"/>
              <a:t>Babies</a:t>
            </a:r>
            <a:endParaRPr lang="en-GB" sz="2400" dirty="0"/>
          </a:p>
          <a:p>
            <a:pPr lvl="2">
              <a:buFont typeface="Arial" pitchFamily="34" charset="0"/>
              <a:buChar char="•"/>
            </a:pPr>
            <a:r>
              <a:rPr lang="en-US" sz="2400" dirty="0"/>
              <a:t>Pair bonding</a:t>
            </a:r>
            <a:endParaRPr lang="en-GB" sz="2400" dirty="0"/>
          </a:p>
          <a:p>
            <a:pPr lvl="2">
              <a:buFont typeface="Arial" pitchFamily="34" charset="0"/>
              <a:buChar char="•"/>
            </a:pPr>
            <a:r>
              <a:rPr lang="en-US" sz="2400" dirty="0"/>
              <a:t>Loners/hermits</a:t>
            </a:r>
            <a:endParaRPr lang="en-US" sz="24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44088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304800"/>
            <a:ext cx="8229600" cy="914400"/>
          </a:xfrm>
          <a:prstGeom prst="rect">
            <a:avLst/>
          </a:prstGeom>
          <a:noFill/>
          <a:ln>
            <a:noFill/>
          </a:ln>
        </p:spPr>
        <p:txBody>
          <a:bodyPr lIns="0" tIns="0" rIns="0" bIns="0" anchor="b" anchorCtr="0">
            <a:noAutofit/>
          </a:bodyPr>
          <a:lstStyle/>
          <a:p>
            <a:pPr lvl="0">
              <a:buSzPct val="25000"/>
            </a:pPr>
            <a:r>
              <a:rPr lang="en-US" dirty="0"/>
              <a:t>7.1: The Need to Belong (2 of 3)</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122" name="Shape 122"/>
          <p:cNvSpPr txBox="1">
            <a:spLocks noGrp="1"/>
          </p:cNvSpPr>
          <p:nvPr>
            <p:ph type="body" idx="1"/>
          </p:nvPr>
        </p:nvSpPr>
        <p:spPr>
          <a:xfrm>
            <a:off x="457200" y="1371600"/>
            <a:ext cx="8229600" cy="5181600"/>
          </a:xfrm>
          <a:prstGeom prst="rect">
            <a:avLst/>
          </a:prstGeom>
          <a:noFill/>
          <a:ln>
            <a:noFill/>
          </a:ln>
        </p:spPr>
        <p:txBody>
          <a:bodyPr lIns="0" tIns="0" rIns="0" bIns="0" anchor="t" anchorCtr="0">
            <a:noAutofit/>
          </a:bodyPr>
          <a:lstStyle/>
          <a:p>
            <a:pPr lvl="0" indent="-255600"/>
            <a:r>
              <a:rPr lang="en-US" dirty="0"/>
              <a:t>7.1.1: Belonging </a:t>
            </a:r>
            <a:r>
              <a:rPr lang="en-US" b="1" dirty="0"/>
              <a:t>Elicits Behaviors </a:t>
            </a:r>
          </a:p>
          <a:p>
            <a:pPr lvl="0" indent="-255600"/>
            <a:r>
              <a:rPr lang="en-US" dirty="0"/>
              <a:t>7.1.1: Analyze how belonging elicits behaviors </a:t>
            </a:r>
          </a:p>
          <a:p>
            <a:pPr lvl="1" indent="-255600"/>
            <a:r>
              <a:rPr lang="en-US" i="1" dirty="0">
                <a:solidFill>
                  <a:schemeClr val="accent5"/>
                </a:solidFill>
              </a:rPr>
              <a:t>Tom Hanks in Castaway …and his friend Wilson</a:t>
            </a:r>
          </a:p>
          <a:p>
            <a:pPr lvl="1"/>
            <a:r>
              <a:rPr lang="en-US" dirty="0"/>
              <a:t>How does belonging elicit behaviors?</a:t>
            </a:r>
            <a:endParaRPr lang="en-GB" sz="2400" dirty="0"/>
          </a:p>
          <a:p>
            <a:pPr lvl="2">
              <a:buFont typeface="Arial" pitchFamily="34" charset="0"/>
              <a:buChar char="•"/>
            </a:pPr>
            <a:r>
              <a:rPr lang="en-US" dirty="0"/>
              <a:t>Quickly and easily form bonds with caregivers, group members, and acquaintances</a:t>
            </a:r>
            <a:endParaRPr lang="en-GB" sz="2400" dirty="0"/>
          </a:p>
          <a:p>
            <a:pPr lvl="2">
              <a:buFont typeface="Arial" pitchFamily="34" charset="0"/>
              <a:buChar char="•"/>
            </a:pPr>
            <a:r>
              <a:rPr lang="en-US" dirty="0"/>
              <a:t>“Rebound” relationships</a:t>
            </a:r>
            <a:endParaRPr lang="en-GB" sz="2400" dirty="0"/>
          </a:p>
          <a:p>
            <a:pPr lvl="2">
              <a:buFont typeface="Arial" pitchFamily="34" charset="0"/>
              <a:buChar char="•"/>
            </a:pPr>
            <a:r>
              <a:rPr lang="en-US" dirty="0"/>
              <a:t>Social snacking</a:t>
            </a:r>
          </a:p>
          <a:p>
            <a:pPr lvl="0" indent="-255600"/>
            <a:r>
              <a:rPr lang="en-US" dirty="0"/>
              <a:t>7.1.2: Belonging Produces Positive Outcomes </a:t>
            </a:r>
          </a:p>
          <a:p>
            <a:pPr lvl="0" indent="-255600"/>
            <a:r>
              <a:rPr lang="en-US" dirty="0"/>
              <a:t>7.1.2: Explain how belonging produces positive outcomes</a:t>
            </a:r>
          </a:p>
          <a:p>
            <a:pPr lvl="1"/>
            <a:r>
              <a:rPr lang="en-US" dirty="0"/>
              <a:t>How does belonging produce positive outcomes?</a:t>
            </a:r>
            <a:endParaRPr lang="en-GB" sz="2400" dirty="0"/>
          </a:p>
          <a:p>
            <a:pPr lvl="2">
              <a:buFont typeface="Arial" pitchFamily="34" charset="0"/>
              <a:buChar char="•"/>
            </a:pPr>
            <a:r>
              <a:rPr lang="en-US" dirty="0"/>
              <a:t>Adaptive</a:t>
            </a:r>
            <a:endParaRPr lang="en-GB" sz="2400" dirty="0"/>
          </a:p>
          <a:p>
            <a:pPr lvl="2">
              <a:buFont typeface="Arial" pitchFamily="34" charset="0"/>
              <a:buChar char="•"/>
            </a:pPr>
            <a:r>
              <a:rPr lang="en-US" dirty="0"/>
              <a:t>Mental health and well-being</a:t>
            </a:r>
            <a:endParaRPr lang="en-GB" sz="2400" dirty="0"/>
          </a:p>
          <a:p>
            <a:pPr lvl="2">
              <a:buFont typeface="Arial" pitchFamily="34" charset="0"/>
              <a:buChar char="•"/>
            </a:pPr>
            <a:r>
              <a:rPr lang="en-US" dirty="0"/>
              <a:t>Physical health</a:t>
            </a:r>
            <a:endParaRPr lang="en-US"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721914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304800"/>
            <a:ext cx="8229600" cy="457200"/>
          </a:xfrm>
          <a:prstGeom prst="rect">
            <a:avLst/>
          </a:prstGeom>
          <a:noFill/>
          <a:ln>
            <a:noFill/>
          </a:ln>
        </p:spPr>
        <p:txBody>
          <a:bodyPr lIns="0" tIns="0" rIns="0" bIns="0" anchor="b" anchorCtr="0">
            <a:noAutofit/>
          </a:bodyPr>
          <a:lstStyle/>
          <a:p>
            <a:pPr lvl="0">
              <a:buSzPct val="25000"/>
            </a:pPr>
            <a:r>
              <a:rPr lang="en-US" dirty="0"/>
              <a:t>7.1: The Need to Belong (3 of 3)</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122" name="Shape 122"/>
          <p:cNvSpPr txBox="1">
            <a:spLocks noGrp="1"/>
          </p:cNvSpPr>
          <p:nvPr>
            <p:ph type="body" idx="1"/>
          </p:nvPr>
        </p:nvSpPr>
        <p:spPr>
          <a:xfrm>
            <a:off x="457200" y="914400"/>
            <a:ext cx="8229600" cy="5638800"/>
          </a:xfrm>
          <a:prstGeom prst="rect">
            <a:avLst/>
          </a:prstGeom>
          <a:noFill/>
          <a:ln>
            <a:noFill/>
          </a:ln>
        </p:spPr>
        <p:txBody>
          <a:bodyPr lIns="0" tIns="0" rIns="0" bIns="0" anchor="t" anchorCtr="0">
            <a:noAutofit/>
          </a:bodyPr>
          <a:lstStyle/>
          <a:p>
            <a:pPr lvl="0" indent="-255600"/>
            <a:r>
              <a:rPr lang="en-US" dirty="0"/>
              <a:t>7.1.3: Belonging Is Universal </a:t>
            </a:r>
          </a:p>
          <a:p>
            <a:pPr lvl="0" indent="-255600"/>
            <a:r>
              <a:rPr lang="en-US" dirty="0"/>
              <a:t>7.1.3: Describe the universality of belonging</a:t>
            </a:r>
          </a:p>
          <a:p>
            <a:pPr lvl="1"/>
            <a:r>
              <a:rPr lang="en-US" dirty="0"/>
              <a:t>Belonging is universal</a:t>
            </a:r>
            <a:endParaRPr lang="en-GB" sz="2400" dirty="0"/>
          </a:p>
          <a:p>
            <a:pPr lvl="2">
              <a:buFont typeface="Arial" pitchFamily="34" charset="0"/>
              <a:buChar char="•"/>
            </a:pPr>
            <a:r>
              <a:rPr lang="en-US" dirty="0"/>
              <a:t>Found in every culture/country</a:t>
            </a:r>
            <a:endParaRPr lang="en-GB" sz="2400" dirty="0"/>
          </a:p>
          <a:p>
            <a:pPr lvl="2">
              <a:buFont typeface="Arial" pitchFamily="34" charset="0"/>
              <a:buChar char="•"/>
            </a:pPr>
            <a:r>
              <a:rPr lang="en-US" dirty="0"/>
              <a:t>Cultural differences in relationships  </a:t>
            </a:r>
          </a:p>
          <a:p>
            <a:pPr lvl="3">
              <a:buFont typeface="Arial" pitchFamily="34" charset="0"/>
              <a:buChar char="•"/>
            </a:pPr>
            <a:r>
              <a:rPr lang="en-GB" sz="2000" dirty="0">
                <a:solidFill>
                  <a:schemeClr val="accent5"/>
                </a:solidFill>
              </a:rPr>
              <a:t>Western –&gt; Loose / Eastern -&gt;tight/secure</a:t>
            </a:r>
          </a:p>
          <a:p>
            <a:pPr lvl="2">
              <a:buFont typeface="Arial" pitchFamily="34" charset="0"/>
              <a:buChar char="•"/>
            </a:pPr>
            <a:r>
              <a:rPr lang="en-US" dirty="0"/>
              <a:t>Individual differences</a:t>
            </a:r>
          </a:p>
          <a:p>
            <a:pPr lvl="3">
              <a:buFont typeface="Arial" pitchFamily="34" charset="0"/>
              <a:buChar char="•"/>
            </a:pPr>
            <a:r>
              <a:rPr lang="en-US" sz="2400" dirty="0"/>
              <a:t> need for affiliation varies</a:t>
            </a:r>
          </a:p>
          <a:p>
            <a:pPr lvl="3">
              <a:buFont typeface="Arial" pitchFamily="34" charset="0"/>
              <a:buChar char="•"/>
            </a:pPr>
            <a:r>
              <a:rPr lang="en-US" sz="2000" dirty="0">
                <a:solidFill>
                  <a:schemeClr val="accent5"/>
                </a:solidFill>
              </a:rPr>
              <a:t>Women (partner) v. Men (group)</a:t>
            </a:r>
            <a:endParaRPr lang="en-GB" sz="2000" dirty="0">
              <a:solidFill>
                <a:schemeClr val="accent5"/>
              </a:solidFill>
            </a:endParaRPr>
          </a:p>
          <a:p>
            <a:pPr lvl="1"/>
            <a:r>
              <a:rPr lang="en-US" dirty="0"/>
              <a:t>Belonging in the brain</a:t>
            </a:r>
            <a:endParaRPr lang="en-GB" sz="2400" dirty="0"/>
          </a:p>
          <a:p>
            <a:pPr lvl="2">
              <a:buFont typeface="Arial" pitchFamily="34" charset="0"/>
              <a:buChar char="•"/>
            </a:pPr>
            <a:r>
              <a:rPr lang="en-US" dirty="0"/>
              <a:t>Structure responsible for processing pain and pleasure</a:t>
            </a:r>
            <a:endParaRPr lang="en-GB" sz="2400" dirty="0"/>
          </a:p>
          <a:p>
            <a:pPr lvl="2">
              <a:buFont typeface="Arial" pitchFamily="34" charset="0"/>
              <a:buChar char="•"/>
            </a:pPr>
            <a:r>
              <a:rPr lang="en-US" b="1" dirty="0"/>
              <a:t>Anterior cingulate cortex</a:t>
            </a:r>
            <a:endParaRPr lang="en-GB" sz="2400" b="1" dirty="0"/>
          </a:p>
          <a:p>
            <a:pPr lvl="1"/>
            <a:r>
              <a:rPr lang="en-US" dirty="0"/>
              <a:t>Oxytocin </a:t>
            </a:r>
            <a:r>
              <a:rPr lang="en-US" dirty="0">
                <a:solidFill>
                  <a:schemeClr val="accent5"/>
                </a:solidFill>
              </a:rPr>
              <a:t>(“love hormone”  “cuddle chemical”</a:t>
            </a:r>
            <a:endParaRPr lang="en-GB" sz="2400" dirty="0">
              <a:solidFill>
                <a:schemeClr val="accent5"/>
              </a:solidFill>
            </a:endParaRPr>
          </a:p>
          <a:p>
            <a:pPr lvl="2">
              <a:buFont typeface="Arial" pitchFamily="34" charset="0"/>
              <a:buChar char="•"/>
            </a:pPr>
            <a:r>
              <a:rPr lang="en-US" dirty="0"/>
              <a:t>Neurochemical</a:t>
            </a:r>
            <a:endParaRPr lang="en-GB" sz="2400" dirty="0"/>
          </a:p>
          <a:p>
            <a:pPr lvl="2">
              <a:buFont typeface="Arial" pitchFamily="34" charset="0"/>
              <a:buChar char="•"/>
            </a:pPr>
            <a:r>
              <a:rPr lang="en-US" dirty="0"/>
              <a:t>Treating social disorders</a:t>
            </a:r>
            <a:endParaRPr lang="en-GB" sz="2400" dirty="0"/>
          </a:p>
          <a:p>
            <a:pPr lvl="2">
              <a:buFont typeface="Arial" pitchFamily="34" charset="0"/>
              <a:buChar char="•"/>
            </a:pPr>
            <a:r>
              <a:rPr lang="en-US" dirty="0"/>
              <a:t>Increase socialness </a:t>
            </a:r>
            <a:r>
              <a:rPr lang="en-US" i="1" dirty="0">
                <a:solidFill>
                  <a:schemeClr val="accent5"/>
                </a:solidFill>
              </a:rPr>
              <a:t>(a nose-spray to stimulate trust?)</a:t>
            </a:r>
            <a:endParaRPr lang="en-US" b="0" i="1" u="none" strike="noStrike" cap="none" dirty="0">
              <a:solidFill>
                <a:schemeClr val="accent5"/>
              </a:solidFill>
              <a:sym typeface="Arial"/>
            </a:endParaRPr>
          </a:p>
        </p:txBody>
      </p:sp>
    </p:spTree>
    <p:extLst>
      <p:ext uri="{BB962C8B-B14F-4D97-AF65-F5344CB8AC3E}">
        <p14:creationId xmlns:p14="http://schemas.microsoft.com/office/powerpoint/2010/main" val="3677496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304800"/>
            <a:ext cx="8229600" cy="914400"/>
          </a:xfrm>
          <a:prstGeom prst="rect">
            <a:avLst/>
          </a:prstGeom>
          <a:noFill/>
          <a:ln>
            <a:noFill/>
          </a:ln>
        </p:spPr>
        <p:txBody>
          <a:bodyPr lIns="0" tIns="0" rIns="0" bIns="0" anchor="b" anchorCtr="0">
            <a:noAutofit/>
          </a:bodyPr>
          <a:lstStyle/>
          <a:p>
            <a:pPr lvl="0">
              <a:buSzPct val="25000"/>
            </a:pPr>
            <a:r>
              <a:rPr lang="en-US" dirty="0"/>
              <a:t>7.2: </a:t>
            </a:r>
            <a:r>
              <a:rPr lang="en-US" dirty="0" err="1"/>
              <a:t>Sociometer</a:t>
            </a:r>
            <a:r>
              <a:rPr lang="en-US" dirty="0"/>
              <a:t> Theory</a:t>
            </a:r>
            <a:endParaRPr lang="en-US" sz="3400" b="1" i="0" u="none" strike="noStrike" cap="none" dirty="0">
              <a:solidFill>
                <a:srgbClr val="007FA3"/>
              </a:solidFill>
              <a:latin typeface="Times New Roman"/>
              <a:ea typeface="Times New Roman"/>
              <a:cs typeface="Times New Roman"/>
              <a:sym typeface="Times New Roman"/>
            </a:endParaRPr>
          </a:p>
        </p:txBody>
      </p:sp>
      <p:sp>
        <p:nvSpPr>
          <p:cNvPr id="122" name="Shape 122"/>
          <p:cNvSpPr txBox="1">
            <a:spLocks noGrp="1"/>
          </p:cNvSpPr>
          <p:nvPr>
            <p:ph type="body" idx="1"/>
          </p:nvPr>
        </p:nvSpPr>
        <p:spPr>
          <a:xfrm>
            <a:off x="457200" y="1371600"/>
            <a:ext cx="8229600" cy="5181600"/>
          </a:xfrm>
          <a:prstGeom prst="rect">
            <a:avLst/>
          </a:prstGeom>
          <a:noFill/>
          <a:ln>
            <a:noFill/>
          </a:ln>
        </p:spPr>
        <p:txBody>
          <a:bodyPr lIns="0" tIns="0" rIns="0" bIns="0" anchor="t" anchorCtr="0">
            <a:noAutofit/>
          </a:bodyPr>
          <a:lstStyle/>
          <a:p>
            <a:pPr indent="-256032">
              <a:spcBef>
                <a:spcPts val="0"/>
              </a:spcBef>
            </a:pPr>
            <a:r>
              <a:rPr lang="en-US" dirty="0"/>
              <a:t>7.2: Describe how the </a:t>
            </a:r>
            <a:r>
              <a:rPr lang="en-US" dirty="0" err="1"/>
              <a:t>sociometer</a:t>
            </a:r>
            <a:r>
              <a:rPr lang="en-US" dirty="0"/>
              <a:t> theory is related to motivation</a:t>
            </a:r>
          </a:p>
          <a:p>
            <a:pPr lvl="1"/>
            <a:r>
              <a:rPr lang="en-US" dirty="0"/>
              <a:t>What is sociometer theory? 	</a:t>
            </a:r>
          </a:p>
          <a:p>
            <a:pPr lvl="2"/>
            <a:r>
              <a:rPr lang="en-US" dirty="0">
                <a:solidFill>
                  <a:schemeClr val="accent5"/>
                </a:solidFill>
              </a:rPr>
              <a:t>The degree to which other people value interacting with and having a relationship with us </a:t>
            </a:r>
            <a:endParaRPr lang="en-GB" sz="2400" dirty="0">
              <a:solidFill>
                <a:schemeClr val="accent5"/>
              </a:solidFill>
            </a:endParaRPr>
          </a:p>
          <a:p>
            <a:pPr lvl="2">
              <a:buFont typeface="Arial" pitchFamily="34" charset="0"/>
              <a:buChar char="•"/>
            </a:pPr>
            <a:r>
              <a:rPr lang="en-US" dirty="0"/>
              <a:t>Relational value</a:t>
            </a:r>
            <a:endParaRPr lang="en-GB" sz="2400" dirty="0"/>
          </a:p>
          <a:p>
            <a:pPr lvl="2">
              <a:buFont typeface="Arial" pitchFamily="34" charset="0"/>
              <a:buChar char="•"/>
            </a:pPr>
            <a:r>
              <a:rPr lang="en-US" dirty="0"/>
              <a:t>Self-esteem</a:t>
            </a:r>
            <a:endParaRPr lang="en-GB" sz="2400" dirty="0"/>
          </a:p>
          <a:p>
            <a:pPr lvl="2">
              <a:buFont typeface="Arial" pitchFamily="34" charset="0"/>
              <a:buChar char="•"/>
            </a:pPr>
            <a:r>
              <a:rPr lang="en-US" dirty="0"/>
              <a:t>Gauge </a:t>
            </a:r>
          </a:p>
          <a:p>
            <a:pPr indent="-255600">
              <a:buFont typeface="Arial" pitchFamily="34" charset="0"/>
              <a:buChar char="•"/>
            </a:pPr>
            <a:r>
              <a:rPr lang="en-US" dirty="0"/>
              <a:t>7.2.1: Does Acceptance Boost Self-Esteem and Rejection Reduce It?</a:t>
            </a:r>
          </a:p>
          <a:p>
            <a:pPr indent="-255600">
              <a:buFont typeface="Arial" pitchFamily="34" charset="0"/>
              <a:buChar char="•"/>
            </a:pPr>
            <a:r>
              <a:rPr lang="en-US" dirty="0"/>
              <a:t>7.2.1: Explain the concepts that influence self-esteem</a:t>
            </a:r>
          </a:p>
          <a:p>
            <a:pPr lvl="1"/>
            <a:r>
              <a:rPr lang="en-US" dirty="0"/>
              <a:t>Does acceptance boost self-esteem?</a:t>
            </a:r>
            <a:endParaRPr lang="en-GB" sz="2400" dirty="0"/>
          </a:p>
          <a:p>
            <a:pPr lvl="2">
              <a:buFont typeface="Arial" pitchFamily="34" charset="0"/>
              <a:buChar char="•"/>
            </a:pPr>
            <a:r>
              <a:rPr lang="en-US" dirty="0"/>
              <a:t>Exclusion lowers self-esteem when it reflects disapproval from others.</a:t>
            </a:r>
          </a:p>
          <a:p>
            <a:pPr lvl="2">
              <a:buFont typeface="Arial" pitchFamily="34" charset="0"/>
              <a:buChar char="•"/>
            </a:pPr>
            <a:r>
              <a:rPr lang="en-US" sz="1800" i="1" dirty="0">
                <a:solidFill>
                  <a:schemeClr val="accent5"/>
                </a:solidFill>
              </a:rPr>
              <a:t>Just about any other(s)</a:t>
            </a:r>
            <a:endParaRPr lang="en-GB" sz="1800" i="1" dirty="0">
              <a:solidFill>
                <a:schemeClr val="accent5"/>
              </a:solidFill>
            </a:endParaRPr>
          </a:p>
          <a:p>
            <a:pPr lvl="2">
              <a:buFont typeface="Arial" pitchFamily="34" charset="0"/>
              <a:buChar char="•"/>
            </a:pPr>
            <a:r>
              <a:rPr lang="en-US" dirty="0">
                <a:solidFill>
                  <a:schemeClr val="accent5"/>
                </a:solidFill>
              </a:rPr>
              <a:t>Even by strangers</a:t>
            </a:r>
            <a:endParaRPr lang="en-US" b="0" i="0" u="none" strike="noStrike" cap="none" dirty="0">
              <a:solidFill>
                <a:schemeClr val="accent5"/>
              </a:solidFill>
              <a:sym typeface="Arial"/>
            </a:endParaRPr>
          </a:p>
        </p:txBody>
      </p:sp>
    </p:spTree>
    <p:extLst>
      <p:ext uri="{BB962C8B-B14F-4D97-AF65-F5344CB8AC3E}">
        <p14:creationId xmlns:p14="http://schemas.microsoft.com/office/powerpoint/2010/main" val="4006271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228601"/>
            <a:ext cx="8229600" cy="990599"/>
          </a:xfrm>
          <a:prstGeom prst="rect">
            <a:avLst/>
          </a:prstGeom>
          <a:noFill/>
          <a:ln>
            <a:noFill/>
          </a:ln>
        </p:spPr>
        <p:txBody>
          <a:bodyPr lIns="0" tIns="0" rIns="0" bIns="0" anchor="b" anchorCtr="0">
            <a:noAutofit/>
          </a:bodyPr>
          <a:lstStyle/>
          <a:p>
            <a:pPr lvl="0">
              <a:buSzPct val="25000"/>
            </a:pPr>
            <a:r>
              <a:rPr lang="en-US" dirty="0"/>
              <a:t>Figure 7.1: Effect of Group Exclusion on Self-Esteem</a:t>
            </a:r>
            <a:endParaRPr lang="en-US" sz="3400" b="1" i="0" u="none" strike="noStrike" cap="none" dirty="0">
              <a:solidFill>
                <a:srgbClr val="007FA3"/>
              </a:solidFill>
              <a:latin typeface="Times New Roman"/>
              <a:ea typeface="Times New Roman"/>
              <a:cs typeface="Times New Roman"/>
              <a:sym typeface="Times New Roman"/>
            </a:endParaRPr>
          </a:p>
        </p:txBody>
      </p:sp>
      <p:pic>
        <p:nvPicPr>
          <p:cNvPr id="1026" name="Picture 2" descr="&quot;The horizontal axis is labeled with the two categories, included and excluded. The vertical axis is labeled as state self-esteem and ranges from 3 to 6 in increments of 1. The choice of inclusion or exclusion is either random or by the other group members. The information given in the graph is as follows:&#10;  ◦Included: Random- 5.5 Group- 5.7 ◦ Excluded Random- 5.5 Group- 4.8 Exclusion based on group choice produced the lowest self-esteem.&quot;&#10;" title="A bar graph compares the effect of group exclusion on self-este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0726" y="1676400"/>
            <a:ext cx="6100962" cy="4223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388789"/>
      </p:ext>
    </p:extLst>
  </p:cSld>
  <p:clrMapOvr>
    <a:masterClrMapping/>
  </p:clrMapOvr>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10951</TotalTime>
  <Words>3583</Words>
  <Application>Microsoft Office PowerPoint</Application>
  <PresentationFormat>On-screen Show (4:3)</PresentationFormat>
  <Paragraphs>480</Paragraphs>
  <Slides>27</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Noto Sans Symbols</vt:lpstr>
      <vt:lpstr>Times New Roman</vt:lpstr>
      <vt:lpstr>508 Lecture</vt:lpstr>
      <vt:lpstr>Burkley</vt:lpstr>
      <vt:lpstr>Learning Objectives (1 of 2)</vt:lpstr>
      <vt:lpstr>Learning Objectives (2 of 2)</vt:lpstr>
      <vt:lpstr>Introduction: Belonging</vt:lpstr>
      <vt:lpstr>7.1: The Need to Belong (1 of 3)</vt:lpstr>
      <vt:lpstr>7.1: The Need to Belong (2 of 3)</vt:lpstr>
      <vt:lpstr>7.1: The Need to Belong (3 of 3)</vt:lpstr>
      <vt:lpstr>7.2: Sociometer Theory</vt:lpstr>
      <vt:lpstr>Figure 7.1: Effect of Group Exclusion on Self-Esteem</vt:lpstr>
      <vt:lpstr>7.3: How We Gain and Maintain Belonging (1 of 2)</vt:lpstr>
      <vt:lpstr>7.3: How We Gain and Maintain Belonging (2 of 2)</vt:lpstr>
      <vt:lpstr>7.4: Fulfilling Our Need to Belong Within Groups (1 of 3)</vt:lpstr>
      <vt:lpstr>7.4: Fulfilling Our Need to Belong Within Groups (2 of 3)</vt:lpstr>
      <vt:lpstr>Figure 7.2: Terror Management Theory</vt:lpstr>
      <vt:lpstr>7.4: Fulfilling Our Need to Belong Within Groups (3 of 3)</vt:lpstr>
      <vt:lpstr>Figure 7.3: Humans Constantly Experience a Tension Between Desires for Assimilation and Differentiation</vt:lpstr>
      <vt:lpstr>7.5: Fulfilling Our Need to Belong Within Cyberspace (1 of 2)</vt:lpstr>
      <vt:lpstr>7.5: Fulfilling Our Need to Belong Within Cyberspace (2 of 2)</vt:lpstr>
      <vt:lpstr>7.6: Reactions to Loss of Belonging (1 of 5)</vt:lpstr>
      <vt:lpstr>7.6: Reactions to Loss of Belonging (2 of 5)</vt:lpstr>
      <vt:lpstr>Figure 7.4: Consequences of Rejection</vt:lpstr>
      <vt:lpstr>7.6: Reactions to Loss of Belonging (3 of 5)</vt:lpstr>
      <vt:lpstr>Figure 7.5: Six Experiences That Cause Hurt Feelings </vt:lpstr>
      <vt:lpstr>Figure 7.6: Effect of Rejection on Test Performance</vt:lpstr>
      <vt:lpstr>7.6: Reactions to Loss of Belonging (4 of 5)</vt:lpstr>
      <vt:lpstr>7.6: Reactions to Loss of Belonging (5 of 5)</vt:lpstr>
      <vt:lpstr>Summary: Belonging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Motivation Science, First Edition</dc:title>
  <dc:subject>Motivation Science</dc:subject>
  <dc:creator>Edward Burkley/Melissa Burkley</dc:creator>
  <cp:keywords>Burkley</cp:keywords>
  <cp:lastModifiedBy>Thomas Mitchell</cp:lastModifiedBy>
  <cp:revision>251</cp:revision>
  <dcterms:modified xsi:type="dcterms:W3CDTF">2020-03-10T20:59:11Z</dcterms:modified>
  <cp:category>Burkley</cp:category>
  <cp:contentStatus>Burkley</cp:contentStatus>
</cp:coreProperties>
</file>