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1"/>
  </p:notesMasterIdLst>
  <p:sldIdLst>
    <p:sldId id="256" r:id="rId2"/>
    <p:sldId id="257" r:id="rId3"/>
    <p:sldId id="398" r:id="rId4"/>
    <p:sldId id="347" r:id="rId5"/>
    <p:sldId id="363" r:id="rId6"/>
    <p:sldId id="259" r:id="rId7"/>
    <p:sldId id="346" r:id="rId8"/>
    <p:sldId id="364" r:id="rId9"/>
    <p:sldId id="369" r:id="rId10"/>
    <p:sldId id="370" r:id="rId11"/>
    <p:sldId id="348" r:id="rId12"/>
    <p:sldId id="371" r:id="rId13"/>
    <p:sldId id="397" r:id="rId14"/>
    <p:sldId id="372" r:id="rId15"/>
    <p:sldId id="375" r:id="rId16"/>
    <p:sldId id="376" r:id="rId17"/>
    <p:sldId id="377" r:id="rId18"/>
    <p:sldId id="378" r:id="rId19"/>
    <p:sldId id="379" r:id="rId20"/>
    <p:sldId id="380" r:id="rId21"/>
    <p:sldId id="381" r:id="rId22"/>
    <p:sldId id="382" r:id="rId23"/>
    <p:sldId id="383" r:id="rId24"/>
    <p:sldId id="384" r:id="rId25"/>
    <p:sldId id="385" r:id="rId26"/>
    <p:sldId id="390" r:id="rId27"/>
    <p:sldId id="391" r:id="rId28"/>
    <p:sldId id="396" r:id="rId29"/>
    <p:sldId id="292"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09" autoAdjust="0"/>
  </p:normalViewPr>
  <p:slideViewPr>
    <p:cSldViewPr>
      <p:cViewPr>
        <p:scale>
          <a:sx n="100" d="100"/>
          <a:sy n="100" d="100"/>
        </p:scale>
        <p:origin x="946" y="-4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 Analyze the features of a goal</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Types of goals</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types of goals are set will help determine whether or not they can be met.</a:t>
            </a:r>
            <a:endParaRPr lang="en-GB" sz="1600" b="0" i="0" u="none" strike="noStrike" kern="1200" cap="none" dirty="0">
              <a:solidFill>
                <a:schemeClr val="dk1"/>
              </a:solidFill>
              <a:effectLst/>
              <a:latin typeface="Arial"/>
              <a:ea typeface="Arial"/>
              <a:cs typeface="Arial"/>
              <a:sym typeface="Arial"/>
            </a:endParaRPr>
          </a:p>
          <a:p>
            <a:pPr marL="0" lvl="0" indent="0">
              <a:buFont typeface="Arial" pitchFamily="34" charset="0"/>
              <a:buNone/>
            </a:pPr>
            <a:endParaRPr lang="en-US" sz="1200" b="1" i="0" u="none" strike="noStrike" kern="1200" cap="none" dirty="0">
              <a:solidFill>
                <a:schemeClr val="dk1"/>
              </a:solidFill>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8.2.1: Expectancy and Value</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8.2.1: Explain the concepts of expectancy and value with regard to goals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Expectancy-Value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Behavior results from the joint function of expectancy and value.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If either expectancy or value is 0, then the person will not carry out the action.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Motivation is highest when both expectancy and value are high.</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Expectancy and value are both subjective assessments.</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Influential sources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person’s perceived capability and a belief in goal achievement both influence expectancy estimates.</a:t>
            </a:r>
            <a:endParaRPr lang="en-GB" sz="24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8.2.2: Difficulty</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8.2.2: Explain the concept of difficulty with regard to goals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goal difficulty?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Difficulty relates to the knowledge and skill required to achieve a goal.</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Understanding the role of goal difficulty in goal achievement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Lewin</a:t>
            </a:r>
            <a:r>
              <a:rPr lang="en-US" sz="1200" b="0" i="0" u="none" strike="noStrike" kern="1200" cap="none" dirty="0">
                <a:solidFill>
                  <a:schemeClr val="dk1"/>
                </a:solidFill>
                <a:effectLst/>
                <a:latin typeface="Arial"/>
                <a:ea typeface="Arial"/>
                <a:cs typeface="Arial"/>
                <a:sym typeface="Arial"/>
              </a:rPr>
              <a:t> et al. (1944) observed the paradox of aspiration. </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conflict occurs whenever we have two competing or mutually exclusive goals.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more difficult the goal, the more energy and effort people will invest in their goal pursuit.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can you do to ensure your goal is difficult enough to ensure success?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8.2.3: Specificity</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8.2.3: Explain the concept of specificity with regard to goals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specificity?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Earley</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err="1">
                <a:solidFill>
                  <a:schemeClr val="dk1"/>
                </a:solidFill>
                <a:effectLst/>
                <a:latin typeface="Arial"/>
                <a:ea typeface="Arial"/>
                <a:cs typeface="Arial"/>
                <a:sym typeface="Arial"/>
              </a:rPr>
              <a:t>Wojnaroski</a:t>
            </a:r>
            <a:r>
              <a:rPr lang="en-US" sz="1200" b="0" i="0" u="none" strike="noStrike" kern="1200" cap="none" dirty="0">
                <a:solidFill>
                  <a:schemeClr val="dk1"/>
                </a:solidFill>
                <a:effectLst/>
                <a:latin typeface="Arial"/>
                <a:ea typeface="Arial"/>
                <a:cs typeface="Arial"/>
                <a:sym typeface="Arial"/>
              </a:rPr>
              <a:t>, and </a:t>
            </a:r>
            <a:r>
              <a:rPr lang="en-US" sz="1200" b="0" i="0" u="none" strike="noStrike" kern="1200" cap="none" dirty="0" err="1">
                <a:solidFill>
                  <a:schemeClr val="dk1"/>
                </a:solidFill>
                <a:effectLst/>
                <a:latin typeface="Arial"/>
                <a:ea typeface="Arial"/>
                <a:cs typeface="Arial"/>
                <a:sym typeface="Arial"/>
              </a:rPr>
              <a:t>Prest</a:t>
            </a:r>
            <a:r>
              <a:rPr lang="en-US" sz="1200" b="0" i="0" u="none" strike="noStrike" kern="1200" cap="none" dirty="0">
                <a:solidFill>
                  <a:schemeClr val="dk1"/>
                </a:solidFill>
                <a:effectLst/>
                <a:latin typeface="Arial"/>
                <a:ea typeface="Arial"/>
                <a:cs typeface="Arial"/>
                <a:sym typeface="Arial"/>
              </a:rPr>
              <a:t> (1987) and student goals.</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Why do specific goals facilitate goal achievement?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can you transform a vague goal into a specific one?</a:t>
            </a:r>
            <a:endParaRPr lang="en-US" sz="40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1" i="0" u="none" strike="noStrike" cap="none" dirty="0">
              <a:solidFill>
                <a:schemeClr val="dk1"/>
              </a:solidFill>
              <a:latin typeface="Arial"/>
              <a:ea typeface="Arial"/>
              <a:cs typeface="Arial"/>
              <a:sym typeface="Arial"/>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8.2.4: Joint Effect of Difficulty and Specificity</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8.2.4: Describe the joint effect of difficulty and specificity</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joint effect of difficulty and specificity</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8.3: Goal Difficulty and Specificity.</a:t>
            </a:r>
            <a:endParaRPr lang="en-US" sz="12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8.2.5: Proximity</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8.2.5: Explain the concept of proximity with regards to goals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proximity?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8.4: Distal and Proximal Goals.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more proximal the goal, the more motivated we are to achieve it.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Organisms increase effort as the goal becomes more proximal.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8.5: Proximal Versus Distal Goals.</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Construal level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Liberman</a:t>
            </a:r>
            <a:r>
              <a:rPr lang="en-US" sz="1200" b="0" i="0" u="none" strike="noStrike" kern="1200" cap="none" dirty="0">
                <a:solidFill>
                  <a:schemeClr val="dk1"/>
                </a:solidFill>
                <a:effectLst/>
                <a:latin typeface="Arial"/>
                <a:ea typeface="Arial"/>
                <a:cs typeface="Arial"/>
                <a:sym typeface="Arial"/>
              </a:rPr>
              <a:t> and Trope (1998).</a:t>
            </a: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8.2.6: Approach Versus Avoidance Goals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8.2.6: Contrast approach goals and avoidance goals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Approach goals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Approach goals narrow focus on the goal means that directly lead to the desired outcome.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BAS is generally perceived as a system sensitive to positive stimuli.</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Avoidance goals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Avoidance goals tend to direct people’s focus to any behavior that moves the individual away from the undesired end state.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BIS is generally sensitive to negative stimuli.</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vary in which system is stronger. </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8.2.7: Non-Motivational Factors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8.2.7: Explain how factors other than motivation affect performance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Non-motivational factors</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If two individuals have comparable skills, training, and resources, then the person who sets difficult, specific, proximal approach goals will likely outperform the other individual.</a:t>
            </a:r>
            <a:endParaRPr lang="en-US" sz="1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8.3: Explain the importance of goal commitment in motivation</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Goal commitment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high level of commitment implies the individual is willing to exert resources into the pursuit of the goal and will not give up until the goal is achieved.</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vary greatly in terms of their goal commitment.</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8.3.1: Causes and Consequences of Goal Commitment</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8.3.1: Analyze the causes and consequences of goal commitment</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factors increase goal commitment?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If there are multiple ways to achieve a goal, expectancy is high.</a:t>
            </a:r>
          </a:p>
          <a:p>
            <a:pPr marL="628650" lvl="1" indent="-171450">
              <a:buFont typeface="Arial" pitchFamily="34" charset="0"/>
              <a:buChar char="•"/>
            </a:pP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What consequences does goal commitment have on the goal process?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Being committed to a goal has many positive influences on whether or not the goal will be achieved.</a:t>
            </a:r>
            <a:endParaRPr lang="en-US" sz="40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8.3.2: Mental Strategies to Boost Goal Commitment</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8.3.2: Explain the mental strategies used to boost goal commitment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Mental strategies to increase goal commitment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Mental fantasies can lower goal commitment.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Dwelling on obstacles is also associated with lower goal commitment.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Mental contrasting involves first imagining the desired positive future and then imagining the present negative future. Mental contrasting gets people excited and energized about a goal.</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8.3.3: Commitment to an Ongoing Goal</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8.3.3: Describe the factors that make up a commitment to an ongoing goal</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Factors that influence goal commitment</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err="1">
                <a:solidFill>
                  <a:schemeClr val="dk1"/>
                </a:solidFill>
                <a:effectLst/>
                <a:latin typeface="Arial"/>
                <a:ea typeface="Arial"/>
                <a:cs typeface="Arial"/>
                <a:sym typeface="Arial"/>
              </a:rPr>
              <a:t>Burkley</a:t>
            </a:r>
            <a:r>
              <a:rPr lang="en-US" sz="1200" b="0" i="0" u="none" strike="noStrike" kern="1200" cap="none" dirty="0">
                <a:solidFill>
                  <a:schemeClr val="dk1"/>
                </a:solidFill>
                <a:effectLst/>
                <a:latin typeface="Arial"/>
                <a:ea typeface="Arial"/>
                <a:cs typeface="Arial"/>
                <a:sym typeface="Arial"/>
              </a:rPr>
              <a:t> et al. (2013) proposed a model of goal commitment that shows goal commitment is highest when satisfaction and investments are high and alternatives are low.</a:t>
            </a: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b="1" dirty="0"/>
              <a:t>8.4: Analyze the phases of the motivation process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motivation process</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Researchers have identified a handful of processes to break down the motivation process.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8.4.1: The Four Motivational Phases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8.4.1: Describe the four motivational phases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Rubicon Model</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8.6–A-D: Rubicon Model.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first phase consists of choosing a goal from an array of possible goals.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Rubicon is the point of no return.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postdecisional</a:t>
            </a:r>
            <a:r>
              <a:rPr lang="en-US" sz="1200" b="0" i="0" u="none" strike="noStrike" kern="1200" cap="none" dirty="0">
                <a:solidFill>
                  <a:schemeClr val="dk1"/>
                </a:solidFill>
                <a:effectLst/>
                <a:latin typeface="Arial"/>
                <a:ea typeface="Arial"/>
                <a:cs typeface="Arial"/>
                <a:sym typeface="Arial"/>
              </a:rPr>
              <a:t> phase is deciding how to pursue the goal.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actional</a:t>
            </a:r>
            <a:r>
              <a:rPr lang="en-US" sz="1200" b="0" i="0" u="none" strike="noStrike" kern="1200" cap="none" dirty="0">
                <a:solidFill>
                  <a:schemeClr val="dk1"/>
                </a:solidFill>
                <a:effectLst/>
                <a:latin typeface="Arial"/>
                <a:ea typeface="Arial"/>
                <a:cs typeface="Arial"/>
                <a:sym typeface="Arial"/>
              </a:rPr>
              <a:t> phase is engaging in goal-directed behaviors.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postactional</a:t>
            </a:r>
            <a:r>
              <a:rPr lang="en-US" sz="1200" b="0" i="0" u="none" strike="noStrike" kern="1200" cap="none" dirty="0">
                <a:solidFill>
                  <a:schemeClr val="dk1"/>
                </a:solidFill>
                <a:effectLst/>
                <a:latin typeface="Arial"/>
                <a:ea typeface="Arial"/>
                <a:cs typeface="Arial"/>
                <a:sym typeface="Arial"/>
              </a:rPr>
              <a:t> phase evaluates the results of the goal striving.</a:t>
            </a:r>
            <a:endParaRPr lang="en-US" sz="40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8.4.2: Goal Mindsets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8.4.2: Describe the two types of goal mindsets</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Deliberate mindset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It is important to have an objective view of oneself, but it is difficult to do so.</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Implemental mindset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closed-minded approach can help keep people motivated by promoting the initiation of goal-directed behaviors.</a:t>
            </a:r>
            <a:endParaRPr lang="en-US" sz="72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8.5: Analyze the concept of goal conflict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Goal conflict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conflict occurs whenever we have goal alternatives that interfere with our focal goal.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experience goal conflict are more likely to experience depression than others, as well as be less likely to achieve their goals.</a:t>
            </a:r>
            <a:endParaRPr lang="en-US" sz="18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8.5.1: Types of Goal Conflict</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8.5.1: Identify the four types of goal conflict </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Types of goal conflict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Two equally attractive goals make choosing them difficult and stressful.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Choosing between two unattractive goals may cause people to drop out or try other avoidance techniques.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Approach-avoidance involves attractive and unattractive features within a single goal. It is the most common conflict.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Double approach-avoidance involves choosing between two goals that each have both good and bad aspects.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Figures 8.8 to 8.11.</a:t>
            </a:r>
            <a:endParaRPr lang="en-US" sz="96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8.5.2: Goal Shielding</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0" marR="0" indent="-256032"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dk1"/>
                </a:solidFill>
                <a:effectLst/>
                <a:latin typeface="Arial"/>
                <a:ea typeface="Arial"/>
                <a:cs typeface="Arial"/>
                <a:sym typeface="Arial"/>
              </a:rPr>
              <a:t>8.5.2: Explain the concept of goal shielding</a:t>
            </a:r>
          </a:p>
          <a:p>
            <a:pPr marL="0" marR="0" indent="-256032"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Goal shielding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can protect focal goals by engaging in different strategies.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Prioritization involves giving one goal priority over the other.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Consistently choosing the goal highest in priority is highlighting.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tendency to alternate back and forth between multiple goals is balancing.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experience harmonious passion when they can easily switch to another goal.</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Obsessive passion involves an uncontrollable urge to pursue a goal and an inability to turn it off.</a:t>
            </a:r>
            <a:endParaRPr lang="en-US" sz="11500" b="1" i="0" u="none" strike="noStrike" kern="1200" cap="none" dirty="0">
              <a:solidFill>
                <a:schemeClr val="dk1"/>
              </a:solidFill>
              <a:latin typeface="Arial"/>
              <a:ea typeface="Arial"/>
              <a:cs typeface="Arial"/>
              <a:sym typeface="Arial"/>
            </a:endParaRPr>
          </a:p>
          <a:p>
            <a:pPr marL="628650" lvl="1" indent="-171450">
              <a:buFont typeface="Arial" pitchFamily="34" charset="0"/>
              <a:buChar char="•"/>
            </a:pPr>
            <a:endParaRPr lang="en-US" sz="2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Goals are similar to other thoughts in that they are organized hierarchically and can be automatically activated. They represent an image of something in the future and enhance performance. Goals are associated with positive psychological benefits. They are organized in a three-level hierarchy: higher-order goals, short-term goals, and goal means.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are more likely to set difficult goals than easy goals since we are more likely to earn praise when we attain a difficult goal. People are more successful when they select specific goals and when they choose goals high in difficulty. Proximal goals are short-term goals, while distal goals are long-term. Proximal goals are more concrete, and distal goals are more abstract.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High commitment is associated with better goal performance and persistence. Commitment is higher when expectancy and value levels are high and </a:t>
            </a:r>
            <a:r>
              <a:rPr lang="en-US" sz="1200" b="0" i="0" u="none" strike="noStrike" kern="1200" cap="none" dirty="0" err="1">
                <a:solidFill>
                  <a:schemeClr val="dk1"/>
                </a:solidFill>
                <a:effectLst/>
                <a:latin typeface="Arial"/>
                <a:ea typeface="Arial"/>
                <a:cs typeface="Arial"/>
                <a:sym typeface="Arial"/>
              </a:rPr>
              <a:t>equifinality</a:t>
            </a:r>
            <a:r>
              <a:rPr lang="en-US" sz="1200" b="0" i="0" u="none" strike="noStrike" kern="1200" cap="none" dirty="0">
                <a:solidFill>
                  <a:schemeClr val="dk1"/>
                </a:solidFill>
                <a:effectLst/>
                <a:latin typeface="Arial"/>
                <a:ea typeface="Arial"/>
                <a:cs typeface="Arial"/>
                <a:sym typeface="Arial"/>
              </a:rPr>
              <a:t> is high. Mentally elaborating on a positive future is called indulging and do so on the negative future is dwelling. Mental contrasting increases goal commitment.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four phases in the Rubicon model are </a:t>
            </a:r>
            <a:r>
              <a:rPr lang="en-US" sz="1200" b="0" i="0" u="none" strike="noStrike" kern="1200" cap="none" dirty="0" err="1">
                <a:solidFill>
                  <a:schemeClr val="dk1"/>
                </a:solidFill>
                <a:effectLst/>
                <a:latin typeface="Arial"/>
                <a:ea typeface="Arial"/>
                <a:cs typeface="Arial"/>
                <a:sym typeface="Arial"/>
              </a:rPr>
              <a:t>predecisional</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err="1">
                <a:solidFill>
                  <a:schemeClr val="dk1"/>
                </a:solidFill>
                <a:effectLst/>
                <a:latin typeface="Arial"/>
                <a:ea typeface="Arial"/>
                <a:cs typeface="Arial"/>
                <a:sym typeface="Arial"/>
              </a:rPr>
              <a:t>postdecisional</a:t>
            </a:r>
            <a:r>
              <a:rPr lang="en-US" sz="1200" b="0" i="0" u="none" strike="noStrike" kern="1200" cap="none" dirty="0">
                <a:solidFill>
                  <a:schemeClr val="dk1"/>
                </a:solidFill>
                <a:effectLst/>
                <a:latin typeface="Arial"/>
                <a:ea typeface="Arial"/>
                <a:cs typeface="Arial"/>
                <a:sym typeface="Arial"/>
              </a:rPr>
              <a:t>, action, and </a:t>
            </a:r>
            <a:r>
              <a:rPr lang="en-US" sz="1200" b="0" i="0" u="none" strike="noStrike" kern="1200" cap="none" dirty="0" err="1">
                <a:solidFill>
                  <a:schemeClr val="dk1"/>
                </a:solidFill>
                <a:effectLst/>
                <a:latin typeface="Arial"/>
                <a:ea typeface="Arial"/>
                <a:cs typeface="Arial"/>
                <a:sym typeface="Arial"/>
              </a:rPr>
              <a:t>postactional</a:t>
            </a:r>
            <a:r>
              <a:rPr lang="en-US" sz="1200" b="0" i="0" u="none" strike="noStrike" kern="1200" cap="none" dirty="0">
                <a:solidFill>
                  <a:schemeClr val="dk1"/>
                </a:solidFill>
                <a:effectLst/>
                <a:latin typeface="Arial"/>
                <a:ea typeface="Arial"/>
                <a:cs typeface="Arial"/>
                <a:sym typeface="Arial"/>
              </a:rPr>
              <a:t>. A deliberative mindset is characterized by open-mindedness and objectivity, and is most beneficial during the </a:t>
            </a:r>
            <a:r>
              <a:rPr lang="en-US" sz="1200" b="0" i="0" u="none" strike="noStrike" kern="1200" cap="none" dirty="0" err="1">
                <a:solidFill>
                  <a:schemeClr val="dk1"/>
                </a:solidFill>
                <a:effectLst/>
                <a:latin typeface="Arial"/>
                <a:ea typeface="Arial"/>
                <a:cs typeface="Arial"/>
                <a:sym typeface="Arial"/>
              </a:rPr>
              <a:t>predecisional</a:t>
            </a:r>
            <a:r>
              <a:rPr lang="en-US" sz="1200" b="0" i="0" u="none" strike="noStrike" kern="1200" cap="none" dirty="0">
                <a:solidFill>
                  <a:schemeClr val="dk1"/>
                </a:solidFill>
                <a:effectLst/>
                <a:latin typeface="Arial"/>
                <a:ea typeface="Arial"/>
                <a:cs typeface="Arial"/>
                <a:sym typeface="Arial"/>
              </a:rPr>
              <a:t> process. An implemental mindset is characterized by closed-mindedness and positive bias, and is most beneficial during the </a:t>
            </a:r>
            <a:r>
              <a:rPr lang="en-US" sz="1200" b="0" i="0" u="none" strike="noStrike" kern="1200" cap="none" dirty="0" err="1">
                <a:solidFill>
                  <a:schemeClr val="dk1"/>
                </a:solidFill>
                <a:effectLst/>
                <a:latin typeface="Arial"/>
                <a:ea typeface="Arial"/>
                <a:cs typeface="Arial"/>
                <a:sym typeface="Arial"/>
              </a:rPr>
              <a:t>actional</a:t>
            </a:r>
            <a:r>
              <a:rPr lang="en-US" sz="1200" b="0" i="0" u="none" strike="noStrike" kern="1200" cap="none" dirty="0">
                <a:solidFill>
                  <a:schemeClr val="dk1"/>
                </a:solidFill>
                <a:effectLst/>
                <a:latin typeface="Arial"/>
                <a:ea typeface="Arial"/>
                <a:cs typeface="Arial"/>
                <a:sym typeface="Arial"/>
              </a:rPr>
              <a:t> phase.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conflict can take the form of approach-approach, avoidance-avoidance, approach-avoidance, or double-approach avoidance. Goal shielding occurs when people protect their focal goal by inhibiting alternative goals. When goals conflict, people may highlight a higher priority goal or strive to achieve balance.</a:t>
            </a:r>
            <a:endParaRPr lang="en-IN" sz="3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goal is a cognitive representation of a future outcome. We all have them, but rarely consider what they entail.</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tend to select goals that are high in expected likelihood of success and high perceived value.</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commitment refers to the process whereby a person forms an intention to strive for a goal.</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motivation process can be divided into defined steps.</a:t>
            </a:r>
            <a:endParaRPr lang="en-GB" sz="16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Goal conflict occurs whenever we have two competing goals.</a:t>
            </a:r>
            <a:endParaRPr lang="en-US" sz="54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8.1: Analyze the components of a goal</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special about goals?</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all have a general sense of goals and how they are motivating, but there are more specific details of how to define them and use them.</a:t>
            </a:r>
          </a:p>
          <a:p>
            <a:endParaRPr lang="en-US" b="1" dirty="0"/>
          </a:p>
          <a:p>
            <a:pPr indent="-256032">
              <a:spcBef>
                <a:spcPts val="0"/>
              </a:spcBef>
            </a:pPr>
            <a:r>
              <a:rPr lang="en-US" b="1" dirty="0"/>
              <a:t>8.1.1: What Is a Goal?</a:t>
            </a:r>
          </a:p>
          <a:p>
            <a:pPr marL="0" marR="0" lvl="0" indent="0" algn="l" rtl="0">
              <a:spcBef>
                <a:spcPts val="0"/>
              </a:spcBef>
              <a:buSzPct val="25000"/>
              <a:buNone/>
            </a:pPr>
            <a:endParaRPr lang="en-US" b="1" dirty="0"/>
          </a:p>
          <a:p>
            <a:pPr marL="0" marR="0" lvl="0" indent="0" algn="l" rtl="0">
              <a:spcBef>
                <a:spcPts val="0"/>
              </a:spcBef>
              <a:buSzPct val="25000"/>
              <a:buNone/>
            </a:pPr>
            <a:r>
              <a:rPr lang="en-US" b="1" dirty="0"/>
              <a:t>8.1.1: Define the term goal</a:t>
            </a:r>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Four aspects of goal construct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goal is defined as a cognitive representation of a future outcome that an individual is committed to approach or avoid.</a:t>
            </a: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some goals you have for this course? In your personal life? How do those goals fulfill the four aspects of goal construct?</a:t>
            </a:r>
            <a:endParaRPr lang="en-US" sz="1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indent="-256032">
              <a:spcBef>
                <a:spcPts val="0"/>
              </a:spcBef>
            </a:pPr>
            <a:r>
              <a:rPr lang="en-US" b="1" dirty="0"/>
              <a:t>8.1.2: Why Are Goals Important?</a:t>
            </a:r>
          </a:p>
          <a:p>
            <a:pPr indent="-256032">
              <a:spcBef>
                <a:spcPts val="0"/>
              </a:spcBef>
            </a:pPr>
            <a:endParaRPr lang="en-US" b="1" dirty="0"/>
          </a:p>
          <a:p>
            <a:pPr indent="-256032">
              <a:spcBef>
                <a:spcPts val="0"/>
              </a:spcBef>
            </a:pPr>
            <a:r>
              <a:rPr lang="en-US" b="1" dirty="0"/>
              <a:t>8.1.2: Explain why goals are important</a:t>
            </a:r>
          </a:p>
          <a:p>
            <a:pPr indent="-256032">
              <a:spcBef>
                <a:spcPts val="0"/>
              </a:spcBef>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are goals important?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set goals paid more attention to the goal-relevant sections (refer to </a:t>
            </a:r>
            <a:r>
              <a:rPr lang="en-US" sz="1200" b="0" i="0" u="none" strike="noStrike" kern="1200" cap="none" dirty="0" err="1">
                <a:solidFill>
                  <a:schemeClr val="dk1"/>
                </a:solidFill>
                <a:effectLst/>
                <a:latin typeface="Arial"/>
                <a:ea typeface="Arial"/>
                <a:cs typeface="Arial"/>
                <a:sym typeface="Arial"/>
              </a:rPr>
              <a:t>Rothkopf</a:t>
            </a:r>
            <a:r>
              <a:rPr lang="en-US" sz="1200" b="0" i="0" u="none" strike="noStrike" kern="1200" cap="none" dirty="0">
                <a:solidFill>
                  <a:schemeClr val="dk1"/>
                </a:solidFill>
                <a:effectLst/>
                <a:latin typeface="Arial"/>
                <a:ea typeface="Arial"/>
                <a:cs typeface="Arial"/>
                <a:sym typeface="Arial"/>
              </a:rPr>
              <a:t> and </a:t>
            </a:r>
            <a:r>
              <a:rPr lang="en-US" sz="1200" b="0" i="0" u="none" strike="noStrike" kern="1200" cap="none" dirty="0" err="1">
                <a:solidFill>
                  <a:schemeClr val="dk1"/>
                </a:solidFill>
                <a:effectLst/>
                <a:latin typeface="Arial"/>
                <a:ea typeface="Arial"/>
                <a:cs typeface="Arial"/>
                <a:sym typeface="Arial"/>
              </a:rPr>
              <a:t>Billington</a:t>
            </a:r>
            <a:r>
              <a:rPr lang="en-US" sz="1200" b="0" i="0" u="none" strike="noStrike" kern="1200" cap="none" dirty="0">
                <a:solidFill>
                  <a:schemeClr val="dk1"/>
                </a:solidFill>
                <a:effectLst/>
                <a:latin typeface="Arial"/>
                <a:ea typeface="Arial"/>
                <a:cs typeface="Arial"/>
                <a:sym typeface="Arial"/>
              </a:rPr>
              <a:t>, 1979).</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psychological benefits of having goals occurs regardless of whether or not the goal is achieved.</a:t>
            </a:r>
            <a:endParaRPr lang="en-US" sz="1800" b="0" i="0" u="none" strike="noStrike" kern="1200" cap="none" dirty="0">
              <a:solidFill>
                <a:schemeClr val="dk1"/>
              </a:solidFill>
              <a:effectLst/>
              <a:latin typeface="Arial"/>
              <a:ea typeface="Arial"/>
              <a:cs typeface="Arial"/>
              <a:sym typeface="Arial"/>
            </a:endParaRPr>
          </a:p>
          <a:p>
            <a:endParaRPr lang="en-US" b="1" dirty="0"/>
          </a:p>
          <a:p>
            <a:pPr indent="-256032">
              <a:spcBef>
                <a:spcPts val="0"/>
              </a:spcBef>
            </a:pPr>
            <a:r>
              <a:rPr lang="en-US" b="1" dirty="0"/>
              <a:t>8.1.3: Where Do Goals Come From?</a:t>
            </a:r>
          </a:p>
          <a:p>
            <a:pPr marL="0" marR="0" lvl="0" indent="0" algn="l" rtl="0">
              <a:spcBef>
                <a:spcPts val="0"/>
              </a:spcBef>
              <a:buSzPct val="25000"/>
              <a:buNone/>
            </a:pPr>
            <a:endParaRPr lang="en-US" b="1" dirty="0"/>
          </a:p>
          <a:p>
            <a:pPr marL="0" marR="0" lvl="0" indent="0" algn="l" rtl="0">
              <a:spcBef>
                <a:spcPts val="0"/>
              </a:spcBef>
              <a:buSzPct val="25000"/>
              <a:buNone/>
            </a:pPr>
            <a:r>
              <a:rPr lang="en-US" b="1" dirty="0"/>
              <a:t>8.1.3: Explain the causes of goals</a:t>
            </a:r>
          </a:p>
          <a:p>
            <a:pPr marL="0" marR="0" lvl="0" indent="0" algn="l" rtl="0">
              <a:spcBef>
                <a:spcPts val="0"/>
              </a:spcBef>
              <a:buSzPct val="25000"/>
              <a:buNone/>
            </a:pPr>
            <a:endParaRPr lang="en-US" b="1" dirty="0"/>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Reasons for adopting a goal</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Henry Murray believed that people adopt goals to fulfill physiological or psychological needs.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Murray also believed that people receive external sources of pressure to fulfill a goal. Self-set goals are ones we choose for ourselves, while assigned goals are given to us by others.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environment and culture where we are raised influences the types of goals we set.</a:t>
            </a:r>
            <a:endParaRPr lang="en-US" sz="2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51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a:t>
            </a:r>
            <a:r>
              <a:rPr lang="en-US" dirty="0"/>
              <a:t>8</a:t>
            </a:r>
            <a:endParaRPr lang="en-US" sz="3000" b="0" i="0" u="none" strike="noStrike" cap="none" dirty="0">
              <a:solidFill>
                <a:schemeClr val="dk1"/>
              </a:solidFill>
              <a:latin typeface="Arial"/>
              <a:ea typeface="Arial"/>
              <a:cs typeface="Arial"/>
              <a:sym typeface="Arial"/>
            </a:endParaRP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US" dirty="0"/>
              <a:t>Goal Setting</a:t>
            </a:r>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8.2: Goal Systems Theory</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2050" name="Picture 2" descr="The diagram shows the following levels in the flowchart:&#10;  Higher order goal: Be healthier&#10;  Goals: &#10;  ◦ Goal 1: Increase physical activity&#10;  ◦ Goal 2: Lose 20 pounds&#10;  ◦ Goal 3: Get a yearly flu short&#10;  Goal means:&#10;  ◦ Mean 1: take daily 10 minutes walk&#10;  ◦ Mean 2: visit gym thrice a week&#10;  ◦ Mean 3: cut out all soft drinks&#10;  ◦ Mean 4: cook dinner at home 5 times a week&#10;  ◦ Mean 5: get a yearly flu sh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606" y="1658258"/>
            <a:ext cx="7072790" cy="405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(1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8.2: Analyze the features of a goal</a:t>
            </a:r>
          </a:p>
          <a:p>
            <a:pPr lvl="1"/>
            <a:r>
              <a:rPr lang="en-US" dirty="0"/>
              <a:t>Types of goals</a:t>
            </a:r>
            <a:endParaRPr lang="en-GB" sz="2400" dirty="0"/>
          </a:p>
          <a:p>
            <a:pPr lvl="2">
              <a:buFont typeface="Arial" pitchFamily="34" charset="0"/>
              <a:buChar char="•"/>
            </a:pPr>
            <a:r>
              <a:rPr lang="en-US" dirty="0"/>
              <a:t>Not all goals are created equal.</a:t>
            </a:r>
          </a:p>
          <a:p>
            <a:pPr lvl="2">
              <a:buFont typeface="Arial" pitchFamily="34" charset="0"/>
              <a:buChar char="•"/>
            </a:pPr>
            <a:r>
              <a:rPr lang="en-US" dirty="0"/>
              <a:t>Possibility of achievement</a:t>
            </a:r>
          </a:p>
          <a:p>
            <a:pPr lvl="2"/>
            <a:endParaRPr lang="en-US" dirty="0"/>
          </a:p>
          <a:p>
            <a:pPr indent="-256032">
              <a:spcBef>
                <a:spcPts val="0"/>
              </a:spcBef>
            </a:pPr>
            <a:r>
              <a:rPr lang="en-US" dirty="0"/>
              <a:t>8.2.1: Expectancy and Value</a:t>
            </a:r>
          </a:p>
          <a:p>
            <a:pPr indent="-256032">
              <a:spcBef>
                <a:spcPts val="0"/>
              </a:spcBef>
            </a:pPr>
            <a:endParaRPr lang="en-US" dirty="0"/>
          </a:p>
          <a:p>
            <a:pPr indent="-256032">
              <a:spcBef>
                <a:spcPts val="0"/>
              </a:spcBef>
            </a:pPr>
            <a:r>
              <a:rPr lang="en-US" dirty="0"/>
              <a:t>8.2.1: Explain the concepts of expectancy and value with regard to goals</a:t>
            </a:r>
          </a:p>
          <a:p>
            <a:pPr lvl="1"/>
            <a:r>
              <a:rPr lang="en-US" dirty="0"/>
              <a:t>Expectancy-Value Theory</a:t>
            </a:r>
            <a:endParaRPr lang="en-GB" sz="2400" dirty="0"/>
          </a:p>
          <a:p>
            <a:pPr lvl="2">
              <a:buFont typeface="Arial" pitchFamily="34" charset="0"/>
              <a:buChar char="•"/>
            </a:pPr>
            <a:r>
              <a:rPr lang="en-US" dirty="0"/>
              <a:t>Expectancy x Value = Behavior</a:t>
            </a:r>
            <a:endParaRPr lang="en-GB" sz="2400" dirty="0"/>
          </a:p>
          <a:p>
            <a:pPr lvl="2">
              <a:buFont typeface="Arial" pitchFamily="34" charset="0"/>
              <a:buChar char="•"/>
            </a:pPr>
            <a:r>
              <a:rPr lang="en-US" dirty="0"/>
              <a:t>Motivation</a:t>
            </a:r>
            <a:endParaRPr lang="en-GB" sz="2400" dirty="0"/>
          </a:p>
          <a:p>
            <a:pPr lvl="2">
              <a:buFont typeface="Arial" pitchFamily="34" charset="0"/>
              <a:buChar char="•"/>
            </a:pPr>
            <a:r>
              <a:rPr lang="en-US" dirty="0"/>
              <a:t>Subjective</a:t>
            </a:r>
            <a:endParaRPr lang="en-GB" sz="2400" dirty="0"/>
          </a:p>
          <a:p>
            <a:pPr lvl="1"/>
            <a:r>
              <a:rPr lang="en-US" dirty="0"/>
              <a:t>Influential sources</a:t>
            </a:r>
            <a:endParaRPr lang="en-GB" sz="2400" dirty="0"/>
          </a:p>
          <a:p>
            <a:pPr lvl="2">
              <a:buFont typeface="Arial" pitchFamily="34" charset="0"/>
              <a:buChar char="•"/>
            </a:pPr>
            <a:r>
              <a:rPr lang="en-US" dirty="0"/>
              <a:t>Perceived capability</a:t>
            </a:r>
          </a:p>
          <a:p>
            <a:pPr lvl="2">
              <a:buFont typeface="Arial" pitchFamily="34" charset="0"/>
              <a:buChar char="•"/>
            </a:pPr>
            <a:r>
              <a:rPr lang="en-US" dirty="0"/>
              <a:t>Belief in outcome</a:t>
            </a:r>
          </a:p>
          <a:p>
            <a:pPr lvl="2"/>
            <a:endParaRPr lang="en-US" dirty="0"/>
          </a:p>
        </p:txBody>
      </p:sp>
    </p:spTree>
    <p:extLst>
      <p:ext uri="{BB962C8B-B14F-4D97-AF65-F5344CB8AC3E}">
        <p14:creationId xmlns:p14="http://schemas.microsoft.com/office/powerpoint/2010/main" val="1371886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(2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8.2.2: Difficulty</a:t>
            </a:r>
          </a:p>
          <a:p>
            <a:pPr indent="-256032">
              <a:spcBef>
                <a:spcPts val="0"/>
              </a:spcBef>
            </a:pPr>
            <a:endParaRPr lang="en-US" dirty="0"/>
          </a:p>
          <a:p>
            <a:pPr indent="-256032">
              <a:spcBef>
                <a:spcPts val="0"/>
              </a:spcBef>
            </a:pPr>
            <a:r>
              <a:rPr lang="en-US" dirty="0"/>
              <a:t>8.2.2: Explain the concept of difficulty with regard to goals</a:t>
            </a:r>
          </a:p>
          <a:p>
            <a:pPr lvl="1"/>
            <a:r>
              <a:rPr lang="en-US" dirty="0"/>
              <a:t>What is goal difficulty?</a:t>
            </a:r>
            <a:endParaRPr lang="en-GB" sz="2400" dirty="0"/>
          </a:p>
          <a:p>
            <a:pPr lvl="2">
              <a:buFont typeface="Arial" pitchFamily="34" charset="0"/>
              <a:buChar char="•"/>
            </a:pPr>
            <a:r>
              <a:rPr lang="en-US" dirty="0"/>
              <a:t>Knowledge </a:t>
            </a:r>
            <a:endParaRPr lang="en-GB" sz="2400" dirty="0"/>
          </a:p>
          <a:p>
            <a:pPr lvl="2">
              <a:buFont typeface="Arial" pitchFamily="34" charset="0"/>
              <a:buChar char="•"/>
            </a:pPr>
            <a:r>
              <a:rPr lang="en-US" dirty="0"/>
              <a:t>Skill</a:t>
            </a:r>
            <a:endParaRPr lang="en-GB" sz="2400" dirty="0"/>
          </a:p>
          <a:p>
            <a:pPr lvl="1"/>
            <a:r>
              <a:rPr lang="en-US" dirty="0"/>
              <a:t>Understanding the role of goal difficulty in goal achievement</a:t>
            </a:r>
            <a:endParaRPr lang="en-GB" sz="2400" dirty="0"/>
          </a:p>
          <a:p>
            <a:pPr lvl="2">
              <a:buFont typeface="Arial" pitchFamily="34" charset="0"/>
              <a:buChar char="•"/>
            </a:pPr>
            <a:r>
              <a:rPr lang="en-US" dirty="0"/>
              <a:t>Levels of aspiration</a:t>
            </a:r>
          </a:p>
          <a:p>
            <a:pPr lvl="2">
              <a:buFont typeface="Arial" pitchFamily="34" charset="0"/>
              <a:buChar char="•"/>
            </a:pPr>
            <a:r>
              <a:rPr lang="en-US" dirty="0"/>
              <a:t>Goal conflict</a:t>
            </a:r>
          </a:p>
          <a:p>
            <a:pPr lvl="2"/>
            <a:endParaRPr lang="en-US" dirty="0"/>
          </a:p>
          <a:p>
            <a:pPr indent="-256032">
              <a:spcBef>
                <a:spcPts val="0"/>
              </a:spcBef>
            </a:pPr>
            <a:r>
              <a:rPr lang="en-US" dirty="0"/>
              <a:t>8.2.3: Specificity</a:t>
            </a:r>
          </a:p>
          <a:p>
            <a:pPr indent="-256032">
              <a:spcBef>
                <a:spcPts val="0"/>
              </a:spcBef>
            </a:pPr>
            <a:endParaRPr lang="en-US" dirty="0"/>
          </a:p>
          <a:p>
            <a:pPr indent="-256032">
              <a:spcBef>
                <a:spcPts val="0"/>
              </a:spcBef>
            </a:pPr>
            <a:r>
              <a:rPr lang="en-US" dirty="0"/>
              <a:t>8.2.3: Explain the concept of specificity with regard to goals</a:t>
            </a:r>
          </a:p>
          <a:p>
            <a:pPr lvl="1"/>
            <a:r>
              <a:rPr lang="en-US" dirty="0"/>
              <a:t>What is specificity?</a:t>
            </a:r>
            <a:endParaRPr lang="en-GB" sz="2400" dirty="0"/>
          </a:p>
          <a:p>
            <a:pPr lvl="2">
              <a:buFont typeface="Arial" pitchFamily="34" charset="0"/>
              <a:buChar char="•"/>
            </a:pPr>
            <a:r>
              <a:rPr lang="en-US" dirty="0"/>
              <a:t>How precisely one defines a goal</a:t>
            </a:r>
            <a:endParaRPr lang="en-GB" sz="2400" dirty="0"/>
          </a:p>
        </p:txBody>
      </p:sp>
    </p:spTree>
    <p:extLst>
      <p:ext uri="{BB962C8B-B14F-4D97-AF65-F5344CB8AC3E}">
        <p14:creationId xmlns:p14="http://schemas.microsoft.com/office/powerpoint/2010/main" val="370683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aphicFrame>
        <p:nvGraphicFramePr>
          <p:cNvPr id="4" name="Shape 151"/>
          <p:cNvGraphicFramePr/>
          <p:nvPr>
            <p:extLst>
              <p:ext uri="{D42A27DB-BD31-4B8C-83A1-F6EECF244321}">
                <p14:modId xmlns:p14="http://schemas.microsoft.com/office/powerpoint/2010/main" val="2845961836"/>
              </p:ext>
            </p:extLst>
          </p:nvPr>
        </p:nvGraphicFramePr>
        <p:xfrm>
          <a:off x="838200" y="1922020"/>
          <a:ext cx="7391400" cy="2497580"/>
        </p:xfrm>
        <a:graphic>
          <a:graphicData uri="http://schemas.openxmlformats.org/drawingml/2006/table">
            <a:tbl>
              <a:tblPr firstRow="1" bandRow="1">
                <a:noFill/>
                <a:tableStyleId>{A5C7C6A8-1649-425B-B5E0-E0A0997BE36E}</a:tableStyleId>
              </a:tblPr>
              <a:tblGrid>
                <a:gridCol w="3393267">
                  <a:extLst>
                    <a:ext uri="{9D8B030D-6E8A-4147-A177-3AD203B41FA5}">
                      <a16:colId xmlns:a16="http://schemas.microsoft.com/office/drawing/2014/main" val="20000"/>
                    </a:ext>
                  </a:extLst>
                </a:gridCol>
                <a:gridCol w="3998133">
                  <a:extLst>
                    <a:ext uri="{9D8B030D-6E8A-4147-A177-3AD203B41FA5}">
                      <a16:colId xmlns:a16="http://schemas.microsoft.com/office/drawing/2014/main" val="20001"/>
                    </a:ext>
                  </a:extLst>
                </a:gridCol>
              </a:tblGrid>
              <a:tr h="364450">
                <a:tc>
                  <a:txBody>
                    <a:bodyPr/>
                    <a:lstStyle/>
                    <a:p>
                      <a:pPr marL="0" marR="0" lvl="0" indent="0" algn="l" rtl="0">
                        <a:spcBef>
                          <a:spcPts val="0"/>
                        </a:spcBef>
                        <a:buSzPct val="25000"/>
                        <a:buNone/>
                      </a:pPr>
                      <a:r>
                        <a:rPr lang="en-US" sz="1600" u="none" strike="noStrike" cap="none" dirty="0">
                          <a:solidFill>
                            <a:schemeClr val="lt1"/>
                          </a:solidFill>
                        </a:rPr>
                        <a:t>Vague Goals</a:t>
                      </a:r>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007FA3"/>
                    </a:solidFill>
                  </a:tcPr>
                </a:tc>
                <a:tc>
                  <a:txBody>
                    <a:bodyPr/>
                    <a:lstStyle/>
                    <a:p>
                      <a:pPr marL="0" marR="0" lvl="0" indent="0" algn="l" rtl="0">
                        <a:spcBef>
                          <a:spcPts val="0"/>
                        </a:spcBef>
                        <a:buSzPct val="25000"/>
                        <a:buNone/>
                      </a:pPr>
                      <a:r>
                        <a:rPr lang="en-US" sz="1600" u="none" strike="noStrike" cap="none" dirty="0">
                          <a:solidFill>
                            <a:schemeClr val="lt1"/>
                          </a:solidFill>
                        </a:rPr>
                        <a:t>Specific Goals</a:t>
                      </a:r>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530310">
                <a:tc>
                  <a:txBody>
                    <a:bodyPr/>
                    <a:lstStyle/>
                    <a:p>
                      <a:pPr algn="l"/>
                      <a:r>
                        <a:rPr lang="en-IN" sz="1600" b="0" i="0" u="none" strike="noStrike" cap="none" baseline="0" dirty="0">
                          <a:solidFill>
                            <a:schemeClr val="dk1"/>
                          </a:solidFill>
                          <a:latin typeface="Arial"/>
                          <a:ea typeface="Arial"/>
                          <a:cs typeface="Arial"/>
                          <a:sym typeface="Arial"/>
                        </a:rPr>
                        <a:t>Write a novel</a:t>
                      </a:r>
                      <a:endParaRPr lang="en-US" sz="1600" u="none" strike="noStrike" cap="none" dirty="0"/>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tc>
                  <a:txBody>
                    <a:bodyPr/>
                    <a:lstStyle/>
                    <a:p>
                      <a:endParaRPr lang="en-US" sz="1600" u="none" strike="noStrike" cap="none" dirty="0"/>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531620">
                <a:tc>
                  <a:txBody>
                    <a:bodyPr/>
                    <a:lstStyle/>
                    <a:p>
                      <a:pPr marL="0" marR="0" lvl="0" indent="0" algn="l" rtl="0">
                        <a:spcBef>
                          <a:spcPts val="0"/>
                        </a:spcBef>
                        <a:buSzPct val="25000"/>
                        <a:buNone/>
                      </a:pPr>
                      <a:r>
                        <a:rPr lang="en-IN" sz="1600" b="0" i="0" u="none" strike="noStrike" cap="none" baseline="0" dirty="0">
                          <a:solidFill>
                            <a:schemeClr val="dk1"/>
                          </a:solidFill>
                          <a:latin typeface="Arial"/>
                          <a:ea typeface="Arial"/>
                          <a:cs typeface="Arial"/>
                          <a:sym typeface="Arial"/>
                        </a:rPr>
                        <a:t>Perform better in school</a:t>
                      </a:r>
                      <a:endParaRPr lang="en-US" sz="1600" u="none" strike="noStrike" cap="none" dirty="0"/>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tc>
                  <a:txBody>
                    <a:bodyPr/>
                    <a:lstStyle/>
                    <a:p>
                      <a:endParaRPr lang="en-US" sz="1600" u="none" strike="noStrike" cap="none" dirty="0"/>
                    </a:p>
                  </a:txBody>
                  <a:tcPr marL="64050" marR="64050" marT="32025" marB="32025"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537800">
                <a:tc>
                  <a:txBody>
                    <a:bodyPr/>
                    <a:lstStyle/>
                    <a:p>
                      <a:pPr marL="0" marR="0" lvl="0" indent="0" algn="l" rtl="0">
                        <a:spcBef>
                          <a:spcPts val="0"/>
                        </a:spcBef>
                        <a:buSzPct val="25000"/>
                        <a:buNone/>
                      </a:pPr>
                      <a:r>
                        <a:rPr lang="en-US" sz="1600" u="none" strike="noStrike" cap="none" dirty="0"/>
                        <a:t>Be healthier</a:t>
                      </a:r>
                    </a:p>
                  </a:txBody>
                  <a:tcPr marL="64050" marR="64050" marT="32025" marB="32025"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tc>
                  <a:txBody>
                    <a:bodyPr/>
                    <a:lstStyle/>
                    <a:p>
                      <a:endParaRPr lang="en-US" sz="1600" u="none" strike="noStrike" cap="none" dirty="0"/>
                    </a:p>
                  </a:txBody>
                  <a:tcPr marL="64050" marR="64050" marT="32025" marB="32025"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533400">
                <a:tc>
                  <a:txBody>
                    <a:bodyPr/>
                    <a:lstStyle/>
                    <a:p>
                      <a:pPr marL="0" marR="0" lvl="0" indent="0" algn="l" rtl="0">
                        <a:spcBef>
                          <a:spcPts val="0"/>
                        </a:spcBef>
                        <a:buSzPct val="25000"/>
                        <a:buNone/>
                      </a:pPr>
                      <a:r>
                        <a:rPr lang="en-US" sz="1600" u="none" strike="noStrike" cap="none" dirty="0"/>
                        <a:t>Save more money</a:t>
                      </a:r>
                    </a:p>
                  </a:txBody>
                  <a:tcPr marL="64050" marR="64050" marT="32025" marB="32025" anchor="ctr">
                    <a:lnL w="12700" cap="flat" cmpd="sng">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tc>
                  <a:txBody>
                    <a:bodyPr/>
                    <a:lstStyle/>
                    <a:p>
                      <a:endParaRPr lang="en-US" sz="1600" u="none" strike="noStrike" cap="none" dirty="0"/>
                    </a:p>
                  </a:txBody>
                  <a:tcPr marL="64050" marR="64050" marT="32025" marB="32025" anchor="ctr">
                    <a:lnL w="12700" cap="flat" cmpd="sng" algn="ctr">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bl>
          </a:graphicData>
        </a:graphic>
      </p:graphicFrame>
      <p:sp>
        <p:nvSpPr>
          <p:cNvPr id="5"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GB" dirty="0"/>
              <a:t>Table 8.1</a:t>
            </a:r>
            <a:r>
              <a:rPr lang="en-US" dirty="0"/>
              <a:t>: </a:t>
            </a:r>
            <a:r>
              <a:rPr lang="en-GB" dirty="0"/>
              <a:t>Vague Versus Specific Goals</a:t>
            </a:r>
            <a:endParaRPr lang="en-US" sz="3400" i="0" u="none" strike="noStrike" cap="none" dirty="0">
              <a:solidFill>
                <a:srgbClr val="007FA3"/>
              </a:solidFill>
              <a:sym typeface="Times New Roman"/>
            </a:endParaRPr>
          </a:p>
        </p:txBody>
      </p:sp>
    </p:spTree>
    <p:extLst>
      <p:ext uri="{BB962C8B-B14F-4D97-AF65-F5344CB8AC3E}">
        <p14:creationId xmlns:p14="http://schemas.microsoft.com/office/powerpoint/2010/main" val="98625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(3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lvl="1"/>
            <a:r>
              <a:rPr lang="en-US" dirty="0"/>
              <a:t>Why do specific goals facilitate goal achievement?</a:t>
            </a:r>
            <a:endParaRPr lang="en-GB" sz="2400" dirty="0"/>
          </a:p>
          <a:p>
            <a:pPr lvl="2">
              <a:buFont typeface="Arial" pitchFamily="34" charset="0"/>
              <a:buChar char="•"/>
            </a:pPr>
            <a:r>
              <a:rPr lang="en-US" dirty="0"/>
              <a:t>Attention</a:t>
            </a:r>
            <a:endParaRPr lang="en-GB" sz="2400" dirty="0"/>
          </a:p>
          <a:p>
            <a:pPr lvl="2">
              <a:buFont typeface="Arial" pitchFamily="34" charset="0"/>
              <a:buChar char="•"/>
            </a:pPr>
            <a:r>
              <a:rPr lang="en-US" dirty="0"/>
              <a:t>Reduce ambiguity</a:t>
            </a:r>
            <a:endParaRPr lang="en-GB" sz="2400" dirty="0"/>
          </a:p>
          <a:p>
            <a:pPr lvl="2">
              <a:buFont typeface="Arial" pitchFamily="34" charset="0"/>
              <a:buChar char="•"/>
            </a:pPr>
            <a:r>
              <a:rPr lang="en-US" dirty="0"/>
              <a:t>Measure progress</a:t>
            </a:r>
          </a:p>
          <a:p>
            <a:pPr lvl="2">
              <a:buFont typeface="Arial" pitchFamily="34" charset="0"/>
              <a:buChar char="•"/>
            </a:pPr>
            <a:r>
              <a:rPr lang="en-US" dirty="0"/>
              <a:t>Definitive end point</a:t>
            </a:r>
          </a:p>
          <a:p>
            <a:pPr lvl="2"/>
            <a:endParaRPr lang="en-US" dirty="0"/>
          </a:p>
          <a:p>
            <a:pPr indent="-256032">
              <a:spcBef>
                <a:spcPts val="0"/>
              </a:spcBef>
            </a:pPr>
            <a:r>
              <a:rPr lang="en-US" dirty="0"/>
              <a:t>8.2.4: </a:t>
            </a:r>
            <a:r>
              <a:rPr lang="en-US" b="1" dirty="0"/>
              <a:t>Joint Effect </a:t>
            </a:r>
            <a:r>
              <a:rPr lang="en-US" dirty="0"/>
              <a:t>of Difficulty and Specificity</a:t>
            </a:r>
          </a:p>
          <a:p>
            <a:pPr indent="-256032">
              <a:spcBef>
                <a:spcPts val="0"/>
              </a:spcBef>
            </a:pPr>
            <a:endParaRPr lang="en-US" dirty="0"/>
          </a:p>
          <a:p>
            <a:pPr indent="-256032">
              <a:spcBef>
                <a:spcPts val="0"/>
              </a:spcBef>
            </a:pPr>
            <a:r>
              <a:rPr lang="en-US" dirty="0"/>
              <a:t>8.2.4: Describe the joint effect of difficulty and specificity</a:t>
            </a:r>
          </a:p>
          <a:p>
            <a:pPr lvl="1"/>
            <a:r>
              <a:rPr lang="en-US" dirty="0"/>
              <a:t>The joint effect of difficulty and specificity</a:t>
            </a:r>
            <a:endParaRPr lang="en-GB" sz="2400" dirty="0"/>
          </a:p>
          <a:p>
            <a:pPr lvl="2">
              <a:buFont typeface="Arial" pitchFamily="34" charset="0"/>
              <a:buChar char="•"/>
            </a:pPr>
            <a:r>
              <a:rPr lang="en-US" dirty="0"/>
              <a:t>Significant impact</a:t>
            </a:r>
            <a:endParaRPr lang="en-GB" sz="2400" dirty="0"/>
          </a:p>
          <a:p>
            <a:pPr lvl="2">
              <a:buFont typeface="Arial" pitchFamily="34" charset="0"/>
              <a:buChar char="•"/>
            </a:pPr>
            <a:r>
              <a:rPr lang="en-US" dirty="0"/>
              <a:t>Strong effect on performance</a:t>
            </a:r>
            <a:endParaRPr lang="en-GB" sz="2400" dirty="0"/>
          </a:p>
          <a:p>
            <a:pPr lvl="2"/>
            <a:endParaRPr lang="en-US" dirty="0"/>
          </a:p>
        </p:txBody>
      </p:sp>
    </p:spTree>
    <p:extLst>
      <p:ext uri="{BB962C8B-B14F-4D97-AF65-F5344CB8AC3E}">
        <p14:creationId xmlns:p14="http://schemas.microsoft.com/office/powerpoint/2010/main" val="345336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8.3: Goal Difficulty and Specificity</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3073" name="Picture 1" descr="The horizontal axis is labeled with 3 categories, vague, moderate, and specific. The vertical axis is labeled as average number of improvements listed and ranges from 0 to 5 in increments of 1. The data given in the graph is as follows:&#10;  Vague:&#10;  ◦Easy: 3.95 ◦ Medium: 2.8 ◦ Difficult: 3.5 Medium: ◦ Easy: 2.5 ◦ Medium: 2.99 ◦ Difficult: 2.9 Difficult: ◦ Easy: 2.1 ◦ Medium: 2.5 ◦ Difficult: 3.5 A text bubble reads: When the goal was specific, each increase in goal difficulty resulted in an incremental increase in perform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87" y="1763890"/>
            <a:ext cx="5718628" cy="410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34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(4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8.2.5: Proximity</a:t>
            </a:r>
          </a:p>
          <a:p>
            <a:pPr indent="-256032">
              <a:spcBef>
                <a:spcPts val="0"/>
              </a:spcBef>
            </a:pPr>
            <a:endParaRPr lang="en-US" dirty="0"/>
          </a:p>
          <a:p>
            <a:pPr indent="-256032">
              <a:spcBef>
                <a:spcPts val="0"/>
              </a:spcBef>
            </a:pPr>
            <a:r>
              <a:rPr lang="en-US" dirty="0"/>
              <a:t>8.2.5: Explain the concept of proximity with regards to goals </a:t>
            </a:r>
          </a:p>
          <a:p>
            <a:pPr lvl="1"/>
            <a:r>
              <a:rPr lang="en-US" dirty="0"/>
              <a:t>What is proximity?</a:t>
            </a:r>
            <a:endParaRPr lang="en-GB" sz="2400" dirty="0"/>
          </a:p>
          <a:p>
            <a:pPr lvl="2">
              <a:buFont typeface="Arial" pitchFamily="34" charset="0"/>
              <a:buChar char="•"/>
            </a:pPr>
            <a:r>
              <a:rPr lang="en-US" dirty="0"/>
              <a:t>Distal goals</a:t>
            </a:r>
            <a:endParaRPr lang="en-GB" sz="2400" dirty="0"/>
          </a:p>
          <a:p>
            <a:pPr lvl="2">
              <a:buFont typeface="Arial" pitchFamily="34" charset="0"/>
              <a:buChar char="•"/>
            </a:pPr>
            <a:r>
              <a:rPr lang="en-US" dirty="0"/>
              <a:t>Proximal goals</a:t>
            </a:r>
            <a:endParaRPr lang="en-GB" sz="2400" dirty="0"/>
          </a:p>
          <a:p>
            <a:pPr lvl="2">
              <a:buFont typeface="Arial" pitchFamily="34" charset="0"/>
              <a:buChar char="•"/>
            </a:pPr>
            <a:r>
              <a:rPr lang="en-US" dirty="0"/>
              <a:t>Goal-gradient hypothesis</a:t>
            </a:r>
            <a:endParaRPr lang="en-GB" sz="2400" dirty="0"/>
          </a:p>
          <a:p>
            <a:pPr lvl="1"/>
            <a:r>
              <a:rPr lang="en-US" dirty="0"/>
              <a:t>Construal level theory</a:t>
            </a:r>
            <a:endParaRPr lang="en-GB" sz="2400" dirty="0"/>
          </a:p>
          <a:p>
            <a:pPr lvl="2">
              <a:buFont typeface="Arial" pitchFamily="34" charset="0"/>
              <a:buChar char="•"/>
            </a:pPr>
            <a:r>
              <a:rPr lang="en-US" dirty="0"/>
              <a:t>Distal—abstract</a:t>
            </a:r>
          </a:p>
          <a:p>
            <a:pPr lvl="2">
              <a:buFont typeface="Arial" pitchFamily="34" charset="0"/>
              <a:buChar char="•"/>
            </a:pPr>
            <a:r>
              <a:rPr lang="en-US" dirty="0"/>
              <a:t>Proximal—concrete</a:t>
            </a:r>
          </a:p>
        </p:txBody>
      </p:sp>
    </p:spTree>
    <p:extLst>
      <p:ext uri="{BB962C8B-B14F-4D97-AF65-F5344CB8AC3E}">
        <p14:creationId xmlns:p14="http://schemas.microsoft.com/office/powerpoint/2010/main" val="271796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8.4: Distal and Proximal Goals</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5122" name="Picture 2" descr="A diagram shows goal hierarchy pyramid with the following divisions:&#10;  ◦ Higher order goal, long term goal (Distal)&#10;  ◦ More short term (Proximal)&#10;  ◦ Goal m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8" y="2024742"/>
            <a:ext cx="6731432" cy="315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8.5: Proximal Versus Distal Goals</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6146" name="Picture 2" descr="The horizontal axis is labeled with categories, pretest and posttest. The vertical axis is labeled math performance in percent and ranges from 0 to 90 in increments of 10. The information given in the graph is as follows:&#10;  Pretext:&#10;  ◦ Proximal goals- 8&#10;  ◦ No goal- 8&#10;  ◦ Distal goal- 10&#10;  Posttest&#10;  ◦ Proximal goals- 83&#10;  ◦ No goal- 50&#10;  ◦ Distal goal- 41&#10;  Text bubble in the graph reads:&#10;  Children who adopted proximal goal showed the greatest math improvement. Children who adopted distal goal showed the least math impro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3658" y="1676242"/>
            <a:ext cx="5776686" cy="403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(5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8.2.6: Approach Versus Avoidance Goals  </a:t>
            </a:r>
            <a:r>
              <a:rPr lang="en-US" i="1" dirty="0"/>
              <a:t>narrows focus on</a:t>
            </a:r>
            <a:r>
              <a:rPr lang="en-US" dirty="0"/>
              <a:t>:</a:t>
            </a:r>
          </a:p>
          <a:p>
            <a:pPr lvl="1" indent="-256032">
              <a:spcBef>
                <a:spcPts val="0"/>
              </a:spcBef>
            </a:pPr>
            <a:r>
              <a:rPr lang="en-US" dirty="0"/>
              <a:t>Approach </a:t>
            </a:r>
          </a:p>
          <a:p>
            <a:pPr lvl="2" indent="-256032">
              <a:spcBef>
                <a:spcPts val="0"/>
              </a:spcBef>
            </a:pPr>
            <a:r>
              <a:rPr lang="en-US" dirty="0"/>
              <a:t> goal means </a:t>
            </a:r>
            <a:r>
              <a:rPr lang="en-US" i="1" dirty="0"/>
              <a:t>directly</a:t>
            </a:r>
            <a:r>
              <a:rPr lang="en-US" dirty="0"/>
              <a:t> leading to desirable outcomes)</a:t>
            </a:r>
          </a:p>
          <a:p>
            <a:pPr lvl="1" indent="-256032">
              <a:spcBef>
                <a:spcPts val="0"/>
              </a:spcBef>
            </a:pPr>
            <a:r>
              <a:rPr lang="en-US" dirty="0"/>
              <a:t>Avoidance </a:t>
            </a:r>
          </a:p>
          <a:p>
            <a:pPr lvl="2" indent="-256032">
              <a:spcBef>
                <a:spcPts val="0"/>
              </a:spcBef>
            </a:pPr>
            <a:r>
              <a:rPr lang="en-US" dirty="0"/>
              <a:t> </a:t>
            </a:r>
            <a:r>
              <a:rPr lang="en-US" i="1" dirty="0"/>
              <a:t>any</a:t>
            </a:r>
            <a:r>
              <a:rPr lang="en-US" dirty="0"/>
              <a:t> behavior that helps avoid the bad outcome</a:t>
            </a:r>
          </a:p>
          <a:p>
            <a:pPr indent="-256032">
              <a:spcBef>
                <a:spcPts val="0"/>
              </a:spcBef>
            </a:pPr>
            <a:endParaRPr lang="en-US" dirty="0"/>
          </a:p>
          <a:p>
            <a:pPr indent="-256032">
              <a:spcBef>
                <a:spcPts val="0"/>
              </a:spcBef>
            </a:pPr>
            <a:r>
              <a:rPr lang="en-US" dirty="0"/>
              <a:t>8.2.6: Contrast approach goals and avoidance goals </a:t>
            </a:r>
          </a:p>
          <a:p>
            <a:pPr lvl="1"/>
            <a:r>
              <a:rPr lang="en-US" dirty="0"/>
              <a:t>Approach goals</a:t>
            </a:r>
            <a:endParaRPr lang="en-GB" sz="2400" dirty="0"/>
          </a:p>
          <a:p>
            <a:pPr lvl="2">
              <a:buFont typeface="Arial" pitchFamily="34" charset="0"/>
              <a:buChar char="•"/>
            </a:pPr>
            <a:r>
              <a:rPr lang="en-US" dirty="0"/>
              <a:t>Goal means</a:t>
            </a:r>
            <a:endParaRPr lang="en-GB" sz="2400" dirty="0"/>
          </a:p>
          <a:p>
            <a:pPr lvl="2">
              <a:buFont typeface="Arial" pitchFamily="34" charset="0"/>
              <a:buChar char="•"/>
            </a:pPr>
            <a:r>
              <a:rPr lang="en-US" dirty="0"/>
              <a:t>Behavioral activation system </a:t>
            </a:r>
            <a:r>
              <a:rPr lang="en-US" b="1" dirty="0"/>
              <a:t>(BAS)</a:t>
            </a:r>
          </a:p>
          <a:p>
            <a:pPr lvl="3">
              <a:buFont typeface="Arial" pitchFamily="34" charset="0"/>
              <a:buChar char="•"/>
            </a:pPr>
            <a:r>
              <a:rPr lang="en-US" b="1" dirty="0"/>
              <a:t>Sensitive to reward</a:t>
            </a:r>
            <a:endParaRPr lang="en-GB" b="1" dirty="0"/>
          </a:p>
          <a:p>
            <a:pPr lvl="1"/>
            <a:r>
              <a:rPr lang="en-US" dirty="0"/>
              <a:t>Avoidance goals</a:t>
            </a:r>
            <a:endParaRPr lang="en-GB" sz="2400" dirty="0"/>
          </a:p>
          <a:p>
            <a:pPr lvl="2">
              <a:buFont typeface="Arial" pitchFamily="34" charset="0"/>
              <a:buChar char="•"/>
            </a:pPr>
            <a:r>
              <a:rPr lang="en-US" dirty="0"/>
              <a:t>Chaotic, unpredictable behaviors</a:t>
            </a:r>
          </a:p>
          <a:p>
            <a:pPr lvl="2">
              <a:buFont typeface="Arial" pitchFamily="34" charset="0"/>
              <a:buChar char="•"/>
            </a:pPr>
            <a:r>
              <a:rPr lang="en-US" dirty="0"/>
              <a:t>Behavioral inhibition system </a:t>
            </a:r>
            <a:r>
              <a:rPr lang="en-US" b="1" dirty="0"/>
              <a:t>(BIS)</a:t>
            </a:r>
          </a:p>
          <a:p>
            <a:pPr lvl="3">
              <a:buFont typeface="Arial" pitchFamily="34" charset="0"/>
              <a:buChar char="•"/>
            </a:pPr>
            <a:r>
              <a:rPr lang="en-US" b="1" dirty="0"/>
              <a:t>Sensitive to punishment</a:t>
            </a:r>
          </a:p>
          <a:p>
            <a:pPr marL="1016000" lvl="2" indent="0">
              <a:buNone/>
            </a:pPr>
            <a:endParaRPr lang="en-US" dirty="0"/>
          </a:p>
        </p:txBody>
      </p:sp>
    </p:spTree>
    <p:extLst>
      <p:ext uri="{BB962C8B-B14F-4D97-AF65-F5344CB8AC3E}">
        <p14:creationId xmlns:p14="http://schemas.microsoft.com/office/powerpoint/2010/main" val="205698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(1 of 3)</a:t>
            </a:r>
          </a:p>
        </p:txBody>
      </p:sp>
      <p:sp>
        <p:nvSpPr>
          <p:cNvPr id="101" name="Shape 101"/>
          <p:cNvSpPr txBox="1">
            <a:spLocks noGrp="1"/>
          </p:cNvSpPr>
          <p:nvPr>
            <p:ph type="body" idx="1"/>
          </p:nvPr>
        </p:nvSpPr>
        <p:spPr>
          <a:xfrm>
            <a:off x="457200" y="1219200"/>
            <a:ext cx="8229600" cy="4800600"/>
          </a:xfrm>
          <a:prstGeom prst="rect">
            <a:avLst/>
          </a:prstGeom>
          <a:noFill/>
          <a:ln>
            <a:noFill/>
          </a:ln>
        </p:spPr>
        <p:txBody>
          <a:bodyPr lIns="0" tIns="0" rIns="0" bIns="0" anchor="t" anchorCtr="0">
            <a:noAutofit/>
          </a:bodyPr>
          <a:lstStyle/>
          <a:p>
            <a:pPr lvl="0" indent="-118871">
              <a:spcBef>
                <a:spcPts val="0"/>
              </a:spcBef>
              <a:buClr>
                <a:schemeClr val="lt1"/>
              </a:buClr>
            </a:pPr>
            <a:r>
              <a:rPr lang="en-US" b="1" dirty="0">
                <a:solidFill>
                  <a:srgbClr val="007FA3"/>
                </a:solidFill>
              </a:rPr>
              <a:t>8.1</a:t>
            </a:r>
            <a:r>
              <a:rPr lang="en-US" sz="1600" b="1" i="0" u="none" strike="noStrike" cap="none" dirty="0">
                <a:solidFill>
                  <a:srgbClr val="007FA3"/>
                </a:solidFill>
                <a:latin typeface="Arial"/>
                <a:ea typeface="Arial"/>
                <a:cs typeface="Arial"/>
                <a:sym typeface="Arial"/>
              </a:rPr>
              <a:t> </a:t>
            </a:r>
            <a:r>
              <a:rPr lang="en-US" dirty="0"/>
              <a:t>Analyze the </a:t>
            </a:r>
            <a:r>
              <a:rPr lang="en-US" b="1" dirty="0"/>
              <a:t>components</a:t>
            </a:r>
            <a:r>
              <a:rPr lang="en-US" dirty="0"/>
              <a:t> of a goal</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8.1.1</a:t>
            </a:r>
            <a:r>
              <a:rPr lang="en-US" sz="1600" b="1" i="0" u="none" strike="noStrike" cap="none" dirty="0">
                <a:solidFill>
                  <a:schemeClr val="accent1"/>
                </a:solidFill>
                <a:latin typeface="Arial"/>
                <a:ea typeface="Arial"/>
                <a:cs typeface="Arial"/>
                <a:sym typeface="Arial"/>
              </a:rPr>
              <a:t> </a:t>
            </a:r>
            <a:r>
              <a:rPr lang="en-US" dirty="0"/>
              <a:t>Define the term </a:t>
            </a:r>
            <a:r>
              <a:rPr lang="en-US" b="1" dirty="0"/>
              <a:t>goal</a:t>
            </a:r>
            <a:endParaRPr lang="en-US" sz="1600" b="1"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8.1.2</a:t>
            </a:r>
            <a:r>
              <a:rPr lang="en-US" sz="1600" b="0" i="0" u="none" strike="noStrike" cap="none" dirty="0">
                <a:solidFill>
                  <a:schemeClr val="dk1"/>
                </a:solidFill>
                <a:latin typeface="Arial"/>
                <a:ea typeface="Arial"/>
                <a:cs typeface="Arial"/>
                <a:sym typeface="Arial"/>
              </a:rPr>
              <a:t> </a:t>
            </a:r>
            <a:r>
              <a:rPr lang="en-US" dirty="0"/>
              <a:t>Explain </a:t>
            </a:r>
            <a:r>
              <a:rPr lang="en-US" b="1" dirty="0"/>
              <a:t>why</a:t>
            </a:r>
            <a:r>
              <a:rPr lang="en-US" dirty="0"/>
              <a:t> goals are important</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8.1.3</a:t>
            </a:r>
            <a:r>
              <a:rPr lang="en-US" sz="1600" b="1" i="0" u="none" strike="noStrike" cap="none" dirty="0">
                <a:solidFill>
                  <a:schemeClr val="accent1"/>
                </a:solidFill>
                <a:latin typeface="Arial"/>
                <a:ea typeface="Arial"/>
                <a:cs typeface="Arial"/>
                <a:sym typeface="Arial"/>
              </a:rPr>
              <a:t> </a:t>
            </a:r>
            <a:r>
              <a:rPr lang="en-US" dirty="0"/>
              <a:t>Explain the </a:t>
            </a:r>
            <a:r>
              <a:rPr lang="en-US" b="1" dirty="0"/>
              <a:t>causes</a:t>
            </a:r>
            <a:r>
              <a:rPr lang="en-US" dirty="0"/>
              <a:t> of goals</a:t>
            </a:r>
          </a:p>
          <a:p>
            <a:pPr indent="-118871">
              <a:buClr>
                <a:schemeClr val="lt1"/>
              </a:buClr>
            </a:pPr>
            <a:r>
              <a:rPr lang="en-US" b="1" dirty="0">
                <a:solidFill>
                  <a:srgbClr val="007FA3"/>
                </a:solidFill>
              </a:rPr>
              <a:t>8.1.4</a:t>
            </a:r>
            <a:r>
              <a:rPr lang="en-US" b="1" dirty="0">
                <a:solidFill>
                  <a:schemeClr val="accent1"/>
                </a:solidFill>
              </a:rPr>
              <a:t> </a:t>
            </a:r>
            <a:r>
              <a:rPr lang="en-US" dirty="0"/>
              <a:t>Explain how goals are </a:t>
            </a:r>
            <a:r>
              <a:rPr lang="en-US" b="1" dirty="0"/>
              <a:t>structured</a:t>
            </a:r>
          </a:p>
          <a:p>
            <a:pPr lvl="0" indent="-118871">
              <a:buClr>
                <a:schemeClr val="lt1"/>
              </a:buClr>
            </a:pPr>
            <a:r>
              <a:rPr lang="en-US" b="1" dirty="0">
                <a:solidFill>
                  <a:srgbClr val="007FA3"/>
                </a:solidFill>
              </a:rPr>
              <a:t>8.2</a:t>
            </a:r>
            <a:r>
              <a:rPr lang="en-US" sz="1600" b="1" i="0" u="none" strike="noStrike" cap="none" dirty="0">
                <a:solidFill>
                  <a:schemeClr val="accent1"/>
                </a:solidFill>
                <a:latin typeface="Arial"/>
                <a:ea typeface="Arial"/>
                <a:cs typeface="Arial"/>
                <a:sym typeface="Arial"/>
              </a:rPr>
              <a:t> </a:t>
            </a:r>
            <a:r>
              <a:rPr lang="en-US" dirty="0"/>
              <a:t>Analyze the </a:t>
            </a:r>
            <a:r>
              <a:rPr lang="en-US" b="1" dirty="0"/>
              <a:t>features</a:t>
            </a:r>
            <a:r>
              <a:rPr lang="en-US" dirty="0"/>
              <a:t> of a goal</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8.2.1</a:t>
            </a:r>
            <a:r>
              <a:rPr lang="en-US" sz="1600" b="1" i="0" u="none" strike="noStrike" cap="none" dirty="0">
                <a:solidFill>
                  <a:schemeClr val="accent1"/>
                </a:solidFill>
                <a:latin typeface="Arial"/>
                <a:ea typeface="Arial"/>
                <a:cs typeface="Arial"/>
                <a:sym typeface="Arial"/>
              </a:rPr>
              <a:t> </a:t>
            </a:r>
            <a:r>
              <a:rPr lang="en-US" dirty="0"/>
              <a:t>Explain the concepts of </a:t>
            </a:r>
            <a:r>
              <a:rPr lang="en-US" b="1" dirty="0"/>
              <a:t>expectancy</a:t>
            </a:r>
            <a:r>
              <a:rPr lang="en-US" dirty="0"/>
              <a:t> and </a:t>
            </a:r>
            <a:r>
              <a:rPr lang="en-US" b="1" dirty="0"/>
              <a:t>value</a:t>
            </a:r>
            <a:r>
              <a:rPr lang="en-US" dirty="0"/>
              <a:t> with regard to goals</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8.2.2</a:t>
            </a:r>
            <a:r>
              <a:rPr lang="en-US" b="1" dirty="0">
                <a:solidFill>
                  <a:schemeClr val="accent1"/>
                </a:solidFill>
              </a:rPr>
              <a:t> </a:t>
            </a:r>
            <a:r>
              <a:rPr lang="en-US" dirty="0"/>
              <a:t>Explain the concept of </a:t>
            </a:r>
            <a:r>
              <a:rPr lang="en-US" b="1" dirty="0"/>
              <a:t>difficulty</a:t>
            </a:r>
            <a:r>
              <a:rPr lang="en-US" dirty="0"/>
              <a:t> with regard to goals</a:t>
            </a:r>
          </a:p>
          <a:p>
            <a:pPr indent="-118871">
              <a:buClr>
                <a:schemeClr val="lt1"/>
              </a:buClr>
            </a:pPr>
            <a:endParaRPr lang="en-US" dirty="0"/>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8.2: Goal Features (6 of 6)</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8.2.7: Non-Motivational Factors   (Will do)</a:t>
            </a:r>
          </a:p>
          <a:p>
            <a:pPr indent="-256032">
              <a:spcBef>
                <a:spcPts val="0"/>
              </a:spcBef>
            </a:pPr>
            <a:endParaRPr lang="en-US" dirty="0"/>
          </a:p>
          <a:p>
            <a:pPr indent="-256032">
              <a:spcBef>
                <a:spcPts val="0"/>
              </a:spcBef>
            </a:pPr>
            <a:r>
              <a:rPr lang="en-US" dirty="0"/>
              <a:t>8.2.7: Explain how factors other than motivation affect performance </a:t>
            </a:r>
          </a:p>
          <a:p>
            <a:pPr lvl="1"/>
            <a:r>
              <a:rPr lang="en-US" dirty="0"/>
              <a:t>Non-motivational factors  (Can do)</a:t>
            </a:r>
            <a:endParaRPr lang="en-GB" sz="2400" dirty="0"/>
          </a:p>
          <a:p>
            <a:pPr lvl="2">
              <a:buFont typeface="Arial" pitchFamily="34" charset="0"/>
              <a:buChar char="•"/>
            </a:pPr>
            <a:r>
              <a:rPr lang="en-US" dirty="0"/>
              <a:t>Skill level</a:t>
            </a:r>
            <a:endParaRPr lang="en-GB" sz="2400" dirty="0"/>
          </a:p>
          <a:p>
            <a:pPr lvl="2">
              <a:buFont typeface="Arial" pitchFamily="34" charset="0"/>
              <a:buChar char="•"/>
            </a:pPr>
            <a:r>
              <a:rPr lang="en-US" dirty="0"/>
              <a:t>Training</a:t>
            </a:r>
            <a:endParaRPr lang="en-GB" sz="2400" dirty="0"/>
          </a:p>
          <a:p>
            <a:pPr lvl="2">
              <a:buFont typeface="Arial" pitchFamily="34" charset="0"/>
              <a:buChar char="•"/>
            </a:pPr>
            <a:r>
              <a:rPr lang="en-US" dirty="0"/>
              <a:t>Coaching </a:t>
            </a:r>
          </a:p>
          <a:p>
            <a:pPr lvl="2">
              <a:buFont typeface="Arial" pitchFamily="34" charset="0"/>
              <a:buChar char="•"/>
            </a:pPr>
            <a:r>
              <a:rPr lang="en-US" dirty="0"/>
              <a:t>Access to resources  </a:t>
            </a:r>
          </a:p>
        </p:txBody>
      </p:sp>
    </p:spTree>
    <p:extLst>
      <p:ext uri="{BB962C8B-B14F-4D97-AF65-F5344CB8AC3E}">
        <p14:creationId xmlns:p14="http://schemas.microsoft.com/office/powerpoint/2010/main" val="3073609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8.3: Goal Commitment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8.3: Explain the importance of goal commitment in motivation</a:t>
            </a:r>
          </a:p>
          <a:p>
            <a:pPr lvl="1"/>
            <a:r>
              <a:rPr lang="en-US" dirty="0"/>
              <a:t>Goal commitment </a:t>
            </a:r>
            <a:r>
              <a:rPr lang="en-US" i="1" dirty="0"/>
              <a:t> </a:t>
            </a:r>
            <a:endParaRPr lang="en-GB" sz="2400" i="1" dirty="0"/>
          </a:p>
          <a:p>
            <a:pPr lvl="2">
              <a:buFont typeface="Arial" pitchFamily="34" charset="0"/>
              <a:buChar char="•"/>
            </a:pPr>
            <a:r>
              <a:rPr lang="en-US" dirty="0"/>
              <a:t>Process whereby a person forms an intention to strive for a goal</a:t>
            </a:r>
          </a:p>
          <a:p>
            <a:pPr lvl="2">
              <a:buFont typeface="Arial" pitchFamily="34" charset="0"/>
              <a:buChar char="•"/>
            </a:pPr>
            <a:r>
              <a:rPr lang="en-US" i="1" dirty="0"/>
              <a:t>Varies per individual and the importance of the goal</a:t>
            </a:r>
          </a:p>
          <a:p>
            <a:pPr lvl="2"/>
            <a:endParaRPr lang="en-US" dirty="0"/>
          </a:p>
          <a:p>
            <a:pPr indent="-256032">
              <a:spcBef>
                <a:spcPts val="0"/>
              </a:spcBef>
            </a:pPr>
            <a:r>
              <a:rPr lang="en-US" dirty="0"/>
              <a:t>8.3.1: Causes and Consequences of Goal Commitment</a:t>
            </a:r>
          </a:p>
          <a:p>
            <a:pPr indent="-256032">
              <a:spcBef>
                <a:spcPts val="0"/>
              </a:spcBef>
            </a:pPr>
            <a:endParaRPr lang="en-US" dirty="0"/>
          </a:p>
          <a:p>
            <a:pPr indent="-256032">
              <a:spcBef>
                <a:spcPts val="0"/>
              </a:spcBef>
            </a:pPr>
            <a:r>
              <a:rPr lang="en-US" dirty="0"/>
              <a:t>8.3.1: Analyze the causes and consequences of goal commitment</a:t>
            </a:r>
          </a:p>
          <a:p>
            <a:pPr lvl="1"/>
            <a:r>
              <a:rPr lang="en-US" dirty="0"/>
              <a:t>What factors increase goal commitment?</a:t>
            </a:r>
            <a:endParaRPr lang="en-GB" sz="2400" dirty="0"/>
          </a:p>
          <a:p>
            <a:pPr lvl="2">
              <a:buFont typeface="Arial" pitchFamily="34" charset="0"/>
              <a:buChar char="•"/>
            </a:pPr>
            <a:r>
              <a:rPr lang="en-US" dirty="0"/>
              <a:t>Equifinality  </a:t>
            </a:r>
            <a:r>
              <a:rPr lang="en-US" dirty="0" err="1">
                <a:hlinkClick r:id="rId3"/>
              </a:rPr>
              <a:t>Kruglanski</a:t>
            </a:r>
            <a:r>
              <a:rPr lang="en-US" dirty="0">
                <a:hlinkClick r:id="rId3"/>
              </a:rPr>
              <a:t> and colleagues (2011)</a:t>
            </a:r>
            <a:r>
              <a:rPr lang="en-US" dirty="0"/>
              <a:t> </a:t>
            </a:r>
          </a:p>
          <a:p>
            <a:pPr lvl="3">
              <a:buFont typeface="Arial" pitchFamily="34" charset="0"/>
              <a:buChar char="•"/>
            </a:pPr>
            <a:r>
              <a:rPr lang="en-US" dirty="0"/>
              <a:t>(one vs many means to the goal)</a:t>
            </a:r>
          </a:p>
          <a:p>
            <a:pPr lvl="3">
              <a:buFont typeface="Arial" pitchFamily="34" charset="0"/>
              <a:buChar char="•"/>
            </a:pPr>
            <a:r>
              <a:rPr lang="en-US" i="1" dirty="0">
                <a:solidFill>
                  <a:schemeClr val="accent5"/>
                </a:solidFill>
              </a:rPr>
              <a:t>Which brings more commitment?</a:t>
            </a:r>
            <a:endParaRPr lang="en-GB" i="1" dirty="0">
              <a:solidFill>
                <a:schemeClr val="accent5"/>
              </a:solidFill>
            </a:endParaRPr>
          </a:p>
          <a:p>
            <a:pPr lvl="2">
              <a:buFont typeface="Arial" pitchFamily="34" charset="0"/>
              <a:buChar char="•"/>
            </a:pPr>
            <a:r>
              <a:rPr lang="en-US" dirty="0"/>
              <a:t>Expectancy is </a:t>
            </a:r>
            <a:r>
              <a:rPr lang="en-US" i="1" dirty="0">
                <a:solidFill>
                  <a:schemeClr val="accent5"/>
                </a:solidFill>
              </a:rPr>
              <a:t>higher in which one?</a:t>
            </a:r>
            <a:endParaRPr lang="en-GB" sz="2400" i="1" dirty="0">
              <a:solidFill>
                <a:schemeClr val="accent5"/>
              </a:solidFill>
            </a:endParaRPr>
          </a:p>
          <a:p>
            <a:pPr lvl="2">
              <a:buFont typeface="Arial" pitchFamily="34" charset="0"/>
              <a:buChar char="•"/>
            </a:pPr>
            <a:r>
              <a:rPr lang="en-US" dirty="0"/>
              <a:t>Value</a:t>
            </a:r>
            <a:endParaRPr lang="en-GB" sz="2400" dirty="0"/>
          </a:p>
        </p:txBody>
      </p:sp>
    </p:spTree>
    <p:extLst>
      <p:ext uri="{BB962C8B-B14F-4D97-AF65-F5344CB8AC3E}">
        <p14:creationId xmlns:p14="http://schemas.microsoft.com/office/powerpoint/2010/main" val="163294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8.3: Goal Commitment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lvl="1"/>
            <a:r>
              <a:rPr lang="en-US" dirty="0"/>
              <a:t>What </a:t>
            </a:r>
            <a:r>
              <a:rPr lang="en-US" b="1" dirty="0"/>
              <a:t>consequences</a:t>
            </a:r>
            <a:r>
              <a:rPr lang="en-US" dirty="0"/>
              <a:t> does goal commitment have on the goal process?</a:t>
            </a:r>
            <a:endParaRPr lang="en-GB" sz="2400" dirty="0"/>
          </a:p>
          <a:p>
            <a:pPr lvl="2">
              <a:buFont typeface="Arial" pitchFamily="34" charset="0"/>
              <a:buChar char="•"/>
            </a:pPr>
            <a:r>
              <a:rPr lang="en-US" dirty="0"/>
              <a:t>Goal performance</a:t>
            </a:r>
            <a:endParaRPr lang="en-GB" sz="2400" dirty="0"/>
          </a:p>
          <a:p>
            <a:pPr lvl="2">
              <a:buFont typeface="Arial" pitchFamily="34" charset="0"/>
              <a:buChar char="•"/>
            </a:pPr>
            <a:r>
              <a:rPr lang="en-US" dirty="0"/>
              <a:t>Higher effort</a:t>
            </a:r>
            <a:endParaRPr lang="en-GB" sz="2400" dirty="0"/>
          </a:p>
          <a:p>
            <a:pPr lvl="2">
              <a:buFont typeface="Arial" pitchFamily="34" charset="0"/>
              <a:buChar char="•"/>
            </a:pPr>
            <a:r>
              <a:rPr lang="en-US" dirty="0"/>
              <a:t>Persistence</a:t>
            </a:r>
            <a:endParaRPr lang="en-GB" sz="2400" dirty="0"/>
          </a:p>
          <a:p>
            <a:pPr lvl="2">
              <a:buFont typeface="Arial" pitchFamily="34" charset="0"/>
              <a:buChar char="•"/>
            </a:pPr>
            <a:r>
              <a:rPr lang="en-US" dirty="0"/>
              <a:t>Goal-consistent actions</a:t>
            </a:r>
            <a:endParaRPr lang="en-GB" sz="2400" dirty="0"/>
          </a:p>
          <a:p>
            <a:pPr lvl="2">
              <a:buFont typeface="Arial" pitchFamily="34" charset="0"/>
              <a:buChar char="•"/>
            </a:pPr>
            <a:r>
              <a:rPr lang="en-US" dirty="0"/>
              <a:t>Resist temptations</a:t>
            </a:r>
          </a:p>
          <a:p>
            <a:pPr lvl="2">
              <a:buFont typeface="Arial" pitchFamily="34" charset="0"/>
              <a:buChar char="•"/>
            </a:pPr>
            <a:r>
              <a:rPr lang="en-US" dirty="0"/>
              <a:t>Reach goal completion</a:t>
            </a:r>
          </a:p>
          <a:p>
            <a:pPr lvl="2"/>
            <a:endParaRPr lang="en-US" dirty="0"/>
          </a:p>
          <a:p>
            <a:pPr indent="-256032">
              <a:spcBef>
                <a:spcPts val="0"/>
              </a:spcBef>
            </a:pPr>
            <a:r>
              <a:rPr lang="en-US" dirty="0"/>
              <a:t>8.3.2: Mental Strategies to Boost Goal Commitment</a:t>
            </a:r>
          </a:p>
          <a:p>
            <a:pPr indent="-256032">
              <a:spcBef>
                <a:spcPts val="0"/>
              </a:spcBef>
            </a:pPr>
            <a:endParaRPr lang="en-US" dirty="0"/>
          </a:p>
          <a:p>
            <a:pPr indent="-256032">
              <a:spcBef>
                <a:spcPts val="0"/>
              </a:spcBef>
            </a:pPr>
            <a:r>
              <a:rPr lang="en-US" dirty="0"/>
              <a:t>8.3.2: Explain the mental strategies used to boost goal commitment</a:t>
            </a:r>
          </a:p>
          <a:p>
            <a:pPr lvl="1"/>
            <a:r>
              <a:rPr lang="en-US" dirty="0"/>
              <a:t>Mental strategies to increase goal commitment </a:t>
            </a:r>
            <a:endParaRPr lang="en-GB" sz="2400" dirty="0"/>
          </a:p>
          <a:p>
            <a:pPr lvl="2">
              <a:buFont typeface="Arial" pitchFamily="34" charset="0"/>
              <a:buChar char="•"/>
            </a:pPr>
            <a:r>
              <a:rPr lang="en-US" dirty="0"/>
              <a:t>Indulging (focus on a positive outcome fantasy)</a:t>
            </a:r>
            <a:endParaRPr lang="en-GB" sz="2400" dirty="0"/>
          </a:p>
          <a:p>
            <a:pPr lvl="2">
              <a:buFont typeface="Arial" pitchFamily="34" charset="0"/>
              <a:buChar char="•"/>
            </a:pPr>
            <a:r>
              <a:rPr lang="en-US" dirty="0"/>
              <a:t>Dwelling (focus on a present negative situation)</a:t>
            </a:r>
          </a:p>
          <a:p>
            <a:pPr lvl="2">
              <a:buFont typeface="Arial" pitchFamily="34" charset="0"/>
              <a:buChar char="•"/>
            </a:pPr>
            <a:r>
              <a:rPr lang="en-US" dirty="0"/>
              <a:t>Mental contrasting </a:t>
            </a:r>
            <a:r>
              <a:rPr lang="en-US" i="1" dirty="0"/>
              <a:t>(focus on present negative and positive future)</a:t>
            </a:r>
          </a:p>
        </p:txBody>
      </p:sp>
    </p:spTree>
    <p:extLst>
      <p:ext uri="{BB962C8B-B14F-4D97-AF65-F5344CB8AC3E}">
        <p14:creationId xmlns:p14="http://schemas.microsoft.com/office/powerpoint/2010/main" val="934525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8.3: Goal Commitment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8.3.3: Commitment to an Ongoing Goal (</a:t>
            </a:r>
            <a:r>
              <a:rPr lang="en-US" i="1" dirty="0"/>
              <a:t>dynamic process)</a:t>
            </a:r>
          </a:p>
          <a:p>
            <a:pPr indent="-256032">
              <a:spcBef>
                <a:spcPts val="0"/>
              </a:spcBef>
            </a:pPr>
            <a:endParaRPr lang="en-US" dirty="0"/>
          </a:p>
          <a:p>
            <a:pPr indent="-256032">
              <a:spcBef>
                <a:spcPts val="0"/>
              </a:spcBef>
            </a:pPr>
            <a:r>
              <a:rPr lang="en-US" dirty="0"/>
              <a:t>8.3.3: Describe the factors that make up a commitment to an ongoing goal</a:t>
            </a:r>
          </a:p>
          <a:p>
            <a:pPr lvl="1"/>
            <a:r>
              <a:rPr lang="en-US" dirty="0"/>
              <a:t>Factors that influence goal commitment </a:t>
            </a:r>
          </a:p>
          <a:p>
            <a:pPr lvl="1"/>
            <a:r>
              <a:rPr lang="en-US" dirty="0"/>
              <a:t>(</a:t>
            </a:r>
            <a:r>
              <a:rPr lang="en-US" dirty="0" err="1"/>
              <a:t>Burkley</a:t>
            </a:r>
            <a:r>
              <a:rPr lang="en-US" dirty="0"/>
              <a:t> et al. </a:t>
            </a:r>
            <a:r>
              <a:rPr lang="en-US" i="1" dirty="0"/>
              <a:t>modeled on relationship </a:t>
            </a:r>
            <a:r>
              <a:rPr lang="en-US" i="1" dirty="0" err="1"/>
              <a:t>committment</a:t>
            </a:r>
            <a:r>
              <a:rPr lang="en-US" i="1" dirty="0"/>
              <a:t>)</a:t>
            </a:r>
            <a:endParaRPr lang="en-GB" sz="2400" i="1" dirty="0"/>
          </a:p>
          <a:p>
            <a:pPr lvl="2">
              <a:buFont typeface="Arial" pitchFamily="34" charset="0"/>
              <a:buChar char="•"/>
            </a:pPr>
            <a:r>
              <a:rPr lang="en-US" dirty="0"/>
              <a:t>Goal satisfaction (high commitment: </a:t>
            </a:r>
          </a:p>
          <a:p>
            <a:pPr lvl="3">
              <a:buFont typeface="Arial" pitchFamily="34" charset="0"/>
              <a:buChar char="•"/>
            </a:pPr>
            <a:r>
              <a:rPr lang="en-US" b="1" dirty="0"/>
              <a:t>when making progress to reach it</a:t>
            </a:r>
            <a:endParaRPr lang="en-GB" sz="2400" b="1" dirty="0"/>
          </a:p>
          <a:p>
            <a:pPr lvl="2">
              <a:buFont typeface="Arial" pitchFamily="34" charset="0"/>
              <a:buChar char="•"/>
            </a:pPr>
            <a:r>
              <a:rPr lang="en-US" dirty="0"/>
              <a:t>Goal investments (high commitment: </a:t>
            </a:r>
          </a:p>
          <a:p>
            <a:pPr lvl="3">
              <a:buFont typeface="Arial" pitchFamily="34" charset="0"/>
              <a:buChar char="•"/>
            </a:pPr>
            <a:r>
              <a:rPr lang="en-US" b="1" dirty="0"/>
              <a:t>when devoting many resources to it</a:t>
            </a:r>
          </a:p>
          <a:p>
            <a:pPr lvl="2">
              <a:buFont typeface="Arial" pitchFamily="34" charset="0"/>
              <a:buChar char="•"/>
            </a:pPr>
            <a:r>
              <a:rPr lang="en-US" dirty="0"/>
              <a:t>Goal alternatives (low commitment:</a:t>
            </a:r>
          </a:p>
          <a:p>
            <a:pPr lvl="3">
              <a:buFont typeface="Arial" pitchFamily="34" charset="0"/>
              <a:buChar char="•"/>
            </a:pPr>
            <a:r>
              <a:rPr lang="en-US" b="1" dirty="0"/>
              <a:t>When resources are diverted to other things</a:t>
            </a:r>
          </a:p>
          <a:p>
            <a:pPr lvl="3">
              <a:buFont typeface="Arial" pitchFamily="34" charset="0"/>
              <a:buChar char="•"/>
            </a:pPr>
            <a:endParaRPr lang="en-US" b="1" dirty="0"/>
          </a:p>
          <a:p>
            <a:pPr lvl="1">
              <a:buFont typeface="Arial" pitchFamily="34" charset="0"/>
              <a:buChar char="•"/>
            </a:pPr>
            <a:r>
              <a:rPr lang="en-US" b="1" i="1" dirty="0">
                <a:solidFill>
                  <a:schemeClr val="accent5"/>
                </a:solidFill>
              </a:rPr>
              <a:t>Reflect on your SIP regarding these commitment factors….</a:t>
            </a:r>
          </a:p>
        </p:txBody>
      </p:sp>
    </p:spTree>
    <p:extLst>
      <p:ext uri="{BB962C8B-B14F-4D97-AF65-F5344CB8AC3E}">
        <p14:creationId xmlns:p14="http://schemas.microsoft.com/office/powerpoint/2010/main" val="3849548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8.4: The Motivation Process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8.4: Analyze the phases of the motivation process</a:t>
            </a:r>
          </a:p>
          <a:p>
            <a:pPr lvl="1"/>
            <a:r>
              <a:rPr lang="en-US" dirty="0"/>
              <a:t>The motivation process</a:t>
            </a:r>
            <a:endParaRPr lang="en-GB" sz="2400" dirty="0"/>
          </a:p>
          <a:p>
            <a:pPr lvl="2">
              <a:buFont typeface="Arial" pitchFamily="34" charset="0"/>
              <a:buChar char="•"/>
            </a:pPr>
            <a:r>
              <a:rPr lang="en-US" dirty="0"/>
              <a:t>Process that occurs between goal selection and goal performance</a:t>
            </a:r>
          </a:p>
          <a:p>
            <a:pPr lvl="2"/>
            <a:endParaRPr lang="en-US" dirty="0"/>
          </a:p>
          <a:p>
            <a:pPr indent="-256032">
              <a:spcBef>
                <a:spcPts val="0"/>
              </a:spcBef>
            </a:pPr>
            <a:r>
              <a:rPr lang="en-US" dirty="0"/>
              <a:t>8.4.1: The Four Motivational Phases</a:t>
            </a:r>
          </a:p>
          <a:p>
            <a:pPr indent="-256032">
              <a:spcBef>
                <a:spcPts val="0"/>
              </a:spcBef>
            </a:pPr>
            <a:endParaRPr lang="en-US" dirty="0"/>
          </a:p>
          <a:p>
            <a:pPr indent="-256032">
              <a:spcBef>
                <a:spcPts val="0"/>
              </a:spcBef>
            </a:pPr>
            <a:r>
              <a:rPr lang="en-US" dirty="0"/>
              <a:t>8.4.1: Describe the four motivational phases</a:t>
            </a:r>
          </a:p>
          <a:p>
            <a:pPr lvl="1"/>
            <a:r>
              <a:rPr lang="en-US" dirty="0"/>
              <a:t>The Rubicon Model</a:t>
            </a:r>
            <a:endParaRPr lang="en-GB" sz="2400" dirty="0"/>
          </a:p>
          <a:p>
            <a:pPr lvl="2">
              <a:buFont typeface="Arial" pitchFamily="34" charset="0"/>
              <a:buChar char="•"/>
            </a:pPr>
            <a:r>
              <a:rPr lang="en-US" dirty="0" err="1"/>
              <a:t>Predecisional</a:t>
            </a:r>
            <a:r>
              <a:rPr lang="en-US" dirty="0"/>
              <a:t> phase</a:t>
            </a:r>
            <a:endParaRPr lang="en-GB" sz="2400" dirty="0"/>
          </a:p>
          <a:p>
            <a:pPr lvl="2">
              <a:buFont typeface="Arial" pitchFamily="34" charset="0"/>
              <a:buChar char="•"/>
            </a:pPr>
            <a:r>
              <a:rPr lang="en-US" dirty="0"/>
              <a:t>Rubicon</a:t>
            </a:r>
            <a:endParaRPr lang="en-GB" sz="2400" dirty="0"/>
          </a:p>
          <a:p>
            <a:pPr lvl="2">
              <a:buFont typeface="Arial" pitchFamily="34" charset="0"/>
              <a:buChar char="•"/>
            </a:pPr>
            <a:r>
              <a:rPr lang="en-US" dirty="0" err="1"/>
              <a:t>Postdecisional</a:t>
            </a:r>
            <a:r>
              <a:rPr lang="en-US" dirty="0"/>
              <a:t> phase</a:t>
            </a:r>
            <a:endParaRPr lang="en-GB" sz="2400" dirty="0"/>
          </a:p>
          <a:p>
            <a:pPr lvl="2">
              <a:buFont typeface="Arial" pitchFamily="34" charset="0"/>
              <a:buChar char="•"/>
            </a:pPr>
            <a:r>
              <a:rPr lang="en-US" dirty="0" err="1"/>
              <a:t>Actional</a:t>
            </a:r>
            <a:r>
              <a:rPr lang="en-US" dirty="0"/>
              <a:t> phase</a:t>
            </a:r>
          </a:p>
          <a:p>
            <a:pPr lvl="2">
              <a:buFont typeface="Arial" pitchFamily="34" charset="0"/>
              <a:buChar char="•"/>
            </a:pPr>
            <a:r>
              <a:rPr lang="en-US" dirty="0" err="1"/>
              <a:t>Postactional</a:t>
            </a:r>
            <a:r>
              <a:rPr lang="en-US" dirty="0"/>
              <a:t> phase</a:t>
            </a:r>
          </a:p>
          <a:p>
            <a:pPr lvl="2"/>
            <a:endParaRPr lang="en-US" dirty="0"/>
          </a:p>
        </p:txBody>
      </p:sp>
    </p:spTree>
    <p:extLst>
      <p:ext uri="{BB962C8B-B14F-4D97-AF65-F5344CB8AC3E}">
        <p14:creationId xmlns:p14="http://schemas.microsoft.com/office/powerpoint/2010/main" val="249395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8.6: Rubicon Model</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7170" name="Picture 2" descr="Postdecisional Phase&#10;  A diagram shows the postdecisional phase after the Rubicon. The components this phase are as follows:&#10;  ◦ Goal planning&#10;  ◦ Select among multiple goal plans&#10;  ◦ Ends in commitment to a goal plan&#10; Once we select a goal and commit to achieving it, we move to the second stage, which is called the postdecisional phase. During this phase, we must decide exactly how to pursue the desired goal. Whereas the predecisional phase was concerned with deciding what to do, this phase is concerned with deciding how to do it. If a man decided to quit smoking and fully committed himself to this goal, the next step is for him to develop a plan that identifies how he is going to proceed. There are a variety of strategies (or goal means) he could use to quit smoking, including quitting cold turkey, using a nicotine replacement product like a nicotine patch or nicotine gum, attending a support group, or doing hypnotherapy, just to name a few. Regardless of his choice, the point is that he must formulate a goal plan by selecting which goal means he will use to strive for the goal. &#10; &#10; Predecisional Phase&#10; A diagram shows predecisional phase as the first phase in goal process. An arrow labeled deliberative mindset pointing towards it. A Rubicon line is drawn after the predecisional phase. The components in predecisional phase are:&#10;  ◦ Goal setting&#10;  ◦ Select among multiple goal options&#10;  ◦ Ends in goal commitment &#10;  &#10;  The first phase is called the predecisional phase. People often have an unlimited number of wishes, fantasies, and desires, but not all of these can realistically be adopted as a goal. So we must choose which goal to pursue among an array of possible goals. The question of which goal to adopt must be resolved in the predecisional (or goal setting) phase in order to move on to phase two. As discussed in the earlier sections of this chapter, it is best during this phase to select goals that are high in features like expectancy, value, difficulty, specificity, and proximity.&#10;  The predecisional phase ends when we select a goal and form a goal intention, or a certain end point (e.g., “I intend to accomplish goal X”). According to the theory of planned behavior (Ajzen, 1985, 2012; Fishbein &amp; Ajzen, 2010), intentions are a primary determinant of actual behavior. So by committing to a goal and forming a goal intention, we are taking the first step on the path toward goal achievement. &#10;  The researchers who developed the Rubicon model had this concept of goal intentions in mind when they named their theory. The Rubicon is a river in Italy that marked the boundary of the Roman Empire. All generals were required to disband their armies before crossing the Rubicon and entering Italy. But in 49 B.C., Julius Caesar broke this rule and led an army across the Rubicon, thereby igniting a civil war that ultimately resulted in the end of the Roman republic. Since then, the term “crossing the Rubicon” has been used colloquially to refer to passing the point of no return. Thus, the Rubicon model of motivation states that once we form a goal intention, we cross the point of no return (see Figure 8.5).When we commit to our goal, it starts us on a journey that we must ride out until it ends in either goal achievement or temporary or permanent goal abandonment.&#10;  The information in this chapter has focused so far on the various factors that play a role during this predecisional phase. In later chapters we go into greater detail regarding the subsequent phases, but for now, we briefly introduce these other phases that define the motivational process. &#10;  Although intentions are a primary determinant of behavior, we can all probably think of many times when we intended to do something but didn’t. Such experiences are common. In fact, around 60% of people make New Year’s resolutions each year, but only 8% of them actually keep the goal for the entire year (Norcross, Mrykalo, &amp; Blagys, 2002). Therefore, intention alone must not be enough to get us to goal achievement. Other factors must be present, and this is where the other phases come into play. &#10; &#10;  Actional Phase&#10;  A diagram shows the actional phase after the postdecisional phase. An arrow labeled implemental mindset points towards it. The components in this phase are as follows:&#10;  ◦ Goal striving&#10;  ◦ Select among multiple goal plans&#10;  ◦ Requires effort&#10;  ◦ Ends with goal achievement or abandonment.&#10;  After we formulate a goal plan, we move onto the third stage, called the actional phase. In this phase, we engage in goal-directed behaviors. Up to this point, the motivation process has occurred completely inside our mind. We selected a goal, committed to the goal, and developed a plan of action, but haven’t really exerted much effort toward achieving the goal. All that changes when we enter the actional phase. This is the point where thought must be converted into action, where a goal intention is converted into actual goal-directed behaviors. Because effort is needed to initiate these goal-directed behaviors and also to maintain them long-term, this is arguably the most difficult step in the motivation process. &#10;  &#10;  Postactional Phase&#10;  A diagram shows postactional phase after actional phase. The components in this phase are:&#10;  ◦ Evaluate the results of actional phase&#10;  ◦ Ask: &quot;Did I achieve my goal?&quot; and &quot;Was it worth it?&quot;&#10;  The actional phase continues until goal striving has ended, because we either achieved or abandoned the goal. Once this occurs, the final postactional phase begins. During this phase, we evaluate the results of our goal striving. Essentially, we ask ourselves two questions: (1) Did I achieve my goal? and if so, (2) Was it worth it? How we answer these questions will impact our future goal strivings. For example, if we failed to reach our desired weight goal, we may keep the same goal but form a new plan (“Next time I will try Weight Watchers”), we may reduce the difficulty level of the goal (“Instead of trying to lose 30 pounds, I will shoot for just 10 pounds), or we may abandon this goal completely and form a new one (“I will try for that promotion at work instead”). If we did reach our goal, but conclude that the benefits did not outweigh the costs (e.g., “I lost 20 pounds, but I still don’t feel good about myself”), we may be more discouraged about pursuing other goals in the 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6" y="1393858"/>
            <a:ext cx="5660570" cy="447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4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8.4: The Motivation Process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8.4.2: Goal Mindsets</a:t>
            </a:r>
          </a:p>
          <a:p>
            <a:pPr indent="-256032">
              <a:spcBef>
                <a:spcPts val="0"/>
              </a:spcBef>
            </a:pPr>
            <a:endParaRPr lang="en-US" dirty="0"/>
          </a:p>
          <a:p>
            <a:pPr indent="-256032">
              <a:spcBef>
                <a:spcPts val="0"/>
              </a:spcBef>
            </a:pPr>
            <a:r>
              <a:rPr lang="en-US" dirty="0"/>
              <a:t>8.4.2: Describe the two types of goal mindsets</a:t>
            </a:r>
          </a:p>
          <a:p>
            <a:pPr lvl="1"/>
            <a:r>
              <a:rPr lang="en-US" dirty="0"/>
              <a:t>Deliberative mindset </a:t>
            </a:r>
            <a:r>
              <a:rPr lang="en-US" i="1" dirty="0"/>
              <a:t> </a:t>
            </a:r>
            <a:endParaRPr lang="en-GB" sz="2400" i="1" dirty="0"/>
          </a:p>
          <a:p>
            <a:pPr lvl="2">
              <a:buFont typeface="Arial" pitchFamily="34" charset="0"/>
              <a:buChar char="•"/>
            </a:pPr>
            <a:r>
              <a:rPr lang="en-US" dirty="0" err="1"/>
              <a:t>Precisional</a:t>
            </a:r>
            <a:r>
              <a:rPr lang="en-US" dirty="0"/>
              <a:t> phase</a:t>
            </a:r>
            <a:endParaRPr lang="en-GB" sz="2400" dirty="0"/>
          </a:p>
          <a:p>
            <a:pPr lvl="2">
              <a:buFont typeface="Arial" pitchFamily="34" charset="0"/>
              <a:buChar char="•"/>
            </a:pPr>
            <a:r>
              <a:rPr lang="en-US" i="1" dirty="0"/>
              <a:t>Open-mindedness</a:t>
            </a:r>
            <a:endParaRPr lang="en-GB" sz="2400" i="1" dirty="0"/>
          </a:p>
          <a:p>
            <a:pPr lvl="1"/>
            <a:r>
              <a:rPr lang="en-US" dirty="0"/>
              <a:t>Implemental mindset</a:t>
            </a:r>
            <a:endParaRPr lang="en-GB" sz="2400" dirty="0"/>
          </a:p>
          <a:p>
            <a:pPr lvl="2">
              <a:buFont typeface="Arial" pitchFamily="34" charset="0"/>
              <a:buChar char="•"/>
            </a:pPr>
            <a:r>
              <a:rPr lang="en-US" dirty="0" err="1"/>
              <a:t>Actional</a:t>
            </a:r>
            <a:r>
              <a:rPr lang="en-US" dirty="0"/>
              <a:t> phase</a:t>
            </a:r>
          </a:p>
          <a:p>
            <a:pPr lvl="2">
              <a:buFont typeface="Arial" pitchFamily="34" charset="0"/>
              <a:buChar char="•"/>
            </a:pPr>
            <a:r>
              <a:rPr lang="en-US" i="1" dirty="0"/>
              <a:t>Closed-mindedness – now goal directed…</a:t>
            </a:r>
          </a:p>
        </p:txBody>
      </p:sp>
    </p:spTree>
    <p:extLst>
      <p:ext uri="{BB962C8B-B14F-4D97-AF65-F5344CB8AC3E}">
        <p14:creationId xmlns:p14="http://schemas.microsoft.com/office/powerpoint/2010/main" val="3839507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8.5: Goal Conflict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8.5: Analyze the concept of goal conflict </a:t>
            </a:r>
          </a:p>
          <a:p>
            <a:pPr lvl="1"/>
            <a:r>
              <a:rPr lang="en-US" dirty="0"/>
              <a:t>Goal conflict</a:t>
            </a:r>
            <a:endParaRPr lang="en-GB" sz="2400" dirty="0"/>
          </a:p>
          <a:p>
            <a:pPr lvl="2">
              <a:buFont typeface="Arial" pitchFamily="34" charset="0"/>
              <a:buChar char="•"/>
            </a:pPr>
            <a:r>
              <a:rPr lang="en-US" dirty="0"/>
              <a:t>Two competing or mutually exclusive goals</a:t>
            </a:r>
          </a:p>
          <a:p>
            <a:pPr lvl="2">
              <a:buFont typeface="Arial" pitchFamily="34" charset="0"/>
              <a:buChar char="•"/>
            </a:pPr>
            <a:r>
              <a:rPr lang="en-US" dirty="0"/>
              <a:t>Stress, depression, anxiety</a:t>
            </a:r>
          </a:p>
          <a:p>
            <a:pPr lvl="2"/>
            <a:endParaRPr lang="en-US" dirty="0"/>
          </a:p>
          <a:p>
            <a:pPr indent="-256032">
              <a:spcBef>
                <a:spcPts val="0"/>
              </a:spcBef>
            </a:pPr>
            <a:r>
              <a:rPr lang="en-US" dirty="0"/>
              <a:t>8.5.1: Types of Goal Conflict   </a:t>
            </a:r>
          </a:p>
          <a:p>
            <a:pPr lvl="1"/>
            <a:r>
              <a:rPr lang="en-US" dirty="0"/>
              <a:t>Types of goal conflict</a:t>
            </a:r>
            <a:endParaRPr lang="en-GB" sz="2400" dirty="0"/>
          </a:p>
          <a:p>
            <a:pPr lvl="2">
              <a:buFont typeface="Arial" pitchFamily="34" charset="0"/>
              <a:buChar char="•"/>
            </a:pPr>
            <a:r>
              <a:rPr lang="en-US" dirty="0"/>
              <a:t>Approach-approach</a:t>
            </a:r>
          </a:p>
          <a:p>
            <a:pPr lvl="3">
              <a:buFont typeface="Arial" pitchFamily="34" charset="0"/>
              <a:buChar char="•"/>
            </a:pPr>
            <a:r>
              <a:rPr lang="en-US" i="1" dirty="0"/>
              <a:t>Nice to have</a:t>
            </a:r>
            <a:endParaRPr lang="en-GB" i="1" dirty="0"/>
          </a:p>
          <a:p>
            <a:pPr lvl="2">
              <a:buFont typeface="Arial" pitchFamily="34" charset="0"/>
              <a:buChar char="•"/>
            </a:pPr>
            <a:r>
              <a:rPr lang="en-US" dirty="0"/>
              <a:t>Avoidance-avoidance </a:t>
            </a:r>
          </a:p>
          <a:p>
            <a:pPr lvl="3">
              <a:buFont typeface="Arial" pitchFamily="34" charset="0"/>
              <a:buChar char="•"/>
            </a:pPr>
            <a:r>
              <a:rPr lang="en-US" i="1" dirty="0"/>
              <a:t>Between the devil and the deep blue sea”</a:t>
            </a:r>
          </a:p>
          <a:p>
            <a:pPr lvl="2">
              <a:buFont typeface="Arial" pitchFamily="34" charset="0"/>
              <a:buChar char="•"/>
            </a:pPr>
            <a:r>
              <a:rPr lang="en-US" dirty="0"/>
              <a:t>Approach-avoidance</a:t>
            </a:r>
          </a:p>
          <a:p>
            <a:pPr lvl="3">
              <a:buFont typeface="Arial" pitchFamily="34" charset="0"/>
              <a:buChar char="•"/>
            </a:pPr>
            <a:r>
              <a:rPr lang="en-US" i="1" dirty="0"/>
              <a:t>Attractive and unattractive aspects to same goal</a:t>
            </a:r>
            <a:endParaRPr lang="en-US" dirty="0"/>
          </a:p>
          <a:p>
            <a:pPr lvl="2">
              <a:buFont typeface="Arial" pitchFamily="34" charset="0"/>
              <a:buChar char="•"/>
            </a:pPr>
            <a:r>
              <a:rPr lang="en-US" dirty="0"/>
              <a:t>Double approach-avoidance</a:t>
            </a:r>
          </a:p>
          <a:p>
            <a:pPr lvl="3">
              <a:buFont typeface="Arial" pitchFamily="34" charset="0"/>
              <a:buChar char="•"/>
            </a:pPr>
            <a:r>
              <a:rPr lang="en-US" i="1" dirty="0"/>
              <a:t>Options have both favorable and unfavorable attributes</a:t>
            </a:r>
          </a:p>
          <a:p>
            <a:pPr lvl="2"/>
            <a:r>
              <a:rPr lang="en-US" dirty="0">
                <a:solidFill>
                  <a:schemeClr val="accent5"/>
                </a:solidFill>
              </a:rPr>
              <a:t>What are some you have had???...</a:t>
            </a:r>
          </a:p>
        </p:txBody>
      </p:sp>
    </p:spTree>
    <p:extLst>
      <p:ext uri="{BB962C8B-B14F-4D97-AF65-F5344CB8AC3E}">
        <p14:creationId xmlns:p14="http://schemas.microsoft.com/office/powerpoint/2010/main" val="414549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8.5: Goal Conflict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8.5.2: Goal Shielding</a:t>
            </a:r>
          </a:p>
          <a:p>
            <a:pPr indent="-256032">
              <a:spcBef>
                <a:spcPts val="0"/>
              </a:spcBef>
            </a:pPr>
            <a:endParaRPr lang="en-US" dirty="0"/>
          </a:p>
          <a:p>
            <a:pPr indent="-256032">
              <a:spcBef>
                <a:spcPts val="0"/>
              </a:spcBef>
            </a:pPr>
            <a:r>
              <a:rPr lang="en-US" dirty="0"/>
              <a:t>8.5.2: Explain the concept of goal shielding</a:t>
            </a:r>
          </a:p>
          <a:p>
            <a:pPr lvl="1"/>
            <a:r>
              <a:rPr lang="en-US" dirty="0"/>
              <a:t>Goal shielding </a:t>
            </a:r>
            <a:r>
              <a:rPr lang="en-US" i="1" dirty="0"/>
              <a:t>(inhibiting alternative goals that conflict/compete)</a:t>
            </a:r>
            <a:endParaRPr lang="en-GB" sz="2400" i="1" dirty="0"/>
          </a:p>
          <a:p>
            <a:pPr lvl="2">
              <a:buFont typeface="Arial" pitchFamily="34" charset="0"/>
              <a:buChar char="•"/>
            </a:pPr>
            <a:r>
              <a:rPr lang="en-US" dirty="0"/>
              <a:t>Prioritization</a:t>
            </a:r>
            <a:endParaRPr lang="en-GB" sz="2400" dirty="0"/>
          </a:p>
          <a:p>
            <a:pPr lvl="2">
              <a:buFont typeface="Arial" pitchFamily="34" charset="0"/>
              <a:buChar char="•"/>
            </a:pPr>
            <a:r>
              <a:rPr lang="en-US"/>
              <a:t>Highlighting </a:t>
            </a:r>
          </a:p>
          <a:p>
            <a:pPr lvl="3">
              <a:buFont typeface="Arial" pitchFamily="34" charset="0"/>
              <a:buChar char="•"/>
            </a:pPr>
            <a:r>
              <a:rPr lang="en-US"/>
              <a:t>(</a:t>
            </a:r>
            <a:r>
              <a:rPr lang="en-US" i="1" dirty="0"/>
              <a:t>consistently choosing the high priority goal)</a:t>
            </a:r>
            <a:endParaRPr lang="en-GB" sz="2400" i="1" dirty="0"/>
          </a:p>
          <a:p>
            <a:pPr lvl="2">
              <a:buFont typeface="Arial" pitchFamily="34" charset="0"/>
              <a:buChar char="•"/>
            </a:pPr>
            <a:r>
              <a:rPr lang="en-US" dirty="0"/>
              <a:t>Balancing </a:t>
            </a:r>
          </a:p>
          <a:p>
            <a:pPr lvl="3">
              <a:buFont typeface="Arial" pitchFamily="34" charset="0"/>
              <a:buChar char="•"/>
            </a:pPr>
            <a:r>
              <a:rPr lang="en-US" i="1" dirty="0"/>
              <a:t>(alternating back and forth when goals conflict)</a:t>
            </a:r>
            <a:endParaRPr lang="en-GB" sz="2400" i="1" dirty="0"/>
          </a:p>
          <a:p>
            <a:pPr lvl="2">
              <a:buFont typeface="Arial" pitchFamily="34" charset="0"/>
              <a:buChar char="•"/>
            </a:pPr>
            <a:r>
              <a:rPr lang="en-US" dirty="0"/>
              <a:t>Harmonious passion 	</a:t>
            </a:r>
          </a:p>
          <a:p>
            <a:pPr lvl="3">
              <a:buFont typeface="Arial" pitchFamily="34" charset="0"/>
              <a:buChar char="•"/>
            </a:pPr>
            <a:r>
              <a:rPr lang="en-US" dirty="0"/>
              <a:t>(</a:t>
            </a:r>
            <a:r>
              <a:rPr lang="en-US" i="1" dirty="0"/>
              <a:t>easily switch from one goal to another</a:t>
            </a:r>
            <a:r>
              <a:rPr lang="en-US" dirty="0"/>
              <a:t>)</a:t>
            </a:r>
          </a:p>
          <a:p>
            <a:pPr lvl="2">
              <a:buFont typeface="Arial" pitchFamily="34" charset="0"/>
              <a:buChar char="•"/>
            </a:pPr>
            <a:r>
              <a:rPr lang="en-US" dirty="0"/>
              <a:t>Obsessive passion </a:t>
            </a:r>
          </a:p>
          <a:p>
            <a:pPr lvl="3">
              <a:buFont typeface="Arial" pitchFamily="34" charset="0"/>
              <a:buChar char="•"/>
            </a:pPr>
            <a:r>
              <a:rPr lang="en-US" i="1" dirty="0"/>
              <a:t>(uncontrollable urge to pursue a goal and unable to disengage from it)</a:t>
            </a:r>
          </a:p>
        </p:txBody>
      </p:sp>
    </p:spTree>
    <p:extLst>
      <p:ext uri="{BB962C8B-B14F-4D97-AF65-F5344CB8AC3E}">
        <p14:creationId xmlns:p14="http://schemas.microsoft.com/office/powerpoint/2010/main" val="383196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components of a goal</a:t>
            </a:r>
            <a:endParaRPr lang="en-GB" sz="2400" dirty="0"/>
          </a:p>
          <a:p>
            <a:pPr lvl="1"/>
            <a:r>
              <a:rPr lang="en-US" dirty="0"/>
              <a:t>The features of a goal</a:t>
            </a:r>
            <a:endParaRPr lang="en-GB" sz="2400" dirty="0"/>
          </a:p>
          <a:p>
            <a:pPr lvl="1"/>
            <a:r>
              <a:rPr lang="en-US" dirty="0"/>
              <a:t>The importance of goal commitment in motivation</a:t>
            </a:r>
            <a:endParaRPr lang="en-GB" sz="2400" dirty="0"/>
          </a:p>
          <a:p>
            <a:pPr lvl="1"/>
            <a:r>
              <a:rPr lang="en-US" dirty="0"/>
              <a:t>The phases of the motivation process</a:t>
            </a:r>
            <a:endParaRPr lang="en-GB" sz="2400" dirty="0"/>
          </a:p>
          <a:p>
            <a:pPr lvl="1"/>
            <a:r>
              <a:rPr lang="en-US" dirty="0"/>
              <a:t>The concept of goal conflict</a:t>
            </a:r>
            <a:endParaRPr lang="en-US" sz="17100" b="0" i="0" u="none" strike="noStrike" cap="none" dirty="0">
              <a:solidFill>
                <a:schemeClr val="dk1"/>
              </a:solidFill>
              <a:latin typeface="Arial"/>
              <a:ea typeface="Arial"/>
              <a:cs typeface="Arial"/>
              <a:sym typeface="Arial"/>
            </a:endParaRPr>
          </a:p>
        </p:txBody>
      </p:sp>
      <p:sp>
        <p:nvSpPr>
          <p:cNvPr id="6" name="Shape 121"/>
          <p:cNvSpPr txBox="1">
            <a:spLocks/>
          </p:cNvSpPr>
          <p:nvPr/>
        </p:nvSpPr>
        <p:spPr>
          <a:xfrm>
            <a:off x="457200" y="381000"/>
            <a:ext cx="8229600" cy="533400"/>
          </a:xfrm>
          <a:prstGeom prst="rect">
            <a:avLst/>
          </a:prstGeom>
          <a:noFill/>
          <a:ln>
            <a:noFill/>
          </a:ln>
        </p:spPr>
        <p:txBody>
          <a:bodyPr lIns="0" tIns="0" rIns="0"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buSzPct val="25000"/>
            </a:pPr>
            <a:r>
              <a:rPr lang="en-US" dirty="0"/>
              <a:t>Summary: Goal Setting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B3D2-E863-4977-A78C-0ED7CEB4779F}"/>
              </a:ext>
            </a:extLst>
          </p:cNvPr>
          <p:cNvSpPr>
            <a:spLocks noGrp="1"/>
          </p:cNvSpPr>
          <p:nvPr>
            <p:ph type="title"/>
          </p:nvPr>
        </p:nvSpPr>
        <p:spPr/>
        <p:txBody>
          <a:bodyPr/>
          <a:lstStyle/>
          <a:p>
            <a:r>
              <a:rPr lang="en-US" dirty="0"/>
              <a:t>Mount Everest -   </a:t>
            </a:r>
          </a:p>
        </p:txBody>
      </p:sp>
      <p:sp>
        <p:nvSpPr>
          <p:cNvPr id="3" name="Text Placeholder 2">
            <a:extLst>
              <a:ext uri="{FF2B5EF4-FFF2-40B4-BE49-F238E27FC236}">
                <a16:creationId xmlns:a16="http://schemas.microsoft.com/office/drawing/2014/main" id="{700DC720-4515-4061-8D53-2BB77B9D4F33}"/>
              </a:ext>
            </a:extLst>
          </p:cNvPr>
          <p:cNvSpPr>
            <a:spLocks noGrp="1"/>
          </p:cNvSpPr>
          <p:nvPr>
            <p:ph type="body" idx="1"/>
          </p:nvPr>
        </p:nvSpPr>
        <p:spPr/>
        <p:txBody>
          <a:bodyPr/>
          <a:lstStyle/>
          <a:p>
            <a:endParaRPr lang="en-US" dirty="0"/>
          </a:p>
        </p:txBody>
      </p:sp>
      <p:pic>
        <p:nvPicPr>
          <p:cNvPr id="1026" name="Picture 2" descr="Everest kalapatthar.jpg">
            <a:extLst>
              <a:ext uri="{FF2B5EF4-FFF2-40B4-BE49-F238E27FC236}">
                <a16:creationId xmlns:a16="http://schemas.microsoft.com/office/drawing/2014/main" id="{1CA44BCD-6049-423F-8DA3-E50A29DF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3657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39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(2 of </a:t>
            </a:r>
            <a:r>
              <a:rPr lang="en-US" dirty="0"/>
              <a:t>3</a:t>
            </a:r>
            <a:r>
              <a:rPr lang="en-US" sz="3400" b="1" i="0" u="none" strike="noStrike" cap="none" dirty="0">
                <a:solidFill>
                  <a:srgbClr val="007FA3"/>
                </a:solidFill>
                <a:latin typeface="Times New Roman"/>
                <a:ea typeface="Times New Roman"/>
                <a:cs typeface="Times New Roman"/>
                <a:sym typeface="Times New Roman"/>
              </a:rPr>
              <a:t>)</a:t>
            </a:r>
          </a:p>
        </p:txBody>
      </p:sp>
      <p:sp>
        <p:nvSpPr>
          <p:cNvPr id="5" name="Shape 101"/>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indent="-118871">
              <a:buClr>
                <a:schemeClr val="lt1"/>
              </a:buClr>
            </a:pPr>
            <a:r>
              <a:rPr lang="en-US" b="1" dirty="0">
                <a:solidFill>
                  <a:srgbClr val="007FA3"/>
                </a:solidFill>
              </a:rPr>
              <a:t>8.2.3</a:t>
            </a:r>
            <a:r>
              <a:rPr lang="en-US" b="1" dirty="0">
                <a:solidFill>
                  <a:schemeClr val="accent1"/>
                </a:solidFill>
              </a:rPr>
              <a:t> </a:t>
            </a:r>
            <a:r>
              <a:rPr lang="en-US" dirty="0"/>
              <a:t>Explain the concept of </a:t>
            </a:r>
            <a:r>
              <a:rPr lang="en-US" b="1" dirty="0"/>
              <a:t>specificity</a:t>
            </a:r>
            <a:r>
              <a:rPr lang="en-US" dirty="0"/>
              <a:t> with regard to goals</a:t>
            </a:r>
          </a:p>
          <a:p>
            <a:pPr indent="-118871">
              <a:buClr>
                <a:schemeClr val="lt1"/>
              </a:buClr>
            </a:pPr>
            <a:r>
              <a:rPr lang="en-US" b="1" dirty="0">
                <a:solidFill>
                  <a:srgbClr val="007FA3"/>
                </a:solidFill>
              </a:rPr>
              <a:t>8.2.4</a:t>
            </a:r>
            <a:r>
              <a:rPr lang="en-US" b="1" dirty="0">
                <a:solidFill>
                  <a:schemeClr val="accent1"/>
                </a:solidFill>
              </a:rPr>
              <a:t> </a:t>
            </a:r>
            <a:r>
              <a:rPr lang="en-US" dirty="0"/>
              <a:t>Describe the </a:t>
            </a:r>
            <a:r>
              <a:rPr lang="en-US" b="1" dirty="0"/>
              <a:t>joint effect of difficulty and specificity</a:t>
            </a:r>
          </a:p>
          <a:p>
            <a:pPr marL="0" indent="0">
              <a:buClr>
                <a:schemeClr val="lt1"/>
              </a:buClr>
              <a:buNone/>
            </a:pPr>
            <a:r>
              <a:rPr lang="en-US" b="1" dirty="0">
                <a:solidFill>
                  <a:srgbClr val="007FA3"/>
                </a:solidFill>
              </a:rPr>
              <a:t>  8.2.5</a:t>
            </a:r>
            <a:r>
              <a:rPr lang="en-US" b="1" dirty="0">
                <a:solidFill>
                  <a:schemeClr val="accent1"/>
                </a:solidFill>
              </a:rPr>
              <a:t> </a:t>
            </a:r>
            <a:r>
              <a:rPr lang="en-US" dirty="0"/>
              <a:t>Explain the concept of </a:t>
            </a:r>
            <a:r>
              <a:rPr lang="en-US" b="1" dirty="0"/>
              <a:t>proximity</a:t>
            </a:r>
            <a:r>
              <a:rPr lang="en-US" dirty="0"/>
              <a:t> with regards to goals </a:t>
            </a:r>
          </a:p>
          <a:p>
            <a:pPr marL="0" indent="0">
              <a:buClr>
                <a:schemeClr val="lt1"/>
              </a:buClr>
              <a:buNone/>
            </a:pPr>
            <a:r>
              <a:rPr lang="en-US" b="1" dirty="0">
                <a:solidFill>
                  <a:srgbClr val="007FA3"/>
                </a:solidFill>
              </a:rPr>
              <a:t>  8.2.6</a:t>
            </a:r>
            <a:r>
              <a:rPr lang="en-US" sz="1600" b="1" i="0" u="none" strike="noStrike" cap="none" dirty="0">
                <a:solidFill>
                  <a:srgbClr val="007FA3"/>
                </a:solidFill>
                <a:latin typeface="Arial"/>
                <a:ea typeface="Arial"/>
                <a:cs typeface="Arial"/>
                <a:sym typeface="Arial"/>
              </a:rPr>
              <a:t> </a:t>
            </a:r>
            <a:r>
              <a:rPr lang="en-US" dirty="0"/>
              <a:t>Contrast </a:t>
            </a:r>
            <a:r>
              <a:rPr lang="en-US" b="1" dirty="0"/>
              <a:t>approach</a:t>
            </a:r>
            <a:r>
              <a:rPr lang="en-US" dirty="0"/>
              <a:t> goals and </a:t>
            </a:r>
            <a:r>
              <a:rPr lang="en-US" b="1" dirty="0"/>
              <a:t>avoidance</a:t>
            </a:r>
            <a:r>
              <a:rPr lang="en-US" dirty="0"/>
              <a:t> goals</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8.2.7</a:t>
            </a:r>
            <a:r>
              <a:rPr lang="en-US" sz="1600" b="1" i="0" u="none" strike="noStrike" cap="none" dirty="0">
                <a:solidFill>
                  <a:schemeClr val="accent1"/>
                </a:solidFill>
                <a:latin typeface="Arial"/>
                <a:ea typeface="Arial"/>
                <a:cs typeface="Arial"/>
                <a:sym typeface="Arial"/>
              </a:rPr>
              <a:t> </a:t>
            </a:r>
            <a:r>
              <a:rPr lang="en-US" dirty="0"/>
              <a:t>Explain how </a:t>
            </a:r>
            <a:r>
              <a:rPr lang="en-US" b="1" dirty="0"/>
              <a:t>factors other than motivation </a:t>
            </a:r>
            <a:r>
              <a:rPr lang="en-US" dirty="0"/>
              <a:t>affect performance</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8.3</a:t>
            </a:r>
            <a:r>
              <a:rPr lang="en-US" sz="1600" b="0" i="0" u="none" strike="noStrike" cap="none" dirty="0">
                <a:solidFill>
                  <a:schemeClr val="dk1"/>
                </a:solidFill>
                <a:latin typeface="Arial"/>
                <a:ea typeface="Arial"/>
                <a:cs typeface="Arial"/>
                <a:sym typeface="Arial"/>
              </a:rPr>
              <a:t> </a:t>
            </a:r>
            <a:r>
              <a:rPr lang="en-US" dirty="0"/>
              <a:t>Explain the importance of goal </a:t>
            </a:r>
            <a:r>
              <a:rPr lang="en-US" b="1" dirty="0"/>
              <a:t>commitment</a:t>
            </a:r>
            <a:r>
              <a:rPr lang="en-US" dirty="0"/>
              <a:t> in motivation</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8.3.1</a:t>
            </a:r>
            <a:r>
              <a:rPr lang="en-US" sz="1600" b="1" i="0" u="none" strike="noStrike" cap="none" dirty="0">
                <a:solidFill>
                  <a:schemeClr val="accent1"/>
                </a:solidFill>
                <a:latin typeface="Arial"/>
                <a:ea typeface="Arial"/>
                <a:cs typeface="Arial"/>
                <a:sym typeface="Arial"/>
              </a:rPr>
              <a:t> </a:t>
            </a:r>
            <a:r>
              <a:rPr lang="en-US" dirty="0"/>
              <a:t>Analyze the causes and </a:t>
            </a:r>
            <a:r>
              <a:rPr lang="en-US" b="1" dirty="0"/>
              <a:t>consequences</a:t>
            </a:r>
            <a:r>
              <a:rPr lang="en-US" dirty="0"/>
              <a:t> of goal commitment</a:t>
            </a:r>
          </a:p>
          <a:p>
            <a:pPr indent="-118871">
              <a:buClr>
                <a:schemeClr val="lt1"/>
              </a:buClr>
            </a:pPr>
            <a:r>
              <a:rPr lang="en-US" b="1" dirty="0">
                <a:solidFill>
                  <a:srgbClr val="007FA3"/>
                </a:solidFill>
              </a:rPr>
              <a:t>8.3.2</a:t>
            </a:r>
            <a:r>
              <a:rPr lang="en-US" b="1" dirty="0">
                <a:solidFill>
                  <a:schemeClr val="accent1"/>
                </a:solidFill>
              </a:rPr>
              <a:t> </a:t>
            </a:r>
            <a:r>
              <a:rPr lang="en-US" dirty="0"/>
              <a:t>Explain the mental strategies used to boost goal commitment</a:t>
            </a:r>
          </a:p>
          <a:p>
            <a:pPr marL="118871" marR="0" lvl="0" indent="-118871" algn="l" rtl="0">
              <a:spcBef>
                <a:spcPts val="1500"/>
              </a:spcBef>
              <a:spcAft>
                <a:spcPts val="0"/>
              </a:spcAft>
              <a:buClr>
                <a:schemeClr val="lt1"/>
              </a:buClr>
              <a:buSzPct val="25000"/>
              <a:buFont typeface="Arial"/>
              <a:buNone/>
            </a:pPr>
            <a:endParaRPr sz="1600" b="0"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78554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(3 of </a:t>
            </a:r>
            <a:r>
              <a:rPr lang="en-US" dirty="0"/>
              <a:t>3</a:t>
            </a:r>
            <a:r>
              <a:rPr lang="en-US" sz="3400" b="1" i="0" u="none" strike="noStrike" cap="none" dirty="0">
                <a:solidFill>
                  <a:srgbClr val="007FA3"/>
                </a:solidFill>
                <a:latin typeface="Times New Roman"/>
                <a:ea typeface="Times New Roman"/>
                <a:cs typeface="Times New Roman"/>
                <a:sym typeface="Times New Roman"/>
              </a:rPr>
              <a:t>)</a:t>
            </a:r>
          </a:p>
        </p:txBody>
      </p:sp>
      <p:sp>
        <p:nvSpPr>
          <p:cNvPr id="5" name="Shape 101"/>
          <p:cNvSpPr txBox="1">
            <a:spLocks noGrp="1"/>
          </p:cNvSpPr>
          <p:nvPr>
            <p:ph type="body" idx="1"/>
          </p:nvPr>
        </p:nvSpPr>
        <p:spPr>
          <a:xfrm>
            <a:off x="457200" y="1219200"/>
            <a:ext cx="8229600" cy="4724400"/>
          </a:xfrm>
          <a:prstGeom prst="rect">
            <a:avLst/>
          </a:prstGeom>
          <a:noFill/>
          <a:ln>
            <a:noFill/>
          </a:ln>
        </p:spPr>
        <p:txBody>
          <a:bodyPr lIns="0" tIns="0" rIns="0" bIns="0" anchor="t" anchorCtr="0">
            <a:noAutofit/>
          </a:bodyPr>
          <a:lstStyle/>
          <a:p>
            <a:pPr lvl="0" indent="-118871">
              <a:buClr>
                <a:schemeClr val="lt1"/>
              </a:buClr>
            </a:pPr>
            <a:r>
              <a:rPr lang="en-US" b="1" dirty="0">
                <a:solidFill>
                  <a:srgbClr val="007FA3"/>
                </a:solidFill>
              </a:rPr>
              <a:t>8.3.3</a:t>
            </a:r>
            <a:r>
              <a:rPr lang="en-US" sz="1600" b="1" i="0" u="none" strike="noStrike" cap="none" dirty="0">
                <a:solidFill>
                  <a:schemeClr val="accent1"/>
                </a:solidFill>
                <a:latin typeface="Arial"/>
                <a:ea typeface="Arial"/>
                <a:cs typeface="Arial"/>
                <a:sym typeface="Arial"/>
              </a:rPr>
              <a:t> </a:t>
            </a:r>
            <a:r>
              <a:rPr lang="en-US" dirty="0"/>
              <a:t>Describe the </a:t>
            </a:r>
            <a:r>
              <a:rPr lang="en-US" b="1" dirty="0"/>
              <a:t>factors</a:t>
            </a:r>
            <a:r>
              <a:rPr lang="en-US" dirty="0"/>
              <a:t> that make up a </a:t>
            </a:r>
            <a:r>
              <a:rPr lang="en-US" b="1" dirty="0"/>
              <a:t>commitment</a:t>
            </a:r>
            <a:r>
              <a:rPr lang="en-US" dirty="0"/>
              <a:t> to an ongoing goal</a:t>
            </a:r>
            <a:endParaRPr lang="en-US" sz="1600" b="0" i="0" u="none" strike="noStrike" cap="none" dirty="0">
              <a:solidFill>
                <a:schemeClr val="dk1"/>
              </a:solidFill>
              <a:latin typeface="Arial"/>
              <a:ea typeface="Arial"/>
              <a:cs typeface="Arial"/>
              <a:sym typeface="Arial"/>
            </a:endParaRPr>
          </a:p>
          <a:p>
            <a:pPr lvl="0" indent="-118871">
              <a:buClr>
                <a:schemeClr val="lt1"/>
              </a:buClr>
            </a:pPr>
            <a:r>
              <a:rPr lang="en-US" b="1" dirty="0">
                <a:solidFill>
                  <a:srgbClr val="007FA3"/>
                </a:solidFill>
              </a:rPr>
              <a:t>8.4</a:t>
            </a:r>
            <a:r>
              <a:rPr lang="en-US" sz="1600" b="1" i="0" u="none" strike="noStrike" cap="none" dirty="0">
                <a:solidFill>
                  <a:schemeClr val="accent1"/>
                </a:solidFill>
                <a:latin typeface="Arial"/>
                <a:ea typeface="Arial"/>
                <a:cs typeface="Arial"/>
                <a:sym typeface="Arial"/>
              </a:rPr>
              <a:t> </a:t>
            </a:r>
            <a:r>
              <a:rPr lang="en-US" dirty="0"/>
              <a:t>Analyze the </a:t>
            </a:r>
            <a:r>
              <a:rPr lang="en-US" b="1" dirty="0"/>
              <a:t>phases</a:t>
            </a:r>
            <a:r>
              <a:rPr lang="en-US" dirty="0"/>
              <a:t> of the motivation process</a:t>
            </a:r>
            <a:endParaRPr lang="en-US" sz="1600" b="0" i="0" u="none" strike="noStrike" cap="none" dirty="0">
              <a:solidFill>
                <a:schemeClr val="dk1"/>
              </a:solidFill>
              <a:latin typeface="Arial"/>
              <a:ea typeface="Arial"/>
              <a:cs typeface="Arial"/>
              <a:sym typeface="Arial"/>
            </a:endParaRPr>
          </a:p>
          <a:p>
            <a:pPr indent="-118871">
              <a:buClr>
                <a:schemeClr val="lt1"/>
              </a:buClr>
            </a:pPr>
            <a:r>
              <a:rPr lang="en-US" b="1" dirty="0">
                <a:solidFill>
                  <a:srgbClr val="007FA3"/>
                </a:solidFill>
              </a:rPr>
              <a:t>8.4.1</a:t>
            </a:r>
            <a:r>
              <a:rPr lang="en-US" b="1" dirty="0">
                <a:solidFill>
                  <a:schemeClr val="accent1"/>
                </a:solidFill>
              </a:rPr>
              <a:t> </a:t>
            </a:r>
            <a:r>
              <a:rPr lang="en-US" dirty="0"/>
              <a:t>Describe the </a:t>
            </a:r>
            <a:r>
              <a:rPr lang="en-US" b="1" dirty="0"/>
              <a:t>four</a:t>
            </a:r>
            <a:r>
              <a:rPr lang="en-US" dirty="0"/>
              <a:t> motivational phases</a:t>
            </a:r>
          </a:p>
          <a:p>
            <a:pPr indent="-118871">
              <a:buClr>
                <a:schemeClr val="lt1"/>
              </a:buClr>
            </a:pPr>
            <a:r>
              <a:rPr lang="en-US" b="1" dirty="0">
                <a:solidFill>
                  <a:srgbClr val="007FA3"/>
                </a:solidFill>
              </a:rPr>
              <a:t>8.4.2</a:t>
            </a:r>
            <a:r>
              <a:rPr lang="en-US" b="1" dirty="0">
                <a:solidFill>
                  <a:schemeClr val="accent1"/>
                </a:solidFill>
              </a:rPr>
              <a:t> </a:t>
            </a:r>
            <a:r>
              <a:rPr lang="en-US" dirty="0"/>
              <a:t>Describe the </a:t>
            </a:r>
            <a:r>
              <a:rPr lang="en-US" b="1" dirty="0"/>
              <a:t>two types</a:t>
            </a:r>
            <a:r>
              <a:rPr lang="en-US" dirty="0"/>
              <a:t> of goal </a:t>
            </a:r>
            <a:r>
              <a:rPr lang="en-US" b="1" dirty="0"/>
              <a:t>mindsets</a:t>
            </a:r>
          </a:p>
          <a:p>
            <a:pPr indent="-118871">
              <a:buClr>
                <a:schemeClr val="lt1"/>
              </a:buClr>
            </a:pPr>
            <a:r>
              <a:rPr lang="en-US" b="1" dirty="0">
                <a:solidFill>
                  <a:srgbClr val="007FA3"/>
                </a:solidFill>
              </a:rPr>
              <a:t>8.5</a:t>
            </a:r>
            <a:r>
              <a:rPr lang="en-US" b="1" dirty="0">
                <a:solidFill>
                  <a:schemeClr val="accent1"/>
                </a:solidFill>
              </a:rPr>
              <a:t> </a:t>
            </a:r>
            <a:r>
              <a:rPr lang="en-US" dirty="0"/>
              <a:t>Analyze the </a:t>
            </a:r>
            <a:r>
              <a:rPr lang="en-US" b="1" dirty="0"/>
              <a:t>concept</a:t>
            </a:r>
            <a:r>
              <a:rPr lang="en-US" dirty="0"/>
              <a:t> of goal </a:t>
            </a:r>
            <a:r>
              <a:rPr lang="en-US" b="1" dirty="0"/>
              <a:t>conflict</a:t>
            </a:r>
          </a:p>
          <a:p>
            <a:pPr marL="0" indent="0">
              <a:buClr>
                <a:schemeClr val="lt1"/>
              </a:buClr>
              <a:buNone/>
            </a:pPr>
            <a:r>
              <a:rPr lang="en-US" b="1" dirty="0">
                <a:solidFill>
                  <a:srgbClr val="007FA3"/>
                </a:solidFill>
              </a:rPr>
              <a:t>  8.5.1</a:t>
            </a:r>
            <a:r>
              <a:rPr lang="en-US" b="1" dirty="0">
                <a:solidFill>
                  <a:schemeClr val="accent1"/>
                </a:solidFill>
              </a:rPr>
              <a:t> </a:t>
            </a:r>
            <a:r>
              <a:rPr lang="en-US" dirty="0"/>
              <a:t>Identify the </a:t>
            </a:r>
            <a:r>
              <a:rPr lang="en-US" b="1" dirty="0"/>
              <a:t>four types</a:t>
            </a:r>
            <a:r>
              <a:rPr lang="en-US" dirty="0"/>
              <a:t> of goal </a:t>
            </a:r>
            <a:r>
              <a:rPr lang="en-US" b="1" dirty="0"/>
              <a:t>conflict</a:t>
            </a:r>
          </a:p>
          <a:p>
            <a:pPr lvl="0" indent="-118871">
              <a:buClr>
                <a:schemeClr val="lt1"/>
              </a:buClr>
              <a:buNone/>
            </a:pPr>
            <a:r>
              <a:rPr lang="en-US" b="1" dirty="0">
                <a:solidFill>
                  <a:srgbClr val="007FA3"/>
                </a:solidFill>
              </a:rPr>
              <a:t>  8.5.2</a:t>
            </a:r>
            <a:r>
              <a:rPr lang="en-US" b="1" dirty="0">
                <a:solidFill>
                  <a:schemeClr val="accent1"/>
                </a:solidFill>
              </a:rPr>
              <a:t> </a:t>
            </a:r>
            <a:r>
              <a:rPr lang="en-US" dirty="0"/>
              <a:t>Explain the concept of goal </a:t>
            </a:r>
            <a:r>
              <a:rPr lang="en-US" b="1" dirty="0"/>
              <a:t>shielding</a:t>
            </a:r>
            <a:endParaRPr sz="1600" b="1" i="0" u="none" strike="noStrike" cap="none" dirty="0">
              <a:solidFill>
                <a:schemeClr val="dk1"/>
              </a:solidFill>
              <a:latin typeface="Arial"/>
              <a:ea typeface="Arial"/>
              <a:cs typeface="Arial"/>
              <a:sym typeface="Arial"/>
            </a:endParaRPr>
          </a:p>
          <a:p>
            <a:pPr marL="118871" marR="0" lvl="0" indent="-118871" algn="l" rtl="0">
              <a:spcBef>
                <a:spcPts val="1500"/>
              </a:spcBef>
              <a:buClr>
                <a:schemeClr val="lt1"/>
              </a:buClr>
              <a:buSzPct val="25000"/>
              <a:buFont typeface="Arial"/>
              <a:buNone/>
            </a:pPr>
            <a:endParaRP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0950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body" idx="1"/>
          </p:nvPr>
        </p:nvSpPr>
        <p:spPr>
          <a:xfrm>
            <a:off x="457200" y="1371600"/>
            <a:ext cx="8229600" cy="4525963"/>
          </a:xfrm>
          <a:prstGeom prst="rect">
            <a:avLst/>
          </a:prstGeom>
          <a:noFill/>
          <a:ln>
            <a:noFill/>
          </a:ln>
        </p:spPr>
        <p:txBody>
          <a:bodyPr lIns="0" tIns="0" rIns="0" bIns="0" anchor="t" anchorCtr="0">
            <a:noAutofit/>
          </a:bodyPr>
          <a:lstStyle/>
          <a:p>
            <a:r>
              <a:rPr lang="en-US" dirty="0"/>
              <a:t>Key questions to be answered</a:t>
            </a:r>
          </a:p>
          <a:p>
            <a:pPr lvl="1"/>
            <a:r>
              <a:rPr lang="en-US" dirty="0"/>
              <a:t>Goals</a:t>
            </a:r>
            <a:endParaRPr lang="en-GB" sz="2400" dirty="0"/>
          </a:p>
          <a:p>
            <a:pPr lvl="1"/>
            <a:r>
              <a:rPr lang="en-US" dirty="0"/>
              <a:t>Goal features</a:t>
            </a:r>
            <a:endParaRPr lang="en-GB" sz="2400" dirty="0"/>
          </a:p>
          <a:p>
            <a:pPr lvl="1"/>
            <a:r>
              <a:rPr lang="en-US" dirty="0"/>
              <a:t>Goal commitment</a:t>
            </a:r>
            <a:endParaRPr lang="en-GB" sz="2400" dirty="0"/>
          </a:p>
          <a:p>
            <a:pPr lvl="1"/>
            <a:r>
              <a:rPr lang="en-US" dirty="0"/>
              <a:t>The motivation process</a:t>
            </a:r>
            <a:endParaRPr lang="en-GB" sz="2400" dirty="0"/>
          </a:p>
          <a:p>
            <a:pPr lvl="1"/>
            <a:r>
              <a:rPr lang="en-US" dirty="0"/>
              <a:t>Goal conflict</a:t>
            </a:r>
            <a:endParaRPr lang="en-US" b="0" i="0" u="none" strike="noStrike" cap="none" dirty="0">
              <a:solidFill>
                <a:schemeClr val="dk1"/>
              </a:solidFill>
              <a:latin typeface="Arial"/>
              <a:ea typeface="Arial"/>
              <a:cs typeface="Arial"/>
              <a:sym typeface="Arial"/>
            </a:endParaRPr>
          </a:p>
        </p:txBody>
      </p:sp>
      <p:sp>
        <p:nvSpPr>
          <p:cNvPr id="5"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Introduction: Goal Setting</a:t>
            </a:r>
            <a:endParaRPr lang="en-US" sz="3400" b="1" i="0" u="none" strike="noStrike" cap="none" dirty="0">
              <a:solidFill>
                <a:srgbClr val="007FA3"/>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8.1: Goals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8.1: </a:t>
            </a:r>
            <a:r>
              <a:rPr lang="en-US" b="1" dirty="0"/>
              <a:t>Analyze</a:t>
            </a:r>
            <a:r>
              <a:rPr lang="en-US" dirty="0"/>
              <a:t> the </a:t>
            </a:r>
            <a:r>
              <a:rPr lang="en-US" b="1" dirty="0"/>
              <a:t>components</a:t>
            </a:r>
            <a:r>
              <a:rPr lang="en-US" dirty="0"/>
              <a:t> of a goal</a:t>
            </a:r>
          </a:p>
          <a:p>
            <a:pPr lvl="1"/>
            <a:r>
              <a:rPr lang="en-US" dirty="0"/>
              <a:t>What is special about goals?</a:t>
            </a:r>
            <a:endParaRPr lang="en-GB" sz="2400" dirty="0"/>
          </a:p>
          <a:p>
            <a:pPr lvl="2">
              <a:buFont typeface="Arial" pitchFamily="34" charset="0"/>
              <a:buChar char="•"/>
            </a:pPr>
            <a:r>
              <a:rPr lang="en-US" dirty="0"/>
              <a:t>Separate from fantasy</a:t>
            </a:r>
          </a:p>
          <a:p>
            <a:pPr lvl="2">
              <a:buFont typeface="Arial" pitchFamily="34" charset="0"/>
              <a:buChar char="•"/>
            </a:pPr>
            <a:r>
              <a:rPr lang="en-US" dirty="0"/>
              <a:t>Motivational</a:t>
            </a:r>
          </a:p>
          <a:p>
            <a:pPr lvl="2"/>
            <a:endParaRPr lang="en-US" dirty="0"/>
          </a:p>
          <a:p>
            <a:pPr indent="-256032">
              <a:spcBef>
                <a:spcPts val="0"/>
              </a:spcBef>
            </a:pPr>
            <a:r>
              <a:rPr lang="en-US" dirty="0"/>
              <a:t>8.1.1: What Is a Goal?</a:t>
            </a:r>
          </a:p>
          <a:p>
            <a:pPr indent="-256032">
              <a:spcBef>
                <a:spcPts val="0"/>
              </a:spcBef>
            </a:pPr>
            <a:endParaRPr lang="en-US" dirty="0"/>
          </a:p>
          <a:p>
            <a:pPr indent="-256032">
              <a:spcBef>
                <a:spcPts val="0"/>
              </a:spcBef>
            </a:pPr>
            <a:r>
              <a:rPr lang="en-US" dirty="0"/>
              <a:t>8.1.1: </a:t>
            </a:r>
            <a:r>
              <a:rPr lang="en-US" b="1" dirty="0"/>
              <a:t>Define</a:t>
            </a:r>
            <a:r>
              <a:rPr lang="en-US" dirty="0"/>
              <a:t> the term </a:t>
            </a:r>
            <a:r>
              <a:rPr lang="en-US" b="1" dirty="0"/>
              <a:t>goal</a:t>
            </a:r>
          </a:p>
          <a:p>
            <a:pPr lvl="1"/>
            <a:r>
              <a:rPr lang="en-US" dirty="0"/>
              <a:t>Four aspects of goal construct</a:t>
            </a:r>
            <a:endParaRPr lang="en-GB" sz="2400" dirty="0"/>
          </a:p>
          <a:p>
            <a:pPr lvl="2">
              <a:buFont typeface="Arial" pitchFamily="34" charset="0"/>
              <a:buChar char="•"/>
            </a:pPr>
            <a:r>
              <a:rPr lang="en-US" dirty="0"/>
              <a:t>Cognitive representations</a:t>
            </a:r>
            <a:endParaRPr lang="en-GB" sz="2400" dirty="0"/>
          </a:p>
          <a:p>
            <a:pPr lvl="2">
              <a:buFont typeface="Arial" pitchFamily="34" charset="0"/>
              <a:buChar char="•"/>
            </a:pPr>
            <a:r>
              <a:rPr lang="en-US" dirty="0"/>
              <a:t>Future-focused</a:t>
            </a:r>
            <a:endParaRPr lang="en-GB" sz="2400" dirty="0"/>
          </a:p>
          <a:p>
            <a:pPr lvl="2">
              <a:buFont typeface="Arial" pitchFamily="34" charset="0"/>
              <a:buChar char="•"/>
            </a:pPr>
            <a:r>
              <a:rPr lang="en-US" dirty="0"/>
              <a:t>Commitment</a:t>
            </a:r>
          </a:p>
          <a:p>
            <a:pPr lvl="2">
              <a:buFont typeface="Arial" pitchFamily="34" charset="0"/>
              <a:buChar char="•"/>
            </a:pPr>
            <a:r>
              <a:rPr lang="en-US" dirty="0"/>
              <a:t>Approach or avoidance-based</a:t>
            </a:r>
          </a:p>
        </p:txBody>
      </p:sp>
    </p:spTree>
    <p:extLst>
      <p:ext uri="{BB962C8B-B14F-4D97-AF65-F5344CB8AC3E}">
        <p14:creationId xmlns:p14="http://schemas.microsoft.com/office/powerpoint/2010/main" val="128548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81000"/>
            <a:ext cx="8229600" cy="533400"/>
          </a:xfrm>
          <a:prstGeom prst="rect">
            <a:avLst/>
          </a:prstGeom>
          <a:noFill/>
          <a:ln>
            <a:noFill/>
          </a:ln>
        </p:spPr>
        <p:txBody>
          <a:bodyPr lIns="0" tIns="0" rIns="0" bIns="0" anchor="b" anchorCtr="0">
            <a:noAutofit/>
          </a:bodyPr>
          <a:lstStyle/>
          <a:p>
            <a:pPr lvl="0">
              <a:buSzPct val="25000"/>
            </a:pPr>
            <a:r>
              <a:rPr lang="en-US" dirty="0"/>
              <a:t>8.1: Goals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222830"/>
            <a:ext cx="8229600" cy="5025570"/>
          </a:xfrm>
          <a:prstGeom prst="rect">
            <a:avLst/>
          </a:prstGeom>
          <a:noFill/>
          <a:ln>
            <a:noFill/>
          </a:ln>
        </p:spPr>
        <p:txBody>
          <a:bodyPr lIns="0" tIns="0" rIns="0" bIns="0" anchor="t" anchorCtr="0">
            <a:noAutofit/>
          </a:bodyPr>
          <a:lstStyle/>
          <a:p>
            <a:pPr indent="-256032">
              <a:spcBef>
                <a:spcPts val="0"/>
              </a:spcBef>
            </a:pPr>
            <a:r>
              <a:rPr lang="en-US" dirty="0"/>
              <a:t>8.1.2: Why Are Goals Important?</a:t>
            </a:r>
          </a:p>
          <a:p>
            <a:pPr indent="-256032">
              <a:spcBef>
                <a:spcPts val="0"/>
              </a:spcBef>
            </a:pPr>
            <a:endParaRPr lang="en-US" dirty="0"/>
          </a:p>
          <a:p>
            <a:pPr indent="-256032">
              <a:spcBef>
                <a:spcPts val="0"/>
              </a:spcBef>
            </a:pPr>
            <a:r>
              <a:rPr lang="en-US" dirty="0"/>
              <a:t>8.1.2: Explain why goals are important</a:t>
            </a:r>
          </a:p>
          <a:p>
            <a:pPr lvl="1"/>
            <a:r>
              <a:rPr lang="en-US" dirty="0"/>
              <a:t>Why are goals important?</a:t>
            </a:r>
            <a:endParaRPr lang="en-GB" sz="2400" dirty="0"/>
          </a:p>
          <a:p>
            <a:pPr lvl="2">
              <a:buFont typeface="Arial" pitchFamily="34" charset="0"/>
              <a:buChar char="•"/>
            </a:pPr>
            <a:r>
              <a:rPr lang="en-US" dirty="0"/>
              <a:t>Enhance performance</a:t>
            </a:r>
            <a:endParaRPr lang="en-GB" sz="2400" dirty="0"/>
          </a:p>
          <a:p>
            <a:pPr lvl="2">
              <a:buFont typeface="Arial" pitchFamily="34" charset="0"/>
              <a:buChar char="•"/>
            </a:pPr>
            <a:r>
              <a:rPr lang="en-US" dirty="0"/>
              <a:t>Focus</a:t>
            </a:r>
            <a:endParaRPr lang="en-GB" sz="2400" dirty="0"/>
          </a:p>
          <a:p>
            <a:pPr lvl="2">
              <a:buFont typeface="Arial" pitchFamily="34" charset="0"/>
              <a:buChar char="•"/>
            </a:pPr>
            <a:r>
              <a:rPr lang="en-US" dirty="0"/>
              <a:t>Positive psychological functioning</a:t>
            </a:r>
          </a:p>
          <a:p>
            <a:pPr lvl="2">
              <a:buFont typeface="Arial" pitchFamily="34" charset="0"/>
              <a:buChar char="•"/>
            </a:pPr>
            <a:r>
              <a:rPr lang="en-US" dirty="0"/>
              <a:t>Greater life satisfaction</a:t>
            </a:r>
          </a:p>
          <a:p>
            <a:pPr lvl="2"/>
            <a:endParaRPr lang="en-US" dirty="0"/>
          </a:p>
          <a:p>
            <a:pPr indent="-256032">
              <a:spcBef>
                <a:spcPts val="0"/>
              </a:spcBef>
            </a:pPr>
            <a:r>
              <a:rPr lang="en-US" dirty="0"/>
              <a:t>8.1.3: Where Do Goals Come From?</a:t>
            </a:r>
          </a:p>
          <a:p>
            <a:pPr indent="-256032">
              <a:spcBef>
                <a:spcPts val="0"/>
              </a:spcBef>
            </a:pPr>
            <a:endParaRPr lang="en-US" dirty="0"/>
          </a:p>
          <a:p>
            <a:pPr indent="-256032">
              <a:spcBef>
                <a:spcPts val="0"/>
              </a:spcBef>
            </a:pPr>
            <a:r>
              <a:rPr lang="en-US" dirty="0"/>
              <a:t>8.1.3: Explain the causes of goals</a:t>
            </a:r>
          </a:p>
          <a:p>
            <a:pPr lvl="1"/>
            <a:r>
              <a:rPr lang="en-US" dirty="0"/>
              <a:t>Reasons for adopting a goal</a:t>
            </a:r>
            <a:endParaRPr lang="en-GB" sz="2400" dirty="0"/>
          </a:p>
          <a:p>
            <a:pPr lvl="2">
              <a:buFont typeface="Arial" pitchFamily="34" charset="0"/>
              <a:buChar char="•"/>
            </a:pPr>
            <a:r>
              <a:rPr lang="en-US" dirty="0"/>
              <a:t>Needs (autonomy, competence, belonging)</a:t>
            </a:r>
            <a:endParaRPr lang="en-GB" sz="2400" dirty="0"/>
          </a:p>
          <a:p>
            <a:pPr lvl="2">
              <a:buFont typeface="Arial" pitchFamily="34" charset="0"/>
              <a:buChar char="•"/>
            </a:pPr>
            <a:r>
              <a:rPr lang="en-US" dirty="0"/>
              <a:t>Demands</a:t>
            </a:r>
          </a:p>
          <a:p>
            <a:pPr lvl="2">
              <a:buFont typeface="Arial" pitchFamily="34" charset="0"/>
              <a:buChar char="•"/>
            </a:pPr>
            <a:r>
              <a:rPr lang="en-US" dirty="0"/>
              <a:t>Culture</a:t>
            </a:r>
          </a:p>
          <a:p>
            <a:pPr lvl="2"/>
            <a:endParaRPr lang="en-US" dirty="0"/>
          </a:p>
        </p:txBody>
      </p:sp>
    </p:spTree>
    <p:extLst>
      <p:ext uri="{BB962C8B-B14F-4D97-AF65-F5344CB8AC3E}">
        <p14:creationId xmlns:p14="http://schemas.microsoft.com/office/powerpoint/2010/main" val="189731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52400"/>
            <a:ext cx="8229600" cy="990600"/>
          </a:xfrm>
          <a:prstGeom prst="rect">
            <a:avLst/>
          </a:prstGeom>
          <a:noFill/>
          <a:ln>
            <a:noFill/>
          </a:ln>
        </p:spPr>
        <p:txBody>
          <a:bodyPr lIns="0" tIns="0" rIns="0" bIns="0" anchor="b" anchorCtr="0">
            <a:noAutofit/>
          </a:bodyPr>
          <a:lstStyle/>
          <a:p>
            <a:pPr lvl="0">
              <a:buSzPct val="25000"/>
            </a:pPr>
            <a:r>
              <a:rPr lang="en-US" dirty="0"/>
              <a:t>Figure 8.1: Goal Hierarchy</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1026" name="Picture 2" descr="Higher-Order Goals&#10;  A diagram shows higher-order goals at the top of the goal hierarchy pyramid.&#10;  At the top are higher-order goals, which are long-term (or “distal”) goals, meaning that it takes a long time to achieve them. For this reason, people tend to have relatively few higher-order goals.&#10;  &#10;  Goals&#10;  A diagram shows goals in the center of the goal hierarchy pyramid.&#10;  In the middle are goals as we defined them at the beginning of this chapter. Compared to higher-order goals, goals at this middle level tend to be more short term (or “proximal”), taking a few months or a few years to achieve, rather than a lifetime. Because these goals are organized hierarchically, it means that to achieve a higher-order goal, you must complete several of these mid-level goals. For example, Jordan Romero had the goal to climb Mount Everest, and this short-term goal served his long-term, higher-order goal to climb all Seven Summits. Notice that to achieve his higher-order goal, Jordan has to complete multiple goals (seven to be exact). In this way, short-term goals operate as stepping-stones to help us reach our long-term goals.&#10;  &#10;  Goal Means&#10;  A diagram shows goal means at the bottom of the goal hierarchy pyramid.&#10;  At the bottom are goal means, which are specific actions that must be performed to achieve the mid-level goals. For Jordan, this included all the preparation, training, and activities required to get him to the top of Mount Ev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469" y="1458167"/>
            <a:ext cx="5850246" cy="459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8685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1243</TotalTime>
  <Words>3233</Words>
  <Application>Microsoft Office PowerPoint</Application>
  <PresentationFormat>On-screen Show (4:3)</PresentationFormat>
  <Paragraphs>495</Paragraphs>
  <Slides>29</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Noto Sans Symbols</vt:lpstr>
      <vt:lpstr>Times New Roman</vt:lpstr>
      <vt:lpstr>508 Lecture</vt:lpstr>
      <vt:lpstr>Burkley</vt:lpstr>
      <vt:lpstr>Learning Objectives (1 of 3)</vt:lpstr>
      <vt:lpstr>Mount Everest -   </vt:lpstr>
      <vt:lpstr>Learning Objectives (2 of 3)</vt:lpstr>
      <vt:lpstr>Learning Objectives (3 of 3)</vt:lpstr>
      <vt:lpstr>Introduction: Goal Setting</vt:lpstr>
      <vt:lpstr>8.1: Goals (1 of 2)</vt:lpstr>
      <vt:lpstr>8.1: Goals (2 of 2)</vt:lpstr>
      <vt:lpstr>Figure 8.1: Goal Hierarchy</vt:lpstr>
      <vt:lpstr>Figure 8.2: Goal Systems Theory</vt:lpstr>
      <vt:lpstr>8.2: Goal Features (1 of 6)</vt:lpstr>
      <vt:lpstr>8.2: Goal Features (2 of 6)</vt:lpstr>
      <vt:lpstr>Table 8.1: Vague Versus Specific Goals</vt:lpstr>
      <vt:lpstr>8.2: Goal Features (3 of 6)</vt:lpstr>
      <vt:lpstr>Figure 8.3: Goal Difficulty and Specificity</vt:lpstr>
      <vt:lpstr>8.2: Goal Features (4 of 6)</vt:lpstr>
      <vt:lpstr>Figure 8.4: Distal and Proximal Goals</vt:lpstr>
      <vt:lpstr>Figure 8.5: Proximal Versus Distal Goals</vt:lpstr>
      <vt:lpstr>8.2: Goal Features (5 of 6)</vt:lpstr>
      <vt:lpstr>8.2: Goal Features (6 of 6)</vt:lpstr>
      <vt:lpstr>8.3: Goal Commitment (1 of 3)</vt:lpstr>
      <vt:lpstr>8.3: Goal Commitment (2 of 3)</vt:lpstr>
      <vt:lpstr>8.3: Goal Commitment (3 of 3)</vt:lpstr>
      <vt:lpstr>8.4: The Motivation Process (1 of 2)</vt:lpstr>
      <vt:lpstr>Figure 8.6: Rubicon Model</vt:lpstr>
      <vt:lpstr>8.4: The Motivation Process (2 of 2)</vt:lpstr>
      <vt:lpstr>8.5: Goal Conflict (1 of 2)</vt:lpstr>
      <vt:lpstr>8.5: Goal Conflict (2 of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314</cp:revision>
  <dcterms:modified xsi:type="dcterms:W3CDTF">2020-03-24T23:41:46Z</dcterms:modified>
  <cp:category>Burkley</cp:category>
  <cp:contentStatus>Burkley</cp:contentStatus>
</cp:coreProperties>
</file>