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369" r:id="rId3"/>
    <p:sldId id="370" r:id="rId4"/>
    <p:sldId id="316" r:id="rId5"/>
    <p:sldId id="317" r:id="rId6"/>
    <p:sldId id="348" r:id="rId7"/>
    <p:sldId id="313" r:id="rId8"/>
    <p:sldId id="350" r:id="rId9"/>
    <p:sldId id="351" r:id="rId10"/>
    <p:sldId id="349" r:id="rId11"/>
    <p:sldId id="353" r:id="rId12"/>
    <p:sldId id="354" r:id="rId13"/>
    <p:sldId id="327" r:id="rId14"/>
    <p:sldId id="355" r:id="rId15"/>
    <p:sldId id="359" r:id="rId16"/>
    <p:sldId id="371" r:id="rId17"/>
    <p:sldId id="367" r:id="rId18"/>
    <p:sldId id="362" r:id="rId19"/>
    <p:sldId id="361" r:id="rId20"/>
    <p:sldId id="363" r:id="rId21"/>
    <p:sldId id="364" r:id="rId22"/>
    <p:sldId id="366" r:id="rId23"/>
    <p:sldId id="365" r:id="rId24"/>
    <p:sldId id="292"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p:cViewPr>
        <p:scale>
          <a:sx n="100" d="100"/>
          <a:sy n="100" d="100"/>
        </p:scale>
        <p:origin x="300" y="-1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12.4: Analyze the cognitive theories put forth to explain emotion causality</a:t>
            </a:r>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cognitive perspective</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Nietzsche once wrote, “every passion…contains in itself its own quantum of reason.”</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can be caused by people’s thoughts and appraisals.</a:t>
            </a:r>
            <a:endParaRPr lang="en-US" sz="54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12.4.2: Appraisal Theories</a:t>
            </a:r>
          </a:p>
          <a:p>
            <a:pPr indent="-256032">
              <a:spcBef>
                <a:spcPts val="0"/>
              </a:spcBef>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12.4.2: Explain appraisal theories</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Lazarus’s appraisal theory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The first question is whether a stimulus is good, bad, or irrelevant to well-being.</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The second question is whether one has the ability to cope with the consequences of the event.</a:t>
            </a:r>
            <a:endParaRPr lang="en-US" sz="12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Misattribution of arousal</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Schachter and Singer (1962) and injection.</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12.7: Misattribution of Arousal.</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Can misattribution of arousal facilitate romantic attraction?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Dutton and Aron (1974).</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High arousal did lead to misattribution.</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people experience arousal impacts the chance of misattribution.</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12.7: </a:t>
            </a:r>
            <a:r>
              <a:rPr lang="en-IN" b="1" dirty="0"/>
              <a:t>Differentiate between the types of emotions</a:t>
            </a:r>
            <a:endParaRPr lang="en-US" b="1" dirty="0"/>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What types of emotions are there?</a:t>
            </a:r>
            <a:endParaRPr lang="en-IN" sz="1600" b="1" i="0" u="none" strike="noStrike" kern="1200" cap="none" dirty="0">
              <a:solidFill>
                <a:schemeClr val="dk1"/>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cap="none" dirty="0">
                <a:solidFill>
                  <a:schemeClr val="dk1"/>
                </a:solidFill>
                <a:effectLst/>
                <a:latin typeface="Arial"/>
                <a:ea typeface="Arial"/>
                <a:cs typeface="Arial"/>
                <a:sym typeface="Arial"/>
              </a:rPr>
              <a:t>Biological theorists estimate the number of emotions between 3 and 10.</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cap="none" dirty="0">
                <a:solidFill>
                  <a:schemeClr val="dk1"/>
                </a:solidFill>
                <a:effectLst/>
                <a:latin typeface="Arial"/>
                <a:ea typeface="Arial"/>
                <a:cs typeface="Arial"/>
                <a:sym typeface="Arial"/>
              </a:rPr>
              <a:t>Cognitive theorists believe there are an almost infinite number of emotions.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cap="none" dirty="0">
                <a:solidFill>
                  <a:schemeClr val="dk1"/>
                </a:solidFill>
                <a:effectLst/>
                <a:latin typeface="Arial"/>
                <a:ea typeface="Arial"/>
                <a:cs typeface="Arial"/>
                <a:sym typeface="Arial"/>
              </a:rPr>
              <a:t>Emotions represent a vaguely defined continuum that involves many secondary emotions.</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12.8: </a:t>
            </a:r>
            <a:r>
              <a:rPr lang="en-IN" b="1" dirty="0"/>
              <a:t>Evaluate the purpose served by emotions</a:t>
            </a:r>
            <a:endParaRPr lang="en-US" b="1" dirty="0"/>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What is the purpose of emotions?</a:t>
            </a:r>
            <a:endParaRPr lang="en-IN" sz="1600" b="1" i="0" u="none" strike="noStrike" kern="1200" cap="none" dirty="0">
              <a:solidFill>
                <a:schemeClr val="dk1"/>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cap="none" dirty="0">
                <a:solidFill>
                  <a:schemeClr val="dk1"/>
                </a:solidFill>
                <a:effectLst/>
                <a:latin typeface="Arial"/>
                <a:ea typeface="Arial"/>
                <a:cs typeface="Arial"/>
                <a:sym typeface="Arial"/>
              </a:rPr>
              <a:t>While emotions can sometimes cause us to make poor decisions or engage in harmful behaviors, they also serve important functions.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b="0" i="0" u="none" strike="noStrike" kern="1200" cap="none" dirty="0">
              <a:solidFill>
                <a:schemeClr val="dk1"/>
              </a:solidFill>
              <a:effectLst/>
              <a:latin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12.8.1: </a:t>
            </a:r>
            <a:r>
              <a:rPr lang="en-IN" b="1" dirty="0"/>
              <a:t>Emotions Provide Feedback</a:t>
            </a:r>
            <a:endParaRPr lang="en-US" b="1" dirty="0"/>
          </a:p>
          <a:p>
            <a:pPr indent="-256032">
              <a:spcBef>
                <a:spcPts val="0"/>
              </a:spcBef>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12.8.1: </a:t>
            </a:r>
            <a:r>
              <a:rPr lang="en-IN" b="1" dirty="0"/>
              <a:t>Analyze how emotions provide feedback</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How do emotions provide feedback?</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Emotions help us make adjustments to achieve our goals.</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The meta-monitoring loop was added to the TOTE model to assess the rate of goal progress.</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IN" sz="1200" b="1" i="0" u="none" strike="noStrike" kern="1200" cap="none" dirty="0">
                <a:solidFill>
                  <a:schemeClr val="dk1"/>
                </a:solidFill>
                <a:effectLst/>
                <a:latin typeface="Arial"/>
                <a:ea typeface="Arial"/>
                <a:cs typeface="Arial"/>
                <a:sym typeface="Arial"/>
              </a:rPr>
              <a:t>Implications of the meta-monitoring loop</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The meta-monitoring loop helps us sustain a goal, but it also may hinder us.</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12.7.2: Positive Emotions</a:t>
            </a:r>
          </a:p>
          <a:p>
            <a:pPr indent="-256032">
              <a:spcBef>
                <a:spcPts val="0"/>
              </a:spcBef>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12.7.2: </a:t>
            </a:r>
            <a:r>
              <a:rPr lang="en-IN" b="1" dirty="0"/>
              <a:t>Describe the theories underlying positive emotions</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How do positive emotions differ from negative emotions?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Negative emotions produce specific reactions, while positive emotions produce nonspecific emotions.</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Negative emotions produce physical responses, while positive emotions produce a cognitive response.</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IN" sz="1200" b="1" i="0" u="none" strike="noStrike" kern="1200" cap="none" dirty="0">
                <a:solidFill>
                  <a:schemeClr val="dk1"/>
                </a:solidFill>
                <a:effectLst/>
                <a:latin typeface="Arial"/>
                <a:ea typeface="Arial"/>
                <a:cs typeface="Arial"/>
                <a:sym typeface="Arial"/>
              </a:rPr>
              <a:t>How do positive emotions motivate us?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Positive emotions expand our attention, improve cognition, and boost creativity.</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Positive emotions expand the way we think and encourage us to try new things.</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12.8.2: </a:t>
            </a:r>
            <a:r>
              <a:rPr lang="en-IN" b="1" dirty="0"/>
              <a:t>Emotions Promote Belongingness</a:t>
            </a:r>
            <a:endParaRPr lang="en-US" b="1" dirty="0"/>
          </a:p>
          <a:p>
            <a:pPr indent="-256032">
              <a:spcBef>
                <a:spcPts val="0"/>
              </a:spcBef>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12.8.2: </a:t>
            </a:r>
            <a:r>
              <a:rPr lang="en-IN" b="1" dirty="0"/>
              <a:t>Analyze how emotions promote belongingness</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How do emotions promote belongingness?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Emotions can be communicated verbally or nonverbally.</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When people form strong social bonds, they experience positive emotions. Negative emotions play a role in breaking social bonds.</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Seeing someone express an emotion leads us to mimic their facial expression, and once we form that expression, we feel the emotion ourselves.</a:t>
            </a: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12.8.3: </a:t>
            </a:r>
            <a:r>
              <a:rPr lang="en-IN" b="1" dirty="0"/>
              <a:t>Emotions Guide Thinking</a:t>
            </a:r>
            <a:endParaRPr lang="en-US" b="1" dirty="0"/>
          </a:p>
          <a:p>
            <a:pPr indent="-256032">
              <a:spcBef>
                <a:spcPts val="0"/>
              </a:spcBef>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12.8.3: </a:t>
            </a:r>
            <a:r>
              <a:rPr lang="en-IN" b="1" dirty="0"/>
              <a:t>Analyze how emotions guide thinking</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How do emotions guide thinking?</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Why do positive emotions cause people to “dumb down?”</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Why do negative emotions increase thinking?</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IN" sz="1200" b="1" i="0" u="none" strike="noStrike" kern="1200" cap="none" dirty="0">
                <a:solidFill>
                  <a:schemeClr val="dk1"/>
                </a:solidFill>
                <a:effectLst/>
                <a:latin typeface="Arial"/>
                <a:ea typeface="Arial"/>
                <a:cs typeface="Arial"/>
                <a:sym typeface="Arial"/>
              </a:rPr>
              <a:t>Feelings-as-information theory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We use the feelings-as-information process to make many of our life decisions. How about your life satisfaction?</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Discuss Schwarz and </a:t>
            </a:r>
            <a:r>
              <a:rPr lang="en-IN" sz="1200" b="0" i="0" u="none" strike="noStrike" kern="1200" cap="none" dirty="0" err="1">
                <a:solidFill>
                  <a:schemeClr val="dk1"/>
                </a:solidFill>
                <a:effectLst/>
                <a:latin typeface="Arial"/>
                <a:ea typeface="Arial"/>
                <a:cs typeface="Arial"/>
                <a:sym typeface="Arial"/>
              </a:rPr>
              <a:t>Clore</a:t>
            </a:r>
            <a:r>
              <a:rPr lang="en-IN" sz="1200" b="0" i="0" u="none" strike="noStrike" kern="1200" cap="none" dirty="0">
                <a:solidFill>
                  <a:schemeClr val="dk1"/>
                </a:solidFill>
                <a:effectLst/>
                <a:latin typeface="Arial"/>
                <a:ea typeface="Arial"/>
                <a:cs typeface="Arial"/>
                <a:sym typeface="Arial"/>
              </a:rPr>
              <a:t> (1983).</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12.8.4: </a:t>
            </a:r>
            <a:r>
              <a:rPr lang="en-IN" b="1" dirty="0"/>
              <a:t>Emotions Guide </a:t>
            </a:r>
            <a:r>
              <a:rPr lang="en-IN" b="1" dirty="0" err="1"/>
              <a:t>Behavior</a:t>
            </a:r>
            <a:endParaRPr lang="en-US" b="1" dirty="0"/>
          </a:p>
          <a:p>
            <a:pPr indent="-256032">
              <a:spcBef>
                <a:spcPts val="0"/>
              </a:spcBef>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12.8.4: </a:t>
            </a:r>
            <a:r>
              <a:rPr lang="en-IN" b="1" dirty="0"/>
              <a:t>Analyze how emotions guide </a:t>
            </a:r>
            <a:r>
              <a:rPr lang="en-IN" b="1" dirty="0" err="1"/>
              <a:t>behavior</a:t>
            </a:r>
            <a:r>
              <a:rPr lang="en-IN" b="1" dirty="0"/>
              <a:t> </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How do emotions guide </a:t>
            </a:r>
            <a:r>
              <a:rPr lang="en-IN" sz="1200" b="1" i="0" u="none" strike="noStrike" kern="1200" cap="none" dirty="0" err="1">
                <a:solidFill>
                  <a:schemeClr val="dk1"/>
                </a:solidFill>
                <a:effectLst/>
                <a:latin typeface="Arial"/>
                <a:ea typeface="Arial"/>
                <a:cs typeface="Arial"/>
                <a:sym typeface="Arial"/>
              </a:rPr>
              <a:t>behavior</a:t>
            </a:r>
            <a:r>
              <a:rPr lang="en-IN" sz="1200" b="1" i="0" u="none" strike="noStrike" kern="1200" cap="none" dirty="0">
                <a:solidFill>
                  <a:schemeClr val="dk1"/>
                </a:solidFill>
                <a:effectLst/>
                <a:latin typeface="Arial"/>
                <a:ea typeface="Arial"/>
                <a:cs typeface="Arial"/>
                <a:sym typeface="Arial"/>
              </a:rPr>
              <a:t>?</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Emotions occur after </a:t>
            </a:r>
            <a:r>
              <a:rPr lang="en-IN" sz="1200" b="0" i="0" u="none" strike="noStrike" kern="1200" cap="none" dirty="0" err="1">
                <a:solidFill>
                  <a:schemeClr val="dk1"/>
                </a:solidFill>
                <a:effectLst/>
                <a:latin typeface="Arial"/>
                <a:ea typeface="Arial"/>
                <a:cs typeface="Arial"/>
                <a:sym typeface="Arial"/>
              </a:rPr>
              <a:t>behavior</a:t>
            </a:r>
            <a:r>
              <a:rPr lang="en-IN" sz="1200" b="0" i="0" u="none" strike="noStrike" kern="1200" cap="none" dirty="0">
                <a:solidFill>
                  <a:schemeClr val="dk1"/>
                </a:solidFill>
                <a:effectLst/>
                <a:latin typeface="Arial"/>
                <a:ea typeface="Arial"/>
                <a:cs typeface="Arial"/>
                <a:sym typeface="Arial"/>
              </a:rPr>
              <a:t>, operating as an inner feedback system that causes people to reflect on their preceding </a:t>
            </a:r>
            <a:r>
              <a:rPr lang="en-IN" sz="1200" b="0" i="0" u="none" strike="noStrike" kern="1200" cap="none" dirty="0" err="1">
                <a:solidFill>
                  <a:schemeClr val="dk1"/>
                </a:solidFill>
                <a:effectLst/>
                <a:latin typeface="Arial"/>
                <a:ea typeface="Arial"/>
                <a:cs typeface="Arial"/>
                <a:sym typeface="Arial"/>
              </a:rPr>
              <a:t>behavior</a:t>
            </a:r>
            <a:r>
              <a:rPr lang="en-IN" sz="1200" b="0" i="0" u="none" strike="noStrike" kern="1200" cap="none" dirty="0">
                <a:solidFill>
                  <a:schemeClr val="dk1"/>
                </a:solidFill>
                <a:effectLst/>
                <a:latin typeface="Arial"/>
                <a:ea typeface="Arial"/>
                <a:cs typeface="Arial"/>
                <a:sym typeface="Arial"/>
              </a:rPr>
              <a:t> and evaluate the consequences.</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Refer to Figure 12.9: Model of How Emotions Indirectly Guide </a:t>
            </a:r>
            <a:r>
              <a:rPr lang="en-IN" sz="1200" b="0" i="0" u="none" strike="noStrike" kern="1200" cap="none" dirty="0" err="1">
                <a:solidFill>
                  <a:schemeClr val="dk1"/>
                </a:solidFill>
                <a:effectLst/>
                <a:latin typeface="Arial"/>
                <a:ea typeface="Arial"/>
                <a:cs typeface="Arial"/>
                <a:sym typeface="Arial"/>
              </a:rPr>
              <a:t>Behavior</a:t>
            </a:r>
            <a:r>
              <a:rPr lang="en-IN" sz="1200" b="0" i="0" u="none" strike="noStrike" kern="1200" cap="none" dirty="0">
                <a:solidFill>
                  <a:schemeClr val="dk1"/>
                </a:solidFill>
                <a:effectLst/>
                <a:latin typeface="Arial"/>
                <a:ea typeface="Arial"/>
                <a:cs typeface="Arial"/>
                <a:sym typeface="Arial"/>
              </a:rPr>
              <a:t>.</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IN" sz="1200" b="1" i="0" u="none" strike="noStrike" kern="1200" cap="none" dirty="0">
                <a:solidFill>
                  <a:schemeClr val="dk1"/>
                </a:solidFill>
                <a:effectLst/>
                <a:latin typeface="Arial"/>
                <a:ea typeface="Arial"/>
                <a:cs typeface="Arial"/>
                <a:sym typeface="Arial"/>
              </a:rPr>
              <a:t>Mood-as-input theory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What is the difference between the subjective and objective stop rules?</a:t>
            </a:r>
            <a:endParaRPr lang="en-US" b="1" dirty="0"/>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IN" sz="1200" b="1" i="0" u="none" strike="noStrike" kern="1200" cap="none" dirty="0">
                <a:solidFill>
                  <a:schemeClr val="dk1"/>
                </a:solidFill>
                <a:effectLst/>
                <a:latin typeface="Arial"/>
                <a:ea typeface="Arial"/>
                <a:cs typeface="Arial"/>
                <a:sym typeface="Arial"/>
              </a:rPr>
              <a:t>Affective forecasting</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Research shows that humans do a pretty poor job of affective forecasting.  Discuss the studies on lottery, etc.</a:t>
            </a:r>
          </a:p>
          <a:p>
            <a:pPr marL="628650" lvl="1" indent="-171450">
              <a:buFont typeface="Arial" pitchFamily="34" charset="0"/>
              <a:buChar char="•"/>
            </a:pPr>
            <a:r>
              <a:rPr lang="en-IN" sz="1200" b="0" i="0" u="none" strike="noStrike" kern="1200" cap="none" dirty="0" err="1">
                <a:solidFill>
                  <a:schemeClr val="dk1"/>
                </a:solidFill>
                <a:effectLst/>
                <a:latin typeface="Arial"/>
                <a:ea typeface="Arial"/>
                <a:cs typeface="Arial"/>
                <a:sym typeface="Arial"/>
              </a:rPr>
              <a:t>Focalism</a:t>
            </a:r>
            <a:r>
              <a:rPr lang="en-IN" sz="1200" b="0" i="0" u="none" strike="noStrike" kern="1200" cap="none" dirty="0">
                <a:solidFill>
                  <a:schemeClr val="dk1"/>
                </a:solidFill>
                <a:effectLst/>
                <a:latin typeface="Arial"/>
                <a:ea typeface="Arial"/>
                <a:cs typeface="Arial"/>
                <a:sym typeface="Arial"/>
              </a:rPr>
              <a:t> occurs when we imagine how an event will make us feel, and we focus too much on the single event.</a:t>
            </a:r>
          </a:p>
          <a:p>
            <a:pPr marL="628650" lvl="1" indent="-171450">
              <a:buFont typeface="Arial" pitchFamily="34" charset="0"/>
              <a:buChar char="•"/>
            </a:pPr>
            <a:r>
              <a:rPr lang="en-IN" sz="1200" b="0" i="0" u="none" strike="noStrike" kern="1200" cap="none" dirty="0">
                <a:solidFill>
                  <a:schemeClr val="dk1"/>
                </a:solidFill>
                <a:effectLst/>
                <a:latin typeface="Arial"/>
                <a:ea typeface="Arial"/>
                <a:cs typeface="Arial"/>
                <a:sym typeface="Arial"/>
              </a:rPr>
              <a:t>Immune neglect occurs when we fail to take into account all of the coping resources that we have.</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are conscious evaluative reactions to a specific event, while affect is an unconscious evaluative reaction. Mood is a generalized state that does not link to a specific event.</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commonsense perspective suggests that thoughts cause emotions and that emotions cause behaviors.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James-Lange theory posits that emotions result from physiological changes in the autonomic nervous system that occur automatically in response to a stimulus.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Cannon-Bard theory states that physical changes in the body accompany but do not cause emotions. When a visual stimulus activates the thalamus, it splits the electrical signal and send it to the cerebral cortex and the hypothalamus.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According to Schachter-Singer’s cognitive labeling theory, emotions are caused by the combination of unexplained physiological arousal and a cognitive label. People high in arousal sometimes misattribute the arousal to an incorrect source. According to Lazarus’ appraisal theory, when people encounter a stimulus, they engage in a primary appraisal, asking whether the stimulus is good or bad. The secondary appraisal asks whether they have the ability to cope with the stimulus.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Lazarus argues cognitions precede emotions; Zajonc disagrees. Zajonc’s research on the mere-exposure effect shows that people automatically prefer things that they have seen before. Plutchik argues cognitions and emotions occur within a circular sequence of events.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amygdala is considered to be the emotional computer, directing attention toward emotionally salient stimuli.</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Biological theorists believe in a limited number of core emotions, while cognitive theorists believe there may be an unlimited number. Core emotions are primary emotions that are innate, expressed in a distinct way, and universal. The Facial Action Coding System (FACS) is a comprehensive dictionary of human expressions that define each of the six core emotions (anger, disgust, fear, happiness, sadness, and surprise). Negative emotions produce specific action responses, while positive emotions produce nonspecific thought responses.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provide feedback, provide goal progress, promote belonging, and are contagious. Emotions guide thinking and impact motivation.</a:t>
            </a:r>
            <a:endParaRPr lang="en-IN"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Gross identified five ways that people can regulate emotions: situation selection, situation modification, attentional deployment, cognitive change, and response modulation.</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040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12.9: </a:t>
            </a:r>
            <a:r>
              <a:rPr lang="en-IN" b="1" dirty="0"/>
              <a:t>Describe the importance of emotion regulation</a:t>
            </a:r>
            <a:endParaRPr lang="en-US" b="1" dirty="0"/>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IN" sz="1200" b="1" i="0" u="none" strike="noStrike" kern="1200" cap="none" dirty="0">
                <a:solidFill>
                  <a:schemeClr val="dk1"/>
                </a:solidFill>
                <a:effectLst/>
                <a:latin typeface="Arial"/>
                <a:ea typeface="Arial"/>
                <a:cs typeface="Arial"/>
                <a:sym typeface="Arial"/>
              </a:rPr>
              <a:t>Emotion regulation</a:t>
            </a:r>
            <a:endParaRPr lang="en-IN" sz="1200" b="0" i="0" u="none" strike="noStrike" kern="1200" cap="none" dirty="0">
              <a:solidFill>
                <a:schemeClr val="dk1"/>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cap="none" dirty="0">
                <a:solidFill>
                  <a:schemeClr val="dk1"/>
                </a:solidFill>
                <a:effectLst/>
                <a:latin typeface="Arial"/>
                <a:ea typeface="Arial"/>
                <a:cs typeface="Arial"/>
                <a:sym typeface="Arial"/>
              </a:rPr>
              <a:t>Humans learn to regulate their emotions for many reasons.</a:t>
            </a:r>
            <a:endParaRPr lang="en-US" b="1" dirty="0"/>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IN" sz="1200" b="1" i="0" u="none" strike="noStrike" kern="1200" cap="none" dirty="0">
                <a:solidFill>
                  <a:schemeClr val="dk1"/>
                </a:solidFill>
                <a:effectLst/>
                <a:latin typeface="Arial"/>
                <a:ea typeface="Arial"/>
                <a:cs typeface="Arial"/>
                <a:sym typeface="Arial"/>
              </a:rPr>
              <a:t>The modal model of emotion regulation (Gross and Thompson, 2007)</a:t>
            </a:r>
            <a:endParaRPr lang="en-IN" sz="1600" b="1" i="0" u="none" strike="noStrike" kern="1200" cap="none" dirty="0">
              <a:solidFill>
                <a:schemeClr val="dk1"/>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200" b="0" i="0" u="none" strike="noStrike" kern="1200" cap="none" dirty="0">
                <a:solidFill>
                  <a:schemeClr val="dk1"/>
                </a:solidFill>
                <a:effectLst/>
                <a:latin typeface="Arial"/>
                <a:ea typeface="Arial"/>
                <a:cs typeface="Arial"/>
                <a:sym typeface="Arial"/>
              </a:rPr>
              <a:t>How does each strategy work to keep our emotions in check? Which one(s) are easiest for you?</a:t>
            </a:r>
            <a:endParaRPr lang="en-US" b="1"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are conscious evaluative reactions to a specific event, while affect is an unconscious evaluative reaction. Mood is a generalized state that does not link to a specific event.</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commonsense perspective suggests that thoughts cause emotions and that emotions cause behaviors.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James-Lange theory posits that emotions result from physiological changes in the autonomic nervous system that occur automatically in response to a stimulus.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Cannon-Bard theory states that physical changes in the body accompany but do not cause emotions. When a visual stimulus activates the thalamus, it splits the electrical signal and send it to the cerebral cortex and the hypothalamus.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According to Schachter-Singer’s cognitive labeling theory, emotions are caused by the combination of unexplained physiological arousal and a cognitive label. People high in arousal sometimes misattribute the arousal to an incorrect source. According to Lazarus’ appraisal theory, when people encounter a stimulus, they engage in a primary appraisal, asking whether the stimulus is good or bad. The secondary appraisal asks whether they have the ability to cope with the stimulus.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Lazarus argues cognitions precede emotions; Zajonc disagrees. Zajonc’s research on the mere-exposure effect shows that people automatically prefer things that they have seen before. Plutchik argues cognitions and emotions occur within a circular sequence of events.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amygdala is considered to be the emotional computer, directing attention toward emotionally salient stimuli.</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Biological theorists believe in a limited number of core emotions, while cognitive theorists believe there may be an unlimited number. Core emotions are primary emotions that are innate, expressed in a distinct way, and universal. The Facial Action Coding System (FACS) is a comprehensive dictionary of human expressions that define each of the six core emotions (anger, disgust, fear, happiness, sadness, and surprise). Negative emotions produce specific action responses, while positive emotions produce nonspecific thought responses.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provide feedback, provide goal progress, promote belonging, and are contagious. Emotions guide thinking and impact motivation.</a:t>
            </a:r>
            <a:endParaRPr lang="en-IN"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Gross identified five ways that people can regulate emotions: situation selection, situation modification, attentional deployment, cognitive change, and response modulation.</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12.1: Distinguish between emotion, affect, and mood</a:t>
            </a:r>
          </a:p>
          <a:p>
            <a:pPr marL="0" lvl="0"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an emotion?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propel us to action.</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Reasons associated with disagreements on emotions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Emotions have been described as passions (raw, violent emotions) or sentiments (calm, reflective emotions).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There is a lack of a widely accepted definition. For this class, we will use the term “emotion” to refer to a conscious evaluative reaction to an event. Emotions are strong, singular feelings.</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Affect vs. emotion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second you are introduced to something, you spend the first few milliseconds categorizing it into something you like or dislike.</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4 – </a:t>
            </a:r>
            <a:r>
              <a:rPr lang="en-US" sz="1200" b="1" i="0" u="none" strike="noStrike" kern="1200" cap="none" dirty="0">
                <a:solidFill>
                  <a:schemeClr val="dk1"/>
                </a:solidFill>
                <a:effectLst/>
                <a:latin typeface="Arial"/>
                <a:ea typeface="Arial"/>
                <a:cs typeface="Arial"/>
                <a:sym typeface="Arial"/>
              </a:rPr>
              <a:t>Mood vs. emotion</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Mood is considered a separate construct from emotion.</a:t>
            </a:r>
            <a:endParaRPr lang="en-US" sz="54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12.2: Explain the relationship between thoughts, emotions, and behavior</a:t>
            </a:r>
          </a:p>
          <a:p>
            <a:pPr marL="171450" lvl="0"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common sense theory?</a:t>
            </a:r>
            <a:endParaRPr lang="en-IN"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12.1: The Common Sense Theory</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12.3.1: James-Lange Theory</a:t>
            </a:r>
          </a:p>
          <a:p>
            <a:pPr lvl="0" indent="-256032">
              <a:spcBef>
                <a:spcPts val="0"/>
              </a:spcBef>
            </a:pPr>
            <a:endParaRPr lang="en-US" b="1" dirty="0"/>
          </a:p>
          <a:p>
            <a:pPr lvl="0" indent="-256032">
              <a:spcBef>
                <a:spcPts val="0"/>
              </a:spcBef>
            </a:pPr>
            <a:r>
              <a:rPr lang="en-US" b="1" dirty="0"/>
              <a:t>12.3.1: Explain the James-Lange theory of emotion causality</a:t>
            </a:r>
          </a:p>
          <a:p>
            <a:pPr marL="0" lvl="0" indent="0">
              <a:buFont typeface="Arial" pitchFamily="34" charset="0"/>
              <a:buNone/>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James-Lang theory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12.2: The James-Lange Theory.</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It is opposite to the commonsense approach.</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autonomic nervous system</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12.3: Sympathetic Nervous System Versus Parasympathetic Nervous System.</a:t>
            </a:r>
          </a:p>
          <a:p>
            <a:pPr marL="628650" lvl="1" indent="-171450">
              <a:buFont typeface="Arial" pitchFamily="34" charset="0"/>
              <a:buChar char="•"/>
            </a:pPr>
            <a:endParaRPr lang="en-IN"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The connection between physiological responses and emotions</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Different physiological responses in the ANS produce different emotions.</a:t>
            </a:r>
            <a:endParaRPr lang="en-IN"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Where is each emotion experienced?</a:t>
            </a:r>
            <a:endParaRPr lang="en-US"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12.3.2: Cannon-Bard Theory</a:t>
            </a:r>
          </a:p>
          <a:p>
            <a:pPr indent="-256032">
              <a:spcBef>
                <a:spcPts val="0"/>
              </a:spcBef>
            </a:pPr>
            <a:endParaRPr lang="en-US" b="1" dirty="0"/>
          </a:p>
          <a:p>
            <a:pPr indent="-256032">
              <a:spcBef>
                <a:spcPts val="0"/>
              </a:spcBef>
            </a:pPr>
            <a:r>
              <a:rPr lang="en-US" b="1" dirty="0"/>
              <a:t>12.3.2: Explain the Cannon-Bard theory of emotion causality</a:t>
            </a:r>
          </a:p>
          <a:p>
            <a:pPr indent="-256032">
              <a:spcBef>
                <a:spcPts val="0"/>
              </a:spcBef>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Cannon-Bard theory</a:t>
            </a:r>
            <a:endParaRPr lang="en-IN"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12.5: The Cannon-Bard theory.</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a visual stimulus activates the thalamus, it splits an electric signal and sends one to the cerebral cortex (to trigger emotion) and the other to the hypothalamus and ANS (to produce physiological response).</a:t>
            </a:r>
            <a:endParaRPr lang="en-US" sz="54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12</a:t>
            </a: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Emotions</a:t>
            </a:r>
          </a:p>
        </p:txBody>
      </p:sp>
      <p:sp>
        <p:nvSpPr>
          <p:cNvPr id="2" name="Slide Number Placeholder 1">
            <a:extLst>
              <a:ext uri="{FF2B5EF4-FFF2-40B4-BE49-F238E27FC236}">
                <a16:creationId xmlns:a16="http://schemas.microsoft.com/office/drawing/2014/main" id="{258AD580-BA1D-44E0-A2DD-2CEC73ADEA0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a:t>
            </a:fld>
            <a:endParaRPr lang="en-US" sz="9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25450" y="76200"/>
            <a:ext cx="8229600" cy="609600"/>
          </a:xfrm>
          <a:prstGeom prst="rect">
            <a:avLst/>
          </a:prstGeom>
          <a:noFill/>
          <a:ln>
            <a:noFill/>
          </a:ln>
        </p:spPr>
        <p:txBody>
          <a:bodyPr lIns="0" tIns="0" rIns="0" bIns="0" anchor="b" anchorCtr="0">
            <a:noAutofit/>
          </a:bodyPr>
          <a:lstStyle/>
          <a:p>
            <a:pPr lvl="0">
              <a:buSzPct val="25000"/>
            </a:pPr>
            <a:r>
              <a:rPr lang="en-US" dirty="0"/>
              <a:t> </a:t>
            </a:r>
            <a:r>
              <a:rPr lang="en-US" sz="2800" dirty="0"/>
              <a:t>Biological Perspective</a:t>
            </a:r>
            <a:endParaRPr lang="en-US" sz="28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sz="2400" b="1" dirty="0"/>
              <a:t>Cannon-Bard Theory</a:t>
            </a:r>
          </a:p>
          <a:p>
            <a:pPr indent="-256032">
              <a:spcBef>
                <a:spcPts val="0"/>
              </a:spcBef>
            </a:pPr>
            <a:r>
              <a:rPr lang="en-US" dirty="0"/>
              <a:t> </a:t>
            </a:r>
            <a:endParaRPr lang="en-IN" sz="2400" dirty="0"/>
          </a:p>
          <a:p>
            <a:pPr lvl="2">
              <a:buFont typeface="Arial" pitchFamily="34" charset="0"/>
              <a:buChar char="•"/>
            </a:pPr>
            <a:r>
              <a:rPr lang="en-US" dirty="0"/>
              <a:t>At times, certain </a:t>
            </a:r>
            <a:r>
              <a:rPr lang="en-US" b="1" dirty="0"/>
              <a:t>physiological responses co-occur</a:t>
            </a:r>
            <a:r>
              <a:rPr lang="en-US" dirty="0"/>
              <a:t> with emotions</a:t>
            </a:r>
          </a:p>
          <a:p>
            <a:pPr lvl="2">
              <a:buFont typeface="Arial" pitchFamily="34" charset="0"/>
              <a:buChar char="•"/>
            </a:pPr>
            <a:r>
              <a:rPr lang="en-US" dirty="0"/>
              <a:t>Thalamus</a:t>
            </a:r>
          </a:p>
          <a:p>
            <a:pPr lvl="2">
              <a:buFont typeface="Arial" pitchFamily="34" charset="0"/>
              <a:buChar char="•"/>
            </a:pPr>
            <a:endParaRPr lang="en-US" dirty="0"/>
          </a:p>
        </p:txBody>
      </p:sp>
      <p:pic>
        <p:nvPicPr>
          <p:cNvPr id="4" name="Picture 2" descr="It shows that the stimulus (see bear) causes the thalamus to lead to emotion (feel fear) and behavior (run away) simultaneously.">
            <a:extLst>
              <a:ext uri="{FF2B5EF4-FFF2-40B4-BE49-F238E27FC236}">
                <a16:creationId xmlns:a16="http://schemas.microsoft.com/office/drawing/2014/main" id="{78F77937-A016-4066-BEBB-8D98B6B8778C}"/>
              </a:ext>
            </a:extLst>
          </p:cNvPr>
          <p:cNvPicPr>
            <a:picLocks noChangeAspect="1" noChangeArrowheads="1"/>
          </p:cNvPicPr>
          <p:nvPr/>
        </p:nvPicPr>
        <p:blipFill>
          <a:blip r:embed="rId3"/>
          <a:stretch>
            <a:fillRect/>
          </a:stretch>
        </p:blipFill>
        <p:spPr bwMode="auto">
          <a:xfrm>
            <a:off x="1219200" y="1905000"/>
            <a:ext cx="6705602" cy="22788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B1A4D00-7874-4F97-9CD8-605E3DD25CA9}"/>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10</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29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28600" y="685800"/>
            <a:ext cx="8229600" cy="838200"/>
          </a:xfrm>
          <a:prstGeom prst="rect">
            <a:avLst/>
          </a:prstGeom>
          <a:noFill/>
          <a:ln>
            <a:noFill/>
          </a:ln>
        </p:spPr>
        <p:txBody>
          <a:bodyPr lIns="0" tIns="0" rIns="0" bIns="0" anchor="b" anchorCtr="0">
            <a:noAutofit/>
          </a:bodyPr>
          <a:lstStyle/>
          <a:p>
            <a:pPr lvl="0">
              <a:buSzPct val="25000"/>
            </a:pPr>
            <a:r>
              <a:rPr lang="en-US" dirty="0"/>
              <a:t>Cognitive Theory: </a:t>
            </a:r>
            <a:br>
              <a:rPr lang="en-US" dirty="0"/>
            </a:br>
            <a:r>
              <a:rPr lang="en-US" sz="1800" dirty="0"/>
              <a:t>Schachter-Singer Cognitive Labeling Theory  </a:t>
            </a:r>
            <a:br>
              <a:rPr lang="en-US" dirty="0"/>
            </a:br>
            <a:endParaRPr lang="en-US" b="1" i="0" u="none" strike="noStrike" cap="none" dirty="0">
              <a:solidFill>
                <a:srgbClr val="007FA3"/>
              </a:solidFill>
              <a:sym typeface="Times New Roman"/>
            </a:endParaRPr>
          </a:p>
        </p:txBody>
      </p:sp>
      <p:pic>
        <p:nvPicPr>
          <p:cNvPr id="2050" name="Picture 2" descr="It shows that stimulus (see bear) causes arousal and cognitive label (feel aroused because of the bear) leading to emotion (feel fear) and behavior (run away) simultaneously."/>
          <p:cNvPicPr>
            <a:picLocks noChangeAspect="1" noChangeArrowheads="1"/>
          </p:cNvPicPr>
          <p:nvPr/>
        </p:nvPicPr>
        <p:blipFill>
          <a:blip r:embed="rId3"/>
          <a:stretch>
            <a:fillRect/>
          </a:stretch>
        </p:blipFill>
        <p:spPr bwMode="auto">
          <a:xfrm>
            <a:off x="1219200" y="1909433"/>
            <a:ext cx="6705602" cy="22699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761FA96-E4D3-43A0-8A52-B6BD94EAF5C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28600" y="228600"/>
            <a:ext cx="8229600" cy="990600"/>
          </a:xfrm>
          <a:prstGeom prst="rect">
            <a:avLst/>
          </a:prstGeom>
          <a:noFill/>
          <a:ln>
            <a:noFill/>
          </a:ln>
        </p:spPr>
        <p:txBody>
          <a:bodyPr lIns="0" tIns="0" rIns="0" bIns="0" anchor="b" anchorCtr="0">
            <a:noAutofit/>
          </a:bodyPr>
          <a:lstStyle/>
          <a:p>
            <a:pPr lvl="0">
              <a:buSzPct val="25000"/>
            </a:pPr>
            <a:r>
              <a:rPr lang="en-US" dirty="0"/>
              <a:t>Figure 12.7: Misattribution of Arousal  </a:t>
            </a:r>
            <a:br>
              <a:rPr lang="en-US" dirty="0"/>
            </a:br>
            <a:endParaRPr lang="en-US" b="1" i="0" u="none" strike="noStrike" cap="none" dirty="0">
              <a:solidFill>
                <a:srgbClr val="007FA3"/>
              </a:solidFill>
              <a:sym typeface="Times New Roman"/>
            </a:endParaRPr>
          </a:p>
        </p:txBody>
      </p:sp>
      <p:pic>
        <p:nvPicPr>
          <p:cNvPr id="2050" name="Picture 2" descr="&quot;The vertical axis is labeled &quot;&quot;Positive emotions&quot;&quot; and ranges from 0 to 2 in increments of 0.5. The horizontal axis lists three categories as informed, misinformed, and uninformed. The data shown is as follows:&#10;  Informed: 1&#10;  Misinformed: 1.9&#10;  Uninformed: 1.75&#10;  The text reads, &quot;&quot;People who were misinformed or uninformed about the drug's side effects experienced strongest emotions.&quot;&quot;&quot;"/>
          <p:cNvPicPr>
            <a:picLocks noChangeAspect="1" noChangeArrowheads="1"/>
          </p:cNvPicPr>
          <p:nvPr/>
        </p:nvPicPr>
        <p:blipFill>
          <a:blip r:embed="rId3"/>
          <a:stretch>
            <a:fillRect/>
          </a:stretch>
        </p:blipFill>
        <p:spPr bwMode="auto">
          <a:xfrm>
            <a:off x="1600200" y="1266424"/>
            <a:ext cx="5523650" cy="42961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F1726D-8857-4DB5-8284-54B393CA2B6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609600"/>
          </a:xfrm>
          <a:prstGeom prst="rect">
            <a:avLst/>
          </a:prstGeom>
          <a:noFill/>
          <a:ln>
            <a:noFill/>
          </a:ln>
        </p:spPr>
        <p:txBody>
          <a:bodyPr lIns="0" tIns="0" rIns="0" bIns="0" anchor="b" anchorCtr="0">
            <a:noAutofit/>
          </a:bodyPr>
          <a:lstStyle/>
          <a:p>
            <a:pPr lvl="0">
              <a:buSzPct val="25000"/>
            </a:pPr>
            <a:r>
              <a:rPr lang="en-US" dirty="0"/>
              <a:t> Cognitive Perspective</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indent="-256032">
              <a:spcBef>
                <a:spcPts val="0"/>
              </a:spcBef>
            </a:pPr>
            <a:endParaRPr lang="en-US" dirty="0"/>
          </a:p>
          <a:p>
            <a:pPr lvl="2">
              <a:buFont typeface="Arial" pitchFamily="34" charset="0"/>
              <a:buChar char="•"/>
            </a:pPr>
            <a:r>
              <a:rPr lang="en-US" sz="2400" dirty="0"/>
              <a:t>Schachter-Singer cognitive labeling theory</a:t>
            </a:r>
          </a:p>
          <a:p>
            <a:pPr lvl="3">
              <a:buFont typeface="Arial" pitchFamily="34" charset="0"/>
              <a:buChar char="•"/>
            </a:pPr>
            <a:r>
              <a:rPr lang="en-US" sz="2400" dirty="0"/>
              <a:t>Misattribution?</a:t>
            </a:r>
          </a:p>
          <a:p>
            <a:pPr lvl="4">
              <a:buFont typeface="Arial" pitchFamily="34" charset="0"/>
              <a:buChar char="•"/>
            </a:pPr>
            <a:r>
              <a:rPr lang="en-US" sz="2400" i="1" dirty="0">
                <a:solidFill>
                  <a:schemeClr val="accent2"/>
                </a:solidFill>
              </a:rPr>
              <a:t>What happened in the Dutton and Lake “bridge  study? </a:t>
            </a:r>
          </a:p>
          <a:p>
            <a:pPr lvl="4">
              <a:buFont typeface="Arial" pitchFamily="34" charset="0"/>
              <a:buChar char="•"/>
            </a:pPr>
            <a:r>
              <a:rPr lang="en-US" sz="2400" i="1" dirty="0">
                <a:solidFill>
                  <a:schemeClr val="accent2"/>
                </a:solidFill>
              </a:rPr>
              <a:t>Did Cindy throw Colleen off the bridge?</a:t>
            </a:r>
            <a:r>
              <a:rPr lang="en-US" dirty="0"/>
              <a:t>	</a:t>
            </a:r>
          </a:p>
          <a:p>
            <a:pPr lvl="2">
              <a:buFont typeface="Arial" pitchFamily="34" charset="0"/>
              <a:buChar char="•"/>
            </a:pPr>
            <a:r>
              <a:rPr lang="en-US" sz="2000" i="1" dirty="0">
                <a:solidFill>
                  <a:schemeClr val="accent2"/>
                </a:solidFill>
              </a:rPr>
              <a:t>Can you think of a situation where you misattributed an emotion?</a:t>
            </a:r>
          </a:p>
          <a:p>
            <a:pPr lvl="2">
              <a:buFont typeface="Arial" pitchFamily="34" charset="0"/>
              <a:buChar char="•"/>
            </a:pPr>
            <a:r>
              <a:rPr lang="en-US" sz="2000" i="1" dirty="0">
                <a:solidFill>
                  <a:schemeClr val="accent2"/>
                </a:solidFill>
              </a:rPr>
              <a:t>How can you help to make sure your first date will not be the last one? </a:t>
            </a:r>
          </a:p>
          <a:p>
            <a:pPr lvl="2">
              <a:buFont typeface="Arial" pitchFamily="34" charset="0"/>
              <a:buChar char="•"/>
            </a:pPr>
            <a:endParaRPr lang="en-US" b="0" i="0" u="none" strike="noStrike" cap="none"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3157CE98-CFF3-4FEE-A37D-178254FA2FC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13</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9944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63750"/>
            <a:ext cx="8229600" cy="550650"/>
          </a:xfrm>
          <a:prstGeom prst="rect">
            <a:avLst/>
          </a:prstGeom>
          <a:noFill/>
          <a:ln>
            <a:noFill/>
          </a:ln>
        </p:spPr>
        <p:txBody>
          <a:bodyPr lIns="0" tIns="0" rIns="0" bIns="0" anchor="b" anchorCtr="0">
            <a:noAutofit/>
          </a:bodyPr>
          <a:lstStyle/>
          <a:p>
            <a:pPr lvl="0">
              <a:buSzPct val="25000"/>
            </a:pPr>
            <a:r>
              <a:rPr lang="en-US" dirty="0"/>
              <a:t> Cognitive Perspective: </a:t>
            </a:r>
            <a:br>
              <a:rPr lang="en-US" dirty="0"/>
            </a:br>
            <a:r>
              <a:rPr lang="en-US" dirty="0"/>
              <a:t>Appraisal theory (Lazarus)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indent="-256032">
              <a:spcBef>
                <a:spcPts val="0"/>
              </a:spcBef>
            </a:pPr>
            <a:r>
              <a:rPr lang="en-US" dirty="0"/>
              <a:t>  </a:t>
            </a:r>
            <a:r>
              <a:rPr lang="en-IN" dirty="0"/>
              <a:t>Primary appraisal – </a:t>
            </a:r>
          </a:p>
          <a:p>
            <a:pPr lvl="1" indent="-256032">
              <a:spcBef>
                <a:spcPts val="0"/>
              </a:spcBef>
            </a:pPr>
            <a:r>
              <a:rPr lang="en-IN" dirty="0"/>
              <a:t>Is the arousal </a:t>
            </a:r>
          </a:p>
          <a:p>
            <a:pPr lvl="2" indent="-256032">
              <a:spcBef>
                <a:spcPts val="0"/>
              </a:spcBef>
            </a:pPr>
            <a:r>
              <a:rPr lang="en-IN" dirty="0"/>
              <a:t>Negative? Threat or fear?</a:t>
            </a:r>
          </a:p>
          <a:p>
            <a:pPr lvl="2" indent="-256032">
              <a:spcBef>
                <a:spcPts val="0"/>
              </a:spcBef>
            </a:pPr>
            <a:r>
              <a:rPr lang="en-IN" dirty="0"/>
              <a:t>Positive ?  Beneficial?</a:t>
            </a:r>
          </a:p>
          <a:p>
            <a:pPr lvl="2" indent="-256032">
              <a:spcBef>
                <a:spcPts val="0"/>
              </a:spcBef>
            </a:pPr>
            <a:r>
              <a:rPr lang="en-IN" dirty="0"/>
              <a:t>Neither? – </a:t>
            </a:r>
            <a:r>
              <a:rPr lang="en-IN" i="1" dirty="0"/>
              <a:t>no emotion</a:t>
            </a:r>
          </a:p>
          <a:p>
            <a:pPr>
              <a:buFont typeface="Arial" pitchFamily="34" charset="0"/>
              <a:buChar char="•"/>
            </a:pPr>
            <a:r>
              <a:rPr lang="en-IN" dirty="0"/>
              <a:t>Secondary appraisal </a:t>
            </a:r>
          </a:p>
          <a:p>
            <a:pPr lvl="1">
              <a:buFont typeface="Arial" pitchFamily="34" charset="0"/>
              <a:buChar char="•"/>
            </a:pPr>
            <a:r>
              <a:rPr lang="en-IN" dirty="0"/>
              <a:t>Do I have the resources to deal to cope with the harm or benefit?</a:t>
            </a:r>
          </a:p>
          <a:p>
            <a:pPr lvl="1">
              <a:buFont typeface="Arial" pitchFamily="34" charset="0"/>
              <a:buChar char="•"/>
            </a:pPr>
            <a:r>
              <a:rPr lang="en-IN" dirty="0"/>
              <a:t>E.g. Negative appraisal</a:t>
            </a:r>
          </a:p>
          <a:p>
            <a:pPr lvl="2">
              <a:buFont typeface="Arial" pitchFamily="34" charset="0"/>
              <a:buChar char="•"/>
            </a:pPr>
            <a:r>
              <a:rPr lang="en-IN" dirty="0"/>
              <a:t>“difficult exam! </a:t>
            </a:r>
            <a:r>
              <a:rPr lang="en-IN" i="1" dirty="0"/>
              <a:t>But I can do it!</a:t>
            </a:r>
          </a:p>
          <a:p>
            <a:pPr lvl="2">
              <a:buFont typeface="Arial" pitchFamily="34" charset="0"/>
              <a:buChar char="•"/>
            </a:pPr>
            <a:r>
              <a:rPr lang="en-IN" i="1" dirty="0"/>
              <a:t>(related to one’s level of autonomy and self-efficacy</a:t>
            </a:r>
          </a:p>
          <a:p>
            <a:pPr>
              <a:buFont typeface="Arial" pitchFamily="34" charset="0"/>
              <a:buChar char="•"/>
            </a:pPr>
            <a:r>
              <a:rPr lang="en-IN" i="1" dirty="0">
                <a:solidFill>
                  <a:schemeClr val="accent2"/>
                </a:solidFill>
              </a:rPr>
              <a:t>Can you think of a situation you have had? </a:t>
            </a:r>
          </a:p>
          <a:p>
            <a:pPr>
              <a:buFont typeface="Arial" pitchFamily="34" charset="0"/>
              <a:buChar char="•"/>
            </a:pPr>
            <a:r>
              <a:rPr lang="en-IN" dirty="0"/>
              <a:t>Cognitions precede arousal (Lazarus) </a:t>
            </a:r>
          </a:p>
          <a:p>
            <a:pPr lvl="1">
              <a:buFont typeface="Arial" pitchFamily="34" charset="0"/>
              <a:buChar char="•"/>
            </a:pPr>
            <a:r>
              <a:rPr lang="en-IN" dirty="0"/>
              <a:t>If </a:t>
            </a:r>
            <a:r>
              <a:rPr lang="en-IN" i="1" dirty="0"/>
              <a:t>able to cope </a:t>
            </a:r>
            <a:r>
              <a:rPr lang="en-IN" dirty="0"/>
              <a:t>(Secondary arousal) then the </a:t>
            </a:r>
            <a:r>
              <a:rPr lang="en-IN" i="1" dirty="0"/>
              <a:t>arousal decreases  </a:t>
            </a:r>
            <a:endParaRPr lang="en-US" i="1" dirty="0"/>
          </a:p>
        </p:txBody>
      </p:sp>
      <p:sp>
        <p:nvSpPr>
          <p:cNvPr id="2" name="Slide Number Placeholder 1">
            <a:extLst>
              <a:ext uri="{FF2B5EF4-FFF2-40B4-BE49-F238E27FC236}">
                <a16:creationId xmlns:a16="http://schemas.microsoft.com/office/drawing/2014/main" id="{01E49705-CACC-42BA-8DAB-7F92DE5B3FD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14</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8298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39700"/>
            <a:ext cx="8229600" cy="914400"/>
          </a:xfrm>
          <a:prstGeom prst="rect">
            <a:avLst/>
          </a:prstGeom>
          <a:noFill/>
          <a:ln>
            <a:noFill/>
          </a:ln>
        </p:spPr>
        <p:txBody>
          <a:bodyPr lIns="0" tIns="0" rIns="0" bIns="0" anchor="b" anchorCtr="0">
            <a:noAutofit/>
          </a:bodyPr>
          <a:lstStyle/>
          <a:p>
            <a:pPr indent="-256032"/>
            <a:r>
              <a:rPr lang="en-US" dirty="0"/>
              <a:t>12.7: What Types of Emotions Are There?</a:t>
            </a:r>
          </a:p>
        </p:txBody>
      </p:sp>
      <p:sp>
        <p:nvSpPr>
          <p:cNvPr id="122" name="Shape 122"/>
          <p:cNvSpPr txBox="1">
            <a:spLocks noGrp="1"/>
          </p:cNvSpPr>
          <p:nvPr>
            <p:ph type="body" idx="1"/>
          </p:nvPr>
        </p:nvSpPr>
        <p:spPr>
          <a:xfrm>
            <a:off x="457200" y="1295400"/>
            <a:ext cx="8229600" cy="4525963"/>
          </a:xfrm>
          <a:prstGeom prst="rect">
            <a:avLst/>
          </a:prstGeom>
          <a:noFill/>
          <a:ln>
            <a:noFill/>
          </a:ln>
        </p:spPr>
        <p:txBody>
          <a:bodyPr lIns="0" tIns="0" rIns="0" bIns="0" anchor="t" anchorCtr="0">
            <a:noAutofit/>
          </a:bodyPr>
          <a:lstStyle/>
          <a:p>
            <a:pPr indent="-256032">
              <a:spcBef>
                <a:spcPts val="0"/>
              </a:spcBef>
            </a:pPr>
            <a:r>
              <a:rPr lang="en-US" dirty="0"/>
              <a:t>12.7: Differentiate between the types of emotions</a:t>
            </a:r>
          </a:p>
          <a:p>
            <a:pPr lvl="1"/>
            <a:r>
              <a:rPr lang="en-IN" dirty="0"/>
              <a:t>What types of emotions are there?</a:t>
            </a:r>
            <a:endParaRPr lang="en-IN" sz="2400" dirty="0"/>
          </a:p>
          <a:p>
            <a:pPr lvl="2">
              <a:buFont typeface="Arial" pitchFamily="34" charset="0"/>
              <a:buChar char="•"/>
            </a:pPr>
            <a:r>
              <a:rPr lang="en-IN" dirty="0"/>
              <a:t>Core emotions (biological theory)  3-10?</a:t>
            </a:r>
          </a:p>
          <a:p>
            <a:pPr lvl="3">
              <a:buFont typeface="Arial" pitchFamily="34" charset="0"/>
              <a:buChar char="•"/>
            </a:pPr>
            <a:r>
              <a:rPr lang="en-US" b="1" dirty="0"/>
              <a:t>disgust, fear, happiness, sadness, and surprise </a:t>
            </a:r>
            <a:r>
              <a:rPr lang="en-US" dirty="0"/>
              <a:t>(Ekman)</a:t>
            </a:r>
          </a:p>
          <a:p>
            <a:pPr lvl="3">
              <a:buFont typeface="Arial" pitchFamily="34" charset="0"/>
              <a:buChar char="•"/>
            </a:pPr>
            <a:r>
              <a:rPr lang="en-US" i="1" dirty="0"/>
              <a:t>Each has a corresponding facial expression </a:t>
            </a:r>
          </a:p>
          <a:p>
            <a:pPr lvl="3">
              <a:buFont typeface="Arial" pitchFamily="34" charset="0"/>
              <a:buChar char="•"/>
            </a:pPr>
            <a:r>
              <a:rPr lang="en-US" i="1" dirty="0"/>
              <a:t>And brain correlates!</a:t>
            </a:r>
            <a:endParaRPr lang="en-IN" i="1" dirty="0"/>
          </a:p>
          <a:p>
            <a:pPr lvl="2">
              <a:buFont typeface="Arial" pitchFamily="34" charset="0"/>
              <a:buChar char="•"/>
            </a:pPr>
            <a:r>
              <a:rPr lang="en-IN" dirty="0"/>
              <a:t>Secondary emotions (cognitive theory) </a:t>
            </a:r>
            <a:r>
              <a:rPr lang="en-IN" i="1" dirty="0"/>
              <a:t>Infinite </a:t>
            </a:r>
          </a:p>
          <a:p>
            <a:pPr lvl="3">
              <a:buFont typeface="Arial" pitchFamily="34" charset="0"/>
              <a:buChar char="•"/>
            </a:pPr>
            <a:r>
              <a:rPr lang="en-IN" dirty="0"/>
              <a:t>as many ways as we can perceive a stimulus)</a:t>
            </a:r>
          </a:p>
          <a:p>
            <a:pPr lvl="2">
              <a:buFont typeface="Arial" pitchFamily="34" charset="0"/>
              <a:buChar char="•"/>
            </a:pPr>
            <a:r>
              <a:rPr lang="en-IN" dirty="0"/>
              <a:t>- “Families” of emotions</a:t>
            </a:r>
          </a:p>
          <a:p>
            <a:pPr lvl="3">
              <a:buFont typeface="Arial" pitchFamily="34" charset="0"/>
              <a:buChar char="•"/>
            </a:pPr>
            <a:r>
              <a:rPr lang="en-IN" dirty="0"/>
              <a:t>….of colours </a:t>
            </a:r>
            <a:r>
              <a:rPr lang="en-IN" i="1" dirty="0"/>
              <a:t>(Plutchikn’s wheel)</a:t>
            </a:r>
            <a:endParaRPr lang="en-US" i="1" dirty="0"/>
          </a:p>
          <a:p>
            <a:pPr marL="1016000" lvl="2" indent="0">
              <a:buNone/>
            </a:pPr>
            <a:r>
              <a:rPr lang="en-US" dirty="0"/>
              <a:t>	</a:t>
            </a:r>
          </a:p>
        </p:txBody>
      </p:sp>
      <p:sp>
        <p:nvSpPr>
          <p:cNvPr id="2" name="Slide Number Placeholder 1">
            <a:extLst>
              <a:ext uri="{FF2B5EF4-FFF2-40B4-BE49-F238E27FC236}">
                <a16:creationId xmlns:a16="http://schemas.microsoft.com/office/drawing/2014/main" id="{2042DA41-B944-48DF-8789-652DD26761B9}"/>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15</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utchik’s wheel of emotions with basic emotions and derivative emotions and cone-like, three-dimensional wheel of emotions demonstrating relationships between basic and derivative emotions ">
            <a:extLst>
              <a:ext uri="{FF2B5EF4-FFF2-40B4-BE49-F238E27FC236}">
                <a16:creationId xmlns:a16="http://schemas.microsoft.com/office/drawing/2014/main" id="{910A43C4-CFFA-4638-87A3-6B7C3AB6D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5257800" cy="595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71F4BFE-44E2-4D53-900D-24BDC07A480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427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28600" y="685800"/>
            <a:ext cx="8229600" cy="990600"/>
          </a:xfrm>
          <a:prstGeom prst="rect">
            <a:avLst/>
          </a:prstGeom>
          <a:noFill/>
          <a:ln>
            <a:noFill/>
          </a:ln>
        </p:spPr>
        <p:txBody>
          <a:bodyPr lIns="0" tIns="0" rIns="0" bIns="0" anchor="b" anchorCtr="0">
            <a:noAutofit/>
          </a:bodyPr>
          <a:lstStyle/>
          <a:p>
            <a:pPr lvl="0">
              <a:buSzPct val="25000"/>
            </a:pPr>
            <a:r>
              <a:rPr lang="en-US" dirty="0"/>
              <a:t>Figure 12.8: Plutchik’s Emotions and Their Corresponding Evolutionary Motives</a:t>
            </a:r>
            <a:br>
              <a:rPr lang="en-US" dirty="0"/>
            </a:br>
            <a:r>
              <a:rPr lang="en-US" dirty="0"/>
              <a:t>…</a:t>
            </a:r>
            <a:r>
              <a:rPr lang="en-US" sz="2800" i="1" dirty="0"/>
              <a:t>and they have neural correlates </a:t>
            </a:r>
            <a:br>
              <a:rPr lang="en-US" dirty="0"/>
            </a:br>
            <a:endParaRPr lang="en-US" b="1" i="0" u="none" strike="noStrike" cap="none" dirty="0">
              <a:solidFill>
                <a:srgbClr val="007FA3"/>
              </a:solidFill>
              <a:sym typeface="Times New Roman"/>
            </a:endParaRPr>
          </a:p>
        </p:txBody>
      </p:sp>
      <p:pic>
        <p:nvPicPr>
          <p:cNvPr id="1026" name="Picture 2" descr="The motives in the diagram are to be dragged and dropped into the correct emotion they represent. The emotions shown are as follows:&#10;  ◦Anger ◦ Anticipation ◦ Disgust ◦ Fear ◦ Joy ◦ Sadness ◦ Surprise ◦ Trust The motives shown are as follows: ◦ Destruction ◦ Exploration ◦ Rejection ◦ Protection ◦ Reproduction ◦ Reunion ◦ Orientation ◦ Affiliation"/>
          <p:cNvPicPr>
            <a:picLocks noChangeAspect="1" noChangeArrowheads="1"/>
          </p:cNvPicPr>
          <p:nvPr/>
        </p:nvPicPr>
        <p:blipFill>
          <a:blip r:embed="rId3"/>
          <a:srcRect/>
          <a:stretch>
            <a:fillRect/>
          </a:stretch>
        </p:blipFill>
        <p:spPr bwMode="auto">
          <a:xfrm>
            <a:off x="762794" y="1828800"/>
            <a:ext cx="7618412" cy="2679700"/>
          </a:xfrm>
          <a:prstGeom prst="rect">
            <a:avLst/>
          </a:prstGeom>
          <a:noFill/>
        </p:spPr>
      </p:pic>
      <p:sp>
        <p:nvSpPr>
          <p:cNvPr id="2" name="Slide Number Placeholder 1">
            <a:extLst>
              <a:ext uri="{FF2B5EF4-FFF2-40B4-BE49-F238E27FC236}">
                <a16:creationId xmlns:a16="http://schemas.microsoft.com/office/drawing/2014/main" id="{5E289823-E7D6-4FE1-85BE-7D07463D50A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14400"/>
          </a:xfrm>
          <a:prstGeom prst="rect">
            <a:avLst/>
          </a:prstGeom>
          <a:noFill/>
          <a:ln>
            <a:noFill/>
          </a:ln>
        </p:spPr>
        <p:txBody>
          <a:bodyPr lIns="0" tIns="0" rIns="0" bIns="0" anchor="b" anchorCtr="0">
            <a:noAutofit/>
          </a:bodyPr>
          <a:lstStyle/>
          <a:p>
            <a:pPr indent="-256032"/>
            <a:r>
              <a:rPr lang="en-US" dirty="0"/>
              <a:t>12.8: What Is the Purpose of Emotions?</a:t>
            </a:r>
          </a:p>
        </p:txBody>
      </p:sp>
      <p:sp>
        <p:nvSpPr>
          <p:cNvPr id="122" name="Shape 122"/>
          <p:cNvSpPr txBox="1">
            <a:spLocks noGrp="1"/>
          </p:cNvSpPr>
          <p:nvPr>
            <p:ph type="body" idx="1"/>
          </p:nvPr>
        </p:nvSpPr>
        <p:spPr>
          <a:xfrm>
            <a:off x="457200" y="1036637"/>
            <a:ext cx="8229600" cy="4983163"/>
          </a:xfrm>
          <a:prstGeom prst="rect">
            <a:avLst/>
          </a:prstGeom>
          <a:noFill/>
          <a:ln>
            <a:noFill/>
          </a:ln>
        </p:spPr>
        <p:txBody>
          <a:bodyPr lIns="0" tIns="0" rIns="0" bIns="0" anchor="t" anchorCtr="0">
            <a:noAutofit/>
          </a:bodyPr>
          <a:lstStyle/>
          <a:p>
            <a:pPr indent="-256032">
              <a:spcBef>
                <a:spcPts val="0"/>
              </a:spcBef>
            </a:pPr>
            <a:r>
              <a:rPr lang="en-US" dirty="0"/>
              <a:t>12.8:  </a:t>
            </a:r>
            <a:r>
              <a:rPr lang="en-IN" dirty="0"/>
              <a:t>What is the purpose of emotions?</a:t>
            </a:r>
            <a:endParaRPr lang="en-IN" sz="2400" dirty="0"/>
          </a:p>
          <a:p>
            <a:pPr lvl="2">
              <a:buFont typeface="Arial" pitchFamily="34" charset="0"/>
              <a:buChar char="•"/>
            </a:pPr>
            <a:r>
              <a:rPr lang="en-IN" dirty="0"/>
              <a:t>Feedback</a:t>
            </a:r>
          </a:p>
          <a:p>
            <a:pPr lvl="2">
              <a:buFont typeface="Arial" pitchFamily="34" charset="0"/>
              <a:buChar char="•"/>
            </a:pPr>
            <a:r>
              <a:rPr lang="en-IN" dirty="0"/>
              <a:t>Belongingness</a:t>
            </a:r>
          </a:p>
          <a:p>
            <a:pPr lvl="2">
              <a:buFont typeface="Arial" pitchFamily="34" charset="0"/>
              <a:buChar char="•"/>
            </a:pPr>
            <a:r>
              <a:rPr lang="en-IN" dirty="0"/>
              <a:t>Thinking</a:t>
            </a:r>
          </a:p>
          <a:p>
            <a:pPr lvl="2">
              <a:buFont typeface="Arial" pitchFamily="34" charset="0"/>
              <a:buChar char="•"/>
            </a:pPr>
            <a:r>
              <a:rPr lang="en-IN" dirty="0"/>
              <a:t>Behaviour</a:t>
            </a:r>
            <a:endParaRPr lang="en-US" dirty="0"/>
          </a:p>
          <a:p>
            <a:pPr lvl="2">
              <a:buNone/>
            </a:pPr>
            <a:endParaRPr lang="en-US" dirty="0"/>
          </a:p>
          <a:p>
            <a:pPr indent="-256032">
              <a:spcBef>
                <a:spcPts val="0"/>
              </a:spcBef>
            </a:pPr>
            <a:r>
              <a:rPr lang="en-US" dirty="0"/>
              <a:t>12.8.1:  </a:t>
            </a:r>
            <a:r>
              <a:rPr lang="en-IN" dirty="0"/>
              <a:t>How do emotions provide feedback?</a:t>
            </a:r>
            <a:endParaRPr lang="en-IN" sz="2400" dirty="0"/>
          </a:p>
          <a:p>
            <a:pPr lvl="2">
              <a:buFont typeface="Arial" pitchFamily="34" charset="0"/>
              <a:buChar char="•"/>
            </a:pPr>
            <a:r>
              <a:rPr lang="en-IN" dirty="0"/>
              <a:t>How well we are doing at our goals</a:t>
            </a:r>
          </a:p>
          <a:p>
            <a:pPr lvl="2">
              <a:buFont typeface="Arial" pitchFamily="34" charset="0"/>
              <a:buChar char="•"/>
            </a:pPr>
            <a:r>
              <a:rPr lang="en-IN" dirty="0"/>
              <a:t>Meta-monitoring loop (</a:t>
            </a:r>
            <a:r>
              <a:rPr lang="en-IN" i="1" dirty="0"/>
              <a:t>feedback in TOTE</a:t>
            </a:r>
            <a:r>
              <a:rPr lang="en-IN" dirty="0"/>
              <a:t>)</a:t>
            </a:r>
            <a:endParaRPr lang="en-US" dirty="0"/>
          </a:p>
          <a:p>
            <a:pPr lvl="1"/>
            <a:endParaRPr lang="en-IN" dirty="0"/>
          </a:p>
          <a:p>
            <a:pPr lvl="1"/>
            <a:r>
              <a:rPr lang="en-IN" dirty="0"/>
              <a:t>Implications of the meta-monitoring loop</a:t>
            </a:r>
            <a:endParaRPr lang="en-IN" sz="2400" dirty="0"/>
          </a:p>
          <a:p>
            <a:pPr lvl="2">
              <a:buFont typeface="Arial" pitchFamily="34" charset="0"/>
              <a:buChar char="•"/>
            </a:pPr>
            <a:r>
              <a:rPr lang="en-IN" dirty="0"/>
              <a:t>Feeling good even when the goal hasn’t been achieved An immediate reduction in effort following good goal progress</a:t>
            </a:r>
            <a:endParaRPr lang="en-US" dirty="0"/>
          </a:p>
          <a:p>
            <a:pPr marL="1016000" lvl="2" indent="0">
              <a:buNone/>
            </a:pPr>
            <a:endParaRPr lang="en-US" dirty="0"/>
          </a:p>
        </p:txBody>
      </p:sp>
      <p:sp>
        <p:nvSpPr>
          <p:cNvPr id="2" name="Slide Number Placeholder 1">
            <a:extLst>
              <a:ext uri="{FF2B5EF4-FFF2-40B4-BE49-F238E27FC236}">
                <a16:creationId xmlns:a16="http://schemas.microsoft.com/office/drawing/2014/main" id="{90D50FC4-008C-48C2-ADCD-328B7E8806E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18</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39700"/>
            <a:ext cx="8229600" cy="914400"/>
          </a:xfrm>
          <a:prstGeom prst="rect">
            <a:avLst/>
          </a:prstGeom>
          <a:noFill/>
          <a:ln>
            <a:noFill/>
          </a:ln>
        </p:spPr>
        <p:txBody>
          <a:bodyPr lIns="0" tIns="0" rIns="0" bIns="0" anchor="b" anchorCtr="0">
            <a:noAutofit/>
          </a:bodyPr>
          <a:lstStyle/>
          <a:p>
            <a:pPr indent="-256032"/>
            <a:r>
              <a:rPr lang="en-US" dirty="0"/>
              <a:t>12.7: What Types of Emotions Are There?</a:t>
            </a:r>
          </a:p>
        </p:txBody>
      </p:sp>
      <p:sp>
        <p:nvSpPr>
          <p:cNvPr id="122" name="Shape 122"/>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indent="-256032">
              <a:spcBef>
                <a:spcPts val="0"/>
              </a:spcBef>
            </a:pPr>
            <a:r>
              <a:rPr lang="en-US" dirty="0"/>
              <a:t>12.7.2: Positive Emotions v. Negative Emotions</a:t>
            </a:r>
          </a:p>
          <a:p>
            <a:pPr indent="-256032">
              <a:spcBef>
                <a:spcPts val="0"/>
              </a:spcBef>
              <a:buNone/>
            </a:pPr>
            <a:endParaRPr lang="en-US" dirty="0"/>
          </a:p>
          <a:p>
            <a:pPr indent="-256032">
              <a:spcBef>
                <a:spcPts val="0"/>
              </a:spcBef>
            </a:pPr>
            <a:r>
              <a:rPr lang="en-US" dirty="0"/>
              <a:t>  </a:t>
            </a:r>
            <a:r>
              <a:rPr lang="en-IN" dirty="0"/>
              <a:t> Negative emotions - &gt;</a:t>
            </a:r>
          </a:p>
          <a:p>
            <a:pPr lvl="3">
              <a:buFont typeface="Arial" pitchFamily="34" charset="0"/>
              <a:buChar char="•"/>
            </a:pPr>
            <a:r>
              <a:rPr lang="en-IN" dirty="0"/>
              <a:t>Specific responses </a:t>
            </a:r>
          </a:p>
          <a:p>
            <a:pPr lvl="3">
              <a:buFont typeface="Arial" pitchFamily="34" charset="0"/>
              <a:buChar char="•"/>
            </a:pPr>
            <a:r>
              <a:rPr lang="en-IN" dirty="0"/>
              <a:t>Physical responses</a:t>
            </a:r>
          </a:p>
          <a:p>
            <a:pPr lvl="1">
              <a:buFont typeface="Arial" pitchFamily="34" charset="0"/>
              <a:buChar char="•"/>
            </a:pPr>
            <a:r>
              <a:rPr lang="en-IN" dirty="0"/>
              <a:t>Positive emotions -&gt; </a:t>
            </a:r>
          </a:p>
          <a:p>
            <a:pPr lvl="3">
              <a:buFont typeface="Arial" pitchFamily="34" charset="0"/>
              <a:buChar char="•"/>
            </a:pPr>
            <a:r>
              <a:rPr lang="en-IN" dirty="0"/>
              <a:t>Non-specific responses</a:t>
            </a:r>
          </a:p>
          <a:p>
            <a:pPr lvl="3">
              <a:buFont typeface="Arial" pitchFamily="34" charset="0"/>
              <a:buChar char="•"/>
            </a:pPr>
            <a:r>
              <a:rPr lang="en-IN" dirty="0"/>
              <a:t>Cognitive responses</a:t>
            </a:r>
          </a:p>
          <a:p>
            <a:pPr lvl="1"/>
            <a:endParaRPr lang="en-IN" dirty="0"/>
          </a:p>
          <a:p>
            <a:pPr lvl="1"/>
            <a:r>
              <a:rPr lang="en-IN" dirty="0"/>
              <a:t>How do positive emotions motivate us?</a:t>
            </a:r>
            <a:endParaRPr lang="en-IN" sz="2400" dirty="0"/>
          </a:p>
          <a:p>
            <a:pPr lvl="2">
              <a:buFont typeface="Arial" pitchFamily="34" charset="0"/>
              <a:buChar char="•"/>
            </a:pPr>
            <a:r>
              <a:rPr lang="en-IN" dirty="0"/>
              <a:t>Fredrickson’s broaden-and-build theory</a:t>
            </a:r>
          </a:p>
          <a:p>
            <a:pPr lvl="2">
              <a:buFont typeface="Arial" pitchFamily="34" charset="0"/>
              <a:buChar char="•"/>
            </a:pPr>
            <a:r>
              <a:rPr lang="en-IN" dirty="0"/>
              <a:t>Positive emotions help to:</a:t>
            </a:r>
          </a:p>
          <a:p>
            <a:pPr lvl="3">
              <a:buFont typeface="Arial" pitchFamily="34" charset="0"/>
              <a:buChar char="•"/>
            </a:pPr>
            <a:r>
              <a:rPr lang="en-IN" dirty="0"/>
              <a:t>broaden our attention and thoughts</a:t>
            </a:r>
          </a:p>
          <a:p>
            <a:pPr lvl="3">
              <a:buFont typeface="Arial" pitchFamily="34" charset="0"/>
              <a:buChar char="•"/>
            </a:pPr>
            <a:r>
              <a:rPr lang="en-IN" dirty="0"/>
              <a:t>build resources.</a:t>
            </a:r>
            <a:endParaRPr lang="en-US" dirty="0"/>
          </a:p>
          <a:p>
            <a:pPr marL="1016000" lvl="2" indent="0">
              <a:buNone/>
            </a:pPr>
            <a:endParaRPr lang="en-US" dirty="0"/>
          </a:p>
        </p:txBody>
      </p:sp>
      <p:sp>
        <p:nvSpPr>
          <p:cNvPr id="2" name="Slide Number Placeholder 1">
            <a:extLst>
              <a:ext uri="{FF2B5EF4-FFF2-40B4-BE49-F238E27FC236}">
                <a16:creationId xmlns:a16="http://schemas.microsoft.com/office/drawing/2014/main" id="{6657C174-75C3-4E83-B6E0-CD5C2E1B5EE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19</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 Chapter 12 Emotions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143001"/>
            <a:ext cx="8229600" cy="4800600"/>
          </a:xfrm>
          <a:prstGeom prst="rect">
            <a:avLst/>
          </a:prstGeom>
          <a:noFill/>
          <a:ln>
            <a:noFill/>
          </a:ln>
        </p:spPr>
        <p:txBody>
          <a:bodyPr lIns="0" tIns="0" rIns="0" bIns="0" anchor="t" anchorCtr="0">
            <a:noAutofit/>
          </a:bodyPr>
          <a:lstStyle/>
          <a:p>
            <a:pPr lvl="1"/>
            <a:r>
              <a:rPr lang="en-US" dirty="0"/>
              <a:t> emotion, affect, and mood</a:t>
            </a:r>
            <a:endParaRPr lang="en-IN" sz="2400" dirty="0"/>
          </a:p>
          <a:p>
            <a:pPr lvl="1"/>
            <a:r>
              <a:rPr lang="en-US" dirty="0"/>
              <a:t> relationships: thoughts, emotions, and behavior</a:t>
            </a:r>
            <a:endParaRPr lang="en-IN" sz="2400" dirty="0"/>
          </a:p>
          <a:p>
            <a:pPr lvl="1"/>
            <a:r>
              <a:rPr lang="en-US" dirty="0"/>
              <a:t> </a:t>
            </a:r>
            <a:r>
              <a:rPr lang="en-US" b="1" dirty="0"/>
              <a:t>biological</a:t>
            </a:r>
            <a:r>
              <a:rPr lang="en-US" dirty="0"/>
              <a:t> theories  </a:t>
            </a:r>
            <a:r>
              <a:rPr lang="en-US" i="1" dirty="0"/>
              <a:t>(James-Lange, Cannon Bard)</a:t>
            </a:r>
            <a:endParaRPr lang="en-IN" sz="2400" i="1" dirty="0"/>
          </a:p>
          <a:p>
            <a:pPr lvl="1"/>
            <a:r>
              <a:rPr lang="en-US" dirty="0"/>
              <a:t> </a:t>
            </a:r>
            <a:r>
              <a:rPr lang="en-US" b="1" dirty="0"/>
              <a:t>cognitive</a:t>
            </a:r>
            <a:r>
              <a:rPr lang="en-US" dirty="0"/>
              <a:t> theories  </a:t>
            </a:r>
            <a:r>
              <a:rPr lang="en-US" i="1" dirty="0"/>
              <a:t>(Schachter’s cognitive labeling)</a:t>
            </a:r>
            <a:endParaRPr lang="en-IN" sz="2400" i="1" dirty="0"/>
          </a:p>
          <a:p>
            <a:pPr lvl="1"/>
            <a:r>
              <a:rPr lang="en-US" dirty="0"/>
              <a:t>  cognition or emotion – which comes first?</a:t>
            </a:r>
          </a:p>
          <a:p>
            <a:pPr lvl="2"/>
            <a:r>
              <a:rPr lang="en-US" sz="1400" dirty="0"/>
              <a:t>Lazarus – Cognitive appraisal theory</a:t>
            </a:r>
          </a:p>
          <a:p>
            <a:pPr lvl="2"/>
            <a:r>
              <a:rPr lang="en-US" sz="1400" dirty="0"/>
              <a:t>Zajonc – automatically prefer things (mere exposure)</a:t>
            </a:r>
          </a:p>
          <a:p>
            <a:pPr lvl="2"/>
            <a:r>
              <a:rPr lang="en-US" sz="1400" dirty="0"/>
              <a:t>Plutchik – both occur in a Circular sequence</a:t>
            </a:r>
            <a:endParaRPr lang="en-IN" sz="1800" dirty="0"/>
          </a:p>
          <a:p>
            <a:pPr lvl="1"/>
            <a:r>
              <a:rPr lang="en-US" dirty="0"/>
              <a:t>  neuroscience  </a:t>
            </a:r>
            <a:r>
              <a:rPr lang="en-US" i="1" dirty="0"/>
              <a:t>(ACC and amygdala)</a:t>
            </a:r>
          </a:p>
          <a:p>
            <a:pPr lvl="2"/>
            <a:r>
              <a:rPr lang="en-US" dirty="0"/>
              <a:t> the physiological sources of emotions and cognitions</a:t>
            </a:r>
            <a:endParaRPr lang="en-IN" sz="2400" dirty="0"/>
          </a:p>
          <a:p>
            <a:pPr lvl="1"/>
            <a:r>
              <a:rPr lang="en-US" dirty="0"/>
              <a:t> the </a:t>
            </a:r>
            <a:r>
              <a:rPr lang="en-US" b="1" dirty="0"/>
              <a:t>types of emotions</a:t>
            </a:r>
            <a:endParaRPr lang="en-IN" sz="2400" b="1" dirty="0"/>
          </a:p>
          <a:p>
            <a:pPr lvl="1"/>
            <a:r>
              <a:rPr lang="en-US" dirty="0"/>
              <a:t> </a:t>
            </a:r>
            <a:r>
              <a:rPr lang="en-US" b="1" dirty="0"/>
              <a:t>purpose</a:t>
            </a:r>
            <a:r>
              <a:rPr lang="en-US" dirty="0"/>
              <a:t> for emotions</a:t>
            </a:r>
          </a:p>
          <a:p>
            <a:pPr lvl="2"/>
            <a:r>
              <a:rPr lang="en-US" dirty="0"/>
              <a:t>Feedback, belongingness, guide thinking</a:t>
            </a:r>
            <a:endParaRPr lang="en-IN" dirty="0"/>
          </a:p>
          <a:p>
            <a:pPr lvl="1"/>
            <a:r>
              <a:rPr lang="en-US" dirty="0"/>
              <a:t>  emotion </a:t>
            </a:r>
            <a:r>
              <a:rPr lang="en-US" b="1" dirty="0"/>
              <a:t>regulation</a:t>
            </a:r>
          </a:p>
          <a:p>
            <a:pPr lvl="2"/>
            <a:r>
              <a:rPr lang="en-US" b="1" i="0" u="none" strike="noStrike" cap="none" dirty="0">
                <a:solidFill>
                  <a:schemeClr val="dk1"/>
                </a:solidFill>
                <a:latin typeface="Arial"/>
                <a:ea typeface="Arial"/>
                <a:cs typeface="Arial"/>
                <a:sym typeface="Arial"/>
              </a:rPr>
              <a:t>Situation sele</a:t>
            </a:r>
            <a:r>
              <a:rPr lang="en-US" b="1" dirty="0"/>
              <a:t>ction / modification</a:t>
            </a:r>
          </a:p>
          <a:p>
            <a:pPr lvl="2"/>
            <a:r>
              <a:rPr lang="en-US" b="1" i="0" u="none" strike="noStrike" cap="none" dirty="0">
                <a:solidFill>
                  <a:schemeClr val="dk1"/>
                </a:solidFill>
                <a:latin typeface="Arial"/>
                <a:ea typeface="Arial"/>
                <a:cs typeface="Arial"/>
                <a:sym typeface="Arial"/>
              </a:rPr>
              <a:t>Attentional deployment</a:t>
            </a:r>
            <a:endParaRPr lang="en-US" b="1" dirty="0"/>
          </a:p>
          <a:p>
            <a:pPr lvl="2"/>
            <a:r>
              <a:rPr lang="en-US" b="1" i="0" u="none" strike="noStrike" cap="none" dirty="0">
                <a:solidFill>
                  <a:schemeClr val="dk1"/>
                </a:solidFill>
                <a:latin typeface="Arial"/>
                <a:ea typeface="Arial"/>
                <a:cs typeface="Arial"/>
                <a:sym typeface="Arial"/>
              </a:rPr>
              <a:t>Reappraise</a:t>
            </a:r>
          </a:p>
        </p:txBody>
      </p:sp>
      <p:sp>
        <p:nvSpPr>
          <p:cNvPr id="2" name="Slide Number Placeholder 1">
            <a:extLst>
              <a:ext uri="{FF2B5EF4-FFF2-40B4-BE49-F238E27FC236}">
                <a16:creationId xmlns:a16="http://schemas.microsoft.com/office/drawing/2014/main" id="{0190EB1A-15CD-4626-B01E-70212DB4583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2</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8587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14400"/>
          </a:xfrm>
          <a:prstGeom prst="rect">
            <a:avLst/>
          </a:prstGeom>
          <a:noFill/>
          <a:ln>
            <a:noFill/>
          </a:ln>
        </p:spPr>
        <p:txBody>
          <a:bodyPr lIns="0" tIns="0" rIns="0" bIns="0" anchor="b" anchorCtr="0">
            <a:noAutofit/>
          </a:bodyPr>
          <a:lstStyle/>
          <a:p>
            <a:pPr indent="-256032"/>
            <a:r>
              <a:rPr lang="en-US" dirty="0"/>
              <a:t>12.8: What Is the Purpose of Emotions?</a:t>
            </a:r>
          </a:p>
        </p:txBody>
      </p:sp>
      <p:sp>
        <p:nvSpPr>
          <p:cNvPr id="122" name="Shape 122"/>
          <p:cNvSpPr txBox="1">
            <a:spLocks noGrp="1"/>
          </p:cNvSpPr>
          <p:nvPr>
            <p:ph type="body" idx="1"/>
          </p:nvPr>
        </p:nvSpPr>
        <p:spPr>
          <a:xfrm>
            <a:off x="457200" y="1036637"/>
            <a:ext cx="8229600" cy="5135563"/>
          </a:xfrm>
          <a:prstGeom prst="rect">
            <a:avLst/>
          </a:prstGeom>
          <a:noFill/>
          <a:ln>
            <a:noFill/>
          </a:ln>
        </p:spPr>
        <p:txBody>
          <a:bodyPr lIns="0" tIns="0" rIns="0" bIns="0" anchor="t" anchorCtr="0">
            <a:noAutofit/>
          </a:bodyPr>
          <a:lstStyle/>
          <a:p>
            <a:pPr indent="-256032">
              <a:spcBef>
                <a:spcPts val="0"/>
              </a:spcBef>
            </a:pPr>
            <a:r>
              <a:rPr lang="en-US" dirty="0"/>
              <a:t>12.8.2: Emotions Promote Belongingness</a:t>
            </a:r>
          </a:p>
          <a:p>
            <a:pPr indent="-256032">
              <a:spcBef>
                <a:spcPts val="0"/>
              </a:spcBef>
              <a:buNone/>
            </a:pPr>
            <a:endParaRPr lang="en-US" dirty="0"/>
          </a:p>
          <a:p>
            <a:pPr indent="-256032">
              <a:spcBef>
                <a:spcPts val="0"/>
              </a:spcBef>
            </a:pPr>
            <a:r>
              <a:rPr lang="en-US" dirty="0"/>
              <a:t>12.8.2: Analyze how emotions promote </a:t>
            </a:r>
            <a:r>
              <a:rPr lang="en-US" b="1" dirty="0"/>
              <a:t>belongingness</a:t>
            </a:r>
          </a:p>
          <a:p>
            <a:pPr lvl="1"/>
            <a:endParaRPr lang="en-IN" dirty="0"/>
          </a:p>
          <a:p>
            <a:pPr lvl="1"/>
            <a:r>
              <a:rPr lang="en-IN" dirty="0"/>
              <a:t>How do emotions promote belongingness?</a:t>
            </a:r>
            <a:endParaRPr lang="en-IN" sz="2400" dirty="0"/>
          </a:p>
          <a:p>
            <a:pPr lvl="2">
              <a:buFont typeface="Arial" pitchFamily="34" charset="0"/>
              <a:buChar char="•"/>
            </a:pPr>
            <a:r>
              <a:rPr lang="en-IN" dirty="0"/>
              <a:t>Communicate feelings to others</a:t>
            </a:r>
          </a:p>
          <a:p>
            <a:pPr lvl="2">
              <a:buFont typeface="Arial" pitchFamily="34" charset="0"/>
              <a:buChar char="•"/>
            </a:pPr>
            <a:r>
              <a:rPr lang="en-IN" dirty="0"/>
              <a:t>Creating and maintaining relationships</a:t>
            </a:r>
          </a:p>
          <a:p>
            <a:pPr lvl="2">
              <a:buFont typeface="Arial" pitchFamily="34" charset="0"/>
              <a:buChar char="•"/>
            </a:pPr>
            <a:r>
              <a:rPr lang="en-IN" dirty="0"/>
              <a:t>Emotion contagion </a:t>
            </a:r>
            <a:r>
              <a:rPr lang="en-IN" b="1" i="1" dirty="0">
                <a:solidFill>
                  <a:schemeClr val="accent2"/>
                </a:solidFill>
              </a:rPr>
              <a:t>(give an example you experienced)</a:t>
            </a:r>
          </a:p>
          <a:p>
            <a:pPr lvl="2">
              <a:buNone/>
            </a:pPr>
            <a:endParaRPr lang="en-US" dirty="0"/>
          </a:p>
          <a:p>
            <a:pPr indent="-256032">
              <a:spcBef>
                <a:spcPts val="0"/>
              </a:spcBef>
            </a:pPr>
            <a:r>
              <a:rPr lang="en-US" dirty="0"/>
              <a:t>12.8.3: Emotions </a:t>
            </a:r>
            <a:r>
              <a:rPr lang="en-US" b="1" dirty="0"/>
              <a:t>Guide Thinking</a:t>
            </a:r>
          </a:p>
          <a:p>
            <a:pPr lvl="1"/>
            <a:r>
              <a:rPr lang="en-IN" dirty="0"/>
              <a:t>Positive emotions—“dumbing down”</a:t>
            </a:r>
          </a:p>
          <a:p>
            <a:pPr lvl="2">
              <a:buFont typeface="Arial" pitchFamily="34" charset="0"/>
              <a:buChar char="•"/>
            </a:pPr>
            <a:r>
              <a:rPr lang="en-IN" dirty="0"/>
              <a:t>Negative emotions—”attend to details more)</a:t>
            </a:r>
          </a:p>
          <a:p>
            <a:pPr marL="1473200" lvl="3" indent="0">
              <a:buNone/>
            </a:pPr>
            <a:r>
              <a:rPr lang="en-IN" b="1" i="1" dirty="0">
                <a:solidFill>
                  <a:schemeClr val="accent2"/>
                </a:solidFill>
              </a:rPr>
              <a:t>Can this partly explain why we become increasingly more politically polarized?</a:t>
            </a:r>
            <a:endParaRPr lang="en-US" b="1" i="1" dirty="0">
              <a:solidFill>
                <a:schemeClr val="accent2"/>
              </a:solidFill>
            </a:endParaRPr>
          </a:p>
          <a:p>
            <a:pPr lvl="1"/>
            <a:r>
              <a:rPr lang="en-IN" dirty="0"/>
              <a:t>Feelings-as-information theory</a:t>
            </a:r>
            <a:endParaRPr lang="en-IN" sz="2400" dirty="0"/>
          </a:p>
          <a:p>
            <a:pPr lvl="2">
              <a:buFont typeface="Arial" pitchFamily="34" charset="0"/>
              <a:buChar char="•"/>
            </a:pPr>
            <a:r>
              <a:rPr lang="en-IN" dirty="0"/>
              <a:t>We make judgments by asking how we feel about something.</a:t>
            </a:r>
          </a:p>
          <a:p>
            <a:pPr lvl="2">
              <a:buFont typeface="Arial" pitchFamily="34" charset="0"/>
              <a:buChar char="•"/>
            </a:pPr>
            <a:r>
              <a:rPr lang="en-IN" dirty="0"/>
              <a:t>Life satisfaction (</a:t>
            </a:r>
            <a:r>
              <a:rPr lang="en-IN" b="1" i="1" dirty="0">
                <a:solidFill>
                  <a:schemeClr val="accent2"/>
                </a:solidFill>
              </a:rPr>
              <a:t>how has COVID 19 affected your Life Satisfaction?</a:t>
            </a:r>
            <a:endParaRPr lang="en-US" b="1" i="1" dirty="0">
              <a:solidFill>
                <a:schemeClr val="accent2"/>
              </a:solidFill>
            </a:endParaRPr>
          </a:p>
          <a:p>
            <a:pPr marL="1016000" lvl="2" indent="0">
              <a:buNone/>
            </a:pPr>
            <a:endParaRPr lang="en-US" dirty="0"/>
          </a:p>
          <a:p>
            <a:pPr lvl="2">
              <a:buFont typeface="Arial" pitchFamily="34" charset="0"/>
              <a:buChar char="•"/>
            </a:pPr>
            <a:endParaRPr lang="en-US" dirty="0"/>
          </a:p>
        </p:txBody>
      </p:sp>
      <p:sp>
        <p:nvSpPr>
          <p:cNvPr id="2" name="Slide Number Placeholder 1">
            <a:extLst>
              <a:ext uri="{FF2B5EF4-FFF2-40B4-BE49-F238E27FC236}">
                <a16:creationId xmlns:a16="http://schemas.microsoft.com/office/drawing/2014/main" id="{6ABE7764-8D7B-407A-A4EE-D3AEA7353D7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20</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14400"/>
          </a:xfrm>
          <a:prstGeom prst="rect">
            <a:avLst/>
          </a:prstGeom>
          <a:noFill/>
          <a:ln>
            <a:noFill/>
          </a:ln>
        </p:spPr>
        <p:txBody>
          <a:bodyPr lIns="0" tIns="0" rIns="0" bIns="0" anchor="b" anchorCtr="0">
            <a:noAutofit/>
          </a:bodyPr>
          <a:lstStyle/>
          <a:p>
            <a:pPr indent="-256032"/>
            <a:r>
              <a:rPr lang="en-US" dirty="0"/>
              <a:t>12.8: What Is the Purpose of Emotions?</a:t>
            </a:r>
          </a:p>
        </p:txBody>
      </p:sp>
      <p:sp>
        <p:nvSpPr>
          <p:cNvPr id="122" name="Shape 122"/>
          <p:cNvSpPr txBox="1">
            <a:spLocks noGrp="1"/>
          </p:cNvSpPr>
          <p:nvPr>
            <p:ph type="body" idx="1"/>
          </p:nvPr>
        </p:nvSpPr>
        <p:spPr>
          <a:xfrm>
            <a:off x="457200" y="1036637"/>
            <a:ext cx="8229600" cy="5135563"/>
          </a:xfrm>
          <a:prstGeom prst="rect">
            <a:avLst/>
          </a:prstGeom>
          <a:noFill/>
          <a:ln>
            <a:noFill/>
          </a:ln>
        </p:spPr>
        <p:txBody>
          <a:bodyPr lIns="0" tIns="0" rIns="0" bIns="0" anchor="t" anchorCtr="0">
            <a:noAutofit/>
          </a:bodyPr>
          <a:lstStyle/>
          <a:p>
            <a:pPr indent="-256032">
              <a:spcBef>
                <a:spcPts val="0"/>
              </a:spcBef>
            </a:pPr>
            <a:r>
              <a:rPr lang="en-US" dirty="0"/>
              <a:t>12.8.4:  </a:t>
            </a:r>
            <a:r>
              <a:rPr lang="en-IN" dirty="0"/>
              <a:t>How do emotions guide </a:t>
            </a:r>
            <a:r>
              <a:rPr lang="en-IN" dirty="0" err="1"/>
              <a:t>behavior</a:t>
            </a:r>
            <a:r>
              <a:rPr lang="en-IN" dirty="0"/>
              <a:t>? </a:t>
            </a:r>
            <a:r>
              <a:rPr lang="en-IN" i="1" dirty="0"/>
              <a:t>Indirect influence</a:t>
            </a:r>
            <a:endParaRPr lang="en-US" i="1" dirty="0"/>
          </a:p>
          <a:p>
            <a:pPr lvl="1"/>
            <a:r>
              <a:rPr lang="en-IN" dirty="0"/>
              <a:t>Mood-as-input theory  (</a:t>
            </a:r>
            <a:r>
              <a:rPr lang="en-IN" b="1" dirty="0"/>
              <a:t>when to stop working on a task</a:t>
            </a:r>
            <a:r>
              <a:rPr lang="en-IN" dirty="0"/>
              <a:t>) –</a:t>
            </a:r>
            <a:r>
              <a:rPr lang="en-IN" i="1" dirty="0"/>
              <a:t>stop rules</a:t>
            </a:r>
            <a:endParaRPr lang="en-IN" sz="2400" i="1" dirty="0"/>
          </a:p>
          <a:p>
            <a:pPr lvl="2">
              <a:buFont typeface="Arial" pitchFamily="34" charset="0"/>
              <a:buChar char="•"/>
            </a:pPr>
            <a:r>
              <a:rPr lang="en-IN" dirty="0"/>
              <a:t>The </a:t>
            </a:r>
            <a:r>
              <a:rPr lang="en-IN" i="1" dirty="0"/>
              <a:t>subjective</a:t>
            </a:r>
            <a:r>
              <a:rPr lang="en-IN" dirty="0"/>
              <a:t> stop rule – “</a:t>
            </a:r>
            <a:r>
              <a:rPr lang="en-IN" i="1" dirty="0"/>
              <a:t>am I enjoying it?)</a:t>
            </a:r>
          </a:p>
          <a:p>
            <a:pPr lvl="3">
              <a:buFont typeface="Arial" pitchFamily="34" charset="0"/>
              <a:buChar char="•"/>
            </a:pPr>
            <a:r>
              <a:rPr lang="en-IN" dirty="0"/>
              <a:t>(positive   -&gt; continue) </a:t>
            </a:r>
          </a:p>
          <a:p>
            <a:pPr lvl="3">
              <a:buFont typeface="Arial" pitchFamily="34" charset="0"/>
              <a:buChar char="•"/>
            </a:pPr>
            <a:r>
              <a:rPr lang="en-IN" dirty="0"/>
              <a:t>(negative   -&gt; quit)</a:t>
            </a:r>
          </a:p>
          <a:p>
            <a:pPr lvl="2">
              <a:buFont typeface="Arial" pitchFamily="34" charset="0"/>
              <a:buChar char="•"/>
            </a:pPr>
            <a:r>
              <a:rPr lang="en-IN" dirty="0"/>
              <a:t>The </a:t>
            </a:r>
            <a:r>
              <a:rPr lang="en-IN" i="1" dirty="0"/>
              <a:t>objective</a:t>
            </a:r>
            <a:r>
              <a:rPr lang="en-IN" dirty="0"/>
              <a:t> stop rule – “</a:t>
            </a:r>
            <a:r>
              <a:rPr lang="en-IN" i="1" dirty="0"/>
              <a:t>have I reached my goal?”</a:t>
            </a:r>
          </a:p>
          <a:p>
            <a:pPr lvl="3">
              <a:buFont typeface="Arial" pitchFamily="34" charset="0"/>
              <a:buChar char="•"/>
            </a:pPr>
            <a:r>
              <a:rPr lang="en-IN" dirty="0"/>
              <a:t>(positive  -&gt; quit)</a:t>
            </a:r>
          </a:p>
          <a:p>
            <a:pPr lvl="3">
              <a:buFont typeface="Arial" pitchFamily="34" charset="0"/>
              <a:buChar char="•"/>
            </a:pPr>
            <a:r>
              <a:rPr lang="en-IN" dirty="0"/>
              <a:t>(negative -&gt; continue) </a:t>
            </a:r>
          </a:p>
          <a:p>
            <a:pPr lvl="1"/>
            <a:endParaRPr lang="en-IN" dirty="0"/>
          </a:p>
          <a:p>
            <a:pPr lvl="1"/>
            <a:r>
              <a:rPr lang="en-IN" dirty="0"/>
              <a:t>Affective forecasting – </a:t>
            </a:r>
            <a:r>
              <a:rPr lang="en-IN" i="1" dirty="0"/>
              <a:t>how you will feel (not very good at it)</a:t>
            </a:r>
            <a:endParaRPr lang="en-IN" sz="2400" i="1" dirty="0"/>
          </a:p>
          <a:p>
            <a:pPr lvl="2">
              <a:buFont typeface="Arial" pitchFamily="34" charset="0"/>
              <a:buChar char="•"/>
            </a:pPr>
            <a:r>
              <a:rPr lang="en-IN" dirty="0"/>
              <a:t> </a:t>
            </a:r>
            <a:r>
              <a:rPr lang="en-IN" i="1" dirty="0"/>
              <a:t>Predicting emotional feelings in the future</a:t>
            </a:r>
          </a:p>
          <a:p>
            <a:pPr lvl="2">
              <a:buFont typeface="Arial" pitchFamily="34" charset="0"/>
              <a:buChar char="•"/>
            </a:pPr>
            <a:r>
              <a:rPr lang="en-IN" dirty="0"/>
              <a:t>Cognitive biases</a:t>
            </a:r>
          </a:p>
          <a:p>
            <a:pPr lvl="3">
              <a:buFont typeface="Wingdings" pitchFamily="2" charset="2"/>
              <a:buChar char="§"/>
            </a:pPr>
            <a:r>
              <a:rPr lang="en-IN" dirty="0" err="1"/>
              <a:t>Focalism</a:t>
            </a:r>
            <a:r>
              <a:rPr lang="en-IN" dirty="0"/>
              <a:t> (</a:t>
            </a:r>
            <a:r>
              <a:rPr lang="en-IN" b="1" i="1" dirty="0"/>
              <a:t>focus too much on the single event)</a:t>
            </a:r>
          </a:p>
          <a:p>
            <a:pPr lvl="3">
              <a:buFont typeface="Wingdings" pitchFamily="2" charset="2"/>
              <a:buChar char="§"/>
            </a:pPr>
            <a:r>
              <a:rPr lang="en-IN" dirty="0"/>
              <a:t>Immune neglect (</a:t>
            </a:r>
            <a:r>
              <a:rPr lang="en-IN" b="1" i="1" dirty="0"/>
              <a:t>we have more resources than we think)</a:t>
            </a:r>
            <a:endParaRPr lang="en-US" b="1" i="1" dirty="0"/>
          </a:p>
          <a:p>
            <a:pPr lvl="2">
              <a:buFont typeface="Arial" pitchFamily="34" charset="0"/>
              <a:buChar char="•"/>
            </a:pPr>
            <a:endParaRPr lang="en-US" dirty="0"/>
          </a:p>
        </p:txBody>
      </p:sp>
      <p:sp>
        <p:nvSpPr>
          <p:cNvPr id="2" name="Slide Number Placeholder 1">
            <a:extLst>
              <a:ext uri="{FF2B5EF4-FFF2-40B4-BE49-F238E27FC236}">
                <a16:creationId xmlns:a16="http://schemas.microsoft.com/office/drawing/2014/main" id="{4E32010F-426D-486B-8FDC-019BB234F6B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21</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 y="685800"/>
            <a:ext cx="8229600" cy="990600"/>
          </a:xfrm>
          <a:prstGeom prst="rect">
            <a:avLst/>
          </a:prstGeom>
          <a:noFill/>
          <a:ln>
            <a:noFill/>
          </a:ln>
        </p:spPr>
        <p:txBody>
          <a:bodyPr lIns="0" tIns="0" rIns="0" bIns="0" anchor="b" anchorCtr="0">
            <a:noAutofit/>
          </a:bodyPr>
          <a:lstStyle/>
          <a:p>
            <a:pPr lvl="0">
              <a:buSzPct val="25000"/>
            </a:pPr>
            <a:r>
              <a:rPr lang="en-US" dirty="0"/>
              <a:t>Figure 12.9: Model of How Emotions Indirectly Guide Behavior </a:t>
            </a:r>
            <a:br>
              <a:rPr lang="en-US" dirty="0"/>
            </a:br>
            <a:endParaRPr lang="en-US" b="1" i="0" u="none" strike="noStrike" cap="none" dirty="0">
              <a:solidFill>
                <a:srgbClr val="007FA3"/>
              </a:solidFill>
              <a:sym typeface="Times New Roman"/>
            </a:endParaRPr>
          </a:p>
        </p:txBody>
      </p:sp>
      <p:pic>
        <p:nvPicPr>
          <p:cNvPr id="2" name="Picture 2" descr="Slide 1&#10;  A diagram shows:&#10;  Time 1: Stimulus&#10;  Slide 2&#10;  A diagram shows:&#10;  Time 1: Stimulus causing a behavior&#10;  Slide 3&#10;  A diagram shows:&#10;  Time 1: Stimulus causing a behavior and the behavior leading to a conscious emotion&#10;  Slide 4&#10;  A diagram shows:&#10;  Time 1: Stimulus causing a behavior and the behavior leading to a conscious emotion which creates affective memory&#10;  Slide 5&#10;  A diagram shows:&#10;  Time 1: Stimulus causing a behavior and the behavior leading to a conscious emotion which creates affective memory&#10;  Time 2: Stimulus&#10;  Slide 6&#10;  A diagram shows:&#10;  Time 1: Stimulus causing a behavior and the behavior leading to a conscious emotion which creates affective memory&#10;  Time 2: Stimulus causing automatic activation of affective memory&#10;  Slide 7&#10;  A diagram shows:&#10;  Time 1: Stimulus causing a behavior and the behavior leading to a conscious emotion which creates affective memory&#10;  Time 2: Stimulus causing automatic activation of affective memory which leads to a behavior"/>
          <p:cNvPicPr>
            <a:picLocks noChangeAspect="1" noChangeArrowheads="1"/>
          </p:cNvPicPr>
          <p:nvPr/>
        </p:nvPicPr>
        <p:blipFill>
          <a:blip r:embed="rId3"/>
          <a:srcRect/>
          <a:stretch>
            <a:fillRect/>
          </a:stretch>
        </p:blipFill>
        <p:spPr bwMode="auto">
          <a:xfrm>
            <a:off x="304801" y="1905000"/>
            <a:ext cx="8429958" cy="3587750"/>
          </a:xfrm>
          <a:prstGeom prst="rect">
            <a:avLst/>
          </a:prstGeom>
          <a:noFill/>
        </p:spPr>
      </p:pic>
      <p:sp>
        <p:nvSpPr>
          <p:cNvPr id="3" name="Slide Number Placeholder 2">
            <a:extLst>
              <a:ext uri="{FF2B5EF4-FFF2-40B4-BE49-F238E27FC236}">
                <a16:creationId xmlns:a16="http://schemas.microsoft.com/office/drawing/2014/main" id="{E0713785-DA39-4E36-BCAE-648E6D8C997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14400"/>
          </a:xfrm>
          <a:prstGeom prst="rect">
            <a:avLst/>
          </a:prstGeom>
          <a:noFill/>
          <a:ln>
            <a:noFill/>
          </a:ln>
        </p:spPr>
        <p:txBody>
          <a:bodyPr lIns="0" tIns="0" rIns="0" bIns="0" anchor="b" anchorCtr="0">
            <a:noAutofit/>
          </a:bodyPr>
          <a:lstStyle/>
          <a:p>
            <a:pPr indent="-256032"/>
            <a:r>
              <a:rPr lang="en-US" dirty="0"/>
              <a:t>12.9: Emotion Regulation</a:t>
            </a:r>
          </a:p>
        </p:txBody>
      </p:sp>
      <p:sp>
        <p:nvSpPr>
          <p:cNvPr id="122" name="Shape 122"/>
          <p:cNvSpPr txBox="1">
            <a:spLocks noGrp="1"/>
          </p:cNvSpPr>
          <p:nvPr>
            <p:ph type="body" idx="1"/>
          </p:nvPr>
        </p:nvSpPr>
        <p:spPr>
          <a:xfrm>
            <a:off x="457200" y="1036637"/>
            <a:ext cx="8229600" cy="4983163"/>
          </a:xfrm>
          <a:prstGeom prst="rect">
            <a:avLst/>
          </a:prstGeom>
          <a:noFill/>
          <a:ln>
            <a:noFill/>
          </a:ln>
        </p:spPr>
        <p:txBody>
          <a:bodyPr lIns="0" tIns="0" rIns="0" bIns="0" anchor="t" anchorCtr="0">
            <a:noAutofit/>
          </a:bodyPr>
          <a:lstStyle/>
          <a:p>
            <a:pPr indent="-256032">
              <a:spcBef>
                <a:spcPts val="0"/>
              </a:spcBef>
            </a:pPr>
            <a:r>
              <a:rPr lang="en-US" dirty="0"/>
              <a:t>12.9: Describe the importance of emotion regulation</a:t>
            </a:r>
          </a:p>
          <a:p>
            <a:pPr lvl="1"/>
            <a:r>
              <a:rPr lang="en-IN" dirty="0"/>
              <a:t>Emotion regulation</a:t>
            </a:r>
            <a:endParaRPr lang="en-IN" sz="2400" dirty="0"/>
          </a:p>
          <a:p>
            <a:pPr lvl="2">
              <a:buFont typeface="Arial" pitchFamily="34" charset="0"/>
              <a:buChar char="•"/>
            </a:pPr>
            <a:r>
              <a:rPr lang="en-IN" dirty="0"/>
              <a:t>How people try to influence which emotions they experience</a:t>
            </a:r>
            <a:endParaRPr lang="en-US" dirty="0"/>
          </a:p>
          <a:p>
            <a:pPr lvl="1"/>
            <a:r>
              <a:rPr lang="en-IN" dirty="0"/>
              <a:t>The modal model of emotion regulation (Gross and Thompson, 2007)</a:t>
            </a:r>
            <a:endParaRPr lang="en-IN" sz="2400" dirty="0"/>
          </a:p>
          <a:p>
            <a:pPr lvl="2">
              <a:buFont typeface="Arial" pitchFamily="34" charset="0"/>
              <a:buChar char="•"/>
            </a:pPr>
            <a:r>
              <a:rPr lang="fr-FR" dirty="0"/>
              <a:t>Situation </a:t>
            </a:r>
            <a:r>
              <a:rPr lang="fr-FR" dirty="0" err="1"/>
              <a:t>selection</a:t>
            </a:r>
            <a:r>
              <a:rPr lang="fr-FR" dirty="0"/>
              <a:t>  – </a:t>
            </a:r>
            <a:r>
              <a:rPr lang="fr-FR" i="1" dirty="0" err="1"/>
              <a:t>choose</a:t>
            </a:r>
            <a:r>
              <a:rPr lang="fr-FR" i="1" dirty="0"/>
              <a:t> one </a:t>
            </a:r>
            <a:r>
              <a:rPr lang="fr-FR" i="1" dirty="0" err="1"/>
              <a:t>you</a:t>
            </a:r>
            <a:r>
              <a:rPr lang="fr-FR" i="1" dirty="0"/>
              <a:t> </a:t>
            </a:r>
            <a:r>
              <a:rPr lang="fr-FR" i="1" dirty="0" err="1"/>
              <a:t>will</a:t>
            </a:r>
            <a:r>
              <a:rPr lang="fr-FR" i="1" dirty="0"/>
              <a:t> like</a:t>
            </a:r>
          </a:p>
          <a:p>
            <a:pPr lvl="2">
              <a:buFont typeface="Arial" pitchFamily="34" charset="0"/>
              <a:buChar char="•"/>
            </a:pPr>
            <a:r>
              <a:rPr lang="fr-FR" dirty="0"/>
              <a:t>Situation modification - </a:t>
            </a:r>
          </a:p>
          <a:p>
            <a:pPr lvl="2">
              <a:buFont typeface="Arial" pitchFamily="34" charset="0"/>
              <a:buChar char="•"/>
            </a:pPr>
            <a:r>
              <a:rPr lang="fr-FR" dirty="0" err="1"/>
              <a:t>Attentional</a:t>
            </a:r>
            <a:r>
              <a:rPr lang="fr-FR" dirty="0"/>
              <a:t> </a:t>
            </a:r>
            <a:r>
              <a:rPr lang="fr-FR" dirty="0" err="1"/>
              <a:t>deployment</a:t>
            </a:r>
            <a:r>
              <a:rPr lang="fr-FR" dirty="0"/>
              <a:t>  – </a:t>
            </a:r>
            <a:r>
              <a:rPr lang="fr-FR" i="1" dirty="0"/>
              <a:t>focus attention </a:t>
            </a:r>
            <a:r>
              <a:rPr lang="fr-FR" i="1" dirty="0" err="1"/>
              <a:t>elsewhere</a:t>
            </a:r>
            <a:r>
              <a:rPr lang="fr-FR" i="1" dirty="0"/>
              <a:t> (</a:t>
            </a:r>
            <a:r>
              <a:rPr lang="fr-FR" i="1" dirty="0" err="1"/>
              <a:t>headphones</a:t>
            </a:r>
            <a:r>
              <a:rPr lang="fr-FR" i="1" dirty="0"/>
              <a:t> at </a:t>
            </a:r>
            <a:r>
              <a:rPr lang="fr-FR" i="1" dirty="0" err="1"/>
              <a:t>dentist</a:t>
            </a:r>
            <a:r>
              <a:rPr lang="fr-FR" i="1" dirty="0"/>
              <a:t>)</a:t>
            </a:r>
          </a:p>
          <a:p>
            <a:pPr lvl="2">
              <a:buFont typeface="Arial" pitchFamily="34" charset="0"/>
              <a:buChar char="•"/>
            </a:pPr>
            <a:r>
              <a:rPr lang="fr-FR" dirty="0"/>
              <a:t>Cognitive change – </a:t>
            </a:r>
            <a:r>
              <a:rPr lang="fr-FR" i="1" dirty="0" err="1"/>
              <a:t>reappraise</a:t>
            </a:r>
            <a:r>
              <a:rPr lang="fr-FR" i="1" dirty="0"/>
              <a:t> the situation (</a:t>
            </a:r>
            <a:r>
              <a:rPr lang="fr-FR" i="1" dirty="0" err="1"/>
              <a:t>rationalize</a:t>
            </a:r>
            <a:r>
              <a:rPr lang="fr-FR" i="1" dirty="0"/>
              <a:t> </a:t>
            </a:r>
            <a:r>
              <a:rPr lang="fr-FR" i="1" dirty="0" err="1"/>
              <a:t>it</a:t>
            </a:r>
            <a:r>
              <a:rPr lang="fr-FR" i="1" dirty="0"/>
              <a:t>?)</a:t>
            </a:r>
          </a:p>
          <a:p>
            <a:pPr lvl="2">
              <a:buFont typeface="Arial" pitchFamily="34" charset="0"/>
              <a:buChar char="•"/>
            </a:pPr>
            <a:r>
              <a:rPr lang="fr-FR" dirty="0" err="1"/>
              <a:t>Response</a:t>
            </a:r>
            <a:r>
              <a:rPr lang="fr-FR" dirty="0"/>
              <a:t> modulation – </a:t>
            </a:r>
            <a:r>
              <a:rPr lang="fr-FR" i="1" dirty="0" err="1"/>
              <a:t>don’t</a:t>
            </a:r>
            <a:r>
              <a:rPr lang="fr-FR" i="1" dirty="0"/>
              <a:t> </a:t>
            </a:r>
            <a:r>
              <a:rPr lang="fr-FR" i="1" dirty="0" err="1"/>
              <a:t>be</a:t>
            </a:r>
            <a:r>
              <a:rPr lang="fr-FR" i="1" dirty="0"/>
              <a:t> </a:t>
            </a:r>
            <a:r>
              <a:rPr lang="fr-FR" i="1" dirty="0" err="1"/>
              <a:t>angry</a:t>
            </a:r>
            <a:r>
              <a:rPr lang="fr-FR" i="1" dirty="0"/>
              <a:t>, </a:t>
            </a:r>
            <a:r>
              <a:rPr lang="fr-FR" i="1" dirty="0" err="1"/>
              <a:t>meditate</a:t>
            </a:r>
            <a:endParaRPr lang="en-US" i="1" dirty="0"/>
          </a:p>
          <a:p>
            <a:pPr marL="1016000" lvl="2" indent="0">
              <a:buNone/>
            </a:pPr>
            <a:endParaRPr lang="en-US" dirty="0"/>
          </a:p>
        </p:txBody>
      </p:sp>
      <p:sp>
        <p:nvSpPr>
          <p:cNvPr id="2" name="Slide Number Placeholder 1">
            <a:extLst>
              <a:ext uri="{FF2B5EF4-FFF2-40B4-BE49-F238E27FC236}">
                <a16:creationId xmlns:a16="http://schemas.microsoft.com/office/drawing/2014/main" id="{7412E8B8-A7D0-4C39-A922-20CD6B2FA0FA}"/>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23</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2030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Emotions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dirty="0"/>
              <a:t>The difference between emotion, affect, and mood</a:t>
            </a:r>
            <a:endParaRPr lang="en-IN" sz="2400" dirty="0"/>
          </a:p>
          <a:p>
            <a:pPr lvl="1"/>
            <a:r>
              <a:rPr lang="en-US" dirty="0"/>
              <a:t>The relationship between thoughts, emotions, and behavior</a:t>
            </a:r>
            <a:endParaRPr lang="en-IN" sz="2400" dirty="0"/>
          </a:p>
          <a:p>
            <a:pPr lvl="1"/>
            <a:r>
              <a:rPr lang="en-US" dirty="0"/>
              <a:t>The biological theories put forth to explain emotion causality</a:t>
            </a:r>
            <a:endParaRPr lang="en-IN" sz="2400" dirty="0"/>
          </a:p>
          <a:p>
            <a:pPr lvl="1"/>
            <a:r>
              <a:rPr lang="en-US" dirty="0"/>
              <a:t>The cognitive theories put forth to explain emotion causality</a:t>
            </a:r>
            <a:endParaRPr lang="en-IN" sz="2400" dirty="0"/>
          </a:p>
          <a:p>
            <a:pPr lvl="1"/>
            <a:r>
              <a:rPr lang="en-US" dirty="0"/>
              <a:t>The debate on the question of whether cognition or emotion comes first</a:t>
            </a:r>
            <a:endParaRPr lang="en-IN" sz="2400" dirty="0"/>
          </a:p>
          <a:p>
            <a:pPr lvl="1"/>
            <a:r>
              <a:rPr lang="en-US" dirty="0"/>
              <a:t>The research work done in neuroscience to understand the sources of emotions and cognitions</a:t>
            </a:r>
            <a:endParaRPr lang="en-IN" sz="2400" dirty="0"/>
          </a:p>
          <a:p>
            <a:pPr lvl="1"/>
            <a:r>
              <a:rPr lang="en-US" dirty="0"/>
              <a:t>The difference between the types of emotions</a:t>
            </a:r>
            <a:endParaRPr lang="en-IN" sz="2400" dirty="0"/>
          </a:p>
          <a:p>
            <a:pPr lvl="1"/>
            <a:r>
              <a:rPr lang="en-US" dirty="0"/>
              <a:t>The purpose served by emotions</a:t>
            </a:r>
            <a:endParaRPr lang="en-IN" sz="2400" dirty="0"/>
          </a:p>
          <a:p>
            <a:pPr lvl="1"/>
            <a:r>
              <a:rPr lang="en-US" dirty="0"/>
              <a:t>The importance of emotion regulation</a:t>
            </a:r>
            <a:endParaRPr lang="en-US" sz="17100" b="0" i="0" u="none" strike="noStrike" cap="none"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C7688241-921D-481D-9871-BEF1428207E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24</a:t>
            </a:fld>
            <a:endParaRPr lang="en-US" sz="9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9757-1E29-4743-80B7-689ED6ABD936}"/>
              </a:ext>
            </a:extLst>
          </p:cNvPr>
          <p:cNvSpPr>
            <a:spLocks noGrp="1"/>
          </p:cNvSpPr>
          <p:nvPr>
            <p:ph type="title"/>
          </p:nvPr>
        </p:nvSpPr>
        <p:spPr/>
        <p:txBody>
          <a:bodyPr/>
          <a:lstStyle/>
          <a:p>
            <a:r>
              <a:rPr lang="en-US" dirty="0"/>
              <a:t>Lisa Nowak &amp;  Colleen Shipman</a:t>
            </a:r>
          </a:p>
        </p:txBody>
      </p:sp>
      <p:sp>
        <p:nvSpPr>
          <p:cNvPr id="3" name="Text Placeholder 2">
            <a:extLst>
              <a:ext uri="{FF2B5EF4-FFF2-40B4-BE49-F238E27FC236}">
                <a16:creationId xmlns:a16="http://schemas.microsoft.com/office/drawing/2014/main" id="{B17DB27E-CDB2-437E-95A3-9B036598B2E0}"/>
              </a:ext>
            </a:extLst>
          </p:cNvPr>
          <p:cNvSpPr>
            <a:spLocks noGrp="1"/>
          </p:cNvSpPr>
          <p:nvPr>
            <p:ph type="body" idx="1"/>
          </p:nvPr>
        </p:nvSpPr>
        <p:spPr>
          <a:xfrm>
            <a:off x="381000" y="1312650"/>
            <a:ext cx="8229600" cy="4432513"/>
          </a:xfrm>
        </p:spPr>
        <p:txBody>
          <a:bodyPr/>
          <a:lstStyle/>
          <a:p>
            <a:r>
              <a:rPr lang="en-US" sz="2000" dirty="0">
                <a:solidFill>
                  <a:schemeClr val="accent2"/>
                </a:solidFill>
              </a:rPr>
              <a:t>What were her emotions over a life time?</a:t>
            </a:r>
          </a:p>
        </p:txBody>
      </p:sp>
      <p:pic>
        <p:nvPicPr>
          <p:cNvPr id="7" name="Picture 6">
            <a:extLst>
              <a:ext uri="{FF2B5EF4-FFF2-40B4-BE49-F238E27FC236}">
                <a16:creationId xmlns:a16="http://schemas.microsoft.com/office/drawing/2014/main" id="{B502F1F5-3133-4710-B8FD-C8BABED15F49}"/>
              </a:ext>
            </a:extLst>
          </p:cNvPr>
          <p:cNvPicPr>
            <a:picLocks noChangeAspect="1"/>
          </p:cNvPicPr>
          <p:nvPr/>
        </p:nvPicPr>
        <p:blipFill>
          <a:blip r:embed="rId2"/>
          <a:stretch>
            <a:fillRect/>
          </a:stretch>
        </p:blipFill>
        <p:spPr>
          <a:xfrm>
            <a:off x="3352800" y="2209800"/>
            <a:ext cx="3276600" cy="3535363"/>
          </a:xfrm>
          <a:prstGeom prst="rect">
            <a:avLst/>
          </a:prstGeom>
        </p:spPr>
      </p:pic>
      <p:sp>
        <p:nvSpPr>
          <p:cNvPr id="8" name="Slide Number Placeholder 7">
            <a:extLst>
              <a:ext uri="{FF2B5EF4-FFF2-40B4-BE49-F238E27FC236}">
                <a16:creationId xmlns:a16="http://schemas.microsoft.com/office/drawing/2014/main" id="{AF1C5A99-05EE-4F1B-8C60-CBB3CD22E70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3</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9838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12.1: What Is an Emotion?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76800"/>
          </a:xfrm>
          <a:prstGeom prst="rect">
            <a:avLst/>
          </a:prstGeom>
          <a:noFill/>
          <a:ln>
            <a:noFill/>
          </a:ln>
        </p:spPr>
        <p:txBody>
          <a:bodyPr lIns="0" tIns="0" rIns="0" bIns="0" anchor="t" anchorCtr="0">
            <a:noAutofit/>
          </a:bodyPr>
          <a:lstStyle/>
          <a:p>
            <a:pPr lvl="1"/>
            <a:r>
              <a:rPr lang="en-US" sz="2000" dirty="0"/>
              <a:t> Emotion (slow)</a:t>
            </a:r>
            <a:endParaRPr lang="en-IN" sz="2000" dirty="0"/>
          </a:p>
          <a:p>
            <a:pPr lvl="2">
              <a:buFont typeface="Arial" pitchFamily="34" charset="0"/>
              <a:buChar char="•"/>
            </a:pPr>
            <a:r>
              <a:rPr lang="en-US" sz="2000" b="1" kern="1200" dirty="0"/>
              <a:t>conscious</a:t>
            </a:r>
            <a:r>
              <a:rPr lang="en-US" sz="2000" kern="1200" dirty="0"/>
              <a:t> </a:t>
            </a:r>
            <a:r>
              <a:rPr lang="en-US" sz="2000" i="1" kern="1200" dirty="0"/>
              <a:t>evaluative</a:t>
            </a:r>
            <a:r>
              <a:rPr lang="en-US" sz="2000" kern="1200" dirty="0"/>
              <a:t> reaction to an event. </a:t>
            </a:r>
          </a:p>
          <a:p>
            <a:pPr lvl="2">
              <a:buFont typeface="Arial" pitchFamily="34" charset="0"/>
              <a:buChar char="•"/>
            </a:pPr>
            <a:r>
              <a:rPr lang="en-US" sz="2000" kern="1200" dirty="0"/>
              <a:t>strong, singular feelings.</a:t>
            </a:r>
            <a:endParaRPr lang="en-IN" sz="2000" dirty="0"/>
          </a:p>
          <a:p>
            <a:pPr lvl="1"/>
            <a:r>
              <a:rPr lang="en-US" sz="2000" dirty="0"/>
              <a:t>  Affect  (quick)   + or (-) feeling</a:t>
            </a:r>
            <a:endParaRPr lang="en-IN" sz="2000" dirty="0"/>
          </a:p>
          <a:p>
            <a:pPr lvl="2">
              <a:buFont typeface="Arial" pitchFamily="34" charset="0"/>
              <a:buChar char="•"/>
            </a:pPr>
            <a:r>
              <a:rPr lang="en-US" sz="2000" b="1" dirty="0"/>
              <a:t>Unconscious</a:t>
            </a:r>
            <a:r>
              <a:rPr lang="en-US" sz="2000" dirty="0"/>
              <a:t> </a:t>
            </a:r>
            <a:r>
              <a:rPr lang="en-US" sz="2000" i="1" dirty="0"/>
              <a:t>evaluation</a:t>
            </a:r>
            <a:r>
              <a:rPr lang="en-US" sz="2000" dirty="0"/>
              <a:t> reaction to an event</a:t>
            </a:r>
            <a:endParaRPr lang="en-IN" sz="2000" dirty="0"/>
          </a:p>
          <a:p>
            <a:pPr marL="1016000" lvl="2" indent="0">
              <a:buNone/>
            </a:pPr>
            <a:endParaRPr lang="en-IN" sz="2000" dirty="0"/>
          </a:p>
          <a:p>
            <a:pPr lvl="1"/>
            <a:r>
              <a:rPr lang="en-US" sz="2000" b="1" dirty="0"/>
              <a:t>Mood</a:t>
            </a:r>
            <a:r>
              <a:rPr lang="en-US" sz="2000" dirty="0"/>
              <a:t> vs. emotion</a:t>
            </a:r>
            <a:endParaRPr lang="en-IN" sz="2000" dirty="0"/>
          </a:p>
          <a:p>
            <a:pPr lvl="2">
              <a:buFont typeface="Arial" pitchFamily="34" charset="0"/>
              <a:buChar char="•"/>
            </a:pPr>
            <a:r>
              <a:rPr lang="en-US" sz="2000" dirty="0"/>
              <a:t>Mood—</a:t>
            </a:r>
            <a:r>
              <a:rPr lang="en-US" sz="2000" i="1" dirty="0"/>
              <a:t>generalized</a:t>
            </a:r>
            <a:r>
              <a:rPr lang="en-US" sz="2000" dirty="0"/>
              <a:t> affective state</a:t>
            </a:r>
          </a:p>
          <a:p>
            <a:pPr lvl="2">
              <a:buFont typeface="Arial" pitchFamily="34" charset="0"/>
              <a:buChar char="•"/>
            </a:pPr>
            <a:r>
              <a:rPr lang="en-US" sz="2000" dirty="0"/>
              <a:t>Emotion—toward a </a:t>
            </a:r>
            <a:r>
              <a:rPr lang="en-US" sz="2000" i="1" dirty="0"/>
              <a:t>particular target</a:t>
            </a:r>
          </a:p>
          <a:p>
            <a:pPr>
              <a:buFont typeface="Arial" pitchFamily="34" charset="0"/>
              <a:buChar char="•"/>
            </a:pPr>
            <a:r>
              <a:rPr lang="en-US" sz="2000" i="1" dirty="0">
                <a:solidFill>
                  <a:schemeClr val="accent2"/>
                </a:solidFill>
              </a:rPr>
              <a:t>Think of one for each</a:t>
            </a:r>
          </a:p>
          <a:p>
            <a:pPr marL="558800" lvl="1" indent="0">
              <a:buNone/>
            </a:pPr>
            <a:endParaRPr lang="en-IN" dirty="0"/>
          </a:p>
        </p:txBody>
      </p:sp>
      <p:sp>
        <p:nvSpPr>
          <p:cNvPr id="2" name="Slide Number Placeholder 1">
            <a:extLst>
              <a:ext uri="{FF2B5EF4-FFF2-40B4-BE49-F238E27FC236}">
                <a16:creationId xmlns:a16="http://schemas.microsoft.com/office/drawing/2014/main" id="{000F90FF-F2DA-47E0-982B-F5E414ECDA12}"/>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4</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4408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12.2: What Causes Emotions?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800600"/>
          </a:xfrm>
          <a:prstGeom prst="rect">
            <a:avLst/>
          </a:prstGeom>
          <a:noFill/>
          <a:ln>
            <a:noFill/>
          </a:ln>
        </p:spPr>
        <p:txBody>
          <a:bodyPr lIns="0" tIns="0" rIns="0" bIns="0" anchor="t" anchorCtr="0">
            <a:noAutofit/>
          </a:bodyPr>
          <a:lstStyle/>
          <a:p>
            <a:pPr lvl="0" indent="-256032">
              <a:spcBef>
                <a:spcPts val="0"/>
              </a:spcBef>
            </a:pPr>
            <a:r>
              <a:rPr lang="en-US" dirty="0"/>
              <a:t> </a:t>
            </a:r>
            <a:endParaRPr lang="en-US" sz="3200" dirty="0"/>
          </a:p>
          <a:p>
            <a:pPr lvl="1"/>
            <a:r>
              <a:rPr lang="en-US" sz="3200" b="1" dirty="0"/>
              <a:t>common sense theory?</a:t>
            </a:r>
            <a:endParaRPr lang="en-IN" sz="3200" b="1" dirty="0"/>
          </a:p>
          <a:p>
            <a:pPr lvl="2">
              <a:buFont typeface="Arial" pitchFamily="34" charset="0"/>
              <a:buChar char="•"/>
            </a:pPr>
            <a:r>
              <a:rPr lang="en-US" sz="3200" dirty="0"/>
              <a:t>Thoughts cause emotions</a:t>
            </a:r>
          </a:p>
          <a:p>
            <a:pPr lvl="2">
              <a:buFont typeface="Arial" pitchFamily="34" charset="0"/>
              <a:buChar char="•"/>
            </a:pPr>
            <a:r>
              <a:rPr lang="en-US" sz="3200" dirty="0"/>
              <a:t>Emotions cause behavior</a:t>
            </a:r>
          </a:p>
          <a:p>
            <a:pPr lvl="2">
              <a:buFont typeface="Arial" pitchFamily="34" charset="0"/>
              <a:buChar char="•"/>
            </a:pPr>
            <a:endParaRPr lang="en-US" sz="3200" b="0" i="0" u="none" strike="noStrike" cap="none" dirty="0">
              <a:solidFill>
                <a:schemeClr val="dk1"/>
              </a:solidFill>
              <a:latin typeface="Arial"/>
              <a:ea typeface="Arial"/>
              <a:cs typeface="Arial"/>
              <a:sym typeface="Arial"/>
            </a:endParaRPr>
          </a:p>
          <a:p>
            <a:pPr marL="558800" lvl="1" indent="0">
              <a:buNone/>
            </a:pPr>
            <a:r>
              <a:rPr lang="en-US" sz="3200" dirty="0"/>
              <a:t> </a:t>
            </a:r>
            <a:endParaRPr lang="en-US" sz="3200" b="0" i="0" u="none" strike="noStrike" cap="none"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F9BE4627-E446-4376-87D6-00AA20272DD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5</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2205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990600"/>
          </a:xfrm>
          <a:prstGeom prst="rect">
            <a:avLst/>
          </a:prstGeom>
          <a:noFill/>
          <a:ln>
            <a:noFill/>
          </a:ln>
        </p:spPr>
        <p:txBody>
          <a:bodyPr lIns="0" tIns="0" rIns="0" bIns="0" anchor="b" anchorCtr="0">
            <a:noAutofit/>
          </a:bodyPr>
          <a:lstStyle/>
          <a:p>
            <a:pPr lvl="0">
              <a:buSzPct val="25000"/>
            </a:pPr>
            <a:r>
              <a:rPr lang="en-US" dirty="0"/>
              <a:t>Figure 12.1: The Common Sense Theory</a:t>
            </a:r>
            <a:br>
              <a:rPr lang="en-US" dirty="0"/>
            </a:br>
            <a:r>
              <a:rPr lang="en-US" i="1" dirty="0">
                <a:solidFill>
                  <a:schemeClr val="accent2"/>
                </a:solidFill>
              </a:rPr>
              <a:t>Give an example you have experienced?</a:t>
            </a:r>
            <a:endParaRPr lang="en-US" b="1" i="1" u="none" strike="noStrike" cap="none" dirty="0">
              <a:solidFill>
                <a:schemeClr val="accent2"/>
              </a:solidFill>
              <a:sym typeface="Times New Roman"/>
            </a:endParaRPr>
          </a:p>
        </p:txBody>
      </p:sp>
      <p:pic>
        <p:nvPicPr>
          <p:cNvPr id="2050" name="Picture 2" descr="It shows that the stimulus (see bear) causes emotion (feel fear) leading to the corresponding behavior (run awa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564" y="2362200"/>
            <a:ext cx="7802874"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5B8A8A3-418F-4B67-B110-0D8FADF9781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0"/>
            <a:ext cx="8229600" cy="609600"/>
          </a:xfrm>
          <a:prstGeom prst="rect">
            <a:avLst/>
          </a:prstGeom>
          <a:noFill/>
          <a:ln>
            <a:noFill/>
          </a:ln>
        </p:spPr>
        <p:txBody>
          <a:bodyPr lIns="0" tIns="0" rIns="0" bIns="0" anchor="b" anchorCtr="0">
            <a:noAutofit/>
          </a:bodyPr>
          <a:lstStyle/>
          <a:p>
            <a:pPr lvl="0">
              <a:buSzPct val="25000"/>
            </a:pPr>
            <a:r>
              <a:rPr lang="en-US" dirty="0"/>
              <a:t> Biological Perspective</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19200"/>
            <a:ext cx="8229600" cy="4953000"/>
          </a:xfrm>
          <a:prstGeom prst="rect">
            <a:avLst/>
          </a:prstGeom>
          <a:noFill/>
          <a:ln>
            <a:noFill/>
          </a:ln>
        </p:spPr>
        <p:txBody>
          <a:bodyPr lIns="0" tIns="0" rIns="0" bIns="0" anchor="t" anchorCtr="0">
            <a:noAutofit/>
          </a:bodyPr>
          <a:lstStyle/>
          <a:p>
            <a:pPr lvl="0" indent="-256032">
              <a:spcBef>
                <a:spcPts val="0"/>
              </a:spcBef>
            </a:pPr>
            <a:r>
              <a:rPr lang="en-US" dirty="0"/>
              <a:t> </a:t>
            </a:r>
            <a:r>
              <a:rPr lang="en-US" sz="1800" b="1" dirty="0"/>
              <a:t>James-Lange Theory </a:t>
            </a:r>
          </a:p>
          <a:p>
            <a:pPr lvl="0" indent="-256032">
              <a:spcBef>
                <a:spcPts val="0"/>
              </a:spcBef>
            </a:pPr>
            <a:endParaRPr lang="en-US" sz="1800" dirty="0"/>
          </a:p>
          <a:p>
            <a:pPr lvl="1" indent="-256032">
              <a:spcBef>
                <a:spcPts val="0"/>
              </a:spcBef>
            </a:pPr>
            <a:r>
              <a:rPr lang="en-US" sz="1800" dirty="0"/>
              <a:t>Stimulus -&gt; Behavior -&gt; Emotion</a:t>
            </a:r>
          </a:p>
          <a:p>
            <a:pPr lvl="0" indent="-256032">
              <a:spcBef>
                <a:spcPts val="0"/>
              </a:spcBef>
              <a:buNone/>
            </a:pPr>
            <a:endParaRPr lang="en-US" sz="1800" dirty="0"/>
          </a:p>
          <a:p>
            <a:pPr lvl="0" indent="-256032">
              <a:spcBef>
                <a:spcPts val="0"/>
              </a:spcBef>
            </a:pPr>
            <a:r>
              <a:rPr lang="en-US" sz="1800" dirty="0"/>
              <a:t> Emotions is a:</a:t>
            </a:r>
          </a:p>
          <a:p>
            <a:pPr lvl="0" indent="-256032">
              <a:spcBef>
                <a:spcPts val="0"/>
              </a:spcBef>
            </a:pPr>
            <a:endParaRPr lang="en-US" sz="1800" b="1" dirty="0"/>
          </a:p>
          <a:p>
            <a:pPr lvl="1" indent="-256032">
              <a:spcBef>
                <a:spcPts val="0"/>
              </a:spcBef>
            </a:pPr>
            <a:r>
              <a:rPr lang="en-US" sz="1800" b="1" dirty="0"/>
              <a:t>direct result of physiological changes </a:t>
            </a:r>
            <a:r>
              <a:rPr lang="en-US" sz="1800" dirty="0"/>
              <a:t>that occur </a:t>
            </a:r>
          </a:p>
          <a:p>
            <a:pPr lvl="1" indent="-256032">
              <a:spcBef>
                <a:spcPts val="0"/>
              </a:spcBef>
            </a:pPr>
            <a:r>
              <a:rPr lang="en-US" sz="1800" b="1" dirty="0"/>
              <a:t>automatically</a:t>
            </a:r>
            <a:r>
              <a:rPr lang="en-US" sz="1800" dirty="0"/>
              <a:t> in response to a stimulus.</a:t>
            </a:r>
            <a:endParaRPr lang="en-IN" sz="1800" dirty="0"/>
          </a:p>
          <a:p>
            <a:pPr lvl="2">
              <a:buFont typeface="Arial" pitchFamily="34" charset="0"/>
              <a:buChar char="•"/>
            </a:pPr>
            <a:r>
              <a:rPr lang="en-US" sz="1800" dirty="0"/>
              <a:t>Emotions are the mind’s interpretation to the body’s response.</a:t>
            </a:r>
            <a:endParaRPr lang="en-IN" sz="1800" dirty="0"/>
          </a:p>
          <a:p>
            <a:pPr lvl="1"/>
            <a:endParaRPr lang="en-US" sz="1800" dirty="0"/>
          </a:p>
          <a:p>
            <a:pPr lvl="1"/>
            <a:r>
              <a:rPr lang="en-US" sz="1800" dirty="0"/>
              <a:t>The autonomic nervous system needs to:</a:t>
            </a:r>
            <a:endParaRPr lang="en-IN" sz="1800" dirty="0"/>
          </a:p>
          <a:p>
            <a:pPr lvl="2">
              <a:buFont typeface="Arial" pitchFamily="34" charset="0"/>
              <a:buChar char="•"/>
            </a:pPr>
            <a:r>
              <a:rPr lang="en-US" sz="1800" i="1" dirty="0"/>
              <a:t>Maintains homeostasis</a:t>
            </a:r>
            <a:endParaRPr lang="en-IN" sz="1800" i="1" dirty="0"/>
          </a:p>
          <a:p>
            <a:pPr lvl="2">
              <a:buFont typeface="Arial" pitchFamily="34" charset="0"/>
              <a:buChar char="•"/>
            </a:pPr>
            <a:r>
              <a:rPr lang="en-US" sz="1800" b="1" dirty="0"/>
              <a:t>Sympathetic</a:t>
            </a:r>
            <a:r>
              <a:rPr lang="en-US" sz="1800" dirty="0"/>
              <a:t> nervous system (flight or fight) </a:t>
            </a:r>
            <a:endParaRPr lang="en-IN" sz="1800" dirty="0"/>
          </a:p>
          <a:p>
            <a:pPr lvl="2">
              <a:buFont typeface="Arial" pitchFamily="34" charset="0"/>
              <a:buChar char="•"/>
            </a:pPr>
            <a:r>
              <a:rPr lang="en-US" sz="1800" b="1" dirty="0"/>
              <a:t>Parasympathetic</a:t>
            </a:r>
            <a:r>
              <a:rPr lang="en-US" sz="1800" dirty="0"/>
              <a:t> nervous system (calms the Sympathetic down</a:t>
            </a:r>
            <a:r>
              <a:rPr lang="en-US" dirty="0"/>
              <a:t>)</a:t>
            </a:r>
            <a:endParaRPr lang="en-IN" sz="2400" dirty="0"/>
          </a:p>
          <a:p>
            <a:pPr marL="558800" lvl="1" indent="0">
              <a:buNone/>
            </a:pPr>
            <a:endParaRPr lang="en-IN" sz="2400" dirty="0"/>
          </a:p>
          <a:p>
            <a:pPr marL="0" lvl="0" indent="0">
              <a:spcBef>
                <a:spcPts val="0"/>
              </a:spcBef>
              <a:buNone/>
            </a:pPr>
            <a:endParaRPr lang="en-US" dirty="0"/>
          </a:p>
        </p:txBody>
      </p:sp>
      <p:sp>
        <p:nvSpPr>
          <p:cNvPr id="2" name="Slide Number Placeholder 1">
            <a:extLst>
              <a:ext uri="{FF2B5EF4-FFF2-40B4-BE49-F238E27FC236}">
                <a16:creationId xmlns:a16="http://schemas.microsoft.com/office/drawing/2014/main" id="{99E856F3-233B-4F9B-8ECC-4A23BF26F3CA}"/>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7</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7249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990600"/>
          </a:xfrm>
          <a:prstGeom prst="rect">
            <a:avLst/>
          </a:prstGeom>
          <a:noFill/>
          <a:ln>
            <a:noFill/>
          </a:ln>
        </p:spPr>
        <p:txBody>
          <a:bodyPr lIns="0" tIns="0" rIns="0" bIns="0" anchor="b" anchorCtr="0">
            <a:noAutofit/>
          </a:bodyPr>
          <a:lstStyle/>
          <a:p>
            <a:pPr lvl="0">
              <a:buSzPct val="25000"/>
            </a:pPr>
            <a:r>
              <a:rPr lang="en-US" dirty="0"/>
              <a:t>Figure 12.2: The James-Lange Theory </a:t>
            </a:r>
            <a:br>
              <a:rPr lang="en-US" dirty="0"/>
            </a:br>
            <a:endParaRPr lang="en-US" b="1" i="0" u="none" strike="noStrike" cap="none" dirty="0">
              <a:solidFill>
                <a:srgbClr val="007FA3"/>
              </a:solidFill>
              <a:sym typeface="Times New Roman"/>
            </a:endParaRPr>
          </a:p>
        </p:txBody>
      </p:sp>
      <p:pic>
        <p:nvPicPr>
          <p:cNvPr id="2050" name="Picture 2" descr="It shows that the stimulus (see bear) causes behavior (run away) leading to the corresponding emotion (feel fear)."/>
          <p:cNvPicPr>
            <a:picLocks noChangeAspect="1" noChangeArrowheads="1"/>
          </p:cNvPicPr>
          <p:nvPr/>
        </p:nvPicPr>
        <p:blipFill>
          <a:blip r:embed="rId3"/>
          <a:stretch>
            <a:fillRect/>
          </a:stretch>
        </p:blipFill>
        <p:spPr bwMode="auto">
          <a:xfrm>
            <a:off x="670564" y="2362201"/>
            <a:ext cx="7802874" cy="15239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EC0A9D3-31A7-4329-BF00-FFABBC2C65C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8200" y="609600"/>
            <a:ext cx="7607300" cy="990600"/>
          </a:xfrm>
          <a:prstGeom prst="rect">
            <a:avLst/>
          </a:prstGeom>
          <a:noFill/>
          <a:ln>
            <a:noFill/>
          </a:ln>
        </p:spPr>
        <p:txBody>
          <a:bodyPr lIns="0" tIns="0" rIns="0" bIns="0" anchor="b" anchorCtr="0">
            <a:noAutofit/>
          </a:bodyPr>
          <a:lstStyle/>
          <a:p>
            <a:pPr lvl="0">
              <a:buSzPct val="25000"/>
            </a:pPr>
            <a:r>
              <a:rPr lang="en-US" dirty="0"/>
              <a:t> </a:t>
            </a:r>
            <a:r>
              <a:rPr lang="en-US" sz="2400" dirty="0"/>
              <a:t> </a:t>
            </a:r>
            <a:br>
              <a:rPr lang="en-US" dirty="0"/>
            </a:br>
            <a:r>
              <a:rPr lang="en-US" dirty="0"/>
              <a:t> </a:t>
            </a:r>
            <a:r>
              <a:rPr lang="en-US" sz="2000" dirty="0"/>
              <a:t>Arousal			Calming down</a:t>
            </a:r>
            <a:br>
              <a:rPr lang="en-US" sz="2000" dirty="0"/>
            </a:br>
            <a:r>
              <a:rPr lang="en-US" sz="2000" dirty="0"/>
              <a:t>(Sympathetic)			(parasympathetic)</a:t>
            </a:r>
            <a:endParaRPr lang="en-US" sz="2000" b="1" i="0" u="none" strike="noStrike" cap="none" dirty="0">
              <a:solidFill>
                <a:srgbClr val="007FA3"/>
              </a:solidFill>
              <a:sym typeface="Times New Roman"/>
            </a:endParaRPr>
          </a:p>
        </p:txBody>
      </p:sp>
      <p:pic>
        <p:nvPicPr>
          <p:cNvPr id="2050" name="Picture 2" descr="&quot;It shows that the sympathetic nervous system (SNS) prepares the body for action in fight-or-flight situations by:&#10;  ◦Increasing muscle tension ◦ Increasing heart rate ◦ Increasing blood pressure ◦ Slowing down digestion The parasympathetic nervous system functions when the body is at rest by: ◦ Storing energy in the body. ◦ Reducing heart rate ◦ Reducing blood pressure ◦ Increasing digestion&quot;"/>
          <p:cNvPicPr>
            <a:picLocks noChangeAspect="1" noChangeArrowheads="1"/>
          </p:cNvPicPr>
          <p:nvPr/>
        </p:nvPicPr>
        <p:blipFill>
          <a:blip r:embed="rId3"/>
          <a:stretch>
            <a:fillRect/>
          </a:stretch>
        </p:blipFill>
        <p:spPr bwMode="auto">
          <a:xfrm>
            <a:off x="1219200" y="1676400"/>
            <a:ext cx="6096002" cy="48768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96D33D5-95D7-4BF6-B9AB-C27CA86BEAA5}"/>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2757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3838</TotalTime>
  <Words>3023</Words>
  <Application>Microsoft Office PowerPoint</Application>
  <PresentationFormat>On-screen Show (4:3)</PresentationFormat>
  <Paragraphs>383</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Noto Sans Symbols</vt:lpstr>
      <vt:lpstr>Times New Roman</vt:lpstr>
      <vt:lpstr>Wingdings</vt:lpstr>
      <vt:lpstr>508 Lecture</vt:lpstr>
      <vt:lpstr>Burkley</vt:lpstr>
      <vt:lpstr> Chapter 12 Emotions</vt:lpstr>
      <vt:lpstr>Lisa Nowak &amp;  Colleen Shipman</vt:lpstr>
      <vt:lpstr>12.1: What Is an Emotion?</vt:lpstr>
      <vt:lpstr>12.2: What Causes Emotions?</vt:lpstr>
      <vt:lpstr>Figure 12.1: The Common Sense Theory Give an example you have experienced?</vt:lpstr>
      <vt:lpstr> Biological Perspective</vt:lpstr>
      <vt:lpstr>Figure 12.2: The James-Lange Theory  </vt:lpstr>
      <vt:lpstr>    Arousal   Calming down (Sympathetic)   (parasympathetic)</vt:lpstr>
      <vt:lpstr> Biological Perspective</vt:lpstr>
      <vt:lpstr>Cognitive Theory:  Schachter-Singer Cognitive Labeling Theory   </vt:lpstr>
      <vt:lpstr>Figure 12.7: Misattribution of Arousal   </vt:lpstr>
      <vt:lpstr> Cognitive Perspective</vt:lpstr>
      <vt:lpstr> Cognitive Perspective:  Appraisal theory (Lazarus)</vt:lpstr>
      <vt:lpstr>12.7: What Types of Emotions Are There?</vt:lpstr>
      <vt:lpstr>PowerPoint Presentation</vt:lpstr>
      <vt:lpstr>Figure 12.8: Plutchik’s Emotions and Their Corresponding Evolutionary Motives …and they have neural correlates  </vt:lpstr>
      <vt:lpstr>12.8: What Is the Purpose of Emotions?</vt:lpstr>
      <vt:lpstr>12.7: What Types of Emotions Are There?</vt:lpstr>
      <vt:lpstr>12.8: What Is the Purpose of Emotions?</vt:lpstr>
      <vt:lpstr>12.8: What Is the Purpose of Emotions?</vt:lpstr>
      <vt:lpstr>Figure 12.9: Model of How Emotions Indirectly Guide Behavior  </vt:lpstr>
      <vt:lpstr>12.9: Emotion Regulation</vt:lpstr>
      <vt:lpstr>Summary: Emotions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316</cp:revision>
  <dcterms:modified xsi:type="dcterms:W3CDTF">2020-04-22T14:28:56Z</dcterms:modified>
  <cp:category>Burkley</cp:category>
  <cp:contentStatus>Burkley</cp:contentStatus>
</cp:coreProperties>
</file>