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34"/>
  </p:notesMasterIdLst>
  <p:sldIdLst>
    <p:sldId id="256" r:id="rId2"/>
    <p:sldId id="389" r:id="rId3"/>
    <p:sldId id="388" r:id="rId4"/>
    <p:sldId id="316" r:id="rId5"/>
    <p:sldId id="372" r:id="rId6"/>
    <p:sldId id="390" r:id="rId7"/>
    <p:sldId id="398" r:id="rId8"/>
    <p:sldId id="373" r:id="rId9"/>
    <p:sldId id="399" r:id="rId10"/>
    <p:sldId id="400" r:id="rId11"/>
    <p:sldId id="396" r:id="rId12"/>
    <p:sldId id="397" r:id="rId13"/>
    <p:sldId id="393" r:id="rId14"/>
    <p:sldId id="391" r:id="rId15"/>
    <p:sldId id="392" r:id="rId16"/>
    <p:sldId id="374" r:id="rId17"/>
    <p:sldId id="376" r:id="rId18"/>
    <p:sldId id="352" r:id="rId19"/>
    <p:sldId id="378" r:id="rId20"/>
    <p:sldId id="350" r:id="rId21"/>
    <p:sldId id="317" r:id="rId22"/>
    <p:sldId id="394" r:id="rId23"/>
    <p:sldId id="382" r:id="rId24"/>
    <p:sldId id="355" r:id="rId25"/>
    <p:sldId id="356" r:id="rId26"/>
    <p:sldId id="381" r:id="rId27"/>
    <p:sldId id="380" r:id="rId28"/>
    <p:sldId id="383" r:id="rId29"/>
    <p:sldId id="395" r:id="rId30"/>
    <p:sldId id="386" r:id="rId31"/>
    <p:sldId id="387" r:id="rId32"/>
    <p:sldId id="292"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C7C6A8-1649-425B-B5E0-E0A0997BE36E}">
  <a:tblStyle styleId="{A5C7C6A8-1649-425B-B5E0-E0A0997BE36E}"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7" autoAdjust="0"/>
    <p:restoredTop sz="93883" autoAdjust="0"/>
  </p:normalViewPr>
  <p:slideViewPr>
    <p:cSldViewPr>
      <p:cViewPr varScale="1">
        <p:scale>
          <a:sx n="65" d="100"/>
          <a:sy n="65" d="100"/>
        </p:scale>
        <p:origin x="90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10875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Arial"/>
              <a:ea typeface="Arial"/>
              <a:cs typeface="Arial"/>
              <a:sym typeface="Arial"/>
            </a:endParaRP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Font typeface="Arial" pitchFamily="34" charset="0"/>
              <a:buNone/>
            </a:pPr>
            <a:r>
              <a:rPr lang="en-US" b="1" dirty="0"/>
              <a:t>14.4: Contrast between drive theory and arousal theory</a:t>
            </a:r>
          </a:p>
          <a:p>
            <a:pPr>
              <a:buFont typeface="Arial" pitchFamily="34" charset="0"/>
              <a:buNone/>
            </a:pPr>
            <a:endParaRPr lang="en-US" sz="18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Development of arousal theory</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Arousal theory developed as drive theory fell out of favor in the 1950s.</a:t>
            </a:r>
          </a:p>
          <a:p>
            <a:pPr marL="628650" lvl="1" indent="-171450">
              <a:buFont typeface="Arial" pitchFamily="34" charset="0"/>
              <a:buChar char="•"/>
            </a:pPr>
            <a:endParaRPr lang="en-US" sz="1200" b="0" i="0" u="none" strike="noStrike" kern="1200" cap="none" dirty="0">
              <a:solidFill>
                <a:schemeClr val="dk1"/>
              </a:solidFill>
              <a:effectLst/>
              <a:latin typeface="Arial"/>
              <a:ea typeface="Arial"/>
              <a:cs typeface="Arial"/>
              <a:sym typeface="Arial"/>
            </a:endParaRPr>
          </a:p>
          <a:p>
            <a:pPr marL="0" lvl="0" indent="0">
              <a:buFont typeface="Arial" pitchFamily="34" charset="0"/>
              <a:buNone/>
            </a:pPr>
            <a:r>
              <a:rPr lang="en-US" sz="9600" b="1" i="0" u="none" strike="noStrike" kern="1200" cap="none" dirty="0">
                <a:solidFill>
                  <a:schemeClr val="dk1"/>
                </a:solidFill>
                <a:effectLst/>
                <a:latin typeface="Arial"/>
                <a:ea typeface="Arial"/>
                <a:cs typeface="Arial"/>
                <a:sym typeface="Arial"/>
              </a:rPr>
              <a:t>14.4.1: Principles of Arousal Theory</a:t>
            </a:r>
          </a:p>
          <a:p>
            <a:pPr marL="0" lvl="0" indent="0">
              <a:buFont typeface="Arial" pitchFamily="34" charset="0"/>
              <a:buNone/>
            </a:pPr>
            <a:endParaRPr lang="en-US" sz="9600" b="1" i="0" u="none" strike="noStrike" kern="1200" cap="none" dirty="0">
              <a:solidFill>
                <a:schemeClr val="dk1"/>
              </a:solidFill>
              <a:effectLst/>
              <a:latin typeface="Arial"/>
              <a:ea typeface="Arial"/>
              <a:cs typeface="Arial"/>
              <a:sym typeface="Arial"/>
            </a:endParaRPr>
          </a:p>
          <a:p>
            <a:pPr marL="0" lvl="0" indent="0">
              <a:buFont typeface="Arial" pitchFamily="34" charset="0"/>
              <a:buNone/>
            </a:pPr>
            <a:r>
              <a:rPr lang="en-US" sz="9600" b="1" i="0" u="none" strike="noStrike" kern="1200" cap="none" dirty="0">
                <a:solidFill>
                  <a:schemeClr val="dk1"/>
                </a:solidFill>
                <a:effectLst/>
                <a:latin typeface="Arial"/>
                <a:ea typeface="Arial"/>
                <a:cs typeface="Arial"/>
                <a:sym typeface="Arial"/>
              </a:rPr>
              <a:t>14.4.1: Explain the principles of arousal theory</a:t>
            </a:r>
          </a:p>
          <a:p>
            <a:pPr marL="0" lvl="0" indent="0">
              <a:buFont typeface="Arial" pitchFamily="34" charset="0"/>
              <a:buNone/>
            </a:pPr>
            <a:endParaRPr lang="en-US" sz="96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arousal?</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14.1: Principles of Arousal Theory</a:t>
            </a:r>
          </a:p>
          <a:p>
            <a:pPr marL="457200" lvl="1" indent="0">
              <a:buFont typeface="Arial" pitchFamily="34" charset="0"/>
              <a:buNone/>
            </a:pP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Arousal is based on physiology.</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Because arousal could be directly measured, it was considered to be a more objective scientific concept than drive.</a:t>
            </a:r>
          </a:p>
          <a:p>
            <a:pPr marL="457200" lvl="1" indent="0">
              <a:buFont typeface="Arial" pitchFamily="34" charset="0"/>
              <a:buNone/>
            </a:pP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3 – </a:t>
            </a:r>
            <a:r>
              <a:rPr lang="en-US" sz="1200" b="1" i="0" u="none" strike="noStrike" kern="1200" cap="none" dirty="0">
                <a:solidFill>
                  <a:schemeClr val="dk1"/>
                </a:solidFill>
                <a:effectLst/>
                <a:latin typeface="Arial"/>
                <a:ea typeface="Arial"/>
                <a:cs typeface="Arial"/>
                <a:sym typeface="Arial"/>
              </a:rPr>
              <a:t>Curvilinear relationship between arousal and performance</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14.2: Yerkes-Dodson Law.</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Easy tasks do not require a great deal of thought and, instead, rely on stamina and persistence.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14.3: Effect of Caffeine on Easy and Difficult Tasks.</a:t>
            </a:r>
          </a:p>
          <a:p>
            <a:pPr marL="457200" lvl="1" indent="0">
              <a:buFont typeface="Arial" pitchFamily="34" charset="0"/>
              <a:buNone/>
            </a:pP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4 – </a:t>
            </a:r>
            <a:r>
              <a:rPr lang="en-US" sz="1200" b="1" i="0" u="none" strike="noStrike" kern="1200" cap="none" dirty="0">
                <a:solidFill>
                  <a:schemeClr val="dk1"/>
                </a:solidFill>
                <a:effectLst/>
                <a:latin typeface="Arial"/>
                <a:ea typeface="Arial"/>
                <a:cs typeface="Arial"/>
                <a:sym typeface="Arial"/>
              </a:rPr>
              <a:t>Low arousal is aversive.</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Too much arousal and too little arousal are both aversive.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Studies using sensory deprivation show that a lack of stimulation produces a host of negative effects.</a:t>
            </a:r>
            <a:endParaRPr lang="en-US" sz="115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b="1" dirty="0"/>
              <a:t>14.5: Analyze the way social situations impact motivation</a:t>
            </a:r>
          </a:p>
          <a:p>
            <a:pPr lvl="0" indent="-256032">
              <a:spcBef>
                <a:spcPts val="0"/>
              </a:spcBef>
            </a:pPr>
            <a:r>
              <a:rPr lang="en-US" sz="1200" b="1" i="0" u="none" strike="noStrike" kern="1200" cap="none" dirty="0">
                <a:solidFill>
                  <a:schemeClr val="dk1"/>
                </a:solidFill>
                <a:effectLst/>
                <a:latin typeface="Arial"/>
                <a:ea typeface="Arial"/>
                <a:cs typeface="Arial"/>
                <a:sym typeface="Arial"/>
              </a:rPr>
              <a:t>	</a:t>
            </a: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Social situations</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Humans are social creatures who are impacted by social situations.</a:t>
            </a:r>
          </a:p>
          <a:p>
            <a:pPr marL="628650" lvl="1" indent="-171450">
              <a:buFont typeface="Arial" pitchFamily="34" charset="0"/>
              <a:buChar char="•"/>
            </a:pPr>
            <a:endParaRPr lang="en-US" sz="1200" b="0" i="0" u="none" strike="noStrike" kern="1200" cap="none" dirty="0">
              <a:solidFill>
                <a:schemeClr val="dk1"/>
              </a:solidFill>
              <a:effectLst/>
              <a:latin typeface="Arial"/>
              <a:ea typeface="Arial"/>
              <a:cs typeface="Arial"/>
              <a:sym typeface="Arial"/>
            </a:endParaRPr>
          </a:p>
          <a:p>
            <a:pPr marL="0" lvl="0" indent="0">
              <a:buFont typeface="Arial" pitchFamily="34" charset="0"/>
              <a:buNone/>
            </a:pPr>
            <a:r>
              <a:rPr lang="en-US" sz="1200" b="1" i="0" u="none" strike="noStrike" kern="1200" cap="none" dirty="0">
                <a:solidFill>
                  <a:schemeClr val="dk1"/>
                </a:solidFill>
                <a:effectLst/>
                <a:latin typeface="Arial"/>
                <a:ea typeface="Arial"/>
                <a:cs typeface="Arial"/>
                <a:sym typeface="Arial"/>
              </a:rPr>
              <a:t>14.5.1: Social Facilitation and Inhibition</a:t>
            </a:r>
          </a:p>
          <a:p>
            <a:pPr marL="0" lvl="0" indent="0">
              <a:buFont typeface="Arial" pitchFamily="34" charset="0"/>
              <a:buNone/>
            </a:pPr>
            <a:endParaRPr lang="en-US" sz="1200" b="1" i="0" u="none" strike="noStrike" kern="1200" cap="none" dirty="0">
              <a:solidFill>
                <a:schemeClr val="dk1"/>
              </a:solidFill>
              <a:effectLst/>
              <a:latin typeface="Arial"/>
              <a:ea typeface="Arial"/>
              <a:cs typeface="Arial"/>
              <a:sym typeface="Arial"/>
            </a:endParaRPr>
          </a:p>
          <a:p>
            <a:pPr marL="0" lvl="0" indent="0">
              <a:buFont typeface="Arial" pitchFamily="34" charset="0"/>
              <a:buNone/>
            </a:pPr>
            <a:r>
              <a:rPr lang="en-US" sz="1200" b="1" i="0" u="none" strike="noStrike" kern="1200" cap="none" dirty="0">
                <a:solidFill>
                  <a:schemeClr val="dk1"/>
                </a:solidFill>
                <a:effectLst/>
                <a:latin typeface="Arial"/>
                <a:ea typeface="Arial"/>
                <a:cs typeface="Arial"/>
                <a:sym typeface="Arial"/>
              </a:rPr>
              <a:t>14.5.1: Explain the concepts of social facilitation and inhibition in terms of motivation</a:t>
            </a:r>
          </a:p>
          <a:p>
            <a:pPr marL="0" lvl="0" indent="0">
              <a:buFont typeface="Arial"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Social facilitation</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tendency for the presence of others to improve task performance is known as social facilitation.</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Does the situation have to be one of competition? Why or why not?</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tendency for the presence of others to impair task performance is known as social inhibition.</a:t>
            </a:r>
          </a:p>
          <a:p>
            <a:pPr marL="457200" lvl="1" indent="0">
              <a:buFont typeface="Arial" pitchFamily="34" charset="0"/>
              <a:buNone/>
            </a:pP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err="1">
                <a:solidFill>
                  <a:schemeClr val="dk1"/>
                </a:solidFill>
                <a:effectLst/>
                <a:latin typeface="Arial"/>
                <a:ea typeface="Arial"/>
                <a:cs typeface="Arial"/>
                <a:sym typeface="Arial"/>
              </a:rPr>
              <a:t>Zajonc’s</a:t>
            </a:r>
            <a:r>
              <a:rPr lang="en-US" sz="1200" b="1" i="0" u="none" strike="noStrike" kern="1200" cap="none" dirty="0">
                <a:solidFill>
                  <a:schemeClr val="dk1"/>
                </a:solidFill>
                <a:effectLst/>
                <a:latin typeface="Arial"/>
                <a:ea typeface="Arial"/>
                <a:cs typeface="Arial"/>
                <a:sym typeface="Arial"/>
              </a:rPr>
              <a:t> theory</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err="1">
                <a:solidFill>
                  <a:schemeClr val="dk1"/>
                </a:solidFill>
                <a:effectLst/>
                <a:latin typeface="Arial"/>
                <a:ea typeface="Arial"/>
                <a:cs typeface="Arial"/>
                <a:sym typeface="Arial"/>
              </a:rPr>
              <a:t>Zajonc’s</a:t>
            </a:r>
            <a:r>
              <a:rPr lang="en-US" sz="1200" b="0" i="0" u="none" strike="noStrike" kern="1200" cap="none" dirty="0">
                <a:solidFill>
                  <a:schemeClr val="dk1"/>
                </a:solidFill>
                <a:effectLst/>
                <a:latin typeface="Arial"/>
                <a:ea typeface="Arial"/>
                <a:cs typeface="Arial"/>
                <a:sym typeface="Arial"/>
              </a:rPr>
              <a:t> theory reflects Hull’s drive theory.</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presence of others is thought to result in social facilitation when the task is easy, and result in social inhibition when the task is difficult.</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example of skateboarder/snowboarder.</a:t>
            </a:r>
          </a:p>
          <a:p>
            <a:pPr marL="457200" lvl="1" indent="0">
              <a:buFont typeface="Arial" pitchFamily="34" charset="0"/>
              <a:buNone/>
            </a:pP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3 – </a:t>
            </a:r>
            <a:r>
              <a:rPr lang="en-US" sz="1200" b="1" i="0" u="none" strike="noStrike" kern="1200" cap="none" dirty="0">
                <a:solidFill>
                  <a:schemeClr val="dk1"/>
                </a:solidFill>
                <a:effectLst/>
                <a:latin typeface="Arial"/>
                <a:ea typeface="Arial"/>
                <a:cs typeface="Arial"/>
                <a:sym typeface="Arial"/>
              </a:rPr>
              <a:t>Evidence for </a:t>
            </a:r>
            <a:r>
              <a:rPr lang="en-US" sz="1200" b="1" i="0" u="none" strike="noStrike" kern="1200" cap="none" dirty="0" err="1">
                <a:solidFill>
                  <a:schemeClr val="dk1"/>
                </a:solidFill>
                <a:effectLst/>
                <a:latin typeface="Arial"/>
                <a:ea typeface="Arial"/>
                <a:cs typeface="Arial"/>
                <a:sym typeface="Arial"/>
              </a:rPr>
              <a:t>Zajonc’s</a:t>
            </a:r>
            <a:r>
              <a:rPr lang="en-US" sz="1200" b="1" i="0" u="none" strike="noStrike" kern="1200" cap="none" dirty="0">
                <a:solidFill>
                  <a:schemeClr val="dk1"/>
                </a:solidFill>
                <a:effectLst/>
                <a:latin typeface="Arial"/>
                <a:ea typeface="Arial"/>
                <a:cs typeface="Arial"/>
                <a:sym typeface="Arial"/>
              </a:rPr>
              <a:t> theory</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14.5–A-C: </a:t>
            </a:r>
            <a:r>
              <a:rPr lang="en-US" sz="1200" b="0" i="0" u="none" strike="noStrike" kern="1200" cap="none" dirty="0" err="1">
                <a:solidFill>
                  <a:schemeClr val="dk1"/>
                </a:solidFill>
                <a:effectLst/>
                <a:latin typeface="Arial"/>
                <a:ea typeface="Arial"/>
                <a:cs typeface="Arial"/>
                <a:sym typeface="Arial"/>
              </a:rPr>
              <a:t>Zajonc’s</a:t>
            </a:r>
            <a:r>
              <a:rPr lang="en-US" sz="1200" b="0" i="0" u="none" strike="noStrike" kern="1200" cap="none" dirty="0">
                <a:solidFill>
                  <a:schemeClr val="dk1"/>
                </a:solidFill>
                <a:effectLst/>
                <a:latin typeface="Arial"/>
                <a:ea typeface="Arial"/>
                <a:cs typeface="Arial"/>
                <a:sym typeface="Arial"/>
              </a:rPr>
              <a:t> Cockroach Study on Social Facilitation and Inhibition.</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What implications does </a:t>
            </a:r>
            <a:r>
              <a:rPr lang="en-US" sz="1200" b="0" i="0" u="none" strike="noStrike" kern="1200" cap="none" dirty="0" err="1">
                <a:solidFill>
                  <a:schemeClr val="dk1"/>
                </a:solidFill>
                <a:effectLst/>
                <a:latin typeface="Arial"/>
                <a:ea typeface="Arial"/>
                <a:cs typeface="Arial"/>
                <a:sym typeface="Arial"/>
              </a:rPr>
              <a:t>Zanjoc’s</a:t>
            </a:r>
            <a:r>
              <a:rPr lang="en-US" sz="1200" b="0" i="0" u="none" strike="noStrike" kern="1200" cap="none" dirty="0">
                <a:solidFill>
                  <a:schemeClr val="dk1"/>
                </a:solidFill>
                <a:effectLst/>
                <a:latin typeface="Arial"/>
                <a:ea typeface="Arial"/>
                <a:cs typeface="Arial"/>
                <a:sym typeface="Arial"/>
              </a:rPr>
              <a:t> theory have for work, school, and sporting events?</a:t>
            </a:r>
            <a:endParaRPr lang="en-US" sz="18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sz="1200" b="1" i="0" u="none" strike="noStrike" kern="1200" cap="none" dirty="0">
                <a:solidFill>
                  <a:schemeClr val="dk1"/>
                </a:solidFill>
                <a:effectLst/>
                <a:latin typeface="Arial"/>
                <a:ea typeface="Arial"/>
                <a:cs typeface="Arial"/>
                <a:sym typeface="Arial"/>
              </a:rPr>
              <a:t>14.5.2: Deindividuation</a:t>
            </a:r>
          </a:p>
          <a:p>
            <a:pPr lvl="0" indent="-256032">
              <a:spcBef>
                <a:spcPts val="0"/>
              </a:spcBef>
            </a:pPr>
            <a:endParaRPr lang="en-US" sz="1200" b="1" i="0" u="none" strike="noStrike" kern="1200" cap="none" dirty="0">
              <a:solidFill>
                <a:schemeClr val="dk1"/>
              </a:solidFill>
              <a:effectLst/>
              <a:latin typeface="Arial"/>
              <a:ea typeface="Arial"/>
              <a:cs typeface="Arial"/>
              <a:sym typeface="Arial"/>
            </a:endParaRPr>
          </a:p>
          <a:p>
            <a:pPr lvl="0" indent="-256032">
              <a:spcBef>
                <a:spcPts val="0"/>
              </a:spcBef>
            </a:pPr>
            <a:r>
              <a:rPr lang="en-US" sz="1200" b="1" i="0" u="none" strike="noStrike" kern="1200" cap="none" dirty="0">
                <a:solidFill>
                  <a:schemeClr val="dk1"/>
                </a:solidFill>
                <a:effectLst/>
                <a:latin typeface="Arial"/>
                <a:ea typeface="Arial"/>
                <a:cs typeface="Arial"/>
                <a:sym typeface="Arial"/>
              </a:rPr>
              <a:t>14.5.2: Explain the concept of deindividuation in terms of motivation</a:t>
            </a:r>
          </a:p>
          <a:p>
            <a:pPr lvl="0" indent="-256032">
              <a:spcBef>
                <a:spcPts val="0"/>
              </a:spcBef>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Deindividuation</a:t>
            </a:r>
            <a:endParaRPr lang="en-US" sz="1600" b="1"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Groups foster a sense of anonymity and a loss of individuality.</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Deindividuation refers to the loss of self-focus and individual accountability that occurs when people are in a group.</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People in a state of deindividuation no longer feel accountable for their actions and are more likely to act against their own standards and values.</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Situational factors like drugs, alcohol, masks, or foreign places can produce deindividuation.</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Discuss deindividuation during Halloween (</a:t>
            </a:r>
            <a:r>
              <a:rPr lang="en-US" sz="1200" b="0" i="0" u="none" strike="noStrike" kern="1200" cap="none" dirty="0" err="1">
                <a:solidFill>
                  <a:schemeClr val="dk1"/>
                </a:solidFill>
                <a:effectLst/>
                <a:latin typeface="Arial"/>
                <a:ea typeface="Arial"/>
                <a:cs typeface="Arial"/>
                <a:sym typeface="Arial"/>
              </a:rPr>
              <a:t>Diener</a:t>
            </a:r>
            <a:r>
              <a:rPr lang="en-US" sz="1200" b="0" i="0" u="none" strike="noStrike" kern="1200" cap="none" dirty="0">
                <a:solidFill>
                  <a:schemeClr val="dk1"/>
                </a:solidFill>
                <a:effectLst/>
                <a:latin typeface="Arial"/>
                <a:ea typeface="Arial"/>
                <a:cs typeface="Arial"/>
                <a:sym typeface="Arial"/>
              </a:rPr>
              <a:t> et al., 1979)—Figure M.</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How does deindividuation explain online behaviors?</a:t>
            </a:r>
          </a:p>
          <a:p>
            <a:pPr marL="742950" lvl="1" indent="-285750">
              <a:buFont typeface="Arial" panose="020B0604020202020204" pitchFamily="34" charset="0"/>
              <a:buChar char="•"/>
            </a:pPr>
            <a:endParaRPr lang="en-US" sz="16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Are groups always bad?</a:t>
            </a:r>
            <a:endParaRPr lang="en-US" sz="1600" b="1"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Any situational feature that decreases individuality and increases group cohesion is likely to encourage conformity among group members.</a:t>
            </a:r>
            <a:endParaRPr lang="en-US" sz="28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Situational factors influence behavior and must be taken into consideration.</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Inspired by Darwin, behaviorists recognized that the situation is the dominant force in learning and behavior modification. Thorndike’s Law of Effect states responses that are closely followed by a desirable outcome will be more associated with that situation than other responses. Conditioning can be either classical or operant. Reinforcement is defined as any event that follows the behaviors and strengthens that behavior.</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Drive is defined as a state of tension or arousal caused by a deprived biological need. Hull considered drive to be nonspecific arousal. High drive facilitates performance on easy tasks and impairs performance on difficult tasks</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Arousal theory assumes that all behaviors can be placed on a continuum of relaxation vs. excitement and that a moderate level of arousal is best for performance.</a:t>
            </a:r>
          </a:p>
          <a:p>
            <a:pPr marL="171450" lvl="0" indent="-171450">
              <a:buFont typeface="Arial" panose="020B0604020202020204" pitchFamily="34" charset="0"/>
              <a:buChar char="•"/>
            </a:pPr>
            <a:r>
              <a:rPr lang="en-US" sz="1200" b="0" i="0" u="none" strike="noStrike" kern="1200" cap="none" dirty="0" err="1">
                <a:solidFill>
                  <a:schemeClr val="dk1"/>
                </a:solidFill>
                <a:effectLst/>
                <a:latin typeface="Arial"/>
                <a:ea typeface="Arial"/>
                <a:cs typeface="Arial"/>
                <a:sym typeface="Arial"/>
              </a:rPr>
              <a:t>Zajonc’s</a:t>
            </a:r>
            <a:r>
              <a:rPr lang="en-US" sz="1200" b="0" i="0" u="none" strike="noStrike" kern="1200" cap="none" dirty="0">
                <a:solidFill>
                  <a:schemeClr val="dk1"/>
                </a:solidFill>
                <a:effectLst/>
                <a:latin typeface="Arial"/>
                <a:ea typeface="Arial"/>
                <a:cs typeface="Arial"/>
                <a:sym typeface="Arial"/>
              </a:rPr>
              <a:t> theory states that the presence of others increases arousal, and this arousal will facilitate behavior when the task is easy, but inhibit behavior when the task is difficult. Deindividuation refers to the loss of self-awareness and individual accountability that occurs when people are in a group. Social loafing refers to the tendency for people to exert less effort when working in a group. Social power refers to the ability to control others.</a:t>
            </a:r>
          </a:p>
          <a:p>
            <a:pPr marL="17145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Person-by-situation explanations assert that person variables and situation variables interact with each other in a multiplicative way to influence behavior. Lewin’s field theory states that behavior (B) is a function (f) of person factors (P) and environment factors (E). </a:t>
            </a:r>
            <a:endParaRPr lang="en-IN" sz="1600" b="0" i="0" u="none" strike="noStrike" kern="1200" cap="none" dirty="0">
              <a:solidFill>
                <a:schemeClr val="dk1"/>
              </a:solidFill>
              <a:effectLst/>
              <a:latin typeface="Arial"/>
              <a:ea typeface="Arial"/>
              <a:cs typeface="Arial"/>
              <a:sym typeface="Arial"/>
            </a:endParaRPr>
          </a:p>
        </p:txBody>
      </p:sp>
      <p:sp>
        <p:nvSpPr>
          <p:cNvPr id="344" name="Shape 3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32474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sz="1200" b="1" i="0" u="none" strike="noStrike" kern="1200" cap="none" dirty="0">
                <a:solidFill>
                  <a:schemeClr val="dk1"/>
                </a:solidFill>
                <a:effectLst/>
                <a:latin typeface="Arial"/>
                <a:ea typeface="Arial"/>
                <a:cs typeface="Arial"/>
                <a:sym typeface="Arial"/>
              </a:rPr>
              <a:t>14.5.4: Social Power</a:t>
            </a:r>
          </a:p>
          <a:p>
            <a:pPr lvl="0" indent="-256032">
              <a:spcBef>
                <a:spcPts val="0"/>
              </a:spcBef>
            </a:pPr>
            <a:endParaRPr lang="en-US" sz="1200" b="1" i="0" u="none" strike="noStrike" kern="1200" cap="none" dirty="0">
              <a:solidFill>
                <a:schemeClr val="dk1"/>
              </a:solidFill>
              <a:effectLst/>
              <a:latin typeface="Arial"/>
              <a:ea typeface="Arial"/>
              <a:cs typeface="Arial"/>
              <a:sym typeface="Arial"/>
            </a:endParaRPr>
          </a:p>
          <a:p>
            <a:pPr lvl="0" indent="-256032">
              <a:spcBef>
                <a:spcPts val="0"/>
              </a:spcBef>
            </a:pPr>
            <a:r>
              <a:rPr lang="en-US" sz="1200" b="1" i="0" u="none" strike="noStrike" kern="1200" cap="none" dirty="0">
                <a:solidFill>
                  <a:schemeClr val="dk1"/>
                </a:solidFill>
                <a:effectLst/>
                <a:latin typeface="Arial"/>
                <a:ea typeface="Arial"/>
                <a:cs typeface="Arial"/>
                <a:sym typeface="Arial"/>
              </a:rPr>
              <a:t>14.5.4: Explain the concept of social power in terms of motivation</a:t>
            </a:r>
          </a:p>
          <a:p>
            <a:pPr lvl="0" indent="-256032">
              <a:spcBef>
                <a:spcPts val="0"/>
              </a:spcBef>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Social power</a:t>
            </a:r>
            <a:endParaRPr lang="en-US" sz="1600" b="1"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People high in the need for power perceive that the best way to fulfill their goals is to focus on influencing those around them.</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People high in the need for power are more likely to use aggression or sexual permissiveness.</a:t>
            </a:r>
          </a:p>
          <a:p>
            <a:pPr marL="742950" lvl="1" indent="-285750">
              <a:buFont typeface="Arial" panose="020B0604020202020204" pitchFamily="34" charset="0"/>
              <a:buChar char="•"/>
            </a:pPr>
            <a:endParaRPr lang="en-US" sz="16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The pursuit of power</a:t>
            </a:r>
            <a:endParaRPr lang="en-US" sz="1600" b="1"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Morgenthau argued that power and love both stem from the same basic root of loneliness.</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When power fails to cure loneliness, leaders often seek even more power.</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Power can fulfill the need for autonomy.</a:t>
            </a:r>
          </a:p>
          <a:p>
            <a:pPr marL="742950" lvl="1" indent="-285750">
              <a:buFont typeface="Arial" panose="020B0604020202020204" pitchFamily="34" charset="0"/>
              <a:buChar char="•"/>
            </a:pPr>
            <a:endParaRPr lang="en-US" sz="1600" b="1"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1" i="0" u="none" strike="noStrike" kern="1200" cap="none" dirty="0">
                <a:solidFill>
                  <a:schemeClr val="dk1"/>
                </a:solidFill>
                <a:latin typeface="Arial"/>
                <a:ea typeface="Arial"/>
                <a:cs typeface="Arial"/>
                <a:sym typeface="Arial"/>
              </a:rPr>
              <a:t>Point 3 – </a:t>
            </a:r>
            <a:r>
              <a:rPr lang="en-US" sz="1200" b="1" i="0" u="none" strike="noStrike" kern="1200" cap="none" dirty="0">
                <a:solidFill>
                  <a:schemeClr val="dk1"/>
                </a:solidFill>
                <a:effectLst/>
                <a:latin typeface="Arial"/>
                <a:ea typeface="Arial"/>
                <a:cs typeface="Arial"/>
                <a:sym typeface="Arial"/>
              </a:rPr>
              <a:t>Positives and negatives of power</a:t>
            </a:r>
            <a:endParaRPr lang="en-US" sz="1600" b="1"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What are the positives and negatives of power? Why do so many powerful men make headlines for negative actions?</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Discuss Ent et al. (2012) with regard to self-control and power. Studies suggest that powerful people are strategic about where they exert their limited self-control resources.</a:t>
            </a:r>
          </a:p>
          <a:p>
            <a:pPr marL="742950" lvl="1" indent="-285750">
              <a:buFont typeface="Arial" panose="020B0604020202020204" pitchFamily="34" charset="0"/>
              <a:buChar char="•"/>
            </a:pPr>
            <a:endParaRPr lang="en-US" sz="16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1" i="0" u="none" strike="noStrike" kern="1200" cap="none" dirty="0">
                <a:solidFill>
                  <a:schemeClr val="dk1"/>
                </a:solidFill>
                <a:latin typeface="Arial"/>
                <a:ea typeface="Arial"/>
                <a:cs typeface="Arial"/>
                <a:sym typeface="Arial"/>
              </a:rPr>
              <a:t>Point 4 – </a:t>
            </a:r>
            <a:r>
              <a:rPr lang="en-US" sz="1200" b="1" i="0" u="none" strike="noStrike" kern="1200" cap="none" dirty="0">
                <a:solidFill>
                  <a:schemeClr val="dk1"/>
                </a:solidFill>
                <a:effectLst/>
                <a:latin typeface="Arial"/>
                <a:ea typeface="Arial"/>
                <a:cs typeface="Arial"/>
                <a:sym typeface="Arial"/>
              </a:rPr>
              <a:t>Can power backfire?</a:t>
            </a:r>
            <a:endParaRPr lang="en-US" sz="1600" b="1"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People in high-power roles are more likely to engage in risky behavior and to cheat on a spouse.</a:t>
            </a:r>
            <a:endParaRPr lang="en-US" sz="54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sz="1200" b="1" i="0" u="none" strike="noStrike" kern="1200" cap="none" dirty="0">
                <a:solidFill>
                  <a:schemeClr val="dk1"/>
                </a:solidFill>
                <a:effectLst/>
                <a:latin typeface="Arial"/>
                <a:ea typeface="Arial"/>
                <a:cs typeface="Arial"/>
                <a:sym typeface="Arial"/>
              </a:rPr>
              <a:t>14.6: Explain how variables interact to influence behavior</a:t>
            </a:r>
          </a:p>
          <a:p>
            <a:pPr lvl="0" indent="-256032">
              <a:spcBef>
                <a:spcPts val="0"/>
              </a:spcBef>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Is motivation primarily driven by person factors or situation factors?</a:t>
            </a:r>
            <a:endParaRPr lang="en-US" sz="1600" b="1"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Person variables and situation variables interact with each other in a multiplicative way to influence people’s responses.</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Discuss stimulation and introverts vs. extraverts.</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Lewin argued that forces in this field drive people toward their goals or away from them.</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Behavior is a function of both person factors and environment factors.</a:t>
            </a:r>
            <a:endParaRPr lang="en-US" sz="72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Situational factors influence behavior and must be taken into consideration.</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Inspired by Darwin, behaviorists recognized that the situation is the dominant force in learning and behavior modification. Thorndike’s Law of Effect states responses that are closely followed by a desirable outcome will be more associated with that situation than other responses. Conditioning can be either classical or operant. Reinforcement is defined as any event that follows the behaviors and strengthens that behavior.</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Drive is defined as a state of tension or arousal caused by a deprived biological need. Hull considered drive to be nonspecific arousal. High drive facilitates performance on easy tasks and impairs performance on difficult tasks</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Arousal theory assumes that all behaviors can be placed on a continuum of relaxation vs. excitement and that a moderate level of arousal is best for performance.</a:t>
            </a:r>
          </a:p>
          <a:p>
            <a:pPr marL="171450" lvl="0" indent="-171450">
              <a:buFont typeface="Arial" panose="020B0604020202020204" pitchFamily="34" charset="0"/>
              <a:buChar char="•"/>
            </a:pPr>
            <a:r>
              <a:rPr lang="en-US" sz="1200" b="0" i="0" u="none" strike="noStrike" kern="1200" cap="none" dirty="0" err="1">
                <a:solidFill>
                  <a:schemeClr val="dk1"/>
                </a:solidFill>
                <a:effectLst/>
                <a:latin typeface="Arial"/>
                <a:ea typeface="Arial"/>
                <a:cs typeface="Arial"/>
                <a:sym typeface="Arial"/>
              </a:rPr>
              <a:t>Zajonc’s</a:t>
            </a:r>
            <a:r>
              <a:rPr lang="en-US" sz="1200" b="0" i="0" u="none" strike="noStrike" kern="1200" cap="none" dirty="0">
                <a:solidFill>
                  <a:schemeClr val="dk1"/>
                </a:solidFill>
                <a:effectLst/>
                <a:latin typeface="Arial"/>
                <a:ea typeface="Arial"/>
                <a:cs typeface="Arial"/>
                <a:sym typeface="Arial"/>
              </a:rPr>
              <a:t> theory states that the presence of others increases arousal, and this arousal will facilitate behavior when the task is easy, but inhibit behavior when the task is difficult. Deindividuation refers to the loss of self-awareness and individual accountability that occurs when people are in a group. Social loafing refers to the tendency for people to exert less effort when working in a group. Social power refers to the ability to control others.</a:t>
            </a:r>
          </a:p>
          <a:p>
            <a:pPr marL="17145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Person-by-situation explanations assert that person variables and situation variables interact with each other in a multiplicative way to influence behavior. Lewin’s field theory states that behavior (B) is a function (f) of person factors (P) and environment factors (E). </a:t>
            </a:r>
            <a:endParaRPr lang="en-IN" sz="1600" b="0" i="0" u="none" strike="noStrike" kern="1200" cap="none" dirty="0">
              <a:solidFill>
                <a:schemeClr val="dk1"/>
              </a:solidFill>
              <a:effectLst/>
              <a:latin typeface="Arial"/>
              <a:ea typeface="Arial"/>
              <a:cs typeface="Arial"/>
              <a:sym typeface="Arial"/>
            </a:endParaRPr>
          </a:p>
        </p:txBody>
      </p:sp>
      <p:sp>
        <p:nvSpPr>
          <p:cNvPr id="344" name="Shape 3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dirty="0"/>
              <a:t>14.1: Explain how the environment impacts behavior</a:t>
            </a:r>
          </a:p>
          <a:p>
            <a:pPr marL="0" marR="0" lvl="0" indent="0" algn="l" rtl="0">
              <a:spcBef>
                <a:spcPts val="0"/>
              </a:spcBef>
              <a:buSzPct val="25000"/>
              <a:buNone/>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The connection between environment and behavior</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We tend to focus on internal factors instead of external ones.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How can we control our diets using situational factors?</a:t>
            </a: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Font typeface="Arial" pitchFamily="34" charset="0"/>
              <a:buNone/>
            </a:pPr>
            <a:r>
              <a:rPr lang="en-US" b="1" dirty="0"/>
              <a:t>14.2: Explain human behavior using the behaviorist approach</a:t>
            </a:r>
          </a:p>
          <a:p>
            <a:pPr>
              <a:buFont typeface="Arial" pitchFamily="34" charset="0"/>
              <a:buNone/>
            </a:pPr>
            <a:endParaRPr lang="en-US" sz="18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behaviorism?</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Anything an organism does can be considered a behavior.</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We cannot accurately describe one’s internal state.</a:t>
            </a:r>
          </a:p>
          <a:p>
            <a:pPr marL="457200" lvl="1" indent="0">
              <a:buFont typeface="Arial" pitchFamily="34" charset="0"/>
              <a:buNone/>
            </a:pPr>
            <a:endParaRPr lang="en-US" sz="1200" b="0" i="0" u="none" strike="noStrike" kern="1200" cap="none" dirty="0">
              <a:solidFill>
                <a:schemeClr val="dk1"/>
              </a:solidFill>
              <a:effectLst/>
              <a:latin typeface="Arial"/>
              <a:ea typeface="Arial"/>
              <a:cs typeface="Arial"/>
              <a:sym typeface="Arial"/>
            </a:endParaRPr>
          </a:p>
          <a:p>
            <a:pPr marL="0" lvl="0" indent="0">
              <a:buFont typeface="Arial" pitchFamily="34" charset="0"/>
              <a:buNone/>
            </a:pPr>
            <a:r>
              <a:rPr lang="en-US" sz="2800" b="1" i="0" u="none" strike="noStrike" kern="1200" cap="none" dirty="0">
                <a:solidFill>
                  <a:schemeClr val="dk1"/>
                </a:solidFill>
                <a:effectLst/>
                <a:latin typeface="Arial"/>
                <a:ea typeface="Arial"/>
                <a:cs typeface="Arial"/>
                <a:sym typeface="Arial"/>
              </a:rPr>
              <a:t>14.2.1: Principles of Behaviorism</a:t>
            </a:r>
          </a:p>
          <a:p>
            <a:pPr marL="0" lvl="0" indent="0">
              <a:buFont typeface="Arial" pitchFamily="34" charset="0"/>
              <a:buNone/>
            </a:pPr>
            <a:endParaRPr lang="en-US" sz="2800" b="1" i="0" u="none" strike="noStrike" kern="1200" cap="none" dirty="0">
              <a:solidFill>
                <a:schemeClr val="dk1"/>
              </a:solidFill>
              <a:effectLst/>
              <a:latin typeface="Arial"/>
              <a:ea typeface="Arial"/>
              <a:cs typeface="Arial"/>
              <a:sym typeface="Arial"/>
            </a:endParaRPr>
          </a:p>
          <a:p>
            <a:pPr marL="0" lvl="0" indent="0">
              <a:buFont typeface="Arial" pitchFamily="34" charset="0"/>
              <a:buNone/>
            </a:pPr>
            <a:r>
              <a:rPr lang="en-US" sz="2800" b="1" i="0" u="none" strike="noStrike" kern="1200" cap="none" dirty="0">
                <a:solidFill>
                  <a:schemeClr val="dk1"/>
                </a:solidFill>
                <a:effectLst/>
                <a:latin typeface="Arial"/>
                <a:ea typeface="Arial"/>
                <a:cs typeface="Arial"/>
                <a:sym typeface="Arial"/>
              </a:rPr>
              <a:t>14.2.1: Analyze the principles of behaviorism</a:t>
            </a:r>
          </a:p>
          <a:p>
            <a:pPr marL="171450" lvl="0" indent="-171450">
              <a:buFont typeface="Arial" pitchFamily="34" charset="0"/>
              <a:buChar char="•"/>
            </a:pPr>
            <a:endParaRPr lang="en-US" sz="28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Emphasis on the situation</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Behaviorists wondered if the environment could shape the evolution of an organism’s behavior.</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Thorndike suggested that an organism’s response can be affected by a desirable outcome: the S-R bond.</a:t>
            </a:r>
          </a:p>
          <a:p>
            <a:pPr marL="457200" lvl="1" indent="0">
              <a:buFont typeface="Arial" pitchFamily="34" charset="0"/>
              <a:buNone/>
            </a:pP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Conditioning</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classical conditioning occurs when an environmental stimulus becomes associated with a naturally occurring stimulus.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Operant conditioning occurs when a behavior operates on the environment to generate a consequence for that behavior.</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Which conditioning explains human learning and motivation better?</a:t>
            </a:r>
          </a:p>
          <a:p>
            <a:pPr marL="457200" lvl="1" indent="0">
              <a:buFont typeface="Arial" pitchFamily="34" charset="0"/>
              <a:buNone/>
            </a:pP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3 – </a:t>
            </a:r>
            <a:r>
              <a:rPr lang="en-US" sz="1200" b="1" i="0" u="none" strike="noStrike" kern="1200" cap="none" dirty="0">
                <a:solidFill>
                  <a:schemeClr val="dk1"/>
                </a:solidFill>
                <a:effectLst/>
                <a:latin typeface="Arial"/>
                <a:ea typeface="Arial"/>
                <a:cs typeface="Arial"/>
                <a:sym typeface="Arial"/>
              </a:rPr>
              <a:t>Reinforcement</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Positive </a:t>
            </a:r>
            <a:r>
              <a:rPr lang="en-US" sz="1200" b="0" i="0" u="none" strike="noStrike" kern="1200" cap="none" dirty="0" err="1">
                <a:solidFill>
                  <a:schemeClr val="dk1"/>
                </a:solidFill>
                <a:effectLst/>
                <a:latin typeface="Arial"/>
                <a:ea typeface="Arial"/>
                <a:cs typeface="Arial"/>
                <a:sym typeface="Arial"/>
              </a:rPr>
              <a:t>reinforcers</a:t>
            </a:r>
            <a:r>
              <a:rPr lang="en-US" sz="1200" b="0" i="0" u="none" strike="noStrike" kern="1200" cap="none" dirty="0">
                <a:solidFill>
                  <a:schemeClr val="dk1"/>
                </a:solidFill>
                <a:effectLst/>
                <a:latin typeface="Arial"/>
                <a:ea typeface="Arial"/>
                <a:cs typeface="Arial"/>
                <a:sym typeface="Arial"/>
              </a:rPr>
              <a:t> refer to the presence of a pleasant outcome, while negative </a:t>
            </a:r>
            <a:r>
              <a:rPr lang="en-US" sz="1200" b="0" i="0" u="none" strike="noStrike" kern="1200" cap="none" dirty="0" err="1">
                <a:solidFill>
                  <a:schemeClr val="dk1"/>
                </a:solidFill>
                <a:effectLst/>
                <a:latin typeface="Arial"/>
                <a:ea typeface="Arial"/>
                <a:cs typeface="Arial"/>
                <a:sym typeface="Arial"/>
              </a:rPr>
              <a:t>reinforcers</a:t>
            </a:r>
            <a:r>
              <a:rPr lang="en-US" sz="1200" b="0" i="0" u="none" strike="noStrike" kern="1200" cap="none" dirty="0">
                <a:solidFill>
                  <a:schemeClr val="dk1"/>
                </a:solidFill>
                <a:effectLst/>
                <a:latin typeface="Arial"/>
                <a:ea typeface="Arial"/>
                <a:cs typeface="Arial"/>
                <a:sym typeface="Arial"/>
              </a:rPr>
              <a:t> refer to the removal of an unpleasant outcome.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Timing of reinforcement also affects reinforcement. Which schedule of reinforcement do you think is best?</a:t>
            </a:r>
            <a:endParaRPr lang="en-US" sz="40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0" indent="0">
              <a:buFont typeface="Arial" pitchFamily="34" charset="0"/>
              <a:buNone/>
            </a:pPr>
            <a:r>
              <a:rPr lang="en-US" sz="2800" b="1" i="0" u="none" strike="noStrike" kern="1200" cap="none" dirty="0">
                <a:solidFill>
                  <a:schemeClr val="dk1"/>
                </a:solidFill>
                <a:effectLst/>
                <a:latin typeface="Arial"/>
                <a:ea typeface="Arial"/>
                <a:cs typeface="Arial"/>
                <a:sym typeface="Arial"/>
              </a:rPr>
              <a:t>14.2.1: Principles of Behaviorism</a:t>
            </a:r>
          </a:p>
          <a:p>
            <a:pPr marL="0" lvl="0" indent="0">
              <a:buFont typeface="Arial" pitchFamily="34" charset="0"/>
              <a:buNone/>
            </a:pPr>
            <a:endParaRPr lang="en-US" sz="2800" b="1" i="0" u="none" strike="noStrike" kern="1200" cap="none" dirty="0">
              <a:solidFill>
                <a:schemeClr val="dk1"/>
              </a:solidFill>
              <a:effectLst/>
              <a:latin typeface="Arial"/>
              <a:ea typeface="Arial"/>
              <a:cs typeface="Arial"/>
              <a:sym typeface="Arial"/>
            </a:endParaRPr>
          </a:p>
          <a:p>
            <a:pPr marL="0" lvl="0" indent="0">
              <a:buFont typeface="Arial" pitchFamily="34" charset="0"/>
              <a:buNone/>
            </a:pPr>
            <a:r>
              <a:rPr lang="en-US" sz="2800" b="1" i="0" u="none" strike="noStrike" kern="1200" cap="none" dirty="0">
                <a:solidFill>
                  <a:schemeClr val="dk1"/>
                </a:solidFill>
                <a:effectLst/>
                <a:latin typeface="Arial"/>
                <a:ea typeface="Arial"/>
                <a:cs typeface="Arial"/>
                <a:sym typeface="Arial"/>
              </a:rPr>
              <a:t>14.2.1: Analyze the principles of behaviorism</a:t>
            </a:r>
          </a:p>
          <a:p>
            <a:pPr marL="171450" lvl="0" indent="-171450">
              <a:buFont typeface="Arial" pitchFamily="34" charset="0"/>
              <a:buChar char="•"/>
            </a:pPr>
            <a:endParaRPr lang="en-US" sz="28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Emphasis on the situation</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Behaviorists wondered if the environment could shape the evolution of an organism’s behavior.</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Thorndike suggested that an organism’s response can be affected by a desirable outcome: the S-R bond.</a:t>
            </a:r>
          </a:p>
          <a:p>
            <a:pPr marL="457200" lvl="1" indent="0">
              <a:buFont typeface="Arial" pitchFamily="34" charset="0"/>
              <a:buNone/>
            </a:pP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Conditioning</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classical conditioning occurs when an environmental stimulus becomes associated with a naturally occurring stimulus.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Operant conditioning occurs when a behavior operates on the environment to generate a consequence for that behavior.</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Which conditioning explains human learning and motivation better?</a:t>
            </a:r>
          </a:p>
          <a:p>
            <a:pPr marL="457200" lvl="1" indent="0">
              <a:buFont typeface="Arial" pitchFamily="34" charset="0"/>
              <a:buNone/>
            </a:pP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3 – </a:t>
            </a:r>
            <a:r>
              <a:rPr lang="en-US" sz="1200" b="1" i="0" u="none" strike="noStrike" kern="1200" cap="none" dirty="0">
                <a:solidFill>
                  <a:schemeClr val="dk1"/>
                </a:solidFill>
                <a:effectLst/>
                <a:latin typeface="Arial"/>
                <a:ea typeface="Arial"/>
                <a:cs typeface="Arial"/>
                <a:sym typeface="Arial"/>
              </a:rPr>
              <a:t>Reinforcement</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Positive </a:t>
            </a:r>
            <a:r>
              <a:rPr lang="en-US" sz="1200" b="0" i="0" u="none" strike="noStrike" kern="1200" cap="none" dirty="0" err="1">
                <a:solidFill>
                  <a:schemeClr val="dk1"/>
                </a:solidFill>
                <a:effectLst/>
                <a:latin typeface="Arial"/>
                <a:ea typeface="Arial"/>
                <a:cs typeface="Arial"/>
                <a:sym typeface="Arial"/>
              </a:rPr>
              <a:t>reinforcers</a:t>
            </a:r>
            <a:r>
              <a:rPr lang="en-US" sz="1200" b="0" i="0" u="none" strike="noStrike" kern="1200" cap="none" dirty="0">
                <a:solidFill>
                  <a:schemeClr val="dk1"/>
                </a:solidFill>
                <a:effectLst/>
                <a:latin typeface="Arial"/>
                <a:ea typeface="Arial"/>
                <a:cs typeface="Arial"/>
                <a:sym typeface="Arial"/>
              </a:rPr>
              <a:t> refer to the presence of a pleasant outcome, while negative </a:t>
            </a:r>
            <a:r>
              <a:rPr lang="en-US" sz="1200" b="0" i="0" u="none" strike="noStrike" kern="1200" cap="none" dirty="0" err="1">
                <a:solidFill>
                  <a:schemeClr val="dk1"/>
                </a:solidFill>
                <a:effectLst/>
                <a:latin typeface="Arial"/>
                <a:ea typeface="Arial"/>
                <a:cs typeface="Arial"/>
                <a:sym typeface="Arial"/>
              </a:rPr>
              <a:t>reinforcers</a:t>
            </a:r>
            <a:r>
              <a:rPr lang="en-US" sz="1200" b="0" i="0" u="none" strike="noStrike" kern="1200" cap="none" dirty="0">
                <a:solidFill>
                  <a:schemeClr val="dk1"/>
                </a:solidFill>
                <a:effectLst/>
                <a:latin typeface="Arial"/>
                <a:ea typeface="Arial"/>
                <a:cs typeface="Arial"/>
                <a:sym typeface="Arial"/>
              </a:rPr>
              <a:t> refer to the removal of an unpleasant outcome.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Timing of reinforcement also affects reinforcement. Which schedule of reinforcement do you think is best?</a:t>
            </a:r>
            <a:endParaRPr lang="en-US" b="1" dirty="0"/>
          </a:p>
          <a:p>
            <a:pPr>
              <a:buFont typeface="Arial" pitchFamily="34" charset="0"/>
              <a:buNone/>
            </a:pPr>
            <a:endParaRPr lang="en-US" b="1" dirty="0"/>
          </a:p>
          <a:p>
            <a:pPr>
              <a:buFont typeface="Arial" pitchFamily="34" charset="0"/>
              <a:buNone/>
            </a:pPr>
            <a:r>
              <a:rPr lang="en-US" b="1" dirty="0"/>
              <a:t>14.2.2: Applying Behaviorism Principles</a:t>
            </a:r>
          </a:p>
          <a:p>
            <a:pPr>
              <a:buFont typeface="Arial" pitchFamily="34" charset="0"/>
              <a:buNone/>
            </a:pPr>
            <a:endParaRPr lang="en-US" b="1" dirty="0"/>
          </a:p>
          <a:p>
            <a:pPr>
              <a:buFont typeface="Arial" pitchFamily="34" charset="0"/>
              <a:buNone/>
            </a:pPr>
            <a:r>
              <a:rPr lang="en-US" b="1" dirty="0"/>
              <a:t>14.2.2: Apply behaviorism principles to your own life</a:t>
            </a:r>
          </a:p>
          <a:p>
            <a:pPr>
              <a:buFont typeface="Arial" pitchFamily="34" charset="0"/>
              <a:buNone/>
            </a:pPr>
            <a:endParaRPr lang="en-US" sz="18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Applying behaviorism principles</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What are some environmental changes you can make to achieve your goals?</a:t>
            </a:r>
            <a:endParaRPr lang="en-US" sz="40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74693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0" indent="0">
              <a:buFont typeface="Arial" pitchFamily="34" charset="0"/>
              <a:buNone/>
            </a:pPr>
            <a:r>
              <a:rPr lang="en-US" sz="2800" b="1" i="0" u="none" strike="noStrike" kern="1200" cap="none" dirty="0">
                <a:solidFill>
                  <a:schemeClr val="dk1"/>
                </a:solidFill>
                <a:effectLst/>
                <a:latin typeface="Arial"/>
                <a:ea typeface="Arial"/>
                <a:cs typeface="Arial"/>
                <a:sym typeface="Arial"/>
              </a:rPr>
              <a:t>14.2.1: Principles of Behaviorism</a:t>
            </a:r>
          </a:p>
          <a:p>
            <a:pPr marL="0" lvl="0" indent="0">
              <a:buFont typeface="Arial" pitchFamily="34" charset="0"/>
              <a:buNone/>
            </a:pPr>
            <a:endParaRPr lang="en-US" sz="2800" b="1" i="0" u="none" strike="noStrike" kern="1200" cap="none" dirty="0">
              <a:solidFill>
                <a:schemeClr val="dk1"/>
              </a:solidFill>
              <a:effectLst/>
              <a:latin typeface="Arial"/>
              <a:ea typeface="Arial"/>
              <a:cs typeface="Arial"/>
              <a:sym typeface="Arial"/>
            </a:endParaRPr>
          </a:p>
          <a:p>
            <a:pPr marL="0" lvl="0" indent="0">
              <a:buFont typeface="Arial" pitchFamily="34" charset="0"/>
              <a:buNone/>
            </a:pPr>
            <a:r>
              <a:rPr lang="en-US" sz="2800" b="1" i="0" u="none" strike="noStrike" kern="1200" cap="none" dirty="0">
                <a:solidFill>
                  <a:schemeClr val="dk1"/>
                </a:solidFill>
                <a:effectLst/>
                <a:latin typeface="Arial"/>
                <a:ea typeface="Arial"/>
                <a:cs typeface="Arial"/>
                <a:sym typeface="Arial"/>
              </a:rPr>
              <a:t>14.2.1: Analyze the principles of behaviorism</a:t>
            </a:r>
          </a:p>
          <a:p>
            <a:pPr marL="171450" lvl="0" indent="-171450">
              <a:buFont typeface="Arial" pitchFamily="34" charset="0"/>
              <a:buChar char="•"/>
            </a:pPr>
            <a:endParaRPr lang="en-US" sz="28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Emphasis on the situation</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Behaviorists wondered if the environment could shape the evolution of an organism’s behavior.</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Thorndike suggested that an organism’s response can be affected by a desirable outcome: the S-R bond.</a:t>
            </a:r>
          </a:p>
          <a:p>
            <a:pPr marL="457200" lvl="1" indent="0">
              <a:buFont typeface="Arial" pitchFamily="34" charset="0"/>
              <a:buNone/>
            </a:pP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Conditioning</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classical conditioning occurs when an environmental stimulus becomes associated with a naturally occurring stimulus.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Operant conditioning occurs when a behavior operates on the environment to generate a consequence for that behavior.</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Which conditioning explains human learning and motivation better?</a:t>
            </a:r>
          </a:p>
          <a:p>
            <a:pPr marL="457200" lvl="1" indent="0">
              <a:buFont typeface="Arial" pitchFamily="34" charset="0"/>
              <a:buNone/>
            </a:pP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3 – </a:t>
            </a:r>
            <a:r>
              <a:rPr lang="en-US" sz="1200" b="1" i="0" u="none" strike="noStrike" kern="1200" cap="none" dirty="0">
                <a:solidFill>
                  <a:schemeClr val="dk1"/>
                </a:solidFill>
                <a:effectLst/>
                <a:latin typeface="Arial"/>
                <a:ea typeface="Arial"/>
                <a:cs typeface="Arial"/>
                <a:sym typeface="Arial"/>
              </a:rPr>
              <a:t>Reinforcement</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Positive </a:t>
            </a:r>
            <a:r>
              <a:rPr lang="en-US" sz="1200" b="0" i="0" u="none" strike="noStrike" kern="1200" cap="none" dirty="0" err="1">
                <a:solidFill>
                  <a:schemeClr val="dk1"/>
                </a:solidFill>
                <a:effectLst/>
                <a:latin typeface="Arial"/>
                <a:ea typeface="Arial"/>
                <a:cs typeface="Arial"/>
                <a:sym typeface="Arial"/>
              </a:rPr>
              <a:t>reinforcers</a:t>
            </a:r>
            <a:r>
              <a:rPr lang="en-US" sz="1200" b="0" i="0" u="none" strike="noStrike" kern="1200" cap="none" dirty="0">
                <a:solidFill>
                  <a:schemeClr val="dk1"/>
                </a:solidFill>
                <a:effectLst/>
                <a:latin typeface="Arial"/>
                <a:ea typeface="Arial"/>
                <a:cs typeface="Arial"/>
                <a:sym typeface="Arial"/>
              </a:rPr>
              <a:t> refer to the presence of a pleasant outcome, while negative </a:t>
            </a:r>
            <a:r>
              <a:rPr lang="en-US" sz="1200" b="0" i="0" u="none" strike="noStrike" kern="1200" cap="none" dirty="0" err="1">
                <a:solidFill>
                  <a:schemeClr val="dk1"/>
                </a:solidFill>
                <a:effectLst/>
                <a:latin typeface="Arial"/>
                <a:ea typeface="Arial"/>
                <a:cs typeface="Arial"/>
                <a:sym typeface="Arial"/>
              </a:rPr>
              <a:t>reinforcers</a:t>
            </a:r>
            <a:r>
              <a:rPr lang="en-US" sz="1200" b="0" i="0" u="none" strike="noStrike" kern="1200" cap="none" dirty="0">
                <a:solidFill>
                  <a:schemeClr val="dk1"/>
                </a:solidFill>
                <a:effectLst/>
                <a:latin typeface="Arial"/>
                <a:ea typeface="Arial"/>
                <a:cs typeface="Arial"/>
                <a:sym typeface="Arial"/>
              </a:rPr>
              <a:t> refer to the removal of an unpleasant outcome.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Timing of reinforcement also affects reinforcement. Which schedule of reinforcement do you think is best?</a:t>
            </a:r>
            <a:endParaRPr lang="en-US" b="1" dirty="0"/>
          </a:p>
          <a:p>
            <a:pPr>
              <a:buFont typeface="Arial" pitchFamily="34" charset="0"/>
              <a:buNone/>
            </a:pPr>
            <a:endParaRPr lang="en-US" b="1" dirty="0"/>
          </a:p>
          <a:p>
            <a:pPr>
              <a:buFont typeface="Arial" pitchFamily="34" charset="0"/>
              <a:buNone/>
            </a:pPr>
            <a:r>
              <a:rPr lang="en-US" b="1" dirty="0"/>
              <a:t>14.2.2: Applying Behaviorism Principles</a:t>
            </a:r>
          </a:p>
          <a:p>
            <a:pPr>
              <a:buFont typeface="Arial" pitchFamily="34" charset="0"/>
              <a:buNone/>
            </a:pPr>
            <a:endParaRPr lang="en-US" b="1" dirty="0"/>
          </a:p>
          <a:p>
            <a:pPr>
              <a:buFont typeface="Arial" pitchFamily="34" charset="0"/>
              <a:buNone/>
            </a:pPr>
            <a:r>
              <a:rPr lang="en-US" b="1" dirty="0"/>
              <a:t>14.2.2: Apply behaviorism principles to your own life</a:t>
            </a:r>
          </a:p>
          <a:p>
            <a:pPr>
              <a:buFont typeface="Arial" pitchFamily="34" charset="0"/>
              <a:buNone/>
            </a:pPr>
            <a:endParaRPr lang="en-US" sz="18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Applying behaviorism principles</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What are some environmental changes you can make to achieve your goals?</a:t>
            </a:r>
            <a:endParaRPr lang="en-US" sz="40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0" indent="0">
              <a:buFont typeface="Arial" pitchFamily="34" charset="0"/>
              <a:buNone/>
            </a:pPr>
            <a:r>
              <a:rPr lang="en-US" sz="2800" b="1" i="0" u="none" strike="noStrike" kern="1200" cap="none" dirty="0">
                <a:solidFill>
                  <a:schemeClr val="dk1"/>
                </a:solidFill>
                <a:effectLst/>
                <a:latin typeface="Arial"/>
                <a:ea typeface="Arial"/>
                <a:cs typeface="Arial"/>
                <a:sym typeface="Arial"/>
              </a:rPr>
              <a:t>14.2.1: Principles of Behaviorism</a:t>
            </a:r>
          </a:p>
          <a:p>
            <a:pPr marL="0" lvl="0" indent="0">
              <a:buFont typeface="Arial" pitchFamily="34" charset="0"/>
              <a:buNone/>
            </a:pPr>
            <a:endParaRPr lang="en-US" sz="2800" b="1" i="0" u="none" strike="noStrike" kern="1200" cap="none" dirty="0">
              <a:solidFill>
                <a:schemeClr val="dk1"/>
              </a:solidFill>
              <a:effectLst/>
              <a:latin typeface="Arial"/>
              <a:ea typeface="Arial"/>
              <a:cs typeface="Arial"/>
              <a:sym typeface="Arial"/>
            </a:endParaRPr>
          </a:p>
          <a:p>
            <a:pPr marL="0" lvl="0" indent="0">
              <a:buFont typeface="Arial" pitchFamily="34" charset="0"/>
              <a:buNone/>
            </a:pPr>
            <a:r>
              <a:rPr lang="en-US" sz="2800" b="1" i="0" u="none" strike="noStrike" kern="1200" cap="none" dirty="0">
                <a:solidFill>
                  <a:schemeClr val="dk1"/>
                </a:solidFill>
                <a:effectLst/>
                <a:latin typeface="Arial"/>
                <a:ea typeface="Arial"/>
                <a:cs typeface="Arial"/>
                <a:sym typeface="Arial"/>
              </a:rPr>
              <a:t>14.2.1: Analyze the principles of behaviorism</a:t>
            </a:r>
          </a:p>
          <a:p>
            <a:pPr marL="171450" lvl="0" indent="-171450">
              <a:buFont typeface="Arial" pitchFamily="34" charset="0"/>
              <a:buChar char="•"/>
            </a:pPr>
            <a:endParaRPr lang="en-US" sz="28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Emphasis on the situation</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Behaviorists wondered if the environment could shape the evolution of an organism’s behavior.</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Thorndike suggested that an organism’s response can be affected by a desirable outcome: the S-R bond.</a:t>
            </a:r>
          </a:p>
          <a:p>
            <a:pPr marL="457200" lvl="1" indent="0">
              <a:buFont typeface="Arial" pitchFamily="34" charset="0"/>
              <a:buNone/>
            </a:pP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Conditioning</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classical conditioning occurs when an environmental stimulus becomes associated with a naturally occurring stimulus.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Operant conditioning occurs when a behavior operates on the environment to generate a consequence for that behavior.</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Which conditioning explains human learning and motivation better?</a:t>
            </a:r>
          </a:p>
          <a:p>
            <a:pPr marL="457200" lvl="1" indent="0">
              <a:buFont typeface="Arial" pitchFamily="34" charset="0"/>
              <a:buNone/>
            </a:pP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3 – </a:t>
            </a:r>
            <a:r>
              <a:rPr lang="en-US" sz="1200" b="1" i="0" u="none" strike="noStrike" kern="1200" cap="none" dirty="0">
                <a:solidFill>
                  <a:schemeClr val="dk1"/>
                </a:solidFill>
                <a:effectLst/>
                <a:latin typeface="Arial"/>
                <a:ea typeface="Arial"/>
                <a:cs typeface="Arial"/>
                <a:sym typeface="Arial"/>
              </a:rPr>
              <a:t>Reinforcement</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Positive </a:t>
            </a:r>
            <a:r>
              <a:rPr lang="en-US" sz="1200" b="0" i="0" u="none" strike="noStrike" kern="1200" cap="none" dirty="0" err="1">
                <a:solidFill>
                  <a:schemeClr val="dk1"/>
                </a:solidFill>
                <a:effectLst/>
                <a:latin typeface="Arial"/>
                <a:ea typeface="Arial"/>
                <a:cs typeface="Arial"/>
                <a:sym typeface="Arial"/>
              </a:rPr>
              <a:t>reinforcers</a:t>
            </a:r>
            <a:r>
              <a:rPr lang="en-US" sz="1200" b="0" i="0" u="none" strike="noStrike" kern="1200" cap="none" dirty="0">
                <a:solidFill>
                  <a:schemeClr val="dk1"/>
                </a:solidFill>
                <a:effectLst/>
                <a:latin typeface="Arial"/>
                <a:ea typeface="Arial"/>
                <a:cs typeface="Arial"/>
                <a:sym typeface="Arial"/>
              </a:rPr>
              <a:t> refer to the presence of a pleasant outcome, while negative </a:t>
            </a:r>
            <a:r>
              <a:rPr lang="en-US" sz="1200" b="0" i="0" u="none" strike="noStrike" kern="1200" cap="none" dirty="0" err="1">
                <a:solidFill>
                  <a:schemeClr val="dk1"/>
                </a:solidFill>
                <a:effectLst/>
                <a:latin typeface="Arial"/>
                <a:ea typeface="Arial"/>
                <a:cs typeface="Arial"/>
                <a:sym typeface="Arial"/>
              </a:rPr>
              <a:t>reinforcers</a:t>
            </a:r>
            <a:r>
              <a:rPr lang="en-US" sz="1200" b="0" i="0" u="none" strike="noStrike" kern="1200" cap="none" dirty="0">
                <a:solidFill>
                  <a:schemeClr val="dk1"/>
                </a:solidFill>
                <a:effectLst/>
                <a:latin typeface="Arial"/>
                <a:ea typeface="Arial"/>
                <a:cs typeface="Arial"/>
                <a:sym typeface="Arial"/>
              </a:rPr>
              <a:t> refer to the removal of an unpleasant outcome.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Timing of reinforcement also affects reinforcement. Which schedule of reinforcement do you think is best?</a:t>
            </a:r>
            <a:endParaRPr lang="en-US" b="1" dirty="0"/>
          </a:p>
          <a:p>
            <a:pPr>
              <a:buFont typeface="Arial" pitchFamily="34" charset="0"/>
              <a:buNone/>
            </a:pPr>
            <a:endParaRPr lang="en-US" b="1" dirty="0"/>
          </a:p>
          <a:p>
            <a:pPr>
              <a:buFont typeface="Arial" pitchFamily="34" charset="0"/>
              <a:buNone/>
            </a:pPr>
            <a:r>
              <a:rPr lang="en-US" b="1" dirty="0"/>
              <a:t>14.2.2: Applying Behaviorism Principles</a:t>
            </a:r>
          </a:p>
          <a:p>
            <a:pPr>
              <a:buFont typeface="Arial" pitchFamily="34" charset="0"/>
              <a:buNone/>
            </a:pPr>
            <a:endParaRPr lang="en-US" b="1" dirty="0"/>
          </a:p>
          <a:p>
            <a:pPr>
              <a:buFont typeface="Arial" pitchFamily="34" charset="0"/>
              <a:buNone/>
            </a:pPr>
            <a:r>
              <a:rPr lang="en-US" b="1" dirty="0"/>
              <a:t>14.2.2: Apply behaviorism principles to your own life</a:t>
            </a:r>
          </a:p>
          <a:p>
            <a:pPr>
              <a:buFont typeface="Arial" pitchFamily="34" charset="0"/>
              <a:buNone/>
            </a:pPr>
            <a:endParaRPr lang="en-US" sz="18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Applying behaviorism principles</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What are some environmental changes you can make to achieve your goals?</a:t>
            </a:r>
            <a:endParaRPr lang="en-US" sz="40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69033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0" indent="0">
              <a:buFont typeface="Arial" pitchFamily="34" charset="0"/>
              <a:buNone/>
            </a:pPr>
            <a:r>
              <a:rPr lang="en-US" sz="2800" b="1" i="0" u="none" strike="noStrike" kern="1200" cap="none" dirty="0">
                <a:solidFill>
                  <a:schemeClr val="dk1"/>
                </a:solidFill>
                <a:effectLst/>
                <a:latin typeface="Arial"/>
                <a:ea typeface="Arial"/>
                <a:cs typeface="Arial"/>
                <a:sym typeface="Arial"/>
              </a:rPr>
              <a:t>14.2.1: Principles of Behaviorism</a:t>
            </a:r>
          </a:p>
          <a:p>
            <a:pPr marL="0" lvl="0" indent="0">
              <a:buFont typeface="Arial" pitchFamily="34" charset="0"/>
              <a:buNone/>
            </a:pPr>
            <a:endParaRPr lang="en-US" sz="2800" b="1" i="0" u="none" strike="noStrike" kern="1200" cap="none" dirty="0">
              <a:solidFill>
                <a:schemeClr val="dk1"/>
              </a:solidFill>
              <a:effectLst/>
              <a:latin typeface="Arial"/>
              <a:ea typeface="Arial"/>
              <a:cs typeface="Arial"/>
              <a:sym typeface="Arial"/>
            </a:endParaRPr>
          </a:p>
          <a:p>
            <a:pPr marL="0" lvl="0" indent="0">
              <a:buFont typeface="Arial" pitchFamily="34" charset="0"/>
              <a:buNone/>
            </a:pPr>
            <a:r>
              <a:rPr lang="en-US" sz="2800" b="1" i="0" u="none" strike="noStrike" kern="1200" cap="none" dirty="0">
                <a:solidFill>
                  <a:schemeClr val="dk1"/>
                </a:solidFill>
                <a:effectLst/>
                <a:latin typeface="Arial"/>
                <a:ea typeface="Arial"/>
                <a:cs typeface="Arial"/>
                <a:sym typeface="Arial"/>
              </a:rPr>
              <a:t>14.2.1: Analyze the principles of behaviorism</a:t>
            </a:r>
          </a:p>
          <a:p>
            <a:pPr marL="171450" lvl="0" indent="-171450">
              <a:buFont typeface="Arial" pitchFamily="34" charset="0"/>
              <a:buChar char="•"/>
            </a:pPr>
            <a:endParaRPr lang="en-US" sz="28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Emphasis on the situation</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Behaviorists wondered if the environment could shape the evolution of an organism’s behavior.</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Thorndike suggested that an organism’s response can be affected by a desirable outcome: the S-R bond.</a:t>
            </a:r>
          </a:p>
          <a:p>
            <a:pPr marL="457200" lvl="1" indent="0">
              <a:buFont typeface="Arial" pitchFamily="34" charset="0"/>
              <a:buNone/>
            </a:pP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Conditioning</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classical conditioning occurs when an environmental stimulus becomes associated with a naturally occurring stimulus.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Operant conditioning occurs when a behavior operates on the environment to generate a consequence for that behavior.</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Which conditioning explains human learning and motivation better?</a:t>
            </a:r>
          </a:p>
          <a:p>
            <a:pPr marL="457200" lvl="1" indent="0">
              <a:buFont typeface="Arial" pitchFamily="34" charset="0"/>
              <a:buNone/>
            </a:pP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3 – </a:t>
            </a:r>
            <a:r>
              <a:rPr lang="en-US" sz="1200" b="1" i="0" u="none" strike="noStrike" kern="1200" cap="none" dirty="0">
                <a:solidFill>
                  <a:schemeClr val="dk1"/>
                </a:solidFill>
                <a:effectLst/>
                <a:latin typeface="Arial"/>
                <a:ea typeface="Arial"/>
                <a:cs typeface="Arial"/>
                <a:sym typeface="Arial"/>
              </a:rPr>
              <a:t>Reinforcement</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Positive </a:t>
            </a:r>
            <a:r>
              <a:rPr lang="en-US" sz="1200" b="0" i="0" u="none" strike="noStrike" kern="1200" cap="none" dirty="0" err="1">
                <a:solidFill>
                  <a:schemeClr val="dk1"/>
                </a:solidFill>
                <a:effectLst/>
                <a:latin typeface="Arial"/>
                <a:ea typeface="Arial"/>
                <a:cs typeface="Arial"/>
                <a:sym typeface="Arial"/>
              </a:rPr>
              <a:t>reinforcers</a:t>
            </a:r>
            <a:r>
              <a:rPr lang="en-US" sz="1200" b="0" i="0" u="none" strike="noStrike" kern="1200" cap="none" dirty="0">
                <a:solidFill>
                  <a:schemeClr val="dk1"/>
                </a:solidFill>
                <a:effectLst/>
                <a:latin typeface="Arial"/>
                <a:ea typeface="Arial"/>
                <a:cs typeface="Arial"/>
                <a:sym typeface="Arial"/>
              </a:rPr>
              <a:t> refer to the presence of a pleasant outcome, while negative </a:t>
            </a:r>
            <a:r>
              <a:rPr lang="en-US" sz="1200" b="0" i="0" u="none" strike="noStrike" kern="1200" cap="none" dirty="0" err="1">
                <a:solidFill>
                  <a:schemeClr val="dk1"/>
                </a:solidFill>
                <a:effectLst/>
                <a:latin typeface="Arial"/>
                <a:ea typeface="Arial"/>
                <a:cs typeface="Arial"/>
                <a:sym typeface="Arial"/>
              </a:rPr>
              <a:t>reinforcers</a:t>
            </a:r>
            <a:r>
              <a:rPr lang="en-US" sz="1200" b="0" i="0" u="none" strike="noStrike" kern="1200" cap="none" dirty="0">
                <a:solidFill>
                  <a:schemeClr val="dk1"/>
                </a:solidFill>
                <a:effectLst/>
                <a:latin typeface="Arial"/>
                <a:ea typeface="Arial"/>
                <a:cs typeface="Arial"/>
                <a:sym typeface="Arial"/>
              </a:rPr>
              <a:t> refer to the removal of an unpleasant outcome.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Timing of reinforcement also affects reinforcement. Which schedule of reinforcement do you think is best?</a:t>
            </a:r>
            <a:endParaRPr lang="en-US" b="1" dirty="0"/>
          </a:p>
          <a:p>
            <a:pPr>
              <a:buFont typeface="Arial" pitchFamily="34" charset="0"/>
              <a:buNone/>
            </a:pPr>
            <a:endParaRPr lang="en-US" b="1" dirty="0"/>
          </a:p>
          <a:p>
            <a:pPr>
              <a:buFont typeface="Arial" pitchFamily="34" charset="0"/>
              <a:buNone/>
            </a:pPr>
            <a:r>
              <a:rPr lang="en-US" b="1" dirty="0"/>
              <a:t>14.2.2: Applying Behaviorism Principles</a:t>
            </a:r>
          </a:p>
          <a:p>
            <a:pPr>
              <a:buFont typeface="Arial" pitchFamily="34" charset="0"/>
              <a:buNone/>
            </a:pPr>
            <a:endParaRPr lang="en-US" b="1" dirty="0"/>
          </a:p>
          <a:p>
            <a:pPr>
              <a:buFont typeface="Arial" pitchFamily="34" charset="0"/>
              <a:buNone/>
            </a:pPr>
            <a:r>
              <a:rPr lang="en-US" b="1" dirty="0"/>
              <a:t>14.2.2: Apply behaviorism principles to your own life</a:t>
            </a:r>
          </a:p>
          <a:p>
            <a:pPr>
              <a:buFont typeface="Arial" pitchFamily="34" charset="0"/>
              <a:buNone/>
            </a:pPr>
            <a:endParaRPr lang="en-US" sz="18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Applying behaviorism principles</a:t>
            </a:r>
            <a:endParaRPr lang="en-IN" b="1" dirty="0">
              <a:effectLst/>
              <a:latin typeface="Arial"/>
              <a:ea typeface="Arial"/>
              <a:cs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What are some environmental changes you can make to achieve your goals?</a:t>
            </a:r>
            <a:endParaRPr lang="en-US" sz="40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2945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Font typeface="Arial" pitchFamily="34" charset="0"/>
              <a:buNone/>
            </a:pPr>
            <a:r>
              <a:rPr lang="en-US" b="1" dirty="0"/>
              <a:t>14.3: Explain the concept of drive</a:t>
            </a:r>
          </a:p>
          <a:p>
            <a:pPr>
              <a:buFont typeface="Arial" pitchFamily="34" charset="0"/>
              <a:buNone/>
            </a:pPr>
            <a:endParaRPr lang="en-US" sz="18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Drive theory</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When drive is high, the organism is motivated to engage in behaviors that reduce it.</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Behaviorists argued that drive occurred when biological needs are unmet.</a:t>
            </a:r>
          </a:p>
          <a:p>
            <a:pPr marL="628650" lvl="1" indent="-171450">
              <a:buFont typeface="Arial" pitchFamily="34" charset="0"/>
              <a:buChar char="•"/>
            </a:pPr>
            <a:endParaRPr lang="en-US" sz="1200" b="0" i="0" u="none" strike="noStrike" kern="1200" cap="none" dirty="0">
              <a:solidFill>
                <a:schemeClr val="dk1"/>
              </a:solidFill>
              <a:effectLst/>
              <a:latin typeface="Arial"/>
              <a:ea typeface="Arial"/>
              <a:cs typeface="Arial"/>
              <a:sym typeface="Arial"/>
            </a:endParaRPr>
          </a:p>
          <a:p>
            <a:pPr marL="0" lvl="0" indent="0">
              <a:buFont typeface="Arial" pitchFamily="34" charset="0"/>
              <a:buNone/>
            </a:pPr>
            <a:r>
              <a:rPr lang="en-US" sz="5400" b="1" i="0" u="none" strike="noStrike" kern="1200" cap="none" dirty="0">
                <a:solidFill>
                  <a:schemeClr val="dk1"/>
                </a:solidFill>
                <a:effectLst/>
                <a:latin typeface="Arial"/>
                <a:ea typeface="Arial"/>
                <a:cs typeface="Arial"/>
                <a:sym typeface="Arial"/>
              </a:rPr>
              <a:t>14.3.1: Principles of Drive Theory</a:t>
            </a:r>
          </a:p>
          <a:p>
            <a:pPr marL="0" lvl="0" indent="0">
              <a:buFont typeface="Arial" pitchFamily="34" charset="0"/>
              <a:buNone/>
            </a:pPr>
            <a:endParaRPr lang="en-US" sz="5400" b="1" i="0" u="none" strike="noStrike" kern="1200" cap="none" dirty="0">
              <a:solidFill>
                <a:schemeClr val="dk1"/>
              </a:solidFill>
              <a:effectLst/>
              <a:latin typeface="Arial"/>
              <a:ea typeface="Arial"/>
              <a:cs typeface="Arial"/>
              <a:sym typeface="Arial"/>
            </a:endParaRPr>
          </a:p>
          <a:p>
            <a:pPr marL="0" lvl="0" indent="0">
              <a:buFont typeface="Arial" pitchFamily="34" charset="0"/>
              <a:buNone/>
            </a:pPr>
            <a:r>
              <a:rPr lang="en-US" sz="5400" b="1" i="0" u="none" strike="noStrike" kern="1200" cap="none" dirty="0">
                <a:solidFill>
                  <a:schemeClr val="dk1"/>
                </a:solidFill>
                <a:effectLst/>
                <a:latin typeface="Arial"/>
                <a:ea typeface="Arial"/>
                <a:cs typeface="Arial"/>
                <a:sym typeface="Arial"/>
              </a:rPr>
              <a:t>14.3.1: Explain the principles of Hull’s drive theory</a:t>
            </a:r>
          </a:p>
          <a:p>
            <a:pPr marL="0" lvl="0" indent="0">
              <a:buFont typeface="Arial" pitchFamily="34" charset="0"/>
              <a:buNone/>
            </a:pPr>
            <a:endParaRPr lang="en-US" sz="54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Hull’s drive theory</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Biological needs ignite drive.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Habits emerge because they were rewarded in the past.</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equation indicates that the excitatory level of a behavior is a function of drive multiplied by habit.</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Why is the theory multiplicative?</a:t>
            </a:r>
          </a:p>
          <a:p>
            <a:pPr lvl="1"/>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Implications for easy versus difficult tasks</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When we are experts and have done something for years, the task becomes easy and habitual.</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High levels of drive will facilitate performance on easy tasks, but impair it on difficult ones.</a:t>
            </a:r>
            <a:endParaRPr lang="en-US" sz="72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0" name="Shape 2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25" name="Shape 25"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8"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40" name="Shape 40"/>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8" name="Shape 4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
        <p:nvSpPr>
          <p:cNvPr id="7"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Shape 78"/>
        <p:cNvGrpSpPr/>
        <p:nvPr/>
      </p:nvGrpSpPr>
      <p:grpSpPr>
        <a:xfrm>
          <a:off x="0" y="0"/>
          <a:ext cx="0" cy="0"/>
          <a:chOff x="0" y="0"/>
          <a:chExt cx="0" cy="0"/>
        </a:xfrm>
      </p:grpSpPr>
      <p:sp>
        <p:nvSpPr>
          <p:cNvPr id="80" name="Shape 8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
        <p:nvSpPr>
          <p:cNvPr id="5"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1">
            <a:alphaModFix/>
          </a:blip>
          <a:srcRect/>
          <a:stretch/>
        </p:blipFill>
        <p:spPr>
          <a:xfrm>
            <a:off x="457200" y="6376789"/>
            <a:ext cx="917999" cy="2799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lvl="0">
              <a:buSzPct val="25000"/>
            </a:pPr>
            <a:r>
              <a:rPr lang="en-IN" dirty="0" err="1"/>
              <a:t>Burkley</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90" name="Shape 90"/>
          <p:cNvSpPr txBox="1">
            <a:spLocks noGrp="1"/>
          </p:cNvSpPr>
          <p:nvPr>
            <p:ph type="body" idx="1"/>
          </p:nvPr>
        </p:nvSpPr>
        <p:spPr>
          <a:xfrm>
            <a:off x="457200" y="816429"/>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dirty="0">
                <a:solidFill>
                  <a:srgbClr val="007FA3"/>
                </a:solidFill>
                <a:latin typeface="Arial"/>
                <a:ea typeface="Arial"/>
                <a:cs typeface="Arial"/>
                <a:sym typeface="Arial"/>
              </a:rPr>
              <a:t>First edition </a:t>
            </a:r>
          </a:p>
        </p:txBody>
      </p:sp>
      <p:pic>
        <p:nvPicPr>
          <p:cNvPr id="5122" name="Picture 2" descr="Front Cover: Motivation Science, First Edition by Edward Burkley/Melissa Burkley"/>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0800000" flipH="1" flipV="1">
            <a:off x="478938" y="1705907"/>
            <a:ext cx="3374450" cy="4317972"/>
          </a:xfrm>
          <a:prstGeom prst="rect">
            <a:avLst/>
          </a:prstGeom>
          <a:noFill/>
          <a:extLst>
            <a:ext uri="{909E8E84-426E-40DD-AFC4-6F175D3DCCD1}">
              <a14:hiddenFill xmlns:a14="http://schemas.microsoft.com/office/drawing/2010/main">
                <a:solidFill>
                  <a:srgbClr val="FFFFFF"/>
                </a:solidFill>
              </a14:hiddenFill>
            </a:ext>
          </a:extLst>
        </p:spPr>
      </p:pic>
      <p:sp>
        <p:nvSpPr>
          <p:cNvPr id="92" name="Shape 92"/>
          <p:cNvSpPr txBox="1">
            <a:spLocks noGrp="1"/>
          </p:cNvSpPr>
          <p:nvPr>
            <p:ph type="body" idx="2"/>
          </p:nvPr>
        </p:nvSpPr>
        <p:spPr>
          <a:xfrm>
            <a:off x="5029200" y="1600200"/>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a:t>
            </a:r>
            <a:r>
              <a:rPr lang="en-US" dirty="0"/>
              <a:t>14</a:t>
            </a:r>
            <a:endParaRPr lang="en-US" sz="3000" b="0" i="0" u="none" strike="noStrike" cap="none" dirty="0">
              <a:solidFill>
                <a:schemeClr val="dk1"/>
              </a:solidFill>
              <a:latin typeface="Arial"/>
              <a:ea typeface="Arial"/>
              <a:cs typeface="Arial"/>
              <a:sym typeface="Arial"/>
            </a:endParaRPr>
          </a:p>
        </p:txBody>
      </p:sp>
      <p:sp>
        <p:nvSpPr>
          <p:cNvPr id="93" name="Shape 93"/>
          <p:cNvSpPr txBox="1">
            <a:spLocks noGrp="1"/>
          </p:cNvSpPr>
          <p:nvPr>
            <p:ph type="body" idx="3"/>
          </p:nvPr>
        </p:nvSpPr>
        <p:spPr>
          <a:xfrm>
            <a:off x="5029200" y="3200400"/>
            <a:ext cx="3657600" cy="2925763"/>
          </a:xfrm>
          <a:prstGeom prst="rect">
            <a:avLst/>
          </a:prstGeom>
          <a:noFill/>
          <a:ln>
            <a:noFill/>
          </a:ln>
        </p:spPr>
        <p:txBody>
          <a:bodyPr lIns="0" tIns="0" rIns="0" bIns="0" anchor="t" anchorCtr="0">
            <a:noAutofit/>
          </a:bodyPr>
          <a:lstStyle/>
          <a:p>
            <a:pPr lvl="0">
              <a:buSzPct val="25000"/>
            </a:pPr>
            <a:r>
              <a:rPr lang="en-US" dirty="0"/>
              <a:t>Situational Influences</a:t>
            </a:r>
          </a:p>
        </p:txBody>
      </p:sp>
      <p:sp>
        <p:nvSpPr>
          <p:cNvPr id="9" name="Shape 83"/>
          <p:cNvSpPr txBox="1"/>
          <p:nvPr/>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sz="2400" dirty="0"/>
              <a:t>   Schedules of reinforcement in casinos…</a:t>
            </a:r>
            <a:endParaRPr lang="en-US" sz="2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066800"/>
            <a:ext cx="8305800" cy="4876800"/>
          </a:xfrm>
          <a:prstGeom prst="rect">
            <a:avLst/>
          </a:prstGeom>
          <a:noFill/>
          <a:ln>
            <a:noFill/>
          </a:ln>
        </p:spPr>
        <p:txBody>
          <a:bodyPr lIns="0" tIns="0" rIns="0" bIns="0" anchor="t" anchorCtr="0">
            <a:noAutofit/>
          </a:bodyPr>
          <a:lstStyle/>
          <a:p>
            <a:pPr marL="1473200" lvl="3" indent="0">
              <a:buNone/>
            </a:pPr>
            <a:endParaRPr lang="en-US" sz="2400" dirty="0"/>
          </a:p>
          <a:p>
            <a:pPr lvl="3">
              <a:buFont typeface="Arial" pitchFamily="34" charset="0"/>
              <a:buChar char="•"/>
            </a:pPr>
            <a:r>
              <a:rPr lang="en-US" sz="2400" b="1" i="1" dirty="0"/>
              <a:t>Partial</a:t>
            </a:r>
            <a:r>
              <a:rPr lang="en-US" sz="2400" dirty="0"/>
              <a:t> reinforcement:</a:t>
            </a:r>
          </a:p>
          <a:p>
            <a:pPr lvl="4">
              <a:buFont typeface="Arial" pitchFamily="34" charset="0"/>
              <a:buChar char="•"/>
            </a:pPr>
            <a:r>
              <a:rPr lang="en-US" sz="2400" dirty="0"/>
              <a:t>fixed or variable – ratio</a:t>
            </a:r>
          </a:p>
          <a:p>
            <a:pPr lvl="4">
              <a:buFont typeface="Arial" pitchFamily="34" charset="0"/>
              <a:buChar char="•"/>
            </a:pPr>
            <a:r>
              <a:rPr lang="en-US" sz="2400" dirty="0"/>
              <a:t> fixed or variable –interval</a:t>
            </a:r>
          </a:p>
          <a:p>
            <a:pPr marL="1930400" lvl="4" indent="0">
              <a:buNone/>
            </a:pPr>
            <a:endParaRPr lang="en-US" sz="2400" dirty="0"/>
          </a:p>
          <a:p>
            <a:pPr lvl="3">
              <a:buFont typeface="Arial" pitchFamily="34" charset="0"/>
              <a:buChar char="•"/>
            </a:pPr>
            <a:r>
              <a:rPr lang="en-US" sz="2400" b="1" i="1" dirty="0">
                <a:solidFill>
                  <a:schemeClr val="accent2"/>
                </a:solidFill>
              </a:rPr>
              <a:t>Which one is used at the Horseshoe Casino..</a:t>
            </a:r>
          </a:p>
          <a:p>
            <a:pPr lvl="3">
              <a:buFont typeface="Arial" pitchFamily="34" charset="0"/>
              <a:buChar char="•"/>
            </a:pPr>
            <a:r>
              <a:rPr lang="en-US" sz="2400" b="1" i="1" dirty="0">
                <a:solidFill>
                  <a:schemeClr val="accent2"/>
                </a:solidFill>
              </a:rPr>
              <a:t>To fleece customers with the slots machines…?</a:t>
            </a:r>
          </a:p>
        </p:txBody>
      </p:sp>
    </p:spTree>
    <p:extLst>
      <p:ext uri="{BB962C8B-B14F-4D97-AF65-F5344CB8AC3E}">
        <p14:creationId xmlns:p14="http://schemas.microsoft.com/office/powerpoint/2010/main" val="156108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CEE00-4DE7-48ED-8776-4843CCEFB4F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DEB16BC-5E81-484C-A3C6-A93649FFF2A8}"/>
              </a:ext>
            </a:extLst>
          </p:cNvPr>
          <p:cNvSpPr>
            <a:spLocks noGrp="1"/>
          </p:cNvSpPr>
          <p:nvPr>
            <p:ph type="body" idx="1"/>
          </p:nvPr>
        </p:nvSpPr>
        <p:spPr/>
        <p:txBody>
          <a:bodyPr/>
          <a:lstStyle/>
          <a:p>
            <a:r>
              <a:rPr lang="en-US" sz="6000" b="1" i="1" dirty="0">
                <a:solidFill>
                  <a:srgbClr val="C00000"/>
                </a:solidFill>
              </a:rPr>
              <a:t>Variable Ratio!</a:t>
            </a:r>
          </a:p>
        </p:txBody>
      </p:sp>
    </p:spTree>
    <p:extLst>
      <p:ext uri="{BB962C8B-B14F-4D97-AF65-F5344CB8AC3E}">
        <p14:creationId xmlns:p14="http://schemas.microsoft.com/office/powerpoint/2010/main" val="2682434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60568-CE9E-4834-ADB1-5533808ACA77}"/>
              </a:ext>
            </a:extLst>
          </p:cNvPr>
          <p:cNvSpPr>
            <a:spLocks noGrp="1"/>
          </p:cNvSpPr>
          <p:nvPr>
            <p:ph type="title"/>
          </p:nvPr>
        </p:nvSpPr>
        <p:spPr>
          <a:xfrm>
            <a:off x="457200" y="457200"/>
            <a:ext cx="8229600" cy="609600"/>
          </a:xfrm>
        </p:spPr>
        <p:txBody>
          <a:bodyPr/>
          <a:lstStyle/>
          <a:p>
            <a:br>
              <a:rPr lang="en-US" sz="2800" dirty="0"/>
            </a:br>
            <a:br>
              <a:rPr lang="en-US" sz="2800" dirty="0"/>
            </a:br>
            <a:r>
              <a:rPr lang="en-US" sz="2800" dirty="0"/>
              <a:t>Operant Conditioning</a:t>
            </a:r>
            <a:br>
              <a:rPr lang="en-US" dirty="0"/>
            </a:br>
            <a:endParaRPr lang="en-US" dirty="0"/>
          </a:p>
        </p:txBody>
      </p:sp>
      <p:sp>
        <p:nvSpPr>
          <p:cNvPr id="3" name="Text Placeholder 2">
            <a:extLst>
              <a:ext uri="{FF2B5EF4-FFF2-40B4-BE49-F238E27FC236}">
                <a16:creationId xmlns:a16="http://schemas.microsoft.com/office/drawing/2014/main" id="{D7C3DB19-4E2C-434D-AC3B-75F28CB05F8C}"/>
              </a:ext>
            </a:extLst>
          </p:cNvPr>
          <p:cNvSpPr>
            <a:spLocks noGrp="1"/>
          </p:cNvSpPr>
          <p:nvPr>
            <p:ph type="body" idx="1"/>
          </p:nvPr>
        </p:nvSpPr>
        <p:spPr>
          <a:xfrm>
            <a:off x="457200" y="838200"/>
            <a:ext cx="8229600" cy="5287963"/>
          </a:xfrm>
        </p:spPr>
        <p:txBody>
          <a:bodyPr/>
          <a:lstStyle/>
          <a:p>
            <a:r>
              <a:rPr lang="en-US" sz="2400" b="1" dirty="0"/>
              <a:t>Two more types </a:t>
            </a:r>
          </a:p>
          <a:p>
            <a:pPr lvl="1"/>
            <a:r>
              <a:rPr lang="en-US" sz="2400" dirty="0"/>
              <a:t>(who has taken Dr. </a:t>
            </a:r>
            <a:r>
              <a:rPr lang="en-US" sz="2400" dirty="0" err="1"/>
              <a:t>Gaspariai’s</a:t>
            </a:r>
            <a:r>
              <a:rPr lang="en-US" sz="2400" dirty="0"/>
              <a:t> class on </a:t>
            </a:r>
            <a:r>
              <a:rPr lang="en-US" sz="2400" b="1" i="1" dirty="0"/>
              <a:t>Behavior Mod?)</a:t>
            </a:r>
          </a:p>
          <a:p>
            <a:r>
              <a:rPr lang="en-US" sz="2400" b="1" dirty="0"/>
              <a:t>Punishment </a:t>
            </a:r>
            <a:r>
              <a:rPr lang="en-US" sz="2400" dirty="0"/>
              <a:t>(stops / suppresses the </a:t>
            </a:r>
            <a:r>
              <a:rPr lang="en-US" sz="2400" b="1" dirty="0"/>
              <a:t>behavior</a:t>
            </a:r>
            <a:r>
              <a:rPr lang="en-US" sz="2400" dirty="0"/>
              <a:t>)</a:t>
            </a:r>
          </a:p>
          <a:p>
            <a:pPr lvl="1"/>
            <a:r>
              <a:rPr lang="en-US" sz="2400" dirty="0"/>
              <a:t>Positive (+)  add aversive Consequence)</a:t>
            </a:r>
          </a:p>
          <a:p>
            <a:pPr lvl="1"/>
            <a:r>
              <a:rPr lang="en-US" sz="2400" dirty="0"/>
              <a:t>Negative (-) remove a pleasant Consequence)</a:t>
            </a:r>
          </a:p>
          <a:p>
            <a:pPr lvl="1"/>
            <a:r>
              <a:rPr lang="en-US" sz="2400" b="1" i="1" dirty="0">
                <a:solidFill>
                  <a:schemeClr val="accent1"/>
                </a:solidFill>
              </a:rPr>
              <a:t>Who has read “why We Do What We Do?”</a:t>
            </a:r>
          </a:p>
          <a:p>
            <a:r>
              <a:rPr lang="en-US" sz="2400" dirty="0"/>
              <a:t>Extinction</a:t>
            </a:r>
          </a:p>
          <a:p>
            <a:pPr lvl="1"/>
            <a:r>
              <a:rPr lang="en-US" sz="2400" dirty="0"/>
              <a:t>Remove altogether, the Consequence that reinforce the behavior </a:t>
            </a:r>
          </a:p>
        </p:txBody>
      </p:sp>
    </p:spTree>
    <p:extLst>
      <p:ext uri="{BB962C8B-B14F-4D97-AF65-F5344CB8AC3E}">
        <p14:creationId xmlns:p14="http://schemas.microsoft.com/office/powerpoint/2010/main" val="144489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2905F-E428-4D94-BD25-9076A9B4D09C}"/>
              </a:ext>
            </a:extLst>
          </p:cNvPr>
          <p:cNvSpPr>
            <a:spLocks noGrp="1"/>
          </p:cNvSpPr>
          <p:nvPr>
            <p:ph type="title"/>
          </p:nvPr>
        </p:nvSpPr>
        <p:spPr>
          <a:xfrm>
            <a:off x="457200" y="215371"/>
            <a:ext cx="8229600" cy="1537229"/>
          </a:xfrm>
        </p:spPr>
        <p:txBody>
          <a:bodyPr/>
          <a:lstStyle/>
          <a:p>
            <a:r>
              <a:rPr lang="en-US" sz="2800" dirty="0"/>
              <a:t>Yet another one….</a:t>
            </a:r>
            <a:br>
              <a:rPr lang="en-US" dirty="0"/>
            </a:br>
            <a:r>
              <a:rPr lang="en-US" dirty="0"/>
              <a:t>…</a:t>
            </a:r>
            <a:r>
              <a:rPr lang="en-US" sz="2000" dirty="0"/>
              <a:t>taught at a nearby college, had to leave because he dated Rosalie Raynor, his graduate student who helped with Little Albert</a:t>
            </a:r>
          </a:p>
        </p:txBody>
      </p:sp>
      <p:sp>
        <p:nvSpPr>
          <p:cNvPr id="3" name="Text Placeholder 2">
            <a:extLst>
              <a:ext uri="{FF2B5EF4-FFF2-40B4-BE49-F238E27FC236}">
                <a16:creationId xmlns:a16="http://schemas.microsoft.com/office/drawing/2014/main" id="{F637F953-C653-4734-95D9-3F5254BDEA02}"/>
              </a:ext>
            </a:extLst>
          </p:cNvPr>
          <p:cNvSpPr>
            <a:spLocks noGrp="1"/>
          </p:cNvSpPr>
          <p:nvPr>
            <p:ph type="body" idx="1"/>
          </p:nvPr>
        </p:nvSpPr>
        <p:spPr>
          <a:xfrm>
            <a:off x="457200" y="1600200"/>
            <a:ext cx="13723412" cy="5058429"/>
          </a:xfrm>
        </p:spPr>
        <p:txBody>
          <a:bodyPr/>
          <a:lstStyle/>
          <a:p>
            <a:r>
              <a:rPr lang="en-US" sz="2800" i="1" dirty="0">
                <a:solidFill>
                  <a:srgbClr val="C00000"/>
                </a:solidFill>
              </a:rPr>
              <a:t>JB Watson at JHU</a:t>
            </a:r>
          </a:p>
        </p:txBody>
      </p:sp>
      <p:pic>
        <p:nvPicPr>
          <p:cNvPr id="7170" name="Picture 2" descr="John B. Watson Biography - Life of American Psychologist">
            <a:extLst>
              <a:ext uri="{FF2B5EF4-FFF2-40B4-BE49-F238E27FC236}">
                <a16:creationId xmlns:a16="http://schemas.microsoft.com/office/drawing/2014/main" id="{FA8AAEB4-7ED1-4FFB-B362-14A43FDE0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938" y="2133599"/>
            <a:ext cx="2938462" cy="4320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07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6BE6-FEA6-41B0-BE39-C93A00C3970D}"/>
              </a:ext>
            </a:extLst>
          </p:cNvPr>
          <p:cNvSpPr>
            <a:spLocks noGrp="1"/>
          </p:cNvSpPr>
          <p:nvPr>
            <p:ph type="title"/>
          </p:nvPr>
        </p:nvSpPr>
        <p:spPr/>
        <p:txBody>
          <a:bodyPr/>
          <a:lstStyle/>
          <a:p>
            <a:r>
              <a:rPr lang="en-US" dirty="0"/>
              <a:t>Who is THIS DWM?</a:t>
            </a:r>
          </a:p>
        </p:txBody>
      </p:sp>
      <p:sp>
        <p:nvSpPr>
          <p:cNvPr id="3" name="Text Placeholder 2">
            <a:extLst>
              <a:ext uri="{FF2B5EF4-FFF2-40B4-BE49-F238E27FC236}">
                <a16:creationId xmlns:a16="http://schemas.microsoft.com/office/drawing/2014/main" id="{A72D3876-4BA8-44EB-B004-318EBCEDB72A}"/>
              </a:ext>
            </a:extLst>
          </p:cNvPr>
          <p:cNvSpPr>
            <a:spLocks noGrp="1"/>
          </p:cNvSpPr>
          <p:nvPr>
            <p:ph type="body" idx="1"/>
          </p:nvPr>
        </p:nvSpPr>
        <p:spPr>
          <a:xfrm>
            <a:off x="457199" y="1600200"/>
            <a:ext cx="13855959" cy="6192500"/>
          </a:xfrm>
        </p:spPr>
        <p:txBody>
          <a:bodyPr/>
          <a:lstStyle/>
          <a:p>
            <a:r>
              <a:rPr lang="en-US" b="1" i="1" dirty="0"/>
              <a:t>Hint:</a:t>
            </a:r>
          </a:p>
          <a:p>
            <a:r>
              <a:rPr lang="en-US" b="1" i="1" dirty="0"/>
              <a:t>Beyond freedom and Dignity</a:t>
            </a:r>
          </a:p>
          <a:p>
            <a:r>
              <a:rPr lang="en-US" b="1" i="1" dirty="0"/>
              <a:t>Walden Two</a:t>
            </a:r>
          </a:p>
        </p:txBody>
      </p:sp>
      <p:pic>
        <p:nvPicPr>
          <p:cNvPr id="5122" name="Picture 2" descr="B. F. Skinner was born on March 20,... - B.F. Skinner Foundation ...">
            <a:extLst>
              <a:ext uri="{FF2B5EF4-FFF2-40B4-BE49-F238E27FC236}">
                <a16:creationId xmlns:a16="http://schemas.microsoft.com/office/drawing/2014/main" id="{5D03AFB7-3E66-4DBB-8499-1CC98CF687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676400"/>
            <a:ext cx="3886200"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3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B355-AE61-4F34-B998-8AAF516D5527}"/>
              </a:ext>
            </a:extLst>
          </p:cNvPr>
          <p:cNvSpPr>
            <a:spLocks noGrp="1"/>
          </p:cNvSpPr>
          <p:nvPr>
            <p:ph type="title"/>
          </p:nvPr>
        </p:nvSpPr>
        <p:spPr/>
        <p:txBody>
          <a:bodyPr/>
          <a:lstStyle/>
          <a:p>
            <a:r>
              <a:rPr lang="en-US" dirty="0"/>
              <a:t>Later in life….few years older…</a:t>
            </a:r>
          </a:p>
        </p:txBody>
      </p:sp>
      <p:sp>
        <p:nvSpPr>
          <p:cNvPr id="3" name="Text Placeholder 2">
            <a:extLst>
              <a:ext uri="{FF2B5EF4-FFF2-40B4-BE49-F238E27FC236}">
                <a16:creationId xmlns:a16="http://schemas.microsoft.com/office/drawing/2014/main" id="{D89598EF-CEA1-4407-8E32-F8338623A78C}"/>
              </a:ext>
            </a:extLst>
          </p:cNvPr>
          <p:cNvSpPr>
            <a:spLocks noGrp="1"/>
          </p:cNvSpPr>
          <p:nvPr>
            <p:ph type="body" idx="1"/>
          </p:nvPr>
        </p:nvSpPr>
        <p:spPr>
          <a:xfrm>
            <a:off x="457200" y="1600201"/>
            <a:ext cx="8229600" cy="4343400"/>
          </a:xfrm>
        </p:spPr>
        <p:txBody>
          <a:bodyPr/>
          <a:lstStyle/>
          <a:p>
            <a:r>
              <a:rPr lang="en-US" sz="2400" i="1" dirty="0"/>
              <a:t>BF Skinner</a:t>
            </a:r>
          </a:p>
        </p:txBody>
      </p:sp>
      <p:pic>
        <p:nvPicPr>
          <p:cNvPr id="6146" name="Picture 2" descr="B.F. Skinner and the Hopelessness of It All | Psychology Today">
            <a:extLst>
              <a:ext uri="{FF2B5EF4-FFF2-40B4-BE49-F238E27FC236}">
                <a16:creationId xmlns:a16="http://schemas.microsoft.com/office/drawing/2014/main" id="{2E255CA6-651D-4FFE-B1B9-258FB84AC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820019"/>
            <a:ext cx="4648008"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80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dirty="0"/>
              <a:t>14.3:  </a:t>
            </a:r>
            <a:r>
              <a:rPr lang="en-US" sz="2400" dirty="0"/>
              <a:t>Drive theory</a:t>
            </a:r>
            <a:endParaRPr lang="en-US" sz="2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066800"/>
            <a:ext cx="8305800" cy="4876800"/>
          </a:xfrm>
          <a:prstGeom prst="rect">
            <a:avLst/>
          </a:prstGeom>
          <a:noFill/>
          <a:ln>
            <a:noFill/>
          </a:ln>
        </p:spPr>
        <p:txBody>
          <a:bodyPr lIns="0" tIns="0" rIns="0" bIns="0" anchor="t" anchorCtr="0">
            <a:noAutofit/>
          </a:bodyPr>
          <a:lstStyle/>
          <a:p>
            <a:pPr>
              <a:buFont typeface="Arial" pitchFamily="34" charset="0"/>
              <a:buChar char="•"/>
            </a:pPr>
            <a:r>
              <a:rPr lang="en-US" dirty="0"/>
              <a:t> </a:t>
            </a:r>
            <a:r>
              <a:rPr lang="en-US" sz="2000" dirty="0"/>
              <a:t>Aversive or uncomfortable state</a:t>
            </a:r>
            <a:endParaRPr lang="en-GB" sz="2000" dirty="0"/>
          </a:p>
          <a:p>
            <a:pPr lvl="2">
              <a:buFont typeface="Arial" pitchFamily="34" charset="0"/>
              <a:buChar char="•"/>
            </a:pPr>
            <a:r>
              <a:rPr lang="en-US" sz="2000" dirty="0"/>
              <a:t>Energy that fuels learning </a:t>
            </a:r>
            <a:endParaRPr lang="en-GB" sz="2000" dirty="0"/>
          </a:p>
          <a:p>
            <a:pPr lvl="2">
              <a:buFont typeface="Arial" pitchFamily="34" charset="0"/>
              <a:buChar char="•"/>
            </a:pPr>
            <a:r>
              <a:rPr lang="en-US" sz="2000" b="1" i="1" dirty="0"/>
              <a:t>Must satisfy those Needs..</a:t>
            </a:r>
          </a:p>
          <a:p>
            <a:pPr lvl="3">
              <a:buFont typeface="Arial" pitchFamily="34" charset="0"/>
              <a:buChar char="•"/>
            </a:pPr>
            <a:r>
              <a:rPr lang="en-US" sz="2000" b="1" i="1" dirty="0">
                <a:solidFill>
                  <a:schemeClr val="accent2"/>
                </a:solidFill>
              </a:rPr>
              <a:t>For homeostasis, please!</a:t>
            </a:r>
            <a:endParaRPr lang="en-US" sz="2000" dirty="0"/>
          </a:p>
          <a:p>
            <a:pPr lvl="1"/>
            <a:r>
              <a:rPr lang="en-US" sz="2000" dirty="0"/>
              <a:t>Hull’s drive theory</a:t>
            </a:r>
            <a:endParaRPr lang="en-GB" sz="2000" dirty="0"/>
          </a:p>
          <a:p>
            <a:pPr lvl="2">
              <a:buFont typeface="Arial" pitchFamily="34" charset="0"/>
              <a:buChar char="•"/>
            </a:pPr>
            <a:r>
              <a:rPr lang="en-US" sz="2000" dirty="0"/>
              <a:t>Drive (deficit/deprivation)-&gt; prompts action)</a:t>
            </a:r>
            <a:endParaRPr lang="en-GB" sz="2000" dirty="0"/>
          </a:p>
          <a:p>
            <a:pPr lvl="2">
              <a:buFont typeface="Arial" pitchFamily="34" charset="0"/>
              <a:buChar char="•"/>
            </a:pPr>
            <a:r>
              <a:rPr lang="en-US" sz="2000" dirty="0"/>
              <a:t>Habit is established </a:t>
            </a:r>
            <a:r>
              <a:rPr lang="en-US" sz="2000" i="1" dirty="0"/>
              <a:t>between Stimulus and Response</a:t>
            </a:r>
            <a:endParaRPr lang="en-GB" sz="2000" i="1" dirty="0"/>
          </a:p>
          <a:p>
            <a:pPr lvl="2">
              <a:buFont typeface="Arial" pitchFamily="34" charset="0"/>
              <a:buChar char="•"/>
            </a:pPr>
            <a:r>
              <a:rPr lang="en-US" sz="2000" dirty="0"/>
              <a:t>Behavior = Drive x Habit</a:t>
            </a:r>
            <a:endParaRPr lang="en-GB" sz="2000" dirty="0"/>
          </a:p>
          <a:p>
            <a:pPr lvl="1"/>
            <a:r>
              <a:rPr lang="en-US" sz="2000" dirty="0"/>
              <a:t>Implications for easy versus difficult tasks</a:t>
            </a:r>
            <a:endParaRPr lang="en-GB" sz="2000" dirty="0"/>
          </a:p>
          <a:p>
            <a:pPr lvl="2">
              <a:buFont typeface="Arial" pitchFamily="34" charset="0"/>
              <a:buChar char="•"/>
            </a:pPr>
            <a:r>
              <a:rPr lang="en-US" sz="2000" dirty="0"/>
              <a:t>Easy tasks = habitual</a:t>
            </a:r>
            <a:endParaRPr lang="en-GB" sz="2000" dirty="0"/>
          </a:p>
          <a:p>
            <a:pPr lvl="2">
              <a:buFont typeface="Arial" pitchFamily="34" charset="0"/>
              <a:buChar char="•"/>
            </a:pPr>
            <a:r>
              <a:rPr lang="en-US" sz="2000" dirty="0"/>
              <a:t>Drive and performance</a:t>
            </a:r>
          </a:p>
        </p:txBody>
      </p:sp>
    </p:spTree>
    <p:extLst>
      <p:ext uri="{BB962C8B-B14F-4D97-AF65-F5344CB8AC3E}">
        <p14:creationId xmlns:p14="http://schemas.microsoft.com/office/powerpoint/2010/main" val="26721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dirty="0"/>
              <a:t> </a:t>
            </a:r>
            <a:r>
              <a:rPr lang="en-US" sz="2800" dirty="0"/>
              <a:t>Arousal Theory </a:t>
            </a:r>
            <a:r>
              <a:rPr lang="en-US" dirty="0"/>
              <a:t>(1 of 3)</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228600" y="838200"/>
            <a:ext cx="8458200" cy="6019800"/>
          </a:xfrm>
          <a:prstGeom prst="rect">
            <a:avLst/>
          </a:prstGeom>
          <a:noFill/>
          <a:ln>
            <a:noFill/>
          </a:ln>
        </p:spPr>
        <p:txBody>
          <a:bodyPr lIns="0" tIns="0" rIns="0" bIns="0" anchor="t" anchorCtr="0">
            <a:noAutofit/>
          </a:bodyPr>
          <a:lstStyle/>
          <a:p>
            <a:pPr>
              <a:buFont typeface="Arial" pitchFamily="34" charset="0"/>
              <a:buChar char="•"/>
            </a:pPr>
            <a:r>
              <a:rPr lang="en-US" dirty="0"/>
              <a:t> 14.4.1:</a:t>
            </a:r>
            <a:r>
              <a:rPr lang="en-US" sz="2400" dirty="0"/>
              <a:t> Mentally and physically alertness </a:t>
            </a:r>
            <a:r>
              <a:rPr lang="en-US" sz="2400" i="1" dirty="0"/>
              <a:t> </a:t>
            </a:r>
            <a:endParaRPr lang="en-GB" sz="2400" i="1" dirty="0"/>
          </a:p>
          <a:p>
            <a:pPr lvl="2">
              <a:buFont typeface="Arial" pitchFamily="34" charset="0"/>
              <a:buChar char="•"/>
            </a:pPr>
            <a:r>
              <a:rPr lang="en-US" sz="2400" b="1" dirty="0"/>
              <a:t>Consciousness, attention, intensity </a:t>
            </a:r>
            <a:r>
              <a:rPr lang="en-US" sz="2400" dirty="0"/>
              <a:t>of behavior</a:t>
            </a:r>
            <a:endParaRPr lang="en-GB" sz="2400" dirty="0"/>
          </a:p>
          <a:p>
            <a:pPr lvl="1"/>
            <a:r>
              <a:rPr lang="en-US" sz="2400" dirty="0"/>
              <a:t>Arousal is based in physiology.</a:t>
            </a:r>
            <a:endParaRPr lang="en-GB" sz="2400" dirty="0"/>
          </a:p>
          <a:p>
            <a:pPr lvl="2">
              <a:buFont typeface="Arial" pitchFamily="34" charset="0"/>
              <a:buChar char="•"/>
            </a:pPr>
            <a:r>
              <a:rPr lang="en-US" sz="2400" dirty="0"/>
              <a:t>Directly measured – </a:t>
            </a:r>
            <a:r>
              <a:rPr lang="en-US" sz="2400" b="1" i="1" dirty="0">
                <a:solidFill>
                  <a:schemeClr val="accent5"/>
                </a:solidFill>
              </a:rPr>
              <a:t>what are some ways?</a:t>
            </a:r>
            <a:endParaRPr lang="en-GB" sz="2400" b="1" i="1" dirty="0">
              <a:solidFill>
                <a:schemeClr val="accent5"/>
              </a:solidFill>
            </a:endParaRPr>
          </a:p>
          <a:p>
            <a:pPr lvl="2">
              <a:buFont typeface="Arial" pitchFamily="34" charset="0"/>
              <a:buChar char="•"/>
            </a:pPr>
            <a:r>
              <a:rPr lang="en-US" sz="2400" dirty="0"/>
              <a:t>Specific regions of the brain—</a:t>
            </a:r>
          </a:p>
          <a:p>
            <a:pPr lvl="3">
              <a:buFont typeface="Arial" pitchFamily="34" charset="0"/>
              <a:buChar char="•"/>
            </a:pPr>
            <a:r>
              <a:rPr lang="en-US" sz="2400" dirty="0"/>
              <a:t>reticular activation system (RAS)</a:t>
            </a:r>
            <a:endParaRPr lang="en-GB" sz="2400" dirty="0"/>
          </a:p>
          <a:p>
            <a:pPr lvl="1"/>
            <a:r>
              <a:rPr lang="en-US" sz="2400" dirty="0"/>
              <a:t>Curvilinear relationship between arousal and performance</a:t>
            </a:r>
            <a:endParaRPr lang="en-GB" sz="2400" dirty="0"/>
          </a:p>
          <a:p>
            <a:pPr lvl="2">
              <a:buFont typeface="Arial" pitchFamily="34" charset="0"/>
              <a:buChar char="•"/>
            </a:pPr>
            <a:r>
              <a:rPr lang="en-US" sz="2400" dirty="0"/>
              <a:t>Yerkes-Dodson law</a:t>
            </a:r>
            <a:endParaRPr lang="en-GB" sz="2400" dirty="0"/>
          </a:p>
          <a:p>
            <a:pPr lvl="3">
              <a:buFont typeface="Arial" pitchFamily="34" charset="0"/>
              <a:buChar char="•"/>
            </a:pPr>
            <a:r>
              <a:rPr lang="en-US" sz="2400" dirty="0"/>
              <a:t>An upside-down U-shaped curve</a:t>
            </a:r>
            <a:endParaRPr lang="en-GB" sz="2400" dirty="0"/>
          </a:p>
          <a:p>
            <a:pPr lvl="3">
              <a:buFont typeface="Arial" pitchFamily="34" charset="0"/>
              <a:buChar char="•"/>
            </a:pPr>
            <a:r>
              <a:rPr lang="en-US" sz="2400" dirty="0"/>
              <a:t>Task difficulty dependent</a:t>
            </a:r>
            <a:endParaRPr lang="en-GB" sz="2400" dirty="0"/>
          </a:p>
          <a:p>
            <a:pPr lvl="2">
              <a:buFont typeface="Arial" pitchFamily="34" charset="0"/>
              <a:buChar char="•"/>
            </a:pPr>
            <a:r>
              <a:rPr lang="en-US" sz="2400" dirty="0"/>
              <a:t>Anderson (1994) —caffeine and test performance</a:t>
            </a:r>
          </a:p>
          <a:p>
            <a:pPr lvl="3">
              <a:buFont typeface="Arial" pitchFamily="34" charset="0"/>
              <a:buChar char="•"/>
            </a:pPr>
            <a:r>
              <a:rPr lang="en-US" sz="2400" b="1" i="1" dirty="0">
                <a:solidFill>
                  <a:schemeClr val="accent2"/>
                </a:solidFill>
              </a:rPr>
              <a:t>How much should you drink?</a:t>
            </a:r>
          </a:p>
          <a:p>
            <a:pPr lvl="3">
              <a:buFont typeface="Arial" pitchFamily="34" charset="0"/>
              <a:buChar char="•"/>
            </a:pPr>
            <a:r>
              <a:rPr lang="en-US" sz="2400" b="1" i="1" dirty="0">
                <a:solidFill>
                  <a:schemeClr val="accent2"/>
                </a:solidFill>
              </a:rPr>
              <a:t>Just enough!</a:t>
            </a:r>
            <a:endParaRPr lang="en-GB" sz="2400" b="1" i="1" dirty="0">
              <a:solidFill>
                <a:schemeClr val="accent2"/>
              </a:solidFill>
            </a:endParaRPr>
          </a:p>
          <a:p>
            <a:pPr lvl="1"/>
            <a:endParaRPr lang="en-US" dirty="0"/>
          </a:p>
        </p:txBody>
      </p:sp>
    </p:spTree>
    <p:extLst>
      <p:ext uri="{BB962C8B-B14F-4D97-AF65-F5344CB8AC3E}">
        <p14:creationId xmlns:p14="http://schemas.microsoft.com/office/powerpoint/2010/main" val="297383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2">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6200"/>
            <a:ext cx="8229600" cy="990600"/>
          </a:xfrm>
          <a:prstGeom prst="rect">
            <a:avLst/>
          </a:prstGeom>
          <a:noFill/>
          <a:ln>
            <a:noFill/>
          </a:ln>
        </p:spPr>
        <p:txBody>
          <a:bodyPr lIns="0" tIns="0" rIns="0" bIns="0" anchor="b" anchorCtr="0">
            <a:noAutofit/>
          </a:bodyPr>
          <a:lstStyle/>
          <a:p>
            <a:pPr lvl="0">
              <a:buSzPct val="25000"/>
            </a:pPr>
            <a:r>
              <a:rPr lang="en-US" sz="3600" dirty="0"/>
              <a:t>Figure 14.1: Principles of Arousal Theory</a:t>
            </a:r>
            <a:endParaRPr lang="en-US" sz="3600" b="1" i="0" u="none" strike="noStrike" cap="none" dirty="0">
              <a:solidFill>
                <a:srgbClr val="007FA3"/>
              </a:solidFill>
              <a:sym typeface="Times New Roman"/>
            </a:endParaRPr>
          </a:p>
        </p:txBody>
      </p:sp>
      <p:pic>
        <p:nvPicPr>
          <p:cNvPr id="1026" name="Picture 2" descr="A diagram shows the components of the principles of arousal theory as follows:&#10;  ◦ Arousal is based in physiology&#10;  ◦ Curvilinear relationship between arousal and performance&#10;  ◦ Low arousal is avers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1"/>
            <a:ext cx="6324600" cy="4368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64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6200"/>
            <a:ext cx="8229600" cy="990600"/>
          </a:xfrm>
          <a:prstGeom prst="rect">
            <a:avLst/>
          </a:prstGeom>
          <a:noFill/>
          <a:ln>
            <a:noFill/>
          </a:ln>
        </p:spPr>
        <p:txBody>
          <a:bodyPr lIns="0" tIns="0" rIns="0" bIns="0" anchor="b" anchorCtr="0">
            <a:noAutofit/>
          </a:bodyPr>
          <a:lstStyle/>
          <a:p>
            <a:pPr lvl="0">
              <a:buSzPct val="25000"/>
            </a:pPr>
            <a:r>
              <a:rPr lang="en-US" sz="3600" dirty="0"/>
              <a:t>Figure 14.2: Yerkes-Dodson Law</a:t>
            </a:r>
            <a:br>
              <a:rPr lang="en-US" sz="3600" dirty="0"/>
            </a:br>
            <a:r>
              <a:rPr lang="en-US" sz="2400" dirty="0" err="1"/>
              <a:t>Lagom</a:t>
            </a:r>
            <a:r>
              <a:rPr lang="en-US" sz="2400" dirty="0"/>
              <a:t> (Swedish)</a:t>
            </a:r>
            <a:endParaRPr lang="en-US" sz="2400" b="1" i="0" u="none" strike="noStrike" cap="none" dirty="0">
              <a:solidFill>
                <a:srgbClr val="007FA3"/>
              </a:solidFill>
              <a:sym typeface="Times New Roman"/>
            </a:endParaRPr>
          </a:p>
        </p:txBody>
      </p:sp>
      <p:pic>
        <p:nvPicPr>
          <p:cNvPr id="2050" name="Picture 2" descr="The horizontal axis of the graph is labeled &quot;arousal&quot; and is divided from left to right into three sections labeled low, medium, and high. The vertical axis is labeled performance. The curves for difficult, moderate, and easy task begin at low arousal and end at high arousal. The curve for moderate task is a symmetric bell-shape curve with its peak forming at moderate arousal. The curve for the difficult task is skewed towards low arousal while that for the easy task is skewed towards high arousal. The text in the graph reads: Low arousal is optimal for difficult tasks. High arousal is optimal for easy tas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7162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05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C2F03-043C-49E0-90E8-C2B949EBD953}"/>
              </a:ext>
            </a:extLst>
          </p:cNvPr>
          <p:cNvSpPr>
            <a:spLocks noGrp="1"/>
          </p:cNvSpPr>
          <p:nvPr>
            <p:ph type="title"/>
          </p:nvPr>
        </p:nvSpPr>
        <p:spPr>
          <a:xfrm>
            <a:off x="457200" y="213359"/>
            <a:ext cx="8229600" cy="1097279"/>
          </a:xfrm>
        </p:spPr>
        <p:txBody>
          <a:bodyPr/>
          <a:lstStyle/>
          <a:p>
            <a:r>
              <a:rPr lang="en-US" dirty="0"/>
              <a:t>Who is this nerd?</a:t>
            </a:r>
          </a:p>
        </p:txBody>
      </p:sp>
      <p:sp>
        <p:nvSpPr>
          <p:cNvPr id="3" name="Text Placeholder 2">
            <a:extLst>
              <a:ext uri="{FF2B5EF4-FFF2-40B4-BE49-F238E27FC236}">
                <a16:creationId xmlns:a16="http://schemas.microsoft.com/office/drawing/2014/main" id="{4197880E-BE5E-4D60-A134-A9953533A586}"/>
              </a:ext>
            </a:extLst>
          </p:cNvPr>
          <p:cNvSpPr>
            <a:spLocks noGrp="1"/>
          </p:cNvSpPr>
          <p:nvPr>
            <p:ph type="body" idx="1"/>
          </p:nvPr>
        </p:nvSpPr>
        <p:spPr>
          <a:xfrm>
            <a:off x="457200" y="1600201"/>
            <a:ext cx="8229600" cy="4495800"/>
          </a:xfrm>
        </p:spPr>
        <p:txBody>
          <a:bodyPr/>
          <a:lstStyle/>
          <a:p>
            <a:r>
              <a:rPr lang="en-US" sz="2400" b="1" dirty="0"/>
              <a:t>Was he privileged? </a:t>
            </a:r>
          </a:p>
        </p:txBody>
      </p:sp>
      <p:pic>
        <p:nvPicPr>
          <p:cNvPr id="2050" name="Picture 2" descr="The rise of Bill Gates, from Harvard dropout to richest man in the ...">
            <a:extLst>
              <a:ext uri="{FF2B5EF4-FFF2-40B4-BE49-F238E27FC236}">
                <a16:creationId xmlns:a16="http://schemas.microsoft.com/office/drawing/2014/main" id="{7D6AE184-9B3A-4810-89AC-A29EF2114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09800"/>
            <a:ext cx="3016264" cy="3766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705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6200"/>
            <a:ext cx="8229600" cy="990600"/>
          </a:xfrm>
          <a:prstGeom prst="rect">
            <a:avLst/>
          </a:prstGeom>
          <a:noFill/>
          <a:ln>
            <a:noFill/>
          </a:ln>
        </p:spPr>
        <p:txBody>
          <a:bodyPr lIns="0" tIns="0" rIns="0" bIns="0" anchor="b" anchorCtr="0">
            <a:noAutofit/>
          </a:bodyPr>
          <a:lstStyle/>
          <a:p>
            <a:pPr lvl="0">
              <a:buSzPct val="25000"/>
            </a:pPr>
            <a:r>
              <a:rPr lang="en-US" dirty="0"/>
              <a:t>Figure 14.3: Effect of Caffeine on Easy and Difficult Tasks </a:t>
            </a:r>
            <a:r>
              <a:rPr lang="en-US" sz="2400" i="1" dirty="0"/>
              <a:t>(Anderson, -94)</a:t>
            </a:r>
            <a:endParaRPr lang="en-US" sz="2400" b="1" i="1" u="none" strike="noStrike" cap="none" dirty="0">
              <a:solidFill>
                <a:srgbClr val="007FA3"/>
              </a:solidFill>
              <a:sym typeface="Times New Roman"/>
            </a:endParaRPr>
          </a:p>
        </p:txBody>
      </p:sp>
      <p:pic>
        <p:nvPicPr>
          <p:cNvPr id="3074" name="Picture 2" descr="The horizontal axis of the graph is divided in to three sections, no caffeine, 2mg and 4mg. The vertical axis is labeled standardized exam performance and ranges from negative 0.4 to 0.4 in increments of 0.2. The information given in the graph is as follows:&#10;  ◦Easy test: Negative 0.11, negative 0.09, ◦ Difficult test: Negative 0.1, 0.1, 0.125 The text in the graph reads: Performance on difficult test declined with high caffeine. Performance on easy test improved with high caffe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1371600"/>
            <a:ext cx="70866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741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533400"/>
          </a:xfrm>
          <a:prstGeom prst="rect">
            <a:avLst/>
          </a:prstGeom>
          <a:noFill/>
          <a:ln>
            <a:noFill/>
          </a:ln>
        </p:spPr>
        <p:txBody>
          <a:bodyPr lIns="0" tIns="0" rIns="0" bIns="0" anchor="b" anchorCtr="0">
            <a:noAutofit/>
          </a:bodyPr>
          <a:lstStyle/>
          <a:p>
            <a:pPr lvl="0">
              <a:buSzPct val="25000"/>
            </a:pPr>
            <a:r>
              <a:rPr lang="en-US" sz="2800" dirty="0"/>
              <a:t>14.5: Social Situations (1 of 5)</a:t>
            </a:r>
            <a:endParaRPr lang="en-US" sz="2800" b="1" i="0" u="none" strike="noStrike" cap="none" dirty="0">
              <a:solidFill>
                <a:srgbClr val="007FA3"/>
              </a:solidFill>
              <a:sym typeface="Times New Roman"/>
            </a:endParaRPr>
          </a:p>
        </p:txBody>
      </p:sp>
      <p:sp>
        <p:nvSpPr>
          <p:cNvPr id="122" name="Shape 122"/>
          <p:cNvSpPr txBox="1">
            <a:spLocks noGrp="1"/>
          </p:cNvSpPr>
          <p:nvPr>
            <p:ph type="body" idx="1"/>
          </p:nvPr>
        </p:nvSpPr>
        <p:spPr>
          <a:xfrm>
            <a:off x="457200" y="1066800"/>
            <a:ext cx="8382000" cy="5257800"/>
          </a:xfrm>
          <a:prstGeom prst="rect">
            <a:avLst/>
          </a:prstGeom>
          <a:noFill/>
          <a:ln>
            <a:noFill/>
          </a:ln>
        </p:spPr>
        <p:txBody>
          <a:bodyPr lIns="0" tIns="0" rIns="0" bIns="0" anchor="t" anchorCtr="0">
            <a:noAutofit/>
          </a:bodyPr>
          <a:lstStyle/>
          <a:p>
            <a:pPr marL="0" lvl="0" indent="0">
              <a:spcBef>
                <a:spcPts val="0"/>
              </a:spcBef>
              <a:buNone/>
            </a:pPr>
            <a:endParaRPr lang="en-US" dirty="0"/>
          </a:p>
          <a:p>
            <a:pPr>
              <a:buFont typeface="Arial" pitchFamily="34" charset="0"/>
              <a:buChar char="•"/>
            </a:pPr>
            <a:r>
              <a:rPr lang="en-US" dirty="0"/>
              <a:t>14.5.1</a:t>
            </a:r>
            <a:r>
              <a:rPr lang="en-US" sz="2000" dirty="0"/>
              <a:t>: Social Facilitation and Inhibition (</a:t>
            </a:r>
            <a:r>
              <a:rPr lang="en-US" sz="2000" i="1" dirty="0"/>
              <a:t>Triplett and </a:t>
            </a:r>
            <a:r>
              <a:rPr lang="en-US" sz="2000" i="1" dirty="0" err="1"/>
              <a:t>Zajonc</a:t>
            </a:r>
            <a:r>
              <a:rPr lang="en-US" sz="2000" i="1" dirty="0"/>
              <a:t>)</a:t>
            </a:r>
          </a:p>
          <a:p>
            <a:pPr>
              <a:buFont typeface="Arial" pitchFamily="34" charset="0"/>
              <a:buChar char="•"/>
            </a:pPr>
            <a:r>
              <a:rPr lang="en-US" dirty="0"/>
              <a:t> </a:t>
            </a:r>
            <a:r>
              <a:rPr lang="en-US" sz="2800" dirty="0"/>
              <a:t>Social facilitation</a:t>
            </a:r>
            <a:endParaRPr lang="en-GB" sz="2800" dirty="0"/>
          </a:p>
          <a:p>
            <a:pPr lvl="2">
              <a:buFont typeface="Arial" pitchFamily="34" charset="0"/>
              <a:buChar char="•"/>
            </a:pPr>
            <a:r>
              <a:rPr lang="en-US" sz="2000" dirty="0"/>
              <a:t>Ex.: Triplett (1897)—bicycle races; fishing</a:t>
            </a:r>
            <a:endParaRPr lang="en-GB" sz="2000" dirty="0"/>
          </a:p>
          <a:p>
            <a:pPr>
              <a:buFont typeface="Arial" pitchFamily="34" charset="0"/>
              <a:buChar char="•"/>
            </a:pPr>
            <a:r>
              <a:rPr lang="en-US" sz="2800" dirty="0"/>
              <a:t>Social inhibition </a:t>
            </a:r>
          </a:p>
          <a:p>
            <a:pPr lvl="2">
              <a:buFont typeface="Arial" pitchFamily="34" charset="0"/>
              <a:buChar char="•"/>
            </a:pPr>
            <a:r>
              <a:rPr lang="en-US" sz="2000" dirty="0" err="1"/>
              <a:t>Zajonc’s</a:t>
            </a:r>
            <a:r>
              <a:rPr lang="en-US" sz="2000" dirty="0"/>
              <a:t> theory</a:t>
            </a:r>
            <a:endParaRPr lang="en-GB" sz="2000" dirty="0"/>
          </a:p>
          <a:p>
            <a:pPr lvl="2">
              <a:buFont typeface="Arial" pitchFamily="34" charset="0"/>
              <a:buChar char="•"/>
            </a:pPr>
            <a:r>
              <a:rPr lang="en-US" sz="2400" dirty="0"/>
              <a:t>Presence of others increases arousal</a:t>
            </a:r>
            <a:endParaRPr lang="en-GB" sz="2400" dirty="0"/>
          </a:p>
          <a:p>
            <a:pPr lvl="2">
              <a:buFont typeface="Arial" pitchFamily="34" charset="0"/>
              <a:buChar char="•"/>
            </a:pPr>
            <a:r>
              <a:rPr lang="en-US" sz="2400" dirty="0"/>
              <a:t>Physiological response</a:t>
            </a:r>
            <a:endParaRPr lang="en-GB" sz="2400" dirty="0"/>
          </a:p>
          <a:p>
            <a:pPr lvl="2">
              <a:buFont typeface="Arial" pitchFamily="34" charset="0"/>
              <a:buChar char="•"/>
            </a:pPr>
            <a:r>
              <a:rPr lang="en-US" sz="2400" dirty="0"/>
              <a:t>Easy tasks vs. difficult tasks</a:t>
            </a:r>
            <a:endParaRPr lang="en-GB" sz="2400" dirty="0"/>
          </a:p>
          <a:p>
            <a:pPr lvl="1"/>
            <a:endParaRPr lang="en-US" dirty="0"/>
          </a:p>
        </p:txBody>
      </p:sp>
    </p:spTree>
    <p:extLst>
      <p:ext uri="{BB962C8B-B14F-4D97-AF65-F5344CB8AC3E}">
        <p14:creationId xmlns:p14="http://schemas.microsoft.com/office/powerpoint/2010/main" val="302205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68F5-44CC-4872-AB4D-9E7C424EAAB4}"/>
              </a:ext>
            </a:extLst>
          </p:cNvPr>
          <p:cNvSpPr>
            <a:spLocks noGrp="1"/>
          </p:cNvSpPr>
          <p:nvPr>
            <p:ph type="title"/>
          </p:nvPr>
        </p:nvSpPr>
        <p:spPr/>
        <p:txBody>
          <a:bodyPr/>
          <a:lstStyle/>
          <a:p>
            <a:r>
              <a:rPr lang="en-US" dirty="0"/>
              <a:t>Norman Triplett –</a:t>
            </a:r>
            <a:r>
              <a:rPr lang="en-US" sz="2800" dirty="0"/>
              <a:t>Social </a:t>
            </a:r>
            <a:r>
              <a:rPr lang="en-US" sz="2800" dirty="0" err="1"/>
              <a:t>Faciliation</a:t>
            </a:r>
            <a:endParaRPr lang="en-US" sz="2800" dirty="0"/>
          </a:p>
        </p:txBody>
      </p:sp>
      <p:sp>
        <p:nvSpPr>
          <p:cNvPr id="3" name="Text Placeholder 2">
            <a:extLst>
              <a:ext uri="{FF2B5EF4-FFF2-40B4-BE49-F238E27FC236}">
                <a16:creationId xmlns:a16="http://schemas.microsoft.com/office/drawing/2014/main" id="{4187BE8C-E57D-4282-AB46-642613FAF46F}"/>
              </a:ext>
            </a:extLst>
          </p:cNvPr>
          <p:cNvSpPr>
            <a:spLocks noGrp="1"/>
          </p:cNvSpPr>
          <p:nvPr>
            <p:ph type="body" idx="1"/>
          </p:nvPr>
        </p:nvSpPr>
        <p:spPr/>
        <p:txBody>
          <a:bodyPr/>
          <a:lstStyle/>
          <a:p>
            <a:endParaRPr lang="en-US" dirty="0"/>
          </a:p>
        </p:txBody>
      </p:sp>
      <p:sp>
        <p:nvSpPr>
          <p:cNvPr id="4" name="Text Placeholder 3">
            <a:extLst>
              <a:ext uri="{FF2B5EF4-FFF2-40B4-BE49-F238E27FC236}">
                <a16:creationId xmlns:a16="http://schemas.microsoft.com/office/drawing/2014/main" id="{3240CBF4-218B-493A-8477-0073B678E0DA}"/>
              </a:ext>
            </a:extLst>
          </p:cNvPr>
          <p:cNvSpPr>
            <a:spLocks noGrp="1"/>
          </p:cNvSpPr>
          <p:nvPr>
            <p:ph type="body" idx="2"/>
          </p:nvPr>
        </p:nvSpPr>
        <p:spPr>
          <a:xfrm>
            <a:off x="5029200" y="1600200"/>
            <a:ext cx="3657600" cy="2057400"/>
          </a:xfrm>
        </p:spPr>
        <p:txBody>
          <a:bodyPr/>
          <a:lstStyle/>
          <a:p>
            <a:endParaRPr lang="en-US" dirty="0"/>
          </a:p>
        </p:txBody>
      </p:sp>
      <p:sp>
        <p:nvSpPr>
          <p:cNvPr id="5" name="Text Placeholder 4">
            <a:extLst>
              <a:ext uri="{FF2B5EF4-FFF2-40B4-BE49-F238E27FC236}">
                <a16:creationId xmlns:a16="http://schemas.microsoft.com/office/drawing/2014/main" id="{34180F93-F93B-435E-95C2-B10DC6EFF064}"/>
              </a:ext>
            </a:extLst>
          </p:cNvPr>
          <p:cNvSpPr>
            <a:spLocks noGrp="1"/>
          </p:cNvSpPr>
          <p:nvPr>
            <p:ph type="body" idx="3"/>
          </p:nvPr>
        </p:nvSpPr>
        <p:spPr>
          <a:xfrm>
            <a:off x="7220218" y="2318852"/>
            <a:ext cx="5924282" cy="6872685"/>
          </a:xfrm>
        </p:spPr>
        <p:txBody>
          <a:bodyPr/>
          <a:lstStyle/>
          <a:p>
            <a:endParaRPr lang="en-US" dirty="0"/>
          </a:p>
        </p:txBody>
      </p:sp>
      <p:pic>
        <p:nvPicPr>
          <p:cNvPr id="8194" name="Picture 2" descr="Social Facilitation: How and When Audiences Improve Performance ...">
            <a:extLst>
              <a:ext uri="{FF2B5EF4-FFF2-40B4-BE49-F238E27FC236}">
                <a16:creationId xmlns:a16="http://schemas.microsoft.com/office/drawing/2014/main" id="{2EAF21D1-3104-4B72-BE49-624DA1FF4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980" y="2438400"/>
            <a:ext cx="3105150" cy="421908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lassics in the History of Psychology -- Triplett (1898)">
            <a:extLst>
              <a:ext uri="{FF2B5EF4-FFF2-40B4-BE49-F238E27FC236}">
                <a16:creationId xmlns:a16="http://schemas.microsoft.com/office/drawing/2014/main" id="{EEB2FCD7-7892-4DB4-8D23-D13C6AF4F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62011"/>
            <a:ext cx="6934200" cy="122872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Social Loafing &amp; Social Facilitation: Definition and Effects of ...">
            <a:extLst>
              <a:ext uri="{FF2B5EF4-FFF2-40B4-BE49-F238E27FC236}">
                <a16:creationId xmlns:a16="http://schemas.microsoft.com/office/drawing/2014/main" id="{D28E7882-93B0-4694-B815-7312A696E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2" y="2590800"/>
            <a:ext cx="4571998" cy="3405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12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6200"/>
            <a:ext cx="8229600" cy="990600"/>
          </a:xfrm>
          <a:prstGeom prst="rect">
            <a:avLst/>
          </a:prstGeom>
          <a:noFill/>
          <a:ln>
            <a:noFill/>
          </a:ln>
        </p:spPr>
        <p:txBody>
          <a:bodyPr lIns="0" tIns="0" rIns="0" bIns="0" anchor="b" anchorCtr="0">
            <a:noAutofit/>
          </a:bodyPr>
          <a:lstStyle/>
          <a:p>
            <a:pPr lvl="0">
              <a:buSzPct val="25000"/>
            </a:pPr>
            <a:r>
              <a:rPr lang="en-US" dirty="0"/>
              <a:t>Figure 14.4: Social Facilitation and Inhibition</a:t>
            </a:r>
            <a:endParaRPr lang="en-US" b="1" i="0" u="none" strike="noStrike" cap="none" dirty="0">
              <a:solidFill>
                <a:srgbClr val="007FA3"/>
              </a:solidFill>
              <a:sym typeface="Times New Roman"/>
            </a:endParaRPr>
          </a:p>
        </p:txBody>
      </p:sp>
      <p:pic>
        <p:nvPicPr>
          <p:cNvPr id="5122" name="Picture 2" descr="&quot;The diagram shows that presence of others causes arousal, that is it increases habitual responses. This leads to two questions. The first being &quot;&quot;is response habitual&quot;&quot;, if yes then it causes social facilitation. The second question is &quot;&quot;is response non-habitual&quot;&quot;, if yes then it leads to social inhibition.&#10; Hotspot 1 &#10; Location In blue box, as shown in the above figure.&#10; Text Social Facilitation&#10; Hotspot 2 &#10; Location In purple box, as shown in the above figure.&#10; Text Social Inhibition&quot;"/>
          <p:cNvPicPr>
            <a:picLocks noChangeAspect="1" noChangeArrowheads="1"/>
          </p:cNvPicPr>
          <p:nvPr/>
        </p:nvPicPr>
        <p:blipFill>
          <a:blip r:embed="rId3"/>
          <a:srcRect/>
          <a:stretch>
            <a:fillRect/>
          </a:stretch>
        </p:blipFill>
        <p:spPr bwMode="auto">
          <a:xfrm>
            <a:off x="1143000" y="1295400"/>
            <a:ext cx="6629400" cy="5008938"/>
          </a:xfrm>
          <a:prstGeom prst="rect">
            <a:avLst/>
          </a:prstGeom>
          <a:noFill/>
        </p:spPr>
      </p:pic>
    </p:spTree>
    <p:extLst>
      <p:ext uri="{BB962C8B-B14F-4D97-AF65-F5344CB8AC3E}">
        <p14:creationId xmlns:p14="http://schemas.microsoft.com/office/powerpoint/2010/main" val="3134594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6200"/>
            <a:ext cx="8229600" cy="990600"/>
          </a:xfrm>
          <a:prstGeom prst="rect">
            <a:avLst/>
          </a:prstGeom>
          <a:noFill/>
          <a:ln>
            <a:noFill/>
          </a:ln>
        </p:spPr>
        <p:txBody>
          <a:bodyPr lIns="0" tIns="0" rIns="0" bIns="0" anchor="b" anchorCtr="0">
            <a:noAutofit/>
          </a:bodyPr>
          <a:lstStyle/>
          <a:p>
            <a:pPr lvl="0">
              <a:buSzPct val="25000"/>
            </a:pPr>
            <a:r>
              <a:rPr lang="en-US" dirty="0"/>
              <a:t>Figure 14.5-A: Easy Maze</a:t>
            </a:r>
            <a:endParaRPr lang="en-US" b="1" i="0" u="none" strike="noStrike" cap="none" dirty="0">
              <a:solidFill>
                <a:srgbClr val="007FA3"/>
              </a:solidFill>
              <a:sym typeface="Times New Roman"/>
            </a:endParaRPr>
          </a:p>
        </p:txBody>
      </p:sp>
      <p:pic>
        <p:nvPicPr>
          <p:cNvPr id="2050" name="Picture 2" descr="Slide 1:&#10;  A diagram shows a set of mazes divided into two groups labeled easy task and difficult task. The maze labeled easy task has two mazes, both of which are a straight line maze with a flashlight lit at one end, and the goal at the other. The second maze has an audience of cockroaches in a Plexiglas chambers surrounding the maze.&#10;  The text in the slide reads: If you have ever had the unfortunate experience of walking into a dark room, turning on the light switch, and seeing cockroaches skittering away, you know that cockroaches despise light. In fact, when introduced to light, cockroaches always run in a straight line away from the light source. Zajonc simply capitalized on this habitual tendency by always putting a floodlight at the beginning of the maze. For the easy maze, the cockroach was required to run in a straight line away from the light source to reach the end goal."/>
          <p:cNvPicPr>
            <a:picLocks noChangeAspect="1" noChangeArrowheads="1"/>
          </p:cNvPicPr>
          <p:nvPr/>
        </p:nvPicPr>
        <p:blipFill>
          <a:blip r:embed="rId3"/>
          <a:srcRect/>
          <a:stretch>
            <a:fillRect/>
          </a:stretch>
        </p:blipFill>
        <p:spPr bwMode="auto">
          <a:xfrm>
            <a:off x="914400" y="1981200"/>
            <a:ext cx="7340600" cy="3047660"/>
          </a:xfrm>
          <a:prstGeom prst="rect">
            <a:avLst/>
          </a:prstGeom>
          <a:noFill/>
        </p:spPr>
      </p:pic>
    </p:spTree>
    <p:extLst>
      <p:ext uri="{BB962C8B-B14F-4D97-AF65-F5344CB8AC3E}">
        <p14:creationId xmlns:p14="http://schemas.microsoft.com/office/powerpoint/2010/main" val="4129892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6200"/>
            <a:ext cx="8229600" cy="990600"/>
          </a:xfrm>
          <a:prstGeom prst="rect">
            <a:avLst/>
          </a:prstGeom>
          <a:noFill/>
          <a:ln>
            <a:noFill/>
          </a:ln>
        </p:spPr>
        <p:txBody>
          <a:bodyPr lIns="0" tIns="0" rIns="0" bIns="0" anchor="b" anchorCtr="0">
            <a:noAutofit/>
          </a:bodyPr>
          <a:lstStyle/>
          <a:p>
            <a:pPr lvl="0">
              <a:buSzPct val="25000"/>
            </a:pPr>
            <a:r>
              <a:rPr lang="en-US" sz="3600" dirty="0"/>
              <a:t>Figure 14.5-B: Difficult Maze</a:t>
            </a:r>
            <a:endParaRPr lang="en-US" sz="3600" b="1" i="0" u="none" strike="noStrike" cap="none" dirty="0">
              <a:solidFill>
                <a:srgbClr val="007FA3"/>
              </a:solidFill>
              <a:sym typeface="Times New Roman"/>
            </a:endParaRPr>
          </a:p>
        </p:txBody>
      </p:sp>
      <p:pic>
        <p:nvPicPr>
          <p:cNvPr id="3074" name="Picture 2" descr="Slide 2:&#10;  The difficult maze, has two cross-shaped maze with light at one end and goal at the end after making a right turn midway through the maze. The second maze in this group also has a cockroach audience in Plexiglas chambers surrounding the maze.&#10;  The text in the slide reads: For the difficult maze, the cockroach was required to go against its habitual tendency to run in a straight line and instead had to make a right turn midway into the maze to reach the end goal. Unlike in the easy maze, it will take time for these cockroaches to eventually stumble upon the right turn that leads them to the goal."/>
          <p:cNvPicPr>
            <a:picLocks noChangeAspect="1" noChangeArrowheads="1"/>
          </p:cNvPicPr>
          <p:nvPr/>
        </p:nvPicPr>
        <p:blipFill>
          <a:blip r:embed="rId3"/>
          <a:srcRect/>
          <a:stretch>
            <a:fillRect/>
          </a:stretch>
        </p:blipFill>
        <p:spPr bwMode="auto">
          <a:xfrm>
            <a:off x="958259" y="2209800"/>
            <a:ext cx="7271341" cy="2970213"/>
          </a:xfrm>
          <a:prstGeom prst="rect">
            <a:avLst/>
          </a:prstGeom>
          <a:noFill/>
        </p:spPr>
      </p:pic>
    </p:spTree>
    <p:extLst>
      <p:ext uri="{BB962C8B-B14F-4D97-AF65-F5344CB8AC3E}">
        <p14:creationId xmlns:p14="http://schemas.microsoft.com/office/powerpoint/2010/main" val="1875076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838200" y="33867"/>
            <a:ext cx="8229600" cy="990600"/>
          </a:xfrm>
          <a:prstGeom prst="rect">
            <a:avLst/>
          </a:prstGeom>
          <a:noFill/>
          <a:ln>
            <a:noFill/>
          </a:ln>
        </p:spPr>
        <p:txBody>
          <a:bodyPr lIns="0" tIns="0" rIns="0" bIns="0" anchor="b" anchorCtr="0">
            <a:noAutofit/>
          </a:bodyPr>
          <a:lstStyle/>
          <a:p>
            <a:pPr lvl="0">
              <a:buSzPct val="25000"/>
            </a:pPr>
            <a:r>
              <a:rPr lang="en-US" sz="3600" dirty="0"/>
              <a:t>Figure 14.5-C: Results of </a:t>
            </a:r>
            <a:r>
              <a:rPr lang="en-US" sz="3600" dirty="0" err="1"/>
              <a:t>Zajonc’s</a:t>
            </a:r>
            <a:r>
              <a:rPr lang="en-US" sz="3600" dirty="0"/>
              <a:t> Cockroach Study </a:t>
            </a:r>
            <a:br>
              <a:rPr lang="en-US" sz="3600" dirty="0"/>
            </a:br>
            <a:r>
              <a:rPr lang="en-US" sz="2800" dirty="0"/>
              <a:t>(</a:t>
            </a:r>
            <a:r>
              <a:rPr lang="en-US" sz="2800" i="1" dirty="0">
                <a:solidFill>
                  <a:schemeClr val="accent5"/>
                </a:solidFill>
              </a:rPr>
              <a:t>How does this happen in sports?)</a:t>
            </a:r>
            <a:endParaRPr lang="en-US" sz="2800" b="1" i="1" u="none" strike="noStrike" cap="none" dirty="0">
              <a:solidFill>
                <a:schemeClr val="accent5"/>
              </a:solidFill>
              <a:sym typeface="Times New Roman"/>
            </a:endParaRPr>
          </a:p>
        </p:txBody>
      </p:sp>
      <p:pic>
        <p:nvPicPr>
          <p:cNvPr id="4098" name="Picture 2" descr="The horizontal axis is labeled as easy maze and difficult maze. The vertical axis is labeled time to complete maze (seconds) and ranges from 0 to 300 in increments of 100. The values for &quot;alone&quot; and &quot;audience&quot; given in the graph are as follows:&#10;  ◦ Easy maze: 60, 40 &#10;  ◦ Difficult maze: 220, 295&#10;  The text in the graph reads: For the easy maze, they performed better without an audience. For the difficult maze, they performed better with an audience.&#10;  The caption reads: Cockroaches ran a maze that was easy (required a habitual response) or difficult (required a non-habitual response) alone or in the presence of other cockroaches (Zajonc , Heingartner, &amp; Herman, et al., 1969).&#10;  The text in the side reads: As seen in Figure 14.6, the results were consistent with Zajonc’s theory. When the cockroach ran the easy maze, it completed the task faster when it was alone. When the cockroach ran the difficult maze, it completed the task faster when it had an audience."/>
          <p:cNvPicPr>
            <a:picLocks noChangeAspect="1" noChangeArrowheads="1"/>
          </p:cNvPicPr>
          <p:nvPr/>
        </p:nvPicPr>
        <p:blipFill>
          <a:blip r:embed="rId3"/>
          <a:srcRect/>
          <a:stretch>
            <a:fillRect/>
          </a:stretch>
        </p:blipFill>
        <p:spPr bwMode="auto">
          <a:xfrm>
            <a:off x="1219200" y="1295400"/>
            <a:ext cx="6553200" cy="5012417"/>
          </a:xfrm>
          <a:prstGeom prst="rect">
            <a:avLst/>
          </a:prstGeom>
          <a:noFill/>
        </p:spPr>
      </p:pic>
    </p:spTree>
    <p:extLst>
      <p:ext uri="{BB962C8B-B14F-4D97-AF65-F5344CB8AC3E}">
        <p14:creationId xmlns:p14="http://schemas.microsoft.com/office/powerpoint/2010/main" val="832202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533400"/>
          </a:xfrm>
          <a:prstGeom prst="rect">
            <a:avLst/>
          </a:prstGeom>
          <a:noFill/>
          <a:ln>
            <a:noFill/>
          </a:ln>
        </p:spPr>
        <p:txBody>
          <a:bodyPr lIns="0" tIns="0" rIns="0" bIns="0" anchor="b" anchorCtr="0">
            <a:noAutofit/>
          </a:bodyPr>
          <a:lstStyle/>
          <a:p>
            <a:pPr lvl="0">
              <a:buSzPct val="25000"/>
            </a:pPr>
            <a:r>
              <a:rPr lang="en-US" sz="2800" dirty="0"/>
              <a:t>14.5: Social Situations  </a:t>
            </a:r>
            <a:endParaRPr lang="en-US" sz="2800" b="1" i="0" u="none" strike="noStrike" cap="none" dirty="0">
              <a:solidFill>
                <a:srgbClr val="007FA3"/>
              </a:solidFill>
              <a:sym typeface="Times New Roman"/>
            </a:endParaRPr>
          </a:p>
        </p:txBody>
      </p:sp>
      <p:sp>
        <p:nvSpPr>
          <p:cNvPr id="122" name="Shape 122"/>
          <p:cNvSpPr txBox="1">
            <a:spLocks noGrp="1"/>
          </p:cNvSpPr>
          <p:nvPr>
            <p:ph type="body" idx="1"/>
          </p:nvPr>
        </p:nvSpPr>
        <p:spPr>
          <a:xfrm>
            <a:off x="457200" y="1066800"/>
            <a:ext cx="8382000" cy="5257800"/>
          </a:xfrm>
          <a:prstGeom prst="rect">
            <a:avLst/>
          </a:prstGeom>
          <a:noFill/>
          <a:ln>
            <a:noFill/>
          </a:ln>
        </p:spPr>
        <p:txBody>
          <a:bodyPr lIns="0" tIns="0" rIns="0" bIns="0" anchor="t" anchorCtr="0">
            <a:noAutofit/>
          </a:bodyPr>
          <a:lstStyle/>
          <a:p>
            <a:pPr lvl="0" indent="-256032">
              <a:spcBef>
                <a:spcPts val="0"/>
              </a:spcBef>
            </a:pPr>
            <a:r>
              <a:rPr lang="en-US" dirty="0"/>
              <a:t> </a:t>
            </a:r>
            <a:r>
              <a:rPr lang="en-US" sz="2800" dirty="0"/>
              <a:t>Deindividuation  (Halloween, Mardi Gras)</a:t>
            </a:r>
          </a:p>
          <a:p>
            <a:pPr lvl="1" indent="-256032">
              <a:spcBef>
                <a:spcPts val="0"/>
              </a:spcBef>
            </a:pPr>
            <a:r>
              <a:rPr lang="en-US" sz="2000" b="1" i="1" dirty="0">
                <a:solidFill>
                  <a:schemeClr val="accent5"/>
                </a:solidFill>
              </a:rPr>
              <a:t>Any present day examples? Good ones? Bad ones?</a:t>
            </a:r>
          </a:p>
          <a:p>
            <a:pPr marL="0" lvl="0" indent="0">
              <a:spcBef>
                <a:spcPts val="0"/>
              </a:spcBef>
              <a:buNone/>
            </a:pPr>
            <a:endParaRPr lang="en-US" dirty="0"/>
          </a:p>
          <a:p>
            <a:pPr lvl="0" indent="-256032">
              <a:spcBef>
                <a:spcPts val="0"/>
              </a:spcBef>
            </a:pPr>
            <a:r>
              <a:rPr lang="en-US" sz="2400" dirty="0"/>
              <a:t>Task with a group </a:t>
            </a:r>
            <a:r>
              <a:rPr lang="en-US" b="1" dirty="0"/>
              <a:t>Gustave Le Bon </a:t>
            </a:r>
            <a:r>
              <a:rPr lang="en-US" b="1" i="1" dirty="0"/>
              <a:t>(1841- 1931)  polymath</a:t>
            </a:r>
          </a:p>
          <a:p>
            <a:pPr lvl="2">
              <a:buFont typeface="Arial" panose="020B0604020202020204" pitchFamily="34" charset="0"/>
              <a:buChar char="•"/>
            </a:pPr>
            <a:r>
              <a:rPr lang="en-US" sz="1800" dirty="0"/>
              <a:t>Mob mentality, herd mentality, crowd psychology</a:t>
            </a:r>
          </a:p>
          <a:p>
            <a:pPr lvl="2">
              <a:buFont typeface="Arial" panose="020B0604020202020204" pitchFamily="34" charset="0"/>
              <a:buChar char="•"/>
            </a:pPr>
            <a:r>
              <a:rPr lang="en-US" sz="1800" dirty="0"/>
              <a:t>Cultural rules and norms no longer apply</a:t>
            </a:r>
          </a:p>
          <a:p>
            <a:pPr lvl="2">
              <a:buFont typeface="Arial" panose="020B0604020202020204" pitchFamily="34" charset="0"/>
              <a:buChar char="•"/>
            </a:pPr>
            <a:r>
              <a:rPr lang="en-US" sz="1800" dirty="0"/>
              <a:t>Situational features</a:t>
            </a:r>
          </a:p>
          <a:p>
            <a:pPr lvl="1"/>
            <a:r>
              <a:rPr lang="en-US" sz="2800" dirty="0"/>
              <a:t>Are groups always bad?</a:t>
            </a:r>
          </a:p>
          <a:p>
            <a:pPr lvl="2">
              <a:buFont typeface="Arial" panose="020B0604020202020204" pitchFamily="34" charset="0"/>
              <a:buChar char="•"/>
            </a:pPr>
            <a:r>
              <a:rPr lang="en-US" dirty="0"/>
              <a:t>Altruistic behaviors</a:t>
            </a:r>
          </a:p>
          <a:p>
            <a:pPr lvl="2">
              <a:buFont typeface="Arial" panose="020B0604020202020204" pitchFamily="34" charset="0"/>
              <a:buChar char="•"/>
            </a:pPr>
            <a:r>
              <a:rPr lang="en-US" dirty="0"/>
              <a:t>Group cohesiveness</a:t>
            </a:r>
          </a:p>
          <a:p>
            <a:pPr lvl="3">
              <a:buFont typeface="Arial" panose="020B0604020202020204" pitchFamily="34" charset="0"/>
              <a:buChar char="•"/>
            </a:pPr>
            <a:r>
              <a:rPr lang="en-US" b="1" i="1" dirty="0">
                <a:solidFill>
                  <a:schemeClr val="accent5"/>
                </a:solidFill>
              </a:rPr>
              <a:t>Examples of some..?</a:t>
            </a:r>
          </a:p>
          <a:p>
            <a:pPr lvl="3">
              <a:buFont typeface="Arial" panose="020B0604020202020204" pitchFamily="34" charset="0"/>
              <a:buChar char="•"/>
            </a:pPr>
            <a:r>
              <a:rPr lang="en-US" b="1" i="1" dirty="0">
                <a:solidFill>
                  <a:schemeClr val="accent5"/>
                </a:solidFill>
              </a:rPr>
              <a:t>What is one you belong to?</a:t>
            </a:r>
          </a:p>
          <a:p>
            <a:pPr lvl="2">
              <a:buFont typeface="Arial" panose="020B0604020202020204" pitchFamily="34" charset="0"/>
              <a:buChar char="•"/>
            </a:pPr>
            <a:r>
              <a:rPr lang="en-US" dirty="0"/>
              <a:t>Group norms </a:t>
            </a:r>
          </a:p>
          <a:p>
            <a:pPr lvl="3">
              <a:buFont typeface="Arial" panose="020B0604020202020204" pitchFamily="34" charset="0"/>
              <a:buChar char="•"/>
            </a:pPr>
            <a:r>
              <a:rPr lang="en-US" b="1" dirty="0"/>
              <a:t>(the best way to control behavior!)</a:t>
            </a:r>
          </a:p>
          <a:p>
            <a:pPr lvl="2">
              <a:buFont typeface="Arial" panose="020B0604020202020204" pitchFamily="34" charset="0"/>
              <a:buChar char="•"/>
            </a:pPr>
            <a:endParaRPr lang="en-US" dirty="0"/>
          </a:p>
        </p:txBody>
      </p:sp>
      <p:pic>
        <p:nvPicPr>
          <p:cNvPr id="4" name="Picture 2" descr="The Crowd: A Study of the Popular Mind – Ostara Publications">
            <a:extLst>
              <a:ext uri="{FF2B5EF4-FFF2-40B4-BE49-F238E27FC236}">
                <a16:creationId xmlns:a16="http://schemas.microsoft.com/office/drawing/2014/main" id="{90BAB189-DDBE-4D40-8B83-6006CD254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62200"/>
            <a:ext cx="2819400" cy="3391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79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xEl>
                                              <p:pRg st="1" end="1"/>
                                            </p:txEl>
                                          </p:spTgt>
                                        </p:tgtEl>
                                        <p:attrNameLst>
                                          <p:attrName>style.visibility</p:attrName>
                                        </p:attrNameLst>
                                      </p:cBhvr>
                                      <p:to>
                                        <p:strVal val="visible"/>
                                      </p:to>
                                    </p:set>
                                    <p:animEffect transition="in" filter="fade">
                                      <p:cBhvr>
                                        <p:cTn id="7" dur="500"/>
                                        <p:tgtEl>
                                          <p:spTgt spid="1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2">
                                            <p:txEl>
                                              <p:pRg st="4" end="4"/>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2">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2">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2">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2">
                                            <p:txEl>
                                              <p:pRg st="8" end="8"/>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2">
                                            <p:txEl>
                                              <p:pRg st="9" end="9"/>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2">
                                            <p:txEl>
                                              <p:pRg st="11" end="1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2">
                                            <p:txEl>
                                              <p:pRg st="12" end="12"/>
                                            </p:txEl>
                                          </p:spTgt>
                                        </p:tgtEl>
                                        <p:attrNameLst>
                                          <p:attrName>style.visibility</p:attrName>
                                        </p:attrNameLst>
                                      </p:cBhvr>
                                      <p:to>
                                        <p:strVal val="visible"/>
                                      </p:to>
                                    </p:set>
                                    <p:animEffect transition="in" filter="fade">
                                      <p:cBhvr>
                                        <p:cTn id="34" dur="500"/>
                                        <p:tgtEl>
                                          <p:spTgt spid="122">
                                            <p:txEl>
                                              <p:pRg st="12" end="1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2">
                                            <p:txEl>
                                              <p:pRg st="13" end="13"/>
                                            </p:txEl>
                                          </p:spTgt>
                                        </p:tgtEl>
                                        <p:attrNameLst>
                                          <p:attrName>style.visibility</p:attrName>
                                        </p:attrNameLst>
                                      </p:cBhvr>
                                      <p:to>
                                        <p:strVal val="visible"/>
                                      </p:to>
                                    </p:set>
                                    <p:animEffect transition="in" filter="fade">
                                      <p:cBhvr>
                                        <p:cTn id="39" dur="500"/>
                                        <p:tgtEl>
                                          <p:spTgt spid="12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76200"/>
            <a:ext cx="8229600" cy="990600"/>
          </a:xfrm>
          <a:prstGeom prst="rect">
            <a:avLst/>
          </a:prstGeom>
          <a:noFill/>
          <a:ln>
            <a:noFill/>
          </a:ln>
        </p:spPr>
        <p:txBody>
          <a:bodyPr lIns="0" tIns="0" rIns="0" bIns="0" anchor="b" anchorCtr="0">
            <a:noAutofit/>
          </a:bodyPr>
          <a:lstStyle/>
          <a:p>
            <a:pPr lvl="0">
              <a:buSzPct val="25000"/>
            </a:pPr>
            <a:r>
              <a:rPr lang="en-US" sz="3600" dirty="0"/>
              <a:t>Figure: Result of Deindividuation During Halloween</a:t>
            </a:r>
            <a:endParaRPr lang="en-US" sz="3600" b="1" i="0" u="none" strike="noStrike" cap="none" dirty="0">
              <a:solidFill>
                <a:srgbClr val="007FA3"/>
              </a:solidFill>
              <a:sym typeface="Times New Roman"/>
            </a:endParaRPr>
          </a:p>
        </p:txBody>
      </p:sp>
      <p:pic>
        <p:nvPicPr>
          <p:cNvPr id="1026" name="Picture 2" descr="The horizontal axis is labeled &quot;alone&quot; and &quot;in groups. The vertical axis is labeled &quot;percent stealing candy&quot; and ranges from 0 percent to 60 percent in increments of 10 percent. The information given in the graph for the groups &quot;identified&quot; and &quot;anonymous&quot; is as follows:&#10;  ◦ Alone: 9, 20.5&#10;  ◦ In groups: 20.5, 58&#10;  The text in the graph reads: Stealing was highest when the children were anonymous and in groups.&#10;  The caption of the graph reads: Children who were trick-or-treating alone or in groups during Halloween were identified by asking their name or remained anonymous and were then instructed to take just one candy (Diener , Fraser, Beaman, &amp; Kelem, et al., 1976).&#10;  The text in the slide reads: Result&#10;  As can be seen in Figure 14.7, children who were anonymous were more likely to steal extra candy than children who were identified, but this was especially the case when the children were in a group. Thus, it is the combination of being in a group and being anonymous that is most likely to produce negative behavior."/>
          <p:cNvPicPr>
            <a:picLocks noChangeAspect="1" noChangeArrowheads="1"/>
          </p:cNvPicPr>
          <p:nvPr/>
        </p:nvPicPr>
        <p:blipFill>
          <a:blip r:embed="rId3"/>
          <a:srcRect/>
          <a:stretch>
            <a:fillRect/>
          </a:stretch>
        </p:blipFill>
        <p:spPr bwMode="auto">
          <a:xfrm>
            <a:off x="2057400" y="1678441"/>
            <a:ext cx="5181600" cy="4036559"/>
          </a:xfrm>
          <a:prstGeom prst="rect">
            <a:avLst/>
          </a:prstGeom>
          <a:noFill/>
        </p:spPr>
      </p:pic>
    </p:spTree>
    <p:extLst>
      <p:ext uri="{BB962C8B-B14F-4D97-AF65-F5344CB8AC3E}">
        <p14:creationId xmlns:p14="http://schemas.microsoft.com/office/powerpoint/2010/main" val="1051492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FE6A-98FD-4A94-82F7-8D07EB6F5FB9}"/>
              </a:ext>
            </a:extLst>
          </p:cNvPr>
          <p:cNvSpPr>
            <a:spLocks noGrp="1"/>
          </p:cNvSpPr>
          <p:nvPr>
            <p:ph type="title"/>
          </p:nvPr>
        </p:nvSpPr>
        <p:spPr>
          <a:xfrm>
            <a:off x="457200" y="215371"/>
            <a:ext cx="8229600" cy="937154"/>
          </a:xfrm>
        </p:spPr>
        <p:txBody>
          <a:bodyPr/>
          <a:lstStyle/>
          <a:p>
            <a:r>
              <a:rPr lang="en-US" dirty="0"/>
              <a:t>Max Ringelmann</a:t>
            </a:r>
            <a:br>
              <a:rPr lang="en-US" dirty="0"/>
            </a:br>
            <a:r>
              <a:rPr lang="en-US" i="1" dirty="0"/>
              <a:t>What’s happening here?</a:t>
            </a:r>
          </a:p>
        </p:txBody>
      </p:sp>
      <p:sp>
        <p:nvSpPr>
          <p:cNvPr id="3" name="Text Placeholder 2">
            <a:extLst>
              <a:ext uri="{FF2B5EF4-FFF2-40B4-BE49-F238E27FC236}">
                <a16:creationId xmlns:a16="http://schemas.microsoft.com/office/drawing/2014/main" id="{609F429A-2040-4484-9C93-4913E7D8712F}"/>
              </a:ext>
            </a:extLst>
          </p:cNvPr>
          <p:cNvSpPr>
            <a:spLocks noGrp="1"/>
          </p:cNvSpPr>
          <p:nvPr>
            <p:ph type="body" idx="1"/>
          </p:nvPr>
        </p:nvSpPr>
        <p:spPr>
          <a:xfrm>
            <a:off x="-714374" y="904742"/>
            <a:ext cx="13767564" cy="8361121"/>
          </a:xfrm>
        </p:spPr>
        <p:txBody>
          <a:bodyPr/>
          <a:lstStyle/>
          <a:p>
            <a:endParaRPr lang="en-US" dirty="0"/>
          </a:p>
        </p:txBody>
      </p:sp>
      <p:pic>
        <p:nvPicPr>
          <p:cNvPr id="12290" name="Picture 2" descr="Ringelmann effect - Wikipedia">
            <a:extLst>
              <a:ext uri="{FF2B5EF4-FFF2-40B4-BE49-F238E27FC236}">
                <a16:creationId xmlns:a16="http://schemas.microsoft.com/office/drawing/2014/main" id="{DF58DD42-E7D4-40C3-BA77-B3E97AAA8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104" y="1295400"/>
            <a:ext cx="5591121" cy="44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5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439950"/>
            <a:ext cx="8229600" cy="550650"/>
          </a:xfrm>
          <a:prstGeom prst="rect">
            <a:avLst/>
          </a:prstGeom>
          <a:noFill/>
          <a:ln>
            <a:noFill/>
          </a:ln>
        </p:spPr>
        <p:txBody>
          <a:bodyPr lIns="0" tIns="0" rIns="0" bIns="0" anchor="b" anchorCtr="0">
            <a:noAutofit/>
          </a:bodyPr>
          <a:lstStyle/>
          <a:p>
            <a:pPr lvl="0">
              <a:buSzPct val="25000"/>
            </a:pPr>
            <a:r>
              <a:rPr lang="en-US" dirty="0"/>
              <a:t>Summary:  Situational Influences</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347" name="Shape 347"/>
          <p:cNvSpPr txBox="1">
            <a:spLocks noGrp="1"/>
          </p:cNvSpPr>
          <p:nvPr>
            <p:ph type="body" idx="1"/>
          </p:nvPr>
        </p:nvSpPr>
        <p:spPr>
          <a:xfrm>
            <a:off x="457200" y="1417637"/>
            <a:ext cx="8229600" cy="4525963"/>
          </a:xfrm>
          <a:prstGeom prst="rect">
            <a:avLst/>
          </a:prstGeom>
          <a:noFill/>
          <a:ln>
            <a:noFill/>
          </a:ln>
        </p:spPr>
        <p:txBody>
          <a:bodyPr lIns="0" tIns="0" rIns="0" bIns="0" anchor="t" anchorCtr="0">
            <a:noAutofit/>
          </a:bodyPr>
          <a:lstStyle/>
          <a:p>
            <a:pPr lvl="1"/>
            <a:r>
              <a:rPr lang="en-US" sz="3200" dirty="0"/>
              <a:t>How the </a:t>
            </a:r>
          </a:p>
          <a:p>
            <a:pPr lvl="2"/>
            <a:r>
              <a:rPr lang="en-US" sz="3200" b="1" dirty="0"/>
              <a:t>Environment impacts behavior</a:t>
            </a:r>
          </a:p>
          <a:p>
            <a:pPr lvl="1"/>
            <a:r>
              <a:rPr lang="en-US" sz="3200" dirty="0"/>
              <a:t> behaviorist approach</a:t>
            </a:r>
          </a:p>
          <a:p>
            <a:pPr lvl="1"/>
            <a:r>
              <a:rPr lang="en-US" sz="3200" dirty="0"/>
              <a:t>Drive theory</a:t>
            </a:r>
          </a:p>
          <a:p>
            <a:pPr lvl="1"/>
            <a:r>
              <a:rPr lang="en-US" sz="3200" dirty="0"/>
              <a:t>Drive theory v.  arousal theory</a:t>
            </a:r>
          </a:p>
          <a:p>
            <a:pPr lvl="1"/>
            <a:r>
              <a:rPr lang="en-US" sz="3200" dirty="0"/>
              <a:t>How social situations affect motivation</a:t>
            </a:r>
          </a:p>
          <a:p>
            <a:pPr lvl="1"/>
            <a:r>
              <a:rPr lang="en-US" sz="3200" dirty="0"/>
              <a:t>How variables interact to influence behavior</a:t>
            </a:r>
            <a:endParaRPr lang="en-US" sz="3200" b="0" i="0" u="none" strike="noStrike" cap="none" dirty="0">
              <a:solidFill>
                <a:schemeClr val="dk1"/>
              </a:solidFill>
              <a:sym typeface="Arial"/>
            </a:endParaRPr>
          </a:p>
        </p:txBody>
      </p:sp>
    </p:spTree>
    <p:extLst>
      <p:ext uri="{BB962C8B-B14F-4D97-AF65-F5344CB8AC3E}">
        <p14:creationId xmlns:p14="http://schemas.microsoft.com/office/powerpoint/2010/main" val="1156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7">
                                            <p:txEl>
                                              <p:pRg st="0" end="0"/>
                                            </p:txEl>
                                          </p:spTgt>
                                        </p:tgtEl>
                                        <p:attrNameLst>
                                          <p:attrName>style.visibility</p:attrName>
                                        </p:attrNameLst>
                                      </p:cBhvr>
                                      <p:to>
                                        <p:strVal val="visible"/>
                                      </p:to>
                                    </p:set>
                                    <p:animEffect transition="in" filter="fade">
                                      <p:cBhvr>
                                        <p:cTn id="7" dur="500"/>
                                        <p:tgtEl>
                                          <p:spTgt spid="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7">
                                            <p:txEl>
                                              <p:pRg st="1" end="1"/>
                                            </p:txEl>
                                          </p:spTgt>
                                        </p:tgtEl>
                                        <p:attrNameLst>
                                          <p:attrName>style.visibility</p:attrName>
                                        </p:attrNameLst>
                                      </p:cBhvr>
                                      <p:to>
                                        <p:strVal val="visible"/>
                                      </p:to>
                                    </p:set>
                                    <p:animEffect transition="in" filter="fade">
                                      <p:cBhvr>
                                        <p:cTn id="12" dur="500"/>
                                        <p:tgtEl>
                                          <p:spTgt spid="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7">
                                            <p:txEl>
                                              <p:pRg st="2" end="2"/>
                                            </p:txEl>
                                          </p:spTgt>
                                        </p:tgtEl>
                                        <p:attrNameLst>
                                          <p:attrName>style.visibility</p:attrName>
                                        </p:attrNameLst>
                                      </p:cBhvr>
                                      <p:to>
                                        <p:strVal val="visible"/>
                                      </p:to>
                                    </p:set>
                                    <p:animEffect transition="in" filter="fade">
                                      <p:cBhvr>
                                        <p:cTn id="17" dur="500"/>
                                        <p:tgtEl>
                                          <p:spTgt spid="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7">
                                            <p:txEl>
                                              <p:pRg st="3" end="3"/>
                                            </p:txEl>
                                          </p:spTgt>
                                        </p:tgtEl>
                                        <p:attrNameLst>
                                          <p:attrName>style.visibility</p:attrName>
                                        </p:attrNameLst>
                                      </p:cBhvr>
                                      <p:to>
                                        <p:strVal val="visible"/>
                                      </p:to>
                                    </p:set>
                                    <p:animEffect transition="in" filter="fade">
                                      <p:cBhvr>
                                        <p:cTn id="22" dur="500"/>
                                        <p:tgtEl>
                                          <p:spTgt spid="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7">
                                            <p:txEl>
                                              <p:pRg st="4" end="4"/>
                                            </p:txEl>
                                          </p:spTgt>
                                        </p:tgtEl>
                                        <p:attrNameLst>
                                          <p:attrName>style.visibility</p:attrName>
                                        </p:attrNameLst>
                                      </p:cBhvr>
                                      <p:to>
                                        <p:strVal val="visible"/>
                                      </p:to>
                                    </p:set>
                                    <p:animEffect transition="in" filter="fade">
                                      <p:cBhvr>
                                        <p:cTn id="27" dur="500"/>
                                        <p:tgtEl>
                                          <p:spTgt spid="3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7">
                                            <p:txEl>
                                              <p:pRg st="5" end="5"/>
                                            </p:txEl>
                                          </p:spTgt>
                                        </p:tgtEl>
                                        <p:attrNameLst>
                                          <p:attrName>style.visibility</p:attrName>
                                        </p:attrNameLst>
                                      </p:cBhvr>
                                      <p:to>
                                        <p:strVal val="visible"/>
                                      </p:to>
                                    </p:set>
                                    <p:animEffect transition="in" filter="fade">
                                      <p:cBhvr>
                                        <p:cTn id="32" dur="500"/>
                                        <p:tgtEl>
                                          <p:spTgt spid="3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7">
                                            <p:txEl>
                                              <p:pRg st="6" end="6"/>
                                            </p:txEl>
                                          </p:spTgt>
                                        </p:tgtEl>
                                        <p:attrNameLst>
                                          <p:attrName>style.visibility</p:attrName>
                                        </p:attrNameLst>
                                      </p:cBhvr>
                                      <p:to>
                                        <p:strVal val="visible"/>
                                      </p:to>
                                    </p:set>
                                    <p:animEffect transition="in" filter="fade">
                                      <p:cBhvr>
                                        <p:cTn id="37" dur="500"/>
                                        <p:tgtEl>
                                          <p:spTgt spid="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533400"/>
          </a:xfrm>
          <a:prstGeom prst="rect">
            <a:avLst/>
          </a:prstGeom>
          <a:noFill/>
          <a:ln>
            <a:noFill/>
          </a:ln>
        </p:spPr>
        <p:txBody>
          <a:bodyPr lIns="0" tIns="0" rIns="0" bIns="0" anchor="b" anchorCtr="0">
            <a:noAutofit/>
          </a:bodyPr>
          <a:lstStyle/>
          <a:p>
            <a:pPr lvl="0">
              <a:buSzPct val="25000"/>
            </a:pPr>
            <a:r>
              <a:rPr lang="en-US" sz="3600" dirty="0"/>
              <a:t>14.5: Social Situations (5 of 5)</a:t>
            </a:r>
            <a:endParaRPr lang="en-US" sz="3600" b="1" i="0" u="none" strike="noStrike" cap="none" dirty="0">
              <a:solidFill>
                <a:srgbClr val="007FA3"/>
              </a:solidFill>
              <a:sym typeface="Times New Roman"/>
            </a:endParaRPr>
          </a:p>
        </p:txBody>
      </p:sp>
      <p:sp>
        <p:nvSpPr>
          <p:cNvPr id="122" name="Shape 122"/>
          <p:cNvSpPr txBox="1">
            <a:spLocks noGrp="1"/>
          </p:cNvSpPr>
          <p:nvPr>
            <p:ph type="body" idx="1"/>
          </p:nvPr>
        </p:nvSpPr>
        <p:spPr>
          <a:xfrm>
            <a:off x="457200" y="1066800"/>
            <a:ext cx="8382000" cy="5257800"/>
          </a:xfrm>
          <a:prstGeom prst="rect">
            <a:avLst/>
          </a:prstGeom>
          <a:noFill/>
          <a:ln>
            <a:noFill/>
          </a:ln>
        </p:spPr>
        <p:txBody>
          <a:bodyPr lIns="0" tIns="0" rIns="0" bIns="0" anchor="t" anchorCtr="0">
            <a:noAutofit/>
          </a:bodyPr>
          <a:lstStyle/>
          <a:p>
            <a:pPr lvl="0" indent="-256032">
              <a:spcBef>
                <a:spcPts val="0"/>
              </a:spcBef>
            </a:pPr>
            <a:r>
              <a:rPr lang="en-US" sz="2400" dirty="0"/>
              <a:t>14.5.4: Social Power</a:t>
            </a:r>
          </a:p>
          <a:p>
            <a:pPr lvl="1" indent="-256032">
              <a:spcBef>
                <a:spcPts val="0"/>
              </a:spcBef>
            </a:pPr>
            <a:r>
              <a:rPr lang="en-US" sz="2400" b="1" dirty="0"/>
              <a:t>Enables one to control …..for either good or bad</a:t>
            </a:r>
            <a:r>
              <a:rPr lang="en-US" sz="2400" dirty="0"/>
              <a:t>.</a:t>
            </a:r>
          </a:p>
          <a:p>
            <a:pPr lvl="1" indent="-256032">
              <a:spcBef>
                <a:spcPts val="0"/>
              </a:spcBef>
            </a:pPr>
            <a:endParaRPr lang="en-US" sz="2400" dirty="0"/>
          </a:p>
          <a:p>
            <a:pPr lvl="1" indent="-256032">
              <a:spcBef>
                <a:spcPts val="0"/>
              </a:spcBef>
            </a:pPr>
            <a:r>
              <a:rPr lang="en-US" sz="2400" b="1" i="1" dirty="0">
                <a:solidFill>
                  <a:schemeClr val="accent5"/>
                </a:solidFill>
              </a:rPr>
              <a:t>Bill Gates? How did he use his $$ for power? </a:t>
            </a:r>
          </a:p>
          <a:p>
            <a:pPr marL="0" lvl="0" indent="0">
              <a:spcBef>
                <a:spcPts val="0"/>
              </a:spcBef>
              <a:buNone/>
            </a:pPr>
            <a:endParaRPr lang="en-US" sz="2400" dirty="0"/>
          </a:p>
          <a:p>
            <a:pPr lvl="0" indent="-256032">
              <a:spcBef>
                <a:spcPts val="0"/>
              </a:spcBef>
            </a:pPr>
            <a:r>
              <a:rPr lang="en-US" sz="2400" dirty="0"/>
              <a:t>14.6: Explain how variables interact to influence behavior</a:t>
            </a:r>
          </a:p>
          <a:p>
            <a:pPr lvl="1"/>
            <a:r>
              <a:rPr lang="en-US" sz="2400" dirty="0"/>
              <a:t>Is motivation primarily driven by person factors or situation factors?</a:t>
            </a:r>
          </a:p>
          <a:p>
            <a:pPr lvl="2">
              <a:buFont typeface="Arial" panose="020B0604020202020204" pitchFamily="34" charset="0"/>
              <a:buChar char="•"/>
            </a:pPr>
            <a:r>
              <a:rPr lang="en-US" sz="2400" dirty="0"/>
              <a:t>Person-by-situation explanations</a:t>
            </a:r>
          </a:p>
          <a:p>
            <a:pPr lvl="2">
              <a:buFont typeface="Arial" panose="020B0604020202020204" pitchFamily="34" charset="0"/>
              <a:buChar char="•"/>
            </a:pPr>
            <a:r>
              <a:rPr lang="en-US" sz="2400" dirty="0"/>
              <a:t>Kurt Lewin (1942)—Field theory</a:t>
            </a:r>
          </a:p>
          <a:p>
            <a:pPr lvl="2">
              <a:buFont typeface="Arial" panose="020B0604020202020204" pitchFamily="34" charset="0"/>
              <a:buChar char="•"/>
            </a:pPr>
            <a:r>
              <a:rPr lang="en-US" sz="2400" dirty="0"/>
              <a:t>Behavior = f(P,E)</a:t>
            </a:r>
          </a:p>
          <a:p>
            <a:pPr lvl="0" indent="-256032">
              <a:spcBef>
                <a:spcPts val="0"/>
              </a:spcBef>
            </a:pPr>
            <a:r>
              <a:rPr lang="en-US" dirty="0"/>
              <a:t> </a:t>
            </a:r>
          </a:p>
        </p:txBody>
      </p:sp>
    </p:spTree>
    <p:extLst>
      <p:ext uri="{BB962C8B-B14F-4D97-AF65-F5344CB8AC3E}">
        <p14:creationId xmlns:p14="http://schemas.microsoft.com/office/powerpoint/2010/main" val="1495953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533400"/>
          </a:xfrm>
          <a:prstGeom prst="rect">
            <a:avLst/>
          </a:prstGeom>
          <a:noFill/>
          <a:ln>
            <a:noFill/>
          </a:ln>
        </p:spPr>
        <p:txBody>
          <a:bodyPr lIns="0" tIns="0" rIns="0" bIns="0" anchor="b" anchorCtr="0">
            <a:noAutofit/>
          </a:bodyPr>
          <a:lstStyle/>
          <a:p>
            <a:pPr lvl="0">
              <a:buSzPct val="25000"/>
            </a:pPr>
            <a:r>
              <a:rPr lang="en-US" sz="3600" dirty="0"/>
              <a:t> </a:t>
            </a:r>
            <a:r>
              <a:rPr lang="en-US" sz="2800" dirty="0"/>
              <a:t>How variables interact to influence behavior</a:t>
            </a:r>
            <a:endParaRPr lang="en-US" sz="2800" b="1" i="0" u="none" strike="noStrike" cap="none" dirty="0">
              <a:solidFill>
                <a:srgbClr val="007FA3"/>
              </a:solidFill>
              <a:sym typeface="Times New Roman"/>
            </a:endParaRPr>
          </a:p>
        </p:txBody>
      </p:sp>
      <p:sp>
        <p:nvSpPr>
          <p:cNvPr id="122" name="Shape 122"/>
          <p:cNvSpPr txBox="1">
            <a:spLocks noGrp="1"/>
          </p:cNvSpPr>
          <p:nvPr>
            <p:ph type="body" idx="1"/>
          </p:nvPr>
        </p:nvSpPr>
        <p:spPr>
          <a:xfrm>
            <a:off x="457200" y="1066800"/>
            <a:ext cx="8382000" cy="5257800"/>
          </a:xfrm>
          <a:prstGeom prst="rect">
            <a:avLst/>
          </a:prstGeom>
          <a:noFill/>
          <a:ln>
            <a:noFill/>
          </a:ln>
        </p:spPr>
        <p:txBody>
          <a:bodyPr lIns="0" tIns="0" rIns="0" bIns="0" anchor="t" anchorCtr="0">
            <a:noAutofit/>
          </a:bodyPr>
          <a:lstStyle/>
          <a:p>
            <a:pPr lvl="0" indent="-256032">
              <a:spcBef>
                <a:spcPts val="0"/>
              </a:spcBef>
            </a:pPr>
            <a:r>
              <a:rPr lang="en-US" dirty="0"/>
              <a:t> </a:t>
            </a:r>
            <a:endParaRPr lang="en-US" sz="2400" dirty="0"/>
          </a:p>
          <a:p>
            <a:pPr lvl="1"/>
            <a:r>
              <a:rPr lang="en-US" sz="2400" dirty="0"/>
              <a:t>Is motivation primarily driven by person factors or situation factors?</a:t>
            </a:r>
          </a:p>
          <a:p>
            <a:pPr lvl="2">
              <a:buFont typeface="Arial" panose="020B0604020202020204" pitchFamily="34" charset="0"/>
              <a:buChar char="•"/>
            </a:pPr>
            <a:r>
              <a:rPr lang="en-US" sz="2400" dirty="0"/>
              <a:t>Person-by-situation explanations</a:t>
            </a:r>
          </a:p>
          <a:p>
            <a:pPr lvl="2">
              <a:buFont typeface="Arial" panose="020B0604020202020204" pitchFamily="34" charset="0"/>
              <a:buChar char="•"/>
            </a:pPr>
            <a:r>
              <a:rPr lang="en-US" sz="2400" dirty="0"/>
              <a:t>Kurt Lewin (1942)—Field theory</a:t>
            </a:r>
          </a:p>
          <a:p>
            <a:pPr lvl="2">
              <a:buFont typeface="Arial" panose="020B0604020202020204" pitchFamily="34" charset="0"/>
              <a:buChar char="•"/>
            </a:pPr>
            <a:r>
              <a:rPr lang="en-US" sz="2400" dirty="0"/>
              <a:t>Behavior = f(P,E)</a:t>
            </a:r>
          </a:p>
          <a:p>
            <a:pPr lvl="2">
              <a:buFont typeface="Arial" panose="020B0604020202020204" pitchFamily="34" charset="0"/>
              <a:buChar char="•"/>
            </a:pPr>
            <a:r>
              <a:rPr lang="en-US" sz="2400" b="1" i="1" dirty="0">
                <a:solidFill>
                  <a:schemeClr val="accent5"/>
                </a:solidFill>
              </a:rPr>
              <a:t>What are the person * situation factors that explain Bill Gates’ success?</a:t>
            </a:r>
          </a:p>
        </p:txBody>
      </p:sp>
    </p:spTree>
    <p:extLst>
      <p:ext uri="{BB962C8B-B14F-4D97-AF65-F5344CB8AC3E}">
        <p14:creationId xmlns:p14="http://schemas.microsoft.com/office/powerpoint/2010/main" val="204366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439950"/>
            <a:ext cx="8229600" cy="550650"/>
          </a:xfrm>
          <a:prstGeom prst="rect">
            <a:avLst/>
          </a:prstGeom>
          <a:noFill/>
          <a:ln>
            <a:noFill/>
          </a:ln>
        </p:spPr>
        <p:txBody>
          <a:bodyPr lIns="0" tIns="0" rIns="0" bIns="0" anchor="b" anchorCtr="0">
            <a:noAutofit/>
          </a:bodyPr>
          <a:lstStyle/>
          <a:p>
            <a:pPr lvl="0">
              <a:buSzPct val="25000"/>
            </a:pPr>
            <a:r>
              <a:rPr lang="en-US" dirty="0"/>
              <a:t>Summary: Situational Influences</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347" name="Shape 347"/>
          <p:cNvSpPr txBox="1">
            <a:spLocks noGrp="1"/>
          </p:cNvSpPr>
          <p:nvPr>
            <p:ph type="body" idx="1"/>
          </p:nvPr>
        </p:nvSpPr>
        <p:spPr>
          <a:xfrm>
            <a:off x="457200" y="1417637"/>
            <a:ext cx="8229600" cy="4525963"/>
          </a:xfrm>
          <a:prstGeom prst="rect">
            <a:avLst/>
          </a:prstGeom>
          <a:noFill/>
          <a:ln>
            <a:noFill/>
          </a:ln>
        </p:spPr>
        <p:txBody>
          <a:bodyPr lIns="0" tIns="0" rIns="0" bIns="0" anchor="t" anchorCtr="0">
            <a:noAutofit/>
          </a:bodyPr>
          <a:lstStyle/>
          <a:p>
            <a:pPr lvl="1"/>
            <a:r>
              <a:rPr lang="en-US" sz="2800" dirty="0"/>
              <a:t>How the environment impacts behavior</a:t>
            </a:r>
          </a:p>
          <a:p>
            <a:pPr lvl="1"/>
            <a:r>
              <a:rPr lang="en-US" sz="2800" dirty="0"/>
              <a:t> behaviorist approach</a:t>
            </a:r>
          </a:p>
          <a:p>
            <a:pPr lvl="1"/>
            <a:r>
              <a:rPr lang="en-US" sz="2800" dirty="0"/>
              <a:t> drive</a:t>
            </a:r>
          </a:p>
          <a:p>
            <a:pPr lvl="1"/>
            <a:r>
              <a:rPr lang="en-US" sz="2800" dirty="0"/>
              <a:t> drive theory v. arousal theory</a:t>
            </a:r>
          </a:p>
          <a:p>
            <a:pPr lvl="1"/>
            <a:r>
              <a:rPr lang="en-US" sz="2800" dirty="0"/>
              <a:t>social situations affect motivation</a:t>
            </a:r>
          </a:p>
          <a:p>
            <a:pPr lvl="1"/>
            <a:r>
              <a:rPr lang="en-US" sz="2800"/>
              <a:t> variables </a:t>
            </a:r>
            <a:r>
              <a:rPr lang="en-US" sz="2800" dirty="0"/>
              <a:t>interact to influence behavior</a:t>
            </a:r>
            <a:endParaRPr lang="en-US"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sz="2400" dirty="0"/>
              <a:t>14.1: The Power of the Situation</a:t>
            </a:r>
            <a:endParaRPr lang="en-US" sz="2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14400"/>
            <a:ext cx="8382000" cy="4419600"/>
          </a:xfrm>
          <a:prstGeom prst="rect">
            <a:avLst/>
          </a:prstGeom>
          <a:noFill/>
          <a:ln>
            <a:noFill/>
          </a:ln>
        </p:spPr>
        <p:txBody>
          <a:bodyPr lIns="0" tIns="0" rIns="0" bIns="0" anchor="t" anchorCtr="0">
            <a:noAutofit/>
          </a:bodyPr>
          <a:lstStyle/>
          <a:p>
            <a:pPr indent="-256032">
              <a:spcBef>
                <a:spcPts val="0"/>
              </a:spcBef>
            </a:pPr>
            <a:r>
              <a:rPr lang="en-US" dirty="0"/>
              <a:t>14.1:  </a:t>
            </a:r>
            <a:r>
              <a:rPr lang="en-US" sz="2800" dirty="0"/>
              <a:t>How the </a:t>
            </a:r>
            <a:r>
              <a:rPr lang="en-US" sz="3200" dirty="0"/>
              <a:t>environment impacts behavior</a:t>
            </a:r>
          </a:p>
          <a:p>
            <a:pPr lvl="1"/>
            <a:r>
              <a:rPr lang="en-US" sz="2800" dirty="0"/>
              <a:t> </a:t>
            </a:r>
            <a:r>
              <a:rPr lang="en-US" sz="3600" dirty="0"/>
              <a:t>Fundamental attribution error</a:t>
            </a:r>
          </a:p>
          <a:p>
            <a:pPr lvl="3">
              <a:buFont typeface="Arial" pitchFamily="34" charset="0"/>
              <a:buChar char="•"/>
            </a:pPr>
            <a:r>
              <a:rPr lang="en-US" sz="2800" b="1" i="1" dirty="0">
                <a:solidFill>
                  <a:schemeClr val="accent2"/>
                </a:solidFill>
              </a:rPr>
              <a:t>What is it?</a:t>
            </a:r>
            <a:endParaRPr lang="en-GB" sz="2800" b="1" i="1" dirty="0">
              <a:solidFill>
                <a:schemeClr val="accent2"/>
              </a:solidFill>
            </a:endParaRPr>
          </a:p>
          <a:p>
            <a:pPr marL="1016000" lvl="2" indent="0">
              <a:buNone/>
            </a:pPr>
            <a:r>
              <a:rPr lang="en-US" sz="2800" b="1" i="1" dirty="0">
                <a:solidFill>
                  <a:schemeClr val="accent1"/>
                </a:solidFill>
              </a:rPr>
              <a:t>Over attributing internal causes for other’s behavior</a:t>
            </a:r>
          </a:p>
          <a:p>
            <a:pPr lvl="3">
              <a:buFont typeface="Arial" pitchFamily="34" charset="0"/>
              <a:buChar char="•"/>
            </a:pPr>
            <a:r>
              <a:rPr lang="en-US" sz="2800" b="1" i="1" dirty="0">
                <a:solidFill>
                  <a:schemeClr val="accent2"/>
                </a:solidFill>
              </a:rPr>
              <a:t>Has anyone ever done that to you?</a:t>
            </a:r>
          </a:p>
          <a:p>
            <a:pPr lvl="4">
              <a:buFont typeface="Arial" pitchFamily="34" charset="0"/>
              <a:buChar char="•"/>
            </a:pPr>
            <a:r>
              <a:rPr lang="en-US" sz="2800" b="1" i="1" dirty="0">
                <a:solidFill>
                  <a:schemeClr val="accent2"/>
                </a:solidFill>
              </a:rPr>
              <a:t>Examples?</a:t>
            </a:r>
          </a:p>
          <a:p>
            <a:pPr lvl="3">
              <a:buFont typeface="Arial" pitchFamily="34" charset="0"/>
              <a:buChar char="•"/>
            </a:pPr>
            <a:r>
              <a:rPr lang="en-US" sz="2800" b="1" i="1" dirty="0">
                <a:solidFill>
                  <a:schemeClr val="accent2"/>
                </a:solidFill>
              </a:rPr>
              <a:t>Have you ever made the error?</a:t>
            </a:r>
          </a:p>
          <a:p>
            <a:pPr lvl="4">
              <a:buFont typeface="Arial" pitchFamily="34" charset="0"/>
              <a:buChar char="•"/>
            </a:pPr>
            <a:r>
              <a:rPr lang="en-US" sz="2800" b="1" i="1" dirty="0">
                <a:solidFill>
                  <a:schemeClr val="accent2"/>
                </a:solidFill>
              </a:rPr>
              <a:t>Examples?</a:t>
            </a:r>
          </a:p>
        </p:txBody>
      </p:sp>
    </p:spTree>
    <p:extLst>
      <p:ext uri="{BB962C8B-B14F-4D97-AF65-F5344CB8AC3E}">
        <p14:creationId xmlns:p14="http://schemas.microsoft.com/office/powerpoint/2010/main" val="294408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sz="2800" dirty="0"/>
              <a:t>14.2: Behaviorism (1 of 2)</a:t>
            </a:r>
            <a:endParaRPr lang="en-US" sz="28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066800"/>
            <a:ext cx="8305800" cy="5181600"/>
          </a:xfrm>
          <a:prstGeom prst="rect">
            <a:avLst/>
          </a:prstGeom>
          <a:noFill/>
          <a:ln>
            <a:noFill/>
          </a:ln>
        </p:spPr>
        <p:txBody>
          <a:bodyPr lIns="0" tIns="0" rIns="0" bIns="0" anchor="t" anchorCtr="0">
            <a:noAutofit/>
          </a:bodyPr>
          <a:lstStyle/>
          <a:p>
            <a:pPr>
              <a:buFont typeface="Arial" pitchFamily="34" charset="0"/>
              <a:buChar char="•"/>
            </a:pPr>
            <a:r>
              <a:rPr lang="en-US" dirty="0"/>
              <a:t> </a:t>
            </a:r>
            <a:r>
              <a:rPr lang="en-US" sz="2800" dirty="0"/>
              <a:t>Systematic study of behavior</a:t>
            </a:r>
          </a:p>
          <a:p>
            <a:pPr lvl="1">
              <a:buFont typeface="Arial" pitchFamily="34" charset="0"/>
              <a:buChar char="•"/>
            </a:pPr>
            <a:r>
              <a:rPr lang="en-US" sz="2800" b="1" i="1" dirty="0"/>
              <a:t>without</a:t>
            </a:r>
            <a:r>
              <a:rPr lang="en-US" sz="2800" i="1" dirty="0"/>
              <a:t> the consideration of inner mental states</a:t>
            </a:r>
            <a:r>
              <a:rPr lang="en-US" sz="2800" dirty="0"/>
              <a:t>.</a:t>
            </a:r>
          </a:p>
          <a:p>
            <a:pPr lvl="3">
              <a:buFont typeface="Arial" pitchFamily="34" charset="0"/>
              <a:buChar char="•"/>
            </a:pPr>
            <a:r>
              <a:rPr lang="en-US" sz="2000" b="1" i="1" dirty="0">
                <a:solidFill>
                  <a:schemeClr val="accent2"/>
                </a:solidFill>
              </a:rPr>
              <a:t>Why not mental states?</a:t>
            </a:r>
          </a:p>
          <a:p>
            <a:pPr>
              <a:buFont typeface="Arial" pitchFamily="34" charset="0"/>
              <a:buChar char="•"/>
            </a:pPr>
            <a:r>
              <a:rPr lang="en-US" sz="2000" dirty="0"/>
              <a:t>14.2.1: Principles of Behaviorism  -Emphasis on the situation</a:t>
            </a:r>
            <a:endParaRPr lang="en-GB" sz="2000" dirty="0"/>
          </a:p>
          <a:p>
            <a:pPr lvl="2">
              <a:buFont typeface="Arial" pitchFamily="34" charset="0"/>
              <a:buChar char="•"/>
            </a:pPr>
            <a:r>
              <a:rPr lang="en-US" sz="2000" dirty="0"/>
              <a:t> </a:t>
            </a:r>
            <a:r>
              <a:rPr lang="en-US" sz="2800" dirty="0">
                <a:solidFill>
                  <a:schemeClr val="accent1"/>
                </a:solidFill>
              </a:rPr>
              <a:t>Thorndike’s </a:t>
            </a:r>
            <a:r>
              <a:rPr lang="en-US" sz="2800" b="1" dirty="0">
                <a:solidFill>
                  <a:schemeClr val="accent1"/>
                </a:solidFill>
              </a:rPr>
              <a:t>Law of Effect</a:t>
            </a:r>
          </a:p>
          <a:p>
            <a:pPr lvl="3">
              <a:buFont typeface="Arial" pitchFamily="34" charset="0"/>
              <a:buChar char="•"/>
            </a:pPr>
            <a:r>
              <a:rPr lang="en-US" sz="2000" b="1" i="1" dirty="0">
                <a:solidFill>
                  <a:schemeClr val="accent2"/>
                </a:solidFill>
              </a:rPr>
              <a:t>What is it?  Cats in a box?</a:t>
            </a:r>
            <a:endParaRPr lang="en-GB" sz="2000" b="1" i="1" dirty="0">
              <a:solidFill>
                <a:schemeClr val="accent2"/>
              </a:solidFill>
            </a:endParaRPr>
          </a:p>
          <a:p>
            <a:pPr lvl="2">
              <a:buFont typeface="Arial" pitchFamily="34" charset="0"/>
              <a:buChar char="•"/>
            </a:pPr>
            <a:r>
              <a:rPr lang="en-US" sz="2800" b="1" dirty="0">
                <a:solidFill>
                  <a:schemeClr val="accent1"/>
                </a:solidFill>
              </a:rPr>
              <a:t>Stimulus-response bond </a:t>
            </a:r>
            <a:r>
              <a:rPr lang="en-US" sz="2000" i="1" dirty="0"/>
              <a:t>(C. Hull)</a:t>
            </a:r>
            <a:endParaRPr lang="en-GB" sz="2000" i="1" dirty="0"/>
          </a:p>
          <a:p>
            <a:pPr lvl="2"/>
            <a:r>
              <a:rPr lang="en-US" sz="2800" dirty="0">
                <a:solidFill>
                  <a:schemeClr val="accent1"/>
                </a:solidFill>
              </a:rPr>
              <a:t>Conditioning (two types)</a:t>
            </a:r>
            <a:endParaRPr lang="en-GB" sz="2800" dirty="0">
              <a:solidFill>
                <a:schemeClr val="accent1"/>
              </a:solidFill>
            </a:endParaRPr>
          </a:p>
          <a:p>
            <a:pPr lvl="2">
              <a:buFont typeface="Arial" pitchFamily="34" charset="0"/>
              <a:buChar char="•"/>
            </a:pPr>
            <a:r>
              <a:rPr lang="en-US" sz="2000" dirty="0"/>
              <a:t>Classical conditioning </a:t>
            </a:r>
            <a:r>
              <a:rPr lang="en-US" sz="2000" b="1" i="1" dirty="0">
                <a:solidFill>
                  <a:schemeClr val="accent2"/>
                </a:solidFill>
              </a:rPr>
              <a:t>(did you try the whistle and blow experiment?)</a:t>
            </a:r>
            <a:endParaRPr lang="en-GB" sz="2000" b="1" i="1" dirty="0">
              <a:solidFill>
                <a:schemeClr val="accent2"/>
              </a:solidFill>
            </a:endParaRPr>
          </a:p>
          <a:p>
            <a:pPr lvl="2">
              <a:buFont typeface="Arial" pitchFamily="34" charset="0"/>
              <a:buChar char="•"/>
            </a:pPr>
            <a:r>
              <a:rPr lang="en-US" sz="2000" dirty="0"/>
              <a:t>Operant conditioning</a:t>
            </a:r>
            <a:endParaRPr lang="en-GB" sz="2000" dirty="0"/>
          </a:p>
        </p:txBody>
      </p:sp>
    </p:spTree>
    <p:extLst>
      <p:ext uri="{BB962C8B-B14F-4D97-AF65-F5344CB8AC3E}">
        <p14:creationId xmlns:p14="http://schemas.microsoft.com/office/powerpoint/2010/main" val="1654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7B294-6030-4A32-80D3-ED7AE87255D4}"/>
              </a:ext>
            </a:extLst>
          </p:cNvPr>
          <p:cNvSpPr>
            <a:spLocks noGrp="1"/>
          </p:cNvSpPr>
          <p:nvPr>
            <p:ph type="title"/>
          </p:nvPr>
        </p:nvSpPr>
        <p:spPr>
          <a:xfrm>
            <a:off x="457200" y="609600"/>
            <a:ext cx="8229600" cy="1066800"/>
          </a:xfrm>
        </p:spPr>
        <p:txBody>
          <a:bodyPr/>
          <a:lstStyle/>
          <a:p>
            <a:r>
              <a:rPr lang="en-US" sz="3600" dirty="0">
                <a:solidFill>
                  <a:schemeClr val="accent2"/>
                </a:solidFill>
              </a:rPr>
              <a:t>Guess what DWM this is?</a:t>
            </a:r>
            <a:br>
              <a:rPr lang="en-US" sz="3600" dirty="0">
                <a:solidFill>
                  <a:schemeClr val="accent2"/>
                </a:solidFill>
              </a:rPr>
            </a:br>
            <a:r>
              <a:rPr lang="en-US" sz="3600" dirty="0">
                <a:solidFill>
                  <a:schemeClr val="accent2"/>
                </a:solidFill>
              </a:rPr>
              <a:t>Hint: S-&gt;R  </a:t>
            </a:r>
            <a:r>
              <a:rPr lang="en-US" sz="3600" i="1" dirty="0">
                <a:solidFill>
                  <a:schemeClr val="accent2"/>
                </a:solidFill>
              </a:rPr>
              <a:t> </a:t>
            </a:r>
            <a:endParaRPr lang="en-US" i="1" dirty="0"/>
          </a:p>
        </p:txBody>
      </p:sp>
      <p:sp>
        <p:nvSpPr>
          <p:cNvPr id="3" name="Text Placeholder 2">
            <a:extLst>
              <a:ext uri="{FF2B5EF4-FFF2-40B4-BE49-F238E27FC236}">
                <a16:creationId xmlns:a16="http://schemas.microsoft.com/office/drawing/2014/main" id="{23AF58DB-3CB0-4716-AB42-2A8C9C307F78}"/>
              </a:ext>
            </a:extLst>
          </p:cNvPr>
          <p:cNvSpPr>
            <a:spLocks noGrp="1"/>
          </p:cNvSpPr>
          <p:nvPr>
            <p:ph type="body" idx="1"/>
          </p:nvPr>
        </p:nvSpPr>
        <p:spPr/>
        <p:txBody>
          <a:bodyPr/>
          <a:lstStyle/>
          <a:p>
            <a:r>
              <a:rPr lang="en-US" sz="2800" b="1" dirty="0">
                <a:solidFill>
                  <a:schemeClr val="accent2"/>
                </a:solidFill>
              </a:rPr>
              <a:t>Clark Hull</a:t>
            </a:r>
          </a:p>
        </p:txBody>
      </p:sp>
      <p:pic>
        <p:nvPicPr>
          <p:cNvPr id="4098" name="Picture 2" descr="Clark L. Hull - Wikipedia">
            <a:extLst>
              <a:ext uri="{FF2B5EF4-FFF2-40B4-BE49-F238E27FC236}">
                <a16:creationId xmlns:a16="http://schemas.microsoft.com/office/drawing/2014/main" id="{6A4F4BB4-69D3-4DB0-B3E3-96454D563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514600"/>
            <a:ext cx="34290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38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sz="2400" dirty="0"/>
              <a:t> Reinforcement Procedures</a:t>
            </a:r>
            <a:endParaRPr lang="en-US" sz="2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066800"/>
            <a:ext cx="8305800" cy="4876800"/>
          </a:xfrm>
          <a:prstGeom prst="rect">
            <a:avLst/>
          </a:prstGeom>
          <a:noFill/>
          <a:ln>
            <a:noFill/>
          </a:ln>
        </p:spPr>
        <p:txBody>
          <a:bodyPr lIns="0" tIns="0" rIns="0" bIns="0" anchor="t" anchorCtr="0">
            <a:noAutofit/>
          </a:bodyPr>
          <a:lstStyle/>
          <a:p>
            <a:pPr>
              <a:buFont typeface="Arial" pitchFamily="34" charset="0"/>
              <a:buChar char="•"/>
            </a:pPr>
            <a:r>
              <a:rPr lang="en-US" sz="2000" dirty="0"/>
              <a:t> </a:t>
            </a:r>
            <a:r>
              <a:rPr lang="en-US" sz="3600" dirty="0"/>
              <a:t> </a:t>
            </a:r>
            <a:r>
              <a:rPr lang="en-US" sz="2800" dirty="0"/>
              <a:t>How does reinforcement affect the behavior? </a:t>
            </a:r>
          </a:p>
          <a:p>
            <a:pPr>
              <a:buFont typeface="Arial" pitchFamily="34" charset="0"/>
              <a:buChar char="•"/>
            </a:pPr>
            <a:r>
              <a:rPr lang="en-US" sz="3200" dirty="0"/>
              <a:t>- </a:t>
            </a:r>
            <a:r>
              <a:rPr lang="en-US" sz="3200" b="1" dirty="0"/>
              <a:t>Always</a:t>
            </a:r>
            <a:r>
              <a:rPr lang="en-US" sz="3200" dirty="0"/>
              <a:t> </a:t>
            </a:r>
            <a:r>
              <a:rPr lang="en-US" sz="3200" b="1" i="1" dirty="0">
                <a:solidFill>
                  <a:srgbClr val="FF0000"/>
                </a:solidFill>
              </a:rPr>
              <a:t>Increases</a:t>
            </a:r>
            <a:r>
              <a:rPr lang="en-US" sz="3200" dirty="0"/>
              <a:t> the behavior…in…</a:t>
            </a:r>
          </a:p>
          <a:p>
            <a:pPr lvl="1">
              <a:buFont typeface="Arial" pitchFamily="34" charset="0"/>
              <a:buChar char="•"/>
            </a:pPr>
            <a:r>
              <a:rPr lang="en-US" sz="3200" dirty="0"/>
              <a:t>Frequency</a:t>
            </a:r>
          </a:p>
          <a:p>
            <a:pPr lvl="1">
              <a:buFont typeface="Arial" pitchFamily="34" charset="0"/>
              <a:buChar char="•"/>
            </a:pPr>
            <a:r>
              <a:rPr lang="en-US" sz="3200" dirty="0"/>
              <a:t>Duration </a:t>
            </a:r>
            <a:r>
              <a:rPr lang="en-US" sz="3200" i="1" dirty="0"/>
              <a:t>or</a:t>
            </a:r>
          </a:p>
          <a:p>
            <a:pPr lvl="1">
              <a:buFont typeface="Arial" pitchFamily="34" charset="0"/>
              <a:buChar char="•"/>
            </a:pPr>
            <a:r>
              <a:rPr lang="en-US" sz="3200" dirty="0"/>
              <a:t>Intensity</a:t>
            </a:r>
          </a:p>
          <a:p>
            <a:pPr marL="101600" indent="0">
              <a:buNone/>
            </a:pPr>
            <a:endParaRPr lang="en-US" sz="2400" b="1" i="1" dirty="0">
              <a:solidFill>
                <a:schemeClr val="accent2"/>
              </a:solidFill>
            </a:endParaRPr>
          </a:p>
        </p:txBody>
      </p:sp>
    </p:spTree>
    <p:extLst>
      <p:ext uri="{BB962C8B-B14F-4D97-AF65-F5344CB8AC3E}">
        <p14:creationId xmlns:p14="http://schemas.microsoft.com/office/powerpoint/2010/main" val="237078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2">
                                            <p:txEl>
                                              <p:pRg st="4" end="4"/>
                                            </p:txEl>
                                          </p:spTgt>
                                        </p:tgtEl>
                                        <p:attrNameLst>
                                          <p:attrName>style.visibility</p:attrName>
                                        </p:attrNameLst>
                                      </p:cBhvr>
                                      <p:to>
                                        <p:strVal val="visible"/>
                                      </p:to>
                                    </p:set>
                                    <p:animEffect transition="in" filter="fade">
                                      <p:cBhvr>
                                        <p:cTn id="19" dur="500"/>
                                        <p:tgtEl>
                                          <p:spTgt spid="1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sz="2400" dirty="0"/>
              <a:t> Reinforcement (Two Steps)</a:t>
            </a:r>
            <a:endParaRPr lang="en-US" sz="2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066800"/>
            <a:ext cx="8305800" cy="4876800"/>
          </a:xfrm>
          <a:prstGeom prst="rect">
            <a:avLst/>
          </a:prstGeom>
          <a:noFill/>
          <a:ln>
            <a:noFill/>
          </a:ln>
        </p:spPr>
        <p:txBody>
          <a:bodyPr lIns="0" tIns="0" rIns="0" bIns="0" anchor="t" anchorCtr="0">
            <a:noAutofit/>
          </a:bodyPr>
          <a:lstStyle/>
          <a:p>
            <a:pPr>
              <a:buFont typeface="Arial" pitchFamily="34" charset="0"/>
              <a:buChar char="•"/>
            </a:pPr>
            <a:r>
              <a:rPr lang="en-US" sz="3600" dirty="0"/>
              <a:t>1. Define the Behavior</a:t>
            </a:r>
          </a:p>
          <a:p>
            <a:pPr lvl="1">
              <a:buFont typeface="Arial" pitchFamily="34" charset="0"/>
              <a:buChar char="•"/>
            </a:pPr>
            <a:r>
              <a:rPr lang="en-US" sz="3600" dirty="0"/>
              <a:t> 	</a:t>
            </a:r>
            <a:r>
              <a:rPr lang="en-US" sz="3600" i="1" dirty="0"/>
              <a:t>you want to change</a:t>
            </a:r>
          </a:p>
          <a:p>
            <a:pPr>
              <a:buFont typeface="Arial" pitchFamily="34" charset="0"/>
              <a:buChar char="•"/>
            </a:pPr>
            <a:r>
              <a:rPr lang="en-US" sz="3600" dirty="0"/>
              <a:t>2. Identify the Consequence</a:t>
            </a:r>
            <a:endParaRPr lang="en-GB" sz="3600" dirty="0"/>
          </a:p>
          <a:p>
            <a:pPr lvl="2">
              <a:buFont typeface="Arial" panose="020B0604020202020204" pitchFamily="34" charset="0"/>
              <a:buChar char="•"/>
            </a:pPr>
            <a:r>
              <a:rPr lang="en-US" sz="2400" dirty="0"/>
              <a:t>Positive (+) add a consequence to the situation</a:t>
            </a:r>
            <a:endParaRPr lang="en-GB" sz="2400" dirty="0"/>
          </a:p>
          <a:p>
            <a:pPr lvl="2">
              <a:buFont typeface="Arial" panose="020B0604020202020204" pitchFamily="34" charset="0"/>
              <a:buChar char="•"/>
            </a:pPr>
            <a:r>
              <a:rPr lang="en-US" sz="2400" dirty="0"/>
              <a:t>Negative (-) remove a consequence to the situation</a:t>
            </a:r>
            <a:endParaRPr lang="en-GB" sz="2400" dirty="0"/>
          </a:p>
          <a:p>
            <a:pPr lvl="2">
              <a:buFont typeface="Arial" panose="020B0604020202020204" pitchFamily="34" charset="0"/>
              <a:buChar char="•"/>
            </a:pPr>
            <a:r>
              <a:rPr lang="en-US" sz="2400" dirty="0"/>
              <a:t>Schedules of reinforcement</a:t>
            </a:r>
            <a:endParaRPr lang="en-GB" sz="2400" dirty="0"/>
          </a:p>
          <a:p>
            <a:pPr lvl="3">
              <a:buFont typeface="Arial" pitchFamily="34" charset="0"/>
              <a:buChar char="•"/>
            </a:pPr>
            <a:r>
              <a:rPr lang="en-US" sz="2400" dirty="0"/>
              <a:t>Continuous</a:t>
            </a:r>
            <a:endParaRPr lang="en-GB" sz="2400" dirty="0"/>
          </a:p>
          <a:p>
            <a:pPr lvl="3">
              <a:buFont typeface="Arial" pitchFamily="34" charset="0"/>
              <a:buChar char="•"/>
            </a:pPr>
            <a:r>
              <a:rPr lang="en-US" sz="2400" dirty="0"/>
              <a:t>Partial (fixed, variable, ratio, interval)</a:t>
            </a:r>
          </a:p>
          <a:p>
            <a:pPr lvl="3">
              <a:buFont typeface="Arial" pitchFamily="34" charset="0"/>
              <a:buChar char="•"/>
            </a:pPr>
            <a:r>
              <a:rPr lang="en-US" sz="2400" b="1" i="1" dirty="0">
                <a:solidFill>
                  <a:schemeClr val="accent2"/>
                </a:solidFill>
              </a:rPr>
              <a:t>Which one is used at the Horseshoe Casino..</a:t>
            </a:r>
          </a:p>
          <a:p>
            <a:pPr lvl="3">
              <a:buFont typeface="Arial" pitchFamily="34" charset="0"/>
              <a:buChar char="•"/>
            </a:pPr>
            <a:r>
              <a:rPr lang="en-US" sz="2400" b="1" i="1" dirty="0">
                <a:solidFill>
                  <a:schemeClr val="accent2"/>
                </a:solidFill>
              </a:rPr>
              <a:t>To fleece customers with the slots machines…?</a:t>
            </a:r>
          </a:p>
        </p:txBody>
      </p:sp>
    </p:spTree>
    <p:extLst>
      <p:ext uri="{BB962C8B-B14F-4D97-AF65-F5344CB8AC3E}">
        <p14:creationId xmlns:p14="http://schemas.microsoft.com/office/powerpoint/2010/main" val="169713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xEl>
                                              <p:pRg st="3" end="3"/>
                                            </p:txEl>
                                          </p:spTgt>
                                        </p:tgtEl>
                                        <p:attrNameLst>
                                          <p:attrName>style.visibility</p:attrName>
                                        </p:attrNameLst>
                                      </p:cBhvr>
                                      <p:to>
                                        <p:strVal val="visible"/>
                                      </p:to>
                                    </p:set>
                                    <p:animEffect transition="in" filter="fade">
                                      <p:cBhvr>
                                        <p:cTn id="7" dur="500"/>
                                        <p:tgtEl>
                                          <p:spTgt spid="12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2">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2">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2">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2">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2">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2">
                                            <p:txEl>
                                              <p:pRg st="9" end="9"/>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2">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sz="2400" dirty="0"/>
              <a:t>   Schedules of reinforcement</a:t>
            </a:r>
            <a:endParaRPr lang="en-US" sz="2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066800"/>
            <a:ext cx="8305800" cy="4876800"/>
          </a:xfrm>
          <a:prstGeom prst="rect">
            <a:avLst/>
          </a:prstGeom>
          <a:noFill/>
          <a:ln>
            <a:noFill/>
          </a:ln>
        </p:spPr>
        <p:txBody>
          <a:bodyPr lIns="0" tIns="0" rIns="0" bIns="0" anchor="t" anchorCtr="0">
            <a:noAutofit/>
          </a:bodyPr>
          <a:lstStyle/>
          <a:p>
            <a:pPr lvl="2">
              <a:buFont typeface="Arial" panose="020B0604020202020204" pitchFamily="34" charset="0"/>
              <a:buChar char="•"/>
            </a:pPr>
            <a:endParaRPr lang="en-GB" sz="2400" dirty="0"/>
          </a:p>
          <a:p>
            <a:pPr lvl="3">
              <a:buFont typeface="Arial" pitchFamily="34" charset="0"/>
              <a:buChar char="•"/>
            </a:pPr>
            <a:r>
              <a:rPr lang="en-US" sz="2400" b="1" i="1" dirty="0"/>
              <a:t>Continuous</a:t>
            </a:r>
            <a:r>
              <a:rPr lang="en-US" sz="2400" dirty="0"/>
              <a:t> reinforcement</a:t>
            </a:r>
          </a:p>
          <a:p>
            <a:pPr lvl="4">
              <a:buFont typeface="Arial" pitchFamily="34" charset="0"/>
              <a:buChar char="•"/>
            </a:pPr>
            <a:r>
              <a:rPr lang="en-US" sz="2400" dirty="0"/>
              <a:t>…follows the behavior </a:t>
            </a:r>
            <a:r>
              <a:rPr lang="en-US" sz="2400" b="1" i="1" dirty="0"/>
              <a:t>every time</a:t>
            </a:r>
            <a:endParaRPr lang="en-GB" sz="2400" b="1" i="1" dirty="0"/>
          </a:p>
          <a:p>
            <a:pPr lvl="3">
              <a:buFont typeface="Arial" pitchFamily="34" charset="0"/>
              <a:buChar char="•"/>
            </a:pPr>
            <a:endParaRPr lang="en-US" sz="2400" dirty="0"/>
          </a:p>
          <a:p>
            <a:pPr lvl="3">
              <a:buFont typeface="Arial" pitchFamily="34" charset="0"/>
              <a:buChar char="•"/>
            </a:pPr>
            <a:r>
              <a:rPr lang="en-US" sz="2400" b="1" i="1" dirty="0"/>
              <a:t>Partial</a:t>
            </a:r>
            <a:r>
              <a:rPr lang="en-US" sz="2400" dirty="0"/>
              <a:t> reinforcement:</a:t>
            </a:r>
          </a:p>
          <a:p>
            <a:pPr lvl="4">
              <a:buFont typeface="Arial" pitchFamily="34" charset="0"/>
              <a:buChar char="•"/>
            </a:pPr>
            <a:r>
              <a:rPr lang="en-US" sz="2400" dirty="0"/>
              <a:t>fixed or variable – ratio</a:t>
            </a:r>
          </a:p>
          <a:p>
            <a:pPr lvl="4">
              <a:buFont typeface="Arial" pitchFamily="34" charset="0"/>
              <a:buChar char="•"/>
            </a:pPr>
            <a:r>
              <a:rPr lang="en-US" sz="2400" dirty="0"/>
              <a:t> fixed or variable -interval</a:t>
            </a:r>
          </a:p>
          <a:p>
            <a:pPr lvl="3">
              <a:buFont typeface="Arial" pitchFamily="34" charset="0"/>
              <a:buChar char="•"/>
            </a:pPr>
            <a:r>
              <a:rPr lang="en-US" sz="2400" b="1" i="1" dirty="0">
                <a:solidFill>
                  <a:schemeClr val="accent2"/>
                </a:solidFill>
              </a:rPr>
              <a:t>Which one is used at the Horseshoe Casino..</a:t>
            </a:r>
          </a:p>
          <a:p>
            <a:pPr lvl="3">
              <a:buFont typeface="Arial" pitchFamily="34" charset="0"/>
              <a:buChar char="•"/>
            </a:pPr>
            <a:r>
              <a:rPr lang="en-US" sz="2400" b="1" i="1" dirty="0">
                <a:solidFill>
                  <a:schemeClr val="accent2"/>
                </a:solidFill>
              </a:rPr>
              <a:t>To fleece customers with the slots machines…?</a:t>
            </a:r>
          </a:p>
        </p:txBody>
      </p:sp>
    </p:spTree>
    <p:extLst>
      <p:ext uri="{BB962C8B-B14F-4D97-AF65-F5344CB8AC3E}">
        <p14:creationId xmlns:p14="http://schemas.microsoft.com/office/powerpoint/2010/main" val="4504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4304</TotalTime>
  <Words>3406</Words>
  <Application>Microsoft Office PowerPoint</Application>
  <PresentationFormat>On-screen Show (4:3)</PresentationFormat>
  <Paragraphs>435</Paragraphs>
  <Slides>32</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Noto Sans Symbols</vt:lpstr>
      <vt:lpstr>Times New Roman</vt:lpstr>
      <vt:lpstr>508 Lecture</vt:lpstr>
      <vt:lpstr>Burkley</vt:lpstr>
      <vt:lpstr>Who is this nerd?</vt:lpstr>
      <vt:lpstr>Summary:  Situational Influences</vt:lpstr>
      <vt:lpstr>14.1: The Power of the Situation</vt:lpstr>
      <vt:lpstr>14.2: Behaviorism (1 of 2)</vt:lpstr>
      <vt:lpstr>Guess what DWM this is? Hint: S-&gt;R   </vt:lpstr>
      <vt:lpstr> Reinforcement Procedures</vt:lpstr>
      <vt:lpstr> Reinforcement (Two Steps)</vt:lpstr>
      <vt:lpstr>   Schedules of reinforcement</vt:lpstr>
      <vt:lpstr>   Schedules of reinforcement in casinos…</vt:lpstr>
      <vt:lpstr>PowerPoint Presentation</vt:lpstr>
      <vt:lpstr>  Operant Conditioning </vt:lpstr>
      <vt:lpstr>Yet another one…. …taught at a nearby college, had to leave because he dated Rosalie Raynor, his graduate student who helped with Little Albert</vt:lpstr>
      <vt:lpstr>Who is THIS DWM?</vt:lpstr>
      <vt:lpstr>Later in life….few years older…</vt:lpstr>
      <vt:lpstr>14.3:  Drive theory</vt:lpstr>
      <vt:lpstr> Arousal Theory (1 of 3)</vt:lpstr>
      <vt:lpstr>Figure 14.1: Principles of Arousal Theory</vt:lpstr>
      <vt:lpstr>Figure 14.2: Yerkes-Dodson Law Lagom (Swedish)</vt:lpstr>
      <vt:lpstr>Figure 14.3: Effect of Caffeine on Easy and Difficult Tasks (Anderson, -94)</vt:lpstr>
      <vt:lpstr>14.5: Social Situations (1 of 5)</vt:lpstr>
      <vt:lpstr>Norman Triplett –Social Faciliation</vt:lpstr>
      <vt:lpstr>Figure 14.4: Social Facilitation and Inhibition</vt:lpstr>
      <vt:lpstr>Figure 14.5-A: Easy Maze</vt:lpstr>
      <vt:lpstr>Figure 14.5-B: Difficult Maze</vt:lpstr>
      <vt:lpstr>Figure 14.5-C: Results of Zajonc’s Cockroach Study  (How does this happen in sports?)</vt:lpstr>
      <vt:lpstr>14.5: Social Situations  </vt:lpstr>
      <vt:lpstr>Figure: Result of Deindividuation During Halloween</vt:lpstr>
      <vt:lpstr>Max Ringelmann What’s happening here?</vt:lpstr>
      <vt:lpstr>14.5: Social Situations (5 of 5)</vt:lpstr>
      <vt:lpstr> How variables interact to influence behavior</vt:lpstr>
      <vt:lpstr>Summary: Situational Influences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Science, First Edition</dc:title>
  <dc:subject>Motivation Science</dc:subject>
  <dc:creator>Edward Burkley/Melissa Burkley</dc:creator>
  <cp:keywords>Burkley</cp:keywords>
  <cp:lastModifiedBy>Thomas Mitchell</cp:lastModifiedBy>
  <cp:revision>630</cp:revision>
  <dcterms:modified xsi:type="dcterms:W3CDTF">2020-04-29T17:37:24Z</dcterms:modified>
  <cp:category>Burkley</cp:category>
  <cp:contentStatus>Burkley</cp:contentStatus>
</cp:coreProperties>
</file>