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67" r:id="rId4"/>
    <p:sldId id="294" r:id="rId5"/>
    <p:sldId id="268" r:id="rId6"/>
    <p:sldId id="272" r:id="rId7"/>
    <p:sldId id="282" r:id="rId8"/>
    <p:sldId id="289" r:id="rId9"/>
    <p:sldId id="281" r:id="rId10"/>
    <p:sldId id="288" r:id="rId11"/>
    <p:sldId id="290" r:id="rId12"/>
    <p:sldId id="273" r:id="rId13"/>
    <p:sldId id="291" r:id="rId14"/>
    <p:sldId id="285" r:id="rId15"/>
    <p:sldId id="292" r:id="rId16"/>
    <p:sldId id="284" r:id="rId17"/>
    <p:sldId id="293" r:id="rId18"/>
    <p:sldId id="276" r:id="rId19"/>
    <p:sldId id="277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8FC2CB5-DBA6-4329-BA43-F56EE7B982E3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03B8D1C-38E1-4A2A-B8A1-A12EA94DA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8F6ECFF-DB6D-495D-9093-0485641D2361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BC0516D-13E1-4AB8-8BD3-AB256E36A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0516D-13E1-4AB8-8BD3-AB256E36A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Tori\Pictures\cover art.jpg"/>
          <p:cNvPicPr>
            <a:picLocks noChangeAspect="1" noChangeArrowheads="1"/>
          </p:cNvPicPr>
          <p:nvPr userDrawn="1"/>
        </p:nvPicPr>
        <p:blipFill>
          <a:blip r:embed="rId2" cstate="print"/>
          <a:srcRect t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92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9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6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Psychology Applied to Work®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Psychology Applied to Work®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Tori\Pictures\cover art.jpg"/>
          <p:cNvPicPr>
            <a:picLocks noChangeAspect="1" noChangeArrowheads="1"/>
          </p:cNvPicPr>
          <p:nvPr userDrawn="1"/>
        </p:nvPicPr>
        <p:blipFill>
          <a:blip r:embed="rId13" cstate="print"/>
          <a:srcRect t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 userDrawn="1"/>
        </p:nvSpPr>
        <p:spPr>
          <a:xfrm>
            <a:off x="685800" y="1066800"/>
            <a:ext cx="7696200" cy="5181600"/>
          </a:xfrm>
          <a:prstGeom prst="roundRect">
            <a:avLst>
              <a:gd name="adj" fmla="val 28070"/>
            </a:avLst>
          </a:prstGeom>
          <a:solidFill>
            <a:srgbClr val="00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" y="1219200"/>
            <a:ext cx="8153400" cy="76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3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Organizational Learning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80770"/>
          </a:xfrm>
        </p:spPr>
        <p:txBody>
          <a:bodyPr/>
          <a:lstStyle/>
          <a:p>
            <a:r>
              <a:rPr lang="en-US" sz="3600" dirty="0"/>
              <a:t>Active Learning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7545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sz="2400" dirty="0"/>
              <a:t>Put trainees in </a:t>
            </a:r>
            <a:r>
              <a:rPr lang="en-US" sz="2400" b="1" i="1" dirty="0"/>
              <a:t>control of their learning</a:t>
            </a:r>
          </a:p>
          <a:p>
            <a:pPr lvl="1"/>
            <a:r>
              <a:rPr lang="en-US" sz="2200" dirty="0"/>
              <a:t>Based on assumption that learning occurs </a:t>
            </a:r>
            <a:r>
              <a:rPr lang="en-US" sz="2200" b="1" i="1" dirty="0"/>
              <a:t>inductively</a:t>
            </a:r>
          </a:p>
          <a:p>
            <a:r>
              <a:rPr lang="en-US" sz="2400" b="1" u="sng" dirty="0"/>
              <a:t>Error Management Training</a:t>
            </a:r>
            <a:endParaRPr lang="en-US" sz="2400" dirty="0"/>
          </a:p>
          <a:p>
            <a:pPr lvl="1"/>
            <a:r>
              <a:rPr lang="en-US" sz="2400" dirty="0"/>
              <a:t>What are some benefits of learning from mistakes?</a:t>
            </a:r>
          </a:p>
          <a:p>
            <a:r>
              <a:rPr lang="en-US" sz="2400" b="1" u="sng" dirty="0"/>
              <a:t>Self-Regulatory Training</a:t>
            </a:r>
            <a:endParaRPr lang="en-US" sz="2400" dirty="0"/>
          </a:p>
          <a:p>
            <a:pPr lvl="1"/>
            <a:r>
              <a:rPr lang="en-US" sz="2400" dirty="0"/>
              <a:t>Prompting trainees to monitor and adjust their actions and reactions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Self-Regulatory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896" t="29167" r="28551" b="13542"/>
          <a:stretch>
            <a:fillRect/>
          </a:stretch>
        </p:blipFill>
        <p:spPr bwMode="auto">
          <a:xfrm>
            <a:off x="2057400" y="1447800"/>
            <a:ext cx="4953000" cy="461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sz="3200" dirty="0"/>
              <a:t>Expatriate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063423"/>
            <a:ext cx="6711654" cy="5184984"/>
          </a:xfrm>
        </p:spPr>
        <p:txBody>
          <a:bodyPr>
            <a:noAutofit/>
          </a:bodyPr>
          <a:lstStyle/>
          <a:p>
            <a:r>
              <a:rPr lang="en-US" sz="2400" dirty="0"/>
              <a:t>Expatriates serve in </a:t>
            </a:r>
          </a:p>
          <a:p>
            <a:pPr lvl="1"/>
            <a:r>
              <a:rPr lang="en-US" sz="2400" dirty="0"/>
              <a:t>overseas assignments</a:t>
            </a:r>
          </a:p>
          <a:p>
            <a:r>
              <a:rPr lang="en-US" sz="2400" dirty="0"/>
              <a:t>Global business  </a:t>
            </a:r>
          </a:p>
          <a:p>
            <a:pPr lvl="1"/>
            <a:r>
              <a:rPr lang="en-US" sz="2400" dirty="0"/>
              <a:t>greater number of expatriates</a:t>
            </a:r>
          </a:p>
          <a:p>
            <a:r>
              <a:rPr lang="en-US" sz="2400" dirty="0"/>
              <a:t>Expatriates experience </a:t>
            </a:r>
          </a:p>
          <a:p>
            <a:pPr lvl="1"/>
            <a:r>
              <a:rPr lang="en-US" sz="2400" dirty="0"/>
              <a:t>cultural adjustment problems</a:t>
            </a:r>
          </a:p>
          <a:p>
            <a:r>
              <a:rPr lang="en-US" sz="2400" dirty="0"/>
              <a:t>Training focus should include:</a:t>
            </a:r>
          </a:p>
          <a:p>
            <a:pPr lvl="1"/>
            <a:r>
              <a:rPr lang="en-US" sz="2400" dirty="0"/>
              <a:t>An understanding of </a:t>
            </a:r>
          </a:p>
          <a:p>
            <a:pPr lvl="2"/>
            <a:r>
              <a:rPr lang="en-US" sz="2400" dirty="0"/>
              <a:t>different customs, etiquette, gestures</a:t>
            </a:r>
          </a:p>
          <a:p>
            <a:pPr lvl="1"/>
            <a:r>
              <a:rPr lang="en-US" sz="2400" dirty="0"/>
              <a:t>Family members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8125" r="29722" b="8333"/>
          <a:stretch>
            <a:fillRect/>
          </a:stretch>
        </p:blipFill>
        <p:spPr bwMode="auto">
          <a:xfrm>
            <a:off x="1752600" y="304800"/>
            <a:ext cx="590237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0705"/>
          </a:xfrm>
        </p:spPr>
        <p:txBody>
          <a:bodyPr>
            <a:noAutofit/>
          </a:bodyPr>
          <a:lstStyle/>
          <a:p>
            <a:r>
              <a:rPr lang="en-US" sz="2800" dirty="0"/>
              <a:t>Mentoring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3424"/>
            <a:ext cx="8458200" cy="5062740"/>
          </a:xfrm>
        </p:spPr>
        <p:txBody>
          <a:bodyPr>
            <a:noAutofit/>
          </a:bodyPr>
          <a:lstStyle/>
          <a:p>
            <a:r>
              <a:rPr lang="en-US" sz="2700" dirty="0"/>
              <a:t>Facilitating management development (mentor-protégé)</a:t>
            </a:r>
          </a:p>
          <a:p>
            <a:r>
              <a:rPr lang="en-US" sz="2800" dirty="0"/>
              <a:t>Four states of the mentor relationship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Relationship initiation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Cultivation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Separation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Redefinition</a:t>
            </a:r>
          </a:p>
          <a:p>
            <a:r>
              <a:rPr lang="en-US" sz="2800" dirty="0"/>
              <a:t>Three-factor model of mentoring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Frequency of meetings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Scope – breadth of subjects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Strength of influence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3"/>
          </a:xfrm>
        </p:spPr>
        <p:txBody>
          <a:bodyPr>
            <a:noAutofit/>
          </a:bodyPr>
          <a:lstStyle/>
          <a:p>
            <a:r>
              <a:rPr lang="en-US" sz="3200" dirty="0"/>
              <a:t>Mentoring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71601"/>
            <a:ext cx="6711654" cy="4876806"/>
          </a:xfrm>
        </p:spPr>
        <p:txBody>
          <a:bodyPr>
            <a:noAutofit/>
          </a:bodyPr>
          <a:lstStyle/>
          <a:p>
            <a:r>
              <a:rPr lang="en-US" sz="2800" dirty="0"/>
              <a:t>Types of mentoring behaviors</a:t>
            </a:r>
          </a:p>
          <a:p>
            <a:pPr lvl="1"/>
            <a:r>
              <a:rPr lang="en-US" sz="2400" dirty="0"/>
              <a:t>Psychosocial (leads to satisfaction)</a:t>
            </a:r>
          </a:p>
          <a:p>
            <a:pPr lvl="1"/>
            <a:r>
              <a:rPr lang="en-US" sz="2400" dirty="0"/>
              <a:t>Task related (leads to success)</a:t>
            </a:r>
          </a:p>
          <a:p>
            <a:endParaRPr lang="en-US" sz="1800" dirty="0"/>
          </a:p>
          <a:p>
            <a:r>
              <a:rPr lang="en-US" sz="2800" dirty="0"/>
              <a:t>Benefits of mentoring for protégés</a:t>
            </a:r>
          </a:p>
          <a:p>
            <a:pPr lvl="1"/>
            <a:r>
              <a:rPr lang="en-US" sz="2400" dirty="0"/>
              <a:t>Career-related support</a:t>
            </a:r>
          </a:p>
          <a:p>
            <a:pPr lvl="1"/>
            <a:r>
              <a:rPr lang="en-US" sz="2400" dirty="0"/>
              <a:t>Psychosocial support (leads to satisfaction)</a:t>
            </a:r>
            <a:endParaRPr lang="en-US" sz="1800" dirty="0"/>
          </a:p>
          <a:p>
            <a:r>
              <a:rPr lang="en-US" sz="2400" dirty="0"/>
              <a:t>Differences in cultural acceptance of mentoring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80770"/>
          </a:xfrm>
        </p:spPr>
        <p:txBody>
          <a:bodyPr>
            <a:normAutofit/>
          </a:bodyPr>
          <a:lstStyle/>
          <a:p>
            <a:r>
              <a:rPr lang="en-US" sz="3200" dirty="0"/>
              <a:t>Executive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3488"/>
            <a:ext cx="8229600" cy="4892675"/>
          </a:xfrm>
        </p:spPr>
        <p:txBody>
          <a:bodyPr>
            <a:normAutofit/>
          </a:bodyPr>
          <a:lstStyle/>
          <a:p>
            <a:r>
              <a:rPr lang="en-US" dirty="0"/>
              <a:t>Coach helps executive learn adaptive new skills</a:t>
            </a:r>
          </a:p>
          <a:p>
            <a:r>
              <a:rPr lang="en-US" dirty="0"/>
              <a:t>Types of skills that can be learned</a:t>
            </a:r>
          </a:p>
          <a:p>
            <a:pPr lvl="1"/>
            <a:r>
              <a:rPr lang="en-US" dirty="0"/>
              <a:t>Interpersonal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Cognitive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Self-management</a:t>
            </a:r>
          </a:p>
          <a:p>
            <a:r>
              <a:rPr lang="en-US" dirty="0"/>
              <a:t>Geared specifically to individual problems and needs</a:t>
            </a:r>
          </a:p>
          <a:p>
            <a:r>
              <a:rPr lang="en-US" dirty="0"/>
              <a:t>People vary in their levels of </a:t>
            </a:r>
            <a:r>
              <a:rPr lang="en-US" dirty="0" err="1"/>
              <a:t>coachability</a:t>
            </a:r>
            <a:endParaRPr lang="en-US" dirty="0"/>
          </a:p>
          <a:p>
            <a:r>
              <a:rPr lang="en-US" dirty="0"/>
              <a:t>Coaching is related to substantial improvements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80770"/>
          </a:xfrm>
        </p:spPr>
        <p:txBody>
          <a:bodyPr/>
          <a:lstStyle/>
          <a:p>
            <a:r>
              <a:rPr lang="en-US" sz="3600" dirty="0"/>
              <a:t>Transfer of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Autofit/>
          </a:bodyPr>
          <a:lstStyle/>
          <a:p>
            <a:r>
              <a:rPr lang="en-US" sz="2400" dirty="0"/>
              <a:t>Critical for effective training….most difficult</a:t>
            </a:r>
          </a:p>
          <a:p>
            <a:r>
              <a:rPr lang="en-US" sz="2400" dirty="0"/>
              <a:t>People must be motivated and supported for training to transfer</a:t>
            </a:r>
          </a:p>
          <a:p>
            <a:pPr lvl="1"/>
            <a:r>
              <a:rPr lang="en-US" sz="2400" dirty="0"/>
              <a:t>Generalization (new skills exhibited)</a:t>
            </a:r>
          </a:p>
          <a:p>
            <a:pPr lvl="1"/>
            <a:r>
              <a:rPr lang="en-US" sz="2400" dirty="0"/>
              <a:t>Maintenance (continued use over time)</a:t>
            </a:r>
          </a:p>
          <a:p>
            <a:pPr lvl="1"/>
            <a:r>
              <a:rPr lang="en-US" sz="2400" dirty="0"/>
              <a:t>Overcoming limitations in the post-training environment:</a:t>
            </a:r>
          </a:p>
          <a:p>
            <a:pPr lvl="2"/>
            <a:r>
              <a:rPr lang="en-US" sz="2400" dirty="0"/>
              <a:t>Supervisory support</a:t>
            </a:r>
          </a:p>
          <a:p>
            <a:pPr lvl="2"/>
            <a:r>
              <a:rPr lang="en-US" sz="2400" dirty="0"/>
              <a:t>Opportunities to apply what’s learned</a:t>
            </a:r>
          </a:p>
          <a:p>
            <a:pPr lvl="2"/>
            <a:r>
              <a:rPr lang="en-US" sz="2400" dirty="0"/>
              <a:t>Organization’s social support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Evaluation Criteria of Training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11698"/>
            <a:ext cx="7924800" cy="5114465"/>
          </a:xfrm>
        </p:spPr>
        <p:txBody>
          <a:bodyPr>
            <a:normAutofit/>
          </a:bodyPr>
          <a:lstStyle/>
          <a:p>
            <a:r>
              <a:rPr lang="en-US" dirty="0"/>
              <a:t>Kirkpatrick’s taxonomy</a:t>
            </a:r>
          </a:p>
          <a:p>
            <a:pPr lvl="1"/>
            <a:r>
              <a:rPr lang="en-US" sz="2000" u="sng" dirty="0"/>
              <a:t>Internal criteria</a:t>
            </a:r>
            <a:endParaRPr lang="en-US" sz="2000" dirty="0"/>
          </a:p>
          <a:p>
            <a:pPr lvl="2"/>
            <a:r>
              <a:rPr lang="en-US" sz="2000" dirty="0"/>
              <a:t>Reaction criteria</a:t>
            </a:r>
          </a:p>
          <a:p>
            <a:pPr lvl="2"/>
            <a:r>
              <a:rPr lang="en-US" sz="2000" dirty="0"/>
              <a:t>Learning criteria</a:t>
            </a:r>
          </a:p>
          <a:p>
            <a:pPr lvl="3"/>
            <a:r>
              <a:rPr lang="en-US" sz="2000" dirty="0"/>
              <a:t>…for judging effectiveness that results in an INCREASE in understanding</a:t>
            </a:r>
          </a:p>
          <a:p>
            <a:pPr lvl="1"/>
            <a:r>
              <a:rPr lang="en-US" sz="2000" u="sng" dirty="0"/>
              <a:t>External criteria</a:t>
            </a:r>
            <a:endParaRPr lang="en-US" sz="2000" dirty="0"/>
          </a:p>
          <a:p>
            <a:pPr lvl="2"/>
            <a:r>
              <a:rPr lang="en-US" sz="2000" dirty="0"/>
              <a:t>Behavioral criteria </a:t>
            </a:r>
          </a:p>
          <a:p>
            <a:pPr lvl="3"/>
            <a:r>
              <a:rPr lang="en-US" sz="1800" dirty="0"/>
              <a:t>Most important for determining TRANSFER of training</a:t>
            </a:r>
          </a:p>
          <a:p>
            <a:pPr lvl="2"/>
            <a:r>
              <a:rPr lang="en-US" sz="2000" dirty="0"/>
              <a:t>Results criteria –</a:t>
            </a:r>
          </a:p>
          <a:p>
            <a:pPr lvl="3"/>
            <a:r>
              <a:rPr lang="en-US" sz="1600" dirty="0"/>
              <a:t>to determine if training results in  better </a:t>
            </a:r>
          </a:p>
          <a:p>
            <a:pPr lvl="4"/>
            <a:r>
              <a:rPr lang="en-US" sz="1800" dirty="0"/>
              <a:t>WORK OUTCOMES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Transfer of Training (cont’d)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8067" t="32292" r="23280" b="25000"/>
          <a:stretch>
            <a:fillRect/>
          </a:stretch>
        </p:blipFill>
        <p:spPr bwMode="auto">
          <a:xfrm>
            <a:off x="1330712" y="1524000"/>
            <a:ext cx="6746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50615"/>
          </a:xfrm>
        </p:spPr>
        <p:txBody>
          <a:bodyPr/>
          <a:lstStyle/>
          <a:p>
            <a:r>
              <a:rPr lang="en-US" sz="24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063423"/>
            <a:ext cx="6711654" cy="5184984"/>
          </a:xfrm>
        </p:spPr>
        <p:txBody>
          <a:bodyPr>
            <a:normAutofit/>
          </a:bodyPr>
          <a:lstStyle/>
          <a:p>
            <a:r>
              <a:rPr lang="en-US" i="1" dirty="0"/>
              <a:t> </a:t>
            </a:r>
            <a:r>
              <a:rPr lang="en-US" dirty="0"/>
              <a:t>Steps to assess training needs  </a:t>
            </a:r>
          </a:p>
          <a:p>
            <a:r>
              <a:rPr lang="en-US" dirty="0"/>
              <a:t>Computer-based and non–computer-based training  Methods  </a:t>
            </a:r>
          </a:p>
          <a:p>
            <a:r>
              <a:rPr lang="en-US" dirty="0"/>
              <a:t>Active learning approaches.</a:t>
            </a:r>
          </a:p>
          <a:p>
            <a:r>
              <a:rPr lang="en-US" dirty="0"/>
              <a:t>Diversity training, expatriate training, and sexual harassment training.</a:t>
            </a:r>
          </a:p>
          <a:p>
            <a:r>
              <a:rPr lang="en-US" dirty="0"/>
              <a:t>Mentoring and executive coaching in </a:t>
            </a:r>
          </a:p>
          <a:p>
            <a:pPr lvl="1"/>
            <a:r>
              <a:rPr lang="en-US" dirty="0"/>
              <a:t>management development.</a:t>
            </a:r>
          </a:p>
          <a:p>
            <a:r>
              <a:rPr lang="en-US" dirty="0"/>
              <a:t>How knowledge and skills from training </a:t>
            </a:r>
          </a:p>
          <a:p>
            <a:pPr lvl="1"/>
            <a:r>
              <a:rPr lang="en-US" dirty="0"/>
              <a:t>transfer back to the job.</a:t>
            </a:r>
          </a:p>
          <a:p>
            <a:r>
              <a:rPr lang="en-US" dirty="0"/>
              <a:t>Evaluating training and development programs.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>
            <a:normAutofit/>
          </a:bodyPr>
          <a:lstStyle/>
          <a:p>
            <a:r>
              <a:rPr lang="en-US" sz="2800" dirty="0"/>
              <a:t>Learning and Task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/>
          </a:bodyPr>
          <a:lstStyle/>
          <a:p>
            <a:r>
              <a:rPr lang="en-US" dirty="0"/>
              <a:t>Learning  – encode, retain, and use information</a:t>
            </a:r>
          </a:p>
          <a:p>
            <a:r>
              <a:rPr lang="en-US" dirty="0"/>
              <a:t>3 phases of skill acquisition: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Declarative knowledge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Knowledge compilation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Procedural knowledge </a:t>
            </a:r>
          </a:p>
          <a:p>
            <a:r>
              <a:rPr lang="en-US" dirty="0"/>
              <a:t>3 classes of abilities important for all 3 phases</a:t>
            </a:r>
          </a:p>
          <a:p>
            <a:pPr lvl="1"/>
            <a:r>
              <a:rPr lang="en-US" dirty="0"/>
              <a:t>General mental ability (most important at Phase I)</a:t>
            </a:r>
          </a:p>
          <a:p>
            <a:pPr lvl="1"/>
            <a:r>
              <a:rPr lang="en-US" dirty="0"/>
              <a:t>Perceptual speed abilities (critical at Phase II)</a:t>
            </a:r>
          </a:p>
          <a:p>
            <a:pPr lvl="1"/>
            <a:r>
              <a:rPr lang="en-US" dirty="0"/>
              <a:t>Psychomotor ability (limits Phase III)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Formal v. Informal /unintended </a:t>
            </a:r>
            <a:br>
              <a:rPr lang="en-US" sz="2800" dirty="0"/>
            </a:br>
            <a:r>
              <a:rPr lang="en-US" sz="2800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/>
          </a:bodyPr>
          <a:lstStyle/>
          <a:p>
            <a:r>
              <a:rPr lang="en-US" sz="3200" dirty="0"/>
              <a:t> Informal / Unintended </a:t>
            </a:r>
          </a:p>
          <a:p>
            <a:pPr lvl="1"/>
            <a:r>
              <a:rPr lang="en-US" sz="3200" dirty="0"/>
              <a:t>Self–guided</a:t>
            </a:r>
          </a:p>
          <a:p>
            <a:pPr lvl="1"/>
            <a:r>
              <a:rPr lang="en-US" sz="3200" dirty="0"/>
              <a:t>Acquired by attending to the environment</a:t>
            </a:r>
          </a:p>
          <a:p>
            <a:pPr lvl="1"/>
            <a:r>
              <a:rPr lang="en-US" sz="3200" dirty="0"/>
              <a:t>Responsible for 90% !! of organizational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>
            <a:noAutofit/>
          </a:bodyPr>
          <a:lstStyle/>
          <a:p>
            <a:r>
              <a:rPr lang="en-US" sz="3600" dirty="0"/>
              <a:t>Assessing Training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1"/>
            <a:ext cx="6711654" cy="502920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systematic process of identifying and specifying training requirements </a:t>
            </a:r>
          </a:p>
          <a:p>
            <a:endParaRPr lang="en-US" sz="2800" dirty="0"/>
          </a:p>
          <a:p>
            <a:r>
              <a:rPr lang="en-US" dirty="0"/>
              <a:t>Three stages to a training needs assessment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Organizational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Task analysis</a:t>
            </a:r>
            <a:endParaRPr lang="en-US" sz="30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Person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7" y="407926"/>
            <a:ext cx="7055380" cy="887474"/>
          </a:xfrm>
        </p:spPr>
        <p:txBody>
          <a:bodyPr>
            <a:normAutofit/>
          </a:bodyPr>
          <a:lstStyle/>
          <a:p>
            <a:r>
              <a:rPr lang="en-US" sz="2800" dirty="0"/>
              <a:t>Methods and Techniques of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1"/>
            <a:ext cx="6711654" cy="4953006"/>
          </a:xfrm>
        </p:spPr>
        <p:txBody>
          <a:bodyPr>
            <a:normAutofit/>
          </a:bodyPr>
          <a:lstStyle/>
          <a:p>
            <a:r>
              <a:rPr lang="en-US" sz="2800" dirty="0"/>
              <a:t>Shift from instructor-led classroom toward</a:t>
            </a:r>
          </a:p>
          <a:p>
            <a:pPr lvl="1"/>
            <a:r>
              <a:rPr lang="en-US" sz="2800" dirty="0"/>
              <a:t> learner-centered, </a:t>
            </a:r>
          </a:p>
          <a:p>
            <a:pPr lvl="1"/>
            <a:r>
              <a:rPr lang="en-US" sz="2800" dirty="0"/>
              <a:t>technology-based (computer-based) training</a:t>
            </a:r>
          </a:p>
          <a:p>
            <a:endParaRPr lang="en-US" sz="2800" dirty="0"/>
          </a:p>
          <a:p>
            <a:r>
              <a:rPr lang="en-US" sz="2800" dirty="0"/>
              <a:t>Computer-based training (e-learning)</a:t>
            </a:r>
          </a:p>
          <a:p>
            <a:r>
              <a:rPr lang="en-US" sz="2800" dirty="0"/>
              <a:t>Non-computer-based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>
            <a:normAutofit/>
          </a:bodyPr>
          <a:lstStyle/>
          <a:p>
            <a:r>
              <a:rPr lang="en-US" sz="3200" dirty="0"/>
              <a:t>Computer-based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/>
          </a:bodyPr>
          <a:lstStyle/>
          <a:p>
            <a:r>
              <a:rPr lang="en-US" sz="2400" b="1" dirty="0"/>
              <a:t>Programmed Instruction</a:t>
            </a:r>
            <a:endParaRPr lang="en-US" sz="2400" dirty="0"/>
          </a:p>
          <a:p>
            <a:pPr lvl="1"/>
            <a:r>
              <a:rPr lang="en-US" sz="2400" dirty="0"/>
              <a:t>Regarded as basis of all computer-based training</a:t>
            </a:r>
          </a:p>
          <a:p>
            <a:pPr lvl="1"/>
            <a:r>
              <a:rPr lang="en-US" sz="2400" dirty="0"/>
              <a:t>Proceeds question by question after trainee response</a:t>
            </a:r>
          </a:p>
          <a:p>
            <a:endParaRPr lang="en-US" sz="2400" b="1" dirty="0"/>
          </a:p>
          <a:p>
            <a:r>
              <a:rPr lang="en-US" sz="2400" b="1" dirty="0"/>
              <a:t>Intelligent Tutoring Systems</a:t>
            </a:r>
            <a:endParaRPr lang="en-US" sz="2400" dirty="0"/>
          </a:p>
          <a:p>
            <a:pPr lvl="1"/>
            <a:r>
              <a:rPr lang="en-US" sz="2400" dirty="0"/>
              <a:t>Uses concept of artificial intelligence</a:t>
            </a:r>
          </a:p>
          <a:p>
            <a:pPr lvl="1"/>
            <a:r>
              <a:rPr lang="en-US" sz="2400" dirty="0"/>
              <a:t>Continuously modifies level of instruction to pattern of trainee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>
            <a:normAutofit/>
          </a:bodyPr>
          <a:lstStyle/>
          <a:p>
            <a:r>
              <a:rPr lang="en-US" sz="3200" dirty="0"/>
              <a:t>Computer-based Training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1"/>
            <a:ext cx="6711654" cy="4953006"/>
          </a:xfrm>
        </p:spPr>
        <p:txBody>
          <a:bodyPr>
            <a:normAutofit/>
          </a:bodyPr>
          <a:lstStyle/>
          <a:p>
            <a:r>
              <a:rPr lang="en-US" sz="2800" b="1" i="1" dirty="0"/>
              <a:t>Interactive Multimedia Training</a:t>
            </a:r>
            <a:endParaRPr lang="en-US" sz="2800" i="1" dirty="0"/>
          </a:p>
          <a:p>
            <a:pPr lvl="1"/>
            <a:r>
              <a:rPr lang="en-US" sz="2800" dirty="0"/>
              <a:t>Rich simulation of real-life job situation</a:t>
            </a:r>
          </a:p>
          <a:p>
            <a:pPr lvl="1"/>
            <a:r>
              <a:rPr lang="en-US" sz="2800" dirty="0"/>
              <a:t>Trainee makes decision based o feedback</a:t>
            </a:r>
          </a:p>
          <a:p>
            <a:pPr lvl="1"/>
            <a:r>
              <a:rPr lang="en-US" sz="2800" dirty="0"/>
              <a:t>Combines text, photos, etc.</a:t>
            </a:r>
          </a:p>
          <a:p>
            <a:pPr lvl="1"/>
            <a:r>
              <a:rPr lang="en-US" sz="2800" dirty="0"/>
              <a:t>Consequences of errors not as serious as in real-life</a:t>
            </a:r>
            <a:endParaRPr lang="en-US" sz="2800" b="1" dirty="0"/>
          </a:p>
          <a:p>
            <a:r>
              <a:rPr lang="en-US" sz="2800" b="1" dirty="0"/>
              <a:t>Virtual Reality Training</a:t>
            </a:r>
            <a:endParaRPr lang="en-US" sz="2800" dirty="0"/>
          </a:p>
          <a:p>
            <a:pPr lvl="1"/>
            <a:r>
              <a:rPr lang="en-US" sz="2800" dirty="0"/>
              <a:t>Simulates real life in artificial 3-D environment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sz="3200" dirty="0"/>
              <a:t>Non-Computer-based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/>
          </a:bodyPr>
          <a:lstStyle/>
          <a:p>
            <a:r>
              <a:rPr lang="en-US" sz="2800" b="1" dirty="0"/>
              <a:t>Business Games </a:t>
            </a:r>
            <a:endParaRPr lang="en-US" sz="2800" dirty="0"/>
          </a:p>
          <a:p>
            <a:pPr lvl="1"/>
            <a:r>
              <a:rPr lang="en-US" sz="2800" dirty="0"/>
              <a:t>Hypothetical companies</a:t>
            </a:r>
          </a:p>
          <a:p>
            <a:endParaRPr lang="en-US" sz="2800" b="1" dirty="0"/>
          </a:p>
          <a:p>
            <a:r>
              <a:rPr lang="en-US" sz="2800" b="1" dirty="0"/>
              <a:t>Role-playing </a:t>
            </a:r>
            <a:endParaRPr lang="en-US" sz="2800" dirty="0"/>
          </a:p>
          <a:p>
            <a:pPr lvl="1"/>
            <a:r>
              <a:rPr lang="en-US" sz="2800" dirty="0"/>
              <a:t>Acting out problems with humans</a:t>
            </a:r>
          </a:p>
          <a:p>
            <a:endParaRPr lang="en-US" sz="2800" b="1" dirty="0"/>
          </a:p>
          <a:p>
            <a:r>
              <a:rPr lang="en-US" sz="2800" b="1" dirty="0"/>
              <a:t>Behavior Modeling </a:t>
            </a:r>
            <a:endParaRPr lang="en-US" sz="2800" dirty="0"/>
          </a:p>
          <a:p>
            <a:pPr lvl="1"/>
            <a:r>
              <a:rPr lang="en-US" sz="2800" dirty="0"/>
              <a:t>Narrow focus on specific skills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706</Words>
  <Application>Microsoft Office PowerPoint</Application>
  <PresentationFormat>On-screen Show (4:3)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Office Theme</vt:lpstr>
      <vt:lpstr>Chapter 6</vt:lpstr>
      <vt:lpstr>Learning Objectives</vt:lpstr>
      <vt:lpstr>Learning and Task Performance</vt:lpstr>
      <vt:lpstr>Formal v. Informal /unintended  learning</vt:lpstr>
      <vt:lpstr>Assessing Training Needs</vt:lpstr>
      <vt:lpstr>Methods and Techniques of Training</vt:lpstr>
      <vt:lpstr>Computer-based Training</vt:lpstr>
      <vt:lpstr>Computer-based Training (cont’d)</vt:lpstr>
      <vt:lpstr>Non-Computer-based Training</vt:lpstr>
      <vt:lpstr>Active Learning Approaches</vt:lpstr>
      <vt:lpstr>Self-Regulatory Training</vt:lpstr>
      <vt:lpstr>Expatriate Training</vt:lpstr>
      <vt:lpstr>PowerPoint Presentation</vt:lpstr>
      <vt:lpstr>Mentoring</vt:lpstr>
      <vt:lpstr>Mentoring (cont’d)</vt:lpstr>
      <vt:lpstr>Executive Coaching</vt:lpstr>
      <vt:lpstr>Transfer of Training</vt:lpstr>
      <vt:lpstr>Evaluation Criteria of Training Programs</vt:lpstr>
      <vt:lpstr>Transfer of Training (cont’d)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Tori</dc:creator>
  <cp:lastModifiedBy>Thomas Mitchell</cp:lastModifiedBy>
  <cp:revision>22</cp:revision>
  <cp:lastPrinted>2017-08-27T17:53:26Z</cp:lastPrinted>
  <dcterms:created xsi:type="dcterms:W3CDTF">2015-01-15T05:01:53Z</dcterms:created>
  <dcterms:modified xsi:type="dcterms:W3CDTF">2022-10-18T17:01:04Z</dcterms:modified>
</cp:coreProperties>
</file>