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0" r:id="rId3"/>
    <p:sldId id="265" r:id="rId4"/>
    <p:sldId id="266" r:id="rId5"/>
    <p:sldId id="267" r:id="rId6"/>
    <p:sldId id="268" r:id="rId7"/>
    <p:sldId id="272" r:id="rId8"/>
    <p:sldId id="286" r:id="rId9"/>
    <p:sldId id="282" r:id="rId10"/>
    <p:sldId id="287" r:id="rId11"/>
    <p:sldId id="289" r:id="rId12"/>
    <p:sldId id="281" r:id="rId13"/>
    <p:sldId id="283" r:id="rId14"/>
    <p:sldId id="290" r:id="rId15"/>
    <p:sldId id="273" r:id="rId16"/>
    <p:sldId id="274" r:id="rId17"/>
    <p:sldId id="275" r:id="rId18"/>
    <p:sldId id="291" r:id="rId19"/>
    <p:sldId id="292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8" autoAdjust="0"/>
    <p:restoredTop sz="94660"/>
  </p:normalViewPr>
  <p:slideViewPr>
    <p:cSldViewPr>
      <p:cViewPr varScale="1">
        <p:scale>
          <a:sx n="62" d="100"/>
          <a:sy n="62" d="100"/>
        </p:scale>
        <p:origin x="103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8FC2CB5-DBA6-4329-BA43-F56EE7B982E3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03B8D1C-38E1-4A2A-B8A1-A12EA94DA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3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FD9940B-9845-4C3A-A2AF-43E095EFC9D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0FEF581-5C6C-4C39-B03D-9A4F9F4B1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EF581-5C6C-4C39-B03D-9A4F9F4B16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5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Tori\Pictures\cover art.jpg"/>
          <p:cNvPicPr>
            <a:picLocks noChangeAspect="1" noChangeArrowheads="1"/>
          </p:cNvPicPr>
          <p:nvPr userDrawn="1"/>
        </p:nvPicPr>
        <p:blipFill>
          <a:blip r:embed="rId2" cstate="print"/>
          <a:srcRect t="1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68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7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7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1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3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5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9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7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7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Psychology Applied to Work®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Tori\Pictures\cover art.jpg"/>
          <p:cNvPicPr>
            <a:picLocks noChangeAspect="1" noChangeArrowheads="1"/>
          </p:cNvPicPr>
          <p:nvPr userDrawn="1"/>
        </p:nvPicPr>
        <p:blipFill>
          <a:blip r:embed="rId13" cstate="print"/>
          <a:srcRect t="1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 userDrawn="1"/>
        </p:nvSpPr>
        <p:spPr>
          <a:xfrm>
            <a:off x="685800" y="1066800"/>
            <a:ext cx="7696200" cy="5181600"/>
          </a:xfrm>
          <a:prstGeom prst="roundRect">
            <a:avLst>
              <a:gd name="adj" fmla="val 28070"/>
            </a:avLst>
          </a:prstGeom>
          <a:solidFill>
            <a:srgbClr val="00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533400" y="1219200"/>
            <a:ext cx="8153400" cy="762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7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Performance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Rating Scales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19200"/>
            <a:ext cx="6711654" cy="5029207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u="sng" dirty="0"/>
              <a:t>Employee Comparison Methods</a:t>
            </a:r>
            <a:endParaRPr lang="en-US" dirty="0"/>
          </a:p>
          <a:p>
            <a:pPr lvl="1"/>
            <a:r>
              <a:rPr lang="en-US" u="sng" dirty="0"/>
              <a:t>Rank Order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High to Low</a:t>
            </a:r>
          </a:p>
          <a:p>
            <a:pPr lvl="3"/>
            <a:r>
              <a:rPr lang="en-US" sz="1800" b="1" dirty="0"/>
              <a:t>Often the person ranked first is perceived to perform the best!</a:t>
            </a:r>
          </a:p>
          <a:p>
            <a:pPr lvl="1"/>
            <a:r>
              <a:rPr lang="en-US" u="sng" dirty="0"/>
              <a:t>Paired Comparison</a:t>
            </a:r>
            <a:endParaRPr lang="en-US" dirty="0"/>
          </a:p>
          <a:p>
            <a:pPr lvl="2"/>
            <a:r>
              <a:rPr lang="en-US" dirty="0"/>
              <a:t>Each employee compared with every other employee</a:t>
            </a:r>
          </a:p>
          <a:p>
            <a:pPr lvl="2"/>
            <a:r>
              <a:rPr lang="en-US" dirty="0"/>
              <a:t>Best used with small samples</a:t>
            </a:r>
          </a:p>
          <a:p>
            <a:pPr lvl="1"/>
            <a:r>
              <a:rPr lang="en-US" u="sng" dirty="0"/>
              <a:t>Forced Distribution</a:t>
            </a:r>
            <a:endParaRPr lang="en-US" dirty="0"/>
          </a:p>
          <a:p>
            <a:pPr lvl="2"/>
            <a:r>
              <a:rPr lang="en-US" dirty="0"/>
              <a:t>5- 7 categories (normal distribution assumption)</a:t>
            </a:r>
          </a:p>
          <a:p>
            <a:pPr lvl="2"/>
            <a:r>
              <a:rPr lang="en-US" dirty="0"/>
              <a:t>Employees must be distributed across all categories</a:t>
            </a:r>
          </a:p>
          <a:p>
            <a:pPr lvl="2"/>
            <a:r>
              <a:rPr lang="en-US" dirty="0"/>
              <a:t>Best used with large samples</a:t>
            </a:r>
          </a:p>
          <a:p>
            <a:pPr lvl="2"/>
            <a:r>
              <a:rPr lang="en-US" dirty="0"/>
              <a:t>Top-grading (“rank and yank”)</a:t>
            </a:r>
          </a:p>
          <a:p>
            <a:pPr marL="514350" lvl="0" indent="-514350">
              <a:buFont typeface="+mj-lt"/>
              <a:buAutoNum type="arabicPeriod" startAt="4"/>
            </a:pPr>
            <a:endParaRPr lang="en-US" u="sng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Rating Scales (cont’d)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41667" r="29722" b="15625"/>
          <a:stretch>
            <a:fillRect/>
          </a:stretch>
        </p:blipFill>
        <p:spPr bwMode="auto">
          <a:xfrm>
            <a:off x="1752600" y="1447800"/>
            <a:ext cx="613317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299882"/>
          </a:xfrm>
        </p:spPr>
        <p:txBody>
          <a:bodyPr/>
          <a:lstStyle/>
          <a:p>
            <a:r>
              <a:rPr lang="en-US" sz="3200" dirty="0"/>
              <a:t>Rater Training -</a:t>
            </a:r>
            <a:br>
              <a:rPr lang="en-US" sz="3200" dirty="0"/>
            </a:br>
            <a:r>
              <a:rPr lang="en-US" sz="3200" i="1" dirty="0"/>
              <a:t>goal is to train to reduce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905001"/>
            <a:ext cx="6711654" cy="4343406"/>
          </a:xfrm>
        </p:spPr>
        <p:txBody>
          <a:bodyPr>
            <a:normAutofit/>
          </a:bodyPr>
          <a:lstStyle/>
          <a:p>
            <a:r>
              <a:rPr lang="en-US" sz="2400" u="sng" dirty="0"/>
              <a:t>Rater error training</a:t>
            </a:r>
            <a:endParaRPr lang="en-US" sz="2400" dirty="0"/>
          </a:p>
          <a:p>
            <a:pPr lvl="1"/>
            <a:r>
              <a:rPr lang="en-US" sz="2400" dirty="0"/>
              <a:t>Taught to make fewer errors</a:t>
            </a:r>
          </a:p>
          <a:p>
            <a:pPr lvl="1"/>
            <a:r>
              <a:rPr lang="en-US" sz="2400" dirty="0"/>
              <a:t>Does not necessarily result in increased accuracy</a:t>
            </a:r>
          </a:p>
          <a:p>
            <a:r>
              <a:rPr lang="en-US" sz="2400" u="sng" dirty="0"/>
              <a:t>Frame-of-reference training</a:t>
            </a:r>
            <a:endParaRPr lang="en-US" sz="2400" dirty="0"/>
          </a:p>
          <a:p>
            <a:pPr lvl="1"/>
            <a:r>
              <a:rPr lang="en-US" sz="2400" dirty="0"/>
              <a:t>Particularly promising</a:t>
            </a:r>
          </a:p>
          <a:p>
            <a:pPr lvl="1"/>
            <a:r>
              <a:rPr lang="en-US" sz="2400" dirty="0"/>
              <a:t>Calibrates raters, showing them what to look for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Rater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01000" cy="4525963"/>
          </a:xfrm>
        </p:spPr>
        <p:txBody>
          <a:bodyPr>
            <a:noAutofit/>
          </a:bodyPr>
          <a:lstStyle/>
          <a:p>
            <a:r>
              <a:rPr lang="en-US" sz="2800" dirty="0"/>
              <a:t>Factors in organizations inhibit accurate evaluations</a:t>
            </a:r>
          </a:p>
          <a:p>
            <a:pPr lvl="1"/>
            <a:r>
              <a:rPr lang="en-US" sz="2800" dirty="0"/>
              <a:t>willingness vs. capacity to rate</a:t>
            </a:r>
          </a:p>
          <a:p>
            <a:pPr lvl="1"/>
            <a:r>
              <a:rPr lang="en-US" sz="2800" dirty="0"/>
              <a:t>Conscious rating distortion</a:t>
            </a:r>
          </a:p>
          <a:p>
            <a:pPr lvl="1"/>
            <a:r>
              <a:rPr lang="en-US" sz="2800" dirty="0"/>
              <a:t>Numerous reasons to inflate/deflate ratings </a:t>
            </a:r>
          </a:p>
          <a:p>
            <a:pPr lvl="1"/>
            <a:r>
              <a:rPr lang="en-US" sz="2800" dirty="0"/>
              <a:t>“Appraisal politics”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sz="2800" dirty="0"/>
              <a:t>Peer- and Self-Assessments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24001"/>
            <a:ext cx="6711654" cy="4724406"/>
          </a:xfrm>
        </p:spPr>
        <p:txBody>
          <a:bodyPr>
            <a:normAutofit/>
          </a:bodyPr>
          <a:lstStyle/>
          <a:p>
            <a:r>
              <a:rPr lang="en-US" sz="2400" b="1" dirty="0"/>
              <a:t>Peer Assessments</a:t>
            </a:r>
            <a:endParaRPr lang="en-US" sz="2400" dirty="0"/>
          </a:p>
          <a:p>
            <a:pPr lvl="1"/>
            <a:r>
              <a:rPr lang="en-US" sz="2400" dirty="0"/>
              <a:t>Three types:</a:t>
            </a:r>
          </a:p>
          <a:p>
            <a:pPr lvl="2"/>
            <a:r>
              <a:rPr lang="en-US" sz="2400" dirty="0"/>
              <a:t>Peer </a:t>
            </a:r>
            <a:r>
              <a:rPr lang="en-US" sz="2400" i="1" dirty="0"/>
              <a:t>nomination</a:t>
            </a:r>
          </a:p>
          <a:p>
            <a:pPr lvl="2"/>
            <a:r>
              <a:rPr lang="en-US" sz="2400" dirty="0"/>
              <a:t>Peer </a:t>
            </a:r>
            <a:r>
              <a:rPr lang="en-US" sz="2400" i="1" dirty="0"/>
              <a:t>ratings</a:t>
            </a:r>
          </a:p>
          <a:p>
            <a:pPr lvl="2"/>
            <a:r>
              <a:rPr lang="en-US" sz="2400" dirty="0"/>
              <a:t>Peer </a:t>
            </a:r>
            <a:r>
              <a:rPr lang="en-US" sz="2400" i="1" dirty="0"/>
              <a:t>ranking</a:t>
            </a:r>
          </a:p>
          <a:p>
            <a:pPr lvl="1"/>
            <a:r>
              <a:rPr lang="en-US" sz="2400" dirty="0"/>
              <a:t>Biased by friendship</a:t>
            </a:r>
          </a:p>
          <a:p>
            <a:pPr lvl="1"/>
            <a:r>
              <a:rPr lang="en-US" sz="2400" dirty="0"/>
              <a:t>Better for developmental (vs. administrative) purposes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r>
              <a:rPr lang="en-US" sz="3200" dirty="0"/>
              <a:t>Peer- and Self-Assessments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24001"/>
            <a:ext cx="6711654" cy="4724406"/>
          </a:xfrm>
        </p:spPr>
        <p:txBody>
          <a:bodyPr>
            <a:normAutofit/>
          </a:bodyPr>
          <a:lstStyle/>
          <a:p>
            <a:r>
              <a:rPr lang="en-US" sz="3200" b="1" dirty="0"/>
              <a:t>Self-Assessments</a:t>
            </a:r>
            <a:endParaRPr lang="en-US" sz="3200" dirty="0"/>
          </a:p>
          <a:p>
            <a:pPr lvl="1"/>
            <a:r>
              <a:rPr lang="en-US" sz="3200" dirty="0"/>
              <a:t>Individuals have poor understanding of their strengths and weaknesses</a:t>
            </a:r>
          </a:p>
          <a:p>
            <a:pPr lvl="1"/>
            <a:r>
              <a:rPr lang="en-US" sz="3200" b="1" i="1" dirty="0"/>
              <a:t>Positive leniency</a:t>
            </a:r>
          </a:p>
          <a:p>
            <a:pPr lvl="2"/>
            <a:r>
              <a:rPr lang="en-US" sz="3000" b="1" i="1" dirty="0"/>
              <a:t> is a problem!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7687"/>
          </a:xfrm>
        </p:spPr>
        <p:txBody>
          <a:bodyPr/>
          <a:lstStyle/>
          <a:p>
            <a:r>
              <a:rPr lang="en-US" dirty="0"/>
              <a:t>360-Degree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24001"/>
            <a:ext cx="6711654" cy="4724406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Based on two key assumptions: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Awareness of rating discrepancies enhance self-awareness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Enhanced self-awareness is key to maximum performance</a:t>
            </a:r>
          </a:p>
          <a:p>
            <a:pPr lvl="0"/>
            <a:r>
              <a:rPr lang="en-US" sz="2400" dirty="0"/>
              <a:t>Disagreement among raters: error or potentially valuable information?</a:t>
            </a:r>
          </a:p>
          <a:p>
            <a:pPr lvl="1"/>
            <a:r>
              <a:rPr lang="en-US" sz="2400" dirty="0"/>
              <a:t>Disagreement is both across and within raters</a:t>
            </a:r>
          </a:p>
          <a:p>
            <a:pPr lvl="1"/>
            <a:r>
              <a:rPr lang="en-US" sz="2400" dirty="0"/>
              <a:t>Rater bias is a big factor</a:t>
            </a:r>
          </a:p>
          <a:p>
            <a:pPr lvl="1"/>
            <a:r>
              <a:rPr lang="en-US" sz="2400" dirty="0"/>
              <a:t>Goal for developmental vs. administrative purposes must be set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10705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Feedback in PM Contexts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371601"/>
            <a:ext cx="6711654" cy="4876806"/>
          </a:xfrm>
        </p:spPr>
        <p:txBody>
          <a:bodyPr>
            <a:normAutofit lnSpcReduction="10000"/>
          </a:bodyPr>
          <a:lstStyle/>
          <a:p>
            <a:r>
              <a:rPr lang="en-US" sz="2800" u="sng" dirty="0"/>
              <a:t>Giving Feedback</a:t>
            </a:r>
            <a:endParaRPr lang="en-US" sz="2800" dirty="0"/>
          </a:p>
          <a:p>
            <a:pPr lvl="1"/>
            <a:r>
              <a:rPr lang="en-US" sz="2400" dirty="0"/>
              <a:t>Essential, but supervisors dislike doing it</a:t>
            </a:r>
          </a:p>
          <a:p>
            <a:pPr lvl="1"/>
            <a:r>
              <a:rPr lang="en-US" sz="2400" dirty="0"/>
              <a:t>One-third of feedback results in decreased performance</a:t>
            </a:r>
          </a:p>
          <a:p>
            <a:pPr lvl="1"/>
            <a:r>
              <a:rPr lang="en-US" sz="2400" dirty="0"/>
              <a:t>Feedback on worker’s performance 	</a:t>
            </a:r>
          </a:p>
          <a:p>
            <a:pPr lvl="2"/>
            <a:r>
              <a:rPr lang="en-US" sz="2200" dirty="0"/>
              <a:t> </a:t>
            </a:r>
            <a:r>
              <a:rPr lang="en-US" sz="3100" i="1" dirty="0"/>
              <a:t>really helps to motivate the worker!</a:t>
            </a:r>
          </a:p>
          <a:p>
            <a:pPr lvl="1"/>
            <a:endParaRPr lang="en-US" sz="2400" dirty="0"/>
          </a:p>
          <a:p>
            <a:r>
              <a:rPr lang="en-US" sz="2800" u="sng" dirty="0"/>
              <a:t>Seeking Feedback</a:t>
            </a:r>
            <a:endParaRPr lang="en-US" sz="2800" dirty="0"/>
          </a:p>
          <a:p>
            <a:pPr lvl="1"/>
            <a:r>
              <a:rPr lang="en-US" sz="2400" dirty="0"/>
              <a:t>Three motives for seeking feedback from others</a:t>
            </a:r>
          </a:p>
          <a:p>
            <a:pPr lvl="2"/>
            <a:r>
              <a:rPr lang="en-US" sz="2200" dirty="0"/>
              <a:t>Instrumental motive (self-improvement)</a:t>
            </a:r>
          </a:p>
          <a:p>
            <a:pPr lvl="2"/>
            <a:r>
              <a:rPr lang="en-US" sz="2200" dirty="0"/>
              <a:t>Ego-based motive (defend or enhance self-views)</a:t>
            </a:r>
          </a:p>
          <a:p>
            <a:pPr lvl="2"/>
            <a:r>
              <a:rPr lang="en-US" sz="2200" dirty="0"/>
              <a:t>Image-based motive (look better to others)</a:t>
            </a:r>
          </a:p>
          <a:p>
            <a:pPr>
              <a:buNone/>
            </a:pPr>
            <a:endParaRPr lang="en-US" sz="3600" b="1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>
            <a:normAutofit/>
          </a:bodyPr>
          <a:lstStyle/>
          <a:p>
            <a:r>
              <a:rPr lang="en-US" sz="3200" dirty="0"/>
              <a:t>Feedback in PM Contexts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00201"/>
            <a:ext cx="6711654" cy="4648206"/>
          </a:xfrm>
        </p:spPr>
        <p:txBody>
          <a:bodyPr>
            <a:normAutofit/>
          </a:bodyPr>
          <a:lstStyle/>
          <a:p>
            <a:r>
              <a:rPr lang="en-US" sz="2800" u="sng" dirty="0"/>
              <a:t>Reactions to Feedback</a:t>
            </a:r>
            <a:endParaRPr lang="en-US" sz="2800" dirty="0"/>
          </a:p>
          <a:p>
            <a:pPr lvl="1"/>
            <a:r>
              <a:rPr lang="en-US" sz="2400" dirty="0"/>
              <a:t>Important for individuals to:</a:t>
            </a:r>
          </a:p>
          <a:p>
            <a:pPr lvl="1"/>
            <a:r>
              <a:rPr lang="en-US" sz="2400" dirty="0"/>
              <a:t>Believe they have control over performance</a:t>
            </a:r>
          </a:p>
          <a:p>
            <a:pPr lvl="1"/>
            <a:r>
              <a:rPr lang="en-US" sz="2400" dirty="0"/>
              <a:t>Believe system is accurate</a:t>
            </a:r>
          </a:p>
          <a:p>
            <a:pPr lvl="1"/>
            <a:r>
              <a:rPr lang="en-US" sz="2400" dirty="0"/>
              <a:t>Those most oblivious to performance deficits least likely to accept feedback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Reactions to PM Systems </a:t>
            </a:r>
            <a:r>
              <a:rPr lang="en-US" sz="1600" dirty="0"/>
              <a:t>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3926346"/>
          </a:xfrm>
        </p:spPr>
        <p:txBody>
          <a:bodyPr>
            <a:noAutofit/>
          </a:bodyPr>
          <a:lstStyle/>
          <a:p>
            <a:r>
              <a:rPr lang="en-US" sz="2800" dirty="0"/>
              <a:t>7 characteristics contributing to employee acceptance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Solicit and use employee input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Two-way communication during interview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Opportunity for employee to rebut rating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Rater’s degree of familiarity with </a:t>
            </a:r>
            <a:r>
              <a:rPr lang="en-US" sz="2400" dirty="0" err="1"/>
              <a:t>ratee’s</a:t>
            </a:r>
            <a:r>
              <a:rPr lang="en-US" sz="2400" dirty="0"/>
              <a:t> 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Consistent standards applied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Ratings are based on actual performance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Recommendations for rewards that are based on the ratings</a:t>
            </a:r>
          </a:p>
          <a:p>
            <a:r>
              <a:rPr lang="en-US" sz="2800" dirty="0"/>
              <a:t>Supervisor must be perceived as trustworthy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8199"/>
          </a:xfrm>
        </p:spPr>
        <p:txBody>
          <a:bodyPr/>
          <a:lstStyle/>
          <a:p>
            <a:r>
              <a:rPr lang="en-US" sz="280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001000" cy="4572000"/>
          </a:xfrm>
        </p:spPr>
        <p:txBody>
          <a:bodyPr>
            <a:noAutofit/>
          </a:bodyPr>
          <a:lstStyle/>
          <a:p>
            <a:r>
              <a:rPr lang="en-US" sz="1800" dirty="0"/>
              <a:t>Concept of performance management.</a:t>
            </a:r>
          </a:p>
          <a:p>
            <a:r>
              <a:rPr lang="en-US" sz="1800" dirty="0"/>
              <a:t>The performance management process.</a:t>
            </a:r>
          </a:p>
          <a:p>
            <a:r>
              <a:rPr lang="en-US" sz="1800" dirty="0"/>
              <a:t>Six purposes of performance management systems.</a:t>
            </a:r>
          </a:p>
          <a:p>
            <a:r>
              <a:rPr lang="en-US" sz="1800" dirty="0"/>
              <a:t>Know the attributes of a legally defensible performance appraisal system.</a:t>
            </a:r>
          </a:p>
          <a:p>
            <a:r>
              <a:rPr lang="en-US" sz="1800" dirty="0"/>
              <a:t>The major rating errors and biases.</a:t>
            </a:r>
          </a:p>
          <a:p>
            <a:r>
              <a:rPr lang="en-US" sz="1800" dirty="0"/>
              <a:t>Various types of absolute and relative rating systems.</a:t>
            </a:r>
          </a:p>
          <a:p>
            <a:r>
              <a:rPr lang="en-US" sz="1800" dirty="0"/>
              <a:t> Purpose of rater training.</a:t>
            </a:r>
          </a:p>
          <a:p>
            <a:r>
              <a:rPr lang="en-US" sz="1800" dirty="0"/>
              <a:t>The bases of rater motivation.</a:t>
            </a:r>
          </a:p>
          <a:p>
            <a:r>
              <a:rPr lang="en-US" sz="1800" dirty="0"/>
              <a:t>Peer assessment, self-assessment, and 360-degree feedback.</a:t>
            </a:r>
          </a:p>
          <a:p>
            <a:r>
              <a:rPr lang="en-US" sz="1800" dirty="0"/>
              <a:t>Role of feedback giving, seeking, and reactions within performance management.</a:t>
            </a:r>
          </a:p>
          <a:p>
            <a:r>
              <a:rPr lang="en-US" sz="1800" dirty="0"/>
              <a:t>Rationale behind various reactions to performance management systems.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752601"/>
            <a:ext cx="6711654" cy="4495806"/>
          </a:xfrm>
        </p:spPr>
        <p:txBody>
          <a:bodyPr>
            <a:normAutofit/>
          </a:bodyPr>
          <a:lstStyle/>
          <a:p>
            <a:r>
              <a:rPr lang="en-US" sz="2400" dirty="0"/>
              <a:t>Performance management vs. performance appraisal</a:t>
            </a:r>
          </a:p>
          <a:p>
            <a:pPr lvl="1"/>
            <a:r>
              <a:rPr lang="en-US" sz="2400" dirty="0"/>
              <a:t>Continuing, ongoing process vs. one-time event</a:t>
            </a:r>
          </a:p>
          <a:p>
            <a:pPr lvl="1"/>
            <a:r>
              <a:rPr lang="en-US" sz="2400" dirty="0"/>
              <a:t>Importance of alignment</a:t>
            </a:r>
          </a:p>
          <a:p>
            <a:r>
              <a:rPr lang="en-US" sz="2400" dirty="0"/>
              <a:t>Performance Appraisals</a:t>
            </a:r>
          </a:p>
          <a:p>
            <a:pPr lvl="1"/>
            <a:r>
              <a:rPr lang="en-US" sz="2400" dirty="0"/>
              <a:t>Periodic assessments (usually annual)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7687"/>
          </a:xfrm>
        </p:spPr>
        <p:txBody>
          <a:bodyPr>
            <a:normAutofit/>
          </a:bodyPr>
          <a:lstStyle/>
          <a:p>
            <a:r>
              <a:rPr lang="en-US" sz="2800" dirty="0"/>
              <a:t>The Performance Management Process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526" t="19792" r="22108" b="19792"/>
          <a:stretch>
            <a:fillRect/>
          </a:stretch>
        </p:blipFill>
        <p:spPr bwMode="auto">
          <a:xfrm>
            <a:off x="838200" y="1128406"/>
            <a:ext cx="7696200" cy="547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363158"/>
            <a:ext cx="7055380" cy="627442"/>
          </a:xfrm>
        </p:spPr>
        <p:txBody>
          <a:bodyPr>
            <a:normAutofit/>
          </a:bodyPr>
          <a:lstStyle/>
          <a:p>
            <a:r>
              <a:rPr lang="en-US" dirty="0"/>
              <a:t>Purposes of PM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95401"/>
            <a:ext cx="6711654" cy="4953006"/>
          </a:xfrm>
        </p:spPr>
        <p:txBody>
          <a:bodyPr>
            <a:normAutofit/>
          </a:bodyPr>
          <a:lstStyle/>
          <a:p>
            <a:r>
              <a:rPr lang="en-US" u="sng" dirty="0"/>
              <a:t>Six Purposes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Strategic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Administrative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Communication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Developmental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Organizational Maintenance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Documentation</a:t>
            </a:r>
          </a:p>
          <a:p>
            <a:r>
              <a:rPr lang="en-US" dirty="0"/>
              <a:t>The problem with split roles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Appraisal and the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Litigation comes from:</a:t>
            </a:r>
          </a:p>
          <a:p>
            <a:pPr lvl="1"/>
            <a:r>
              <a:rPr lang="en-US" dirty="0"/>
              <a:t>Negligence</a:t>
            </a:r>
          </a:p>
          <a:p>
            <a:pPr lvl="1"/>
            <a:r>
              <a:rPr lang="en-US" dirty="0"/>
              <a:t>Defamation</a:t>
            </a:r>
          </a:p>
          <a:p>
            <a:pPr lvl="1"/>
            <a:r>
              <a:rPr lang="en-US" dirty="0"/>
              <a:t>Misrepresentation</a:t>
            </a:r>
          </a:p>
          <a:p>
            <a:endParaRPr lang="en-US" dirty="0"/>
          </a:p>
          <a:p>
            <a:r>
              <a:rPr lang="en-US" dirty="0"/>
              <a:t>Content and procedural recommendations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Rater Errors and Biases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001000" cy="4525963"/>
          </a:xfrm>
        </p:spPr>
        <p:txBody>
          <a:bodyPr>
            <a:normAutofit/>
          </a:bodyPr>
          <a:lstStyle/>
          <a:p>
            <a:pPr lvl="0"/>
            <a:r>
              <a:rPr lang="en-US" u="sng" dirty="0"/>
              <a:t>Serial position errors</a:t>
            </a:r>
            <a:endParaRPr lang="en-US" dirty="0"/>
          </a:p>
          <a:p>
            <a:pPr lvl="1"/>
            <a:r>
              <a:rPr lang="en-US" dirty="0"/>
              <a:t>Primacy vs. </a:t>
            </a:r>
            <a:r>
              <a:rPr lang="en-US" dirty="0" err="1"/>
              <a:t>recency</a:t>
            </a:r>
            <a:r>
              <a:rPr lang="en-US" dirty="0"/>
              <a:t> effect</a:t>
            </a:r>
          </a:p>
          <a:p>
            <a:pPr lvl="0"/>
            <a:endParaRPr lang="en-US" sz="2000" u="sng" dirty="0"/>
          </a:p>
          <a:p>
            <a:pPr lvl="0"/>
            <a:r>
              <a:rPr lang="en-US" u="sng" dirty="0"/>
              <a:t>Contrast error</a:t>
            </a:r>
            <a:endParaRPr lang="en-US" dirty="0"/>
          </a:p>
          <a:p>
            <a:pPr lvl="1"/>
            <a:r>
              <a:rPr lang="en-US" dirty="0"/>
              <a:t>Comparisons against others vs. against set standards</a:t>
            </a:r>
          </a:p>
          <a:p>
            <a:pPr lvl="0"/>
            <a:endParaRPr lang="en-US" sz="2000" u="sng" dirty="0"/>
          </a:p>
          <a:p>
            <a:pPr lvl="0"/>
            <a:r>
              <a:rPr lang="en-US" u="sng" dirty="0"/>
              <a:t>Halo errors</a:t>
            </a:r>
            <a:endParaRPr lang="en-US" dirty="0"/>
          </a:p>
          <a:p>
            <a:pPr lvl="1"/>
            <a:r>
              <a:rPr lang="en-US" dirty="0"/>
              <a:t>Halo vs. horn effect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7687"/>
          </a:xfrm>
        </p:spPr>
        <p:txBody>
          <a:bodyPr/>
          <a:lstStyle/>
          <a:p>
            <a:r>
              <a:rPr lang="en-US" sz="3200" dirty="0"/>
              <a:t>Rater Errors and Biases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95401"/>
            <a:ext cx="6711654" cy="4953006"/>
          </a:xfrm>
        </p:spPr>
        <p:txBody>
          <a:bodyPr>
            <a:normAutofit/>
          </a:bodyPr>
          <a:lstStyle/>
          <a:p>
            <a:pPr lvl="0"/>
            <a:r>
              <a:rPr lang="en-US" sz="2800" u="sng" dirty="0"/>
              <a:t>Leniency errors</a:t>
            </a:r>
            <a:endParaRPr lang="en-US" sz="2800" dirty="0"/>
          </a:p>
          <a:p>
            <a:pPr lvl="1"/>
            <a:r>
              <a:rPr lang="en-US" sz="2800" dirty="0"/>
              <a:t>Positive vs. negative leniency (severity)</a:t>
            </a:r>
          </a:p>
          <a:p>
            <a:pPr lvl="0"/>
            <a:endParaRPr lang="en-US" sz="2800" u="sng" dirty="0"/>
          </a:p>
          <a:p>
            <a:pPr lvl="0"/>
            <a:r>
              <a:rPr lang="en-US" sz="2800" u="sng" dirty="0"/>
              <a:t>Central-tendency error</a:t>
            </a:r>
            <a:endParaRPr lang="en-US" sz="2800" dirty="0"/>
          </a:p>
          <a:p>
            <a:pPr lvl="1"/>
            <a:r>
              <a:rPr lang="en-US" sz="2800" dirty="0"/>
              <a:t>Avoidance of extreme ratings</a:t>
            </a:r>
          </a:p>
          <a:p>
            <a:endParaRPr lang="en-US" sz="2800" i="1" dirty="0"/>
          </a:p>
          <a:p>
            <a:r>
              <a:rPr lang="en-US" sz="2800" i="1" dirty="0"/>
              <a:t>Absence of errors does not equal accuracy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7687"/>
          </a:xfrm>
        </p:spPr>
        <p:txBody>
          <a:bodyPr>
            <a:normAutofit/>
          </a:bodyPr>
          <a:lstStyle/>
          <a:p>
            <a:r>
              <a:rPr lang="en-US" sz="2800" dirty="0"/>
              <a:t>Rating Scales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20405"/>
            <a:ext cx="6711654" cy="50280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/>
              <a:t>Graphic Rating Scales</a:t>
            </a:r>
            <a:r>
              <a:rPr lang="en-US" dirty="0"/>
              <a:t>: 5-7 point scale</a:t>
            </a:r>
          </a:p>
          <a:p>
            <a:pPr marL="514350" lvl="0" indent="-514350">
              <a:buFont typeface="+mj-lt"/>
              <a:buAutoNum type="arabicPeriod" startAt="4"/>
            </a:pPr>
            <a:endParaRPr lang="en-US" u="sng" dirty="0"/>
          </a:p>
          <a:p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7482" t="16667" r="22108" b="12500"/>
          <a:stretch>
            <a:fillRect/>
          </a:stretch>
        </p:blipFill>
        <p:spPr bwMode="auto">
          <a:xfrm>
            <a:off x="1735636" y="1676400"/>
            <a:ext cx="4893764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738</Words>
  <Application>Microsoft Office PowerPoint</Application>
  <PresentationFormat>On-screen Show (4:3)</PresentationFormat>
  <Paragraphs>171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Chapter 7</vt:lpstr>
      <vt:lpstr>Learning Objectives</vt:lpstr>
      <vt:lpstr>Overview</vt:lpstr>
      <vt:lpstr>The Performance Management Process</vt:lpstr>
      <vt:lpstr>Purposes of PM Systems</vt:lpstr>
      <vt:lpstr>Performance Appraisal and the Law</vt:lpstr>
      <vt:lpstr>Rater Errors and Biases</vt:lpstr>
      <vt:lpstr>Rater Errors and Biases (cont’d)</vt:lpstr>
      <vt:lpstr>Rating Scales</vt:lpstr>
      <vt:lpstr>Rating Scales (cont’d)</vt:lpstr>
      <vt:lpstr>Rating Scales (cont’d)</vt:lpstr>
      <vt:lpstr>Rater Training - goal is to train to reduce errors</vt:lpstr>
      <vt:lpstr>Rater Motivation</vt:lpstr>
      <vt:lpstr>Peer- and Self-Assessments</vt:lpstr>
      <vt:lpstr>Peer- and Self-Assessments</vt:lpstr>
      <vt:lpstr>360-Degree Feedback</vt:lpstr>
      <vt:lpstr>Feedback in PM Contexts </vt:lpstr>
      <vt:lpstr>Feedback in PM Contexts (cont’d)</vt:lpstr>
      <vt:lpstr>Reactions to PM Systems (cont’d)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Tori</dc:creator>
  <cp:lastModifiedBy>Thomas Mitchell</cp:lastModifiedBy>
  <cp:revision>20</cp:revision>
  <cp:lastPrinted>2017-08-27T17:55:52Z</cp:lastPrinted>
  <dcterms:created xsi:type="dcterms:W3CDTF">2015-01-15T05:01:53Z</dcterms:created>
  <dcterms:modified xsi:type="dcterms:W3CDTF">2022-10-19T15:18:46Z</dcterms:modified>
</cp:coreProperties>
</file>