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0" r:id="rId3"/>
    <p:sldId id="265" r:id="rId4"/>
    <p:sldId id="267" r:id="rId5"/>
    <p:sldId id="290" r:id="rId6"/>
    <p:sldId id="286" r:id="rId7"/>
    <p:sldId id="268" r:id="rId8"/>
    <p:sldId id="272" r:id="rId9"/>
    <p:sldId id="297" r:id="rId10"/>
    <p:sldId id="291" r:id="rId11"/>
    <p:sldId id="281" r:id="rId12"/>
    <p:sldId id="293" r:id="rId13"/>
    <p:sldId id="283" r:id="rId14"/>
    <p:sldId id="273" r:id="rId15"/>
    <p:sldId id="296" r:id="rId16"/>
    <p:sldId id="275" r:id="rId17"/>
    <p:sldId id="285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511" autoAdjust="0"/>
    <p:restoredTop sz="94660"/>
  </p:normalViewPr>
  <p:slideViewPr>
    <p:cSldViewPr>
      <p:cViewPr varScale="1">
        <p:scale>
          <a:sx n="77" d="100"/>
          <a:sy n="77" d="100"/>
        </p:scale>
        <p:origin x="103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C2CB5-DBA6-4329-BA43-F56EE7B982E3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B8D1C-38E1-4A2A-B8A1-A12EA94DA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34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502C3-16BF-4C84-B0DA-3B653A499671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10306-B778-409E-9400-B863C0066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2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10306-B778-409E-9400-B863C0066D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3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D8E0-BE27-D7EE-B0A0-3D56E79D6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E74FE-F21F-64FD-D802-4C9E3ECC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A8C0A-EA9A-5031-07BF-4AB65730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Psychology Applied to Work®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C2746-CCBB-E3BF-13B2-82E85062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80FB3-1E37-140A-9E99-9E5DAD42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Tori\Pictures\cover art.jpg">
            <a:extLst>
              <a:ext uri="{FF2B5EF4-FFF2-40B4-BE49-F238E27FC236}">
                <a16:creationId xmlns:a16="http://schemas.microsoft.com/office/drawing/2014/main" id="{EB532E04-1C93-6C0F-789A-876D1FA7D7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 t="1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481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FDA0F-DE93-E7B8-30B6-698D6DFB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29568-3942-0442-A429-E0E2D9CC6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991E6-2446-18A7-43DA-34185FB53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Psychology Applied to Work®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DDA2D-F4CD-F065-4B70-761F5B554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3E960-255C-8B16-9E36-9DF60E00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C189D-ED97-B75F-7ACA-49B3807B7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0E887-DF85-9059-D80E-01E637336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C85B1-31EB-3053-3163-26064EA6E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Psychology Applied to Work®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49955-EF30-D5FF-99F0-F1D3F4F8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5DFBA-E95E-B406-DA0E-AC814BDC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7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AE6A9-2CEB-42A4-32E5-94D68233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9E0C2-8633-1E7A-B4BF-D6CF3AE12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BD1A8-1E31-213D-1C8E-4D10DDE4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Psychology Applied to Work®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5D18E-A991-3860-D747-1AE57F69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65C0B-BDBF-4B38-8592-018CC67C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1374-DAD1-AB77-7FD8-015F3DA7C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BF7CA-8826-B137-DFC2-2C527C582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FDCBC-F2B9-3F67-7688-339F3C2EA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Psychology Applied to Work®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55AC3-4F6E-4735-4732-66F58DE8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A3710-F7EE-D81F-BBE4-AA249F22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5605-50AC-482D-3CBC-5EC0198F0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0C8A8-6C33-0DE9-EB22-5679C56D0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977D0-3057-20FD-E0A1-98661E1BB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E23D3-ED04-A318-30A2-F9E6E815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Psychology Applied to Work®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26DA1-77E0-4736-2D0A-E0B2D247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6C1F4-F194-8C97-5394-7E5D920B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53DA7-AB59-149D-6104-4787EFB38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50D0B-E4AD-9D64-94D8-7CC2AB2D4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716AB-5C6D-96B0-7B55-8B9F5B7AB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B4B52E-3ECB-663C-78FC-1B1CD6111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070E2-911E-CF22-FBEF-0553FB5CD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2CDB97-6623-B555-C1E6-138BE25D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Psychology Applied to Work®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5E84FC-D04A-70A1-D8DF-9EDE66E8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68ADD4-C307-F44C-1AB9-74323763C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2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E5D3B-3DBD-9801-AE27-C509B4F9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2FD862-F7EC-761C-E68B-F0C716F82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Psychology Applied to Work®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7CC4C-BC58-4BCA-2161-8C7B6BE4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85999-9394-73C5-8495-5801FDF5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6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33AFF6-E54D-C182-D91F-57D94F280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Psychology Applied to Work®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D1C3A-9AF6-5232-628D-EF8C89FEF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FCCF7-AEBF-43D7-B92E-CCEA96BE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1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A068-DEFD-ADCF-8752-CA9346E76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66E01-DEA8-1734-FE94-79CFB5CFA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A4E86-6FED-6CFC-F131-0AC4C8490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76279-FCAC-E65C-E104-C3C91677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Psychology Applied to Work®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2C7B4-5778-4287-7373-CC4A6E37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25845-62FD-9F1E-1E0C-7BF1F836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7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31925-EE83-CCC1-D4A3-9A484953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9C3B-1934-580D-B256-F1EF98F08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24F19-2063-6188-DD38-9A22EF269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93776-B5E3-FBFA-512F-6BCC1A20F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Psychology Applied to Work®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BA958-759A-B7BD-2DA9-9D6241B1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0B1C0-7E39-C189-C2C8-1FC34D62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3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85B2FE-9D20-9D8F-8D90-62EF5CEB1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2F4EF-9F59-656F-6862-D7AE090FB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2D44D-9677-2355-BE0F-1F1F5B84E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Psychology Applied to Work®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2D801-916A-2A76-E8F9-5411715E1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F333E-258A-E541-930F-5C450F6CA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BC164-5629-4DC4-B532-EE8A11D0E07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Tori\Pictures\cover art.jpg">
            <a:extLst>
              <a:ext uri="{FF2B5EF4-FFF2-40B4-BE49-F238E27FC236}">
                <a16:creationId xmlns:a16="http://schemas.microsoft.com/office/drawing/2014/main" id="{4B076E05-57DD-F450-BF0E-881585B8C1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 t="1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6B5AC72-91D2-F0FE-C7A8-7512486D7D1A}"/>
              </a:ext>
            </a:extLst>
          </p:cNvPr>
          <p:cNvSpPr/>
          <p:nvPr userDrawn="1"/>
        </p:nvSpPr>
        <p:spPr>
          <a:xfrm>
            <a:off x="685800" y="1066800"/>
            <a:ext cx="7696200" cy="5181600"/>
          </a:xfrm>
          <a:prstGeom prst="roundRect">
            <a:avLst>
              <a:gd name="adj" fmla="val 28070"/>
            </a:avLst>
          </a:prstGeom>
          <a:solidFill>
            <a:srgbClr val="00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FD48469-C9A9-5E46-F837-23639E99232A}"/>
              </a:ext>
            </a:extLst>
          </p:cNvPr>
          <p:cNvSpPr/>
          <p:nvPr userDrawn="1"/>
        </p:nvSpPr>
        <p:spPr>
          <a:xfrm>
            <a:off x="533400" y="1219200"/>
            <a:ext cx="8153400" cy="762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5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163637"/>
          </a:xfrm>
        </p:spPr>
        <p:txBody>
          <a:bodyPr>
            <a:normAutofit/>
          </a:bodyPr>
          <a:lstStyle/>
          <a:p>
            <a:r>
              <a:rPr lang="en-US" sz="3200" dirty="0"/>
              <a:t>Chapter 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858000" cy="1655762"/>
          </a:xfrm>
        </p:spPr>
        <p:txBody>
          <a:bodyPr/>
          <a:lstStyle/>
          <a:p>
            <a:endParaRPr lang="en-US" dirty="0"/>
          </a:p>
          <a:p>
            <a:r>
              <a:rPr lang="en-US" sz="4000" dirty="0"/>
              <a:t>Teams and Teamwork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>
            <a:normAutofit/>
          </a:bodyPr>
          <a:lstStyle/>
          <a:p>
            <a:r>
              <a:rPr lang="en-US" dirty="0"/>
              <a:t>Team Life Cycle </a:t>
            </a:r>
            <a:r>
              <a:rPr lang="en-US" sz="2400" dirty="0"/>
              <a:t>(Tuckman &amp; Jenson, ‘77)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957763"/>
          </a:xfrm>
        </p:spPr>
        <p:txBody>
          <a:bodyPr>
            <a:normAutofit lnSpcReduction="10000"/>
          </a:bodyPr>
          <a:lstStyle/>
          <a:p>
            <a:r>
              <a:rPr lang="en-US" sz="3200" u="sng" dirty="0"/>
              <a:t>Five-stage model of team development</a:t>
            </a:r>
            <a:endParaRPr lang="en-US" sz="3200" dirty="0"/>
          </a:p>
          <a:p>
            <a:pPr lvl="1"/>
            <a:r>
              <a:rPr lang="en-US" sz="3200" dirty="0"/>
              <a:t>Forming</a:t>
            </a:r>
          </a:p>
          <a:p>
            <a:pPr lvl="2"/>
            <a:r>
              <a:rPr lang="en-US" sz="2900" i="1" dirty="0"/>
              <a:t>Getting started</a:t>
            </a:r>
          </a:p>
          <a:p>
            <a:pPr lvl="1"/>
            <a:r>
              <a:rPr lang="en-US" sz="3200" dirty="0"/>
              <a:t>Storming</a:t>
            </a:r>
          </a:p>
          <a:p>
            <a:pPr lvl="2"/>
            <a:r>
              <a:rPr lang="en-US" sz="2900" i="1" dirty="0"/>
              <a:t>Interpersonal conflict (inevitable) </a:t>
            </a:r>
          </a:p>
          <a:p>
            <a:pPr lvl="1"/>
            <a:r>
              <a:rPr lang="en-US" sz="3200" dirty="0"/>
              <a:t>Norming</a:t>
            </a:r>
          </a:p>
          <a:p>
            <a:pPr lvl="2"/>
            <a:r>
              <a:rPr lang="en-US" sz="2900" i="1" dirty="0"/>
              <a:t>Social norms develop </a:t>
            </a:r>
            <a:r>
              <a:rPr lang="en-US" sz="2900" i="1" dirty="0">
                <a:solidFill>
                  <a:srgbClr val="00B050"/>
                </a:solidFill>
              </a:rPr>
              <a:t>(think of any?)</a:t>
            </a:r>
          </a:p>
          <a:p>
            <a:pPr lvl="1"/>
            <a:r>
              <a:rPr lang="en-US" sz="3200" dirty="0"/>
              <a:t>Performing</a:t>
            </a:r>
          </a:p>
          <a:p>
            <a:pPr lvl="2"/>
            <a:r>
              <a:rPr lang="en-US" sz="2900" i="1" dirty="0"/>
              <a:t> Getting work done</a:t>
            </a:r>
          </a:p>
          <a:p>
            <a:pPr lvl="1"/>
            <a:r>
              <a:rPr lang="en-US" sz="3200" dirty="0"/>
              <a:t>Adjourning</a:t>
            </a:r>
          </a:p>
          <a:p>
            <a:pPr lvl="2"/>
            <a:r>
              <a:rPr lang="en-US" sz="2900" i="1" dirty="0"/>
              <a:t>“</a:t>
            </a:r>
            <a:r>
              <a:rPr lang="en-US" sz="2900" i="1" dirty="0" err="1"/>
              <a:t>see’ya</a:t>
            </a:r>
            <a:r>
              <a:rPr lang="en-US" sz="2900" i="1" dirty="0"/>
              <a:t> later”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6710"/>
            <a:ext cx="7886700" cy="700089"/>
          </a:xfrm>
        </p:spPr>
        <p:txBody>
          <a:bodyPr>
            <a:normAutofit/>
          </a:bodyPr>
          <a:lstStyle/>
          <a:p>
            <a:r>
              <a:rPr lang="en-US" b="1" dirty="0"/>
              <a:t>Team Structure - Roles </a:t>
            </a:r>
            <a:r>
              <a:rPr lang="en-US" sz="2400" b="1" i="1" dirty="0"/>
              <a:t>(Belbin, ‘81)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162800" cy="505936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 </a:t>
            </a:r>
            <a:r>
              <a:rPr lang="en-US" sz="2400" i="1" dirty="0">
                <a:solidFill>
                  <a:srgbClr val="0070C0"/>
                </a:solidFill>
              </a:rPr>
              <a:t>Leader</a:t>
            </a:r>
          </a:p>
          <a:p>
            <a:pPr lvl="1"/>
            <a:r>
              <a:rPr lang="en-US" sz="2400" dirty="0"/>
              <a:t>responsible for the overall performance of the team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Facilitator</a:t>
            </a:r>
          </a:p>
          <a:p>
            <a:pPr lvl="1"/>
            <a:r>
              <a:rPr lang="en-US" sz="2400" dirty="0"/>
              <a:t>makes sure the team stays focused on the task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Shaper</a:t>
            </a:r>
          </a:p>
          <a:p>
            <a:pPr lvl="1"/>
            <a:r>
              <a:rPr lang="en-US" sz="2400" dirty="0"/>
              <a:t>exerts influence in defining the team’s direction and output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Resource investigator</a:t>
            </a:r>
          </a:p>
          <a:p>
            <a:pPr lvl="1"/>
            <a:r>
              <a:rPr lang="en-US" sz="2400" dirty="0"/>
              <a:t>Searches for information that will help with problem solving</a:t>
            </a:r>
          </a:p>
          <a:p>
            <a:r>
              <a:rPr lang="en-US" sz="2700" i="1" dirty="0">
                <a:solidFill>
                  <a:srgbClr val="0070C0"/>
                </a:solidFill>
              </a:rPr>
              <a:t>Monitor </a:t>
            </a:r>
          </a:p>
          <a:p>
            <a:r>
              <a:rPr lang="en-US" sz="2700" i="1" dirty="0">
                <a:solidFill>
                  <a:srgbClr val="0070C0"/>
                </a:solidFill>
              </a:rPr>
              <a:t>Worker </a:t>
            </a:r>
          </a:p>
          <a:p>
            <a:r>
              <a:rPr lang="en-US" sz="2700" i="1" dirty="0">
                <a:solidFill>
                  <a:srgbClr val="0070C0"/>
                </a:solidFill>
              </a:rPr>
              <a:t>Completer -Finisher</a:t>
            </a:r>
          </a:p>
          <a:p>
            <a:r>
              <a:rPr lang="en-US" sz="2700" i="1" dirty="0">
                <a:solidFill>
                  <a:srgbClr val="0070C0"/>
                </a:solidFill>
              </a:rPr>
              <a:t>Creator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41119"/>
          </a:xfrm>
        </p:spPr>
        <p:txBody>
          <a:bodyPr/>
          <a:lstStyle/>
          <a:p>
            <a:r>
              <a:rPr lang="en-US" dirty="0"/>
              <a:t>Team Structure </a:t>
            </a:r>
            <a:r>
              <a:rPr lang="en-US" sz="2800" dirty="0"/>
              <a:t>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600200"/>
            <a:ext cx="8354490" cy="4756151"/>
          </a:xfrm>
        </p:spPr>
        <p:txBody>
          <a:bodyPr>
            <a:normAutofit/>
          </a:bodyPr>
          <a:lstStyle/>
          <a:p>
            <a:r>
              <a:rPr lang="en-US" dirty="0"/>
              <a:t>Eight Roles in Teams </a:t>
            </a:r>
            <a:r>
              <a:rPr lang="en-US" sz="1800" i="1" dirty="0"/>
              <a:t>(Belbin ‘81)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4553" t="33333" r="31479" b="15625"/>
          <a:stretch>
            <a:fillRect/>
          </a:stretch>
        </p:blipFill>
        <p:spPr bwMode="auto">
          <a:xfrm>
            <a:off x="2362200" y="1860549"/>
            <a:ext cx="4419600" cy="415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2336"/>
          </a:xfrm>
        </p:spPr>
        <p:txBody>
          <a:bodyPr>
            <a:normAutofit/>
          </a:bodyPr>
          <a:lstStyle/>
          <a:p>
            <a:r>
              <a:rPr lang="en-US" dirty="0"/>
              <a:t>Team 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7463"/>
            <a:ext cx="7886700" cy="4889500"/>
          </a:xfrm>
        </p:spPr>
        <p:txBody>
          <a:bodyPr>
            <a:normAutofit/>
          </a:bodyPr>
          <a:lstStyle/>
          <a:p>
            <a:r>
              <a:rPr lang="en-US" sz="2400" u="sng" dirty="0"/>
              <a:t>Shared Mental Models</a:t>
            </a:r>
            <a:endParaRPr lang="en-US" sz="2400" dirty="0"/>
          </a:p>
          <a:p>
            <a:pPr lvl="1"/>
            <a:r>
              <a:rPr lang="en-US" sz="2400" dirty="0"/>
              <a:t>Degrees of similarity in how team members approach problems and solutions</a:t>
            </a:r>
          </a:p>
          <a:p>
            <a:pPr lvl="1"/>
            <a:r>
              <a:rPr lang="en-US" sz="2400" dirty="0"/>
              <a:t>Lead to effective team </a:t>
            </a:r>
            <a:br>
              <a:rPr lang="en-US" sz="2400" dirty="0"/>
            </a:br>
            <a:r>
              <a:rPr lang="en-US" sz="2400" dirty="0"/>
              <a:t>performance</a:t>
            </a:r>
          </a:p>
          <a:p>
            <a:pPr lvl="1"/>
            <a:r>
              <a:rPr lang="en-US" sz="2400" dirty="0"/>
              <a:t>Four categories of </a:t>
            </a:r>
            <a:br>
              <a:rPr lang="en-US" sz="2400" dirty="0"/>
            </a:br>
            <a:r>
              <a:rPr lang="en-US" sz="2400" i="1" dirty="0"/>
              <a:t>what</a:t>
            </a:r>
            <a:r>
              <a:rPr lang="en-US" sz="2400" dirty="0"/>
              <a:t> is shared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8067" t="32292" r="25622" b="11458"/>
          <a:stretch>
            <a:fillRect/>
          </a:stretch>
        </p:blipFill>
        <p:spPr bwMode="auto">
          <a:xfrm>
            <a:off x="4343400" y="2362201"/>
            <a:ext cx="4419600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/>
          <a:lstStyle/>
          <a:p>
            <a:r>
              <a:rPr lang="en-US" b="1" dirty="0"/>
              <a:t>Team Cognition </a:t>
            </a:r>
            <a:r>
              <a:rPr lang="en-US" sz="2400" b="1" dirty="0"/>
              <a:t>(cont’d) </a:t>
            </a:r>
            <a:r>
              <a:rPr lang="en-US" sz="2400" b="1" i="1" dirty="0"/>
              <a:t>(Janis, ‘77</a:t>
            </a:r>
            <a:r>
              <a:rPr lang="en-US" sz="2400" i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>
            <a:normAutofit/>
          </a:bodyPr>
          <a:lstStyle/>
          <a:p>
            <a:pPr lvl="0"/>
            <a:r>
              <a:rPr lang="en-US" sz="2800" u="sng" dirty="0"/>
              <a:t>Groupthink</a:t>
            </a:r>
            <a:r>
              <a:rPr lang="en-US" sz="2800" dirty="0"/>
              <a:t> is the “dark side” of thinking alike</a:t>
            </a:r>
          </a:p>
          <a:p>
            <a:pPr lvl="1"/>
            <a:r>
              <a:rPr lang="en-US" sz="2800" dirty="0"/>
              <a:t>Consensus more important than rational, independent thinking</a:t>
            </a:r>
          </a:p>
          <a:p>
            <a:pPr lvl="1"/>
            <a:r>
              <a:rPr lang="en-US" sz="2800" dirty="0"/>
              <a:t>Symptoms</a:t>
            </a:r>
          </a:p>
          <a:p>
            <a:pPr lvl="2"/>
            <a:r>
              <a:rPr lang="en-US" sz="2800" dirty="0"/>
              <a:t>Defects in decisions</a:t>
            </a:r>
          </a:p>
          <a:p>
            <a:pPr lvl="2"/>
            <a:r>
              <a:rPr lang="en-US" sz="2800" dirty="0"/>
              <a:t>Fails to perceive outside threats accurately</a:t>
            </a:r>
          </a:p>
          <a:p>
            <a:pPr lvl="2"/>
            <a:r>
              <a:rPr lang="en-US" sz="2800" dirty="0"/>
              <a:t>False assumption of own morality</a:t>
            </a:r>
          </a:p>
          <a:p>
            <a:pPr lvl="2"/>
            <a:r>
              <a:rPr lang="en-US" sz="2800" dirty="0"/>
              <a:t>Stereotype opposing groups</a:t>
            </a:r>
          </a:p>
          <a:p>
            <a:pPr lvl="2"/>
            <a:r>
              <a:rPr lang="en-US" sz="2800" dirty="0"/>
              <a:t>Illusion of unanimity (suppresses dissenting opinions)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Cognition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371600"/>
            <a:ext cx="6711654" cy="4572000"/>
          </a:xfrm>
        </p:spPr>
        <p:txBody>
          <a:bodyPr>
            <a:normAutofit/>
          </a:bodyPr>
          <a:lstStyle/>
          <a:p>
            <a:r>
              <a:rPr lang="en-US" u="sng" dirty="0"/>
              <a:t>Decision-making in Teams</a:t>
            </a:r>
            <a:endParaRPr lang="en-US" dirty="0"/>
          </a:p>
          <a:p>
            <a:pPr lvl="1"/>
            <a:r>
              <a:rPr lang="en-US" dirty="0"/>
              <a:t>Multilevel theory of team decision making - based on three concepts: </a:t>
            </a:r>
          </a:p>
          <a:p>
            <a:pPr lvl="3"/>
            <a:r>
              <a:rPr lang="en-US" dirty="0" err="1"/>
              <a:t>Indivduals</a:t>
            </a:r>
            <a:r>
              <a:rPr lang="en-US" dirty="0"/>
              <a:t>/pairs/team</a:t>
            </a:r>
          </a:p>
          <a:p>
            <a:pPr lvl="2"/>
            <a:r>
              <a:rPr lang="en-US" sz="2800" dirty="0"/>
              <a:t>Team </a:t>
            </a:r>
            <a:r>
              <a:rPr lang="en-US" sz="2800" dirty="0" err="1"/>
              <a:t>informity</a:t>
            </a:r>
            <a:endParaRPr lang="en-US" sz="2800" dirty="0"/>
          </a:p>
          <a:p>
            <a:pPr lvl="3"/>
            <a:r>
              <a:rPr lang="en-US" sz="2000" dirty="0"/>
              <a:t>How </a:t>
            </a:r>
            <a:r>
              <a:rPr lang="en-US" sz="2000"/>
              <a:t>informed the </a:t>
            </a:r>
            <a:r>
              <a:rPr lang="en-US" sz="2000" dirty="0"/>
              <a:t>team is on issues</a:t>
            </a:r>
          </a:p>
          <a:p>
            <a:pPr lvl="2"/>
            <a:r>
              <a:rPr lang="en-US" sz="2800" dirty="0"/>
              <a:t>Staff validity</a:t>
            </a:r>
          </a:p>
          <a:p>
            <a:pPr lvl="3"/>
            <a:r>
              <a:rPr lang="en-US" sz="1800" dirty="0"/>
              <a:t>Average of team members ability</a:t>
            </a:r>
          </a:p>
          <a:p>
            <a:pPr lvl="2"/>
            <a:r>
              <a:rPr lang="en-US" sz="2800" dirty="0"/>
              <a:t>Dyadic sensitivity</a:t>
            </a:r>
          </a:p>
          <a:p>
            <a:pPr lvl="3"/>
            <a:r>
              <a:rPr lang="en-US" sz="1800" dirty="0"/>
              <a:t>Leader to each team member’s recommendation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Training for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295400"/>
            <a:ext cx="6711654" cy="4195481"/>
          </a:xfrm>
        </p:spPr>
        <p:txBody>
          <a:bodyPr>
            <a:normAutofit/>
          </a:bodyPr>
          <a:lstStyle/>
          <a:p>
            <a:r>
              <a:rPr lang="en-US" dirty="0"/>
              <a:t>KSAs identify tasks that require interdependency</a:t>
            </a:r>
          </a:p>
          <a:p>
            <a:pPr lvl="1"/>
            <a:r>
              <a:rPr lang="en-US" sz="2000" dirty="0"/>
              <a:t>Salas and Cannon-Bowers describe these KSAs as Thinking, Doing, Feeling</a:t>
            </a:r>
          </a:p>
          <a:p>
            <a:r>
              <a:rPr lang="en-US" dirty="0"/>
              <a:t>Create shared mental models in training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7482" t="32292" r="22694" b="39583"/>
          <a:stretch>
            <a:fillRect/>
          </a:stretch>
        </p:blipFill>
        <p:spPr bwMode="auto">
          <a:xfrm>
            <a:off x="1295400" y="3048000"/>
            <a:ext cx="6112933" cy="274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66482"/>
          </a:xfrm>
        </p:spPr>
        <p:txBody>
          <a:bodyPr>
            <a:noAutofit/>
          </a:bodyPr>
          <a:lstStyle/>
          <a:p>
            <a:r>
              <a:rPr lang="en-US" sz="3200" b="1" dirty="0"/>
              <a:t>Performance Appraisal in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219200"/>
            <a:ext cx="6711654" cy="4800600"/>
          </a:xfrm>
        </p:spPr>
        <p:txBody>
          <a:bodyPr>
            <a:noAutofit/>
          </a:bodyPr>
          <a:lstStyle/>
          <a:p>
            <a:r>
              <a:rPr lang="en-US" sz="2400" dirty="0"/>
              <a:t>Major issue: </a:t>
            </a:r>
          </a:p>
          <a:p>
            <a:pPr lvl="1"/>
            <a:r>
              <a:rPr lang="en-US" sz="2400" dirty="0"/>
              <a:t>slacking or “social loafing”</a:t>
            </a:r>
          </a:p>
          <a:p>
            <a:r>
              <a:rPr lang="en-US" sz="2400" dirty="0"/>
              <a:t>Three ways </a:t>
            </a:r>
            <a:r>
              <a:rPr lang="en-US" sz="2400" b="1" i="1" dirty="0"/>
              <a:t>lack of individual incentives </a:t>
            </a:r>
          </a:p>
          <a:p>
            <a:pPr lvl="1"/>
            <a:r>
              <a:rPr lang="en-US" sz="2800" dirty="0"/>
              <a:t>contribute to </a:t>
            </a:r>
            <a:r>
              <a:rPr lang="en-US" sz="2800" b="1" i="1" dirty="0">
                <a:solidFill>
                  <a:srgbClr val="0070C0"/>
                </a:solidFill>
              </a:rPr>
              <a:t>social loafing</a:t>
            </a:r>
            <a:r>
              <a:rPr lang="en-US" sz="28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Free-riding </a:t>
            </a:r>
          </a:p>
          <a:p>
            <a:pPr marL="685800" lvl="2" indent="0">
              <a:buNone/>
            </a:pPr>
            <a:r>
              <a:rPr lang="en-US" sz="2400" dirty="0"/>
              <a:t>desire to benefit from others’ efforts)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Sucker effect </a:t>
            </a:r>
          </a:p>
          <a:p>
            <a:pPr marL="685800" lvl="2" indent="0">
              <a:buNone/>
            </a:pPr>
            <a:r>
              <a:rPr lang="en-US" sz="2400" dirty="0"/>
              <a:t>reduce effort to match low expectations of others)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Felt dispensability </a:t>
            </a:r>
          </a:p>
          <a:p>
            <a:pPr marL="685800" lvl="2" indent="0">
              <a:buNone/>
            </a:pPr>
            <a:r>
              <a:rPr lang="en-US" sz="2400" dirty="0"/>
              <a:t>reduce effort when able members available)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68362"/>
          </a:xfrm>
        </p:spPr>
        <p:txBody>
          <a:bodyPr>
            <a:normAutofit/>
          </a:bodyPr>
          <a:lstStyle/>
          <a:p>
            <a:r>
              <a:rPr lang="en-US" b="1" dirty="0"/>
              <a:t>Concluding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Teams </a:t>
            </a:r>
          </a:p>
          <a:p>
            <a:pPr lvl="1"/>
            <a:r>
              <a:rPr lang="en-US" sz="3600" dirty="0"/>
              <a:t>a way to cope with growing complexity of the world</a:t>
            </a:r>
          </a:p>
          <a:p>
            <a:pPr lvl="0"/>
            <a:r>
              <a:rPr lang="en-US" sz="3600" dirty="0"/>
              <a:t>Work performed by teams </a:t>
            </a:r>
          </a:p>
          <a:p>
            <a:pPr lvl="1"/>
            <a:r>
              <a:rPr lang="en-US" sz="3600" dirty="0"/>
              <a:t>requires insights into new psychological concepts</a:t>
            </a:r>
          </a:p>
          <a:p>
            <a:pPr lvl="0"/>
            <a:r>
              <a:rPr lang="en-US" sz="3600" dirty="0"/>
              <a:t> Need new concepts or to examine</a:t>
            </a:r>
          </a:p>
          <a:p>
            <a:pPr lvl="1"/>
            <a:r>
              <a:rPr lang="en-US" sz="3600" dirty="0"/>
              <a:t> validity of concepts we use about teams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rmAutofit/>
          </a:bodyPr>
          <a:lstStyle/>
          <a:p>
            <a:r>
              <a:rPr lang="en-US" sz="2800" dirty="0"/>
              <a:t>Why the use of teams is increasing.</a:t>
            </a:r>
          </a:p>
          <a:p>
            <a:r>
              <a:rPr lang="en-US" sz="2800" dirty="0"/>
              <a:t>What is meant by </a:t>
            </a:r>
            <a:r>
              <a:rPr lang="en-US" sz="2800" b="1" i="1" dirty="0"/>
              <a:t>level of analysis</a:t>
            </a:r>
            <a:r>
              <a:rPr lang="en-US" sz="2800" dirty="0"/>
              <a:t>.</a:t>
            </a:r>
          </a:p>
          <a:p>
            <a:r>
              <a:rPr lang="en-US" sz="2800" dirty="0"/>
              <a:t> </a:t>
            </a:r>
            <a:r>
              <a:rPr lang="en-US" sz="2800" i="1" dirty="0"/>
              <a:t>Concept</a:t>
            </a:r>
            <a:r>
              <a:rPr lang="en-US" sz="2800" dirty="0"/>
              <a:t> of teamwork.</a:t>
            </a:r>
          </a:p>
          <a:p>
            <a:r>
              <a:rPr lang="en-US" sz="2800" dirty="0"/>
              <a:t> Types of teams.</a:t>
            </a:r>
          </a:p>
          <a:p>
            <a:r>
              <a:rPr lang="en-US" sz="2800" dirty="0"/>
              <a:t> How teams and team members develop over time.</a:t>
            </a:r>
          </a:p>
          <a:p>
            <a:r>
              <a:rPr lang="en-US" sz="2800" dirty="0"/>
              <a:t> Structure and </a:t>
            </a:r>
            <a:r>
              <a:rPr lang="en-US" sz="2800" i="1" dirty="0"/>
              <a:t>processes</a:t>
            </a:r>
            <a:r>
              <a:rPr lang="en-US" sz="2800" dirty="0"/>
              <a:t> of teams.</a:t>
            </a:r>
          </a:p>
          <a:p>
            <a:r>
              <a:rPr lang="en-US" sz="2800" dirty="0"/>
              <a:t> How teams </a:t>
            </a:r>
            <a:r>
              <a:rPr lang="en-US" sz="2800" i="1" dirty="0"/>
              <a:t>make decisions </a:t>
            </a:r>
            <a:r>
              <a:rPr lang="en-US" sz="2800" dirty="0"/>
              <a:t>and share </a:t>
            </a:r>
            <a:r>
              <a:rPr lang="en-US" sz="2800" i="1" dirty="0"/>
              <a:t>mental models.</a:t>
            </a:r>
          </a:p>
          <a:p>
            <a:r>
              <a:rPr lang="en-US" sz="2800" dirty="0"/>
              <a:t> How personnel selection, training, and performance appraisal apply to teams.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0"/>
            <a:ext cx="7886700" cy="4881563"/>
          </a:xfrm>
        </p:spPr>
        <p:txBody>
          <a:bodyPr>
            <a:normAutofit/>
          </a:bodyPr>
          <a:lstStyle/>
          <a:p>
            <a:r>
              <a:rPr lang="en-US" sz="2800" dirty="0"/>
              <a:t>Change in traditional work structure</a:t>
            </a:r>
          </a:p>
          <a:p>
            <a:pPr lvl="1"/>
            <a:r>
              <a:rPr lang="en-US" sz="2800" dirty="0"/>
              <a:t>Role differentiation </a:t>
            </a:r>
          </a:p>
          <a:p>
            <a:pPr lvl="1"/>
            <a:r>
              <a:rPr lang="en-US" sz="2800" dirty="0"/>
              <a:t>Rapid change </a:t>
            </a:r>
          </a:p>
          <a:p>
            <a:pPr lvl="2"/>
            <a:r>
              <a:rPr lang="en-US" sz="2500" dirty="0"/>
              <a:t>necessitates organizational flexibility</a:t>
            </a:r>
          </a:p>
          <a:p>
            <a:pPr lvl="1"/>
            <a:r>
              <a:rPr lang="en-US" sz="2800" dirty="0"/>
              <a:t>Move away from </a:t>
            </a:r>
          </a:p>
          <a:p>
            <a:pPr lvl="2"/>
            <a:r>
              <a:rPr lang="en-US" sz="2500" dirty="0"/>
              <a:t>controlled structures</a:t>
            </a:r>
          </a:p>
          <a:p>
            <a:r>
              <a:rPr lang="en-US" sz="2800" dirty="0"/>
              <a:t>Issues about teams include:</a:t>
            </a:r>
          </a:p>
          <a:p>
            <a:pPr lvl="1"/>
            <a:r>
              <a:rPr lang="en-US" sz="2800" dirty="0"/>
              <a:t>Not superior across all performance indices</a:t>
            </a:r>
          </a:p>
          <a:p>
            <a:pPr lvl="1"/>
            <a:r>
              <a:rPr lang="en-US" sz="2800" dirty="0"/>
              <a:t>Not universally better at decisions </a:t>
            </a:r>
          </a:p>
          <a:p>
            <a:pPr lvl="2"/>
            <a:r>
              <a:rPr lang="en-US" sz="2500" b="1" dirty="0"/>
              <a:t>than individuals</a:t>
            </a:r>
          </a:p>
          <a:p>
            <a:pPr lvl="1"/>
            <a:r>
              <a:rPr lang="en-US" sz="2800" dirty="0"/>
              <a:t>Team halo effect (credit vs. blame)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>
            <a:normAutofit/>
          </a:bodyPr>
          <a:lstStyle/>
          <a:p>
            <a:r>
              <a:rPr lang="en-US" dirty="0"/>
              <a:t>Level of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1"/>
            <a:ext cx="7886700" cy="4881562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Shift in research emphasis is required; e.g., shift in level of analysis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Individual (micro level)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Team (</a:t>
            </a:r>
            <a:r>
              <a:rPr lang="en-US" sz="2800" dirty="0" err="1"/>
              <a:t>meso</a:t>
            </a:r>
            <a:r>
              <a:rPr lang="en-US" sz="2800" dirty="0"/>
              <a:t> level)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Organization (macro level)</a:t>
            </a:r>
          </a:p>
          <a:p>
            <a:pPr lvl="0"/>
            <a:r>
              <a:rPr lang="en-US" sz="2800" dirty="0"/>
              <a:t> Helps to disentangling </a:t>
            </a:r>
          </a:p>
          <a:p>
            <a:pPr lvl="1"/>
            <a:r>
              <a:rPr lang="en-US" sz="2500" dirty="0"/>
              <a:t>Different sources of influence on work behavior</a:t>
            </a:r>
          </a:p>
          <a:p>
            <a:pPr lvl="0"/>
            <a:r>
              <a:rPr lang="en-US" sz="2800" dirty="0"/>
              <a:t>Multi-level research and theory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Level of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354" t="32292" r="20937" b="13542"/>
          <a:stretch>
            <a:fillRect/>
          </a:stretch>
        </p:blipFill>
        <p:spPr bwMode="auto">
          <a:xfrm>
            <a:off x="990599" y="1447800"/>
            <a:ext cx="712176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Autofit/>
          </a:bodyPr>
          <a:lstStyle/>
          <a:p>
            <a:r>
              <a:rPr lang="en-US" sz="4000" dirty="0"/>
              <a:t>Defining Characteristics of Work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957763"/>
          </a:xfrm>
        </p:spPr>
        <p:txBody>
          <a:bodyPr>
            <a:normAutofit/>
          </a:bodyPr>
          <a:lstStyle/>
          <a:p>
            <a:r>
              <a:rPr lang="en-US" sz="3600" dirty="0"/>
              <a:t>Teams </a:t>
            </a:r>
            <a:r>
              <a:rPr lang="en-US" sz="3600" i="1" dirty="0"/>
              <a:t>(vs. Groups)</a:t>
            </a:r>
          </a:p>
          <a:p>
            <a:pPr lvl="1"/>
            <a:r>
              <a:rPr lang="en-US" sz="3600" dirty="0"/>
              <a:t>Identifiable membership</a:t>
            </a:r>
          </a:p>
          <a:p>
            <a:pPr lvl="1"/>
            <a:r>
              <a:rPr lang="en-US" sz="3600" dirty="0"/>
              <a:t>Identifiable task(s)</a:t>
            </a:r>
          </a:p>
          <a:p>
            <a:pPr lvl="1"/>
            <a:r>
              <a:rPr lang="en-US" sz="3600" dirty="0"/>
              <a:t>Interdependence</a:t>
            </a:r>
          </a:p>
          <a:p>
            <a:pPr lvl="2"/>
            <a:r>
              <a:rPr lang="en-US" sz="3600" i="1" dirty="0"/>
              <a:t>Regular Interpersonal interaction</a:t>
            </a:r>
          </a:p>
          <a:p>
            <a:pPr lvl="1"/>
            <a:r>
              <a:rPr lang="en-US" sz="3600" dirty="0"/>
              <a:t>Whole is greater than the sum of the parts - </a:t>
            </a:r>
            <a:r>
              <a:rPr lang="en-US" sz="3600" i="1" dirty="0"/>
              <a:t>Creates synergy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808037"/>
          </a:xfrm>
        </p:spPr>
        <p:txBody>
          <a:bodyPr>
            <a:noAutofit/>
          </a:bodyPr>
          <a:lstStyle/>
          <a:p>
            <a:r>
              <a:rPr lang="en-US" sz="4000" dirty="0"/>
              <a:t>Principles of Teamwork (five)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84237"/>
            <a:ext cx="8001000" cy="5287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Teamwork involves </a:t>
            </a:r>
            <a:r>
              <a:rPr lang="en-US" sz="2800" b="1" i="1" dirty="0"/>
              <a:t>members</a:t>
            </a:r>
            <a:r>
              <a:rPr lang="en-US" sz="2800" dirty="0"/>
              <a:t> who: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800" u="sng" dirty="0"/>
              <a:t>1</a:t>
            </a:r>
            <a:r>
              <a:rPr lang="en-US" sz="2800" dirty="0"/>
              <a:t>: provide and accept feedback</a:t>
            </a:r>
          </a:p>
          <a:p>
            <a:pPr lvl="1"/>
            <a:endParaRPr lang="en-US" sz="2800" dirty="0"/>
          </a:p>
          <a:p>
            <a:pPr lvl="1"/>
            <a:r>
              <a:rPr lang="en-US" sz="2800" u="sng" dirty="0"/>
              <a:t>2</a:t>
            </a:r>
            <a:r>
              <a:rPr lang="en-US" sz="2800" dirty="0"/>
              <a:t>: are willing, prepared, and back each other up</a:t>
            </a:r>
          </a:p>
          <a:p>
            <a:pPr lvl="1"/>
            <a:endParaRPr lang="en-US" sz="2800" dirty="0"/>
          </a:p>
          <a:p>
            <a:pPr lvl="1"/>
            <a:r>
              <a:rPr lang="en-US" sz="2800" u="sng" dirty="0"/>
              <a:t>3</a:t>
            </a:r>
            <a:r>
              <a:rPr lang="en-US" sz="2800" dirty="0"/>
              <a:t>: collectively view themselves as a group </a:t>
            </a:r>
          </a:p>
          <a:p>
            <a:pPr lvl="2"/>
            <a:r>
              <a:rPr lang="en-US" sz="2500" dirty="0"/>
              <a:t>whose success depends on their </a:t>
            </a:r>
            <a:r>
              <a:rPr lang="en-US" sz="2500" i="1" dirty="0"/>
              <a:t>interaction</a:t>
            </a:r>
          </a:p>
          <a:p>
            <a:pPr lvl="2"/>
            <a:endParaRPr lang="en-US" sz="2500" i="1" dirty="0"/>
          </a:p>
          <a:p>
            <a:pPr lvl="1"/>
            <a:r>
              <a:rPr lang="en-US" sz="2800" u="sng" dirty="0"/>
              <a:t>4</a:t>
            </a:r>
            <a:r>
              <a:rPr lang="en-US" sz="2800" dirty="0"/>
              <a:t>: foster within-team </a:t>
            </a:r>
            <a:r>
              <a:rPr lang="en-US" sz="2800" i="1" dirty="0"/>
              <a:t>interdependence</a:t>
            </a:r>
          </a:p>
          <a:p>
            <a:pPr lvl="1"/>
            <a:endParaRPr lang="en-US" sz="2800" i="1" dirty="0"/>
          </a:p>
          <a:p>
            <a:pPr lvl="1"/>
            <a:r>
              <a:rPr lang="en-US" sz="2800" u="sng" dirty="0"/>
              <a:t>5</a:t>
            </a:r>
            <a:r>
              <a:rPr lang="en-US" sz="2800" dirty="0"/>
              <a:t>: have leaders who serve as models for the others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/>
          <a:lstStyle/>
          <a:p>
            <a:r>
              <a:rPr lang="en-US" dirty="0"/>
              <a:t>Types of Teams </a:t>
            </a:r>
            <a:r>
              <a:rPr lang="en-US" b="1" i="1" dirty="0"/>
              <a:t>(understand these)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49577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Many types of teams/ways to categorize them</a:t>
            </a:r>
          </a:p>
          <a:p>
            <a:r>
              <a:rPr lang="en-US" sz="2800" dirty="0"/>
              <a:t>Types:</a:t>
            </a:r>
          </a:p>
          <a:p>
            <a:pPr lvl="1"/>
            <a:r>
              <a:rPr lang="en-US" sz="2800" b="1" dirty="0">
                <a:solidFill>
                  <a:srgbClr val="00B050"/>
                </a:solidFill>
              </a:rPr>
              <a:t>Problem resolution:</a:t>
            </a:r>
          </a:p>
          <a:p>
            <a:pPr lvl="2"/>
            <a:r>
              <a:rPr lang="en-US" sz="2500" dirty="0"/>
              <a:t> consistent, high-trust focus on </a:t>
            </a:r>
            <a:r>
              <a:rPr lang="en-US" sz="2500" b="1" i="1" dirty="0"/>
              <a:t>solving problems</a:t>
            </a:r>
          </a:p>
          <a:p>
            <a:pPr lvl="1"/>
            <a:r>
              <a:rPr lang="en-US" sz="2800" b="1" dirty="0">
                <a:solidFill>
                  <a:srgbClr val="00B050"/>
                </a:solidFill>
              </a:rPr>
              <a:t>Creative:</a:t>
            </a:r>
          </a:p>
          <a:p>
            <a:pPr lvl="2"/>
            <a:r>
              <a:rPr lang="en-US" sz="2500" dirty="0"/>
              <a:t> develop new product or service</a:t>
            </a:r>
          </a:p>
          <a:p>
            <a:pPr lvl="1"/>
            <a:r>
              <a:rPr lang="en-US" sz="2800" b="1" dirty="0">
                <a:solidFill>
                  <a:srgbClr val="00B050"/>
                </a:solidFill>
              </a:rPr>
              <a:t>Tactical: </a:t>
            </a:r>
          </a:p>
          <a:p>
            <a:pPr lvl="2"/>
            <a:r>
              <a:rPr lang="en-US" sz="2500" dirty="0"/>
              <a:t>execute well-defined plan</a:t>
            </a:r>
          </a:p>
          <a:p>
            <a:pPr lvl="1"/>
            <a:r>
              <a:rPr lang="en-US" sz="2800" b="1" i="1" dirty="0">
                <a:solidFill>
                  <a:srgbClr val="00B050"/>
                </a:solidFill>
              </a:rPr>
              <a:t>Ad hoc</a:t>
            </a:r>
            <a:r>
              <a:rPr lang="en-US" sz="2800" b="1" dirty="0">
                <a:solidFill>
                  <a:srgbClr val="00B050"/>
                </a:solidFill>
              </a:rPr>
              <a:t>: </a:t>
            </a:r>
            <a:r>
              <a:rPr lang="en-US" sz="2800" b="1" i="1" dirty="0"/>
              <a:t>(definite end!)</a:t>
            </a:r>
          </a:p>
          <a:p>
            <a:pPr lvl="2"/>
            <a:r>
              <a:rPr lang="en-US" sz="2500" dirty="0"/>
              <a:t>limited life-span problem-resolution/tactical team</a:t>
            </a:r>
          </a:p>
          <a:p>
            <a:pPr lvl="1"/>
            <a:r>
              <a:rPr lang="en-US" sz="2800" b="1" dirty="0">
                <a:solidFill>
                  <a:srgbClr val="00B050"/>
                </a:solidFill>
              </a:rPr>
              <a:t>Virtual:</a:t>
            </a:r>
            <a:r>
              <a:rPr lang="en-US" sz="2800" dirty="0"/>
              <a:t> </a:t>
            </a:r>
          </a:p>
          <a:p>
            <a:pPr lvl="2"/>
            <a:r>
              <a:rPr lang="en-US" sz="2500" dirty="0"/>
              <a:t>interact </a:t>
            </a:r>
            <a:r>
              <a:rPr lang="en-US" sz="2500" b="1" dirty="0"/>
              <a:t>electronically </a:t>
            </a:r>
          </a:p>
          <a:p>
            <a:r>
              <a:rPr lang="en-US" sz="2800" dirty="0"/>
              <a:t>Multi-team Systems: Teams of teams</a:t>
            </a:r>
          </a:p>
          <a:p>
            <a:pPr lvl="0"/>
            <a:endParaRPr lang="en-US" sz="2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>
                <a:solidFill>
                  <a:srgbClr val="000308"/>
                </a:solidFill>
              </a:rPr>
              <a:t>Psychology Applied to Work®</a:t>
            </a:r>
            <a:endParaRPr lang="en-US" dirty="0">
              <a:solidFill>
                <a:srgbClr val="00030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BC164-5629-4DC4-B532-EE8A11D0E07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123B8-FDDB-AAB1-6A73-5B496F48D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1410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Synchronous </a:t>
            </a:r>
            <a:br>
              <a:rPr lang="en-US" sz="3600" b="1" dirty="0"/>
            </a:br>
            <a:r>
              <a:rPr lang="en-US" sz="3600" b="1" dirty="0"/>
              <a:t>vs. 	 </a:t>
            </a:r>
            <a:br>
              <a:rPr lang="en-US" sz="3600" b="1" dirty="0"/>
            </a:br>
            <a:r>
              <a:rPr lang="en-US" sz="3600" b="1" dirty="0"/>
              <a:t>Asynchronous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6D035-0AE6-9CB5-21C2-4F1155E0D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757571"/>
            <a:ext cx="8178799" cy="4963904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00B050"/>
                </a:solidFill>
              </a:rPr>
              <a:t>What’s the difference?</a:t>
            </a:r>
          </a:p>
          <a:p>
            <a:pPr marL="0" indent="0">
              <a:buNone/>
            </a:pPr>
            <a:r>
              <a:rPr lang="en-US" sz="3600" b="1" i="1" dirty="0">
                <a:solidFill>
                  <a:srgbClr val="00B050"/>
                </a:solidFill>
              </a:rPr>
              <a:t>	</a:t>
            </a:r>
            <a:r>
              <a:rPr lang="en-US" sz="4000" b="1" i="1" dirty="0">
                <a:solidFill>
                  <a:srgbClr val="00B050"/>
                </a:solidFill>
              </a:rPr>
              <a:t>Correct!</a:t>
            </a:r>
          </a:p>
          <a:p>
            <a:pPr marL="0" indent="0">
              <a:buNone/>
            </a:pPr>
            <a:r>
              <a:rPr lang="en-US" sz="3600" b="1" dirty="0"/>
              <a:t>Synchronous – in “real time”</a:t>
            </a:r>
          </a:p>
          <a:p>
            <a:pPr marL="0" indent="0">
              <a:buNone/>
            </a:pPr>
            <a:r>
              <a:rPr lang="en-US" sz="3600" b="1" dirty="0"/>
              <a:t>	phone, video, in-person (maybe txt)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Asynchronous – not “real time”</a:t>
            </a:r>
          </a:p>
          <a:p>
            <a:pPr marL="0" indent="0">
              <a:buNone/>
            </a:pPr>
            <a:r>
              <a:rPr lang="en-US" sz="3600" b="1" i="1" dirty="0"/>
              <a:t>	(doesn’t need scheduling)</a:t>
            </a:r>
          </a:p>
          <a:p>
            <a:pPr marL="0" indent="0">
              <a:buNone/>
            </a:pPr>
            <a:r>
              <a:rPr lang="en-US" sz="3600" b="1" i="1" dirty="0">
                <a:solidFill>
                  <a:srgbClr val="00B050"/>
                </a:solidFill>
              </a:rPr>
              <a:t>	Which do you like better?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2D4C6-0C37-194B-14DF-ACE5D128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60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Psychology Applied to Work®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6ECFB-D93E-3B7E-0E05-80B614D2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B7BC164-5629-4DC4-B532-EE8A11D0E078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6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858</Words>
  <Application>Microsoft Office PowerPoint</Application>
  <PresentationFormat>On-screen Show (4:3)</PresentationFormat>
  <Paragraphs>184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Office Theme</vt:lpstr>
      <vt:lpstr>Chapter 9</vt:lpstr>
      <vt:lpstr>Learning Objectives</vt:lpstr>
      <vt:lpstr>Overview</vt:lpstr>
      <vt:lpstr>Level of Analysis</vt:lpstr>
      <vt:lpstr>Level of Analysis</vt:lpstr>
      <vt:lpstr>Defining Characteristics of Work Teams</vt:lpstr>
      <vt:lpstr>Principles of Teamwork (five)</vt:lpstr>
      <vt:lpstr>Types of Teams (understand these)</vt:lpstr>
      <vt:lpstr>Synchronous  vs.    Asynchronous </vt:lpstr>
      <vt:lpstr>Team Life Cycle (Tuckman &amp; Jenson, ‘77)</vt:lpstr>
      <vt:lpstr>Team Structure - Roles (Belbin, ‘81)</vt:lpstr>
      <vt:lpstr>Team Structure (cont’d)</vt:lpstr>
      <vt:lpstr>Team Cognition</vt:lpstr>
      <vt:lpstr>Team Cognition (cont’d) (Janis, ‘77)</vt:lpstr>
      <vt:lpstr>Team Cognition (cont’d)</vt:lpstr>
      <vt:lpstr>Training for Teams</vt:lpstr>
      <vt:lpstr>Performance Appraisal in Teams</vt:lpstr>
      <vt:lpstr>Concluding Comments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Tori</dc:creator>
  <cp:lastModifiedBy>Thomas Mitchell</cp:lastModifiedBy>
  <cp:revision>33</cp:revision>
  <dcterms:created xsi:type="dcterms:W3CDTF">2015-01-15T05:01:53Z</dcterms:created>
  <dcterms:modified xsi:type="dcterms:W3CDTF">2022-12-02T16:49:35Z</dcterms:modified>
</cp:coreProperties>
</file>