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jpeg"/>
  <Override PartName="/ppt/media/image7.jpg" ContentType="image/jpeg"/>
  <Override PartName="/ppt/media/image9.jpg" ContentType="image/jpeg"/>
  <Override PartName="/ppt/notesSlides/notesSlide1.xml" ContentType="application/vnd.openxmlformats-officedocument.presentationml.notesSlide+xml"/>
  <Override PartName="/ppt/media/image33.jpg" ContentType="image/jpeg"/>
  <Override PartName="/ppt/media/image35.jpg" ContentType="image/jpeg"/>
  <Override PartName="/ppt/media/image43.jpg" ContentType="image/jpeg"/>
  <Override PartName="/ppt/media/image49.jpg" ContentType="image/jpeg"/>
  <Override PartName="/ppt/media/image5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6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858" r:id="rId6"/>
    <p:sldId id="257" r:id="rId7"/>
    <p:sldId id="258" r:id="rId8"/>
    <p:sldId id="259" r:id="rId9"/>
    <p:sldId id="857" r:id="rId10"/>
    <p:sldId id="276" r:id="rId11"/>
    <p:sldId id="261" r:id="rId12"/>
    <p:sldId id="262" r:id="rId13"/>
    <p:sldId id="263" r:id="rId14"/>
    <p:sldId id="264" r:id="rId15"/>
    <p:sldId id="859" r:id="rId16"/>
    <p:sldId id="860" r:id="rId17"/>
    <p:sldId id="266" r:id="rId18"/>
    <p:sldId id="267" r:id="rId19"/>
    <p:sldId id="268" r:id="rId20"/>
    <p:sldId id="854" r:id="rId21"/>
    <p:sldId id="856" r:id="rId22"/>
    <p:sldId id="861" r:id="rId23"/>
    <p:sldId id="864" r:id="rId24"/>
    <p:sldId id="863" r:id="rId25"/>
    <p:sldId id="273" r:id="rId26"/>
    <p:sldId id="272" r:id="rId27"/>
    <p:sldId id="274" r:id="rId2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fgren, Kimberly [USA]" initials="LK[" lastIdx="5" clrIdx="0">
    <p:extLst>
      <p:ext uri="{19B8F6BF-5375-455C-9EA6-DF929625EA0E}">
        <p15:presenceInfo xmlns:p15="http://schemas.microsoft.com/office/powerpoint/2012/main" userId="S::580041@bah.com::dca5c675-6342-45eb-9579-731b5105b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EC3"/>
    <a:srgbClr val="52BDC6"/>
    <a:srgbClr val="4CA6AF"/>
    <a:srgbClr val="4D9AA1"/>
    <a:srgbClr val="4D9DA2"/>
    <a:srgbClr val="BAD536"/>
    <a:srgbClr val="1B384B"/>
    <a:srgbClr val="00A6B6"/>
    <a:srgbClr val="72A9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" y="4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A81A-002B-4247-AE2F-E207FD6EE5D5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74775-F6E1-5A48-B891-87340820D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9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would you talk to?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3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6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74775-F6E1-5A48-B891-87340820DC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6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8895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6472296" y="1550021"/>
            <a:ext cx="4881504" cy="46269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 </a:t>
            </a:r>
          </a:p>
          <a:p>
            <a:pPr lvl="3"/>
            <a:r>
              <a:rPr lang="en-US"/>
              <a:t>Level 4 is an optional subhead</a:t>
            </a:r>
          </a:p>
          <a:p>
            <a:pPr lvl="4"/>
            <a:r>
              <a:rPr lang="en-US"/>
              <a:t>Level 5 is an optional short description. 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EACE6E22-E655-5947-A8B4-6F095FBA2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Booz Allen Hamilton Internal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83477" y="1550021"/>
            <a:ext cx="4796211" cy="4626943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Level 1 is used for body text. The bullet is optional and may be removed. </a:t>
            </a:r>
            <a:br>
              <a:rPr lang="en-US"/>
            </a:br>
            <a:r>
              <a:rPr lang="en-US"/>
              <a:t>Click “indent more” to access additional text styles.</a:t>
            </a:r>
          </a:p>
          <a:p>
            <a:pPr lvl="1"/>
            <a:r>
              <a:rPr lang="en-US"/>
              <a:t>Second level is a nested text bullet</a:t>
            </a:r>
          </a:p>
          <a:p>
            <a:pPr lvl="2"/>
            <a:r>
              <a:rPr lang="en-US"/>
              <a:t>Third level is a nested text bullet. </a:t>
            </a:r>
          </a:p>
          <a:p>
            <a:pPr lvl="3"/>
            <a:r>
              <a:rPr lang="en-US"/>
              <a:t>Level 4 is an optional subhead</a:t>
            </a:r>
          </a:p>
          <a:p>
            <a:pPr lvl="4"/>
            <a:r>
              <a:rPr lang="en-US"/>
              <a:t>Level 5 is an optional short description. </a:t>
            </a:r>
          </a:p>
          <a:p>
            <a:pPr lvl="5"/>
            <a:r>
              <a:rPr lang="en-US"/>
              <a:t>Level 6 is used for source information or footnotes.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5637007" y="6446664"/>
            <a:ext cx="11044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910514"/>
            <a:ext cx="2458720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DDB29"/>
                </a:solidFill>
                <a:latin typeface="Oswald"/>
                <a:cs typeface="Oswa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hyperlink" Target="https://www.youtube.com/watch?v=nBPrST3rcgQ" TargetMode="External"/><Relationship Id="rId7" Type="http://schemas.openxmlformats.org/officeDocument/2006/relationships/image" Target="../media/image38.em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11" Type="http://schemas.openxmlformats.org/officeDocument/2006/relationships/image" Target="../media/image42.emf"/><Relationship Id="rId5" Type="http://schemas.openxmlformats.org/officeDocument/2006/relationships/image" Target="../media/image37.png"/><Relationship Id="rId10" Type="http://schemas.openxmlformats.org/officeDocument/2006/relationships/image" Target="../media/image41.emf"/><Relationship Id="rId4" Type="http://schemas.openxmlformats.org/officeDocument/2006/relationships/image" Target="../media/image36.png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YO4dd0VP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emf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DF25D5-AC00-024F-B87B-385F7EB94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15"/>
            <a:ext cx="12192572" cy="606450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F6BDC15-061D-0C46-82F6-637E5362DEF9}"/>
              </a:ext>
            </a:extLst>
          </p:cNvPr>
          <p:cNvSpPr/>
          <p:nvPr/>
        </p:nvSpPr>
        <p:spPr>
          <a:xfrm>
            <a:off x="685800" y="3581400"/>
            <a:ext cx="54102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spc="-5" dirty="0">
                <a:solidFill>
                  <a:srgbClr val="FFFFFF"/>
                </a:solidFill>
                <a:latin typeface="Oswald"/>
                <a:cs typeface="Oswald"/>
              </a:rPr>
              <a:t>BOOZ ALLEN:</a:t>
            </a:r>
            <a:br>
              <a:rPr lang="en-US" sz="4500" spc="-5" dirty="0">
                <a:solidFill>
                  <a:srgbClr val="FFFFFF"/>
                </a:solidFill>
                <a:latin typeface="Oswald"/>
                <a:cs typeface="Oswald"/>
              </a:rPr>
            </a:br>
            <a:r>
              <a:rPr lang="en-US" sz="4500" b="1" spc="-5" dirty="0">
                <a:solidFill>
                  <a:srgbClr val="BAD536"/>
                </a:solidFill>
                <a:latin typeface="Oswald"/>
                <a:cs typeface="Oswald"/>
              </a:rPr>
              <a:t>EMPOWER CHANGE WITH US</a:t>
            </a:r>
            <a:endParaRPr lang="en-US" sz="4500" b="1" dirty="0">
              <a:solidFill>
                <a:srgbClr val="BAD536"/>
              </a:solidFill>
            </a:endParaRPr>
          </a:p>
        </p:txBody>
      </p:sp>
      <p:sp>
        <p:nvSpPr>
          <p:cNvPr id="48" name="Date">
            <a:extLst>
              <a:ext uri="{FF2B5EF4-FFF2-40B4-BE49-F238E27FC236}">
                <a16:creationId xmlns:a16="http://schemas.microsoft.com/office/drawing/2014/main" id="{9905B96D-D2B9-5243-B3CA-71240FE45858}"/>
              </a:ext>
            </a:extLst>
          </p:cNvPr>
          <p:cNvSpPr txBox="1">
            <a:spLocks/>
          </p:cNvSpPr>
          <p:nvPr/>
        </p:nvSpPr>
        <p:spPr>
          <a:xfrm>
            <a:off x="722870" y="5791200"/>
            <a:ext cx="4070747" cy="346075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kern="0">
                <a:solidFill>
                  <a:schemeClr val="bg1"/>
                </a:solidFill>
              </a:rPr>
              <a:t>Fall 2019</a:t>
            </a:r>
          </a:p>
        </p:txBody>
      </p:sp>
      <p:pic>
        <p:nvPicPr>
          <p:cNvPr id="49" name="Booz Allen Tagline" descr="Consulting | Analytics | Digital Solutions | Engineering | Cyber">
            <a:extLst>
              <a:ext uri="{FF2B5EF4-FFF2-40B4-BE49-F238E27FC236}">
                <a16:creationId xmlns:a16="http://schemas.microsoft.com/office/drawing/2014/main" id="{2A862D82-00A7-FE45-A212-3E35DED03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6601819"/>
            <a:ext cx="3581400" cy="92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4407D-773C-534F-9626-172ACEE036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74" b="50000"/>
          <a:stretch/>
        </p:blipFill>
        <p:spPr>
          <a:xfrm>
            <a:off x="4152375" y="5154077"/>
            <a:ext cx="1364112" cy="12742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EF3F5174-7555-E24D-8D16-7BEF1713694C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1083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247900" cy="8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pc="165" dirty="0"/>
              <a:t>COMMUNITY  </a:t>
            </a:r>
            <a:r>
              <a:rPr spc="140" dirty="0"/>
              <a:t>IMPACT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556954"/>
            <a:ext cx="2726690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Through 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corporate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contributions,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bono consulting,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a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culture  of volunteerism,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we proudly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support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programs related to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health, military families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veterans, STEM careers, education,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community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resilience.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5417B0F-B17A-AA4A-B751-3033D7991EA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59819DB-951D-E840-813B-7116461AA067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2E0DF5-6D86-0E4C-8814-0D8D3CEA5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24" name="object 9">
            <a:extLst>
              <a:ext uri="{FF2B5EF4-FFF2-40B4-BE49-F238E27FC236}">
                <a16:creationId xmlns:a16="http://schemas.microsoft.com/office/drawing/2014/main" id="{8B0778AA-7293-E14E-BBC6-787AF70E6858}"/>
              </a:ext>
            </a:extLst>
          </p:cNvPr>
          <p:cNvSpPr/>
          <p:nvPr/>
        </p:nvSpPr>
        <p:spPr>
          <a:xfrm>
            <a:off x="9602435" y="994645"/>
            <a:ext cx="488622" cy="488622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solidFill>
                <a:srgbClr val="1B384B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75A8D0-7132-334D-B87F-5F2D129FDA63}"/>
              </a:ext>
            </a:extLst>
          </p:cNvPr>
          <p:cNvSpPr/>
          <p:nvPr/>
        </p:nvSpPr>
        <p:spPr>
          <a:xfrm>
            <a:off x="9506820" y="1484339"/>
            <a:ext cx="2124348" cy="4577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sz="1400" dirty="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"Volunteering ultimately comes down to three things: promoting positive energy, investing in our communities, and empowering people. If my time, </a:t>
            </a:r>
            <a:r>
              <a:rPr lang="en-US" sz="1400" dirty="0" err="1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wo`rds</a:t>
            </a:r>
            <a:r>
              <a:rPr lang="en-US" sz="1400" dirty="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, or interactions can create an environment that encourages someone else to feel like they have the power to grow or to positively impact someone else's life then I am doing my part.”–-- Brittany Hart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D9ACAB-627B-8D45-92AC-66D7BEF584F6}"/>
              </a:ext>
            </a:extLst>
          </p:cNvPr>
          <p:cNvSpPr/>
          <p:nvPr/>
        </p:nvSpPr>
        <p:spPr>
          <a:xfrm>
            <a:off x="9549173" y="532769"/>
            <a:ext cx="604513" cy="141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lang="en-US" sz="6500" b="1" dirty="0">
                <a:solidFill>
                  <a:schemeClr val="bg1"/>
                </a:solidFill>
                <a:latin typeface="Oswald" panose="02000503000000000000" pitchFamily="2" charset="0"/>
                <a:cs typeface="Calibri"/>
              </a:rPr>
              <a:t>“</a:t>
            </a:r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AF0617A8-B2A4-B248-9309-A3E97CB13929}"/>
              </a:ext>
            </a:extLst>
          </p:cNvPr>
          <p:cNvSpPr txBox="1"/>
          <p:nvPr/>
        </p:nvSpPr>
        <p:spPr>
          <a:xfrm>
            <a:off x="3850630" y="4014327"/>
            <a:ext cx="445392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b="1" spc="15">
                <a:solidFill>
                  <a:srgbClr val="1B384B"/>
                </a:solidFill>
                <a:latin typeface="Oswald"/>
                <a:cs typeface="Oswald"/>
              </a:rPr>
              <a:t>How to contribute? That’s up to you! </a:t>
            </a:r>
            <a:endParaRPr lang="en-US" sz="2000">
              <a:solidFill>
                <a:srgbClr val="1B384B"/>
              </a:solidFill>
              <a:latin typeface="Oswald"/>
              <a:cs typeface="Oswald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BA584884-BFA0-224C-AF58-0C90114AC5AF}"/>
              </a:ext>
            </a:extLst>
          </p:cNvPr>
          <p:cNvSpPr txBox="1"/>
          <p:nvPr/>
        </p:nvSpPr>
        <p:spPr>
          <a:xfrm>
            <a:off x="3850630" y="4953168"/>
            <a:ext cx="4453922" cy="6122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200" i="1">
                <a:solidFill>
                  <a:srgbClr val="263746"/>
                </a:solidFill>
                <a:latin typeface="Georgia" panose="02040502050405020303" pitchFamily="18" charset="0"/>
                <a:cs typeface="Calibri"/>
              </a:rPr>
              <a:t>Guided by strong values and a spirit of service, we reach beyond office walls to strengthen and enrich the communities where we live and work.</a:t>
            </a:r>
            <a:endParaRPr sz="1200" i="1">
              <a:solidFill>
                <a:srgbClr val="263746"/>
              </a:solidFill>
              <a:latin typeface="Georgia" panose="02040502050405020303" pitchFamily="18" charset="0"/>
              <a:cs typeface="Calibri"/>
            </a:endParaRPr>
          </a:p>
        </p:txBody>
      </p:sp>
      <p:sp>
        <p:nvSpPr>
          <p:cNvPr id="30" name="object 12">
            <a:extLst>
              <a:ext uri="{FF2B5EF4-FFF2-40B4-BE49-F238E27FC236}">
                <a16:creationId xmlns:a16="http://schemas.microsoft.com/office/drawing/2014/main" id="{0AA0F723-69AB-B54B-A12F-423A5FAFCC97}"/>
              </a:ext>
            </a:extLst>
          </p:cNvPr>
          <p:cNvSpPr txBox="1"/>
          <p:nvPr/>
        </p:nvSpPr>
        <p:spPr>
          <a:xfrm>
            <a:off x="3850631" y="4397302"/>
            <a:ext cx="5188753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15">
                <a:solidFill>
                  <a:srgbClr val="00A6B6"/>
                </a:solidFill>
                <a:latin typeface="Oswald"/>
                <a:cs typeface="Oswald"/>
              </a:rPr>
              <a:t>Through our Booz Allen Cares program, employees can find and share volunteer opportunities, apply for grants, record service hours, and more.  </a:t>
            </a:r>
            <a:endParaRPr lang="en-US" sz="1400">
              <a:solidFill>
                <a:srgbClr val="00A6B6"/>
              </a:solidFill>
              <a:latin typeface="Oswald"/>
              <a:cs typeface="Oswald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B0DB5AF-4BE6-054C-B12A-D6F6FCBE0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10081" r="-61" b="14926"/>
          <a:stretch/>
        </p:blipFill>
        <p:spPr>
          <a:xfrm>
            <a:off x="3347334" y="494599"/>
            <a:ext cx="10573356" cy="59281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n award ceremony">
            <a:extLst>
              <a:ext uri="{FF2B5EF4-FFF2-40B4-BE49-F238E27FC236}">
                <a16:creationId xmlns:a16="http://schemas.microsoft.com/office/drawing/2014/main" id="{30B65F39-5115-E641-AED5-C7DD7F3CD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1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499" y="910514"/>
            <a:ext cx="2461895" cy="8591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3200"/>
              </a:lnSpc>
              <a:spcBef>
                <a:spcPts val="340"/>
              </a:spcBef>
            </a:pPr>
            <a:r>
              <a:rPr spc="114" dirty="0">
                <a:solidFill>
                  <a:srgbClr val="263746"/>
                </a:solidFill>
              </a:rPr>
              <a:t>AWARDS </a:t>
            </a:r>
            <a:r>
              <a:rPr spc="165" dirty="0">
                <a:solidFill>
                  <a:srgbClr val="263746"/>
                </a:solidFill>
              </a:rPr>
              <a:t>AND  </a:t>
            </a:r>
            <a:r>
              <a:rPr spc="165" dirty="0"/>
              <a:t>RECOGNITION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99754"/>
            <a:ext cx="2461895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5104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Industry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peers,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analysts,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media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have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recognized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us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client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service,</a:t>
            </a:r>
            <a:r>
              <a:rPr sz="1500" spc="-5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innovation,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company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culture, social</a:t>
            </a:r>
            <a:r>
              <a:rPr sz="1500" spc="-1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impact,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commitment to diversity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inclusion. Accolades  include: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57690" y="1722564"/>
            <a:ext cx="2239010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FORBES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#21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Best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Employers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for</a:t>
            </a:r>
            <a:r>
              <a:rPr sz="1200" i="1" spc="-8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Women;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#1 in DC</a:t>
            </a:r>
            <a:r>
              <a:rPr sz="1200" i="1" spc="-1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Area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0652" y="1722564"/>
            <a:ext cx="2067560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25">
                <a:solidFill>
                  <a:srgbClr val="263746"/>
                </a:solidFill>
                <a:latin typeface="Oswald"/>
                <a:cs typeface="Oswald"/>
              </a:rPr>
              <a:t>VAULT</a:t>
            </a:r>
            <a:r>
              <a:rPr sz="2300" spc="-3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10">
                <a:solidFill>
                  <a:srgbClr val="263746"/>
                </a:solidFill>
                <a:latin typeface="Oswald"/>
                <a:cs typeface="Oswald"/>
              </a:rPr>
              <a:t>MAGAZINE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#1 in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Public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Sector</a:t>
            </a:r>
            <a:r>
              <a:rPr sz="1200" i="1" spc="-8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Consulting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9718" y="1722564"/>
            <a:ext cx="2619375" cy="7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5" dirty="0">
                <a:solidFill>
                  <a:srgbClr val="263746"/>
                </a:solidFill>
                <a:latin typeface="Oswald"/>
                <a:cs typeface="Oswald"/>
              </a:rPr>
              <a:t>INDEED.COM</a:t>
            </a:r>
            <a:endParaRPr lang="en-US"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#23 of 50 Top-rated Workplaces;</a:t>
            </a:r>
          </a:p>
          <a:p>
            <a:pPr marL="12700">
              <a:lnSpc>
                <a:spcPts val="1410"/>
              </a:lnSpc>
            </a:pP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#13 Best Work/Life Balance, 2019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879718" y="3897816"/>
            <a:ext cx="2420620" cy="375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DISABILITY</a:t>
            </a:r>
            <a:r>
              <a:rPr sz="2300" spc="-3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EQUALITY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9718" y="4572956"/>
            <a:ext cx="1193039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130" dirty="0">
                <a:solidFill>
                  <a:srgbClr val="263746"/>
                </a:solidFill>
                <a:latin typeface="Oswald"/>
                <a:cs typeface="Oswald"/>
              </a:rPr>
              <a:t>INDEX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100%</a:t>
            </a:r>
            <a:r>
              <a:rPr sz="1200" i="1" spc="-100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Score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57690" y="4122202"/>
            <a:ext cx="1588135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5" dirty="0">
                <a:solidFill>
                  <a:srgbClr val="263746"/>
                </a:solidFill>
                <a:latin typeface="Oswald"/>
                <a:cs typeface="Oswald"/>
              </a:rPr>
              <a:t>CAREERS</a:t>
            </a:r>
            <a:r>
              <a:rPr sz="2300" spc="-6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 dirty="0">
                <a:solidFill>
                  <a:srgbClr val="263746"/>
                </a:solidFill>
                <a:latin typeface="Oswald"/>
                <a:cs typeface="Oswald"/>
              </a:rPr>
              <a:t>AND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43844" y="4816276"/>
            <a:ext cx="1570990" cy="551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10" dirty="0">
                <a:solidFill>
                  <a:srgbClr val="263746"/>
                </a:solidFill>
                <a:latin typeface="Oswald"/>
                <a:cs typeface="Oswald"/>
              </a:rPr>
              <a:t>DISABLED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#10 </a:t>
            </a:r>
            <a:r>
              <a:rPr sz="1200" i="1" dirty="0">
                <a:solidFill>
                  <a:srgbClr val="263746"/>
                </a:solidFill>
                <a:latin typeface="Georgia"/>
                <a:cs typeface="Georgia"/>
              </a:rPr>
              <a:t>Top </a:t>
            </a: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50</a:t>
            </a:r>
            <a:r>
              <a:rPr sz="1200" i="1" spc="-8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 spc="-5" dirty="0">
                <a:solidFill>
                  <a:srgbClr val="263746"/>
                </a:solidFill>
                <a:latin typeface="Georgia"/>
                <a:cs typeface="Georgia"/>
              </a:rPr>
              <a:t>Employers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04452" y="3821616"/>
            <a:ext cx="2923917" cy="3661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300" spc="130" dirty="0">
                <a:solidFill>
                  <a:srgbClr val="263746"/>
                </a:solidFill>
                <a:latin typeface="Oswald"/>
                <a:cs typeface="Oswald"/>
              </a:rPr>
              <a:t>HUMAN RIGHTS</a:t>
            </a:r>
            <a:endParaRPr sz="2300" dirty="0">
              <a:latin typeface="Oswald"/>
              <a:cs typeface="Oswa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04452" y="4174176"/>
            <a:ext cx="2330705" cy="10765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10" dirty="0">
                <a:solidFill>
                  <a:srgbClr val="263746"/>
                </a:solidFill>
                <a:latin typeface="Oswald"/>
                <a:cs typeface="Oswald"/>
              </a:rPr>
              <a:t>CAMPAIGN</a:t>
            </a:r>
            <a:endParaRPr sz="2300" dirty="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100%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score on the Corporate</a:t>
            </a:r>
            <a:r>
              <a:rPr lang="en-US" sz="1200" i="1" spc="-4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Equality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Index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on policies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and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practices related to 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LGBTQ </a:t>
            </a:r>
            <a:r>
              <a:rPr lang="en-US" sz="1200" i="1" spc="-5" dirty="0">
                <a:solidFill>
                  <a:srgbClr val="263746"/>
                </a:solidFill>
                <a:latin typeface="Georgia"/>
                <a:cs typeface="Georgia"/>
              </a:rPr>
              <a:t>workplace</a:t>
            </a:r>
            <a:r>
              <a:rPr lang="en-US" sz="1200" i="1" spc="-15" dirty="0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lang="en-US" sz="1200" i="1" dirty="0">
                <a:solidFill>
                  <a:srgbClr val="263746"/>
                </a:solidFill>
                <a:latin typeface="Georgia"/>
                <a:cs typeface="Georgia"/>
              </a:rPr>
              <a:t>equality</a:t>
            </a:r>
            <a:endParaRPr lang="en-US" sz="1200" dirty="0">
              <a:latin typeface="Georgia"/>
              <a:cs typeface="Georg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43844" y="2816796"/>
            <a:ext cx="2163445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WORKING</a:t>
            </a:r>
            <a:r>
              <a:rPr sz="2300" spc="-5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MOTHER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Two </a:t>
            </a:r>
            <a:r>
              <a:rPr lang="en-US" sz="1200" i="1" spc="-5">
                <a:solidFill>
                  <a:srgbClr val="263746"/>
                </a:solidFill>
                <a:latin typeface="Georgia"/>
                <a:cs typeface="Georgia"/>
              </a:rPr>
              <a:t>D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ecades on the</a:t>
            </a:r>
            <a:r>
              <a:rPr sz="1200" i="1" spc="-2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100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Best </a:t>
            </a:r>
            <a:r>
              <a:rPr sz="1200" i="1" spc="-5">
                <a:solidFill>
                  <a:srgbClr val="263746"/>
                </a:solidFill>
                <a:latin typeface="Georgia"/>
                <a:cs typeface="Georgia"/>
              </a:rPr>
              <a:t>Companies</a:t>
            </a:r>
            <a:r>
              <a:rPr sz="1200" i="1" spc="-15">
                <a:solidFill>
                  <a:srgbClr val="263746"/>
                </a:solidFill>
                <a:latin typeface="Georgia"/>
                <a:cs typeface="Georgia"/>
              </a:rPr>
              <a:t> </a:t>
            </a:r>
            <a:r>
              <a:rPr sz="1200" i="1">
                <a:solidFill>
                  <a:srgbClr val="263746"/>
                </a:solidFill>
                <a:latin typeface="Georgia"/>
                <a:cs typeface="Georgia"/>
              </a:rPr>
              <a:t>List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79718" y="2816796"/>
            <a:ext cx="2817495" cy="717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730"/>
              </a:lnSpc>
              <a:spcBef>
                <a:spcPts val="95"/>
              </a:spcBef>
            </a:pPr>
            <a:r>
              <a:rPr lang="en-US" sz="2300" spc="-15">
                <a:solidFill>
                  <a:srgbClr val="263746"/>
                </a:solidFill>
                <a:latin typeface="Oswald"/>
                <a:cs typeface="Oswald"/>
              </a:rPr>
              <a:t>CONSULTING.COM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  <a:t>#15 Best Consulting Firm </a:t>
            </a:r>
            <a:b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</a:br>
            <a:r>
              <a:rPr lang="en-US" sz="1200" i="1">
                <a:solidFill>
                  <a:srgbClr val="263746"/>
                </a:solidFill>
                <a:latin typeface="Georgia"/>
                <a:cs typeface="Georgia"/>
              </a:rPr>
              <a:t>in 2019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80652" y="2816796"/>
            <a:ext cx="1985010" cy="5379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630"/>
              </a:lnSpc>
              <a:spcBef>
                <a:spcPts val="95"/>
              </a:spcBef>
            </a:pPr>
            <a:r>
              <a:rPr sz="2300" spc="-10">
                <a:solidFill>
                  <a:srgbClr val="263746"/>
                </a:solidFill>
                <a:latin typeface="Oswald"/>
                <a:cs typeface="Oswald"/>
              </a:rPr>
              <a:t>MILITARY</a:t>
            </a:r>
            <a:r>
              <a:rPr sz="2300" spc="-3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2300" spc="-5">
                <a:solidFill>
                  <a:srgbClr val="263746"/>
                </a:solidFill>
                <a:latin typeface="Oswald"/>
                <a:cs typeface="Oswald"/>
              </a:rPr>
              <a:t>TIMES</a:t>
            </a:r>
            <a:endParaRPr sz="2300">
              <a:latin typeface="Oswald"/>
              <a:cs typeface="Oswald"/>
            </a:endParaRPr>
          </a:p>
          <a:p>
            <a:pPr marL="12700">
              <a:lnSpc>
                <a:spcPts val="1410"/>
              </a:lnSpc>
            </a:pPr>
            <a:r>
              <a:rPr sz="1200" i="1" spc="-5">
                <a:solidFill>
                  <a:srgbClr val="263746"/>
                </a:solidFill>
                <a:latin typeface="Georgia"/>
              </a:rPr>
              <a:t>#8 Best Company for Vets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CF604273-88D0-9749-A433-B6A1AAD11593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59B12B4E-4E27-1646-9F45-73875AEC468B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0451" y="2431915"/>
            <a:ext cx="6747304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028FB83-8CD7-4D65-88C5-E2EC956CF2A8}"/>
              </a:ext>
            </a:extLst>
          </p:cNvPr>
          <p:cNvSpPr txBox="1"/>
          <p:nvPr/>
        </p:nvSpPr>
        <p:spPr>
          <a:xfrm>
            <a:off x="4355341" y="2105503"/>
            <a:ext cx="2966694" cy="346248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How many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garden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hoses are there in the 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4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US?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cs typeface="Oswald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3FDC1832-0E62-4D96-9F1E-821B004CFA0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6FABBD4-B399-4B4A-A8F2-E42465807CF5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195140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8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71C5FB5-5EFC-4852-BA39-A0EEE9C62512}"/>
              </a:ext>
            </a:extLst>
          </p:cNvPr>
          <p:cNvSpPr txBox="1"/>
          <p:nvPr/>
        </p:nvSpPr>
        <p:spPr>
          <a:xfrm>
            <a:off x="7063379" y="1302104"/>
            <a:ext cx="555706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150" dirty="0">
                <a:solidFill>
                  <a:srgbClr val="263746"/>
                </a:solidFill>
                <a:latin typeface="Oswald"/>
                <a:cs typeface="Oswald"/>
              </a:rPr>
              <a:t>BE</a:t>
            </a:r>
            <a:r>
              <a:rPr lang="en-US" sz="4400" b="1" spc="15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4400" b="1" spc="275" dirty="0">
                <a:solidFill>
                  <a:srgbClr val="263746"/>
                </a:solidFill>
                <a:latin typeface="Oswald"/>
                <a:cs typeface="Oswald"/>
              </a:rPr>
              <a:t>YOU.</a:t>
            </a:r>
            <a:endParaRPr lang="en-US" sz="4400" b="1" spc="275" dirty="0">
              <a:solidFill>
                <a:srgbClr val="263746"/>
              </a:solidFill>
              <a:latin typeface="Oswald"/>
              <a:cs typeface="Oswald"/>
            </a:endParaRPr>
          </a:p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300" dirty="0">
                <a:solidFill>
                  <a:srgbClr val="005E65"/>
                </a:solidFill>
                <a:latin typeface="Oswald"/>
                <a:cs typeface="Oswald"/>
              </a:rPr>
              <a:t>B</a:t>
            </a:r>
            <a:r>
              <a:rPr sz="4400" b="1" dirty="0">
                <a:solidFill>
                  <a:srgbClr val="005E65"/>
                </a:solidFill>
                <a:latin typeface="Oswald"/>
                <a:cs typeface="Oswald"/>
              </a:rPr>
              <a:t>E</a:t>
            </a:r>
            <a:r>
              <a:rPr lang="en-US" sz="4400" b="1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-875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300" dirty="0">
                <a:solidFill>
                  <a:srgbClr val="005E65"/>
                </a:solidFill>
                <a:latin typeface="Oswald"/>
                <a:cs typeface="Oswald"/>
              </a:rPr>
              <a:t>BOO</a:t>
            </a:r>
            <a:r>
              <a:rPr sz="4400" b="1" dirty="0">
                <a:solidFill>
                  <a:srgbClr val="005E65"/>
                </a:solidFill>
                <a:latin typeface="Oswald"/>
                <a:cs typeface="Oswald"/>
              </a:rPr>
              <a:t>Z</a:t>
            </a:r>
            <a:r>
              <a:rPr lang="en-US" sz="4400" b="1" dirty="0">
                <a:solidFill>
                  <a:srgbClr val="005E65"/>
                </a:solidFill>
                <a:latin typeface="Oswald"/>
                <a:cs typeface="Oswald"/>
              </a:rPr>
              <a:t> </a:t>
            </a:r>
            <a:r>
              <a:rPr sz="4400" b="1" spc="295" dirty="0">
                <a:solidFill>
                  <a:srgbClr val="005E65"/>
                </a:solidFill>
                <a:latin typeface="Oswald"/>
                <a:cs typeface="Oswald"/>
              </a:rPr>
              <a:t>ALLEN.  </a:t>
            </a:r>
            <a:endParaRPr lang="en-US" sz="4400" b="1" spc="295" dirty="0">
              <a:solidFill>
                <a:srgbClr val="005E65"/>
              </a:solidFill>
              <a:latin typeface="Oswald"/>
              <a:cs typeface="Oswald"/>
            </a:endParaRPr>
          </a:p>
          <a:p>
            <a:pPr algn="ctr">
              <a:lnSpc>
                <a:spcPct val="100000"/>
              </a:lnSpc>
              <a:tabLst>
                <a:tab pos="2019935" algn="l"/>
              </a:tabLst>
            </a:pPr>
            <a:r>
              <a:rPr sz="4400" b="1" spc="150" dirty="0">
                <a:solidFill>
                  <a:srgbClr val="CDDB29"/>
                </a:solidFill>
                <a:latin typeface="Oswald"/>
                <a:cs typeface="Oswald"/>
              </a:rPr>
              <a:t>BE</a:t>
            </a:r>
            <a:r>
              <a:rPr lang="en-US" sz="4400" b="1" spc="15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4400" b="1" spc="254" dirty="0">
                <a:solidFill>
                  <a:srgbClr val="CDDB29"/>
                </a:solidFill>
                <a:latin typeface="Oswald"/>
                <a:cs typeface="Oswald"/>
              </a:rPr>
              <a:t>EMPOWERED.</a:t>
            </a:r>
            <a:endParaRPr sz="4400" dirty="0">
              <a:latin typeface="Oswald"/>
              <a:cs typeface="Oswa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A394F-14A5-4D4D-9869-1A5A4B2898AD}"/>
              </a:ext>
            </a:extLst>
          </p:cNvPr>
          <p:cNvSpPr txBox="1"/>
          <p:nvPr/>
        </p:nvSpPr>
        <p:spPr>
          <a:xfrm>
            <a:off x="7728527" y="3578833"/>
            <a:ext cx="446347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/>
              <a:t>When you commit to doing great work, </a:t>
            </a:r>
          </a:p>
          <a:p>
            <a:pPr algn="ctr"/>
            <a:r>
              <a:rPr lang="en-US" sz="1900" b="1" dirty="0"/>
              <a:t>driving business forward, </a:t>
            </a:r>
          </a:p>
          <a:p>
            <a:pPr algn="ctr"/>
            <a:r>
              <a:rPr lang="en-US" sz="1900" b="1" dirty="0"/>
              <a:t>and dreaming about what’s next, </a:t>
            </a:r>
          </a:p>
          <a:p>
            <a:pPr algn="ctr"/>
            <a:r>
              <a:rPr lang="en-US" sz="1900" b="1" dirty="0"/>
              <a:t>you can forge your </a:t>
            </a:r>
          </a:p>
          <a:p>
            <a:pPr algn="ctr"/>
            <a:r>
              <a:rPr lang="en-US" sz="1900" b="1" dirty="0"/>
              <a:t>own path at Booz Allen.</a:t>
            </a:r>
          </a:p>
          <a:p>
            <a:pPr algn="ctr"/>
            <a:endParaRPr lang="en-US" sz="1900" b="1" dirty="0"/>
          </a:p>
          <a:p>
            <a:pPr algn="ctr"/>
            <a:r>
              <a:rPr lang="en-US" sz="1900" b="1" dirty="0"/>
              <a:t>That’s our promise.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806D1C8-39E8-47C5-B64E-3F0D84B8B73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74DDBDE-5092-4C40-94FA-BFFC72D1499B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336259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dancing">
            <a:extLst>
              <a:ext uri="{FF2B5EF4-FFF2-40B4-BE49-F238E27FC236}">
                <a16:creationId xmlns:a16="http://schemas.microsoft.com/office/drawing/2014/main" id="{FAC8E09D-E52E-1244-ACCE-ABF30EEAB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10" y="-3576"/>
            <a:ext cx="12193610" cy="686605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44500" y="2238946"/>
            <a:ext cx="258889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3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want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ensure that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you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have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inclusive work environment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where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you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can thrive. Booz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Allen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enriched when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we are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able</a:t>
            </a:r>
            <a:endParaRPr sz="1500">
              <a:latin typeface="Calibri"/>
              <a:cs typeface="Calibri"/>
            </a:endParaRPr>
          </a:p>
          <a:p>
            <a:pPr marL="12700" marR="111125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harness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power of our  employees’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collective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ingenuity.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4500" y="910514"/>
            <a:ext cx="1803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</a:t>
            </a:r>
            <a:r>
              <a:rPr spc="254" dirty="0"/>
              <a:t> </a:t>
            </a:r>
            <a:r>
              <a:rPr spc="150" dirty="0"/>
              <a:t>YOU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44500" y="1316914"/>
            <a:ext cx="2017395" cy="55361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BRINGING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YOUR</a:t>
            </a:r>
            <a:r>
              <a:rPr sz="1800" spc="2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BEST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300616" y="2343832"/>
            <a:ext cx="6111875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5">
                <a:solidFill>
                  <a:srgbClr val="263746"/>
                </a:solidFill>
                <a:latin typeface="Oswald"/>
                <a:cs typeface="Oswald"/>
              </a:rPr>
              <a:t>BE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CURIOUS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 CONTRIBUTE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Proactively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challenge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yourself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teammates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leave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imprint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missions and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clients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 serve.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616" y="3156784"/>
            <a:ext cx="586486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SELF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IMPROVE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CONTINUALLY</a:t>
            </a:r>
            <a:r>
              <a:rPr sz="1300" b="1" spc="-8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LEARN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Relentlessly seek out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experiences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that sharpen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skills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expose you 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new</a:t>
            </a:r>
            <a:r>
              <a:rPr sz="1300" spc="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ideas.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00616" y="3766498"/>
            <a:ext cx="518604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35">
                <a:solidFill>
                  <a:srgbClr val="263746"/>
                </a:solidFill>
                <a:latin typeface="Oswald"/>
                <a:cs typeface="Oswald"/>
              </a:rPr>
              <a:t>BE AN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INDUSTRY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LEADER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Maintain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brand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 excellence in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 field,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both outside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inside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firm.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00616" y="4376212"/>
            <a:ext cx="563816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SERVE </a:t>
            </a: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WITH 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VALUES-BASED</a:t>
            </a:r>
            <a:r>
              <a:rPr sz="1300" b="1" spc="2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0">
                <a:solidFill>
                  <a:srgbClr val="263746"/>
                </a:solidFill>
                <a:latin typeface="Oswald"/>
                <a:cs typeface="Oswald"/>
              </a:rPr>
              <a:t>CHARACTER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Act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both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as 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compassionate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competitor,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selfless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service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7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collective.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00616" y="4985927"/>
            <a:ext cx="470725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ADVOCATE </a:t>
            </a: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FOR THE</a:t>
            </a:r>
            <a:r>
              <a:rPr lang="en-US" sz="1300" b="1" spc="35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FUTURE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Promote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advance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capabilities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contributions of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your</a:t>
            </a:r>
            <a:r>
              <a:rPr sz="1300" spc="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team.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4089585"/>
            <a:ext cx="20173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PEOPLE </a:t>
            </a:r>
            <a:r>
              <a:rPr sz="1100" b="1" spc="10" dirty="0">
                <a:solidFill>
                  <a:srgbClr val="CDDB29"/>
                </a:solidFill>
                <a:latin typeface="Oswald"/>
                <a:cs typeface="Oswald"/>
              </a:rPr>
              <a:t>OF </a:t>
            </a: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BOOZ ALLEN</a:t>
            </a:r>
            <a:r>
              <a:rPr sz="1100" b="1" spc="75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1100" b="1" spc="15" dirty="0">
                <a:solidFill>
                  <a:srgbClr val="CDDB29"/>
                </a:solidFill>
                <a:latin typeface="Oswald"/>
                <a:cs typeface="Oswald"/>
              </a:rPr>
              <a:t>SPOTLIGHT</a:t>
            </a:r>
            <a:endParaRPr sz="1100" dirty="0">
              <a:latin typeface="Oswald"/>
              <a:cs typeface="Oswald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B6F450D-F812-AE40-BF75-4925B338F2A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A picture containing person, man, object, indoo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7428864-B96B-6F4D-A534-81857E245E0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518298"/>
            <a:ext cx="2538350" cy="1429188"/>
          </a:xfrm>
          <a:prstGeom prst="rect">
            <a:avLst/>
          </a:prstGeom>
        </p:spPr>
      </p:pic>
      <p:pic>
        <p:nvPicPr>
          <p:cNvPr id="16" name="Graphic 15" descr="Play">
            <a:hlinkClick r:id="rId3"/>
            <a:extLst>
              <a:ext uri="{FF2B5EF4-FFF2-40B4-BE49-F238E27FC236}">
                <a16:creationId xmlns:a16="http://schemas.microsoft.com/office/drawing/2014/main" id="{CC82CE54-E065-DE47-9570-1D240AFA6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71600" y="4841244"/>
            <a:ext cx="704165" cy="704165"/>
          </a:xfrm>
          <a:prstGeom prst="rect">
            <a:avLst/>
          </a:prstGeom>
        </p:spPr>
      </p:pic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3BE1A80-9541-ED4C-8512-BD93911E68DD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A9DE0C66-1D6D-3F40-99EC-9EBD8BF3085D}"/>
              </a:ext>
            </a:extLst>
          </p:cNvPr>
          <p:cNvSpPr/>
          <p:nvPr/>
        </p:nvSpPr>
        <p:spPr>
          <a:xfrm>
            <a:off x="3714098" y="2325625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F66B5B21-B4F8-9348-AE64-E96096259582}"/>
              </a:ext>
            </a:extLst>
          </p:cNvPr>
          <p:cNvSpPr/>
          <p:nvPr/>
        </p:nvSpPr>
        <p:spPr>
          <a:xfrm>
            <a:off x="3714098" y="3123066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10E8F8F7-CC60-074A-A1E5-47D627E86C16}"/>
              </a:ext>
            </a:extLst>
          </p:cNvPr>
          <p:cNvSpPr/>
          <p:nvPr/>
        </p:nvSpPr>
        <p:spPr>
          <a:xfrm>
            <a:off x="3714098" y="3718489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80E401B-84F1-1C42-85DD-6C3CB32A2CFC}"/>
              </a:ext>
            </a:extLst>
          </p:cNvPr>
          <p:cNvSpPr/>
          <p:nvPr/>
        </p:nvSpPr>
        <p:spPr>
          <a:xfrm>
            <a:off x="3714098" y="4345812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9BBBC66B-986D-5B40-BAD1-C3DE231C5DFA}"/>
              </a:ext>
            </a:extLst>
          </p:cNvPr>
          <p:cNvSpPr/>
          <p:nvPr/>
        </p:nvSpPr>
        <p:spPr>
          <a:xfrm>
            <a:off x="3714098" y="4951867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521A81-7842-BC48-892E-B0657CB22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785" y="2417523"/>
            <a:ext cx="170337" cy="252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F33D57-EA2E-6543-9F9F-7B1D95B0A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482" y="3187702"/>
            <a:ext cx="176979" cy="299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D2B42E-0FFE-7F4C-BE98-CF0039F1D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995" y="3786786"/>
            <a:ext cx="286963" cy="2659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F79886-58E0-D54D-AC57-57A41088D4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7169" y="4444586"/>
            <a:ext cx="227622" cy="227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A2BB2D-4E90-5640-82A3-FF7A45D206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7940" y="5041217"/>
            <a:ext cx="243114" cy="2303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eam working around a table">
            <a:extLst>
              <a:ext uri="{FF2B5EF4-FFF2-40B4-BE49-F238E27FC236}">
                <a16:creationId xmlns:a16="http://schemas.microsoft.com/office/drawing/2014/main" id="{E1AD0901-2ABE-2A45-BD55-0D3594565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76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910514"/>
            <a:ext cx="2755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 </a:t>
            </a:r>
            <a:r>
              <a:rPr spc="125" dirty="0"/>
              <a:t>BOOZ</a:t>
            </a:r>
            <a:r>
              <a:rPr spc="-145" dirty="0"/>
              <a:t> </a:t>
            </a:r>
            <a:r>
              <a:rPr spc="165" dirty="0"/>
              <a:t>ALLEN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1316914"/>
            <a:ext cx="2433955" cy="55361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EMBRACING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OUR</a:t>
            </a:r>
            <a:r>
              <a:rPr sz="1800" spc="2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Oswald"/>
                <a:cs typeface="Oswald"/>
              </a:rPr>
              <a:t>CULTURE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176576"/>
            <a:ext cx="259270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firm’s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purpose, values,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leadership philosophy provide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transparency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consistency  around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what is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expected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of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everyone at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firm,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from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consultant to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partner.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As a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result,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culture highly values  ethics,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collaboration,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strong  leadership.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9463" y="3455406"/>
            <a:ext cx="6894830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CONSISTENT LEADERSHIP</a:t>
            </a:r>
            <a:r>
              <a:rPr sz="1300" b="1" spc="24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PHILOSOPHY</a:t>
            </a:r>
            <a:endParaRPr sz="1300" b="1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Leaders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exemplify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values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steward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people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through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set of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shared</a:t>
            </a:r>
            <a:r>
              <a:rPr sz="1300" spc="9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beliefs.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9463" y="4065120"/>
            <a:ext cx="628269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COMPETITIVE COMPENSATION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TOTAL</a:t>
            </a:r>
            <a:r>
              <a:rPr sz="1300" b="1" spc="21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0">
                <a:solidFill>
                  <a:srgbClr val="263746"/>
                </a:solidFill>
                <a:latin typeface="Oswald"/>
                <a:cs typeface="Oswald"/>
              </a:rPr>
              <a:t>REWARDS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Competitive compensation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benefits packages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include leading appreciation, development,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opportunity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models.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39463" y="4878073"/>
            <a:ext cx="615188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STRONG BRAND </a:t>
            </a:r>
            <a:r>
              <a:rPr sz="1300" b="1">
                <a:solidFill>
                  <a:srgbClr val="263746"/>
                </a:solidFill>
                <a:latin typeface="Oswald"/>
                <a:cs typeface="Oswald"/>
              </a:rPr>
              <a:t>&amp; </a:t>
            </a:r>
            <a:r>
              <a:rPr sz="1300" b="1" spc="65">
                <a:solidFill>
                  <a:srgbClr val="263746"/>
                </a:solidFill>
                <a:latin typeface="Oswald"/>
                <a:cs typeface="Oswald"/>
              </a:rPr>
              <a:t>100-YEAR</a:t>
            </a:r>
            <a:r>
              <a:rPr sz="1300" b="1" spc="22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LEGACY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original management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consultancy,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with a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diverse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portfolio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reputation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that has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stood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test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of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time.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6B34BF07-7C0B-4F4A-8AF0-50B27A0EF09A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578DD858-3A36-8B42-AC56-0B2AE8428EAA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E9935C2D-06CC-AE45-A1CB-08692BE8FA4E}"/>
              </a:ext>
            </a:extLst>
          </p:cNvPr>
          <p:cNvSpPr/>
          <p:nvPr/>
        </p:nvSpPr>
        <p:spPr>
          <a:xfrm>
            <a:off x="3752945" y="2225344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A2FB8D-0E72-4AC4-91FD-A2EAA4C5C620}"/>
              </a:ext>
            </a:extLst>
          </p:cNvPr>
          <p:cNvGrpSpPr/>
          <p:nvPr/>
        </p:nvGrpSpPr>
        <p:grpSpPr>
          <a:xfrm>
            <a:off x="3752945" y="2806654"/>
            <a:ext cx="6276118" cy="466393"/>
            <a:chOff x="3752945" y="2806654"/>
            <a:chExt cx="6276118" cy="466393"/>
          </a:xfrm>
        </p:grpSpPr>
        <p:sp>
          <p:nvSpPr>
            <p:cNvPr id="8" name="object 8"/>
            <p:cNvSpPr txBox="1"/>
            <p:nvPr/>
          </p:nvSpPr>
          <p:spPr>
            <a:xfrm>
              <a:off x="4339463" y="2845692"/>
              <a:ext cx="5689600" cy="427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263746"/>
                  </a:solidFill>
                  <a:latin typeface="Oswald"/>
                  <a:cs typeface="Oswald"/>
                </a:rPr>
                <a:t>CONSULTATIVE </a:t>
              </a:r>
              <a:r>
                <a:rPr sz="1300" b="1" spc="55" dirty="0">
                  <a:solidFill>
                    <a:srgbClr val="263746"/>
                  </a:solidFill>
                  <a:latin typeface="Oswald"/>
                  <a:cs typeface="Oswald"/>
                </a:rPr>
                <a:t>TEAM</a:t>
              </a:r>
              <a:r>
                <a:rPr lang="en-US" sz="1300" b="1" spc="245" dirty="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65" dirty="0">
                  <a:solidFill>
                    <a:srgbClr val="263746"/>
                  </a:solidFill>
                  <a:latin typeface="Oswald"/>
                  <a:cs typeface="Oswald"/>
                </a:rPr>
                <a:t>ENVIRONMENT</a:t>
              </a:r>
              <a:endParaRPr sz="1300" b="1" dirty="0">
                <a:latin typeface="Oswald"/>
                <a:cs typeface="Oswald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diverse collective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of mission-focused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peers to solve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300" spc="-20" dirty="0">
                  <a:solidFill>
                    <a:srgbClr val="263746"/>
                  </a:solidFill>
                  <a:latin typeface="Calibri"/>
                  <a:cs typeface="Calibri"/>
                </a:rPr>
                <a:t>world’s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toughest</a:t>
              </a:r>
              <a:r>
                <a:rPr sz="1300" spc="10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problems.</a:t>
              </a:r>
              <a:endParaRPr sz="1300" dirty="0">
                <a:latin typeface="Calibri"/>
                <a:cs typeface="Calibri"/>
              </a:endParaRPr>
            </a:p>
          </p:txBody>
        </p:sp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D1D4CE29-71F1-CE44-AB40-9DC64D99A36B}"/>
                </a:ext>
              </a:extLst>
            </p:cNvPr>
            <p:cNvSpPr/>
            <p:nvPr/>
          </p:nvSpPr>
          <p:spPr>
            <a:xfrm>
              <a:off x="3752945" y="2806654"/>
              <a:ext cx="427355" cy="42735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1">
            <a:extLst>
              <a:ext uri="{FF2B5EF4-FFF2-40B4-BE49-F238E27FC236}">
                <a16:creationId xmlns:a16="http://schemas.microsoft.com/office/drawing/2014/main" id="{B3DAA0F4-8F5C-CB4B-8601-71EEBC7007B7}"/>
              </a:ext>
            </a:extLst>
          </p:cNvPr>
          <p:cNvSpPr/>
          <p:nvPr/>
        </p:nvSpPr>
        <p:spPr>
          <a:xfrm>
            <a:off x="3752945" y="3412709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2D97C6D7-B7CE-3148-BA79-920F4DE54A6F}"/>
              </a:ext>
            </a:extLst>
          </p:cNvPr>
          <p:cNvSpPr/>
          <p:nvPr/>
        </p:nvSpPr>
        <p:spPr>
          <a:xfrm>
            <a:off x="3752945" y="4065120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C3A90A1D-083D-C345-859C-A913CCB9B79B}"/>
              </a:ext>
            </a:extLst>
          </p:cNvPr>
          <p:cNvSpPr/>
          <p:nvPr/>
        </p:nvSpPr>
        <p:spPr>
          <a:xfrm>
            <a:off x="3752945" y="4891487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5AEF2B0-2307-475F-8D73-FA0B8A815597}"/>
              </a:ext>
            </a:extLst>
          </p:cNvPr>
          <p:cNvGrpSpPr/>
          <p:nvPr/>
        </p:nvGrpSpPr>
        <p:grpSpPr>
          <a:xfrm>
            <a:off x="3848348" y="2235978"/>
            <a:ext cx="6345815" cy="427355"/>
            <a:chOff x="3848348" y="2235978"/>
            <a:chExt cx="6345815" cy="427355"/>
          </a:xfrm>
        </p:grpSpPr>
        <p:sp>
          <p:nvSpPr>
            <p:cNvPr id="7" name="object 7"/>
            <p:cNvSpPr txBox="1"/>
            <p:nvPr/>
          </p:nvSpPr>
          <p:spPr>
            <a:xfrm>
              <a:off x="4339463" y="2235978"/>
              <a:ext cx="5854700" cy="42735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5" dirty="0">
                  <a:solidFill>
                    <a:srgbClr val="263746"/>
                  </a:solidFill>
                  <a:latin typeface="Oswald"/>
                  <a:cs typeface="Oswald"/>
                </a:rPr>
                <a:t>PURPOSE-DRIVEN </a:t>
              </a:r>
              <a:r>
                <a:rPr sz="1300" b="1" dirty="0">
                  <a:solidFill>
                    <a:srgbClr val="263746"/>
                  </a:solidFill>
                  <a:latin typeface="Oswald"/>
                  <a:cs typeface="Oswald"/>
                </a:rPr>
                <a:t>&amp;</a:t>
              </a:r>
              <a:r>
                <a:rPr sz="1300" b="1" spc="240" dirty="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70" dirty="0">
                  <a:solidFill>
                    <a:srgbClr val="263746"/>
                  </a:solidFill>
                  <a:latin typeface="Oswald"/>
                  <a:cs typeface="Oswald"/>
                </a:rPr>
                <a:t>VALUES-BASED</a:t>
              </a:r>
              <a:endParaRPr sz="1300" b="1" dirty="0">
                <a:latin typeface="Oswald"/>
                <a:cs typeface="Oswald"/>
              </a:endParaRPr>
            </a:p>
            <a:p>
              <a:pPr marL="12700">
                <a:lnSpc>
                  <a:spcPct val="100000"/>
                </a:lnSpc>
                <a:spcBef>
                  <a:spcPts val="40"/>
                </a:spcBef>
              </a:pP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common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purpose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set of values that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are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300" spc="-10" dirty="0">
                  <a:solidFill>
                    <a:srgbClr val="263746"/>
                  </a:solidFill>
                  <a:latin typeface="Calibri"/>
                  <a:cs typeface="Calibri"/>
                </a:rPr>
                <a:t>bedrock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of our actions </a:t>
              </a:r>
              <a:r>
                <a:rPr sz="1300" dirty="0">
                  <a:solidFill>
                    <a:srgbClr val="263746"/>
                  </a:solidFill>
                  <a:latin typeface="Calibri"/>
                  <a:cs typeface="Calibri"/>
                </a:rPr>
                <a:t>and</a:t>
              </a:r>
              <a:r>
                <a:rPr sz="1300" spc="3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300" spc="-5" dirty="0">
                  <a:solidFill>
                    <a:srgbClr val="263746"/>
                  </a:solidFill>
                  <a:latin typeface="Calibri"/>
                  <a:cs typeface="Calibri"/>
                </a:rPr>
                <a:t>decisions.</a:t>
              </a:r>
              <a:endParaRPr sz="1300" dirty="0">
                <a:latin typeface="Calibri"/>
                <a:cs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B32D51E-18B8-1342-91D8-0C60C0788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8348" y="2317315"/>
              <a:ext cx="236548" cy="23654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7BDAAD-1714-A540-80F2-CF07AEFAF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396" y="2896544"/>
            <a:ext cx="282356" cy="202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21DFCE-6B64-6644-A54C-818317D65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090" y="3498500"/>
            <a:ext cx="250984" cy="2509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DE9E9D-E1CC-694B-A704-D044B7A1F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416" y="4154759"/>
            <a:ext cx="180924" cy="2487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E03781-8770-1B47-997E-5EED5A78F7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046" y="5029200"/>
            <a:ext cx="271706" cy="1644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mployee looking out a window">
            <a:extLst>
              <a:ext uri="{FF2B5EF4-FFF2-40B4-BE49-F238E27FC236}">
                <a16:creationId xmlns:a16="http://schemas.microsoft.com/office/drawing/2014/main" id="{19228090-09EE-7348-80EE-183172DD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2"/>
            <a:ext cx="12192000" cy="68651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910515"/>
            <a:ext cx="27559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BE</a:t>
            </a:r>
            <a:r>
              <a:rPr spc="245" dirty="0"/>
              <a:t> </a:t>
            </a:r>
            <a:r>
              <a:rPr spc="165" dirty="0"/>
              <a:t>EMPOWERED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1316914"/>
            <a:ext cx="2662555" cy="8585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sz="1800" spc="80" dirty="0">
                <a:solidFill>
                  <a:srgbClr val="FFFFFF"/>
                </a:solidFill>
                <a:latin typeface="Oswald"/>
                <a:cs typeface="Oswald"/>
              </a:rPr>
              <a:t>MEANS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HARNESSING  </a:t>
            </a:r>
            <a:r>
              <a:rPr sz="1800" spc="70" dirty="0">
                <a:solidFill>
                  <a:srgbClr val="FFFFFF"/>
                </a:solidFill>
                <a:latin typeface="Oswald"/>
                <a:cs typeface="Oswald"/>
              </a:rPr>
              <a:t>OUR </a:t>
            </a:r>
            <a:r>
              <a:rPr sz="1800" spc="90" dirty="0">
                <a:solidFill>
                  <a:srgbClr val="FFFFFF"/>
                </a:solidFill>
                <a:latin typeface="Oswald"/>
                <a:cs typeface="Oswald"/>
              </a:rPr>
              <a:t>EMPLOYEE </a:t>
            </a:r>
            <a:r>
              <a:rPr sz="1800" spc="95" dirty="0">
                <a:solidFill>
                  <a:srgbClr val="FFFFFF"/>
                </a:solidFill>
                <a:latin typeface="Oswald"/>
                <a:cs typeface="Oswald"/>
              </a:rPr>
              <a:t>VALUE  </a:t>
            </a:r>
            <a:r>
              <a:rPr sz="1800" spc="105" dirty="0">
                <a:solidFill>
                  <a:srgbClr val="FFFFFF"/>
                </a:solidFill>
                <a:latin typeface="Oswald"/>
                <a:cs typeface="Oswald"/>
              </a:rPr>
              <a:t>PROPOSITION</a:t>
            </a:r>
            <a:endParaRPr sz="1800" dirty="0">
              <a:latin typeface="Oswald"/>
              <a:cs typeface="Oswa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593530"/>
            <a:ext cx="2662555" cy="2564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The EVP 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agreement</a:t>
            </a:r>
            <a:r>
              <a:rPr sz="1500" spc="-7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between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firm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employees—if  our employees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commit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bring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best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selves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work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 live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firm’s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purpose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values, Booz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Allen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promises to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help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them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own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experience,  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learn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without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limits,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to  enjoy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pursuit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career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life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that is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meaningful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</a:t>
            </a:r>
            <a:r>
              <a:rPr sz="1500" spc="-2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them.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98347" y="2078655"/>
            <a:ext cx="6025515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OWN YOUR</a:t>
            </a:r>
            <a:r>
              <a:rPr sz="1300" b="1" spc="-6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EXPERIENCE</a:t>
            </a:r>
            <a:endParaRPr sz="1300" b="1">
              <a:latin typeface="Oswald"/>
              <a:cs typeface="Oswald"/>
            </a:endParaRPr>
          </a:p>
          <a:p>
            <a:pPr marL="12700" marR="5080" algn="just">
              <a:lnSpc>
                <a:spcPct val="102600"/>
              </a:lnSpc>
            </a:pP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At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Booz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Allen, the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most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fulfilling careers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go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those who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take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chance and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raise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hand,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learn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along the </a:t>
            </a:r>
            <a:r>
              <a:rPr sz="1300" spc="-35">
                <a:solidFill>
                  <a:srgbClr val="263746"/>
                </a:solidFill>
                <a:latin typeface="Calibri"/>
                <a:cs typeface="Calibri"/>
              </a:rPr>
              <a:t>way,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who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prepare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next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challenge,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who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know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relationships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make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all the</a:t>
            </a:r>
            <a:r>
              <a:rPr sz="1300" spc="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difference.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98347" y="3094846"/>
            <a:ext cx="6376035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LEARN WITHOUT</a:t>
            </a:r>
            <a:r>
              <a:rPr sz="1300" b="1" spc="245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>
                <a:solidFill>
                  <a:srgbClr val="263746"/>
                </a:solidFill>
                <a:latin typeface="Oswald"/>
                <a:cs typeface="Oswald"/>
              </a:rPr>
              <a:t>LIMITS</a:t>
            </a:r>
            <a:endParaRPr sz="1300" b="1">
              <a:latin typeface="Oswald"/>
              <a:cs typeface="Oswald"/>
            </a:endParaRPr>
          </a:p>
          <a:p>
            <a:pPr marL="12700" marR="5080">
              <a:lnSpc>
                <a:spcPct val="102600"/>
              </a:lnSpc>
            </a:pP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provide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people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clear access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latest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thinking, the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latitude 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learn how they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prefer, 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the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pathways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apply their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knowledge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unlock new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doors.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Our employees know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decision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jump between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missions,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stay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their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current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course, to enroll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certifications,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or 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develop new skills </a:t>
            </a:r>
            <a:r>
              <a:rPr sz="1300">
                <a:solidFill>
                  <a:srgbClr val="263746"/>
                </a:solidFill>
                <a:latin typeface="Calibri"/>
                <a:cs typeface="Calibri"/>
              </a:rPr>
              <a:t>will </a:t>
            </a:r>
            <a:r>
              <a:rPr sz="1300" spc="-5">
                <a:solidFill>
                  <a:srgbClr val="263746"/>
                </a:solidFill>
                <a:latin typeface="Calibri"/>
                <a:cs typeface="Calibri"/>
              </a:rPr>
              <a:t>be valued</a:t>
            </a:r>
            <a:r>
              <a:rPr sz="1300" spc="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equally.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300" b="1" spc="55">
                <a:solidFill>
                  <a:srgbClr val="263746"/>
                </a:solidFill>
                <a:latin typeface="Oswald"/>
                <a:cs typeface="Oswald"/>
              </a:rPr>
              <a:t>ENJOY </a:t>
            </a:r>
            <a:r>
              <a:rPr sz="1300" b="1" spc="50">
                <a:solidFill>
                  <a:srgbClr val="263746"/>
                </a:solidFill>
                <a:latin typeface="Oswald"/>
                <a:cs typeface="Oswald"/>
              </a:rPr>
              <a:t>THE</a:t>
            </a:r>
            <a:r>
              <a:rPr sz="1300" b="1" spc="-7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75">
                <a:solidFill>
                  <a:srgbClr val="263746"/>
                </a:solidFill>
                <a:latin typeface="Oswald"/>
                <a:cs typeface="Oswald"/>
              </a:rPr>
              <a:t>PURSUIT</a:t>
            </a:r>
            <a:endParaRPr sz="1300" b="1">
              <a:latin typeface="Oswald"/>
              <a:cs typeface="Oswald"/>
            </a:endParaRPr>
          </a:p>
          <a:p>
            <a:pPr marL="12700" marR="6985">
              <a:lnSpc>
                <a:spcPct val="102600"/>
              </a:lnSpc>
            </a:pP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It’s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responsibility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ensure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people can own,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take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pleasure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in, and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benefit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from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the 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pursuit.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This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responsibility extends beyond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established culture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that demands </a:t>
            </a:r>
            <a:r>
              <a:rPr sz="1300" spc="-30">
                <a:solidFill>
                  <a:srgbClr val="263746"/>
                </a:solidFill>
                <a:latin typeface="Calibri"/>
                <a:cs typeface="Calibri"/>
              </a:rPr>
              <a:t>integrity,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inspires  courage, incentivizes </a:t>
            </a: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ingenuity,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promotes feedback,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25">
                <a:solidFill>
                  <a:srgbClr val="263746"/>
                </a:solidFill>
                <a:latin typeface="Calibri"/>
                <a:cs typeface="Calibri"/>
              </a:rPr>
              <a:t>rewards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heart.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It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also includes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flexible,  personalized, </a:t>
            </a:r>
            <a:r>
              <a:rPr sz="1300" spc="-1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respected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benefits they trust will support their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life </a:t>
            </a:r>
            <a:r>
              <a:rPr sz="1300" spc="-15">
                <a:solidFill>
                  <a:srgbClr val="263746"/>
                </a:solidFill>
                <a:latin typeface="Calibri"/>
                <a:cs typeface="Calibri"/>
              </a:rPr>
              <a:t>goals,</a:t>
            </a:r>
            <a:r>
              <a:rPr sz="1300" spc="-1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20">
                <a:solidFill>
                  <a:srgbClr val="263746"/>
                </a:solidFill>
                <a:latin typeface="Calibri"/>
                <a:cs typeface="Calibri"/>
              </a:rPr>
              <a:t>too.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D94BCAC-94FB-2346-A18E-87E622D5869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BD5DF83-7C08-BB42-AE1A-E0C6F316938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58A1D352-71F1-8647-85DD-FDE0276AA563}"/>
              </a:ext>
            </a:extLst>
          </p:cNvPr>
          <p:cNvSpPr/>
          <p:nvPr/>
        </p:nvSpPr>
        <p:spPr>
          <a:xfrm>
            <a:off x="3711829" y="2078655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BD643F9E-4F39-884B-A8FE-BBE1F708857D}"/>
              </a:ext>
            </a:extLst>
          </p:cNvPr>
          <p:cNvSpPr/>
          <p:nvPr/>
        </p:nvSpPr>
        <p:spPr>
          <a:xfrm>
            <a:off x="3711829" y="3091003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2E47DB3-00A7-E34C-A159-8AA87A8DF4E5}"/>
              </a:ext>
            </a:extLst>
          </p:cNvPr>
          <p:cNvSpPr/>
          <p:nvPr/>
        </p:nvSpPr>
        <p:spPr>
          <a:xfrm>
            <a:off x="3711829" y="4269960"/>
            <a:ext cx="427355" cy="427355"/>
          </a:xfrm>
          <a:custGeom>
            <a:avLst/>
            <a:gdLst/>
            <a:ahLst/>
            <a:cxnLst/>
            <a:rect l="l" t="t" r="r" b="b"/>
            <a:pathLst>
              <a:path w="878204" h="878205">
                <a:moveTo>
                  <a:pt x="438912" y="0"/>
                </a:moveTo>
                <a:lnTo>
                  <a:pt x="391087" y="2575"/>
                </a:lnTo>
                <a:lnTo>
                  <a:pt x="344754" y="10123"/>
                </a:lnTo>
                <a:lnTo>
                  <a:pt x="300181" y="22375"/>
                </a:lnTo>
                <a:lnTo>
                  <a:pt x="257635" y="39065"/>
                </a:lnTo>
                <a:lnTo>
                  <a:pt x="217384" y="59924"/>
                </a:lnTo>
                <a:lnTo>
                  <a:pt x="179696" y="84684"/>
                </a:lnTo>
                <a:lnTo>
                  <a:pt x="144838" y="113078"/>
                </a:lnTo>
                <a:lnTo>
                  <a:pt x="113078" y="144838"/>
                </a:lnTo>
                <a:lnTo>
                  <a:pt x="84684" y="179696"/>
                </a:lnTo>
                <a:lnTo>
                  <a:pt x="59924" y="217384"/>
                </a:lnTo>
                <a:lnTo>
                  <a:pt x="39065" y="257635"/>
                </a:lnTo>
                <a:lnTo>
                  <a:pt x="22375" y="300181"/>
                </a:lnTo>
                <a:lnTo>
                  <a:pt x="10123" y="344754"/>
                </a:lnTo>
                <a:lnTo>
                  <a:pt x="2575" y="391087"/>
                </a:lnTo>
                <a:lnTo>
                  <a:pt x="0" y="438912"/>
                </a:lnTo>
                <a:lnTo>
                  <a:pt x="2575" y="486736"/>
                </a:lnTo>
                <a:lnTo>
                  <a:pt x="10123" y="533069"/>
                </a:lnTo>
                <a:lnTo>
                  <a:pt x="22375" y="577642"/>
                </a:lnTo>
                <a:lnTo>
                  <a:pt x="39065" y="620188"/>
                </a:lnTo>
                <a:lnTo>
                  <a:pt x="59924" y="660439"/>
                </a:lnTo>
                <a:lnTo>
                  <a:pt x="84684" y="698127"/>
                </a:lnTo>
                <a:lnTo>
                  <a:pt x="113078" y="732985"/>
                </a:lnTo>
                <a:lnTo>
                  <a:pt x="144838" y="764745"/>
                </a:lnTo>
                <a:lnTo>
                  <a:pt x="179696" y="793139"/>
                </a:lnTo>
                <a:lnTo>
                  <a:pt x="217384" y="817899"/>
                </a:lnTo>
                <a:lnTo>
                  <a:pt x="257635" y="838758"/>
                </a:lnTo>
                <a:lnTo>
                  <a:pt x="300181" y="855448"/>
                </a:lnTo>
                <a:lnTo>
                  <a:pt x="344754" y="867700"/>
                </a:lnTo>
                <a:lnTo>
                  <a:pt x="391087" y="875248"/>
                </a:lnTo>
                <a:lnTo>
                  <a:pt x="438912" y="877824"/>
                </a:lnTo>
                <a:lnTo>
                  <a:pt x="486736" y="875248"/>
                </a:lnTo>
                <a:lnTo>
                  <a:pt x="533069" y="867700"/>
                </a:lnTo>
                <a:lnTo>
                  <a:pt x="577642" y="855448"/>
                </a:lnTo>
                <a:lnTo>
                  <a:pt x="620188" y="838758"/>
                </a:lnTo>
                <a:lnTo>
                  <a:pt x="660439" y="817899"/>
                </a:lnTo>
                <a:lnTo>
                  <a:pt x="698127" y="793139"/>
                </a:lnTo>
                <a:lnTo>
                  <a:pt x="732985" y="764745"/>
                </a:lnTo>
                <a:lnTo>
                  <a:pt x="764745" y="732985"/>
                </a:lnTo>
                <a:lnTo>
                  <a:pt x="793139" y="698127"/>
                </a:lnTo>
                <a:lnTo>
                  <a:pt x="817899" y="660439"/>
                </a:lnTo>
                <a:lnTo>
                  <a:pt x="838758" y="620188"/>
                </a:lnTo>
                <a:lnTo>
                  <a:pt x="855448" y="577642"/>
                </a:lnTo>
                <a:lnTo>
                  <a:pt x="867700" y="533069"/>
                </a:lnTo>
                <a:lnTo>
                  <a:pt x="875248" y="486736"/>
                </a:lnTo>
                <a:lnTo>
                  <a:pt x="877824" y="438912"/>
                </a:lnTo>
                <a:lnTo>
                  <a:pt x="875248" y="391087"/>
                </a:lnTo>
                <a:lnTo>
                  <a:pt x="867700" y="344754"/>
                </a:lnTo>
                <a:lnTo>
                  <a:pt x="855448" y="300181"/>
                </a:lnTo>
                <a:lnTo>
                  <a:pt x="838758" y="257635"/>
                </a:lnTo>
                <a:lnTo>
                  <a:pt x="817899" y="217384"/>
                </a:lnTo>
                <a:lnTo>
                  <a:pt x="793139" y="179696"/>
                </a:lnTo>
                <a:lnTo>
                  <a:pt x="764745" y="144838"/>
                </a:lnTo>
                <a:lnTo>
                  <a:pt x="732985" y="113078"/>
                </a:lnTo>
                <a:lnTo>
                  <a:pt x="698127" y="84684"/>
                </a:lnTo>
                <a:lnTo>
                  <a:pt x="660439" y="59924"/>
                </a:lnTo>
                <a:lnTo>
                  <a:pt x="620188" y="39065"/>
                </a:lnTo>
                <a:lnTo>
                  <a:pt x="577642" y="22375"/>
                </a:lnTo>
                <a:lnTo>
                  <a:pt x="533069" y="10123"/>
                </a:lnTo>
                <a:lnTo>
                  <a:pt x="486736" y="2575"/>
                </a:lnTo>
                <a:lnTo>
                  <a:pt x="438912" y="0"/>
                </a:lnTo>
                <a:close/>
              </a:path>
            </a:pathLst>
          </a:custGeom>
          <a:solidFill>
            <a:srgbClr val="2637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5C5C-5D42-4048-83F5-6EB32001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845" y="2192333"/>
            <a:ext cx="213164" cy="213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EED02-C2FE-F94E-91B1-B1D150BD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634" y="3178990"/>
            <a:ext cx="198531" cy="260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3DB671-B554-A646-84F1-E8005E8BF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212" y="4340438"/>
            <a:ext cx="197060" cy="2885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36F1D-D10C-430C-8014-EBF28ECE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F3BF2-BCD7-4A3F-AC97-B8797A55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8C20C-A20D-45E4-8F3C-EE426331DC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" y="382467"/>
            <a:ext cx="12195811" cy="5951657"/>
          </a:xfrm>
          <a:prstGeom prst="rect">
            <a:avLst/>
          </a:prstGeom>
        </p:spPr>
      </p:pic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16C41D99-BA58-4B27-BC78-1F2F93BC7FD8}"/>
              </a:ext>
            </a:extLst>
          </p:cNvPr>
          <p:cNvSpPr txBox="1">
            <a:spLocks/>
          </p:cNvSpPr>
          <p:nvPr/>
        </p:nvSpPr>
        <p:spPr>
          <a:xfrm>
            <a:off x="5784542" y="491799"/>
            <a:ext cx="6483712" cy="553997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Booz Allen’s Enterprise-Wide Internship Program is a </a:t>
            </a:r>
          </a:p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10 week project-based internship program.  </a:t>
            </a:r>
          </a:p>
          <a:p>
            <a:pPr algn="ctr"/>
            <a:r>
              <a:rPr lang="en-US" b="1" i="1" kern="0" dirty="0">
                <a:solidFill>
                  <a:schemeClr val="tx1"/>
                </a:solidFill>
                <a:latin typeface="Calibri" panose="020F0502020204030204" pitchFamily="34" charset="0"/>
              </a:rPr>
              <a:t>In 2020, we plan to have approximately 350 interns in 23 cities.</a:t>
            </a:r>
          </a:p>
          <a:p>
            <a:pPr algn="ctr"/>
            <a:endParaRPr lang="en-US" b="1" i="1" kern="0" dirty="0">
              <a:latin typeface="Calibri" panose="020F0502020204030204" pitchFamily="34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SUMMER GAMES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Real-world problems faced by our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Capability development, process improvement or social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Selected by Booz Allen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Intern-driven solutions vs. directed tasking</a:t>
            </a:r>
          </a:p>
          <a:p>
            <a:pPr algn="ctr"/>
            <a:endParaRPr lang="en-US" kern="0" dirty="0">
              <a:solidFill>
                <a:sysClr val="windowText" lastClr="000000"/>
              </a:solidFill>
              <a:latin typeface="Oswald Light" panose="02000303000000000000" pitchFamily="2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SUMMER GAMES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4-5 interns per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2 challenge leaders – full time client facing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 driven-solutions vs. directed tasking</a:t>
            </a:r>
          </a:p>
          <a:p>
            <a:endParaRPr lang="en-US" kern="0" dirty="0">
              <a:solidFill>
                <a:sysClr val="windowText" lastClr="000000"/>
              </a:solidFill>
              <a:latin typeface="Oswald Light" panose="02000303000000000000" pitchFamily="2" charset="0"/>
            </a:endParaRPr>
          </a:p>
          <a:p>
            <a:pPr algn="ctr"/>
            <a:r>
              <a:rPr lang="en-US" b="1" u="sng" kern="0" dirty="0">
                <a:solidFill>
                  <a:sysClr val="windowText" lastClr="000000"/>
                </a:solidFill>
                <a:latin typeface="Oswald Light" panose="02000303000000000000" pitchFamily="2" charset="0"/>
              </a:rPr>
              <a:t>THE CHALLENGE CUP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All interns travel to DC for the final week of the internship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Teams present their work to Booz Allen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Finalists present to executive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The winning team – Challenge Cup Champions!</a:t>
            </a:r>
          </a:p>
        </p:txBody>
      </p:sp>
      <p:sp>
        <p:nvSpPr>
          <p:cNvPr id="6" name="Title 12">
            <a:extLst>
              <a:ext uri="{FF2B5EF4-FFF2-40B4-BE49-F238E27FC236}">
                <a16:creationId xmlns:a16="http://schemas.microsoft.com/office/drawing/2014/main" id="{D6DC4845-FB47-44F5-9C59-94A233628066}"/>
              </a:ext>
            </a:extLst>
          </p:cNvPr>
          <p:cNvSpPr txBox="1">
            <a:spLocks/>
          </p:cNvSpPr>
          <p:nvPr/>
        </p:nvSpPr>
        <p:spPr>
          <a:xfrm>
            <a:off x="273104" y="541633"/>
            <a:ext cx="473922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CDDB29"/>
                </a:solidFill>
                <a:latin typeface="Oswald"/>
                <a:ea typeface="+mj-ea"/>
                <a:cs typeface="Oswald"/>
              </a:defRPr>
            </a:lvl1pPr>
          </a:lstStyle>
          <a:p>
            <a:r>
              <a:rPr lang="en-US" sz="2200" kern="0"/>
              <a:t>SUMMER GAMES</a:t>
            </a:r>
            <a:br>
              <a:rPr lang="en-US" sz="2200" kern="0"/>
            </a:br>
            <a:r>
              <a:rPr lang="en-US" sz="2200" kern="0"/>
              <a:t>INTERNSHIP PROGRAM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DC6CAF0-9001-4587-8631-880ED3ADFAC9}"/>
              </a:ext>
            </a:extLst>
          </p:cNvPr>
          <p:cNvSpPr txBox="1">
            <a:spLocks/>
          </p:cNvSpPr>
          <p:nvPr/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82D45B-BE80-4FD6-AE16-6F67E5E9A635}"/>
              </a:ext>
            </a:extLst>
          </p:cNvPr>
          <p:cNvSpPr txBox="1"/>
          <p:nvPr/>
        </p:nvSpPr>
        <p:spPr>
          <a:xfrm>
            <a:off x="731236" y="5577703"/>
            <a:ext cx="4638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Oswald Light" panose="02000303000000000000" pitchFamily="2" charset="0"/>
              </a:rPr>
              <a:t>2019 Summer Games Challenge Cup Champions – El Segundo, CA – </a:t>
            </a:r>
            <a:r>
              <a:rPr lang="en-US" sz="1400" dirty="0" err="1">
                <a:latin typeface="Oswald Light" panose="02000303000000000000" pitchFamily="2" charset="0"/>
              </a:rPr>
              <a:t>UberKuber</a:t>
            </a:r>
            <a:endParaRPr lang="en-US" sz="1400" dirty="0">
              <a:latin typeface="Oswald Light" panose="02000303000000000000" pitchFamily="2" charset="0"/>
            </a:endParaRPr>
          </a:p>
          <a:p>
            <a:pPr algn="ctr"/>
            <a:r>
              <a:rPr lang="en-US" sz="1400" dirty="0">
                <a:latin typeface="Oswald Light" panose="02000303000000000000" pitchFamily="2" charset="0"/>
              </a:rPr>
              <a:t>Visualization Tool for Application Management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D40A34B-ED54-469A-B91E-4012220D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70" y="1326094"/>
            <a:ext cx="4418808" cy="4217551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1FCB351-62FA-491A-AC26-3FCD420FE0B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6702CE73-96E6-4960-935F-7B4A4CE4FCE4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3310690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employee looking out a window">
            <a:extLst>
              <a:ext uri="{FF2B5EF4-FFF2-40B4-BE49-F238E27FC236}">
                <a16:creationId xmlns:a16="http://schemas.microsoft.com/office/drawing/2014/main" id="{19228090-09EE-7348-80EE-183172DD1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2"/>
            <a:ext cx="12192000" cy="686515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AD94BCAC-94FB-2346-A18E-87E622D5869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BD5DF83-7C08-BB42-AE1A-E0C6F316938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B2C75465-A1CB-4D28-9B01-85DFC6DC334A}"/>
              </a:ext>
            </a:extLst>
          </p:cNvPr>
          <p:cNvSpPr txBox="1">
            <a:spLocks/>
          </p:cNvSpPr>
          <p:nvPr/>
        </p:nvSpPr>
        <p:spPr>
          <a:xfrm>
            <a:off x="6641840" y="1126635"/>
            <a:ext cx="4992630" cy="393954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>
                <a:solidFill>
                  <a:sysClr val="windowText" lastClr="000000"/>
                </a:solidFill>
              </a:rPr>
              <a:t>When will interviews be held?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DC Metro -Starting in mid-October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Conducted virtually through </a:t>
            </a:r>
            <a:r>
              <a:rPr lang="en-US" kern="0" dirty="0" err="1">
                <a:solidFill>
                  <a:sysClr val="windowText" lastClr="000000"/>
                </a:solidFill>
              </a:rPr>
              <a:t>HireVue</a:t>
            </a:r>
            <a:r>
              <a:rPr lang="en-US" kern="0" dirty="0">
                <a:solidFill>
                  <a:sysClr val="windowText" lastClr="000000"/>
                </a:solidFill>
              </a:rPr>
              <a:t>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Regional offices - Separate application for each office (Varying timelines by office)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How do we assign interns to projects in DC Metro?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Skills needed for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Intern interests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Cross-section of intern skills on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pPr lvl="2"/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26708729-E735-4BCF-90AC-93E5E7F4E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74" y="591903"/>
            <a:ext cx="3576955" cy="369332"/>
          </a:xfrm>
        </p:spPr>
        <p:txBody>
          <a:bodyPr/>
          <a:lstStyle/>
          <a:p>
            <a:r>
              <a:rPr lang="en-US" sz="2400" dirty="0"/>
              <a:t>SUMMER GAMES FAQ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ECF03689-321F-4CF1-8A1E-4226993EAE45}"/>
              </a:ext>
            </a:extLst>
          </p:cNvPr>
          <p:cNvSpPr txBox="1">
            <a:spLocks/>
          </p:cNvSpPr>
          <p:nvPr/>
        </p:nvSpPr>
        <p:spPr>
          <a:xfrm>
            <a:off x="8768715" y="6542529"/>
            <a:ext cx="2804160" cy="13849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z="900" smtClean="0"/>
              <a:pPr/>
              <a:t>18</a:t>
            </a:fld>
            <a:endParaRPr lang="en-US" sz="90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E604D92-DE49-4980-9060-6EC0DDE057B9}"/>
              </a:ext>
            </a:extLst>
          </p:cNvPr>
          <p:cNvSpPr txBox="1">
            <a:spLocks/>
          </p:cNvSpPr>
          <p:nvPr/>
        </p:nvSpPr>
        <p:spPr>
          <a:xfrm>
            <a:off x="4088130" y="6611779"/>
            <a:ext cx="3901440" cy="246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Booz Allen Hamilton Internal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CA6E1ED-9725-4824-BDF8-7C0246228092}"/>
              </a:ext>
            </a:extLst>
          </p:cNvPr>
          <p:cNvSpPr txBox="1">
            <a:spLocks/>
          </p:cNvSpPr>
          <p:nvPr/>
        </p:nvSpPr>
        <p:spPr>
          <a:xfrm>
            <a:off x="511174" y="1126635"/>
            <a:ext cx="5923022" cy="510909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kern="0" dirty="0">
                <a:solidFill>
                  <a:sysClr val="windowText" lastClr="000000"/>
                </a:solidFill>
              </a:rPr>
              <a:t>Who are we looking for?</a:t>
            </a:r>
          </a:p>
          <a:p>
            <a:pPr lvl="1"/>
            <a:r>
              <a:rPr lang="en-US" kern="0" dirty="0">
                <a:solidFill>
                  <a:sysClr val="windowText" lastClr="000000"/>
                </a:solidFill>
              </a:rPr>
              <a:t>2021 and 2022 graduates in the following majors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Data science and analytics, math and statistics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Computer Science and Computer Engineering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Information Systems with Cybersecurity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Security and risk analysis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Engineers with a strong interest in analytics</a:t>
            </a:r>
          </a:p>
          <a:p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What’s a typical day like?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Data gathering and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Brainstorming solutions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Meeting with subject matter experts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Creating prototypes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Building a business case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ysClr val="windowText" lastClr="000000"/>
              </a:solidFill>
            </a:endParaRPr>
          </a:p>
          <a:p>
            <a:r>
              <a:rPr lang="en-US" b="1" kern="0" dirty="0">
                <a:solidFill>
                  <a:sysClr val="windowText" lastClr="000000"/>
                </a:solidFill>
              </a:rPr>
              <a:t>Is this a paid internship?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Yes, pay rate is based on projected graduation year</a:t>
            </a:r>
          </a:p>
          <a:p>
            <a:pPr lvl="1"/>
            <a:endParaRPr lang="en-US" kern="0" dirty="0">
              <a:solidFill>
                <a:sysClr val="windowText" lastClr="000000"/>
              </a:solidFill>
            </a:endParaRPr>
          </a:p>
          <a:p>
            <a:pPr lvl="3"/>
            <a:endParaRPr lang="en-US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5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64"/>
          <a:stretch/>
        </p:blipFill>
        <p:spPr bwMode="auto">
          <a:xfrm>
            <a:off x="6740451" y="2431915"/>
            <a:ext cx="5413779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D73F0-2AAB-4698-8C5B-E67DB29EAFB6}"/>
              </a:ext>
            </a:extLst>
          </p:cNvPr>
          <p:cNvSpPr txBox="1"/>
          <p:nvPr/>
        </p:nvSpPr>
        <p:spPr>
          <a:xfrm>
            <a:off x="391330" y="1734427"/>
            <a:ext cx="860292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300M = people in US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100M = Average 3 people per household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50M = Estimate half are suburban/rural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40M = Estimate 20% are homes/apartments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80M = Garden hoses are inexpensive 2 per house 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90M = 10M random others (zoos, businesses, etc..)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30M = Garden hoses per year (replaced every 3 years)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48EEA-7032-444C-8789-8BEBA27D2787}"/>
              </a:ext>
            </a:extLst>
          </p:cNvPr>
          <p:cNvSpPr/>
          <p:nvPr/>
        </p:nvSpPr>
        <p:spPr>
          <a:xfrm>
            <a:off x="8286906" y="758938"/>
            <a:ext cx="29322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Oswald"/>
                <a:ea typeface="+mj-ea"/>
              </a:rPr>
              <a:t>Garden Hose </a:t>
            </a:r>
          </a:p>
          <a:p>
            <a:pPr algn="ctr"/>
            <a:r>
              <a:rPr lang="en-US" sz="3200" b="1" dirty="0">
                <a:latin typeface="Oswald"/>
                <a:ea typeface="+mj-ea"/>
              </a:rPr>
              <a:t>Thought Process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2E83F56-6644-40EF-9FEC-F1253E1235E2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3D0B5BC-7DFA-487F-BF9D-58B89EE85B59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6178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63310-E3FB-4BE1-8C7E-AFBD90EC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 b="-3"/>
          <a:stretch/>
        </p:blipFill>
        <p:spPr>
          <a:xfrm>
            <a:off x="5790333" y="5016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1" y="-10462"/>
            <a:ext cx="9141724" cy="6873937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29BA107-27D3-4E95-8BFE-5DF965FC68E6}"/>
              </a:ext>
            </a:extLst>
          </p:cNvPr>
          <p:cNvSpPr txBox="1"/>
          <p:nvPr/>
        </p:nvSpPr>
        <p:spPr>
          <a:xfrm>
            <a:off x="3956792" y="1550333"/>
            <a:ext cx="2966694" cy="457080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WHAT ARE YOU DOING TO SEPARATE YOURSELF FROM THE </a:t>
            </a:r>
          </a:p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lang="en-US" sz="4000" b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/>
                <a:cs typeface="Oswald"/>
              </a:rPr>
              <a:t>3.8M GRADUATES?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473043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garden hose">
            <a:extLst>
              <a:ext uri="{FF2B5EF4-FFF2-40B4-BE49-F238E27FC236}">
                <a16:creationId xmlns:a16="http://schemas.microsoft.com/office/drawing/2014/main" id="{C8D92DCC-255C-4E01-980F-15B27F78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64"/>
          <a:stretch/>
        </p:blipFill>
        <p:spPr bwMode="auto">
          <a:xfrm>
            <a:off x="6740451" y="2431915"/>
            <a:ext cx="5413779" cy="44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37770" y="-114300"/>
            <a:ext cx="9269516" cy="7058264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44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D73F0-2AAB-4698-8C5B-E67DB29EAFB6}"/>
              </a:ext>
            </a:extLst>
          </p:cNvPr>
          <p:cNvSpPr txBox="1"/>
          <p:nvPr/>
        </p:nvSpPr>
        <p:spPr>
          <a:xfrm>
            <a:off x="922367" y="2582854"/>
            <a:ext cx="5818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What about if you had </a:t>
            </a:r>
          </a:p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2 weeks to figure out how many garden hoses </a:t>
            </a:r>
          </a:p>
          <a:p>
            <a:pPr algn="ctr">
              <a:buSzPct val="120000"/>
            </a:pPr>
            <a:r>
              <a:rPr lang="en-US" sz="3200" b="1" dirty="0">
                <a:latin typeface="Arial" pitchFamily="34" charset="0"/>
                <a:cs typeface="Arial" pitchFamily="34" charset="0"/>
              </a:rPr>
              <a:t>are in the US?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C48EEA-7032-444C-8789-8BEBA27D2787}"/>
              </a:ext>
            </a:extLst>
          </p:cNvPr>
          <p:cNvSpPr/>
          <p:nvPr/>
        </p:nvSpPr>
        <p:spPr>
          <a:xfrm>
            <a:off x="8286906" y="758938"/>
            <a:ext cx="29322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Oswald"/>
                <a:ea typeface="+mj-ea"/>
              </a:rPr>
              <a:t>Garden Hose </a:t>
            </a:r>
          </a:p>
          <a:p>
            <a:pPr algn="ctr"/>
            <a:r>
              <a:rPr lang="en-US" sz="3200" b="1" dirty="0">
                <a:latin typeface="Oswald"/>
                <a:ea typeface="+mj-ea"/>
              </a:rPr>
              <a:t>Thought Process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2E83F56-6644-40EF-9FEC-F1253E1235E2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3D0B5BC-7DFA-487F-BF9D-58B89EE85B59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14151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building&#10;">
            <a:extLst>
              <a:ext uri="{FF2B5EF4-FFF2-40B4-BE49-F238E27FC236}">
                <a16:creationId xmlns:a16="http://schemas.microsoft.com/office/drawing/2014/main" id="{B40CE38C-1E32-8647-8F6F-3832FA526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78" b="-1"/>
          <a:stretch/>
        </p:blipFill>
        <p:spPr>
          <a:xfrm>
            <a:off x="0" y="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63310-E3FB-4BE1-8C7E-AFBD90EC6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" b="-3"/>
          <a:stretch/>
        </p:blipFill>
        <p:spPr>
          <a:xfrm>
            <a:off x="5790333" y="5016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6" name="Rectangle: Single Corner Snipped 15">
            <a:extLst>
              <a:ext uri="{FF2B5EF4-FFF2-40B4-BE49-F238E27FC236}">
                <a16:creationId xmlns:a16="http://schemas.microsoft.com/office/drawing/2014/main" id="{28FE2AEE-64D1-468A-9917-7A8359329644}"/>
              </a:ext>
            </a:extLst>
          </p:cNvPr>
          <p:cNvSpPr/>
          <p:nvPr/>
        </p:nvSpPr>
        <p:spPr>
          <a:xfrm>
            <a:off x="1" y="-10462"/>
            <a:ext cx="9141724" cy="6873937"/>
          </a:xfrm>
          <a:custGeom>
            <a:avLst/>
            <a:gdLst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66695 w 2966695"/>
              <a:gd name="connsiteY2" fmla="*/ 1483348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66695"/>
              <a:gd name="connsiteY0" fmla="*/ 0 h 3184580"/>
              <a:gd name="connsiteX1" fmla="*/ 1483348 w 2966695"/>
              <a:gd name="connsiteY1" fmla="*/ 0 h 3184580"/>
              <a:gd name="connsiteX2" fmla="*/ 2908329 w 2966695"/>
              <a:gd name="connsiteY2" fmla="*/ 2903586 h 3184580"/>
              <a:gd name="connsiteX3" fmla="*/ 2966695 w 2966695"/>
              <a:gd name="connsiteY3" fmla="*/ 3184580 h 3184580"/>
              <a:gd name="connsiteX4" fmla="*/ 0 w 2966695"/>
              <a:gd name="connsiteY4" fmla="*/ 3184580 h 3184580"/>
              <a:gd name="connsiteX5" fmla="*/ 0 w 2966695"/>
              <a:gd name="connsiteY5" fmla="*/ 0 h 3184580"/>
              <a:gd name="connsiteX0" fmla="*/ 0 w 2986150"/>
              <a:gd name="connsiteY0" fmla="*/ 0 h 3195416"/>
              <a:gd name="connsiteX1" fmla="*/ 1483348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27173 h 3222589"/>
              <a:gd name="connsiteX1" fmla="*/ 1126789 w 2986150"/>
              <a:gd name="connsiteY1" fmla="*/ 0 h 3222589"/>
              <a:gd name="connsiteX2" fmla="*/ 2986150 w 2986150"/>
              <a:gd name="connsiteY2" fmla="*/ 3222589 h 3222589"/>
              <a:gd name="connsiteX3" fmla="*/ 2966695 w 2986150"/>
              <a:gd name="connsiteY3" fmla="*/ 3211753 h 3222589"/>
              <a:gd name="connsiteX4" fmla="*/ 0 w 2986150"/>
              <a:gd name="connsiteY4" fmla="*/ 3211753 h 3222589"/>
              <a:gd name="connsiteX5" fmla="*/ 0 w 2986150"/>
              <a:gd name="connsiteY5" fmla="*/ 27173 h 3222589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966695 w 2986150"/>
              <a:gd name="connsiteY3" fmla="*/ 3184580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828672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986150"/>
              <a:gd name="connsiteY0" fmla="*/ 0 h 3195416"/>
              <a:gd name="connsiteX1" fmla="*/ 1011770 w 2986150"/>
              <a:gd name="connsiteY1" fmla="*/ 0 h 3195416"/>
              <a:gd name="connsiteX2" fmla="*/ 2986150 w 2986150"/>
              <a:gd name="connsiteY2" fmla="*/ 3195416 h 3195416"/>
              <a:gd name="connsiteX3" fmla="*/ 2782665 w 2986150"/>
              <a:gd name="connsiteY3" fmla="*/ 3193638 h 3195416"/>
              <a:gd name="connsiteX4" fmla="*/ 0 w 2986150"/>
              <a:gd name="connsiteY4" fmla="*/ 3184580 h 3195416"/>
              <a:gd name="connsiteX5" fmla="*/ 0 w 2986150"/>
              <a:gd name="connsiteY5" fmla="*/ 0 h 3195416"/>
              <a:gd name="connsiteX0" fmla="*/ 0 w 2825123"/>
              <a:gd name="connsiteY0" fmla="*/ 0 h 3195416"/>
              <a:gd name="connsiteX1" fmla="*/ 1011770 w 2825123"/>
              <a:gd name="connsiteY1" fmla="*/ 0 h 3195416"/>
              <a:gd name="connsiteX2" fmla="*/ 2825123 w 2825123"/>
              <a:gd name="connsiteY2" fmla="*/ 3195416 h 3195416"/>
              <a:gd name="connsiteX3" fmla="*/ 2782665 w 2825123"/>
              <a:gd name="connsiteY3" fmla="*/ 3193638 h 3195416"/>
              <a:gd name="connsiteX4" fmla="*/ 0 w 2825123"/>
              <a:gd name="connsiteY4" fmla="*/ 3184580 h 3195416"/>
              <a:gd name="connsiteX5" fmla="*/ 0 w 2825123"/>
              <a:gd name="connsiteY5" fmla="*/ 0 h 3195416"/>
              <a:gd name="connsiteX0" fmla="*/ 0 w 2840174"/>
              <a:gd name="connsiteY0" fmla="*/ 0 h 3195416"/>
              <a:gd name="connsiteX1" fmla="*/ 1011770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0 h 3195416"/>
              <a:gd name="connsiteX1" fmla="*/ 965763 w 2840174"/>
              <a:gd name="connsiteY1" fmla="*/ 0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  <a:gd name="connsiteX0" fmla="*/ 0 w 2840174"/>
              <a:gd name="connsiteY0" fmla="*/ 9058 h 3204474"/>
              <a:gd name="connsiteX1" fmla="*/ 1195872 w 2840174"/>
              <a:gd name="connsiteY1" fmla="*/ 0 h 3204474"/>
              <a:gd name="connsiteX2" fmla="*/ 2825123 w 2840174"/>
              <a:gd name="connsiteY2" fmla="*/ 3204474 h 3204474"/>
              <a:gd name="connsiteX3" fmla="*/ 2840174 w 2840174"/>
              <a:gd name="connsiteY3" fmla="*/ 3193638 h 3204474"/>
              <a:gd name="connsiteX4" fmla="*/ 0 w 2840174"/>
              <a:gd name="connsiteY4" fmla="*/ 3193638 h 3204474"/>
              <a:gd name="connsiteX5" fmla="*/ 0 w 2840174"/>
              <a:gd name="connsiteY5" fmla="*/ 9058 h 3204474"/>
              <a:gd name="connsiteX0" fmla="*/ 0 w 2840174"/>
              <a:gd name="connsiteY0" fmla="*/ 0 h 3195416"/>
              <a:gd name="connsiteX1" fmla="*/ 1860759 w 2840174"/>
              <a:gd name="connsiteY1" fmla="*/ 18074 h 3195416"/>
              <a:gd name="connsiteX2" fmla="*/ 2825123 w 2840174"/>
              <a:gd name="connsiteY2" fmla="*/ 3195416 h 3195416"/>
              <a:gd name="connsiteX3" fmla="*/ 2840174 w 2840174"/>
              <a:gd name="connsiteY3" fmla="*/ 3184580 h 3195416"/>
              <a:gd name="connsiteX4" fmla="*/ 0 w 2840174"/>
              <a:gd name="connsiteY4" fmla="*/ 3184580 h 3195416"/>
              <a:gd name="connsiteX5" fmla="*/ 0 w 2840174"/>
              <a:gd name="connsiteY5" fmla="*/ 0 h 3195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40174" h="3195416">
                <a:moveTo>
                  <a:pt x="0" y="0"/>
                </a:moveTo>
                <a:lnTo>
                  <a:pt x="1860759" y="18074"/>
                </a:lnTo>
                <a:lnTo>
                  <a:pt x="2825123" y="3195416"/>
                </a:lnTo>
                <a:lnTo>
                  <a:pt x="2840174" y="3184580"/>
                </a:lnTo>
                <a:lnTo>
                  <a:pt x="0" y="318458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1000">
                <a:srgbClr val="4CA6A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F68554-B87A-49EB-AFF5-91B98F702CBC}"/>
              </a:ext>
            </a:extLst>
          </p:cNvPr>
          <p:cNvSpPr txBox="1"/>
          <p:nvPr/>
        </p:nvSpPr>
        <p:spPr>
          <a:xfrm>
            <a:off x="388229" y="2065168"/>
            <a:ext cx="8602927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Passion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Not just solve a problem, but find the problem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Communication skills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Self-starter / Entrepreneurial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Time management skills</a:t>
            </a:r>
          </a:p>
          <a:p>
            <a:pPr marL="457200" indent="-457200">
              <a:spcAft>
                <a:spcPts val="18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Personality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E627BA-DB22-4E84-8200-6BB2FF5C7E92}"/>
              </a:ext>
            </a:extLst>
          </p:cNvPr>
          <p:cNvSpPr/>
          <p:nvPr/>
        </p:nvSpPr>
        <p:spPr>
          <a:xfrm>
            <a:off x="346544" y="1037958"/>
            <a:ext cx="4787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Oswald"/>
                <a:ea typeface="+mj-ea"/>
              </a:rPr>
              <a:t>Qualities in Consultant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E840DEB-6B28-4BA0-8487-C0488A80A921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D7B50DD-52E5-45EF-8F20-25C00C115FF0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BOOZ ALLEN HAMILTON</a:t>
            </a:r>
          </a:p>
        </p:txBody>
      </p:sp>
    </p:spTree>
    <p:extLst>
      <p:ext uri="{BB962C8B-B14F-4D97-AF65-F5344CB8AC3E}">
        <p14:creationId xmlns:p14="http://schemas.microsoft.com/office/powerpoint/2010/main" val="29421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C791C33D-3B3C-BA4C-8669-22EF50AFBC7F}"/>
              </a:ext>
            </a:extLst>
          </p:cNvPr>
          <p:cNvSpPr/>
          <p:nvPr/>
        </p:nvSpPr>
        <p:spPr>
          <a:xfrm>
            <a:off x="0" y="425302"/>
            <a:ext cx="12192000" cy="5975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3FE1D03-758A-2446-99A5-5C991553F9FC}"/>
              </a:ext>
            </a:extLst>
          </p:cNvPr>
          <p:cNvSpPr txBox="1">
            <a:spLocks/>
          </p:cNvSpPr>
          <p:nvPr/>
        </p:nvSpPr>
        <p:spPr>
          <a:xfrm>
            <a:off x="3733800" y="838200"/>
            <a:ext cx="7848600" cy="52611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marR="0" indent="-244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Grande" charset="0"/>
              <a:buChar char="-"/>
              <a:tabLst/>
              <a:defRPr sz="1600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SzPct val="80000"/>
              <a:buFont typeface="Courier New" charset="0"/>
              <a:buChar char="o"/>
              <a:tabLst/>
              <a:defRPr sz="1600" b="0" kern="1200" cap="none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.AppleSystemUIFont" charset="-120"/>
              <a:buNone/>
              <a:tabLst/>
              <a:defRPr sz="1600" b="1" i="0" kern="1200" cap="all" spc="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400" i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Tx/>
              <a:buNone/>
              <a:defRPr sz="11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en-US" dirty="0">
                <a:solidFill>
                  <a:srgbClr val="00A6B6"/>
                </a:solidFill>
              </a:rPr>
              <a:t>A Multi-Step </a:t>
            </a:r>
            <a:r>
              <a:rPr lang="en-US" dirty="0" err="1">
                <a:solidFill>
                  <a:srgbClr val="00A6B6"/>
                </a:solidFill>
              </a:rPr>
              <a:t>ProcesS</a:t>
            </a:r>
            <a:endParaRPr lang="en-US" dirty="0">
              <a:solidFill>
                <a:srgbClr val="00A6B6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All students must apply through </a:t>
            </a:r>
            <a:r>
              <a:rPr lang="en-US" dirty="0" err="1"/>
              <a:t>HandShake</a:t>
            </a:r>
            <a:r>
              <a:rPr lang="en-US" dirty="0"/>
              <a:t> and submit resume – </a:t>
            </a:r>
            <a:r>
              <a:rPr lang="en-US" b="1" dirty="0"/>
              <a:t>Resume drop deadline is October 15</a:t>
            </a:r>
            <a:r>
              <a:rPr lang="en-US" b="1" baseline="30000" dirty="0"/>
              <a:t>th</a:t>
            </a:r>
            <a:r>
              <a:rPr lang="en-US" b="1" dirty="0"/>
              <a:t> for all positions!</a:t>
            </a:r>
            <a:endParaRPr lang="en-US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Follow links through </a:t>
            </a:r>
            <a:r>
              <a:rPr lang="en-US" dirty="0" err="1"/>
              <a:t>HandShake</a:t>
            </a:r>
            <a:r>
              <a:rPr lang="en-US" dirty="0"/>
              <a:t> postings to apply through our internal jobs system, Workday, to the matching position requisition:</a:t>
            </a:r>
          </a:p>
          <a:p>
            <a:pPr lvl="1"/>
            <a:r>
              <a:rPr lang="en-US" dirty="0"/>
              <a:t>Cyber Security Consultant—Booz Allen Hamilton (Full-Time) </a:t>
            </a:r>
          </a:p>
          <a:p>
            <a:pPr lvl="1"/>
            <a:r>
              <a:rPr lang="en-US" dirty="0"/>
              <a:t>Data Analyst Consultant—Booz Allen Hamilton (Full-Time) </a:t>
            </a:r>
          </a:p>
          <a:p>
            <a:pPr lvl="1"/>
            <a:r>
              <a:rPr lang="en-US" dirty="0"/>
              <a:t>Digital Solutions Developer—Booz Allen Hamilton (Full-Time) </a:t>
            </a:r>
          </a:p>
          <a:p>
            <a:pPr lvl="1"/>
            <a:r>
              <a:rPr lang="en-US" dirty="0"/>
              <a:t>General Management Consultant—Booz Allen Hamilton (Full-Time) </a:t>
            </a:r>
          </a:p>
          <a:p>
            <a:pPr lvl="1"/>
            <a:r>
              <a:rPr lang="en-US" dirty="0"/>
              <a:t>Systems Engineer—Booz Allen Hamilton (Full-Time) </a:t>
            </a:r>
          </a:p>
          <a:p>
            <a:pPr lvl="1"/>
            <a:r>
              <a:rPr lang="en-US" dirty="0"/>
              <a:t>2020 Summer Games Internship–Booz Allen Hamilton (Summer Internship)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If you are selected for an interview, a brief phone screen will be completed by our recruiting team to confirm eligibility requirements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Upon completion of the phone screen, the campus recruiting team will contact candidates to schedule in-person interviews if there is interest</a:t>
            </a:r>
          </a:p>
          <a:p>
            <a:pPr marL="0" lvl="0" indent="0">
              <a:buNone/>
            </a:pPr>
            <a:endParaRPr lang="en-US" sz="500" b="1" dirty="0"/>
          </a:p>
          <a:p>
            <a:pPr lvl="3">
              <a:spcBef>
                <a:spcPts val="0"/>
              </a:spcBef>
            </a:pPr>
            <a:endParaRPr lang="en-US" sz="2000" dirty="0">
              <a:solidFill>
                <a:srgbClr val="00A6B6"/>
              </a:solidFill>
            </a:endParaRPr>
          </a:p>
          <a:p>
            <a:pPr lvl="3">
              <a:spcBef>
                <a:spcPts val="0"/>
              </a:spcBef>
            </a:pPr>
            <a:r>
              <a:rPr lang="en-US" dirty="0">
                <a:solidFill>
                  <a:srgbClr val="00A6B6"/>
                </a:solidFill>
              </a:rPr>
              <a:t>NEED ADDITIONAL INFORMATION? EMAIL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 b="1" dirty="0"/>
              <a:t>UFRecruiting@bah.com</a:t>
            </a:r>
          </a:p>
          <a:p>
            <a:pPr lvl="3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F35CE-953D-0F48-AA5C-27CBF8313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38200"/>
            <a:ext cx="1879600" cy="1168400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CF31769E-5183-244F-BBF4-B361839FD638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F59AFD7-4671-9F44-AB4B-0856F246748E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F998AB-4A7C-DF40-BB6B-2CE47B4A54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">
            <a:extLst>
              <a:ext uri="{FF2B5EF4-FFF2-40B4-BE49-F238E27FC236}">
                <a16:creationId xmlns:a16="http://schemas.microsoft.com/office/drawing/2014/main" id="{57C58220-631D-134E-8CCF-BE88857C9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1484" y="2954778"/>
            <a:ext cx="4350816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250" spc="305" dirty="0">
                <a:latin typeface="Oswald"/>
                <a:cs typeface="Oswald"/>
              </a:rPr>
              <a:t>QUESTIONS?</a:t>
            </a:r>
            <a:endParaRPr sz="5250" dirty="0">
              <a:latin typeface="Oswald"/>
              <a:cs typeface="Oswa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0B6EB-3C02-AB41-9C0E-CEB5B9C6A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74" b="50000"/>
          <a:stretch/>
        </p:blipFill>
        <p:spPr>
          <a:xfrm>
            <a:off x="4427013" y="5257800"/>
            <a:ext cx="1713055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27BCB5-A403-094A-8591-F484549613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"/>
          <a:stretch/>
        </p:blipFill>
        <p:spPr>
          <a:xfrm>
            <a:off x="0" y="-11466"/>
            <a:ext cx="12191999" cy="6880484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AEDD9063-E2E4-6C4E-A7E2-AC0F83799F47}"/>
              </a:ext>
            </a:extLst>
          </p:cNvPr>
          <p:cNvSpPr txBox="1">
            <a:spLocks/>
          </p:cNvSpPr>
          <p:nvPr/>
        </p:nvSpPr>
        <p:spPr>
          <a:xfrm>
            <a:off x="228600" y="2122226"/>
            <a:ext cx="8686800" cy="824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90"/>
              </a:spcBef>
            </a:pPr>
            <a:r>
              <a:rPr lang="en-US" sz="5250" b="1" kern="0" spc="305">
                <a:solidFill>
                  <a:srgbClr val="BAD536"/>
                </a:solidFill>
                <a:latin typeface="Oswald"/>
                <a:cs typeface="Oswald"/>
              </a:rPr>
              <a:t>FOLLOW US</a:t>
            </a:r>
            <a:endParaRPr lang="en-US" sz="5250" b="1" kern="0">
              <a:solidFill>
                <a:srgbClr val="BAD536"/>
              </a:solidFill>
              <a:latin typeface="Oswald"/>
              <a:cs typeface="Oswald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401C9267-E92D-BF4A-81A5-63AF981CC4E4}"/>
              </a:ext>
            </a:extLst>
          </p:cNvPr>
          <p:cNvSpPr txBox="1"/>
          <p:nvPr/>
        </p:nvSpPr>
        <p:spPr>
          <a:xfrm>
            <a:off x="2909577" y="4177553"/>
            <a:ext cx="10668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BoozAllen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7299182F-BD03-9047-B5D9-0850B5AFED90}"/>
              </a:ext>
            </a:extLst>
          </p:cNvPr>
          <p:cNvSpPr txBox="1"/>
          <p:nvPr/>
        </p:nvSpPr>
        <p:spPr>
          <a:xfrm>
            <a:off x="4724400" y="4177553"/>
            <a:ext cx="10668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Booz Allen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FA5DF67-BBC1-BB41-822E-4635138AEEEC}"/>
              </a:ext>
            </a:extLst>
          </p:cNvPr>
          <p:cNvSpPr txBox="1"/>
          <p:nvPr/>
        </p:nvSpPr>
        <p:spPr>
          <a:xfrm>
            <a:off x="1064584" y="4177553"/>
            <a:ext cx="1066800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BoozAllen</a:t>
            </a:r>
            <a:endParaRPr lang="en-US" sz="1300" spc="65">
              <a:solidFill>
                <a:schemeClr val="bg1"/>
              </a:solidFill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@</a:t>
            </a:r>
            <a:r>
              <a:rPr lang="en-US" sz="1300" spc="65" err="1">
                <a:solidFill>
                  <a:schemeClr val="bg1"/>
                </a:solidFill>
                <a:latin typeface="Oswald"/>
                <a:cs typeface="Oswald"/>
              </a:rPr>
              <a:t>LifeAtBooz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9CBDC42-942F-4B49-A21E-D82F72F3D137}"/>
              </a:ext>
            </a:extLst>
          </p:cNvPr>
          <p:cNvSpPr txBox="1"/>
          <p:nvPr/>
        </p:nvSpPr>
        <p:spPr>
          <a:xfrm>
            <a:off x="6430971" y="4177553"/>
            <a:ext cx="175260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65">
                <a:solidFill>
                  <a:schemeClr val="bg1"/>
                </a:solidFill>
                <a:latin typeface="Oswald"/>
                <a:cs typeface="Oswald"/>
              </a:rPr>
              <a:t>Booz Allen Hamilton</a:t>
            </a:r>
            <a:endParaRPr lang="en-US" sz="1300">
              <a:solidFill>
                <a:schemeClr val="bg1"/>
              </a:solidFill>
              <a:latin typeface="Oswald"/>
              <a:cs typeface="Oswa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EB3849-D1FC-FE4C-A232-F1E6EEE8D5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619" y="34290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78A35F-B65A-C344-A4D5-237A1FDAD4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177" y="34290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F6A98B-3B14-4046-9298-E9A0BBF6E9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79"/>
          <a:stretch/>
        </p:blipFill>
        <p:spPr>
          <a:xfrm>
            <a:off x="1290428" y="3440174"/>
            <a:ext cx="615112" cy="609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E2C7CE-E391-C043-822A-89B82A0E33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124" y="3456847"/>
            <a:ext cx="683076" cy="5797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E530A2-1829-5247-8E25-2733BE27B4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474" b="50000"/>
          <a:stretch/>
        </p:blipFill>
        <p:spPr>
          <a:xfrm>
            <a:off x="7125229" y="5268818"/>
            <a:ext cx="1713055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93D854-C3D0-104D-9F5B-8A4530275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8" y="-9779"/>
            <a:ext cx="12196667" cy="68677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34889" y="518515"/>
            <a:ext cx="2534920" cy="262892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-6350" algn="ctr">
              <a:lnSpc>
                <a:spcPts val="5000"/>
              </a:lnSpc>
              <a:spcBef>
                <a:spcPts val="500"/>
              </a:spcBef>
            </a:pPr>
            <a:r>
              <a:rPr sz="4400" spc="-5" dirty="0">
                <a:solidFill>
                  <a:srgbClr val="FFFFFF"/>
                </a:solidFill>
                <a:latin typeface="Oswald"/>
                <a:cs typeface="Oswald"/>
              </a:rPr>
              <a:t>EMPOWER  PEOPLE </a:t>
            </a:r>
            <a:r>
              <a:rPr sz="4400" spc="-15" dirty="0">
                <a:solidFill>
                  <a:srgbClr val="FFFFFF"/>
                </a:solidFill>
                <a:latin typeface="Oswald"/>
                <a:cs typeface="Oswald"/>
              </a:rPr>
              <a:t>TO  </a:t>
            </a:r>
            <a:r>
              <a:rPr sz="4400" dirty="0">
                <a:solidFill>
                  <a:srgbClr val="FFFFFF"/>
                </a:solidFill>
                <a:latin typeface="Oswald"/>
                <a:cs typeface="Oswald"/>
              </a:rPr>
              <a:t>CHANGE  THE</a:t>
            </a:r>
            <a:r>
              <a:rPr sz="4400" spc="-10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4400" dirty="0">
                <a:solidFill>
                  <a:srgbClr val="FFFFFF"/>
                </a:solidFill>
                <a:latin typeface="Oswald"/>
                <a:cs typeface="Oswald"/>
              </a:rPr>
              <a:t>WORLD</a:t>
            </a:r>
            <a:endParaRPr sz="4400" dirty="0">
              <a:latin typeface="Oswald"/>
              <a:cs typeface="Oswa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B3DBB1-E54B-124D-9B1D-97B8F7270BF9}"/>
              </a:ext>
            </a:extLst>
          </p:cNvPr>
          <p:cNvSpPr/>
          <p:nvPr/>
        </p:nvSpPr>
        <p:spPr>
          <a:xfrm>
            <a:off x="4826205" y="5090378"/>
            <a:ext cx="2753157" cy="1426031"/>
          </a:xfrm>
          <a:prstGeom prst="rect">
            <a:avLst/>
          </a:prstGeom>
        </p:spPr>
        <p:txBody>
          <a:bodyPr wrap="square" lIns="0" rIns="0" anchor="ctr" anchorCtr="0">
            <a:noAutofit/>
          </a:bodyPr>
          <a:lstStyle/>
          <a:p>
            <a:pPr marR="656590" lvl="1" algn="ctr">
              <a:lnSpc>
                <a:spcPts val="5240"/>
              </a:lnSpc>
              <a:spcBef>
                <a:spcPts val="100"/>
              </a:spcBef>
            </a:pPr>
            <a:r>
              <a:rPr lang="en-US" sz="4400" b="1" dirty="0">
                <a:solidFill>
                  <a:srgbClr val="CDDB29"/>
                </a:solidFill>
                <a:latin typeface="Oswald"/>
                <a:ea typeface="+mj-e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WITH YOU</a:t>
            </a:r>
            <a:endParaRPr lang="en-US" sz="4400" b="1" dirty="0">
              <a:solidFill>
                <a:srgbClr val="CDDB29"/>
              </a:solidFill>
              <a:latin typeface="Oswald"/>
              <a:ea typeface="+mj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D73F60-37B9-2943-BE94-1462E7906F4B}"/>
              </a:ext>
            </a:extLst>
          </p:cNvPr>
          <p:cNvSpPr/>
          <p:nvPr/>
        </p:nvSpPr>
        <p:spPr>
          <a:xfrm>
            <a:off x="4993844" y="4748787"/>
            <a:ext cx="21996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200" b="1" dirty="0">
                <a:solidFill>
                  <a:srgbClr val="CDDB29"/>
                </a:solidFill>
                <a:latin typeface="Oswald"/>
                <a:ea typeface="+mj-ea"/>
              </a:rPr>
              <a:t>AND THAT STARTS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standing in front of a computer&#10;">
            <a:extLst>
              <a:ext uri="{FF2B5EF4-FFF2-40B4-BE49-F238E27FC236}">
                <a16:creationId xmlns:a16="http://schemas.microsoft.com/office/drawing/2014/main" id="{577EBB6F-AC25-8240-954F-1F1534129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151"/>
            <a:ext cx="12192000" cy="68651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73497" y="171684"/>
            <a:ext cx="2731770" cy="551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540" algn="ctr">
              <a:lnSpc>
                <a:spcPct val="150000"/>
              </a:lnSpc>
              <a:spcBef>
                <a:spcPts val="100"/>
              </a:spcBef>
            </a:pP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OUR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WORK HAS  </a:t>
            </a:r>
            <a:r>
              <a:rPr sz="2000" b="1" dirty="0">
                <a:solidFill>
                  <a:srgbClr val="CDDB29"/>
                </a:solidFill>
                <a:latin typeface="Oswald"/>
              </a:rPr>
              <a:t>TRANSFORMED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THE </a:t>
            </a:r>
            <a:r>
              <a:rPr sz="2000" spc="-40" dirty="0">
                <a:solidFill>
                  <a:srgbClr val="FFFFFF"/>
                </a:solidFill>
                <a:latin typeface="Oswald"/>
                <a:cs typeface="Oswald"/>
              </a:rPr>
              <a:t>WAY  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ORGANIZATIONS </a:t>
            </a:r>
            <a:r>
              <a:rPr sz="2000" b="1" dirty="0">
                <a:solidFill>
                  <a:srgbClr val="CDDB29"/>
                </a:solidFill>
                <a:latin typeface="Oswald"/>
              </a:rPr>
              <a:t>SERVE</a:t>
            </a:r>
            <a:r>
              <a:rPr sz="2000" spc="-5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CUSTOMERS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AND</a:t>
            </a:r>
            <a:r>
              <a:rPr sz="2000" spc="-9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CITIZENS,  </a:t>
            </a:r>
            <a:r>
              <a:rPr sz="2000" b="1" dirty="0">
                <a:solidFill>
                  <a:srgbClr val="CDDB29"/>
                </a:solidFill>
                <a:latin typeface="Oswald"/>
                <a:cs typeface="Oswald"/>
              </a:rPr>
              <a:t>KEPT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Oswald"/>
                <a:cs typeface="Oswald"/>
              </a:rPr>
              <a:t>SOLDIERS SAFER ON  BATTLEFIELDS, </a:t>
            </a:r>
            <a:r>
              <a:rPr sz="2000" b="1" dirty="0">
                <a:solidFill>
                  <a:srgbClr val="CDDB29"/>
                </a:solidFill>
                <a:latin typeface="Oswald"/>
                <a:cs typeface="Oswald"/>
              </a:rPr>
              <a:t>FURTHERED</a:t>
            </a:r>
            <a:r>
              <a:rPr sz="2000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spc="-15" dirty="0">
                <a:solidFill>
                  <a:srgbClr val="FFFFFF"/>
                </a:solidFill>
                <a:latin typeface="Oswald"/>
                <a:cs typeface="Oswald"/>
              </a:rPr>
              <a:t>SPACE 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EXPLORATION,  </a:t>
            </a:r>
            <a:r>
              <a:rPr sz="2000" b="1" spc="-10" dirty="0">
                <a:solidFill>
                  <a:srgbClr val="CDDB29"/>
                </a:solidFill>
                <a:latin typeface="Oswald"/>
                <a:cs typeface="Oswald"/>
              </a:rPr>
              <a:t>DISRUPTED</a:t>
            </a:r>
            <a:r>
              <a:rPr sz="2000" spc="-1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HUMAN  TRAFFICKING NETWORKS,  AND </a:t>
            </a:r>
            <a:r>
              <a:rPr sz="2000" b="1" spc="-5" dirty="0">
                <a:solidFill>
                  <a:srgbClr val="CDDB29"/>
                </a:solidFill>
                <a:latin typeface="Oswald"/>
                <a:cs typeface="Oswald"/>
              </a:rPr>
              <a:t>PROTECTED</a:t>
            </a:r>
            <a:r>
              <a:rPr sz="2000" spc="-5" dirty="0">
                <a:solidFill>
                  <a:srgbClr val="CDDB29"/>
                </a:solidFill>
                <a:latin typeface="Oswald"/>
                <a:cs typeface="Oswald"/>
              </a:rPr>
              <a:t>  </a:t>
            </a:r>
            <a:r>
              <a:rPr sz="2000" dirty="0">
                <a:solidFill>
                  <a:srgbClr val="FFFFFF"/>
                </a:solidFill>
                <a:latin typeface="Oswald"/>
                <a:cs typeface="Oswald"/>
              </a:rPr>
              <a:t>CONNECTED CARS FROM  CYBER</a:t>
            </a:r>
            <a:r>
              <a:rPr sz="2000" spc="-10" dirty="0">
                <a:solidFill>
                  <a:srgbClr val="FFFFFF"/>
                </a:solidFill>
                <a:latin typeface="Oswald"/>
                <a:cs typeface="Oswald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Oswald"/>
                <a:cs typeface="Oswald"/>
              </a:rPr>
              <a:t>ATTACKS.</a:t>
            </a:r>
            <a:endParaRPr sz="2000" dirty="0">
              <a:latin typeface="Oswald"/>
              <a:cs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" y="457199"/>
            <a:ext cx="12188952" cy="59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7563" y="922455"/>
            <a:ext cx="2651738" cy="29780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41020">
              <a:lnSpc>
                <a:spcPts val="3200"/>
              </a:lnSpc>
              <a:spcBef>
                <a:spcPts val="340"/>
              </a:spcBef>
            </a:pPr>
            <a:r>
              <a:rPr sz="2800" b="1" spc="125" dirty="0">
                <a:solidFill>
                  <a:srgbClr val="263746"/>
                </a:solidFill>
                <a:latin typeface="Oswald"/>
                <a:cs typeface="Oswald"/>
              </a:rPr>
              <a:t>BOOZ </a:t>
            </a: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ALLEN  </a:t>
            </a:r>
            <a:endParaRPr lang="en-US" sz="2800" b="1" spc="165" dirty="0">
              <a:solidFill>
                <a:srgbClr val="263746"/>
              </a:solidFill>
              <a:latin typeface="Oswald"/>
              <a:cs typeface="Oswald"/>
            </a:endParaRPr>
          </a:p>
          <a:p>
            <a:pPr marL="12700" marR="541020">
              <a:lnSpc>
                <a:spcPts val="3200"/>
              </a:lnSpc>
              <a:spcBef>
                <a:spcPts val="340"/>
              </a:spcBef>
            </a:pPr>
            <a:r>
              <a:rPr sz="2800" b="1" spc="45" dirty="0">
                <a:solidFill>
                  <a:srgbClr val="CDDB29"/>
                </a:solidFill>
                <a:latin typeface="Oswald"/>
                <a:cs typeface="Oswald"/>
              </a:rPr>
              <a:t>AT </a:t>
            </a:r>
            <a:r>
              <a:rPr sz="2800" b="1" dirty="0">
                <a:solidFill>
                  <a:srgbClr val="CDDB29"/>
                </a:solidFill>
                <a:latin typeface="Oswald"/>
                <a:cs typeface="Oswald"/>
              </a:rPr>
              <a:t>A</a:t>
            </a:r>
            <a:r>
              <a:rPr sz="2800" b="1" spc="-80" dirty="0">
                <a:solidFill>
                  <a:srgbClr val="CDDB29"/>
                </a:solidFill>
                <a:latin typeface="Oswald"/>
                <a:cs typeface="Oswald"/>
              </a:rPr>
              <a:t> </a:t>
            </a:r>
            <a:r>
              <a:rPr sz="2800" b="1" spc="165" dirty="0">
                <a:solidFill>
                  <a:srgbClr val="CDDB29"/>
                </a:solidFill>
                <a:latin typeface="Oswald"/>
                <a:cs typeface="Oswald"/>
              </a:rPr>
              <a:t>GLANCE</a:t>
            </a:r>
            <a:endParaRPr sz="2800" dirty="0">
              <a:latin typeface="Oswald"/>
              <a:cs typeface="Oswald"/>
            </a:endParaRPr>
          </a:p>
          <a:p>
            <a:pPr marL="12700" marR="5080">
              <a:lnSpc>
                <a:spcPct val="111100"/>
              </a:lnSpc>
              <a:spcBef>
                <a:spcPts val="2345"/>
              </a:spcBef>
            </a:pPr>
            <a:r>
              <a:rPr sz="1500" spc="-30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bring bold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thinking and a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desire to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be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best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 our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work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 consulting, analytics,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digital  solutions,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engineering, and cyber  with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industries ranging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from  defense to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health, </a:t>
            </a:r>
            <a:r>
              <a:rPr sz="1500" spc="-20" dirty="0">
                <a:solidFill>
                  <a:srgbClr val="263746"/>
                </a:solidFill>
                <a:latin typeface="Calibri"/>
                <a:cs typeface="Calibri"/>
              </a:rPr>
              <a:t>energy,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international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development.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09154" y="2888437"/>
            <a:ext cx="1103630" cy="5238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Are either</a:t>
            </a:r>
            <a:r>
              <a:rPr sz="1100" i="1" spc="-8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veterans  or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active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service  </a:t>
            </a: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members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09154" y="4129671"/>
            <a:ext cx="136169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en-US" sz="1100" i="1" spc="-10" dirty="0">
                <a:solidFill>
                  <a:srgbClr val="263746"/>
                </a:solidFill>
                <a:latin typeface="Calibri"/>
                <a:cs typeface="Calibri"/>
              </a:rPr>
              <a:t>of employees speak two or more languages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709154" y="5392001"/>
            <a:ext cx="1009015" cy="5238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Hold one or</a:t>
            </a:r>
            <a:r>
              <a:rPr sz="1100" i="1" spc="-8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>
                <a:solidFill>
                  <a:srgbClr val="263746"/>
                </a:solidFill>
                <a:latin typeface="Calibri"/>
                <a:cs typeface="Calibri"/>
              </a:rPr>
              <a:t>more 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professional 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certifications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66580" y="2888716"/>
            <a:ext cx="1367790" cy="346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of our leadership team is comprised of women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436100" y="4129811"/>
            <a:ext cx="105933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100" i="1" spc="-5" dirty="0">
                <a:solidFill>
                  <a:srgbClr val="263746"/>
                </a:solidFill>
                <a:latin typeface="Calibri"/>
                <a:cs typeface="Calibri"/>
              </a:rPr>
              <a:t>of employees are under 30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66580" y="5392140"/>
            <a:ext cx="1367790" cy="3587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Have advanced</a:t>
            </a:r>
            <a:r>
              <a:rPr sz="1100" i="1" spc="-8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degrees  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(masters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or</a:t>
            </a:r>
            <a:r>
              <a:rPr sz="1100" i="1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>
                <a:solidFill>
                  <a:srgbClr val="263746"/>
                </a:solidFill>
                <a:latin typeface="Calibri"/>
                <a:cs typeface="Calibri"/>
              </a:rPr>
              <a:t>higher)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2727" y="1665363"/>
            <a:ext cx="122110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263746"/>
                </a:solidFill>
                <a:latin typeface="Calibri"/>
                <a:cs typeface="Calibri"/>
              </a:rPr>
              <a:t>as of 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March 31,</a:t>
            </a:r>
            <a:r>
              <a:rPr sz="1100" i="1" spc="-8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201</a:t>
            </a: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9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60153" y="1665363"/>
            <a:ext cx="12655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In the 201</a:t>
            </a:r>
            <a:r>
              <a:rPr lang="en-US" sz="1100" i="1" dirty="0">
                <a:solidFill>
                  <a:srgbClr val="263746"/>
                </a:solidFill>
                <a:latin typeface="Calibri"/>
                <a:cs typeface="Calibri"/>
              </a:rPr>
              <a:t>9</a:t>
            </a:r>
            <a:r>
              <a:rPr sz="1100" i="1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10" dirty="0">
                <a:solidFill>
                  <a:srgbClr val="263746"/>
                </a:solidFill>
                <a:latin typeface="Calibri"/>
                <a:cs typeface="Calibri"/>
              </a:rPr>
              <a:t>fiscal</a:t>
            </a:r>
            <a:r>
              <a:rPr sz="1100" i="1" spc="-7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100" i="1" spc="-5" dirty="0">
                <a:solidFill>
                  <a:srgbClr val="263746"/>
                </a:solidFill>
                <a:latin typeface="Calibri"/>
                <a:cs typeface="Calibri"/>
              </a:rPr>
              <a:t>year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9116" y="2104576"/>
            <a:ext cx="91122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50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 PEOPLE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02677" y="936761"/>
            <a:ext cx="10972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EMPLOYEES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60166" y="936761"/>
            <a:ext cx="10972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REVENUE</a:t>
            </a:r>
            <a:endParaRPr sz="1300" b="1" dirty="0">
              <a:latin typeface="Oswald"/>
              <a:cs typeface="Oswa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39222" y="920279"/>
            <a:ext cx="3125470" cy="204343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  <a:tabLst>
                <a:tab pos="1175385" algn="l"/>
              </a:tabLst>
            </a:pPr>
            <a:r>
              <a:rPr sz="1300" b="1" spc="60" dirty="0">
                <a:solidFill>
                  <a:srgbClr val="263746"/>
                </a:solidFill>
                <a:latin typeface="Oswald"/>
                <a:cs typeface="Oswald"/>
              </a:rPr>
              <a:t>FOUNDED	</a:t>
            </a: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HEADQUARTERS</a:t>
            </a:r>
            <a:endParaRPr sz="1300" b="1" dirty="0">
              <a:latin typeface="Oswald"/>
              <a:cs typeface="Oswald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  <a:tabLst>
                <a:tab pos="1175385" algn="l"/>
              </a:tabLst>
            </a:pPr>
            <a:r>
              <a:rPr sz="3500" spc="155" dirty="0">
                <a:solidFill>
                  <a:srgbClr val="00A5B5"/>
                </a:solidFill>
                <a:latin typeface="Oswald"/>
                <a:cs typeface="Oswald"/>
              </a:rPr>
              <a:t>1914	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McLean,</a:t>
            </a:r>
            <a:r>
              <a:rPr sz="3500" spc="-90" dirty="0">
                <a:solidFill>
                  <a:srgbClr val="00A5B5"/>
                </a:solidFill>
                <a:latin typeface="Oswald"/>
                <a:cs typeface="Oswald"/>
              </a:rPr>
              <a:t> </a:t>
            </a:r>
            <a:r>
              <a:rPr sz="3500" spc="-45" dirty="0">
                <a:solidFill>
                  <a:srgbClr val="00A5B5"/>
                </a:solidFill>
                <a:latin typeface="Oswald"/>
                <a:cs typeface="Oswald"/>
              </a:rPr>
              <a:t>VA</a:t>
            </a:r>
            <a:endParaRPr sz="3500" dirty="0">
              <a:latin typeface="Oswald"/>
              <a:cs typeface="Oswald"/>
            </a:endParaRPr>
          </a:p>
          <a:p>
            <a:pPr marL="12700">
              <a:lnSpc>
                <a:spcPts val="1430"/>
              </a:lnSpc>
              <a:spcBef>
                <a:spcPts val="3585"/>
              </a:spcBef>
            </a:pPr>
            <a:r>
              <a:rPr sz="1300" b="1" spc="50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r>
              <a:rPr sz="1300" b="1" spc="150" dirty="0">
                <a:solidFill>
                  <a:srgbClr val="263746"/>
                </a:solidFill>
                <a:latin typeface="Oswald"/>
                <a:cs typeface="Oswald"/>
              </a:rPr>
              <a:t> </a:t>
            </a:r>
            <a:r>
              <a:rPr sz="1300" b="1" spc="60" dirty="0">
                <a:solidFill>
                  <a:srgbClr val="263746"/>
                </a:solidFill>
                <a:latin typeface="Oswald"/>
                <a:cs typeface="Oswald"/>
              </a:rPr>
              <a:t>CLIENTS</a:t>
            </a:r>
            <a:endParaRPr sz="1300" b="1" dirty="0">
              <a:latin typeface="Oswald"/>
              <a:cs typeface="Oswald"/>
            </a:endParaRPr>
          </a:p>
          <a:p>
            <a:pPr marL="12700">
              <a:lnSpc>
                <a:spcPts val="1430"/>
              </a:lnSpc>
            </a:pP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work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a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diverse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base of public-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endParaRPr sz="1300" dirty="0">
              <a:latin typeface="Calibri"/>
              <a:cs typeface="Calibri"/>
            </a:endParaRPr>
          </a:p>
          <a:p>
            <a:pPr marL="12700" marR="153670">
              <a:lnSpc>
                <a:spcPct val="102600"/>
              </a:lnSpc>
            </a:pP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private-sector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clients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across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 wide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swath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of  industries, in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U.S.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internationally.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02804" y="1179253"/>
            <a:ext cx="127889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2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6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,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1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00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09027" y="2422519"/>
            <a:ext cx="26892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29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%	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55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%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48067" y="3654673"/>
            <a:ext cx="268922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10.5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%	</a:t>
            </a:r>
            <a:r>
              <a:rPr lang="en-US" sz="3500" spc="-5" dirty="0">
                <a:solidFill>
                  <a:srgbClr val="00A5B5"/>
                </a:solidFill>
                <a:latin typeface="Oswald"/>
                <a:cs typeface="Oswald"/>
              </a:rPr>
              <a:t>20</a:t>
            </a:r>
            <a:r>
              <a:rPr sz="3500" spc="-5" dirty="0">
                <a:solidFill>
                  <a:srgbClr val="00A5B5"/>
                </a:solidFill>
                <a:latin typeface="Oswald"/>
                <a:cs typeface="Oswald"/>
              </a:rPr>
              <a:t>%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09027" y="4922832"/>
            <a:ext cx="25920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9745" algn="l"/>
              </a:tabLst>
            </a:pPr>
            <a:r>
              <a:rPr sz="3500" spc="-5">
                <a:solidFill>
                  <a:srgbClr val="00A5B5"/>
                </a:solidFill>
                <a:latin typeface="Oswald"/>
                <a:cs typeface="Oswald"/>
              </a:rPr>
              <a:t>34</a:t>
            </a:r>
            <a:r>
              <a:rPr sz="3500">
                <a:solidFill>
                  <a:srgbClr val="00A5B5"/>
                </a:solidFill>
                <a:latin typeface="Oswald"/>
                <a:cs typeface="Oswald"/>
              </a:rPr>
              <a:t>%	41%</a:t>
            </a:r>
            <a:endParaRPr sz="3500">
              <a:latin typeface="Oswald"/>
              <a:cs typeface="Oswa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60356" y="1179253"/>
            <a:ext cx="202565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$6.</a:t>
            </a:r>
            <a:r>
              <a:rPr lang="en-US" sz="3500" dirty="0">
                <a:solidFill>
                  <a:srgbClr val="00A5B5"/>
                </a:solidFill>
                <a:latin typeface="Oswald"/>
                <a:cs typeface="Oswald"/>
              </a:rPr>
              <a:t>7</a:t>
            </a:r>
            <a:r>
              <a:rPr sz="3500" spc="-90" dirty="0">
                <a:solidFill>
                  <a:srgbClr val="00A5B5"/>
                </a:solidFill>
                <a:latin typeface="Oswald"/>
                <a:cs typeface="Oswald"/>
              </a:rPr>
              <a:t> </a:t>
            </a:r>
            <a:r>
              <a:rPr sz="3500" dirty="0">
                <a:solidFill>
                  <a:srgbClr val="00A5B5"/>
                </a:solidFill>
                <a:latin typeface="Oswald"/>
                <a:cs typeface="Oswald"/>
              </a:rPr>
              <a:t>Billion</a:t>
            </a:r>
            <a:endParaRPr sz="3500" dirty="0">
              <a:latin typeface="Oswald"/>
              <a:cs typeface="Oswa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84793" y="4279621"/>
            <a:ext cx="270510" cy="970280"/>
          </a:xfrm>
          <a:custGeom>
            <a:avLst/>
            <a:gdLst/>
            <a:ahLst/>
            <a:cxnLst/>
            <a:rect l="l" t="t" r="r" b="b"/>
            <a:pathLst>
              <a:path w="270510" h="970279">
                <a:moveTo>
                  <a:pt x="269887" y="0"/>
                </a:moveTo>
                <a:lnTo>
                  <a:pt x="0" y="936015"/>
                </a:lnTo>
                <a:lnTo>
                  <a:pt x="46064" y="948046"/>
                </a:lnTo>
                <a:lnTo>
                  <a:pt x="91430" y="957589"/>
                </a:lnTo>
                <a:lnTo>
                  <a:pt x="137220" y="964851"/>
                </a:lnTo>
                <a:lnTo>
                  <a:pt x="184556" y="970038"/>
                </a:lnTo>
                <a:lnTo>
                  <a:pt x="269887" y="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84793" y="4279621"/>
            <a:ext cx="270510" cy="970280"/>
          </a:xfrm>
          <a:custGeom>
            <a:avLst/>
            <a:gdLst/>
            <a:ahLst/>
            <a:cxnLst/>
            <a:rect l="l" t="t" r="r" b="b"/>
            <a:pathLst>
              <a:path w="270510" h="970279">
                <a:moveTo>
                  <a:pt x="269887" y="0"/>
                </a:moveTo>
                <a:lnTo>
                  <a:pt x="184556" y="970038"/>
                </a:lnTo>
                <a:lnTo>
                  <a:pt x="137220" y="964851"/>
                </a:lnTo>
                <a:lnTo>
                  <a:pt x="91430" y="957589"/>
                </a:lnTo>
                <a:lnTo>
                  <a:pt x="46064" y="948046"/>
                </a:lnTo>
                <a:lnTo>
                  <a:pt x="0" y="936015"/>
                </a:lnTo>
                <a:lnTo>
                  <a:pt x="269887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68227" y="4278907"/>
            <a:ext cx="1050290" cy="974725"/>
          </a:xfrm>
          <a:custGeom>
            <a:avLst/>
            <a:gdLst/>
            <a:ahLst/>
            <a:cxnLst/>
            <a:rect l="l" t="t" r="r" b="b"/>
            <a:pathLst>
              <a:path w="1050290" h="974725">
                <a:moveTo>
                  <a:pt x="84912" y="0"/>
                </a:moveTo>
                <a:lnTo>
                  <a:pt x="0" y="970673"/>
                </a:lnTo>
                <a:lnTo>
                  <a:pt x="48083" y="973691"/>
                </a:lnTo>
                <a:lnTo>
                  <a:pt x="95803" y="974335"/>
                </a:lnTo>
                <a:lnTo>
                  <a:pt x="143098" y="972655"/>
                </a:lnTo>
                <a:lnTo>
                  <a:pt x="189905" y="968701"/>
                </a:lnTo>
                <a:lnTo>
                  <a:pt x="236162" y="962521"/>
                </a:lnTo>
                <a:lnTo>
                  <a:pt x="281806" y="954167"/>
                </a:lnTo>
                <a:lnTo>
                  <a:pt x="326777" y="943686"/>
                </a:lnTo>
                <a:lnTo>
                  <a:pt x="371010" y="931129"/>
                </a:lnTo>
                <a:lnTo>
                  <a:pt x="414445" y="916545"/>
                </a:lnTo>
                <a:lnTo>
                  <a:pt x="457019" y="899984"/>
                </a:lnTo>
                <a:lnTo>
                  <a:pt x="498668" y="881496"/>
                </a:lnTo>
                <a:lnTo>
                  <a:pt x="539333" y="861128"/>
                </a:lnTo>
                <a:lnTo>
                  <a:pt x="578949" y="838933"/>
                </a:lnTo>
                <a:lnTo>
                  <a:pt x="617455" y="814958"/>
                </a:lnTo>
                <a:lnTo>
                  <a:pt x="654789" y="789253"/>
                </a:lnTo>
                <a:lnTo>
                  <a:pt x="690887" y="761868"/>
                </a:lnTo>
                <a:lnTo>
                  <a:pt x="725689" y="732852"/>
                </a:lnTo>
                <a:lnTo>
                  <a:pt x="759132" y="702255"/>
                </a:lnTo>
                <a:lnTo>
                  <a:pt x="791153" y="670127"/>
                </a:lnTo>
                <a:lnTo>
                  <a:pt x="821690" y="636516"/>
                </a:lnTo>
                <a:lnTo>
                  <a:pt x="850681" y="601473"/>
                </a:lnTo>
                <a:lnTo>
                  <a:pt x="878064" y="565047"/>
                </a:lnTo>
                <a:lnTo>
                  <a:pt x="903777" y="527287"/>
                </a:lnTo>
                <a:lnTo>
                  <a:pt x="927757" y="488243"/>
                </a:lnTo>
                <a:lnTo>
                  <a:pt x="949941" y="447965"/>
                </a:lnTo>
                <a:lnTo>
                  <a:pt x="970269" y="406502"/>
                </a:lnTo>
                <a:lnTo>
                  <a:pt x="988676" y="363903"/>
                </a:lnTo>
                <a:lnTo>
                  <a:pt x="1005102" y="320218"/>
                </a:lnTo>
                <a:lnTo>
                  <a:pt x="1019484" y="275497"/>
                </a:lnTo>
                <a:lnTo>
                  <a:pt x="1031760" y="229789"/>
                </a:lnTo>
                <a:lnTo>
                  <a:pt x="1041867" y="183143"/>
                </a:lnTo>
                <a:lnTo>
                  <a:pt x="1049743" y="135610"/>
                </a:lnTo>
                <a:lnTo>
                  <a:pt x="84912" y="0"/>
                </a:lnTo>
                <a:close/>
              </a:path>
            </a:pathLst>
          </a:custGeom>
          <a:solidFill>
            <a:srgbClr val="9536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68227" y="4278907"/>
            <a:ext cx="1050290" cy="974725"/>
          </a:xfrm>
          <a:custGeom>
            <a:avLst/>
            <a:gdLst/>
            <a:ahLst/>
            <a:cxnLst/>
            <a:rect l="l" t="t" r="r" b="b"/>
            <a:pathLst>
              <a:path w="1050290" h="974725">
                <a:moveTo>
                  <a:pt x="84912" y="0"/>
                </a:moveTo>
                <a:lnTo>
                  <a:pt x="1049743" y="135610"/>
                </a:lnTo>
                <a:lnTo>
                  <a:pt x="1041867" y="183143"/>
                </a:lnTo>
                <a:lnTo>
                  <a:pt x="1031760" y="229789"/>
                </a:lnTo>
                <a:lnTo>
                  <a:pt x="1019484" y="275497"/>
                </a:lnTo>
                <a:lnTo>
                  <a:pt x="1005102" y="320218"/>
                </a:lnTo>
                <a:lnTo>
                  <a:pt x="988676" y="363903"/>
                </a:lnTo>
                <a:lnTo>
                  <a:pt x="970269" y="406502"/>
                </a:lnTo>
                <a:lnTo>
                  <a:pt x="949941" y="447965"/>
                </a:lnTo>
                <a:lnTo>
                  <a:pt x="927757" y="488243"/>
                </a:lnTo>
                <a:lnTo>
                  <a:pt x="903777" y="527287"/>
                </a:lnTo>
                <a:lnTo>
                  <a:pt x="878064" y="565047"/>
                </a:lnTo>
                <a:lnTo>
                  <a:pt x="850681" y="601473"/>
                </a:lnTo>
                <a:lnTo>
                  <a:pt x="821690" y="636516"/>
                </a:lnTo>
                <a:lnTo>
                  <a:pt x="791153" y="670127"/>
                </a:lnTo>
                <a:lnTo>
                  <a:pt x="759132" y="702255"/>
                </a:lnTo>
                <a:lnTo>
                  <a:pt x="725689" y="732852"/>
                </a:lnTo>
                <a:lnTo>
                  <a:pt x="690887" y="761868"/>
                </a:lnTo>
                <a:lnTo>
                  <a:pt x="654789" y="789253"/>
                </a:lnTo>
                <a:lnTo>
                  <a:pt x="617455" y="814958"/>
                </a:lnTo>
                <a:lnTo>
                  <a:pt x="578949" y="838933"/>
                </a:lnTo>
                <a:lnTo>
                  <a:pt x="539333" y="861128"/>
                </a:lnTo>
                <a:lnTo>
                  <a:pt x="498668" y="881496"/>
                </a:lnTo>
                <a:lnTo>
                  <a:pt x="457019" y="899984"/>
                </a:lnTo>
                <a:lnTo>
                  <a:pt x="414445" y="916545"/>
                </a:lnTo>
                <a:lnTo>
                  <a:pt x="371010" y="931129"/>
                </a:lnTo>
                <a:lnTo>
                  <a:pt x="326777" y="943686"/>
                </a:lnTo>
                <a:lnTo>
                  <a:pt x="281806" y="954167"/>
                </a:lnTo>
                <a:lnTo>
                  <a:pt x="236162" y="962521"/>
                </a:lnTo>
                <a:lnTo>
                  <a:pt x="189905" y="968701"/>
                </a:lnTo>
                <a:lnTo>
                  <a:pt x="143098" y="972655"/>
                </a:lnTo>
                <a:lnTo>
                  <a:pt x="95803" y="974335"/>
                </a:lnTo>
                <a:lnTo>
                  <a:pt x="48083" y="973691"/>
                </a:lnTo>
                <a:lnTo>
                  <a:pt x="0" y="970673"/>
                </a:lnTo>
                <a:lnTo>
                  <a:pt x="84912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53051" y="3306503"/>
            <a:ext cx="974725" cy="1109980"/>
          </a:xfrm>
          <a:custGeom>
            <a:avLst/>
            <a:gdLst/>
            <a:ahLst/>
            <a:cxnLst/>
            <a:rect l="l" t="t" r="r" b="b"/>
            <a:pathLst>
              <a:path w="974725" h="1109979">
                <a:moveTo>
                  <a:pt x="17005" y="0"/>
                </a:moveTo>
                <a:lnTo>
                  <a:pt x="0" y="974026"/>
                </a:lnTo>
                <a:lnTo>
                  <a:pt x="964793" y="1109611"/>
                </a:lnTo>
                <a:lnTo>
                  <a:pt x="968675" y="1079148"/>
                </a:lnTo>
                <a:lnTo>
                  <a:pt x="971427" y="1050469"/>
                </a:lnTo>
                <a:lnTo>
                  <a:pt x="973196" y="1021716"/>
                </a:lnTo>
                <a:lnTo>
                  <a:pt x="974128" y="991031"/>
                </a:lnTo>
                <a:lnTo>
                  <a:pt x="973784" y="942396"/>
                </a:lnTo>
                <a:lnTo>
                  <a:pt x="971082" y="894337"/>
                </a:lnTo>
                <a:lnTo>
                  <a:pt x="966077" y="846911"/>
                </a:lnTo>
                <a:lnTo>
                  <a:pt x="958824" y="800174"/>
                </a:lnTo>
                <a:lnTo>
                  <a:pt x="949378" y="754184"/>
                </a:lnTo>
                <a:lnTo>
                  <a:pt x="937793" y="708997"/>
                </a:lnTo>
                <a:lnTo>
                  <a:pt x="924125" y="664669"/>
                </a:lnTo>
                <a:lnTo>
                  <a:pt x="908427" y="621259"/>
                </a:lnTo>
                <a:lnTo>
                  <a:pt x="890756" y="578822"/>
                </a:lnTo>
                <a:lnTo>
                  <a:pt x="871166" y="537415"/>
                </a:lnTo>
                <a:lnTo>
                  <a:pt x="849711" y="497095"/>
                </a:lnTo>
                <a:lnTo>
                  <a:pt x="826447" y="457919"/>
                </a:lnTo>
                <a:lnTo>
                  <a:pt x="801428" y="419944"/>
                </a:lnTo>
                <a:lnTo>
                  <a:pt x="774709" y="383226"/>
                </a:lnTo>
                <a:lnTo>
                  <a:pt x="746345" y="347822"/>
                </a:lnTo>
                <a:lnTo>
                  <a:pt x="716391" y="313790"/>
                </a:lnTo>
                <a:lnTo>
                  <a:pt x="684902" y="281184"/>
                </a:lnTo>
                <a:lnTo>
                  <a:pt x="651932" y="250064"/>
                </a:lnTo>
                <a:lnTo>
                  <a:pt x="617536" y="220484"/>
                </a:lnTo>
                <a:lnTo>
                  <a:pt x="581770" y="192503"/>
                </a:lnTo>
                <a:lnTo>
                  <a:pt x="544687" y="166176"/>
                </a:lnTo>
                <a:lnTo>
                  <a:pt x="506343" y="141561"/>
                </a:lnTo>
                <a:lnTo>
                  <a:pt x="466793" y="118715"/>
                </a:lnTo>
                <a:lnTo>
                  <a:pt x="426092" y="97693"/>
                </a:lnTo>
                <a:lnTo>
                  <a:pt x="384293" y="78554"/>
                </a:lnTo>
                <a:lnTo>
                  <a:pt x="341453" y="61353"/>
                </a:lnTo>
                <a:lnTo>
                  <a:pt x="297626" y="46147"/>
                </a:lnTo>
                <a:lnTo>
                  <a:pt x="252866" y="32994"/>
                </a:lnTo>
                <a:lnTo>
                  <a:pt x="207229" y="21950"/>
                </a:lnTo>
                <a:lnTo>
                  <a:pt x="160770" y="13072"/>
                </a:lnTo>
                <a:lnTo>
                  <a:pt x="113543" y="6416"/>
                </a:lnTo>
                <a:lnTo>
                  <a:pt x="65603" y="2040"/>
                </a:lnTo>
                <a:lnTo>
                  <a:pt x="17005" y="0"/>
                </a:lnTo>
                <a:close/>
              </a:path>
            </a:pathLst>
          </a:custGeom>
          <a:solidFill>
            <a:srgbClr val="005E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53051" y="3306503"/>
            <a:ext cx="974725" cy="1109980"/>
          </a:xfrm>
          <a:custGeom>
            <a:avLst/>
            <a:gdLst/>
            <a:ahLst/>
            <a:cxnLst/>
            <a:rect l="l" t="t" r="r" b="b"/>
            <a:pathLst>
              <a:path w="974725" h="1109979">
                <a:moveTo>
                  <a:pt x="0" y="974026"/>
                </a:moveTo>
                <a:lnTo>
                  <a:pt x="17005" y="0"/>
                </a:lnTo>
                <a:lnTo>
                  <a:pt x="65603" y="2040"/>
                </a:lnTo>
                <a:lnTo>
                  <a:pt x="113543" y="6416"/>
                </a:lnTo>
                <a:lnTo>
                  <a:pt x="160770" y="13072"/>
                </a:lnTo>
                <a:lnTo>
                  <a:pt x="207229" y="21950"/>
                </a:lnTo>
                <a:lnTo>
                  <a:pt x="252866" y="32994"/>
                </a:lnTo>
                <a:lnTo>
                  <a:pt x="297626" y="46147"/>
                </a:lnTo>
                <a:lnTo>
                  <a:pt x="341453" y="61353"/>
                </a:lnTo>
                <a:lnTo>
                  <a:pt x="384293" y="78554"/>
                </a:lnTo>
                <a:lnTo>
                  <a:pt x="426092" y="97693"/>
                </a:lnTo>
                <a:lnTo>
                  <a:pt x="466793" y="118715"/>
                </a:lnTo>
                <a:lnTo>
                  <a:pt x="506343" y="141561"/>
                </a:lnTo>
                <a:lnTo>
                  <a:pt x="544687" y="166176"/>
                </a:lnTo>
                <a:lnTo>
                  <a:pt x="581770" y="192503"/>
                </a:lnTo>
                <a:lnTo>
                  <a:pt x="617536" y="220484"/>
                </a:lnTo>
                <a:lnTo>
                  <a:pt x="651932" y="250064"/>
                </a:lnTo>
                <a:lnTo>
                  <a:pt x="684902" y="281184"/>
                </a:lnTo>
                <a:lnTo>
                  <a:pt x="716391" y="313790"/>
                </a:lnTo>
                <a:lnTo>
                  <a:pt x="746345" y="347822"/>
                </a:lnTo>
                <a:lnTo>
                  <a:pt x="774709" y="383226"/>
                </a:lnTo>
                <a:lnTo>
                  <a:pt x="801428" y="419944"/>
                </a:lnTo>
                <a:lnTo>
                  <a:pt x="826447" y="457919"/>
                </a:lnTo>
                <a:lnTo>
                  <a:pt x="849711" y="497095"/>
                </a:lnTo>
                <a:lnTo>
                  <a:pt x="871166" y="537415"/>
                </a:lnTo>
                <a:lnTo>
                  <a:pt x="890756" y="578822"/>
                </a:lnTo>
                <a:lnTo>
                  <a:pt x="908427" y="621259"/>
                </a:lnTo>
                <a:lnTo>
                  <a:pt x="924125" y="664669"/>
                </a:lnTo>
                <a:lnTo>
                  <a:pt x="937793" y="708997"/>
                </a:lnTo>
                <a:lnTo>
                  <a:pt x="949378" y="754184"/>
                </a:lnTo>
                <a:lnTo>
                  <a:pt x="958824" y="800174"/>
                </a:lnTo>
                <a:lnTo>
                  <a:pt x="966077" y="846911"/>
                </a:lnTo>
                <a:lnTo>
                  <a:pt x="971082" y="894337"/>
                </a:lnTo>
                <a:lnTo>
                  <a:pt x="973784" y="942396"/>
                </a:lnTo>
                <a:lnTo>
                  <a:pt x="974128" y="991031"/>
                </a:lnTo>
                <a:lnTo>
                  <a:pt x="973196" y="1021716"/>
                </a:lnTo>
                <a:lnTo>
                  <a:pt x="971427" y="1050469"/>
                </a:lnTo>
                <a:lnTo>
                  <a:pt x="968675" y="1079148"/>
                </a:lnTo>
                <a:lnTo>
                  <a:pt x="964793" y="1109611"/>
                </a:lnTo>
                <a:lnTo>
                  <a:pt x="0" y="97402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80251" y="3306526"/>
            <a:ext cx="991869" cy="1909445"/>
          </a:xfrm>
          <a:custGeom>
            <a:avLst/>
            <a:gdLst/>
            <a:ahLst/>
            <a:cxnLst/>
            <a:rect l="l" t="t" r="r" b="b"/>
            <a:pathLst>
              <a:path w="991870" h="1909445">
                <a:moveTo>
                  <a:pt x="991423" y="0"/>
                </a:moveTo>
                <a:lnTo>
                  <a:pt x="941528" y="296"/>
                </a:lnTo>
                <a:lnTo>
                  <a:pt x="892304" y="2912"/>
                </a:lnTo>
                <a:lnTo>
                  <a:pt x="843805" y="7808"/>
                </a:lnTo>
                <a:lnTo>
                  <a:pt x="796084" y="14943"/>
                </a:lnTo>
                <a:lnTo>
                  <a:pt x="749196" y="24278"/>
                </a:lnTo>
                <a:lnTo>
                  <a:pt x="703195" y="35771"/>
                </a:lnTo>
                <a:lnTo>
                  <a:pt x="658135" y="49385"/>
                </a:lnTo>
                <a:lnTo>
                  <a:pt x="614070" y="65077"/>
                </a:lnTo>
                <a:lnTo>
                  <a:pt x="571054" y="82809"/>
                </a:lnTo>
                <a:lnTo>
                  <a:pt x="529142" y="102540"/>
                </a:lnTo>
                <a:lnTo>
                  <a:pt x="488388" y="124230"/>
                </a:lnTo>
                <a:lnTo>
                  <a:pt x="448845" y="147839"/>
                </a:lnTo>
                <a:lnTo>
                  <a:pt x="410568" y="173328"/>
                </a:lnTo>
                <a:lnTo>
                  <a:pt x="373610" y="200655"/>
                </a:lnTo>
                <a:lnTo>
                  <a:pt x="338027" y="229782"/>
                </a:lnTo>
                <a:lnTo>
                  <a:pt x="303872" y="260668"/>
                </a:lnTo>
                <a:lnTo>
                  <a:pt x="271200" y="293273"/>
                </a:lnTo>
                <a:lnTo>
                  <a:pt x="240063" y="327557"/>
                </a:lnTo>
                <a:lnTo>
                  <a:pt x="210518" y="363480"/>
                </a:lnTo>
                <a:lnTo>
                  <a:pt x="182617" y="401002"/>
                </a:lnTo>
                <a:lnTo>
                  <a:pt x="156414" y="440083"/>
                </a:lnTo>
                <a:lnTo>
                  <a:pt x="131965" y="480683"/>
                </a:lnTo>
                <a:lnTo>
                  <a:pt x="109323" y="522762"/>
                </a:lnTo>
                <a:lnTo>
                  <a:pt x="88542" y="566279"/>
                </a:lnTo>
                <a:lnTo>
                  <a:pt x="69676" y="611196"/>
                </a:lnTo>
                <a:lnTo>
                  <a:pt x="52779" y="657471"/>
                </a:lnTo>
                <a:lnTo>
                  <a:pt x="37907" y="705065"/>
                </a:lnTo>
                <a:lnTo>
                  <a:pt x="25650" y="752102"/>
                </a:lnTo>
                <a:lnTo>
                  <a:pt x="15820" y="799192"/>
                </a:lnTo>
                <a:lnTo>
                  <a:pt x="8378" y="846267"/>
                </a:lnTo>
                <a:lnTo>
                  <a:pt x="3286" y="893259"/>
                </a:lnTo>
                <a:lnTo>
                  <a:pt x="506" y="940097"/>
                </a:lnTo>
                <a:lnTo>
                  <a:pt x="0" y="986712"/>
                </a:lnTo>
                <a:lnTo>
                  <a:pt x="1728" y="1033037"/>
                </a:lnTo>
                <a:lnTo>
                  <a:pt x="5654" y="1079002"/>
                </a:lnTo>
                <a:lnTo>
                  <a:pt x="11738" y="1124537"/>
                </a:lnTo>
                <a:lnTo>
                  <a:pt x="19943" y="1169575"/>
                </a:lnTo>
                <a:lnTo>
                  <a:pt x="30230" y="1214045"/>
                </a:lnTo>
                <a:lnTo>
                  <a:pt x="42561" y="1257879"/>
                </a:lnTo>
                <a:lnTo>
                  <a:pt x="56898" y="1301009"/>
                </a:lnTo>
                <a:lnTo>
                  <a:pt x="73201" y="1343364"/>
                </a:lnTo>
                <a:lnTo>
                  <a:pt x="91434" y="1384876"/>
                </a:lnTo>
                <a:lnTo>
                  <a:pt x="111558" y="1425476"/>
                </a:lnTo>
                <a:lnTo>
                  <a:pt x="133534" y="1465094"/>
                </a:lnTo>
                <a:lnTo>
                  <a:pt x="157325" y="1503663"/>
                </a:lnTo>
                <a:lnTo>
                  <a:pt x="182892" y="1541113"/>
                </a:lnTo>
                <a:lnTo>
                  <a:pt x="210196" y="1577374"/>
                </a:lnTo>
                <a:lnTo>
                  <a:pt x="239200" y="1612379"/>
                </a:lnTo>
                <a:lnTo>
                  <a:pt x="269865" y="1646057"/>
                </a:lnTo>
                <a:lnTo>
                  <a:pt x="302153" y="1678341"/>
                </a:lnTo>
                <a:lnTo>
                  <a:pt x="336026" y="1709160"/>
                </a:lnTo>
                <a:lnTo>
                  <a:pt x="371445" y="1738446"/>
                </a:lnTo>
                <a:lnTo>
                  <a:pt x="408372" y="1766131"/>
                </a:lnTo>
                <a:lnTo>
                  <a:pt x="446769" y="1792144"/>
                </a:lnTo>
                <a:lnTo>
                  <a:pt x="486598" y="1816417"/>
                </a:lnTo>
                <a:lnTo>
                  <a:pt x="527820" y="1838881"/>
                </a:lnTo>
                <a:lnTo>
                  <a:pt x="570397" y="1859467"/>
                </a:lnTo>
                <a:lnTo>
                  <a:pt x="614291" y="1878106"/>
                </a:lnTo>
                <a:lnTo>
                  <a:pt x="659463" y="1894729"/>
                </a:lnTo>
                <a:lnTo>
                  <a:pt x="705876" y="1909267"/>
                </a:lnTo>
                <a:lnTo>
                  <a:pt x="974417" y="973416"/>
                </a:lnTo>
                <a:lnTo>
                  <a:pt x="991423" y="0"/>
                </a:lnTo>
                <a:close/>
              </a:path>
            </a:pathLst>
          </a:custGeom>
          <a:solidFill>
            <a:srgbClr val="72A9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80251" y="3306526"/>
            <a:ext cx="991869" cy="1909445"/>
          </a:xfrm>
          <a:custGeom>
            <a:avLst/>
            <a:gdLst/>
            <a:ahLst/>
            <a:cxnLst/>
            <a:rect l="l" t="t" r="r" b="b"/>
            <a:pathLst>
              <a:path w="991870" h="1909445">
                <a:moveTo>
                  <a:pt x="974417" y="973416"/>
                </a:moveTo>
                <a:lnTo>
                  <a:pt x="705876" y="1909267"/>
                </a:lnTo>
                <a:lnTo>
                  <a:pt x="659463" y="1894729"/>
                </a:lnTo>
                <a:lnTo>
                  <a:pt x="614291" y="1878106"/>
                </a:lnTo>
                <a:lnTo>
                  <a:pt x="570397" y="1859467"/>
                </a:lnTo>
                <a:lnTo>
                  <a:pt x="527820" y="1838881"/>
                </a:lnTo>
                <a:lnTo>
                  <a:pt x="486598" y="1816417"/>
                </a:lnTo>
                <a:lnTo>
                  <a:pt x="446769" y="1792144"/>
                </a:lnTo>
                <a:lnTo>
                  <a:pt x="408372" y="1766131"/>
                </a:lnTo>
                <a:lnTo>
                  <a:pt x="371445" y="1738446"/>
                </a:lnTo>
                <a:lnTo>
                  <a:pt x="336026" y="1709160"/>
                </a:lnTo>
                <a:lnTo>
                  <a:pt x="302153" y="1678341"/>
                </a:lnTo>
                <a:lnTo>
                  <a:pt x="269865" y="1646057"/>
                </a:lnTo>
                <a:lnTo>
                  <a:pt x="239200" y="1612379"/>
                </a:lnTo>
                <a:lnTo>
                  <a:pt x="210196" y="1577374"/>
                </a:lnTo>
                <a:lnTo>
                  <a:pt x="182892" y="1541113"/>
                </a:lnTo>
                <a:lnTo>
                  <a:pt x="157325" y="1503663"/>
                </a:lnTo>
                <a:lnTo>
                  <a:pt x="133534" y="1465094"/>
                </a:lnTo>
                <a:lnTo>
                  <a:pt x="111558" y="1425476"/>
                </a:lnTo>
                <a:lnTo>
                  <a:pt x="91434" y="1384876"/>
                </a:lnTo>
                <a:lnTo>
                  <a:pt x="73201" y="1343364"/>
                </a:lnTo>
                <a:lnTo>
                  <a:pt x="56898" y="1301009"/>
                </a:lnTo>
                <a:lnTo>
                  <a:pt x="42561" y="1257879"/>
                </a:lnTo>
                <a:lnTo>
                  <a:pt x="30230" y="1214045"/>
                </a:lnTo>
                <a:lnTo>
                  <a:pt x="19943" y="1169575"/>
                </a:lnTo>
                <a:lnTo>
                  <a:pt x="11738" y="1124537"/>
                </a:lnTo>
                <a:lnTo>
                  <a:pt x="5654" y="1079002"/>
                </a:lnTo>
                <a:lnTo>
                  <a:pt x="1728" y="1033037"/>
                </a:lnTo>
                <a:lnTo>
                  <a:pt x="0" y="986712"/>
                </a:lnTo>
                <a:lnTo>
                  <a:pt x="506" y="940097"/>
                </a:lnTo>
                <a:lnTo>
                  <a:pt x="3286" y="893259"/>
                </a:lnTo>
                <a:lnTo>
                  <a:pt x="8378" y="846267"/>
                </a:lnTo>
                <a:lnTo>
                  <a:pt x="15820" y="799192"/>
                </a:lnTo>
                <a:lnTo>
                  <a:pt x="25650" y="752102"/>
                </a:lnTo>
                <a:lnTo>
                  <a:pt x="37907" y="705065"/>
                </a:lnTo>
                <a:lnTo>
                  <a:pt x="52779" y="657471"/>
                </a:lnTo>
                <a:lnTo>
                  <a:pt x="69676" y="611196"/>
                </a:lnTo>
                <a:lnTo>
                  <a:pt x="88542" y="566279"/>
                </a:lnTo>
                <a:lnTo>
                  <a:pt x="109323" y="522762"/>
                </a:lnTo>
                <a:lnTo>
                  <a:pt x="131965" y="480683"/>
                </a:lnTo>
                <a:lnTo>
                  <a:pt x="156414" y="440083"/>
                </a:lnTo>
                <a:lnTo>
                  <a:pt x="182617" y="401002"/>
                </a:lnTo>
                <a:lnTo>
                  <a:pt x="210518" y="363480"/>
                </a:lnTo>
                <a:lnTo>
                  <a:pt x="240063" y="327557"/>
                </a:lnTo>
                <a:lnTo>
                  <a:pt x="271200" y="293273"/>
                </a:lnTo>
                <a:lnTo>
                  <a:pt x="303872" y="260668"/>
                </a:lnTo>
                <a:lnTo>
                  <a:pt x="338027" y="229782"/>
                </a:lnTo>
                <a:lnTo>
                  <a:pt x="373610" y="200655"/>
                </a:lnTo>
                <a:lnTo>
                  <a:pt x="410568" y="173328"/>
                </a:lnTo>
                <a:lnTo>
                  <a:pt x="448845" y="147839"/>
                </a:lnTo>
                <a:lnTo>
                  <a:pt x="488388" y="124230"/>
                </a:lnTo>
                <a:lnTo>
                  <a:pt x="529142" y="102540"/>
                </a:lnTo>
                <a:lnTo>
                  <a:pt x="571054" y="82809"/>
                </a:lnTo>
                <a:lnTo>
                  <a:pt x="614070" y="65077"/>
                </a:lnTo>
                <a:lnTo>
                  <a:pt x="658135" y="49385"/>
                </a:lnTo>
                <a:lnTo>
                  <a:pt x="703195" y="35771"/>
                </a:lnTo>
                <a:lnTo>
                  <a:pt x="749196" y="24278"/>
                </a:lnTo>
                <a:lnTo>
                  <a:pt x="796084" y="14943"/>
                </a:lnTo>
                <a:lnTo>
                  <a:pt x="843805" y="7808"/>
                </a:lnTo>
                <a:lnTo>
                  <a:pt x="892304" y="2912"/>
                </a:lnTo>
                <a:lnTo>
                  <a:pt x="941528" y="296"/>
                </a:lnTo>
                <a:lnTo>
                  <a:pt x="991423" y="0"/>
                </a:lnTo>
                <a:lnTo>
                  <a:pt x="974417" y="973416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75834" y="3805321"/>
            <a:ext cx="956310" cy="949325"/>
          </a:xfrm>
          <a:custGeom>
            <a:avLst/>
            <a:gdLst/>
            <a:ahLst/>
            <a:cxnLst/>
            <a:rect l="l" t="t" r="r" b="b"/>
            <a:pathLst>
              <a:path w="956310" h="949325">
                <a:moveTo>
                  <a:pt x="477913" y="0"/>
                </a:moveTo>
                <a:lnTo>
                  <a:pt x="429049" y="2449"/>
                </a:lnTo>
                <a:lnTo>
                  <a:pt x="381597" y="9639"/>
                </a:lnTo>
                <a:lnTo>
                  <a:pt x="335796" y="21331"/>
                </a:lnTo>
                <a:lnTo>
                  <a:pt x="291888" y="37287"/>
                </a:lnTo>
                <a:lnTo>
                  <a:pt x="250111" y="57267"/>
                </a:lnTo>
                <a:lnTo>
                  <a:pt x="210707" y="81033"/>
                </a:lnTo>
                <a:lnTo>
                  <a:pt x="173916" y="108347"/>
                </a:lnTo>
                <a:lnTo>
                  <a:pt x="139977" y="138971"/>
                </a:lnTo>
                <a:lnTo>
                  <a:pt x="109132" y="172665"/>
                </a:lnTo>
                <a:lnTo>
                  <a:pt x="81620" y="209192"/>
                </a:lnTo>
                <a:lnTo>
                  <a:pt x="57681" y="248312"/>
                </a:lnTo>
                <a:lnTo>
                  <a:pt x="37556" y="289788"/>
                </a:lnTo>
                <a:lnTo>
                  <a:pt x="21486" y="333380"/>
                </a:lnTo>
                <a:lnTo>
                  <a:pt x="9709" y="378850"/>
                </a:lnTo>
                <a:lnTo>
                  <a:pt x="2467" y="425960"/>
                </a:lnTo>
                <a:lnTo>
                  <a:pt x="0" y="474472"/>
                </a:lnTo>
                <a:lnTo>
                  <a:pt x="2467" y="522983"/>
                </a:lnTo>
                <a:lnTo>
                  <a:pt x="9709" y="570093"/>
                </a:lnTo>
                <a:lnTo>
                  <a:pt x="21486" y="615563"/>
                </a:lnTo>
                <a:lnTo>
                  <a:pt x="37556" y="659155"/>
                </a:lnTo>
                <a:lnTo>
                  <a:pt x="57681" y="700631"/>
                </a:lnTo>
                <a:lnTo>
                  <a:pt x="81620" y="739751"/>
                </a:lnTo>
                <a:lnTo>
                  <a:pt x="109132" y="776278"/>
                </a:lnTo>
                <a:lnTo>
                  <a:pt x="139977" y="809972"/>
                </a:lnTo>
                <a:lnTo>
                  <a:pt x="173916" y="840596"/>
                </a:lnTo>
                <a:lnTo>
                  <a:pt x="210707" y="867910"/>
                </a:lnTo>
                <a:lnTo>
                  <a:pt x="250111" y="891676"/>
                </a:lnTo>
                <a:lnTo>
                  <a:pt x="291888" y="911656"/>
                </a:lnTo>
                <a:lnTo>
                  <a:pt x="335796" y="927612"/>
                </a:lnTo>
                <a:lnTo>
                  <a:pt x="381597" y="939304"/>
                </a:lnTo>
                <a:lnTo>
                  <a:pt x="429049" y="946494"/>
                </a:lnTo>
                <a:lnTo>
                  <a:pt x="477913" y="948944"/>
                </a:lnTo>
                <a:lnTo>
                  <a:pt x="526777" y="946494"/>
                </a:lnTo>
                <a:lnTo>
                  <a:pt x="574229" y="939304"/>
                </a:lnTo>
                <a:lnTo>
                  <a:pt x="620030" y="927612"/>
                </a:lnTo>
                <a:lnTo>
                  <a:pt x="663939" y="911656"/>
                </a:lnTo>
                <a:lnTo>
                  <a:pt x="705715" y="891676"/>
                </a:lnTo>
                <a:lnTo>
                  <a:pt x="745119" y="867910"/>
                </a:lnTo>
                <a:lnTo>
                  <a:pt x="781911" y="840596"/>
                </a:lnTo>
                <a:lnTo>
                  <a:pt x="815849" y="809972"/>
                </a:lnTo>
                <a:lnTo>
                  <a:pt x="846695" y="776278"/>
                </a:lnTo>
                <a:lnTo>
                  <a:pt x="874207" y="739751"/>
                </a:lnTo>
                <a:lnTo>
                  <a:pt x="898145" y="700631"/>
                </a:lnTo>
                <a:lnTo>
                  <a:pt x="918270" y="659155"/>
                </a:lnTo>
                <a:lnTo>
                  <a:pt x="934341" y="615563"/>
                </a:lnTo>
                <a:lnTo>
                  <a:pt x="946117" y="570093"/>
                </a:lnTo>
                <a:lnTo>
                  <a:pt x="953359" y="522983"/>
                </a:lnTo>
                <a:lnTo>
                  <a:pt x="955827" y="474472"/>
                </a:lnTo>
                <a:lnTo>
                  <a:pt x="953359" y="425960"/>
                </a:lnTo>
                <a:lnTo>
                  <a:pt x="946117" y="378850"/>
                </a:lnTo>
                <a:lnTo>
                  <a:pt x="934341" y="333380"/>
                </a:lnTo>
                <a:lnTo>
                  <a:pt x="918270" y="289788"/>
                </a:lnTo>
                <a:lnTo>
                  <a:pt x="898145" y="248312"/>
                </a:lnTo>
                <a:lnTo>
                  <a:pt x="874207" y="209192"/>
                </a:lnTo>
                <a:lnTo>
                  <a:pt x="846695" y="172665"/>
                </a:lnTo>
                <a:lnTo>
                  <a:pt x="815849" y="138971"/>
                </a:lnTo>
                <a:lnTo>
                  <a:pt x="781911" y="108347"/>
                </a:lnTo>
                <a:lnTo>
                  <a:pt x="745119" y="81033"/>
                </a:lnTo>
                <a:lnTo>
                  <a:pt x="705715" y="57267"/>
                </a:lnTo>
                <a:lnTo>
                  <a:pt x="663939" y="37287"/>
                </a:lnTo>
                <a:lnTo>
                  <a:pt x="620030" y="21331"/>
                </a:lnTo>
                <a:lnTo>
                  <a:pt x="574229" y="9639"/>
                </a:lnTo>
                <a:lnTo>
                  <a:pt x="526777" y="2449"/>
                </a:lnTo>
                <a:lnTo>
                  <a:pt x="4779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705542" y="3290914"/>
            <a:ext cx="823594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spc="-5">
                <a:solidFill>
                  <a:srgbClr val="72A94E"/>
                </a:solidFill>
                <a:latin typeface="Oswald"/>
                <a:cs typeface="Oswald"/>
              </a:rPr>
              <a:t>Defense  </a:t>
            </a:r>
            <a:r>
              <a:rPr sz="2000">
                <a:solidFill>
                  <a:srgbClr val="72A94E"/>
                </a:solidFill>
                <a:latin typeface="Oswald"/>
                <a:cs typeface="Oswald"/>
              </a:rPr>
              <a:t>46%</a:t>
            </a:r>
            <a:endParaRPr sz="2000">
              <a:latin typeface="Oswald"/>
              <a:cs typeface="Oswa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59080" y="3290914"/>
            <a:ext cx="502284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>
                <a:solidFill>
                  <a:srgbClr val="005E65"/>
                </a:solidFill>
                <a:latin typeface="Oswald"/>
                <a:cs typeface="Oswald"/>
              </a:rPr>
              <a:t>Civil  </a:t>
            </a:r>
            <a:r>
              <a:rPr sz="2000" spc="-5">
                <a:solidFill>
                  <a:srgbClr val="005E65"/>
                </a:solidFill>
                <a:latin typeface="Oswald"/>
                <a:cs typeface="Oswald"/>
              </a:rPr>
              <a:t>27%</a:t>
            </a:r>
            <a:endParaRPr sz="2000">
              <a:latin typeface="Oswald"/>
              <a:cs typeface="Oswa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59080" y="4739476"/>
            <a:ext cx="534670" cy="609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sz="2000" spc="-5">
                <a:solidFill>
                  <a:srgbClr val="95368D"/>
                </a:solidFill>
                <a:latin typeface="Oswald"/>
                <a:cs typeface="Oswald"/>
              </a:rPr>
              <a:t>Intel  24%</a:t>
            </a:r>
            <a:endParaRPr sz="2000">
              <a:latin typeface="Oswald"/>
              <a:cs typeface="Oswa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14945" y="5353902"/>
            <a:ext cx="1431481" cy="60785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2200"/>
              </a:lnSpc>
              <a:spcBef>
                <a:spcPts val="340"/>
              </a:spcBef>
            </a:pPr>
            <a:r>
              <a:rPr lang="en-US" sz="2000" spc="-5" dirty="0">
                <a:solidFill>
                  <a:schemeClr val="accent6"/>
                </a:solidFill>
                <a:latin typeface="Oswald"/>
                <a:cs typeface="Oswald"/>
              </a:rPr>
              <a:t>Commercial</a:t>
            </a:r>
            <a:r>
              <a:rPr sz="2000" spc="-5" dirty="0">
                <a:solidFill>
                  <a:schemeClr val="accent6"/>
                </a:solidFill>
                <a:latin typeface="Oswald"/>
                <a:cs typeface="Oswald"/>
              </a:rPr>
              <a:t>  3%</a:t>
            </a:r>
            <a:endParaRPr sz="2000" dirty="0">
              <a:solidFill>
                <a:schemeClr val="accent6"/>
              </a:solidFill>
              <a:latin typeface="Oswald"/>
              <a:cs typeface="Oswald"/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5F4C21C0-9442-A24A-9222-2406BA5C550E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361921BE-23B2-9747-9627-5E57CC702FE3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F7B306D-344B-E748-A676-A89C08B1C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906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06668"/>
            <a:ext cx="2294633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0" dirty="0"/>
              <a:t>CAPABILITIES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154618"/>
            <a:ext cx="2731770" cy="180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Built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on more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than a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century of  management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consulting heritage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drawing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on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knowledge of 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thousands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of technical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experts,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our capabilities blend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best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technology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with an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unrivaled</a:t>
            </a:r>
            <a:r>
              <a:rPr sz="1500" spc="-7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grasp  </a:t>
            </a:r>
            <a:r>
              <a:rPr sz="1500" spc="-5" dirty="0">
                <a:solidFill>
                  <a:srgbClr val="263746"/>
                </a:solidFill>
                <a:latin typeface="Calibri"/>
                <a:cs typeface="Calibri"/>
              </a:rPr>
              <a:t>of people </a:t>
            </a:r>
            <a:r>
              <a:rPr sz="1500" dirty="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r>
              <a:rPr sz="1500" spc="-1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263746"/>
                </a:solidFill>
                <a:latin typeface="Calibri"/>
                <a:cs typeface="Calibri"/>
              </a:rPr>
              <a:t>process.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2487" y="3027591"/>
            <a:ext cx="1150620" cy="122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Booz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Allen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supports both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large-scale  transformation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specialized  problem-solving.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62587" y="3027591"/>
            <a:ext cx="1266825" cy="1847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</a:pP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Our team of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data  scientists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thinks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bigger,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pushes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further,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asks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questions  others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don’t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as</a:t>
            </a:r>
            <a:r>
              <a:rPr sz="1300" spc="-7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we  dare to transform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business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society.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2688" y="3027591"/>
            <a:ext cx="1275715" cy="18472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0"/>
              </a:spcBef>
            </a:pP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solving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today’s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most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complex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digital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problems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ideas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expertise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that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take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technologies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software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products  to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another</a:t>
            </a:r>
            <a:r>
              <a:rPr sz="1300" spc="-3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level.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1353" y="3027591"/>
            <a:ext cx="1276350" cy="1641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4165">
              <a:lnSpc>
                <a:spcPct val="102600"/>
              </a:lnSpc>
              <a:spcBef>
                <a:spcPts val="855"/>
              </a:spcBef>
            </a:pP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Pioneering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next-gen</a:t>
            </a:r>
            <a:r>
              <a:rPr sz="1300" spc="-5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tools</a:t>
            </a:r>
            <a:endParaRPr sz="1300" dirty="0">
              <a:latin typeface="Calibri"/>
              <a:cs typeface="Calibri"/>
            </a:endParaRPr>
          </a:p>
          <a:p>
            <a:pPr marL="12700" marR="5080">
              <a:lnSpc>
                <a:spcPct val="102600"/>
              </a:lnSpc>
            </a:pP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&amp;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products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with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world-class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engineering 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expertise centered 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in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27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labs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across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U.S.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28502" y="3027591"/>
            <a:ext cx="1236980" cy="1228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protect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our  clients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against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attacks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of </a:t>
            </a:r>
            <a:r>
              <a:rPr sz="1300" spc="-25" dirty="0">
                <a:solidFill>
                  <a:srgbClr val="263746"/>
                </a:solidFill>
                <a:latin typeface="Calibri"/>
                <a:cs typeface="Calibri"/>
              </a:rPr>
              <a:t>today, 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300" spc="-10" dirty="0">
                <a:solidFill>
                  <a:srgbClr val="263746"/>
                </a:solidFill>
                <a:latin typeface="Calibri"/>
                <a:cs typeface="Calibri"/>
              </a:rPr>
              <a:t>prepare</a:t>
            </a:r>
            <a:r>
              <a:rPr sz="1300" spc="-80" dirty="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them  </a:t>
            </a:r>
            <a:r>
              <a:rPr sz="1300" spc="-15" dirty="0">
                <a:solidFill>
                  <a:srgbClr val="263746"/>
                </a:solidFill>
                <a:latin typeface="Calibri"/>
                <a:cs typeface="Calibri"/>
              </a:rPr>
              <a:t>for </a:t>
            </a:r>
            <a:r>
              <a:rPr sz="1300" dirty="0">
                <a:solidFill>
                  <a:srgbClr val="263746"/>
                </a:solidFill>
                <a:latin typeface="Calibri"/>
                <a:cs typeface="Calibri"/>
              </a:rPr>
              <a:t>the </a:t>
            </a:r>
            <a:r>
              <a:rPr sz="1300" spc="-5" dirty="0">
                <a:solidFill>
                  <a:srgbClr val="263746"/>
                </a:solidFill>
                <a:latin typeface="Calibri"/>
                <a:cs typeface="Calibri"/>
              </a:rPr>
              <a:t>threats of  </a:t>
            </a:r>
            <a:r>
              <a:rPr sz="1300" spc="-20" dirty="0">
                <a:solidFill>
                  <a:srgbClr val="263746"/>
                </a:solidFill>
                <a:latin typeface="Calibri"/>
                <a:cs typeface="Calibri"/>
              </a:rPr>
              <a:t>tomorrow.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9FFBBE56-378A-B048-9256-0148B0942798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78BD9162-E1C5-1A4F-8663-D65D6FA0C151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9042643-75AE-FC4A-925A-C80E232CC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160" name="object 13">
            <a:extLst>
              <a:ext uri="{FF2B5EF4-FFF2-40B4-BE49-F238E27FC236}">
                <a16:creationId xmlns:a16="http://schemas.microsoft.com/office/drawing/2014/main" id="{A46245FD-FF99-4102-958E-5DC3987E35E1}"/>
              </a:ext>
            </a:extLst>
          </p:cNvPr>
          <p:cNvSpPr/>
          <p:nvPr/>
        </p:nvSpPr>
        <p:spPr>
          <a:xfrm>
            <a:off x="9010417" y="2154618"/>
            <a:ext cx="755727" cy="755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5C80A73-F822-4F2F-A70E-1FDB34EE9F43}"/>
              </a:ext>
            </a:extLst>
          </p:cNvPr>
          <p:cNvGrpSpPr/>
          <p:nvPr/>
        </p:nvGrpSpPr>
        <p:grpSpPr>
          <a:xfrm>
            <a:off x="10659902" y="2154510"/>
            <a:ext cx="756056" cy="756056"/>
            <a:chOff x="9817798" y="2240279"/>
            <a:chExt cx="878205" cy="878205"/>
          </a:xfrm>
        </p:grpSpPr>
        <p:sp>
          <p:nvSpPr>
            <p:cNvPr id="162" name="object 15">
              <a:extLst>
                <a:ext uri="{FF2B5EF4-FFF2-40B4-BE49-F238E27FC236}">
                  <a16:creationId xmlns:a16="http://schemas.microsoft.com/office/drawing/2014/main" id="{A3A50B08-C750-4A93-B677-41DCD066AF08}"/>
                </a:ext>
              </a:extLst>
            </p:cNvPr>
            <p:cNvSpPr/>
            <p:nvPr/>
          </p:nvSpPr>
          <p:spPr>
            <a:xfrm>
              <a:off x="981779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1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1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3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1" y="0"/>
                  </a:lnTo>
                  <a:close/>
                </a:path>
              </a:pathLst>
            </a:custGeom>
            <a:solidFill>
              <a:srgbClr val="953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">
              <a:extLst>
                <a:ext uri="{FF2B5EF4-FFF2-40B4-BE49-F238E27FC236}">
                  <a16:creationId xmlns:a16="http://schemas.microsoft.com/office/drawing/2014/main" id="{AC97B5D9-0971-4933-9452-9BE75EAC0ACC}"/>
                </a:ext>
              </a:extLst>
            </p:cNvPr>
            <p:cNvSpPr/>
            <p:nvPr/>
          </p:nvSpPr>
          <p:spPr>
            <a:xfrm>
              <a:off x="10341661" y="292584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81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81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13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13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7">
              <a:extLst>
                <a:ext uri="{FF2B5EF4-FFF2-40B4-BE49-F238E27FC236}">
                  <a16:creationId xmlns:a16="http://schemas.microsoft.com/office/drawing/2014/main" id="{47E605C4-1DFE-4910-AECA-DD96CE9F4A5E}"/>
                </a:ext>
              </a:extLst>
            </p:cNvPr>
            <p:cNvSpPr/>
            <p:nvPr/>
          </p:nvSpPr>
          <p:spPr>
            <a:xfrm>
              <a:off x="10245396" y="2884953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8">
              <a:extLst>
                <a:ext uri="{FF2B5EF4-FFF2-40B4-BE49-F238E27FC236}">
                  <a16:creationId xmlns:a16="http://schemas.microsoft.com/office/drawing/2014/main" id="{506CD4DC-62FE-480A-A284-216580553348}"/>
                </a:ext>
              </a:extLst>
            </p:cNvPr>
            <p:cNvSpPr/>
            <p:nvPr/>
          </p:nvSpPr>
          <p:spPr>
            <a:xfrm>
              <a:off x="10245396" y="2387600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9">
              <a:extLst>
                <a:ext uri="{FF2B5EF4-FFF2-40B4-BE49-F238E27FC236}">
                  <a16:creationId xmlns:a16="http://schemas.microsoft.com/office/drawing/2014/main" id="{3B749825-5FD0-41E3-BE45-610A0B9A6170}"/>
                </a:ext>
              </a:extLst>
            </p:cNvPr>
            <p:cNvSpPr/>
            <p:nvPr/>
          </p:nvSpPr>
          <p:spPr>
            <a:xfrm>
              <a:off x="9976274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20">
              <a:extLst>
                <a:ext uri="{FF2B5EF4-FFF2-40B4-BE49-F238E27FC236}">
                  <a16:creationId xmlns:a16="http://schemas.microsoft.com/office/drawing/2014/main" id="{98E5FAC4-F6E1-412A-8BFB-A2D5745BB72A}"/>
                </a:ext>
              </a:extLst>
            </p:cNvPr>
            <p:cNvSpPr/>
            <p:nvPr/>
          </p:nvSpPr>
          <p:spPr>
            <a:xfrm>
              <a:off x="9976274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21">
              <a:extLst>
                <a:ext uri="{FF2B5EF4-FFF2-40B4-BE49-F238E27FC236}">
                  <a16:creationId xmlns:a16="http://schemas.microsoft.com/office/drawing/2014/main" id="{F2F25174-7D87-4189-8266-1F73A7221469}"/>
                </a:ext>
              </a:extLst>
            </p:cNvPr>
            <p:cNvSpPr/>
            <p:nvPr/>
          </p:nvSpPr>
          <p:spPr>
            <a:xfrm>
              <a:off x="10473628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22">
              <a:extLst>
                <a:ext uri="{FF2B5EF4-FFF2-40B4-BE49-F238E27FC236}">
                  <a16:creationId xmlns:a16="http://schemas.microsoft.com/office/drawing/2014/main" id="{CE5FFDFB-9432-4EEA-B1A6-6E8230A9AEA6}"/>
                </a:ext>
              </a:extLst>
            </p:cNvPr>
            <p:cNvSpPr/>
            <p:nvPr/>
          </p:nvSpPr>
          <p:spPr>
            <a:xfrm>
              <a:off x="10473628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23">
              <a:extLst>
                <a:ext uri="{FF2B5EF4-FFF2-40B4-BE49-F238E27FC236}">
                  <a16:creationId xmlns:a16="http://schemas.microsoft.com/office/drawing/2014/main" id="{412516E6-8EF7-430D-B62F-60C500F89C99}"/>
                </a:ext>
              </a:extLst>
            </p:cNvPr>
            <p:cNvSpPr/>
            <p:nvPr/>
          </p:nvSpPr>
          <p:spPr>
            <a:xfrm>
              <a:off x="9976270" y="2387602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5">
                  <a:moveTo>
                    <a:pt x="194754" y="479170"/>
                  </a:moveTo>
                  <a:lnTo>
                    <a:pt x="172872" y="479170"/>
                  </a:lnTo>
                  <a:lnTo>
                    <a:pt x="172872" y="555231"/>
                  </a:lnTo>
                  <a:lnTo>
                    <a:pt x="177761" y="560133"/>
                  </a:lnTo>
                  <a:lnTo>
                    <a:pt x="189852" y="560133"/>
                  </a:lnTo>
                  <a:lnTo>
                    <a:pt x="194754" y="555231"/>
                  </a:lnTo>
                  <a:lnTo>
                    <a:pt x="194754" y="479170"/>
                  </a:lnTo>
                  <a:close/>
                </a:path>
                <a:path w="560704" h="560705">
                  <a:moveTo>
                    <a:pt x="387273" y="479170"/>
                  </a:moveTo>
                  <a:lnTo>
                    <a:pt x="365391" y="479170"/>
                  </a:lnTo>
                  <a:lnTo>
                    <a:pt x="365391" y="511467"/>
                  </a:lnTo>
                  <a:lnTo>
                    <a:pt x="370293" y="516369"/>
                  </a:lnTo>
                  <a:lnTo>
                    <a:pt x="382384" y="516369"/>
                  </a:lnTo>
                  <a:lnTo>
                    <a:pt x="387273" y="511467"/>
                  </a:lnTo>
                  <a:lnTo>
                    <a:pt x="387273" y="479170"/>
                  </a:lnTo>
                  <a:close/>
                </a:path>
                <a:path w="560704" h="560705">
                  <a:moveTo>
                    <a:pt x="474281" y="80949"/>
                  </a:moveTo>
                  <a:lnTo>
                    <a:pt x="85864" y="80949"/>
                  </a:lnTo>
                  <a:lnTo>
                    <a:pt x="80962" y="85851"/>
                  </a:lnTo>
                  <a:lnTo>
                    <a:pt x="80962" y="269113"/>
                  </a:lnTo>
                  <a:lnTo>
                    <a:pt x="4902" y="269113"/>
                  </a:lnTo>
                  <a:lnTo>
                    <a:pt x="0" y="274002"/>
                  </a:lnTo>
                  <a:lnTo>
                    <a:pt x="0" y="286092"/>
                  </a:lnTo>
                  <a:lnTo>
                    <a:pt x="4902" y="290995"/>
                  </a:lnTo>
                  <a:lnTo>
                    <a:pt x="80962" y="290995"/>
                  </a:lnTo>
                  <a:lnTo>
                    <a:pt x="80962" y="474268"/>
                  </a:lnTo>
                  <a:lnTo>
                    <a:pt x="85864" y="479170"/>
                  </a:lnTo>
                  <a:lnTo>
                    <a:pt x="474281" y="479170"/>
                  </a:lnTo>
                  <a:lnTo>
                    <a:pt x="479183" y="474268"/>
                  </a:lnTo>
                  <a:lnTo>
                    <a:pt x="479183" y="457288"/>
                  </a:lnTo>
                  <a:lnTo>
                    <a:pt x="102844" y="457288"/>
                  </a:lnTo>
                  <a:lnTo>
                    <a:pt x="102844" y="102831"/>
                  </a:lnTo>
                  <a:lnTo>
                    <a:pt x="479183" y="102831"/>
                  </a:lnTo>
                  <a:lnTo>
                    <a:pt x="479183" y="85851"/>
                  </a:lnTo>
                  <a:lnTo>
                    <a:pt x="474281" y="80949"/>
                  </a:lnTo>
                  <a:close/>
                </a:path>
                <a:path w="560704" h="560705">
                  <a:moveTo>
                    <a:pt x="479183" y="102831"/>
                  </a:moveTo>
                  <a:lnTo>
                    <a:pt x="457301" y="102831"/>
                  </a:lnTo>
                  <a:lnTo>
                    <a:pt x="457301" y="457288"/>
                  </a:lnTo>
                  <a:lnTo>
                    <a:pt x="479183" y="457288"/>
                  </a:lnTo>
                  <a:lnTo>
                    <a:pt x="479183" y="290995"/>
                  </a:lnTo>
                  <a:lnTo>
                    <a:pt x="555244" y="290995"/>
                  </a:lnTo>
                  <a:lnTo>
                    <a:pt x="560133" y="286092"/>
                  </a:lnTo>
                  <a:lnTo>
                    <a:pt x="560133" y="274002"/>
                  </a:lnTo>
                  <a:lnTo>
                    <a:pt x="555244" y="269113"/>
                  </a:lnTo>
                  <a:lnTo>
                    <a:pt x="479183" y="269113"/>
                  </a:lnTo>
                  <a:lnTo>
                    <a:pt x="479183" y="102831"/>
                  </a:lnTo>
                  <a:close/>
                </a:path>
                <a:path w="560704" h="560705">
                  <a:moveTo>
                    <a:pt x="189852" y="40474"/>
                  </a:moveTo>
                  <a:lnTo>
                    <a:pt x="177761" y="40474"/>
                  </a:lnTo>
                  <a:lnTo>
                    <a:pt x="172872" y="45377"/>
                  </a:lnTo>
                  <a:lnTo>
                    <a:pt x="172872" y="80949"/>
                  </a:lnTo>
                  <a:lnTo>
                    <a:pt x="194754" y="80949"/>
                  </a:lnTo>
                  <a:lnTo>
                    <a:pt x="194754" y="45377"/>
                  </a:lnTo>
                  <a:lnTo>
                    <a:pt x="189852" y="40474"/>
                  </a:lnTo>
                  <a:close/>
                </a:path>
                <a:path w="560704" h="560705">
                  <a:moveTo>
                    <a:pt x="382384" y="0"/>
                  </a:moveTo>
                  <a:lnTo>
                    <a:pt x="370293" y="0"/>
                  </a:lnTo>
                  <a:lnTo>
                    <a:pt x="365391" y="4902"/>
                  </a:lnTo>
                  <a:lnTo>
                    <a:pt x="365391" y="80949"/>
                  </a:lnTo>
                  <a:lnTo>
                    <a:pt x="387273" y="80949"/>
                  </a:lnTo>
                  <a:lnTo>
                    <a:pt x="387273" y="4902"/>
                  </a:lnTo>
                  <a:lnTo>
                    <a:pt x="38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24">
              <a:extLst>
                <a:ext uri="{FF2B5EF4-FFF2-40B4-BE49-F238E27FC236}">
                  <a16:creationId xmlns:a16="http://schemas.microsoft.com/office/drawing/2014/main" id="{5F13278A-6E57-471F-BE03-A65EC833A23D}"/>
                </a:ext>
              </a:extLst>
            </p:cNvPr>
            <p:cNvSpPr/>
            <p:nvPr/>
          </p:nvSpPr>
          <p:spPr>
            <a:xfrm>
              <a:off x="10109742" y="2521069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288302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288290"/>
                  </a:lnTo>
                  <a:lnTo>
                    <a:pt x="4902" y="293192"/>
                  </a:lnTo>
                  <a:lnTo>
                    <a:pt x="288302" y="293192"/>
                  </a:lnTo>
                  <a:lnTo>
                    <a:pt x="293192" y="288290"/>
                  </a:lnTo>
                  <a:lnTo>
                    <a:pt x="293192" y="271310"/>
                  </a:lnTo>
                  <a:lnTo>
                    <a:pt x="21882" y="271310"/>
                  </a:lnTo>
                  <a:lnTo>
                    <a:pt x="21882" y="21869"/>
                  </a:lnTo>
                  <a:lnTo>
                    <a:pt x="293192" y="21869"/>
                  </a:lnTo>
                  <a:lnTo>
                    <a:pt x="293192" y="4902"/>
                  </a:lnTo>
                  <a:lnTo>
                    <a:pt x="288302" y="0"/>
                  </a:lnTo>
                  <a:close/>
                </a:path>
                <a:path w="293370" h="293369">
                  <a:moveTo>
                    <a:pt x="293192" y="21869"/>
                  </a:moveTo>
                  <a:lnTo>
                    <a:pt x="271322" y="21869"/>
                  </a:lnTo>
                  <a:lnTo>
                    <a:pt x="271322" y="271310"/>
                  </a:lnTo>
                  <a:lnTo>
                    <a:pt x="293192" y="271310"/>
                  </a:lnTo>
                  <a:lnTo>
                    <a:pt x="293192" y="21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25">
              <a:extLst>
                <a:ext uri="{FF2B5EF4-FFF2-40B4-BE49-F238E27FC236}">
                  <a16:creationId xmlns:a16="http://schemas.microsoft.com/office/drawing/2014/main" id="{B6E69E99-90F3-427E-BA84-C24E53B6C866}"/>
                </a:ext>
              </a:extLst>
            </p:cNvPr>
            <p:cNvSpPr/>
            <p:nvPr/>
          </p:nvSpPr>
          <p:spPr>
            <a:xfrm>
              <a:off x="10149144" y="2387594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68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68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01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01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26">
              <a:extLst>
                <a:ext uri="{FF2B5EF4-FFF2-40B4-BE49-F238E27FC236}">
                  <a16:creationId xmlns:a16="http://schemas.microsoft.com/office/drawing/2014/main" id="{E8534A77-ABE6-414A-986B-F3AC08FAB22B}"/>
                </a:ext>
              </a:extLst>
            </p:cNvPr>
            <p:cNvSpPr/>
            <p:nvPr/>
          </p:nvSpPr>
          <p:spPr>
            <a:xfrm>
              <a:off x="10178602" y="2566648"/>
              <a:ext cx="155473" cy="2020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38B2197-4D96-4A15-8171-280C95F05734}"/>
              </a:ext>
            </a:extLst>
          </p:cNvPr>
          <p:cNvGrpSpPr/>
          <p:nvPr/>
        </p:nvGrpSpPr>
        <p:grpSpPr>
          <a:xfrm>
            <a:off x="7360602" y="2154510"/>
            <a:ext cx="756056" cy="756056"/>
            <a:chOff x="6886288" y="2240279"/>
            <a:chExt cx="878205" cy="878205"/>
          </a:xfrm>
        </p:grpSpPr>
        <p:sp>
          <p:nvSpPr>
            <p:cNvPr id="175" name="object 11">
              <a:extLst>
                <a:ext uri="{FF2B5EF4-FFF2-40B4-BE49-F238E27FC236}">
                  <a16:creationId xmlns:a16="http://schemas.microsoft.com/office/drawing/2014/main" id="{3215E398-9872-496C-898E-3F136BC4DC53}"/>
                </a:ext>
              </a:extLst>
            </p:cNvPr>
            <p:cNvSpPr/>
            <p:nvPr/>
          </p:nvSpPr>
          <p:spPr>
            <a:xfrm>
              <a:off x="688628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27">
              <a:extLst>
                <a:ext uri="{FF2B5EF4-FFF2-40B4-BE49-F238E27FC236}">
                  <a16:creationId xmlns:a16="http://schemas.microsoft.com/office/drawing/2014/main" id="{8A55BDF7-3DE9-49A8-9D6F-6C5A5A879D88}"/>
                </a:ext>
              </a:extLst>
            </p:cNvPr>
            <p:cNvSpPr/>
            <p:nvPr/>
          </p:nvSpPr>
          <p:spPr>
            <a:xfrm>
              <a:off x="7020686" y="2413000"/>
              <a:ext cx="578485" cy="540385"/>
            </a:xfrm>
            <a:custGeom>
              <a:avLst/>
              <a:gdLst/>
              <a:ahLst/>
              <a:cxnLst/>
              <a:rect l="l" t="t" r="r" b="b"/>
              <a:pathLst>
                <a:path w="578484" h="540385">
                  <a:moveTo>
                    <a:pt x="501243" y="0"/>
                  </a:moveTo>
                  <a:lnTo>
                    <a:pt x="77114" y="0"/>
                  </a:lnTo>
                  <a:lnTo>
                    <a:pt x="58369" y="3792"/>
                  </a:lnTo>
                  <a:lnTo>
                    <a:pt x="43048" y="14130"/>
                  </a:lnTo>
                  <a:lnTo>
                    <a:pt x="32710" y="29451"/>
                  </a:lnTo>
                  <a:lnTo>
                    <a:pt x="28917" y="48196"/>
                  </a:lnTo>
                  <a:lnTo>
                    <a:pt x="28917" y="192785"/>
                  </a:lnTo>
                  <a:lnTo>
                    <a:pt x="17670" y="195061"/>
                  </a:lnTo>
                  <a:lnTo>
                    <a:pt x="8477" y="201263"/>
                  </a:lnTo>
                  <a:lnTo>
                    <a:pt x="2275" y="210456"/>
                  </a:lnTo>
                  <a:lnTo>
                    <a:pt x="0" y="221703"/>
                  </a:lnTo>
                  <a:lnTo>
                    <a:pt x="0" y="510882"/>
                  </a:lnTo>
                  <a:lnTo>
                    <a:pt x="2275" y="522130"/>
                  </a:lnTo>
                  <a:lnTo>
                    <a:pt x="8477" y="531323"/>
                  </a:lnTo>
                  <a:lnTo>
                    <a:pt x="17670" y="537525"/>
                  </a:lnTo>
                  <a:lnTo>
                    <a:pt x="28917" y="539800"/>
                  </a:lnTo>
                  <a:lnTo>
                    <a:pt x="240982" y="539800"/>
                  </a:lnTo>
                  <a:lnTo>
                    <a:pt x="252230" y="537525"/>
                  </a:lnTo>
                  <a:lnTo>
                    <a:pt x="261423" y="531323"/>
                  </a:lnTo>
                  <a:lnTo>
                    <a:pt x="267625" y="522130"/>
                  </a:lnTo>
                  <a:lnTo>
                    <a:pt x="267950" y="520522"/>
                  </a:lnTo>
                  <a:lnTo>
                    <a:pt x="23609" y="520522"/>
                  </a:lnTo>
                  <a:lnTo>
                    <a:pt x="19278" y="516191"/>
                  </a:lnTo>
                  <a:lnTo>
                    <a:pt x="19278" y="491604"/>
                  </a:lnTo>
                  <a:lnTo>
                    <a:pt x="269900" y="491604"/>
                  </a:lnTo>
                  <a:lnTo>
                    <a:pt x="269900" y="472325"/>
                  </a:lnTo>
                  <a:lnTo>
                    <a:pt x="19278" y="472325"/>
                  </a:lnTo>
                  <a:lnTo>
                    <a:pt x="19278" y="260261"/>
                  </a:lnTo>
                  <a:lnTo>
                    <a:pt x="269900" y="260261"/>
                  </a:lnTo>
                  <a:lnTo>
                    <a:pt x="269900" y="240982"/>
                  </a:lnTo>
                  <a:lnTo>
                    <a:pt x="19278" y="240982"/>
                  </a:lnTo>
                  <a:lnTo>
                    <a:pt x="19278" y="216395"/>
                  </a:lnTo>
                  <a:lnTo>
                    <a:pt x="23609" y="212064"/>
                  </a:lnTo>
                  <a:lnTo>
                    <a:pt x="267950" y="212064"/>
                  </a:lnTo>
                  <a:lnTo>
                    <a:pt x="267625" y="210456"/>
                  </a:lnTo>
                  <a:lnTo>
                    <a:pt x="261423" y="201263"/>
                  </a:lnTo>
                  <a:lnTo>
                    <a:pt x="252230" y="195061"/>
                  </a:lnTo>
                  <a:lnTo>
                    <a:pt x="240982" y="192785"/>
                  </a:lnTo>
                  <a:lnTo>
                    <a:pt x="48196" y="192785"/>
                  </a:lnTo>
                  <a:lnTo>
                    <a:pt x="48196" y="48196"/>
                  </a:lnTo>
                  <a:lnTo>
                    <a:pt x="50471" y="36948"/>
                  </a:lnTo>
                  <a:lnTo>
                    <a:pt x="56673" y="27755"/>
                  </a:lnTo>
                  <a:lnTo>
                    <a:pt x="65866" y="21553"/>
                  </a:lnTo>
                  <a:lnTo>
                    <a:pt x="77114" y="19278"/>
                  </a:lnTo>
                  <a:lnTo>
                    <a:pt x="538783" y="19278"/>
                  </a:lnTo>
                  <a:lnTo>
                    <a:pt x="535309" y="14130"/>
                  </a:lnTo>
                  <a:lnTo>
                    <a:pt x="519988" y="3792"/>
                  </a:lnTo>
                  <a:lnTo>
                    <a:pt x="501243" y="0"/>
                  </a:lnTo>
                  <a:close/>
                </a:path>
                <a:path w="578484" h="540385">
                  <a:moveTo>
                    <a:pt x="433768" y="404850"/>
                  </a:moveTo>
                  <a:lnTo>
                    <a:pt x="414489" y="404850"/>
                  </a:lnTo>
                  <a:lnTo>
                    <a:pt x="414489" y="510882"/>
                  </a:lnTo>
                  <a:lnTo>
                    <a:pt x="416765" y="522130"/>
                  </a:lnTo>
                  <a:lnTo>
                    <a:pt x="422967" y="531323"/>
                  </a:lnTo>
                  <a:lnTo>
                    <a:pt x="432159" y="537525"/>
                  </a:lnTo>
                  <a:lnTo>
                    <a:pt x="443407" y="539800"/>
                  </a:lnTo>
                  <a:lnTo>
                    <a:pt x="549440" y="539800"/>
                  </a:lnTo>
                  <a:lnTo>
                    <a:pt x="560687" y="537525"/>
                  </a:lnTo>
                  <a:lnTo>
                    <a:pt x="569880" y="531323"/>
                  </a:lnTo>
                  <a:lnTo>
                    <a:pt x="576082" y="522130"/>
                  </a:lnTo>
                  <a:lnTo>
                    <a:pt x="576408" y="520522"/>
                  </a:lnTo>
                  <a:lnTo>
                    <a:pt x="438099" y="520522"/>
                  </a:lnTo>
                  <a:lnTo>
                    <a:pt x="433768" y="516191"/>
                  </a:lnTo>
                  <a:lnTo>
                    <a:pt x="433768" y="491604"/>
                  </a:lnTo>
                  <a:lnTo>
                    <a:pt x="578358" y="491604"/>
                  </a:lnTo>
                  <a:lnTo>
                    <a:pt x="578358" y="472325"/>
                  </a:lnTo>
                  <a:lnTo>
                    <a:pt x="433768" y="472325"/>
                  </a:lnTo>
                  <a:lnTo>
                    <a:pt x="433768" y="404850"/>
                  </a:lnTo>
                  <a:close/>
                </a:path>
                <a:path w="578484" h="540385">
                  <a:moveTo>
                    <a:pt x="269900" y="260261"/>
                  </a:moveTo>
                  <a:lnTo>
                    <a:pt x="250621" y="260261"/>
                  </a:lnTo>
                  <a:lnTo>
                    <a:pt x="250621" y="472325"/>
                  </a:lnTo>
                  <a:lnTo>
                    <a:pt x="358051" y="472325"/>
                  </a:lnTo>
                  <a:lnTo>
                    <a:pt x="360794" y="482345"/>
                  </a:lnTo>
                  <a:lnTo>
                    <a:pt x="360197" y="485406"/>
                  </a:lnTo>
                  <a:lnTo>
                    <a:pt x="356514" y="490219"/>
                  </a:lnTo>
                  <a:lnTo>
                    <a:pt x="353720" y="491604"/>
                  </a:lnTo>
                  <a:lnTo>
                    <a:pt x="250621" y="491604"/>
                  </a:lnTo>
                  <a:lnTo>
                    <a:pt x="250621" y="516191"/>
                  </a:lnTo>
                  <a:lnTo>
                    <a:pt x="246291" y="520522"/>
                  </a:lnTo>
                  <a:lnTo>
                    <a:pt x="267950" y="520522"/>
                  </a:lnTo>
                  <a:lnTo>
                    <a:pt x="269900" y="510882"/>
                  </a:lnTo>
                  <a:lnTo>
                    <a:pt x="350685" y="510882"/>
                  </a:lnTo>
                  <a:lnTo>
                    <a:pt x="379601" y="480971"/>
                  </a:lnTo>
                  <a:lnTo>
                    <a:pt x="378587" y="474357"/>
                  </a:lnTo>
                  <a:lnTo>
                    <a:pt x="372777" y="453047"/>
                  </a:lnTo>
                  <a:lnTo>
                    <a:pt x="269900" y="453047"/>
                  </a:lnTo>
                  <a:lnTo>
                    <a:pt x="269900" y="404850"/>
                  </a:lnTo>
                  <a:lnTo>
                    <a:pt x="433768" y="404850"/>
                  </a:lnTo>
                  <a:lnTo>
                    <a:pt x="433768" y="385571"/>
                  </a:lnTo>
                  <a:lnTo>
                    <a:pt x="269900" y="385571"/>
                  </a:lnTo>
                  <a:lnTo>
                    <a:pt x="269900" y="327736"/>
                  </a:lnTo>
                  <a:lnTo>
                    <a:pt x="578358" y="327736"/>
                  </a:lnTo>
                  <a:lnTo>
                    <a:pt x="578358" y="308457"/>
                  </a:lnTo>
                  <a:lnTo>
                    <a:pt x="269900" y="308457"/>
                  </a:lnTo>
                  <a:lnTo>
                    <a:pt x="269900" y="260261"/>
                  </a:lnTo>
                  <a:close/>
                </a:path>
                <a:path w="578484" h="540385">
                  <a:moveTo>
                    <a:pt x="578358" y="491604"/>
                  </a:moveTo>
                  <a:lnTo>
                    <a:pt x="559079" y="491604"/>
                  </a:lnTo>
                  <a:lnTo>
                    <a:pt x="559079" y="516191"/>
                  </a:lnTo>
                  <a:lnTo>
                    <a:pt x="554748" y="520522"/>
                  </a:lnTo>
                  <a:lnTo>
                    <a:pt x="576408" y="520522"/>
                  </a:lnTo>
                  <a:lnTo>
                    <a:pt x="578358" y="510882"/>
                  </a:lnTo>
                  <a:lnTo>
                    <a:pt x="578358" y="491604"/>
                  </a:lnTo>
                  <a:close/>
                </a:path>
                <a:path w="578484" h="540385">
                  <a:moveTo>
                    <a:pt x="578358" y="327736"/>
                  </a:moveTo>
                  <a:lnTo>
                    <a:pt x="559079" y="327736"/>
                  </a:lnTo>
                  <a:lnTo>
                    <a:pt x="559079" y="472325"/>
                  </a:lnTo>
                  <a:lnTo>
                    <a:pt x="578358" y="472325"/>
                  </a:lnTo>
                  <a:lnTo>
                    <a:pt x="578358" y="327736"/>
                  </a:lnTo>
                  <a:close/>
                </a:path>
                <a:path w="578484" h="540385">
                  <a:moveTo>
                    <a:pt x="359638" y="404850"/>
                  </a:moveTo>
                  <a:lnTo>
                    <a:pt x="339648" y="404850"/>
                  </a:lnTo>
                  <a:lnTo>
                    <a:pt x="352806" y="453047"/>
                  </a:lnTo>
                  <a:lnTo>
                    <a:pt x="372777" y="453047"/>
                  </a:lnTo>
                  <a:lnTo>
                    <a:pt x="359638" y="404850"/>
                  </a:lnTo>
                  <a:close/>
                </a:path>
                <a:path w="578484" h="540385">
                  <a:moveTo>
                    <a:pt x="433768" y="327736"/>
                  </a:moveTo>
                  <a:lnTo>
                    <a:pt x="414489" y="327736"/>
                  </a:lnTo>
                  <a:lnTo>
                    <a:pt x="414489" y="385571"/>
                  </a:lnTo>
                  <a:lnTo>
                    <a:pt x="433768" y="385571"/>
                  </a:lnTo>
                  <a:lnTo>
                    <a:pt x="433768" y="327736"/>
                  </a:lnTo>
                  <a:close/>
                </a:path>
                <a:path w="578484" h="540385">
                  <a:moveTo>
                    <a:pt x="538783" y="19278"/>
                  </a:moveTo>
                  <a:lnTo>
                    <a:pt x="501243" y="19278"/>
                  </a:lnTo>
                  <a:lnTo>
                    <a:pt x="512491" y="21553"/>
                  </a:lnTo>
                  <a:lnTo>
                    <a:pt x="521684" y="27755"/>
                  </a:lnTo>
                  <a:lnTo>
                    <a:pt x="527886" y="36948"/>
                  </a:lnTo>
                  <a:lnTo>
                    <a:pt x="530161" y="48196"/>
                  </a:lnTo>
                  <a:lnTo>
                    <a:pt x="530161" y="260261"/>
                  </a:lnTo>
                  <a:lnTo>
                    <a:pt x="443407" y="260261"/>
                  </a:lnTo>
                  <a:lnTo>
                    <a:pt x="432159" y="262536"/>
                  </a:lnTo>
                  <a:lnTo>
                    <a:pt x="422967" y="268738"/>
                  </a:lnTo>
                  <a:lnTo>
                    <a:pt x="416765" y="277931"/>
                  </a:lnTo>
                  <a:lnTo>
                    <a:pt x="414489" y="289178"/>
                  </a:lnTo>
                  <a:lnTo>
                    <a:pt x="414489" y="308457"/>
                  </a:lnTo>
                  <a:lnTo>
                    <a:pt x="433768" y="308457"/>
                  </a:lnTo>
                  <a:lnTo>
                    <a:pt x="433768" y="283870"/>
                  </a:lnTo>
                  <a:lnTo>
                    <a:pt x="438099" y="279539"/>
                  </a:lnTo>
                  <a:lnTo>
                    <a:pt x="576408" y="279539"/>
                  </a:lnTo>
                  <a:lnTo>
                    <a:pt x="576082" y="277931"/>
                  </a:lnTo>
                  <a:lnTo>
                    <a:pt x="569880" y="268738"/>
                  </a:lnTo>
                  <a:lnTo>
                    <a:pt x="560687" y="262536"/>
                  </a:lnTo>
                  <a:lnTo>
                    <a:pt x="549440" y="260261"/>
                  </a:lnTo>
                  <a:lnTo>
                    <a:pt x="549440" y="48196"/>
                  </a:lnTo>
                  <a:lnTo>
                    <a:pt x="545647" y="29451"/>
                  </a:lnTo>
                  <a:lnTo>
                    <a:pt x="538783" y="19278"/>
                  </a:lnTo>
                  <a:close/>
                </a:path>
                <a:path w="578484" h="540385">
                  <a:moveTo>
                    <a:pt x="576408" y="279539"/>
                  </a:moveTo>
                  <a:lnTo>
                    <a:pt x="554748" y="279539"/>
                  </a:lnTo>
                  <a:lnTo>
                    <a:pt x="559079" y="283870"/>
                  </a:lnTo>
                  <a:lnTo>
                    <a:pt x="559079" y="308457"/>
                  </a:lnTo>
                  <a:lnTo>
                    <a:pt x="578358" y="308457"/>
                  </a:lnTo>
                  <a:lnTo>
                    <a:pt x="578358" y="289178"/>
                  </a:lnTo>
                  <a:lnTo>
                    <a:pt x="576408" y="279539"/>
                  </a:lnTo>
                  <a:close/>
                </a:path>
                <a:path w="578484" h="540385">
                  <a:moveTo>
                    <a:pt x="267950" y="212064"/>
                  </a:moveTo>
                  <a:lnTo>
                    <a:pt x="246291" y="212064"/>
                  </a:lnTo>
                  <a:lnTo>
                    <a:pt x="250621" y="216395"/>
                  </a:lnTo>
                  <a:lnTo>
                    <a:pt x="250621" y="240982"/>
                  </a:lnTo>
                  <a:lnTo>
                    <a:pt x="269900" y="240982"/>
                  </a:lnTo>
                  <a:lnTo>
                    <a:pt x="269900" y="221703"/>
                  </a:lnTo>
                  <a:lnTo>
                    <a:pt x="267950" y="21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28">
              <a:extLst>
                <a:ext uri="{FF2B5EF4-FFF2-40B4-BE49-F238E27FC236}">
                  <a16:creationId xmlns:a16="http://schemas.microsoft.com/office/drawing/2014/main" id="{5D6AF80C-383A-4434-9927-16828CD447AC}"/>
                </a:ext>
              </a:extLst>
            </p:cNvPr>
            <p:cNvSpPr/>
            <p:nvPr/>
          </p:nvSpPr>
          <p:spPr>
            <a:xfrm>
              <a:off x="7071701" y="2695376"/>
              <a:ext cx="167855" cy="1581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29">
              <a:extLst>
                <a:ext uri="{FF2B5EF4-FFF2-40B4-BE49-F238E27FC236}">
                  <a16:creationId xmlns:a16="http://schemas.microsoft.com/office/drawing/2014/main" id="{90E7D097-D7F3-45BF-9A19-8D8EE7214FEB}"/>
                </a:ext>
              </a:extLst>
            </p:cNvPr>
            <p:cNvSpPr/>
            <p:nvPr/>
          </p:nvSpPr>
          <p:spPr>
            <a:xfrm>
              <a:off x="7476539" y="2762858"/>
              <a:ext cx="81095" cy="1004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30">
              <a:extLst>
                <a:ext uri="{FF2B5EF4-FFF2-40B4-BE49-F238E27FC236}">
                  <a16:creationId xmlns:a16="http://schemas.microsoft.com/office/drawing/2014/main" id="{D2A37A8B-ABF9-4CBE-9191-54D121071B0D}"/>
                </a:ext>
              </a:extLst>
            </p:cNvPr>
            <p:cNvSpPr/>
            <p:nvPr/>
          </p:nvSpPr>
          <p:spPr>
            <a:xfrm>
              <a:off x="7274120" y="2464043"/>
              <a:ext cx="158222" cy="1678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31">
              <a:extLst>
                <a:ext uri="{FF2B5EF4-FFF2-40B4-BE49-F238E27FC236}">
                  <a16:creationId xmlns:a16="http://schemas.microsoft.com/office/drawing/2014/main" id="{29399D83-E548-418D-9300-EA06F4F8B290}"/>
                </a:ext>
              </a:extLst>
            </p:cNvPr>
            <p:cNvSpPr/>
            <p:nvPr/>
          </p:nvSpPr>
          <p:spPr>
            <a:xfrm>
              <a:off x="7088161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32">
              <a:extLst>
                <a:ext uri="{FF2B5EF4-FFF2-40B4-BE49-F238E27FC236}">
                  <a16:creationId xmlns:a16="http://schemas.microsoft.com/office/drawing/2014/main" id="{D9C650B8-3F2C-4313-946D-98E5A4FEF66E}"/>
                </a:ext>
              </a:extLst>
            </p:cNvPr>
            <p:cNvSpPr/>
            <p:nvPr/>
          </p:nvSpPr>
          <p:spPr>
            <a:xfrm>
              <a:off x="7126719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33">
              <a:extLst>
                <a:ext uri="{FF2B5EF4-FFF2-40B4-BE49-F238E27FC236}">
                  <a16:creationId xmlns:a16="http://schemas.microsoft.com/office/drawing/2014/main" id="{E38B36C8-2C8D-4042-8BB1-CF9ED5C3EB9E}"/>
                </a:ext>
              </a:extLst>
            </p:cNvPr>
            <p:cNvSpPr/>
            <p:nvPr/>
          </p:nvSpPr>
          <p:spPr>
            <a:xfrm>
              <a:off x="7165276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5EE86A0-832D-4BC9-9D22-8F617F6808C4}"/>
              </a:ext>
            </a:extLst>
          </p:cNvPr>
          <p:cNvGrpSpPr/>
          <p:nvPr/>
        </p:nvGrpSpPr>
        <p:grpSpPr>
          <a:xfrm>
            <a:off x="4060973" y="2154510"/>
            <a:ext cx="756056" cy="756056"/>
            <a:chOff x="3954779" y="2240279"/>
            <a:chExt cx="878205" cy="878205"/>
          </a:xfrm>
        </p:grpSpPr>
        <p:sp>
          <p:nvSpPr>
            <p:cNvPr id="184" name="object 7">
              <a:extLst>
                <a:ext uri="{FF2B5EF4-FFF2-40B4-BE49-F238E27FC236}">
                  <a16:creationId xmlns:a16="http://schemas.microsoft.com/office/drawing/2014/main" id="{83C5A824-793F-4427-BFEF-E1BF5B59FD52}"/>
                </a:ext>
              </a:extLst>
            </p:cNvPr>
            <p:cNvSpPr/>
            <p:nvPr/>
          </p:nvSpPr>
          <p:spPr>
            <a:xfrm>
              <a:off x="3954779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CDD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34">
              <a:extLst>
                <a:ext uri="{FF2B5EF4-FFF2-40B4-BE49-F238E27FC236}">
                  <a16:creationId xmlns:a16="http://schemas.microsoft.com/office/drawing/2014/main" id="{CFDF62A4-BE8C-401B-85B9-C4D0C24B76F1}"/>
                </a:ext>
              </a:extLst>
            </p:cNvPr>
            <p:cNvSpPr/>
            <p:nvPr/>
          </p:nvSpPr>
          <p:spPr>
            <a:xfrm>
              <a:off x="4091080" y="2394535"/>
              <a:ext cx="603250" cy="526415"/>
            </a:xfrm>
            <a:custGeom>
              <a:avLst/>
              <a:gdLst/>
              <a:ahLst/>
              <a:cxnLst/>
              <a:rect l="l" t="t" r="r" b="b"/>
              <a:pathLst>
                <a:path w="603250" h="526414">
                  <a:moveTo>
                    <a:pt x="572503" y="72364"/>
                  </a:moveTo>
                  <a:lnTo>
                    <a:pt x="30619" y="72364"/>
                  </a:lnTo>
                  <a:lnTo>
                    <a:pt x="18709" y="74753"/>
                  </a:lnTo>
                  <a:lnTo>
                    <a:pt x="8975" y="81265"/>
                  </a:lnTo>
                  <a:lnTo>
                    <a:pt x="2409" y="90918"/>
                  </a:lnTo>
                  <a:lnTo>
                    <a:pt x="0" y="102730"/>
                  </a:lnTo>
                  <a:lnTo>
                    <a:pt x="1554" y="112293"/>
                  </a:lnTo>
                  <a:lnTo>
                    <a:pt x="5881" y="120610"/>
                  </a:lnTo>
                  <a:lnTo>
                    <a:pt x="12478" y="127181"/>
                  </a:lnTo>
                  <a:lnTo>
                    <a:pt x="20840" y="131508"/>
                  </a:lnTo>
                  <a:lnTo>
                    <a:pt x="20840" y="495566"/>
                  </a:lnTo>
                  <a:lnTo>
                    <a:pt x="23251" y="507372"/>
                  </a:lnTo>
                  <a:lnTo>
                    <a:pt x="29821" y="517026"/>
                  </a:lnTo>
                  <a:lnTo>
                    <a:pt x="39555" y="523541"/>
                  </a:lnTo>
                  <a:lnTo>
                    <a:pt x="51460" y="525932"/>
                  </a:lnTo>
                  <a:lnTo>
                    <a:pt x="551662" y="525932"/>
                  </a:lnTo>
                  <a:lnTo>
                    <a:pt x="563565" y="523541"/>
                  </a:lnTo>
                  <a:lnTo>
                    <a:pt x="573295" y="517026"/>
                  </a:lnTo>
                  <a:lnTo>
                    <a:pt x="579860" y="507372"/>
                  </a:lnTo>
                  <a:lnTo>
                    <a:pt x="580028" y="506552"/>
                  </a:lnTo>
                  <a:lnTo>
                    <a:pt x="45351" y="506552"/>
                  </a:lnTo>
                  <a:lnTo>
                    <a:pt x="40385" y="501624"/>
                  </a:lnTo>
                  <a:lnTo>
                    <a:pt x="40385" y="133095"/>
                  </a:lnTo>
                  <a:lnTo>
                    <a:pt x="582269" y="133096"/>
                  </a:lnTo>
                  <a:lnTo>
                    <a:pt x="582269" y="131508"/>
                  </a:lnTo>
                  <a:lnTo>
                    <a:pt x="590631" y="127181"/>
                  </a:lnTo>
                  <a:lnTo>
                    <a:pt x="597228" y="120610"/>
                  </a:lnTo>
                  <a:lnTo>
                    <a:pt x="600815" y="113715"/>
                  </a:lnTo>
                  <a:lnTo>
                    <a:pt x="24510" y="113715"/>
                  </a:lnTo>
                  <a:lnTo>
                    <a:pt x="19545" y="108788"/>
                  </a:lnTo>
                  <a:lnTo>
                    <a:pt x="19545" y="96672"/>
                  </a:lnTo>
                  <a:lnTo>
                    <a:pt x="24510" y="91744"/>
                  </a:lnTo>
                  <a:lnTo>
                    <a:pt x="600869" y="91744"/>
                  </a:lnTo>
                  <a:lnTo>
                    <a:pt x="600701" y="90918"/>
                  </a:lnTo>
                  <a:lnTo>
                    <a:pt x="594136" y="81265"/>
                  </a:lnTo>
                  <a:lnTo>
                    <a:pt x="584406" y="74753"/>
                  </a:lnTo>
                  <a:lnTo>
                    <a:pt x="572503" y="72364"/>
                  </a:lnTo>
                  <a:close/>
                </a:path>
                <a:path w="603250" h="526414">
                  <a:moveTo>
                    <a:pt x="582269" y="133096"/>
                  </a:moveTo>
                  <a:lnTo>
                    <a:pt x="562724" y="133095"/>
                  </a:lnTo>
                  <a:lnTo>
                    <a:pt x="562724" y="501624"/>
                  </a:lnTo>
                  <a:lnTo>
                    <a:pt x="557758" y="506552"/>
                  </a:lnTo>
                  <a:lnTo>
                    <a:pt x="580028" y="506552"/>
                  </a:lnTo>
                  <a:lnTo>
                    <a:pt x="582269" y="495566"/>
                  </a:lnTo>
                  <a:lnTo>
                    <a:pt x="582269" y="133096"/>
                  </a:lnTo>
                  <a:close/>
                </a:path>
                <a:path w="603250" h="526414">
                  <a:moveTo>
                    <a:pt x="600869" y="91744"/>
                  </a:moveTo>
                  <a:lnTo>
                    <a:pt x="578599" y="91744"/>
                  </a:lnTo>
                  <a:lnTo>
                    <a:pt x="583564" y="96672"/>
                  </a:lnTo>
                  <a:lnTo>
                    <a:pt x="583564" y="108788"/>
                  </a:lnTo>
                  <a:lnTo>
                    <a:pt x="578599" y="113715"/>
                  </a:lnTo>
                  <a:lnTo>
                    <a:pt x="600815" y="113715"/>
                  </a:lnTo>
                  <a:lnTo>
                    <a:pt x="601555" y="112293"/>
                  </a:lnTo>
                  <a:lnTo>
                    <a:pt x="603110" y="102730"/>
                  </a:lnTo>
                  <a:lnTo>
                    <a:pt x="600869" y="91744"/>
                  </a:lnTo>
                  <a:close/>
                </a:path>
                <a:path w="603250" h="526414">
                  <a:moveTo>
                    <a:pt x="301561" y="0"/>
                  </a:moveTo>
                  <a:lnTo>
                    <a:pt x="289651" y="2390"/>
                  </a:lnTo>
                  <a:lnTo>
                    <a:pt x="279917" y="8905"/>
                  </a:lnTo>
                  <a:lnTo>
                    <a:pt x="273350" y="18559"/>
                  </a:lnTo>
                  <a:lnTo>
                    <a:pt x="270941" y="30365"/>
                  </a:lnTo>
                  <a:lnTo>
                    <a:pt x="272496" y="39928"/>
                  </a:lnTo>
                  <a:lnTo>
                    <a:pt x="276823" y="48245"/>
                  </a:lnTo>
                  <a:lnTo>
                    <a:pt x="283420" y="54816"/>
                  </a:lnTo>
                  <a:lnTo>
                    <a:pt x="291782" y="59143"/>
                  </a:lnTo>
                  <a:lnTo>
                    <a:pt x="291782" y="72364"/>
                  </a:lnTo>
                  <a:lnTo>
                    <a:pt x="311327" y="72364"/>
                  </a:lnTo>
                  <a:lnTo>
                    <a:pt x="311327" y="59143"/>
                  </a:lnTo>
                  <a:lnTo>
                    <a:pt x="319690" y="54816"/>
                  </a:lnTo>
                  <a:lnTo>
                    <a:pt x="326286" y="48245"/>
                  </a:lnTo>
                  <a:lnTo>
                    <a:pt x="329874" y="41351"/>
                  </a:lnTo>
                  <a:lnTo>
                    <a:pt x="295452" y="41351"/>
                  </a:lnTo>
                  <a:lnTo>
                    <a:pt x="290487" y="36423"/>
                  </a:lnTo>
                  <a:lnTo>
                    <a:pt x="290487" y="24307"/>
                  </a:lnTo>
                  <a:lnTo>
                    <a:pt x="295452" y="19380"/>
                  </a:lnTo>
                  <a:lnTo>
                    <a:pt x="329927" y="19380"/>
                  </a:lnTo>
                  <a:lnTo>
                    <a:pt x="329759" y="18559"/>
                  </a:lnTo>
                  <a:lnTo>
                    <a:pt x="323194" y="8905"/>
                  </a:lnTo>
                  <a:lnTo>
                    <a:pt x="313464" y="2390"/>
                  </a:lnTo>
                  <a:lnTo>
                    <a:pt x="301561" y="0"/>
                  </a:lnTo>
                  <a:close/>
                </a:path>
                <a:path w="603250" h="526414">
                  <a:moveTo>
                    <a:pt x="329927" y="19380"/>
                  </a:moveTo>
                  <a:lnTo>
                    <a:pt x="307657" y="19380"/>
                  </a:lnTo>
                  <a:lnTo>
                    <a:pt x="312623" y="24307"/>
                  </a:lnTo>
                  <a:lnTo>
                    <a:pt x="312623" y="36423"/>
                  </a:lnTo>
                  <a:lnTo>
                    <a:pt x="307657" y="41351"/>
                  </a:lnTo>
                  <a:lnTo>
                    <a:pt x="329874" y="41351"/>
                  </a:lnTo>
                  <a:lnTo>
                    <a:pt x="330614" y="39928"/>
                  </a:lnTo>
                  <a:lnTo>
                    <a:pt x="332168" y="30365"/>
                  </a:lnTo>
                  <a:lnTo>
                    <a:pt x="329927" y="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35">
              <a:extLst>
                <a:ext uri="{FF2B5EF4-FFF2-40B4-BE49-F238E27FC236}">
                  <a16:creationId xmlns:a16="http://schemas.microsoft.com/office/drawing/2014/main" id="{4A470D1F-B26E-4013-AECE-DB7BFB788FDD}"/>
                </a:ext>
              </a:extLst>
            </p:cNvPr>
            <p:cNvSpPr/>
            <p:nvPr/>
          </p:nvSpPr>
          <p:spPr>
            <a:xfrm>
              <a:off x="4257819" y="2580608"/>
              <a:ext cx="269875" cy="267970"/>
            </a:xfrm>
            <a:custGeom>
              <a:avLst/>
              <a:gdLst/>
              <a:ahLst/>
              <a:cxnLst/>
              <a:rect l="l" t="t" r="r" b="b"/>
              <a:pathLst>
                <a:path w="269875" h="267969">
                  <a:moveTo>
                    <a:pt x="35496" y="206756"/>
                  </a:moveTo>
                  <a:lnTo>
                    <a:pt x="30607" y="206756"/>
                  </a:lnTo>
                  <a:lnTo>
                    <a:pt x="18704" y="209146"/>
                  </a:lnTo>
                  <a:lnTo>
                    <a:pt x="8974" y="215661"/>
                  </a:lnTo>
                  <a:lnTo>
                    <a:pt x="2408" y="225315"/>
                  </a:lnTo>
                  <a:lnTo>
                    <a:pt x="0" y="237121"/>
                  </a:lnTo>
                  <a:lnTo>
                    <a:pt x="2408" y="248935"/>
                  </a:lnTo>
                  <a:lnTo>
                    <a:pt x="8974" y="258592"/>
                  </a:lnTo>
                  <a:lnTo>
                    <a:pt x="18704" y="265109"/>
                  </a:lnTo>
                  <a:lnTo>
                    <a:pt x="30607" y="267500"/>
                  </a:lnTo>
                  <a:lnTo>
                    <a:pt x="42509" y="265109"/>
                  </a:lnTo>
                  <a:lnTo>
                    <a:pt x="52239" y="258592"/>
                  </a:lnTo>
                  <a:lnTo>
                    <a:pt x="58805" y="248935"/>
                  </a:lnTo>
                  <a:lnTo>
                    <a:pt x="58974" y="248107"/>
                  </a:lnTo>
                  <a:lnTo>
                    <a:pt x="24498" y="248107"/>
                  </a:lnTo>
                  <a:lnTo>
                    <a:pt x="19532" y="243179"/>
                  </a:lnTo>
                  <a:lnTo>
                    <a:pt x="19532" y="231063"/>
                  </a:lnTo>
                  <a:lnTo>
                    <a:pt x="24498" y="226148"/>
                  </a:lnTo>
                  <a:lnTo>
                    <a:pt x="59287" y="226148"/>
                  </a:lnTo>
                  <a:lnTo>
                    <a:pt x="58013" y="223608"/>
                  </a:lnTo>
                  <a:lnTo>
                    <a:pt x="58356" y="223304"/>
                  </a:lnTo>
                  <a:lnTo>
                    <a:pt x="71824" y="209943"/>
                  </a:lnTo>
                  <a:lnTo>
                    <a:pt x="44234" y="209943"/>
                  </a:lnTo>
                  <a:lnTo>
                    <a:pt x="40119" y="207911"/>
                  </a:lnTo>
                  <a:lnTo>
                    <a:pt x="35496" y="206756"/>
                  </a:lnTo>
                  <a:close/>
                </a:path>
                <a:path w="269875" h="267969">
                  <a:moveTo>
                    <a:pt x="59287" y="226148"/>
                  </a:moveTo>
                  <a:lnTo>
                    <a:pt x="36715" y="226148"/>
                  </a:lnTo>
                  <a:lnTo>
                    <a:pt x="41681" y="231063"/>
                  </a:lnTo>
                  <a:lnTo>
                    <a:pt x="41681" y="243179"/>
                  </a:lnTo>
                  <a:lnTo>
                    <a:pt x="36715" y="248107"/>
                  </a:lnTo>
                  <a:lnTo>
                    <a:pt x="58974" y="248107"/>
                  </a:lnTo>
                  <a:lnTo>
                    <a:pt x="61214" y="237121"/>
                  </a:lnTo>
                  <a:lnTo>
                    <a:pt x="61214" y="232270"/>
                  </a:lnTo>
                  <a:lnTo>
                    <a:pt x="60058" y="227685"/>
                  </a:lnTo>
                  <a:lnTo>
                    <a:pt x="59287" y="226148"/>
                  </a:lnTo>
                  <a:close/>
                </a:path>
                <a:path w="269875" h="267969">
                  <a:moveTo>
                    <a:pt x="265264" y="0"/>
                  </a:moveTo>
                  <a:lnTo>
                    <a:pt x="202374" y="0"/>
                  </a:lnTo>
                  <a:lnTo>
                    <a:pt x="197993" y="4343"/>
                  </a:lnTo>
                  <a:lnTo>
                    <a:pt x="197993" y="15049"/>
                  </a:lnTo>
                  <a:lnTo>
                    <a:pt x="202374" y="19392"/>
                  </a:lnTo>
                  <a:lnTo>
                    <a:pt x="236283" y="19392"/>
                  </a:lnTo>
                  <a:lnTo>
                    <a:pt x="44424" y="209702"/>
                  </a:lnTo>
                  <a:lnTo>
                    <a:pt x="44234" y="209943"/>
                  </a:lnTo>
                  <a:lnTo>
                    <a:pt x="71824" y="209943"/>
                  </a:lnTo>
                  <a:lnTo>
                    <a:pt x="250101" y="33096"/>
                  </a:lnTo>
                  <a:lnTo>
                    <a:pt x="269633" y="33096"/>
                  </a:lnTo>
                  <a:lnTo>
                    <a:pt x="269633" y="4343"/>
                  </a:lnTo>
                  <a:lnTo>
                    <a:pt x="265264" y="0"/>
                  </a:lnTo>
                  <a:close/>
                </a:path>
                <a:path w="269875" h="267969">
                  <a:moveTo>
                    <a:pt x="269633" y="33096"/>
                  </a:moveTo>
                  <a:lnTo>
                    <a:pt x="250101" y="33096"/>
                  </a:lnTo>
                  <a:lnTo>
                    <a:pt x="250101" y="66738"/>
                  </a:lnTo>
                  <a:lnTo>
                    <a:pt x="254469" y="71081"/>
                  </a:lnTo>
                  <a:lnTo>
                    <a:pt x="265264" y="71081"/>
                  </a:lnTo>
                  <a:lnTo>
                    <a:pt x="269633" y="66738"/>
                  </a:lnTo>
                  <a:lnTo>
                    <a:pt x="269633" y="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36">
              <a:extLst>
                <a:ext uri="{FF2B5EF4-FFF2-40B4-BE49-F238E27FC236}">
                  <a16:creationId xmlns:a16="http://schemas.microsoft.com/office/drawing/2014/main" id="{498813AE-8529-4C0A-B348-596847DA50B3}"/>
                </a:ext>
              </a:extLst>
            </p:cNvPr>
            <p:cNvSpPr/>
            <p:nvPr/>
          </p:nvSpPr>
          <p:spPr>
            <a:xfrm>
              <a:off x="4256855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37">
              <a:extLst>
                <a:ext uri="{FF2B5EF4-FFF2-40B4-BE49-F238E27FC236}">
                  <a16:creationId xmlns:a16="http://schemas.microsoft.com/office/drawing/2014/main" id="{ADD37081-F696-4618-BB00-1F4A2B61AC1F}"/>
                </a:ext>
              </a:extLst>
            </p:cNvPr>
            <p:cNvSpPr/>
            <p:nvPr/>
          </p:nvSpPr>
          <p:spPr>
            <a:xfrm>
              <a:off x="4361064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38">
              <a:extLst>
                <a:ext uri="{FF2B5EF4-FFF2-40B4-BE49-F238E27FC236}">
                  <a16:creationId xmlns:a16="http://schemas.microsoft.com/office/drawing/2014/main" id="{FD86FB4A-0344-4C80-A751-2A10F0FA57F0}"/>
                </a:ext>
              </a:extLst>
            </p:cNvPr>
            <p:cNvSpPr/>
            <p:nvPr/>
          </p:nvSpPr>
          <p:spPr>
            <a:xfrm>
              <a:off x="4256855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39">
              <a:extLst>
                <a:ext uri="{FF2B5EF4-FFF2-40B4-BE49-F238E27FC236}">
                  <a16:creationId xmlns:a16="http://schemas.microsoft.com/office/drawing/2014/main" id="{2BBF3C4A-F690-4E15-933D-B5DEBE50AA06}"/>
                </a:ext>
              </a:extLst>
            </p:cNvPr>
            <p:cNvSpPr/>
            <p:nvPr/>
          </p:nvSpPr>
          <p:spPr>
            <a:xfrm>
              <a:off x="4465273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40">
              <a:extLst>
                <a:ext uri="{FF2B5EF4-FFF2-40B4-BE49-F238E27FC236}">
                  <a16:creationId xmlns:a16="http://schemas.microsoft.com/office/drawing/2014/main" id="{1C23CCBA-A576-4EE8-8F6E-9979CE832729}"/>
                </a:ext>
              </a:extLst>
            </p:cNvPr>
            <p:cNvSpPr/>
            <p:nvPr/>
          </p:nvSpPr>
          <p:spPr>
            <a:xfrm>
              <a:off x="4361064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41">
              <a:extLst>
                <a:ext uri="{FF2B5EF4-FFF2-40B4-BE49-F238E27FC236}">
                  <a16:creationId xmlns:a16="http://schemas.microsoft.com/office/drawing/2014/main" id="{9609A814-88CC-47A0-A891-C7A0D07258E3}"/>
                </a:ext>
              </a:extLst>
            </p:cNvPr>
            <p:cNvSpPr/>
            <p:nvPr/>
          </p:nvSpPr>
          <p:spPr>
            <a:xfrm>
              <a:off x="4465273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101C1AE-9373-48BD-8F89-84FE59182407}"/>
              </a:ext>
            </a:extLst>
          </p:cNvPr>
          <p:cNvGrpSpPr/>
          <p:nvPr/>
        </p:nvGrpSpPr>
        <p:grpSpPr>
          <a:xfrm>
            <a:off x="5710787" y="2154510"/>
            <a:ext cx="756056" cy="756056"/>
            <a:chOff x="5420535" y="2240279"/>
            <a:chExt cx="878205" cy="878205"/>
          </a:xfrm>
        </p:grpSpPr>
        <p:sp>
          <p:nvSpPr>
            <p:cNvPr id="194" name="object 9">
              <a:extLst>
                <a:ext uri="{FF2B5EF4-FFF2-40B4-BE49-F238E27FC236}">
                  <a16:creationId xmlns:a16="http://schemas.microsoft.com/office/drawing/2014/main" id="{F5E495D2-0DBB-45BD-8DD8-D89017A19714}"/>
                </a:ext>
              </a:extLst>
            </p:cNvPr>
            <p:cNvSpPr/>
            <p:nvPr/>
          </p:nvSpPr>
          <p:spPr>
            <a:xfrm>
              <a:off x="5420535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42">
              <a:extLst>
                <a:ext uri="{FF2B5EF4-FFF2-40B4-BE49-F238E27FC236}">
                  <a16:creationId xmlns:a16="http://schemas.microsoft.com/office/drawing/2014/main" id="{D96C0908-6D79-4244-A988-7954CC6EDEF6}"/>
                </a:ext>
              </a:extLst>
            </p:cNvPr>
            <p:cNvSpPr/>
            <p:nvPr/>
          </p:nvSpPr>
          <p:spPr>
            <a:xfrm>
              <a:off x="5986997" y="2809050"/>
              <a:ext cx="89890" cy="898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43">
              <a:extLst>
                <a:ext uri="{FF2B5EF4-FFF2-40B4-BE49-F238E27FC236}">
                  <a16:creationId xmlns:a16="http://schemas.microsoft.com/office/drawing/2014/main" id="{1DFF2479-5CD0-45CF-A5B8-D87D3E711996}"/>
                </a:ext>
              </a:extLst>
            </p:cNvPr>
            <p:cNvSpPr/>
            <p:nvPr/>
          </p:nvSpPr>
          <p:spPr>
            <a:xfrm>
              <a:off x="5735294" y="2512060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44">
              <a:extLst>
                <a:ext uri="{FF2B5EF4-FFF2-40B4-BE49-F238E27FC236}">
                  <a16:creationId xmlns:a16="http://schemas.microsoft.com/office/drawing/2014/main" id="{6A62C9D8-B92F-4D2C-9122-52433FDC5E7B}"/>
                </a:ext>
              </a:extLst>
            </p:cNvPr>
            <p:cNvSpPr/>
            <p:nvPr/>
          </p:nvSpPr>
          <p:spPr>
            <a:xfrm>
              <a:off x="5735294" y="2449829"/>
              <a:ext cx="18415" cy="53340"/>
            </a:xfrm>
            <a:custGeom>
              <a:avLst/>
              <a:gdLst/>
              <a:ahLst/>
              <a:cxnLst/>
              <a:rect l="l" t="t" r="r" b="b"/>
              <a:pathLst>
                <a:path w="18414" h="53339">
                  <a:moveTo>
                    <a:pt x="0" y="53339"/>
                  </a:moveTo>
                  <a:lnTo>
                    <a:pt x="17995" y="53339"/>
                  </a:lnTo>
                  <a:lnTo>
                    <a:pt x="17995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45">
              <a:extLst>
                <a:ext uri="{FF2B5EF4-FFF2-40B4-BE49-F238E27FC236}">
                  <a16:creationId xmlns:a16="http://schemas.microsoft.com/office/drawing/2014/main" id="{0FA38D80-856D-4E41-91FD-281EAFAE01B3}"/>
                </a:ext>
              </a:extLst>
            </p:cNvPr>
            <p:cNvSpPr/>
            <p:nvPr/>
          </p:nvSpPr>
          <p:spPr>
            <a:xfrm>
              <a:off x="5735294" y="2440939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46">
              <a:extLst>
                <a:ext uri="{FF2B5EF4-FFF2-40B4-BE49-F238E27FC236}">
                  <a16:creationId xmlns:a16="http://schemas.microsoft.com/office/drawing/2014/main" id="{CFA88161-C7A3-4B1A-AEBD-33086018F3AE}"/>
                </a:ext>
              </a:extLst>
            </p:cNvPr>
            <p:cNvSpPr/>
            <p:nvPr/>
          </p:nvSpPr>
          <p:spPr>
            <a:xfrm>
              <a:off x="5825197" y="2449487"/>
              <a:ext cx="18415" cy="53975"/>
            </a:xfrm>
            <a:custGeom>
              <a:avLst/>
              <a:gdLst/>
              <a:ahLst/>
              <a:cxnLst/>
              <a:rect l="l" t="t" r="r" b="b"/>
              <a:pathLst>
                <a:path w="18414" h="53975">
                  <a:moveTo>
                    <a:pt x="17970" y="0"/>
                  </a:moveTo>
                  <a:lnTo>
                    <a:pt x="0" y="0"/>
                  </a:lnTo>
                  <a:lnTo>
                    <a:pt x="0" y="53936"/>
                  </a:lnTo>
                  <a:lnTo>
                    <a:pt x="17970" y="53936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47">
              <a:extLst>
                <a:ext uri="{FF2B5EF4-FFF2-40B4-BE49-F238E27FC236}">
                  <a16:creationId xmlns:a16="http://schemas.microsoft.com/office/drawing/2014/main" id="{A2AB65D3-2B44-4655-AD62-7DD176271C82}"/>
                </a:ext>
              </a:extLst>
            </p:cNvPr>
            <p:cNvSpPr/>
            <p:nvPr/>
          </p:nvSpPr>
          <p:spPr>
            <a:xfrm>
              <a:off x="5861151" y="244049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48">
              <a:extLst>
                <a:ext uri="{FF2B5EF4-FFF2-40B4-BE49-F238E27FC236}">
                  <a16:creationId xmlns:a16="http://schemas.microsoft.com/office/drawing/2014/main" id="{104FD9D8-4C2E-4400-B2F2-89A78AE8A413}"/>
                </a:ext>
              </a:extLst>
            </p:cNvPr>
            <p:cNvSpPr/>
            <p:nvPr/>
          </p:nvSpPr>
          <p:spPr>
            <a:xfrm>
              <a:off x="5861151" y="2476449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49">
              <a:extLst>
                <a:ext uri="{FF2B5EF4-FFF2-40B4-BE49-F238E27FC236}">
                  <a16:creationId xmlns:a16="http://schemas.microsoft.com/office/drawing/2014/main" id="{00C18D48-DD46-4841-9217-3ABF68BB067F}"/>
                </a:ext>
              </a:extLst>
            </p:cNvPr>
            <p:cNvSpPr/>
            <p:nvPr/>
          </p:nvSpPr>
          <p:spPr>
            <a:xfrm>
              <a:off x="5861151" y="251241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064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50">
              <a:extLst>
                <a:ext uri="{FF2B5EF4-FFF2-40B4-BE49-F238E27FC236}">
                  <a16:creationId xmlns:a16="http://schemas.microsoft.com/office/drawing/2014/main" id="{33DA4237-BC75-4D8C-AAB9-AC3BB82E0A7B}"/>
                </a:ext>
              </a:extLst>
            </p:cNvPr>
            <p:cNvSpPr/>
            <p:nvPr/>
          </p:nvSpPr>
          <p:spPr>
            <a:xfrm>
              <a:off x="5573496" y="2396613"/>
              <a:ext cx="557530" cy="556260"/>
            </a:xfrm>
            <a:custGeom>
              <a:avLst/>
              <a:gdLst/>
              <a:ahLst/>
              <a:cxnLst/>
              <a:rect l="l" t="t" r="r" b="b"/>
              <a:pathLst>
                <a:path w="557529" h="556260">
                  <a:moveTo>
                    <a:pt x="467436" y="0"/>
                  </a:moveTo>
                  <a:lnTo>
                    <a:pt x="125844" y="0"/>
                  </a:lnTo>
                  <a:lnTo>
                    <a:pt x="125844" y="45719"/>
                  </a:lnTo>
                  <a:lnTo>
                    <a:pt x="89142" y="73659"/>
                  </a:lnTo>
                  <a:lnTo>
                    <a:pt x="58171" y="107949"/>
                  </a:lnTo>
                  <a:lnTo>
                    <a:pt x="33351" y="146049"/>
                  </a:lnTo>
                  <a:lnTo>
                    <a:pt x="15103" y="187959"/>
                  </a:lnTo>
                  <a:lnTo>
                    <a:pt x="3845" y="231139"/>
                  </a:lnTo>
                  <a:lnTo>
                    <a:pt x="0" y="278129"/>
                  </a:lnTo>
                  <a:lnTo>
                    <a:pt x="3855" y="323849"/>
                  </a:lnTo>
                  <a:lnTo>
                    <a:pt x="15184" y="368299"/>
                  </a:lnTo>
                  <a:lnTo>
                    <a:pt x="33630" y="410209"/>
                  </a:lnTo>
                  <a:lnTo>
                    <a:pt x="58839" y="449579"/>
                  </a:lnTo>
                  <a:lnTo>
                    <a:pt x="10083" y="497839"/>
                  </a:lnTo>
                  <a:lnTo>
                    <a:pt x="5765" y="502919"/>
                  </a:lnTo>
                  <a:lnTo>
                    <a:pt x="2603" y="509269"/>
                  </a:lnTo>
                  <a:lnTo>
                    <a:pt x="661" y="515619"/>
                  </a:lnTo>
                  <a:lnTo>
                    <a:pt x="0" y="521969"/>
                  </a:lnTo>
                  <a:lnTo>
                    <a:pt x="2709" y="535939"/>
                  </a:lnTo>
                  <a:lnTo>
                    <a:pt x="10093" y="547369"/>
                  </a:lnTo>
                  <a:lnTo>
                    <a:pt x="21034" y="553719"/>
                  </a:lnTo>
                  <a:lnTo>
                    <a:pt x="34417" y="556259"/>
                  </a:lnTo>
                  <a:lnTo>
                    <a:pt x="41183" y="556259"/>
                  </a:lnTo>
                  <a:lnTo>
                    <a:pt x="47593" y="553719"/>
                  </a:lnTo>
                  <a:lnTo>
                    <a:pt x="53497" y="551179"/>
                  </a:lnTo>
                  <a:lnTo>
                    <a:pt x="58750" y="547369"/>
                  </a:lnTo>
                  <a:lnTo>
                    <a:pt x="67501" y="538479"/>
                  </a:lnTo>
                  <a:lnTo>
                    <a:pt x="25349" y="538479"/>
                  </a:lnTo>
                  <a:lnTo>
                    <a:pt x="17983" y="532129"/>
                  </a:lnTo>
                  <a:lnTo>
                    <a:pt x="17983" y="518159"/>
                  </a:lnTo>
                  <a:lnTo>
                    <a:pt x="19685" y="514349"/>
                  </a:lnTo>
                  <a:lnTo>
                    <a:pt x="97203" y="436879"/>
                  </a:lnTo>
                  <a:lnTo>
                    <a:pt x="71767" y="436879"/>
                  </a:lnTo>
                  <a:lnTo>
                    <a:pt x="48758" y="401319"/>
                  </a:lnTo>
                  <a:lnTo>
                    <a:pt x="31892" y="361949"/>
                  </a:lnTo>
                  <a:lnTo>
                    <a:pt x="21518" y="321309"/>
                  </a:lnTo>
                  <a:lnTo>
                    <a:pt x="17983" y="278129"/>
                  </a:lnTo>
                  <a:lnTo>
                    <a:pt x="22689" y="228599"/>
                  </a:lnTo>
                  <a:lnTo>
                    <a:pt x="36415" y="181609"/>
                  </a:lnTo>
                  <a:lnTo>
                    <a:pt x="58574" y="138429"/>
                  </a:lnTo>
                  <a:lnTo>
                    <a:pt x="88579" y="100329"/>
                  </a:lnTo>
                  <a:lnTo>
                    <a:pt x="125844" y="67309"/>
                  </a:lnTo>
                  <a:lnTo>
                    <a:pt x="143827" y="67309"/>
                  </a:lnTo>
                  <a:lnTo>
                    <a:pt x="143827" y="17779"/>
                  </a:lnTo>
                  <a:lnTo>
                    <a:pt x="467436" y="17779"/>
                  </a:lnTo>
                  <a:lnTo>
                    <a:pt x="467436" y="0"/>
                  </a:lnTo>
                  <a:close/>
                </a:path>
                <a:path w="557529" h="556260">
                  <a:moveTo>
                    <a:pt x="287655" y="497839"/>
                  </a:moveTo>
                  <a:lnTo>
                    <a:pt x="107505" y="497839"/>
                  </a:lnTo>
                  <a:lnTo>
                    <a:pt x="146084" y="523239"/>
                  </a:lnTo>
                  <a:lnTo>
                    <a:pt x="188117" y="542289"/>
                  </a:lnTo>
                  <a:lnTo>
                    <a:pt x="232633" y="552449"/>
                  </a:lnTo>
                  <a:lnTo>
                    <a:pt x="278663" y="556259"/>
                  </a:lnTo>
                  <a:lnTo>
                    <a:pt x="308298" y="554989"/>
                  </a:lnTo>
                  <a:lnTo>
                    <a:pt x="337277" y="551179"/>
                  </a:lnTo>
                  <a:lnTo>
                    <a:pt x="365517" y="543559"/>
                  </a:lnTo>
                  <a:lnTo>
                    <a:pt x="377704" y="538479"/>
                  </a:lnTo>
                  <a:lnTo>
                    <a:pt x="260617" y="538479"/>
                  </a:lnTo>
                  <a:lnTo>
                    <a:pt x="233718" y="534669"/>
                  </a:lnTo>
                  <a:lnTo>
                    <a:pt x="233718" y="530859"/>
                  </a:lnTo>
                  <a:lnTo>
                    <a:pt x="215734" y="530859"/>
                  </a:lnTo>
                  <a:lnTo>
                    <a:pt x="188606" y="523239"/>
                  </a:lnTo>
                  <a:lnTo>
                    <a:pt x="179781" y="519429"/>
                  </a:lnTo>
                  <a:lnTo>
                    <a:pt x="179781" y="510539"/>
                  </a:lnTo>
                  <a:lnTo>
                    <a:pt x="161810" y="510539"/>
                  </a:lnTo>
                  <a:lnTo>
                    <a:pt x="151739" y="505459"/>
                  </a:lnTo>
                  <a:lnTo>
                    <a:pt x="146850" y="502919"/>
                  </a:lnTo>
                  <a:lnTo>
                    <a:pt x="287655" y="502919"/>
                  </a:lnTo>
                  <a:lnTo>
                    <a:pt x="287655" y="497839"/>
                  </a:lnTo>
                  <a:close/>
                </a:path>
                <a:path w="557529" h="556260">
                  <a:moveTo>
                    <a:pt x="449791" y="533399"/>
                  </a:moveTo>
                  <a:lnTo>
                    <a:pt x="420662" y="533399"/>
                  </a:lnTo>
                  <a:lnTo>
                    <a:pt x="424383" y="534669"/>
                  </a:lnTo>
                  <a:lnTo>
                    <a:pt x="432231" y="537209"/>
                  </a:lnTo>
                  <a:lnTo>
                    <a:pt x="436092" y="556259"/>
                  </a:lnTo>
                  <a:lnTo>
                    <a:pt x="480809" y="556259"/>
                  </a:lnTo>
                  <a:lnTo>
                    <a:pt x="484400" y="538479"/>
                  </a:lnTo>
                  <a:lnTo>
                    <a:pt x="450837" y="538479"/>
                  </a:lnTo>
                  <a:lnTo>
                    <a:pt x="449791" y="533399"/>
                  </a:lnTo>
                  <a:close/>
                </a:path>
                <a:path w="557529" h="556260">
                  <a:moveTo>
                    <a:pt x="449530" y="532129"/>
                  </a:moveTo>
                  <a:lnTo>
                    <a:pt x="392938" y="532129"/>
                  </a:lnTo>
                  <a:lnTo>
                    <a:pt x="404329" y="543559"/>
                  </a:lnTo>
                  <a:lnTo>
                    <a:pt x="420662" y="533399"/>
                  </a:lnTo>
                  <a:lnTo>
                    <a:pt x="449791" y="533399"/>
                  </a:lnTo>
                  <a:lnTo>
                    <a:pt x="449530" y="532129"/>
                  </a:lnTo>
                  <a:close/>
                </a:path>
                <a:path w="557529" h="556260">
                  <a:moveTo>
                    <a:pt x="522678" y="533399"/>
                  </a:moveTo>
                  <a:lnTo>
                    <a:pt x="496227" y="533399"/>
                  </a:lnTo>
                  <a:lnTo>
                    <a:pt x="512559" y="543559"/>
                  </a:lnTo>
                  <a:lnTo>
                    <a:pt x="522678" y="533399"/>
                  </a:lnTo>
                  <a:close/>
                </a:path>
                <a:path w="557529" h="556260">
                  <a:moveTo>
                    <a:pt x="146979" y="412749"/>
                  </a:moveTo>
                  <a:lnTo>
                    <a:pt x="121348" y="412749"/>
                  </a:lnTo>
                  <a:lnTo>
                    <a:pt x="144602" y="435609"/>
                  </a:lnTo>
                  <a:lnTo>
                    <a:pt x="46037" y="534669"/>
                  </a:lnTo>
                  <a:lnTo>
                    <a:pt x="42964" y="537209"/>
                  </a:lnTo>
                  <a:lnTo>
                    <a:pt x="38747" y="538479"/>
                  </a:lnTo>
                  <a:lnTo>
                    <a:pt x="67501" y="538479"/>
                  </a:lnTo>
                  <a:lnTo>
                    <a:pt x="107505" y="497839"/>
                  </a:lnTo>
                  <a:lnTo>
                    <a:pt x="287655" y="497839"/>
                  </a:lnTo>
                  <a:lnTo>
                    <a:pt x="300439" y="485139"/>
                  </a:lnTo>
                  <a:lnTo>
                    <a:pt x="120586" y="485139"/>
                  </a:lnTo>
                  <a:lnTo>
                    <a:pt x="157314" y="448309"/>
                  </a:lnTo>
                  <a:lnTo>
                    <a:pt x="182421" y="448309"/>
                  </a:lnTo>
                  <a:lnTo>
                    <a:pt x="170014" y="435609"/>
                  </a:lnTo>
                  <a:lnTo>
                    <a:pt x="182333" y="422909"/>
                  </a:lnTo>
                  <a:lnTo>
                    <a:pt x="157314" y="422909"/>
                  </a:lnTo>
                  <a:lnTo>
                    <a:pt x="146979" y="412749"/>
                  </a:lnTo>
                  <a:close/>
                </a:path>
                <a:path w="557529" h="556260">
                  <a:moveTo>
                    <a:pt x="287655" y="502919"/>
                  </a:moveTo>
                  <a:lnTo>
                    <a:pt x="269671" y="502919"/>
                  </a:lnTo>
                  <a:lnTo>
                    <a:pt x="269671" y="538479"/>
                  </a:lnTo>
                  <a:lnTo>
                    <a:pt x="287655" y="538479"/>
                  </a:lnTo>
                  <a:lnTo>
                    <a:pt x="287655" y="502919"/>
                  </a:lnTo>
                  <a:close/>
                </a:path>
                <a:path w="557529" h="556260">
                  <a:moveTo>
                    <a:pt x="341591" y="467359"/>
                  </a:moveTo>
                  <a:lnTo>
                    <a:pt x="323608" y="467359"/>
                  </a:lnTo>
                  <a:lnTo>
                    <a:pt x="323608" y="534669"/>
                  </a:lnTo>
                  <a:lnTo>
                    <a:pt x="296741" y="538479"/>
                  </a:lnTo>
                  <a:lnTo>
                    <a:pt x="377704" y="538479"/>
                  </a:lnTo>
                  <a:lnTo>
                    <a:pt x="392938" y="532129"/>
                  </a:lnTo>
                  <a:lnTo>
                    <a:pt x="449530" y="532129"/>
                  </a:lnTo>
                  <a:lnTo>
                    <a:pt x="449268" y="530859"/>
                  </a:lnTo>
                  <a:lnTo>
                    <a:pt x="341591" y="530859"/>
                  </a:lnTo>
                  <a:lnTo>
                    <a:pt x="341591" y="467359"/>
                  </a:lnTo>
                  <a:close/>
                </a:path>
                <a:path w="557529" h="556260">
                  <a:moveTo>
                    <a:pt x="496951" y="511809"/>
                  </a:moveTo>
                  <a:lnTo>
                    <a:pt x="486676" y="518159"/>
                  </a:lnTo>
                  <a:lnTo>
                    <a:pt x="480834" y="520699"/>
                  </a:lnTo>
                  <a:lnTo>
                    <a:pt x="469188" y="523239"/>
                  </a:lnTo>
                  <a:lnTo>
                    <a:pt x="466064" y="538479"/>
                  </a:lnTo>
                  <a:lnTo>
                    <a:pt x="484400" y="538479"/>
                  </a:lnTo>
                  <a:lnTo>
                    <a:pt x="484657" y="537209"/>
                  </a:lnTo>
                  <a:lnTo>
                    <a:pt x="492506" y="534669"/>
                  </a:lnTo>
                  <a:lnTo>
                    <a:pt x="496227" y="533399"/>
                  </a:lnTo>
                  <a:lnTo>
                    <a:pt x="522678" y="533399"/>
                  </a:lnTo>
                  <a:lnTo>
                    <a:pt x="535327" y="520699"/>
                  </a:lnTo>
                  <a:lnTo>
                    <a:pt x="510273" y="520699"/>
                  </a:lnTo>
                  <a:lnTo>
                    <a:pt x="496951" y="511809"/>
                  </a:lnTo>
                  <a:close/>
                </a:path>
                <a:path w="557529" h="556260">
                  <a:moveTo>
                    <a:pt x="233718" y="502919"/>
                  </a:moveTo>
                  <a:lnTo>
                    <a:pt x="215734" y="502919"/>
                  </a:lnTo>
                  <a:lnTo>
                    <a:pt x="215734" y="530859"/>
                  </a:lnTo>
                  <a:lnTo>
                    <a:pt x="233718" y="530859"/>
                  </a:lnTo>
                  <a:lnTo>
                    <a:pt x="233718" y="502919"/>
                  </a:lnTo>
                  <a:close/>
                </a:path>
                <a:path w="557529" h="556260">
                  <a:moveTo>
                    <a:pt x="385400" y="467359"/>
                  </a:moveTo>
                  <a:lnTo>
                    <a:pt x="359562" y="467359"/>
                  </a:lnTo>
                  <a:lnTo>
                    <a:pt x="359562" y="480059"/>
                  </a:lnTo>
                  <a:lnTo>
                    <a:pt x="378815" y="483869"/>
                  </a:lnTo>
                  <a:lnTo>
                    <a:pt x="380136" y="487679"/>
                  </a:lnTo>
                  <a:lnTo>
                    <a:pt x="381736" y="491489"/>
                  </a:lnTo>
                  <a:lnTo>
                    <a:pt x="383603" y="495299"/>
                  </a:lnTo>
                  <a:lnTo>
                    <a:pt x="372719" y="511809"/>
                  </a:lnTo>
                  <a:lnTo>
                    <a:pt x="379336" y="518159"/>
                  </a:lnTo>
                  <a:lnTo>
                    <a:pt x="360664" y="525779"/>
                  </a:lnTo>
                  <a:lnTo>
                    <a:pt x="341591" y="530859"/>
                  </a:lnTo>
                  <a:lnTo>
                    <a:pt x="449268" y="530859"/>
                  </a:lnTo>
                  <a:lnTo>
                    <a:pt x="447700" y="523239"/>
                  </a:lnTo>
                  <a:lnTo>
                    <a:pt x="436079" y="520699"/>
                  </a:lnTo>
                  <a:lnTo>
                    <a:pt x="406628" y="520699"/>
                  </a:lnTo>
                  <a:lnTo>
                    <a:pt x="395859" y="509269"/>
                  </a:lnTo>
                  <a:lnTo>
                    <a:pt x="404749" y="496569"/>
                  </a:lnTo>
                  <a:lnTo>
                    <a:pt x="398627" y="486409"/>
                  </a:lnTo>
                  <a:lnTo>
                    <a:pt x="396201" y="480059"/>
                  </a:lnTo>
                  <a:lnTo>
                    <a:pt x="394627" y="473709"/>
                  </a:lnTo>
                  <a:lnTo>
                    <a:pt x="393255" y="468629"/>
                  </a:lnTo>
                  <a:lnTo>
                    <a:pt x="385400" y="467359"/>
                  </a:lnTo>
                  <a:close/>
                </a:path>
                <a:path w="557529" h="556260">
                  <a:moveTo>
                    <a:pt x="419938" y="511809"/>
                  </a:moveTo>
                  <a:lnTo>
                    <a:pt x="406628" y="520699"/>
                  </a:lnTo>
                  <a:lnTo>
                    <a:pt x="436079" y="520699"/>
                  </a:lnTo>
                  <a:lnTo>
                    <a:pt x="430225" y="518159"/>
                  </a:lnTo>
                  <a:lnTo>
                    <a:pt x="419938" y="511809"/>
                  </a:lnTo>
                  <a:close/>
                </a:path>
                <a:path w="557529" h="556260">
                  <a:moveTo>
                    <a:pt x="535312" y="394969"/>
                  </a:moveTo>
                  <a:lnTo>
                    <a:pt x="510273" y="394969"/>
                  </a:lnTo>
                  <a:lnTo>
                    <a:pt x="521030" y="406399"/>
                  </a:lnTo>
                  <a:lnTo>
                    <a:pt x="512140" y="419099"/>
                  </a:lnTo>
                  <a:lnTo>
                    <a:pt x="518261" y="429259"/>
                  </a:lnTo>
                  <a:lnTo>
                    <a:pt x="520700" y="435609"/>
                  </a:lnTo>
                  <a:lnTo>
                    <a:pt x="523646" y="447039"/>
                  </a:lnTo>
                  <a:lnTo>
                    <a:pt x="539343" y="450849"/>
                  </a:lnTo>
                  <a:lnTo>
                    <a:pt x="539343" y="466089"/>
                  </a:lnTo>
                  <a:lnTo>
                    <a:pt x="523646" y="468629"/>
                  </a:lnTo>
                  <a:lnTo>
                    <a:pt x="522274" y="473709"/>
                  </a:lnTo>
                  <a:lnTo>
                    <a:pt x="520700" y="480059"/>
                  </a:lnTo>
                  <a:lnTo>
                    <a:pt x="518287" y="486409"/>
                  </a:lnTo>
                  <a:lnTo>
                    <a:pt x="512152" y="496569"/>
                  </a:lnTo>
                  <a:lnTo>
                    <a:pt x="521042" y="509269"/>
                  </a:lnTo>
                  <a:lnTo>
                    <a:pt x="510273" y="520699"/>
                  </a:lnTo>
                  <a:lnTo>
                    <a:pt x="535327" y="520699"/>
                  </a:lnTo>
                  <a:lnTo>
                    <a:pt x="544182" y="511809"/>
                  </a:lnTo>
                  <a:lnTo>
                    <a:pt x="533285" y="495299"/>
                  </a:lnTo>
                  <a:lnTo>
                    <a:pt x="535165" y="491489"/>
                  </a:lnTo>
                  <a:lnTo>
                    <a:pt x="536778" y="487679"/>
                  </a:lnTo>
                  <a:lnTo>
                    <a:pt x="538073" y="483869"/>
                  </a:lnTo>
                  <a:lnTo>
                    <a:pt x="557326" y="480059"/>
                  </a:lnTo>
                  <a:lnTo>
                    <a:pt x="557326" y="435609"/>
                  </a:lnTo>
                  <a:lnTo>
                    <a:pt x="538073" y="431799"/>
                  </a:lnTo>
                  <a:lnTo>
                    <a:pt x="536752" y="427989"/>
                  </a:lnTo>
                  <a:lnTo>
                    <a:pt x="535165" y="424179"/>
                  </a:lnTo>
                  <a:lnTo>
                    <a:pt x="533285" y="420369"/>
                  </a:lnTo>
                  <a:lnTo>
                    <a:pt x="544182" y="403859"/>
                  </a:lnTo>
                  <a:lnTo>
                    <a:pt x="535312" y="394969"/>
                  </a:lnTo>
                  <a:close/>
                </a:path>
                <a:path w="557529" h="556260">
                  <a:moveTo>
                    <a:pt x="179781" y="502919"/>
                  </a:moveTo>
                  <a:lnTo>
                    <a:pt x="161810" y="502919"/>
                  </a:lnTo>
                  <a:lnTo>
                    <a:pt x="161810" y="510539"/>
                  </a:lnTo>
                  <a:lnTo>
                    <a:pt x="179781" y="510539"/>
                  </a:lnTo>
                  <a:lnTo>
                    <a:pt x="179781" y="502919"/>
                  </a:lnTo>
                  <a:close/>
                </a:path>
                <a:path w="557529" h="556260">
                  <a:moveTo>
                    <a:pt x="404342" y="372109"/>
                  </a:moveTo>
                  <a:lnTo>
                    <a:pt x="372719" y="403859"/>
                  </a:lnTo>
                  <a:lnTo>
                    <a:pt x="383603" y="420369"/>
                  </a:lnTo>
                  <a:lnTo>
                    <a:pt x="381736" y="424179"/>
                  </a:lnTo>
                  <a:lnTo>
                    <a:pt x="380123" y="427989"/>
                  </a:lnTo>
                  <a:lnTo>
                    <a:pt x="378815" y="431799"/>
                  </a:lnTo>
                  <a:lnTo>
                    <a:pt x="359562" y="435609"/>
                  </a:lnTo>
                  <a:lnTo>
                    <a:pt x="359562" y="449579"/>
                  </a:lnTo>
                  <a:lnTo>
                    <a:pt x="310896" y="449579"/>
                  </a:lnTo>
                  <a:lnTo>
                    <a:pt x="274942" y="485139"/>
                  </a:lnTo>
                  <a:lnTo>
                    <a:pt x="300439" y="485139"/>
                  </a:lnTo>
                  <a:lnTo>
                    <a:pt x="318338" y="467359"/>
                  </a:lnTo>
                  <a:lnTo>
                    <a:pt x="385400" y="467359"/>
                  </a:lnTo>
                  <a:lnTo>
                    <a:pt x="377545" y="466089"/>
                  </a:lnTo>
                  <a:lnTo>
                    <a:pt x="377545" y="450849"/>
                  </a:lnTo>
                  <a:lnTo>
                    <a:pt x="393242" y="447039"/>
                  </a:lnTo>
                  <a:lnTo>
                    <a:pt x="396189" y="435609"/>
                  </a:lnTo>
                  <a:lnTo>
                    <a:pt x="398602" y="429259"/>
                  </a:lnTo>
                  <a:lnTo>
                    <a:pt x="404749" y="419099"/>
                  </a:lnTo>
                  <a:lnTo>
                    <a:pt x="395859" y="406399"/>
                  </a:lnTo>
                  <a:lnTo>
                    <a:pt x="406615" y="394969"/>
                  </a:lnTo>
                  <a:lnTo>
                    <a:pt x="439944" y="394969"/>
                  </a:lnTo>
                  <a:lnTo>
                    <a:pt x="447700" y="392429"/>
                  </a:lnTo>
                  <a:lnTo>
                    <a:pt x="449530" y="383539"/>
                  </a:lnTo>
                  <a:lnTo>
                    <a:pt x="420674" y="383539"/>
                  </a:lnTo>
                  <a:lnTo>
                    <a:pt x="404342" y="372109"/>
                  </a:lnTo>
                  <a:close/>
                </a:path>
                <a:path w="557529" h="556260">
                  <a:moveTo>
                    <a:pt x="182421" y="448309"/>
                  </a:moveTo>
                  <a:lnTo>
                    <a:pt x="157314" y="448309"/>
                  </a:lnTo>
                  <a:lnTo>
                    <a:pt x="173431" y="464819"/>
                  </a:lnTo>
                  <a:lnTo>
                    <a:pt x="186143" y="452119"/>
                  </a:lnTo>
                  <a:lnTo>
                    <a:pt x="182421" y="448309"/>
                  </a:lnTo>
                  <a:close/>
                </a:path>
                <a:path w="557529" h="556260">
                  <a:moveTo>
                    <a:pt x="105232" y="370839"/>
                  </a:moveTo>
                  <a:lnTo>
                    <a:pt x="92519" y="383539"/>
                  </a:lnTo>
                  <a:lnTo>
                    <a:pt x="108648" y="400049"/>
                  </a:lnTo>
                  <a:lnTo>
                    <a:pt x="71767" y="436879"/>
                  </a:lnTo>
                  <a:lnTo>
                    <a:pt x="97203" y="436879"/>
                  </a:lnTo>
                  <a:lnTo>
                    <a:pt x="121348" y="412749"/>
                  </a:lnTo>
                  <a:lnTo>
                    <a:pt x="146979" y="412749"/>
                  </a:lnTo>
                  <a:lnTo>
                    <a:pt x="134061" y="400049"/>
                  </a:lnTo>
                  <a:lnTo>
                    <a:pt x="146018" y="387349"/>
                  </a:lnTo>
                  <a:lnTo>
                    <a:pt x="121348" y="387349"/>
                  </a:lnTo>
                  <a:lnTo>
                    <a:pt x="105232" y="370839"/>
                  </a:lnTo>
                  <a:close/>
                </a:path>
                <a:path w="557529" h="556260">
                  <a:moveTo>
                    <a:pt x="311543" y="415289"/>
                  </a:moveTo>
                  <a:lnTo>
                    <a:pt x="189725" y="415289"/>
                  </a:lnTo>
                  <a:lnTo>
                    <a:pt x="204104" y="422909"/>
                  </a:lnTo>
                  <a:lnTo>
                    <a:pt x="219298" y="426719"/>
                  </a:lnTo>
                  <a:lnTo>
                    <a:pt x="235200" y="430529"/>
                  </a:lnTo>
                  <a:lnTo>
                    <a:pt x="251701" y="430529"/>
                  </a:lnTo>
                  <a:lnTo>
                    <a:pt x="294273" y="424179"/>
                  </a:lnTo>
                  <a:lnTo>
                    <a:pt x="311543" y="415289"/>
                  </a:lnTo>
                  <a:close/>
                </a:path>
                <a:path w="557529" h="556260">
                  <a:moveTo>
                    <a:pt x="176534" y="383539"/>
                  </a:moveTo>
                  <a:lnTo>
                    <a:pt x="149606" y="383539"/>
                  </a:lnTo>
                  <a:lnTo>
                    <a:pt x="155172" y="389889"/>
                  </a:lnTo>
                  <a:lnTo>
                    <a:pt x="161097" y="396239"/>
                  </a:lnTo>
                  <a:lnTo>
                    <a:pt x="167363" y="401319"/>
                  </a:lnTo>
                  <a:lnTo>
                    <a:pt x="173951" y="406399"/>
                  </a:lnTo>
                  <a:lnTo>
                    <a:pt x="157314" y="422909"/>
                  </a:lnTo>
                  <a:lnTo>
                    <a:pt x="182333" y="422909"/>
                  </a:lnTo>
                  <a:lnTo>
                    <a:pt x="189725" y="415289"/>
                  </a:lnTo>
                  <a:lnTo>
                    <a:pt x="311543" y="415289"/>
                  </a:lnTo>
                  <a:lnTo>
                    <a:pt x="316477" y="412749"/>
                  </a:lnTo>
                  <a:lnTo>
                    <a:pt x="251701" y="412749"/>
                  </a:lnTo>
                  <a:lnTo>
                    <a:pt x="206255" y="403859"/>
                  </a:lnTo>
                  <a:lnTo>
                    <a:pt x="176534" y="383539"/>
                  </a:lnTo>
                  <a:close/>
                </a:path>
                <a:path w="557529" h="556260">
                  <a:moveTo>
                    <a:pt x="316887" y="179069"/>
                  </a:moveTo>
                  <a:lnTo>
                    <a:pt x="251701" y="179069"/>
                  </a:lnTo>
                  <a:lnTo>
                    <a:pt x="297139" y="187959"/>
                  </a:lnTo>
                  <a:lnTo>
                    <a:pt x="334287" y="213359"/>
                  </a:lnTo>
                  <a:lnTo>
                    <a:pt x="359355" y="250189"/>
                  </a:lnTo>
                  <a:lnTo>
                    <a:pt x="368554" y="295909"/>
                  </a:lnTo>
                  <a:lnTo>
                    <a:pt x="359355" y="341629"/>
                  </a:lnTo>
                  <a:lnTo>
                    <a:pt x="334287" y="378459"/>
                  </a:lnTo>
                  <a:lnTo>
                    <a:pt x="297139" y="403859"/>
                  </a:lnTo>
                  <a:lnTo>
                    <a:pt x="251701" y="412749"/>
                  </a:lnTo>
                  <a:lnTo>
                    <a:pt x="316477" y="412749"/>
                  </a:lnTo>
                  <a:lnTo>
                    <a:pt x="331280" y="405129"/>
                  </a:lnTo>
                  <a:lnTo>
                    <a:pt x="360486" y="375919"/>
                  </a:lnTo>
                  <a:lnTo>
                    <a:pt x="379651" y="339089"/>
                  </a:lnTo>
                  <a:lnTo>
                    <a:pt x="386537" y="295909"/>
                  </a:lnTo>
                  <a:lnTo>
                    <a:pt x="385784" y="281939"/>
                  </a:lnTo>
                  <a:lnTo>
                    <a:pt x="383586" y="267969"/>
                  </a:lnTo>
                  <a:lnTo>
                    <a:pt x="380027" y="255269"/>
                  </a:lnTo>
                  <a:lnTo>
                    <a:pt x="375196" y="242569"/>
                  </a:lnTo>
                  <a:lnTo>
                    <a:pt x="557326" y="242569"/>
                  </a:lnTo>
                  <a:lnTo>
                    <a:pt x="557326" y="224789"/>
                  </a:lnTo>
                  <a:lnTo>
                    <a:pt x="377532" y="224789"/>
                  </a:lnTo>
                  <a:lnTo>
                    <a:pt x="377532" y="215899"/>
                  </a:lnTo>
                  <a:lnTo>
                    <a:pt x="359562" y="215899"/>
                  </a:lnTo>
                  <a:lnTo>
                    <a:pt x="338531" y="193039"/>
                  </a:lnTo>
                  <a:lnTo>
                    <a:pt x="316887" y="179069"/>
                  </a:lnTo>
                  <a:close/>
                </a:path>
                <a:path w="557529" h="556260">
                  <a:moveTo>
                    <a:pt x="439944" y="394969"/>
                  </a:moveTo>
                  <a:lnTo>
                    <a:pt x="406615" y="394969"/>
                  </a:lnTo>
                  <a:lnTo>
                    <a:pt x="419938" y="403859"/>
                  </a:lnTo>
                  <a:lnTo>
                    <a:pt x="430212" y="398779"/>
                  </a:lnTo>
                  <a:lnTo>
                    <a:pt x="436067" y="396239"/>
                  </a:lnTo>
                  <a:lnTo>
                    <a:pt x="439944" y="394969"/>
                  </a:lnTo>
                  <a:close/>
                </a:path>
                <a:path w="557529" h="556260">
                  <a:moveTo>
                    <a:pt x="484388" y="377189"/>
                  </a:moveTo>
                  <a:lnTo>
                    <a:pt x="466051" y="377189"/>
                  </a:lnTo>
                  <a:lnTo>
                    <a:pt x="469188" y="392429"/>
                  </a:lnTo>
                  <a:lnTo>
                    <a:pt x="480822" y="396239"/>
                  </a:lnTo>
                  <a:lnTo>
                    <a:pt x="486676" y="398779"/>
                  </a:lnTo>
                  <a:lnTo>
                    <a:pt x="496951" y="403859"/>
                  </a:lnTo>
                  <a:lnTo>
                    <a:pt x="510273" y="394969"/>
                  </a:lnTo>
                  <a:lnTo>
                    <a:pt x="535312" y="394969"/>
                  </a:lnTo>
                  <a:lnTo>
                    <a:pt x="532777" y="392429"/>
                  </a:lnTo>
                  <a:lnTo>
                    <a:pt x="536176" y="383539"/>
                  </a:lnTo>
                  <a:lnTo>
                    <a:pt x="496214" y="383539"/>
                  </a:lnTo>
                  <a:lnTo>
                    <a:pt x="492493" y="380999"/>
                  </a:lnTo>
                  <a:lnTo>
                    <a:pt x="484644" y="378459"/>
                  </a:lnTo>
                  <a:lnTo>
                    <a:pt x="484388" y="377189"/>
                  </a:lnTo>
                  <a:close/>
                </a:path>
                <a:path w="557529" h="556260">
                  <a:moveTo>
                    <a:pt x="143827" y="67309"/>
                  </a:moveTo>
                  <a:lnTo>
                    <a:pt x="125844" y="67309"/>
                  </a:lnTo>
                  <a:lnTo>
                    <a:pt x="125844" y="247649"/>
                  </a:lnTo>
                  <a:lnTo>
                    <a:pt x="122030" y="259079"/>
                  </a:lnTo>
                  <a:lnTo>
                    <a:pt x="119211" y="271779"/>
                  </a:lnTo>
                  <a:lnTo>
                    <a:pt x="117464" y="283209"/>
                  </a:lnTo>
                  <a:lnTo>
                    <a:pt x="116865" y="295909"/>
                  </a:lnTo>
                  <a:lnTo>
                    <a:pt x="118340" y="316229"/>
                  </a:lnTo>
                  <a:lnTo>
                    <a:pt x="122618" y="335279"/>
                  </a:lnTo>
                  <a:lnTo>
                    <a:pt x="129477" y="353059"/>
                  </a:lnTo>
                  <a:lnTo>
                    <a:pt x="138696" y="369569"/>
                  </a:lnTo>
                  <a:lnTo>
                    <a:pt x="121348" y="387349"/>
                  </a:lnTo>
                  <a:lnTo>
                    <a:pt x="146018" y="387349"/>
                  </a:lnTo>
                  <a:lnTo>
                    <a:pt x="149606" y="383539"/>
                  </a:lnTo>
                  <a:lnTo>
                    <a:pt x="176534" y="383539"/>
                  </a:lnTo>
                  <a:lnTo>
                    <a:pt x="169103" y="378459"/>
                  </a:lnTo>
                  <a:lnTo>
                    <a:pt x="144034" y="341629"/>
                  </a:lnTo>
                  <a:lnTo>
                    <a:pt x="134835" y="295909"/>
                  </a:lnTo>
                  <a:lnTo>
                    <a:pt x="144034" y="250189"/>
                  </a:lnTo>
                  <a:lnTo>
                    <a:pt x="167374" y="215899"/>
                  </a:lnTo>
                  <a:lnTo>
                    <a:pt x="143827" y="215899"/>
                  </a:lnTo>
                  <a:lnTo>
                    <a:pt x="143827" y="67309"/>
                  </a:lnTo>
                  <a:close/>
                </a:path>
                <a:path w="557529" h="556260">
                  <a:moveTo>
                    <a:pt x="480796" y="359409"/>
                  </a:moveTo>
                  <a:lnTo>
                    <a:pt x="436092" y="359409"/>
                  </a:lnTo>
                  <a:lnTo>
                    <a:pt x="432244" y="378459"/>
                  </a:lnTo>
                  <a:lnTo>
                    <a:pt x="424395" y="380999"/>
                  </a:lnTo>
                  <a:lnTo>
                    <a:pt x="420674" y="383539"/>
                  </a:lnTo>
                  <a:lnTo>
                    <a:pt x="449530" y="383539"/>
                  </a:lnTo>
                  <a:lnTo>
                    <a:pt x="450837" y="377189"/>
                  </a:lnTo>
                  <a:lnTo>
                    <a:pt x="484388" y="377189"/>
                  </a:lnTo>
                  <a:lnTo>
                    <a:pt x="480796" y="359409"/>
                  </a:lnTo>
                  <a:close/>
                </a:path>
                <a:path w="557529" h="556260">
                  <a:moveTo>
                    <a:pt x="512546" y="372109"/>
                  </a:moveTo>
                  <a:lnTo>
                    <a:pt x="496214" y="383539"/>
                  </a:lnTo>
                  <a:lnTo>
                    <a:pt x="536176" y="383539"/>
                  </a:lnTo>
                  <a:lnTo>
                    <a:pt x="538119" y="378459"/>
                  </a:lnTo>
                  <a:lnTo>
                    <a:pt x="519163" y="378459"/>
                  </a:lnTo>
                  <a:lnTo>
                    <a:pt x="512546" y="372109"/>
                  </a:lnTo>
                  <a:close/>
                </a:path>
                <a:path w="557529" h="556260">
                  <a:moveTo>
                    <a:pt x="554774" y="242569"/>
                  </a:moveTo>
                  <a:lnTo>
                    <a:pt x="536676" y="242569"/>
                  </a:lnTo>
                  <a:lnTo>
                    <a:pt x="537784" y="251459"/>
                  </a:lnTo>
                  <a:lnTo>
                    <a:pt x="538624" y="260349"/>
                  </a:lnTo>
                  <a:lnTo>
                    <a:pt x="539157" y="269239"/>
                  </a:lnTo>
                  <a:lnTo>
                    <a:pt x="539343" y="278129"/>
                  </a:lnTo>
                  <a:lnTo>
                    <a:pt x="538072" y="304799"/>
                  </a:lnTo>
                  <a:lnTo>
                    <a:pt x="534273" y="330199"/>
                  </a:lnTo>
                  <a:lnTo>
                    <a:pt x="527963" y="354329"/>
                  </a:lnTo>
                  <a:lnTo>
                    <a:pt x="519163" y="378459"/>
                  </a:lnTo>
                  <a:lnTo>
                    <a:pt x="538119" y="378459"/>
                  </a:lnTo>
                  <a:lnTo>
                    <a:pt x="543460" y="364489"/>
                  </a:lnTo>
                  <a:lnTo>
                    <a:pt x="551138" y="336549"/>
                  </a:lnTo>
                  <a:lnTo>
                    <a:pt x="555773" y="307339"/>
                  </a:lnTo>
                  <a:lnTo>
                    <a:pt x="557326" y="278129"/>
                  </a:lnTo>
                  <a:lnTo>
                    <a:pt x="557196" y="271779"/>
                  </a:lnTo>
                  <a:lnTo>
                    <a:pt x="557070" y="267969"/>
                  </a:lnTo>
                  <a:lnTo>
                    <a:pt x="556626" y="260349"/>
                  </a:lnTo>
                  <a:lnTo>
                    <a:pt x="555821" y="251459"/>
                  </a:lnTo>
                  <a:lnTo>
                    <a:pt x="554774" y="242569"/>
                  </a:lnTo>
                  <a:close/>
                </a:path>
                <a:path w="557529" h="556260">
                  <a:moveTo>
                    <a:pt x="467436" y="242569"/>
                  </a:moveTo>
                  <a:lnTo>
                    <a:pt x="449453" y="242569"/>
                  </a:lnTo>
                  <a:lnTo>
                    <a:pt x="449453" y="359409"/>
                  </a:lnTo>
                  <a:lnTo>
                    <a:pt x="467436" y="359409"/>
                  </a:lnTo>
                  <a:lnTo>
                    <a:pt x="467436" y="242569"/>
                  </a:lnTo>
                  <a:close/>
                </a:path>
                <a:path w="557529" h="556260">
                  <a:moveTo>
                    <a:pt x="413499" y="187959"/>
                  </a:moveTo>
                  <a:lnTo>
                    <a:pt x="395516" y="187959"/>
                  </a:lnTo>
                  <a:lnTo>
                    <a:pt x="395516" y="224789"/>
                  </a:lnTo>
                  <a:lnTo>
                    <a:pt x="413499" y="224789"/>
                  </a:lnTo>
                  <a:lnTo>
                    <a:pt x="413499" y="187959"/>
                  </a:lnTo>
                  <a:close/>
                </a:path>
                <a:path w="557529" h="556260">
                  <a:moveTo>
                    <a:pt x="485419" y="134619"/>
                  </a:moveTo>
                  <a:lnTo>
                    <a:pt x="431482" y="134619"/>
                  </a:lnTo>
                  <a:lnTo>
                    <a:pt x="431482" y="224789"/>
                  </a:lnTo>
                  <a:lnTo>
                    <a:pt x="449453" y="224789"/>
                  </a:lnTo>
                  <a:lnTo>
                    <a:pt x="449453" y="152399"/>
                  </a:lnTo>
                  <a:lnTo>
                    <a:pt x="485419" y="152399"/>
                  </a:lnTo>
                  <a:lnTo>
                    <a:pt x="485419" y="134619"/>
                  </a:lnTo>
                  <a:close/>
                </a:path>
                <a:path w="557529" h="556260">
                  <a:moveTo>
                    <a:pt x="485419" y="152399"/>
                  </a:moveTo>
                  <a:lnTo>
                    <a:pt x="467436" y="152399"/>
                  </a:lnTo>
                  <a:lnTo>
                    <a:pt x="467436" y="224789"/>
                  </a:lnTo>
                  <a:lnTo>
                    <a:pt x="485419" y="224789"/>
                  </a:lnTo>
                  <a:lnTo>
                    <a:pt x="485419" y="152399"/>
                  </a:lnTo>
                  <a:close/>
                </a:path>
                <a:path w="557529" h="556260">
                  <a:moveTo>
                    <a:pt x="491873" y="99059"/>
                  </a:moveTo>
                  <a:lnTo>
                    <a:pt x="467436" y="99059"/>
                  </a:lnTo>
                  <a:lnTo>
                    <a:pt x="477443" y="109219"/>
                  </a:lnTo>
                  <a:lnTo>
                    <a:pt x="486775" y="120649"/>
                  </a:lnTo>
                  <a:lnTo>
                    <a:pt x="495425" y="133349"/>
                  </a:lnTo>
                  <a:lnTo>
                    <a:pt x="503389" y="146049"/>
                  </a:lnTo>
                  <a:lnTo>
                    <a:pt x="503389" y="224789"/>
                  </a:lnTo>
                  <a:lnTo>
                    <a:pt x="521373" y="224789"/>
                  </a:lnTo>
                  <a:lnTo>
                    <a:pt x="521373" y="114299"/>
                  </a:lnTo>
                  <a:lnTo>
                    <a:pt x="503389" y="114299"/>
                  </a:lnTo>
                  <a:lnTo>
                    <a:pt x="495150" y="102869"/>
                  </a:lnTo>
                  <a:lnTo>
                    <a:pt x="491873" y="99059"/>
                  </a:lnTo>
                  <a:close/>
                </a:path>
                <a:path w="557529" h="556260">
                  <a:moveTo>
                    <a:pt x="557326" y="80009"/>
                  </a:moveTo>
                  <a:lnTo>
                    <a:pt x="539356" y="80009"/>
                  </a:lnTo>
                  <a:lnTo>
                    <a:pt x="539356" y="224789"/>
                  </a:lnTo>
                  <a:lnTo>
                    <a:pt x="557326" y="224789"/>
                  </a:lnTo>
                  <a:lnTo>
                    <a:pt x="557326" y="80009"/>
                  </a:lnTo>
                  <a:close/>
                </a:path>
                <a:path w="557529" h="556260">
                  <a:moveTo>
                    <a:pt x="251701" y="161289"/>
                  </a:moveTo>
                  <a:lnTo>
                    <a:pt x="219683" y="165099"/>
                  </a:lnTo>
                  <a:lnTo>
                    <a:pt x="190439" y="176529"/>
                  </a:lnTo>
                  <a:lnTo>
                    <a:pt x="164858" y="193039"/>
                  </a:lnTo>
                  <a:lnTo>
                    <a:pt x="143827" y="215899"/>
                  </a:lnTo>
                  <a:lnTo>
                    <a:pt x="167374" y="215899"/>
                  </a:lnTo>
                  <a:lnTo>
                    <a:pt x="169103" y="213359"/>
                  </a:lnTo>
                  <a:lnTo>
                    <a:pt x="206255" y="187959"/>
                  </a:lnTo>
                  <a:lnTo>
                    <a:pt x="251701" y="179069"/>
                  </a:lnTo>
                  <a:lnTo>
                    <a:pt x="316887" y="179069"/>
                  </a:lnTo>
                  <a:lnTo>
                    <a:pt x="312951" y="176529"/>
                  </a:lnTo>
                  <a:lnTo>
                    <a:pt x="283711" y="165099"/>
                  </a:lnTo>
                  <a:lnTo>
                    <a:pt x="251701" y="161289"/>
                  </a:lnTo>
                  <a:close/>
                </a:path>
                <a:path w="557529" h="556260">
                  <a:moveTo>
                    <a:pt x="413499" y="170179"/>
                  </a:moveTo>
                  <a:lnTo>
                    <a:pt x="359562" y="170179"/>
                  </a:lnTo>
                  <a:lnTo>
                    <a:pt x="359562" y="215899"/>
                  </a:lnTo>
                  <a:lnTo>
                    <a:pt x="377532" y="215899"/>
                  </a:lnTo>
                  <a:lnTo>
                    <a:pt x="377532" y="187959"/>
                  </a:lnTo>
                  <a:lnTo>
                    <a:pt x="413499" y="187959"/>
                  </a:lnTo>
                  <a:lnTo>
                    <a:pt x="413499" y="170179"/>
                  </a:lnTo>
                  <a:close/>
                </a:path>
                <a:path w="557529" h="556260">
                  <a:moveTo>
                    <a:pt x="467436" y="17779"/>
                  </a:moveTo>
                  <a:lnTo>
                    <a:pt x="449453" y="17779"/>
                  </a:lnTo>
                  <a:lnTo>
                    <a:pt x="449453" y="134619"/>
                  </a:lnTo>
                  <a:lnTo>
                    <a:pt x="467436" y="134619"/>
                  </a:lnTo>
                  <a:lnTo>
                    <a:pt x="467436" y="99059"/>
                  </a:lnTo>
                  <a:lnTo>
                    <a:pt x="491873" y="99059"/>
                  </a:lnTo>
                  <a:lnTo>
                    <a:pt x="486413" y="92709"/>
                  </a:lnTo>
                  <a:lnTo>
                    <a:pt x="477175" y="82549"/>
                  </a:lnTo>
                  <a:lnTo>
                    <a:pt x="467436" y="73659"/>
                  </a:lnTo>
                  <a:lnTo>
                    <a:pt x="467436" y="17779"/>
                  </a:lnTo>
                  <a:close/>
                </a:path>
                <a:path w="557529" h="556260">
                  <a:moveTo>
                    <a:pt x="557326" y="62229"/>
                  </a:moveTo>
                  <a:lnTo>
                    <a:pt x="503389" y="62229"/>
                  </a:lnTo>
                  <a:lnTo>
                    <a:pt x="503389" y="114299"/>
                  </a:lnTo>
                  <a:lnTo>
                    <a:pt x="521373" y="114299"/>
                  </a:lnTo>
                  <a:lnTo>
                    <a:pt x="521373" y="80009"/>
                  </a:lnTo>
                  <a:lnTo>
                    <a:pt x="557326" y="80009"/>
                  </a:lnTo>
                  <a:lnTo>
                    <a:pt x="557326" y="62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51">
              <a:extLst>
                <a:ext uri="{FF2B5EF4-FFF2-40B4-BE49-F238E27FC236}">
                  <a16:creationId xmlns:a16="http://schemas.microsoft.com/office/drawing/2014/main" id="{E0265853-B359-4978-97E3-F9C2DA4FB3CC}"/>
                </a:ext>
              </a:extLst>
            </p:cNvPr>
            <p:cNvSpPr/>
            <p:nvPr/>
          </p:nvSpPr>
          <p:spPr>
            <a:xfrm>
              <a:off x="5726308" y="2593312"/>
              <a:ext cx="197764" cy="1977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5" name="object 6">
            <a:extLst>
              <a:ext uri="{FF2B5EF4-FFF2-40B4-BE49-F238E27FC236}">
                <a16:creationId xmlns:a16="http://schemas.microsoft.com/office/drawing/2014/main" id="{56201D9F-FB01-4665-A6A3-D9C8EBC9829E}"/>
              </a:ext>
            </a:extLst>
          </p:cNvPr>
          <p:cNvSpPr txBox="1"/>
          <p:nvPr/>
        </p:nvSpPr>
        <p:spPr>
          <a:xfrm>
            <a:off x="3863691" y="1759005"/>
            <a:ext cx="115062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CONSULTING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6" name="object 8">
            <a:extLst>
              <a:ext uri="{FF2B5EF4-FFF2-40B4-BE49-F238E27FC236}">
                <a16:creationId xmlns:a16="http://schemas.microsoft.com/office/drawing/2014/main" id="{23BAEA70-37F3-48DB-B311-6C8629E0B5B5}"/>
              </a:ext>
            </a:extLst>
          </p:cNvPr>
          <p:cNvSpPr txBox="1"/>
          <p:nvPr/>
        </p:nvSpPr>
        <p:spPr>
          <a:xfrm>
            <a:off x="5381959" y="1759005"/>
            <a:ext cx="146304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ANALYTICS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7" name="object 10">
            <a:extLst>
              <a:ext uri="{FF2B5EF4-FFF2-40B4-BE49-F238E27FC236}">
                <a16:creationId xmlns:a16="http://schemas.microsoft.com/office/drawing/2014/main" id="{DC363B5A-7606-448D-85EA-24DFDD6E25E7}"/>
              </a:ext>
            </a:extLst>
          </p:cNvPr>
          <p:cNvSpPr txBox="1"/>
          <p:nvPr/>
        </p:nvSpPr>
        <p:spPr>
          <a:xfrm>
            <a:off x="7086618" y="1716044"/>
            <a:ext cx="127571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DIGITAL</a:t>
            </a:r>
            <a:endParaRPr sz="1300" dirty="0"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SOLUTIONS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8" name="object 12">
            <a:extLst>
              <a:ext uri="{FF2B5EF4-FFF2-40B4-BE49-F238E27FC236}">
                <a16:creationId xmlns:a16="http://schemas.microsoft.com/office/drawing/2014/main" id="{46828883-0E9C-488D-B581-BB68F8E4E461}"/>
              </a:ext>
            </a:extLst>
          </p:cNvPr>
          <p:cNvSpPr txBox="1"/>
          <p:nvPr/>
        </p:nvSpPr>
        <p:spPr>
          <a:xfrm>
            <a:off x="8724464" y="1759005"/>
            <a:ext cx="127635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ENGINEERING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209" name="object 14">
            <a:extLst>
              <a:ext uri="{FF2B5EF4-FFF2-40B4-BE49-F238E27FC236}">
                <a16:creationId xmlns:a16="http://schemas.microsoft.com/office/drawing/2014/main" id="{F2E79954-5CD4-485A-BEC6-87DBCB2AEA2B}"/>
              </a:ext>
            </a:extLst>
          </p:cNvPr>
          <p:cNvSpPr txBox="1"/>
          <p:nvPr/>
        </p:nvSpPr>
        <p:spPr>
          <a:xfrm>
            <a:off x="10419440" y="1759005"/>
            <a:ext cx="123698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CYBER</a:t>
            </a:r>
            <a:endParaRPr sz="1300" dirty="0"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152518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DE1FED1-BE43-A248-8412-67D43B524B4E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377E1E9-4047-1143-8AEA-A0C78CA181EB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0046F1E-0C95-1A4A-9B93-A3CA044A1F88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1241E4-5668-A043-8334-37F60BE3C534}"/>
              </a:ext>
            </a:extLst>
          </p:cNvPr>
          <p:cNvSpPr txBox="1"/>
          <p:nvPr/>
        </p:nvSpPr>
        <p:spPr>
          <a:xfrm>
            <a:off x="444500" y="910514"/>
            <a:ext cx="906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634A818-3008-274F-852A-9BED153DDA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1710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50" dirty="0"/>
              <a:t>PROJECTS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4B8B89FD-1DB3-4A47-9588-A7EE2ACAE9D9}"/>
              </a:ext>
            </a:extLst>
          </p:cNvPr>
          <p:cNvSpPr txBox="1"/>
          <p:nvPr/>
        </p:nvSpPr>
        <p:spPr>
          <a:xfrm>
            <a:off x="444500" y="2134298"/>
            <a:ext cx="2731770" cy="7682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500">
                <a:solidFill>
                  <a:srgbClr val="263746"/>
                </a:solidFill>
                <a:cs typeface="Calibri"/>
              </a:rPr>
              <a:t>Within our five core capabilities, we serve a wide range of clients and missions. </a:t>
            </a:r>
            <a:endParaRPr lang="en-US" sz="1500">
              <a:cs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5D08E1F7-0F9A-5E4C-BEB8-61810BE6E7CF}"/>
              </a:ext>
            </a:extLst>
          </p:cNvPr>
          <p:cNvSpPr txBox="1"/>
          <p:nvPr/>
        </p:nvSpPr>
        <p:spPr>
          <a:xfrm>
            <a:off x="3803744" y="2950449"/>
            <a:ext cx="1270515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with a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pediatric hospital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fight childhood diseases.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A579CAEE-B190-8748-8284-9C7A3735B1A4}"/>
              </a:ext>
            </a:extLst>
          </p:cNvPr>
          <p:cNvSpPr txBox="1"/>
          <p:nvPr/>
        </p:nvSpPr>
        <p:spPr>
          <a:xfrm>
            <a:off x="5381959" y="2950449"/>
            <a:ext cx="1463040" cy="737702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</a:t>
            </a:r>
            <a:r>
              <a:rPr lang="en-US" sz="1300" spc="20">
                <a:solidFill>
                  <a:srgbClr val="1B38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IRS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billions in tax fraud. 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7D54BBC-A480-9149-B1CD-94869CFA8F4E}"/>
              </a:ext>
            </a:extLst>
          </p:cNvPr>
          <p:cNvSpPr txBox="1"/>
          <p:nvPr/>
        </p:nvSpPr>
        <p:spPr>
          <a:xfrm>
            <a:off x="7086618" y="3064582"/>
            <a:ext cx="1275715" cy="6235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 a global community to our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national parks. </a:t>
            </a:r>
            <a:endParaRPr sz="1200" b="1" spc="20">
              <a:solidFill>
                <a:srgbClr val="1B384B"/>
              </a:solidFill>
              <a:latin typeface="Oswald" panose="02000503000000000000" pitchFamily="2" charset="0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57D6A255-5E66-9A46-8300-0289DA130054}"/>
              </a:ext>
            </a:extLst>
          </p:cNvPr>
          <p:cNvSpPr txBox="1"/>
          <p:nvPr/>
        </p:nvSpPr>
        <p:spPr>
          <a:xfrm>
            <a:off x="8675174" y="2950449"/>
            <a:ext cx="1374930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 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/>
            </a:r>
            <a:b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</a:b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Air Force</a:t>
            </a:r>
            <a:r>
              <a:rPr lang="en-US" sz="12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protect our airspace.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 </a:t>
            </a:r>
            <a:endParaRPr sz="1300" spc="20">
              <a:solidFill>
                <a:srgbClr val="263746"/>
              </a:solidFill>
              <a:latin typeface="Oswald" panose="02000503000000000000" pitchFamily="2" charset="0"/>
              <a:cs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FC1C1F4D-A5A2-E84C-A5E2-623EA3058BBB}"/>
              </a:ext>
            </a:extLst>
          </p:cNvPr>
          <p:cNvSpPr txBox="1"/>
          <p:nvPr/>
        </p:nvSpPr>
        <p:spPr>
          <a:xfrm>
            <a:off x="10350465" y="2950449"/>
            <a:ext cx="1374930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minds of cyber enemies so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organizations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fight back.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94931505-92CE-7B46-A31D-65D84017A08D}"/>
              </a:ext>
            </a:extLst>
          </p:cNvPr>
          <p:cNvSpPr/>
          <p:nvPr/>
        </p:nvSpPr>
        <p:spPr>
          <a:xfrm>
            <a:off x="9010417" y="2154618"/>
            <a:ext cx="755727" cy="755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D3F440-96BE-4E49-95A2-F3E56EF04B6B}"/>
              </a:ext>
            </a:extLst>
          </p:cNvPr>
          <p:cNvGrpSpPr/>
          <p:nvPr/>
        </p:nvGrpSpPr>
        <p:grpSpPr>
          <a:xfrm>
            <a:off x="10659902" y="2154510"/>
            <a:ext cx="756056" cy="756056"/>
            <a:chOff x="9817798" y="2240279"/>
            <a:chExt cx="878205" cy="878205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5476763A-D9B0-8B4C-A3B2-D7116D7D32F1}"/>
                </a:ext>
              </a:extLst>
            </p:cNvPr>
            <p:cNvSpPr/>
            <p:nvPr/>
          </p:nvSpPr>
          <p:spPr>
            <a:xfrm>
              <a:off x="981779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1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1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3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1" y="0"/>
                  </a:lnTo>
                  <a:close/>
                </a:path>
              </a:pathLst>
            </a:custGeom>
            <a:solidFill>
              <a:srgbClr val="953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DD700735-E5DC-804B-A9C1-F29A0A031ECD}"/>
                </a:ext>
              </a:extLst>
            </p:cNvPr>
            <p:cNvSpPr/>
            <p:nvPr/>
          </p:nvSpPr>
          <p:spPr>
            <a:xfrm>
              <a:off x="10341661" y="2925848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81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81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13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13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1F0345F3-F6E9-0143-9460-0B284EAF274A}"/>
                </a:ext>
              </a:extLst>
            </p:cNvPr>
            <p:cNvSpPr/>
            <p:nvPr/>
          </p:nvSpPr>
          <p:spPr>
            <a:xfrm>
              <a:off x="10245396" y="2884953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8552C15C-C670-174A-B9BB-377E779185EA}"/>
                </a:ext>
              </a:extLst>
            </p:cNvPr>
            <p:cNvSpPr/>
            <p:nvPr/>
          </p:nvSpPr>
          <p:spPr>
            <a:xfrm>
              <a:off x="10245396" y="2387600"/>
              <a:ext cx="22225" cy="62865"/>
            </a:xfrm>
            <a:custGeom>
              <a:avLst/>
              <a:gdLst/>
              <a:ahLst/>
              <a:cxnLst/>
              <a:rect l="l" t="t" r="r" b="b"/>
              <a:pathLst>
                <a:path w="22225" h="62864">
                  <a:moveTo>
                    <a:pt x="16979" y="0"/>
                  </a:moveTo>
                  <a:lnTo>
                    <a:pt x="4889" y="0"/>
                  </a:lnTo>
                  <a:lnTo>
                    <a:pt x="0" y="4902"/>
                  </a:lnTo>
                  <a:lnTo>
                    <a:pt x="0" y="57886"/>
                  </a:lnTo>
                  <a:lnTo>
                    <a:pt x="4889" y="62776"/>
                  </a:lnTo>
                  <a:lnTo>
                    <a:pt x="16979" y="62776"/>
                  </a:lnTo>
                  <a:lnTo>
                    <a:pt x="21869" y="57886"/>
                  </a:lnTo>
                  <a:lnTo>
                    <a:pt x="21869" y="4902"/>
                  </a:lnTo>
                  <a:lnTo>
                    <a:pt x="169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CD844563-FBBF-DC40-B9F3-90EEA64B12BB}"/>
                </a:ext>
              </a:extLst>
            </p:cNvPr>
            <p:cNvSpPr/>
            <p:nvPr/>
          </p:nvSpPr>
          <p:spPr>
            <a:xfrm>
              <a:off x="9976274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1660377A-AE52-A943-BD98-D02FE39617E2}"/>
                </a:ext>
              </a:extLst>
            </p:cNvPr>
            <p:cNvSpPr/>
            <p:nvPr/>
          </p:nvSpPr>
          <p:spPr>
            <a:xfrm>
              <a:off x="9976274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1">
              <a:extLst>
                <a:ext uri="{FF2B5EF4-FFF2-40B4-BE49-F238E27FC236}">
                  <a16:creationId xmlns:a16="http://schemas.microsoft.com/office/drawing/2014/main" id="{F4743E86-38C5-7E49-9DD2-BD08357FC82C}"/>
                </a:ext>
              </a:extLst>
            </p:cNvPr>
            <p:cNvSpPr/>
            <p:nvPr/>
          </p:nvSpPr>
          <p:spPr>
            <a:xfrm>
              <a:off x="10473628" y="2560465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2">
              <a:extLst>
                <a:ext uri="{FF2B5EF4-FFF2-40B4-BE49-F238E27FC236}">
                  <a16:creationId xmlns:a16="http://schemas.microsoft.com/office/drawing/2014/main" id="{A1E3F518-A898-F24E-8C1D-7334FBB5BF45}"/>
                </a:ext>
              </a:extLst>
            </p:cNvPr>
            <p:cNvSpPr/>
            <p:nvPr/>
          </p:nvSpPr>
          <p:spPr>
            <a:xfrm>
              <a:off x="10473628" y="2752989"/>
              <a:ext cx="62865" cy="22225"/>
            </a:xfrm>
            <a:custGeom>
              <a:avLst/>
              <a:gdLst/>
              <a:ahLst/>
              <a:cxnLst/>
              <a:rect l="l" t="t" r="r" b="b"/>
              <a:pathLst>
                <a:path w="62865" h="22225">
                  <a:moveTo>
                    <a:pt x="57886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16979"/>
                  </a:lnTo>
                  <a:lnTo>
                    <a:pt x="4902" y="21882"/>
                  </a:lnTo>
                  <a:lnTo>
                    <a:pt x="57886" y="21882"/>
                  </a:lnTo>
                  <a:lnTo>
                    <a:pt x="62776" y="16979"/>
                  </a:lnTo>
                  <a:lnTo>
                    <a:pt x="62776" y="4902"/>
                  </a:lnTo>
                  <a:lnTo>
                    <a:pt x="57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0AA2C6F9-9734-2443-A131-48DE6049D6B8}"/>
                </a:ext>
              </a:extLst>
            </p:cNvPr>
            <p:cNvSpPr/>
            <p:nvPr/>
          </p:nvSpPr>
          <p:spPr>
            <a:xfrm>
              <a:off x="9976270" y="2387602"/>
              <a:ext cx="560705" cy="560705"/>
            </a:xfrm>
            <a:custGeom>
              <a:avLst/>
              <a:gdLst/>
              <a:ahLst/>
              <a:cxnLst/>
              <a:rect l="l" t="t" r="r" b="b"/>
              <a:pathLst>
                <a:path w="560704" h="560705">
                  <a:moveTo>
                    <a:pt x="194754" y="479170"/>
                  </a:moveTo>
                  <a:lnTo>
                    <a:pt x="172872" y="479170"/>
                  </a:lnTo>
                  <a:lnTo>
                    <a:pt x="172872" y="555231"/>
                  </a:lnTo>
                  <a:lnTo>
                    <a:pt x="177761" y="560133"/>
                  </a:lnTo>
                  <a:lnTo>
                    <a:pt x="189852" y="560133"/>
                  </a:lnTo>
                  <a:lnTo>
                    <a:pt x="194754" y="555231"/>
                  </a:lnTo>
                  <a:lnTo>
                    <a:pt x="194754" y="479170"/>
                  </a:lnTo>
                  <a:close/>
                </a:path>
                <a:path w="560704" h="560705">
                  <a:moveTo>
                    <a:pt x="387273" y="479170"/>
                  </a:moveTo>
                  <a:lnTo>
                    <a:pt x="365391" y="479170"/>
                  </a:lnTo>
                  <a:lnTo>
                    <a:pt x="365391" y="511467"/>
                  </a:lnTo>
                  <a:lnTo>
                    <a:pt x="370293" y="516369"/>
                  </a:lnTo>
                  <a:lnTo>
                    <a:pt x="382384" y="516369"/>
                  </a:lnTo>
                  <a:lnTo>
                    <a:pt x="387273" y="511467"/>
                  </a:lnTo>
                  <a:lnTo>
                    <a:pt x="387273" y="479170"/>
                  </a:lnTo>
                  <a:close/>
                </a:path>
                <a:path w="560704" h="560705">
                  <a:moveTo>
                    <a:pt x="474281" y="80949"/>
                  </a:moveTo>
                  <a:lnTo>
                    <a:pt x="85864" y="80949"/>
                  </a:lnTo>
                  <a:lnTo>
                    <a:pt x="80962" y="85851"/>
                  </a:lnTo>
                  <a:lnTo>
                    <a:pt x="80962" y="269113"/>
                  </a:lnTo>
                  <a:lnTo>
                    <a:pt x="4902" y="269113"/>
                  </a:lnTo>
                  <a:lnTo>
                    <a:pt x="0" y="274002"/>
                  </a:lnTo>
                  <a:lnTo>
                    <a:pt x="0" y="286092"/>
                  </a:lnTo>
                  <a:lnTo>
                    <a:pt x="4902" y="290995"/>
                  </a:lnTo>
                  <a:lnTo>
                    <a:pt x="80962" y="290995"/>
                  </a:lnTo>
                  <a:lnTo>
                    <a:pt x="80962" y="474268"/>
                  </a:lnTo>
                  <a:lnTo>
                    <a:pt x="85864" y="479170"/>
                  </a:lnTo>
                  <a:lnTo>
                    <a:pt x="474281" y="479170"/>
                  </a:lnTo>
                  <a:lnTo>
                    <a:pt x="479183" y="474268"/>
                  </a:lnTo>
                  <a:lnTo>
                    <a:pt x="479183" y="457288"/>
                  </a:lnTo>
                  <a:lnTo>
                    <a:pt x="102844" y="457288"/>
                  </a:lnTo>
                  <a:lnTo>
                    <a:pt x="102844" y="102831"/>
                  </a:lnTo>
                  <a:lnTo>
                    <a:pt x="479183" y="102831"/>
                  </a:lnTo>
                  <a:lnTo>
                    <a:pt x="479183" y="85851"/>
                  </a:lnTo>
                  <a:lnTo>
                    <a:pt x="474281" y="80949"/>
                  </a:lnTo>
                  <a:close/>
                </a:path>
                <a:path w="560704" h="560705">
                  <a:moveTo>
                    <a:pt x="479183" y="102831"/>
                  </a:moveTo>
                  <a:lnTo>
                    <a:pt x="457301" y="102831"/>
                  </a:lnTo>
                  <a:lnTo>
                    <a:pt x="457301" y="457288"/>
                  </a:lnTo>
                  <a:lnTo>
                    <a:pt x="479183" y="457288"/>
                  </a:lnTo>
                  <a:lnTo>
                    <a:pt x="479183" y="290995"/>
                  </a:lnTo>
                  <a:lnTo>
                    <a:pt x="555244" y="290995"/>
                  </a:lnTo>
                  <a:lnTo>
                    <a:pt x="560133" y="286092"/>
                  </a:lnTo>
                  <a:lnTo>
                    <a:pt x="560133" y="274002"/>
                  </a:lnTo>
                  <a:lnTo>
                    <a:pt x="555244" y="269113"/>
                  </a:lnTo>
                  <a:lnTo>
                    <a:pt x="479183" y="269113"/>
                  </a:lnTo>
                  <a:lnTo>
                    <a:pt x="479183" y="102831"/>
                  </a:lnTo>
                  <a:close/>
                </a:path>
                <a:path w="560704" h="560705">
                  <a:moveTo>
                    <a:pt x="189852" y="40474"/>
                  </a:moveTo>
                  <a:lnTo>
                    <a:pt x="177761" y="40474"/>
                  </a:lnTo>
                  <a:lnTo>
                    <a:pt x="172872" y="45377"/>
                  </a:lnTo>
                  <a:lnTo>
                    <a:pt x="172872" y="80949"/>
                  </a:lnTo>
                  <a:lnTo>
                    <a:pt x="194754" y="80949"/>
                  </a:lnTo>
                  <a:lnTo>
                    <a:pt x="194754" y="45377"/>
                  </a:lnTo>
                  <a:lnTo>
                    <a:pt x="189852" y="40474"/>
                  </a:lnTo>
                  <a:close/>
                </a:path>
                <a:path w="560704" h="560705">
                  <a:moveTo>
                    <a:pt x="382384" y="0"/>
                  </a:moveTo>
                  <a:lnTo>
                    <a:pt x="370293" y="0"/>
                  </a:lnTo>
                  <a:lnTo>
                    <a:pt x="365391" y="4902"/>
                  </a:lnTo>
                  <a:lnTo>
                    <a:pt x="365391" y="80949"/>
                  </a:lnTo>
                  <a:lnTo>
                    <a:pt x="387273" y="80949"/>
                  </a:lnTo>
                  <a:lnTo>
                    <a:pt x="387273" y="4902"/>
                  </a:lnTo>
                  <a:lnTo>
                    <a:pt x="382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4">
              <a:extLst>
                <a:ext uri="{FF2B5EF4-FFF2-40B4-BE49-F238E27FC236}">
                  <a16:creationId xmlns:a16="http://schemas.microsoft.com/office/drawing/2014/main" id="{EAB064AC-B221-4349-AEFD-2C7D240F5978}"/>
                </a:ext>
              </a:extLst>
            </p:cNvPr>
            <p:cNvSpPr/>
            <p:nvPr/>
          </p:nvSpPr>
          <p:spPr>
            <a:xfrm>
              <a:off x="10109742" y="2521069"/>
              <a:ext cx="293370" cy="293370"/>
            </a:xfrm>
            <a:custGeom>
              <a:avLst/>
              <a:gdLst/>
              <a:ahLst/>
              <a:cxnLst/>
              <a:rect l="l" t="t" r="r" b="b"/>
              <a:pathLst>
                <a:path w="293370" h="293369">
                  <a:moveTo>
                    <a:pt x="288302" y="0"/>
                  </a:moveTo>
                  <a:lnTo>
                    <a:pt x="4902" y="0"/>
                  </a:lnTo>
                  <a:lnTo>
                    <a:pt x="0" y="4902"/>
                  </a:lnTo>
                  <a:lnTo>
                    <a:pt x="0" y="288290"/>
                  </a:lnTo>
                  <a:lnTo>
                    <a:pt x="4902" y="293192"/>
                  </a:lnTo>
                  <a:lnTo>
                    <a:pt x="288302" y="293192"/>
                  </a:lnTo>
                  <a:lnTo>
                    <a:pt x="293192" y="288290"/>
                  </a:lnTo>
                  <a:lnTo>
                    <a:pt x="293192" y="271310"/>
                  </a:lnTo>
                  <a:lnTo>
                    <a:pt x="21882" y="271310"/>
                  </a:lnTo>
                  <a:lnTo>
                    <a:pt x="21882" y="21869"/>
                  </a:lnTo>
                  <a:lnTo>
                    <a:pt x="293192" y="21869"/>
                  </a:lnTo>
                  <a:lnTo>
                    <a:pt x="293192" y="4902"/>
                  </a:lnTo>
                  <a:lnTo>
                    <a:pt x="288302" y="0"/>
                  </a:lnTo>
                  <a:close/>
                </a:path>
                <a:path w="293370" h="293369">
                  <a:moveTo>
                    <a:pt x="293192" y="21869"/>
                  </a:moveTo>
                  <a:lnTo>
                    <a:pt x="271322" y="21869"/>
                  </a:lnTo>
                  <a:lnTo>
                    <a:pt x="271322" y="271310"/>
                  </a:lnTo>
                  <a:lnTo>
                    <a:pt x="293192" y="271310"/>
                  </a:lnTo>
                  <a:lnTo>
                    <a:pt x="293192" y="21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5">
              <a:extLst>
                <a:ext uri="{FF2B5EF4-FFF2-40B4-BE49-F238E27FC236}">
                  <a16:creationId xmlns:a16="http://schemas.microsoft.com/office/drawing/2014/main" id="{DACE677B-7D64-BC4B-8A67-A738395C9FE1}"/>
                </a:ext>
              </a:extLst>
            </p:cNvPr>
            <p:cNvSpPr/>
            <p:nvPr/>
          </p:nvSpPr>
          <p:spPr>
            <a:xfrm>
              <a:off x="10149144" y="2387594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13817" y="0"/>
                  </a:moveTo>
                  <a:lnTo>
                    <a:pt x="8064" y="0"/>
                  </a:lnTo>
                  <a:lnTo>
                    <a:pt x="5245" y="1168"/>
                  </a:lnTo>
                  <a:lnTo>
                    <a:pt x="1168" y="5245"/>
                  </a:lnTo>
                  <a:lnTo>
                    <a:pt x="0" y="8064"/>
                  </a:lnTo>
                  <a:lnTo>
                    <a:pt x="0" y="13817"/>
                  </a:lnTo>
                  <a:lnTo>
                    <a:pt x="1168" y="16636"/>
                  </a:lnTo>
                  <a:lnTo>
                    <a:pt x="5245" y="20713"/>
                  </a:lnTo>
                  <a:lnTo>
                    <a:pt x="8064" y="21882"/>
                  </a:lnTo>
                  <a:lnTo>
                    <a:pt x="13817" y="21882"/>
                  </a:lnTo>
                  <a:lnTo>
                    <a:pt x="16637" y="20713"/>
                  </a:lnTo>
                  <a:lnTo>
                    <a:pt x="20701" y="16636"/>
                  </a:lnTo>
                  <a:lnTo>
                    <a:pt x="21882" y="13817"/>
                  </a:lnTo>
                  <a:lnTo>
                    <a:pt x="21882" y="8064"/>
                  </a:lnTo>
                  <a:lnTo>
                    <a:pt x="20701" y="5245"/>
                  </a:lnTo>
                  <a:lnTo>
                    <a:pt x="16637" y="1168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6">
              <a:extLst>
                <a:ext uri="{FF2B5EF4-FFF2-40B4-BE49-F238E27FC236}">
                  <a16:creationId xmlns:a16="http://schemas.microsoft.com/office/drawing/2014/main" id="{AB227940-119A-244C-BEB4-87BBE98F0DC8}"/>
                </a:ext>
              </a:extLst>
            </p:cNvPr>
            <p:cNvSpPr/>
            <p:nvPr/>
          </p:nvSpPr>
          <p:spPr>
            <a:xfrm>
              <a:off x="10178602" y="2566648"/>
              <a:ext cx="155473" cy="2020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56FDDE-9144-EE40-860F-B0F159CE14DD}"/>
              </a:ext>
            </a:extLst>
          </p:cNvPr>
          <p:cNvGrpSpPr/>
          <p:nvPr/>
        </p:nvGrpSpPr>
        <p:grpSpPr>
          <a:xfrm>
            <a:off x="7360602" y="2154510"/>
            <a:ext cx="756056" cy="756056"/>
            <a:chOff x="6886288" y="2240279"/>
            <a:chExt cx="878205" cy="878205"/>
          </a:xfrm>
        </p:grpSpPr>
        <p:sp>
          <p:nvSpPr>
            <p:cNvPr id="32" name="object 11">
              <a:extLst>
                <a:ext uri="{FF2B5EF4-FFF2-40B4-BE49-F238E27FC236}">
                  <a16:creationId xmlns:a16="http://schemas.microsoft.com/office/drawing/2014/main" id="{B517C254-8396-C640-8471-F2F71EB418FC}"/>
                </a:ext>
              </a:extLst>
            </p:cNvPr>
            <p:cNvSpPr/>
            <p:nvPr/>
          </p:nvSpPr>
          <p:spPr>
            <a:xfrm>
              <a:off x="6886288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7">
              <a:extLst>
                <a:ext uri="{FF2B5EF4-FFF2-40B4-BE49-F238E27FC236}">
                  <a16:creationId xmlns:a16="http://schemas.microsoft.com/office/drawing/2014/main" id="{F6E2FF3F-1F6B-0D45-AA03-9E77EC09F535}"/>
                </a:ext>
              </a:extLst>
            </p:cNvPr>
            <p:cNvSpPr/>
            <p:nvPr/>
          </p:nvSpPr>
          <p:spPr>
            <a:xfrm>
              <a:off x="7020686" y="2413000"/>
              <a:ext cx="578485" cy="540385"/>
            </a:xfrm>
            <a:custGeom>
              <a:avLst/>
              <a:gdLst/>
              <a:ahLst/>
              <a:cxnLst/>
              <a:rect l="l" t="t" r="r" b="b"/>
              <a:pathLst>
                <a:path w="578484" h="540385">
                  <a:moveTo>
                    <a:pt x="501243" y="0"/>
                  </a:moveTo>
                  <a:lnTo>
                    <a:pt x="77114" y="0"/>
                  </a:lnTo>
                  <a:lnTo>
                    <a:pt x="58369" y="3792"/>
                  </a:lnTo>
                  <a:lnTo>
                    <a:pt x="43048" y="14130"/>
                  </a:lnTo>
                  <a:lnTo>
                    <a:pt x="32710" y="29451"/>
                  </a:lnTo>
                  <a:lnTo>
                    <a:pt x="28917" y="48196"/>
                  </a:lnTo>
                  <a:lnTo>
                    <a:pt x="28917" y="192785"/>
                  </a:lnTo>
                  <a:lnTo>
                    <a:pt x="17670" y="195061"/>
                  </a:lnTo>
                  <a:lnTo>
                    <a:pt x="8477" y="201263"/>
                  </a:lnTo>
                  <a:lnTo>
                    <a:pt x="2275" y="210456"/>
                  </a:lnTo>
                  <a:lnTo>
                    <a:pt x="0" y="221703"/>
                  </a:lnTo>
                  <a:lnTo>
                    <a:pt x="0" y="510882"/>
                  </a:lnTo>
                  <a:lnTo>
                    <a:pt x="2275" y="522130"/>
                  </a:lnTo>
                  <a:lnTo>
                    <a:pt x="8477" y="531323"/>
                  </a:lnTo>
                  <a:lnTo>
                    <a:pt x="17670" y="537525"/>
                  </a:lnTo>
                  <a:lnTo>
                    <a:pt x="28917" y="539800"/>
                  </a:lnTo>
                  <a:lnTo>
                    <a:pt x="240982" y="539800"/>
                  </a:lnTo>
                  <a:lnTo>
                    <a:pt x="252230" y="537525"/>
                  </a:lnTo>
                  <a:lnTo>
                    <a:pt x="261423" y="531323"/>
                  </a:lnTo>
                  <a:lnTo>
                    <a:pt x="267625" y="522130"/>
                  </a:lnTo>
                  <a:lnTo>
                    <a:pt x="267950" y="520522"/>
                  </a:lnTo>
                  <a:lnTo>
                    <a:pt x="23609" y="520522"/>
                  </a:lnTo>
                  <a:lnTo>
                    <a:pt x="19278" y="516191"/>
                  </a:lnTo>
                  <a:lnTo>
                    <a:pt x="19278" y="491604"/>
                  </a:lnTo>
                  <a:lnTo>
                    <a:pt x="269900" y="491604"/>
                  </a:lnTo>
                  <a:lnTo>
                    <a:pt x="269900" y="472325"/>
                  </a:lnTo>
                  <a:lnTo>
                    <a:pt x="19278" y="472325"/>
                  </a:lnTo>
                  <a:lnTo>
                    <a:pt x="19278" y="260261"/>
                  </a:lnTo>
                  <a:lnTo>
                    <a:pt x="269900" y="260261"/>
                  </a:lnTo>
                  <a:lnTo>
                    <a:pt x="269900" y="240982"/>
                  </a:lnTo>
                  <a:lnTo>
                    <a:pt x="19278" y="240982"/>
                  </a:lnTo>
                  <a:lnTo>
                    <a:pt x="19278" y="216395"/>
                  </a:lnTo>
                  <a:lnTo>
                    <a:pt x="23609" y="212064"/>
                  </a:lnTo>
                  <a:lnTo>
                    <a:pt x="267950" y="212064"/>
                  </a:lnTo>
                  <a:lnTo>
                    <a:pt x="267625" y="210456"/>
                  </a:lnTo>
                  <a:lnTo>
                    <a:pt x="261423" y="201263"/>
                  </a:lnTo>
                  <a:lnTo>
                    <a:pt x="252230" y="195061"/>
                  </a:lnTo>
                  <a:lnTo>
                    <a:pt x="240982" y="192785"/>
                  </a:lnTo>
                  <a:lnTo>
                    <a:pt x="48196" y="192785"/>
                  </a:lnTo>
                  <a:lnTo>
                    <a:pt x="48196" y="48196"/>
                  </a:lnTo>
                  <a:lnTo>
                    <a:pt x="50471" y="36948"/>
                  </a:lnTo>
                  <a:lnTo>
                    <a:pt x="56673" y="27755"/>
                  </a:lnTo>
                  <a:lnTo>
                    <a:pt x="65866" y="21553"/>
                  </a:lnTo>
                  <a:lnTo>
                    <a:pt x="77114" y="19278"/>
                  </a:lnTo>
                  <a:lnTo>
                    <a:pt x="538783" y="19278"/>
                  </a:lnTo>
                  <a:lnTo>
                    <a:pt x="535309" y="14130"/>
                  </a:lnTo>
                  <a:lnTo>
                    <a:pt x="519988" y="3792"/>
                  </a:lnTo>
                  <a:lnTo>
                    <a:pt x="501243" y="0"/>
                  </a:lnTo>
                  <a:close/>
                </a:path>
                <a:path w="578484" h="540385">
                  <a:moveTo>
                    <a:pt x="433768" y="404850"/>
                  </a:moveTo>
                  <a:lnTo>
                    <a:pt x="414489" y="404850"/>
                  </a:lnTo>
                  <a:lnTo>
                    <a:pt x="414489" y="510882"/>
                  </a:lnTo>
                  <a:lnTo>
                    <a:pt x="416765" y="522130"/>
                  </a:lnTo>
                  <a:lnTo>
                    <a:pt x="422967" y="531323"/>
                  </a:lnTo>
                  <a:lnTo>
                    <a:pt x="432159" y="537525"/>
                  </a:lnTo>
                  <a:lnTo>
                    <a:pt x="443407" y="539800"/>
                  </a:lnTo>
                  <a:lnTo>
                    <a:pt x="549440" y="539800"/>
                  </a:lnTo>
                  <a:lnTo>
                    <a:pt x="560687" y="537525"/>
                  </a:lnTo>
                  <a:lnTo>
                    <a:pt x="569880" y="531323"/>
                  </a:lnTo>
                  <a:lnTo>
                    <a:pt x="576082" y="522130"/>
                  </a:lnTo>
                  <a:lnTo>
                    <a:pt x="576408" y="520522"/>
                  </a:lnTo>
                  <a:lnTo>
                    <a:pt x="438099" y="520522"/>
                  </a:lnTo>
                  <a:lnTo>
                    <a:pt x="433768" y="516191"/>
                  </a:lnTo>
                  <a:lnTo>
                    <a:pt x="433768" y="491604"/>
                  </a:lnTo>
                  <a:lnTo>
                    <a:pt x="578358" y="491604"/>
                  </a:lnTo>
                  <a:lnTo>
                    <a:pt x="578358" y="472325"/>
                  </a:lnTo>
                  <a:lnTo>
                    <a:pt x="433768" y="472325"/>
                  </a:lnTo>
                  <a:lnTo>
                    <a:pt x="433768" y="404850"/>
                  </a:lnTo>
                  <a:close/>
                </a:path>
                <a:path w="578484" h="540385">
                  <a:moveTo>
                    <a:pt x="269900" y="260261"/>
                  </a:moveTo>
                  <a:lnTo>
                    <a:pt x="250621" y="260261"/>
                  </a:lnTo>
                  <a:lnTo>
                    <a:pt x="250621" y="472325"/>
                  </a:lnTo>
                  <a:lnTo>
                    <a:pt x="358051" y="472325"/>
                  </a:lnTo>
                  <a:lnTo>
                    <a:pt x="360794" y="482345"/>
                  </a:lnTo>
                  <a:lnTo>
                    <a:pt x="360197" y="485406"/>
                  </a:lnTo>
                  <a:lnTo>
                    <a:pt x="356514" y="490219"/>
                  </a:lnTo>
                  <a:lnTo>
                    <a:pt x="353720" y="491604"/>
                  </a:lnTo>
                  <a:lnTo>
                    <a:pt x="250621" y="491604"/>
                  </a:lnTo>
                  <a:lnTo>
                    <a:pt x="250621" y="516191"/>
                  </a:lnTo>
                  <a:lnTo>
                    <a:pt x="246291" y="520522"/>
                  </a:lnTo>
                  <a:lnTo>
                    <a:pt x="267950" y="520522"/>
                  </a:lnTo>
                  <a:lnTo>
                    <a:pt x="269900" y="510882"/>
                  </a:lnTo>
                  <a:lnTo>
                    <a:pt x="350685" y="510882"/>
                  </a:lnTo>
                  <a:lnTo>
                    <a:pt x="379601" y="480971"/>
                  </a:lnTo>
                  <a:lnTo>
                    <a:pt x="378587" y="474357"/>
                  </a:lnTo>
                  <a:lnTo>
                    <a:pt x="372777" y="453047"/>
                  </a:lnTo>
                  <a:lnTo>
                    <a:pt x="269900" y="453047"/>
                  </a:lnTo>
                  <a:lnTo>
                    <a:pt x="269900" y="404850"/>
                  </a:lnTo>
                  <a:lnTo>
                    <a:pt x="433768" y="404850"/>
                  </a:lnTo>
                  <a:lnTo>
                    <a:pt x="433768" y="385571"/>
                  </a:lnTo>
                  <a:lnTo>
                    <a:pt x="269900" y="385571"/>
                  </a:lnTo>
                  <a:lnTo>
                    <a:pt x="269900" y="327736"/>
                  </a:lnTo>
                  <a:lnTo>
                    <a:pt x="578358" y="327736"/>
                  </a:lnTo>
                  <a:lnTo>
                    <a:pt x="578358" y="308457"/>
                  </a:lnTo>
                  <a:lnTo>
                    <a:pt x="269900" y="308457"/>
                  </a:lnTo>
                  <a:lnTo>
                    <a:pt x="269900" y="260261"/>
                  </a:lnTo>
                  <a:close/>
                </a:path>
                <a:path w="578484" h="540385">
                  <a:moveTo>
                    <a:pt x="578358" y="491604"/>
                  </a:moveTo>
                  <a:lnTo>
                    <a:pt x="559079" y="491604"/>
                  </a:lnTo>
                  <a:lnTo>
                    <a:pt x="559079" y="516191"/>
                  </a:lnTo>
                  <a:lnTo>
                    <a:pt x="554748" y="520522"/>
                  </a:lnTo>
                  <a:lnTo>
                    <a:pt x="576408" y="520522"/>
                  </a:lnTo>
                  <a:lnTo>
                    <a:pt x="578358" y="510882"/>
                  </a:lnTo>
                  <a:lnTo>
                    <a:pt x="578358" y="491604"/>
                  </a:lnTo>
                  <a:close/>
                </a:path>
                <a:path w="578484" h="540385">
                  <a:moveTo>
                    <a:pt x="578358" y="327736"/>
                  </a:moveTo>
                  <a:lnTo>
                    <a:pt x="559079" y="327736"/>
                  </a:lnTo>
                  <a:lnTo>
                    <a:pt x="559079" y="472325"/>
                  </a:lnTo>
                  <a:lnTo>
                    <a:pt x="578358" y="472325"/>
                  </a:lnTo>
                  <a:lnTo>
                    <a:pt x="578358" y="327736"/>
                  </a:lnTo>
                  <a:close/>
                </a:path>
                <a:path w="578484" h="540385">
                  <a:moveTo>
                    <a:pt x="359638" y="404850"/>
                  </a:moveTo>
                  <a:lnTo>
                    <a:pt x="339648" y="404850"/>
                  </a:lnTo>
                  <a:lnTo>
                    <a:pt x="352806" y="453047"/>
                  </a:lnTo>
                  <a:lnTo>
                    <a:pt x="372777" y="453047"/>
                  </a:lnTo>
                  <a:lnTo>
                    <a:pt x="359638" y="404850"/>
                  </a:lnTo>
                  <a:close/>
                </a:path>
                <a:path w="578484" h="540385">
                  <a:moveTo>
                    <a:pt x="433768" y="327736"/>
                  </a:moveTo>
                  <a:lnTo>
                    <a:pt x="414489" y="327736"/>
                  </a:lnTo>
                  <a:lnTo>
                    <a:pt x="414489" y="385571"/>
                  </a:lnTo>
                  <a:lnTo>
                    <a:pt x="433768" y="385571"/>
                  </a:lnTo>
                  <a:lnTo>
                    <a:pt x="433768" y="327736"/>
                  </a:lnTo>
                  <a:close/>
                </a:path>
                <a:path w="578484" h="540385">
                  <a:moveTo>
                    <a:pt x="538783" y="19278"/>
                  </a:moveTo>
                  <a:lnTo>
                    <a:pt x="501243" y="19278"/>
                  </a:lnTo>
                  <a:lnTo>
                    <a:pt x="512491" y="21553"/>
                  </a:lnTo>
                  <a:lnTo>
                    <a:pt x="521684" y="27755"/>
                  </a:lnTo>
                  <a:lnTo>
                    <a:pt x="527886" y="36948"/>
                  </a:lnTo>
                  <a:lnTo>
                    <a:pt x="530161" y="48196"/>
                  </a:lnTo>
                  <a:lnTo>
                    <a:pt x="530161" y="260261"/>
                  </a:lnTo>
                  <a:lnTo>
                    <a:pt x="443407" y="260261"/>
                  </a:lnTo>
                  <a:lnTo>
                    <a:pt x="432159" y="262536"/>
                  </a:lnTo>
                  <a:lnTo>
                    <a:pt x="422967" y="268738"/>
                  </a:lnTo>
                  <a:lnTo>
                    <a:pt x="416765" y="277931"/>
                  </a:lnTo>
                  <a:lnTo>
                    <a:pt x="414489" y="289178"/>
                  </a:lnTo>
                  <a:lnTo>
                    <a:pt x="414489" y="308457"/>
                  </a:lnTo>
                  <a:lnTo>
                    <a:pt x="433768" y="308457"/>
                  </a:lnTo>
                  <a:lnTo>
                    <a:pt x="433768" y="283870"/>
                  </a:lnTo>
                  <a:lnTo>
                    <a:pt x="438099" y="279539"/>
                  </a:lnTo>
                  <a:lnTo>
                    <a:pt x="576408" y="279539"/>
                  </a:lnTo>
                  <a:lnTo>
                    <a:pt x="576082" y="277931"/>
                  </a:lnTo>
                  <a:lnTo>
                    <a:pt x="569880" y="268738"/>
                  </a:lnTo>
                  <a:lnTo>
                    <a:pt x="560687" y="262536"/>
                  </a:lnTo>
                  <a:lnTo>
                    <a:pt x="549440" y="260261"/>
                  </a:lnTo>
                  <a:lnTo>
                    <a:pt x="549440" y="48196"/>
                  </a:lnTo>
                  <a:lnTo>
                    <a:pt x="545647" y="29451"/>
                  </a:lnTo>
                  <a:lnTo>
                    <a:pt x="538783" y="19278"/>
                  </a:lnTo>
                  <a:close/>
                </a:path>
                <a:path w="578484" h="540385">
                  <a:moveTo>
                    <a:pt x="576408" y="279539"/>
                  </a:moveTo>
                  <a:lnTo>
                    <a:pt x="554748" y="279539"/>
                  </a:lnTo>
                  <a:lnTo>
                    <a:pt x="559079" y="283870"/>
                  </a:lnTo>
                  <a:lnTo>
                    <a:pt x="559079" y="308457"/>
                  </a:lnTo>
                  <a:lnTo>
                    <a:pt x="578358" y="308457"/>
                  </a:lnTo>
                  <a:lnTo>
                    <a:pt x="578358" y="289178"/>
                  </a:lnTo>
                  <a:lnTo>
                    <a:pt x="576408" y="279539"/>
                  </a:lnTo>
                  <a:close/>
                </a:path>
                <a:path w="578484" h="540385">
                  <a:moveTo>
                    <a:pt x="267950" y="212064"/>
                  </a:moveTo>
                  <a:lnTo>
                    <a:pt x="246291" y="212064"/>
                  </a:lnTo>
                  <a:lnTo>
                    <a:pt x="250621" y="216395"/>
                  </a:lnTo>
                  <a:lnTo>
                    <a:pt x="250621" y="240982"/>
                  </a:lnTo>
                  <a:lnTo>
                    <a:pt x="269900" y="240982"/>
                  </a:lnTo>
                  <a:lnTo>
                    <a:pt x="269900" y="221703"/>
                  </a:lnTo>
                  <a:lnTo>
                    <a:pt x="267950" y="212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8">
              <a:extLst>
                <a:ext uri="{FF2B5EF4-FFF2-40B4-BE49-F238E27FC236}">
                  <a16:creationId xmlns:a16="http://schemas.microsoft.com/office/drawing/2014/main" id="{74F2FC99-A87E-AC46-BDE9-237559C06550}"/>
                </a:ext>
              </a:extLst>
            </p:cNvPr>
            <p:cNvSpPr/>
            <p:nvPr/>
          </p:nvSpPr>
          <p:spPr>
            <a:xfrm>
              <a:off x="7071701" y="2695376"/>
              <a:ext cx="167855" cy="1581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9">
              <a:extLst>
                <a:ext uri="{FF2B5EF4-FFF2-40B4-BE49-F238E27FC236}">
                  <a16:creationId xmlns:a16="http://schemas.microsoft.com/office/drawing/2014/main" id="{5C7D754B-0817-A84F-A838-19B7593C2154}"/>
                </a:ext>
              </a:extLst>
            </p:cNvPr>
            <p:cNvSpPr/>
            <p:nvPr/>
          </p:nvSpPr>
          <p:spPr>
            <a:xfrm>
              <a:off x="7476539" y="2762858"/>
              <a:ext cx="81095" cy="10041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0">
              <a:extLst>
                <a:ext uri="{FF2B5EF4-FFF2-40B4-BE49-F238E27FC236}">
                  <a16:creationId xmlns:a16="http://schemas.microsoft.com/office/drawing/2014/main" id="{C401B158-4BA9-E644-B677-162A928BAC7E}"/>
                </a:ext>
              </a:extLst>
            </p:cNvPr>
            <p:cNvSpPr/>
            <p:nvPr/>
          </p:nvSpPr>
          <p:spPr>
            <a:xfrm>
              <a:off x="7274120" y="2464043"/>
              <a:ext cx="158222" cy="16784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1">
              <a:extLst>
                <a:ext uri="{FF2B5EF4-FFF2-40B4-BE49-F238E27FC236}">
                  <a16:creationId xmlns:a16="http://schemas.microsoft.com/office/drawing/2014/main" id="{E3016026-4073-7E42-8984-BC63ABD28983}"/>
                </a:ext>
              </a:extLst>
            </p:cNvPr>
            <p:cNvSpPr/>
            <p:nvPr/>
          </p:nvSpPr>
          <p:spPr>
            <a:xfrm>
              <a:off x="7088161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2">
              <a:extLst>
                <a:ext uri="{FF2B5EF4-FFF2-40B4-BE49-F238E27FC236}">
                  <a16:creationId xmlns:a16="http://schemas.microsoft.com/office/drawing/2014/main" id="{8DDE57D8-E01F-3644-A16C-5F4A51E86BD4}"/>
                </a:ext>
              </a:extLst>
            </p:cNvPr>
            <p:cNvSpPr/>
            <p:nvPr/>
          </p:nvSpPr>
          <p:spPr>
            <a:xfrm>
              <a:off x="7126719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3">
              <a:extLst>
                <a:ext uri="{FF2B5EF4-FFF2-40B4-BE49-F238E27FC236}">
                  <a16:creationId xmlns:a16="http://schemas.microsoft.com/office/drawing/2014/main" id="{E59FD0EF-0095-E945-81FC-9A616A9AEA22}"/>
                </a:ext>
              </a:extLst>
            </p:cNvPr>
            <p:cNvSpPr/>
            <p:nvPr/>
          </p:nvSpPr>
          <p:spPr>
            <a:xfrm>
              <a:off x="7165276" y="2451557"/>
              <a:ext cx="19685" cy="19685"/>
            </a:xfrm>
            <a:custGeom>
              <a:avLst/>
              <a:gdLst/>
              <a:ahLst/>
              <a:cxnLst/>
              <a:rect l="l" t="t" r="r" b="b"/>
              <a:pathLst>
                <a:path w="19684" h="19685">
                  <a:moveTo>
                    <a:pt x="0" y="0"/>
                  </a:moveTo>
                  <a:lnTo>
                    <a:pt x="19278" y="0"/>
                  </a:lnTo>
                  <a:lnTo>
                    <a:pt x="19278" y="19278"/>
                  </a:lnTo>
                  <a:lnTo>
                    <a:pt x="0" y="19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1BCB0D-8501-6040-964C-1456522E268E}"/>
              </a:ext>
            </a:extLst>
          </p:cNvPr>
          <p:cNvGrpSpPr/>
          <p:nvPr/>
        </p:nvGrpSpPr>
        <p:grpSpPr>
          <a:xfrm>
            <a:off x="4060973" y="2154510"/>
            <a:ext cx="756056" cy="756056"/>
            <a:chOff x="3954779" y="2240279"/>
            <a:chExt cx="878205" cy="878205"/>
          </a:xfrm>
        </p:grpSpPr>
        <p:sp>
          <p:nvSpPr>
            <p:cNvPr id="41" name="object 7">
              <a:extLst>
                <a:ext uri="{FF2B5EF4-FFF2-40B4-BE49-F238E27FC236}">
                  <a16:creationId xmlns:a16="http://schemas.microsoft.com/office/drawing/2014/main" id="{87C4D12D-DB3E-C544-8647-8E29C59D0E9F}"/>
                </a:ext>
              </a:extLst>
            </p:cNvPr>
            <p:cNvSpPr/>
            <p:nvPr/>
          </p:nvSpPr>
          <p:spPr>
            <a:xfrm>
              <a:off x="3954779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CDD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006C5B45-A449-2541-9614-FCA202A4A021}"/>
                </a:ext>
              </a:extLst>
            </p:cNvPr>
            <p:cNvSpPr/>
            <p:nvPr/>
          </p:nvSpPr>
          <p:spPr>
            <a:xfrm>
              <a:off x="4091080" y="2394535"/>
              <a:ext cx="603250" cy="526415"/>
            </a:xfrm>
            <a:custGeom>
              <a:avLst/>
              <a:gdLst/>
              <a:ahLst/>
              <a:cxnLst/>
              <a:rect l="l" t="t" r="r" b="b"/>
              <a:pathLst>
                <a:path w="603250" h="526414">
                  <a:moveTo>
                    <a:pt x="572503" y="72364"/>
                  </a:moveTo>
                  <a:lnTo>
                    <a:pt x="30619" y="72364"/>
                  </a:lnTo>
                  <a:lnTo>
                    <a:pt x="18709" y="74753"/>
                  </a:lnTo>
                  <a:lnTo>
                    <a:pt x="8975" y="81265"/>
                  </a:lnTo>
                  <a:lnTo>
                    <a:pt x="2409" y="90918"/>
                  </a:lnTo>
                  <a:lnTo>
                    <a:pt x="0" y="102730"/>
                  </a:lnTo>
                  <a:lnTo>
                    <a:pt x="1554" y="112293"/>
                  </a:lnTo>
                  <a:lnTo>
                    <a:pt x="5881" y="120610"/>
                  </a:lnTo>
                  <a:lnTo>
                    <a:pt x="12478" y="127181"/>
                  </a:lnTo>
                  <a:lnTo>
                    <a:pt x="20840" y="131508"/>
                  </a:lnTo>
                  <a:lnTo>
                    <a:pt x="20840" y="495566"/>
                  </a:lnTo>
                  <a:lnTo>
                    <a:pt x="23251" y="507372"/>
                  </a:lnTo>
                  <a:lnTo>
                    <a:pt x="29821" y="517026"/>
                  </a:lnTo>
                  <a:lnTo>
                    <a:pt x="39555" y="523541"/>
                  </a:lnTo>
                  <a:lnTo>
                    <a:pt x="51460" y="525932"/>
                  </a:lnTo>
                  <a:lnTo>
                    <a:pt x="551662" y="525932"/>
                  </a:lnTo>
                  <a:lnTo>
                    <a:pt x="563565" y="523541"/>
                  </a:lnTo>
                  <a:lnTo>
                    <a:pt x="573295" y="517026"/>
                  </a:lnTo>
                  <a:lnTo>
                    <a:pt x="579860" y="507372"/>
                  </a:lnTo>
                  <a:lnTo>
                    <a:pt x="580028" y="506552"/>
                  </a:lnTo>
                  <a:lnTo>
                    <a:pt x="45351" y="506552"/>
                  </a:lnTo>
                  <a:lnTo>
                    <a:pt x="40385" y="501624"/>
                  </a:lnTo>
                  <a:lnTo>
                    <a:pt x="40385" y="133095"/>
                  </a:lnTo>
                  <a:lnTo>
                    <a:pt x="582269" y="133096"/>
                  </a:lnTo>
                  <a:lnTo>
                    <a:pt x="582269" y="131508"/>
                  </a:lnTo>
                  <a:lnTo>
                    <a:pt x="590631" y="127181"/>
                  </a:lnTo>
                  <a:lnTo>
                    <a:pt x="597228" y="120610"/>
                  </a:lnTo>
                  <a:lnTo>
                    <a:pt x="600815" y="113715"/>
                  </a:lnTo>
                  <a:lnTo>
                    <a:pt x="24510" y="113715"/>
                  </a:lnTo>
                  <a:lnTo>
                    <a:pt x="19545" y="108788"/>
                  </a:lnTo>
                  <a:lnTo>
                    <a:pt x="19545" y="96672"/>
                  </a:lnTo>
                  <a:lnTo>
                    <a:pt x="24510" y="91744"/>
                  </a:lnTo>
                  <a:lnTo>
                    <a:pt x="600869" y="91744"/>
                  </a:lnTo>
                  <a:lnTo>
                    <a:pt x="600701" y="90918"/>
                  </a:lnTo>
                  <a:lnTo>
                    <a:pt x="594136" y="81265"/>
                  </a:lnTo>
                  <a:lnTo>
                    <a:pt x="584406" y="74753"/>
                  </a:lnTo>
                  <a:lnTo>
                    <a:pt x="572503" y="72364"/>
                  </a:lnTo>
                  <a:close/>
                </a:path>
                <a:path w="603250" h="526414">
                  <a:moveTo>
                    <a:pt x="582269" y="133096"/>
                  </a:moveTo>
                  <a:lnTo>
                    <a:pt x="562724" y="133095"/>
                  </a:lnTo>
                  <a:lnTo>
                    <a:pt x="562724" y="501624"/>
                  </a:lnTo>
                  <a:lnTo>
                    <a:pt x="557758" y="506552"/>
                  </a:lnTo>
                  <a:lnTo>
                    <a:pt x="580028" y="506552"/>
                  </a:lnTo>
                  <a:lnTo>
                    <a:pt x="582269" y="495566"/>
                  </a:lnTo>
                  <a:lnTo>
                    <a:pt x="582269" y="133096"/>
                  </a:lnTo>
                  <a:close/>
                </a:path>
                <a:path w="603250" h="526414">
                  <a:moveTo>
                    <a:pt x="600869" y="91744"/>
                  </a:moveTo>
                  <a:lnTo>
                    <a:pt x="578599" y="91744"/>
                  </a:lnTo>
                  <a:lnTo>
                    <a:pt x="583564" y="96672"/>
                  </a:lnTo>
                  <a:lnTo>
                    <a:pt x="583564" y="108788"/>
                  </a:lnTo>
                  <a:lnTo>
                    <a:pt x="578599" y="113715"/>
                  </a:lnTo>
                  <a:lnTo>
                    <a:pt x="600815" y="113715"/>
                  </a:lnTo>
                  <a:lnTo>
                    <a:pt x="601555" y="112293"/>
                  </a:lnTo>
                  <a:lnTo>
                    <a:pt x="603110" y="102730"/>
                  </a:lnTo>
                  <a:lnTo>
                    <a:pt x="600869" y="91744"/>
                  </a:lnTo>
                  <a:close/>
                </a:path>
                <a:path w="603250" h="526414">
                  <a:moveTo>
                    <a:pt x="301561" y="0"/>
                  </a:moveTo>
                  <a:lnTo>
                    <a:pt x="289651" y="2390"/>
                  </a:lnTo>
                  <a:lnTo>
                    <a:pt x="279917" y="8905"/>
                  </a:lnTo>
                  <a:lnTo>
                    <a:pt x="273350" y="18559"/>
                  </a:lnTo>
                  <a:lnTo>
                    <a:pt x="270941" y="30365"/>
                  </a:lnTo>
                  <a:lnTo>
                    <a:pt x="272496" y="39928"/>
                  </a:lnTo>
                  <a:lnTo>
                    <a:pt x="276823" y="48245"/>
                  </a:lnTo>
                  <a:lnTo>
                    <a:pt x="283420" y="54816"/>
                  </a:lnTo>
                  <a:lnTo>
                    <a:pt x="291782" y="59143"/>
                  </a:lnTo>
                  <a:lnTo>
                    <a:pt x="291782" y="72364"/>
                  </a:lnTo>
                  <a:lnTo>
                    <a:pt x="311327" y="72364"/>
                  </a:lnTo>
                  <a:lnTo>
                    <a:pt x="311327" y="59143"/>
                  </a:lnTo>
                  <a:lnTo>
                    <a:pt x="319690" y="54816"/>
                  </a:lnTo>
                  <a:lnTo>
                    <a:pt x="326286" y="48245"/>
                  </a:lnTo>
                  <a:lnTo>
                    <a:pt x="329874" y="41351"/>
                  </a:lnTo>
                  <a:lnTo>
                    <a:pt x="295452" y="41351"/>
                  </a:lnTo>
                  <a:lnTo>
                    <a:pt x="290487" y="36423"/>
                  </a:lnTo>
                  <a:lnTo>
                    <a:pt x="290487" y="24307"/>
                  </a:lnTo>
                  <a:lnTo>
                    <a:pt x="295452" y="19380"/>
                  </a:lnTo>
                  <a:lnTo>
                    <a:pt x="329927" y="19380"/>
                  </a:lnTo>
                  <a:lnTo>
                    <a:pt x="329759" y="18559"/>
                  </a:lnTo>
                  <a:lnTo>
                    <a:pt x="323194" y="8905"/>
                  </a:lnTo>
                  <a:lnTo>
                    <a:pt x="313464" y="2390"/>
                  </a:lnTo>
                  <a:lnTo>
                    <a:pt x="301561" y="0"/>
                  </a:lnTo>
                  <a:close/>
                </a:path>
                <a:path w="603250" h="526414">
                  <a:moveTo>
                    <a:pt x="329927" y="19380"/>
                  </a:moveTo>
                  <a:lnTo>
                    <a:pt x="307657" y="19380"/>
                  </a:lnTo>
                  <a:lnTo>
                    <a:pt x="312623" y="24307"/>
                  </a:lnTo>
                  <a:lnTo>
                    <a:pt x="312623" y="36423"/>
                  </a:lnTo>
                  <a:lnTo>
                    <a:pt x="307657" y="41351"/>
                  </a:lnTo>
                  <a:lnTo>
                    <a:pt x="329874" y="41351"/>
                  </a:lnTo>
                  <a:lnTo>
                    <a:pt x="330614" y="39928"/>
                  </a:lnTo>
                  <a:lnTo>
                    <a:pt x="332168" y="30365"/>
                  </a:lnTo>
                  <a:lnTo>
                    <a:pt x="329927" y="19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35">
              <a:extLst>
                <a:ext uri="{FF2B5EF4-FFF2-40B4-BE49-F238E27FC236}">
                  <a16:creationId xmlns:a16="http://schemas.microsoft.com/office/drawing/2014/main" id="{10FB6070-5CB1-4A4B-B4F7-FB201101862F}"/>
                </a:ext>
              </a:extLst>
            </p:cNvPr>
            <p:cNvSpPr/>
            <p:nvPr/>
          </p:nvSpPr>
          <p:spPr>
            <a:xfrm>
              <a:off x="4257819" y="2580608"/>
              <a:ext cx="269875" cy="267970"/>
            </a:xfrm>
            <a:custGeom>
              <a:avLst/>
              <a:gdLst/>
              <a:ahLst/>
              <a:cxnLst/>
              <a:rect l="l" t="t" r="r" b="b"/>
              <a:pathLst>
                <a:path w="269875" h="267969">
                  <a:moveTo>
                    <a:pt x="35496" y="206756"/>
                  </a:moveTo>
                  <a:lnTo>
                    <a:pt x="30607" y="206756"/>
                  </a:lnTo>
                  <a:lnTo>
                    <a:pt x="18704" y="209146"/>
                  </a:lnTo>
                  <a:lnTo>
                    <a:pt x="8974" y="215661"/>
                  </a:lnTo>
                  <a:lnTo>
                    <a:pt x="2408" y="225315"/>
                  </a:lnTo>
                  <a:lnTo>
                    <a:pt x="0" y="237121"/>
                  </a:lnTo>
                  <a:lnTo>
                    <a:pt x="2408" y="248935"/>
                  </a:lnTo>
                  <a:lnTo>
                    <a:pt x="8974" y="258592"/>
                  </a:lnTo>
                  <a:lnTo>
                    <a:pt x="18704" y="265109"/>
                  </a:lnTo>
                  <a:lnTo>
                    <a:pt x="30607" y="267500"/>
                  </a:lnTo>
                  <a:lnTo>
                    <a:pt x="42509" y="265109"/>
                  </a:lnTo>
                  <a:lnTo>
                    <a:pt x="52239" y="258592"/>
                  </a:lnTo>
                  <a:lnTo>
                    <a:pt x="58805" y="248935"/>
                  </a:lnTo>
                  <a:lnTo>
                    <a:pt x="58974" y="248107"/>
                  </a:lnTo>
                  <a:lnTo>
                    <a:pt x="24498" y="248107"/>
                  </a:lnTo>
                  <a:lnTo>
                    <a:pt x="19532" y="243179"/>
                  </a:lnTo>
                  <a:lnTo>
                    <a:pt x="19532" y="231063"/>
                  </a:lnTo>
                  <a:lnTo>
                    <a:pt x="24498" y="226148"/>
                  </a:lnTo>
                  <a:lnTo>
                    <a:pt x="59287" y="226148"/>
                  </a:lnTo>
                  <a:lnTo>
                    <a:pt x="58013" y="223608"/>
                  </a:lnTo>
                  <a:lnTo>
                    <a:pt x="58356" y="223304"/>
                  </a:lnTo>
                  <a:lnTo>
                    <a:pt x="71824" y="209943"/>
                  </a:lnTo>
                  <a:lnTo>
                    <a:pt x="44234" y="209943"/>
                  </a:lnTo>
                  <a:lnTo>
                    <a:pt x="40119" y="207911"/>
                  </a:lnTo>
                  <a:lnTo>
                    <a:pt x="35496" y="206756"/>
                  </a:lnTo>
                  <a:close/>
                </a:path>
                <a:path w="269875" h="267969">
                  <a:moveTo>
                    <a:pt x="59287" y="226148"/>
                  </a:moveTo>
                  <a:lnTo>
                    <a:pt x="36715" y="226148"/>
                  </a:lnTo>
                  <a:lnTo>
                    <a:pt x="41681" y="231063"/>
                  </a:lnTo>
                  <a:lnTo>
                    <a:pt x="41681" y="243179"/>
                  </a:lnTo>
                  <a:lnTo>
                    <a:pt x="36715" y="248107"/>
                  </a:lnTo>
                  <a:lnTo>
                    <a:pt x="58974" y="248107"/>
                  </a:lnTo>
                  <a:lnTo>
                    <a:pt x="61214" y="237121"/>
                  </a:lnTo>
                  <a:lnTo>
                    <a:pt x="61214" y="232270"/>
                  </a:lnTo>
                  <a:lnTo>
                    <a:pt x="60058" y="227685"/>
                  </a:lnTo>
                  <a:lnTo>
                    <a:pt x="59287" y="226148"/>
                  </a:lnTo>
                  <a:close/>
                </a:path>
                <a:path w="269875" h="267969">
                  <a:moveTo>
                    <a:pt x="265264" y="0"/>
                  </a:moveTo>
                  <a:lnTo>
                    <a:pt x="202374" y="0"/>
                  </a:lnTo>
                  <a:lnTo>
                    <a:pt x="197993" y="4343"/>
                  </a:lnTo>
                  <a:lnTo>
                    <a:pt x="197993" y="15049"/>
                  </a:lnTo>
                  <a:lnTo>
                    <a:pt x="202374" y="19392"/>
                  </a:lnTo>
                  <a:lnTo>
                    <a:pt x="236283" y="19392"/>
                  </a:lnTo>
                  <a:lnTo>
                    <a:pt x="44424" y="209702"/>
                  </a:lnTo>
                  <a:lnTo>
                    <a:pt x="44234" y="209943"/>
                  </a:lnTo>
                  <a:lnTo>
                    <a:pt x="71824" y="209943"/>
                  </a:lnTo>
                  <a:lnTo>
                    <a:pt x="250101" y="33096"/>
                  </a:lnTo>
                  <a:lnTo>
                    <a:pt x="269633" y="33096"/>
                  </a:lnTo>
                  <a:lnTo>
                    <a:pt x="269633" y="4343"/>
                  </a:lnTo>
                  <a:lnTo>
                    <a:pt x="265264" y="0"/>
                  </a:lnTo>
                  <a:close/>
                </a:path>
                <a:path w="269875" h="267969">
                  <a:moveTo>
                    <a:pt x="269633" y="33096"/>
                  </a:moveTo>
                  <a:lnTo>
                    <a:pt x="250101" y="33096"/>
                  </a:lnTo>
                  <a:lnTo>
                    <a:pt x="250101" y="66738"/>
                  </a:lnTo>
                  <a:lnTo>
                    <a:pt x="254469" y="71081"/>
                  </a:lnTo>
                  <a:lnTo>
                    <a:pt x="265264" y="71081"/>
                  </a:lnTo>
                  <a:lnTo>
                    <a:pt x="269633" y="66738"/>
                  </a:lnTo>
                  <a:lnTo>
                    <a:pt x="269633" y="33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36">
              <a:extLst>
                <a:ext uri="{FF2B5EF4-FFF2-40B4-BE49-F238E27FC236}">
                  <a16:creationId xmlns:a16="http://schemas.microsoft.com/office/drawing/2014/main" id="{DE424BDA-2583-1845-9E13-575DCDC56790}"/>
                </a:ext>
              </a:extLst>
            </p:cNvPr>
            <p:cNvSpPr/>
            <p:nvPr/>
          </p:nvSpPr>
          <p:spPr>
            <a:xfrm>
              <a:off x="4256855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37">
              <a:extLst>
                <a:ext uri="{FF2B5EF4-FFF2-40B4-BE49-F238E27FC236}">
                  <a16:creationId xmlns:a16="http://schemas.microsoft.com/office/drawing/2014/main" id="{8CC1F721-FFDC-1847-B5EE-5C7A220F3DAB}"/>
                </a:ext>
              </a:extLst>
            </p:cNvPr>
            <p:cNvSpPr/>
            <p:nvPr/>
          </p:nvSpPr>
          <p:spPr>
            <a:xfrm>
              <a:off x="4361064" y="2579669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38">
              <a:extLst>
                <a:ext uri="{FF2B5EF4-FFF2-40B4-BE49-F238E27FC236}">
                  <a16:creationId xmlns:a16="http://schemas.microsoft.com/office/drawing/2014/main" id="{14A682E0-4059-AC4B-9AB4-B7B223AB9846}"/>
                </a:ext>
              </a:extLst>
            </p:cNvPr>
            <p:cNvSpPr/>
            <p:nvPr/>
          </p:nvSpPr>
          <p:spPr>
            <a:xfrm>
              <a:off x="4256855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17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05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201" y="45008"/>
                  </a:lnTo>
                  <a:lnTo>
                    <a:pt x="45389" y="31305"/>
                  </a:lnTo>
                  <a:lnTo>
                    <a:pt x="59198" y="17614"/>
                  </a:lnTo>
                  <a:lnTo>
                    <a:pt x="31572" y="17614"/>
                  </a:lnTo>
                  <a:lnTo>
                    <a:pt x="13817" y="0"/>
                  </a:lnTo>
                  <a:close/>
                </a:path>
                <a:path w="63500" h="62230">
                  <a:moveTo>
                    <a:pt x="59201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201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14" y="0"/>
                  </a:lnTo>
                  <a:lnTo>
                    <a:pt x="31572" y="17614"/>
                  </a:lnTo>
                  <a:lnTo>
                    <a:pt x="59198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39">
              <a:extLst>
                <a:ext uri="{FF2B5EF4-FFF2-40B4-BE49-F238E27FC236}">
                  <a16:creationId xmlns:a16="http://schemas.microsoft.com/office/drawing/2014/main" id="{FDC987D6-A8A7-1B4F-9094-D6C6B27A29F0}"/>
                </a:ext>
              </a:extLst>
            </p:cNvPr>
            <p:cNvSpPr/>
            <p:nvPr/>
          </p:nvSpPr>
          <p:spPr>
            <a:xfrm>
              <a:off x="4465273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0">
              <a:extLst>
                <a:ext uri="{FF2B5EF4-FFF2-40B4-BE49-F238E27FC236}">
                  <a16:creationId xmlns:a16="http://schemas.microsoft.com/office/drawing/2014/main" id="{B9625790-168F-B746-B781-5E8DEC67DAF2}"/>
                </a:ext>
              </a:extLst>
            </p:cNvPr>
            <p:cNvSpPr/>
            <p:nvPr/>
          </p:nvSpPr>
          <p:spPr>
            <a:xfrm>
              <a:off x="4361064" y="2786423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1">
              <a:extLst>
                <a:ext uri="{FF2B5EF4-FFF2-40B4-BE49-F238E27FC236}">
                  <a16:creationId xmlns:a16="http://schemas.microsoft.com/office/drawing/2014/main" id="{9EB53DFC-4C23-9C41-81B6-1B2466AE9E16}"/>
                </a:ext>
              </a:extLst>
            </p:cNvPr>
            <p:cNvSpPr/>
            <p:nvPr/>
          </p:nvSpPr>
          <p:spPr>
            <a:xfrm>
              <a:off x="4465273" y="2683046"/>
              <a:ext cx="63500" cy="62230"/>
            </a:xfrm>
            <a:custGeom>
              <a:avLst/>
              <a:gdLst/>
              <a:ahLst/>
              <a:cxnLst/>
              <a:rect l="l" t="t" r="r" b="b"/>
              <a:pathLst>
                <a:path w="63500" h="62230">
                  <a:moveTo>
                    <a:pt x="13830" y="0"/>
                  </a:moveTo>
                  <a:lnTo>
                    <a:pt x="7632" y="0"/>
                  </a:lnTo>
                  <a:lnTo>
                    <a:pt x="0" y="7569"/>
                  </a:lnTo>
                  <a:lnTo>
                    <a:pt x="0" y="13703"/>
                  </a:lnTo>
                  <a:lnTo>
                    <a:pt x="17754" y="31318"/>
                  </a:lnTo>
                  <a:lnTo>
                    <a:pt x="0" y="48920"/>
                  </a:lnTo>
                  <a:lnTo>
                    <a:pt x="0" y="55054"/>
                  </a:lnTo>
                  <a:lnTo>
                    <a:pt x="5727" y="60731"/>
                  </a:lnTo>
                  <a:lnTo>
                    <a:pt x="8229" y="61683"/>
                  </a:lnTo>
                  <a:lnTo>
                    <a:pt x="13220" y="61683"/>
                  </a:lnTo>
                  <a:lnTo>
                    <a:pt x="15735" y="60731"/>
                  </a:lnTo>
                  <a:lnTo>
                    <a:pt x="31572" y="45008"/>
                  </a:lnTo>
                  <a:lnTo>
                    <a:pt x="59198" y="45008"/>
                  </a:lnTo>
                  <a:lnTo>
                    <a:pt x="45389" y="31318"/>
                  </a:lnTo>
                  <a:lnTo>
                    <a:pt x="59201" y="17614"/>
                  </a:lnTo>
                  <a:lnTo>
                    <a:pt x="31572" y="17614"/>
                  </a:lnTo>
                  <a:lnTo>
                    <a:pt x="13830" y="0"/>
                  </a:lnTo>
                  <a:close/>
                </a:path>
                <a:path w="63500" h="62230">
                  <a:moveTo>
                    <a:pt x="59198" y="45008"/>
                  </a:moveTo>
                  <a:lnTo>
                    <a:pt x="31572" y="45008"/>
                  </a:lnTo>
                  <a:lnTo>
                    <a:pt x="47409" y="60731"/>
                  </a:lnTo>
                  <a:lnTo>
                    <a:pt x="49923" y="61683"/>
                  </a:lnTo>
                  <a:lnTo>
                    <a:pt x="54914" y="61683"/>
                  </a:lnTo>
                  <a:lnTo>
                    <a:pt x="57416" y="60731"/>
                  </a:lnTo>
                  <a:lnTo>
                    <a:pt x="63144" y="55054"/>
                  </a:lnTo>
                  <a:lnTo>
                    <a:pt x="63144" y="48920"/>
                  </a:lnTo>
                  <a:lnTo>
                    <a:pt x="59198" y="45008"/>
                  </a:lnTo>
                  <a:close/>
                </a:path>
                <a:path w="63500" h="62230">
                  <a:moveTo>
                    <a:pt x="55511" y="0"/>
                  </a:moveTo>
                  <a:lnTo>
                    <a:pt x="49326" y="0"/>
                  </a:lnTo>
                  <a:lnTo>
                    <a:pt x="31572" y="17614"/>
                  </a:lnTo>
                  <a:lnTo>
                    <a:pt x="59201" y="17614"/>
                  </a:lnTo>
                  <a:lnTo>
                    <a:pt x="63144" y="13703"/>
                  </a:lnTo>
                  <a:lnTo>
                    <a:pt x="63144" y="7569"/>
                  </a:lnTo>
                  <a:lnTo>
                    <a:pt x="55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43C4146-E958-1049-9550-C5BC2D5B3BBB}"/>
              </a:ext>
            </a:extLst>
          </p:cNvPr>
          <p:cNvGrpSpPr/>
          <p:nvPr/>
        </p:nvGrpSpPr>
        <p:grpSpPr>
          <a:xfrm>
            <a:off x="5710787" y="2154510"/>
            <a:ext cx="756056" cy="756056"/>
            <a:chOff x="5420535" y="2240279"/>
            <a:chExt cx="878205" cy="878205"/>
          </a:xfrm>
        </p:grpSpPr>
        <p:sp>
          <p:nvSpPr>
            <p:cNvPr id="51" name="object 9">
              <a:extLst>
                <a:ext uri="{FF2B5EF4-FFF2-40B4-BE49-F238E27FC236}">
                  <a16:creationId xmlns:a16="http://schemas.microsoft.com/office/drawing/2014/main" id="{0A985208-D8BE-CA4A-9155-5BF900CBA7BF}"/>
                </a:ext>
              </a:extLst>
            </p:cNvPr>
            <p:cNvSpPr/>
            <p:nvPr/>
          </p:nvSpPr>
          <p:spPr>
            <a:xfrm>
              <a:off x="5420535" y="2240279"/>
              <a:ext cx="878205" cy="878205"/>
            </a:xfrm>
            <a:custGeom>
              <a:avLst/>
              <a:gdLst/>
              <a:ahLst/>
              <a:cxnLst/>
              <a:rect l="l" t="t" r="r" b="b"/>
              <a:pathLst>
                <a:path w="878204" h="878205">
                  <a:moveTo>
                    <a:pt x="438912" y="0"/>
                  </a:moveTo>
                  <a:lnTo>
                    <a:pt x="391087" y="2575"/>
                  </a:lnTo>
                  <a:lnTo>
                    <a:pt x="344754" y="10123"/>
                  </a:lnTo>
                  <a:lnTo>
                    <a:pt x="300181" y="22375"/>
                  </a:lnTo>
                  <a:lnTo>
                    <a:pt x="257635" y="39065"/>
                  </a:lnTo>
                  <a:lnTo>
                    <a:pt x="217384" y="59924"/>
                  </a:lnTo>
                  <a:lnTo>
                    <a:pt x="179696" y="84684"/>
                  </a:lnTo>
                  <a:lnTo>
                    <a:pt x="144838" y="113078"/>
                  </a:lnTo>
                  <a:lnTo>
                    <a:pt x="113078" y="144838"/>
                  </a:lnTo>
                  <a:lnTo>
                    <a:pt x="84684" y="179696"/>
                  </a:lnTo>
                  <a:lnTo>
                    <a:pt x="59924" y="217384"/>
                  </a:lnTo>
                  <a:lnTo>
                    <a:pt x="39065" y="257635"/>
                  </a:lnTo>
                  <a:lnTo>
                    <a:pt x="22375" y="300181"/>
                  </a:lnTo>
                  <a:lnTo>
                    <a:pt x="10123" y="344754"/>
                  </a:lnTo>
                  <a:lnTo>
                    <a:pt x="2575" y="391087"/>
                  </a:lnTo>
                  <a:lnTo>
                    <a:pt x="0" y="438912"/>
                  </a:lnTo>
                  <a:lnTo>
                    <a:pt x="2575" y="486736"/>
                  </a:lnTo>
                  <a:lnTo>
                    <a:pt x="10123" y="533069"/>
                  </a:lnTo>
                  <a:lnTo>
                    <a:pt x="22375" y="577642"/>
                  </a:lnTo>
                  <a:lnTo>
                    <a:pt x="39065" y="620188"/>
                  </a:lnTo>
                  <a:lnTo>
                    <a:pt x="59924" y="660439"/>
                  </a:lnTo>
                  <a:lnTo>
                    <a:pt x="84684" y="698127"/>
                  </a:lnTo>
                  <a:lnTo>
                    <a:pt x="113078" y="732985"/>
                  </a:lnTo>
                  <a:lnTo>
                    <a:pt x="144838" y="764745"/>
                  </a:lnTo>
                  <a:lnTo>
                    <a:pt x="179696" y="793139"/>
                  </a:lnTo>
                  <a:lnTo>
                    <a:pt x="217384" y="817899"/>
                  </a:lnTo>
                  <a:lnTo>
                    <a:pt x="257635" y="838758"/>
                  </a:lnTo>
                  <a:lnTo>
                    <a:pt x="300181" y="855448"/>
                  </a:lnTo>
                  <a:lnTo>
                    <a:pt x="344754" y="867700"/>
                  </a:lnTo>
                  <a:lnTo>
                    <a:pt x="391087" y="875248"/>
                  </a:lnTo>
                  <a:lnTo>
                    <a:pt x="438912" y="877824"/>
                  </a:lnTo>
                  <a:lnTo>
                    <a:pt x="486736" y="875248"/>
                  </a:lnTo>
                  <a:lnTo>
                    <a:pt x="533069" y="867700"/>
                  </a:lnTo>
                  <a:lnTo>
                    <a:pt x="577642" y="855448"/>
                  </a:lnTo>
                  <a:lnTo>
                    <a:pt x="620188" y="838758"/>
                  </a:lnTo>
                  <a:lnTo>
                    <a:pt x="660439" y="817899"/>
                  </a:lnTo>
                  <a:lnTo>
                    <a:pt x="698127" y="793139"/>
                  </a:lnTo>
                  <a:lnTo>
                    <a:pt x="732985" y="764745"/>
                  </a:lnTo>
                  <a:lnTo>
                    <a:pt x="764745" y="732985"/>
                  </a:lnTo>
                  <a:lnTo>
                    <a:pt x="793139" y="698127"/>
                  </a:lnTo>
                  <a:lnTo>
                    <a:pt x="817899" y="660439"/>
                  </a:lnTo>
                  <a:lnTo>
                    <a:pt x="838758" y="620188"/>
                  </a:lnTo>
                  <a:lnTo>
                    <a:pt x="855448" y="577642"/>
                  </a:lnTo>
                  <a:lnTo>
                    <a:pt x="867700" y="533069"/>
                  </a:lnTo>
                  <a:lnTo>
                    <a:pt x="875248" y="486736"/>
                  </a:lnTo>
                  <a:lnTo>
                    <a:pt x="877824" y="438912"/>
                  </a:lnTo>
                  <a:lnTo>
                    <a:pt x="875248" y="391087"/>
                  </a:lnTo>
                  <a:lnTo>
                    <a:pt x="867700" y="344754"/>
                  </a:lnTo>
                  <a:lnTo>
                    <a:pt x="855448" y="300181"/>
                  </a:lnTo>
                  <a:lnTo>
                    <a:pt x="838758" y="257635"/>
                  </a:lnTo>
                  <a:lnTo>
                    <a:pt x="817899" y="217384"/>
                  </a:lnTo>
                  <a:lnTo>
                    <a:pt x="793139" y="179696"/>
                  </a:lnTo>
                  <a:lnTo>
                    <a:pt x="764745" y="144838"/>
                  </a:lnTo>
                  <a:lnTo>
                    <a:pt x="732985" y="113078"/>
                  </a:lnTo>
                  <a:lnTo>
                    <a:pt x="698127" y="84684"/>
                  </a:lnTo>
                  <a:lnTo>
                    <a:pt x="660439" y="59924"/>
                  </a:lnTo>
                  <a:lnTo>
                    <a:pt x="620188" y="39065"/>
                  </a:lnTo>
                  <a:lnTo>
                    <a:pt x="577642" y="22375"/>
                  </a:lnTo>
                  <a:lnTo>
                    <a:pt x="533069" y="10123"/>
                  </a:lnTo>
                  <a:lnTo>
                    <a:pt x="486736" y="2575"/>
                  </a:lnTo>
                  <a:lnTo>
                    <a:pt x="438912" y="0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42">
              <a:extLst>
                <a:ext uri="{FF2B5EF4-FFF2-40B4-BE49-F238E27FC236}">
                  <a16:creationId xmlns:a16="http://schemas.microsoft.com/office/drawing/2014/main" id="{EE0E8215-DFB7-3649-A6C2-F11AFBFF4BC3}"/>
                </a:ext>
              </a:extLst>
            </p:cNvPr>
            <p:cNvSpPr/>
            <p:nvPr/>
          </p:nvSpPr>
          <p:spPr>
            <a:xfrm>
              <a:off x="5986997" y="2809050"/>
              <a:ext cx="89890" cy="8989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43">
              <a:extLst>
                <a:ext uri="{FF2B5EF4-FFF2-40B4-BE49-F238E27FC236}">
                  <a16:creationId xmlns:a16="http://schemas.microsoft.com/office/drawing/2014/main" id="{A8A9F797-C672-D340-A3C0-AB7F5245E120}"/>
                </a:ext>
              </a:extLst>
            </p:cNvPr>
            <p:cNvSpPr/>
            <p:nvPr/>
          </p:nvSpPr>
          <p:spPr>
            <a:xfrm>
              <a:off x="5735294" y="2512060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44">
              <a:extLst>
                <a:ext uri="{FF2B5EF4-FFF2-40B4-BE49-F238E27FC236}">
                  <a16:creationId xmlns:a16="http://schemas.microsoft.com/office/drawing/2014/main" id="{76FF283E-7AFB-7B45-93DD-D88AA05C4AC0}"/>
                </a:ext>
              </a:extLst>
            </p:cNvPr>
            <p:cNvSpPr/>
            <p:nvPr/>
          </p:nvSpPr>
          <p:spPr>
            <a:xfrm>
              <a:off x="5735294" y="2449829"/>
              <a:ext cx="18415" cy="53340"/>
            </a:xfrm>
            <a:custGeom>
              <a:avLst/>
              <a:gdLst/>
              <a:ahLst/>
              <a:cxnLst/>
              <a:rect l="l" t="t" r="r" b="b"/>
              <a:pathLst>
                <a:path w="18414" h="53339">
                  <a:moveTo>
                    <a:pt x="0" y="53339"/>
                  </a:moveTo>
                  <a:lnTo>
                    <a:pt x="17995" y="53339"/>
                  </a:lnTo>
                  <a:lnTo>
                    <a:pt x="17995" y="0"/>
                  </a:lnTo>
                  <a:lnTo>
                    <a:pt x="0" y="0"/>
                  </a:lnTo>
                  <a:lnTo>
                    <a:pt x="0" y="53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45">
              <a:extLst>
                <a:ext uri="{FF2B5EF4-FFF2-40B4-BE49-F238E27FC236}">
                  <a16:creationId xmlns:a16="http://schemas.microsoft.com/office/drawing/2014/main" id="{5E98A0C6-D990-6448-BCDE-0FD2370E93FB}"/>
                </a:ext>
              </a:extLst>
            </p:cNvPr>
            <p:cNvSpPr/>
            <p:nvPr/>
          </p:nvSpPr>
          <p:spPr>
            <a:xfrm>
              <a:off x="5735294" y="2440939"/>
              <a:ext cx="107950" cy="0"/>
            </a:xfrm>
            <a:custGeom>
              <a:avLst/>
              <a:gdLst/>
              <a:ahLst/>
              <a:cxnLst/>
              <a:rect l="l" t="t" r="r" b="b"/>
              <a:pathLst>
                <a:path w="107950">
                  <a:moveTo>
                    <a:pt x="0" y="0"/>
                  </a:moveTo>
                  <a:lnTo>
                    <a:pt x="107873" y="0"/>
                  </a:lnTo>
                </a:path>
              </a:pathLst>
            </a:custGeom>
            <a:ln w="177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46">
              <a:extLst>
                <a:ext uri="{FF2B5EF4-FFF2-40B4-BE49-F238E27FC236}">
                  <a16:creationId xmlns:a16="http://schemas.microsoft.com/office/drawing/2014/main" id="{57346E41-669F-F04C-95D4-5F91EE52F709}"/>
                </a:ext>
              </a:extLst>
            </p:cNvPr>
            <p:cNvSpPr/>
            <p:nvPr/>
          </p:nvSpPr>
          <p:spPr>
            <a:xfrm>
              <a:off x="5825197" y="2449487"/>
              <a:ext cx="18415" cy="53975"/>
            </a:xfrm>
            <a:custGeom>
              <a:avLst/>
              <a:gdLst/>
              <a:ahLst/>
              <a:cxnLst/>
              <a:rect l="l" t="t" r="r" b="b"/>
              <a:pathLst>
                <a:path w="18414" h="53975">
                  <a:moveTo>
                    <a:pt x="17970" y="0"/>
                  </a:moveTo>
                  <a:lnTo>
                    <a:pt x="0" y="0"/>
                  </a:lnTo>
                  <a:lnTo>
                    <a:pt x="0" y="53936"/>
                  </a:lnTo>
                  <a:lnTo>
                    <a:pt x="17970" y="53936"/>
                  </a:lnTo>
                  <a:lnTo>
                    <a:pt x="1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47">
              <a:extLst>
                <a:ext uri="{FF2B5EF4-FFF2-40B4-BE49-F238E27FC236}">
                  <a16:creationId xmlns:a16="http://schemas.microsoft.com/office/drawing/2014/main" id="{E4648739-6EF3-F54A-A40E-5AEDBE77533D}"/>
                </a:ext>
              </a:extLst>
            </p:cNvPr>
            <p:cNvSpPr/>
            <p:nvPr/>
          </p:nvSpPr>
          <p:spPr>
            <a:xfrm>
              <a:off x="5861151" y="2440495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48">
              <a:extLst>
                <a:ext uri="{FF2B5EF4-FFF2-40B4-BE49-F238E27FC236}">
                  <a16:creationId xmlns:a16="http://schemas.microsoft.com/office/drawing/2014/main" id="{80D1B897-32F8-624F-8488-A82B53705D72}"/>
                </a:ext>
              </a:extLst>
            </p:cNvPr>
            <p:cNvSpPr/>
            <p:nvPr/>
          </p:nvSpPr>
          <p:spPr>
            <a:xfrm>
              <a:off x="5861151" y="2476449"/>
              <a:ext cx="144145" cy="0"/>
            </a:xfrm>
            <a:custGeom>
              <a:avLst/>
              <a:gdLst/>
              <a:ahLst/>
              <a:cxnLst/>
              <a:rect l="l" t="t" r="r" b="b"/>
              <a:pathLst>
                <a:path w="144145">
                  <a:moveTo>
                    <a:pt x="0" y="0"/>
                  </a:moveTo>
                  <a:lnTo>
                    <a:pt x="143827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49">
              <a:extLst>
                <a:ext uri="{FF2B5EF4-FFF2-40B4-BE49-F238E27FC236}">
                  <a16:creationId xmlns:a16="http://schemas.microsoft.com/office/drawing/2014/main" id="{B46B9317-F371-5D4D-B411-85E848690E9D}"/>
                </a:ext>
              </a:extLst>
            </p:cNvPr>
            <p:cNvSpPr/>
            <p:nvPr/>
          </p:nvSpPr>
          <p:spPr>
            <a:xfrm>
              <a:off x="5861151" y="2512415"/>
              <a:ext cx="108585" cy="0"/>
            </a:xfrm>
            <a:custGeom>
              <a:avLst/>
              <a:gdLst/>
              <a:ahLst/>
              <a:cxnLst/>
              <a:rect l="l" t="t" r="r" b="b"/>
              <a:pathLst>
                <a:path w="108585">
                  <a:moveTo>
                    <a:pt x="0" y="0"/>
                  </a:moveTo>
                  <a:lnTo>
                    <a:pt x="108064" y="0"/>
                  </a:lnTo>
                </a:path>
              </a:pathLst>
            </a:custGeom>
            <a:ln w="179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50">
              <a:extLst>
                <a:ext uri="{FF2B5EF4-FFF2-40B4-BE49-F238E27FC236}">
                  <a16:creationId xmlns:a16="http://schemas.microsoft.com/office/drawing/2014/main" id="{A139EA08-ADE6-D74F-9425-0808DC8A9539}"/>
                </a:ext>
              </a:extLst>
            </p:cNvPr>
            <p:cNvSpPr/>
            <p:nvPr/>
          </p:nvSpPr>
          <p:spPr>
            <a:xfrm>
              <a:off x="5573496" y="2396613"/>
              <a:ext cx="557530" cy="556260"/>
            </a:xfrm>
            <a:custGeom>
              <a:avLst/>
              <a:gdLst/>
              <a:ahLst/>
              <a:cxnLst/>
              <a:rect l="l" t="t" r="r" b="b"/>
              <a:pathLst>
                <a:path w="557529" h="556260">
                  <a:moveTo>
                    <a:pt x="467436" y="0"/>
                  </a:moveTo>
                  <a:lnTo>
                    <a:pt x="125844" y="0"/>
                  </a:lnTo>
                  <a:lnTo>
                    <a:pt x="125844" y="45719"/>
                  </a:lnTo>
                  <a:lnTo>
                    <a:pt x="89142" y="73659"/>
                  </a:lnTo>
                  <a:lnTo>
                    <a:pt x="58171" y="107949"/>
                  </a:lnTo>
                  <a:lnTo>
                    <a:pt x="33351" y="146049"/>
                  </a:lnTo>
                  <a:lnTo>
                    <a:pt x="15103" y="187959"/>
                  </a:lnTo>
                  <a:lnTo>
                    <a:pt x="3845" y="231139"/>
                  </a:lnTo>
                  <a:lnTo>
                    <a:pt x="0" y="278129"/>
                  </a:lnTo>
                  <a:lnTo>
                    <a:pt x="3855" y="323849"/>
                  </a:lnTo>
                  <a:lnTo>
                    <a:pt x="15184" y="368299"/>
                  </a:lnTo>
                  <a:lnTo>
                    <a:pt x="33630" y="410209"/>
                  </a:lnTo>
                  <a:lnTo>
                    <a:pt x="58839" y="449579"/>
                  </a:lnTo>
                  <a:lnTo>
                    <a:pt x="10083" y="497839"/>
                  </a:lnTo>
                  <a:lnTo>
                    <a:pt x="5765" y="502919"/>
                  </a:lnTo>
                  <a:lnTo>
                    <a:pt x="2603" y="509269"/>
                  </a:lnTo>
                  <a:lnTo>
                    <a:pt x="661" y="515619"/>
                  </a:lnTo>
                  <a:lnTo>
                    <a:pt x="0" y="521969"/>
                  </a:lnTo>
                  <a:lnTo>
                    <a:pt x="2709" y="535939"/>
                  </a:lnTo>
                  <a:lnTo>
                    <a:pt x="10093" y="547369"/>
                  </a:lnTo>
                  <a:lnTo>
                    <a:pt x="21034" y="553719"/>
                  </a:lnTo>
                  <a:lnTo>
                    <a:pt x="34417" y="556259"/>
                  </a:lnTo>
                  <a:lnTo>
                    <a:pt x="41183" y="556259"/>
                  </a:lnTo>
                  <a:lnTo>
                    <a:pt x="47593" y="553719"/>
                  </a:lnTo>
                  <a:lnTo>
                    <a:pt x="53497" y="551179"/>
                  </a:lnTo>
                  <a:lnTo>
                    <a:pt x="58750" y="547369"/>
                  </a:lnTo>
                  <a:lnTo>
                    <a:pt x="67501" y="538479"/>
                  </a:lnTo>
                  <a:lnTo>
                    <a:pt x="25349" y="538479"/>
                  </a:lnTo>
                  <a:lnTo>
                    <a:pt x="17983" y="532129"/>
                  </a:lnTo>
                  <a:lnTo>
                    <a:pt x="17983" y="518159"/>
                  </a:lnTo>
                  <a:lnTo>
                    <a:pt x="19685" y="514349"/>
                  </a:lnTo>
                  <a:lnTo>
                    <a:pt x="97203" y="436879"/>
                  </a:lnTo>
                  <a:lnTo>
                    <a:pt x="71767" y="436879"/>
                  </a:lnTo>
                  <a:lnTo>
                    <a:pt x="48758" y="401319"/>
                  </a:lnTo>
                  <a:lnTo>
                    <a:pt x="31892" y="361949"/>
                  </a:lnTo>
                  <a:lnTo>
                    <a:pt x="21518" y="321309"/>
                  </a:lnTo>
                  <a:lnTo>
                    <a:pt x="17983" y="278129"/>
                  </a:lnTo>
                  <a:lnTo>
                    <a:pt x="22689" y="228599"/>
                  </a:lnTo>
                  <a:lnTo>
                    <a:pt x="36415" y="181609"/>
                  </a:lnTo>
                  <a:lnTo>
                    <a:pt x="58574" y="138429"/>
                  </a:lnTo>
                  <a:lnTo>
                    <a:pt x="88579" y="100329"/>
                  </a:lnTo>
                  <a:lnTo>
                    <a:pt x="125844" y="67309"/>
                  </a:lnTo>
                  <a:lnTo>
                    <a:pt x="143827" y="67309"/>
                  </a:lnTo>
                  <a:lnTo>
                    <a:pt x="143827" y="17779"/>
                  </a:lnTo>
                  <a:lnTo>
                    <a:pt x="467436" y="17779"/>
                  </a:lnTo>
                  <a:lnTo>
                    <a:pt x="467436" y="0"/>
                  </a:lnTo>
                  <a:close/>
                </a:path>
                <a:path w="557529" h="556260">
                  <a:moveTo>
                    <a:pt x="287655" y="497839"/>
                  </a:moveTo>
                  <a:lnTo>
                    <a:pt x="107505" y="497839"/>
                  </a:lnTo>
                  <a:lnTo>
                    <a:pt x="146084" y="523239"/>
                  </a:lnTo>
                  <a:lnTo>
                    <a:pt x="188117" y="542289"/>
                  </a:lnTo>
                  <a:lnTo>
                    <a:pt x="232633" y="552449"/>
                  </a:lnTo>
                  <a:lnTo>
                    <a:pt x="278663" y="556259"/>
                  </a:lnTo>
                  <a:lnTo>
                    <a:pt x="308298" y="554989"/>
                  </a:lnTo>
                  <a:lnTo>
                    <a:pt x="337277" y="551179"/>
                  </a:lnTo>
                  <a:lnTo>
                    <a:pt x="365517" y="543559"/>
                  </a:lnTo>
                  <a:lnTo>
                    <a:pt x="377704" y="538479"/>
                  </a:lnTo>
                  <a:lnTo>
                    <a:pt x="260617" y="538479"/>
                  </a:lnTo>
                  <a:lnTo>
                    <a:pt x="233718" y="534669"/>
                  </a:lnTo>
                  <a:lnTo>
                    <a:pt x="233718" y="530859"/>
                  </a:lnTo>
                  <a:lnTo>
                    <a:pt x="215734" y="530859"/>
                  </a:lnTo>
                  <a:lnTo>
                    <a:pt x="188606" y="523239"/>
                  </a:lnTo>
                  <a:lnTo>
                    <a:pt x="179781" y="519429"/>
                  </a:lnTo>
                  <a:lnTo>
                    <a:pt x="179781" y="510539"/>
                  </a:lnTo>
                  <a:lnTo>
                    <a:pt x="161810" y="510539"/>
                  </a:lnTo>
                  <a:lnTo>
                    <a:pt x="151739" y="505459"/>
                  </a:lnTo>
                  <a:lnTo>
                    <a:pt x="146850" y="502919"/>
                  </a:lnTo>
                  <a:lnTo>
                    <a:pt x="287655" y="502919"/>
                  </a:lnTo>
                  <a:lnTo>
                    <a:pt x="287655" y="497839"/>
                  </a:lnTo>
                  <a:close/>
                </a:path>
                <a:path w="557529" h="556260">
                  <a:moveTo>
                    <a:pt x="449791" y="533399"/>
                  </a:moveTo>
                  <a:lnTo>
                    <a:pt x="420662" y="533399"/>
                  </a:lnTo>
                  <a:lnTo>
                    <a:pt x="424383" y="534669"/>
                  </a:lnTo>
                  <a:lnTo>
                    <a:pt x="432231" y="537209"/>
                  </a:lnTo>
                  <a:lnTo>
                    <a:pt x="436092" y="556259"/>
                  </a:lnTo>
                  <a:lnTo>
                    <a:pt x="480809" y="556259"/>
                  </a:lnTo>
                  <a:lnTo>
                    <a:pt x="484400" y="538479"/>
                  </a:lnTo>
                  <a:lnTo>
                    <a:pt x="450837" y="538479"/>
                  </a:lnTo>
                  <a:lnTo>
                    <a:pt x="449791" y="533399"/>
                  </a:lnTo>
                  <a:close/>
                </a:path>
                <a:path w="557529" h="556260">
                  <a:moveTo>
                    <a:pt x="449530" y="532129"/>
                  </a:moveTo>
                  <a:lnTo>
                    <a:pt x="392938" y="532129"/>
                  </a:lnTo>
                  <a:lnTo>
                    <a:pt x="404329" y="543559"/>
                  </a:lnTo>
                  <a:lnTo>
                    <a:pt x="420662" y="533399"/>
                  </a:lnTo>
                  <a:lnTo>
                    <a:pt x="449791" y="533399"/>
                  </a:lnTo>
                  <a:lnTo>
                    <a:pt x="449530" y="532129"/>
                  </a:lnTo>
                  <a:close/>
                </a:path>
                <a:path w="557529" h="556260">
                  <a:moveTo>
                    <a:pt x="522678" y="533399"/>
                  </a:moveTo>
                  <a:lnTo>
                    <a:pt x="496227" y="533399"/>
                  </a:lnTo>
                  <a:lnTo>
                    <a:pt x="512559" y="543559"/>
                  </a:lnTo>
                  <a:lnTo>
                    <a:pt x="522678" y="533399"/>
                  </a:lnTo>
                  <a:close/>
                </a:path>
                <a:path w="557529" h="556260">
                  <a:moveTo>
                    <a:pt x="146979" y="412749"/>
                  </a:moveTo>
                  <a:lnTo>
                    <a:pt x="121348" y="412749"/>
                  </a:lnTo>
                  <a:lnTo>
                    <a:pt x="144602" y="435609"/>
                  </a:lnTo>
                  <a:lnTo>
                    <a:pt x="46037" y="534669"/>
                  </a:lnTo>
                  <a:lnTo>
                    <a:pt x="42964" y="537209"/>
                  </a:lnTo>
                  <a:lnTo>
                    <a:pt x="38747" y="538479"/>
                  </a:lnTo>
                  <a:lnTo>
                    <a:pt x="67501" y="538479"/>
                  </a:lnTo>
                  <a:lnTo>
                    <a:pt x="107505" y="497839"/>
                  </a:lnTo>
                  <a:lnTo>
                    <a:pt x="287655" y="497839"/>
                  </a:lnTo>
                  <a:lnTo>
                    <a:pt x="300439" y="485139"/>
                  </a:lnTo>
                  <a:lnTo>
                    <a:pt x="120586" y="485139"/>
                  </a:lnTo>
                  <a:lnTo>
                    <a:pt x="157314" y="448309"/>
                  </a:lnTo>
                  <a:lnTo>
                    <a:pt x="182421" y="448309"/>
                  </a:lnTo>
                  <a:lnTo>
                    <a:pt x="170014" y="435609"/>
                  </a:lnTo>
                  <a:lnTo>
                    <a:pt x="182333" y="422909"/>
                  </a:lnTo>
                  <a:lnTo>
                    <a:pt x="157314" y="422909"/>
                  </a:lnTo>
                  <a:lnTo>
                    <a:pt x="146979" y="412749"/>
                  </a:lnTo>
                  <a:close/>
                </a:path>
                <a:path w="557529" h="556260">
                  <a:moveTo>
                    <a:pt x="287655" y="502919"/>
                  </a:moveTo>
                  <a:lnTo>
                    <a:pt x="269671" y="502919"/>
                  </a:lnTo>
                  <a:lnTo>
                    <a:pt x="269671" y="538479"/>
                  </a:lnTo>
                  <a:lnTo>
                    <a:pt x="287655" y="538479"/>
                  </a:lnTo>
                  <a:lnTo>
                    <a:pt x="287655" y="502919"/>
                  </a:lnTo>
                  <a:close/>
                </a:path>
                <a:path w="557529" h="556260">
                  <a:moveTo>
                    <a:pt x="341591" y="467359"/>
                  </a:moveTo>
                  <a:lnTo>
                    <a:pt x="323608" y="467359"/>
                  </a:lnTo>
                  <a:lnTo>
                    <a:pt x="323608" y="534669"/>
                  </a:lnTo>
                  <a:lnTo>
                    <a:pt x="296741" y="538479"/>
                  </a:lnTo>
                  <a:lnTo>
                    <a:pt x="377704" y="538479"/>
                  </a:lnTo>
                  <a:lnTo>
                    <a:pt x="392938" y="532129"/>
                  </a:lnTo>
                  <a:lnTo>
                    <a:pt x="449530" y="532129"/>
                  </a:lnTo>
                  <a:lnTo>
                    <a:pt x="449268" y="530859"/>
                  </a:lnTo>
                  <a:lnTo>
                    <a:pt x="341591" y="530859"/>
                  </a:lnTo>
                  <a:lnTo>
                    <a:pt x="341591" y="467359"/>
                  </a:lnTo>
                  <a:close/>
                </a:path>
                <a:path w="557529" h="556260">
                  <a:moveTo>
                    <a:pt x="496951" y="511809"/>
                  </a:moveTo>
                  <a:lnTo>
                    <a:pt x="486676" y="518159"/>
                  </a:lnTo>
                  <a:lnTo>
                    <a:pt x="480834" y="520699"/>
                  </a:lnTo>
                  <a:lnTo>
                    <a:pt x="469188" y="523239"/>
                  </a:lnTo>
                  <a:lnTo>
                    <a:pt x="466064" y="538479"/>
                  </a:lnTo>
                  <a:lnTo>
                    <a:pt x="484400" y="538479"/>
                  </a:lnTo>
                  <a:lnTo>
                    <a:pt x="484657" y="537209"/>
                  </a:lnTo>
                  <a:lnTo>
                    <a:pt x="492506" y="534669"/>
                  </a:lnTo>
                  <a:lnTo>
                    <a:pt x="496227" y="533399"/>
                  </a:lnTo>
                  <a:lnTo>
                    <a:pt x="522678" y="533399"/>
                  </a:lnTo>
                  <a:lnTo>
                    <a:pt x="535327" y="520699"/>
                  </a:lnTo>
                  <a:lnTo>
                    <a:pt x="510273" y="520699"/>
                  </a:lnTo>
                  <a:lnTo>
                    <a:pt x="496951" y="511809"/>
                  </a:lnTo>
                  <a:close/>
                </a:path>
                <a:path w="557529" h="556260">
                  <a:moveTo>
                    <a:pt x="233718" y="502919"/>
                  </a:moveTo>
                  <a:lnTo>
                    <a:pt x="215734" y="502919"/>
                  </a:lnTo>
                  <a:lnTo>
                    <a:pt x="215734" y="530859"/>
                  </a:lnTo>
                  <a:lnTo>
                    <a:pt x="233718" y="530859"/>
                  </a:lnTo>
                  <a:lnTo>
                    <a:pt x="233718" y="502919"/>
                  </a:lnTo>
                  <a:close/>
                </a:path>
                <a:path w="557529" h="556260">
                  <a:moveTo>
                    <a:pt x="385400" y="467359"/>
                  </a:moveTo>
                  <a:lnTo>
                    <a:pt x="359562" y="467359"/>
                  </a:lnTo>
                  <a:lnTo>
                    <a:pt x="359562" y="480059"/>
                  </a:lnTo>
                  <a:lnTo>
                    <a:pt x="378815" y="483869"/>
                  </a:lnTo>
                  <a:lnTo>
                    <a:pt x="380136" y="487679"/>
                  </a:lnTo>
                  <a:lnTo>
                    <a:pt x="381736" y="491489"/>
                  </a:lnTo>
                  <a:lnTo>
                    <a:pt x="383603" y="495299"/>
                  </a:lnTo>
                  <a:lnTo>
                    <a:pt x="372719" y="511809"/>
                  </a:lnTo>
                  <a:lnTo>
                    <a:pt x="379336" y="518159"/>
                  </a:lnTo>
                  <a:lnTo>
                    <a:pt x="360664" y="525779"/>
                  </a:lnTo>
                  <a:lnTo>
                    <a:pt x="341591" y="530859"/>
                  </a:lnTo>
                  <a:lnTo>
                    <a:pt x="449268" y="530859"/>
                  </a:lnTo>
                  <a:lnTo>
                    <a:pt x="447700" y="523239"/>
                  </a:lnTo>
                  <a:lnTo>
                    <a:pt x="436079" y="520699"/>
                  </a:lnTo>
                  <a:lnTo>
                    <a:pt x="406628" y="520699"/>
                  </a:lnTo>
                  <a:lnTo>
                    <a:pt x="395859" y="509269"/>
                  </a:lnTo>
                  <a:lnTo>
                    <a:pt x="404749" y="496569"/>
                  </a:lnTo>
                  <a:lnTo>
                    <a:pt x="398627" y="486409"/>
                  </a:lnTo>
                  <a:lnTo>
                    <a:pt x="396201" y="480059"/>
                  </a:lnTo>
                  <a:lnTo>
                    <a:pt x="394627" y="473709"/>
                  </a:lnTo>
                  <a:lnTo>
                    <a:pt x="393255" y="468629"/>
                  </a:lnTo>
                  <a:lnTo>
                    <a:pt x="385400" y="467359"/>
                  </a:lnTo>
                  <a:close/>
                </a:path>
                <a:path w="557529" h="556260">
                  <a:moveTo>
                    <a:pt x="419938" y="511809"/>
                  </a:moveTo>
                  <a:lnTo>
                    <a:pt x="406628" y="520699"/>
                  </a:lnTo>
                  <a:lnTo>
                    <a:pt x="436079" y="520699"/>
                  </a:lnTo>
                  <a:lnTo>
                    <a:pt x="430225" y="518159"/>
                  </a:lnTo>
                  <a:lnTo>
                    <a:pt x="419938" y="511809"/>
                  </a:lnTo>
                  <a:close/>
                </a:path>
                <a:path w="557529" h="556260">
                  <a:moveTo>
                    <a:pt x="535312" y="394969"/>
                  </a:moveTo>
                  <a:lnTo>
                    <a:pt x="510273" y="394969"/>
                  </a:lnTo>
                  <a:lnTo>
                    <a:pt x="521030" y="406399"/>
                  </a:lnTo>
                  <a:lnTo>
                    <a:pt x="512140" y="419099"/>
                  </a:lnTo>
                  <a:lnTo>
                    <a:pt x="518261" y="429259"/>
                  </a:lnTo>
                  <a:lnTo>
                    <a:pt x="520700" y="435609"/>
                  </a:lnTo>
                  <a:lnTo>
                    <a:pt x="523646" y="447039"/>
                  </a:lnTo>
                  <a:lnTo>
                    <a:pt x="539343" y="450849"/>
                  </a:lnTo>
                  <a:lnTo>
                    <a:pt x="539343" y="466089"/>
                  </a:lnTo>
                  <a:lnTo>
                    <a:pt x="523646" y="468629"/>
                  </a:lnTo>
                  <a:lnTo>
                    <a:pt x="522274" y="473709"/>
                  </a:lnTo>
                  <a:lnTo>
                    <a:pt x="520700" y="480059"/>
                  </a:lnTo>
                  <a:lnTo>
                    <a:pt x="518287" y="486409"/>
                  </a:lnTo>
                  <a:lnTo>
                    <a:pt x="512152" y="496569"/>
                  </a:lnTo>
                  <a:lnTo>
                    <a:pt x="521042" y="509269"/>
                  </a:lnTo>
                  <a:lnTo>
                    <a:pt x="510273" y="520699"/>
                  </a:lnTo>
                  <a:lnTo>
                    <a:pt x="535327" y="520699"/>
                  </a:lnTo>
                  <a:lnTo>
                    <a:pt x="544182" y="511809"/>
                  </a:lnTo>
                  <a:lnTo>
                    <a:pt x="533285" y="495299"/>
                  </a:lnTo>
                  <a:lnTo>
                    <a:pt x="535165" y="491489"/>
                  </a:lnTo>
                  <a:lnTo>
                    <a:pt x="536778" y="487679"/>
                  </a:lnTo>
                  <a:lnTo>
                    <a:pt x="538073" y="483869"/>
                  </a:lnTo>
                  <a:lnTo>
                    <a:pt x="557326" y="480059"/>
                  </a:lnTo>
                  <a:lnTo>
                    <a:pt x="557326" y="435609"/>
                  </a:lnTo>
                  <a:lnTo>
                    <a:pt x="538073" y="431799"/>
                  </a:lnTo>
                  <a:lnTo>
                    <a:pt x="536752" y="427989"/>
                  </a:lnTo>
                  <a:lnTo>
                    <a:pt x="535165" y="424179"/>
                  </a:lnTo>
                  <a:lnTo>
                    <a:pt x="533285" y="420369"/>
                  </a:lnTo>
                  <a:lnTo>
                    <a:pt x="544182" y="403859"/>
                  </a:lnTo>
                  <a:lnTo>
                    <a:pt x="535312" y="394969"/>
                  </a:lnTo>
                  <a:close/>
                </a:path>
                <a:path w="557529" h="556260">
                  <a:moveTo>
                    <a:pt x="179781" y="502919"/>
                  </a:moveTo>
                  <a:lnTo>
                    <a:pt x="161810" y="502919"/>
                  </a:lnTo>
                  <a:lnTo>
                    <a:pt x="161810" y="510539"/>
                  </a:lnTo>
                  <a:lnTo>
                    <a:pt x="179781" y="510539"/>
                  </a:lnTo>
                  <a:lnTo>
                    <a:pt x="179781" y="502919"/>
                  </a:lnTo>
                  <a:close/>
                </a:path>
                <a:path w="557529" h="556260">
                  <a:moveTo>
                    <a:pt x="404342" y="372109"/>
                  </a:moveTo>
                  <a:lnTo>
                    <a:pt x="372719" y="403859"/>
                  </a:lnTo>
                  <a:lnTo>
                    <a:pt x="383603" y="420369"/>
                  </a:lnTo>
                  <a:lnTo>
                    <a:pt x="381736" y="424179"/>
                  </a:lnTo>
                  <a:lnTo>
                    <a:pt x="380123" y="427989"/>
                  </a:lnTo>
                  <a:lnTo>
                    <a:pt x="378815" y="431799"/>
                  </a:lnTo>
                  <a:lnTo>
                    <a:pt x="359562" y="435609"/>
                  </a:lnTo>
                  <a:lnTo>
                    <a:pt x="359562" y="449579"/>
                  </a:lnTo>
                  <a:lnTo>
                    <a:pt x="310896" y="449579"/>
                  </a:lnTo>
                  <a:lnTo>
                    <a:pt x="274942" y="485139"/>
                  </a:lnTo>
                  <a:lnTo>
                    <a:pt x="300439" y="485139"/>
                  </a:lnTo>
                  <a:lnTo>
                    <a:pt x="318338" y="467359"/>
                  </a:lnTo>
                  <a:lnTo>
                    <a:pt x="385400" y="467359"/>
                  </a:lnTo>
                  <a:lnTo>
                    <a:pt x="377545" y="466089"/>
                  </a:lnTo>
                  <a:lnTo>
                    <a:pt x="377545" y="450849"/>
                  </a:lnTo>
                  <a:lnTo>
                    <a:pt x="393242" y="447039"/>
                  </a:lnTo>
                  <a:lnTo>
                    <a:pt x="396189" y="435609"/>
                  </a:lnTo>
                  <a:lnTo>
                    <a:pt x="398602" y="429259"/>
                  </a:lnTo>
                  <a:lnTo>
                    <a:pt x="404749" y="419099"/>
                  </a:lnTo>
                  <a:lnTo>
                    <a:pt x="395859" y="406399"/>
                  </a:lnTo>
                  <a:lnTo>
                    <a:pt x="406615" y="394969"/>
                  </a:lnTo>
                  <a:lnTo>
                    <a:pt x="439944" y="394969"/>
                  </a:lnTo>
                  <a:lnTo>
                    <a:pt x="447700" y="392429"/>
                  </a:lnTo>
                  <a:lnTo>
                    <a:pt x="449530" y="383539"/>
                  </a:lnTo>
                  <a:lnTo>
                    <a:pt x="420674" y="383539"/>
                  </a:lnTo>
                  <a:lnTo>
                    <a:pt x="404342" y="372109"/>
                  </a:lnTo>
                  <a:close/>
                </a:path>
                <a:path w="557529" h="556260">
                  <a:moveTo>
                    <a:pt x="182421" y="448309"/>
                  </a:moveTo>
                  <a:lnTo>
                    <a:pt x="157314" y="448309"/>
                  </a:lnTo>
                  <a:lnTo>
                    <a:pt x="173431" y="464819"/>
                  </a:lnTo>
                  <a:lnTo>
                    <a:pt x="186143" y="452119"/>
                  </a:lnTo>
                  <a:lnTo>
                    <a:pt x="182421" y="448309"/>
                  </a:lnTo>
                  <a:close/>
                </a:path>
                <a:path w="557529" h="556260">
                  <a:moveTo>
                    <a:pt x="105232" y="370839"/>
                  </a:moveTo>
                  <a:lnTo>
                    <a:pt x="92519" y="383539"/>
                  </a:lnTo>
                  <a:lnTo>
                    <a:pt x="108648" y="400049"/>
                  </a:lnTo>
                  <a:lnTo>
                    <a:pt x="71767" y="436879"/>
                  </a:lnTo>
                  <a:lnTo>
                    <a:pt x="97203" y="436879"/>
                  </a:lnTo>
                  <a:lnTo>
                    <a:pt x="121348" y="412749"/>
                  </a:lnTo>
                  <a:lnTo>
                    <a:pt x="146979" y="412749"/>
                  </a:lnTo>
                  <a:lnTo>
                    <a:pt x="134061" y="400049"/>
                  </a:lnTo>
                  <a:lnTo>
                    <a:pt x="146018" y="387349"/>
                  </a:lnTo>
                  <a:lnTo>
                    <a:pt x="121348" y="387349"/>
                  </a:lnTo>
                  <a:lnTo>
                    <a:pt x="105232" y="370839"/>
                  </a:lnTo>
                  <a:close/>
                </a:path>
                <a:path w="557529" h="556260">
                  <a:moveTo>
                    <a:pt x="311543" y="415289"/>
                  </a:moveTo>
                  <a:lnTo>
                    <a:pt x="189725" y="415289"/>
                  </a:lnTo>
                  <a:lnTo>
                    <a:pt x="204104" y="422909"/>
                  </a:lnTo>
                  <a:lnTo>
                    <a:pt x="219298" y="426719"/>
                  </a:lnTo>
                  <a:lnTo>
                    <a:pt x="235200" y="430529"/>
                  </a:lnTo>
                  <a:lnTo>
                    <a:pt x="251701" y="430529"/>
                  </a:lnTo>
                  <a:lnTo>
                    <a:pt x="294273" y="424179"/>
                  </a:lnTo>
                  <a:lnTo>
                    <a:pt x="311543" y="415289"/>
                  </a:lnTo>
                  <a:close/>
                </a:path>
                <a:path w="557529" h="556260">
                  <a:moveTo>
                    <a:pt x="176534" y="383539"/>
                  </a:moveTo>
                  <a:lnTo>
                    <a:pt x="149606" y="383539"/>
                  </a:lnTo>
                  <a:lnTo>
                    <a:pt x="155172" y="389889"/>
                  </a:lnTo>
                  <a:lnTo>
                    <a:pt x="161097" y="396239"/>
                  </a:lnTo>
                  <a:lnTo>
                    <a:pt x="167363" y="401319"/>
                  </a:lnTo>
                  <a:lnTo>
                    <a:pt x="173951" y="406399"/>
                  </a:lnTo>
                  <a:lnTo>
                    <a:pt x="157314" y="422909"/>
                  </a:lnTo>
                  <a:lnTo>
                    <a:pt x="182333" y="422909"/>
                  </a:lnTo>
                  <a:lnTo>
                    <a:pt x="189725" y="415289"/>
                  </a:lnTo>
                  <a:lnTo>
                    <a:pt x="311543" y="415289"/>
                  </a:lnTo>
                  <a:lnTo>
                    <a:pt x="316477" y="412749"/>
                  </a:lnTo>
                  <a:lnTo>
                    <a:pt x="251701" y="412749"/>
                  </a:lnTo>
                  <a:lnTo>
                    <a:pt x="206255" y="403859"/>
                  </a:lnTo>
                  <a:lnTo>
                    <a:pt x="176534" y="383539"/>
                  </a:lnTo>
                  <a:close/>
                </a:path>
                <a:path w="557529" h="556260">
                  <a:moveTo>
                    <a:pt x="316887" y="179069"/>
                  </a:moveTo>
                  <a:lnTo>
                    <a:pt x="251701" y="179069"/>
                  </a:lnTo>
                  <a:lnTo>
                    <a:pt x="297139" y="187959"/>
                  </a:lnTo>
                  <a:lnTo>
                    <a:pt x="334287" y="213359"/>
                  </a:lnTo>
                  <a:lnTo>
                    <a:pt x="359355" y="250189"/>
                  </a:lnTo>
                  <a:lnTo>
                    <a:pt x="368554" y="295909"/>
                  </a:lnTo>
                  <a:lnTo>
                    <a:pt x="359355" y="341629"/>
                  </a:lnTo>
                  <a:lnTo>
                    <a:pt x="334287" y="378459"/>
                  </a:lnTo>
                  <a:lnTo>
                    <a:pt x="297139" y="403859"/>
                  </a:lnTo>
                  <a:lnTo>
                    <a:pt x="251701" y="412749"/>
                  </a:lnTo>
                  <a:lnTo>
                    <a:pt x="316477" y="412749"/>
                  </a:lnTo>
                  <a:lnTo>
                    <a:pt x="331280" y="405129"/>
                  </a:lnTo>
                  <a:lnTo>
                    <a:pt x="360486" y="375919"/>
                  </a:lnTo>
                  <a:lnTo>
                    <a:pt x="379651" y="339089"/>
                  </a:lnTo>
                  <a:lnTo>
                    <a:pt x="386537" y="295909"/>
                  </a:lnTo>
                  <a:lnTo>
                    <a:pt x="385784" y="281939"/>
                  </a:lnTo>
                  <a:lnTo>
                    <a:pt x="383586" y="267969"/>
                  </a:lnTo>
                  <a:lnTo>
                    <a:pt x="380027" y="255269"/>
                  </a:lnTo>
                  <a:lnTo>
                    <a:pt x="375196" y="242569"/>
                  </a:lnTo>
                  <a:lnTo>
                    <a:pt x="557326" y="242569"/>
                  </a:lnTo>
                  <a:lnTo>
                    <a:pt x="557326" y="224789"/>
                  </a:lnTo>
                  <a:lnTo>
                    <a:pt x="377532" y="224789"/>
                  </a:lnTo>
                  <a:lnTo>
                    <a:pt x="377532" y="215899"/>
                  </a:lnTo>
                  <a:lnTo>
                    <a:pt x="359562" y="215899"/>
                  </a:lnTo>
                  <a:lnTo>
                    <a:pt x="338531" y="193039"/>
                  </a:lnTo>
                  <a:lnTo>
                    <a:pt x="316887" y="179069"/>
                  </a:lnTo>
                  <a:close/>
                </a:path>
                <a:path w="557529" h="556260">
                  <a:moveTo>
                    <a:pt x="439944" y="394969"/>
                  </a:moveTo>
                  <a:lnTo>
                    <a:pt x="406615" y="394969"/>
                  </a:lnTo>
                  <a:lnTo>
                    <a:pt x="419938" y="403859"/>
                  </a:lnTo>
                  <a:lnTo>
                    <a:pt x="430212" y="398779"/>
                  </a:lnTo>
                  <a:lnTo>
                    <a:pt x="436067" y="396239"/>
                  </a:lnTo>
                  <a:lnTo>
                    <a:pt x="439944" y="394969"/>
                  </a:lnTo>
                  <a:close/>
                </a:path>
                <a:path w="557529" h="556260">
                  <a:moveTo>
                    <a:pt x="484388" y="377189"/>
                  </a:moveTo>
                  <a:lnTo>
                    <a:pt x="466051" y="377189"/>
                  </a:lnTo>
                  <a:lnTo>
                    <a:pt x="469188" y="392429"/>
                  </a:lnTo>
                  <a:lnTo>
                    <a:pt x="480822" y="396239"/>
                  </a:lnTo>
                  <a:lnTo>
                    <a:pt x="486676" y="398779"/>
                  </a:lnTo>
                  <a:lnTo>
                    <a:pt x="496951" y="403859"/>
                  </a:lnTo>
                  <a:lnTo>
                    <a:pt x="510273" y="394969"/>
                  </a:lnTo>
                  <a:lnTo>
                    <a:pt x="535312" y="394969"/>
                  </a:lnTo>
                  <a:lnTo>
                    <a:pt x="532777" y="392429"/>
                  </a:lnTo>
                  <a:lnTo>
                    <a:pt x="536176" y="383539"/>
                  </a:lnTo>
                  <a:lnTo>
                    <a:pt x="496214" y="383539"/>
                  </a:lnTo>
                  <a:lnTo>
                    <a:pt x="492493" y="380999"/>
                  </a:lnTo>
                  <a:lnTo>
                    <a:pt x="484644" y="378459"/>
                  </a:lnTo>
                  <a:lnTo>
                    <a:pt x="484388" y="377189"/>
                  </a:lnTo>
                  <a:close/>
                </a:path>
                <a:path w="557529" h="556260">
                  <a:moveTo>
                    <a:pt x="143827" y="67309"/>
                  </a:moveTo>
                  <a:lnTo>
                    <a:pt x="125844" y="67309"/>
                  </a:lnTo>
                  <a:lnTo>
                    <a:pt x="125844" y="247649"/>
                  </a:lnTo>
                  <a:lnTo>
                    <a:pt x="122030" y="259079"/>
                  </a:lnTo>
                  <a:lnTo>
                    <a:pt x="119211" y="271779"/>
                  </a:lnTo>
                  <a:lnTo>
                    <a:pt x="117464" y="283209"/>
                  </a:lnTo>
                  <a:lnTo>
                    <a:pt x="116865" y="295909"/>
                  </a:lnTo>
                  <a:lnTo>
                    <a:pt x="118340" y="316229"/>
                  </a:lnTo>
                  <a:lnTo>
                    <a:pt x="122618" y="335279"/>
                  </a:lnTo>
                  <a:lnTo>
                    <a:pt x="129477" y="353059"/>
                  </a:lnTo>
                  <a:lnTo>
                    <a:pt x="138696" y="369569"/>
                  </a:lnTo>
                  <a:lnTo>
                    <a:pt x="121348" y="387349"/>
                  </a:lnTo>
                  <a:lnTo>
                    <a:pt x="146018" y="387349"/>
                  </a:lnTo>
                  <a:lnTo>
                    <a:pt x="149606" y="383539"/>
                  </a:lnTo>
                  <a:lnTo>
                    <a:pt x="176534" y="383539"/>
                  </a:lnTo>
                  <a:lnTo>
                    <a:pt x="169103" y="378459"/>
                  </a:lnTo>
                  <a:lnTo>
                    <a:pt x="144034" y="341629"/>
                  </a:lnTo>
                  <a:lnTo>
                    <a:pt x="134835" y="295909"/>
                  </a:lnTo>
                  <a:lnTo>
                    <a:pt x="144034" y="250189"/>
                  </a:lnTo>
                  <a:lnTo>
                    <a:pt x="167374" y="215899"/>
                  </a:lnTo>
                  <a:lnTo>
                    <a:pt x="143827" y="215899"/>
                  </a:lnTo>
                  <a:lnTo>
                    <a:pt x="143827" y="67309"/>
                  </a:lnTo>
                  <a:close/>
                </a:path>
                <a:path w="557529" h="556260">
                  <a:moveTo>
                    <a:pt x="480796" y="359409"/>
                  </a:moveTo>
                  <a:lnTo>
                    <a:pt x="436092" y="359409"/>
                  </a:lnTo>
                  <a:lnTo>
                    <a:pt x="432244" y="378459"/>
                  </a:lnTo>
                  <a:lnTo>
                    <a:pt x="424395" y="380999"/>
                  </a:lnTo>
                  <a:lnTo>
                    <a:pt x="420674" y="383539"/>
                  </a:lnTo>
                  <a:lnTo>
                    <a:pt x="449530" y="383539"/>
                  </a:lnTo>
                  <a:lnTo>
                    <a:pt x="450837" y="377189"/>
                  </a:lnTo>
                  <a:lnTo>
                    <a:pt x="484388" y="377189"/>
                  </a:lnTo>
                  <a:lnTo>
                    <a:pt x="480796" y="359409"/>
                  </a:lnTo>
                  <a:close/>
                </a:path>
                <a:path w="557529" h="556260">
                  <a:moveTo>
                    <a:pt x="512546" y="372109"/>
                  </a:moveTo>
                  <a:lnTo>
                    <a:pt x="496214" y="383539"/>
                  </a:lnTo>
                  <a:lnTo>
                    <a:pt x="536176" y="383539"/>
                  </a:lnTo>
                  <a:lnTo>
                    <a:pt x="538119" y="378459"/>
                  </a:lnTo>
                  <a:lnTo>
                    <a:pt x="519163" y="378459"/>
                  </a:lnTo>
                  <a:lnTo>
                    <a:pt x="512546" y="372109"/>
                  </a:lnTo>
                  <a:close/>
                </a:path>
                <a:path w="557529" h="556260">
                  <a:moveTo>
                    <a:pt x="554774" y="242569"/>
                  </a:moveTo>
                  <a:lnTo>
                    <a:pt x="536676" y="242569"/>
                  </a:lnTo>
                  <a:lnTo>
                    <a:pt x="537784" y="251459"/>
                  </a:lnTo>
                  <a:lnTo>
                    <a:pt x="538624" y="260349"/>
                  </a:lnTo>
                  <a:lnTo>
                    <a:pt x="539157" y="269239"/>
                  </a:lnTo>
                  <a:lnTo>
                    <a:pt x="539343" y="278129"/>
                  </a:lnTo>
                  <a:lnTo>
                    <a:pt x="538072" y="304799"/>
                  </a:lnTo>
                  <a:lnTo>
                    <a:pt x="534273" y="330199"/>
                  </a:lnTo>
                  <a:lnTo>
                    <a:pt x="527963" y="354329"/>
                  </a:lnTo>
                  <a:lnTo>
                    <a:pt x="519163" y="378459"/>
                  </a:lnTo>
                  <a:lnTo>
                    <a:pt x="538119" y="378459"/>
                  </a:lnTo>
                  <a:lnTo>
                    <a:pt x="543460" y="364489"/>
                  </a:lnTo>
                  <a:lnTo>
                    <a:pt x="551138" y="336549"/>
                  </a:lnTo>
                  <a:lnTo>
                    <a:pt x="555773" y="307339"/>
                  </a:lnTo>
                  <a:lnTo>
                    <a:pt x="557326" y="278129"/>
                  </a:lnTo>
                  <a:lnTo>
                    <a:pt x="557196" y="271779"/>
                  </a:lnTo>
                  <a:lnTo>
                    <a:pt x="557070" y="267969"/>
                  </a:lnTo>
                  <a:lnTo>
                    <a:pt x="556626" y="260349"/>
                  </a:lnTo>
                  <a:lnTo>
                    <a:pt x="555821" y="251459"/>
                  </a:lnTo>
                  <a:lnTo>
                    <a:pt x="554774" y="242569"/>
                  </a:lnTo>
                  <a:close/>
                </a:path>
                <a:path w="557529" h="556260">
                  <a:moveTo>
                    <a:pt x="467436" y="242569"/>
                  </a:moveTo>
                  <a:lnTo>
                    <a:pt x="449453" y="242569"/>
                  </a:lnTo>
                  <a:lnTo>
                    <a:pt x="449453" y="359409"/>
                  </a:lnTo>
                  <a:lnTo>
                    <a:pt x="467436" y="359409"/>
                  </a:lnTo>
                  <a:lnTo>
                    <a:pt x="467436" y="242569"/>
                  </a:lnTo>
                  <a:close/>
                </a:path>
                <a:path w="557529" h="556260">
                  <a:moveTo>
                    <a:pt x="413499" y="187959"/>
                  </a:moveTo>
                  <a:lnTo>
                    <a:pt x="395516" y="187959"/>
                  </a:lnTo>
                  <a:lnTo>
                    <a:pt x="395516" y="224789"/>
                  </a:lnTo>
                  <a:lnTo>
                    <a:pt x="413499" y="224789"/>
                  </a:lnTo>
                  <a:lnTo>
                    <a:pt x="413499" y="187959"/>
                  </a:lnTo>
                  <a:close/>
                </a:path>
                <a:path w="557529" h="556260">
                  <a:moveTo>
                    <a:pt x="485419" y="134619"/>
                  </a:moveTo>
                  <a:lnTo>
                    <a:pt x="431482" y="134619"/>
                  </a:lnTo>
                  <a:lnTo>
                    <a:pt x="431482" y="224789"/>
                  </a:lnTo>
                  <a:lnTo>
                    <a:pt x="449453" y="224789"/>
                  </a:lnTo>
                  <a:lnTo>
                    <a:pt x="449453" y="152399"/>
                  </a:lnTo>
                  <a:lnTo>
                    <a:pt x="485419" y="152399"/>
                  </a:lnTo>
                  <a:lnTo>
                    <a:pt x="485419" y="134619"/>
                  </a:lnTo>
                  <a:close/>
                </a:path>
                <a:path w="557529" h="556260">
                  <a:moveTo>
                    <a:pt x="485419" y="152399"/>
                  </a:moveTo>
                  <a:lnTo>
                    <a:pt x="467436" y="152399"/>
                  </a:lnTo>
                  <a:lnTo>
                    <a:pt x="467436" y="224789"/>
                  </a:lnTo>
                  <a:lnTo>
                    <a:pt x="485419" y="224789"/>
                  </a:lnTo>
                  <a:lnTo>
                    <a:pt x="485419" y="152399"/>
                  </a:lnTo>
                  <a:close/>
                </a:path>
                <a:path w="557529" h="556260">
                  <a:moveTo>
                    <a:pt x="491873" y="99059"/>
                  </a:moveTo>
                  <a:lnTo>
                    <a:pt x="467436" y="99059"/>
                  </a:lnTo>
                  <a:lnTo>
                    <a:pt x="477443" y="109219"/>
                  </a:lnTo>
                  <a:lnTo>
                    <a:pt x="486775" y="120649"/>
                  </a:lnTo>
                  <a:lnTo>
                    <a:pt x="495425" y="133349"/>
                  </a:lnTo>
                  <a:lnTo>
                    <a:pt x="503389" y="146049"/>
                  </a:lnTo>
                  <a:lnTo>
                    <a:pt x="503389" y="224789"/>
                  </a:lnTo>
                  <a:lnTo>
                    <a:pt x="521373" y="224789"/>
                  </a:lnTo>
                  <a:lnTo>
                    <a:pt x="521373" y="114299"/>
                  </a:lnTo>
                  <a:lnTo>
                    <a:pt x="503389" y="114299"/>
                  </a:lnTo>
                  <a:lnTo>
                    <a:pt x="495150" y="102869"/>
                  </a:lnTo>
                  <a:lnTo>
                    <a:pt x="491873" y="99059"/>
                  </a:lnTo>
                  <a:close/>
                </a:path>
                <a:path w="557529" h="556260">
                  <a:moveTo>
                    <a:pt x="557326" y="80009"/>
                  </a:moveTo>
                  <a:lnTo>
                    <a:pt x="539356" y="80009"/>
                  </a:lnTo>
                  <a:lnTo>
                    <a:pt x="539356" y="224789"/>
                  </a:lnTo>
                  <a:lnTo>
                    <a:pt x="557326" y="224789"/>
                  </a:lnTo>
                  <a:lnTo>
                    <a:pt x="557326" y="80009"/>
                  </a:lnTo>
                  <a:close/>
                </a:path>
                <a:path w="557529" h="556260">
                  <a:moveTo>
                    <a:pt x="251701" y="161289"/>
                  </a:moveTo>
                  <a:lnTo>
                    <a:pt x="219683" y="165099"/>
                  </a:lnTo>
                  <a:lnTo>
                    <a:pt x="190439" y="176529"/>
                  </a:lnTo>
                  <a:lnTo>
                    <a:pt x="164858" y="193039"/>
                  </a:lnTo>
                  <a:lnTo>
                    <a:pt x="143827" y="215899"/>
                  </a:lnTo>
                  <a:lnTo>
                    <a:pt x="167374" y="215899"/>
                  </a:lnTo>
                  <a:lnTo>
                    <a:pt x="169103" y="213359"/>
                  </a:lnTo>
                  <a:lnTo>
                    <a:pt x="206255" y="187959"/>
                  </a:lnTo>
                  <a:lnTo>
                    <a:pt x="251701" y="179069"/>
                  </a:lnTo>
                  <a:lnTo>
                    <a:pt x="316887" y="179069"/>
                  </a:lnTo>
                  <a:lnTo>
                    <a:pt x="312951" y="176529"/>
                  </a:lnTo>
                  <a:lnTo>
                    <a:pt x="283711" y="165099"/>
                  </a:lnTo>
                  <a:lnTo>
                    <a:pt x="251701" y="161289"/>
                  </a:lnTo>
                  <a:close/>
                </a:path>
                <a:path w="557529" h="556260">
                  <a:moveTo>
                    <a:pt x="413499" y="170179"/>
                  </a:moveTo>
                  <a:lnTo>
                    <a:pt x="359562" y="170179"/>
                  </a:lnTo>
                  <a:lnTo>
                    <a:pt x="359562" y="215899"/>
                  </a:lnTo>
                  <a:lnTo>
                    <a:pt x="377532" y="215899"/>
                  </a:lnTo>
                  <a:lnTo>
                    <a:pt x="377532" y="187959"/>
                  </a:lnTo>
                  <a:lnTo>
                    <a:pt x="413499" y="187959"/>
                  </a:lnTo>
                  <a:lnTo>
                    <a:pt x="413499" y="170179"/>
                  </a:lnTo>
                  <a:close/>
                </a:path>
                <a:path w="557529" h="556260">
                  <a:moveTo>
                    <a:pt x="467436" y="17779"/>
                  </a:moveTo>
                  <a:lnTo>
                    <a:pt x="449453" y="17779"/>
                  </a:lnTo>
                  <a:lnTo>
                    <a:pt x="449453" y="134619"/>
                  </a:lnTo>
                  <a:lnTo>
                    <a:pt x="467436" y="134619"/>
                  </a:lnTo>
                  <a:lnTo>
                    <a:pt x="467436" y="99059"/>
                  </a:lnTo>
                  <a:lnTo>
                    <a:pt x="491873" y="99059"/>
                  </a:lnTo>
                  <a:lnTo>
                    <a:pt x="486413" y="92709"/>
                  </a:lnTo>
                  <a:lnTo>
                    <a:pt x="477175" y="82549"/>
                  </a:lnTo>
                  <a:lnTo>
                    <a:pt x="467436" y="73659"/>
                  </a:lnTo>
                  <a:lnTo>
                    <a:pt x="467436" y="17779"/>
                  </a:lnTo>
                  <a:close/>
                </a:path>
                <a:path w="557529" h="556260">
                  <a:moveTo>
                    <a:pt x="557326" y="62229"/>
                  </a:moveTo>
                  <a:lnTo>
                    <a:pt x="503389" y="62229"/>
                  </a:lnTo>
                  <a:lnTo>
                    <a:pt x="503389" y="114299"/>
                  </a:lnTo>
                  <a:lnTo>
                    <a:pt x="521373" y="114299"/>
                  </a:lnTo>
                  <a:lnTo>
                    <a:pt x="521373" y="80009"/>
                  </a:lnTo>
                  <a:lnTo>
                    <a:pt x="557326" y="80009"/>
                  </a:lnTo>
                  <a:lnTo>
                    <a:pt x="557326" y="62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51">
              <a:extLst>
                <a:ext uri="{FF2B5EF4-FFF2-40B4-BE49-F238E27FC236}">
                  <a16:creationId xmlns:a16="http://schemas.microsoft.com/office/drawing/2014/main" id="{E6AE7AC9-9743-CA42-84AF-3EF3F27D9804}"/>
                </a:ext>
              </a:extLst>
            </p:cNvPr>
            <p:cNvSpPr/>
            <p:nvPr/>
          </p:nvSpPr>
          <p:spPr>
            <a:xfrm>
              <a:off x="5726308" y="2593312"/>
              <a:ext cx="197764" cy="19776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">
            <a:extLst>
              <a:ext uri="{FF2B5EF4-FFF2-40B4-BE49-F238E27FC236}">
                <a16:creationId xmlns:a16="http://schemas.microsoft.com/office/drawing/2014/main" id="{67FB215F-671B-B946-A99F-6C93092CA36C}"/>
              </a:ext>
            </a:extLst>
          </p:cNvPr>
          <p:cNvSpPr txBox="1"/>
          <p:nvPr/>
        </p:nvSpPr>
        <p:spPr>
          <a:xfrm>
            <a:off x="3815297" y="4068049"/>
            <a:ext cx="1247408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with the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FDA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drugs to patients faster.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1707AD32-AE75-D545-8748-7E66AFAB13C5}"/>
              </a:ext>
            </a:extLst>
          </p:cNvPr>
          <p:cNvSpPr txBox="1"/>
          <p:nvPr/>
        </p:nvSpPr>
        <p:spPr>
          <a:xfrm>
            <a:off x="3772085" y="4972289"/>
            <a:ext cx="1333833" cy="73263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the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Army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wounded warriors.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6">
            <a:extLst>
              <a:ext uri="{FF2B5EF4-FFF2-40B4-BE49-F238E27FC236}">
                <a16:creationId xmlns:a16="http://schemas.microsoft.com/office/drawing/2014/main" id="{B5E28FBA-14B7-3740-8D48-EC1C0F9822E6}"/>
              </a:ext>
            </a:extLst>
          </p:cNvPr>
          <p:cNvSpPr txBox="1"/>
          <p:nvPr/>
        </p:nvSpPr>
        <p:spPr>
          <a:xfrm>
            <a:off x="5381959" y="3844397"/>
            <a:ext cx="1463040" cy="938719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reduce auto theft and preserve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law enforcement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bject 6">
            <a:extLst>
              <a:ext uri="{FF2B5EF4-FFF2-40B4-BE49-F238E27FC236}">
                <a16:creationId xmlns:a16="http://schemas.microsoft.com/office/drawing/2014/main" id="{C26251D3-9228-1B48-8617-CB1C1161AB85}"/>
              </a:ext>
            </a:extLst>
          </p:cNvPr>
          <p:cNvSpPr txBox="1"/>
          <p:nvPr/>
        </p:nvSpPr>
        <p:spPr>
          <a:xfrm>
            <a:off x="5381959" y="4910901"/>
            <a:ext cx="1463040" cy="102194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mathematical and predictive models to deliver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healthcare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insights.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object 10">
            <a:extLst>
              <a:ext uri="{FF2B5EF4-FFF2-40B4-BE49-F238E27FC236}">
                <a16:creationId xmlns:a16="http://schemas.microsoft.com/office/drawing/2014/main" id="{7F5B359F-511B-0745-898D-F16065134DF7}"/>
              </a:ext>
            </a:extLst>
          </p:cNvPr>
          <p:cNvSpPr txBox="1"/>
          <p:nvPr/>
        </p:nvSpPr>
        <p:spPr>
          <a:xfrm>
            <a:off x="7086618" y="3938342"/>
            <a:ext cx="1275715" cy="417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veterans</a:t>
            </a:r>
            <a:r>
              <a:rPr lang="en-US" sz="13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their benefits.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10">
            <a:extLst>
              <a:ext uri="{FF2B5EF4-FFF2-40B4-BE49-F238E27FC236}">
                <a16:creationId xmlns:a16="http://schemas.microsoft.com/office/drawing/2014/main" id="{F0B1F6F6-0ACD-9441-B868-52F1EB232446}"/>
              </a:ext>
            </a:extLst>
          </p:cNvPr>
          <p:cNvSpPr txBox="1"/>
          <p:nvPr/>
        </p:nvSpPr>
        <p:spPr>
          <a:xfrm>
            <a:off x="7086618" y="4629222"/>
            <a:ext cx="1275715" cy="6185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overseas military</a:t>
            </a:r>
            <a:r>
              <a:rPr lang="en-US" sz="13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members can vote.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bject 12">
            <a:extLst>
              <a:ext uri="{FF2B5EF4-FFF2-40B4-BE49-F238E27FC236}">
                <a16:creationId xmlns:a16="http://schemas.microsoft.com/office/drawing/2014/main" id="{F375AC18-D9C5-5C41-B5BA-369B04D37053}"/>
              </a:ext>
            </a:extLst>
          </p:cNvPr>
          <p:cNvSpPr txBox="1"/>
          <p:nvPr/>
        </p:nvSpPr>
        <p:spPr>
          <a:xfrm>
            <a:off x="8675174" y="3839513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Help build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battlefield</a:t>
            </a:r>
            <a:r>
              <a:rPr lang="en-US" sz="1300" spc="20">
                <a:solidFill>
                  <a:srgbClr val="263746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bject 12">
            <a:extLst>
              <a:ext uri="{FF2B5EF4-FFF2-40B4-BE49-F238E27FC236}">
                <a16:creationId xmlns:a16="http://schemas.microsoft.com/office/drawing/2014/main" id="{B7129EE0-93D0-5347-AF6E-CDFC2469FABD}"/>
              </a:ext>
            </a:extLst>
          </p:cNvPr>
          <p:cNvSpPr txBox="1"/>
          <p:nvPr/>
        </p:nvSpPr>
        <p:spPr>
          <a:xfrm>
            <a:off x="8660800" y="4520233"/>
            <a:ext cx="1403679" cy="94378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 digital forensics to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automotive systems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track criminals.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bject 14">
            <a:extLst>
              <a:ext uri="{FF2B5EF4-FFF2-40B4-BE49-F238E27FC236}">
                <a16:creationId xmlns:a16="http://schemas.microsoft.com/office/drawing/2014/main" id="{5DCBFF33-C08A-C743-86FB-20C0E6B711BC}"/>
              </a:ext>
            </a:extLst>
          </p:cNvPr>
          <p:cNvSpPr txBox="1"/>
          <p:nvPr/>
        </p:nvSpPr>
        <p:spPr>
          <a:xfrm>
            <a:off x="10350465" y="4068049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 </a:t>
            </a:r>
            <a:r>
              <a:rPr lang="en-US" sz="1200" b="1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our nation’s</a:t>
            </a:r>
            <a:r>
              <a:rPr lang="en-US" sz="1200" spc="2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 </a:t>
            </a:r>
            <a:r>
              <a:rPr lang="en-US" sz="1300" spc="2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infrastructure.</a:t>
            </a:r>
            <a:endParaRPr sz="1300" spc="20">
              <a:solidFill>
                <a:srgbClr val="26374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bject 14">
            <a:extLst>
              <a:ext uri="{FF2B5EF4-FFF2-40B4-BE49-F238E27FC236}">
                <a16:creationId xmlns:a16="http://schemas.microsoft.com/office/drawing/2014/main" id="{F2F6B9CD-A19D-1847-A6A2-07554279BBA8}"/>
              </a:ext>
            </a:extLst>
          </p:cNvPr>
          <p:cNvSpPr txBox="1"/>
          <p:nvPr/>
        </p:nvSpPr>
        <p:spPr>
          <a:xfrm>
            <a:off x="10350465" y="4738609"/>
            <a:ext cx="1374930" cy="526554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55"/>
              </a:spcBef>
            </a:pPr>
            <a:r>
              <a:rPr lang="en-US" sz="1300" spc="20" dirty="0">
                <a:solidFill>
                  <a:srgbClr val="2637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 the </a:t>
            </a:r>
            <a:r>
              <a:rPr lang="en-US" sz="1200" b="1" spc="20" dirty="0">
                <a:solidFill>
                  <a:srgbClr val="1B384B"/>
                </a:solidFill>
                <a:latin typeface="Oswald" panose="02000503000000000000" pitchFamily="2" charset="0"/>
                <a:cs typeface="Calibri"/>
              </a:rPr>
              <a:t>mobile workforce.</a:t>
            </a:r>
            <a:endParaRPr sz="1200" b="1" spc="20" dirty="0">
              <a:solidFill>
                <a:srgbClr val="1B384B"/>
              </a:solidFill>
              <a:latin typeface="Oswald" panose="02000503000000000000" pitchFamily="2" charset="0"/>
              <a:cs typeface="Calibri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592B5D3-0D19-9B45-836B-23DA2C3F8B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  <p:sp>
        <p:nvSpPr>
          <p:cNvPr id="77" name="object 6">
            <a:extLst>
              <a:ext uri="{FF2B5EF4-FFF2-40B4-BE49-F238E27FC236}">
                <a16:creationId xmlns:a16="http://schemas.microsoft.com/office/drawing/2014/main" id="{03B03E40-55FB-4C8F-B7A3-B776A4AD355F}"/>
              </a:ext>
            </a:extLst>
          </p:cNvPr>
          <p:cNvSpPr txBox="1"/>
          <p:nvPr/>
        </p:nvSpPr>
        <p:spPr>
          <a:xfrm>
            <a:off x="3863691" y="1759005"/>
            <a:ext cx="115062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CONSULTING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78" name="object 8">
            <a:extLst>
              <a:ext uri="{FF2B5EF4-FFF2-40B4-BE49-F238E27FC236}">
                <a16:creationId xmlns:a16="http://schemas.microsoft.com/office/drawing/2014/main" id="{0CE970FB-A70D-41DB-89DE-426718B2C481}"/>
              </a:ext>
            </a:extLst>
          </p:cNvPr>
          <p:cNvSpPr txBox="1"/>
          <p:nvPr/>
        </p:nvSpPr>
        <p:spPr>
          <a:xfrm>
            <a:off x="5381959" y="1759005"/>
            <a:ext cx="146304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ANALYTICS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CB8B5634-4976-44C1-A5BF-AF6F1AD0524C}"/>
              </a:ext>
            </a:extLst>
          </p:cNvPr>
          <p:cNvSpPr txBox="1"/>
          <p:nvPr/>
        </p:nvSpPr>
        <p:spPr>
          <a:xfrm>
            <a:off x="7086618" y="1716044"/>
            <a:ext cx="127571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300" b="1" spc="70" dirty="0">
                <a:solidFill>
                  <a:srgbClr val="263746"/>
                </a:solidFill>
                <a:latin typeface="Oswald"/>
                <a:cs typeface="Oswald"/>
              </a:rPr>
              <a:t>DIGITAL</a:t>
            </a:r>
            <a:endParaRPr sz="1300" dirty="0">
              <a:latin typeface="Oswald"/>
              <a:cs typeface="Oswald"/>
            </a:endParaRPr>
          </a:p>
          <a:p>
            <a:pPr marL="12700" algn="ctr">
              <a:lnSpc>
                <a:spcPct val="100000"/>
              </a:lnSpc>
              <a:spcBef>
                <a:spcPts val="4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SOLUTIONS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80" name="object 12">
            <a:extLst>
              <a:ext uri="{FF2B5EF4-FFF2-40B4-BE49-F238E27FC236}">
                <a16:creationId xmlns:a16="http://schemas.microsoft.com/office/drawing/2014/main" id="{2FE77487-814B-4EA6-98B8-55C483A5F494}"/>
              </a:ext>
            </a:extLst>
          </p:cNvPr>
          <p:cNvSpPr txBox="1"/>
          <p:nvPr/>
        </p:nvSpPr>
        <p:spPr>
          <a:xfrm>
            <a:off x="8724464" y="1759005"/>
            <a:ext cx="127635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ENGINEERING</a:t>
            </a:r>
            <a:endParaRPr sz="1300" dirty="0">
              <a:latin typeface="Oswald"/>
              <a:cs typeface="Oswald"/>
            </a:endParaRPr>
          </a:p>
        </p:txBody>
      </p:sp>
      <p:sp>
        <p:nvSpPr>
          <p:cNvPr id="81" name="object 14">
            <a:extLst>
              <a:ext uri="{FF2B5EF4-FFF2-40B4-BE49-F238E27FC236}">
                <a16:creationId xmlns:a16="http://schemas.microsoft.com/office/drawing/2014/main" id="{D0066D3B-30D4-42A5-82D4-7830E8E9B208}"/>
              </a:ext>
            </a:extLst>
          </p:cNvPr>
          <p:cNvSpPr txBox="1"/>
          <p:nvPr/>
        </p:nvSpPr>
        <p:spPr>
          <a:xfrm>
            <a:off x="10419440" y="1759005"/>
            <a:ext cx="1236980" cy="327013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90"/>
              </a:spcBef>
            </a:pPr>
            <a:r>
              <a:rPr sz="1300" b="1" spc="75" dirty="0">
                <a:solidFill>
                  <a:srgbClr val="263746"/>
                </a:solidFill>
                <a:latin typeface="Oswald"/>
                <a:cs typeface="Oswald"/>
              </a:rPr>
              <a:t>CYBER</a:t>
            </a:r>
            <a:endParaRPr sz="1300" dirty="0">
              <a:latin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32887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31389"/>
            <a:ext cx="12188952" cy="5943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AC46427-8684-894B-8E9C-82DA8AC52922}"/>
              </a:ext>
            </a:extLst>
          </p:cNvPr>
          <p:cNvGrpSpPr/>
          <p:nvPr/>
        </p:nvGrpSpPr>
        <p:grpSpPr>
          <a:xfrm>
            <a:off x="3905161" y="1520335"/>
            <a:ext cx="5679699" cy="4365695"/>
            <a:chOff x="3905161" y="1520335"/>
            <a:chExt cx="5679699" cy="4365695"/>
          </a:xfrm>
        </p:grpSpPr>
        <p:sp>
          <p:nvSpPr>
            <p:cNvPr id="9" name="object 9"/>
            <p:cNvSpPr/>
            <p:nvPr/>
          </p:nvSpPr>
          <p:spPr>
            <a:xfrm>
              <a:off x="3905161" y="1520335"/>
              <a:ext cx="5679699" cy="43656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05F8BB3-2240-F145-A032-C99F9DFCC202}"/>
                </a:ext>
              </a:extLst>
            </p:cNvPr>
            <p:cNvSpPr/>
            <p:nvPr/>
          </p:nvSpPr>
          <p:spPr>
            <a:xfrm>
              <a:off x="4740028" y="5143713"/>
              <a:ext cx="84749" cy="84749"/>
            </a:xfrm>
            <a:prstGeom prst="ellipse">
              <a:avLst/>
            </a:prstGeom>
            <a:solidFill>
              <a:srgbClr val="BAD5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bject 3"/>
          <p:cNvSpPr txBox="1"/>
          <p:nvPr/>
        </p:nvSpPr>
        <p:spPr>
          <a:xfrm>
            <a:off x="444500" y="910514"/>
            <a:ext cx="10836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18618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5" dirty="0"/>
              <a:t>PRESENCE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88514"/>
            <a:ext cx="24339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global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presence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extends</a:t>
            </a:r>
            <a:r>
              <a:rPr sz="1500" spc="-4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2342451"/>
            <a:ext cx="24352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400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locations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20</a:t>
            </a:r>
            <a:r>
              <a:rPr sz="1500" spc="-6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countries.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2596388"/>
            <a:ext cx="27228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Established in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communities far</a:t>
            </a:r>
            <a:r>
              <a:rPr sz="1500" spc="-4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2824988"/>
            <a:ext cx="2546985" cy="2331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wide,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we </a:t>
            </a:r>
            <a:r>
              <a:rPr sz="1500" spc="-20">
                <a:solidFill>
                  <a:srgbClr val="263746"/>
                </a:solidFill>
                <a:latin typeface="Calibri"/>
                <a:cs typeface="Calibri"/>
              </a:rPr>
              <a:t>offer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hands-on support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wherever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clients</a:t>
            </a:r>
            <a:r>
              <a:rPr lang="en-US" sz="1500" spc="-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need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it.</a:t>
            </a:r>
            <a:endParaRPr lang="en-US" sz="1500" spc="-5">
              <a:solidFill>
                <a:srgbClr val="263746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endParaRPr lang="en-US" sz="1500" spc="-5">
              <a:solidFill>
                <a:srgbClr val="263746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en-US" sz="1500" spc="-5">
                <a:solidFill>
                  <a:srgbClr val="263746"/>
                </a:solidFill>
                <a:latin typeface="Calibri"/>
                <a:cs typeface="Calibri"/>
              </a:rPr>
              <a:t>We also have five innovation labs throughout the country, which partner with startups, incubators, and investors to help solve our country’s most complex problems.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988005" y="3194256"/>
            <a:ext cx="108162" cy="1074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916832" y="1973996"/>
            <a:ext cx="943870" cy="8625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18097" y="1799728"/>
            <a:ext cx="596900" cy="283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Asia-Pacif</a:t>
            </a:r>
            <a:r>
              <a:rPr sz="600" b="1" spc="-10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72692" y="2175599"/>
            <a:ext cx="3448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Singa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72692" y="2266664"/>
            <a:ext cx="626110" cy="37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5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Okinawa, Japan  Seoul, South</a:t>
            </a:r>
            <a:r>
              <a:rPr sz="600" b="1" spc="-7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Korea 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75061" y="3329242"/>
            <a:ext cx="968375" cy="780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5100">
              <a:lnSpc>
                <a:spcPct val="133500"/>
              </a:lnSpc>
              <a:spcBef>
                <a:spcPts val="100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Venice,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Italy  Baumholder,</a:t>
            </a:r>
            <a:r>
              <a:rPr sz="600" b="1" spc="-7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Griesheim,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113030">
              <a:lnSpc>
                <a:spcPts val="700"/>
              </a:lnSpc>
              <a:spcBef>
                <a:spcPts val="20"/>
              </a:spcBef>
            </a:pP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Stuttgart,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600" b="1" spc="-10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Wiesbaden, 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 marR="5080">
              <a:lnSpc>
                <a:spcPts val="700"/>
              </a:lnSpc>
              <a:spcBef>
                <a:spcPts val="26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Cambridge, and</a:t>
            </a:r>
            <a:r>
              <a:rPr sz="600" b="1" spc="-3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Huntingdon,  United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Kingdom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Mons,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Belgium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75595" y="4697192"/>
            <a:ext cx="702945" cy="455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2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Dhabi,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ts val="720"/>
              </a:lnSpc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Arab</a:t>
            </a:r>
            <a:r>
              <a:rPr sz="600" b="1" spc="-8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Emirates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Cairo,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Egypt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Riyadh, Saudi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Arabia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118097" y="3186574"/>
            <a:ext cx="25146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</a:t>
            </a:r>
            <a:r>
              <a:rPr sz="600" b="1" spc="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23064" y="4506562"/>
            <a:ext cx="115951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Middle East &amp; North Africa</a:t>
            </a:r>
            <a:r>
              <a:rPr sz="600" b="1" spc="-8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(MENA)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843949" y="4693373"/>
            <a:ext cx="842857" cy="7393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845029" y="3378287"/>
            <a:ext cx="774114" cy="6667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802298" y="340318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802852" y="4732998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802852" y="4956615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02852" y="5075560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17" y="29403"/>
                </a:moveTo>
                <a:lnTo>
                  <a:pt x="56890" y="40848"/>
                </a:lnTo>
                <a:lnTo>
                  <a:pt x="50545" y="50194"/>
                </a:lnTo>
                <a:lnTo>
                  <a:pt x="41135" y="56495"/>
                </a:lnTo>
                <a:lnTo>
                  <a:pt x="29612" y="58806"/>
                </a:lnTo>
                <a:lnTo>
                  <a:pt x="18085" y="56495"/>
                </a:lnTo>
                <a:lnTo>
                  <a:pt x="8672" y="50194"/>
                </a:lnTo>
                <a:lnTo>
                  <a:pt x="2326" y="40848"/>
                </a:lnTo>
                <a:lnTo>
                  <a:pt x="0" y="29403"/>
                </a:lnTo>
                <a:lnTo>
                  <a:pt x="2326" y="17958"/>
                </a:lnTo>
                <a:lnTo>
                  <a:pt x="8672" y="8612"/>
                </a:lnTo>
                <a:lnTo>
                  <a:pt x="18085" y="2310"/>
                </a:lnTo>
                <a:lnTo>
                  <a:pt x="29612" y="0"/>
                </a:lnTo>
                <a:lnTo>
                  <a:pt x="41135" y="2310"/>
                </a:lnTo>
                <a:lnTo>
                  <a:pt x="50545" y="8612"/>
                </a:lnTo>
                <a:lnTo>
                  <a:pt x="56890" y="17958"/>
                </a:lnTo>
                <a:lnTo>
                  <a:pt x="59217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0802298" y="3522134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802298" y="3821876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29612" y="58806"/>
                </a:move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close/>
              </a:path>
            </a:pathLst>
          </a:custGeom>
          <a:solidFill>
            <a:srgbClr val="BAD536"/>
          </a:solid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802298" y="4033599"/>
            <a:ext cx="59690" cy="59055"/>
          </a:xfrm>
          <a:custGeom>
            <a:avLst/>
            <a:gdLst/>
            <a:ahLst/>
            <a:cxnLst/>
            <a:rect l="l" t="t" r="r" b="b"/>
            <a:pathLst>
              <a:path w="59690" h="59054">
                <a:moveTo>
                  <a:pt x="59220" y="29403"/>
                </a:moveTo>
                <a:lnTo>
                  <a:pt x="56893" y="40848"/>
                </a:lnTo>
                <a:lnTo>
                  <a:pt x="50547" y="50194"/>
                </a:lnTo>
                <a:lnTo>
                  <a:pt x="41136" y="56495"/>
                </a:lnTo>
                <a:lnTo>
                  <a:pt x="29612" y="58806"/>
                </a:lnTo>
                <a:lnTo>
                  <a:pt x="18086" y="56495"/>
                </a:lnTo>
                <a:lnTo>
                  <a:pt x="8673" y="50194"/>
                </a:lnTo>
                <a:lnTo>
                  <a:pt x="2327" y="40848"/>
                </a:lnTo>
                <a:lnTo>
                  <a:pt x="0" y="29403"/>
                </a:lnTo>
                <a:lnTo>
                  <a:pt x="2327" y="17958"/>
                </a:lnTo>
                <a:lnTo>
                  <a:pt x="8673" y="8612"/>
                </a:lnTo>
                <a:lnTo>
                  <a:pt x="18086" y="2310"/>
                </a:lnTo>
                <a:lnTo>
                  <a:pt x="29612" y="0"/>
                </a:lnTo>
                <a:lnTo>
                  <a:pt x="41136" y="2310"/>
                </a:lnTo>
                <a:lnTo>
                  <a:pt x="50547" y="8612"/>
                </a:lnTo>
                <a:lnTo>
                  <a:pt x="56893" y="17958"/>
                </a:lnTo>
                <a:lnTo>
                  <a:pt x="59220" y="29403"/>
                </a:lnTo>
                <a:close/>
              </a:path>
            </a:pathLst>
          </a:custGeom>
          <a:ln w="3175">
            <a:solidFill>
              <a:srgbClr val="003D43"/>
            </a:solidFill>
          </a:ln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32728" y="5572794"/>
            <a:ext cx="3251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Honolulu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14593" y="5208798"/>
            <a:ext cx="36449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Anchorage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79590" y="4447722"/>
            <a:ext cx="41211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7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Antonio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95212" y="4295506"/>
            <a:ext cx="23114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Austin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736567" y="4021959"/>
            <a:ext cx="2235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23385" y="4404925"/>
            <a:ext cx="3048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93019" y="2429467"/>
            <a:ext cx="20827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991451" y="3201925"/>
            <a:ext cx="2667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sz="600" b="1" spc="1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folk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22479" y="3190011"/>
            <a:ext cx="47688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Charlottesville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881195" y="2512403"/>
            <a:ext cx="78994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15" marR="5080" indent="121285">
              <a:lnSpc>
                <a:spcPct val="1306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Newport  New </a:t>
            </a:r>
            <a:r>
              <a:rPr sz="600" b="1" spc="-1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York</a:t>
            </a:r>
            <a:r>
              <a:rPr sz="600" b="1" spc="-1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3505" marR="277495" indent="126364">
              <a:lnSpc>
                <a:spcPct val="104200"/>
              </a:lnSpc>
              <a:spcBef>
                <a:spcPts val="125"/>
              </a:spcBef>
            </a:pP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edbank  Philadelphia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37394" y="3855403"/>
            <a:ext cx="36830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094419" y="3712217"/>
            <a:ext cx="25082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48323" y="3921570"/>
            <a:ext cx="2870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95675" y="3373185"/>
            <a:ext cx="562475" cy="259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5080" indent="-78105">
              <a:lnSpc>
                <a:spcPct val="140000"/>
              </a:lnSpc>
              <a:spcBef>
                <a:spcPts val="100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Durham 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ayetteville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938699" y="3255496"/>
            <a:ext cx="2622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Radcliff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61987" y="3203138"/>
            <a:ext cx="3003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St.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Louis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491831" y="3160342"/>
            <a:ext cx="39306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Kansas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501383" y="2815392"/>
            <a:ext cx="26225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Omaha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028370" y="2860616"/>
            <a:ext cx="35369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Urbandale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718261" y="2882015"/>
            <a:ext cx="40703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Beavercreek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85903" y="3757441"/>
            <a:ext cx="35242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Huntsville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443649" y="3992973"/>
            <a:ext cx="4337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Montgomery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173730" y="4575807"/>
            <a:ext cx="23685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634747" y="4378368"/>
            <a:ext cx="34353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ensacola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013196" y="4254683"/>
            <a:ext cx="42290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Panama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67729" y="4832737"/>
            <a:ext cx="23050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Miami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302599" y="2719556"/>
            <a:ext cx="28067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Chicago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154552" y="2578267"/>
            <a:ext cx="1600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 spc="-4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382815" y="2352524"/>
            <a:ext cx="2489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Boston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980750" y="3750081"/>
            <a:ext cx="35052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Diego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564311" y="3033547"/>
            <a:ext cx="25336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600" b="1" spc="-1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04410" y="2855153"/>
            <a:ext cx="449580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 </a:t>
            </a:r>
            <a:r>
              <a:rPr sz="600" b="1" spc="-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  <a:r>
              <a:rPr sz="600" b="1" spc="-6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716548" y="3678223"/>
            <a:ext cx="495934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Oklahoma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146969" y="3626321"/>
            <a:ext cx="42989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Albuquerque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389992" y="3545433"/>
            <a:ext cx="382905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sz="600" b="1" spc="-55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Segundo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079087" y="3091367"/>
            <a:ext cx="46735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</a:t>
            </a:r>
            <a:r>
              <a:rPr sz="600" b="1" spc="-60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Francisco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074350" y="1601313"/>
            <a:ext cx="240029" cy="1045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b="1">
                <a:solidFill>
                  <a:srgbClr val="003D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Seattle</a:t>
            </a:r>
            <a:endParaRPr sz="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9985747" y="3191998"/>
            <a:ext cx="112678" cy="1119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984907" y="4517049"/>
            <a:ext cx="112676" cy="1119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Slide Number Placeholder 2">
            <a:extLst>
              <a:ext uri="{FF2B5EF4-FFF2-40B4-BE49-F238E27FC236}">
                <a16:creationId xmlns:a16="http://schemas.microsoft.com/office/drawing/2014/main" id="{FE974F38-E6E2-7B4C-BE56-BED128E03889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Slide Number Placeholder 2">
            <a:extLst>
              <a:ext uri="{FF2B5EF4-FFF2-40B4-BE49-F238E27FC236}">
                <a16:creationId xmlns:a16="http://schemas.microsoft.com/office/drawing/2014/main" id="{6503B42D-E646-F74E-9230-2CDF7351D67E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BOOZ ALLEN HAMILTON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1800639-0691-DC47-8777-6599195CB27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737" y="4970478"/>
            <a:ext cx="1333448" cy="1333448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FABEC9F-296E-2D40-BE42-5BC6B5B45D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8052" y="3186341"/>
            <a:ext cx="1246189" cy="1246189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5DE4CBA1-8058-8F4D-B3CB-3406BF4B08E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9" t="3886" r="12600" b="106"/>
          <a:stretch/>
        </p:blipFill>
        <p:spPr>
          <a:xfrm>
            <a:off x="7404664" y="1675954"/>
            <a:ext cx="2776710" cy="2776708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D2D1D87-476D-0D47-857A-C81762D06C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9397490" y="1393283"/>
            <a:ext cx="1287509" cy="1287509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7AC5E4D-D555-9249-A451-8842EFF392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2094" y="3912394"/>
            <a:ext cx="1342903" cy="1333446"/>
          </a:xfrm>
          <a:prstGeom prst="ellipse">
            <a:avLst/>
          </a:prstGeom>
          <a:ln w="25400">
            <a:solidFill>
              <a:srgbClr val="1B384B"/>
            </a:solidFill>
          </a:ln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F8771FA-FE0C-7247-851F-0BE01071F26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59F853BE-CF2B-E444-B439-F09BD221F96A}"/>
              </a:ext>
            </a:extLst>
          </p:cNvPr>
          <p:cNvSpPr/>
          <p:nvPr/>
        </p:nvSpPr>
        <p:spPr>
          <a:xfrm>
            <a:off x="0" y="457199"/>
            <a:ext cx="12188952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4500" y="910514"/>
            <a:ext cx="8661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165" dirty="0">
                <a:solidFill>
                  <a:srgbClr val="263746"/>
                </a:solidFill>
                <a:latin typeface="Oswald"/>
                <a:cs typeface="Oswald"/>
              </a:rPr>
              <a:t>OUR</a:t>
            </a:r>
            <a:endParaRPr sz="2800" dirty="0">
              <a:latin typeface="Oswald"/>
              <a:cs typeface="Oswal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316965"/>
            <a:ext cx="26035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55" dirty="0"/>
              <a:t>ORGANIZATION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44500" y="2044890"/>
            <a:ext cx="270002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always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evolving—building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value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opportunity by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investing 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 technology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sectors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such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as</a:t>
            </a:r>
            <a:endParaRPr sz="1500">
              <a:latin typeface="Calibri"/>
              <a:cs typeface="Calibri"/>
            </a:endParaRPr>
          </a:p>
          <a:p>
            <a:pPr marL="12700" marR="27940">
              <a:lnSpc>
                <a:spcPct val="111100"/>
              </a:lnSpc>
            </a:pP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data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science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and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analytics,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digital  solutions,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engineering, and  </a:t>
            </a:r>
            <a:r>
              <a:rPr sz="1500" spc="-15">
                <a:solidFill>
                  <a:srgbClr val="263746"/>
                </a:solidFill>
                <a:latin typeface="Calibri"/>
                <a:cs typeface="Calibri"/>
              </a:rPr>
              <a:t>cybersecurity. </a:t>
            </a:r>
            <a:r>
              <a:rPr sz="1500" spc="-25">
                <a:solidFill>
                  <a:srgbClr val="263746"/>
                </a:solidFill>
                <a:latin typeface="Calibri"/>
                <a:cs typeface="Calibri"/>
              </a:rPr>
              <a:t>We’re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supporting 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those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skills </a:t>
            </a:r>
            <a:r>
              <a:rPr sz="1500">
                <a:solidFill>
                  <a:srgbClr val="263746"/>
                </a:solidFill>
                <a:latin typeface="Calibri"/>
                <a:cs typeface="Calibri"/>
              </a:rPr>
              <a:t>with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investments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in 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innovation—empowering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our  employees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to </a:t>
            </a:r>
            <a:r>
              <a:rPr sz="1500" spc="-5">
                <a:solidFill>
                  <a:srgbClr val="263746"/>
                </a:solidFill>
                <a:latin typeface="Calibri"/>
                <a:cs typeface="Calibri"/>
              </a:rPr>
              <a:t>be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creative</a:t>
            </a:r>
            <a:r>
              <a:rPr sz="1500" spc="-65">
                <a:solidFill>
                  <a:srgbClr val="263746"/>
                </a:solidFill>
                <a:latin typeface="Calibri"/>
                <a:cs typeface="Calibri"/>
              </a:rPr>
              <a:t> </a:t>
            </a:r>
            <a:r>
              <a:rPr sz="1500" spc="-10">
                <a:solidFill>
                  <a:srgbClr val="263746"/>
                </a:solidFill>
                <a:latin typeface="Calibri"/>
                <a:cs typeface="Calibri"/>
              </a:rPr>
              <a:t>thinkers.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438FCD-D251-BF46-A150-E601400992E5}"/>
              </a:ext>
            </a:extLst>
          </p:cNvPr>
          <p:cNvGrpSpPr/>
          <p:nvPr/>
        </p:nvGrpSpPr>
        <p:grpSpPr>
          <a:xfrm>
            <a:off x="3951922" y="1069784"/>
            <a:ext cx="7098665" cy="468781"/>
            <a:chOff x="3951922" y="1425384"/>
            <a:chExt cx="7098665" cy="468781"/>
          </a:xfrm>
        </p:grpSpPr>
        <p:sp>
          <p:nvSpPr>
            <p:cNvPr id="7" name="object 7"/>
            <p:cNvSpPr/>
            <p:nvPr/>
          </p:nvSpPr>
          <p:spPr>
            <a:xfrm>
              <a:off x="3956684" y="1425384"/>
              <a:ext cx="7089140" cy="460375"/>
            </a:xfrm>
            <a:custGeom>
              <a:avLst/>
              <a:gdLst/>
              <a:ahLst/>
              <a:cxnLst/>
              <a:rect l="l" t="t" r="r" b="b"/>
              <a:pathLst>
                <a:path w="7089140" h="460375">
                  <a:moveTo>
                    <a:pt x="7089076" y="0"/>
                  </a:moveTo>
                  <a:lnTo>
                    <a:pt x="0" y="0"/>
                  </a:lnTo>
                  <a:lnTo>
                    <a:pt x="0" y="459752"/>
                  </a:lnTo>
                  <a:lnTo>
                    <a:pt x="7089076" y="4597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2637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3956684" y="1487241"/>
              <a:ext cx="7089140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0160" algn="ctr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75">
                  <a:solidFill>
                    <a:srgbClr val="263746"/>
                  </a:solidFill>
                  <a:latin typeface="Oswald"/>
                  <a:cs typeface="Oswald"/>
                </a:rPr>
                <a:t>LEADERSHIP</a:t>
              </a:r>
              <a:endParaRPr sz="1300" b="1">
                <a:latin typeface="Oswald"/>
                <a:cs typeface="Oswald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951922" y="1764626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3FAD98-9B51-D542-9015-89387C918C04}"/>
              </a:ext>
            </a:extLst>
          </p:cNvPr>
          <p:cNvGrpSpPr/>
          <p:nvPr/>
        </p:nvGrpSpPr>
        <p:grpSpPr>
          <a:xfrm>
            <a:off x="8826448" y="1670189"/>
            <a:ext cx="2224697" cy="1988337"/>
            <a:chOff x="8826448" y="2025789"/>
            <a:chExt cx="2224697" cy="1791195"/>
          </a:xfrm>
        </p:grpSpPr>
        <p:sp>
          <p:nvSpPr>
            <p:cNvPr id="14" name="object 14"/>
            <p:cNvSpPr/>
            <p:nvPr/>
          </p:nvSpPr>
          <p:spPr>
            <a:xfrm>
              <a:off x="8826448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33725" y="3687445"/>
              <a:ext cx="2217420" cy="129539"/>
            </a:xfrm>
            <a:custGeom>
              <a:avLst/>
              <a:gdLst/>
              <a:ahLst/>
              <a:cxnLst/>
              <a:rect l="l" t="t" r="r" b="b"/>
              <a:pathLst>
                <a:path w="2217420" h="129539">
                  <a:moveTo>
                    <a:pt x="0" y="129374"/>
                  </a:moveTo>
                  <a:lnTo>
                    <a:pt x="2216797" y="129374"/>
                  </a:lnTo>
                  <a:lnTo>
                    <a:pt x="221679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8826448" y="2088304"/>
              <a:ext cx="2219325" cy="153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27355" marR="409575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5" dirty="0">
                  <a:solidFill>
                    <a:srgbClr val="00A5B5"/>
                  </a:solidFill>
                  <a:latin typeface="Oswald"/>
                  <a:cs typeface="Oswald"/>
                </a:rPr>
                <a:t>CIVILIAN </a:t>
              </a: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SERVICES  GROUP</a:t>
              </a:r>
              <a:endParaRPr sz="1300" b="1" dirty="0">
                <a:latin typeface="Oswald"/>
                <a:cs typeface="Oswald"/>
              </a:endParaRPr>
            </a:p>
            <a:p>
              <a:pPr marL="178435" marR="170815" algn="ctr">
                <a:lnSpc>
                  <a:spcPts val="1400"/>
                </a:lnSpc>
                <a:spcBef>
                  <a:spcPts val="155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talent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 client delivery in Health;  Finance,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Energy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Economic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Development (FED); and 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Justice,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Homeland 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Security,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Transportation</a:t>
              </a:r>
              <a:r>
                <a:rPr sz="1200" i="1" spc="-2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(JHT)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57E5463-F19B-864B-ADA5-8FC6E0C31514}"/>
              </a:ext>
            </a:extLst>
          </p:cNvPr>
          <p:cNvGrpSpPr/>
          <p:nvPr/>
        </p:nvGrpSpPr>
        <p:grpSpPr>
          <a:xfrm>
            <a:off x="6386804" y="1670189"/>
            <a:ext cx="2283471" cy="1988337"/>
            <a:chOff x="6386804" y="2025789"/>
            <a:chExt cx="2283471" cy="1791195"/>
          </a:xfrm>
        </p:grpSpPr>
        <p:sp>
          <p:nvSpPr>
            <p:cNvPr id="12" name="object 12"/>
            <p:cNvSpPr/>
            <p:nvPr/>
          </p:nvSpPr>
          <p:spPr>
            <a:xfrm>
              <a:off x="6391567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6804" y="3687445"/>
              <a:ext cx="2228850" cy="129539"/>
            </a:xfrm>
            <a:custGeom>
              <a:avLst/>
              <a:gdLst/>
              <a:ahLst/>
              <a:cxnLst/>
              <a:rect l="l" t="t" r="r" b="b"/>
              <a:pathLst>
                <a:path w="2228850" h="129539">
                  <a:moveTo>
                    <a:pt x="0" y="129374"/>
                  </a:moveTo>
                  <a:lnTo>
                    <a:pt x="2228837" y="129374"/>
                  </a:lnTo>
                  <a:lnTo>
                    <a:pt x="222883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91567" y="2080802"/>
              <a:ext cx="2278708" cy="1444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0" marR="373380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A5B5"/>
                  </a:solidFill>
                  <a:latin typeface="Oswald"/>
                  <a:cs typeface="Oswald"/>
                </a:rPr>
                <a:t>NATIONAL </a:t>
              </a:r>
              <a:r>
                <a:rPr sz="1300" b="1" spc="65" dirty="0">
                  <a:solidFill>
                    <a:srgbClr val="00A5B5"/>
                  </a:solidFill>
                  <a:latin typeface="Oswald"/>
                  <a:cs typeface="Oswald"/>
                </a:rPr>
                <a:t>SECURITY </a:t>
              </a:r>
              <a:endParaRPr lang="en-US" sz="1300" b="1" spc="65" dirty="0">
                <a:solidFill>
                  <a:srgbClr val="00A5B5"/>
                </a:solidFill>
                <a:latin typeface="Oswald"/>
                <a:cs typeface="Oswald"/>
              </a:endParaRPr>
            </a:p>
            <a:p>
              <a:pPr marL="381000" marR="373380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GROUP</a:t>
              </a:r>
              <a:endParaRPr sz="1300" b="1" dirty="0">
                <a:latin typeface="Oswald"/>
                <a:cs typeface="Oswald"/>
              </a:endParaRPr>
            </a:p>
            <a:p>
              <a:pPr marL="379095" marR="369570" indent="-2540" algn="ctr">
                <a:lnSpc>
                  <a:spcPts val="1400"/>
                </a:lnSpc>
                <a:spcBef>
                  <a:spcPts val="215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</a:t>
              </a:r>
              <a:r>
                <a:rPr sz="1200" i="1" spc="-7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talent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client delivery in 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Cyber,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Defense/Military  Intel, National</a:t>
              </a:r>
              <a:r>
                <a:rPr sz="1200" i="1" spc="-6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Agencies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International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072A46-CAC7-204C-8375-1E2F9F2068C4}"/>
              </a:ext>
            </a:extLst>
          </p:cNvPr>
          <p:cNvGrpSpPr/>
          <p:nvPr/>
        </p:nvGrpSpPr>
        <p:grpSpPr>
          <a:xfrm>
            <a:off x="3951922" y="1670189"/>
            <a:ext cx="2228850" cy="1988337"/>
            <a:chOff x="3951922" y="2025789"/>
            <a:chExt cx="2228850" cy="1791195"/>
          </a:xfrm>
        </p:grpSpPr>
        <p:sp>
          <p:nvSpPr>
            <p:cNvPr id="10" name="object 10"/>
            <p:cNvSpPr/>
            <p:nvPr/>
          </p:nvSpPr>
          <p:spPr>
            <a:xfrm>
              <a:off x="3956684" y="2025789"/>
              <a:ext cx="2219325" cy="1786889"/>
            </a:xfrm>
            <a:custGeom>
              <a:avLst/>
              <a:gdLst/>
              <a:ahLst/>
              <a:cxnLst/>
              <a:rect l="l" t="t" r="r" b="b"/>
              <a:pathLst>
                <a:path w="2219325" h="1786889">
                  <a:moveTo>
                    <a:pt x="0" y="1786267"/>
                  </a:moveTo>
                  <a:lnTo>
                    <a:pt x="2219312" y="1786267"/>
                  </a:lnTo>
                  <a:lnTo>
                    <a:pt x="2219312" y="0"/>
                  </a:lnTo>
                  <a:lnTo>
                    <a:pt x="0" y="0"/>
                  </a:lnTo>
                  <a:lnTo>
                    <a:pt x="0" y="1786267"/>
                  </a:lnTo>
                  <a:close/>
                </a:path>
              </a:pathLst>
            </a:custGeom>
            <a:ln w="9525">
              <a:solidFill>
                <a:srgbClr val="00A5B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51922" y="3687445"/>
              <a:ext cx="2228850" cy="129539"/>
            </a:xfrm>
            <a:custGeom>
              <a:avLst/>
              <a:gdLst/>
              <a:ahLst/>
              <a:cxnLst/>
              <a:rect l="l" t="t" r="r" b="b"/>
              <a:pathLst>
                <a:path w="2228850" h="129539">
                  <a:moveTo>
                    <a:pt x="0" y="129374"/>
                  </a:moveTo>
                  <a:lnTo>
                    <a:pt x="2228837" y="129374"/>
                  </a:lnTo>
                  <a:lnTo>
                    <a:pt x="2228837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A5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3956684" y="2088304"/>
              <a:ext cx="2219325" cy="15398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503555" marR="487045" algn="ctr">
                <a:lnSpc>
                  <a:spcPct val="109000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A5B5"/>
                  </a:solidFill>
                  <a:latin typeface="Oswald"/>
                  <a:cs typeface="Oswald"/>
                </a:rPr>
                <a:t>GLOBAL </a:t>
              </a:r>
              <a:r>
                <a:rPr sz="1300" b="1" spc="75" dirty="0">
                  <a:solidFill>
                    <a:srgbClr val="00A5B5"/>
                  </a:solidFill>
                  <a:latin typeface="Oswald"/>
                  <a:cs typeface="Oswald"/>
                </a:rPr>
                <a:t>DEFENSE  GROUP</a:t>
              </a:r>
              <a:endParaRPr sz="1300" b="1" dirty="0">
                <a:latin typeface="Oswald"/>
                <a:cs typeface="Oswald"/>
              </a:endParaRPr>
            </a:p>
            <a:p>
              <a:pPr marL="360680" marR="352425" indent="-635" algn="ctr">
                <a:lnSpc>
                  <a:spcPts val="1400"/>
                </a:lnSpc>
                <a:spcBef>
                  <a:spcPts val="160"/>
                </a:spcBef>
              </a:pP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encompasses our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work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 support of</a:t>
              </a:r>
              <a:r>
                <a:rPr sz="1200" i="1" spc="-5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Aerospace, 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Army,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Commercial,</a:t>
              </a:r>
              <a:r>
                <a:rPr sz="1200" i="1" spc="-5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Joint</a:t>
              </a:r>
              <a:endParaRPr sz="1200" dirty="0">
                <a:latin typeface="Calibri"/>
                <a:cs typeface="Calibri"/>
              </a:endParaRPr>
            </a:p>
            <a:p>
              <a:pPr marL="213995" marR="207645" algn="ctr">
                <a:lnSpc>
                  <a:spcPts val="1400"/>
                </a:lnSpc>
              </a:pP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Combatant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Commands</a:t>
              </a:r>
              <a:r>
                <a:rPr sz="1200" i="1" spc="-6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(JCC),  and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Navy Marine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Corps  (NMC)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clients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B8FD83-2114-1E49-915E-89A78D317A0D}"/>
              </a:ext>
            </a:extLst>
          </p:cNvPr>
          <p:cNvGrpSpPr/>
          <p:nvPr/>
        </p:nvGrpSpPr>
        <p:grpSpPr>
          <a:xfrm>
            <a:off x="3951922" y="3806063"/>
            <a:ext cx="7098665" cy="1006475"/>
            <a:chOff x="3951922" y="3958463"/>
            <a:chExt cx="7098665" cy="1006475"/>
          </a:xfrm>
        </p:grpSpPr>
        <p:sp>
          <p:nvSpPr>
            <p:cNvPr id="8" name="object 8"/>
            <p:cNvSpPr/>
            <p:nvPr/>
          </p:nvSpPr>
          <p:spPr>
            <a:xfrm>
              <a:off x="3956684" y="3958463"/>
              <a:ext cx="7089140" cy="1006475"/>
            </a:xfrm>
            <a:custGeom>
              <a:avLst/>
              <a:gdLst/>
              <a:ahLst/>
              <a:cxnLst/>
              <a:rect l="l" t="t" r="r" b="b"/>
              <a:pathLst>
                <a:path w="7089140" h="1006475">
                  <a:moveTo>
                    <a:pt x="7089076" y="0"/>
                  </a:moveTo>
                  <a:lnTo>
                    <a:pt x="0" y="0"/>
                  </a:lnTo>
                  <a:lnTo>
                    <a:pt x="0" y="1005852"/>
                  </a:lnTo>
                  <a:lnTo>
                    <a:pt x="7089076" y="10058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005E6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51922" y="4833658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005E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3956684" y="4009969"/>
              <a:ext cx="7089140" cy="7537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9525" algn="ctr">
                <a:lnSpc>
                  <a:spcPts val="1525"/>
                </a:lnSpc>
                <a:spcBef>
                  <a:spcPts val="100"/>
                </a:spcBef>
              </a:pPr>
              <a:r>
                <a:rPr sz="1300" b="1" spc="60" dirty="0">
                  <a:solidFill>
                    <a:srgbClr val="005E65"/>
                  </a:solidFill>
                  <a:latin typeface="Oswald"/>
                  <a:cs typeface="Oswald"/>
                </a:rPr>
                <a:t>STRATEGIC INNOVATION</a:t>
              </a:r>
              <a:r>
                <a:rPr sz="1300" b="1" spc="245" dirty="0">
                  <a:solidFill>
                    <a:srgbClr val="005E65"/>
                  </a:solidFill>
                  <a:latin typeface="Oswald"/>
                  <a:cs typeface="Oswald"/>
                </a:rPr>
                <a:t> </a:t>
              </a:r>
              <a:r>
                <a:rPr sz="1300" b="1" spc="75" dirty="0">
                  <a:solidFill>
                    <a:srgbClr val="005E65"/>
                  </a:solidFill>
                  <a:latin typeface="Oswald"/>
                  <a:cs typeface="Oswald"/>
                </a:rPr>
                <a:t>GROUP</a:t>
              </a:r>
              <a:endParaRPr sz="1300" b="1" dirty="0">
                <a:latin typeface="Oswald"/>
                <a:cs typeface="Oswald"/>
              </a:endParaRPr>
            </a:p>
            <a:p>
              <a:pPr marL="330200" marR="321310" algn="ctr">
                <a:lnSpc>
                  <a:spcPts val="1400"/>
                </a:lnSpc>
                <a:spcBef>
                  <a:spcPts val="45"/>
                </a:spcBef>
              </a:pP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responsible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for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scaling our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functional differentiation,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as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well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as developing and monetizing breakthrough 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solutions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areas of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digital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transformation,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artificial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intelligence, advanced </a:t>
              </a:r>
              <a:r>
                <a:rPr sz="1200" i="1" spc="-20" dirty="0">
                  <a:solidFill>
                    <a:srgbClr val="263746"/>
                  </a:solidFill>
                  <a:latin typeface="Calibri"/>
                  <a:cs typeface="Calibri"/>
                </a:rPr>
                <a:t>cyber,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augmented 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virtual reality that will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accelerate </a:t>
              </a:r>
              <a:r>
                <a:rPr sz="1200" i="1" dirty="0">
                  <a:solidFill>
                    <a:srgbClr val="263746"/>
                  </a:solidFill>
                  <a:latin typeface="Calibri"/>
                  <a:cs typeface="Calibri"/>
                </a:rPr>
                <a:t>the </a:t>
              </a:r>
              <a:r>
                <a:rPr sz="1200" i="1" spc="-15" dirty="0">
                  <a:solidFill>
                    <a:srgbClr val="263746"/>
                  </a:solidFill>
                  <a:latin typeface="Calibri"/>
                  <a:cs typeface="Calibri"/>
                </a:rPr>
                <a:t>Firm’s </a:t>
              </a:r>
              <a:r>
                <a:rPr sz="1200" i="1" spc="-5" dirty="0">
                  <a:solidFill>
                    <a:srgbClr val="263746"/>
                  </a:solidFill>
                  <a:latin typeface="Calibri"/>
                  <a:cs typeface="Calibri"/>
                </a:rPr>
                <a:t>growth and</a:t>
              </a:r>
              <a:r>
                <a:rPr sz="1200" i="1" spc="5" dirty="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 dirty="0">
                  <a:solidFill>
                    <a:srgbClr val="263746"/>
                  </a:solidFill>
                  <a:latin typeface="Calibri"/>
                  <a:cs typeface="Calibri"/>
                </a:rPr>
                <a:t>performance</a:t>
              </a:r>
              <a:endParaRPr sz="1200" dirty="0">
                <a:latin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968385-C396-9147-9463-8E214BA676DC}"/>
              </a:ext>
            </a:extLst>
          </p:cNvPr>
          <p:cNvGrpSpPr/>
          <p:nvPr/>
        </p:nvGrpSpPr>
        <p:grpSpPr>
          <a:xfrm>
            <a:off x="3951922" y="4958334"/>
            <a:ext cx="7098665" cy="1006475"/>
            <a:chOff x="3951922" y="5110734"/>
            <a:chExt cx="7098665" cy="1006475"/>
          </a:xfrm>
        </p:grpSpPr>
        <p:sp>
          <p:nvSpPr>
            <p:cNvPr id="6" name="object 6"/>
            <p:cNvSpPr/>
            <p:nvPr/>
          </p:nvSpPr>
          <p:spPr>
            <a:xfrm>
              <a:off x="3956684" y="5110734"/>
              <a:ext cx="7089140" cy="1006475"/>
            </a:xfrm>
            <a:custGeom>
              <a:avLst/>
              <a:gdLst/>
              <a:ahLst/>
              <a:cxnLst/>
              <a:rect l="l" t="t" r="r" b="b"/>
              <a:pathLst>
                <a:path w="7089140" h="1006475">
                  <a:moveTo>
                    <a:pt x="7089076" y="0"/>
                  </a:moveTo>
                  <a:lnTo>
                    <a:pt x="0" y="0"/>
                  </a:lnTo>
                  <a:lnTo>
                    <a:pt x="0" y="1005852"/>
                  </a:lnTo>
                  <a:lnTo>
                    <a:pt x="7089076" y="1005852"/>
                  </a:lnTo>
                  <a:lnTo>
                    <a:pt x="7089076" y="0"/>
                  </a:lnTo>
                  <a:close/>
                </a:path>
              </a:pathLst>
            </a:custGeom>
            <a:ln w="9525">
              <a:solidFill>
                <a:srgbClr val="2637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51922" y="5985916"/>
              <a:ext cx="7098665" cy="129539"/>
            </a:xfrm>
            <a:custGeom>
              <a:avLst/>
              <a:gdLst/>
              <a:ahLst/>
              <a:cxnLst/>
              <a:rect l="l" t="t" r="r" b="b"/>
              <a:pathLst>
                <a:path w="7098665" h="129539">
                  <a:moveTo>
                    <a:pt x="0" y="129374"/>
                  </a:moveTo>
                  <a:lnTo>
                    <a:pt x="7098601" y="129374"/>
                  </a:lnTo>
                  <a:lnTo>
                    <a:pt x="7098601" y="0"/>
                  </a:lnTo>
                  <a:lnTo>
                    <a:pt x="0" y="0"/>
                  </a:lnTo>
                  <a:lnTo>
                    <a:pt x="0" y="129374"/>
                  </a:lnTo>
                  <a:close/>
                </a:path>
              </a:pathLst>
            </a:custGeom>
            <a:solidFill>
              <a:srgbClr val="2637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3956684" y="5162201"/>
              <a:ext cx="7089140" cy="76263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00"/>
                </a:spcBef>
              </a:pPr>
              <a:r>
                <a:rPr sz="1300" b="1" spc="65">
                  <a:solidFill>
                    <a:srgbClr val="263746"/>
                  </a:solidFill>
                  <a:latin typeface="Oswald"/>
                  <a:cs typeface="Oswald"/>
                </a:rPr>
                <a:t>ENTERPRISE SERVICES</a:t>
              </a:r>
              <a:r>
                <a:rPr sz="1300" b="1" spc="240">
                  <a:solidFill>
                    <a:srgbClr val="263746"/>
                  </a:solidFill>
                  <a:latin typeface="Oswald"/>
                  <a:cs typeface="Oswald"/>
                </a:rPr>
                <a:t> </a:t>
              </a:r>
              <a:r>
                <a:rPr sz="1300" b="1" spc="75">
                  <a:solidFill>
                    <a:srgbClr val="263746"/>
                  </a:solidFill>
                  <a:latin typeface="Oswald"/>
                  <a:cs typeface="Oswald"/>
                </a:rPr>
                <a:t>GROUP</a:t>
              </a:r>
              <a:endParaRPr sz="1300" b="1">
                <a:latin typeface="Oswald"/>
                <a:cs typeface="Oswald"/>
              </a:endParaRPr>
            </a:p>
            <a:p>
              <a:pPr marL="158750" marR="150495" indent="-635" algn="ctr">
                <a:lnSpc>
                  <a:spcPts val="1400"/>
                </a:lnSpc>
                <a:spcBef>
                  <a:spcPts val="80"/>
                </a:spcBef>
              </a:pP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encompasses our internal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functions,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including business development and services, contracting, procurement,  and pricing (CPP),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corporate affairs,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knowledge management, ethics, legal, and compliance, human resources, 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information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and security services, and </a:t>
              </a:r>
              <a:r>
                <a:rPr sz="1200" i="1">
                  <a:solidFill>
                    <a:srgbClr val="263746"/>
                  </a:solidFill>
                  <a:latin typeface="Calibri"/>
                  <a:cs typeface="Calibri"/>
                </a:rPr>
                <a:t>real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estate </a:t>
              </a:r>
              <a:r>
                <a:rPr sz="1200" i="1" spc="-5">
                  <a:solidFill>
                    <a:srgbClr val="263746"/>
                  </a:solidFill>
                  <a:latin typeface="Calibri"/>
                  <a:cs typeface="Calibri"/>
                </a:rPr>
                <a:t>and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facilities</a:t>
              </a:r>
              <a:r>
                <a:rPr sz="1200" i="1" spc="30">
                  <a:solidFill>
                    <a:srgbClr val="263746"/>
                  </a:solidFill>
                  <a:latin typeface="Calibri"/>
                  <a:cs typeface="Calibri"/>
                </a:rPr>
                <a:t> </a:t>
              </a:r>
              <a:r>
                <a:rPr sz="1200" i="1" spc="-10">
                  <a:solidFill>
                    <a:srgbClr val="263746"/>
                  </a:solidFill>
                  <a:latin typeface="Calibri"/>
                  <a:cs typeface="Calibri"/>
                </a:rPr>
                <a:t>operations</a:t>
              </a:r>
              <a:endParaRPr sz="1200">
                <a:latin typeface="Calibri"/>
                <a:cs typeface="Calibri"/>
              </a:endParaRPr>
            </a:p>
          </p:txBody>
        </p:sp>
      </p:grp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796EC942-BDE0-6542-A966-1A0C376CE78E}"/>
              </a:ext>
            </a:extLst>
          </p:cNvPr>
          <p:cNvSpPr txBox="1">
            <a:spLocks/>
          </p:cNvSpPr>
          <p:nvPr/>
        </p:nvSpPr>
        <p:spPr>
          <a:xfrm>
            <a:off x="11696700" y="6515056"/>
            <a:ext cx="4953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CE6E22-E655-5947-A8B4-6F095FBA2C1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3DA48DD8-CBA7-9143-B30A-3C58551F7900}"/>
              </a:ext>
            </a:extLst>
          </p:cNvPr>
          <p:cNvSpPr txBox="1">
            <a:spLocks/>
          </p:cNvSpPr>
          <p:nvPr/>
        </p:nvSpPr>
        <p:spPr>
          <a:xfrm>
            <a:off x="381000" y="6515056"/>
            <a:ext cx="2819400" cy="3429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BOOZ ALLEN HAMILTON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FE96E06-AC56-CC47-92A3-70A103714B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40" r="-2063" b="50000"/>
          <a:stretch/>
        </p:blipFill>
        <p:spPr>
          <a:xfrm>
            <a:off x="89215" y="5064045"/>
            <a:ext cx="1438975" cy="13367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52AD76CC359438B4B48D39B9837DD" ma:contentTypeVersion="6" ma:contentTypeDescription="Create a new document." ma:contentTypeScope="" ma:versionID="340be1b321c937a01e4db8f0c5ee12d7">
  <xsd:schema xmlns:xsd="http://www.w3.org/2001/XMLSchema" xmlns:xs="http://www.w3.org/2001/XMLSchema" xmlns:p="http://schemas.microsoft.com/office/2006/metadata/properties" xmlns:ns2="88e1191c-922e-4cf2-88ed-4d93b564d8dc" xmlns:ns3="aaff7af3-83ab-4c8d-9c75-b4bbc8c09514" targetNamespace="http://schemas.microsoft.com/office/2006/metadata/properties" ma:root="true" ma:fieldsID="5412522abdaa517784ef4d3d8cdc8ca0" ns2:_="" ns3:_="">
    <xsd:import namespace="88e1191c-922e-4cf2-88ed-4d93b564d8dc"/>
    <xsd:import namespace="aaff7af3-83ab-4c8d-9c75-b4bbc8c095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e1191c-922e-4cf2-88ed-4d93b564d8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f7af3-83ab-4c8d-9c75-b4bbc8c0951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18B205-0EB9-44B8-BF34-378B5E1B12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e1191c-922e-4cf2-88ed-4d93b564d8dc"/>
    <ds:schemaRef ds:uri="aaff7af3-83ab-4c8d-9c75-b4bbc8c095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CC20C0-727C-4E25-A9F9-262F01CEF20B}">
  <ds:schemaRefs>
    <ds:schemaRef ds:uri="aaff7af3-83ab-4c8d-9c75-b4bbc8c09514"/>
    <ds:schemaRef ds:uri="http://schemas.microsoft.com/office/2006/metadata/properti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88e1191c-922e-4cf2-88ed-4d93b564d8d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19778BA-AB28-4DCF-A3A7-71AA2AD082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2446</Words>
  <Application>Microsoft Office PowerPoint</Application>
  <PresentationFormat>Widescreen</PresentationFormat>
  <Paragraphs>381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.AppleSystemUIFont</vt:lpstr>
      <vt:lpstr>Arial</vt:lpstr>
      <vt:lpstr>Calibri</vt:lpstr>
      <vt:lpstr>Georgia</vt:lpstr>
      <vt:lpstr>LucidaGrande</vt:lpstr>
      <vt:lpstr>Oswald</vt:lpstr>
      <vt:lpstr>Oswald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CAPABILITIES</vt:lpstr>
      <vt:lpstr>PROJECTS</vt:lpstr>
      <vt:lpstr>PRESENCE</vt:lpstr>
      <vt:lpstr>ORGANIZATION</vt:lpstr>
      <vt:lpstr>COMMUNITY  IMPACT</vt:lpstr>
      <vt:lpstr>AWARDS AND  RECOGNITION</vt:lpstr>
      <vt:lpstr>PowerPoint Presentation</vt:lpstr>
      <vt:lpstr>PowerPoint Presentation</vt:lpstr>
      <vt:lpstr>BE YOU</vt:lpstr>
      <vt:lpstr>BE BOOZ ALLEN</vt:lpstr>
      <vt:lpstr>BE EMPOWERED</vt:lpstr>
      <vt:lpstr>PowerPoint Presentation</vt:lpstr>
      <vt:lpstr>SUMMER GAMES FAQ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Brown, Laurie [USA]</dc:creator>
  <cp:lastModifiedBy>Thomas Mitchell</cp:lastModifiedBy>
  <cp:revision>21</cp:revision>
  <dcterms:created xsi:type="dcterms:W3CDTF">2019-07-23T16:19:10Z</dcterms:created>
  <dcterms:modified xsi:type="dcterms:W3CDTF">2020-02-27T00:21:21Z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2019-07-23T00:00:00Z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2019-07-23T00:00:00Z</vt:filetime>
  </property>
  <property fmtid="{D5CDD505-2E9C-101B-9397-08002B2CF9AE}" pid="5" name="ContentTypeId">
    <vt:lpwstr>0x01010075052AD76CC359438B4B48D39B9837DD</vt:lpwstr>
  </property>
</Properties>
</file>