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25"/>
  </p:notesMasterIdLst>
  <p:handoutMasterIdLst>
    <p:handoutMasterId r:id="rId26"/>
  </p:handoutMasterIdLst>
  <p:sldIdLst>
    <p:sldId id="257" r:id="rId5"/>
    <p:sldId id="260" r:id="rId6"/>
    <p:sldId id="262" r:id="rId7"/>
    <p:sldId id="263" r:id="rId8"/>
    <p:sldId id="264" r:id="rId9"/>
    <p:sldId id="265" r:id="rId10"/>
    <p:sldId id="266" r:id="rId11"/>
    <p:sldId id="267" r:id="rId12"/>
    <p:sldId id="268" r:id="rId13"/>
    <p:sldId id="269" r:id="rId14"/>
    <p:sldId id="270" r:id="rId15"/>
    <p:sldId id="273" r:id="rId16"/>
    <p:sldId id="280" r:id="rId17"/>
    <p:sldId id="275" r:id="rId18"/>
    <p:sldId id="274" r:id="rId19"/>
    <p:sldId id="272" r:id="rId20"/>
    <p:sldId id="276" r:id="rId21"/>
    <p:sldId id="277" r:id="rId22"/>
    <p:sldId id="283" r:id="rId23"/>
    <p:sldId id="28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9A29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5" d="100"/>
          <a:sy n="75" d="100"/>
        </p:scale>
        <p:origin x="1042" y="53"/>
      </p:cViewPr>
      <p:guideLst/>
    </p:cSldViewPr>
  </p:slideViewPr>
  <p:notesTextViewPr>
    <p:cViewPr>
      <p:scale>
        <a:sx n="1" d="1"/>
        <a:sy n="1" d="1"/>
      </p:scale>
      <p:origin x="0" y="0"/>
    </p:cViewPr>
  </p:notesText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2A0E50-A00D-4233-AB08-FAF842D9454F}" type="doc">
      <dgm:prSet loTypeId="urn:microsoft.com/office/officeart/2005/8/layout/chevron1" loCatId="process" qsTypeId="urn:microsoft.com/office/officeart/2005/8/quickstyle/simple1" qsCatId="simple" csTypeId="urn:microsoft.com/office/officeart/2005/8/colors/colorful1" csCatId="colorful" phldr="1"/>
      <dgm:spPr/>
    </dgm:pt>
    <dgm:pt modelId="{8F60F41E-93EA-407D-9F18-D905C10FB7C6}">
      <dgm:prSet phldrT="[Text]"/>
      <dgm:spPr>
        <a:solidFill>
          <a:srgbClr val="9A2976"/>
        </a:solidFill>
      </dgm:spPr>
      <dgm:t>
        <a:bodyPr/>
        <a:lstStyle/>
        <a:p>
          <a:r>
            <a:rPr lang="en-US" b="1" dirty="0" smtClean="0">
              <a:latin typeface="+mn-lt"/>
            </a:rPr>
            <a:t>What is Consulting?</a:t>
          </a:r>
          <a:endParaRPr lang="en-US" b="1" dirty="0">
            <a:latin typeface="+mn-lt"/>
          </a:endParaRPr>
        </a:p>
      </dgm:t>
    </dgm:pt>
    <dgm:pt modelId="{7DBACD62-8B27-44BF-A0F2-707AD81188CA}" type="parTrans" cxnId="{D97388FC-EC50-4E4D-8C5E-0482E5BA10F3}">
      <dgm:prSet/>
      <dgm:spPr/>
      <dgm:t>
        <a:bodyPr/>
        <a:lstStyle/>
        <a:p>
          <a:endParaRPr lang="en-US"/>
        </a:p>
      </dgm:t>
    </dgm:pt>
    <dgm:pt modelId="{1D873F8D-5B52-4538-B5AB-88D861F41DB1}" type="sibTrans" cxnId="{D97388FC-EC50-4E4D-8C5E-0482E5BA10F3}">
      <dgm:prSet/>
      <dgm:spPr/>
      <dgm:t>
        <a:bodyPr/>
        <a:lstStyle/>
        <a:p>
          <a:endParaRPr lang="en-US"/>
        </a:p>
      </dgm:t>
    </dgm:pt>
    <dgm:pt modelId="{DBDD4534-F61B-4FB2-8781-1D97FA96A44B}">
      <dgm:prSet phldrT="[Text]"/>
      <dgm:spPr>
        <a:solidFill>
          <a:srgbClr val="0070C0"/>
        </a:solidFill>
      </dgm:spPr>
      <dgm:t>
        <a:bodyPr/>
        <a:lstStyle/>
        <a:p>
          <a:r>
            <a:rPr lang="en-US" b="1" dirty="0" smtClean="0">
              <a:latin typeface="Franklin Gothic Book" panose="020B0503020102020204" pitchFamily="34" charset="0"/>
            </a:rPr>
            <a:t>Overview of Booz Allen</a:t>
          </a:r>
          <a:endParaRPr lang="en-US" b="1" dirty="0">
            <a:latin typeface="Franklin Gothic Book" panose="020B0503020102020204" pitchFamily="34" charset="0"/>
          </a:endParaRPr>
        </a:p>
      </dgm:t>
    </dgm:pt>
    <dgm:pt modelId="{93BF5C59-8964-45FE-B2C2-83258E5BB0E5}" type="parTrans" cxnId="{15E787D3-EBEB-4A1D-A8CB-4A9EBAD7CCD6}">
      <dgm:prSet/>
      <dgm:spPr/>
      <dgm:t>
        <a:bodyPr/>
        <a:lstStyle/>
        <a:p>
          <a:endParaRPr lang="en-US"/>
        </a:p>
      </dgm:t>
    </dgm:pt>
    <dgm:pt modelId="{A79D0286-AB0F-4DA1-BD9F-CB3A650946FE}" type="sibTrans" cxnId="{15E787D3-EBEB-4A1D-A8CB-4A9EBAD7CCD6}">
      <dgm:prSet/>
      <dgm:spPr/>
      <dgm:t>
        <a:bodyPr/>
        <a:lstStyle/>
        <a:p>
          <a:endParaRPr lang="en-US"/>
        </a:p>
      </dgm:t>
    </dgm:pt>
    <dgm:pt modelId="{3319339F-620A-4DC5-B1C8-5B3C2D3DE9DC}">
      <dgm:prSet phldrT="[Text]"/>
      <dgm:spPr>
        <a:solidFill>
          <a:srgbClr val="00B050"/>
        </a:solidFill>
      </dgm:spPr>
      <dgm:t>
        <a:bodyPr/>
        <a:lstStyle/>
        <a:p>
          <a:r>
            <a:rPr lang="en-US" b="1" dirty="0" smtClean="0">
              <a:latin typeface="Franklin Gothic Book" panose="020B0503020102020204" pitchFamily="34" charset="0"/>
            </a:rPr>
            <a:t>TI &amp; Consulting Experience</a:t>
          </a:r>
          <a:endParaRPr lang="en-US" b="1" dirty="0">
            <a:latin typeface="Franklin Gothic Book" panose="020B0503020102020204" pitchFamily="34" charset="0"/>
          </a:endParaRPr>
        </a:p>
      </dgm:t>
    </dgm:pt>
    <dgm:pt modelId="{1058B75D-695A-46A5-B761-5CFD3125D648}" type="parTrans" cxnId="{9C8E353A-3BB0-4754-9F13-579A1C9C75B5}">
      <dgm:prSet/>
      <dgm:spPr/>
      <dgm:t>
        <a:bodyPr/>
        <a:lstStyle/>
        <a:p>
          <a:endParaRPr lang="en-US"/>
        </a:p>
      </dgm:t>
    </dgm:pt>
    <dgm:pt modelId="{D51FDC83-31CB-4535-83D7-603036CDD302}" type="sibTrans" cxnId="{9C8E353A-3BB0-4754-9F13-579A1C9C75B5}">
      <dgm:prSet/>
      <dgm:spPr/>
      <dgm:t>
        <a:bodyPr/>
        <a:lstStyle/>
        <a:p>
          <a:endParaRPr lang="en-US"/>
        </a:p>
      </dgm:t>
    </dgm:pt>
    <dgm:pt modelId="{938B1D46-1B1C-4316-9838-7EEDF800172C}">
      <dgm:prSet phldrT="[Text]"/>
      <dgm:spPr>
        <a:solidFill>
          <a:srgbClr val="002060"/>
        </a:solidFill>
      </dgm:spPr>
      <dgm:t>
        <a:bodyPr/>
        <a:lstStyle/>
        <a:p>
          <a:r>
            <a:rPr lang="en-US" b="1" dirty="0" smtClean="0">
              <a:latin typeface="Franklin Gothic Book" panose="020B0503020102020204" pitchFamily="34" charset="0"/>
            </a:rPr>
            <a:t>Internships</a:t>
          </a:r>
          <a:endParaRPr lang="en-US" b="1" dirty="0">
            <a:latin typeface="Franklin Gothic Book" panose="020B0503020102020204" pitchFamily="34" charset="0"/>
          </a:endParaRPr>
        </a:p>
      </dgm:t>
    </dgm:pt>
    <dgm:pt modelId="{7602BF55-9940-47A9-9BD9-C622A083C746}" type="parTrans" cxnId="{D33F482C-2491-40C1-9A7D-252CE4D103C5}">
      <dgm:prSet/>
      <dgm:spPr/>
      <dgm:t>
        <a:bodyPr/>
        <a:lstStyle/>
        <a:p>
          <a:endParaRPr lang="en-US"/>
        </a:p>
      </dgm:t>
    </dgm:pt>
    <dgm:pt modelId="{9CBF22DD-A128-4FFC-9545-8ABE2985D813}" type="sibTrans" cxnId="{D33F482C-2491-40C1-9A7D-252CE4D103C5}">
      <dgm:prSet/>
      <dgm:spPr/>
      <dgm:t>
        <a:bodyPr/>
        <a:lstStyle/>
        <a:p>
          <a:endParaRPr lang="en-US"/>
        </a:p>
      </dgm:t>
    </dgm:pt>
    <dgm:pt modelId="{0AA86DA2-BD3B-41F3-9B11-977361804A27}">
      <dgm:prSet phldrT="[Text]"/>
      <dgm:spPr>
        <a:solidFill>
          <a:schemeClr val="accent1"/>
        </a:solidFill>
      </dgm:spPr>
      <dgm:t>
        <a:bodyPr/>
        <a:lstStyle/>
        <a:p>
          <a:r>
            <a:rPr lang="en-US" b="1" dirty="0" smtClean="0">
              <a:latin typeface="Franklin Gothic Book" panose="020B0503020102020204" pitchFamily="34" charset="0"/>
            </a:rPr>
            <a:t>Q&amp;A</a:t>
          </a:r>
          <a:endParaRPr lang="en-US" b="1" dirty="0">
            <a:latin typeface="Franklin Gothic Book" panose="020B0503020102020204" pitchFamily="34" charset="0"/>
          </a:endParaRPr>
        </a:p>
      </dgm:t>
    </dgm:pt>
    <dgm:pt modelId="{216E7CD5-8BCE-4E6E-B7CC-31BFB9AA3E36}" type="parTrans" cxnId="{99BBDC9A-B06C-445B-8BB1-32F9FFA4B5E7}">
      <dgm:prSet/>
      <dgm:spPr/>
      <dgm:t>
        <a:bodyPr/>
        <a:lstStyle/>
        <a:p>
          <a:endParaRPr lang="en-US"/>
        </a:p>
      </dgm:t>
    </dgm:pt>
    <dgm:pt modelId="{C805EBD1-E906-4CD2-8E6F-42406D8C64C9}" type="sibTrans" cxnId="{99BBDC9A-B06C-445B-8BB1-32F9FFA4B5E7}">
      <dgm:prSet/>
      <dgm:spPr/>
      <dgm:t>
        <a:bodyPr/>
        <a:lstStyle/>
        <a:p>
          <a:endParaRPr lang="en-US"/>
        </a:p>
      </dgm:t>
    </dgm:pt>
    <dgm:pt modelId="{DAB2FBA1-CE36-4AA7-90BB-8F5A919E2EA7}" type="pres">
      <dgm:prSet presAssocID="{362A0E50-A00D-4233-AB08-FAF842D9454F}" presName="Name0" presStyleCnt="0">
        <dgm:presLayoutVars>
          <dgm:dir/>
          <dgm:animLvl val="lvl"/>
          <dgm:resizeHandles val="exact"/>
        </dgm:presLayoutVars>
      </dgm:prSet>
      <dgm:spPr/>
    </dgm:pt>
    <dgm:pt modelId="{F56D6780-C35B-4AA5-ACA8-604C37F08A1E}" type="pres">
      <dgm:prSet presAssocID="{8F60F41E-93EA-407D-9F18-D905C10FB7C6}" presName="parTxOnly" presStyleLbl="node1" presStyleIdx="0" presStyleCnt="5">
        <dgm:presLayoutVars>
          <dgm:chMax val="0"/>
          <dgm:chPref val="0"/>
          <dgm:bulletEnabled val="1"/>
        </dgm:presLayoutVars>
      </dgm:prSet>
      <dgm:spPr/>
      <dgm:t>
        <a:bodyPr/>
        <a:lstStyle/>
        <a:p>
          <a:endParaRPr lang="en-US"/>
        </a:p>
      </dgm:t>
    </dgm:pt>
    <dgm:pt modelId="{E9870993-D4A7-44C3-AC21-5BE8E1A60F83}" type="pres">
      <dgm:prSet presAssocID="{1D873F8D-5B52-4538-B5AB-88D861F41DB1}" presName="parTxOnlySpace" presStyleCnt="0"/>
      <dgm:spPr/>
    </dgm:pt>
    <dgm:pt modelId="{11BDB5F2-0387-4B68-9779-8024DB0B9110}" type="pres">
      <dgm:prSet presAssocID="{DBDD4534-F61B-4FB2-8781-1D97FA96A44B}" presName="parTxOnly" presStyleLbl="node1" presStyleIdx="1" presStyleCnt="5">
        <dgm:presLayoutVars>
          <dgm:chMax val="0"/>
          <dgm:chPref val="0"/>
          <dgm:bulletEnabled val="1"/>
        </dgm:presLayoutVars>
      </dgm:prSet>
      <dgm:spPr/>
      <dgm:t>
        <a:bodyPr/>
        <a:lstStyle/>
        <a:p>
          <a:endParaRPr lang="en-US"/>
        </a:p>
      </dgm:t>
    </dgm:pt>
    <dgm:pt modelId="{6378EEC2-1E0D-4F4D-A92A-36A2E97AF9E7}" type="pres">
      <dgm:prSet presAssocID="{A79D0286-AB0F-4DA1-BD9F-CB3A650946FE}" presName="parTxOnlySpace" presStyleCnt="0"/>
      <dgm:spPr/>
    </dgm:pt>
    <dgm:pt modelId="{5F409BA3-F668-41FB-B626-E4AB5E08D5FF}" type="pres">
      <dgm:prSet presAssocID="{3319339F-620A-4DC5-B1C8-5B3C2D3DE9DC}" presName="parTxOnly" presStyleLbl="node1" presStyleIdx="2" presStyleCnt="5">
        <dgm:presLayoutVars>
          <dgm:chMax val="0"/>
          <dgm:chPref val="0"/>
          <dgm:bulletEnabled val="1"/>
        </dgm:presLayoutVars>
      </dgm:prSet>
      <dgm:spPr/>
      <dgm:t>
        <a:bodyPr/>
        <a:lstStyle/>
        <a:p>
          <a:endParaRPr lang="en-US"/>
        </a:p>
      </dgm:t>
    </dgm:pt>
    <dgm:pt modelId="{CBB4C56C-5130-466B-8203-02A10B138B91}" type="pres">
      <dgm:prSet presAssocID="{D51FDC83-31CB-4535-83D7-603036CDD302}" presName="parTxOnlySpace" presStyleCnt="0"/>
      <dgm:spPr/>
    </dgm:pt>
    <dgm:pt modelId="{25008685-EC8F-4AA1-9057-30F39DD8EBE4}" type="pres">
      <dgm:prSet presAssocID="{938B1D46-1B1C-4316-9838-7EEDF800172C}" presName="parTxOnly" presStyleLbl="node1" presStyleIdx="3" presStyleCnt="5">
        <dgm:presLayoutVars>
          <dgm:chMax val="0"/>
          <dgm:chPref val="0"/>
          <dgm:bulletEnabled val="1"/>
        </dgm:presLayoutVars>
      </dgm:prSet>
      <dgm:spPr/>
      <dgm:t>
        <a:bodyPr/>
        <a:lstStyle/>
        <a:p>
          <a:endParaRPr lang="en-US"/>
        </a:p>
      </dgm:t>
    </dgm:pt>
    <dgm:pt modelId="{BE59301E-FEE5-4A84-848E-8EDDB1117B45}" type="pres">
      <dgm:prSet presAssocID="{9CBF22DD-A128-4FFC-9545-8ABE2985D813}" presName="parTxOnlySpace" presStyleCnt="0"/>
      <dgm:spPr/>
    </dgm:pt>
    <dgm:pt modelId="{FCD61F9A-C426-4996-84B4-753C365FFF21}" type="pres">
      <dgm:prSet presAssocID="{0AA86DA2-BD3B-41F3-9B11-977361804A27}" presName="parTxOnly" presStyleLbl="node1" presStyleIdx="4" presStyleCnt="5">
        <dgm:presLayoutVars>
          <dgm:chMax val="0"/>
          <dgm:chPref val="0"/>
          <dgm:bulletEnabled val="1"/>
        </dgm:presLayoutVars>
      </dgm:prSet>
      <dgm:spPr/>
      <dgm:t>
        <a:bodyPr/>
        <a:lstStyle/>
        <a:p>
          <a:endParaRPr lang="en-US"/>
        </a:p>
      </dgm:t>
    </dgm:pt>
  </dgm:ptLst>
  <dgm:cxnLst>
    <dgm:cxn modelId="{9C8E353A-3BB0-4754-9F13-579A1C9C75B5}" srcId="{362A0E50-A00D-4233-AB08-FAF842D9454F}" destId="{3319339F-620A-4DC5-B1C8-5B3C2D3DE9DC}" srcOrd="2" destOrd="0" parTransId="{1058B75D-695A-46A5-B761-5CFD3125D648}" sibTransId="{D51FDC83-31CB-4535-83D7-603036CDD302}"/>
    <dgm:cxn modelId="{7D4D0F7D-4AB7-49F6-B873-976B9B33AAB9}" type="presOf" srcId="{3319339F-620A-4DC5-B1C8-5B3C2D3DE9DC}" destId="{5F409BA3-F668-41FB-B626-E4AB5E08D5FF}" srcOrd="0" destOrd="0" presId="urn:microsoft.com/office/officeart/2005/8/layout/chevron1"/>
    <dgm:cxn modelId="{5FF880CC-0570-4F1F-AEAE-27E8D105F7F8}" type="presOf" srcId="{DBDD4534-F61B-4FB2-8781-1D97FA96A44B}" destId="{11BDB5F2-0387-4B68-9779-8024DB0B9110}" srcOrd="0" destOrd="0" presId="urn:microsoft.com/office/officeart/2005/8/layout/chevron1"/>
    <dgm:cxn modelId="{15E787D3-EBEB-4A1D-A8CB-4A9EBAD7CCD6}" srcId="{362A0E50-A00D-4233-AB08-FAF842D9454F}" destId="{DBDD4534-F61B-4FB2-8781-1D97FA96A44B}" srcOrd="1" destOrd="0" parTransId="{93BF5C59-8964-45FE-B2C2-83258E5BB0E5}" sibTransId="{A79D0286-AB0F-4DA1-BD9F-CB3A650946FE}"/>
    <dgm:cxn modelId="{99BBDC9A-B06C-445B-8BB1-32F9FFA4B5E7}" srcId="{362A0E50-A00D-4233-AB08-FAF842D9454F}" destId="{0AA86DA2-BD3B-41F3-9B11-977361804A27}" srcOrd="4" destOrd="0" parTransId="{216E7CD5-8BCE-4E6E-B7CC-31BFB9AA3E36}" sibTransId="{C805EBD1-E906-4CD2-8E6F-42406D8C64C9}"/>
    <dgm:cxn modelId="{D33F482C-2491-40C1-9A7D-252CE4D103C5}" srcId="{362A0E50-A00D-4233-AB08-FAF842D9454F}" destId="{938B1D46-1B1C-4316-9838-7EEDF800172C}" srcOrd="3" destOrd="0" parTransId="{7602BF55-9940-47A9-9BD9-C622A083C746}" sibTransId="{9CBF22DD-A128-4FFC-9545-8ABE2985D813}"/>
    <dgm:cxn modelId="{CD89C5DE-67A4-4DA1-A352-C567AB705717}" type="presOf" srcId="{938B1D46-1B1C-4316-9838-7EEDF800172C}" destId="{25008685-EC8F-4AA1-9057-30F39DD8EBE4}" srcOrd="0" destOrd="0" presId="urn:microsoft.com/office/officeart/2005/8/layout/chevron1"/>
    <dgm:cxn modelId="{BB1B9651-BF8B-4D76-9685-79B381862380}" type="presOf" srcId="{362A0E50-A00D-4233-AB08-FAF842D9454F}" destId="{DAB2FBA1-CE36-4AA7-90BB-8F5A919E2EA7}" srcOrd="0" destOrd="0" presId="urn:microsoft.com/office/officeart/2005/8/layout/chevron1"/>
    <dgm:cxn modelId="{87C66329-8739-462D-B020-B12BFADC6C59}" type="presOf" srcId="{8F60F41E-93EA-407D-9F18-D905C10FB7C6}" destId="{F56D6780-C35B-4AA5-ACA8-604C37F08A1E}" srcOrd="0" destOrd="0" presId="urn:microsoft.com/office/officeart/2005/8/layout/chevron1"/>
    <dgm:cxn modelId="{D97388FC-EC50-4E4D-8C5E-0482E5BA10F3}" srcId="{362A0E50-A00D-4233-AB08-FAF842D9454F}" destId="{8F60F41E-93EA-407D-9F18-D905C10FB7C6}" srcOrd="0" destOrd="0" parTransId="{7DBACD62-8B27-44BF-A0F2-707AD81188CA}" sibTransId="{1D873F8D-5B52-4538-B5AB-88D861F41DB1}"/>
    <dgm:cxn modelId="{B4CE25D7-1713-4C50-BF4B-6A91EF282C26}" type="presOf" srcId="{0AA86DA2-BD3B-41F3-9B11-977361804A27}" destId="{FCD61F9A-C426-4996-84B4-753C365FFF21}" srcOrd="0" destOrd="0" presId="urn:microsoft.com/office/officeart/2005/8/layout/chevron1"/>
    <dgm:cxn modelId="{64BBDC48-D0DA-4230-AE5A-1E0089C8909E}" type="presParOf" srcId="{DAB2FBA1-CE36-4AA7-90BB-8F5A919E2EA7}" destId="{F56D6780-C35B-4AA5-ACA8-604C37F08A1E}" srcOrd="0" destOrd="0" presId="urn:microsoft.com/office/officeart/2005/8/layout/chevron1"/>
    <dgm:cxn modelId="{7255CA36-9395-4D06-8701-127367ABEF2B}" type="presParOf" srcId="{DAB2FBA1-CE36-4AA7-90BB-8F5A919E2EA7}" destId="{E9870993-D4A7-44C3-AC21-5BE8E1A60F83}" srcOrd="1" destOrd="0" presId="urn:microsoft.com/office/officeart/2005/8/layout/chevron1"/>
    <dgm:cxn modelId="{330D2188-0C52-4040-AF86-3CAE3F709768}" type="presParOf" srcId="{DAB2FBA1-CE36-4AA7-90BB-8F5A919E2EA7}" destId="{11BDB5F2-0387-4B68-9779-8024DB0B9110}" srcOrd="2" destOrd="0" presId="urn:microsoft.com/office/officeart/2005/8/layout/chevron1"/>
    <dgm:cxn modelId="{3A1F4A34-E29D-490E-8F38-10110BB68671}" type="presParOf" srcId="{DAB2FBA1-CE36-4AA7-90BB-8F5A919E2EA7}" destId="{6378EEC2-1E0D-4F4D-A92A-36A2E97AF9E7}" srcOrd="3" destOrd="0" presId="urn:microsoft.com/office/officeart/2005/8/layout/chevron1"/>
    <dgm:cxn modelId="{3A98DC63-6685-4205-AC89-582F894F763B}" type="presParOf" srcId="{DAB2FBA1-CE36-4AA7-90BB-8F5A919E2EA7}" destId="{5F409BA3-F668-41FB-B626-E4AB5E08D5FF}" srcOrd="4" destOrd="0" presId="urn:microsoft.com/office/officeart/2005/8/layout/chevron1"/>
    <dgm:cxn modelId="{4D8B4C08-B95A-4E97-A5D7-601BFB6AB8BD}" type="presParOf" srcId="{DAB2FBA1-CE36-4AA7-90BB-8F5A919E2EA7}" destId="{CBB4C56C-5130-466B-8203-02A10B138B91}" srcOrd="5" destOrd="0" presId="urn:microsoft.com/office/officeart/2005/8/layout/chevron1"/>
    <dgm:cxn modelId="{F2B5B7A8-EDDA-4157-B4CF-6E522E5E885F}" type="presParOf" srcId="{DAB2FBA1-CE36-4AA7-90BB-8F5A919E2EA7}" destId="{25008685-EC8F-4AA1-9057-30F39DD8EBE4}" srcOrd="6" destOrd="0" presId="urn:microsoft.com/office/officeart/2005/8/layout/chevron1"/>
    <dgm:cxn modelId="{B2BB50D8-4C3B-4D9B-BF17-E8FFAAA92E12}" type="presParOf" srcId="{DAB2FBA1-CE36-4AA7-90BB-8F5A919E2EA7}" destId="{BE59301E-FEE5-4A84-848E-8EDDB1117B45}" srcOrd="7" destOrd="0" presId="urn:microsoft.com/office/officeart/2005/8/layout/chevron1"/>
    <dgm:cxn modelId="{4A9CEAF7-1AF0-4FD6-A956-C022833FF15F}" type="presParOf" srcId="{DAB2FBA1-CE36-4AA7-90BB-8F5A919E2EA7}" destId="{FCD61F9A-C426-4996-84B4-753C365FFF21}"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E04CE5-05AF-4123-B86D-0D631197E9D7}" type="datetimeFigureOut">
              <a:rPr lang="en-US" smtClean="0"/>
              <a:t>3/17/2016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18DA1A0-C671-4744-9095-5252AEFDD453}" type="slidenum">
              <a:rPr lang="en-US" smtClean="0"/>
              <a:t>‹#›</a:t>
            </a:fld>
            <a:endParaRPr lang="en-US"/>
          </a:p>
        </p:txBody>
      </p:sp>
    </p:spTree>
    <p:extLst>
      <p:ext uri="{BB962C8B-B14F-4D97-AF65-F5344CB8AC3E}">
        <p14:creationId xmlns:p14="http://schemas.microsoft.com/office/powerpoint/2010/main" val="4783625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472C41-9459-4421-9976-33A864A87F7D}" type="datetimeFigureOut">
              <a:rPr lang="en-US" smtClean="0"/>
              <a:t>3/17/2016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7F7DCB-DB82-4093-8F76-464A4AE72765}" type="slidenum">
              <a:rPr lang="en-US" smtClean="0"/>
              <a:t>‹#›</a:t>
            </a:fld>
            <a:endParaRPr lang="en-US"/>
          </a:p>
        </p:txBody>
      </p:sp>
    </p:spTree>
    <p:extLst>
      <p:ext uri="{BB962C8B-B14F-4D97-AF65-F5344CB8AC3E}">
        <p14:creationId xmlns:p14="http://schemas.microsoft.com/office/powerpoint/2010/main" val="3716010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0:30</a:t>
            </a:r>
          </a:p>
          <a:p>
            <a:endParaRPr lang="en-US" dirty="0" smtClean="0"/>
          </a:p>
          <a:p>
            <a:pPr marL="171450" indent="-171450">
              <a:buFont typeface="Arial" panose="020B0604020202020204" pitchFamily="34" charset="0"/>
              <a:buChar char="•"/>
            </a:pPr>
            <a:r>
              <a:rPr lang="en-US" dirty="0" smtClean="0"/>
              <a:t>Dr.</a:t>
            </a:r>
            <a:r>
              <a:rPr lang="en-US" baseline="0" dirty="0" smtClean="0"/>
              <a:t> Noorie kicks off</a:t>
            </a:r>
          </a:p>
          <a:p>
            <a:pPr marL="171450" indent="-171450">
              <a:buFont typeface="Arial" panose="020B0604020202020204" pitchFamily="34" charset="0"/>
              <a:buChar char="•"/>
            </a:pPr>
            <a:r>
              <a:rPr lang="en-US" baseline="0" dirty="0" smtClean="0"/>
              <a:t>Welcome class and thanks for joining me today</a:t>
            </a:r>
          </a:p>
          <a:p>
            <a:pPr marL="171450" indent="-171450">
              <a:buFont typeface="Arial" panose="020B0604020202020204" pitchFamily="34" charset="0"/>
              <a:buChar char="•"/>
            </a:pPr>
            <a:r>
              <a:rPr lang="en-US" baseline="0" dirty="0" smtClean="0"/>
              <a:t>Before we jump right in, let me go ahead and introduce myself…</a:t>
            </a:r>
            <a:endParaRPr lang="en-US" dirty="0" smtClean="0"/>
          </a:p>
        </p:txBody>
      </p:sp>
      <p:sp>
        <p:nvSpPr>
          <p:cNvPr id="4" name="Slide Number Placeholder 3"/>
          <p:cNvSpPr>
            <a:spLocks noGrp="1"/>
          </p:cNvSpPr>
          <p:nvPr>
            <p:ph type="sldNum" sz="quarter" idx="10"/>
          </p:nvPr>
        </p:nvSpPr>
        <p:spPr/>
        <p:txBody>
          <a:bodyPr/>
          <a:lstStyle/>
          <a:p>
            <a:fld id="{571DA12E-37B9-604D-B7BB-00AF0E7DF866}" type="slidenum">
              <a:rPr lang="en-US" smtClean="0"/>
              <a:t>1</a:t>
            </a:fld>
            <a:endParaRPr lang="en-US"/>
          </a:p>
        </p:txBody>
      </p:sp>
    </p:spTree>
    <p:extLst>
      <p:ext uri="{BB962C8B-B14F-4D97-AF65-F5344CB8AC3E}">
        <p14:creationId xmlns:p14="http://schemas.microsoft.com/office/powerpoint/2010/main" val="2973908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minute</a:t>
            </a:r>
          </a:p>
          <a:p>
            <a:endParaRPr lang="en-US" dirty="0" smtClean="0"/>
          </a:p>
          <a:p>
            <a:pPr marL="171450" indent="-171450">
              <a:buFont typeface="Arial" panose="020B0604020202020204" pitchFamily="34" charset="0"/>
              <a:buChar char="•"/>
            </a:pPr>
            <a:r>
              <a:rPr lang="en-US" baseline="0" dirty="0" smtClean="0"/>
              <a:t>What is Consulting?</a:t>
            </a:r>
          </a:p>
          <a:p>
            <a:pPr marL="628650" lvl="1" indent="-171450">
              <a:buFont typeface="Arial" panose="020B0604020202020204" pitchFamily="34" charset="0"/>
              <a:buChar char="•"/>
            </a:pPr>
            <a:r>
              <a:rPr lang="en-US" baseline="0" dirty="0" smtClean="0"/>
              <a:t>Overview of consulting industry</a:t>
            </a:r>
          </a:p>
          <a:p>
            <a:pPr marL="628650" lvl="1" indent="-171450">
              <a:buFont typeface="Arial" panose="020B0604020202020204" pitchFamily="34" charset="0"/>
              <a:buChar char="•"/>
            </a:pPr>
            <a:r>
              <a:rPr lang="en-US" baseline="0" dirty="0" smtClean="0"/>
              <a:t>Different types of consulting</a:t>
            </a:r>
          </a:p>
          <a:p>
            <a:pPr marL="628650" lvl="1" indent="-171450">
              <a:buFont typeface="Arial" panose="020B0604020202020204" pitchFamily="34" charset="0"/>
              <a:buChar char="•"/>
            </a:pPr>
            <a:r>
              <a:rPr lang="en-US" baseline="0" dirty="0" smtClean="0"/>
              <a:t>Characteristics of successful consultants</a:t>
            </a:r>
          </a:p>
          <a:p>
            <a:pPr marL="628650" lvl="1"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Overview of Booz Allen</a:t>
            </a:r>
          </a:p>
          <a:p>
            <a:pPr marL="628650" lvl="1" indent="-171450">
              <a:buFont typeface="Arial" panose="020B0604020202020204" pitchFamily="34" charset="0"/>
              <a:buChar char="•"/>
            </a:pPr>
            <a:r>
              <a:rPr lang="en-US" baseline="0" dirty="0" smtClean="0"/>
              <a:t>Booz Allen service offerings and position in the consulting world</a:t>
            </a:r>
          </a:p>
          <a:p>
            <a:pPr marL="628650" lvl="1" indent="-171450">
              <a:buFont typeface="Arial" panose="020B0604020202020204" pitchFamily="34" charset="0"/>
              <a:buChar char="•"/>
            </a:pPr>
            <a:r>
              <a:rPr lang="en-US" baseline="0" dirty="0" smtClean="0"/>
              <a:t>Identify types of clients we serve</a:t>
            </a:r>
          </a:p>
          <a:p>
            <a:pPr marL="628650" lvl="1" indent="-171450">
              <a:buFont typeface="Arial" panose="020B0604020202020204" pitchFamily="34" charset="0"/>
              <a:buChar char="•"/>
            </a:pPr>
            <a:r>
              <a:rPr lang="en-US" baseline="0" dirty="0" smtClean="0"/>
              <a:t>Highlight our organizational structure</a:t>
            </a:r>
          </a:p>
          <a:p>
            <a:endParaRPr lang="en-US" baseline="0" dirty="0" smtClean="0"/>
          </a:p>
          <a:p>
            <a:pPr marL="171450" indent="-171450">
              <a:buFont typeface="Arial" panose="020B0604020202020204" pitchFamily="34" charset="0"/>
              <a:buChar char="•"/>
            </a:pPr>
            <a:r>
              <a:rPr lang="en-US" baseline="0" dirty="0" smtClean="0"/>
              <a:t>TI &amp; Consulting Experience</a:t>
            </a:r>
          </a:p>
          <a:p>
            <a:pPr marL="628650" lvl="1" indent="-171450">
              <a:buFont typeface="Arial" panose="020B0604020202020204" pitchFamily="34" charset="0"/>
              <a:buChar char="•"/>
            </a:pPr>
            <a:r>
              <a:rPr lang="en-US" baseline="0" dirty="0" smtClean="0"/>
              <a:t>Define TI’s core human capital capabilities</a:t>
            </a:r>
          </a:p>
          <a:p>
            <a:pPr marL="628650" lvl="1" indent="-171450">
              <a:buFont typeface="Arial" panose="020B0604020202020204" pitchFamily="34" charset="0"/>
              <a:buChar char="•"/>
            </a:pPr>
            <a:r>
              <a:rPr lang="en-US" baseline="0" dirty="0" smtClean="0"/>
              <a:t>Discuss projects I’ve been supporting </a:t>
            </a:r>
          </a:p>
          <a:p>
            <a:endParaRPr lang="en-US" baseline="0" dirty="0" smtClean="0"/>
          </a:p>
          <a:p>
            <a:pPr marL="171450" indent="-171450">
              <a:buFont typeface="Arial" panose="020B0604020202020204" pitchFamily="34" charset="0"/>
              <a:buChar char="•"/>
            </a:pPr>
            <a:r>
              <a:rPr lang="en-US" baseline="0" dirty="0" smtClean="0"/>
              <a:t>Client Project Best Practices</a:t>
            </a:r>
          </a:p>
          <a:p>
            <a:pPr marL="628650" lvl="1" indent="-171450">
              <a:buFont typeface="Arial" panose="020B0604020202020204" pitchFamily="34" charset="0"/>
              <a:buChar char="•"/>
            </a:pPr>
            <a:r>
              <a:rPr lang="en-US" baseline="0" dirty="0" smtClean="0"/>
              <a:t>Observed in academic and professional setting; important to apply to your own projects this semester</a:t>
            </a:r>
          </a:p>
          <a:p>
            <a:endParaRPr lang="en-US" baseline="0" dirty="0" smtClean="0"/>
          </a:p>
          <a:p>
            <a:pPr marL="171450" indent="-171450">
              <a:buFont typeface="Arial" panose="020B0604020202020204" pitchFamily="34" charset="0"/>
              <a:buChar char="•"/>
            </a:pPr>
            <a:r>
              <a:rPr lang="en-US" baseline="0" dirty="0" smtClean="0"/>
              <a:t>Q&amp;A</a:t>
            </a:r>
          </a:p>
          <a:p>
            <a:pPr marL="628650" lvl="1" indent="-171450">
              <a:buFont typeface="Arial" panose="020B0604020202020204" pitchFamily="34" charset="0"/>
              <a:buChar char="•"/>
            </a:pPr>
            <a:r>
              <a:rPr lang="en-US" baseline="0" dirty="0" smtClean="0"/>
              <a:t>We will have some time for Q&amp;A at the end. If you have questions throughout the presentation, type them in the chat box and I’ll be sure to answer then at the end or if it regards applying/recruiting, Jessica Koers can attempt to answer it for you.</a:t>
            </a:r>
          </a:p>
          <a:p>
            <a:endParaRPr lang="en-US" baseline="0" dirty="0" smtClean="0"/>
          </a:p>
        </p:txBody>
      </p:sp>
      <p:sp>
        <p:nvSpPr>
          <p:cNvPr id="4" name="Slide Number Placeholder 3"/>
          <p:cNvSpPr>
            <a:spLocks noGrp="1"/>
          </p:cNvSpPr>
          <p:nvPr>
            <p:ph type="sldNum" sz="quarter" idx="10"/>
          </p:nvPr>
        </p:nvSpPr>
        <p:spPr/>
        <p:txBody>
          <a:bodyPr/>
          <a:lstStyle/>
          <a:p>
            <a:fld id="{571DA12E-37B9-604D-B7BB-00AF0E7DF866}"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500187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2-3 minutes</a:t>
            </a:r>
          </a:p>
          <a:p>
            <a:endParaRPr lang="en-US" dirty="0" smtClean="0"/>
          </a:p>
          <a:p>
            <a:pPr marL="171450" indent="-171450">
              <a:buFont typeface="Arial" panose="020B0604020202020204" pitchFamily="34" charset="0"/>
              <a:buChar char="•"/>
            </a:pPr>
            <a:r>
              <a:rPr lang="en-US" dirty="0" smtClean="0"/>
              <a:t>Think of Consulting has complex problem-solving. Organizations hire us,</a:t>
            </a:r>
            <a:r>
              <a:rPr lang="en-US" baseline="0" dirty="0" smtClean="0"/>
              <a:t> the subject-matter experts, to come and apply our expertise to solve their most challenging problems. Our clients reach to us for help in the areas of:</a:t>
            </a:r>
          </a:p>
          <a:p>
            <a:endParaRPr lang="en-US" baseline="0" dirty="0" smtClean="0"/>
          </a:p>
          <a:p>
            <a:pPr marL="628650" lvl="1" indent="-171450">
              <a:buFont typeface="Arial" panose="020B0604020202020204" pitchFamily="34" charset="0"/>
              <a:buChar char="•"/>
            </a:pPr>
            <a:r>
              <a:rPr lang="en-US" baseline="0" dirty="0" smtClean="0"/>
              <a:t>Management Consulting – Change Management, Strategic Communications, Operational Efficiency, &amp; IT Strategy</a:t>
            </a:r>
          </a:p>
          <a:p>
            <a:pPr marL="628650" lvl="1" indent="-171450">
              <a:buFont typeface="Arial" panose="020B0604020202020204" pitchFamily="34" charset="0"/>
              <a:buChar char="•"/>
            </a:pPr>
            <a:r>
              <a:rPr lang="en-US" baseline="0" dirty="0" smtClean="0"/>
              <a:t>Engineering </a:t>
            </a:r>
          </a:p>
          <a:p>
            <a:pPr marL="628650" lvl="1" indent="-171450">
              <a:buFont typeface="Arial" panose="020B0604020202020204" pitchFamily="34" charset="0"/>
              <a:buChar char="•"/>
            </a:pPr>
            <a:r>
              <a:rPr lang="en-US" baseline="0" dirty="0" smtClean="0"/>
              <a:t>Technology – Cloud Computing, Cybersecurity</a:t>
            </a:r>
          </a:p>
          <a:p>
            <a:pPr marL="628650" lvl="1" indent="-171450">
              <a:buFont typeface="Arial" panose="020B0604020202020204" pitchFamily="34" charset="0"/>
              <a:buChar char="•"/>
            </a:pPr>
            <a:r>
              <a:rPr lang="en-US" baseline="0" dirty="0" smtClean="0"/>
              <a:t>Strategic Innovation – Digital, </a:t>
            </a:r>
            <a:r>
              <a:rPr lang="en-US" baseline="0" dirty="0" err="1" smtClean="0"/>
              <a:t>NextGen</a:t>
            </a:r>
            <a:r>
              <a:rPr lang="en-US" baseline="0" dirty="0" smtClean="0"/>
              <a:t> Analytics &amp; Data Science, &amp; Predictive Intelligence</a:t>
            </a:r>
          </a:p>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571DA12E-37B9-604D-B7BB-00AF0E7DF866}"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4091179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2-3 minutes</a:t>
            </a:r>
          </a:p>
          <a:p>
            <a:endParaRPr lang="en-US" dirty="0" smtClean="0"/>
          </a:p>
          <a:p>
            <a:pPr marL="171450" indent="-171450">
              <a:buFont typeface="Arial" panose="020B0604020202020204" pitchFamily="34" charset="0"/>
              <a:buChar char="•"/>
            </a:pPr>
            <a:r>
              <a:rPr lang="en-US" b="1" dirty="0" smtClean="0"/>
              <a:t>Management Consulting –</a:t>
            </a:r>
            <a:r>
              <a:rPr lang="en-US" b="1" baseline="0" dirty="0" smtClean="0"/>
              <a:t> </a:t>
            </a:r>
            <a:r>
              <a:rPr lang="en-US" dirty="0" smtClean="0">
                <a:effectLst/>
              </a:rPr>
              <a:t>Equips </a:t>
            </a:r>
            <a:r>
              <a:rPr lang="en-US" baseline="0" dirty="0" smtClean="0">
                <a:effectLst/>
              </a:rPr>
              <a:t>organizations with strategies on how to maximize efficiency while cutting costs. This is the “people and process” side of consulting.</a:t>
            </a:r>
          </a:p>
          <a:p>
            <a:pPr marL="628650" lvl="1" indent="-171450">
              <a:buFont typeface="Arial" panose="020B0604020202020204" pitchFamily="34" charset="0"/>
              <a:buChar char="•"/>
            </a:pPr>
            <a:r>
              <a:rPr lang="en-US" baseline="0" dirty="0" smtClean="0">
                <a:effectLst/>
              </a:rPr>
              <a:t>Typically, existing problems are identified and a performance improvement plan is created. </a:t>
            </a:r>
          </a:p>
          <a:p>
            <a:pPr marL="628650" lvl="1" indent="-171450">
              <a:buFont typeface="Arial" panose="020B0604020202020204" pitchFamily="34" charset="0"/>
              <a:buChar char="•"/>
            </a:pPr>
            <a:r>
              <a:rPr lang="en-US" baseline="0" dirty="0" smtClean="0">
                <a:effectLst/>
              </a:rPr>
              <a:t>Areas: Change Management, Strategic Communications, Simulation Planning, Operational Efficiency, IT Strategy</a:t>
            </a:r>
          </a:p>
          <a:p>
            <a:endParaRPr lang="en-US" baseline="0" dirty="0" smtClean="0">
              <a:effectLst/>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smtClean="0">
                <a:effectLst/>
              </a:rPr>
              <a:t>Technical Consulting –</a:t>
            </a:r>
            <a:r>
              <a:rPr lang="en-US" baseline="0" dirty="0" smtClean="0">
                <a:effectLst/>
              </a:rPr>
              <a:t> Focuses on teaching organizations how to select and use Information Technology to achieve their organizational objectives</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effectLst/>
              </a:rPr>
              <a:t>Areas: Cloud Computing, Cyber Security, Systems Delivery</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effectLst/>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effectLst/>
              </a:rPr>
              <a:t>The skills in the middle are needed in both Management and Technical consulting, as they can be applied across a variety of different project scopes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effectLst/>
              </a:rPr>
              <a:t>Two Sectors in Consulting:</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smtClean="0">
                <a:effectLst/>
              </a:rPr>
              <a:t>Government –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effectLst/>
              </a:rPr>
              <a:t>Provides solutions to private sector government agencies, such as Department of Homeland Security, the CIA, U.S. Department of Veteran’s Affairs</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effectLst/>
              </a:rPr>
              <a:t>Projects typically last longer, sometimes up to 5-7 years</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effectLst/>
              </a:rPr>
              <a:t>Common to work on client site</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effectLst/>
              </a:rPr>
              <a:t>Limited travel; main client base in DC</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smtClean="0">
                <a:effectLst/>
              </a:rPr>
              <a:t>Commercial –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effectLst/>
              </a:rPr>
              <a:t>Public sector; Commercial Banks, NFL, Johnson &amp; Johnson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effectLst/>
              </a:rPr>
              <a:t>Typically switch projects every 3-6 months</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effectLst/>
              </a:rPr>
              <a:t>More travel; clients are spread all over</a:t>
            </a:r>
          </a:p>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571DA12E-37B9-604D-B7BB-00AF0E7DF866}"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650002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3 minutes</a:t>
            </a:r>
          </a:p>
          <a:p>
            <a:pPr eaLnBrk="1" hangingPunct="1"/>
            <a:endParaRPr lang="en-US" dirty="0" smtClean="0"/>
          </a:p>
          <a:p>
            <a:pPr marL="171450" indent="-171450" eaLnBrk="1" hangingPunct="1">
              <a:buFont typeface="Arial" panose="020B0604020202020204" pitchFamily="34" charset="0"/>
              <a:buChar char="•"/>
            </a:pPr>
            <a:r>
              <a:rPr lang="en-US" dirty="0" smtClean="0"/>
              <a:t>All consultants need to possess these</a:t>
            </a:r>
            <a:r>
              <a:rPr lang="en-US" baseline="0" dirty="0" smtClean="0"/>
              <a:t> characteristics to be successful. For example:</a:t>
            </a:r>
          </a:p>
          <a:p>
            <a:pPr eaLnBrk="1" hangingPunct="1"/>
            <a:endParaRPr lang="en-US" baseline="0" dirty="0" smtClean="0"/>
          </a:p>
          <a:p>
            <a:pPr eaLnBrk="1" hangingPunct="1"/>
            <a:r>
              <a:rPr lang="en-US" baseline="0" dirty="0" smtClean="0"/>
              <a:t>You need to be </a:t>
            </a:r>
            <a:r>
              <a:rPr lang="en-US" b="1" baseline="0" dirty="0" smtClean="0"/>
              <a:t>reliable</a:t>
            </a:r>
            <a:r>
              <a:rPr lang="en-US" baseline="0" dirty="0" smtClean="0"/>
              <a:t> – not only for the client, but for the team you work with. </a:t>
            </a:r>
          </a:p>
          <a:p>
            <a:pPr marL="171450" indent="-171450" eaLnBrk="1" hangingPunct="1">
              <a:buFont typeface="Arial" panose="020B0604020202020204" pitchFamily="34" charset="0"/>
              <a:buChar char="•"/>
            </a:pPr>
            <a:r>
              <a:rPr lang="en-US" baseline="0" dirty="0" smtClean="0"/>
              <a:t>Consulting firms continue to grow their business by delivering results that endure while maximizing the client experience. If you exceed client expectations in previous engagements, the client is likely to award the organization with more work when competing with other firms in the future, thus increasing revenue. </a:t>
            </a:r>
          </a:p>
          <a:p>
            <a:pPr marL="171450" indent="-171450" eaLnBrk="1" hangingPunct="1">
              <a:buFont typeface="Arial" panose="020B0604020202020204" pitchFamily="34" charset="0"/>
              <a:buChar char="•"/>
            </a:pPr>
            <a:endParaRPr lang="en-US" baseline="0" dirty="0" smtClean="0"/>
          </a:p>
          <a:p>
            <a:pPr marL="171450" indent="-171450" eaLnBrk="1" hangingPunct="1">
              <a:buFont typeface="Arial" panose="020B0604020202020204" pitchFamily="34" charset="0"/>
              <a:buChar char="•"/>
            </a:pPr>
            <a:r>
              <a:rPr lang="en-US" baseline="0" dirty="0" smtClean="0"/>
              <a:t>It’s important to be perceived as reliable by the team you work with so when you are rolling off other projects, you have built your “brand” and other teams want to bring you on the project. Your reputation in the firm dictates the work you are placed on. </a:t>
            </a:r>
          </a:p>
          <a:p>
            <a:pPr eaLnBrk="1" hangingPunct="1"/>
            <a:endParaRPr lang="en-US" baseline="0" dirty="0" smtClean="0"/>
          </a:p>
          <a:p>
            <a:pPr marL="171450" indent="-171450" eaLnBrk="1" hangingPunct="1">
              <a:buFont typeface="Arial" panose="020B0604020202020204" pitchFamily="34" charset="0"/>
              <a:buChar char="•"/>
            </a:pPr>
            <a:r>
              <a:rPr lang="en-US" baseline="0" dirty="0" smtClean="0"/>
              <a:t>You need to be a </a:t>
            </a:r>
            <a:r>
              <a:rPr lang="en-US" b="1" baseline="0" dirty="0" smtClean="0"/>
              <a:t>good listener </a:t>
            </a:r>
            <a:r>
              <a:rPr lang="en-US" baseline="0" dirty="0" smtClean="0"/>
              <a:t>– often times with Consulting the client will tell you what they believe to be the problem they are experiencing. However, this is not always the case. It is critical that you listen to their experiences before jumping to the next phase – the real problem should be identified and agreed upon. </a:t>
            </a:r>
          </a:p>
          <a:p>
            <a:pPr eaLnBrk="1" hangingPunct="1"/>
            <a:endParaRPr lang="en-US" baseline="0" dirty="0" smtClean="0"/>
          </a:p>
          <a:p>
            <a:pPr marL="171450" indent="-171450" eaLnBrk="1" hangingPunct="1">
              <a:buFont typeface="Arial" panose="020B0604020202020204" pitchFamily="34" charset="0"/>
              <a:buChar char="•"/>
            </a:pPr>
            <a:r>
              <a:rPr lang="en-US" baseline="0" dirty="0" smtClean="0"/>
              <a:t>You need to be a </a:t>
            </a:r>
            <a:r>
              <a:rPr lang="en-US" b="1" baseline="0" dirty="0" smtClean="0"/>
              <a:t>strategic thinker and problem solver</a:t>
            </a:r>
            <a:r>
              <a:rPr lang="en-US" baseline="0" dirty="0" smtClean="0"/>
              <a:t> – this is the basis of consulting. Your contributions should be innovative and directly address client challenges. Remember – if the problem was easy, they wouldn’t need to outsource to come up with a solution. </a:t>
            </a:r>
          </a:p>
          <a:p>
            <a:pPr eaLnBrk="1" hangingPunct="1"/>
            <a:endParaRPr lang="en-US" baseline="0" dirty="0" smtClean="0"/>
          </a:p>
        </p:txBody>
      </p:sp>
      <p:sp>
        <p:nvSpPr>
          <p:cNvPr id="4" name="Slide Number Placeholder 3"/>
          <p:cNvSpPr>
            <a:spLocks noGrp="1"/>
          </p:cNvSpPr>
          <p:nvPr>
            <p:ph type="sldNum" sz="quarter" idx="10"/>
          </p:nvPr>
        </p:nvSpPr>
        <p:spPr/>
        <p:txBody>
          <a:bodyPr/>
          <a:lstStyle/>
          <a:p>
            <a:fld id="{571DA12E-37B9-604D-B7BB-00AF0E7DF866}"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938945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smtClean="0"/>
              <a:t>1 minute</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BAH just recently celebrated 100</a:t>
            </a:r>
            <a:r>
              <a:rPr lang="en-US" baseline="30000" dirty="0" smtClean="0"/>
              <a:t>th</a:t>
            </a:r>
            <a:r>
              <a:rPr lang="en-US" baseline="0" dirty="0" smtClean="0"/>
              <a:t> year anniversary</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Primarily have been involved in providing management and people solutions – that is what we sell our clients. Starting to make a shift into developing tools and products that can be coupled with our consulting services (this is how the SIG came about)</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*Read types of clients we serve*</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*Read Awards*</a:t>
            </a:r>
          </a:p>
        </p:txBody>
      </p:sp>
      <p:sp>
        <p:nvSpPr>
          <p:cNvPr id="4" name="Slide Number Placeholder 3"/>
          <p:cNvSpPr>
            <a:spLocks noGrp="1"/>
          </p:cNvSpPr>
          <p:nvPr>
            <p:ph type="sldNum" sz="quarter" idx="10"/>
          </p:nvPr>
        </p:nvSpPr>
        <p:spPr/>
        <p:txBody>
          <a:bodyPr/>
          <a:lstStyle/>
          <a:p>
            <a:fld id="{571DA12E-37B9-604D-B7BB-00AF0E7DF866}"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260500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a:t>
            </a:r>
            <a:r>
              <a:rPr lang="en-US" baseline="0" dirty="0" smtClean="0"/>
              <a:t> minute</a:t>
            </a:r>
            <a:endParaRPr lang="en-US" dirty="0" smtClean="0"/>
          </a:p>
          <a:p>
            <a:endParaRPr lang="en-US" dirty="0" smtClean="0"/>
          </a:p>
          <a:p>
            <a:pPr marL="171450" indent="-171450">
              <a:buFont typeface="Arial" panose="020B0604020202020204" pitchFamily="34" charset="0"/>
              <a:buChar char="•"/>
            </a:pPr>
            <a:r>
              <a:rPr lang="en-US" dirty="0" smtClean="0"/>
              <a:t>Booz Allen is comprised</a:t>
            </a:r>
            <a:r>
              <a:rPr lang="en-US" baseline="0" dirty="0" smtClean="0"/>
              <a:t> of three major market groups: DIG, CCG, and SIG</a:t>
            </a:r>
            <a:endParaRPr lang="en-US" dirty="0" smtClean="0"/>
          </a:p>
          <a:p>
            <a:endParaRPr lang="en-US" dirty="0" smtClean="0"/>
          </a:p>
          <a:p>
            <a:pPr marL="171450" indent="-171450">
              <a:buFont typeface="Arial" panose="020B0604020202020204" pitchFamily="34" charset="0"/>
              <a:buChar char="•"/>
            </a:pPr>
            <a:r>
              <a:rPr lang="en-US" dirty="0" smtClean="0"/>
              <a:t>DIG</a:t>
            </a:r>
            <a:r>
              <a:rPr lang="en-US" baseline="0" dirty="0" smtClean="0"/>
              <a:t> Example Clients: Army, Air Force, Navy, Marine Corps, DoD, NASA</a:t>
            </a:r>
          </a:p>
          <a:p>
            <a:endParaRPr lang="en-US" baseline="0" dirty="0" smtClean="0"/>
          </a:p>
          <a:p>
            <a:pPr marL="171450" indent="-171450">
              <a:buFont typeface="Arial" panose="020B0604020202020204" pitchFamily="34" charset="0"/>
              <a:buChar char="•"/>
            </a:pPr>
            <a:r>
              <a:rPr lang="en-US" baseline="0" dirty="0" smtClean="0"/>
              <a:t>CCG Example Clients:</a:t>
            </a:r>
          </a:p>
          <a:p>
            <a:pPr marL="628650" lvl="1" indent="-171450">
              <a:buFont typeface="Arial" panose="020B0604020202020204" pitchFamily="34" charset="0"/>
              <a:buChar char="•"/>
            </a:pPr>
            <a:r>
              <a:rPr lang="en-US" baseline="0" dirty="0" smtClean="0"/>
              <a:t>Environment – US Environmental Protection Agency (EPA), Department of Energy (DoE)</a:t>
            </a:r>
          </a:p>
          <a:p>
            <a:pPr marL="628650" lvl="1" indent="-171450">
              <a:buFont typeface="Arial" panose="020B0604020202020204" pitchFamily="34" charset="0"/>
              <a:buChar char="•"/>
            </a:pPr>
            <a:r>
              <a:rPr lang="en-US" baseline="0" dirty="0" smtClean="0"/>
              <a:t>Financial – US </a:t>
            </a:r>
            <a:r>
              <a:rPr lang="en-US" baseline="0" dirty="0" err="1" smtClean="0"/>
              <a:t>Dept</a:t>
            </a:r>
            <a:r>
              <a:rPr lang="en-US" baseline="0" dirty="0" smtClean="0"/>
              <a:t> of Treasury, IRS, FDIC (Federal Department Insurance Corporation), Federal Reserve Board (FRS), SEC</a:t>
            </a:r>
          </a:p>
          <a:p>
            <a:pPr marL="628650" lvl="1" indent="-171450">
              <a:buFont typeface="Arial" panose="020B0604020202020204" pitchFamily="34" charset="0"/>
              <a:buChar char="•"/>
            </a:pPr>
            <a:r>
              <a:rPr lang="en-US" baseline="0" dirty="0" smtClean="0"/>
              <a:t>Health – VA, HHS, FDA, NIH, CDC</a:t>
            </a:r>
          </a:p>
          <a:p>
            <a:endParaRPr lang="en-US" baseline="0" dirty="0" smtClean="0"/>
          </a:p>
          <a:p>
            <a:pPr marL="171450" indent="-171450">
              <a:buFont typeface="Arial" panose="020B0604020202020204" pitchFamily="34" charset="0"/>
              <a:buChar char="•"/>
            </a:pPr>
            <a:r>
              <a:rPr lang="en-US" baseline="0" dirty="0" smtClean="0"/>
              <a:t>SIG: Acts as more of a cross-cut, providing innovative tools and solutions to all types of clients across the firm in the areas of </a:t>
            </a:r>
            <a:r>
              <a:rPr lang="en-US" baseline="0" dirty="0" err="1" smtClean="0"/>
              <a:t>NextGen</a:t>
            </a:r>
            <a:r>
              <a:rPr lang="en-US" baseline="0" dirty="0" smtClean="0"/>
              <a:t> Analytics, PI, Digital, etc.</a:t>
            </a:r>
          </a:p>
          <a:p>
            <a:pPr marL="628650" lvl="1" indent="-171450">
              <a:buFont typeface="Arial" panose="020B0604020202020204" pitchFamily="34" charset="0"/>
              <a:buChar char="•"/>
            </a:pPr>
            <a:r>
              <a:rPr lang="en-US" baseline="0" dirty="0" smtClean="0"/>
              <a:t>Ex. </a:t>
            </a:r>
            <a:r>
              <a:rPr lang="en-US" baseline="0" dirty="0" err="1" smtClean="0"/>
              <a:t>CyberSim</a:t>
            </a:r>
            <a:r>
              <a:rPr lang="en-US" baseline="0" dirty="0" smtClean="0"/>
              <a:t> – cyber threat training and assessment tool that uses capture-the-flag gaming scenarios. Organizations can use it to test potential candidates’ abilities, in addition to continuously developing their skills. </a:t>
            </a:r>
          </a:p>
          <a:p>
            <a:pPr marL="628650" lvl="1" indent="-171450">
              <a:buFont typeface="Arial" panose="020B0604020202020204" pitchFamily="34" charset="0"/>
              <a:buChar char="•"/>
            </a:pPr>
            <a:r>
              <a:rPr lang="en-US" baseline="0" dirty="0" smtClean="0"/>
              <a:t>Can be sold to Intelligence agencies, commercial, anything that contains sensitive/secure information that needs to be protected </a:t>
            </a:r>
          </a:p>
          <a:p>
            <a:endParaRPr lang="en-US" baseline="0" dirty="0" smtClean="0"/>
          </a:p>
        </p:txBody>
      </p:sp>
      <p:sp>
        <p:nvSpPr>
          <p:cNvPr id="4" name="Slide Number Placeholder 3"/>
          <p:cNvSpPr>
            <a:spLocks noGrp="1"/>
          </p:cNvSpPr>
          <p:nvPr>
            <p:ph type="sldNum" sz="quarter" idx="10"/>
          </p:nvPr>
        </p:nvSpPr>
        <p:spPr/>
        <p:txBody>
          <a:bodyPr/>
          <a:lstStyle/>
          <a:p>
            <a:fld id="{571DA12E-37B9-604D-B7BB-00AF0E7DF866}"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960525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4-5 minutes</a:t>
            </a:r>
          </a:p>
          <a:p>
            <a:pPr marL="0" indent="0">
              <a:buFont typeface="Arial" panose="020B0604020202020204" pitchFamily="34" charset="0"/>
              <a:buNone/>
            </a:pPr>
            <a:endParaRPr lang="en-US" dirty="0" smtClean="0"/>
          </a:p>
          <a:p>
            <a:pPr marL="171450" indent="-171450">
              <a:buFont typeface="Arial" panose="020B0604020202020204" pitchFamily="34" charset="0"/>
              <a:buChar char="•"/>
            </a:pPr>
            <a:r>
              <a:rPr lang="en-US" dirty="0" err="1" smtClean="0"/>
              <a:t>TalentInsight</a:t>
            </a:r>
            <a:r>
              <a:rPr lang="en-US" dirty="0" smtClean="0"/>
              <a:t> is the admin functional</a:t>
            </a:r>
            <a:r>
              <a:rPr lang="en-US" baseline="0" dirty="0" smtClean="0"/>
              <a:t> team that I am on. We are a Human Capital team that provides the “people solutions” to our client’s technical problems, specifically in the areas of cybersecurity and data science.</a:t>
            </a:r>
          </a:p>
          <a:p>
            <a:pPr marL="171450" indent="-171450">
              <a:buFont typeface="Arial" panose="020B0604020202020204" pitchFamily="34" charset="0"/>
              <a:buChar char="•"/>
            </a:pPr>
            <a:endParaRPr lang="en-US" baseline="0" dirty="0" smtClean="0"/>
          </a:p>
          <a:p>
            <a:pPr marL="628650" lvl="1" indent="-171450">
              <a:buFont typeface="Arial" panose="020B0604020202020204" pitchFamily="34" charset="0"/>
              <a:buChar char="•"/>
            </a:pPr>
            <a:r>
              <a:rPr lang="en-US" baseline="0" dirty="0" smtClean="0"/>
              <a:t>Ex. NTA Talent Management Model – </a:t>
            </a:r>
          </a:p>
          <a:p>
            <a:pPr marL="1085850" lvl="2" indent="-171450">
              <a:buFont typeface="Arial" panose="020B0604020202020204" pitchFamily="34" charset="0"/>
              <a:buChar char="•"/>
            </a:pPr>
            <a:r>
              <a:rPr lang="en-US" baseline="0" dirty="0" smtClean="0"/>
              <a:t>What: Threat Analysts are used by organizations to identify, monitor, track, and report unauthorized access of information or system attacks </a:t>
            </a:r>
          </a:p>
          <a:p>
            <a:pPr marL="1085850" lvl="2" indent="-171450">
              <a:buFont typeface="Arial" panose="020B0604020202020204" pitchFamily="34" charset="0"/>
              <a:buChar char="•"/>
            </a:pPr>
            <a:r>
              <a:rPr lang="en-US" baseline="0" dirty="0" smtClean="0"/>
              <a:t>Problem: Clients needed to attract and hire new types of candidates that possess KSAs that reflect industry trends and technological changes in order to continue achieving their org mission/goals</a:t>
            </a:r>
          </a:p>
          <a:p>
            <a:pPr marL="1085850" lvl="2" indent="-171450">
              <a:buFont typeface="Arial" panose="020B0604020202020204" pitchFamily="34" charset="0"/>
              <a:buChar char="•"/>
            </a:pPr>
            <a:r>
              <a:rPr lang="en-US" baseline="0" dirty="0" smtClean="0"/>
              <a:t>TI Solution: Leveraged competency modeling skills, in addition to conducting thorough market research and data collection, to create job and position descriptions, competencies, and behavioral indicators that clients can use when sourcing and recruiting qualified candidates </a:t>
            </a:r>
            <a:endParaRPr lang="en-US" dirty="0" smtClean="0"/>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Workforce Planning &amp; Analytics</a:t>
            </a:r>
            <a:r>
              <a:rPr lang="en-US" baseline="0" dirty="0" smtClean="0"/>
              <a:t> – Determining what an organization is going to need in terms of the size, type, and quality of workforce to achieve its mission/goals. Identifies the mix of experience levels, knowledge and skills required and the steps to acquire the right number of the right kind of people at the right time</a:t>
            </a:r>
          </a:p>
          <a:p>
            <a:pPr marL="628650" lvl="1" indent="-171450">
              <a:buFont typeface="Arial" panose="020B0604020202020204" pitchFamily="34" charset="0"/>
              <a:buChar char="•"/>
            </a:pPr>
            <a:r>
              <a:rPr lang="en-US" sz="1200" u="none" strike="noStrike" kern="1200" baseline="0" dirty="0" smtClean="0">
                <a:solidFill>
                  <a:schemeClr val="tx1"/>
                </a:solidFill>
                <a:effectLst/>
                <a:latin typeface="+mn-lt"/>
                <a:ea typeface="+mn-ea"/>
                <a:cs typeface="+mn-cs"/>
              </a:rPr>
              <a:t>Ex. VA Workforce Planning – Appointment Scheduling problems – not enough schedulers + lack adequate interpersonal skills, technical skills, and subject knowledge = poor customer service</a:t>
            </a:r>
            <a:r>
              <a:rPr lang="en-US" sz="1200" u="none" strike="noStrike" kern="1200" dirty="0" smtClean="0">
                <a:solidFill>
                  <a:schemeClr val="tx1"/>
                </a:solidFill>
                <a:effectLst/>
                <a:latin typeface="+mn-lt"/>
                <a:ea typeface="+mn-ea"/>
                <a:cs typeface="+mn-cs"/>
              </a:rPr>
              <a:t/>
            </a:r>
            <a:br>
              <a:rPr lang="en-US" sz="1200" u="none" strike="noStrike" kern="1200" dirty="0" smtClean="0">
                <a:solidFill>
                  <a:schemeClr val="tx1"/>
                </a:solidFill>
                <a:effectLst/>
                <a:latin typeface="+mn-lt"/>
                <a:ea typeface="+mn-ea"/>
                <a:cs typeface="+mn-cs"/>
              </a:rPr>
            </a:br>
            <a:endParaRPr lang="en-US" baseline="0" dirty="0" smtClean="0">
              <a:effectLst/>
            </a:endParaRPr>
          </a:p>
          <a:p>
            <a:pPr marL="171450" indent="-171450">
              <a:buFont typeface="Arial" panose="020B0604020202020204" pitchFamily="34" charset="0"/>
              <a:buChar char="•"/>
            </a:pPr>
            <a:r>
              <a:rPr lang="en-US" baseline="0" dirty="0" smtClean="0">
                <a:effectLst/>
              </a:rPr>
              <a:t>Leadership Development &amp; Coaching– Design curriculum for emerging, frontline, middle, and senior level leaders</a:t>
            </a:r>
          </a:p>
          <a:p>
            <a:pPr marL="628650" lvl="1" indent="-171450">
              <a:buFont typeface="Arial" panose="020B0604020202020204" pitchFamily="34" charset="0"/>
              <a:buChar char="•"/>
            </a:pPr>
            <a:r>
              <a:rPr lang="en-US" baseline="0" dirty="0" smtClean="0">
                <a:effectLst/>
              </a:rPr>
              <a:t>Offerings: Assessment and identification, Leadership Challenge Simulations (games that force leaders to make decisions while experiencing consequences – develop skills in controlled settings), Workshops, Ongoing learning activities, Evaluation – Certification programs (ex. VA Workforce Planning Certification Program)</a:t>
            </a:r>
          </a:p>
          <a:p>
            <a:pPr marL="171450" indent="-171450">
              <a:buFont typeface="Arial" panose="020B0604020202020204" pitchFamily="34" charset="0"/>
              <a:buChar char="•"/>
            </a:pPr>
            <a:endParaRPr lang="en-US" baseline="0" dirty="0" smtClean="0">
              <a:effectLst/>
            </a:endParaRPr>
          </a:p>
          <a:p>
            <a:pPr marL="628650" marR="0" lvl="2"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effectLst/>
              </a:rPr>
              <a:t>Coaching = subsect of LD. </a:t>
            </a:r>
            <a:r>
              <a:rPr lang="en-US" dirty="0" smtClean="0"/>
              <a:t>Assist in resolving team issues by providing one-on-one coaching to the leader and real-time coaching to the team. Work with individual leaders to create career development or performance improvement plans, formalize goals, and establish action plans through one-on-one coaching. </a:t>
            </a:r>
          </a:p>
          <a:p>
            <a:pPr marL="171450" indent="-171450">
              <a:buFont typeface="Arial" panose="020B0604020202020204" pitchFamily="34" charset="0"/>
              <a:buChar char="•"/>
            </a:pPr>
            <a:endParaRPr lang="en-US" baseline="0" dirty="0" smtClean="0">
              <a:effectLst/>
            </a:endParaRPr>
          </a:p>
          <a:p>
            <a:pPr marL="171450" indent="-171450">
              <a:buFont typeface="Arial" panose="020B0604020202020204" pitchFamily="34" charset="0"/>
              <a:buChar char="•"/>
            </a:pPr>
            <a:r>
              <a:rPr lang="en-US" baseline="0" dirty="0" smtClean="0">
                <a:effectLst/>
              </a:rPr>
              <a:t>Talent Management – Acquiring, engaging, developing, leading, and retaining talent in an organization</a:t>
            </a:r>
            <a:endParaRPr lang="en-US" dirty="0" smtClean="0"/>
          </a:p>
          <a:p>
            <a:pPr marL="0" indent="0">
              <a:buFont typeface="Arial" panose="020B0604020202020204" pitchFamily="34" charset="0"/>
              <a:buNone/>
            </a:pPr>
            <a:endParaRPr lang="en-US" baseline="0" dirty="0" smtClean="0">
              <a:effectLst/>
            </a:endParaRPr>
          </a:p>
          <a:p>
            <a:pPr marL="628650" lvl="1" indent="-171450">
              <a:buFont typeface="Arial" panose="020B0604020202020204" pitchFamily="34" charset="0"/>
              <a:buChar char="•"/>
            </a:pPr>
            <a:r>
              <a:rPr lang="en-US" baseline="0" dirty="0" smtClean="0">
                <a:effectLst/>
              </a:rPr>
              <a:t>Recruitment &amp; Staffing Strategy – Establishing and promoting an “employee brand;” using technology to identify and group candidates, while using metrics to measure results; and retention – monitoring employee satisfaction, creating employee development plans</a:t>
            </a:r>
          </a:p>
          <a:p>
            <a:pPr marL="0" indent="0">
              <a:buFont typeface="Arial" panose="020B0604020202020204" pitchFamily="34" charset="0"/>
              <a:buNone/>
            </a:pPr>
            <a:endParaRPr lang="en-US" baseline="0" dirty="0" smtClean="0">
              <a:effectLst/>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effectLst/>
              </a:rPr>
              <a:t>Training &amp; Facilitation – </a:t>
            </a:r>
            <a:r>
              <a:rPr lang="en-US" dirty="0" smtClean="0"/>
              <a:t>Utilize adult learning theories and instructional frameworks to design, develop, and deliver educational courses, workshops and seminars, or simulations intended to engage leaders in real-world scenarios and reinforce critical skills while offering opportunities for continuous performance feedback. Offerings: FTF, virtual</a:t>
            </a:r>
            <a:r>
              <a:rPr lang="en-US" baseline="0" dirty="0" smtClean="0"/>
              <a:t> IL;  Platforms: Adobe Connect, WebEx</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Cybersecurity – Methods taken to protect a system from unauthorized access or attacks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Ex. Commercial Banking Cyber Intel Foundations Training</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Data Science – Extracting knowledge or insights from data; fields of predictive intelligence, data mining, predictive analytics</a:t>
            </a:r>
            <a:endParaRPr lang="en-US" dirty="0" smtClean="0"/>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p>
        </p:txBody>
      </p:sp>
      <p:sp>
        <p:nvSpPr>
          <p:cNvPr id="4" name="Slide Number Placeholder 3"/>
          <p:cNvSpPr>
            <a:spLocks noGrp="1"/>
          </p:cNvSpPr>
          <p:nvPr>
            <p:ph type="sldNum" sz="quarter" idx="10"/>
          </p:nvPr>
        </p:nvSpPr>
        <p:spPr/>
        <p:txBody>
          <a:bodyPr/>
          <a:lstStyle/>
          <a:p>
            <a:fld id="{571DA12E-37B9-604D-B7BB-00AF0E7DF866}"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289619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BFD2185-BA69-4FD0-9B2A-F84E28E4756E}" type="datetimeFigureOut">
              <a:rPr lang="en-US" smtClean="0"/>
              <a:t>3/17/2016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435FBA-991F-48C6-A973-6830F1FE3946}" type="slidenum">
              <a:rPr lang="en-US" smtClean="0"/>
              <a:t>‹#›</a:t>
            </a:fld>
            <a:endParaRPr lang="en-US"/>
          </a:p>
        </p:txBody>
      </p:sp>
    </p:spTree>
    <p:extLst>
      <p:ext uri="{BB962C8B-B14F-4D97-AF65-F5344CB8AC3E}">
        <p14:creationId xmlns:p14="http://schemas.microsoft.com/office/powerpoint/2010/main" val="392806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FD2185-BA69-4FD0-9B2A-F84E28E4756E}" type="datetimeFigureOut">
              <a:rPr lang="en-US" smtClean="0"/>
              <a:t>3/17/2016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435FBA-991F-48C6-A973-6830F1FE3946}" type="slidenum">
              <a:rPr lang="en-US" smtClean="0"/>
              <a:t>‹#›</a:t>
            </a:fld>
            <a:endParaRPr lang="en-US"/>
          </a:p>
        </p:txBody>
      </p:sp>
    </p:spTree>
    <p:extLst>
      <p:ext uri="{BB962C8B-B14F-4D97-AF65-F5344CB8AC3E}">
        <p14:creationId xmlns:p14="http://schemas.microsoft.com/office/powerpoint/2010/main" val="1963036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FD2185-BA69-4FD0-9B2A-F84E28E4756E}" type="datetimeFigureOut">
              <a:rPr lang="en-US" smtClean="0"/>
              <a:t>3/17/2016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435FBA-991F-48C6-A973-6830F1FE3946}" type="slidenum">
              <a:rPr lang="en-US" smtClean="0"/>
              <a:t>‹#›</a:t>
            </a:fld>
            <a:endParaRPr lang="en-US"/>
          </a:p>
        </p:txBody>
      </p:sp>
    </p:spTree>
    <p:extLst>
      <p:ext uri="{BB962C8B-B14F-4D97-AF65-F5344CB8AC3E}">
        <p14:creationId xmlns:p14="http://schemas.microsoft.com/office/powerpoint/2010/main" val="4265654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CDB3CC-F982-40F9-8DD6-BCC9AFBF44BD}" type="datetime1">
              <a:rPr lang="en-US" smtClean="0">
                <a:solidFill>
                  <a:prstClr val="black">
                    <a:tint val="75000"/>
                  </a:prstClr>
                </a:solidFill>
              </a:rPr>
              <a:pPr/>
              <a:t>3/17/2016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F88E988-FB04-AB4E-BE5A-59F242AF7F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8118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solidFill>
                  <a:prstClr val="black">
                    <a:tint val="75000"/>
                  </a:prstClr>
                </a:solidFill>
              </a:rPr>
              <a:pPr/>
              <a:t>3/17/2016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07875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solidFill>
                  <a:prstClr val="black">
                    <a:tint val="75000"/>
                  </a:prstClr>
                </a:solidFill>
              </a:rPr>
              <a:pPr/>
              <a:t>3/17/2016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AF2B4D-6B12-4EDF-87BB-2B55CECB66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514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C2560D-EC28-3B41-86E8-18F1CE0113B4}" type="datetimeFigureOut">
              <a:rPr lang="en-US" smtClean="0">
                <a:solidFill>
                  <a:prstClr val="black">
                    <a:tint val="75000"/>
                  </a:prstClr>
                </a:solidFill>
              </a:rPr>
              <a:pPr/>
              <a:t>3/17/2016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88140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C2560D-EC28-3B41-86E8-18F1CE0113B4}" type="datetimeFigureOut">
              <a:rPr lang="en-US" smtClean="0">
                <a:solidFill>
                  <a:prstClr val="black">
                    <a:tint val="75000"/>
                  </a:prstClr>
                </a:solidFill>
              </a:rPr>
              <a:pPr/>
              <a:t>3/17/2016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78798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C2560D-EC28-3B41-86E8-18F1CE0113B4}" type="datetimeFigureOut">
              <a:rPr lang="en-US" smtClean="0">
                <a:solidFill>
                  <a:prstClr val="black">
                    <a:tint val="75000"/>
                  </a:prstClr>
                </a:solidFill>
              </a:rPr>
              <a:pPr/>
              <a:t>3/17/2016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10509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solidFill>
                  <a:prstClr val="black">
                    <a:tint val="75000"/>
                  </a:prstClr>
                </a:solidFill>
              </a:rPr>
              <a:pPr/>
              <a:t>3/17/2016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19583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solidFill>
                  <a:prstClr val="black">
                    <a:tint val="75000"/>
                  </a:prstClr>
                </a:solidFill>
              </a:rPr>
              <a:pPr/>
              <a:t>3/17/2016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6B1FF6-39B9-40F5-8B67-33C6354A3D4F}" type="slidenum">
              <a:rPr lang="en-US" smtClean="0">
                <a:solidFill>
                  <a:prstClr val="black">
                    <a:tint val="75000"/>
                  </a:prstClr>
                </a:solidFill>
              </a:rPr>
              <a:pPr/>
              <a:t>‹#›</a:t>
            </a:fld>
            <a:endParaRPr lang="en-US" dirty="0">
              <a:solidFill>
                <a:srgbClr val="F83500">
                  <a:shade val="75000"/>
                </a:srgbClr>
              </a:solidFill>
            </a:endParaRPr>
          </a:p>
        </p:txBody>
      </p:sp>
    </p:spTree>
    <p:extLst>
      <p:ext uri="{BB962C8B-B14F-4D97-AF65-F5344CB8AC3E}">
        <p14:creationId xmlns:p14="http://schemas.microsoft.com/office/powerpoint/2010/main" val="330190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FD2185-BA69-4FD0-9B2A-F84E28E4756E}" type="datetimeFigureOut">
              <a:rPr lang="en-US" smtClean="0"/>
              <a:t>3/17/2016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435FBA-991F-48C6-A973-6830F1FE3946}" type="slidenum">
              <a:rPr lang="en-US" smtClean="0"/>
              <a:t>‹#›</a:t>
            </a:fld>
            <a:endParaRPr lang="en-US"/>
          </a:p>
        </p:txBody>
      </p:sp>
    </p:spTree>
    <p:extLst>
      <p:ext uri="{BB962C8B-B14F-4D97-AF65-F5344CB8AC3E}">
        <p14:creationId xmlns:p14="http://schemas.microsoft.com/office/powerpoint/2010/main" val="21722262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solidFill>
                  <a:prstClr val="black">
                    <a:tint val="75000"/>
                  </a:prstClr>
                </a:solidFill>
              </a:rPr>
              <a:pPr/>
              <a:t>3/17/2016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38209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solidFill>
                  <a:prstClr val="black">
                    <a:tint val="75000"/>
                  </a:prstClr>
                </a:solidFill>
              </a:rPr>
              <a:pPr/>
              <a:t>3/17/2016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27264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solidFill>
                  <a:prstClr val="black">
                    <a:tint val="75000"/>
                  </a:prstClr>
                </a:solidFill>
              </a:rPr>
              <a:pPr/>
              <a:t>3/17/2016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22004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CDB3CC-F982-40F9-8DD6-BCC9AFBF44BD}" type="datetime1">
              <a:rPr lang="en-US" smtClean="0">
                <a:solidFill>
                  <a:prstClr val="black">
                    <a:tint val="75000"/>
                  </a:prstClr>
                </a:solidFill>
              </a:rPr>
              <a:pPr/>
              <a:t>3/17/2016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F88E988-FB04-AB4E-BE5A-59F242AF7F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89769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solidFill>
                  <a:prstClr val="black">
                    <a:tint val="75000"/>
                  </a:prstClr>
                </a:solidFill>
              </a:rPr>
              <a:pPr/>
              <a:t>3/17/2016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4898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solidFill>
                  <a:prstClr val="black">
                    <a:tint val="75000"/>
                  </a:prstClr>
                </a:solidFill>
              </a:rPr>
              <a:pPr/>
              <a:t>3/17/2016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AF2B4D-6B12-4EDF-87BB-2B55CECB66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68164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C2560D-EC28-3B41-86E8-18F1CE0113B4}" type="datetimeFigureOut">
              <a:rPr lang="en-US" smtClean="0">
                <a:solidFill>
                  <a:prstClr val="black">
                    <a:tint val="75000"/>
                  </a:prstClr>
                </a:solidFill>
              </a:rPr>
              <a:pPr/>
              <a:t>3/17/2016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70893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C2560D-EC28-3B41-86E8-18F1CE0113B4}" type="datetimeFigureOut">
              <a:rPr lang="en-US" smtClean="0">
                <a:solidFill>
                  <a:prstClr val="black">
                    <a:tint val="75000"/>
                  </a:prstClr>
                </a:solidFill>
              </a:rPr>
              <a:pPr/>
              <a:t>3/17/2016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16686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C2560D-EC28-3B41-86E8-18F1CE0113B4}" type="datetimeFigureOut">
              <a:rPr lang="en-US" smtClean="0">
                <a:solidFill>
                  <a:prstClr val="black">
                    <a:tint val="75000"/>
                  </a:prstClr>
                </a:solidFill>
              </a:rPr>
              <a:pPr/>
              <a:t>3/17/2016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00554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solidFill>
                  <a:prstClr val="black">
                    <a:tint val="75000"/>
                  </a:prstClr>
                </a:solidFill>
              </a:rPr>
              <a:pPr/>
              <a:t>3/17/2016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8197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FD2185-BA69-4FD0-9B2A-F84E28E4756E}" type="datetimeFigureOut">
              <a:rPr lang="en-US" smtClean="0"/>
              <a:t>3/17/2016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435FBA-991F-48C6-A973-6830F1FE3946}" type="slidenum">
              <a:rPr lang="en-US" smtClean="0"/>
              <a:t>‹#›</a:t>
            </a:fld>
            <a:endParaRPr lang="en-US"/>
          </a:p>
        </p:txBody>
      </p:sp>
    </p:spTree>
    <p:extLst>
      <p:ext uri="{BB962C8B-B14F-4D97-AF65-F5344CB8AC3E}">
        <p14:creationId xmlns:p14="http://schemas.microsoft.com/office/powerpoint/2010/main" val="32671954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solidFill>
                  <a:prstClr val="black">
                    <a:tint val="75000"/>
                  </a:prstClr>
                </a:solidFill>
              </a:rPr>
              <a:pPr/>
              <a:t>3/17/2016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6B1FF6-39B9-40F5-8B67-33C6354A3D4F}" type="slidenum">
              <a:rPr lang="en-US" smtClean="0">
                <a:solidFill>
                  <a:prstClr val="black">
                    <a:tint val="75000"/>
                  </a:prstClr>
                </a:solidFill>
              </a:rPr>
              <a:pPr/>
              <a:t>‹#›</a:t>
            </a:fld>
            <a:endParaRPr lang="en-US" dirty="0">
              <a:solidFill>
                <a:srgbClr val="F83500">
                  <a:shade val="75000"/>
                </a:srgbClr>
              </a:solidFill>
            </a:endParaRPr>
          </a:p>
        </p:txBody>
      </p:sp>
    </p:spTree>
    <p:extLst>
      <p:ext uri="{BB962C8B-B14F-4D97-AF65-F5344CB8AC3E}">
        <p14:creationId xmlns:p14="http://schemas.microsoft.com/office/powerpoint/2010/main" val="2698441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solidFill>
                  <a:prstClr val="black">
                    <a:tint val="75000"/>
                  </a:prstClr>
                </a:solidFill>
              </a:rPr>
              <a:pPr/>
              <a:t>3/17/2016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4375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solidFill>
                  <a:prstClr val="black">
                    <a:tint val="75000"/>
                  </a:prstClr>
                </a:solidFill>
              </a:rPr>
              <a:pPr/>
              <a:t>3/17/2016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75143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solidFill>
                  <a:prstClr val="black">
                    <a:tint val="75000"/>
                  </a:prstClr>
                </a:solidFill>
              </a:rPr>
              <a:pPr/>
              <a:t>3/17/2016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04372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CDB3CC-F982-40F9-8DD6-BCC9AFBF44BD}" type="datetime1">
              <a:rPr lang="en-US" smtClean="0">
                <a:solidFill>
                  <a:prstClr val="black">
                    <a:tint val="75000"/>
                  </a:prstClr>
                </a:solidFill>
              </a:rPr>
              <a:pPr/>
              <a:t>3/17/2016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F88E988-FB04-AB4E-BE5A-59F242AF7F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0567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solidFill>
                  <a:prstClr val="black">
                    <a:tint val="75000"/>
                  </a:prstClr>
                </a:solidFill>
              </a:rPr>
              <a:pPr/>
              <a:t>3/17/2016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92147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solidFill>
                  <a:prstClr val="black">
                    <a:tint val="75000"/>
                  </a:prstClr>
                </a:solidFill>
              </a:rPr>
              <a:pPr/>
              <a:t>3/17/2016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AF2B4D-6B12-4EDF-87BB-2B55CECB66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48564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C2560D-EC28-3B41-86E8-18F1CE0113B4}" type="datetimeFigureOut">
              <a:rPr lang="en-US" smtClean="0">
                <a:solidFill>
                  <a:prstClr val="black">
                    <a:tint val="75000"/>
                  </a:prstClr>
                </a:solidFill>
              </a:rPr>
              <a:pPr/>
              <a:t>3/17/2016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4969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C2560D-EC28-3B41-86E8-18F1CE0113B4}" type="datetimeFigureOut">
              <a:rPr lang="en-US" smtClean="0">
                <a:solidFill>
                  <a:prstClr val="black">
                    <a:tint val="75000"/>
                  </a:prstClr>
                </a:solidFill>
              </a:rPr>
              <a:pPr/>
              <a:t>3/17/2016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7851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C2560D-EC28-3B41-86E8-18F1CE0113B4}" type="datetimeFigureOut">
              <a:rPr lang="en-US" smtClean="0">
                <a:solidFill>
                  <a:prstClr val="black">
                    <a:tint val="75000"/>
                  </a:prstClr>
                </a:solidFill>
              </a:rPr>
              <a:pPr/>
              <a:t>3/17/2016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4548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BFD2185-BA69-4FD0-9B2A-F84E28E4756E}" type="datetimeFigureOut">
              <a:rPr lang="en-US" smtClean="0"/>
              <a:t>3/17/2016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435FBA-991F-48C6-A973-6830F1FE3946}" type="slidenum">
              <a:rPr lang="en-US" smtClean="0"/>
              <a:t>‹#›</a:t>
            </a:fld>
            <a:endParaRPr lang="en-US"/>
          </a:p>
        </p:txBody>
      </p:sp>
    </p:spTree>
    <p:extLst>
      <p:ext uri="{BB962C8B-B14F-4D97-AF65-F5344CB8AC3E}">
        <p14:creationId xmlns:p14="http://schemas.microsoft.com/office/powerpoint/2010/main" val="17425460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solidFill>
                  <a:prstClr val="black">
                    <a:tint val="75000"/>
                  </a:prstClr>
                </a:solidFill>
              </a:rPr>
              <a:pPr/>
              <a:t>3/17/2016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50732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solidFill>
                  <a:prstClr val="black">
                    <a:tint val="75000"/>
                  </a:prstClr>
                </a:solidFill>
              </a:rPr>
              <a:pPr/>
              <a:t>3/17/2016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6B1FF6-39B9-40F5-8B67-33C6354A3D4F}" type="slidenum">
              <a:rPr lang="en-US" smtClean="0">
                <a:solidFill>
                  <a:prstClr val="black">
                    <a:tint val="75000"/>
                  </a:prstClr>
                </a:solidFill>
              </a:rPr>
              <a:pPr/>
              <a:t>‹#›</a:t>
            </a:fld>
            <a:endParaRPr lang="en-US" dirty="0">
              <a:solidFill>
                <a:srgbClr val="F83500">
                  <a:shade val="75000"/>
                </a:srgbClr>
              </a:solidFill>
            </a:endParaRPr>
          </a:p>
        </p:txBody>
      </p:sp>
    </p:spTree>
    <p:extLst>
      <p:ext uri="{BB962C8B-B14F-4D97-AF65-F5344CB8AC3E}">
        <p14:creationId xmlns:p14="http://schemas.microsoft.com/office/powerpoint/2010/main" val="20367667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solidFill>
                  <a:prstClr val="black">
                    <a:tint val="75000"/>
                  </a:prstClr>
                </a:solidFill>
              </a:rPr>
              <a:pPr/>
              <a:t>3/17/2016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33110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solidFill>
                  <a:prstClr val="black">
                    <a:tint val="75000"/>
                  </a:prstClr>
                </a:solidFill>
              </a:rPr>
              <a:pPr/>
              <a:t>3/17/2016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83197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solidFill>
                  <a:prstClr val="black">
                    <a:tint val="75000"/>
                  </a:prstClr>
                </a:solidFill>
              </a:rPr>
              <a:pPr/>
              <a:t>3/17/2016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9597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BFD2185-BA69-4FD0-9B2A-F84E28E4756E}" type="datetimeFigureOut">
              <a:rPr lang="en-US" smtClean="0"/>
              <a:t>3/17/2016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435FBA-991F-48C6-A973-6830F1FE3946}" type="slidenum">
              <a:rPr lang="en-US" smtClean="0"/>
              <a:t>‹#›</a:t>
            </a:fld>
            <a:endParaRPr lang="en-US"/>
          </a:p>
        </p:txBody>
      </p:sp>
    </p:spTree>
    <p:extLst>
      <p:ext uri="{BB962C8B-B14F-4D97-AF65-F5344CB8AC3E}">
        <p14:creationId xmlns:p14="http://schemas.microsoft.com/office/powerpoint/2010/main" val="2119522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BFD2185-BA69-4FD0-9B2A-F84E28E4756E}" type="datetimeFigureOut">
              <a:rPr lang="en-US" smtClean="0"/>
              <a:t>3/17/2016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435FBA-991F-48C6-A973-6830F1FE3946}" type="slidenum">
              <a:rPr lang="en-US" smtClean="0"/>
              <a:t>‹#›</a:t>
            </a:fld>
            <a:endParaRPr lang="en-US"/>
          </a:p>
        </p:txBody>
      </p:sp>
    </p:spTree>
    <p:extLst>
      <p:ext uri="{BB962C8B-B14F-4D97-AF65-F5344CB8AC3E}">
        <p14:creationId xmlns:p14="http://schemas.microsoft.com/office/powerpoint/2010/main" val="3982144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FD2185-BA69-4FD0-9B2A-F84E28E4756E}" type="datetimeFigureOut">
              <a:rPr lang="en-US" smtClean="0"/>
              <a:t>3/17/2016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435FBA-991F-48C6-A973-6830F1FE3946}" type="slidenum">
              <a:rPr lang="en-US" smtClean="0"/>
              <a:t>‹#›</a:t>
            </a:fld>
            <a:endParaRPr lang="en-US"/>
          </a:p>
        </p:txBody>
      </p:sp>
    </p:spTree>
    <p:extLst>
      <p:ext uri="{BB962C8B-B14F-4D97-AF65-F5344CB8AC3E}">
        <p14:creationId xmlns:p14="http://schemas.microsoft.com/office/powerpoint/2010/main" val="1013950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FD2185-BA69-4FD0-9B2A-F84E28E4756E}" type="datetimeFigureOut">
              <a:rPr lang="en-US" smtClean="0"/>
              <a:t>3/17/2016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435FBA-991F-48C6-A973-6830F1FE3946}" type="slidenum">
              <a:rPr lang="en-US" smtClean="0"/>
              <a:t>‹#›</a:t>
            </a:fld>
            <a:endParaRPr lang="en-US"/>
          </a:p>
        </p:txBody>
      </p:sp>
    </p:spTree>
    <p:extLst>
      <p:ext uri="{BB962C8B-B14F-4D97-AF65-F5344CB8AC3E}">
        <p14:creationId xmlns:p14="http://schemas.microsoft.com/office/powerpoint/2010/main" val="3289141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FD2185-BA69-4FD0-9B2A-F84E28E4756E}" type="datetimeFigureOut">
              <a:rPr lang="en-US" smtClean="0"/>
              <a:t>3/17/2016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435FBA-991F-48C6-A973-6830F1FE3946}" type="slidenum">
              <a:rPr lang="en-US" smtClean="0"/>
              <a:t>‹#›</a:t>
            </a:fld>
            <a:endParaRPr lang="en-US"/>
          </a:p>
        </p:txBody>
      </p:sp>
    </p:spTree>
    <p:extLst>
      <p:ext uri="{BB962C8B-B14F-4D97-AF65-F5344CB8AC3E}">
        <p14:creationId xmlns:p14="http://schemas.microsoft.com/office/powerpoint/2010/main" val="3154472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jpe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FD2185-BA69-4FD0-9B2A-F84E28E4756E}" type="datetimeFigureOut">
              <a:rPr lang="en-US" smtClean="0"/>
              <a:t>3/17/2016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435FBA-991F-48C6-A973-6830F1FE3946}" type="slidenum">
              <a:rPr lang="en-US" smtClean="0"/>
              <a:t>‹#›</a:t>
            </a:fld>
            <a:endParaRPr lang="en-US"/>
          </a:p>
        </p:txBody>
      </p:sp>
    </p:spTree>
    <p:extLst>
      <p:ext uri="{BB962C8B-B14F-4D97-AF65-F5344CB8AC3E}">
        <p14:creationId xmlns:p14="http://schemas.microsoft.com/office/powerpoint/2010/main" val="26260484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68C2560D-EC28-3B41-86E8-18F1CE0113B4}" type="datetimeFigureOut">
              <a:rPr lang="en-US" smtClean="0">
                <a:solidFill>
                  <a:prstClr val="black">
                    <a:tint val="75000"/>
                  </a:prstClr>
                </a:solidFill>
              </a:rPr>
              <a:pPr defTabSz="457200"/>
              <a:t>3/17/2016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2066355A-084C-D24E-9AD2-7E4FC41EA627}" type="slidenum">
              <a:rPr lang="en-US" smtClean="0">
                <a:solidFill>
                  <a:prstClr val="black">
                    <a:tint val="75000"/>
                  </a:prstClr>
                </a:solidFill>
              </a:rPr>
              <a:pPr defTabSz="457200"/>
              <a:t>‹#›</a:t>
            </a:fld>
            <a:endParaRPr lang="en-US">
              <a:solidFill>
                <a:prstClr val="black">
                  <a:tint val="75000"/>
                </a:prstClr>
              </a:solidFill>
            </a:endParaRPr>
          </a:p>
        </p:txBody>
      </p:sp>
      <p:pic>
        <p:nvPicPr>
          <p:cNvPr id="7" name="Picture 6"/>
          <p:cNvPicPr>
            <a:picLocks noChangeAspect="1"/>
          </p:cNvPicPr>
          <p:nvPr userDrawn="1"/>
        </p:nvPicPr>
        <p:blipFill rotWithShape="1">
          <a:blip r:embed="rId13" cstate="print">
            <a:extLst>
              <a:ext uri="{28A0092B-C50C-407E-A947-70E740481C1C}">
                <a14:useLocalDpi xmlns:a14="http://schemas.microsoft.com/office/drawing/2010/main"/>
              </a:ext>
            </a:extLst>
          </a:blip>
          <a:srcRect/>
          <a:stretch/>
        </p:blipFill>
        <p:spPr>
          <a:xfrm>
            <a:off x="0" y="0"/>
            <a:ext cx="9144000" cy="6857999"/>
          </a:xfrm>
          <a:prstGeom prst="rect">
            <a:avLst/>
          </a:prstGeom>
        </p:spPr>
      </p:pic>
      <p:pic>
        <p:nvPicPr>
          <p:cNvPr id="8" name="Picture 7"/>
          <p:cNvPicPr>
            <a:picLocks noChangeAspect="1"/>
          </p:cNvPicPr>
          <p:nvPr userDrawn="1"/>
        </p:nvPicPr>
        <p:blipFill rotWithShape="1">
          <a:blip r:embed="rId14" cstate="print">
            <a:extLst>
              <a:ext uri="{28A0092B-C50C-407E-A947-70E740481C1C}">
                <a14:useLocalDpi xmlns:a14="http://schemas.microsoft.com/office/drawing/2010/main"/>
              </a:ext>
            </a:extLst>
          </a:blip>
          <a:srcRect t="10216"/>
          <a:stretch/>
        </p:blipFill>
        <p:spPr>
          <a:xfrm>
            <a:off x="0" y="-1"/>
            <a:ext cx="9144000" cy="6857999"/>
          </a:xfrm>
          <a:prstGeom prst="rect">
            <a:avLst/>
          </a:prstGeom>
        </p:spPr>
      </p:pic>
      <p:pic>
        <p:nvPicPr>
          <p:cNvPr id="9" name="Picture 8"/>
          <p:cNvPicPr>
            <a:picLocks noChangeAspect="1"/>
          </p:cNvPicPr>
          <p:nvPr userDrawn="1"/>
        </p:nvPicPr>
        <p:blipFill rotWithShape="1">
          <a:blip r:embed="rId15" cstate="print">
            <a:extLst>
              <a:ext uri="{28A0092B-C50C-407E-A947-70E740481C1C}">
                <a14:useLocalDpi xmlns:a14="http://schemas.microsoft.com/office/drawing/2010/main"/>
              </a:ext>
            </a:extLst>
          </a:blip>
          <a:srcRect/>
          <a:stretch/>
        </p:blipFill>
        <p:spPr>
          <a:xfrm>
            <a:off x="0" y="-2"/>
            <a:ext cx="9144000" cy="6858001"/>
          </a:xfrm>
          <a:prstGeom prst="rect">
            <a:avLst/>
          </a:prstGeom>
        </p:spPr>
      </p:pic>
    </p:spTree>
    <p:extLst>
      <p:ext uri="{BB962C8B-B14F-4D97-AF65-F5344CB8AC3E}">
        <p14:creationId xmlns:p14="http://schemas.microsoft.com/office/powerpoint/2010/main" val="16942763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68C2560D-EC28-3B41-86E8-18F1CE0113B4}" type="datetimeFigureOut">
              <a:rPr lang="en-US" smtClean="0">
                <a:solidFill>
                  <a:prstClr val="black">
                    <a:tint val="75000"/>
                  </a:prstClr>
                </a:solidFill>
              </a:rPr>
              <a:pPr defTabSz="457200"/>
              <a:t>3/17/2016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2066355A-084C-D24E-9AD2-7E4FC41EA627}" type="slidenum">
              <a:rPr lang="en-US" smtClean="0">
                <a:solidFill>
                  <a:prstClr val="black">
                    <a:tint val="75000"/>
                  </a:prstClr>
                </a:solidFill>
              </a:rPr>
              <a:pPr defTabSz="457200"/>
              <a:t>‹#›</a:t>
            </a:fld>
            <a:endParaRPr lang="en-US">
              <a:solidFill>
                <a:prstClr val="black">
                  <a:tint val="75000"/>
                </a:prstClr>
              </a:solidFill>
            </a:endParaRPr>
          </a:p>
        </p:txBody>
      </p:sp>
      <p:pic>
        <p:nvPicPr>
          <p:cNvPr id="7" name="Picture 6"/>
          <p:cNvPicPr>
            <a:picLocks noChangeAspect="1"/>
          </p:cNvPicPr>
          <p:nvPr userDrawn="1"/>
        </p:nvPicPr>
        <p:blipFill rotWithShape="1">
          <a:blip r:embed="rId13" cstate="print">
            <a:extLst>
              <a:ext uri="{28A0092B-C50C-407E-A947-70E740481C1C}">
                <a14:useLocalDpi xmlns:a14="http://schemas.microsoft.com/office/drawing/2010/main"/>
              </a:ext>
            </a:extLst>
          </a:blip>
          <a:srcRect/>
          <a:stretch/>
        </p:blipFill>
        <p:spPr>
          <a:xfrm>
            <a:off x="0" y="0"/>
            <a:ext cx="9144000" cy="6857999"/>
          </a:xfrm>
          <a:prstGeom prst="rect">
            <a:avLst/>
          </a:prstGeom>
        </p:spPr>
      </p:pic>
      <p:pic>
        <p:nvPicPr>
          <p:cNvPr id="8" name="Picture 7"/>
          <p:cNvPicPr>
            <a:picLocks noChangeAspect="1"/>
          </p:cNvPicPr>
          <p:nvPr userDrawn="1"/>
        </p:nvPicPr>
        <p:blipFill rotWithShape="1">
          <a:blip r:embed="rId14" cstate="print">
            <a:extLst>
              <a:ext uri="{28A0092B-C50C-407E-A947-70E740481C1C}">
                <a14:useLocalDpi xmlns:a14="http://schemas.microsoft.com/office/drawing/2010/main"/>
              </a:ext>
            </a:extLst>
          </a:blip>
          <a:srcRect t="10216"/>
          <a:stretch/>
        </p:blipFill>
        <p:spPr>
          <a:xfrm>
            <a:off x="0" y="-1"/>
            <a:ext cx="9144000" cy="6857999"/>
          </a:xfrm>
          <a:prstGeom prst="rect">
            <a:avLst/>
          </a:prstGeom>
        </p:spPr>
      </p:pic>
      <p:pic>
        <p:nvPicPr>
          <p:cNvPr id="9" name="Picture 8"/>
          <p:cNvPicPr>
            <a:picLocks noChangeAspect="1"/>
          </p:cNvPicPr>
          <p:nvPr userDrawn="1"/>
        </p:nvPicPr>
        <p:blipFill rotWithShape="1">
          <a:blip r:embed="rId15" cstate="print">
            <a:extLst>
              <a:ext uri="{28A0092B-C50C-407E-A947-70E740481C1C}">
                <a14:useLocalDpi xmlns:a14="http://schemas.microsoft.com/office/drawing/2010/main"/>
              </a:ext>
            </a:extLst>
          </a:blip>
          <a:srcRect/>
          <a:stretch/>
        </p:blipFill>
        <p:spPr>
          <a:xfrm>
            <a:off x="0" y="-2"/>
            <a:ext cx="9144000" cy="6858001"/>
          </a:xfrm>
          <a:prstGeom prst="rect">
            <a:avLst/>
          </a:prstGeom>
        </p:spPr>
      </p:pic>
    </p:spTree>
    <p:extLst>
      <p:ext uri="{BB962C8B-B14F-4D97-AF65-F5344CB8AC3E}">
        <p14:creationId xmlns:p14="http://schemas.microsoft.com/office/powerpoint/2010/main" val="160678371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68C2560D-EC28-3B41-86E8-18F1CE0113B4}" type="datetimeFigureOut">
              <a:rPr lang="en-US" smtClean="0">
                <a:solidFill>
                  <a:prstClr val="black">
                    <a:tint val="75000"/>
                  </a:prstClr>
                </a:solidFill>
              </a:rPr>
              <a:pPr defTabSz="457200"/>
              <a:t>3/17/2016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2066355A-084C-D24E-9AD2-7E4FC41EA627}" type="slidenum">
              <a:rPr lang="en-US" smtClean="0">
                <a:solidFill>
                  <a:prstClr val="black">
                    <a:tint val="75000"/>
                  </a:prstClr>
                </a:solidFill>
              </a:rPr>
              <a:pPr defTabSz="457200"/>
              <a:t>‹#›</a:t>
            </a:fld>
            <a:endParaRPr lang="en-US">
              <a:solidFill>
                <a:prstClr val="black">
                  <a:tint val="75000"/>
                </a:prstClr>
              </a:solidFill>
            </a:endParaRPr>
          </a:p>
        </p:txBody>
      </p:sp>
      <p:pic>
        <p:nvPicPr>
          <p:cNvPr id="7" name="Picture 6"/>
          <p:cNvPicPr>
            <a:picLocks noChangeAspect="1"/>
          </p:cNvPicPr>
          <p:nvPr userDrawn="1"/>
        </p:nvPicPr>
        <p:blipFill rotWithShape="1">
          <a:blip r:embed="rId13" cstate="print">
            <a:extLst>
              <a:ext uri="{28A0092B-C50C-407E-A947-70E740481C1C}">
                <a14:useLocalDpi xmlns:a14="http://schemas.microsoft.com/office/drawing/2010/main"/>
              </a:ext>
            </a:extLst>
          </a:blip>
          <a:srcRect/>
          <a:stretch/>
        </p:blipFill>
        <p:spPr>
          <a:xfrm>
            <a:off x="0" y="0"/>
            <a:ext cx="9144000" cy="6857999"/>
          </a:xfrm>
          <a:prstGeom prst="rect">
            <a:avLst/>
          </a:prstGeom>
        </p:spPr>
      </p:pic>
      <p:pic>
        <p:nvPicPr>
          <p:cNvPr id="8" name="Picture 7"/>
          <p:cNvPicPr>
            <a:picLocks noChangeAspect="1"/>
          </p:cNvPicPr>
          <p:nvPr userDrawn="1"/>
        </p:nvPicPr>
        <p:blipFill rotWithShape="1">
          <a:blip r:embed="rId14" cstate="print">
            <a:extLst>
              <a:ext uri="{28A0092B-C50C-407E-A947-70E740481C1C}">
                <a14:useLocalDpi xmlns:a14="http://schemas.microsoft.com/office/drawing/2010/main"/>
              </a:ext>
            </a:extLst>
          </a:blip>
          <a:srcRect t="10216"/>
          <a:stretch/>
        </p:blipFill>
        <p:spPr>
          <a:xfrm>
            <a:off x="0" y="-1"/>
            <a:ext cx="9144000" cy="6857999"/>
          </a:xfrm>
          <a:prstGeom prst="rect">
            <a:avLst/>
          </a:prstGeom>
        </p:spPr>
      </p:pic>
      <p:pic>
        <p:nvPicPr>
          <p:cNvPr id="9" name="Picture 8"/>
          <p:cNvPicPr>
            <a:picLocks noChangeAspect="1"/>
          </p:cNvPicPr>
          <p:nvPr userDrawn="1"/>
        </p:nvPicPr>
        <p:blipFill rotWithShape="1">
          <a:blip r:embed="rId15" cstate="print">
            <a:extLst>
              <a:ext uri="{28A0092B-C50C-407E-A947-70E740481C1C}">
                <a14:useLocalDpi xmlns:a14="http://schemas.microsoft.com/office/drawing/2010/main"/>
              </a:ext>
            </a:extLst>
          </a:blip>
          <a:srcRect/>
          <a:stretch/>
        </p:blipFill>
        <p:spPr>
          <a:xfrm>
            <a:off x="0" y="-2"/>
            <a:ext cx="9144000" cy="6858001"/>
          </a:xfrm>
          <a:prstGeom prst="rect">
            <a:avLst/>
          </a:prstGeom>
        </p:spPr>
      </p:pic>
    </p:spTree>
    <p:extLst>
      <p:ext uri="{BB962C8B-B14F-4D97-AF65-F5344CB8AC3E}">
        <p14:creationId xmlns:p14="http://schemas.microsoft.com/office/powerpoint/2010/main" val="388942722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hyperlink" Target="http://www.jobs.net/jobs/booz-allen-hamilton/en-us/search/Graduating-Students-and-Internships/STKF81M6SDZSL4ZQ1135/" TargetMode="External"/><Relationship Id="rId2" Type="http://schemas.openxmlformats.org/officeDocument/2006/relationships/hyperlink" Target="http://www.boozallen.com/Careers" TargetMode="Externa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hyperlink" Target="mailto:Summer_Games@bah.com" TargetMode="Externa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youtube.com/watch?v=we-logs7cuc" TargetMode="Externa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8" Type="http://schemas.openxmlformats.org/officeDocument/2006/relationships/hyperlink" Target="https://www.google.com/url?sa=i&amp;rct=j&amp;q=&amp;esrc=s&amp;source=images&amp;cd=&amp;cad=rja&amp;uact=8&amp;ved=0ahUKEwiMi4yE_MXLAhVDKyYKHZzXBfsQjRwIBw&amp;url=https://twitter.com/twitter&amp;bvm=bv.116954456,d.eWE&amp;psig=AFQjCNF6QOSBPAIORPZuebb-I1TxY4BzUQ&amp;ust=1458243904494428" TargetMode="External"/><Relationship Id="rId3" Type="http://schemas.openxmlformats.org/officeDocument/2006/relationships/hyperlink" Target="http://www.jobs.net/jobs/booz-allen-hamilton/en-us/search/Graduating-Students-and-Internships/STKF81M6SDZSL4ZQ1135/" TargetMode="External"/><Relationship Id="rId7" Type="http://schemas.openxmlformats.org/officeDocument/2006/relationships/image" Target="../media/image19.png"/><Relationship Id="rId2" Type="http://schemas.openxmlformats.org/officeDocument/2006/relationships/hyperlink" Target="http://www.boozallen.com/careers/find-your-job/graduating-students/strategic-innovation-games" TargetMode="External"/><Relationship Id="rId1" Type="http://schemas.openxmlformats.org/officeDocument/2006/relationships/slideLayout" Target="../slideLayouts/slideLayout39.xml"/><Relationship Id="rId6" Type="http://schemas.openxmlformats.org/officeDocument/2006/relationships/image" Target="../media/image18.png"/><Relationship Id="rId5" Type="http://schemas.openxmlformats.org/officeDocument/2006/relationships/hyperlink" Target="https://www.google.com/url?sa=i&amp;rct=j&amp;q=&amp;esrc=s&amp;source=images&amp;cd=&amp;cad=rja&amp;uact=8&amp;ved=0ahUKEwj27Pvc-8XLAhWK4iYKHdN0D6kQjRwIBw&amp;url=https://twitter.com/linkedin&amp;psig=AFQjCNGSdNxOcDjeTJXm13Ih79ra4RLHOw&amp;ust=1458243825082194" TargetMode="External"/><Relationship Id="rId4" Type="http://schemas.openxmlformats.org/officeDocument/2006/relationships/hyperlink" Target="https://www.linkedin.com/groups/8124098" TargetMode="External"/><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hyperlink" Target="mailto:Dulaney_Dennis@bah.com" TargetMode="External"/><Relationship Id="rId2" Type="http://schemas.openxmlformats.org/officeDocument/2006/relationships/image" Target="../media/image21.png"/><Relationship Id="rId1" Type="http://schemas.openxmlformats.org/officeDocument/2006/relationships/slideLayout" Target="../slideLayouts/slideLayout39.xml"/><Relationship Id="rId6" Type="http://schemas.openxmlformats.org/officeDocument/2006/relationships/hyperlink" Target="mailto:Wrenn_Kathryn@bah.com" TargetMode="External"/><Relationship Id="rId5" Type="http://schemas.openxmlformats.org/officeDocument/2006/relationships/hyperlink" Target="mailto:Ford_Kathleen@bah.com" TargetMode="Externa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itle 1"/>
          <p:cNvSpPr txBox="1">
            <a:spLocks/>
          </p:cNvSpPr>
          <p:nvPr/>
        </p:nvSpPr>
        <p:spPr>
          <a:xfrm>
            <a:off x="736613" y="1141974"/>
            <a:ext cx="1952723" cy="53252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5400" baseline="30000" dirty="0">
              <a:solidFill>
                <a:schemeClr val="bg1"/>
              </a:solidFill>
              <a:effectLst>
                <a:outerShdw blurRad="50800" dist="38100" dir="8100000" algn="tr" rotWithShape="0">
                  <a:prstClr val="black">
                    <a:alpha val="40000"/>
                  </a:prstClr>
                </a:outerShdw>
              </a:effectLst>
            </a:endParaRPr>
          </a:p>
        </p:txBody>
      </p:sp>
      <p:sp>
        <p:nvSpPr>
          <p:cNvPr id="6" name="Title 1"/>
          <p:cNvSpPr txBox="1">
            <a:spLocks/>
          </p:cNvSpPr>
          <p:nvPr/>
        </p:nvSpPr>
        <p:spPr>
          <a:xfrm>
            <a:off x="494033" y="1622605"/>
            <a:ext cx="2326819" cy="45810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5400" baseline="30000" dirty="0">
              <a:solidFill>
                <a:schemeClr val="bg1"/>
              </a:solidFill>
              <a:effectLst>
                <a:outerShdw blurRad="50800" dist="38100" dir="8100000" algn="tr" rotWithShape="0">
                  <a:prstClr val="black">
                    <a:alpha val="40000"/>
                  </a:prstClr>
                </a:outerShdw>
              </a:effectLst>
            </a:endParaRPr>
          </a:p>
        </p:txBody>
      </p:sp>
      <p:sp>
        <p:nvSpPr>
          <p:cNvPr id="7" name="Title 1"/>
          <p:cNvSpPr txBox="1">
            <a:spLocks/>
          </p:cNvSpPr>
          <p:nvPr/>
        </p:nvSpPr>
        <p:spPr>
          <a:xfrm>
            <a:off x="832201" y="2014900"/>
            <a:ext cx="2802574" cy="531693"/>
          </a:xfrm>
          <a:prstGeom prst="rect">
            <a:avLst/>
          </a:prstGeom>
          <a:effectLst>
            <a:outerShdw blurRad="76200" dir="18900000" sy="23000" kx="-1200000" algn="bl" rotWithShape="0">
              <a:prstClr val="black">
                <a:alpha val="20000"/>
              </a:prstClr>
            </a:outerShdw>
          </a:effectLst>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6000" baseline="30000" dirty="0">
              <a:solidFill>
                <a:schemeClr val="bg1"/>
              </a:solidFill>
              <a:effectLst>
                <a:outerShdw blurRad="50800" dist="38100" dir="8100000" algn="tr" rotWithShape="0">
                  <a:prstClr val="black">
                    <a:alpha val="40000"/>
                  </a:prstClr>
                </a:outerShdw>
              </a:effectLst>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265364" y="769175"/>
            <a:ext cx="2286000" cy="263525"/>
          </a:xfrm>
          <a:prstGeom prst="rect">
            <a:avLst/>
          </a:prstGeom>
        </p:spPr>
      </p:pic>
      <p:sp>
        <p:nvSpPr>
          <p:cNvPr id="17" name="Rounded Rectangle 16"/>
          <p:cNvSpPr/>
          <p:nvPr/>
        </p:nvSpPr>
        <p:spPr>
          <a:xfrm>
            <a:off x="4347245" y="3997004"/>
            <a:ext cx="5384583" cy="1946595"/>
          </a:xfrm>
          <a:prstGeom prst="roundRect">
            <a:avLst>
              <a:gd name="adj" fmla="val 8423"/>
            </a:avLst>
          </a:prstGeom>
          <a:solidFill>
            <a:srgbClr val="9A29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9A2976"/>
              </a:solidFill>
            </a:endParaRPr>
          </a:p>
        </p:txBody>
      </p:sp>
      <p:grpSp>
        <p:nvGrpSpPr>
          <p:cNvPr id="5" name="Group 4"/>
          <p:cNvGrpSpPr/>
          <p:nvPr/>
        </p:nvGrpSpPr>
        <p:grpSpPr>
          <a:xfrm>
            <a:off x="-2006432" y="-1450411"/>
            <a:ext cx="7654757" cy="7654757"/>
            <a:chOff x="393131" y="-234630"/>
            <a:chExt cx="4216079" cy="4216079"/>
          </a:xfrm>
        </p:grpSpPr>
        <p:sp>
          <p:nvSpPr>
            <p:cNvPr id="9" name="Oval 8"/>
            <p:cNvSpPr/>
            <p:nvPr/>
          </p:nvSpPr>
          <p:spPr>
            <a:xfrm>
              <a:off x="393131" y="-234630"/>
              <a:ext cx="4216079" cy="4216079"/>
            </a:xfrm>
            <a:prstGeom prst="ellipse">
              <a:avLst/>
            </a:prstGeom>
            <a:noFill/>
            <a:ln>
              <a:solidFill>
                <a:srgbClr val="FFFFFF">
                  <a:alpha val="3098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777838" y="150077"/>
              <a:ext cx="3446664" cy="3446664"/>
            </a:xfrm>
            <a:prstGeom prst="ellipse">
              <a:avLst/>
            </a:prstGeom>
            <a:noFill/>
            <a:ln>
              <a:solidFill>
                <a:srgbClr val="FFFFFF">
                  <a:alpha val="3098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1109738" y="481977"/>
              <a:ext cx="2782865" cy="2782865"/>
            </a:xfrm>
            <a:prstGeom prst="ellipse">
              <a:avLst/>
            </a:prstGeom>
            <a:noFill/>
            <a:ln w="21590" cap="rnd">
              <a:solidFill>
                <a:srgbClr val="FFFFFF">
                  <a:alpha val="30980"/>
                </a:srgb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1"/>
                  </a:solidFill>
                  <a:prstDash val="sysDash"/>
                </a:ln>
              </a:endParaRPr>
            </a:p>
          </p:txBody>
        </p:sp>
      </p:grpSp>
      <p:sp>
        <p:nvSpPr>
          <p:cNvPr id="19" name="Title 1"/>
          <p:cNvSpPr txBox="1">
            <a:spLocks/>
          </p:cNvSpPr>
          <p:nvPr/>
        </p:nvSpPr>
        <p:spPr>
          <a:xfrm>
            <a:off x="4519417" y="4452799"/>
            <a:ext cx="4635197" cy="918417"/>
          </a:xfrm>
          <a:prstGeom prst="rect">
            <a:avLst/>
          </a:prstGeom>
          <a:effectLst>
            <a:outerShdw blurRad="76200" dir="18900000" sy="23000" kx="-1200000" algn="bl" rotWithShape="0">
              <a:prstClr val="black">
                <a:alpha val="20000"/>
              </a:prstClr>
            </a:outerShdw>
          </a:effectLst>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ts val="3100"/>
              </a:lnSpc>
            </a:pPr>
            <a:r>
              <a:rPr lang="en-US" sz="3200" dirty="0" smtClean="0">
                <a:solidFill>
                  <a:srgbClr val="61C3D5"/>
                </a:solidFill>
                <a:latin typeface="Rockwell" panose="02060603020205020403" pitchFamily="18" charset="0"/>
              </a:rPr>
              <a:t>Intro to Consulting &amp; </a:t>
            </a:r>
          </a:p>
          <a:p>
            <a:pPr algn="l">
              <a:lnSpc>
                <a:spcPts val="3100"/>
              </a:lnSpc>
            </a:pPr>
            <a:r>
              <a:rPr lang="en-US" sz="3200" dirty="0" smtClean="0">
                <a:solidFill>
                  <a:srgbClr val="61C3D5"/>
                </a:solidFill>
                <a:latin typeface="Rockwell" panose="02060603020205020403" pitchFamily="18" charset="0"/>
              </a:rPr>
              <a:t>Booz Allen Hamilton </a:t>
            </a:r>
          </a:p>
          <a:p>
            <a:pPr algn="l">
              <a:lnSpc>
                <a:spcPts val="3100"/>
              </a:lnSpc>
            </a:pPr>
            <a:endParaRPr lang="en-US" sz="3200" dirty="0">
              <a:solidFill>
                <a:srgbClr val="61C3D5"/>
              </a:solidFill>
              <a:latin typeface="Rockwell" panose="02060603020205020403" pitchFamily="18" charset="0"/>
            </a:endParaRPr>
          </a:p>
          <a:p>
            <a:pPr algn="l">
              <a:lnSpc>
                <a:spcPts val="3100"/>
              </a:lnSpc>
            </a:pPr>
            <a:r>
              <a:rPr lang="en-US" sz="3200" dirty="0" smtClean="0">
                <a:solidFill>
                  <a:schemeClr val="bg1"/>
                </a:solidFill>
                <a:latin typeface="Rockwell" panose="02060603020205020403" pitchFamily="18" charset="0"/>
              </a:rPr>
              <a:t>University of Baltimore</a:t>
            </a:r>
          </a:p>
        </p:txBody>
      </p:sp>
    </p:spTree>
    <p:extLst>
      <p:ext uri="{BB962C8B-B14F-4D97-AF65-F5344CB8AC3E}">
        <p14:creationId xmlns:p14="http://schemas.microsoft.com/office/powerpoint/2010/main" val="1416462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30407"/>
            <a:ext cx="9143999" cy="1495408"/>
          </a:xfrm>
        </p:spPr>
        <p:txBody>
          <a:bodyPr>
            <a:noAutofit/>
          </a:bodyPr>
          <a:lstStyle/>
          <a:p>
            <a:pPr>
              <a:lnSpc>
                <a:spcPts val="5000"/>
              </a:lnSpc>
            </a:pPr>
            <a:r>
              <a:rPr lang="en-US" sz="4800" dirty="0" err="1" smtClean="0">
                <a:solidFill>
                  <a:srgbClr val="9A2976"/>
                </a:solidFill>
                <a:latin typeface="Rockwell" panose="02060603020205020403" pitchFamily="18" charset="0"/>
              </a:rPr>
              <a:t>TalentInsight</a:t>
            </a:r>
            <a:r>
              <a:rPr lang="en-US" sz="4800" dirty="0" smtClean="0">
                <a:solidFill>
                  <a:srgbClr val="9A2976"/>
                </a:solidFill>
                <a:latin typeface="Rockwell" panose="02060603020205020403" pitchFamily="18" charset="0"/>
              </a:rPr>
              <a:t> (TI) </a:t>
            </a:r>
            <a:r>
              <a:rPr lang="en-US" sz="4800" dirty="0" smtClean="0">
                <a:solidFill>
                  <a:srgbClr val="3B57A0"/>
                </a:solidFill>
                <a:latin typeface="Rockwell" panose="02060603020205020403" pitchFamily="18" charset="0"/>
              </a:rPr>
              <a:t>&amp; </a:t>
            </a:r>
            <a:br>
              <a:rPr lang="en-US" sz="4800" dirty="0" smtClean="0">
                <a:solidFill>
                  <a:srgbClr val="3B57A0"/>
                </a:solidFill>
                <a:latin typeface="Rockwell" panose="02060603020205020403" pitchFamily="18" charset="0"/>
              </a:rPr>
            </a:br>
            <a:r>
              <a:rPr lang="en-US" sz="4800" dirty="0" smtClean="0">
                <a:solidFill>
                  <a:srgbClr val="3B57A0"/>
                </a:solidFill>
                <a:latin typeface="Rockwell" panose="02060603020205020403" pitchFamily="18" charset="0"/>
              </a:rPr>
              <a:t>Consulting </a:t>
            </a:r>
            <a:r>
              <a:rPr lang="en-US" sz="4800" dirty="0" smtClean="0">
                <a:solidFill>
                  <a:srgbClr val="9A2976"/>
                </a:solidFill>
                <a:latin typeface="Rockwell" panose="02060603020205020403" pitchFamily="18" charset="0"/>
              </a:rPr>
              <a:t>Experience</a:t>
            </a:r>
            <a:endParaRPr lang="en-US" sz="4800" dirty="0">
              <a:solidFill>
                <a:srgbClr val="9A2976"/>
              </a:solidFill>
              <a:latin typeface="Rockwell" panose="02060603020205020403" pitchFamily="18" charset="0"/>
            </a:endParaRPr>
          </a:p>
        </p:txBody>
      </p:sp>
    </p:spTree>
    <p:extLst>
      <p:ext uri="{BB962C8B-B14F-4D97-AF65-F5344CB8AC3E}">
        <p14:creationId xmlns:p14="http://schemas.microsoft.com/office/powerpoint/2010/main" val="1258761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179" y="112295"/>
            <a:ext cx="8694821" cy="705853"/>
          </a:xfrm>
        </p:spPr>
        <p:txBody>
          <a:bodyPr>
            <a:noAutofit/>
          </a:bodyPr>
          <a:lstStyle/>
          <a:p>
            <a:pPr algn="l"/>
            <a:r>
              <a:rPr lang="en-US" sz="2800" dirty="0" err="1" smtClean="0">
                <a:solidFill>
                  <a:srgbClr val="9A2976"/>
                </a:solidFill>
                <a:latin typeface="Rockwell" panose="02060603020205020403" pitchFamily="18" charset="0"/>
              </a:rPr>
              <a:t>TalentInsight</a:t>
            </a:r>
            <a:r>
              <a:rPr lang="en-US" sz="2800" dirty="0" smtClean="0">
                <a:solidFill>
                  <a:srgbClr val="9A2976"/>
                </a:solidFill>
                <a:latin typeface="Rockwell" panose="02060603020205020403" pitchFamily="18" charset="0"/>
              </a:rPr>
              <a:t> (TI) – People Solutions </a:t>
            </a:r>
            <a:endParaRPr lang="en-US" sz="2800" dirty="0">
              <a:solidFill>
                <a:srgbClr val="9A2976"/>
              </a:solidFill>
              <a:latin typeface="Rockwell" panose="02060603020205020403" pitchFamily="18" charset="0"/>
            </a:endParaRPr>
          </a:p>
        </p:txBody>
      </p:sp>
      <p:sp>
        <p:nvSpPr>
          <p:cNvPr id="5" name="Rounded Rectangle 4"/>
          <p:cNvSpPr/>
          <p:nvPr/>
        </p:nvSpPr>
        <p:spPr>
          <a:xfrm>
            <a:off x="449179" y="834193"/>
            <a:ext cx="8325853" cy="1328023"/>
          </a:xfrm>
          <a:prstGeom prst="roundRect">
            <a:avLst/>
          </a:prstGeom>
          <a:ln w="28575">
            <a:solidFill>
              <a:srgbClr val="FF9900"/>
            </a:solidFill>
            <a:prstDash val="dash"/>
          </a:ln>
        </p:spPr>
        <p:txBody>
          <a:bodyPr wrap="square">
            <a:spAutoFit/>
          </a:bodyPr>
          <a:lstStyle/>
          <a:p>
            <a:pPr defTabSz="457200"/>
            <a:r>
              <a:rPr lang="en-US" dirty="0">
                <a:solidFill>
                  <a:prstClr val="black"/>
                </a:solidFill>
              </a:rPr>
              <a:t>Human Capital professionals leveraging predictive analytics to provide strategic innovative people solutions, tools, and capabilities to government and commercial clients. These service offerings span across all stages of the Talent Management Lifecycle, with a focus on the cybersecurity and data science fields.</a:t>
            </a:r>
          </a:p>
        </p:txBody>
      </p:sp>
      <p:grpSp>
        <p:nvGrpSpPr>
          <p:cNvPr id="49" name="Group 48"/>
          <p:cNvGrpSpPr/>
          <p:nvPr/>
        </p:nvGrpSpPr>
        <p:grpSpPr>
          <a:xfrm>
            <a:off x="577515" y="2331428"/>
            <a:ext cx="1395663" cy="1395663"/>
            <a:chOff x="85116" y="2409069"/>
            <a:chExt cx="1395663" cy="1395663"/>
          </a:xfrm>
        </p:grpSpPr>
        <p:grpSp>
          <p:nvGrpSpPr>
            <p:cNvPr id="47" name="Group 46"/>
            <p:cNvGrpSpPr/>
            <p:nvPr/>
          </p:nvGrpSpPr>
          <p:grpSpPr>
            <a:xfrm>
              <a:off x="85116" y="2409069"/>
              <a:ext cx="1395663" cy="1395663"/>
              <a:chOff x="473276" y="4162053"/>
              <a:chExt cx="1395663" cy="1395663"/>
            </a:xfrm>
          </p:grpSpPr>
          <p:sp>
            <p:nvSpPr>
              <p:cNvPr id="45" name="Oval 44"/>
              <p:cNvSpPr/>
              <p:nvPr/>
            </p:nvSpPr>
            <p:spPr>
              <a:xfrm>
                <a:off x="473276" y="4162053"/>
                <a:ext cx="1395663" cy="1395663"/>
              </a:xfrm>
              <a:prstGeom prst="ellipse">
                <a:avLst/>
              </a:prstGeom>
              <a:solidFill>
                <a:srgbClr val="3B57A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46" name="Oval 45"/>
              <p:cNvSpPr/>
              <p:nvPr/>
            </p:nvSpPr>
            <p:spPr>
              <a:xfrm>
                <a:off x="623224" y="4317049"/>
                <a:ext cx="1095766" cy="1088163"/>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grpSp>
        <p:pic>
          <p:nvPicPr>
            <p:cNvPr id="36" name="Picture 35"/>
            <p:cNvPicPr>
              <a:picLocks noChangeAspect="1"/>
            </p:cNvPicPr>
            <p:nvPr/>
          </p:nvPicPr>
          <p:blipFill>
            <a:blip r:embed="rId3"/>
            <a:stretch>
              <a:fillRect/>
            </a:stretch>
          </p:blipFill>
          <p:spPr>
            <a:xfrm>
              <a:off x="407301" y="2745661"/>
              <a:ext cx="751291" cy="693094"/>
            </a:xfrm>
            <a:prstGeom prst="rect">
              <a:avLst/>
            </a:prstGeom>
          </p:spPr>
        </p:pic>
      </p:grpSp>
      <p:sp>
        <p:nvSpPr>
          <p:cNvPr id="48" name="TextBox 47"/>
          <p:cNvSpPr txBox="1"/>
          <p:nvPr/>
        </p:nvSpPr>
        <p:spPr>
          <a:xfrm>
            <a:off x="176463" y="3745255"/>
            <a:ext cx="2197768" cy="646331"/>
          </a:xfrm>
          <a:prstGeom prst="rect">
            <a:avLst/>
          </a:prstGeom>
          <a:noFill/>
        </p:spPr>
        <p:txBody>
          <a:bodyPr wrap="square" rtlCol="0">
            <a:spAutoFit/>
          </a:bodyPr>
          <a:lstStyle/>
          <a:p>
            <a:pPr algn="ctr" defTabSz="457200"/>
            <a:r>
              <a:rPr lang="en-US" dirty="0">
                <a:solidFill>
                  <a:prstClr val="black"/>
                </a:solidFill>
                <a:latin typeface="+mj-lt"/>
              </a:rPr>
              <a:t>Workforce Planning &amp; Analytics </a:t>
            </a:r>
          </a:p>
        </p:txBody>
      </p:sp>
      <p:sp>
        <p:nvSpPr>
          <p:cNvPr id="55" name="TextBox 54"/>
          <p:cNvSpPr txBox="1"/>
          <p:nvPr/>
        </p:nvSpPr>
        <p:spPr>
          <a:xfrm>
            <a:off x="3140240" y="3776521"/>
            <a:ext cx="2759243" cy="646331"/>
          </a:xfrm>
          <a:prstGeom prst="rect">
            <a:avLst/>
          </a:prstGeom>
          <a:noFill/>
        </p:spPr>
        <p:txBody>
          <a:bodyPr wrap="square" rtlCol="0">
            <a:spAutoFit/>
          </a:bodyPr>
          <a:lstStyle/>
          <a:p>
            <a:pPr algn="ctr" defTabSz="457200"/>
            <a:r>
              <a:rPr lang="en-US" dirty="0">
                <a:solidFill>
                  <a:prstClr val="black"/>
                </a:solidFill>
                <a:latin typeface="+mj-lt"/>
              </a:rPr>
              <a:t>Leadership Development &amp; Coaching</a:t>
            </a:r>
          </a:p>
        </p:txBody>
      </p:sp>
      <p:grpSp>
        <p:nvGrpSpPr>
          <p:cNvPr id="57" name="Group 56"/>
          <p:cNvGrpSpPr/>
          <p:nvPr/>
        </p:nvGrpSpPr>
        <p:grpSpPr>
          <a:xfrm>
            <a:off x="3822035" y="2316736"/>
            <a:ext cx="1395663" cy="1395663"/>
            <a:chOff x="3914273" y="2316736"/>
            <a:chExt cx="1395663" cy="1395663"/>
          </a:xfrm>
        </p:grpSpPr>
        <p:grpSp>
          <p:nvGrpSpPr>
            <p:cNvPr id="51" name="Group 50"/>
            <p:cNvGrpSpPr/>
            <p:nvPr/>
          </p:nvGrpSpPr>
          <p:grpSpPr>
            <a:xfrm>
              <a:off x="3914273" y="2316736"/>
              <a:ext cx="1395663" cy="1395663"/>
              <a:chOff x="473276" y="4162053"/>
              <a:chExt cx="1395663" cy="1395663"/>
            </a:xfrm>
          </p:grpSpPr>
          <p:sp>
            <p:nvSpPr>
              <p:cNvPr id="53" name="Oval 52"/>
              <p:cNvSpPr/>
              <p:nvPr/>
            </p:nvSpPr>
            <p:spPr>
              <a:xfrm>
                <a:off x="473276" y="4162053"/>
                <a:ext cx="1395663" cy="1395663"/>
              </a:xfrm>
              <a:prstGeom prst="ellipse">
                <a:avLst/>
              </a:prstGeom>
              <a:solidFill>
                <a:srgbClr val="3B57A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54" name="Oval 53"/>
              <p:cNvSpPr/>
              <p:nvPr/>
            </p:nvSpPr>
            <p:spPr>
              <a:xfrm>
                <a:off x="623224" y="4317049"/>
                <a:ext cx="1095766" cy="1088163"/>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grpSp>
        <p:pic>
          <p:nvPicPr>
            <p:cNvPr id="56" name="Picture 55"/>
            <p:cNvPicPr>
              <a:picLocks noChangeAspect="1"/>
            </p:cNvPicPr>
            <p:nvPr/>
          </p:nvPicPr>
          <p:blipFill>
            <a:blip r:embed="rId4"/>
            <a:stretch>
              <a:fillRect/>
            </a:stretch>
          </p:blipFill>
          <p:spPr>
            <a:xfrm>
              <a:off x="4252692" y="2644777"/>
              <a:ext cx="718821" cy="740664"/>
            </a:xfrm>
            <a:prstGeom prst="rect">
              <a:avLst/>
            </a:prstGeom>
          </p:spPr>
        </p:pic>
      </p:grpSp>
      <p:sp>
        <p:nvSpPr>
          <p:cNvPr id="63" name="TextBox 62"/>
          <p:cNvSpPr txBox="1"/>
          <p:nvPr/>
        </p:nvSpPr>
        <p:spPr>
          <a:xfrm>
            <a:off x="6384753" y="3758598"/>
            <a:ext cx="2759243" cy="646331"/>
          </a:xfrm>
          <a:prstGeom prst="rect">
            <a:avLst/>
          </a:prstGeom>
          <a:noFill/>
        </p:spPr>
        <p:txBody>
          <a:bodyPr wrap="square" rtlCol="0">
            <a:spAutoFit/>
          </a:bodyPr>
          <a:lstStyle/>
          <a:p>
            <a:pPr algn="ctr" defTabSz="457200"/>
            <a:r>
              <a:rPr lang="en-US" dirty="0">
                <a:solidFill>
                  <a:prstClr val="black"/>
                </a:solidFill>
                <a:latin typeface="+mj-lt"/>
              </a:rPr>
              <a:t>Talent </a:t>
            </a:r>
          </a:p>
          <a:p>
            <a:pPr algn="ctr" defTabSz="457200"/>
            <a:r>
              <a:rPr lang="en-US" dirty="0">
                <a:solidFill>
                  <a:prstClr val="black"/>
                </a:solidFill>
                <a:latin typeface="+mj-lt"/>
              </a:rPr>
              <a:t>Management</a:t>
            </a:r>
          </a:p>
        </p:txBody>
      </p:sp>
      <p:grpSp>
        <p:nvGrpSpPr>
          <p:cNvPr id="65" name="Group 64"/>
          <p:cNvGrpSpPr/>
          <p:nvPr/>
        </p:nvGrpSpPr>
        <p:grpSpPr>
          <a:xfrm>
            <a:off x="7066546" y="2316632"/>
            <a:ext cx="1395663" cy="1395663"/>
            <a:chOff x="7066546" y="2316632"/>
            <a:chExt cx="1395663" cy="1395663"/>
          </a:xfrm>
        </p:grpSpPr>
        <p:grpSp>
          <p:nvGrpSpPr>
            <p:cNvPr id="59" name="Group 58"/>
            <p:cNvGrpSpPr/>
            <p:nvPr/>
          </p:nvGrpSpPr>
          <p:grpSpPr>
            <a:xfrm>
              <a:off x="7066546" y="2316632"/>
              <a:ext cx="1395663" cy="1395663"/>
              <a:chOff x="473276" y="4162053"/>
              <a:chExt cx="1395663" cy="1395663"/>
            </a:xfrm>
          </p:grpSpPr>
          <p:sp>
            <p:nvSpPr>
              <p:cNvPr id="61" name="Oval 60"/>
              <p:cNvSpPr/>
              <p:nvPr/>
            </p:nvSpPr>
            <p:spPr>
              <a:xfrm>
                <a:off x="473276" y="4162053"/>
                <a:ext cx="1395663" cy="1395663"/>
              </a:xfrm>
              <a:prstGeom prst="ellipse">
                <a:avLst/>
              </a:prstGeom>
              <a:solidFill>
                <a:srgbClr val="3B57A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62" name="Oval 61"/>
              <p:cNvSpPr/>
              <p:nvPr/>
            </p:nvSpPr>
            <p:spPr>
              <a:xfrm>
                <a:off x="623224" y="4317049"/>
                <a:ext cx="1095766" cy="1088163"/>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grpSp>
        <p:pic>
          <p:nvPicPr>
            <p:cNvPr id="64" name="Picture 63"/>
            <p:cNvPicPr>
              <a:picLocks noChangeAspect="1"/>
            </p:cNvPicPr>
            <p:nvPr/>
          </p:nvPicPr>
          <p:blipFill>
            <a:blip r:embed="rId5"/>
            <a:stretch>
              <a:fillRect/>
            </a:stretch>
          </p:blipFill>
          <p:spPr>
            <a:xfrm>
              <a:off x="7401398" y="2668020"/>
              <a:ext cx="779447" cy="693094"/>
            </a:xfrm>
            <a:prstGeom prst="rect">
              <a:avLst/>
            </a:prstGeom>
          </p:spPr>
        </p:pic>
      </p:grpSp>
      <p:sp>
        <p:nvSpPr>
          <p:cNvPr id="71" name="TextBox 70"/>
          <p:cNvSpPr txBox="1"/>
          <p:nvPr/>
        </p:nvSpPr>
        <p:spPr>
          <a:xfrm>
            <a:off x="-104277" y="5914739"/>
            <a:ext cx="2759243" cy="369332"/>
          </a:xfrm>
          <a:prstGeom prst="rect">
            <a:avLst/>
          </a:prstGeom>
          <a:noFill/>
        </p:spPr>
        <p:txBody>
          <a:bodyPr wrap="square" rtlCol="0">
            <a:spAutoFit/>
          </a:bodyPr>
          <a:lstStyle/>
          <a:p>
            <a:pPr algn="ctr" defTabSz="457200"/>
            <a:r>
              <a:rPr lang="en-US" dirty="0">
                <a:solidFill>
                  <a:prstClr val="black"/>
                </a:solidFill>
                <a:latin typeface="+mj-lt"/>
              </a:rPr>
              <a:t>Training &amp; Facilitation</a:t>
            </a:r>
          </a:p>
        </p:txBody>
      </p:sp>
      <p:grpSp>
        <p:nvGrpSpPr>
          <p:cNvPr id="73" name="Group 72"/>
          <p:cNvGrpSpPr/>
          <p:nvPr/>
        </p:nvGrpSpPr>
        <p:grpSpPr>
          <a:xfrm>
            <a:off x="577515" y="4486974"/>
            <a:ext cx="1395663" cy="1395663"/>
            <a:chOff x="2025313" y="4391491"/>
            <a:chExt cx="1395663" cy="1395663"/>
          </a:xfrm>
        </p:grpSpPr>
        <p:grpSp>
          <p:nvGrpSpPr>
            <p:cNvPr id="67" name="Group 66"/>
            <p:cNvGrpSpPr/>
            <p:nvPr/>
          </p:nvGrpSpPr>
          <p:grpSpPr>
            <a:xfrm>
              <a:off x="2025313" y="4391491"/>
              <a:ext cx="1395663" cy="1395663"/>
              <a:chOff x="473276" y="4162053"/>
              <a:chExt cx="1395663" cy="1395663"/>
            </a:xfrm>
          </p:grpSpPr>
          <p:sp>
            <p:nvSpPr>
              <p:cNvPr id="69" name="Oval 68"/>
              <p:cNvSpPr/>
              <p:nvPr/>
            </p:nvSpPr>
            <p:spPr>
              <a:xfrm>
                <a:off x="473276" y="4162053"/>
                <a:ext cx="1395663" cy="1395663"/>
              </a:xfrm>
              <a:prstGeom prst="ellipse">
                <a:avLst/>
              </a:prstGeom>
              <a:solidFill>
                <a:srgbClr val="3B57A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70" name="Oval 69"/>
              <p:cNvSpPr/>
              <p:nvPr/>
            </p:nvSpPr>
            <p:spPr>
              <a:xfrm>
                <a:off x="623224" y="4317049"/>
                <a:ext cx="1095766" cy="1088163"/>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grpSp>
        <p:pic>
          <p:nvPicPr>
            <p:cNvPr id="72" name="Picture 71"/>
            <p:cNvPicPr>
              <a:picLocks noChangeAspect="1"/>
            </p:cNvPicPr>
            <p:nvPr/>
          </p:nvPicPr>
          <p:blipFill>
            <a:blip r:embed="rId6"/>
            <a:stretch>
              <a:fillRect/>
            </a:stretch>
          </p:blipFill>
          <p:spPr>
            <a:xfrm>
              <a:off x="2340297" y="4752410"/>
              <a:ext cx="765693" cy="680360"/>
            </a:xfrm>
            <a:prstGeom prst="rect">
              <a:avLst/>
            </a:prstGeom>
          </p:spPr>
        </p:pic>
      </p:grpSp>
      <p:sp>
        <p:nvSpPr>
          <p:cNvPr id="79" name="TextBox 78"/>
          <p:cNvSpPr txBox="1"/>
          <p:nvPr/>
        </p:nvSpPr>
        <p:spPr>
          <a:xfrm>
            <a:off x="3140243" y="5914739"/>
            <a:ext cx="2759243" cy="369332"/>
          </a:xfrm>
          <a:prstGeom prst="rect">
            <a:avLst/>
          </a:prstGeom>
          <a:noFill/>
        </p:spPr>
        <p:txBody>
          <a:bodyPr wrap="square" rtlCol="0">
            <a:spAutoFit/>
          </a:bodyPr>
          <a:lstStyle/>
          <a:p>
            <a:pPr algn="ctr" defTabSz="457200"/>
            <a:r>
              <a:rPr lang="en-US" dirty="0">
                <a:solidFill>
                  <a:prstClr val="black"/>
                </a:solidFill>
                <a:latin typeface="+mj-lt"/>
              </a:rPr>
              <a:t>Cybersecurity</a:t>
            </a:r>
          </a:p>
        </p:txBody>
      </p:sp>
      <p:grpSp>
        <p:nvGrpSpPr>
          <p:cNvPr id="81" name="Group 80"/>
          <p:cNvGrpSpPr/>
          <p:nvPr/>
        </p:nvGrpSpPr>
        <p:grpSpPr>
          <a:xfrm>
            <a:off x="3822035" y="4486974"/>
            <a:ext cx="1395663" cy="1395663"/>
            <a:chOff x="3764321" y="4486974"/>
            <a:chExt cx="1395663" cy="1395663"/>
          </a:xfrm>
        </p:grpSpPr>
        <p:grpSp>
          <p:nvGrpSpPr>
            <p:cNvPr id="75" name="Group 74"/>
            <p:cNvGrpSpPr/>
            <p:nvPr/>
          </p:nvGrpSpPr>
          <p:grpSpPr>
            <a:xfrm>
              <a:off x="3764321" y="4486974"/>
              <a:ext cx="1395663" cy="1395663"/>
              <a:chOff x="473276" y="4162053"/>
              <a:chExt cx="1395663" cy="1395663"/>
            </a:xfrm>
          </p:grpSpPr>
          <p:sp>
            <p:nvSpPr>
              <p:cNvPr id="77" name="Oval 76"/>
              <p:cNvSpPr/>
              <p:nvPr/>
            </p:nvSpPr>
            <p:spPr>
              <a:xfrm>
                <a:off x="473276" y="4162053"/>
                <a:ext cx="1395663" cy="1395663"/>
              </a:xfrm>
              <a:prstGeom prst="ellipse">
                <a:avLst/>
              </a:prstGeom>
              <a:solidFill>
                <a:srgbClr val="FF99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78" name="Oval 77"/>
              <p:cNvSpPr/>
              <p:nvPr/>
            </p:nvSpPr>
            <p:spPr>
              <a:xfrm>
                <a:off x="623224" y="4317049"/>
                <a:ext cx="1095766" cy="1088163"/>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grpSp>
        <p:pic>
          <p:nvPicPr>
            <p:cNvPr id="80" name="Picture 79"/>
            <p:cNvPicPr>
              <a:picLocks noChangeAspect="1"/>
            </p:cNvPicPr>
            <p:nvPr/>
          </p:nvPicPr>
          <p:blipFill>
            <a:blip r:embed="rId7"/>
            <a:stretch>
              <a:fillRect/>
            </a:stretch>
          </p:blipFill>
          <p:spPr>
            <a:xfrm>
              <a:off x="4094842" y="4833954"/>
              <a:ext cx="734609" cy="740664"/>
            </a:xfrm>
            <a:prstGeom prst="rect">
              <a:avLst/>
            </a:prstGeom>
          </p:spPr>
        </p:pic>
      </p:grpSp>
      <p:grpSp>
        <p:nvGrpSpPr>
          <p:cNvPr id="83" name="Group 82"/>
          <p:cNvGrpSpPr/>
          <p:nvPr/>
        </p:nvGrpSpPr>
        <p:grpSpPr>
          <a:xfrm>
            <a:off x="7093289" y="4486974"/>
            <a:ext cx="1395663" cy="1395663"/>
            <a:chOff x="473276" y="4162053"/>
            <a:chExt cx="1395663" cy="1395663"/>
          </a:xfrm>
        </p:grpSpPr>
        <p:sp>
          <p:nvSpPr>
            <p:cNvPr id="85" name="Oval 84"/>
            <p:cNvSpPr/>
            <p:nvPr/>
          </p:nvSpPr>
          <p:spPr>
            <a:xfrm>
              <a:off x="473276" y="4162053"/>
              <a:ext cx="1395663" cy="1395663"/>
            </a:xfrm>
            <a:prstGeom prst="ellipse">
              <a:avLst/>
            </a:prstGeom>
            <a:solidFill>
              <a:srgbClr val="FF99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86" name="Oval 85"/>
            <p:cNvSpPr/>
            <p:nvPr/>
          </p:nvSpPr>
          <p:spPr>
            <a:xfrm>
              <a:off x="623224" y="4317049"/>
              <a:ext cx="1095766" cy="1088163"/>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grpSp>
      <p:sp>
        <p:nvSpPr>
          <p:cNvPr id="87" name="TextBox 86"/>
          <p:cNvSpPr txBox="1"/>
          <p:nvPr/>
        </p:nvSpPr>
        <p:spPr>
          <a:xfrm>
            <a:off x="6403605" y="5887962"/>
            <a:ext cx="2759243" cy="369332"/>
          </a:xfrm>
          <a:prstGeom prst="rect">
            <a:avLst/>
          </a:prstGeom>
          <a:noFill/>
        </p:spPr>
        <p:txBody>
          <a:bodyPr wrap="square" rtlCol="0">
            <a:spAutoFit/>
          </a:bodyPr>
          <a:lstStyle/>
          <a:p>
            <a:pPr algn="ctr" defTabSz="457200"/>
            <a:r>
              <a:rPr lang="en-US" dirty="0">
                <a:solidFill>
                  <a:prstClr val="black"/>
                </a:solidFill>
                <a:latin typeface="+mj-lt"/>
              </a:rPr>
              <a:t>Data Science</a:t>
            </a:r>
          </a:p>
        </p:txBody>
      </p:sp>
      <p:pic>
        <p:nvPicPr>
          <p:cNvPr id="88" name="Picture 87"/>
          <p:cNvPicPr>
            <a:picLocks noChangeAspect="1"/>
          </p:cNvPicPr>
          <p:nvPr/>
        </p:nvPicPr>
        <p:blipFill>
          <a:blip r:embed="rId8"/>
          <a:stretch>
            <a:fillRect/>
          </a:stretch>
        </p:blipFill>
        <p:spPr>
          <a:xfrm>
            <a:off x="7456664" y="4840682"/>
            <a:ext cx="668912" cy="740664"/>
          </a:xfrm>
          <a:prstGeom prst="rect">
            <a:avLst/>
          </a:prstGeom>
        </p:spPr>
      </p:pic>
    </p:spTree>
    <p:extLst>
      <p:ext uri="{BB962C8B-B14F-4D97-AF65-F5344CB8AC3E}">
        <p14:creationId xmlns:p14="http://schemas.microsoft.com/office/powerpoint/2010/main" val="42651054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30407"/>
            <a:ext cx="9143999" cy="1495408"/>
          </a:xfrm>
        </p:spPr>
        <p:txBody>
          <a:bodyPr>
            <a:noAutofit/>
          </a:bodyPr>
          <a:lstStyle/>
          <a:p>
            <a:pPr>
              <a:lnSpc>
                <a:spcPts val="5000"/>
              </a:lnSpc>
            </a:pPr>
            <a:r>
              <a:rPr lang="en-US" sz="4800" dirty="0" smtClean="0">
                <a:solidFill>
                  <a:srgbClr val="9A2976"/>
                </a:solidFill>
                <a:latin typeface="Rockwell" panose="02060603020205020403" pitchFamily="18" charset="0"/>
              </a:rPr>
              <a:t>Internships at </a:t>
            </a:r>
            <a:r>
              <a:rPr lang="en-US" sz="4800" dirty="0" smtClean="0">
                <a:solidFill>
                  <a:srgbClr val="0070C0"/>
                </a:solidFill>
                <a:latin typeface="Rockwell" panose="02060603020205020403" pitchFamily="18" charset="0"/>
              </a:rPr>
              <a:t>Booz Allen</a:t>
            </a:r>
            <a:endParaRPr lang="en-US" sz="4800" dirty="0">
              <a:solidFill>
                <a:srgbClr val="0070C0"/>
              </a:solidFill>
              <a:latin typeface="Rockwell" panose="02060603020205020403" pitchFamily="18" charset="0"/>
            </a:endParaRPr>
          </a:p>
        </p:txBody>
      </p:sp>
    </p:spTree>
    <p:extLst>
      <p:ext uri="{BB962C8B-B14F-4D97-AF65-F5344CB8AC3E}">
        <p14:creationId xmlns:p14="http://schemas.microsoft.com/office/powerpoint/2010/main" val="277209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09073" y="178617"/>
            <a:ext cx="8563429" cy="668791"/>
          </a:xfrm>
        </p:spPr>
        <p:txBody>
          <a:bodyPr>
            <a:normAutofit/>
          </a:bodyPr>
          <a:lstStyle/>
          <a:p>
            <a:pPr algn="l"/>
            <a:r>
              <a:rPr lang="en-US" sz="2800" dirty="0" smtClean="0">
                <a:solidFill>
                  <a:srgbClr val="9A2976"/>
                </a:solidFill>
                <a:latin typeface="Rockwell" panose="02060603020205020403" pitchFamily="18" charset="0"/>
              </a:rPr>
              <a:t>Opportunities</a:t>
            </a:r>
            <a:endParaRPr lang="en-US" sz="2800" dirty="0">
              <a:solidFill>
                <a:srgbClr val="9A2976"/>
              </a:solidFill>
              <a:latin typeface="Rockwell" panose="02060603020205020403" pitchFamily="18" charset="0"/>
            </a:endParaRPr>
          </a:p>
        </p:txBody>
      </p:sp>
      <p:grpSp>
        <p:nvGrpSpPr>
          <p:cNvPr id="19" name="Group 47"/>
          <p:cNvGrpSpPr>
            <a:grpSpLocks/>
          </p:cNvGrpSpPr>
          <p:nvPr/>
        </p:nvGrpSpPr>
        <p:grpSpPr bwMode="auto">
          <a:xfrm>
            <a:off x="409072" y="847408"/>
            <a:ext cx="2679653" cy="2929772"/>
            <a:chOff x="457200" y="1600200"/>
            <a:chExt cx="2667000" cy="3196380"/>
          </a:xfrm>
        </p:grpSpPr>
        <p:sp>
          <p:nvSpPr>
            <p:cNvPr id="21" name="Block Arc 20"/>
            <p:cNvSpPr/>
            <p:nvPr/>
          </p:nvSpPr>
          <p:spPr>
            <a:xfrm>
              <a:off x="457200" y="1600200"/>
              <a:ext cx="2667000" cy="2667619"/>
            </a:xfrm>
            <a:prstGeom prst="blockArc">
              <a:avLst>
                <a:gd name="adj1" fmla="val 10859781"/>
                <a:gd name="adj2" fmla="val 16364704"/>
                <a:gd name="adj3" fmla="val 15198"/>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en-US">
                <a:solidFill>
                  <a:prstClr val="black"/>
                </a:solidFill>
                <a:ea typeface="ＭＳ Ｐゴシック" pitchFamily="-110" charset="-128"/>
              </a:endParaRPr>
            </a:p>
          </p:txBody>
        </p:sp>
        <p:sp>
          <p:nvSpPr>
            <p:cNvPr id="22" name="Oval 21"/>
            <p:cNvSpPr/>
            <p:nvPr/>
          </p:nvSpPr>
          <p:spPr>
            <a:xfrm>
              <a:off x="762000" y="1905000"/>
              <a:ext cx="2209800" cy="2209800"/>
            </a:xfrm>
            <a:prstGeom prst="ellipse">
              <a:avLst/>
            </a:prstGeom>
            <a:solidFill>
              <a:srgbClr val="9A2976"/>
            </a:solidFill>
            <a:ln w="889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en-US">
                <a:solidFill>
                  <a:srgbClr val="FFFFFF"/>
                </a:solidFill>
                <a:ea typeface="ＭＳ Ｐゴシック" pitchFamily="-110" charset="-128"/>
              </a:endParaRPr>
            </a:p>
          </p:txBody>
        </p:sp>
        <p:sp>
          <p:nvSpPr>
            <p:cNvPr id="23" name="TextBox 14"/>
            <p:cNvSpPr txBox="1">
              <a:spLocks noChangeArrowheads="1"/>
            </p:cNvSpPr>
            <p:nvPr/>
          </p:nvSpPr>
          <p:spPr bwMode="auto">
            <a:xfrm>
              <a:off x="487200" y="2514599"/>
              <a:ext cx="304800" cy="402941"/>
            </a:xfrm>
            <a:prstGeom prst="rect">
              <a:avLst/>
            </a:prstGeom>
            <a:noFill/>
            <a:ln w="9525">
              <a:noFill/>
              <a:miter lim="800000"/>
              <a:headEnd/>
              <a:tailEnd/>
            </a:ln>
          </p:spPr>
          <p:txBody>
            <a:bodyPr>
              <a:spAutoFit/>
            </a:bodyPr>
            <a:lstStyle/>
            <a:p>
              <a:pPr defTabSz="457200" fontAlgn="base">
                <a:spcBef>
                  <a:spcPct val="0"/>
                </a:spcBef>
                <a:spcAft>
                  <a:spcPct val="0"/>
                </a:spcAft>
              </a:pPr>
              <a:r>
                <a:rPr lang="nb-NO" b="1" dirty="0" smtClean="0">
                  <a:solidFill>
                    <a:srgbClr val="FFFFFF"/>
                  </a:solidFill>
                  <a:ea typeface="ＭＳ Ｐゴシック" pitchFamily="-110" charset="-128"/>
                </a:rPr>
                <a:t>1</a:t>
              </a:r>
              <a:endParaRPr lang="nb-NO" b="1" dirty="0">
                <a:solidFill>
                  <a:srgbClr val="FFFFFF"/>
                </a:solidFill>
                <a:ea typeface="ＭＳ Ｐゴシック" pitchFamily="-110" charset="-128"/>
              </a:endParaRPr>
            </a:p>
          </p:txBody>
        </p:sp>
        <p:sp>
          <p:nvSpPr>
            <p:cNvPr id="24" name="Ellipse 98"/>
            <p:cNvSpPr/>
            <p:nvPr/>
          </p:nvSpPr>
          <p:spPr bwMode="auto">
            <a:xfrm>
              <a:off x="487200" y="4213734"/>
              <a:ext cx="2636999" cy="582846"/>
            </a:xfrm>
            <a:prstGeom prst="ellipse">
              <a:avLst/>
            </a:prstGeom>
            <a:gradFill flip="none" rotWithShape="1">
              <a:gsLst>
                <a:gs pos="100000">
                  <a:srgbClr val="FFFFFF">
                    <a:alpha val="0"/>
                  </a:srgbClr>
                </a:gs>
                <a:gs pos="0">
                  <a:schemeClr val="bg1">
                    <a:lumMod val="65000"/>
                    <a:alpha val="77000"/>
                  </a:schemeClr>
                </a:gs>
              </a:gsLst>
              <a:path path="shape">
                <a:fillToRect l="50000" t="50000" r="50000" b="50000"/>
              </a:path>
              <a:tileRect/>
            </a:gradFill>
            <a:ln w="9525" cap="flat" cmpd="sng" algn="ctr">
              <a:noFill/>
              <a:prstDash val="solid"/>
            </a:ln>
            <a:effectLst/>
          </p:spPr>
          <p:txBody>
            <a:bodyPr anchor="ctr"/>
            <a:lstStyle/>
            <a:p>
              <a:pPr algn="ctr" defTabSz="457200" fontAlgn="base">
                <a:spcBef>
                  <a:spcPct val="0"/>
                </a:spcBef>
                <a:spcAft>
                  <a:spcPct val="0"/>
                </a:spcAft>
              </a:pPr>
              <a:endParaRPr lang="en-US">
                <a:solidFill>
                  <a:srgbClr val="FFFFFF"/>
                </a:solidFill>
                <a:ea typeface="ＭＳ Ｐゴシック" pitchFamily="-110" charset="-128"/>
              </a:endParaRPr>
            </a:p>
          </p:txBody>
        </p:sp>
        <p:sp>
          <p:nvSpPr>
            <p:cNvPr id="26" name="Rektangel 76"/>
            <p:cNvSpPr>
              <a:spLocks noChangeArrowheads="1"/>
            </p:cNvSpPr>
            <p:nvPr/>
          </p:nvSpPr>
          <p:spPr bwMode="auto">
            <a:xfrm>
              <a:off x="927053" y="2548127"/>
              <a:ext cx="1879693" cy="705147"/>
            </a:xfrm>
            <a:prstGeom prst="rect">
              <a:avLst/>
            </a:prstGeom>
            <a:noFill/>
            <a:ln w="9525">
              <a:noFill/>
              <a:miter lim="800000"/>
              <a:headEnd/>
              <a:tailEnd/>
            </a:ln>
          </p:spPr>
          <p:txBody>
            <a:bodyPr wrap="square">
              <a:spAutoFit/>
            </a:bodyPr>
            <a:lstStyle/>
            <a:p>
              <a:pPr algn="ctr" defTabSz="457200" fontAlgn="base">
                <a:spcBef>
                  <a:spcPct val="0"/>
                </a:spcBef>
                <a:spcAft>
                  <a:spcPct val="0"/>
                </a:spcAft>
              </a:pPr>
              <a:r>
                <a:rPr lang="da-DK" dirty="0" smtClean="0">
                  <a:solidFill>
                    <a:schemeClr val="bg1"/>
                  </a:solidFill>
                  <a:latin typeface="Rockwell" panose="02060603020205020403" pitchFamily="18" charset="0"/>
                  <a:ea typeface="ＭＳ Ｐゴシック" pitchFamily="-110" charset="-128"/>
                </a:rPr>
                <a:t>Firmwide Internships</a:t>
              </a:r>
              <a:endParaRPr lang="da-DK" dirty="0">
                <a:solidFill>
                  <a:schemeClr val="bg1"/>
                </a:solidFill>
                <a:latin typeface="Rockwell" panose="02060603020205020403" pitchFamily="18" charset="0"/>
                <a:ea typeface="ＭＳ Ｐゴシック" pitchFamily="-110" charset="-128"/>
              </a:endParaRPr>
            </a:p>
          </p:txBody>
        </p:sp>
      </p:grpSp>
      <p:sp>
        <p:nvSpPr>
          <p:cNvPr id="44" name="TextBox 43"/>
          <p:cNvSpPr txBox="1"/>
          <p:nvPr/>
        </p:nvSpPr>
        <p:spPr>
          <a:xfrm>
            <a:off x="3088724" y="767810"/>
            <a:ext cx="5945527" cy="3354765"/>
          </a:xfrm>
          <a:prstGeom prst="rect">
            <a:avLst/>
          </a:prstGeom>
          <a:noFill/>
        </p:spPr>
        <p:txBody>
          <a:bodyPr wrap="square" rtlCol="0">
            <a:spAutoFit/>
          </a:bodyPr>
          <a:lstStyle/>
          <a:p>
            <a:r>
              <a:rPr lang="en-US" sz="1600" dirty="0" smtClean="0">
                <a:effectLst/>
                <a:latin typeface="+mj-lt"/>
              </a:rPr>
              <a:t>Overview</a:t>
            </a:r>
          </a:p>
          <a:p>
            <a:r>
              <a:rPr lang="en-US" sz="1600" dirty="0" smtClean="0">
                <a:effectLst/>
              </a:rPr>
              <a:t>These internships – held over the summer – are split into capability-specific and project-specific types. Both internships offer students the chance to learn about Booz Allen, network with future colleagues, and do work that matters. Our </a:t>
            </a:r>
            <a:r>
              <a:rPr lang="en-US" sz="1600" dirty="0" err="1" smtClean="0">
                <a:effectLst/>
              </a:rPr>
              <a:t>firmwide</a:t>
            </a:r>
            <a:r>
              <a:rPr lang="en-US" sz="1600" dirty="0" smtClean="0">
                <a:effectLst/>
              </a:rPr>
              <a:t> internship program has been nationally recognized for excellence by the National Association of Colleges and Employers. </a:t>
            </a:r>
          </a:p>
          <a:p>
            <a:endParaRPr lang="en-US" sz="600" dirty="0"/>
          </a:p>
          <a:p>
            <a:r>
              <a:rPr lang="en-US" sz="1600" dirty="0" smtClean="0"/>
              <a:t>If selected for this program, you will:</a:t>
            </a:r>
          </a:p>
          <a:p>
            <a:endParaRPr lang="en-US" sz="600" dirty="0" smtClean="0"/>
          </a:p>
          <a:p>
            <a:pPr marL="285750" indent="-285750">
              <a:buFont typeface="Arial" panose="020B0604020202020204" pitchFamily="34" charset="0"/>
              <a:buChar char="•"/>
            </a:pPr>
            <a:r>
              <a:rPr lang="en-US" sz="1600" dirty="0" smtClean="0"/>
              <a:t>Work on a challenging and rewarding project in a field related to your studies and interests</a:t>
            </a:r>
          </a:p>
          <a:p>
            <a:pPr marL="285750" indent="-285750">
              <a:buFont typeface="Arial" panose="020B0604020202020204" pitchFamily="34" charset="0"/>
              <a:buChar char="•"/>
            </a:pPr>
            <a:endParaRPr lang="en-US" sz="400" dirty="0" smtClean="0"/>
          </a:p>
          <a:p>
            <a:pPr marL="285750" indent="-285750">
              <a:buFont typeface="Arial" panose="020B0604020202020204" pitchFamily="34" charset="0"/>
              <a:buChar char="•"/>
            </a:pPr>
            <a:r>
              <a:rPr lang="en-US" sz="1600" dirty="0" smtClean="0"/>
              <a:t>Engage in social, networking, and community service activities with leadership, staff, and other interns</a:t>
            </a:r>
          </a:p>
        </p:txBody>
      </p:sp>
      <p:sp>
        <p:nvSpPr>
          <p:cNvPr id="47" name="TextBox 46"/>
          <p:cNvSpPr txBox="1"/>
          <p:nvPr/>
        </p:nvSpPr>
        <p:spPr>
          <a:xfrm>
            <a:off x="310330" y="4081074"/>
            <a:ext cx="4380457" cy="2185214"/>
          </a:xfrm>
          <a:prstGeom prst="rect">
            <a:avLst/>
          </a:prstGeom>
          <a:noFill/>
        </p:spPr>
        <p:txBody>
          <a:bodyPr wrap="square" rtlCol="0">
            <a:spAutoFit/>
          </a:bodyPr>
          <a:lstStyle/>
          <a:p>
            <a:r>
              <a:rPr lang="en-US" sz="1600" dirty="0" smtClean="0">
                <a:effectLst/>
                <a:latin typeface="+mj-lt"/>
              </a:rPr>
              <a:t>Interns work in fields such as:</a:t>
            </a:r>
          </a:p>
          <a:p>
            <a:endParaRPr lang="en-US" sz="400" dirty="0" smtClean="0">
              <a:effectLst/>
            </a:endParaRPr>
          </a:p>
          <a:p>
            <a:pPr marL="285750" indent="-285750">
              <a:buFont typeface="Arial" panose="020B0604020202020204" pitchFamily="34" charset="0"/>
              <a:buChar char="•"/>
            </a:pPr>
            <a:r>
              <a:rPr lang="en-US" sz="1600" dirty="0" smtClean="0"/>
              <a:t>Organization and Strategy</a:t>
            </a:r>
          </a:p>
          <a:p>
            <a:pPr marL="285750" indent="-285750">
              <a:buFont typeface="Arial" panose="020B0604020202020204" pitchFamily="34" charset="0"/>
              <a:buChar char="•"/>
            </a:pPr>
            <a:endParaRPr lang="en-US" sz="400" dirty="0" smtClean="0"/>
          </a:p>
          <a:p>
            <a:pPr marL="285750" indent="-285750">
              <a:buFont typeface="Arial" panose="020B0604020202020204" pitchFamily="34" charset="0"/>
              <a:buChar char="•"/>
            </a:pPr>
            <a:r>
              <a:rPr lang="en-US" sz="1600" dirty="0" smtClean="0"/>
              <a:t>Cyber</a:t>
            </a:r>
          </a:p>
          <a:p>
            <a:pPr marL="285750" indent="-285750">
              <a:buFont typeface="Arial" panose="020B0604020202020204" pitchFamily="34" charset="0"/>
              <a:buChar char="•"/>
            </a:pPr>
            <a:endParaRPr lang="en-US" sz="400" dirty="0" smtClean="0"/>
          </a:p>
          <a:p>
            <a:pPr marL="285750" indent="-285750">
              <a:buFont typeface="Arial" panose="020B0604020202020204" pitchFamily="34" charset="0"/>
              <a:buChar char="•"/>
            </a:pPr>
            <a:r>
              <a:rPr lang="en-US" sz="1600" dirty="0" smtClean="0"/>
              <a:t>Economic and Business Analysis</a:t>
            </a:r>
          </a:p>
          <a:p>
            <a:pPr marL="285750" indent="-285750">
              <a:buFont typeface="Arial" panose="020B0604020202020204" pitchFamily="34" charset="0"/>
              <a:buChar char="•"/>
            </a:pPr>
            <a:endParaRPr lang="en-US" sz="400" dirty="0" smtClean="0"/>
          </a:p>
          <a:p>
            <a:pPr marL="285750" indent="-285750">
              <a:buFont typeface="Arial" panose="020B0604020202020204" pitchFamily="34" charset="0"/>
              <a:buChar char="•"/>
            </a:pPr>
            <a:r>
              <a:rPr lang="en-US" sz="1600" dirty="0" smtClean="0"/>
              <a:t>Intelligence and Operations Analysis</a:t>
            </a:r>
          </a:p>
          <a:p>
            <a:pPr marL="285750" indent="-285750">
              <a:buFont typeface="Arial" panose="020B0604020202020204" pitchFamily="34" charset="0"/>
              <a:buChar char="•"/>
            </a:pPr>
            <a:endParaRPr lang="en-US" sz="400" dirty="0" smtClean="0"/>
          </a:p>
          <a:p>
            <a:pPr marL="285750" indent="-285750">
              <a:buFont typeface="Arial" panose="020B0604020202020204" pitchFamily="34" charset="0"/>
              <a:buChar char="•"/>
            </a:pPr>
            <a:r>
              <a:rPr lang="en-US" sz="1600" dirty="0" smtClean="0"/>
              <a:t>Modeling and Simulation</a:t>
            </a:r>
          </a:p>
          <a:p>
            <a:pPr marL="285750" indent="-285750">
              <a:buFont typeface="Arial" panose="020B0604020202020204" pitchFamily="34" charset="0"/>
              <a:buChar char="•"/>
            </a:pPr>
            <a:endParaRPr lang="en-US" sz="400" dirty="0" smtClean="0"/>
          </a:p>
          <a:p>
            <a:pPr marL="285750" indent="-285750">
              <a:buFont typeface="Arial" panose="020B0604020202020204" pitchFamily="34" charset="0"/>
              <a:buChar char="•"/>
            </a:pPr>
            <a:r>
              <a:rPr lang="en-US" sz="1600" dirty="0" smtClean="0"/>
              <a:t>Systems Engineering and Integration</a:t>
            </a:r>
          </a:p>
        </p:txBody>
      </p:sp>
      <p:sp>
        <p:nvSpPr>
          <p:cNvPr id="49" name="TextBox 48"/>
          <p:cNvSpPr txBox="1"/>
          <p:nvPr/>
        </p:nvSpPr>
        <p:spPr>
          <a:xfrm>
            <a:off x="4690787" y="4122575"/>
            <a:ext cx="4646733" cy="2062103"/>
          </a:xfrm>
          <a:prstGeom prst="rect">
            <a:avLst/>
          </a:prstGeom>
          <a:noFill/>
        </p:spPr>
        <p:txBody>
          <a:bodyPr wrap="square" rtlCol="0">
            <a:spAutoFit/>
          </a:bodyPr>
          <a:lstStyle/>
          <a:p>
            <a:r>
              <a:rPr lang="en-US" sz="1600" dirty="0" smtClean="0">
                <a:effectLst/>
                <a:latin typeface="+mj-lt"/>
              </a:rPr>
              <a:t>Interested in applying?</a:t>
            </a:r>
          </a:p>
          <a:p>
            <a:endParaRPr lang="en-US" sz="400" dirty="0" smtClean="0">
              <a:effectLst/>
            </a:endParaRPr>
          </a:p>
          <a:p>
            <a:pPr marL="285750" indent="-285750">
              <a:buFont typeface="Arial" panose="020B0604020202020204" pitchFamily="34" charset="0"/>
              <a:buChar char="•"/>
            </a:pPr>
            <a:r>
              <a:rPr lang="en-US" sz="1600" dirty="0" smtClean="0"/>
              <a:t>Visit </a:t>
            </a:r>
            <a:r>
              <a:rPr lang="en-US" sz="1600" dirty="0" smtClean="0">
                <a:hlinkClick r:id="rId2"/>
              </a:rPr>
              <a:t>BoozAllen.com/Careers</a:t>
            </a:r>
            <a:r>
              <a:rPr lang="en-US" sz="1600" dirty="0" smtClean="0"/>
              <a:t> to create your online candidate profile</a:t>
            </a:r>
          </a:p>
          <a:p>
            <a:pPr marL="285750" indent="-285750">
              <a:buFont typeface="Arial" panose="020B0604020202020204" pitchFamily="34" charset="0"/>
              <a:buChar char="•"/>
            </a:pPr>
            <a:endParaRPr lang="en-US" sz="600" dirty="0" smtClean="0"/>
          </a:p>
          <a:p>
            <a:pPr marL="285750" indent="-285750">
              <a:buFont typeface="Arial" panose="020B0604020202020204" pitchFamily="34" charset="0"/>
              <a:buChar char="•"/>
            </a:pPr>
            <a:r>
              <a:rPr lang="en-US" sz="1600" dirty="0" smtClean="0"/>
              <a:t>Click </a:t>
            </a:r>
            <a:r>
              <a:rPr lang="en-US" sz="1600" dirty="0" smtClean="0">
                <a:hlinkClick r:id="rId3"/>
              </a:rPr>
              <a:t>“VIEW ALL AVAILABLE POSITIONS”</a:t>
            </a:r>
            <a:r>
              <a:rPr lang="en-US" sz="1600" dirty="0" smtClean="0"/>
              <a:t> under the “Internships: Expanding your College Experience” tab</a:t>
            </a:r>
          </a:p>
          <a:p>
            <a:pPr marL="285750" indent="-285750">
              <a:buFont typeface="Arial" panose="020B0604020202020204" pitchFamily="34" charset="0"/>
              <a:buChar char="•"/>
            </a:pPr>
            <a:endParaRPr lang="en-US" sz="600" dirty="0" smtClean="0"/>
          </a:p>
          <a:p>
            <a:pPr marL="285750" indent="-285750">
              <a:buFont typeface="Arial" panose="020B0604020202020204" pitchFamily="34" charset="0"/>
              <a:buChar char="•"/>
            </a:pPr>
            <a:r>
              <a:rPr lang="en-US" sz="1600" dirty="0" smtClean="0"/>
              <a:t>Apply for positions that interest you </a:t>
            </a:r>
            <a:endParaRPr lang="en-US" sz="1600" dirty="0"/>
          </a:p>
        </p:txBody>
      </p:sp>
    </p:spTree>
    <p:extLst>
      <p:ext uri="{BB962C8B-B14F-4D97-AF65-F5344CB8AC3E}">
        <p14:creationId xmlns:p14="http://schemas.microsoft.com/office/powerpoint/2010/main" val="1477218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09073" y="178617"/>
            <a:ext cx="8563429" cy="668791"/>
          </a:xfrm>
        </p:spPr>
        <p:txBody>
          <a:bodyPr>
            <a:normAutofit/>
          </a:bodyPr>
          <a:lstStyle/>
          <a:p>
            <a:pPr algn="l"/>
            <a:r>
              <a:rPr lang="en-US" sz="2800" dirty="0" smtClean="0">
                <a:solidFill>
                  <a:srgbClr val="9A2976"/>
                </a:solidFill>
                <a:latin typeface="Rockwell" panose="02060603020205020403" pitchFamily="18" charset="0"/>
              </a:rPr>
              <a:t>Opportunities</a:t>
            </a:r>
            <a:endParaRPr lang="en-US" sz="2800" dirty="0">
              <a:solidFill>
                <a:srgbClr val="9A2976"/>
              </a:solidFill>
              <a:latin typeface="Rockwell" panose="02060603020205020403" pitchFamily="18" charset="0"/>
            </a:endParaRPr>
          </a:p>
        </p:txBody>
      </p:sp>
      <p:grpSp>
        <p:nvGrpSpPr>
          <p:cNvPr id="19" name="Group 47"/>
          <p:cNvGrpSpPr>
            <a:grpSpLocks/>
          </p:cNvGrpSpPr>
          <p:nvPr/>
        </p:nvGrpSpPr>
        <p:grpSpPr bwMode="auto">
          <a:xfrm>
            <a:off x="409072" y="847408"/>
            <a:ext cx="2679653" cy="2929772"/>
            <a:chOff x="457200" y="1600200"/>
            <a:chExt cx="2667000" cy="3196380"/>
          </a:xfrm>
        </p:grpSpPr>
        <p:sp>
          <p:nvSpPr>
            <p:cNvPr id="21" name="Block Arc 20"/>
            <p:cNvSpPr/>
            <p:nvPr/>
          </p:nvSpPr>
          <p:spPr>
            <a:xfrm>
              <a:off x="457200" y="1600200"/>
              <a:ext cx="2667000" cy="2667619"/>
            </a:xfrm>
            <a:prstGeom prst="blockArc">
              <a:avLst>
                <a:gd name="adj1" fmla="val 10859781"/>
                <a:gd name="adj2" fmla="val 16364704"/>
                <a:gd name="adj3" fmla="val 15198"/>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en-US">
                <a:solidFill>
                  <a:prstClr val="black"/>
                </a:solidFill>
                <a:ea typeface="ＭＳ Ｐゴシック" pitchFamily="-110" charset="-128"/>
              </a:endParaRPr>
            </a:p>
          </p:txBody>
        </p:sp>
        <p:sp>
          <p:nvSpPr>
            <p:cNvPr id="22" name="Oval 21"/>
            <p:cNvSpPr/>
            <p:nvPr/>
          </p:nvSpPr>
          <p:spPr>
            <a:xfrm>
              <a:off x="762000" y="1905000"/>
              <a:ext cx="2209800" cy="2209800"/>
            </a:xfrm>
            <a:prstGeom prst="ellipse">
              <a:avLst/>
            </a:prstGeom>
            <a:solidFill>
              <a:srgbClr val="0070C0"/>
            </a:solidFill>
            <a:ln w="889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en-US">
                <a:solidFill>
                  <a:srgbClr val="FFFFFF"/>
                </a:solidFill>
                <a:ea typeface="ＭＳ Ｐゴシック" pitchFamily="-110" charset="-128"/>
              </a:endParaRPr>
            </a:p>
          </p:txBody>
        </p:sp>
        <p:sp>
          <p:nvSpPr>
            <p:cNvPr id="23" name="TextBox 14"/>
            <p:cNvSpPr txBox="1">
              <a:spLocks noChangeArrowheads="1"/>
            </p:cNvSpPr>
            <p:nvPr/>
          </p:nvSpPr>
          <p:spPr bwMode="auto">
            <a:xfrm>
              <a:off x="487200" y="2514599"/>
              <a:ext cx="304800" cy="402941"/>
            </a:xfrm>
            <a:prstGeom prst="rect">
              <a:avLst/>
            </a:prstGeom>
            <a:noFill/>
            <a:ln w="9525">
              <a:noFill/>
              <a:miter lim="800000"/>
              <a:headEnd/>
              <a:tailEnd/>
            </a:ln>
          </p:spPr>
          <p:txBody>
            <a:bodyPr>
              <a:spAutoFit/>
            </a:bodyPr>
            <a:lstStyle/>
            <a:p>
              <a:pPr defTabSz="457200" fontAlgn="base">
                <a:spcBef>
                  <a:spcPct val="0"/>
                </a:spcBef>
                <a:spcAft>
                  <a:spcPct val="0"/>
                </a:spcAft>
              </a:pPr>
              <a:r>
                <a:rPr lang="nb-NO" b="1" dirty="0">
                  <a:solidFill>
                    <a:srgbClr val="FFFFFF"/>
                  </a:solidFill>
                  <a:ea typeface="ＭＳ Ｐゴシック" pitchFamily="-110" charset="-128"/>
                </a:rPr>
                <a:t>2</a:t>
              </a:r>
            </a:p>
          </p:txBody>
        </p:sp>
        <p:sp>
          <p:nvSpPr>
            <p:cNvPr id="24" name="Ellipse 98"/>
            <p:cNvSpPr/>
            <p:nvPr/>
          </p:nvSpPr>
          <p:spPr bwMode="auto">
            <a:xfrm>
              <a:off x="487200" y="4213734"/>
              <a:ext cx="2636999" cy="582846"/>
            </a:xfrm>
            <a:prstGeom prst="ellipse">
              <a:avLst/>
            </a:prstGeom>
            <a:gradFill flip="none" rotWithShape="1">
              <a:gsLst>
                <a:gs pos="100000">
                  <a:srgbClr val="FFFFFF">
                    <a:alpha val="0"/>
                  </a:srgbClr>
                </a:gs>
                <a:gs pos="0">
                  <a:schemeClr val="bg1">
                    <a:lumMod val="65000"/>
                    <a:alpha val="77000"/>
                  </a:schemeClr>
                </a:gs>
              </a:gsLst>
              <a:path path="shape">
                <a:fillToRect l="50000" t="50000" r="50000" b="50000"/>
              </a:path>
              <a:tileRect/>
            </a:gradFill>
            <a:ln w="9525" cap="flat" cmpd="sng" algn="ctr">
              <a:noFill/>
              <a:prstDash val="solid"/>
            </a:ln>
            <a:effectLst/>
          </p:spPr>
          <p:txBody>
            <a:bodyPr anchor="ctr"/>
            <a:lstStyle/>
            <a:p>
              <a:pPr algn="ctr" defTabSz="457200" fontAlgn="base">
                <a:spcBef>
                  <a:spcPct val="0"/>
                </a:spcBef>
                <a:spcAft>
                  <a:spcPct val="0"/>
                </a:spcAft>
              </a:pPr>
              <a:endParaRPr lang="en-US">
                <a:solidFill>
                  <a:srgbClr val="FFFFFF"/>
                </a:solidFill>
                <a:ea typeface="ＭＳ Ｐゴシック" pitchFamily="-110" charset="-128"/>
              </a:endParaRPr>
            </a:p>
          </p:txBody>
        </p:sp>
        <p:sp>
          <p:nvSpPr>
            <p:cNvPr id="26" name="Rektangel 76"/>
            <p:cNvSpPr>
              <a:spLocks noChangeArrowheads="1"/>
            </p:cNvSpPr>
            <p:nvPr/>
          </p:nvSpPr>
          <p:spPr bwMode="auto">
            <a:xfrm>
              <a:off x="927053" y="2548127"/>
              <a:ext cx="1879693" cy="923544"/>
            </a:xfrm>
            <a:prstGeom prst="rect">
              <a:avLst/>
            </a:prstGeom>
            <a:noFill/>
            <a:ln w="9525">
              <a:noFill/>
              <a:miter lim="800000"/>
              <a:headEnd/>
              <a:tailEnd/>
            </a:ln>
          </p:spPr>
          <p:txBody>
            <a:bodyPr wrap="square">
              <a:spAutoFit/>
            </a:bodyPr>
            <a:lstStyle/>
            <a:p>
              <a:pPr algn="ctr" defTabSz="457200" fontAlgn="base">
                <a:spcBef>
                  <a:spcPct val="0"/>
                </a:spcBef>
                <a:spcAft>
                  <a:spcPct val="0"/>
                </a:spcAft>
              </a:pPr>
              <a:r>
                <a:rPr lang="da-DK" dirty="0" smtClean="0">
                  <a:solidFill>
                    <a:schemeClr val="bg1"/>
                  </a:solidFill>
                  <a:latin typeface="Rockwell" panose="02060603020205020403" pitchFamily="18" charset="0"/>
                  <a:ea typeface="ＭＳ Ｐゴシック" pitchFamily="-110" charset="-128"/>
                </a:rPr>
                <a:t>Summer Games Internship Program</a:t>
              </a:r>
              <a:endParaRPr lang="da-DK" dirty="0">
                <a:solidFill>
                  <a:schemeClr val="bg1"/>
                </a:solidFill>
                <a:latin typeface="Rockwell" panose="02060603020205020403" pitchFamily="18" charset="0"/>
                <a:ea typeface="ＭＳ Ｐゴシック" pitchFamily="-110" charset="-128"/>
              </a:endParaRPr>
            </a:p>
          </p:txBody>
        </p:sp>
      </p:grpSp>
      <p:sp>
        <p:nvSpPr>
          <p:cNvPr id="44" name="TextBox 43"/>
          <p:cNvSpPr txBox="1"/>
          <p:nvPr/>
        </p:nvSpPr>
        <p:spPr>
          <a:xfrm>
            <a:off x="3088726" y="853569"/>
            <a:ext cx="5945527" cy="2554545"/>
          </a:xfrm>
          <a:prstGeom prst="rect">
            <a:avLst/>
          </a:prstGeom>
          <a:noFill/>
        </p:spPr>
        <p:txBody>
          <a:bodyPr wrap="square" rtlCol="0">
            <a:spAutoFit/>
          </a:bodyPr>
          <a:lstStyle/>
          <a:p>
            <a:r>
              <a:rPr lang="en-US" sz="1600" dirty="0" smtClean="0">
                <a:effectLst/>
                <a:latin typeface="+mj-lt"/>
              </a:rPr>
              <a:t>Overview</a:t>
            </a:r>
          </a:p>
          <a:p>
            <a:r>
              <a:rPr lang="en-US" sz="1600" dirty="0" smtClean="0">
                <a:effectLst/>
              </a:rPr>
              <a:t>Students collaborate in cross-disciplinary teams to develop a breakthrough idea or solution for one of our clients’ most pressing, complex, and multi-dimensional challenges.  Over the course of 10 weeks, students learn new technical skills, network with innovative business and thought leaders, and participate in exclusive events. In addition, students explore new areas and problems through the Student Incubator where senior leaders and clients select the most promising ideas. Finalists return during the academic year to develop their idea into a proof of concept.</a:t>
            </a:r>
            <a:endParaRPr lang="en-US" sz="1600" dirty="0"/>
          </a:p>
        </p:txBody>
      </p:sp>
      <p:sp>
        <p:nvSpPr>
          <p:cNvPr id="47" name="TextBox 46"/>
          <p:cNvSpPr txBox="1"/>
          <p:nvPr/>
        </p:nvSpPr>
        <p:spPr>
          <a:xfrm>
            <a:off x="146810" y="3638250"/>
            <a:ext cx="4380457" cy="1754326"/>
          </a:xfrm>
          <a:prstGeom prst="rect">
            <a:avLst/>
          </a:prstGeom>
          <a:noFill/>
        </p:spPr>
        <p:txBody>
          <a:bodyPr wrap="square" rtlCol="0">
            <a:spAutoFit/>
          </a:bodyPr>
          <a:lstStyle/>
          <a:p>
            <a:r>
              <a:rPr lang="en-US" sz="1600" dirty="0" smtClean="0">
                <a:effectLst/>
                <a:latin typeface="+mj-lt"/>
              </a:rPr>
              <a:t>To be considered, students should:</a:t>
            </a:r>
          </a:p>
          <a:p>
            <a:endParaRPr lang="en-US" sz="400" dirty="0" smtClean="0">
              <a:effectLst/>
            </a:endParaRPr>
          </a:p>
          <a:p>
            <a:pPr marL="285750" indent="-285750">
              <a:buFont typeface="Arial" panose="020B0604020202020204" pitchFamily="34" charset="0"/>
              <a:buChar char="•"/>
            </a:pPr>
            <a:r>
              <a:rPr lang="en-US" sz="1600" dirty="0" smtClean="0"/>
              <a:t>Be enrolled in a full-time degree program</a:t>
            </a:r>
          </a:p>
          <a:p>
            <a:pPr marL="285750" indent="-285750">
              <a:buFont typeface="Arial" panose="020B0604020202020204" pitchFamily="34" charset="0"/>
              <a:buChar char="•"/>
            </a:pPr>
            <a:endParaRPr lang="en-US" sz="400" dirty="0" smtClean="0"/>
          </a:p>
          <a:p>
            <a:pPr marL="285750" indent="-285750">
              <a:buFont typeface="Arial" panose="020B0604020202020204" pitchFamily="34" charset="0"/>
              <a:buChar char="•"/>
            </a:pPr>
            <a:r>
              <a:rPr lang="en-US" sz="1600" dirty="0" smtClean="0"/>
              <a:t>Have demonstrated interest in technical and non-technical disciplines</a:t>
            </a:r>
          </a:p>
          <a:p>
            <a:pPr marL="285750" indent="-285750">
              <a:buFont typeface="Arial" panose="020B0604020202020204" pitchFamily="34" charset="0"/>
              <a:buChar char="•"/>
            </a:pPr>
            <a:endParaRPr lang="en-US" sz="400" dirty="0" smtClean="0"/>
          </a:p>
          <a:p>
            <a:pPr marL="285750" indent="-285750">
              <a:buFont typeface="Arial" panose="020B0604020202020204" pitchFamily="34" charset="0"/>
              <a:buChar char="•"/>
            </a:pPr>
            <a:r>
              <a:rPr lang="en-US" sz="1600" dirty="0" smtClean="0"/>
              <a:t>Be graduating from their degree program no later than December 2018</a:t>
            </a:r>
            <a:endParaRPr lang="en-US" sz="1600" dirty="0"/>
          </a:p>
        </p:txBody>
      </p:sp>
      <p:sp>
        <p:nvSpPr>
          <p:cNvPr id="49" name="TextBox 48"/>
          <p:cNvSpPr txBox="1"/>
          <p:nvPr/>
        </p:nvSpPr>
        <p:spPr>
          <a:xfrm>
            <a:off x="4557409" y="3590834"/>
            <a:ext cx="4646733" cy="1938992"/>
          </a:xfrm>
          <a:prstGeom prst="rect">
            <a:avLst/>
          </a:prstGeom>
          <a:noFill/>
        </p:spPr>
        <p:txBody>
          <a:bodyPr wrap="square" rtlCol="0">
            <a:spAutoFit/>
          </a:bodyPr>
          <a:lstStyle/>
          <a:p>
            <a:r>
              <a:rPr lang="en-US" sz="1600" dirty="0" smtClean="0">
                <a:effectLst/>
                <a:latin typeface="+mj-lt"/>
              </a:rPr>
              <a:t>Previous challenges include:</a:t>
            </a:r>
          </a:p>
          <a:p>
            <a:endParaRPr lang="en-US" sz="400" dirty="0" smtClean="0">
              <a:effectLst/>
            </a:endParaRPr>
          </a:p>
          <a:p>
            <a:pPr marL="285750" indent="-285750">
              <a:buFont typeface="Arial" panose="020B0604020202020204" pitchFamily="34" charset="0"/>
              <a:buChar char="•"/>
            </a:pPr>
            <a:r>
              <a:rPr lang="en-US" sz="1600" dirty="0" smtClean="0"/>
              <a:t>Saving lives by building a prototype of an autonomous </a:t>
            </a:r>
            <a:r>
              <a:rPr lang="en-US" sz="1600" dirty="0" err="1" smtClean="0"/>
              <a:t>hexacopter</a:t>
            </a:r>
            <a:r>
              <a:rPr lang="en-US" sz="1600" dirty="0" smtClean="0"/>
              <a:t> to locate victims trapped in accessible areas, and notify authorities of their location</a:t>
            </a:r>
          </a:p>
          <a:p>
            <a:pPr marL="285750" indent="-285750">
              <a:buFont typeface="Arial" panose="020B0604020202020204" pitchFamily="34" charset="0"/>
              <a:buChar char="•"/>
            </a:pPr>
            <a:endParaRPr lang="en-US" sz="400" dirty="0"/>
          </a:p>
          <a:p>
            <a:pPr marL="285750" indent="-285750">
              <a:buFont typeface="Arial" panose="020B0604020202020204" pitchFamily="34" charset="0"/>
              <a:buChar char="•"/>
            </a:pPr>
            <a:r>
              <a:rPr lang="en-US" sz="1600" dirty="0" smtClean="0"/>
              <a:t>Utilizing big data and analytics to maximize revenue for the sports industry</a:t>
            </a:r>
            <a:endParaRPr lang="en-US" sz="1600" dirty="0"/>
          </a:p>
        </p:txBody>
      </p:sp>
      <p:sp>
        <p:nvSpPr>
          <p:cNvPr id="50" name="TextBox 49"/>
          <p:cNvSpPr txBox="1"/>
          <p:nvPr/>
        </p:nvSpPr>
        <p:spPr>
          <a:xfrm>
            <a:off x="881154" y="5629916"/>
            <a:ext cx="6811657" cy="584775"/>
          </a:xfrm>
          <a:prstGeom prst="rect">
            <a:avLst/>
          </a:prstGeom>
          <a:noFill/>
        </p:spPr>
        <p:txBody>
          <a:bodyPr wrap="square" rtlCol="0">
            <a:spAutoFit/>
          </a:bodyPr>
          <a:lstStyle/>
          <a:p>
            <a:pPr algn="ctr"/>
            <a:r>
              <a:rPr lang="en-US" sz="1600" dirty="0" smtClean="0">
                <a:effectLst/>
                <a:latin typeface="+mj-lt"/>
              </a:rPr>
              <a:t>Interested in applying?</a:t>
            </a:r>
          </a:p>
          <a:p>
            <a:pPr algn="ctr"/>
            <a:r>
              <a:rPr lang="en-US" sz="1600" dirty="0" smtClean="0"/>
              <a:t>Email your cover letter and resume to </a:t>
            </a:r>
            <a:r>
              <a:rPr lang="en-US" sz="1600" dirty="0" smtClean="0">
                <a:hlinkClick r:id="rId2"/>
              </a:rPr>
              <a:t>Summer_Games@bah.com</a:t>
            </a:r>
            <a:r>
              <a:rPr lang="en-US" sz="1600" dirty="0" smtClean="0"/>
              <a:t>  </a:t>
            </a:r>
            <a:endParaRPr lang="en-US" sz="1600" dirty="0"/>
          </a:p>
        </p:txBody>
      </p:sp>
    </p:spTree>
    <p:extLst>
      <p:ext uri="{BB962C8B-B14F-4D97-AF65-F5344CB8AC3E}">
        <p14:creationId xmlns:p14="http://schemas.microsoft.com/office/powerpoint/2010/main" val="2646948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p:cNvPr>
          <p:cNvPicPr>
            <a:picLocks noChangeAspect="1"/>
          </p:cNvPicPr>
          <p:nvPr/>
        </p:nvPicPr>
        <p:blipFill>
          <a:blip r:embed="rId3"/>
          <a:stretch>
            <a:fillRect/>
          </a:stretch>
        </p:blipFill>
        <p:spPr>
          <a:xfrm>
            <a:off x="606579" y="1433513"/>
            <a:ext cx="7724775" cy="3990975"/>
          </a:xfrm>
          <a:prstGeom prst="rect">
            <a:avLst/>
          </a:prstGeom>
          <a:ln w="28575">
            <a:solidFill>
              <a:schemeClr val="tx1"/>
            </a:solidFill>
          </a:ln>
        </p:spPr>
      </p:pic>
      <p:sp>
        <p:nvSpPr>
          <p:cNvPr id="4" name="Title 1"/>
          <p:cNvSpPr>
            <a:spLocks noGrp="1"/>
          </p:cNvSpPr>
          <p:nvPr>
            <p:ph type="title"/>
          </p:nvPr>
        </p:nvSpPr>
        <p:spPr>
          <a:xfrm>
            <a:off x="409073" y="178617"/>
            <a:ext cx="8563429" cy="668791"/>
          </a:xfrm>
        </p:spPr>
        <p:txBody>
          <a:bodyPr>
            <a:normAutofit/>
          </a:bodyPr>
          <a:lstStyle/>
          <a:p>
            <a:pPr algn="l"/>
            <a:r>
              <a:rPr lang="en-US" sz="2800" dirty="0" smtClean="0">
                <a:solidFill>
                  <a:srgbClr val="9A2976"/>
                </a:solidFill>
                <a:latin typeface="Rockwell" panose="02060603020205020403" pitchFamily="18" charset="0"/>
              </a:rPr>
              <a:t>Hear it from the interns</a:t>
            </a:r>
            <a:endParaRPr lang="en-US" sz="2800" dirty="0">
              <a:solidFill>
                <a:srgbClr val="9A2976"/>
              </a:solidFill>
              <a:latin typeface="Rockwell" panose="02060603020205020403" pitchFamily="18" charset="0"/>
            </a:endParaRPr>
          </a:p>
        </p:txBody>
      </p:sp>
      <p:sp>
        <p:nvSpPr>
          <p:cNvPr id="5" name="Rectangle 4"/>
          <p:cNvSpPr/>
          <p:nvPr/>
        </p:nvSpPr>
        <p:spPr>
          <a:xfrm>
            <a:off x="1142998" y="5810397"/>
            <a:ext cx="6651939" cy="369332"/>
          </a:xfrm>
          <a:prstGeom prst="rect">
            <a:avLst/>
          </a:prstGeom>
        </p:spPr>
        <p:txBody>
          <a:bodyPr wrap="square">
            <a:spAutoFit/>
          </a:bodyPr>
          <a:lstStyle/>
          <a:p>
            <a:pPr algn="ctr"/>
            <a:r>
              <a:rPr lang="en-US" b="1" dirty="0" smtClean="0">
                <a:solidFill>
                  <a:srgbClr val="0070C0"/>
                </a:solidFill>
                <a:latin typeface="Rockwell" panose="02060603020205020403" pitchFamily="18" charset="0"/>
                <a:hlinkClick r:id="rId2"/>
              </a:rPr>
              <a:t>https://www.youtube.com/watch?v=we-logs7cuc</a:t>
            </a:r>
            <a:r>
              <a:rPr lang="en-US" b="1" dirty="0" smtClean="0">
                <a:solidFill>
                  <a:srgbClr val="0070C0"/>
                </a:solidFill>
                <a:latin typeface="Rockwell" panose="02060603020205020403" pitchFamily="18" charset="0"/>
              </a:rPr>
              <a:t> </a:t>
            </a:r>
            <a:endParaRPr lang="en-US" b="1" dirty="0">
              <a:solidFill>
                <a:srgbClr val="0070C0"/>
              </a:solidFill>
              <a:latin typeface="Rockwell" panose="02060603020205020403" pitchFamily="18" charset="0"/>
            </a:endParaRPr>
          </a:p>
        </p:txBody>
      </p:sp>
    </p:spTree>
    <p:extLst>
      <p:ext uri="{BB962C8B-B14F-4D97-AF65-F5344CB8AC3E}">
        <p14:creationId xmlns:p14="http://schemas.microsoft.com/office/powerpoint/2010/main" val="41456472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p:cNvCxnSpPr/>
          <p:nvPr/>
        </p:nvCxnSpPr>
        <p:spPr>
          <a:xfrm>
            <a:off x="7338464" y="3493618"/>
            <a:ext cx="0" cy="591371"/>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4009038" y="3439886"/>
            <a:ext cx="0" cy="645103"/>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09073" y="178617"/>
            <a:ext cx="8563429" cy="668791"/>
          </a:xfrm>
        </p:spPr>
        <p:txBody>
          <a:bodyPr>
            <a:normAutofit/>
          </a:bodyPr>
          <a:lstStyle/>
          <a:p>
            <a:pPr algn="l"/>
            <a:r>
              <a:rPr lang="en-US" sz="2800" dirty="0" smtClean="0">
                <a:solidFill>
                  <a:srgbClr val="9A2976"/>
                </a:solidFill>
                <a:latin typeface="Rockwell" panose="02060603020205020403" pitchFamily="18" charset="0"/>
              </a:rPr>
              <a:t>Previous Internships at Booz Allen </a:t>
            </a:r>
            <a:endParaRPr lang="en-US" sz="2800" dirty="0">
              <a:solidFill>
                <a:srgbClr val="9A2976"/>
              </a:solidFill>
              <a:latin typeface="Rockwell" panose="02060603020205020403" pitchFamily="18" charset="0"/>
            </a:endParaRPr>
          </a:p>
        </p:txBody>
      </p:sp>
      <p:cxnSp>
        <p:nvCxnSpPr>
          <p:cNvPr id="6" name="Straight Connector 5"/>
          <p:cNvCxnSpPr/>
          <p:nvPr/>
        </p:nvCxnSpPr>
        <p:spPr>
          <a:xfrm>
            <a:off x="304800" y="3439886"/>
            <a:ext cx="8258629" cy="14514"/>
          </a:xfrm>
          <a:prstGeom prst="line">
            <a:avLst/>
          </a:prstGeom>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65315" y="3561769"/>
            <a:ext cx="1045029" cy="523220"/>
          </a:xfrm>
          <a:prstGeom prst="rect">
            <a:avLst/>
          </a:prstGeom>
          <a:noFill/>
        </p:spPr>
        <p:txBody>
          <a:bodyPr wrap="square" rtlCol="0">
            <a:spAutoFit/>
          </a:bodyPr>
          <a:lstStyle/>
          <a:p>
            <a:pPr algn="ctr" defTabSz="457200"/>
            <a:r>
              <a:rPr lang="en-US" sz="1400" b="1" dirty="0">
                <a:solidFill>
                  <a:srgbClr val="9A2976"/>
                </a:solidFill>
                <a:latin typeface="Rockwell" panose="02060603020205020403" pitchFamily="18" charset="0"/>
              </a:rPr>
              <a:t>Summer </a:t>
            </a:r>
          </a:p>
          <a:p>
            <a:pPr algn="ctr" defTabSz="457200"/>
            <a:r>
              <a:rPr lang="en-US" sz="1400" b="1" dirty="0">
                <a:solidFill>
                  <a:srgbClr val="9A2976"/>
                </a:solidFill>
                <a:latin typeface="Rockwell" panose="02060603020205020403" pitchFamily="18" charset="0"/>
              </a:rPr>
              <a:t>2013</a:t>
            </a:r>
          </a:p>
        </p:txBody>
      </p:sp>
      <p:cxnSp>
        <p:nvCxnSpPr>
          <p:cNvPr id="9" name="Straight Connector 8"/>
          <p:cNvCxnSpPr/>
          <p:nvPr/>
        </p:nvCxnSpPr>
        <p:spPr>
          <a:xfrm>
            <a:off x="304800" y="3265714"/>
            <a:ext cx="0" cy="296055"/>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979714" y="3454400"/>
            <a:ext cx="0" cy="655745"/>
          </a:xfrm>
          <a:prstGeom prst="line">
            <a:avLst/>
          </a:prstGeom>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21770" y="4025786"/>
            <a:ext cx="1885790" cy="1597285"/>
          </a:xfrm>
          <a:prstGeom prst="ellipse">
            <a:avLst/>
          </a:prstGeom>
          <a:solidFill>
            <a:srgbClr val="9A29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400" dirty="0">
                <a:solidFill>
                  <a:prstClr val="white"/>
                </a:solidFill>
                <a:latin typeface="Rockwell" panose="02060603020205020403" pitchFamily="18" charset="0"/>
              </a:rPr>
              <a:t>VA Workforce Planning Certification Program</a:t>
            </a:r>
          </a:p>
        </p:txBody>
      </p:sp>
      <p:sp>
        <p:nvSpPr>
          <p:cNvPr id="13" name="Oval 12"/>
          <p:cNvSpPr/>
          <p:nvPr/>
        </p:nvSpPr>
        <p:spPr>
          <a:xfrm>
            <a:off x="457199" y="1030886"/>
            <a:ext cx="1885790" cy="1597285"/>
          </a:xfrm>
          <a:prstGeom prst="ellipse">
            <a:avLst/>
          </a:prstGeom>
          <a:solidFill>
            <a:srgbClr val="9A29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400" dirty="0">
                <a:solidFill>
                  <a:prstClr val="white"/>
                </a:solidFill>
                <a:latin typeface="Rockwell" panose="02060603020205020403" pitchFamily="18" charset="0"/>
              </a:rPr>
              <a:t>Phase 1: LD database &amp; catalog</a:t>
            </a:r>
          </a:p>
        </p:txBody>
      </p:sp>
      <p:cxnSp>
        <p:nvCxnSpPr>
          <p:cNvPr id="14" name="Straight Connector 13"/>
          <p:cNvCxnSpPr/>
          <p:nvPr/>
        </p:nvCxnSpPr>
        <p:spPr>
          <a:xfrm>
            <a:off x="1407888" y="2615455"/>
            <a:ext cx="0" cy="798286"/>
          </a:xfrm>
          <a:prstGeom prst="line">
            <a:avLst/>
          </a:prstGeom>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529113" y="2770447"/>
            <a:ext cx="1045029" cy="523220"/>
          </a:xfrm>
          <a:prstGeom prst="rect">
            <a:avLst/>
          </a:prstGeom>
          <a:noFill/>
        </p:spPr>
        <p:txBody>
          <a:bodyPr wrap="square" rtlCol="0">
            <a:spAutoFit/>
          </a:bodyPr>
          <a:lstStyle/>
          <a:p>
            <a:pPr algn="ctr" defTabSz="457200"/>
            <a:r>
              <a:rPr lang="en-US" sz="1400" b="1" dirty="0">
                <a:solidFill>
                  <a:srgbClr val="0070C0"/>
                </a:solidFill>
                <a:latin typeface="Rockwell" panose="02060603020205020403" pitchFamily="18" charset="0"/>
              </a:rPr>
              <a:t>Summer </a:t>
            </a:r>
          </a:p>
          <a:p>
            <a:pPr algn="ctr" defTabSz="457200"/>
            <a:r>
              <a:rPr lang="en-US" sz="1400" b="1" dirty="0">
                <a:solidFill>
                  <a:srgbClr val="0070C0"/>
                </a:solidFill>
                <a:latin typeface="Rockwell" panose="02060603020205020403" pitchFamily="18" charset="0"/>
              </a:rPr>
              <a:t>2014</a:t>
            </a:r>
          </a:p>
        </p:txBody>
      </p:sp>
      <p:cxnSp>
        <p:nvCxnSpPr>
          <p:cNvPr id="16" name="Straight Connector 15"/>
          <p:cNvCxnSpPr/>
          <p:nvPr/>
        </p:nvCxnSpPr>
        <p:spPr>
          <a:xfrm>
            <a:off x="3051628" y="3306372"/>
            <a:ext cx="0" cy="296055"/>
          </a:xfrm>
          <a:prstGeom prst="line">
            <a:avLst/>
          </a:prstGeom>
        </p:spPr>
        <p:style>
          <a:lnRef idx="2">
            <a:schemeClr val="accent1"/>
          </a:lnRef>
          <a:fillRef idx="0">
            <a:schemeClr val="accent1"/>
          </a:fillRef>
          <a:effectRef idx="1">
            <a:schemeClr val="accent1"/>
          </a:effectRef>
          <a:fontRef idx="minor">
            <a:schemeClr val="tx1"/>
          </a:fontRef>
        </p:style>
      </p:cxnSp>
      <p:sp>
        <p:nvSpPr>
          <p:cNvPr id="17" name="Oval 16"/>
          <p:cNvSpPr/>
          <p:nvPr/>
        </p:nvSpPr>
        <p:spPr>
          <a:xfrm>
            <a:off x="3066143" y="4011272"/>
            <a:ext cx="1885790" cy="1597285"/>
          </a:xfrm>
          <a:prstGeom prst="ellips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400" dirty="0">
                <a:solidFill>
                  <a:prstClr val="white"/>
                </a:solidFill>
                <a:latin typeface="Rockwell" panose="02060603020205020403" pitchFamily="18" charset="0"/>
              </a:rPr>
              <a:t>SIG Games: VA Appt Scheduling System</a:t>
            </a:r>
          </a:p>
        </p:txBody>
      </p:sp>
      <p:sp>
        <p:nvSpPr>
          <p:cNvPr id="19" name="Oval 18"/>
          <p:cNvSpPr/>
          <p:nvPr/>
        </p:nvSpPr>
        <p:spPr>
          <a:xfrm>
            <a:off x="4772373" y="992023"/>
            <a:ext cx="1885790" cy="1597285"/>
          </a:xfrm>
          <a:prstGeom prst="ellips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400" dirty="0" smtClean="0">
                <a:solidFill>
                  <a:prstClr val="white"/>
                </a:solidFill>
                <a:latin typeface="Rockwell" panose="02060603020205020403" pitchFamily="18" charset="0"/>
              </a:rPr>
              <a:t>The Big Idea Event: </a:t>
            </a:r>
            <a:r>
              <a:rPr lang="en-US" sz="1400" dirty="0">
                <a:solidFill>
                  <a:prstClr val="white"/>
                </a:solidFill>
                <a:latin typeface="Rockwell" panose="02060603020205020403" pitchFamily="18" charset="0"/>
              </a:rPr>
              <a:t>I.C.E</a:t>
            </a:r>
          </a:p>
        </p:txBody>
      </p:sp>
      <p:cxnSp>
        <p:nvCxnSpPr>
          <p:cNvPr id="20" name="Straight Connector 19"/>
          <p:cNvCxnSpPr/>
          <p:nvPr/>
        </p:nvCxnSpPr>
        <p:spPr>
          <a:xfrm flipH="1">
            <a:off x="5696592" y="2602381"/>
            <a:ext cx="18676" cy="828819"/>
          </a:xfrm>
          <a:prstGeom prst="line">
            <a:avLst/>
          </a:prstGeom>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5756940" y="3602427"/>
            <a:ext cx="1045029" cy="523220"/>
          </a:xfrm>
          <a:prstGeom prst="rect">
            <a:avLst/>
          </a:prstGeom>
          <a:noFill/>
        </p:spPr>
        <p:txBody>
          <a:bodyPr wrap="square" rtlCol="0">
            <a:spAutoFit/>
          </a:bodyPr>
          <a:lstStyle/>
          <a:p>
            <a:pPr algn="ctr" defTabSz="457200"/>
            <a:r>
              <a:rPr lang="en-US" sz="1400" b="1" dirty="0">
                <a:solidFill>
                  <a:schemeClr val="tx2">
                    <a:lumMod val="75000"/>
                    <a:lumOff val="25000"/>
                  </a:schemeClr>
                </a:solidFill>
                <a:latin typeface="Rockwell" panose="02060603020205020403" pitchFamily="18" charset="0"/>
              </a:rPr>
              <a:t>Spring </a:t>
            </a:r>
          </a:p>
          <a:p>
            <a:pPr algn="ctr" defTabSz="457200"/>
            <a:r>
              <a:rPr lang="en-US" sz="1400" b="1" dirty="0">
                <a:solidFill>
                  <a:schemeClr val="tx2">
                    <a:lumMod val="75000"/>
                    <a:lumOff val="25000"/>
                  </a:schemeClr>
                </a:solidFill>
                <a:latin typeface="Rockwell" panose="02060603020205020403" pitchFamily="18" charset="0"/>
              </a:rPr>
              <a:t>2015</a:t>
            </a:r>
          </a:p>
        </p:txBody>
      </p:sp>
      <p:cxnSp>
        <p:nvCxnSpPr>
          <p:cNvPr id="23" name="Straight Connector 22"/>
          <p:cNvCxnSpPr/>
          <p:nvPr/>
        </p:nvCxnSpPr>
        <p:spPr>
          <a:xfrm>
            <a:off x="6279455" y="3306372"/>
            <a:ext cx="0" cy="296055"/>
          </a:xfrm>
          <a:prstGeom prst="line">
            <a:avLst/>
          </a:prstGeom>
        </p:spPr>
        <p:style>
          <a:lnRef idx="2">
            <a:schemeClr val="accent1"/>
          </a:lnRef>
          <a:fillRef idx="0">
            <a:schemeClr val="accent1"/>
          </a:fillRef>
          <a:effectRef idx="1">
            <a:schemeClr val="accent1"/>
          </a:effectRef>
          <a:fontRef idx="minor">
            <a:schemeClr val="tx1"/>
          </a:fontRef>
        </p:style>
      </p:cxnSp>
      <p:sp>
        <p:nvSpPr>
          <p:cNvPr id="24" name="Oval 23"/>
          <p:cNvSpPr/>
          <p:nvPr/>
        </p:nvSpPr>
        <p:spPr>
          <a:xfrm>
            <a:off x="6395569" y="3997334"/>
            <a:ext cx="1962820" cy="1597285"/>
          </a:xfrm>
          <a:prstGeom prst="ellipse">
            <a:avLst/>
          </a:prstGeom>
          <a:solidFill>
            <a:schemeClr val="tx2">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400" dirty="0" smtClean="0">
                <a:solidFill>
                  <a:prstClr val="white"/>
                </a:solidFill>
                <a:latin typeface="Rockwell" panose="02060603020205020403" pitchFamily="18" charset="0"/>
              </a:rPr>
              <a:t>The Big Idea Event </a:t>
            </a:r>
            <a:r>
              <a:rPr lang="en-US" sz="1400" dirty="0">
                <a:solidFill>
                  <a:prstClr val="white"/>
                </a:solidFill>
                <a:latin typeface="Rockwell" panose="02060603020205020403" pitchFamily="18" charset="0"/>
              </a:rPr>
              <a:t>Phase 2:</a:t>
            </a:r>
          </a:p>
          <a:p>
            <a:pPr algn="ctr" defTabSz="457200"/>
            <a:r>
              <a:rPr lang="en-US" sz="1400" dirty="0">
                <a:solidFill>
                  <a:prstClr val="white"/>
                </a:solidFill>
                <a:latin typeface="Rockwell" panose="02060603020205020403" pitchFamily="18" charset="0"/>
              </a:rPr>
              <a:t>CrowdStarter</a:t>
            </a:r>
          </a:p>
        </p:txBody>
      </p:sp>
      <p:sp>
        <p:nvSpPr>
          <p:cNvPr id="26" name="TextBox 25"/>
          <p:cNvSpPr txBox="1"/>
          <p:nvPr/>
        </p:nvSpPr>
        <p:spPr>
          <a:xfrm>
            <a:off x="0" y="5759775"/>
            <a:ext cx="3076495" cy="738664"/>
          </a:xfrm>
          <a:prstGeom prst="rect">
            <a:avLst/>
          </a:prstGeom>
          <a:noFill/>
        </p:spPr>
        <p:txBody>
          <a:bodyPr wrap="square" rtlCol="0">
            <a:spAutoFit/>
          </a:bodyPr>
          <a:lstStyle/>
          <a:p>
            <a:pPr marL="285750" indent="-285750" defTabSz="457200">
              <a:buFont typeface="Arial" panose="020B0604020202020204" pitchFamily="34" charset="0"/>
              <a:buChar char="•"/>
            </a:pPr>
            <a:r>
              <a:rPr lang="en-US" sz="1400" dirty="0">
                <a:solidFill>
                  <a:prstClr val="black"/>
                </a:solidFill>
                <a:latin typeface="Franklin Gothic Medium"/>
              </a:rPr>
              <a:t>ILT course materials</a:t>
            </a:r>
          </a:p>
          <a:p>
            <a:pPr marL="285750" indent="-285750" defTabSz="457200">
              <a:buFont typeface="Arial" panose="020B0604020202020204" pitchFamily="34" charset="0"/>
              <a:buChar char="•"/>
            </a:pPr>
            <a:r>
              <a:rPr lang="en-US" sz="1400" dirty="0">
                <a:solidFill>
                  <a:prstClr val="black"/>
                </a:solidFill>
                <a:latin typeface="Franklin Gothic Medium"/>
              </a:rPr>
              <a:t>Analytical reports</a:t>
            </a:r>
          </a:p>
          <a:p>
            <a:pPr marL="285750" indent="-285750" defTabSz="457200">
              <a:buFont typeface="Arial" panose="020B0604020202020204" pitchFamily="34" charset="0"/>
              <a:buChar char="•"/>
            </a:pPr>
            <a:r>
              <a:rPr lang="en-US" sz="1400" dirty="0">
                <a:solidFill>
                  <a:prstClr val="black"/>
                </a:solidFill>
                <a:latin typeface="Franklin Gothic Medium"/>
              </a:rPr>
              <a:t>Focus Groups</a:t>
            </a:r>
          </a:p>
        </p:txBody>
      </p:sp>
      <p:sp>
        <p:nvSpPr>
          <p:cNvPr id="27" name="TextBox 26"/>
          <p:cNvSpPr txBox="1"/>
          <p:nvPr/>
        </p:nvSpPr>
        <p:spPr>
          <a:xfrm>
            <a:off x="2318869" y="938301"/>
            <a:ext cx="2453503" cy="1815882"/>
          </a:xfrm>
          <a:prstGeom prst="rect">
            <a:avLst/>
          </a:prstGeom>
          <a:noFill/>
        </p:spPr>
        <p:txBody>
          <a:bodyPr wrap="square" rtlCol="0">
            <a:spAutoFit/>
          </a:bodyPr>
          <a:lstStyle/>
          <a:p>
            <a:pPr marL="285750" indent="-285750" defTabSz="457200">
              <a:buFont typeface="Arial" panose="020B0604020202020204" pitchFamily="34" charset="0"/>
              <a:buChar char="•"/>
            </a:pPr>
            <a:r>
              <a:rPr lang="en-US" sz="1400" dirty="0">
                <a:solidFill>
                  <a:prstClr val="black"/>
                </a:solidFill>
                <a:latin typeface="Franklin Gothic Medium"/>
              </a:rPr>
              <a:t>Internal audit of BAH’s LD programs, courses, workshops</a:t>
            </a:r>
          </a:p>
          <a:p>
            <a:pPr marL="285750" indent="-285750" defTabSz="457200">
              <a:buFont typeface="Arial" panose="020B0604020202020204" pitchFamily="34" charset="0"/>
              <a:buChar char="•"/>
            </a:pPr>
            <a:endParaRPr lang="en-US" sz="1400" dirty="0">
              <a:solidFill>
                <a:prstClr val="black"/>
              </a:solidFill>
              <a:latin typeface="Franklin Gothic Medium"/>
            </a:endParaRPr>
          </a:p>
          <a:p>
            <a:pPr marL="285750" indent="-285750" defTabSz="457200">
              <a:buFont typeface="Arial" panose="020B0604020202020204" pitchFamily="34" charset="0"/>
              <a:buChar char="•"/>
            </a:pPr>
            <a:r>
              <a:rPr lang="en-US" sz="1400" dirty="0">
                <a:solidFill>
                  <a:prstClr val="black"/>
                </a:solidFill>
                <a:latin typeface="Franklin Gothic Medium"/>
              </a:rPr>
              <a:t>Provided employees with IC to use for future + Marketing tool to promote BAH capabilities</a:t>
            </a:r>
          </a:p>
        </p:txBody>
      </p:sp>
      <p:sp>
        <p:nvSpPr>
          <p:cNvPr id="28" name="TextBox 27"/>
          <p:cNvSpPr txBox="1"/>
          <p:nvPr/>
        </p:nvSpPr>
        <p:spPr>
          <a:xfrm>
            <a:off x="2084187" y="5539291"/>
            <a:ext cx="3849702" cy="1384995"/>
          </a:xfrm>
          <a:prstGeom prst="rect">
            <a:avLst/>
          </a:prstGeom>
          <a:noFill/>
        </p:spPr>
        <p:txBody>
          <a:bodyPr wrap="square" rtlCol="0">
            <a:spAutoFit/>
          </a:bodyPr>
          <a:lstStyle/>
          <a:p>
            <a:pPr marL="285750" indent="-285750" defTabSz="457200">
              <a:buFont typeface="Arial" panose="020B0604020202020204" pitchFamily="34" charset="0"/>
              <a:buChar char="•"/>
            </a:pPr>
            <a:r>
              <a:rPr lang="en-US" sz="1400" dirty="0">
                <a:solidFill>
                  <a:prstClr val="black"/>
                </a:solidFill>
                <a:latin typeface="Franklin Gothic Medium"/>
              </a:rPr>
              <a:t>Developed IT &amp; Management solutions to address inefficient apt scheduling practices</a:t>
            </a:r>
          </a:p>
          <a:p>
            <a:pPr marL="285750" indent="-285750" defTabSz="457200">
              <a:buFont typeface="Arial" panose="020B0604020202020204" pitchFamily="34" charset="0"/>
              <a:buChar char="•"/>
            </a:pPr>
            <a:endParaRPr lang="en-US" sz="1400" dirty="0">
              <a:solidFill>
                <a:prstClr val="black"/>
              </a:solidFill>
              <a:latin typeface="Franklin Gothic Medium"/>
            </a:endParaRPr>
          </a:p>
          <a:p>
            <a:pPr marL="285750" indent="-285750" defTabSz="457200">
              <a:buFont typeface="Arial" panose="020B0604020202020204" pitchFamily="34" charset="0"/>
              <a:buChar char="•"/>
            </a:pPr>
            <a:r>
              <a:rPr lang="en-US" sz="1400" dirty="0">
                <a:solidFill>
                  <a:prstClr val="black"/>
                </a:solidFill>
                <a:latin typeface="Franklin Gothic Medium"/>
              </a:rPr>
              <a:t>Created Org Staffing Charts, Labor Pyramids, Process Maps, Infographics, Cost Analysis Chart</a:t>
            </a:r>
          </a:p>
        </p:txBody>
      </p:sp>
      <p:sp>
        <p:nvSpPr>
          <p:cNvPr id="32" name="TextBox 31"/>
          <p:cNvSpPr txBox="1"/>
          <p:nvPr/>
        </p:nvSpPr>
        <p:spPr>
          <a:xfrm>
            <a:off x="6587674" y="1023249"/>
            <a:ext cx="2499873" cy="954107"/>
          </a:xfrm>
          <a:prstGeom prst="rect">
            <a:avLst/>
          </a:prstGeom>
          <a:noFill/>
        </p:spPr>
        <p:txBody>
          <a:bodyPr wrap="square" rtlCol="0">
            <a:spAutoFit/>
          </a:bodyPr>
          <a:lstStyle/>
          <a:p>
            <a:pPr marL="285750" indent="-285750" defTabSz="457200">
              <a:buFont typeface="Arial" panose="020B0604020202020204" pitchFamily="34" charset="0"/>
              <a:buChar char="•"/>
            </a:pPr>
            <a:r>
              <a:rPr lang="en-US" sz="1400" dirty="0">
                <a:solidFill>
                  <a:prstClr val="black"/>
                </a:solidFill>
                <a:latin typeface="Franklin Gothic Medium"/>
              </a:rPr>
              <a:t>Individually led initiative to improve searchability, accessibility, &amp; org of BAH’s IC</a:t>
            </a:r>
          </a:p>
        </p:txBody>
      </p:sp>
      <p:sp>
        <p:nvSpPr>
          <p:cNvPr id="33" name="TextBox 32"/>
          <p:cNvSpPr txBox="1"/>
          <p:nvPr/>
        </p:nvSpPr>
        <p:spPr>
          <a:xfrm>
            <a:off x="5841572" y="5585422"/>
            <a:ext cx="3418379" cy="1169551"/>
          </a:xfrm>
          <a:prstGeom prst="rect">
            <a:avLst/>
          </a:prstGeom>
          <a:noFill/>
        </p:spPr>
        <p:txBody>
          <a:bodyPr wrap="square" rtlCol="0">
            <a:spAutoFit/>
          </a:bodyPr>
          <a:lstStyle/>
          <a:p>
            <a:pPr marL="285750" indent="-285750" defTabSz="457200">
              <a:buFont typeface="Arial" panose="020B0604020202020204" pitchFamily="34" charset="0"/>
              <a:buChar char="•"/>
            </a:pPr>
            <a:r>
              <a:rPr lang="en-US" sz="1400" dirty="0">
                <a:solidFill>
                  <a:prstClr val="black"/>
                </a:solidFill>
                <a:latin typeface="Franklin Gothic Medium"/>
              </a:rPr>
              <a:t>Internal idea-generation site designed to bring ideas to fruition</a:t>
            </a:r>
          </a:p>
          <a:p>
            <a:pPr marL="285750" indent="-285750" defTabSz="457200">
              <a:buFont typeface="Arial" panose="020B0604020202020204" pitchFamily="34" charset="0"/>
              <a:buChar char="•"/>
            </a:pPr>
            <a:endParaRPr lang="en-US" sz="1400" dirty="0">
              <a:solidFill>
                <a:prstClr val="black"/>
              </a:solidFill>
              <a:latin typeface="Franklin Gothic Medium"/>
            </a:endParaRPr>
          </a:p>
          <a:p>
            <a:pPr marL="285750" indent="-285750" defTabSz="457200">
              <a:buFont typeface="Arial" panose="020B0604020202020204" pitchFamily="34" charset="0"/>
              <a:buChar char="•"/>
            </a:pPr>
            <a:r>
              <a:rPr lang="en-US" sz="1400" dirty="0">
                <a:solidFill>
                  <a:prstClr val="black"/>
                </a:solidFill>
                <a:latin typeface="Franklin Gothic Medium"/>
              </a:rPr>
              <a:t>Worked with 3</a:t>
            </a:r>
            <a:r>
              <a:rPr lang="en-US" sz="1400" baseline="30000" dirty="0">
                <a:solidFill>
                  <a:prstClr val="black"/>
                </a:solidFill>
                <a:latin typeface="Franklin Gothic Medium"/>
              </a:rPr>
              <a:t>rd</a:t>
            </a:r>
            <a:r>
              <a:rPr lang="en-US" sz="1400" dirty="0">
                <a:solidFill>
                  <a:prstClr val="black"/>
                </a:solidFill>
                <a:latin typeface="Franklin Gothic Medium"/>
              </a:rPr>
              <a:t> party vendor to create clickable prototype</a:t>
            </a:r>
          </a:p>
        </p:txBody>
      </p:sp>
      <p:cxnSp>
        <p:nvCxnSpPr>
          <p:cNvPr id="29" name="Straight Connector 28"/>
          <p:cNvCxnSpPr/>
          <p:nvPr/>
        </p:nvCxnSpPr>
        <p:spPr>
          <a:xfrm>
            <a:off x="8551397" y="3323007"/>
            <a:ext cx="0" cy="296055"/>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48949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30407"/>
            <a:ext cx="9143999" cy="1495408"/>
          </a:xfrm>
        </p:spPr>
        <p:txBody>
          <a:bodyPr>
            <a:noAutofit/>
          </a:bodyPr>
          <a:lstStyle/>
          <a:p>
            <a:pPr>
              <a:lnSpc>
                <a:spcPts val="5000"/>
              </a:lnSpc>
            </a:pPr>
            <a:r>
              <a:rPr lang="en-US" sz="4800" dirty="0" smtClean="0">
                <a:solidFill>
                  <a:srgbClr val="9A2976"/>
                </a:solidFill>
                <a:latin typeface="Rockwell" panose="02060603020205020403" pitchFamily="18" charset="0"/>
              </a:rPr>
              <a:t>Q </a:t>
            </a:r>
            <a:r>
              <a:rPr lang="en-US" sz="4800" dirty="0" smtClean="0">
                <a:solidFill>
                  <a:srgbClr val="0070C0"/>
                </a:solidFill>
                <a:latin typeface="Rockwell" panose="02060603020205020403" pitchFamily="18" charset="0"/>
              </a:rPr>
              <a:t>&amp;</a:t>
            </a:r>
            <a:r>
              <a:rPr lang="en-US" sz="4800" dirty="0" smtClean="0">
                <a:solidFill>
                  <a:srgbClr val="9A2976"/>
                </a:solidFill>
                <a:latin typeface="Rockwell" panose="02060603020205020403" pitchFamily="18" charset="0"/>
              </a:rPr>
              <a:t> A</a:t>
            </a:r>
            <a:endParaRPr lang="en-US" sz="4800" dirty="0">
              <a:solidFill>
                <a:srgbClr val="0070C0"/>
              </a:solidFill>
              <a:latin typeface="Rockwell" panose="02060603020205020403" pitchFamily="18" charset="0"/>
            </a:endParaRPr>
          </a:p>
        </p:txBody>
      </p:sp>
    </p:spTree>
    <p:extLst>
      <p:ext uri="{BB962C8B-B14F-4D97-AF65-F5344CB8AC3E}">
        <p14:creationId xmlns:p14="http://schemas.microsoft.com/office/powerpoint/2010/main" val="92660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09073" y="178617"/>
            <a:ext cx="8563429" cy="668791"/>
          </a:xfrm>
        </p:spPr>
        <p:txBody>
          <a:bodyPr>
            <a:normAutofit/>
          </a:bodyPr>
          <a:lstStyle/>
          <a:p>
            <a:pPr algn="l"/>
            <a:r>
              <a:rPr lang="en-US" sz="2800" dirty="0" smtClean="0">
                <a:solidFill>
                  <a:srgbClr val="9A2976"/>
                </a:solidFill>
                <a:latin typeface="Rockwell" panose="02060603020205020403" pitchFamily="18" charset="0"/>
              </a:rPr>
              <a:t>Prior Questions</a:t>
            </a:r>
            <a:endParaRPr lang="en-US" sz="2800" dirty="0">
              <a:solidFill>
                <a:srgbClr val="9A2976"/>
              </a:solidFill>
              <a:latin typeface="Rockwell" panose="02060603020205020403" pitchFamily="18" charset="0"/>
            </a:endParaRPr>
          </a:p>
        </p:txBody>
      </p:sp>
      <p:sp>
        <p:nvSpPr>
          <p:cNvPr id="4" name="TextBox 3"/>
          <p:cNvSpPr txBox="1"/>
          <p:nvPr/>
        </p:nvSpPr>
        <p:spPr>
          <a:xfrm>
            <a:off x="409072" y="953037"/>
            <a:ext cx="8563429" cy="4801314"/>
          </a:xfrm>
          <a:prstGeom prst="rect">
            <a:avLst/>
          </a:prstGeom>
          <a:noFill/>
        </p:spPr>
        <p:txBody>
          <a:bodyPr wrap="square" rtlCol="0">
            <a:spAutoFit/>
          </a:bodyPr>
          <a:lstStyle/>
          <a:p>
            <a:pPr marL="342900" indent="-342900">
              <a:buFont typeface="+mj-lt"/>
              <a:buAutoNum type="arabicPeriod"/>
            </a:pPr>
            <a:r>
              <a:rPr lang="en-US" dirty="0" smtClean="0">
                <a:latin typeface="+mj-lt"/>
              </a:rPr>
              <a:t>How many internship positions are open?</a:t>
            </a:r>
          </a:p>
          <a:p>
            <a:pPr marL="342900" indent="-342900">
              <a:buFont typeface="+mj-lt"/>
              <a:buAutoNum type="arabicPeriod"/>
            </a:pPr>
            <a:endParaRPr lang="en-US" dirty="0">
              <a:latin typeface="+mj-lt"/>
            </a:endParaRPr>
          </a:p>
          <a:p>
            <a:pPr marL="342900" indent="-342900">
              <a:buFont typeface="+mj-lt"/>
              <a:buAutoNum type="arabicPeriod"/>
            </a:pPr>
            <a:r>
              <a:rPr lang="en-US" dirty="0" smtClean="0">
                <a:latin typeface="+mj-lt"/>
              </a:rPr>
              <a:t>Are internships full-time or part-time?</a:t>
            </a:r>
          </a:p>
          <a:p>
            <a:pPr marL="342900" indent="-342900">
              <a:buFont typeface="+mj-lt"/>
              <a:buAutoNum type="arabicPeriod"/>
            </a:pPr>
            <a:endParaRPr lang="en-US" dirty="0">
              <a:latin typeface="+mj-lt"/>
            </a:endParaRPr>
          </a:p>
          <a:p>
            <a:pPr marL="342900" indent="-342900">
              <a:buFont typeface="+mj-lt"/>
              <a:buAutoNum type="arabicPeriod"/>
            </a:pPr>
            <a:r>
              <a:rPr lang="en-US" dirty="0" smtClean="0">
                <a:latin typeface="+mj-lt"/>
              </a:rPr>
              <a:t>Where are internships located? Mostly in the D.C. area?</a:t>
            </a:r>
          </a:p>
          <a:p>
            <a:pPr marL="342900" indent="-342900">
              <a:buFont typeface="+mj-lt"/>
              <a:buAutoNum type="arabicPeriod"/>
            </a:pPr>
            <a:endParaRPr lang="en-US" dirty="0">
              <a:latin typeface="+mj-lt"/>
            </a:endParaRPr>
          </a:p>
          <a:p>
            <a:pPr marL="342900" indent="-342900">
              <a:buFont typeface="+mj-lt"/>
              <a:buAutoNum type="arabicPeriod"/>
            </a:pPr>
            <a:r>
              <a:rPr lang="en-US" dirty="0" smtClean="0">
                <a:latin typeface="+mj-lt"/>
              </a:rPr>
              <a:t>What kind of work will be completed? Will it be a majority of individual work or will teamwork and collaboration be emphasized?</a:t>
            </a:r>
          </a:p>
          <a:p>
            <a:pPr marL="342900" indent="-342900">
              <a:buFont typeface="+mj-lt"/>
              <a:buAutoNum type="arabicPeriod"/>
            </a:pPr>
            <a:endParaRPr lang="en-US" dirty="0">
              <a:latin typeface="+mj-lt"/>
            </a:endParaRPr>
          </a:p>
          <a:p>
            <a:pPr marL="342900" indent="-342900">
              <a:buFont typeface="+mj-lt"/>
              <a:buAutoNum type="arabicPeriod"/>
            </a:pPr>
            <a:r>
              <a:rPr lang="en-US" dirty="0" smtClean="0">
                <a:latin typeface="+mj-lt"/>
              </a:rPr>
              <a:t>Will the work completed by interns be meaningful to Booz Allen?</a:t>
            </a:r>
          </a:p>
          <a:p>
            <a:pPr marL="342900" indent="-342900">
              <a:buFont typeface="+mj-lt"/>
              <a:buAutoNum type="arabicPeriod"/>
            </a:pPr>
            <a:endParaRPr lang="en-US" dirty="0">
              <a:latin typeface="+mj-lt"/>
            </a:endParaRPr>
          </a:p>
          <a:p>
            <a:pPr marL="342900" indent="-342900">
              <a:buFont typeface="+mj-lt"/>
              <a:buAutoNum type="arabicPeriod"/>
            </a:pPr>
            <a:r>
              <a:rPr lang="en-US" dirty="0" smtClean="0">
                <a:latin typeface="+mj-lt"/>
              </a:rPr>
              <a:t>What kind of mentoring will interns be receiving?</a:t>
            </a:r>
          </a:p>
          <a:p>
            <a:pPr marL="342900" indent="-342900">
              <a:buFont typeface="+mj-lt"/>
              <a:buAutoNum type="arabicPeriod"/>
            </a:pPr>
            <a:endParaRPr lang="en-US" dirty="0">
              <a:latin typeface="+mj-lt"/>
            </a:endParaRPr>
          </a:p>
          <a:p>
            <a:pPr marL="342900" indent="-342900">
              <a:buFont typeface="+mj-lt"/>
              <a:buAutoNum type="arabicPeriod"/>
            </a:pPr>
            <a:r>
              <a:rPr lang="en-US" dirty="0" smtClean="0">
                <a:latin typeface="+mj-lt"/>
              </a:rPr>
              <a:t>Will interns be partnered with higher level Consultants throughout the program?</a:t>
            </a:r>
          </a:p>
          <a:p>
            <a:pPr marL="342900" indent="-342900">
              <a:buFont typeface="+mj-lt"/>
              <a:buAutoNum type="arabicPeriod"/>
            </a:pPr>
            <a:endParaRPr lang="en-US" dirty="0">
              <a:latin typeface="+mj-lt"/>
            </a:endParaRPr>
          </a:p>
          <a:p>
            <a:pPr marL="342900" indent="-342900">
              <a:buFont typeface="+mj-lt"/>
              <a:buAutoNum type="arabicPeriod"/>
            </a:pPr>
            <a:r>
              <a:rPr lang="en-US" dirty="0" smtClean="0">
                <a:latin typeface="+mj-lt"/>
              </a:rPr>
              <a:t>What has your career path been like and what opportunities has Booz Allen provided you?</a:t>
            </a:r>
            <a:endParaRPr lang="en-US" dirty="0">
              <a:latin typeface="+mj-lt"/>
            </a:endParaRPr>
          </a:p>
        </p:txBody>
      </p:sp>
    </p:spTree>
    <p:extLst>
      <p:ext uri="{BB962C8B-B14F-4D97-AF65-F5344CB8AC3E}">
        <p14:creationId xmlns:p14="http://schemas.microsoft.com/office/powerpoint/2010/main" val="3208444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8941" y="847408"/>
            <a:ext cx="8753561" cy="3139321"/>
          </a:xfrm>
          <a:prstGeom prst="rect">
            <a:avLst/>
          </a:prstGeom>
          <a:noFill/>
        </p:spPr>
        <p:txBody>
          <a:bodyPr wrap="square" rtlCol="0">
            <a:spAutoFit/>
          </a:bodyPr>
          <a:lstStyle/>
          <a:p>
            <a:r>
              <a:rPr lang="en-US" dirty="0" smtClean="0">
                <a:latin typeface="+mj-lt"/>
                <a:hlinkClick r:id="rId2"/>
              </a:rPr>
              <a:t>Summer Games Internship Program:</a:t>
            </a:r>
            <a:r>
              <a:rPr lang="en-US" dirty="0" smtClean="0">
                <a:latin typeface="+mj-lt"/>
              </a:rPr>
              <a:t> </a:t>
            </a:r>
            <a:r>
              <a:rPr lang="en-US" dirty="0" smtClean="0"/>
              <a:t>http://www.boozallen.com/careers/find-your-job/graduating-students/strategic-innovation-games</a:t>
            </a:r>
          </a:p>
          <a:p>
            <a:endParaRPr lang="en-US" dirty="0"/>
          </a:p>
          <a:p>
            <a:r>
              <a:rPr lang="en-US" dirty="0" err="1" smtClean="0">
                <a:latin typeface="+mj-lt"/>
                <a:hlinkClick r:id="rId2"/>
              </a:rPr>
              <a:t>Firmwide</a:t>
            </a:r>
            <a:r>
              <a:rPr lang="en-US" dirty="0" smtClean="0">
                <a:latin typeface="+mj-lt"/>
                <a:hlinkClick r:id="rId2"/>
              </a:rPr>
              <a:t> Internships: </a:t>
            </a:r>
            <a:r>
              <a:rPr lang="en-US" dirty="0" smtClean="0">
                <a:latin typeface="+mj-lt"/>
              </a:rPr>
              <a:t> </a:t>
            </a:r>
            <a:r>
              <a:rPr lang="en-US" dirty="0" smtClean="0"/>
              <a:t>http://www.boozallen.com/careers/find-your-job/graduating-students/internships</a:t>
            </a:r>
            <a:endParaRPr lang="en-US" dirty="0"/>
          </a:p>
          <a:p>
            <a:endParaRPr lang="en-US" dirty="0" smtClean="0"/>
          </a:p>
          <a:p>
            <a:r>
              <a:rPr lang="en-US" dirty="0" smtClean="0">
                <a:latin typeface="+mj-lt"/>
                <a:hlinkClick r:id="rId3"/>
              </a:rPr>
              <a:t>Graduating Students &amp; Internship Job Postings: </a:t>
            </a:r>
            <a:r>
              <a:rPr lang="en-US" dirty="0" smtClean="0">
                <a:latin typeface="+mj-lt"/>
              </a:rPr>
              <a:t> </a:t>
            </a:r>
            <a:r>
              <a:rPr lang="en-US" dirty="0" smtClean="0"/>
              <a:t>http://www.jobs.net/jobs/booz-allen-hamilton/en-us/search/Graduating-Students-and-Internships/STKF81M6SDZSL4ZQ1135/</a:t>
            </a:r>
          </a:p>
          <a:p>
            <a:endParaRPr lang="en-US" dirty="0" smtClean="0"/>
          </a:p>
          <a:p>
            <a:r>
              <a:rPr lang="en-US" dirty="0" smtClean="0">
                <a:latin typeface="+mj-lt"/>
                <a:hlinkClick r:id="rId4"/>
              </a:rPr>
              <a:t>Booz Allen LinkedIn Student Hub: </a:t>
            </a:r>
            <a:r>
              <a:rPr lang="en-US" dirty="0" smtClean="0"/>
              <a:t>https://www.linkedin.com/groups/812409</a:t>
            </a:r>
            <a:endParaRPr lang="en-US" dirty="0"/>
          </a:p>
        </p:txBody>
      </p:sp>
      <p:sp>
        <p:nvSpPr>
          <p:cNvPr id="4" name="Title 1"/>
          <p:cNvSpPr>
            <a:spLocks noGrp="1"/>
          </p:cNvSpPr>
          <p:nvPr>
            <p:ph type="title"/>
          </p:nvPr>
        </p:nvSpPr>
        <p:spPr>
          <a:xfrm>
            <a:off x="409073" y="178617"/>
            <a:ext cx="8563429" cy="668791"/>
          </a:xfrm>
        </p:spPr>
        <p:txBody>
          <a:bodyPr>
            <a:normAutofit/>
          </a:bodyPr>
          <a:lstStyle/>
          <a:p>
            <a:pPr algn="l"/>
            <a:r>
              <a:rPr lang="en-US" sz="2800" dirty="0" smtClean="0">
                <a:solidFill>
                  <a:srgbClr val="9A2976"/>
                </a:solidFill>
                <a:latin typeface="Rockwell" panose="02060603020205020403" pitchFamily="18" charset="0"/>
              </a:rPr>
              <a:t>Helpful Links</a:t>
            </a:r>
            <a:endParaRPr lang="en-US" sz="2800" dirty="0">
              <a:solidFill>
                <a:srgbClr val="9A2976"/>
              </a:solidFill>
              <a:latin typeface="Rockwell" panose="02060603020205020403" pitchFamily="18" charset="0"/>
            </a:endParaRPr>
          </a:p>
        </p:txBody>
      </p:sp>
      <p:pic>
        <p:nvPicPr>
          <p:cNvPr id="1026" name="Picture 2" descr="https://pbs.twimg.com/profile_images/614583061448036352/CBpFkPaz.pn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20354" y="5022760"/>
            <a:ext cx="1609859" cy="1609859"/>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38658" y="5022760"/>
            <a:ext cx="1609344" cy="1609344"/>
          </a:xfrm>
          <a:prstGeom prst="rect">
            <a:avLst/>
          </a:prstGeom>
          <a:ln w="38100">
            <a:solidFill>
              <a:schemeClr val="tx1"/>
            </a:solidFill>
          </a:ln>
        </p:spPr>
      </p:pic>
      <p:pic>
        <p:nvPicPr>
          <p:cNvPr id="1028" name="Picture 4" descr="https://pbs.twimg.com/profile_images/666407537084796928/YBGgi9BO.pn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56448" y="5022760"/>
            <a:ext cx="1609343" cy="1609344"/>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523076" y="4216161"/>
            <a:ext cx="5440508" cy="646331"/>
          </a:xfrm>
          <a:prstGeom prst="rect">
            <a:avLst/>
          </a:prstGeom>
          <a:noFill/>
        </p:spPr>
        <p:txBody>
          <a:bodyPr wrap="square" rtlCol="0">
            <a:spAutoFit/>
          </a:bodyPr>
          <a:lstStyle/>
          <a:p>
            <a:pPr algn="ctr"/>
            <a:r>
              <a:rPr lang="en-US" dirty="0" smtClean="0">
                <a:solidFill>
                  <a:srgbClr val="9A2976"/>
                </a:solidFill>
                <a:latin typeface="+mj-lt"/>
              </a:rPr>
              <a:t>Connect with us on social media to follow all of our latest news and updates! </a:t>
            </a:r>
            <a:r>
              <a:rPr lang="en-US" dirty="0" smtClean="0">
                <a:solidFill>
                  <a:srgbClr val="0070C0"/>
                </a:solidFill>
                <a:latin typeface="+mj-lt"/>
              </a:rPr>
              <a:t>#</a:t>
            </a:r>
            <a:r>
              <a:rPr lang="en-US" dirty="0" err="1" smtClean="0">
                <a:solidFill>
                  <a:srgbClr val="0070C0"/>
                </a:solidFill>
                <a:latin typeface="+mj-lt"/>
              </a:rPr>
              <a:t>BoozAllenHamilton</a:t>
            </a:r>
            <a:endParaRPr lang="en-US" dirty="0">
              <a:solidFill>
                <a:srgbClr val="0070C0"/>
              </a:solidFill>
              <a:latin typeface="+mj-lt"/>
            </a:endParaRPr>
          </a:p>
        </p:txBody>
      </p:sp>
    </p:spTree>
    <p:extLst>
      <p:ext uri="{BB962C8B-B14F-4D97-AF65-F5344CB8AC3E}">
        <p14:creationId xmlns:p14="http://schemas.microsoft.com/office/powerpoint/2010/main" val="746315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20"/>
            <a:ext cx="8229600" cy="1143000"/>
          </a:xfrm>
        </p:spPr>
        <p:txBody>
          <a:bodyPr>
            <a:normAutofit/>
          </a:bodyPr>
          <a:lstStyle/>
          <a:p>
            <a:pPr algn="l"/>
            <a:r>
              <a:rPr lang="en-US" sz="2800" dirty="0" smtClean="0">
                <a:solidFill>
                  <a:srgbClr val="9A2976"/>
                </a:solidFill>
                <a:latin typeface="Rockwell" panose="02060603020205020403" pitchFamily="18" charset="0"/>
              </a:rPr>
              <a:t>Agenda</a:t>
            </a:r>
            <a:endParaRPr lang="en-US" sz="2800" dirty="0">
              <a:solidFill>
                <a:srgbClr val="9A2976"/>
              </a:solidFill>
              <a:latin typeface="Rockwell" panose="02060603020205020403" pitchFamily="18" charset="0"/>
            </a:endParaRPr>
          </a:p>
        </p:txBody>
      </p:sp>
      <p:graphicFrame>
        <p:nvGraphicFramePr>
          <p:cNvPr id="4" name="Diagram 3"/>
          <p:cNvGraphicFramePr/>
          <p:nvPr>
            <p:extLst>
              <p:ext uri="{D42A27DB-BD31-4B8C-83A1-F6EECF244321}">
                <p14:modId xmlns:p14="http://schemas.microsoft.com/office/powerpoint/2010/main" val="1210493234"/>
              </p:ext>
            </p:extLst>
          </p:nvPr>
        </p:nvGraphicFramePr>
        <p:xfrm>
          <a:off x="114300" y="394748"/>
          <a:ext cx="8939548" cy="60272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52446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09073" y="178617"/>
            <a:ext cx="8563429" cy="668791"/>
          </a:xfrm>
        </p:spPr>
        <p:txBody>
          <a:bodyPr>
            <a:normAutofit/>
          </a:bodyPr>
          <a:lstStyle/>
          <a:p>
            <a:pPr algn="l"/>
            <a:r>
              <a:rPr lang="en-US" sz="2800" dirty="0" smtClean="0">
                <a:solidFill>
                  <a:srgbClr val="9A2976"/>
                </a:solidFill>
                <a:latin typeface="Rockwell" panose="02060603020205020403" pitchFamily="18" charset="0"/>
              </a:rPr>
              <a:t>Contact Information</a:t>
            </a:r>
            <a:endParaRPr lang="en-US" sz="2800" dirty="0">
              <a:solidFill>
                <a:srgbClr val="9A2976"/>
              </a:solidFill>
              <a:latin typeface="Rockwell" panose="02060603020205020403" pitchFamily="18" charset="0"/>
            </a:endParaRPr>
          </a:p>
        </p:txBody>
      </p:sp>
      <p:pic>
        <p:nvPicPr>
          <p:cNvPr id="2" name="Picture 1"/>
          <p:cNvPicPr>
            <a:picLocks noChangeAspect="1"/>
          </p:cNvPicPr>
          <p:nvPr/>
        </p:nvPicPr>
        <p:blipFill>
          <a:blip r:embed="rId2"/>
          <a:stretch>
            <a:fillRect/>
          </a:stretch>
        </p:blipFill>
        <p:spPr>
          <a:xfrm>
            <a:off x="6504512" y="1778130"/>
            <a:ext cx="2171097" cy="2227858"/>
          </a:xfrm>
          <a:prstGeom prst="rect">
            <a:avLst/>
          </a:prstGeom>
          <a:ln w="38100">
            <a:solidFill>
              <a:schemeClr val="tx1"/>
            </a:solidFill>
          </a:ln>
        </p:spPr>
      </p:pic>
      <p:pic>
        <p:nvPicPr>
          <p:cNvPr id="5" name="Picture 4"/>
          <p:cNvPicPr>
            <a:picLocks noChangeAspect="1"/>
          </p:cNvPicPr>
          <p:nvPr/>
        </p:nvPicPr>
        <p:blipFill>
          <a:blip r:embed="rId3"/>
          <a:stretch>
            <a:fillRect/>
          </a:stretch>
        </p:blipFill>
        <p:spPr>
          <a:xfrm>
            <a:off x="3557778" y="1753052"/>
            <a:ext cx="2167128" cy="2300303"/>
          </a:xfrm>
          <a:prstGeom prst="rect">
            <a:avLst/>
          </a:prstGeom>
          <a:ln w="38100">
            <a:solidFill>
              <a:schemeClr val="tx1"/>
            </a:solidFill>
          </a:ln>
        </p:spPr>
      </p:pic>
      <p:pic>
        <p:nvPicPr>
          <p:cNvPr id="6" name="Picture 5"/>
          <p:cNvPicPr>
            <a:picLocks noChangeAspect="1"/>
          </p:cNvPicPr>
          <p:nvPr/>
        </p:nvPicPr>
        <p:blipFill>
          <a:blip r:embed="rId4"/>
          <a:stretch>
            <a:fillRect/>
          </a:stretch>
        </p:blipFill>
        <p:spPr>
          <a:xfrm>
            <a:off x="516472" y="1697413"/>
            <a:ext cx="2261700" cy="2355941"/>
          </a:xfrm>
          <a:prstGeom prst="rect">
            <a:avLst/>
          </a:prstGeom>
          <a:ln w="38100">
            <a:solidFill>
              <a:schemeClr val="tx1"/>
            </a:solidFill>
          </a:ln>
        </p:spPr>
      </p:pic>
      <p:sp>
        <p:nvSpPr>
          <p:cNvPr id="7" name="Rectangle 6"/>
          <p:cNvSpPr/>
          <p:nvPr/>
        </p:nvSpPr>
        <p:spPr>
          <a:xfrm>
            <a:off x="298439" y="4148892"/>
            <a:ext cx="2697765" cy="923330"/>
          </a:xfrm>
          <a:prstGeom prst="rect">
            <a:avLst/>
          </a:prstGeom>
        </p:spPr>
        <p:txBody>
          <a:bodyPr wrap="square">
            <a:spAutoFit/>
          </a:bodyPr>
          <a:lstStyle/>
          <a:p>
            <a:pPr algn="ctr"/>
            <a:r>
              <a:rPr lang="en-US" dirty="0">
                <a:latin typeface="+mj-lt"/>
              </a:rPr>
              <a:t>Kathy Ford</a:t>
            </a:r>
          </a:p>
          <a:p>
            <a:pPr algn="ctr"/>
            <a:r>
              <a:rPr lang="en-US" dirty="0" smtClean="0"/>
              <a:t>Senior Consultant</a:t>
            </a:r>
          </a:p>
          <a:p>
            <a:pPr algn="ctr"/>
            <a:r>
              <a:rPr lang="en-US" dirty="0" smtClean="0">
                <a:hlinkClick r:id="rId5"/>
              </a:rPr>
              <a:t>Ford_Kathleen@bah.com</a:t>
            </a:r>
            <a:r>
              <a:rPr lang="en-US" dirty="0" smtClean="0"/>
              <a:t> </a:t>
            </a:r>
          </a:p>
        </p:txBody>
      </p:sp>
      <p:sp>
        <p:nvSpPr>
          <p:cNvPr id="8" name="Rectangle 7"/>
          <p:cNvSpPr/>
          <p:nvPr/>
        </p:nvSpPr>
        <p:spPr>
          <a:xfrm>
            <a:off x="3259879" y="4148892"/>
            <a:ext cx="2697765" cy="923330"/>
          </a:xfrm>
          <a:prstGeom prst="rect">
            <a:avLst/>
          </a:prstGeom>
        </p:spPr>
        <p:txBody>
          <a:bodyPr wrap="square">
            <a:spAutoFit/>
          </a:bodyPr>
          <a:lstStyle/>
          <a:p>
            <a:pPr algn="ctr"/>
            <a:r>
              <a:rPr lang="en-US" dirty="0" smtClean="0">
                <a:latin typeface="+mj-lt"/>
              </a:rPr>
              <a:t>Katie Wrenn</a:t>
            </a:r>
            <a:endParaRPr lang="en-US" dirty="0">
              <a:latin typeface="+mj-lt"/>
            </a:endParaRPr>
          </a:p>
          <a:p>
            <a:pPr algn="ctr"/>
            <a:r>
              <a:rPr lang="en-US" dirty="0" smtClean="0"/>
              <a:t>Senior Consultant</a:t>
            </a:r>
          </a:p>
          <a:p>
            <a:pPr algn="ctr"/>
            <a:r>
              <a:rPr lang="en-US" dirty="0" smtClean="0">
                <a:hlinkClick r:id="rId6"/>
              </a:rPr>
              <a:t>Wrenn_Kathryn@bah.com</a:t>
            </a:r>
            <a:r>
              <a:rPr lang="en-US" dirty="0" smtClean="0"/>
              <a:t> </a:t>
            </a:r>
          </a:p>
        </p:txBody>
      </p:sp>
      <p:sp>
        <p:nvSpPr>
          <p:cNvPr id="9" name="Rectangle 8"/>
          <p:cNvSpPr/>
          <p:nvPr/>
        </p:nvSpPr>
        <p:spPr>
          <a:xfrm>
            <a:off x="6207617" y="4148892"/>
            <a:ext cx="2764885" cy="923330"/>
          </a:xfrm>
          <a:prstGeom prst="rect">
            <a:avLst/>
          </a:prstGeom>
        </p:spPr>
        <p:txBody>
          <a:bodyPr wrap="square">
            <a:spAutoFit/>
          </a:bodyPr>
          <a:lstStyle/>
          <a:p>
            <a:pPr algn="ctr"/>
            <a:r>
              <a:rPr lang="en-US" dirty="0" smtClean="0">
                <a:latin typeface="+mj-lt"/>
              </a:rPr>
              <a:t>Dennis </a:t>
            </a:r>
            <a:r>
              <a:rPr lang="en-US" dirty="0" err="1" smtClean="0">
                <a:latin typeface="+mj-lt"/>
              </a:rPr>
              <a:t>DuLaney</a:t>
            </a:r>
            <a:endParaRPr lang="en-US" dirty="0">
              <a:latin typeface="+mj-lt"/>
            </a:endParaRPr>
          </a:p>
          <a:p>
            <a:pPr algn="ctr"/>
            <a:r>
              <a:rPr lang="en-US" dirty="0" smtClean="0"/>
              <a:t>Consultant</a:t>
            </a:r>
          </a:p>
          <a:p>
            <a:pPr algn="ctr"/>
            <a:r>
              <a:rPr lang="en-US" dirty="0" smtClean="0">
                <a:hlinkClick r:id="rId7"/>
              </a:rPr>
              <a:t>Dulaney_Dennis@bah.com</a:t>
            </a:r>
            <a:r>
              <a:rPr lang="en-US" dirty="0" smtClean="0"/>
              <a:t> </a:t>
            </a:r>
          </a:p>
        </p:txBody>
      </p:sp>
    </p:spTree>
    <p:extLst>
      <p:ext uri="{BB962C8B-B14F-4D97-AF65-F5344CB8AC3E}">
        <p14:creationId xmlns:p14="http://schemas.microsoft.com/office/powerpoint/2010/main" val="1523574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486016"/>
            <a:ext cx="9143999" cy="1495408"/>
          </a:xfrm>
        </p:spPr>
        <p:txBody>
          <a:bodyPr>
            <a:noAutofit/>
          </a:bodyPr>
          <a:lstStyle/>
          <a:p>
            <a:pPr>
              <a:lnSpc>
                <a:spcPts val="5400"/>
              </a:lnSpc>
            </a:pPr>
            <a:r>
              <a:rPr lang="en-US" sz="4800" dirty="0" smtClean="0">
                <a:solidFill>
                  <a:srgbClr val="3B57A0"/>
                </a:solidFill>
                <a:latin typeface="Rockwell" panose="02060603020205020403" pitchFamily="18" charset="0"/>
              </a:rPr>
              <a:t>What Is </a:t>
            </a:r>
            <a:r>
              <a:rPr lang="en-US" sz="4800" dirty="0" smtClean="0">
                <a:solidFill>
                  <a:srgbClr val="9A2976"/>
                </a:solidFill>
                <a:latin typeface="Rockwell" panose="02060603020205020403" pitchFamily="18" charset="0"/>
              </a:rPr>
              <a:t>Consulting?</a:t>
            </a:r>
            <a:endParaRPr lang="en-US" sz="4800" dirty="0">
              <a:solidFill>
                <a:srgbClr val="9A2976"/>
              </a:solidFill>
              <a:latin typeface="Rockwell" panose="02060603020205020403" pitchFamily="18" charset="0"/>
            </a:endParaRPr>
          </a:p>
        </p:txBody>
      </p:sp>
    </p:spTree>
    <p:extLst>
      <p:ext uri="{BB962C8B-B14F-4D97-AF65-F5344CB8AC3E}">
        <p14:creationId xmlns:p14="http://schemas.microsoft.com/office/powerpoint/2010/main" val="44983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4771"/>
            <a:ext cx="8229600" cy="464461"/>
          </a:xfrm>
        </p:spPr>
        <p:txBody>
          <a:bodyPr>
            <a:noAutofit/>
          </a:bodyPr>
          <a:lstStyle/>
          <a:p>
            <a:pPr algn="l"/>
            <a:r>
              <a:rPr lang="en-US" sz="2400" dirty="0" smtClean="0">
                <a:solidFill>
                  <a:srgbClr val="9A2976"/>
                </a:solidFill>
                <a:latin typeface="Rockwell" panose="02060603020205020403" pitchFamily="18" charset="0"/>
              </a:rPr>
              <a:t>Booz Allen’s definition of the consulting industry</a:t>
            </a:r>
            <a:endParaRPr lang="en-US" sz="2400" dirty="0">
              <a:solidFill>
                <a:srgbClr val="9A2976"/>
              </a:solidFill>
              <a:latin typeface="Rockwell" panose="02060603020205020403" pitchFamily="18" charset="0"/>
            </a:endParaRPr>
          </a:p>
        </p:txBody>
      </p:sp>
      <p:sp>
        <p:nvSpPr>
          <p:cNvPr id="10" name="Arc 9"/>
          <p:cNvSpPr/>
          <p:nvPr/>
        </p:nvSpPr>
        <p:spPr>
          <a:xfrm>
            <a:off x="-3424990" y="1342521"/>
            <a:ext cx="6849979" cy="5186363"/>
          </a:xfrm>
          <a:prstGeom prst="arc">
            <a:avLst>
              <a:gd name="adj1" fmla="val 16200000"/>
              <a:gd name="adj2" fmla="val 5408992"/>
            </a:avLst>
          </a:prstGeom>
          <a:ln w="190500">
            <a:solidFill>
              <a:srgbClr val="FF9900"/>
            </a:solidFill>
          </a:ln>
        </p:spPr>
        <p:style>
          <a:lnRef idx="1">
            <a:schemeClr val="accent1"/>
          </a:lnRef>
          <a:fillRef idx="0">
            <a:schemeClr val="accent1"/>
          </a:fillRef>
          <a:effectRef idx="0">
            <a:schemeClr val="accent1"/>
          </a:effectRef>
          <a:fontRef idx="minor">
            <a:schemeClr val="tx1"/>
          </a:fontRef>
        </p:style>
        <p:txBody>
          <a:bodyPr anchor="ctr"/>
          <a:lstStyle/>
          <a:p>
            <a:pPr algn="ctr" defTabSz="457200">
              <a:defRPr/>
            </a:pPr>
            <a:endParaRPr lang="en-US" dirty="0">
              <a:solidFill>
                <a:srgbClr val="3B57A0"/>
              </a:solidFill>
            </a:endParaRPr>
          </a:p>
        </p:txBody>
      </p:sp>
      <p:sp>
        <p:nvSpPr>
          <p:cNvPr id="14" name="Oval 13"/>
          <p:cNvSpPr/>
          <p:nvPr/>
        </p:nvSpPr>
        <p:spPr>
          <a:xfrm>
            <a:off x="457200" y="3205175"/>
            <a:ext cx="1694517" cy="1495162"/>
          </a:xfrm>
          <a:prstGeom prst="ellipse">
            <a:avLst/>
          </a:prstGeom>
          <a:solidFill>
            <a:srgbClr val="3B57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US" sz="2000" b="1" dirty="0">
                <a:solidFill>
                  <a:prstClr val="white"/>
                </a:solidFill>
              </a:rPr>
              <a:t>We are Problem Solvers</a:t>
            </a:r>
          </a:p>
        </p:txBody>
      </p:sp>
      <p:pic>
        <p:nvPicPr>
          <p:cNvPr id="15" name="Picture 10" descr="http://drenn1077.files.wordpress.com/2013/08/question-mar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4449" y="1081837"/>
            <a:ext cx="1403684" cy="1403684"/>
          </a:xfrm>
          <a:prstGeom prst="ellipse">
            <a:avLst/>
          </a:prstGeom>
          <a:ln>
            <a:noFill/>
          </a:ln>
          <a:effectLst>
            <a:softEdge rad="63500"/>
          </a:effectLst>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20604" y="2407914"/>
            <a:ext cx="1303734" cy="1302146"/>
          </a:xfrm>
          <a:prstGeom prst="ellipse">
            <a:avLst/>
          </a:prstGeom>
          <a:ln>
            <a:noFill/>
          </a:ln>
          <a:effectLst/>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20782" y="4269097"/>
            <a:ext cx="1103377" cy="1103377"/>
          </a:xfrm>
          <a:prstGeom prst="rect">
            <a:avLst/>
          </a:prstGeom>
        </p:spPr>
      </p:pic>
      <p:pic>
        <p:nvPicPr>
          <p:cNvPr id="18" name="Picture 14" descr="C:\Users\527081\AppData\Local\Microsoft\Windows\Temporary Internet Files\Content.IE5\UAMRTQ0B\MC900441426[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69957" y="5556167"/>
            <a:ext cx="1408176" cy="131545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620604" y="1447489"/>
            <a:ext cx="4588042" cy="461665"/>
          </a:xfrm>
          <a:prstGeom prst="rect">
            <a:avLst/>
          </a:prstGeom>
          <a:noFill/>
        </p:spPr>
        <p:txBody>
          <a:bodyPr wrap="square" rtlCol="0">
            <a:spAutoFit/>
          </a:bodyPr>
          <a:lstStyle/>
          <a:p>
            <a:pPr defTabSz="457200"/>
            <a:r>
              <a:rPr lang="en-US" sz="2400" b="1" dirty="0">
                <a:solidFill>
                  <a:srgbClr val="3B57A0"/>
                </a:solidFill>
              </a:rPr>
              <a:t>We take complex client problems</a:t>
            </a:r>
          </a:p>
        </p:txBody>
      </p:sp>
      <p:sp>
        <p:nvSpPr>
          <p:cNvPr id="19" name="TextBox 18"/>
          <p:cNvSpPr txBox="1"/>
          <p:nvPr/>
        </p:nvSpPr>
        <p:spPr>
          <a:xfrm>
            <a:off x="3824159" y="2512522"/>
            <a:ext cx="5205665" cy="1200329"/>
          </a:xfrm>
          <a:prstGeom prst="rect">
            <a:avLst/>
          </a:prstGeom>
          <a:noFill/>
        </p:spPr>
        <p:txBody>
          <a:bodyPr wrap="square" rtlCol="0">
            <a:spAutoFit/>
          </a:bodyPr>
          <a:lstStyle/>
          <a:p>
            <a:pPr defTabSz="457200"/>
            <a:r>
              <a:rPr lang="en-US" sz="2400" b="1" dirty="0">
                <a:solidFill>
                  <a:srgbClr val="3B57A0"/>
                </a:solidFill>
              </a:rPr>
              <a:t>Assemble capabilities, insights, and understandings from experts in a variety of fields</a:t>
            </a:r>
          </a:p>
        </p:txBody>
      </p:sp>
      <p:sp>
        <p:nvSpPr>
          <p:cNvPr id="20" name="TextBox 19"/>
          <p:cNvSpPr txBox="1"/>
          <p:nvPr/>
        </p:nvSpPr>
        <p:spPr>
          <a:xfrm>
            <a:off x="3824159" y="4574111"/>
            <a:ext cx="4588042" cy="461665"/>
          </a:xfrm>
          <a:prstGeom prst="rect">
            <a:avLst/>
          </a:prstGeom>
          <a:noFill/>
        </p:spPr>
        <p:txBody>
          <a:bodyPr wrap="square" rtlCol="0">
            <a:spAutoFit/>
          </a:bodyPr>
          <a:lstStyle/>
          <a:p>
            <a:pPr defTabSz="457200"/>
            <a:r>
              <a:rPr lang="en-US" sz="2400" b="1" dirty="0">
                <a:solidFill>
                  <a:srgbClr val="3B57A0"/>
                </a:solidFill>
              </a:rPr>
              <a:t>Shape thinking about the issue</a:t>
            </a:r>
          </a:p>
        </p:txBody>
      </p:sp>
      <p:sp>
        <p:nvSpPr>
          <p:cNvPr id="21" name="TextBox 20"/>
          <p:cNvSpPr txBox="1"/>
          <p:nvPr/>
        </p:nvSpPr>
        <p:spPr>
          <a:xfrm>
            <a:off x="2678133" y="6005763"/>
            <a:ext cx="6066196" cy="461665"/>
          </a:xfrm>
          <a:prstGeom prst="rect">
            <a:avLst/>
          </a:prstGeom>
          <a:noFill/>
        </p:spPr>
        <p:txBody>
          <a:bodyPr wrap="square" rtlCol="0">
            <a:spAutoFit/>
          </a:bodyPr>
          <a:lstStyle/>
          <a:p>
            <a:pPr defTabSz="457200"/>
            <a:r>
              <a:rPr lang="en-US" sz="2400" b="1" dirty="0">
                <a:solidFill>
                  <a:srgbClr val="3B57A0"/>
                </a:solidFill>
              </a:rPr>
              <a:t>Help define and implement lasting solutions</a:t>
            </a:r>
          </a:p>
        </p:txBody>
      </p:sp>
    </p:spTree>
    <p:extLst>
      <p:ext uri="{BB962C8B-B14F-4D97-AF65-F5344CB8AC3E}">
        <p14:creationId xmlns:p14="http://schemas.microsoft.com/office/powerpoint/2010/main" val="20750228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90" y="249644"/>
            <a:ext cx="8229600" cy="318920"/>
          </a:xfrm>
        </p:spPr>
        <p:txBody>
          <a:bodyPr>
            <a:noAutofit/>
          </a:bodyPr>
          <a:lstStyle/>
          <a:p>
            <a:pPr algn="l"/>
            <a:r>
              <a:rPr lang="en-US" sz="2400" dirty="0" smtClean="0">
                <a:solidFill>
                  <a:srgbClr val="9A2976"/>
                </a:solidFill>
                <a:latin typeface="Rockwell" panose="02060603020205020403" pitchFamily="18" charset="0"/>
              </a:rPr>
              <a:t>Within the industry there are two main “types” of consulting – Management &amp; Technical</a:t>
            </a:r>
            <a:endParaRPr lang="en-US" sz="2400" dirty="0">
              <a:solidFill>
                <a:srgbClr val="9A2976"/>
              </a:solidFill>
              <a:latin typeface="Rockwell" panose="02060603020205020403" pitchFamily="18" charset="0"/>
            </a:endParaRPr>
          </a:p>
        </p:txBody>
      </p:sp>
      <p:grpSp>
        <p:nvGrpSpPr>
          <p:cNvPr id="13" name="Group 11"/>
          <p:cNvGrpSpPr>
            <a:grpSpLocks/>
          </p:cNvGrpSpPr>
          <p:nvPr/>
        </p:nvGrpSpPr>
        <p:grpSpPr bwMode="auto">
          <a:xfrm>
            <a:off x="144885" y="1193079"/>
            <a:ext cx="8871872" cy="3966095"/>
            <a:chOff x="117" y="1091"/>
            <a:chExt cx="5137" cy="2317"/>
          </a:xfrm>
        </p:grpSpPr>
        <p:sp>
          <p:nvSpPr>
            <p:cNvPr id="22" name="Oval 3"/>
            <p:cNvSpPr>
              <a:spLocks noChangeArrowheads="1"/>
            </p:cNvSpPr>
            <p:nvPr/>
          </p:nvSpPr>
          <p:spPr bwMode="auto">
            <a:xfrm>
              <a:off x="117" y="1104"/>
              <a:ext cx="3093" cy="2304"/>
            </a:xfrm>
            <a:prstGeom prst="ellipse">
              <a:avLst/>
            </a:prstGeom>
            <a:solidFill>
              <a:srgbClr val="FFFF00">
                <a:alpha val="50195"/>
              </a:srgbClr>
            </a:solidFill>
            <a:ln w="9525" algn="ctr">
              <a:solidFill>
                <a:sysClr val="windowText" lastClr="000000"/>
              </a:solidFill>
              <a:round/>
              <a:headEnd/>
              <a:tailEnd/>
            </a:ln>
            <a:scene3d>
              <a:camera prst="orthographicFront"/>
              <a:lightRig rig="threePt" dir="t"/>
            </a:scene3d>
            <a:sp3d>
              <a:bevelT/>
            </a:sp3d>
          </p:spPr>
          <p:txBody>
            <a:bodyPr wrap="none" lIns="34290" rIns="34290" anchor="ctr"/>
            <a:lstStyle/>
            <a:p>
              <a:pPr algn="ctr" defTabSz="457200" eaLnBrk="0" hangingPunct="0"/>
              <a:endParaRPr lang="en-US" sz="1350" kern="0">
                <a:solidFill>
                  <a:prstClr val="black"/>
                </a:solidFill>
                <a:latin typeface="Arial"/>
              </a:endParaRPr>
            </a:p>
          </p:txBody>
        </p:sp>
        <p:sp>
          <p:nvSpPr>
            <p:cNvPr id="23" name="Oval 4"/>
            <p:cNvSpPr>
              <a:spLocks noChangeArrowheads="1"/>
            </p:cNvSpPr>
            <p:nvPr/>
          </p:nvSpPr>
          <p:spPr bwMode="auto">
            <a:xfrm>
              <a:off x="2294" y="1091"/>
              <a:ext cx="2960" cy="2304"/>
            </a:xfrm>
            <a:prstGeom prst="ellipse">
              <a:avLst/>
            </a:prstGeom>
            <a:solidFill>
              <a:srgbClr val="1F497D">
                <a:lumMod val="60000"/>
                <a:lumOff val="40000"/>
                <a:alpha val="50195"/>
              </a:srgbClr>
            </a:solidFill>
            <a:ln w="9525" algn="ctr">
              <a:solidFill>
                <a:sysClr val="windowText" lastClr="000000"/>
              </a:solidFill>
              <a:round/>
              <a:headEnd/>
              <a:tailEnd/>
            </a:ln>
            <a:scene3d>
              <a:camera prst="orthographicFront"/>
              <a:lightRig rig="threePt" dir="t"/>
            </a:scene3d>
            <a:sp3d>
              <a:bevelT/>
            </a:sp3d>
          </p:spPr>
          <p:txBody>
            <a:bodyPr wrap="none" lIns="34290" rIns="34290" anchor="ctr"/>
            <a:lstStyle/>
            <a:p>
              <a:pPr algn="ctr" defTabSz="457200" eaLnBrk="0" hangingPunct="0"/>
              <a:endParaRPr lang="en-US" sz="1350" kern="0">
                <a:solidFill>
                  <a:prstClr val="black"/>
                </a:solidFill>
                <a:latin typeface="Arial"/>
              </a:endParaRPr>
            </a:p>
          </p:txBody>
        </p:sp>
        <p:sp>
          <p:nvSpPr>
            <p:cNvPr id="24" name="Text Box 5"/>
            <p:cNvSpPr txBox="1">
              <a:spLocks noChangeArrowheads="1"/>
            </p:cNvSpPr>
            <p:nvPr/>
          </p:nvSpPr>
          <p:spPr bwMode="auto">
            <a:xfrm>
              <a:off x="881" y="1234"/>
              <a:ext cx="1368"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miter lim="800000"/>
                  <a:headEnd/>
                  <a:tailEnd/>
                </a14:hiddenLine>
              </a:ext>
            </a:extLst>
          </p:spPr>
          <p:txBody>
            <a:bodyPr lIns="34290" rIns="34290">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fontAlgn="base">
                <a:spcBef>
                  <a:spcPct val="0"/>
                </a:spcBef>
                <a:spcAft>
                  <a:spcPct val="0"/>
                </a:spcAft>
                <a:defRPr sz="1200">
                  <a:solidFill>
                    <a:schemeClr val="tx1"/>
                  </a:solidFill>
                  <a:latin typeface="Arial" charset="0"/>
                </a:defRPr>
              </a:lvl6pPr>
              <a:lvl7pPr marL="2971800" indent="-228600" fontAlgn="base">
                <a:spcBef>
                  <a:spcPct val="0"/>
                </a:spcBef>
                <a:spcAft>
                  <a:spcPct val="0"/>
                </a:spcAft>
                <a:defRPr sz="1200">
                  <a:solidFill>
                    <a:schemeClr val="tx1"/>
                  </a:solidFill>
                  <a:latin typeface="Arial" charset="0"/>
                </a:defRPr>
              </a:lvl7pPr>
              <a:lvl8pPr marL="3429000" indent="-228600" fontAlgn="base">
                <a:spcBef>
                  <a:spcPct val="0"/>
                </a:spcBef>
                <a:spcAft>
                  <a:spcPct val="0"/>
                </a:spcAft>
                <a:defRPr sz="1200">
                  <a:solidFill>
                    <a:schemeClr val="tx1"/>
                  </a:solidFill>
                  <a:latin typeface="Arial" charset="0"/>
                </a:defRPr>
              </a:lvl8pPr>
              <a:lvl9pPr marL="3886200" indent="-228600" fontAlgn="base">
                <a:spcBef>
                  <a:spcPct val="0"/>
                </a:spcBef>
                <a:spcAft>
                  <a:spcPct val="0"/>
                </a:spcAft>
                <a:defRPr sz="1200">
                  <a:solidFill>
                    <a:schemeClr val="tx1"/>
                  </a:solidFill>
                  <a:latin typeface="Arial" charset="0"/>
                </a:defRPr>
              </a:lvl9pPr>
            </a:lstStyle>
            <a:p>
              <a:pPr algn="ctr" defTabSz="457200" eaLnBrk="0" hangingPunct="0">
                <a:spcBef>
                  <a:spcPct val="50000"/>
                </a:spcBef>
              </a:pPr>
              <a:r>
                <a:rPr lang="en-US" sz="1400" b="1" u="sng" kern="0" dirty="0">
                  <a:solidFill>
                    <a:prstClr val="black"/>
                  </a:solidFill>
                  <a:latin typeface="Rockwell" panose="02060603020205020403" pitchFamily="18" charset="0"/>
                </a:rPr>
                <a:t>Management</a:t>
              </a:r>
            </a:p>
          </p:txBody>
        </p:sp>
        <p:sp>
          <p:nvSpPr>
            <p:cNvPr id="25" name="Text Box 6"/>
            <p:cNvSpPr txBox="1">
              <a:spLocks noChangeArrowheads="1"/>
            </p:cNvSpPr>
            <p:nvPr/>
          </p:nvSpPr>
          <p:spPr bwMode="auto">
            <a:xfrm>
              <a:off x="3120" y="1234"/>
              <a:ext cx="1368"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miter lim="800000"/>
                  <a:headEnd/>
                  <a:tailEnd/>
                </a14:hiddenLine>
              </a:ext>
            </a:extLst>
          </p:spPr>
          <p:txBody>
            <a:bodyPr lIns="34290" rIns="34290">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fontAlgn="base">
                <a:spcBef>
                  <a:spcPct val="0"/>
                </a:spcBef>
                <a:spcAft>
                  <a:spcPct val="0"/>
                </a:spcAft>
                <a:defRPr sz="1200">
                  <a:solidFill>
                    <a:schemeClr val="tx1"/>
                  </a:solidFill>
                  <a:latin typeface="Arial" charset="0"/>
                </a:defRPr>
              </a:lvl6pPr>
              <a:lvl7pPr marL="2971800" indent="-228600" fontAlgn="base">
                <a:spcBef>
                  <a:spcPct val="0"/>
                </a:spcBef>
                <a:spcAft>
                  <a:spcPct val="0"/>
                </a:spcAft>
                <a:defRPr sz="1200">
                  <a:solidFill>
                    <a:schemeClr val="tx1"/>
                  </a:solidFill>
                  <a:latin typeface="Arial" charset="0"/>
                </a:defRPr>
              </a:lvl7pPr>
              <a:lvl8pPr marL="3429000" indent="-228600" fontAlgn="base">
                <a:spcBef>
                  <a:spcPct val="0"/>
                </a:spcBef>
                <a:spcAft>
                  <a:spcPct val="0"/>
                </a:spcAft>
                <a:defRPr sz="1200">
                  <a:solidFill>
                    <a:schemeClr val="tx1"/>
                  </a:solidFill>
                  <a:latin typeface="Arial" charset="0"/>
                </a:defRPr>
              </a:lvl8pPr>
              <a:lvl9pPr marL="3886200" indent="-228600" fontAlgn="base">
                <a:spcBef>
                  <a:spcPct val="0"/>
                </a:spcBef>
                <a:spcAft>
                  <a:spcPct val="0"/>
                </a:spcAft>
                <a:defRPr sz="1200">
                  <a:solidFill>
                    <a:schemeClr val="tx1"/>
                  </a:solidFill>
                  <a:latin typeface="Arial" charset="0"/>
                </a:defRPr>
              </a:lvl9pPr>
            </a:lstStyle>
            <a:p>
              <a:pPr algn="ctr" defTabSz="457200" eaLnBrk="0" hangingPunct="0">
                <a:spcBef>
                  <a:spcPct val="50000"/>
                </a:spcBef>
              </a:pPr>
              <a:r>
                <a:rPr lang="en-US" sz="1400" b="1" u="sng" kern="0" dirty="0">
                  <a:solidFill>
                    <a:prstClr val="black"/>
                  </a:solidFill>
                  <a:latin typeface="Rockwell" panose="02060603020205020403" pitchFamily="18" charset="0"/>
                </a:rPr>
                <a:t>Technical</a:t>
              </a:r>
            </a:p>
          </p:txBody>
        </p:sp>
        <p:sp>
          <p:nvSpPr>
            <p:cNvPr id="26" name="Rectangle 7"/>
            <p:cNvSpPr>
              <a:spLocks noChangeArrowheads="1"/>
            </p:cNvSpPr>
            <p:nvPr/>
          </p:nvSpPr>
          <p:spPr bwMode="auto">
            <a:xfrm>
              <a:off x="3237" y="1575"/>
              <a:ext cx="1826" cy="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miter lim="800000"/>
                  <a:headEnd/>
                  <a:tailEnd/>
                </a14:hiddenLine>
              </a:ext>
            </a:extLst>
          </p:spPr>
          <p:txBody>
            <a:bodyPr wrap="square" lIns="34290" rIns="34290" anchor="ctr">
              <a:spAutoFit/>
            </a:bodyPr>
            <a:lstStyle/>
            <a:p>
              <a:pPr defTabSz="457200" eaLnBrk="0" hangingPunct="0"/>
              <a:r>
                <a:rPr lang="en-US" sz="1600" kern="0" dirty="0">
                  <a:solidFill>
                    <a:prstClr val="black"/>
                  </a:solidFill>
                </a:rPr>
                <a:t>Scientific and technical consultants provide technical advice across a wide spectrum of areas, some specializing in Information Technology, others providing Systems Engineering, and Prototyping support. Technical consultants work hand in hand with technical and non-technical clients.</a:t>
              </a:r>
              <a:endParaRPr lang="en-US" sz="1600" b="1" kern="0" dirty="0">
                <a:solidFill>
                  <a:prstClr val="black"/>
                </a:solidFill>
              </a:endParaRPr>
            </a:p>
          </p:txBody>
        </p:sp>
        <p:sp>
          <p:nvSpPr>
            <p:cNvPr id="27" name="Rectangle 8"/>
            <p:cNvSpPr>
              <a:spLocks noChangeArrowheads="1"/>
            </p:cNvSpPr>
            <p:nvPr/>
          </p:nvSpPr>
          <p:spPr bwMode="auto">
            <a:xfrm>
              <a:off x="343" y="1650"/>
              <a:ext cx="1906" cy="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miter lim="800000"/>
                  <a:headEnd/>
                  <a:tailEnd/>
                </a14:hiddenLine>
              </a:ext>
            </a:extLst>
          </p:spPr>
          <p:txBody>
            <a:bodyPr wrap="square" lIns="34290" rIns="34290" anchor="ctr">
              <a:spAutoFit/>
            </a:bodyPr>
            <a:lstStyle/>
            <a:p>
              <a:pPr defTabSz="457200" eaLnBrk="0" hangingPunct="0"/>
              <a:r>
                <a:rPr lang="en-US" sz="1600" kern="0" dirty="0">
                  <a:solidFill>
                    <a:prstClr val="black"/>
                  </a:solidFill>
                </a:rPr>
                <a:t>Management consultants advise on almost every aspect of corporate and government operations. This includes marketing, finance, corporate strategy and organization, manufacturing processes, electronic commerce (e-commerce) or business, and human resources</a:t>
              </a:r>
              <a:r>
                <a:rPr lang="en-US" sz="1400" kern="0" dirty="0">
                  <a:solidFill>
                    <a:prstClr val="black"/>
                  </a:solidFill>
                  <a:latin typeface="Rockwell" panose="02060603020205020403" pitchFamily="18" charset="0"/>
                </a:rPr>
                <a:t>.</a:t>
              </a:r>
              <a:r>
                <a:rPr lang="en-US" sz="1400" b="1" kern="0" dirty="0">
                  <a:solidFill>
                    <a:prstClr val="black"/>
                  </a:solidFill>
                  <a:latin typeface="Rockwell" panose="02060603020205020403" pitchFamily="18" charset="0"/>
                </a:rPr>
                <a:t> </a:t>
              </a:r>
            </a:p>
          </p:txBody>
        </p:sp>
      </p:grpSp>
      <p:sp>
        <p:nvSpPr>
          <p:cNvPr id="28" name="Down Arrow 27"/>
          <p:cNvSpPr/>
          <p:nvPr/>
        </p:nvSpPr>
        <p:spPr>
          <a:xfrm>
            <a:off x="3606682" y="5008274"/>
            <a:ext cx="2039815" cy="660089"/>
          </a:xfrm>
          <a:prstGeom prst="downArrow">
            <a:avLst/>
          </a:prstGeom>
          <a:solidFill>
            <a:srgbClr val="9A29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r>
              <a:rPr lang="en-US" sz="1400" b="1" dirty="0">
                <a:solidFill>
                  <a:prstClr val="white"/>
                </a:solidFill>
                <a:latin typeface="Rockwell" panose="02060603020205020403" pitchFamily="18" charset="0"/>
              </a:rPr>
              <a:t>Sectors</a:t>
            </a:r>
          </a:p>
        </p:txBody>
      </p:sp>
      <p:sp>
        <p:nvSpPr>
          <p:cNvPr id="29" name="Rounded Rectangle 28"/>
          <p:cNvSpPr/>
          <p:nvPr/>
        </p:nvSpPr>
        <p:spPr>
          <a:xfrm>
            <a:off x="2259578" y="5584221"/>
            <a:ext cx="1568081" cy="1003248"/>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r>
              <a:rPr lang="en-US" sz="1400" b="1" dirty="0">
                <a:solidFill>
                  <a:prstClr val="black"/>
                </a:solidFill>
                <a:latin typeface="Rockwell" panose="02060603020205020403" pitchFamily="18" charset="0"/>
              </a:rPr>
              <a:t>Government</a:t>
            </a:r>
          </a:p>
        </p:txBody>
      </p:sp>
      <p:sp>
        <p:nvSpPr>
          <p:cNvPr id="30" name="Rounded Rectangle 29"/>
          <p:cNvSpPr/>
          <p:nvPr/>
        </p:nvSpPr>
        <p:spPr>
          <a:xfrm>
            <a:off x="5444041" y="5584221"/>
            <a:ext cx="1477108" cy="1003248"/>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r>
              <a:rPr lang="en-US" sz="1400" b="1" dirty="0">
                <a:solidFill>
                  <a:prstClr val="black"/>
                </a:solidFill>
                <a:latin typeface="Rockwell" panose="02060603020205020403" pitchFamily="18" charset="0"/>
              </a:rPr>
              <a:t>Commercial</a:t>
            </a:r>
          </a:p>
        </p:txBody>
      </p:sp>
      <p:sp>
        <p:nvSpPr>
          <p:cNvPr id="31" name="Text Box 9"/>
          <p:cNvSpPr txBox="1">
            <a:spLocks noChangeArrowheads="1"/>
          </p:cNvSpPr>
          <p:nvPr/>
        </p:nvSpPr>
        <p:spPr bwMode="auto">
          <a:xfrm>
            <a:off x="4147416" y="2095476"/>
            <a:ext cx="1099959" cy="2139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miter lim="800000"/>
                <a:headEnd/>
                <a:tailEnd/>
              </a14:hiddenLine>
            </a:ext>
          </a:extLst>
        </p:spPr>
        <p:txBody>
          <a:bodyPr wrap="square" lIns="34290" rIns="34290">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fontAlgn="base">
              <a:spcBef>
                <a:spcPct val="0"/>
              </a:spcBef>
              <a:spcAft>
                <a:spcPct val="0"/>
              </a:spcAft>
              <a:defRPr sz="1200">
                <a:solidFill>
                  <a:schemeClr val="tx1"/>
                </a:solidFill>
                <a:latin typeface="Arial" charset="0"/>
              </a:defRPr>
            </a:lvl6pPr>
            <a:lvl7pPr marL="2971800" indent="-228600" fontAlgn="base">
              <a:spcBef>
                <a:spcPct val="0"/>
              </a:spcBef>
              <a:spcAft>
                <a:spcPct val="0"/>
              </a:spcAft>
              <a:defRPr sz="1200">
                <a:solidFill>
                  <a:schemeClr val="tx1"/>
                </a:solidFill>
                <a:latin typeface="Arial" charset="0"/>
              </a:defRPr>
            </a:lvl7pPr>
            <a:lvl8pPr marL="3429000" indent="-228600" fontAlgn="base">
              <a:spcBef>
                <a:spcPct val="0"/>
              </a:spcBef>
              <a:spcAft>
                <a:spcPct val="0"/>
              </a:spcAft>
              <a:defRPr sz="1200">
                <a:solidFill>
                  <a:schemeClr val="tx1"/>
                </a:solidFill>
                <a:latin typeface="Arial" charset="0"/>
              </a:defRPr>
            </a:lvl8pPr>
            <a:lvl9pPr marL="3886200" indent="-228600" fontAlgn="base">
              <a:spcBef>
                <a:spcPct val="0"/>
              </a:spcBef>
              <a:spcAft>
                <a:spcPct val="0"/>
              </a:spcAft>
              <a:defRPr sz="1200">
                <a:solidFill>
                  <a:schemeClr val="tx1"/>
                </a:solidFill>
                <a:latin typeface="Arial" charset="0"/>
              </a:defRPr>
            </a:lvl9pPr>
          </a:lstStyle>
          <a:p>
            <a:pPr algn="ctr" defTabSz="685800" eaLnBrk="0" hangingPunct="0">
              <a:spcBef>
                <a:spcPct val="50000"/>
              </a:spcBef>
            </a:pPr>
            <a:r>
              <a:rPr lang="en-US" sz="1400" b="1" dirty="0">
                <a:solidFill>
                  <a:prstClr val="black"/>
                </a:solidFill>
                <a:latin typeface="Franklin Gothic Book" panose="020B0503020102020204" pitchFamily="34" charset="0"/>
              </a:rPr>
              <a:t>Strategic Thinking</a:t>
            </a:r>
          </a:p>
          <a:p>
            <a:pPr algn="ctr" defTabSz="685800" eaLnBrk="0" hangingPunct="0">
              <a:spcBef>
                <a:spcPct val="50000"/>
              </a:spcBef>
            </a:pPr>
            <a:r>
              <a:rPr lang="en-US" sz="1400" b="1" dirty="0">
                <a:solidFill>
                  <a:prstClr val="black"/>
                </a:solidFill>
                <a:latin typeface="Franklin Gothic Book" panose="020B0503020102020204" pitchFamily="34" charset="0"/>
              </a:rPr>
              <a:t>Problem Solving</a:t>
            </a:r>
          </a:p>
          <a:p>
            <a:pPr algn="ctr" defTabSz="685800" eaLnBrk="0" hangingPunct="0">
              <a:spcBef>
                <a:spcPct val="50000"/>
              </a:spcBef>
            </a:pPr>
            <a:r>
              <a:rPr lang="en-US" sz="1400" b="1" dirty="0">
                <a:solidFill>
                  <a:prstClr val="black"/>
                </a:solidFill>
                <a:latin typeface="Franklin Gothic Book" panose="020B0503020102020204" pitchFamily="34" charset="0"/>
              </a:rPr>
              <a:t>Team Oriented</a:t>
            </a:r>
          </a:p>
          <a:p>
            <a:pPr algn="ctr" defTabSz="685800" eaLnBrk="0" hangingPunct="0">
              <a:spcBef>
                <a:spcPct val="50000"/>
              </a:spcBef>
            </a:pPr>
            <a:r>
              <a:rPr lang="en-US" sz="1400" b="1" dirty="0">
                <a:solidFill>
                  <a:prstClr val="black"/>
                </a:solidFill>
                <a:latin typeface="Franklin Gothic Book" panose="020B0503020102020204" pitchFamily="34" charset="0"/>
              </a:rPr>
              <a:t>Quantitative Proficiency</a:t>
            </a:r>
          </a:p>
        </p:txBody>
      </p:sp>
    </p:spTree>
    <p:extLst>
      <p:ext uri="{BB962C8B-B14F-4D97-AF65-F5344CB8AC3E}">
        <p14:creationId xmlns:p14="http://schemas.microsoft.com/office/powerpoint/2010/main" val="20283385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179" y="90153"/>
            <a:ext cx="8694821" cy="705853"/>
          </a:xfrm>
        </p:spPr>
        <p:txBody>
          <a:bodyPr>
            <a:noAutofit/>
          </a:bodyPr>
          <a:lstStyle/>
          <a:p>
            <a:pPr algn="l"/>
            <a:r>
              <a:rPr lang="en-US" sz="2400" dirty="0" smtClean="0">
                <a:solidFill>
                  <a:srgbClr val="9A2976"/>
                </a:solidFill>
                <a:latin typeface="Rockwell" panose="02060603020205020403" pitchFamily="18" charset="0"/>
              </a:rPr>
              <a:t>Consulting is a balance between subject matter expertise, business knowledge, and communication</a:t>
            </a:r>
            <a:endParaRPr lang="en-US" sz="2400" dirty="0">
              <a:solidFill>
                <a:srgbClr val="9A2976"/>
              </a:solidFill>
              <a:latin typeface="Rockwell" panose="02060603020205020403" pitchFamily="18" charset="0"/>
            </a:endParaRPr>
          </a:p>
        </p:txBody>
      </p:sp>
      <p:graphicFrame>
        <p:nvGraphicFramePr>
          <p:cNvPr id="14" name="Table 13"/>
          <p:cNvGraphicFramePr>
            <a:graphicFrameLocks noGrp="1"/>
          </p:cNvGraphicFramePr>
          <p:nvPr>
            <p:extLst/>
          </p:nvPr>
        </p:nvGraphicFramePr>
        <p:xfrm>
          <a:off x="449179" y="1435766"/>
          <a:ext cx="8309810" cy="4275222"/>
        </p:xfrm>
        <a:graphic>
          <a:graphicData uri="http://schemas.openxmlformats.org/drawingml/2006/table">
            <a:tbl>
              <a:tblPr firstRow="1" bandRow="1">
                <a:tableStyleId>{5C22544A-7EE6-4342-B048-85BDC9FD1C3A}</a:tableStyleId>
              </a:tblPr>
              <a:tblGrid>
                <a:gridCol w="4154905"/>
                <a:gridCol w="4154905"/>
              </a:tblGrid>
              <a:tr h="745920">
                <a:tc gridSpan="2">
                  <a:txBody>
                    <a:bodyPr/>
                    <a:lstStyle/>
                    <a:p>
                      <a:pPr algn="ctr" eaLnBrk="0" hangingPunct="0"/>
                      <a:r>
                        <a:rPr lang="en-US" sz="2200" b="1" dirty="0" smtClean="0">
                          <a:latin typeface="Rockwell" panose="02060603020205020403" pitchFamily="18" charset="0"/>
                        </a:rPr>
                        <a:t>Characteristics of a Successful Consultant</a:t>
                      </a:r>
                      <a:endParaRPr lang="en-US" sz="2200" dirty="0" smtClean="0">
                        <a:latin typeface="Rockwell" panose="02060603020205020403" pitchFamily="18" charset="0"/>
                      </a:endParaRPr>
                    </a:p>
                  </a:txBody>
                  <a:tcPr marL="111258" marR="111258" marT="55629" marB="55629" anchor="ctr">
                    <a:solidFill>
                      <a:srgbClr val="002060"/>
                    </a:solidFill>
                  </a:tcPr>
                </a:tc>
                <a:tc hMerge="1">
                  <a:txBody>
                    <a:bodyPr/>
                    <a:lstStyle/>
                    <a:p>
                      <a:endParaRPr lang="en-US" dirty="0"/>
                    </a:p>
                  </a:txBody>
                  <a:tcPr/>
                </a:tc>
              </a:tr>
              <a:tr h="504186">
                <a:tc>
                  <a:txBody>
                    <a:bodyPr/>
                    <a:lstStyle/>
                    <a:p>
                      <a:pPr eaLnBrk="0" hangingPunct="0"/>
                      <a:r>
                        <a:rPr lang="en-US" sz="2200" dirty="0" smtClean="0">
                          <a:latin typeface="Franklin Gothic Book" panose="020B0503020102020204" pitchFamily="34" charset="0"/>
                        </a:rPr>
                        <a:t>Strategic thinker </a:t>
                      </a:r>
                    </a:p>
                  </a:txBody>
                  <a:tcPr marL="111258" marR="111258" marT="55629" marB="55629"/>
                </a:tc>
                <a:tc>
                  <a:txBody>
                    <a:bodyPr/>
                    <a:lstStyle/>
                    <a:p>
                      <a:pPr marL="0" marR="0" indent="0" algn="l" defTabSz="914400" rtl="0" eaLnBrk="0" fontAlgn="auto" latinLnBrk="0" hangingPunct="0">
                        <a:lnSpc>
                          <a:spcPct val="100000"/>
                        </a:lnSpc>
                        <a:spcBef>
                          <a:spcPts val="0"/>
                        </a:spcBef>
                        <a:spcAft>
                          <a:spcPts val="0"/>
                        </a:spcAft>
                        <a:buClrTx/>
                        <a:buSzTx/>
                        <a:buFontTx/>
                        <a:buNone/>
                        <a:tabLst/>
                        <a:defRPr/>
                      </a:pPr>
                      <a:r>
                        <a:rPr lang="en-US" sz="2200" dirty="0" smtClean="0">
                          <a:latin typeface="Franklin Gothic Book" panose="020B0503020102020204" pitchFamily="34" charset="0"/>
                        </a:rPr>
                        <a:t>Proactive</a:t>
                      </a:r>
                    </a:p>
                  </a:txBody>
                  <a:tcPr marL="111258" marR="111258" marT="55629" marB="55629"/>
                </a:tc>
              </a:tr>
              <a:tr h="504186">
                <a:tc>
                  <a:txBody>
                    <a:bodyPr/>
                    <a:lstStyle/>
                    <a:p>
                      <a:r>
                        <a:rPr lang="en-US" sz="2200" dirty="0" smtClean="0">
                          <a:latin typeface="Franklin Gothic Book" panose="020B0503020102020204" pitchFamily="34" charset="0"/>
                        </a:rPr>
                        <a:t>Reliable</a:t>
                      </a:r>
                      <a:endParaRPr lang="en-US" sz="2200" dirty="0">
                        <a:latin typeface="Franklin Gothic Book" panose="020B0503020102020204" pitchFamily="34" charset="0"/>
                      </a:endParaRPr>
                    </a:p>
                  </a:txBody>
                  <a:tcPr marL="111258" marR="111258" marT="55629" marB="556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latin typeface="Franklin Gothic Book" panose="020B0503020102020204" pitchFamily="34" charset="0"/>
                        </a:rPr>
                        <a:t>Entrepreneurial</a:t>
                      </a:r>
                    </a:p>
                  </a:txBody>
                  <a:tcPr marL="111258" marR="111258" marT="55629" marB="55629"/>
                </a:tc>
              </a:tr>
              <a:tr h="5041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latin typeface="Franklin Gothic Book" panose="020B0503020102020204" pitchFamily="34" charset="0"/>
                        </a:rPr>
                        <a:t>Flexible</a:t>
                      </a:r>
                    </a:p>
                  </a:txBody>
                  <a:tcPr marL="111258" marR="111258" marT="55629" marB="556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latin typeface="Franklin Gothic Book" panose="020B0503020102020204" pitchFamily="34" charset="0"/>
                        </a:rPr>
                        <a:t>Good listener</a:t>
                      </a:r>
                    </a:p>
                  </a:txBody>
                  <a:tcPr marL="111258" marR="111258" marT="55629" marB="55629"/>
                </a:tc>
              </a:tr>
              <a:tr h="504186">
                <a:tc>
                  <a:txBody>
                    <a:bodyPr/>
                    <a:lstStyle/>
                    <a:p>
                      <a:r>
                        <a:rPr lang="en-US" sz="2200" dirty="0" smtClean="0">
                          <a:latin typeface="Franklin Gothic Book" panose="020B0503020102020204" pitchFamily="34" charset="0"/>
                        </a:rPr>
                        <a:t>Analytical</a:t>
                      </a:r>
                      <a:endParaRPr lang="en-US" sz="2200" dirty="0">
                        <a:latin typeface="Franklin Gothic Book" panose="020B0503020102020204" pitchFamily="34" charset="0"/>
                      </a:endParaRPr>
                    </a:p>
                  </a:txBody>
                  <a:tcPr marL="111258" marR="111258" marT="55629" marB="556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latin typeface="Franklin Gothic Book" panose="020B0503020102020204" pitchFamily="34" charset="0"/>
                        </a:rPr>
                        <a:t>Excellent writer</a:t>
                      </a:r>
                    </a:p>
                  </a:txBody>
                  <a:tcPr marL="111258" marR="111258" marT="55629" marB="55629"/>
                </a:tc>
              </a:tr>
              <a:tr h="5041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latin typeface="Franklin Gothic Book" panose="020B0503020102020204" pitchFamily="34" charset="0"/>
                        </a:rPr>
                        <a:t>Leadership</a:t>
                      </a:r>
                    </a:p>
                  </a:txBody>
                  <a:tcPr marL="111258" marR="111258" marT="55629" marB="556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latin typeface="Franklin Gothic Book" panose="020B0503020102020204" pitchFamily="34" charset="0"/>
                        </a:rPr>
                        <a:t>Service orientation</a:t>
                      </a:r>
                    </a:p>
                  </a:txBody>
                  <a:tcPr marL="111258" marR="111258" marT="55629" marB="55629"/>
                </a:tc>
              </a:tr>
              <a:tr h="5041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latin typeface="Franklin Gothic Book" panose="020B0503020102020204" pitchFamily="34" charset="0"/>
                        </a:rPr>
                        <a:t>Ethical</a:t>
                      </a:r>
                    </a:p>
                  </a:txBody>
                  <a:tcPr marL="111258" marR="111258" marT="55629" marB="556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latin typeface="Franklin Gothic Book" panose="020B0503020102020204" pitchFamily="34" charset="0"/>
                        </a:rPr>
                        <a:t>Team oriented</a:t>
                      </a:r>
                    </a:p>
                  </a:txBody>
                  <a:tcPr marL="111258" marR="111258" marT="55629" marB="55629"/>
                </a:tc>
              </a:tr>
              <a:tr h="5041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latin typeface="Franklin Gothic Book" panose="020B0503020102020204" pitchFamily="34" charset="0"/>
                        </a:rPr>
                        <a:t>Problem solver</a:t>
                      </a:r>
                      <a:endParaRPr lang="en-US" sz="2200" dirty="0">
                        <a:latin typeface="Franklin Gothic Book" panose="020B0503020102020204" pitchFamily="34" charset="0"/>
                      </a:endParaRPr>
                    </a:p>
                  </a:txBody>
                  <a:tcPr marL="111258" marR="111258" marT="55629" marB="556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latin typeface="Franklin Gothic Book" panose="020B0503020102020204" pitchFamily="34" charset="0"/>
                        </a:rPr>
                        <a:t>Strong Networker</a:t>
                      </a:r>
                    </a:p>
                  </a:txBody>
                  <a:tcPr marL="111258" marR="111258" marT="55629" marB="55629"/>
                </a:tc>
              </a:tr>
            </a:tbl>
          </a:graphicData>
        </a:graphic>
      </p:graphicFrame>
    </p:spTree>
    <p:extLst>
      <p:ext uri="{BB962C8B-B14F-4D97-AF65-F5344CB8AC3E}">
        <p14:creationId xmlns:p14="http://schemas.microsoft.com/office/powerpoint/2010/main" val="28111357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486016"/>
            <a:ext cx="9143999" cy="1495408"/>
          </a:xfrm>
        </p:spPr>
        <p:txBody>
          <a:bodyPr>
            <a:noAutofit/>
          </a:bodyPr>
          <a:lstStyle/>
          <a:p>
            <a:pPr>
              <a:lnSpc>
                <a:spcPts val="5400"/>
              </a:lnSpc>
            </a:pPr>
            <a:r>
              <a:rPr lang="en-US" sz="4800" dirty="0" smtClean="0">
                <a:solidFill>
                  <a:srgbClr val="3B57A0"/>
                </a:solidFill>
                <a:latin typeface="Rockwell" panose="02060603020205020403" pitchFamily="18" charset="0"/>
              </a:rPr>
              <a:t>Overview of </a:t>
            </a:r>
            <a:r>
              <a:rPr lang="en-US" sz="4800" dirty="0" smtClean="0">
                <a:solidFill>
                  <a:srgbClr val="9A2976"/>
                </a:solidFill>
                <a:latin typeface="Rockwell" panose="02060603020205020403" pitchFamily="18" charset="0"/>
              </a:rPr>
              <a:t>Booz Allen</a:t>
            </a:r>
            <a:endParaRPr lang="en-US" sz="4800" dirty="0">
              <a:solidFill>
                <a:srgbClr val="9A2976"/>
              </a:solidFill>
              <a:latin typeface="Rockwell" panose="02060603020205020403" pitchFamily="18" charset="0"/>
            </a:endParaRPr>
          </a:p>
        </p:txBody>
      </p:sp>
    </p:spTree>
    <p:extLst>
      <p:ext uri="{BB962C8B-B14F-4D97-AF65-F5344CB8AC3E}">
        <p14:creationId xmlns:p14="http://schemas.microsoft.com/office/powerpoint/2010/main" val="3284209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9667" y="1468547"/>
            <a:ext cx="2870522" cy="2530833"/>
            <a:chOff x="408534" y="3840938"/>
            <a:chExt cx="2870522" cy="2530833"/>
          </a:xfrm>
        </p:grpSpPr>
        <p:sp>
          <p:nvSpPr>
            <p:cNvPr id="21" name="Oval 20"/>
            <p:cNvSpPr/>
            <p:nvPr/>
          </p:nvSpPr>
          <p:spPr>
            <a:xfrm>
              <a:off x="408535" y="3840938"/>
              <a:ext cx="2741066" cy="2530833"/>
            </a:xfrm>
            <a:prstGeom prst="ellipse">
              <a:avLst/>
            </a:prstGeom>
            <a:solidFill>
              <a:srgbClr val="9A29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2" name="TextBox 21"/>
            <p:cNvSpPr txBox="1"/>
            <p:nvPr/>
          </p:nvSpPr>
          <p:spPr>
            <a:xfrm>
              <a:off x="408534" y="4330198"/>
              <a:ext cx="2870522" cy="1754326"/>
            </a:xfrm>
            <a:prstGeom prst="rect">
              <a:avLst/>
            </a:prstGeom>
            <a:noFill/>
          </p:spPr>
          <p:txBody>
            <a:bodyPr wrap="square" rtlCol="0">
              <a:spAutoFit/>
            </a:bodyPr>
            <a:lstStyle/>
            <a:p>
              <a:pPr defTabSz="457200">
                <a:spcAft>
                  <a:spcPts val="300"/>
                </a:spcAft>
                <a:tabLst>
                  <a:tab pos="1203325" algn="r"/>
                  <a:tab pos="1262063" algn="l"/>
                </a:tabLst>
              </a:pPr>
              <a:r>
                <a:rPr lang="en-US" sz="1400" b="1" dirty="0">
                  <a:solidFill>
                    <a:prstClr val="white"/>
                  </a:solidFill>
                </a:rPr>
                <a:t>	Founded: 	</a:t>
              </a:r>
              <a:r>
                <a:rPr lang="en-US" sz="1400" dirty="0">
                  <a:solidFill>
                    <a:prstClr val="white"/>
                  </a:solidFill>
                </a:rPr>
                <a:t>1914</a:t>
              </a:r>
              <a:r>
                <a:rPr lang="en-US" sz="1400" b="1" dirty="0">
                  <a:solidFill>
                    <a:prstClr val="white"/>
                  </a:solidFill>
                </a:rPr>
                <a:t>		Headquarters:</a:t>
              </a:r>
              <a:r>
                <a:rPr lang="en-US" sz="1400" dirty="0">
                  <a:solidFill>
                    <a:prstClr val="white"/>
                  </a:solidFill>
                </a:rPr>
                <a:t>  	McLean, VA</a:t>
              </a:r>
            </a:p>
            <a:p>
              <a:pPr defTabSz="457200">
                <a:spcAft>
                  <a:spcPts val="300"/>
                </a:spcAft>
                <a:tabLst>
                  <a:tab pos="1203325" algn="r"/>
                  <a:tab pos="1262063" algn="l"/>
                </a:tabLst>
              </a:pPr>
              <a:r>
                <a:rPr lang="en-US" sz="1400" b="1" dirty="0">
                  <a:solidFill>
                    <a:prstClr val="white"/>
                  </a:solidFill>
                </a:rPr>
                <a:t>	Locations:</a:t>
              </a:r>
              <a:r>
                <a:rPr lang="en-US" sz="1400" dirty="0">
                  <a:solidFill>
                    <a:prstClr val="white"/>
                  </a:solidFill>
                </a:rPr>
                <a:t>  	104 locations in </a:t>
              </a:r>
              <a:br>
                <a:rPr lang="en-US" sz="1400" dirty="0">
                  <a:solidFill>
                    <a:prstClr val="white"/>
                  </a:solidFill>
                </a:rPr>
              </a:br>
              <a:r>
                <a:rPr lang="en-US" sz="1400" dirty="0">
                  <a:solidFill>
                    <a:prstClr val="white"/>
                  </a:solidFill>
                </a:rPr>
                <a:t>	  	7 countries</a:t>
              </a:r>
            </a:p>
            <a:p>
              <a:pPr defTabSz="457200">
                <a:spcAft>
                  <a:spcPts val="300"/>
                </a:spcAft>
                <a:tabLst>
                  <a:tab pos="1203325" algn="r"/>
                  <a:tab pos="1262063" algn="l"/>
                </a:tabLst>
              </a:pPr>
              <a:r>
                <a:rPr lang="en-US" sz="1400" b="1" dirty="0">
                  <a:solidFill>
                    <a:prstClr val="white"/>
                  </a:solidFill>
                </a:rPr>
                <a:t>	Employees</a:t>
              </a:r>
              <a:r>
                <a:rPr lang="en-US" sz="1400" dirty="0">
                  <a:solidFill>
                    <a:prstClr val="white"/>
                  </a:solidFill>
                </a:rPr>
                <a:t>: 	23,000 people</a:t>
              </a:r>
            </a:p>
            <a:p>
              <a:pPr defTabSz="457200">
                <a:spcAft>
                  <a:spcPts val="300"/>
                </a:spcAft>
                <a:tabLst>
                  <a:tab pos="1203325" algn="r"/>
                  <a:tab pos="1262063" algn="l"/>
                </a:tabLst>
              </a:pPr>
              <a:r>
                <a:rPr lang="en-US" sz="1400" b="1" dirty="0">
                  <a:solidFill>
                    <a:prstClr val="white"/>
                  </a:solidFill>
                </a:rPr>
                <a:t>	Revenue:</a:t>
              </a:r>
              <a:r>
                <a:rPr lang="en-US" sz="1400" dirty="0">
                  <a:solidFill>
                    <a:prstClr val="white"/>
                  </a:solidFill>
                </a:rPr>
                <a:t>  	$5.76 billion</a:t>
              </a:r>
            </a:p>
            <a:p>
              <a:pPr defTabSz="457200">
                <a:spcAft>
                  <a:spcPts val="300"/>
                </a:spcAft>
                <a:tabLst>
                  <a:tab pos="1203325" algn="r"/>
                  <a:tab pos="1262063" algn="l"/>
                </a:tabLst>
              </a:pPr>
              <a:r>
                <a:rPr lang="en-US" sz="1400" b="1" dirty="0">
                  <a:solidFill>
                    <a:prstClr val="white"/>
                  </a:solidFill>
                </a:rPr>
                <a:t>	NYSE:  	</a:t>
              </a:r>
              <a:r>
                <a:rPr lang="en-US" sz="1400" dirty="0">
                  <a:solidFill>
                    <a:prstClr val="white"/>
                  </a:solidFill>
                </a:rPr>
                <a:t>BAH</a:t>
              </a:r>
            </a:p>
          </p:txBody>
        </p:sp>
      </p:grpSp>
      <p:sp>
        <p:nvSpPr>
          <p:cNvPr id="8" name="TextBox 7"/>
          <p:cNvSpPr txBox="1"/>
          <p:nvPr/>
        </p:nvSpPr>
        <p:spPr>
          <a:xfrm>
            <a:off x="2980189" y="2109892"/>
            <a:ext cx="2398889" cy="2277547"/>
          </a:xfrm>
          <a:prstGeom prst="rect">
            <a:avLst/>
          </a:prstGeom>
          <a:noFill/>
        </p:spPr>
        <p:txBody>
          <a:bodyPr wrap="square" rtlCol="0">
            <a:spAutoFit/>
          </a:bodyPr>
          <a:lstStyle/>
          <a:p>
            <a:pPr defTabSz="457200">
              <a:spcAft>
                <a:spcPts val="600"/>
              </a:spcAft>
            </a:pPr>
            <a:r>
              <a:rPr lang="en-US" sz="1600" b="1" dirty="0">
                <a:solidFill>
                  <a:srgbClr val="3B57A0"/>
                </a:solidFill>
                <a:latin typeface="Rockwell" panose="02060603020205020403" pitchFamily="18" charset="0"/>
              </a:rPr>
              <a:t>What We Do</a:t>
            </a:r>
          </a:p>
          <a:p>
            <a:pPr marL="285750" indent="-285750" defTabSz="457200">
              <a:spcAft>
                <a:spcPts val="600"/>
              </a:spcAft>
              <a:buFont typeface="Arial"/>
              <a:buChar char="•"/>
            </a:pPr>
            <a:r>
              <a:rPr lang="en-US" sz="1600" dirty="0">
                <a:solidFill>
                  <a:prstClr val="black">
                    <a:lumMod val="75000"/>
                    <a:lumOff val="25000"/>
                  </a:prstClr>
                </a:solidFill>
                <a:latin typeface="+mj-lt"/>
              </a:rPr>
              <a:t>Consulting</a:t>
            </a:r>
          </a:p>
          <a:p>
            <a:pPr marL="285750" indent="-285750" defTabSz="457200">
              <a:spcAft>
                <a:spcPts val="600"/>
              </a:spcAft>
              <a:buFont typeface="Arial"/>
              <a:buChar char="•"/>
            </a:pPr>
            <a:r>
              <a:rPr lang="en-US" sz="1600" dirty="0">
                <a:solidFill>
                  <a:prstClr val="black">
                    <a:lumMod val="75000"/>
                    <a:lumOff val="25000"/>
                  </a:prstClr>
                </a:solidFill>
                <a:latin typeface="+mj-lt"/>
              </a:rPr>
              <a:t>Analytics</a:t>
            </a:r>
          </a:p>
          <a:p>
            <a:pPr marL="285750" indent="-285750" defTabSz="457200">
              <a:spcAft>
                <a:spcPts val="600"/>
              </a:spcAft>
              <a:buFont typeface="Arial"/>
              <a:buChar char="•"/>
            </a:pPr>
            <a:r>
              <a:rPr lang="en-US" sz="1600" dirty="0">
                <a:solidFill>
                  <a:prstClr val="black">
                    <a:lumMod val="75000"/>
                    <a:lumOff val="25000"/>
                  </a:prstClr>
                </a:solidFill>
                <a:latin typeface="+mj-lt"/>
              </a:rPr>
              <a:t>Mission Operations</a:t>
            </a:r>
          </a:p>
          <a:p>
            <a:pPr marL="285750" indent="-285750" defTabSz="457200">
              <a:spcAft>
                <a:spcPts val="600"/>
              </a:spcAft>
              <a:buFont typeface="Arial"/>
              <a:buChar char="•"/>
            </a:pPr>
            <a:r>
              <a:rPr lang="en-US" sz="1600" dirty="0">
                <a:solidFill>
                  <a:prstClr val="black">
                    <a:lumMod val="75000"/>
                    <a:lumOff val="25000"/>
                  </a:prstClr>
                </a:solidFill>
                <a:latin typeface="+mj-lt"/>
              </a:rPr>
              <a:t>Technology</a:t>
            </a:r>
          </a:p>
          <a:p>
            <a:pPr marL="285750" indent="-285750" defTabSz="457200">
              <a:spcAft>
                <a:spcPts val="600"/>
              </a:spcAft>
              <a:buFont typeface="Arial"/>
              <a:buChar char="•"/>
            </a:pPr>
            <a:r>
              <a:rPr lang="en-US" sz="1600" dirty="0">
                <a:solidFill>
                  <a:prstClr val="black">
                    <a:lumMod val="75000"/>
                    <a:lumOff val="25000"/>
                  </a:prstClr>
                </a:solidFill>
                <a:latin typeface="+mj-lt"/>
              </a:rPr>
              <a:t>Engineering</a:t>
            </a:r>
          </a:p>
          <a:p>
            <a:pPr marL="285750" indent="-285750" defTabSz="457200">
              <a:spcAft>
                <a:spcPts val="600"/>
              </a:spcAft>
              <a:buFont typeface="Arial"/>
              <a:buChar char="•"/>
            </a:pPr>
            <a:r>
              <a:rPr lang="en-US" sz="1600" dirty="0">
                <a:solidFill>
                  <a:prstClr val="black">
                    <a:lumMod val="75000"/>
                    <a:lumOff val="25000"/>
                  </a:prstClr>
                </a:solidFill>
                <a:latin typeface="+mj-lt"/>
              </a:rPr>
              <a:t>Strategic Innovatio</a:t>
            </a:r>
            <a:r>
              <a:rPr lang="en-US" sz="1600" dirty="0">
                <a:solidFill>
                  <a:prstClr val="black">
                    <a:lumMod val="65000"/>
                    <a:lumOff val="35000"/>
                  </a:prstClr>
                </a:solidFill>
                <a:latin typeface="+mj-lt"/>
              </a:rPr>
              <a:t>n</a:t>
            </a:r>
          </a:p>
        </p:txBody>
      </p:sp>
      <p:sp>
        <p:nvSpPr>
          <p:cNvPr id="10" name="TextBox 9"/>
          <p:cNvSpPr txBox="1"/>
          <p:nvPr/>
        </p:nvSpPr>
        <p:spPr>
          <a:xfrm>
            <a:off x="5556673" y="2063649"/>
            <a:ext cx="3453582" cy="2862322"/>
          </a:xfrm>
          <a:prstGeom prst="rect">
            <a:avLst/>
          </a:prstGeom>
          <a:noFill/>
        </p:spPr>
        <p:txBody>
          <a:bodyPr wrap="square" rtlCol="0">
            <a:spAutoFit/>
          </a:bodyPr>
          <a:lstStyle/>
          <a:p>
            <a:pPr defTabSz="457200">
              <a:spcAft>
                <a:spcPts val="600"/>
              </a:spcAft>
            </a:pPr>
            <a:r>
              <a:rPr lang="en-US" sz="1600" b="1" dirty="0">
                <a:solidFill>
                  <a:srgbClr val="3B57A0"/>
                </a:solidFill>
                <a:latin typeface="Rockwell" panose="02060603020205020403" pitchFamily="18" charset="0"/>
              </a:rPr>
              <a:t>For Whom </a:t>
            </a:r>
          </a:p>
          <a:p>
            <a:pPr marL="285750" indent="-285750" defTabSz="457200">
              <a:spcAft>
                <a:spcPts val="600"/>
              </a:spcAft>
              <a:buFont typeface="Arial"/>
              <a:buChar char="•"/>
            </a:pPr>
            <a:r>
              <a:rPr lang="en-US" sz="1600" dirty="0">
                <a:solidFill>
                  <a:prstClr val="black">
                    <a:lumMod val="75000"/>
                    <a:lumOff val="25000"/>
                  </a:prstClr>
                </a:solidFill>
                <a:latin typeface="+mj-lt"/>
              </a:rPr>
              <a:t>US government in defense, intelligence, and civil markets</a:t>
            </a:r>
          </a:p>
          <a:p>
            <a:pPr marL="285750" indent="-285750" defTabSz="457200">
              <a:spcAft>
                <a:spcPts val="600"/>
              </a:spcAft>
              <a:buFont typeface="Arial"/>
              <a:buChar char="•"/>
            </a:pPr>
            <a:r>
              <a:rPr lang="en-US" sz="1600" dirty="0">
                <a:solidFill>
                  <a:prstClr val="black">
                    <a:lumMod val="75000"/>
                    <a:lumOff val="25000"/>
                  </a:prstClr>
                </a:solidFill>
                <a:latin typeface="+mj-lt"/>
              </a:rPr>
              <a:t>Major corporations in the financial services, healthcare, and energy markets</a:t>
            </a:r>
          </a:p>
          <a:p>
            <a:pPr marL="285750" indent="-285750" defTabSz="457200">
              <a:spcAft>
                <a:spcPts val="600"/>
              </a:spcAft>
              <a:buFont typeface="Arial"/>
              <a:buChar char="•"/>
            </a:pPr>
            <a:r>
              <a:rPr lang="en-US" sz="1600" dirty="0">
                <a:solidFill>
                  <a:prstClr val="black">
                    <a:lumMod val="75000"/>
                    <a:lumOff val="25000"/>
                  </a:prstClr>
                </a:solidFill>
                <a:latin typeface="+mj-lt"/>
              </a:rPr>
              <a:t>Institutions and not-for-profit organizations</a:t>
            </a:r>
          </a:p>
          <a:p>
            <a:pPr marL="285750" indent="-285750" defTabSz="457200">
              <a:spcAft>
                <a:spcPts val="600"/>
              </a:spcAft>
              <a:buFont typeface="Arial"/>
              <a:buChar char="•"/>
            </a:pPr>
            <a:r>
              <a:rPr lang="en-US" sz="1600" dirty="0">
                <a:solidFill>
                  <a:prstClr val="black">
                    <a:lumMod val="75000"/>
                    <a:lumOff val="25000"/>
                  </a:prstClr>
                </a:solidFill>
                <a:latin typeface="+mj-lt"/>
              </a:rPr>
              <a:t>International clients—primarily in the Middle </a:t>
            </a:r>
            <a:r>
              <a:rPr lang="en-US" sz="1600" dirty="0" smtClean="0">
                <a:solidFill>
                  <a:prstClr val="black">
                    <a:lumMod val="75000"/>
                    <a:lumOff val="25000"/>
                  </a:prstClr>
                </a:solidFill>
                <a:latin typeface="+mj-lt"/>
              </a:rPr>
              <a:t>East</a:t>
            </a:r>
            <a:endParaRPr lang="en-US" sz="1600" dirty="0">
              <a:solidFill>
                <a:prstClr val="black">
                  <a:lumMod val="75000"/>
                  <a:lumOff val="25000"/>
                </a:prstClr>
              </a:solidFill>
              <a:latin typeface="+mj-lt"/>
            </a:endParaRPr>
          </a:p>
        </p:txBody>
      </p:sp>
      <p:sp>
        <p:nvSpPr>
          <p:cNvPr id="5" name="TextBox 4"/>
          <p:cNvSpPr txBox="1"/>
          <p:nvPr/>
        </p:nvSpPr>
        <p:spPr>
          <a:xfrm>
            <a:off x="2943488" y="929938"/>
            <a:ext cx="6066767" cy="1077218"/>
          </a:xfrm>
          <a:prstGeom prst="rect">
            <a:avLst/>
          </a:prstGeom>
          <a:noFill/>
        </p:spPr>
        <p:txBody>
          <a:bodyPr wrap="square" rtlCol="0">
            <a:spAutoFit/>
          </a:bodyPr>
          <a:lstStyle/>
          <a:p>
            <a:pPr defTabSz="457200">
              <a:spcAft>
                <a:spcPts val="600"/>
              </a:spcAft>
            </a:pPr>
            <a:r>
              <a:rPr lang="en-US" sz="1600" b="1" dirty="0">
                <a:solidFill>
                  <a:srgbClr val="3B57A0"/>
                </a:solidFill>
                <a:latin typeface="Rockwell" panose="02060603020205020403" pitchFamily="18" charset="0"/>
              </a:rPr>
              <a:t>Booz Allen Hamilton </a:t>
            </a:r>
            <a:r>
              <a:rPr lang="en-US" sz="1600" dirty="0">
                <a:solidFill>
                  <a:prstClr val="black">
                    <a:lumMod val="75000"/>
                    <a:lumOff val="25000"/>
                  </a:prstClr>
                </a:solidFill>
                <a:latin typeface="+mj-lt"/>
              </a:rPr>
              <a:t>has been at the forefront of strategy </a:t>
            </a:r>
            <a:br>
              <a:rPr lang="en-US" sz="1600" dirty="0">
                <a:solidFill>
                  <a:prstClr val="black">
                    <a:lumMod val="75000"/>
                    <a:lumOff val="25000"/>
                  </a:prstClr>
                </a:solidFill>
                <a:latin typeface="+mj-lt"/>
              </a:rPr>
            </a:br>
            <a:r>
              <a:rPr lang="en-US" sz="1600" dirty="0">
                <a:solidFill>
                  <a:prstClr val="black">
                    <a:lumMod val="75000"/>
                    <a:lumOff val="25000"/>
                  </a:prstClr>
                </a:solidFill>
                <a:latin typeface="+mj-lt"/>
              </a:rPr>
              <a:t>and technology consulting for 100 years. Today, Booz Allen is a </a:t>
            </a:r>
            <a:br>
              <a:rPr lang="en-US" sz="1600" dirty="0">
                <a:solidFill>
                  <a:prstClr val="black">
                    <a:lumMod val="75000"/>
                    <a:lumOff val="25000"/>
                  </a:prstClr>
                </a:solidFill>
                <a:latin typeface="+mj-lt"/>
              </a:rPr>
            </a:br>
            <a:r>
              <a:rPr lang="en-US" sz="1600" dirty="0">
                <a:solidFill>
                  <a:prstClr val="black">
                    <a:lumMod val="75000"/>
                    <a:lumOff val="25000"/>
                  </a:prstClr>
                </a:solidFill>
                <a:latin typeface="+mj-lt"/>
              </a:rPr>
              <a:t>leading provider of management consulting, technology, and </a:t>
            </a:r>
            <a:br>
              <a:rPr lang="en-US" sz="1600" dirty="0">
                <a:solidFill>
                  <a:prstClr val="black">
                    <a:lumMod val="75000"/>
                    <a:lumOff val="25000"/>
                  </a:prstClr>
                </a:solidFill>
                <a:latin typeface="+mj-lt"/>
              </a:rPr>
            </a:br>
            <a:r>
              <a:rPr lang="en-US" sz="1600" dirty="0">
                <a:solidFill>
                  <a:prstClr val="black">
                    <a:lumMod val="75000"/>
                    <a:lumOff val="25000"/>
                  </a:prstClr>
                </a:solidFill>
                <a:latin typeface="+mj-lt"/>
              </a:rPr>
              <a:t>engineering services.</a:t>
            </a:r>
          </a:p>
        </p:txBody>
      </p:sp>
      <p:sp>
        <p:nvSpPr>
          <p:cNvPr id="17" name="TextBox 16"/>
          <p:cNvSpPr txBox="1"/>
          <p:nvPr/>
        </p:nvSpPr>
        <p:spPr>
          <a:xfrm>
            <a:off x="109667" y="4727700"/>
            <a:ext cx="8886423" cy="1585049"/>
          </a:xfrm>
          <a:prstGeom prst="rect">
            <a:avLst/>
          </a:prstGeom>
          <a:noFill/>
        </p:spPr>
        <p:txBody>
          <a:bodyPr wrap="square" rtlCol="0">
            <a:spAutoFit/>
          </a:bodyPr>
          <a:lstStyle/>
          <a:p>
            <a:pPr defTabSz="457200">
              <a:spcAft>
                <a:spcPts val="600"/>
              </a:spcAft>
            </a:pPr>
            <a:r>
              <a:rPr lang="en-US" sz="1600" b="1" dirty="0" smtClean="0">
                <a:solidFill>
                  <a:srgbClr val="3B57A0"/>
                </a:solidFill>
                <a:latin typeface="Rockwell" panose="02060603020205020403" pitchFamily="18" charset="0"/>
              </a:rPr>
              <a:t>Honors &amp; Awards</a:t>
            </a:r>
            <a:endParaRPr lang="en-US" sz="1600" b="1" dirty="0">
              <a:solidFill>
                <a:srgbClr val="3B57A0"/>
              </a:solidFill>
              <a:latin typeface="Rockwell" panose="02060603020205020403" pitchFamily="18" charset="0"/>
            </a:endParaRPr>
          </a:p>
          <a:p>
            <a:pPr defTabSz="457200">
              <a:spcAft>
                <a:spcPts val="600"/>
              </a:spcAft>
            </a:pPr>
            <a:r>
              <a:rPr lang="en-US" sz="1600" b="1" dirty="0" smtClean="0">
                <a:solidFill>
                  <a:prstClr val="black">
                    <a:lumMod val="75000"/>
                    <a:lumOff val="25000"/>
                  </a:prstClr>
                </a:solidFill>
                <a:latin typeface="+mj-lt"/>
              </a:rPr>
              <a:t>#1</a:t>
            </a:r>
            <a:r>
              <a:rPr lang="en-US" sz="1600" dirty="0" smtClean="0">
                <a:solidFill>
                  <a:prstClr val="black">
                    <a:lumMod val="75000"/>
                    <a:lumOff val="25000"/>
                  </a:prstClr>
                </a:solidFill>
                <a:latin typeface="+mj-lt"/>
              </a:rPr>
              <a:t> “Best Consulting Firms for Public Sector Consulting”, Vault 2016</a:t>
            </a:r>
          </a:p>
          <a:p>
            <a:pPr defTabSz="457200">
              <a:spcAft>
                <a:spcPts val="600"/>
              </a:spcAft>
            </a:pPr>
            <a:endParaRPr lang="en-US" sz="400" dirty="0" smtClean="0">
              <a:solidFill>
                <a:prstClr val="black">
                  <a:lumMod val="75000"/>
                  <a:lumOff val="25000"/>
                </a:prstClr>
              </a:solidFill>
              <a:latin typeface="+mj-lt"/>
            </a:endParaRPr>
          </a:p>
          <a:p>
            <a:pPr defTabSz="457200">
              <a:spcAft>
                <a:spcPts val="600"/>
              </a:spcAft>
            </a:pPr>
            <a:r>
              <a:rPr lang="en-US" sz="1600" b="1" dirty="0" smtClean="0">
                <a:solidFill>
                  <a:prstClr val="black">
                    <a:lumMod val="75000"/>
                    <a:lumOff val="25000"/>
                  </a:prstClr>
                </a:solidFill>
                <a:latin typeface="+mj-lt"/>
              </a:rPr>
              <a:t>#3 </a:t>
            </a:r>
            <a:r>
              <a:rPr lang="en-US" sz="1600" dirty="0" smtClean="0">
                <a:solidFill>
                  <a:prstClr val="black">
                    <a:lumMod val="75000"/>
                    <a:lumOff val="25000"/>
                  </a:prstClr>
                </a:solidFill>
                <a:latin typeface="+mj-lt"/>
              </a:rPr>
              <a:t>“The Most Prestigious Consulting Firms”, Vault 2016</a:t>
            </a:r>
          </a:p>
          <a:p>
            <a:pPr defTabSz="457200">
              <a:spcAft>
                <a:spcPts val="600"/>
              </a:spcAft>
            </a:pPr>
            <a:endParaRPr lang="en-US" sz="400" dirty="0" smtClean="0">
              <a:solidFill>
                <a:prstClr val="black">
                  <a:lumMod val="75000"/>
                  <a:lumOff val="25000"/>
                </a:prstClr>
              </a:solidFill>
              <a:latin typeface="+mj-lt"/>
            </a:endParaRPr>
          </a:p>
          <a:p>
            <a:pPr defTabSz="457200">
              <a:spcAft>
                <a:spcPts val="600"/>
              </a:spcAft>
            </a:pPr>
            <a:r>
              <a:rPr lang="en-US" sz="1600" b="1" dirty="0" smtClean="0">
                <a:solidFill>
                  <a:prstClr val="black">
                    <a:lumMod val="75000"/>
                    <a:lumOff val="25000"/>
                  </a:prstClr>
                </a:solidFill>
                <a:latin typeface="+mj-lt"/>
              </a:rPr>
              <a:t>#5 </a:t>
            </a:r>
            <a:r>
              <a:rPr lang="en-US" sz="1600" dirty="0" smtClean="0">
                <a:solidFill>
                  <a:prstClr val="black">
                    <a:lumMod val="75000"/>
                    <a:lumOff val="25000"/>
                  </a:prstClr>
                </a:solidFill>
                <a:latin typeface="+mj-lt"/>
              </a:rPr>
              <a:t>“Best Consulting Firms for Aerospace &amp; Defense Consulting”, Vault 2016</a:t>
            </a:r>
          </a:p>
        </p:txBody>
      </p:sp>
      <p:sp>
        <p:nvSpPr>
          <p:cNvPr id="19" name="Title 1"/>
          <p:cNvSpPr>
            <a:spLocks noGrp="1"/>
          </p:cNvSpPr>
          <p:nvPr>
            <p:ph type="title"/>
          </p:nvPr>
        </p:nvSpPr>
        <p:spPr>
          <a:xfrm>
            <a:off x="449179" y="112295"/>
            <a:ext cx="8694821" cy="705853"/>
          </a:xfrm>
        </p:spPr>
        <p:txBody>
          <a:bodyPr>
            <a:noAutofit/>
          </a:bodyPr>
          <a:lstStyle/>
          <a:p>
            <a:pPr algn="l"/>
            <a:r>
              <a:rPr lang="en-US" sz="2800" dirty="0" smtClean="0">
                <a:solidFill>
                  <a:srgbClr val="9A2976"/>
                </a:solidFill>
                <a:latin typeface="Rockwell" panose="02060603020205020403" pitchFamily="18" charset="0"/>
              </a:rPr>
              <a:t>The Firm At-a-Glance</a:t>
            </a:r>
            <a:endParaRPr lang="en-US" sz="2800" dirty="0">
              <a:solidFill>
                <a:srgbClr val="9A2976"/>
              </a:solidFill>
              <a:latin typeface="Rockwell" panose="02060603020205020403" pitchFamily="18" charset="0"/>
            </a:endParaRPr>
          </a:p>
        </p:txBody>
      </p:sp>
    </p:spTree>
    <p:extLst>
      <p:ext uri="{BB962C8B-B14F-4D97-AF65-F5344CB8AC3E}">
        <p14:creationId xmlns:p14="http://schemas.microsoft.com/office/powerpoint/2010/main" val="42564443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179" y="112295"/>
            <a:ext cx="8694821" cy="705853"/>
          </a:xfrm>
        </p:spPr>
        <p:txBody>
          <a:bodyPr>
            <a:noAutofit/>
          </a:bodyPr>
          <a:lstStyle/>
          <a:p>
            <a:pPr algn="l"/>
            <a:r>
              <a:rPr lang="en-US" sz="2800" dirty="0" smtClean="0">
                <a:solidFill>
                  <a:srgbClr val="9A2976"/>
                </a:solidFill>
                <a:latin typeface="Rockwell" panose="02060603020205020403" pitchFamily="18" charset="0"/>
              </a:rPr>
              <a:t>So what is consulting within the government space?</a:t>
            </a:r>
            <a:endParaRPr lang="en-US" sz="2800" dirty="0">
              <a:solidFill>
                <a:srgbClr val="9A2976"/>
              </a:solidFill>
              <a:latin typeface="Rockwell" panose="02060603020205020403" pitchFamily="18" charset="0"/>
            </a:endParaRPr>
          </a:p>
        </p:txBody>
      </p:sp>
      <p:pic>
        <p:nvPicPr>
          <p:cNvPr id="4" name="Picture 3"/>
          <p:cNvPicPr>
            <a:picLocks noChangeAspect="1"/>
          </p:cNvPicPr>
          <p:nvPr/>
        </p:nvPicPr>
        <p:blipFill rotWithShape="1">
          <a:blip r:embed="rId3"/>
          <a:srcRect t="6872" b="3262"/>
          <a:stretch/>
        </p:blipFill>
        <p:spPr>
          <a:xfrm>
            <a:off x="0" y="1866899"/>
            <a:ext cx="9144000" cy="4991101"/>
          </a:xfrm>
          <a:prstGeom prst="rect">
            <a:avLst/>
          </a:prstGeom>
        </p:spPr>
      </p:pic>
      <p:sp>
        <p:nvSpPr>
          <p:cNvPr id="3" name="TextBox 2"/>
          <p:cNvSpPr txBox="1"/>
          <p:nvPr/>
        </p:nvSpPr>
        <p:spPr>
          <a:xfrm>
            <a:off x="0" y="927025"/>
            <a:ext cx="9144000" cy="830997"/>
          </a:xfrm>
          <a:prstGeom prst="rect">
            <a:avLst/>
          </a:prstGeom>
          <a:noFill/>
        </p:spPr>
        <p:txBody>
          <a:bodyPr wrap="square" rtlCol="0">
            <a:spAutoFit/>
          </a:bodyPr>
          <a:lstStyle/>
          <a:p>
            <a:pPr marL="285750" indent="-285750" defTabSz="457200">
              <a:buFont typeface="Arial" panose="020B0604020202020204" pitchFamily="34" charset="0"/>
              <a:buChar char="•"/>
            </a:pPr>
            <a:r>
              <a:rPr lang="en-US" sz="1600" dirty="0">
                <a:solidFill>
                  <a:prstClr val="black"/>
                </a:solidFill>
              </a:rPr>
              <a:t>At Booz Allen, consulting expertise covers a lot of ground and is organized across our Market Groups</a:t>
            </a:r>
          </a:p>
          <a:p>
            <a:pPr marL="285750" indent="-285750" defTabSz="457200">
              <a:buFont typeface="Arial" panose="020B0604020202020204" pitchFamily="34" charset="0"/>
              <a:buChar char="•"/>
            </a:pPr>
            <a:endParaRPr lang="en-US" sz="1600" dirty="0">
              <a:solidFill>
                <a:prstClr val="black"/>
              </a:solidFill>
            </a:endParaRPr>
          </a:p>
          <a:p>
            <a:pPr marL="285750" indent="-285750" defTabSz="457200">
              <a:buFont typeface="Arial" panose="020B0604020202020204" pitchFamily="34" charset="0"/>
              <a:buChar char="•"/>
            </a:pPr>
            <a:r>
              <a:rPr lang="en-US" sz="1600" dirty="0">
                <a:solidFill>
                  <a:prstClr val="black"/>
                </a:solidFill>
              </a:rPr>
              <a:t>These Market Groups cover the range of career options that are available at Booz Allen</a:t>
            </a:r>
          </a:p>
        </p:txBody>
      </p:sp>
    </p:spTree>
    <p:extLst>
      <p:ext uri="{BB962C8B-B14F-4D97-AF65-F5344CB8AC3E}">
        <p14:creationId xmlns:p14="http://schemas.microsoft.com/office/powerpoint/2010/main" val="8659799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291</TotalTime>
  <Words>2201</Words>
  <Application>Microsoft Office PowerPoint</Application>
  <PresentationFormat>On-screen Show (4:3)</PresentationFormat>
  <Paragraphs>324</Paragraphs>
  <Slides>20</Slides>
  <Notes>8</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20</vt:i4>
      </vt:variant>
    </vt:vector>
  </HeadingPairs>
  <TitlesOfParts>
    <vt:vector size="31" baseType="lpstr">
      <vt:lpstr>MS PGothic</vt:lpstr>
      <vt:lpstr>Arial</vt:lpstr>
      <vt:lpstr>Calibri</vt:lpstr>
      <vt:lpstr>Calibri Light</vt:lpstr>
      <vt:lpstr>Franklin Gothic Book</vt:lpstr>
      <vt:lpstr>Franklin Gothic Medium</vt:lpstr>
      <vt:lpstr>Rockwell</vt:lpstr>
      <vt:lpstr>Office Theme</vt:lpstr>
      <vt:lpstr>1_Office Theme</vt:lpstr>
      <vt:lpstr>2_Office Theme</vt:lpstr>
      <vt:lpstr>3_Office Theme</vt:lpstr>
      <vt:lpstr>PowerPoint Presentation</vt:lpstr>
      <vt:lpstr>Agenda</vt:lpstr>
      <vt:lpstr>What Is Consulting?</vt:lpstr>
      <vt:lpstr>Booz Allen’s definition of the consulting industry</vt:lpstr>
      <vt:lpstr>Within the industry there are two main “types” of consulting – Management &amp; Technical</vt:lpstr>
      <vt:lpstr>Consulting is a balance between subject matter expertise, business knowledge, and communication</vt:lpstr>
      <vt:lpstr>Overview of Booz Allen</vt:lpstr>
      <vt:lpstr>The Firm At-a-Glance</vt:lpstr>
      <vt:lpstr>So what is consulting within the government space?</vt:lpstr>
      <vt:lpstr>TalentInsight (TI) &amp;  Consulting Experience</vt:lpstr>
      <vt:lpstr>TalentInsight (TI) – People Solutions </vt:lpstr>
      <vt:lpstr>Internships at Booz Allen</vt:lpstr>
      <vt:lpstr>Opportunities</vt:lpstr>
      <vt:lpstr>Opportunities</vt:lpstr>
      <vt:lpstr>Hear it from the interns</vt:lpstr>
      <vt:lpstr>Previous Internships at Booz Allen </vt:lpstr>
      <vt:lpstr>Q &amp; A</vt:lpstr>
      <vt:lpstr>Prior Questions</vt:lpstr>
      <vt:lpstr>Helpful Links</vt:lpstr>
      <vt:lpstr>Contact Information</vt:lpstr>
    </vt:vector>
  </TitlesOfParts>
  <Company>Booz Allen Hamilton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DuLaney, Dennis [USA]</dc:creator>
  <cp:lastModifiedBy>thomas mitchell</cp:lastModifiedBy>
  <cp:revision>24</cp:revision>
  <dcterms:created xsi:type="dcterms:W3CDTF">2016-03-16T14:58:29Z</dcterms:created>
  <dcterms:modified xsi:type="dcterms:W3CDTF">2016-03-17T19:20:21Z</dcterms:modified>
</cp:coreProperties>
</file>