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0"/>
  </p:notesMasterIdLst>
  <p:handoutMasterIdLst>
    <p:handoutMasterId r:id="rId31"/>
  </p:handoutMasterIdLst>
  <p:sldIdLst>
    <p:sldId id="279" r:id="rId2"/>
    <p:sldId id="316" r:id="rId3"/>
    <p:sldId id="299" r:id="rId4"/>
    <p:sldId id="315" r:id="rId5"/>
    <p:sldId id="314" r:id="rId6"/>
    <p:sldId id="301" r:id="rId7"/>
    <p:sldId id="302" r:id="rId8"/>
    <p:sldId id="303" r:id="rId9"/>
    <p:sldId id="304" r:id="rId10"/>
    <p:sldId id="305" r:id="rId11"/>
    <p:sldId id="306" r:id="rId12"/>
    <p:sldId id="307" r:id="rId13"/>
    <p:sldId id="308" r:id="rId14"/>
    <p:sldId id="309" r:id="rId15"/>
    <p:sldId id="310" r:id="rId16"/>
    <p:sldId id="311" r:id="rId17"/>
    <p:sldId id="313" r:id="rId18"/>
    <p:sldId id="281" r:id="rId19"/>
    <p:sldId id="294" r:id="rId20"/>
    <p:sldId id="282" r:id="rId21"/>
    <p:sldId id="288" r:id="rId22"/>
    <p:sldId id="283" r:id="rId23"/>
    <p:sldId id="291" r:id="rId24"/>
    <p:sldId id="295" r:id="rId25"/>
    <p:sldId id="286" r:id="rId26"/>
    <p:sldId id="284" r:id="rId27"/>
    <p:sldId id="296" r:id="rId28"/>
    <p:sldId id="285" r:id="rId29"/>
  </p:sldIdLst>
  <p:sldSz cx="9144000" cy="6858000" type="screen4x3"/>
  <p:notesSz cx="7315200" cy="9601200"/>
  <p:defaultTextStyle>
    <a:defPPr>
      <a:defRPr lang="en-US"/>
    </a:defPPr>
    <a:lvl1pPr algn="l" rtl="0" fontAlgn="base">
      <a:spcBef>
        <a:spcPct val="0"/>
      </a:spcBef>
      <a:spcAft>
        <a:spcPct val="0"/>
      </a:spcAft>
      <a:defRPr sz="2000" kern="1200">
        <a:solidFill>
          <a:srgbClr val="092565"/>
        </a:solidFill>
        <a:latin typeface="Times New Roman" pitchFamily="18" charset="0"/>
        <a:ea typeface="+mn-ea"/>
        <a:cs typeface="Arial" charset="0"/>
      </a:defRPr>
    </a:lvl1pPr>
    <a:lvl2pPr marL="457200" algn="l" rtl="0" fontAlgn="base">
      <a:spcBef>
        <a:spcPct val="0"/>
      </a:spcBef>
      <a:spcAft>
        <a:spcPct val="0"/>
      </a:spcAft>
      <a:defRPr sz="2000" kern="1200">
        <a:solidFill>
          <a:srgbClr val="092565"/>
        </a:solidFill>
        <a:latin typeface="Times New Roman" pitchFamily="18" charset="0"/>
        <a:ea typeface="+mn-ea"/>
        <a:cs typeface="Arial" charset="0"/>
      </a:defRPr>
    </a:lvl2pPr>
    <a:lvl3pPr marL="914400" algn="l" rtl="0" fontAlgn="base">
      <a:spcBef>
        <a:spcPct val="0"/>
      </a:spcBef>
      <a:spcAft>
        <a:spcPct val="0"/>
      </a:spcAft>
      <a:defRPr sz="2000" kern="1200">
        <a:solidFill>
          <a:srgbClr val="092565"/>
        </a:solidFill>
        <a:latin typeface="Times New Roman" pitchFamily="18" charset="0"/>
        <a:ea typeface="+mn-ea"/>
        <a:cs typeface="Arial" charset="0"/>
      </a:defRPr>
    </a:lvl3pPr>
    <a:lvl4pPr marL="1371600" algn="l" rtl="0" fontAlgn="base">
      <a:spcBef>
        <a:spcPct val="0"/>
      </a:spcBef>
      <a:spcAft>
        <a:spcPct val="0"/>
      </a:spcAft>
      <a:defRPr sz="2000" kern="1200">
        <a:solidFill>
          <a:srgbClr val="092565"/>
        </a:solidFill>
        <a:latin typeface="Times New Roman" pitchFamily="18" charset="0"/>
        <a:ea typeface="+mn-ea"/>
        <a:cs typeface="Arial" charset="0"/>
      </a:defRPr>
    </a:lvl4pPr>
    <a:lvl5pPr marL="1828800" algn="l" rtl="0" fontAlgn="base">
      <a:spcBef>
        <a:spcPct val="0"/>
      </a:spcBef>
      <a:spcAft>
        <a:spcPct val="0"/>
      </a:spcAft>
      <a:defRPr sz="2000" kern="1200">
        <a:solidFill>
          <a:srgbClr val="092565"/>
        </a:solidFill>
        <a:latin typeface="Times New Roman" pitchFamily="18" charset="0"/>
        <a:ea typeface="+mn-ea"/>
        <a:cs typeface="Arial" charset="0"/>
      </a:defRPr>
    </a:lvl5pPr>
    <a:lvl6pPr marL="2286000" algn="l" defTabSz="914400" rtl="0" eaLnBrk="1" latinLnBrk="0" hangingPunct="1">
      <a:defRPr sz="2000" kern="1200">
        <a:solidFill>
          <a:srgbClr val="092565"/>
        </a:solidFill>
        <a:latin typeface="Times New Roman" pitchFamily="18" charset="0"/>
        <a:ea typeface="+mn-ea"/>
        <a:cs typeface="Arial" charset="0"/>
      </a:defRPr>
    </a:lvl6pPr>
    <a:lvl7pPr marL="2743200" algn="l" defTabSz="914400" rtl="0" eaLnBrk="1" latinLnBrk="0" hangingPunct="1">
      <a:defRPr sz="2000" kern="1200">
        <a:solidFill>
          <a:srgbClr val="092565"/>
        </a:solidFill>
        <a:latin typeface="Times New Roman" pitchFamily="18" charset="0"/>
        <a:ea typeface="+mn-ea"/>
        <a:cs typeface="Arial" charset="0"/>
      </a:defRPr>
    </a:lvl7pPr>
    <a:lvl8pPr marL="3200400" algn="l" defTabSz="914400" rtl="0" eaLnBrk="1" latinLnBrk="0" hangingPunct="1">
      <a:defRPr sz="2000" kern="1200">
        <a:solidFill>
          <a:srgbClr val="092565"/>
        </a:solidFill>
        <a:latin typeface="Times New Roman" pitchFamily="18" charset="0"/>
        <a:ea typeface="+mn-ea"/>
        <a:cs typeface="Arial" charset="0"/>
      </a:defRPr>
    </a:lvl8pPr>
    <a:lvl9pPr marL="3657600" algn="l" defTabSz="914400" rtl="0" eaLnBrk="1" latinLnBrk="0" hangingPunct="1">
      <a:defRPr sz="2000" kern="1200">
        <a:solidFill>
          <a:srgbClr val="092565"/>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2565"/>
    <a:srgbClr val="000099"/>
    <a:srgbClr val="FFD939"/>
    <a:srgbClr val="FFFF00"/>
    <a:srgbClr val="FFFFBB"/>
    <a:srgbClr val="FFFFCC"/>
    <a:srgbClr val="CCCC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52" autoAdjust="0"/>
    <p:restoredTop sz="84744" autoAdjust="0"/>
  </p:normalViewPr>
  <p:slideViewPr>
    <p:cSldViewPr snapToGrid="0">
      <p:cViewPr varScale="1">
        <p:scale>
          <a:sx n="92" d="100"/>
          <a:sy n="92" d="100"/>
        </p:scale>
        <p:origin x="-186" y="-84"/>
      </p:cViewPr>
      <p:guideLst>
        <p:guide orient="horz" pos="736"/>
        <p:guide pos="5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2" d="100"/>
          <a:sy n="82" d="100"/>
        </p:scale>
        <p:origin x="-1974" y="-84"/>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TAOlenchock\AppData\Local\Microsoft\Windows\Temporary%20Internet%20Files\Content.Outlook\OTCJOTBE\OPMs%20Human%20Capital%20Analytics%20Symposium-graphs.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TAOlenchock\AppData\Local\Microsoft\Windows\Temporary%20Internet%20Files\Content.Outlook\OTCJOTBE\OAS-2002-14-CIV-AC-RC-MINDEX.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260077127230864E-2"/>
          <c:y val="0.12057095073060622"/>
          <c:w val="0.81116450387835559"/>
          <c:h val="0.76358541769715305"/>
        </c:manualLayout>
      </c:layout>
      <c:lineChart>
        <c:grouping val="standard"/>
        <c:varyColors val="0"/>
        <c:ser>
          <c:idx val="0"/>
          <c:order val="0"/>
          <c:tx>
            <c:strRef>
              <c:f>Sheet1!$B$1</c:f>
              <c:strCache>
                <c:ptCount val="1"/>
                <c:pt idx="0">
                  <c:v>Total</c:v>
                </c:pt>
              </c:strCache>
            </c:strRef>
          </c:tx>
          <c:marker>
            <c:symbol val="none"/>
          </c:marker>
          <c:dLbls>
            <c:showLegendKey val="0"/>
            <c:showVal val="1"/>
            <c:showCatName val="0"/>
            <c:showSerName val="0"/>
            <c:showPercent val="0"/>
            <c:showBubbleSize val="0"/>
            <c:showLeaderLines val="0"/>
          </c:dLbls>
          <c:cat>
            <c:strRef>
              <c:f>Sheet1!$A$2:$A$8</c:f>
              <c:strCache>
                <c:ptCount val="7"/>
                <c:pt idx="0">
                  <c:v>2002(51,070)</c:v>
                </c:pt>
                <c:pt idx="1">
                  <c:v>2004(54,256)</c:v>
                </c:pt>
                <c:pt idx="2">
                  <c:v>2006(54,776)</c:v>
                </c:pt>
                <c:pt idx="3">
                  <c:v>2008(55,877)</c:v>
                </c:pt>
                <c:pt idx="4">
                  <c:v>2010(57,692)</c:v>
                </c:pt>
                <c:pt idx="5">
                  <c:v>2012(57,753)</c:v>
                </c:pt>
                <c:pt idx="6">
                  <c:v>2014(55,496)</c:v>
                </c:pt>
              </c:strCache>
            </c:strRef>
          </c:cat>
          <c:val>
            <c:numRef>
              <c:f>Sheet1!$B$2:$B$8</c:f>
              <c:numCache>
                <c:formatCode>0%</c:formatCode>
                <c:ptCount val="7"/>
                <c:pt idx="0">
                  <c:v>0.45</c:v>
                </c:pt>
                <c:pt idx="1">
                  <c:v>0.58000000000000063</c:v>
                </c:pt>
                <c:pt idx="2">
                  <c:v>0.61000000000000065</c:v>
                </c:pt>
                <c:pt idx="3">
                  <c:v>0.60000000000000064</c:v>
                </c:pt>
                <c:pt idx="4">
                  <c:v>0.52</c:v>
                </c:pt>
                <c:pt idx="5">
                  <c:v>0.5</c:v>
                </c:pt>
                <c:pt idx="6">
                  <c:v>0.44000000000000061</c:v>
                </c:pt>
              </c:numCache>
            </c:numRef>
          </c:val>
          <c:smooth val="0"/>
        </c:ser>
        <c:ser>
          <c:idx val="1"/>
          <c:order val="1"/>
          <c:tx>
            <c:strRef>
              <c:f>Sheet1!$C$1</c:f>
              <c:strCache>
                <c:ptCount val="1"/>
                <c:pt idx="0">
                  <c:v>Active Duty</c:v>
                </c:pt>
              </c:strCache>
            </c:strRef>
          </c:tx>
          <c:marker>
            <c:symbol val="none"/>
          </c:marker>
          <c:dLbls>
            <c:showLegendKey val="0"/>
            <c:showVal val="1"/>
            <c:showCatName val="0"/>
            <c:showSerName val="0"/>
            <c:showPercent val="0"/>
            <c:showBubbleSize val="0"/>
            <c:showLeaderLines val="0"/>
          </c:dLbls>
          <c:cat>
            <c:strRef>
              <c:f>Sheet1!$A$2:$A$8</c:f>
              <c:strCache>
                <c:ptCount val="7"/>
                <c:pt idx="0">
                  <c:v>2002(51,070)</c:v>
                </c:pt>
                <c:pt idx="1">
                  <c:v>2004(54,256)</c:v>
                </c:pt>
                <c:pt idx="2">
                  <c:v>2006(54,776)</c:v>
                </c:pt>
                <c:pt idx="3">
                  <c:v>2008(55,877)</c:v>
                </c:pt>
                <c:pt idx="4">
                  <c:v>2010(57,692)</c:v>
                </c:pt>
                <c:pt idx="5">
                  <c:v>2012(57,753)</c:v>
                </c:pt>
                <c:pt idx="6">
                  <c:v>2014(55,496)</c:v>
                </c:pt>
              </c:strCache>
            </c:strRef>
          </c:cat>
          <c:val>
            <c:numRef>
              <c:f>Sheet1!$C$2:$C$8</c:f>
              <c:numCache>
                <c:formatCode>0%</c:formatCode>
                <c:ptCount val="7"/>
                <c:pt idx="0">
                  <c:v>0.5</c:v>
                </c:pt>
                <c:pt idx="1">
                  <c:v>0.63000000000000134</c:v>
                </c:pt>
                <c:pt idx="2">
                  <c:v>0.65000000000000147</c:v>
                </c:pt>
                <c:pt idx="3">
                  <c:v>0.63000000000000134</c:v>
                </c:pt>
                <c:pt idx="4">
                  <c:v>0.55000000000000004</c:v>
                </c:pt>
                <c:pt idx="5">
                  <c:v>0.52</c:v>
                </c:pt>
                <c:pt idx="6">
                  <c:v>0.47000000000000008</c:v>
                </c:pt>
              </c:numCache>
            </c:numRef>
          </c:val>
          <c:smooth val="0"/>
        </c:ser>
        <c:ser>
          <c:idx val="2"/>
          <c:order val="2"/>
          <c:tx>
            <c:strRef>
              <c:f>Sheet1!$D$1</c:f>
              <c:strCache>
                <c:ptCount val="1"/>
                <c:pt idx="0">
                  <c:v>Civilian</c:v>
                </c:pt>
              </c:strCache>
            </c:strRef>
          </c:tx>
          <c:marker>
            <c:symbol val="none"/>
          </c:marker>
          <c:dLbls>
            <c:showLegendKey val="0"/>
            <c:showVal val="1"/>
            <c:showCatName val="0"/>
            <c:showSerName val="0"/>
            <c:showPercent val="0"/>
            <c:showBubbleSize val="0"/>
            <c:showLeaderLines val="0"/>
          </c:dLbls>
          <c:cat>
            <c:strRef>
              <c:f>Sheet1!$A$2:$A$8</c:f>
              <c:strCache>
                <c:ptCount val="7"/>
                <c:pt idx="0">
                  <c:v>2002(51,070)</c:v>
                </c:pt>
                <c:pt idx="1">
                  <c:v>2004(54,256)</c:v>
                </c:pt>
                <c:pt idx="2">
                  <c:v>2006(54,776)</c:v>
                </c:pt>
                <c:pt idx="3">
                  <c:v>2008(55,877)</c:v>
                </c:pt>
                <c:pt idx="4">
                  <c:v>2010(57,692)</c:v>
                </c:pt>
                <c:pt idx="5">
                  <c:v>2012(57,753)</c:v>
                </c:pt>
                <c:pt idx="6">
                  <c:v>2014(55,496)</c:v>
                </c:pt>
              </c:strCache>
            </c:strRef>
          </c:cat>
          <c:val>
            <c:numRef>
              <c:f>Sheet1!$D$2:$D$8</c:f>
              <c:numCache>
                <c:formatCode>0%</c:formatCode>
                <c:ptCount val="7"/>
                <c:pt idx="0">
                  <c:v>0.45</c:v>
                </c:pt>
                <c:pt idx="1">
                  <c:v>0.55000000000000004</c:v>
                </c:pt>
                <c:pt idx="2">
                  <c:v>0.58000000000000063</c:v>
                </c:pt>
                <c:pt idx="3">
                  <c:v>0.53</c:v>
                </c:pt>
                <c:pt idx="4">
                  <c:v>0.55000000000000004</c:v>
                </c:pt>
                <c:pt idx="5">
                  <c:v>0.56000000000000005</c:v>
                </c:pt>
                <c:pt idx="6">
                  <c:v>0.48000000000000032</c:v>
                </c:pt>
              </c:numCache>
            </c:numRef>
          </c:val>
          <c:smooth val="0"/>
        </c:ser>
        <c:ser>
          <c:idx val="3"/>
          <c:order val="3"/>
          <c:tx>
            <c:strRef>
              <c:f>Sheet1!$E$1</c:f>
              <c:strCache>
                <c:ptCount val="1"/>
                <c:pt idx="0">
                  <c:v>Reserve</c:v>
                </c:pt>
              </c:strCache>
            </c:strRef>
          </c:tx>
          <c:marker>
            <c:symbol val="none"/>
          </c:marker>
          <c:dLbls>
            <c:showLegendKey val="0"/>
            <c:showVal val="1"/>
            <c:showCatName val="0"/>
            <c:showSerName val="0"/>
            <c:showPercent val="0"/>
            <c:showBubbleSize val="0"/>
            <c:showLeaderLines val="0"/>
          </c:dLbls>
          <c:cat>
            <c:strRef>
              <c:f>Sheet1!$A$2:$A$8</c:f>
              <c:strCache>
                <c:ptCount val="7"/>
                <c:pt idx="0">
                  <c:v>2002(51,070)</c:v>
                </c:pt>
                <c:pt idx="1">
                  <c:v>2004(54,256)</c:v>
                </c:pt>
                <c:pt idx="2">
                  <c:v>2006(54,776)</c:v>
                </c:pt>
                <c:pt idx="3">
                  <c:v>2008(55,877)</c:v>
                </c:pt>
                <c:pt idx="4">
                  <c:v>2010(57,692)</c:v>
                </c:pt>
                <c:pt idx="5">
                  <c:v>2012(57,753)</c:v>
                </c:pt>
                <c:pt idx="6">
                  <c:v>2014(55,496)</c:v>
                </c:pt>
              </c:strCache>
            </c:strRef>
          </c:cat>
          <c:val>
            <c:numRef>
              <c:f>Sheet1!$E$2:$E$8</c:f>
              <c:numCache>
                <c:formatCode>0%</c:formatCode>
                <c:ptCount val="7"/>
                <c:pt idx="0">
                  <c:v>0.28000000000000008</c:v>
                </c:pt>
                <c:pt idx="1">
                  <c:v>0.4</c:v>
                </c:pt>
                <c:pt idx="2">
                  <c:v>0.39000000000000068</c:v>
                </c:pt>
                <c:pt idx="3">
                  <c:v>0.37000000000000038</c:v>
                </c:pt>
                <c:pt idx="4">
                  <c:v>0.29000000000000031</c:v>
                </c:pt>
                <c:pt idx="5">
                  <c:v>0.27</c:v>
                </c:pt>
                <c:pt idx="6">
                  <c:v>0.24000000000000021</c:v>
                </c:pt>
              </c:numCache>
            </c:numRef>
          </c:val>
          <c:smooth val="0"/>
        </c:ser>
        <c:dLbls>
          <c:showLegendKey val="0"/>
          <c:showVal val="0"/>
          <c:showCatName val="0"/>
          <c:showSerName val="0"/>
          <c:showPercent val="0"/>
          <c:showBubbleSize val="0"/>
        </c:dLbls>
        <c:marker val="1"/>
        <c:smooth val="0"/>
        <c:axId val="178312320"/>
        <c:axId val="178313856"/>
      </c:lineChart>
      <c:catAx>
        <c:axId val="178312320"/>
        <c:scaling>
          <c:orientation val="minMax"/>
        </c:scaling>
        <c:delete val="0"/>
        <c:axPos val="b"/>
        <c:numFmt formatCode="General" sourceLinked="1"/>
        <c:majorTickMark val="out"/>
        <c:minorTickMark val="none"/>
        <c:tickLblPos val="nextTo"/>
        <c:crossAx val="178313856"/>
        <c:crosses val="autoZero"/>
        <c:auto val="1"/>
        <c:lblAlgn val="ctr"/>
        <c:lblOffset val="100"/>
        <c:noMultiLvlLbl val="0"/>
      </c:catAx>
      <c:valAx>
        <c:axId val="178313856"/>
        <c:scaling>
          <c:orientation val="minMax"/>
        </c:scaling>
        <c:delete val="0"/>
        <c:axPos val="l"/>
        <c:majorGridlines/>
        <c:numFmt formatCode="0%" sourceLinked="1"/>
        <c:majorTickMark val="out"/>
        <c:minorTickMark val="none"/>
        <c:tickLblPos val="nextTo"/>
        <c:crossAx val="178312320"/>
        <c:crosses val="autoZero"/>
        <c:crossBetween val="between"/>
      </c:valAx>
      <c:spPr>
        <a:solidFill>
          <a:schemeClr val="bg1">
            <a:lumMod val="85000"/>
          </a:schemeClr>
        </a:solidFill>
      </c:spPr>
    </c:plotArea>
    <c:legend>
      <c:legendPos val="r"/>
      <c:layout/>
      <c:overlay val="0"/>
    </c:legend>
    <c:plotVisOnly val="1"/>
    <c:dispBlanksAs val="gap"/>
    <c:showDLblsOverMax val="0"/>
  </c:chart>
  <c:spPr>
    <a:solidFill>
      <a:schemeClr val="bg1"/>
    </a:solidFill>
    <a:ln>
      <a:solidFill>
        <a:schemeClr val="tx1"/>
      </a:solid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OAS </a:t>
            </a:r>
            <a:r>
              <a:rPr lang="en-US" dirty="0" err="1" smtClean="0"/>
              <a:t>Kanter</a:t>
            </a:r>
            <a:r>
              <a:rPr lang="en-US" dirty="0" smtClean="0"/>
              <a:t> Motivation </a:t>
            </a:r>
            <a:r>
              <a:rPr lang="en-US" dirty="0"/>
              <a:t>Index by Workforce</a:t>
            </a:r>
          </a:p>
        </c:rich>
      </c:tx>
      <c:layout/>
      <c:overlay val="0"/>
    </c:title>
    <c:autoTitleDeleted val="0"/>
    <c:view3D>
      <c:rotX val="15"/>
      <c:rotY val="20"/>
      <c:rAngAx val="1"/>
    </c:view3D>
    <c:floor>
      <c:thickness val="0"/>
    </c:floor>
    <c:sideWall>
      <c:thickness val="0"/>
      <c:spPr>
        <a:solidFill>
          <a:schemeClr val="bg1">
            <a:lumMod val="85000"/>
          </a:schemeClr>
        </a:solidFill>
      </c:spPr>
    </c:sideWall>
    <c:backWall>
      <c:thickness val="0"/>
      <c:spPr>
        <a:solidFill>
          <a:schemeClr val="bg1">
            <a:lumMod val="85000"/>
          </a:schemeClr>
        </a:solidFill>
      </c:spPr>
    </c:backWall>
    <c:plotArea>
      <c:layout/>
      <c:bar3DChart>
        <c:barDir val="bar"/>
        <c:grouping val="percentStacked"/>
        <c:varyColors val="0"/>
        <c:ser>
          <c:idx val="0"/>
          <c:order val="0"/>
          <c:tx>
            <c:strRef>
              <c:f>'MINDEX AC-CIV-RC'!$O$7</c:f>
              <c:strCache>
                <c:ptCount val="1"/>
                <c:pt idx="0">
                  <c:v>Positive</c:v>
                </c:pt>
              </c:strCache>
            </c:strRef>
          </c:tx>
          <c:spPr>
            <a:solidFill>
              <a:srgbClr val="00B050"/>
            </a:solidFill>
            <a:ln>
              <a:solidFill>
                <a:srgbClr val="00B050"/>
              </a:solidFill>
            </a:ln>
          </c:spPr>
          <c:invertIfNegative val="0"/>
          <c:cat>
            <c:strRef>
              <c:f>'MINDEX AC-CIV-RC'!$N$8:$N$30</c:f>
              <c:strCache>
                <c:ptCount val="23"/>
                <c:pt idx="0">
                  <c:v>2002 AC</c:v>
                </c:pt>
                <c:pt idx="1">
                  <c:v>2004  AC</c:v>
                </c:pt>
                <c:pt idx="2">
                  <c:v>2006  AC</c:v>
                </c:pt>
                <c:pt idx="3">
                  <c:v>2008  AC</c:v>
                </c:pt>
                <c:pt idx="4">
                  <c:v>2010  AC</c:v>
                </c:pt>
                <c:pt idx="5">
                  <c:v>2012  AC</c:v>
                </c:pt>
                <c:pt idx="6">
                  <c:v>2014  AC</c:v>
                </c:pt>
                <c:pt idx="8">
                  <c:v>2002  CIV</c:v>
                </c:pt>
                <c:pt idx="9">
                  <c:v>2004  CIV</c:v>
                </c:pt>
                <c:pt idx="10">
                  <c:v>2006  CIV</c:v>
                </c:pt>
                <c:pt idx="11">
                  <c:v>2008  CIV</c:v>
                </c:pt>
                <c:pt idx="12">
                  <c:v>2010  CIV</c:v>
                </c:pt>
                <c:pt idx="13">
                  <c:v>2012  CIV</c:v>
                </c:pt>
                <c:pt idx="14">
                  <c:v>2014  CIV</c:v>
                </c:pt>
                <c:pt idx="16">
                  <c:v>2002  RC</c:v>
                </c:pt>
                <c:pt idx="17">
                  <c:v>2004  RC</c:v>
                </c:pt>
                <c:pt idx="18">
                  <c:v>2006  RC</c:v>
                </c:pt>
                <c:pt idx="19">
                  <c:v>2008  RC</c:v>
                </c:pt>
                <c:pt idx="20">
                  <c:v>2010  RC</c:v>
                </c:pt>
                <c:pt idx="21">
                  <c:v>2012  RC</c:v>
                </c:pt>
                <c:pt idx="22">
                  <c:v>2014  RC</c:v>
                </c:pt>
              </c:strCache>
            </c:strRef>
          </c:cat>
          <c:val>
            <c:numRef>
              <c:f>'MINDEX AC-CIV-RC'!$O$8:$O$30</c:f>
              <c:numCache>
                <c:formatCode>0%</c:formatCode>
                <c:ptCount val="23"/>
                <c:pt idx="0">
                  <c:v>0.5974249999999991</c:v>
                </c:pt>
                <c:pt idx="1">
                  <c:v>0.62112499999999993</c:v>
                </c:pt>
                <c:pt idx="2">
                  <c:v>0.61857499999999999</c:v>
                </c:pt>
                <c:pt idx="3">
                  <c:v>0.61157499999999998</c:v>
                </c:pt>
                <c:pt idx="4">
                  <c:v>0.66367500000000179</c:v>
                </c:pt>
                <c:pt idx="5">
                  <c:v>0.67387500000000156</c:v>
                </c:pt>
                <c:pt idx="6">
                  <c:v>0.69007499999999999</c:v>
                </c:pt>
                <c:pt idx="8">
                  <c:v>0.63167500000000143</c:v>
                </c:pt>
                <c:pt idx="9">
                  <c:v>0.67645000000000077</c:v>
                </c:pt>
                <c:pt idx="10">
                  <c:v>0.67620000000000091</c:v>
                </c:pt>
                <c:pt idx="11">
                  <c:v>0.67500000000000104</c:v>
                </c:pt>
                <c:pt idx="12">
                  <c:v>0.69212499999999988</c:v>
                </c:pt>
                <c:pt idx="13">
                  <c:v>0.72139999999999993</c:v>
                </c:pt>
                <c:pt idx="14">
                  <c:v>0.71622499999999989</c:v>
                </c:pt>
                <c:pt idx="16">
                  <c:v>0.62407500000000105</c:v>
                </c:pt>
                <c:pt idx="17">
                  <c:v>0.65647500000000103</c:v>
                </c:pt>
                <c:pt idx="18">
                  <c:v>0.65475000000000094</c:v>
                </c:pt>
                <c:pt idx="19">
                  <c:v>0.66832500000000128</c:v>
                </c:pt>
                <c:pt idx="20">
                  <c:v>0.69632500000000064</c:v>
                </c:pt>
                <c:pt idx="21">
                  <c:v>0.7231749999999999</c:v>
                </c:pt>
                <c:pt idx="22">
                  <c:v>0.73817500000000102</c:v>
                </c:pt>
              </c:numCache>
            </c:numRef>
          </c:val>
        </c:ser>
        <c:ser>
          <c:idx val="1"/>
          <c:order val="1"/>
          <c:tx>
            <c:strRef>
              <c:f>'MINDEX AC-CIV-RC'!$P$7</c:f>
              <c:strCache>
                <c:ptCount val="1"/>
                <c:pt idx="0">
                  <c:v>Nuetral</c:v>
                </c:pt>
              </c:strCache>
            </c:strRef>
          </c:tx>
          <c:spPr>
            <a:solidFill>
              <a:srgbClr val="FFFF00"/>
            </a:solidFill>
            <a:ln>
              <a:solidFill>
                <a:srgbClr val="FFFF00"/>
              </a:solidFill>
            </a:ln>
          </c:spPr>
          <c:invertIfNegative val="0"/>
          <c:cat>
            <c:strRef>
              <c:f>'MINDEX AC-CIV-RC'!$N$8:$N$30</c:f>
              <c:strCache>
                <c:ptCount val="23"/>
                <c:pt idx="0">
                  <c:v>2002 AC</c:v>
                </c:pt>
                <c:pt idx="1">
                  <c:v>2004  AC</c:v>
                </c:pt>
                <c:pt idx="2">
                  <c:v>2006  AC</c:v>
                </c:pt>
                <c:pt idx="3">
                  <c:v>2008  AC</c:v>
                </c:pt>
                <c:pt idx="4">
                  <c:v>2010  AC</c:v>
                </c:pt>
                <c:pt idx="5">
                  <c:v>2012  AC</c:v>
                </c:pt>
                <c:pt idx="6">
                  <c:v>2014  AC</c:v>
                </c:pt>
                <c:pt idx="8">
                  <c:v>2002  CIV</c:v>
                </c:pt>
                <c:pt idx="9">
                  <c:v>2004  CIV</c:v>
                </c:pt>
                <c:pt idx="10">
                  <c:v>2006  CIV</c:v>
                </c:pt>
                <c:pt idx="11">
                  <c:v>2008  CIV</c:v>
                </c:pt>
                <c:pt idx="12">
                  <c:v>2010  CIV</c:v>
                </c:pt>
                <c:pt idx="13">
                  <c:v>2012  CIV</c:v>
                </c:pt>
                <c:pt idx="14">
                  <c:v>2014  CIV</c:v>
                </c:pt>
                <c:pt idx="16">
                  <c:v>2002  RC</c:v>
                </c:pt>
                <c:pt idx="17">
                  <c:v>2004  RC</c:v>
                </c:pt>
                <c:pt idx="18">
                  <c:v>2006  RC</c:v>
                </c:pt>
                <c:pt idx="19">
                  <c:v>2008  RC</c:v>
                </c:pt>
                <c:pt idx="20">
                  <c:v>2010  RC</c:v>
                </c:pt>
                <c:pt idx="21">
                  <c:v>2012  RC</c:v>
                </c:pt>
                <c:pt idx="22">
                  <c:v>2014  RC</c:v>
                </c:pt>
              </c:strCache>
            </c:strRef>
          </c:cat>
          <c:val>
            <c:numRef>
              <c:f>'MINDEX AC-CIV-RC'!$P$8:$P$30</c:f>
              <c:numCache>
                <c:formatCode>0%</c:formatCode>
                <c:ptCount val="23"/>
                <c:pt idx="0">
                  <c:v>0.18465000000000001</c:v>
                </c:pt>
                <c:pt idx="1">
                  <c:v>0.19805</c:v>
                </c:pt>
                <c:pt idx="2">
                  <c:v>0.208375</c:v>
                </c:pt>
                <c:pt idx="3">
                  <c:v>0.21752500000000022</c:v>
                </c:pt>
                <c:pt idx="4">
                  <c:v>0.20507500000000001</c:v>
                </c:pt>
                <c:pt idx="5">
                  <c:v>0.19114999999999999</c:v>
                </c:pt>
                <c:pt idx="6">
                  <c:v>0.17617500000000003</c:v>
                </c:pt>
                <c:pt idx="8">
                  <c:v>0.15765000000000001</c:v>
                </c:pt>
                <c:pt idx="9">
                  <c:v>0.15595000000000026</c:v>
                </c:pt>
                <c:pt idx="10">
                  <c:v>0.161325</c:v>
                </c:pt>
                <c:pt idx="11">
                  <c:v>0.16159999999999999</c:v>
                </c:pt>
                <c:pt idx="12">
                  <c:v>0.16020000000000001</c:v>
                </c:pt>
                <c:pt idx="13">
                  <c:v>0.14485000000000001</c:v>
                </c:pt>
                <c:pt idx="14">
                  <c:v>0.14385000000000001</c:v>
                </c:pt>
                <c:pt idx="16">
                  <c:v>0.18970000000000026</c:v>
                </c:pt>
                <c:pt idx="17">
                  <c:v>0.19885</c:v>
                </c:pt>
                <c:pt idx="18">
                  <c:v>0.20585000000000001</c:v>
                </c:pt>
                <c:pt idx="19">
                  <c:v>0.204675</c:v>
                </c:pt>
                <c:pt idx="20">
                  <c:v>0.18677500000000019</c:v>
                </c:pt>
                <c:pt idx="21">
                  <c:v>0.17167500000000002</c:v>
                </c:pt>
                <c:pt idx="22">
                  <c:v>0.16217499999999987</c:v>
                </c:pt>
              </c:numCache>
            </c:numRef>
          </c:val>
        </c:ser>
        <c:ser>
          <c:idx val="2"/>
          <c:order val="2"/>
          <c:tx>
            <c:strRef>
              <c:f>'MINDEX AC-CIV-RC'!$Q$7</c:f>
              <c:strCache>
                <c:ptCount val="1"/>
                <c:pt idx="0">
                  <c:v>Negative</c:v>
                </c:pt>
              </c:strCache>
            </c:strRef>
          </c:tx>
          <c:spPr>
            <a:solidFill>
              <a:srgbClr val="FF0000"/>
            </a:solidFill>
            <a:ln>
              <a:solidFill>
                <a:srgbClr val="FF0000"/>
              </a:solidFill>
            </a:ln>
          </c:spPr>
          <c:invertIfNegative val="0"/>
          <c:cat>
            <c:strRef>
              <c:f>'MINDEX AC-CIV-RC'!$N$8:$N$30</c:f>
              <c:strCache>
                <c:ptCount val="23"/>
                <c:pt idx="0">
                  <c:v>2002 AC</c:v>
                </c:pt>
                <c:pt idx="1">
                  <c:v>2004  AC</c:v>
                </c:pt>
                <c:pt idx="2">
                  <c:v>2006  AC</c:v>
                </c:pt>
                <c:pt idx="3">
                  <c:v>2008  AC</c:v>
                </c:pt>
                <c:pt idx="4">
                  <c:v>2010  AC</c:v>
                </c:pt>
                <c:pt idx="5">
                  <c:v>2012  AC</c:v>
                </c:pt>
                <c:pt idx="6">
                  <c:v>2014  AC</c:v>
                </c:pt>
                <c:pt idx="8">
                  <c:v>2002  CIV</c:v>
                </c:pt>
                <c:pt idx="9">
                  <c:v>2004  CIV</c:v>
                </c:pt>
                <c:pt idx="10">
                  <c:v>2006  CIV</c:v>
                </c:pt>
                <c:pt idx="11">
                  <c:v>2008  CIV</c:v>
                </c:pt>
                <c:pt idx="12">
                  <c:v>2010  CIV</c:v>
                </c:pt>
                <c:pt idx="13">
                  <c:v>2012  CIV</c:v>
                </c:pt>
                <c:pt idx="14">
                  <c:v>2014  CIV</c:v>
                </c:pt>
                <c:pt idx="16">
                  <c:v>2002  RC</c:v>
                </c:pt>
                <c:pt idx="17">
                  <c:v>2004  RC</c:v>
                </c:pt>
                <c:pt idx="18">
                  <c:v>2006  RC</c:v>
                </c:pt>
                <c:pt idx="19">
                  <c:v>2008  RC</c:v>
                </c:pt>
                <c:pt idx="20">
                  <c:v>2010  RC</c:v>
                </c:pt>
                <c:pt idx="21">
                  <c:v>2012  RC</c:v>
                </c:pt>
                <c:pt idx="22">
                  <c:v>2014  RC</c:v>
                </c:pt>
              </c:strCache>
            </c:strRef>
          </c:cat>
          <c:val>
            <c:numRef>
              <c:f>'MINDEX AC-CIV-RC'!$Q$8:$Q$30</c:f>
              <c:numCache>
                <c:formatCode>0%</c:formatCode>
                <c:ptCount val="23"/>
                <c:pt idx="0">
                  <c:v>0.21790000000000029</c:v>
                </c:pt>
                <c:pt idx="1">
                  <c:v>0.18085000000000001</c:v>
                </c:pt>
                <c:pt idx="2">
                  <c:v>0.17297499999999999</c:v>
                </c:pt>
                <c:pt idx="3">
                  <c:v>0.17090000000000019</c:v>
                </c:pt>
                <c:pt idx="4">
                  <c:v>0.131275</c:v>
                </c:pt>
                <c:pt idx="5">
                  <c:v>0.13500000000000001</c:v>
                </c:pt>
                <c:pt idx="6">
                  <c:v>0.13375000000000001</c:v>
                </c:pt>
                <c:pt idx="8">
                  <c:v>0.210675</c:v>
                </c:pt>
                <c:pt idx="9">
                  <c:v>0.16767499999999988</c:v>
                </c:pt>
                <c:pt idx="10">
                  <c:v>0.16245000000000001</c:v>
                </c:pt>
                <c:pt idx="11">
                  <c:v>0.16345000000000001</c:v>
                </c:pt>
                <c:pt idx="12">
                  <c:v>0.14765</c:v>
                </c:pt>
                <c:pt idx="13">
                  <c:v>0.13372500000000001</c:v>
                </c:pt>
                <c:pt idx="14">
                  <c:v>0.13992499999999999</c:v>
                </c:pt>
                <c:pt idx="16">
                  <c:v>0.18625000000000022</c:v>
                </c:pt>
                <c:pt idx="17">
                  <c:v>0.14472499999999999</c:v>
                </c:pt>
                <c:pt idx="18">
                  <c:v>0.13942499999999999</c:v>
                </c:pt>
                <c:pt idx="19">
                  <c:v>0.127</c:v>
                </c:pt>
                <c:pt idx="20">
                  <c:v>0.1169</c:v>
                </c:pt>
                <c:pt idx="21">
                  <c:v>0.10517500000000012</c:v>
                </c:pt>
                <c:pt idx="22">
                  <c:v>9.967500000000018E-2</c:v>
                </c:pt>
              </c:numCache>
            </c:numRef>
          </c:val>
        </c:ser>
        <c:dLbls>
          <c:showLegendKey val="0"/>
          <c:showVal val="0"/>
          <c:showCatName val="0"/>
          <c:showSerName val="0"/>
          <c:showPercent val="0"/>
          <c:showBubbleSize val="0"/>
        </c:dLbls>
        <c:gapWidth val="150"/>
        <c:shape val="box"/>
        <c:axId val="178643712"/>
        <c:axId val="178645248"/>
        <c:axId val="0"/>
      </c:bar3DChart>
      <c:catAx>
        <c:axId val="178643712"/>
        <c:scaling>
          <c:orientation val="minMax"/>
        </c:scaling>
        <c:delete val="0"/>
        <c:axPos val="l"/>
        <c:majorTickMark val="out"/>
        <c:minorTickMark val="none"/>
        <c:tickLblPos val="nextTo"/>
        <c:txPr>
          <a:bodyPr/>
          <a:lstStyle/>
          <a:p>
            <a:pPr>
              <a:defRPr sz="900"/>
            </a:pPr>
            <a:endParaRPr lang="en-US"/>
          </a:p>
        </c:txPr>
        <c:crossAx val="178645248"/>
        <c:crosses val="autoZero"/>
        <c:auto val="1"/>
        <c:lblAlgn val="ctr"/>
        <c:lblOffset val="100"/>
        <c:noMultiLvlLbl val="0"/>
      </c:catAx>
      <c:valAx>
        <c:axId val="178645248"/>
        <c:scaling>
          <c:orientation val="minMax"/>
        </c:scaling>
        <c:delete val="0"/>
        <c:axPos val="b"/>
        <c:majorGridlines/>
        <c:numFmt formatCode="0%" sourceLinked="1"/>
        <c:majorTickMark val="out"/>
        <c:minorTickMark val="none"/>
        <c:tickLblPos val="nextTo"/>
        <c:crossAx val="178643712"/>
        <c:crosses val="autoZero"/>
        <c:crossBetween val="between"/>
      </c:valAx>
    </c:plotArea>
    <c:plotVisOnly val="1"/>
    <c:dispBlanksAs val="gap"/>
    <c:showDLblsOverMax val="0"/>
  </c:chart>
  <c:spPr>
    <a:solidFill>
      <a:schemeClr val="bg1"/>
    </a:solidFill>
    <a:ln>
      <a:solidFill>
        <a:schemeClr val="tx1"/>
      </a:solid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0.18655</cdr:x>
      <cdr:y>0.00921</cdr:y>
    </cdr:from>
    <cdr:to>
      <cdr:x>0.75639</cdr:x>
      <cdr:y>0.10129</cdr:y>
    </cdr:to>
    <cdr:sp macro="" textlink="">
      <cdr:nvSpPr>
        <cdr:cNvPr id="2" name="TextBox 1"/>
        <cdr:cNvSpPr txBox="1"/>
      </cdr:nvSpPr>
      <cdr:spPr>
        <a:xfrm xmlns:a="http://schemas.openxmlformats.org/drawingml/2006/main">
          <a:off x="1458828" y="43205"/>
          <a:ext cx="4456163" cy="4319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dirty="0"/>
            <a:t>Coast</a:t>
          </a:r>
          <a:r>
            <a:rPr lang="en-US" sz="1100" baseline="0" dirty="0"/>
            <a:t> Guard Organizational Assessment Response Rates</a:t>
          </a:r>
        </a:p>
        <a:p xmlns:a="http://schemas.openxmlformats.org/drawingml/2006/main">
          <a:pPr algn="ctr"/>
          <a:r>
            <a:rPr lang="en-US" sz="1100" baseline="0" dirty="0"/>
            <a:t>(Survey is a </a:t>
          </a:r>
          <a:r>
            <a:rPr lang="en-US" sz="1100" baseline="0" dirty="0" smtClean="0"/>
            <a:t>Census)</a:t>
          </a:r>
          <a:endParaRPr lang="en-US" sz="1100" baseline="0" dirty="0"/>
        </a:p>
      </cdr:txBody>
    </cdr:sp>
  </cdr:relSizeAnchor>
  <cdr:relSizeAnchor xmlns:cdr="http://schemas.openxmlformats.org/drawingml/2006/chartDrawing">
    <cdr:from>
      <cdr:x>0.13743</cdr:x>
      <cdr:y>0.92699</cdr:y>
    </cdr:from>
    <cdr:to>
      <cdr:x>0.70726</cdr:x>
      <cdr:y>0.97793</cdr:y>
    </cdr:to>
    <cdr:sp macro="" textlink="">
      <cdr:nvSpPr>
        <cdr:cNvPr id="3" name="TextBox 1"/>
        <cdr:cNvSpPr txBox="1"/>
      </cdr:nvSpPr>
      <cdr:spPr>
        <a:xfrm xmlns:a="http://schemas.openxmlformats.org/drawingml/2006/main">
          <a:off x="1171575" y="5200650"/>
          <a:ext cx="4857750" cy="2857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(Survey is a Census. year(population)</a:t>
          </a:r>
        </a:p>
      </cdr:txBody>
    </cdr:sp>
  </cdr:relSizeAnchor>
</c:userShapes>
</file>

<file path=ppt/drawings/drawing2.xml><?xml version="1.0" encoding="utf-8"?>
<c:userShapes xmlns:c="http://schemas.openxmlformats.org/drawingml/2006/chart">
  <cdr:relSizeAnchor xmlns:cdr="http://schemas.openxmlformats.org/drawingml/2006/chartDrawing">
    <cdr:from>
      <cdr:x>0.62373</cdr:x>
      <cdr:y>0.14417</cdr:y>
    </cdr:from>
    <cdr:to>
      <cdr:x>0.72634</cdr:x>
      <cdr:y>0.3799</cdr:y>
    </cdr:to>
    <cdr:sp macro="" textlink="">
      <cdr:nvSpPr>
        <cdr:cNvPr id="3" name="Straight Arrow Connector 2"/>
        <cdr:cNvSpPr/>
      </cdr:nvSpPr>
      <cdr:spPr>
        <a:xfrm xmlns:a="http://schemas.openxmlformats.org/drawingml/2006/main" flipV="1">
          <a:off x="5206639" y="589678"/>
          <a:ext cx="856546" cy="964187"/>
        </a:xfrm>
        <a:prstGeom xmlns:a="http://schemas.openxmlformats.org/drawingml/2006/main" prst="straightConnector1">
          <a:avLst/>
        </a:prstGeom>
        <a:ln xmlns:a="http://schemas.openxmlformats.org/drawingml/2006/main" w="3492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0.59717</cdr:x>
      <cdr:y>0.67807</cdr:y>
    </cdr:from>
    <cdr:to>
      <cdr:x>0.69102</cdr:x>
      <cdr:y>0.91587</cdr:y>
    </cdr:to>
    <cdr:sp macro="" textlink="">
      <cdr:nvSpPr>
        <cdr:cNvPr id="4" name="Straight Arrow Connector 3"/>
        <cdr:cNvSpPr/>
      </cdr:nvSpPr>
      <cdr:spPr>
        <a:xfrm xmlns:a="http://schemas.openxmlformats.org/drawingml/2006/main" flipV="1">
          <a:off x="4984957" y="2773474"/>
          <a:ext cx="783382" cy="972616"/>
        </a:xfrm>
        <a:prstGeom xmlns:a="http://schemas.openxmlformats.org/drawingml/2006/main" prst="straightConnector1">
          <a:avLst/>
        </a:prstGeom>
        <a:ln xmlns:a="http://schemas.openxmlformats.org/drawingml/2006/main" w="3492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0.62689</cdr:x>
      <cdr:y>0.40926</cdr:y>
    </cdr:from>
    <cdr:to>
      <cdr:x>0.71148</cdr:x>
      <cdr:y>0.63394</cdr:y>
    </cdr:to>
    <cdr:sp macro="" textlink="">
      <cdr:nvSpPr>
        <cdr:cNvPr id="5" name="Straight Arrow Connector 4"/>
        <cdr:cNvSpPr/>
      </cdr:nvSpPr>
      <cdr:spPr>
        <a:xfrm xmlns:a="http://schemas.openxmlformats.org/drawingml/2006/main" flipV="1">
          <a:off x="5350149" y="1762479"/>
          <a:ext cx="721880" cy="967583"/>
        </a:xfrm>
        <a:prstGeom xmlns:a="http://schemas.openxmlformats.org/drawingml/2006/main" prst="straightConnector1">
          <a:avLst/>
        </a:prstGeom>
        <a:ln xmlns:a="http://schemas.openxmlformats.org/drawingml/2006/main" w="3492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68156" cy="478095"/>
          </a:xfrm>
          <a:prstGeom prst="rect">
            <a:avLst/>
          </a:prstGeom>
          <a:noFill/>
          <a:ln w="9525">
            <a:noFill/>
            <a:miter lim="800000"/>
            <a:headEnd/>
            <a:tailEnd/>
          </a:ln>
          <a:effectLst/>
        </p:spPr>
        <p:txBody>
          <a:bodyPr vert="horz" wrap="square" lIns="96936" tIns="48469" rIns="96936" bIns="48469" numCol="1" anchor="t" anchorCtr="0" compatLnSpc="1">
            <a:prstTxWarp prst="textNoShape">
              <a:avLst/>
            </a:prstTxWarp>
          </a:bodyPr>
          <a:lstStyle>
            <a:lvl1pPr defTabSz="968571">
              <a:defRPr sz="1200">
                <a:solidFill>
                  <a:schemeClr val="tx1"/>
                </a:solidFill>
                <a:cs typeface="+mn-cs"/>
              </a:defRPr>
            </a:lvl1pPr>
          </a:lstStyle>
          <a:p>
            <a:pPr>
              <a:defRPr/>
            </a:pPr>
            <a:endParaRPr lang="en-US"/>
          </a:p>
        </p:txBody>
      </p:sp>
      <p:sp>
        <p:nvSpPr>
          <p:cNvPr id="8195" name="Rectangle 3"/>
          <p:cNvSpPr>
            <a:spLocks noGrp="1" noChangeArrowheads="1"/>
          </p:cNvSpPr>
          <p:nvPr>
            <p:ph type="dt" sz="quarter" idx="1"/>
          </p:nvPr>
        </p:nvSpPr>
        <p:spPr bwMode="auto">
          <a:xfrm>
            <a:off x="4147044" y="0"/>
            <a:ext cx="3168156" cy="478095"/>
          </a:xfrm>
          <a:prstGeom prst="rect">
            <a:avLst/>
          </a:prstGeom>
          <a:noFill/>
          <a:ln w="9525">
            <a:noFill/>
            <a:miter lim="800000"/>
            <a:headEnd/>
            <a:tailEnd/>
          </a:ln>
          <a:effectLst/>
        </p:spPr>
        <p:txBody>
          <a:bodyPr vert="horz" wrap="square" lIns="96936" tIns="48469" rIns="96936" bIns="48469" numCol="1" anchor="t" anchorCtr="0" compatLnSpc="1">
            <a:prstTxWarp prst="textNoShape">
              <a:avLst/>
            </a:prstTxWarp>
          </a:bodyPr>
          <a:lstStyle>
            <a:lvl1pPr algn="r" defTabSz="968571">
              <a:defRPr sz="1200">
                <a:solidFill>
                  <a:schemeClr val="tx1"/>
                </a:solidFill>
                <a:cs typeface="+mn-cs"/>
              </a:defRPr>
            </a:lvl1pPr>
          </a:lstStyle>
          <a:p>
            <a:pPr>
              <a:defRPr/>
            </a:pPr>
            <a:endParaRPr lang="en-US"/>
          </a:p>
        </p:txBody>
      </p:sp>
      <p:sp>
        <p:nvSpPr>
          <p:cNvPr id="8196" name="Rectangle 4"/>
          <p:cNvSpPr>
            <a:spLocks noGrp="1" noChangeArrowheads="1"/>
          </p:cNvSpPr>
          <p:nvPr>
            <p:ph type="ftr" sz="quarter" idx="2"/>
          </p:nvPr>
        </p:nvSpPr>
        <p:spPr bwMode="auto">
          <a:xfrm>
            <a:off x="0" y="9126380"/>
            <a:ext cx="3168156" cy="474821"/>
          </a:xfrm>
          <a:prstGeom prst="rect">
            <a:avLst/>
          </a:prstGeom>
          <a:noFill/>
          <a:ln w="9525">
            <a:noFill/>
            <a:miter lim="800000"/>
            <a:headEnd/>
            <a:tailEnd/>
          </a:ln>
          <a:effectLst/>
        </p:spPr>
        <p:txBody>
          <a:bodyPr vert="horz" wrap="square" lIns="96936" tIns="48469" rIns="96936" bIns="48469" numCol="1" anchor="b" anchorCtr="0" compatLnSpc="1">
            <a:prstTxWarp prst="textNoShape">
              <a:avLst/>
            </a:prstTxWarp>
          </a:bodyPr>
          <a:lstStyle>
            <a:lvl1pPr defTabSz="968571">
              <a:defRPr sz="1200">
                <a:solidFill>
                  <a:schemeClr val="tx1"/>
                </a:solidFill>
                <a:cs typeface="+mn-cs"/>
              </a:defRPr>
            </a:lvl1pPr>
          </a:lstStyle>
          <a:p>
            <a:pPr>
              <a:defRPr/>
            </a:pPr>
            <a:r>
              <a:rPr lang="en-US"/>
              <a:t>Title of Presentation | Office | Presenter | Audience | Date of Presentation</a:t>
            </a:r>
          </a:p>
        </p:txBody>
      </p:sp>
      <p:sp>
        <p:nvSpPr>
          <p:cNvPr id="8197" name="Rectangle 5"/>
          <p:cNvSpPr>
            <a:spLocks noGrp="1" noChangeArrowheads="1"/>
          </p:cNvSpPr>
          <p:nvPr>
            <p:ph type="sldNum" sz="quarter" idx="3"/>
          </p:nvPr>
        </p:nvSpPr>
        <p:spPr bwMode="auto">
          <a:xfrm>
            <a:off x="4147044" y="9126380"/>
            <a:ext cx="3168156" cy="474821"/>
          </a:xfrm>
          <a:prstGeom prst="rect">
            <a:avLst/>
          </a:prstGeom>
          <a:noFill/>
          <a:ln w="9525">
            <a:noFill/>
            <a:miter lim="800000"/>
            <a:headEnd/>
            <a:tailEnd/>
          </a:ln>
          <a:effectLst/>
        </p:spPr>
        <p:txBody>
          <a:bodyPr vert="horz" wrap="square" lIns="96936" tIns="48469" rIns="96936" bIns="48469" numCol="1" anchor="b" anchorCtr="0" compatLnSpc="1">
            <a:prstTxWarp prst="textNoShape">
              <a:avLst/>
            </a:prstTxWarp>
          </a:bodyPr>
          <a:lstStyle>
            <a:lvl1pPr algn="r" defTabSz="968571">
              <a:defRPr sz="1200">
                <a:solidFill>
                  <a:schemeClr val="tx1"/>
                </a:solidFill>
                <a:cs typeface="+mn-cs"/>
              </a:defRPr>
            </a:lvl1pPr>
          </a:lstStyle>
          <a:p>
            <a:pPr>
              <a:defRPr/>
            </a:pPr>
            <a:fld id="{F22070EE-768F-44CD-8681-F3F1C0C7AE81}" type="slidenum">
              <a:rPr lang="en-US"/>
              <a:pPr>
                <a:defRPr/>
              </a:pPr>
              <a:t>‹#›</a:t>
            </a:fld>
            <a:endParaRPr lang="en-US"/>
          </a:p>
        </p:txBody>
      </p:sp>
    </p:spTree>
    <p:extLst>
      <p:ext uri="{BB962C8B-B14F-4D97-AF65-F5344CB8AC3E}">
        <p14:creationId xmlns:p14="http://schemas.microsoft.com/office/powerpoint/2010/main" val="38963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68156" cy="478095"/>
          </a:xfrm>
          <a:prstGeom prst="rect">
            <a:avLst/>
          </a:prstGeom>
          <a:noFill/>
          <a:ln w="9525">
            <a:noFill/>
            <a:miter lim="800000"/>
            <a:headEnd/>
            <a:tailEnd/>
          </a:ln>
          <a:effectLst/>
        </p:spPr>
        <p:txBody>
          <a:bodyPr vert="horz" wrap="square" lIns="96936" tIns="48469" rIns="96936" bIns="48469" numCol="1" anchor="t" anchorCtr="0" compatLnSpc="1">
            <a:prstTxWarp prst="textNoShape">
              <a:avLst/>
            </a:prstTxWarp>
          </a:bodyPr>
          <a:lstStyle>
            <a:lvl1pPr defTabSz="968571">
              <a:defRPr sz="1200">
                <a:solidFill>
                  <a:schemeClr val="tx1"/>
                </a:solidFill>
                <a:cs typeface="+mn-cs"/>
              </a:defRPr>
            </a:lvl1pPr>
          </a:lstStyle>
          <a:p>
            <a:pPr>
              <a:defRPr/>
            </a:pPr>
            <a:endParaRPr lang="en-US"/>
          </a:p>
        </p:txBody>
      </p:sp>
      <p:sp>
        <p:nvSpPr>
          <p:cNvPr id="3075" name="Rectangle 3"/>
          <p:cNvSpPr>
            <a:spLocks noGrp="1" noChangeArrowheads="1"/>
          </p:cNvSpPr>
          <p:nvPr>
            <p:ph type="dt" idx="1"/>
          </p:nvPr>
        </p:nvSpPr>
        <p:spPr bwMode="auto">
          <a:xfrm>
            <a:off x="4147044" y="0"/>
            <a:ext cx="3168156" cy="478095"/>
          </a:xfrm>
          <a:prstGeom prst="rect">
            <a:avLst/>
          </a:prstGeom>
          <a:noFill/>
          <a:ln w="9525">
            <a:noFill/>
            <a:miter lim="800000"/>
            <a:headEnd/>
            <a:tailEnd/>
          </a:ln>
          <a:effectLst/>
        </p:spPr>
        <p:txBody>
          <a:bodyPr vert="horz" wrap="square" lIns="96936" tIns="48469" rIns="96936" bIns="48469" numCol="1" anchor="t" anchorCtr="0" compatLnSpc="1">
            <a:prstTxWarp prst="textNoShape">
              <a:avLst/>
            </a:prstTxWarp>
          </a:bodyPr>
          <a:lstStyle>
            <a:lvl1pPr algn="r" defTabSz="968571">
              <a:defRPr sz="1200">
                <a:solidFill>
                  <a:schemeClr val="tx1"/>
                </a:solidFill>
                <a:cs typeface="+mn-cs"/>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1258888" y="720725"/>
            <a:ext cx="48006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75581" y="4559916"/>
            <a:ext cx="5364039" cy="4319230"/>
          </a:xfrm>
          <a:prstGeom prst="rect">
            <a:avLst/>
          </a:prstGeom>
          <a:noFill/>
          <a:ln w="9525">
            <a:noFill/>
            <a:miter lim="800000"/>
            <a:headEnd/>
            <a:tailEnd/>
          </a:ln>
          <a:effectLst/>
        </p:spPr>
        <p:txBody>
          <a:bodyPr vert="horz" wrap="square" lIns="96936" tIns="48469" rIns="96936" bIns="484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26380"/>
            <a:ext cx="3168156" cy="474821"/>
          </a:xfrm>
          <a:prstGeom prst="rect">
            <a:avLst/>
          </a:prstGeom>
          <a:noFill/>
          <a:ln w="9525">
            <a:noFill/>
            <a:miter lim="800000"/>
            <a:headEnd/>
            <a:tailEnd/>
          </a:ln>
          <a:effectLst/>
        </p:spPr>
        <p:txBody>
          <a:bodyPr vert="horz" wrap="square" lIns="96936" tIns="48469" rIns="96936" bIns="48469" numCol="1" anchor="b" anchorCtr="0" compatLnSpc="1">
            <a:prstTxWarp prst="textNoShape">
              <a:avLst/>
            </a:prstTxWarp>
          </a:bodyPr>
          <a:lstStyle>
            <a:lvl1pPr defTabSz="968571">
              <a:defRPr sz="1200">
                <a:solidFill>
                  <a:schemeClr val="tx1"/>
                </a:solidFill>
                <a:cs typeface="+mn-cs"/>
              </a:defRPr>
            </a:lvl1pPr>
          </a:lstStyle>
          <a:p>
            <a:pPr>
              <a:defRPr/>
            </a:pPr>
            <a:r>
              <a:rPr lang="en-US"/>
              <a:t>Title of Presentation | Office | Presenter | Audience | Date of Presentation</a:t>
            </a:r>
          </a:p>
        </p:txBody>
      </p:sp>
      <p:sp>
        <p:nvSpPr>
          <p:cNvPr id="3079" name="Rectangle 7"/>
          <p:cNvSpPr>
            <a:spLocks noGrp="1" noChangeArrowheads="1"/>
          </p:cNvSpPr>
          <p:nvPr>
            <p:ph type="sldNum" sz="quarter" idx="5"/>
          </p:nvPr>
        </p:nvSpPr>
        <p:spPr bwMode="auto">
          <a:xfrm>
            <a:off x="4147044" y="9126380"/>
            <a:ext cx="3168156" cy="474821"/>
          </a:xfrm>
          <a:prstGeom prst="rect">
            <a:avLst/>
          </a:prstGeom>
          <a:noFill/>
          <a:ln w="9525">
            <a:noFill/>
            <a:miter lim="800000"/>
            <a:headEnd/>
            <a:tailEnd/>
          </a:ln>
          <a:effectLst/>
        </p:spPr>
        <p:txBody>
          <a:bodyPr vert="horz" wrap="square" lIns="96936" tIns="48469" rIns="96936" bIns="48469" numCol="1" anchor="b" anchorCtr="0" compatLnSpc="1">
            <a:prstTxWarp prst="textNoShape">
              <a:avLst/>
            </a:prstTxWarp>
          </a:bodyPr>
          <a:lstStyle>
            <a:lvl1pPr algn="r" defTabSz="968571">
              <a:defRPr sz="1200">
                <a:solidFill>
                  <a:schemeClr val="tx1"/>
                </a:solidFill>
                <a:cs typeface="+mn-cs"/>
              </a:defRPr>
            </a:lvl1pPr>
          </a:lstStyle>
          <a:p>
            <a:pPr>
              <a:defRPr/>
            </a:pPr>
            <a:fld id="{6EDD4733-4352-4BAB-9596-1B7F6769A93B}" type="slidenum">
              <a:rPr lang="en-US"/>
              <a:pPr>
                <a:defRPr/>
              </a:pPr>
              <a:t>‹#›</a:t>
            </a:fld>
            <a:endParaRPr lang="en-US"/>
          </a:p>
        </p:txBody>
      </p:sp>
    </p:spTree>
    <p:extLst>
      <p:ext uri="{BB962C8B-B14F-4D97-AF65-F5344CB8AC3E}">
        <p14:creationId xmlns:p14="http://schemas.microsoft.com/office/powerpoint/2010/main" val="370674219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2</a:t>
            </a:fld>
            <a:endParaRPr lang="en-US" dirty="0"/>
          </a:p>
        </p:txBody>
      </p:sp>
    </p:spTree>
    <p:extLst>
      <p:ext uri="{BB962C8B-B14F-4D97-AF65-F5344CB8AC3E}">
        <p14:creationId xmlns:p14="http://schemas.microsoft.com/office/powerpoint/2010/main" val="2605350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Title of Presentation | Office | Presenter | Audience | Date of Presentation</a:t>
            </a:r>
            <a:endParaRPr lang="en-US"/>
          </a:p>
        </p:txBody>
      </p:sp>
      <p:sp>
        <p:nvSpPr>
          <p:cNvPr id="5" name="Slide Number Placeholder 4"/>
          <p:cNvSpPr>
            <a:spLocks noGrp="1"/>
          </p:cNvSpPr>
          <p:nvPr>
            <p:ph type="sldNum" sz="quarter" idx="11"/>
          </p:nvPr>
        </p:nvSpPr>
        <p:spPr/>
        <p:txBody>
          <a:bodyPr/>
          <a:lstStyle/>
          <a:p>
            <a:pPr>
              <a:defRPr/>
            </a:pPr>
            <a:fld id="{6EDD4733-4352-4BAB-9596-1B7F6769A93B}"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4</a:t>
            </a:fld>
            <a:endParaRPr lang="en-US" dirty="0"/>
          </a:p>
        </p:txBody>
      </p:sp>
    </p:spTree>
    <p:extLst>
      <p:ext uri="{BB962C8B-B14F-4D97-AF65-F5344CB8AC3E}">
        <p14:creationId xmlns:p14="http://schemas.microsoft.com/office/powerpoint/2010/main" val="2605350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838355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11</a:t>
            </a:fld>
            <a:endParaRPr lang="en-US" dirty="0"/>
          </a:p>
        </p:txBody>
      </p:sp>
    </p:spTree>
    <p:extLst>
      <p:ext uri="{BB962C8B-B14F-4D97-AF65-F5344CB8AC3E}">
        <p14:creationId xmlns:p14="http://schemas.microsoft.com/office/powerpoint/2010/main" val="1530698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12</a:t>
            </a:fld>
            <a:endParaRPr lang="en-US" dirty="0"/>
          </a:p>
        </p:txBody>
      </p:sp>
    </p:spTree>
    <p:extLst>
      <p:ext uri="{BB962C8B-B14F-4D97-AF65-F5344CB8AC3E}">
        <p14:creationId xmlns:p14="http://schemas.microsoft.com/office/powerpoint/2010/main" val="1530698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 name="Picture 9" descr="CG_template_VCMS_DHS_LOGO.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Picture 12" descr="DCMS_CG-1_HRD_wordmarks.png"/>
          <p:cNvPicPr>
            <a:picLocks noChangeAspect="1"/>
          </p:cNvPicPr>
          <p:nvPr userDrawn="1"/>
        </p:nvPicPr>
        <p:blipFill>
          <a:blip r:embed="rId3" cstate="print"/>
          <a:srcRect/>
          <a:stretch>
            <a:fillRect/>
          </a:stretch>
        </p:blipFill>
        <p:spPr bwMode="auto">
          <a:xfrm>
            <a:off x="152400" y="6145213"/>
            <a:ext cx="3683000" cy="623887"/>
          </a:xfrm>
          <a:prstGeom prst="rect">
            <a:avLst/>
          </a:prstGeom>
          <a:noFill/>
          <a:ln w="9525">
            <a:noFill/>
            <a:miter lim="800000"/>
            <a:headEnd/>
            <a:tailEnd/>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566928"/>
            <a:ext cx="9144000" cy="1024128"/>
          </a:xfrm>
          <a:prstGeom prst="rect">
            <a:avLst/>
          </a:prstGeom>
          <a:solidFill>
            <a:schemeClr val="bg1">
              <a:lumMod val="85000"/>
            </a:schemeClr>
          </a:solidFill>
        </p:spPr>
        <p:txBody>
          <a:bodyPr lIns="630936" tIns="27432" rIns="630936" bIns="45720" anchor="b" anchorCtr="0"/>
          <a:lstStyle>
            <a:lvl1pPr>
              <a:lnSpc>
                <a:spcPts val="3600"/>
              </a:lnSpc>
              <a:defRPr sz="3600" b="1">
                <a:solidFill>
                  <a:srgbClr val="073759"/>
                </a:solidFill>
              </a:defRPr>
            </a:lvl1pPr>
          </a:lstStyle>
          <a:p>
            <a:r>
              <a:rPr lang="en-US" dirty="0" smtClean="0"/>
              <a:t>Title of Content Slide</a:t>
            </a:r>
            <a:endParaRPr lang="en-US" dirty="0"/>
          </a:p>
        </p:txBody>
      </p:sp>
      <p:sp>
        <p:nvSpPr>
          <p:cNvPr id="4" name="Date Placeholder 3"/>
          <p:cNvSpPr>
            <a:spLocks noGrp="1"/>
          </p:cNvSpPr>
          <p:nvPr>
            <p:ph type="dt" sz="half" idx="2"/>
          </p:nvPr>
        </p:nvSpPr>
        <p:spPr>
          <a:xfrm>
            <a:off x="0" y="6629400"/>
            <a:ext cx="9144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fld id="{42D41BD8-F932-40AA-8DAC-647898DB09A3}" type="datetime1">
              <a:rPr lang="en-US" smtClean="0">
                <a:solidFill>
                  <a:prstClr val="white">
                    <a:lumMod val="95000"/>
                  </a:prstClr>
                </a:solidFill>
              </a:rPr>
              <a:pPr/>
              <a:t>3/1/2017</a:t>
            </a:fld>
            <a:endParaRPr lang="en-US" dirty="0">
              <a:solidFill>
                <a:prstClr val="white">
                  <a:lumMod val="95000"/>
                </a:prstClr>
              </a:solidFill>
            </a:endParaRPr>
          </a:p>
        </p:txBody>
      </p:sp>
      <p:sp>
        <p:nvSpPr>
          <p:cNvPr id="5"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solidFill>
                  <a:prstClr val="white">
                    <a:lumMod val="95000"/>
                  </a:prstClr>
                </a:solidFill>
              </a:rPr>
              <a:pPr/>
              <a:t>‹#›</a:t>
            </a:fld>
            <a:endParaRPr lang="en-US" dirty="0">
              <a:solidFill>
                <a:prstClr val="white">
                  <a:lumMod val="95000"/>
                </a:prstClr>
              </a:solidFill>
            </a:endParaRPr>
          </a:p>
        </p:txBody>
      </p:sp>
      <p:sp>
        <p:nvSpPr>
          <p:cNvPr id="8" name="Content Placeholder 5"/>
          <p:cNvSpPr>
            <a:spLocks noGrp="1"/>
          </p:cNvSpPr>
          <p:nvPr>
            <p:ph sz="quarter" idx="13"/>
          </p:nvPr>
        </p:nvSpPr>
        <p:spPr>
          <a:xfrm>
            <a:off x="609600" y="1905000"/>
            <a:ext cx="8077200" cy="4267200"/>
          </a:xfrm>
          <a:prstGeom prst="rect">
            <a:avLst/>
          </a:prstGeom>
        </p:spPr>
        <p:txBody>
          <a:bodyPr/>
          <a:lstStyle>
            <a:lvl1pPr>
              <a:defRPr sz="2600"/>
            </a:lvl1pPr>
            <a:lvl2pPr>
              <a:defRPr sz="26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20931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2 column">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566928"/>
            <a:ext cx="9144000" cy="1024128"/>
          </a:xfrm>
          <a:prstGeom prst="rect">
            <a:avLst/>
          </a:prstGeom>
          <a:solidFill>
            <a:schemeClr val="bg1">
              <a:lumMod val="85000"/>
            </a:schemeClr>
          </a:solidFill>
        </p:spPr>
        <p:txBody>
          <a:bodyPr lIns="630936" tIns="27432" rIns="630936" bIns="45720" anchor="b" anchorCtr="0"/>
          <a:lstStyle>
            <a:lvl1pPr>
              <a:lnSpc>
                <a:spcPts val="3600"/>
              </a:lnSpc>
              <a:defRPr sz="3600" b="1">
                <a:solidFill>
                  <a:srgbClr val="073759"/>
                </a:solidFill>
              </a:defRPr>
            </a:lvl1pPr>
          </a:lstStyle>
          <a:p>
            <a:r>
              <a:rPr lang="en-US" dirty="0" smtClean="0"/>
              <a:t>Title of Content Slide</a:t>
            </a:r>
            <a:endParaRPr lang="en-US" dirty="0"/>
          </a:p>
        </p:txBody>
      </p:sp>
      <p:sp>
        <p:nvSpPr>
          <p:cNvPr id="4" name="Date Placeholder 3"/>
          <p:cNvSpPr>
            <a:spLocks noGrp="1"/>
          </p:cNvSpPr>
          <p:nvPr>
            <p:ph type="dt" sz="half" idx="2"/>
          </p:nvPr>
        </p:nvSpPr>
        <p:spPr>
          <a:xfrm>
            <a:off x="0" y="6629400"/>
            <a:ext cx="9144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fld id="{42D41BD8-F932-40AA-8DAC-647898DB09A3}" type="datetime1">
              <a:rPr lang="en-US" smtClean="0">
                <a:solidFill>
                  <a:prstClr val="white">
                    <a:lumMod val="95000"/>
                  </a:prstClr>
                </a:solidFill>
              </a:rPr>
              <a:pPr/>
              <a:t>3/1/2017</a:t>
            </a:fld>
            <a:endParaRPr lang="en-US" dirty="0">
              <a:solidFill>
                <a:prstClr val="white">
                  <a:lumMod val="95000"/>
                </a:prstClr>
              </a:solidFill>
            </a:endParaRPr>
          </a:p>
        </p:txBody>
      </p:sp>
      <p:sp>
        <p:nvSpPr>
          <p:cNvPr id="5"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solidFill>
                  <a:prstClr val="white">
                    <a:lumMod val="95000"/>
                  </a:prstClr>
                </a:solidFill>
              </a:rPr>
              <a:pPr/>
              <a:t>‹#›</a:t>
            </a:fld>
            <a:endParaRPr lang="en-US" dirty="0">
              <a:solidFill>
                <a:prstClr val="white">
                  <a:lumMod val="95000"/>
                </a:prstClr>
              </a:solidFill>
            </a:endParaRPr>
          </a:p>
        </p:txBody>
      </p:sp>
      <p:sp>
        <p:nvSpPr>
          <p:cNvPr id="8" name="Content Placeholder 5"/>
          <p:cNvSpPr>
            <a:spLocks noGrp="1"/>
          </p:cNvSpPr>
          <p:nvPr>
            <p:ph sz="quarter" idx="13"/>
          </p:nvPr>
        </p:nvSpPr>
        <p:spPr>
          <a:xfrm>
            <a:off x="609600" y="1905000"/>
            <a:ext cx="3733800" cy="4267200"/>
          </a:xfrm>
          <a:prstGeom prst="rect">
            <a:avLst/>
          </a:prstGeom>
        </p:spPr>
        <p:txBody>
          <a:bodyPr/>
          <a:lstStyle>
            <a:lvl1pPr>
              <a:defRPr sz="2600"/>
            </a:lvl1pPr>
            <a:lvl2pPr>
              <a:defRPr sz="26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14"/>
          </p:nvPr>
        </p:nvSpPr>
        <p:spPr>
          <a:xfrm>
            <a:off x="4648200" y="1905000"/>
            <a:ext cx="3733800" cy="4267200"/>
          </a:xfrm>
          <a:prstGeom prst="rect">
            <a:avLst/>
          </a:prstGeom>
        </p:spPr>
        <p:txBody>
          <a:bodyPr/>
          <a:lstStyle>
            <a:lvl1pPr>
              <a:defRPr sz="2600"/>
            </a:lvl1pPr>
            <a:lvl2pPr>
              <a:defRPr sz="26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43091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Y:\CG-925\Communications\Cross_Project_Info_&amp;_Tools\Branding-Guidelines, Templates, Logos, etc\CG-9_Branding\Mission Support Branding 2010\Mission Support_wordmarks\CG-1_wordmarks\CG-1_white wordmarks\DCMS_CG-1_HRD_wordmarks.png"/>
          <p:cNvPicPr>
            <a:picLocks noChangeAspect="1" noChangeArrowheads="1"/>
          </p:cNvPicPr>
          <p:nvPr userDrawn="1"/>
        </p:nvPicPr>
        <p:blipFill>
          <a:blip r:embed="rId2" cstate="print"/>
          <a:srcRect/>
          <a:stretch>
            <a:fillRect/>
          </a:stretch>
        </p:blipFill>
        <p:spPr bwMode="auto">
          <a:xfrm>
            <a:off x="55563" y="6323013"/>
            <a:ext cx="2232025" cy="37941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042921"/>
            <a:ext cx="8229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solidFill>
                  <a:srgbClr val="FFD939"/>
                </a:solidFill>
              </a:defRPr>
            </a:lvl1pPr>
          </a:lstStyle>
          <a:p>
            <a:pPr>
              <a:defRPr/>
            </a:pPr>
            <a:fld id="{2EE7A566-6594-4266-9DAB-38C537E00E26}" type="datetime8">
              <a:rPr lang="en-US"/>
              <a:pPr>
                <a:defRPr/>
              </a:pPr>
              <a:t>3/1/2017 7:34 AM</a:t>
            </a:fld>
            <a:endParaRPr lang="en-US" dirty="0"/>
          </a:p>
        </p:txBody>
      </p:sp>
      <p:sp>
        <p:nvSpPr>
          <p:cNvPr id="6" name="Slide Number Placeholder 5"/>
          <p:cNvSpPr>
            <a:spLocks noGrp="1"/>
          </p:cNvSpPr>
          <p:nvPr>
            <p:ph type="sldNum" sz="quarter" idx="11"/>
          </p:nvPr>
        </p:nvSpPr>
        <p:spPr/>
        <p:txBody>
          <a:bodyPr/>
          <a:lstStyle>
            <a:lvl1pPr>
              <a:defRPr>
                <a:solidFill>
                  <a:srgbClr val="FFD939"/>
                </a:solidFill>
              </a:defRPr>
            </a:lvl1pPr>
          </a:lstStyle>
          <a:p>
            <a:pPr>
              <a:defRPr/>
            </a:pPr>
            <a:fld id="{38C3CBF8-10EC-47D8-A764-C60FCEBDA9BA}"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1"/>
          <p:cNvSpPr>
            <a:spLocks noGrp="1" noChangeArrowheads="1"/>
          </p:cNvSpPr>
          <p:nvPr>
            <p:ph type="dt" sz="half" idx="10"/>
          </p:nvPr>
        </p:nvSpPr>
        <p:spPr>
          <a:ln/>
        </p:spPr>
        <p:txBody>
          <a:bodyPr/>
          <a:lstStyle>
            <a:lvl1pPr>
              <a:defRPr/>
            </a:lvl1pPr>
          </a:lstStyle>
          <a:p>
            <a:pPr>
              <a:defRPr/>
            </a:pPr>
            <a:fld id="{BB527868-DBCE-4FE3-B831-55EA9A8401F0}" type="datetime8">
              <a:rPr lang="en-US"/>
              <a:pPr>
                <a:defRPr/>
              </a:pPr>
              <a:t>3/1/2017 7:34 AM</a:t>
            </a:fld>
            <a:endParaRPr lang="en-US"/>
          </a:p>
        </p:txBody>
      </p:sp>
      <p:sp>
        <p:nvSpPr>
          <p:cNvPr id="5" name="Rectangle 152"/>
          <p:cNvSpPr>
            <a:spLocks noGrp="1" noChangeArrowheads="1"/>
          </p:cNvSpPr>
          <p:nvPr>
            <p:ph type="ftr" sz="quarter" idx="11"/>
          </p:nvPr>
        </p:nvSpPr>
        <p:spPr>
          <a:ln/>
        </p:spPr>
        <p:txBody>
          <a:bodyPr/>
          <a:lstStyle>
            <a:lvl1pPr>
              <a:defRPr/>
            </a:lvl1pPr>
          </a:lstStyle>
          <a:p>
            <a:pPr>
              <a:defRPr/>
            </a:pPr>
            <a:r>
              <a:rPr lang="en-US"/>
              <a:t>Document Classification | Title of Presentation | Office | Presenter | Audience | Date of Presentation</a:t>
            </a:r>
          </a:p>
        </p:txBody>
      </p:sp>
      <p:sp>
        <p:nvSpPr>
          <p:cNvPr id="6" name="Rectangle 153"/>
          <p:cNvSpPr>
            <a:spLocks noGrp="1" noChangeArrowheads="1"/>
          </p:cNvSpPr>
          <p:nvPr>
            <p:ph type="sldNum" sz="quarter" idx="12"/>
          </p:nvPr>
        </p:nvSpPr>
        <p:spPr>
          <a:ln/>
        </p:spPr>
        <p:txBody>
          <a:bodyPr/>
          <a:lstStyle>
            <a:lvl1pPr>
              <a:defRPr/>
            </a:lvl1pPr>
          </a:lstStyle>
          <a:p>
            <a:pPr>
              <a:defRPr/>
            </a:pPr>
            <a:fld id="{A3E4F6F7-DFA3-4927-9E4E-AA450C725564}"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255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255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1"/>
          <p:cNvSpPr>
            <a:spLocks noGrp="1" noChangeArrowheads="1"/>
          </p:cNvSpPr>
          <p:nvPr>
            <p:ph type="dt" sz="half" idx="10"/>
          </p:nvPr>
        </p:nvSpPr>
        <p:spPr>
          <a:ln/>
        </p:spPr>
        <p:txBody>
          <a:bodyPr/>
          <a:lstStyle>
            <a:lvl1pPr>
              <a:defRPr/>
            </a:lvl1pPr>
          </a:lstStyle>
          <a:p>
            <a:pPr>
              <a:defRPr/>
            </a:pPr>
            <a:fld id="{2996E48B-3F78-4878-9722-4590E708EB09}" type="datetime8">
              <a:rPr lang="en-US"/>
              <a:pPr>
                <a:defRPr/>
              </a:pPr>
              <a:t>3/1/2017 7:34 AM</a:t>
            </a:fld>
            <a:endParaRPr lang="en-US"/>
          </a:p>
        </p:txBody>
      </p:sp>
      <p:sp>
        <p:nvSpPr>
          <p:cNvPr id="6" name="Rectangle 152"/>
          <p:cNvSpPr>
            <a:spLocks noGrp="1" noChangeArrowheads="1"/>
          </p:cNvSpPr>
          <p:nvPr>
            <p:ph type="ftr" sz="quarter" idx="11"/>
          </p:nvPr>
        </p:nvSpPr>
        <p:spPr>
          <a:ln/>
        </p:spPr>
        <p:txBody>
          <a:bodyPr/>
          <a:lstStyle>
            <a:lvl1pPr>
              <a:defRPr/>
            </a:lvl1pPr>
          </a:lstStyle>
          <a:p>
            <a:pPr>
              <a:defRPr/>
            </a:pPr>
            <a:r>
              <a:rPr lang="en-US"/>
              <a:t>Document Classification | Title of Presentation | Office | Presenter | Audience | Date of Presentation</a:t>
            </a:r>
          </a:p>
        </p:txBody>
      </p:sp>
      <p:sp>
        <p:nvSpPr>
          <p:cNvPr id="7" name="Rectangle 153"/>
          <p:cNvSpPr>
            <a:spLocks noGrp="1" noChangeArrowheads="1"/>
          </p:cNvSpPr>
          <p:nvPr>
            <p:ph type="sldNum" sz="quarter" idx="12"/>
          </p:nvPr>
        </p:nvSpPr>
        <p:spPr>
          <a:ln/>
        </p:spPr>
        <p:txBody>
          <a:bodyPr/>
          <a:lstStyle>
            <a:lvl1pPr>
              <a:defRPr/>
            </a:lvl1pPr>
          </a:lstStyle>
          <a:p>
            <a:pPr>
              <a:defRPr/>
            </a:pPr>
            <a:fld id="{457C25AF-76AB-47BB-B729-FECAB59F180E}"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1"/>
          <p:cNvSpPr>
            <a:spLocks noGrp="1" noChangeArrowheads="1"/>
          </p:cNvSpPr>
          <p:nvPr>
            <p:ph type="dt" sz="half" idx="10"/>
          </p:nvPr>
        </p:nvSpPr>
        <p:spPr>
          <a:ln/>
        </p:spPr>
        <p:txBody>
          <a:bodyPr/>
          <a:lstStyle>
            <a:lvl1pPr>
              <a:defRPr/>
            </a:lvl1pPr>
          </a:lstStyle>
          <a:p>
            <a:pPr>
              <a:defRPr/>
            </a:pPr>
            <a:fld id="{74590EC4-F0C3-4DF0-9B74-1D974975E65A}" type="datetime8">
              <a:rPr lang="en-US"/>
              <a:pPr>
                <a:defRPr/>
              </a:pPr>
              <a:t>3/1/2017 7:34 AM</a:t>
            </a:fld>
            <a:endParaRPr lang="en-US"/>
          </a:p>
        </p:txBody>
      </p:sp>
      <p:sp>
        <p:nvSpPr>
          <p:cNvPr id="8" name="Rectangle 152"/>
          <p:cNvSpPr>
            <a:spLocks noGrp="1" noChangeArrowheads="1"/>
          </p:cNvSpPr>
          <p:nvPr>
            <p:ph type="ftr" sz="quarter" idx="11"/>
          </p:nvPr>
        </p:nvSpPr>
        <p:spPr>
          <a:ln/>
        </p:spPr>
        <p:txBody>
          <a:bodyPr/>
          <a:lstStyle>
            <a:lvl1pPr>
              <a:defRPr/>
            </a:lvl1pPr>
          </a:lstStyle>
          <a:p>
            <a:pPr>
              <a:defRPr/>
            </a:pPr>
            <a:r>
              <a:rPr lang="en-US"/>
              <a:t>Document Classification | Title of Presentation | Office | Presenter | Audience | Date of Presentation</a:t>
            </a:r>
          </a:p>
        </p:txBody>
      </p:sp>
      <p:sp>
        <p:nvSpPr>
          <p:cNvPr id="9" name="Rectangle 153"/>
          <p:cNvSpPr>
            <a:spLocks noGrp="1" noChangeArrowheads="1"/>
          </p:cNvSpPr>
          <p:nvPr>
            <p:ph type="sldNum" sz="quarter" idx="12"/>
          </p:nvPr>
        </p:nvSpPr>
        <p:spPr>
          <a:ln/>
        </p:spPr>
        <p:txBody>
          <a:bodyPr/>
          <a:lstStyle>
            <a:lvl1pPr>
              <a:defRPr/>
            </a:lvl1pPr>
          </a:lstStyle>
          <a:p>
            <a:pPr>
              <a:defRPr/>
            </a:pPr>
            <a:fld id="{3E2F9C70-BF86-4F69-BA49-682F253B1440}"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1"/>
          <p:cNvSpPr>
            <a:spLocks noGrp="1" noChangeArrowheads="1"/>
          </p:cNvSpPr>
          <p:nvPr>
            <p:ph type="dt" sz="half" idx="10"/>
          </p:nvPr>
        </p:nvSpPr>
        <p:spPr>
          <a:ln/>
        </p:spPr>
        <p:txBody>
          <a:bodyPr/>
          <a:lstStyle>
            <a:lvl1pPr>
              <a:defRPr/>
            </a:lvl1pPr>
          </a:lstStyle>
          <a:p>
            <a:pPr>
              <a:defRPr/>
            </a:pPr>
            <a:fld id="{55C3BDBD-F3AB-4EA9-86DD-9DDD93506353}" type="datetime8">
              <a:rPr lang="en-US"/>
              <a:pPr>
                <a:defRPr/>
              </a:pPr>
              <a:t>3/1/2017 7:34 AM</a:t>
            </a:fld>
            <a:endParaRPr lang="en-US"/>
          </a:p>
        </p:txBody>
      </p:sp>
      <p:sp>
        <p:nvSpPr>
          <p:cNvPr id="4" name="Rectangle 152"/>
          <p:cNvSpPr>
            <a:spLocks noGrp="1" noChangeArrowheads="1"/>
          </p:cNvSpPr>
          <p:nvPr>
            <p:ph type="ftr" sz="quarter" idx="11"/>
          </p:nvPr>
        </p:nvSpPr>
        <p:spPr>
          <a:ln/>
        </p:spPr>
        <p:txBody>
          <a:bodyPr/>
          <a:lstStyle>
            <a:lvl1pPr>
              <a:defRPr/>
            </a:lvl1pPr>
          </a:lstStyle>
          <a:p>
            <a:pPr>
              <a:defRPr/>
            </a:pPr>
            <a:r>
              <a:rPr lang="en-US"/>
              <a:t>Document Classification | Title of Presentation | Office | Presenter | Audience | Date of Presentation</a:t>
            </a:r>
          </a:p>
        </p:txBody>
      </p:sp>
      <p:sp>
        <p:nvSpPr>
          <p:cNvPr id="5" name="Rectangle 153"/>
          <p:cNvSpPr>
            <a:spLocks noGrp="1" noChangeArrowheads="1"/>
          </p:cNvSpPr>
          <p:nvPr>
            <p:ph type="sldNum" sz="quarter" idx="12"/>
          </p:nvPr>
        </p:nvSpPr>
        <p:spPr>
          <a:ln/>
        </p:spPr>
        <p:txBody>
          <a:bodyPr/>
          <a:lstStyle>
            <a:lvl1pPr>
              <a:defRPr/>
            </a:lvl1pPr>
          </a:lstStyle>
          <a:p>
            <a:pPr>
              <a:defRPr/>
            </a:pPr>
            <a:fld id="{A851B1CA-793A-4538-AC0B-F789870E27CD}"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1"/>
          <p:cNvSpPr>
            <a:spLocks noGrp="1" noChangeArrowheads="1"/>
          </p:cNvSpPr>
          <p:nvPr>
            <p:ph type="dt" sz="half" idx="10"/>
          </p:nvPr>
        </p:nvSpPr>
        <p:spPr>
          <a:ln/>
        </p:spPr>
        <p:txBody>
          <a:bodyPr/>
          <a:lstStyle>
            <a:lvl1pPr>
              <a:defRPr/>
            </a:lvl1pPr>
          </a:lstStyle>
          <a:p>
            <a:pPr>
              <a:defRPr/>
            </a:pPr>
            <a:fld id="{649E62C0-040A-4116-8751-AE7029CA9479}" type="datetime8">
              <a:rPr lang="en-US"/>
              <a:pPr>
                <a:defRPr/>
              </a:pPr>
              <a:t>3/1/2017 7:34 AM</a:t>
            </a:fld>
            <a:endParaRPr lang="en-US"/>
          </a:p>
        </p:txBody>
      </p:sp>
      <p:sp>
        <p:nvSpPr>
          <p:cNvPr id="3" name="Rectangle 152"/>
          <p:cNvSpPr>
            <a:spLocks noGrp="1" noChangeArrowheads="1"/>
          </p:cNvSpPr>
          <p:nvPr>
            <p:ph type="ftr" sz="quarter" idx="11"/>
          </p:nvPr>
        </p:nvSpPr>
        <p:spPr>
          <a:ln/>
        </p:spPr>
        <p:txBody>
          <a:bodyPr/>
          <a:lstStyle>
            <a:lvl1pPr>
              <a:defRPr/>
            </a:lvl1pPr>
          </a:lstStyle>
          <a:p>
            <a:pPr>
              <a:defRPr/>
            </a:pPr>
            <a:r>
              <a:rPr lang="en-US"/>
              <a:t>Document Classification | Title of Presentation | Office | Presenter | Audience | Date of Presentation</a:t>
            </a:r>
          </a:p>
        </p:txBody>
      </p:sp>
      <p:sp>
        <p:nvSpPr>
          <p:cNvPr id="4" name="Rectangle 153"/>
          <p:cNvSpPr>
            <a:spLocks noGrp="1" noChangeArrowheads="1"/>
          </p:cNvSpPr>
          <p:nvPr>
            <p:ph type="sldNum" sz="quarter" idx="12"/>
          </p:nvPr>
        </p:nvSpPr>
        <p:spPr>
          <a:ln/>
        </p:spPr>
        <p:txBody>
          <a:bodyPr/>
          <a:lstStyle>
            <a:lvl1pPr>
              <a:defRPr/>
            </a:lvl1pPr>
          </a:lstStyle>
          <a:p>
            <a:pPr>
              <a:defRPr/>
            </a:pPr>
            <a:fld id="{C73E9A7E-1B4A-4214-B6C6-02158DC1ADA0}"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1"/>
          <p:cNvSpPr>
            <a:spLocks noGrp="1" noChangeArrowheads="1"/>
          </p:cNvSpPr>
          <p:nvPr>
            <p:ph type="dt" sz="half" idx="10"/>
          </p:nvPr>
        </p:nvSpPr>
        <p:spPr>
          <a:ln/>
        </p:spPr>
        <p:txBody>
          <a:bodyPr/>
          <a:lstStyle>
            <a:lvl1pPr>
              <a:defRPr/>
            </a:lvl1pPr>
          </a:lstStyle>
          <a:p>
            <a:pPr>
              <a:defRPr/>
            </a:pPr>
            <a:fld id="{A0B8AF71-E6FA-43E8-B146-F2CF60A9CC6A}" type="datetime8">
              <a:rPr lang="en-US"/>
              <a:pPr>
                <a:defRPr/>
              </a:pPr>
              <a:t>3/1/2017 7:34 AM</a:t>
            </a:fld>
            <a:endParaRPr lang="en-US"/>
          </a:p>
        </p:txBody>
      </p:sp>
      <p:sp>
        <p:nvSpPr>
          <p:cNvPr id="6" name="Rectangle 152"/>
          <p:cNvSpPr>
            <a:spLocks noGrp="1" noChangeArrowheads="1"/>
          </p:cNvSpPr>
          <p:nvPr>
            <p:ph type="ftr" sz="quarter" idx="11"/>
          </p:nvPr>
        </p:nvSpPr>
        <p:spPr>
          <a:ln/>
        </p:spPr>
        <p:txBody>
          <a:bodyPr/>
          <a:lstStyle>
            <a:lvl1pPr>
              <a:defRPr/>
            </a:lvl1pPr>
          </a:lstStyle>
          <a:p>
            <a:pPr>
              <a:defRPr/>
            </a:pPr>
            <a:r>
              <a:rPr lang="en-US"/>
              <a:t>Document Classification | Title of Presentation | Office | Presenter | Audience | Date of Presentation</a:t>
            </a:r>
          </a:p>
        </p:txBody>
      </p:sp>
      <p:sp>
        <p:nvSpPr>
          <p:cNvPr id="7" name="Rectangle 153"/>
          <p:cNvSpPr>
            <a:spLocks noGrp="1" noChangeArrowheads="1"/>
          </p:cNvSpPr>
          <p:nvPr>
            <p:ph type="sldNum" sz="quarter" idx="12"/>
          </p:nvPr>
        </p:nvSpPr>
        <p:spPr>
          <a:ln/>
        </p:spPr>
        <p:txBody>
          <a:bodyPr/>
          <a:lstStyle>
            <a:lvl1pPr>
              <a:defRPr/>
            </a:lvl1pPr>
          </a:lstStyle>
          <a:p>
            <a:pPr>
              <a:defRPr/>
            </a:pPr>
            <a:fld id="{50087128-8C86-46CC-BD44-91B2238BEF22}"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2 lines/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566928"/>
            <a:ext cx="9144000" cy="1024128"/>
          </a:xfrm>
          <a:prstGeom prst="rect">
            <a:avLst/>
          </a:prstGeom>
          <a:solidFill>
            <a:schemeClr val="bg1">
              <a:lumMod val="85000"/>
            </a:schemeClr>
          </a:solidFill>
        </p:spPr>
        <p:txBody>
          <a:bodyPr lIns="630936" tIns="27432" rIns="630936" bIns="45720" anchor="b" anchorCtr="0"/>
          <a:lstStyle>
            <a:lvl1pPr>
              <a:lnSpc>
                <a:spcPts val="3600"/>
              </a:lnSpc>
              <a:defRPr sz="3600" b="1">
                <a:solidFill>
                  <a:srgbClr val="073759"/>
                </a:solidFill>
              </a:defRPr>
            </a:lvl1pPr>
          </a:lstStyle>
          <a:p>
            <a:r>
              <a:rPr lang="en-US" dirty="0" smtClean="0"/>
              <a:t>Title of Content Slide,</a:t>
            </a:r>
            <a:br>
              <a:rPr lang="en-US" dirty="0" smtClean="0"/>
            </a:br>
            <a:r>
              <a:rPr lang="en-US" dirty="0" smtClean="0"/>
              <a:t>Two Lines OK if absolutely necessary </a:t>
            </a:r>
            <a:endParaRPr lang="en-US" dirty="0"/>
          </a:p>
        </p:txBody>
      </p:sp>
      <p:sp>
        <p:nvSpPr>
          <p:cNvPr id="3" name="Date Placeholder 3"/>
          <p:cNvSpPr>
            <a:spLocks noGrp="1"/>
          </p:cNvSpPr>
          <p:nvPr>
            <p:ph type="dt" sz="half" idx="2"/>
          </p:nvPr>
        </p:nvSpPr>
        <p:spPr>
          <a:xfrm>
            <a:off x="0" y="6629400"/>
            <a:ext cx="9144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fld id="{C530FA84-3014-452E-90EC-655BA1AFD1F8}" type="datetime1">
              <a:rPr lang="en-US" smtClean="0">
                <a:solidFill>
                  <a:prstClr val="white">
                    <a:lumMod val="95000"/>
                  </a:prstClr>
                </a:solidFill>
              </a:rPr>
              <a:pPr/>
              <a:t>3/1/2017</a:t>
            </a:fld>
            <a:endParaRPr lang="en-US" dirty="0">
              <a:solidFill>
                <a:prstClr val="white">
                  <a:lumMod val="95000"/>
                </a:prstClr>
              </a:solidFill>
            </a:endParaRPr>
          </a:p>
        </p:txBody>
      </p:sp>
      <p:sp>
        <p:nvSpPr>
          <p:cNvPr id="4"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solidFill>
                  <a:prstClr val="white">
                    <a:lumMod val="95000"/>
                  </a:prstClr>
                </a:solidFill>
              </a:rPr>
              <a:pPr/>
              <a:t>‹#›</a:t>
            </a:fld>
            <a:endParaRPr lang="en-US" dirty="0">
              <a:solidFill>
                <a:prstClr val="white">
                  <a:lumMod val="95000"/>
                </a:prstClr>
              </a:solidFill>
            </a:endParaRPr>
          </a:p>
        </p:txBody>
      </p:sp>
      <p:sp>
        <p:nvSpPr>
          <p:cNvPr id="5" name="Content Placeholder 5"/>
          <p:cNvSpPr>
            <a:spLocks noGrp="1"/>
          </p:cNvSpPr>
          <p:nvPr>
            <p:ph sz="quarter" idx="13"/>
          </p:nvPr>
        </p:nvSpPr>
        <p:spPr>
          <a:xfrm>
            <a:off x="609600" y="1905000"/>
            <a:ext cx="8077200" cy="4267200"/>
          </a:xfrm>
          <a:prstGeom prst="rect">
            <a:avLst/>
          </a:prstGeom>
        </p:spPr>
        <p:txBody>
          <a:bodyPr/>
          <a:lstStyle>
            <a:lvl1pPr>
              <a:defRPr sz="2600"/>
            </a:lvl1pPr>
            <a:lvl2pPr>
              <a:defRPr sz="26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1763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5" name="Rectangle 151"/>
          <p:cNvSpPr>
            <a:spLocks noGrp="1" noChangeArrowheads="1"/>
          </p:cNvSpPr>
          <p:nvPr>
            <p:ph type="dt" sz="half" idx="2"/>
          </p:nvPr>
        </p:nvSpPr>
        <p:spPr bwMode="auto">
          <a:xfrm>
            <a:off x="7599363" y="6391275"/>
            <a:ext cx="11906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solidFill>
                  <a:srgbClr val="777777"/>
                </a:solidFill>
                <a:cs typeface="+mn-cs"/>
              </a:defRPr>
            </a:lvl1pPr>
          </a:lstStyle>
          <a:p>
            <a:pPr>
              <a:defRPr/>
            </a:pPr>
            <a:fld id="{C920E94B-BECA-4D45-82CC-A9FE122B532A}" type="datetime8">
              <a:rPr lang="en-US"/>
              <a:pPr>
                <a:defRPr/>
              </a:pPr>
              <a:t>3/1/2017 7:34 AM</a:t>
            </a:fld>
            <a:endParaRPr lang="en-US"/>
          </a:p>
        </p:txBody>
      </p:sp>
      <p:sp>
        <p:nvSpPr>
          <p:cNvPr id="1176" name="Rectangle 152"/>
          <p:cNvSpPr>
            <a:spLocks noGrp="1" noChangeArrowheads="1"/>
          </p:cNvSpPr>
          <p:nvPr>
            <p:ph type="ftr" sz="quarter" idx="3"/>
          </p:nvPr>
        </p:nvSpPr>
        <p:spPr bwMode="auto">
          <a:xfrm>
            <a:off x="2217738" y="6394450"/>
            <a:ext cx="52689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a:solidFill>
                  <a:srgbClr val="FFD939"/>
                </a:solidFill>
                <a:cs typeface="+mn-cs"/>
              </a:defRPr>
            </a:lvl1pPr>
          </a:lstStyle>
          <a:p>
            <a:pPr>
              <a:defRPr/>
            </a:pPr>
            <a:r>
              <a:rPr lang="en-US"/>
              <a:t>Document Classification | Title of Presentation | Office | Presenter | Audience | Date of Presentation</a:t>
            </a:r>
          </a:p>
        </p:txBody>
      </p:sp>
      <p:sp>
        <p:nvSpPr>
          <p:cNvPr id="1177" name="Rectangle 153"/>
          <p:cNvSpPr>
            <a:spLocks noGrp="1" noChangeArrowheads="1"/>
          </p:cNvSpPr>
          <p:nvPr>
            <p:ph type="sldNum" sz="quarter" idx="4"/>
          </p:nvPr>
        </p:nvSpPr>
        <p:spPr bwMode="auto">
          <a:xfrm>
            <a:off x="8047038" y="6394450"/>
            <a:ext cx="103663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777777"/>
                </a:solidFill>
                <a:cs typeface="+mn-cs"/>
              </a:defRPr>
            </a:lvl1pPr>
          </a:lstStyle>
          <a:p>
            <a:pPr>
              <a:defRPr/>
            </a:pPr>
            <a:fld id="{9FBF1F9C-A263-43B9-A868-F4C77ACF0C74}" type="slidenum">
              <a:rPr lang="en-US"/>
              <a:pPr>
                <a:defRPr/>
              </a:pPr>
              <a:t>‹#›</a:t>
            </a:fld>
            <a:endParaRPr lang="en-US"/>
          </a:p>
        </p:txBody>
      </p:sp>
      <p:sp>
        <p:nvSpPr>
          <p:cNvPr id="1179" name="Line 155"/>
          <p:cNvSpPr>
            <a:spLocks noChangeShapeType="1"/>
          </p:cNvSpPr>
          <p:nvPr userDrawn="1"/>
        </p:nvSpPr>
        <p:spPr bwMode="auto">
          <a:xfrm>
            <a:off x="0" y="944563"/>
            <a:ext cx="9144000" cy="0"/>
          </a:xfrm>
          <a:prstGeom prst="line">
            <a:avLst/>
          </a:prstGeom>
          <a:noFill/>
          <a:ln w="12700">
            <a:solidFill>
              <a:srgbClr val="092565"/>
            </a:solidFill>
            <a:round/>
            <a:headEnd/>
            <a:tailEnd/>
          </a:ln>
          <a:effectLst/>
        </p:spPr>
        <p:txBody>
          <a:bodyPr/>
          <a:lstStyle/>
          <a:p>
            <a:pPr>
              <a:defRPr/>
            </a:pPr>
            <a:endParaRPr lang="en-US">
              <a:cs typeface="+mn-cs"/>
            </a:endParaRPr>
          </a:p>
        </p:txBody>
      </p:sp>
      <p:sp>
        <p:nvSpPr>
          <p:cNvPr id="1030" name="Rectangle 157"/>
          <p:cNvSpPr>
            <a:spLocks noGrp="1" noChangeArrowheads="1"/>
          </p:cNvSpPr>
          <p:nvPr>
            <p:ph type="title"/>
          </p:nvPr>
        </p:nvSpPr>
        <p:spPr bwMode="auto">
          <a:xfrm>
            <a:off x="457200" y="0"/>
            <a:ext cx="8229600" cy="968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158"/>
          <p:cNvSpPr>
            <a:spLocks noGrp="1" noChangeArrowheads="1"/>
          </p:cNvSpPr>
          <p:nvPr>
            <p:ph type="body" idx="1"/>
          </p:nvPr>
        </p:nvSpPr>
        <p:spPr bwMode="auto">
          <a:xfrm>
            <a:off x="457200" y="132556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9" descr="DCMS_CG-1_HS&amp;W-L_wordmarks.png"/>
          <p:cNvPicPr>
            <a:picLocks noChangeAspect="1"/>
          </p:cNvPicPr>
          <p:nvPr userDrawn="1"/>
        </p:nvPicPr>
        <p:blipFill>
          <a:blip r:embed="rId13" cstate="print"/>
          <a:srcRect/>
          <a:stretch>
            <a:fillRect/>
          </a:stretch>
        </p:blipFill>
        <p:spPr bwMode="auto">
          <a:xfrm>
            <a:off x="100013" y="6373813"/>
            <a:ext cx="2019300" cy="368300"/>
          </a:xfrm>
          <a:prstGeom prst="rect">
            <a:avLst/>
          </a:prstGeom>
          <a:noFill/>
          <a:ln w="9525">
            <a:noFill/>
            <a:miter lim="800000"/>
            <a:headEnd/>
            <a:tailEnd/>
          </a:ln>
        </p:spPr>
      </p:pic>
      <p:pic>
        <p:nvPicPr>
          <p:cNvPr id="1033" name="Picture 10" descr="CG_1_template_bottom_wave.png"/>
          <p:cNvPicPr>
            <a:picLocks noChangeAspect="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5" r:id="rId1"/>
    <p:sldLayoutId id="2147483906" r:id="rId2"/>
    <p:sldLayoutId id="2147483899" r:id="rId3"/>
    <p:sldLayoutId id="2147483900" r:id="rId4"/>
    <p:sldLayoutId id="2147483901" r:id="rId5"/>
    <p:sldLayoutId id="2147483902" r:id="rId6"/>
    <p:sldLayoutId id="2147483903" r:id="rId7"/>
    <p:sldLayoutId id="2147483904" r:id="rId8"/>
    <p:sldLayoutId id="2147483907" r:id="rId9"/>
    <p:sldLayoutId id="2147483908" r:id="rId10"/>
    <p:sldLayoutId id="2147483909" r:id="rId11"/>
  </p:sldLayoutIdLst>
  <p:transition>
    <p:fade/>
  </p:transition>
  <p:hf hdr="0"/>
  <p:txStyles>
    <p:titleStyle>
      <a:lvl1pPr algn="l" rtl="0" eaLnBrk="0" fontAlgn="base" hangingPunct="0">
        <a:lnSpc>
          <a:spcPct val="90000"/>
        </a:lnSpc>
        <a:spcBef>
          <a:spcPct val="0"/>
        </a:spcBef>
        <a:spcAft>
          <a:spcPct val="0"/>
        </a:spcAft>
        <a:defRPr sz="2800" b="1">
          <a:solidFill>
            <a:srgbClr val="092565"/>
          </a:solidFill>
          <a:latin typeface="+mj-lt"/>
          <a:ea typeface="+mj-ea"/>
          <a:cs typeface="+mj-cs"/>
        </a:defRPr>
      </a:lvl1pPr>
      <a:lvl2pPr algn="l" rtl="0" eaLnBrk="0" fontAlgn="base" hangingPunct="0">
        <a:lnSpc>
          <a:spcPct val="90000"/>
        </a:lnSpc>
        <a:spcBef>
          <a:spcPct val="0"/>
        </a:spcBef>
        <a:spcAft>
          <a:spcPct val="0"/>
        </a:spcAft>
        <a:defRPr sz="2800" b="1">
          <a:solidFill>
            <a:srgbClr val="092565"/>
          </a:solidFill>
          <a:latin typeface="Verdana" pitchFamily="34" charset="0"/>
        </a:defRPr>
      </a:lvl2pPr>
      <a:lvl3pPr algn="l" rtl="0" eaLnBrk="0" fontAlgn="base" hangingPunct="0">
        <a:lnSpc>
          <a:spcPct val="90000"/>
        </a:lnSpc>
        <a:spcBef>
          <a:spcPct val="0"/>
        </a:spcBef>
        <a:spcAft>
          <a:spcPct val="0"/>
        </a:spcAft>
        <a:defRPr sz="2800" b="1">
          <a:solidFill>
            <a:srgbClr val="092565"/>
          </a:solidFill>
          <a:latin typeface="Verdana" pitchFamily="34" charset="0"/>
        </a:defRPr>
      </a:lvl3pPr>
      <a:lvl4pPr algn="l" rtl="0" eaLnBrk="0" fontAlgn="base" hangingPunct="0">
        <a:lnSpc>
          <a:spcPct val="90000"/>
        </a:lnSpc>
        <a:spcBef>
          <a:spcPct val="0"/>
        </a:spcBef>
        <a:spcAft>
          <a:spcPct val="0"/>
        </a:spcAft>
        <a:defRPr sz="2800" b="1">
          <a:solidFill>
            <a:srgbClr val="092565"/>
          </a:solidFill>
          <a:latin typeface="Verdana" pitchFamily="34" charset="0"/>
        </a:defRPr>
      </a:lvl4pPr>
      <a:lvl5pPr algn="l" rtl="0" eaLnBrk="0" fontAlgn="base" hangingPunct="0">
        <a:lnSpc>
          <a:spcPct val="90000"/>
        </a:lnSpc>
        <a:spcBef>
          <a:spcPct val="0"/>
        </a:spcBef>
        <a:spcAft>
          <a:spcPct val="0"/>
        </a:spcAft>
        <a:defRPr sz="2800" b="1">
          <a:solidFill>
            <a:srgbClr val="092565"/>
          </a:solidFill>
          <a:latin typeface="Verdana" pitchFamily="34" charset="0"/>
        </a:defRPr>
      </a:lvl5pPr>
      <a:lvl6pPr marL="457200" algn="l" rtl="0" fontAlgn="base">
        <a:lnSpc>
          <a:spcPct val="90000"/>
        </a:lnSpc>
        <a:spcBef>
          <a:spcPct val="0"/>
        </a:spcBef>
        <a:spcAft>
          <a:spcPct val="0"/>
        </a:spcAft>
        <a:defRPr sz="2800" b="1">
          <a:solidFill>
            <a:srgbClr val="092565"/>
          </a:solidFill>
          <a:latin typeface="Verdana" pitchFamily="34" charset="0"/>
        </a:defRPr>
      </a:lvl6pPr>
      <a:lvl7pPr marL="914400" algn="l" rtl="0" fontAlgn="base">
        <a:lnSpc>
          <a:spcPct val="90000"/>
        </a:lnSpc>
        <a:spcBef>
          <a:spcPct val="0"/>
        </a:spcBef>
        <a:spcAft>
          <a:spcPct val="0"/>
        </a:spcAft>
        <a:defRPr sz="2800" b="1">
          <a:solidFill>
            <a:srgbClr val="092565"/>
          </a:solidFill>
          <a:latin typeface="Verdana" pitchFamily="34" charset="0"/>
        </a:defRPr>
      </a:lvl7pPr>
      <a:lvl8pPr marL="1371600" algn="l" rtl="0" fontAlgn="base">
        <a:lnSpc>
          <a:spcPct val="90000"/>
        </a:lnSpc>
        <a:spcBef>
          <a:spcPct val="0"/>
        </a:spcBef>
        <a:spcAft>
          <a:spcPct val="0"/>
        </a:spcAft>
        <a:defRPr sz="2800" b="1">
          <a:solidFill>
            <a:srgbClr val="092565"/>
          </a:solidFill>
          <a:latin typeface="Verdana" pitchFamily="34" charset="0"/>
        </a:defRPr>
      </a:lvl8pPr>
      <a:lvl9pPr marL="1828800" algn="l" rtl="0" fontAlgn="base">
        <a:lnSpc>
          <a:spcPct val="90000"/>
        </a:lnSpc>
        <a:spcBef>
          <a:spcPct val="0"/>
        </a:spcBef>
        <a:spcAft>
          <a:spcPct val="0"/>
        </a:spcAft>
        <a:defRPr sz="2800" b="1">
          <a:solidFill>
            <a:srgbClr val="092565"/>
          </a:solidFill>
          <a:latin typeface="Verdana" pitchFamily="34" charset="0"/>
        </a:defRPr>
      </a:lvl9pPr>
    </p:titleStyle>
    <p:bodyStyle>
      <a:lvl1pPr marL="228600" indent="-228600" algn="l" rtl="0" eaLnBrk="0" fontAlgn="base" hangingPunct="0">
        <a:spcBef>
          <a:spcPct val="50000"/>
        </a:spcBef>
        <a:spcAft>
          <a:spcPct val="0"/>
        </a:spcAft>
        <a:buClr>
          <a:srgbClr val="092565"/>
        </a:buClr>
        <a:defRPr sz="2400" b="1">
          <a:solidFill>
            <a:srgbClr val="092565"/>
          </a:solidFill>
          <a:latin typeface="+mn-lt"/>
          <a:ea typeface="+mn-ea"/>
          <a:cs typeface="+mn-cs"/>
        </a:defRPr>
      </a:lvl1pPr>
      <a:lvl2pPr marL="579438" indent="-236538" algn="l" rtl="0" eaLnBrk="0" fontAlgn="base" hangingPunct="0">
        <a:spcBef>
          <a:spcPct val="50000"/>
        </a:spcBef>
        <a:spcAft>
          <a:spcPct val="0"/>
        </a:spcAft>
        <a:buClr>
          <a:srgbClr val="092565"/>
        </a:buClr>
        <a:buFont typeface="Times New Roman" pitchFamily="18" charset="0"/>
        <a:buChar char="–"/>
        <a:defRPr sz="2000">
          <a:solidFill>
            <a:srgbClr val="092565"/>
          </a:solidFill>
          <a:latin typeface="+mn-lt"/>
        </a:defRPr>
      </a:lvl2pPr>
      <a:lvl3pPr marL="982663" indent="-231775" algn="l" rtl="0" eaLnBrk="0" fontAlgn="base" hangingPunct="0">
        <a:spcBef>
          <a:spcPct val="50000"/>
        </a:spcBef>
        <a:spcAft>
          <a:spcPct val="0"/>
        </a:spcAft>
        <a:buClr>
          <a:srgbClr val="092565"/>
        </a:buClr>
        <a:buChar char="•"/>
        <a:defRPr sz="2000">
          <a:solidFill>
            <a:srgbClr val="092565"/>
          </a:solidFill>
          <a:latin typeface="+mn-lt"/>
        </a:defRPr>
      </a:lvl3pPr>
      <a:lvl4pPr marL="1328738" indent="-231775" algn="l" rtl="0" eaLnBrk="0" fontAlgn="base" hangingPunct="0">
        <a:spcBef>
          <a:spcPct val="50000"/>
        </a:spcBef>
        <a:spcAft>
          <a:spcPct val="0"/>
        </a:spcAft>
        <a:buClr>
          <a:srgbClr val="092565"/>
        </a:buClr>
        <a:buFont typeface="Times New Roman" pitchFamily="18" charset="0"/>
        <a:buChar char="–"/>
        <a:defRPr sz="2000">
          <a:solidFill>
            <a:srgbClr val="092565"/>
          </a:solidFill>
          <a:latin typeface="+mn-lt"/>
        </a:defRPr>
      </a:lvl4pPr>
      <a:lvl5pPr marL="1611313" indent="-168275" algn="l" rtl="0" eaLnBrk="0" fontAlgn="base" hangingPunct="0">
        <a:spcBef>
          <a:spcPct val="50000"/>
        </a:spcBef>
        <a:spcAft>
          <a:spcPct val="0"/>
        </a:spcAft>
        <a:buClr>
          <a:srgbClr val="092565"/>
        </a:buClr>
        <a:buChar char="•"/>
        <a:defRPr sz="2000">
          <a:solidFill>
            <a:srgbClr val="092565"/>
          </a:solidFill>
          <a:latin typeface="+mn-lt"/>
        </a:defRPr>
      </a:lvl5pPr>
      <a:lvl6pPr marL="2068513" indent="-168275" algn="l" rtl="0" fontAlgn="base">
        <a:spcBef>
          <a:spcPct val="50000"/>
        </a:spcBef>
        <a:spcAft>
          <a:spcPct val="0"/>
        </a:spcAft>
        <a:buClr>
          <a:srgbClr val="092565"/>
        </a:buClr>
        <a:buChar char="•"/>
        <a:defRPr sz="2000">
          <a:solidFill>
            <a:srgbClr val="092565"/>
          </a:solidFill>
          <a:latin typeface="+mn-lt"/>
        </a:defRPr>
      </a:lvl6pPr>
      <a:lvl7pPr marL="2525713" indent="-168275" algn="l" rtl="0" fontAlgn="base">
        <a:spcBef>
          <a:spcPct val="50000"/>
        </a:spcBef>
        <a:spcAft>
          <a:spcPct val="0"/>
        </a:spcAft>
        <a:buClr>
          <a:srgbClr val="092565"/>
        </a:buClr>
        <a:buChar char="•"/>
        <a:defRPr sz="2000">
          <a:solidFill>
            <a:srgbClr val="092565"/>
          </a:solidFill>
          <a:latin typeface="+mn-lt"/>
        </a:defRPr>
      </a:lvl7pPr>
      <a:lvl8pPr marL="2982913" indent="-168275" algn="l" rtl="0" fontAlgn="base">
        <a:spcBef>
          <a:spcPct val="50000"/>
        </a:spcBef>
        <a:spcAft>
          <a:spcPct val="0"/>
        </a:spcAft>
        <a:buClr>
          <a:srgbClr val="092565"/>
        </a:buClr>
        <a:buChar char="•"/>
        <a:defRPr sz="2000">
          <a:solidFill>
            <a:srgbClr val="092565"/>
          </a:solidFill>
          <a:latin typeface="+mn-lt"/>
        </a:defRPr>
      </a:lvl8pPr>
      <a:lvl9pPr marL="3440113" indent="-168275" algn="l" rtl="0" fontAlgn="base">
        <a:spcBef>
          <a:spcPct val="50000"/>
        </a:spcBef>
        <a:spcAft>
          <a:spcPct val="0"/>
        </a:spcAft>
        <a:buClr>
          <a:srgbClr val="092565"/>
        </a:buClr>
        <a:buChar char="•"/>
        <a:defRPr sz="2000">
          <a:solidFill>
            <a:srgbClr val="0925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ChangeArrowheads="1"/>
          </p:cNvSpPr>
          <p:nvPr/>
        </p:nvSpPr>
        <p:spPr bwMode="auto">
          <a:xfrm>
            <a:off x="873303" y="2311685"/>
            <a:ext cx="8106309" cy="928403"/>
          </a:xfrm>
          <a:prstGeom prst="rect">
            <a:avLst/>
          </a:prstGeom>
          <a:noFill/>
          <a:ln w="9525">
            <a:noFill/>
            <a:miter lim="800000"/>
            <a:headEnd/>
            <a:tailEnd/>
          </a:ln>
        </p:spPr>
        <p:txBody>
          <a:bodyPr anchor="ctr"/>
          <a:lstStyle/>
          <a:p>
            <a:pPr defTabSz="865188">
              <a:lnSpc>
                <a:spcPct val="80000"/>
              </a:lnSpc>
            </a:pPr>
            <a:r>
              <a:rPr lang="en-US" sz="4000" b="1" dirty="0" smtClean="0">
                <a:solidFill>
                  <a:schemeClr val="bg1"/>
                </a:solidFill>
                <a:latin typeface="Palatino Linotype" pitchFamily="18" charset="0"/>
              </a:rPr>
              <a:t>HR Analytics – </a:t>
            </a:r>
          </a:p>
          <a:p>
            <a:pPr defTabSz="865188">
              <a:lnSpc>
                <a:spcPct val="80000"/>
              </a:lnSpc>
            </a:pPr>
            <a:r>
              <a:rPr lang="en-US" sz="4000" b="1" dirty="0" smtClean="0">
                <a:solidFill>
                  <a:schemeClr val="bg1"/>
                </a:solidFill>
                <a:latin typeface="Palatino Linotype" pitchFamily="18" charset="0"/>
              </a:rPr>
              <a:t>Using Survey Results to Assess Employee Engagement</a:t>
            </a:r>
            <a:endParaRPr lang="en-US" sz="4000" b="1" dirty="0">
              <a:solidFill>
                <a:schemeClr val="bg1"/>
              </a:solidFill>
              <a:latin typeface="Palatino Linotype" pitchFamily="18" charset="0"/>
            </a:endParaRPr>
          </a:p>
        </p:txBody>
      </p:sp>
      <p:sp>
        <p:nvSpPr>
          <p:cNvPr id="4099" name="Rectangle 15"/>
          <p:cNvSpPr>
            <a:spLocks noChangeArrowheads="1"/>
          </p:cNvSpPr>
          <p:nvPr/>
        </p:nvSpPr>
        <p:spPr bwMode="auto">
          <a:xfrm>
            <a:off x="819150" y="3606800"/>
            <a:ext cx="7162800" cy="977900"/>
          </a:xfrm>
          <a:prstGeom prst="rect">
            <a:avLst/>
          </a:prstGeom>
          <a:noFill/>
          <a:ln w="9525">
            <a:noFill/>
            <a:miter lim="800000"/>
            <a:headEnd/>
            <a:tailEnd/>
          </a:ln>
        </p:spPr>
        <p:txBody>
          <a:bodyPr anchor="b"/>
          <a:lstStyle/>
          <a:p>
            <a:pPr>
              <a:spcBef>
                <a:spcPct val="50000"/>
              </a:spcBef>
              <a:spcAft>
                <a:spcPct val="5000"/>
              </a:spcAft>
            </a:pPr>
            <a:endParaRPr lang="en-US" b="1">
              <a:solidFill>
                <a:schemeClr val="bg1"/>
              </a:solidFill>
              <a:latin typeface="Palatino Linotype" pitchFamily="18" charset="0"/>
            </a:endParaRPr>
          </a:p>
        </p:txBody>
      </p:sp>
      <p:sp>
        <p:nvSpPr>
          <p:cNvPr id="4101" name="Rectangle 5"/>
          <p:cNvSpPr>
            <a:spLocks noChangeArrowheads="1"/>
          </p:cNvSpPr>
          <p:nvPr/>
        </p:nvSpPr>
        <p:spPr bwMode="auto">
          <a:xfrm>
            <a:off x="906195" y="4084781"/>
            <a:ext cx="4028667" cy="1200329"/>
          </a:xfrm>
          <a:prstGeom prst="rect">
            <a:avLst/>
          </a:prstGeom>
          <a:noFill/>
          <a:ln w="9525">
            <a:noFill/>
            <a:miter lim="800000"/>
            <a:headEnd/>
            <a:tailEnd/>
          </a:ln>
        </p:spPr>
        <p:txBody>
          <a:bodyPr wrap="none">
            <a:spAutoFit/>
          </a:bodyPr>
          <a:lstStyle/>
          <a:p>
            <a:pPr>
              <a:spcBef>
                <a:spcPct val="50000"/>
              </a:spcBef>
              <a:spcAft>
                <a:spcPct val="5000"/>
              </a:spcAft>
            </a:pPr>
            <a:r>
              <a:rPr lang="en-US" sz="2400" b="1" dirty="0" smtClean="0">
                <a:solidFill>
                  <a:srgbClr val="FFD939"/>
                </a:solidFill>
                <a:latin typeface="Palatino Linotype" pitchFamily="18" charset="0"/>
              </a:rPr>
              <a:t>Thomas A. Olenchock, MS </a:t>
            </a:r>
            <a:br>
              <a:rPr lang="en-US" sz="2400" b="1" dirty="0" smtClean="0">
                <a:solidFill>
                  <a:srgbClr val="FFD939"/>
                </a:solidFill>
                <a:latin typeface="Palatino Linotype" pitchFamily="18" charset="0"/>
              </a:rPr>
            </a:br>
            <a:r>
              <a:rPr lang="en-US" sz="2400" b="1" dirty="0" smtClean="0">
                <a:solidFill>
                  <a:srgbClr val="FFD939"/>
                </a:solidFill>
                <a:latin typeface="Palatino Linotype" pitchFamily="18" charset="0"/>
              </a:rPr>
              <a:t>Chief, Future Force Project</a:t>
            </a:r>
            <a:br>
              <a:rPr lang="en-US" sz="2400" b="1" dirty="0" smtClean="0">
                <a:solidFill>
                  <a:srgbClr val="FFD939"/>
                </a:solidFill>
                <a:latin typeface="Palatino Linotype" pitchFamily="18" charset="0"/>
              </a:rPr>
            </a:br>
            <a:r>
              <a:rPr lang="en-US" sz="2400" b="1" dirty="0" smtClean="0">
                <a:solidFill>
                  <a:srgbClr val="FFD939"/>
                </a:solidFill>
                <a:latin typeface="Palatino Linotype" pitchFamily="18" charset="0"/>
              </a:rPr>
              <a:t>US Coast Guard</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normAutofit/>
          </a:bodyPr>
          <a:lstStyle/>
          <a:p>
            <a:r>
              <a:rPr lang="en-US" altLang="en-US" dirty="0">
                <a:cs typeface="Georgia" pitchFamily="18" charset="0"/>
              </a:rPr>
              <a:t>What </a:t>
            </a:r>
            <a:r>
              <a:rPr lang="en-US" altLang="en-US" dirty="0" smtClean="0">
                <a:cs typeface="Georgia" pitchFamily="18" charset="0"/>
              </a:rPr>
              <a:t>Drives Engagement?</a:t>
            </a:r>
            <a:endParaRPr lang="en-US" dirty="0"/>
          </a:p>
        </p:txBody>
      </p:sp>
      <p:sp>
        <p:nvSpPr>
          <p:cNvPr id="4" name="Slide Number Placeholder 3"/>
          <p:cNvSpPr>
            <a:spLocks noGrp="1"/>
          </p:cNvSpPr>
          <p:nvPr>
            <p:ph type="sldNum" sz="quarter" idx="4"/>
          </p:nvPr>
        </p:nvSpPr>
        <p:spPr/>
        <p:txBody>
          <a:bodyPr/>
          <a:lstStyle/>
          <a:p>
            <a:fld id="{9A130CC6-AF16-4E75-B386-B0184CCD31FF}" type="slidenum">
              <a:rPr lang="en-US" smtClean="0">
                <a:solidFill>
                  <a:prstClr val="white">
                    <a:lumMod val="95000"/>
                  </a:prstClr>
                </a:solidFill>
              </a:rPr>
              <a:pPr/>
              <a:t>9</a:t>
            </a:fld>
            <a:endParaRPr lang="en-US" dirty="0">
              <a:solidFill>
                <a:prstClr val="white">
                  <a:lumMod val="95000"/>
                </a:prstClr>
              </a:solidFill>
            </a:endParaRPr>
          </a:p>
        </p:txBody>
      </p:sp>
      <p:sp>
        <p:nvSpPr>
          <p:cNvPr id="2" name="Content Placeholder 1"/>
          <p:cNvSpPr>
            <a:spLocks noGrp="1"/>
          </p:cNvSpPr>
          <p:nvPr>
            <p:ph sz="quarter" idx="13"/>
          </p:nvPr>
        </p:nvSpPr>
        <p:spPr/>
        <p:txBody>
          <a:bodyPr/>
          <a:lstStyle/>
          <a:p>
            <a:r>
              <a:rPr lang="en-US" sz="2000" dirty="0"/>
              <a:t>Job Characteristics</a:t>
            </a:r>
          </a:p>
          <a:p>
            <a:pPr lvl="1"/>
            <a:r>
              <a:rPr lang="en-US" sz="2000" dirty="0"/>
              <a:t>Autonomy</a:t>
            </a:r>
          </a:p>
          <a:p>
            <a:pPr lvl="1"/>
            <a:r>
              <a:rPr lang="en-US" sz="2000" dirty="0"/>
              <a:t>Task Variety</a:t>
            </a:r>
          </a:p>
          <a:p>
            <a:pPr lvl="1"/>
            <a:r>
              <a:rPr lang="en-US" sz="2000" dirty="0"/>
              <a:t>Feedback (consistent, ongoing)</a:t>
            </a:r>
          </a:p>
          <a:p>
            <a:pPr lvl="1"/>
            <a:r>
              <a:rPr lang="en-US" sz="2000" dirty="0"/>
              <a:t>Task Significance</a:t>
            </a:r>
          </a:p>
          <a:p>
            <a:pPr lvl="1"/>
            <a:r>
              <a:rPr lang="en-US" sz="2000" dirty="0"/>
              <a:t>Job Complexity</a:t>
            </a:r>
          </a:p>
          <a:p>
            <a:pPr lvl="1"/>
            <a:r>
              <a:rPr lang="en-US" sz="2000" dirty="0"/>
              <a:t>Support (supervisor and co-workers)</a:t>
            </a:r>
          </a:p>
          <a:p>
            <a:pPr lvl="1"/>
            <a:r>
              <a:rPr lang="en-US" sz="2000" dirty="0"/>
              <a:t>Fit (values</a:t>
            </a:r>
            <a:r>
              <a:rPr lang="en-US" sz="2000" dirty="0" smtClean="0"/>
              <a:t>)</a:t>
            </a:r>
            <a:endParaRPr lang="en-US" sz="2000" dirty="0"/>
          </a:p>
        </p:txBody>
      </p:sp>
      <p:pic>
        <p:nvPicPr>
          <p:cNvPr id="3" name="Picture 2" descr="shutterstock_272564681.jpg"/>
          <p:cNvPicPr>
            <a:picLocks noChangeAspect="1"/>
          </p:cNvPicPr>
          <p:nvPr/>
        </p:nvPicPr>
        <p:blipFill rotWithShape="1">
          <a:blip r:embed="rId2" cstate="print">
            <a:extLst>
              <a:ext uri="{28A0092B-C50C-407E-A947-70E740481C1C}">
                <a14:useLocalDpi xmlns:a14="http://schemas.microsoft.com/office/drawing/2010/main" val="0"/>
              </a:ext>
            </a:extLst>
          </a:blip>
          <a:srcRect l="5635" r="8741"/>
          <a:stretch/>
        </p:blipFill>
        <p:spPr>
          <a:xfrm>
            <a:off x="6019800" y="2057400"/>
            <a:ext cx="2653489" cy="185939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331600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normAutofit/>
          </a:bodyPr>
          <a:lstStyle/>
          <a:p>
            <a:r>
              <a:rPr lang="en-US" altLang="en-US" dirty="0">
                <a:cs typeface="Georgia" pitchFamily="18" charset="0"/>
              </a:rPr>
              <a:t>What </a:t>
            </a:r>
            <a:r>
              <a:rPr lang="en-US" altLang="en-US" dirty="0" smtClean="0">
                <a:cs typeface="Georgia" pitchFamily="18" charset="0"/>
              </a:rPr>
              <a:t>Drives Engagement?</a:t>
            </a:r>
            <a:endParaRPr lang="en-US" dirty="0"/>
          </a:p>
        </p:txBody>
      </p:sp>
      <p:sp>
        <p:nvSpPr>
          <p:cNvPr id="4" name="Slide Number Placeholder 3"/>
          <p:cNvSpPr>
            <a:spLocks noGrp="1"/>
          </p:cNvSpPr>
          <p:nvPr>
            <p:ph type="sldNum" sz="quarter" idx="4"/>
          </p:nvPr>
        </p:nvSpPr>
        <p:spPr/>
        <p:txBody>
          <a:bodyPr/>
          <a:lstStyle/>
          <a:p>
            <a:fld id="{9A130CC6-AF16-4E75-B386-B0184CCD31FF}" type="slidenum">
              <a:rPr lang="en-US" smtClean="0">
                <a:solidFill>
                  <a:prstClr val="white">
                    <a:lumMod val="95000"/>
                  </a:prstClr>
                </a:solidFill>
              </a:rPr>
              <a:pPr/>
              <a:t>10</a:t>
            </a:fld>
            <a:endParaRPr lang="en-US" dirty="0">
              <a:solidFill>
                <a:prstClr val="white">
                  <a:lumMod val="95000"/>
                </a:prstClr>
              </a:solidFill>
            </a:endParaRPr>
          </a:p>
        </p:txBody>
      </p:sp>
      <p:sp>
        <p:nvSpPr>
          <p:cNvPr id="2" name="Content Placeholder 1"/>
          <p:cNvSpPr>
            <a:spLocks noGrp="1"/>
          </p:cNvSpPr>
          <p:nvPr>
            <p:ph sz="quarter" idx="13"/>
          </p:nvPr>
        </p:nvSpPr>
        <p:spPr>
          <a:xfrm>
            <a:off x="589052" y="1658420"/>
            <a:ext cx="3733800" cy="4267200"/>
          </a:xfrm>
        </p:spPr>
        <p:txBody>
          <a:bodyPr/>
          <a:lstStyle/>
          <a:p>
            <a:r>
              <a:rPr lang="en-US" sz="2000" dirty="0"/>
              <a:t>Organizational Climate</a:t>
            </a:r>
          </a:p>
          <a:p>
            <a:pPr lvl="1">
              <a:lnSpc>
                <a:spcPct val="90000"/>
              </a:lnSpc>
            </a:pPr>
            <a:r>
              <a:rPr lang="en-US" sz="1800" dirty="0"/>
              <a:t>Working Conditions (social support and physical conditions)</a:t>
            </a:r>
          </a:p>
          <a:p>
            <a:pPr lvl="1">
              <a:lnSpc>
                <a:spcPct val="90000"/>
              </a:lnSpc>
            </a:pPr>
            <a:r>
              <a:rPr lang="en-US" sz="1800" dirty="0"/>
              <a:t>Leadership</a:t>
            </a:r>
          </a:p>
          <a:p>
            <a:pPr lvl="1">
              <a:lnSpc>
                <a:spcPct val="90000"/>
              </a:lnSpc>
            </a:pPr>
            <a:r>
              <a:rPr lang="en-US" sz="1800" dirty="0"/>
              <a:t>Inclusive environment (fair and impartial)</a:t>
            </a:r>
          </a:p>
          <a:p>
            <a:r>
              <a:rPr lang="en-US" sz="1800" dirty="0" smtClean="0"/>
              <a:t>Personal </a:t>
            </a:r>
            <a:r>
              <a:rPr lang="en-US" sz="1800" dirty="0"/>
              <a:t>Characteristics</a:t>
            </a:r>
          </a:p>
          <a:p>
            <a:pPr lvl="1">
              <a:lnSpc>
                <a:spcPct val="90000"/>
              </a:lnSpc>
            </a:pPr>
            <a:r>
              <a:rPr lang="en-US" sz="1800" dirty="0"/>
              <a:t>Conscientiousness</a:t>
            </a:r>
          </a:p>
          <a:p>
            <a:pPr lvl="1">
              <a:lnSpc>
                <a:spcPct val="90000"/>
              </a:lnSpc>
            </a:pPr>
            <a:r>
              <a:rPr lang="en-US" sz="1800" dirty="0"/>
              <a:t>Positive Affect (enthusiasm, energy)</a:t>
            </a:r>
          </a:p>
          <a:p>
            <a:pPr lvl="1">
              <a:lnSpc>
                <a:spcPct val="90000"/>
              </a:lnSpc>
            </a:pPr>
            <a:r>
              <a:rPr lang="en-US" sz="1800" dirty="0"/>
              <a:t>Proactive </a:t>
            </a:r>
            <a:r>
              <a:rPr lang="en-US" sz="1800" dirty="0" smtClean="0"/>
              <a:t>personality</a:t>
            </a:r>
            <a:endParaRPr lang="en-US" sz="1800" dirty="0"/>
          </a:p>
        </p:txBody>
      </p:sp>
      <p:sp>
        <p:nvSpPr>
          <p:cNvPr id="3" name="Content Placeholder 2"/>
          <p:cNvSpPr>
            <a:spLocks noGrp="1"/>
          </p:cNvSpPr>
          <p:nvPr>
            <p:ph sz="quarter" idx="14"/>
          </p:nvPr>
        </p:nvSpPr>
        <p:spPr>
          <a:xfrm>
            <a:off x="4637925" y="1678968"/>
            <a:ext cx="3733800" cy="4267200"/>
          </a:xfrm>
        </p:spPr>
        <p:txBody>
          <a:bodyPr/>
          <a:lstStyle/>
          <a:p>
            <a:r>
              <a:rPr lang="en-US" sz="2000" dirty="0"/>
              <a:t>Contextual Factors</a:t>
            </a:r>
          </a:p>
          <a:p>
            <a:pPr lvl="1">
              <a:lnSpc>
                <a:spcPct val="90000"/>
              </a:lnSpc>
            </a:pPr>
            <a:r>
              <a:rPr lang="en-US" sz="1800" dirty="0"/>
              <a:t>Public Service</a:t>
            </a:r>
          </a:p>
          <a:p>
            <a:pPr lvl="1">
              <a:lnSpc>
                <a:spcPct val="90000"/>
              </a:lnSpc>
            </a:pPr>
            <a:r>
              <a:rPr lang="en-US" sz="1800" dirty="0"/>
              <a:t>Job Security and Benefits</a:t>
            </a:r>
          </a:p>
          <a:p>
            <a:pPr lvl="1">
              <a:lnSpc>
                <a:spcPct val="90000"/>
              </a:lnSpc>
            </a:pPr>
            <a:r>
              <a:rPr lang="en-US" sz="1800" dirty="0"/>
              <a:t>Fiscal Environment</a:t>
            </a:r>
          </a:p>
          <a:p>
            <a:pPr lvl="1">
              <a:lnSpc>
                <a:spcPct val="90000"/>
              </a:lnSpc>
            </a:pPr>
            <a:r>
              <a:rPr lang="en-US" sz="1800" dirty="0"/>
              <a:t>Advancement Opportunities</a:t>
            </a:r>
          </a:p>
          <a:p>
            <a:pPr lvl="1">
              <a:lnSpc>
                <a:spcPct val="90000"/>
              </a:lnSpc>
            </a:pPr>
            <a:r>
              <a:rPr lang="en-US" sz="1800" dirty="0"/>
              <a:t>Mission of the </a:t>
            </a:r>
            <a:r>
              <a:rPr lang="en-US" sz="1800" dirty="0" smtClean="0"/>
              <a:t>Agency</a:t>
            </a:r>
            <a:endParaRPr lang="en-US" sz="1800" dirty="0"/>
          </a:p>
        </p:txBody>
      </p:sp>
    </p:spTree>
    <p:extLst>
      <p:ext uri="{BB962C8B-B14F-4D97-AF65-F5344CB8AC3E}">
        <p14:creationId xmlns:p14="http://schemas.microsoft.com/office/powerpoint/2010/main" val="4217347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normAutofit/>
          </a:bodyPr>
          <a:lstStyle/>
          <a:p>
            <a:r>
              <a:rPr lang="en-US" altLang="en-US" dirty="0" smtClean="0">
                <a:cs typeface="Georgia" pitchFamily="18" charset="0"/>
              </a:rPr>
              <a:t>Leadership and Engagement</a:t>
            </a:r>
            <a:endParaRPr lang="en-US" dirty="0"/>
          </a:p>
        </p:txBody>
      </p:sp>
      <p:sp>
        <p:nvSpPr>
          <p:cNvPr id="4" name="Slide Number Placeholder 3"/>
          <p:cNvSpPr>
            <a:spLocks noGrp="1"/>
          </p:cNvSpPr>
          <p:nvPr>
            <p:ph type="sldNum" sz="quarter" idx="4"/>
          </p:nvPr>
        </p:nvSpPr>
        <p:spPr/>
        <p:txBody>
          <a:bodyPr/>
          <a:lstStyle/>
          <a:p>
            <a:fld id="{9A130CC6-AF16-4E75-B386-B0184CCD31FF}" type="slidenum">
              <a:rPr lang="en-US" smtClean="0">
                <a:solidFill>
                  <a:prstClr val="white">
                    <a:lumMod val="95000"/>
                  </a:prstClr>
                </a:solidFill>
              </a:rPr>
              <a:pPr/>
              <a:t>11</a:t>
            </a:fld>
            <a:endParaRPr lang="en-US" dirty="0">
              <a:solidFill>
                <a:prstClr val="white">
                  <a:lumMod val="95000"/>
                </a:prstClr>
              </a:solidFill>
            </a:endParaRPr>
          </a:p>
        </p:txBody>
      </p:sp>
      <p:sp>
        <p:nvSpPr>
          <p:cNvPr id="2" name="Content Placeholder 1"/>
          <p:cNvSpPr>
            <a:spLocks noGrp="1"/>
          </p:cNvSpPr>
          <p:nvPr>
            <p:ph sz="quarter" idx="13"/>
          </p:nvPr>
        </p:nvSpPr>
        <p:spPr/>
        <p:txBody>
          <a:bodyPr/>
          <a:lstStyle/>
          <a:p>
            <a:r>
              <a:rPr lang="en-US" dirty="0" smtClean="0"/>
              <a:t>“</a:t>
            </a:r>
            <a:r>
              <a:rPr lang="en-US" dirty="0"/>
              <a:t>Leaders” include individuals who have authority, commonly assigned through a formal position, to influence group members and move them toward a common organizational goal</a:t>
            </a:r>
          </a:p>
          <a:p>
            <a:r>
              <a:rPr lang="en-US" dirty="0"/>
              <a:t>Leaders can strongly influence  levels of employee engagement and discretionary effort</a:t>
            </a:r>
          </a:p>
          <a:p>
            <a:r>
              <a:rPr lang="en-US" dirty="0"/>
              <a:t>Leadership is impactful at all </a:t>
            </a:r>
            <a:r>
              <a:rPr lang="en-US" dirty="0" smtClean="0"/>
              <a:t>levels</a:t>
            </a:r>
            <a:endParaRPr lang="en-US" dirty="0"/>
          </a:p>
        </p:txBody>
      </p:sp>
      <p:pic>
        <p:nvPicPr>
          <p:cNvPr id="3" name="Picture 2" descr="shutterstock_24688727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4343400"/>
            <a:ext cx="2667000" cy="1978914"/>
          </a:xfrm>
          <a:prstGeom prst="ellipse">
            <a:avLst/>
          </a:prstGeom>
          <a:ln w="1270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177800" h="152400" prst="hardEdge"/>
            <a:extrusionClr>
              <a:srgbClr val="000000"/>
            </a:extrusionClr>
          </a:sp3d>
        </p:spPr>
      </p:pic>
    </p:spTree>
    <p:extLst>
      <p:ext uri="{BB962C8B-B14F-4D97-AF65-F5344CB8AC3E}">
        <p14:creationId xmlns:p14="http://schemas.microsoft.com/office/powerpoint/2010/main" val="3308169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normAutofit/>
          </a:bodyPr>
          <a:lstStyle/>
          <a:p>
            <a:r>
              <a:rPr lang="en-US" altLang="en-US" dirty="0" smtClean="0">
                <a:cs typeface="Georgia" pitchFamily="18" charset="0"/>
              </a:rPr>
              <a:t>Leadership and Engagement</a:t>
            </a:r>
            <a:endParaRPr lang="en-US" dirty="0"/>
          </a:p>
        </p:txBody>
      </p:sp>
      <p:sp>
        <p:nvSpPr>
          <p:cNvPr id="4" name="Slide Number Placeholder 3"/>
          <p:cNvSpPr>
            <a:spLocks noGrp="1"/>
          </p:cNvSpPr>
          <p:nvPr>
            <p:ph type="sldNum" sz="quarter" idx="4"/>
          </p:nvPr>
        </p:nvSpPr>
        <p:spPr/>
        <p:txBody>
          <a:bodyPr/>
          <a:lstStyle/>
          <a:p>
            <a:fld id="{9A130CC6-AF16-4E75-B386-B0184CCD31FF}" type="slidenum">
              <a:rPr lang="en-US" smtClean="0">
                <a:solidFill>
                  <a:prstClr val="white">
                    <a:lumMod val="95000"/>
                  </a:prstClr>
                </a:solidFill>
              </a:rPr>
              <a:pPr/>
              <a:t>12</a:t>
            </a:fld>
            <a:endParaRPr lang="en-US" dirty="0">
              <a:solidFill>
                <a:prstClr val="white">
                  <a:lumMod val="95000"/>
                </a:prstClr>
              </a:solidFill>
            </a:endParaRPr>
          </a:p>
        </p:txBody>
      </p:sp>
      <p:sp>
        <p:nvSpPr>
          <p:cNvPr id="2" name="Content Placeholder 1"/>
          <p:cNvSpPr>
            <a:spLocks noGrp="1"/>
          </p:cNvSpPr>
          <p:nvPr>
            <p:ph sz="quarter" idx="13"/>
          </p:nvPr>
        </p:nvSpPr>
        <p:spPr>
          <a:prstGeom prst="rect">
            <a:avLst/>
          </a:prstGeom>
        </p:spPr>
        <p:txBody>
          <a:bodyPr/>
          <a:lstStyle/>
          <a:p>
            <a:r>
              <a:rPr lang="en-US" sz="2000" dirty="0"/>
              <a:t>Leaders play a key role in shaping employees’ actual and perceived work environments by:</a:t>
            </a:r>
          </a:p>
          <a:p>
            <a:pPr lvl="1"/>
            <a:r>
              <a:rPr lang="en-US" sz="2000" dirty="0"/>
              <a:t>Clarifying employee expectations</a:t>
            </a:r>
          </a:p>
          <a:p>
            <a:pPr lvl="1"/>
            <a:r>
              <a:rPr lang="en-US" sz="2000" dirty="0"/>
              <a:t>Allocating resources and rewards</a:t>
            </a:r>
          </a:p>
          <a:p>
            <a:pPr lvl="1"/>
            <a:r>
              <a:rPr lang="en-US" sz="2000" dirty="0"/>
              <a:t>Driving the pace and volume of work</a:t>
            </a:r>
          </a:p>
          <a:p>
            <a:r>
              <a:rPr lang="en-US" sz="2000" dirty="0"/>
              <a:t>Transformational Leadership – focuses on relationship-building and relationship-maintaining behaviors</a:t>
            </a:r>
          </a:p>
          <a:p>
            <a:r>
              <a:rPr lang="en-US" sz="2000" dirty="0"/>
              <a:t>Transaction Leadership has its place</a:t>
            </a:r>
          </a:p>
          <a:p>
            <a:pPr lvl="1"/>
            <a:r>
              <a:rPr lang="en-US" sz="2000" dirty="0"/>
              <a:t>Focus should be on goal-setting, contingent rewards, and </a:t>
            </a:r>
            <a:r>
              <a:rPr lang="en-US" sz="2000" dirty="0" smtClean="0"/>
              <a:t>efficiency</a:t>
            </a:r>
            <a:endParaRPr lang="en-US" sz="2000" dirty="0"/>
          </a:p>
        </p:txBody>
      </p:sp>
    </p:spTree>
    <p:extLst>
      <p:ext uri="{BB962C8B-B14F-4D97-AF65-F5344CB8AC3E}">
        <p14:creationId xmlns:p14="http://schemas.microsoft.com/office/powerpoint/2010/main" val="3833439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lstStyle/>
          <a:p>
            <a:r>
              <a:rPr lang="en-US" altLang="en-US" dirty="0" smtClean="0"/>
              <a:t>Best Practices to Improve Engagement</a:t>
            </a:r>
            <a:endParaRPr lang="en-US" dirty="0"/>
          </a:p>
        </p:txBody>
      </p:sp>
      <p:sp>
        <p:nvSpPr>
          <p:cNvPr id="4" name="Slide Number Placeholder 3"/>
          <p:cNvSpPr>
            <a:spLocks noGrp="1"/>
          </p:cNvSpPr>
          <p:nvPr>
            <p:ph type="sldNum" sz="quarter" idx="4"/>
          </p:nvPr>
        </p:nvSpPr>
        <p:spPr/>
        <p:txBody>
          <a:bodyPr/>
          <a:lstStyle/>
          <a:p>
            <a:fld id="{9A130CC6-AF16-4E75-B386-B0184CCD31FF}" type="slidenum">
              <a:rPr lang="en-US" smtClean="0"/>
              <a:pPr/>
              <a:t>13</a:t>
            </a:fld>
            <a:endParaRPr lang="en-US" dirty="0"/>
          </a:p>
        </p:txBody>
      </p:sp>
      <p:sp>
        <p:nvSpPr>
          <p:cNvPr id="7" name="Content Placeholder 6"/>
          <p:cNvSpPr>
            <a:spLocks noGrp="1"/>
          </p:cNvSpPr>
          <p:nvPr>
            <p:ph sz="quarter" idx="13"/>
          </p:nvPr>
        </p:nvSpPr>
        <p:spPr>
          <a:prstGeom prst="rect">
            <a:avLst/>
          </a:prstGeom>
        </p:spPr>
        <p:txBody>
          <a:bodyPr/>
          <a:lstStyle/>
          <a:p>
            <a:r>
              <a:rPr lang="en-US" sz="2400" dirty="0"/>
              <a:t>Leadership Behaviors:</a:t>
            </a:r>
          </a:p>
          <a:p>
            <a:pPr lvl="1"/>
            <a:r>
              <a:rPr lang="en-US" sz="2000" dirty="0"/>
              <a:t>Start with onboarding</a:t>
            </a:r>
          </a:p>
          <a:p>
            <a:pPr lvl="1"/>
            <a:r>
              <a:rPr lang="en-US" sz="2000" dirty="0"/>
              <a:t>Design meaningful and motivating work (when possible)</a:t>
            </a:r>
          </a:p>
          <a:p>
            <a:pPr lvl="1"/>
            <a:r>
              <a:rPr lang="en-US" sz="2000" dirty="0"/>
              <a:t>Support and coach employees</a:t>
            </a:r>
          </a:p>
          <a:p>
            <a:pPr lvl="1"/>
            <a:r>
              <a:rPr lang="en-US" sz="2000" dirty="0"/>
              <a:t>Enhance employee personal resources </a:t>
            </a:r>
            <a:endParaRPr lang="en-US" sz="2000" dirty="0">
              <a:solidFill>
                <a:srgbClr val="FF0000"/>
              </a:solidFill>
            </a:endParaRPr>
          </a:p>
          <a:p>
            <a:pPr lvl="1"/>
            <a:r>
              <a:rPr lang="en-US" sz="2000" dirty="0"/>
              <a:t>Facilitate the development of co-worker professional relationships </a:t>
            </a:r>
            <a:endParaRPr lang="en-US" sz="2000" dirty="0">
              <a:solidFill>
                <a:srgbClr val="FF0000"/>
              </a:solidFill>
            </a:endParaRPr>
          </a:p>
          <a:p>
            <a:pPr lvl="1"/>
            <a:r>
              <a:rPr lang="en-US" sz="2000" dirty="0"/>
              <a:t>Set performance and development </a:t>
            </a:r>
            <a:r>
              <a:rPr lang="en-US" sz="2000" dirty="0" smtClean="0"/>
              <a:t>goals</a:t>
            </a:r>
            <a:endParaRPr lang="en-US" sz="2000" dirty="0"/>
          </a:p>
        </p:txBody>
      </p:sp>
    </p:spTree>
    <p:extLst>
      <p:ext uri="{BB962C8B-B14F-4D97-AF65-F5344CB8AC3E}">
        <p14:creationId xmlns:p14="http://schemas.microsoft.com/office/powerpoint/2010/main" val="2522527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normAutofit/>
          </a:bodyPr>
          <a:lstStyle/>
          <a:p>
            <a:r>
              <a:rPr lang="en-US" altLang="en-US" dirty="0" smtClean="0">
                <a:cs typeface="Georgia" pitchFamily="18" charset="0"/>
              </a:rPr>
              <a:t>Best Practices to </a:t>
            </a:r>
            <a:r>
              <a:rPr lang="en-US" altLang="en-US" dirty="0">
                <a:cs typeface="Georgia" pitchFamily="18" charset="0"/>
              </a:rPr>
              <a:t>Improve Engagement</a:t>
            </a:r>
            <a:endParaRPr lang="en-US" dirty="0"/>
          </a:p>
        </p:txBody>
      </p:sp>
      <p:sp>
        <p:nvSpPr>
          <p:cNvPr id="4" name="Slide Number Placeholder 3"/>
          <p:cNvSpPr>
            <a:spLocks noGrp="1"/>
          </p:cNvSpPr>
          <p:nvPr>
            <p:ph type="sldNum" sz="quarter" idx="4"/>
          </p:nvPr>
        </p:nvSpPr>
        <p:spPr/>
        <p:txBody>
          <a:bodyPr/>
          <a:lstStyle/>
          <a:p>
            <a:fld id="{9A130CC6-AF16-4E75-B386-B0184CCD31FF}" type="slidenum">
              <a:rPr lang="en-US" smtClean="0">
                <a:solidFill>
                  <a:prstClr val="white">
                    <a:lumMod val="95000"/>
                  </a:prstClr>
                </a:solidFill>
              </a:rPr>
              <a:pPr/>
              <a:t>14</a:t>
            </a:fld>
            <a:endParaRPr lang="en-US" dirty="0">
              <a:solidFill>
                <a:prstClr val="white">
                  <a:lumMod val="95000"/>
                </a:prstClr>
              </a:solidFill>
            </a:endParaRPr>
          </a:p>
        </p:txBody>
      </p:sp>
      <p:sp>
        <p:nvSpPr>
          <p:cNvPr id="3" name="Content Placeholder 2"/>
          <p:cNvSpPr>
            <a:spLocks noGrp="1"/>
          </p:cNvSpPr>
          <p:nvPr>
            <p:ph sz="quarter" idx="13"/>
          </p:nvPr>
        </p:nvSpPr>
        <p:spPr>
          <a:prstGeom prst="rect">
            <a:avLst/>
          </a:prstGeom>
        </p:spPr>
        <p:txBody>
          <a:bodyPr/>
          <a:lstStyle/>
          <a:p>
            <a:r>
              <a:rPr lang="en-US" sz="2000" dirty="0"/>
              <a:t>Formal Activities:</a:t>
            </a:r>
          </a:p>
          <a:p>
            <a:pPr lvl="1"/>
            <a:r>
              <a:rPr lang="en-US" sz="2000" dirty="0"/>
              <a:t>Leadership Training</a:t>
            </a:r>
          </a:p>
          <a:p>
            <a:pPr lvl="1"/>
            <a:r>
              <a:rPr lang="en-US" sz="2000" dirty="0"/>
              <a:t>Performance Management</a:t>
            </a:r>
          </a:p>
          <a:p>
            <a:pPr lvl="1"/>
            <a:r>
              <a:rPr lang="en-US" sz="2000" dirty="0"/>
              <a:t>Job Design</a:t>
            </a:r>
          </a:p>
          <a:p>
            <a:pPr lvl="1"/>
            <a:r>
              <a:rPr lang="en-US" sz="2000" dirty="0"/>
              <a:t>Selection</a:t>
            </a:r>
          </a:p>
          <a:p>
            <a:pPr lvl="1"/>
            <a:r>
              <a:rPr lang="en-US" sz="2000" dirty="0" smtClean="0"/>
              <a:t>Measurement</a:t>
            </a:r>
            <a:endParaRPr lang="en-US" sz="2000" dirty="0"/>
          </a:p>
        </p:txBody>
      </p:sp>
      <p:pic>
        <p:nvPicPr>
          <p:cNvPr id="2" name="Picture 1" descr="shutterstock_38279822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981200"/>
            <a:ext cx="2868976" cy="1905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522527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normAutofit/>
          </a:bodyPr>
          <a:lstStyle/>
          <a:p>
            <a:r>
              <a:rPr lang="en-US" altLang="en-US" dirty="0" smtClean="0">
                <a:cs typeface="Georgia" pitchFamily="18" charset="0"/>
              </a:rPr>
              <a:t>Best Practices to </a:t>
            </a:r>
            <a:r>
              <a:rPr lang="en-US" altLang="en-US" dirty="0">
                <a:cs typeface="Georgia" pitchFamily="18" charset="0"/>
              </a:rPr>
              <a:t>Improve Engagement</a:t>
            </a:r>
            <a:endParaRPr lang="en-US" dirty="0"/>
          </a:p>
        </p:txBody>
      </p:sp>
      <p:sp>
        <p:nvSpPr>
          <p:cNvPr id="4" name="Slide Number Placeholder 3"/>
          <p:cNvSpPr>
            <a:spLocks noGrp="1"/>
          </p:cNvSpPr>
          <p:nvPr>
            <p:ph type="sldNum" sz="quarter" idx="4"/>
          </p:nvPr>
        </p:nvSpPr>
        <p:spPr/>
        <p:txBody>
          <a:bodyPr/>
          <a:lstStyle/>
          <a:p>
            <a:fld id="{9A130CC6-AF16-4E75-B386-B0184CCD31FF}" type="slidenum">
              <a:rPr lang="en-US" smtClean="0">
                <a:solidFill>
                  <a:prstClr val="white">
                    <a:lumMod val="95000"/>
                  </a:prstClr>
                </a:solidFill>
              </a:rPr>
              <a:pPr/>
              <a:t>15</a:t>
            </a:fld>
            <a:endParaRPr lang="en-US" dirty="0">
              <a:solidFill>
                <a:prstClr val="white">
                  <a:lumMod val="95000"/>
                </a:prstClr>
              </a:solidFill>
            </a:endParaRPr>
          </a:p>
        </p:txBody>
      </p:sp>
      <p:sp>
        <p:nvSpPr>
          <p:cNvPr id="2" name="Content Placeholder 1"/>
          <p:cNvSpPr>
            <a:spLocks noGrp="1"/>
          </p:cNvSpPr>
          <p:nvPr>
            <p:ph sz="quarter" idx="13"/>
          </p:nvPr>
        </p:nvSpPr>
        <p:spPr>
          <a:xfrm>
            <a:off x="609600" y="1905000"/>
            <a:ext cx="4343400" cy="4267200"/>
          </a:xfrm>
          <a:prstGeom prst="rect">
            <a:avLst/>
          </a:prstGeom>
        </p:spPr>
        <p:txBody>
          <a:bodyPr/>
          <a:lstStyle/>
          <a:p>
            <a:r>
              <a:rPr lang="en-US" sz="2000" dirty="0"/>
              <a:t>Informal Activities:</a:t>
            </a:r>
          </a:p>
          <a:p>
            <a:pPr lvl="1"/>
            <a:r>
              <a:rPr lang="en-US" sz="2000" dirty="0"/>
              <a:t>Social Events</a:t>
            </a:r>
          </a:p>
          <a:p>
            <a:pPr lvl="1"/>
            <a:r>
              <a:rPr lang="en-US" sz="2000" dirty="0"/>
              <a:t>Ongoing Performance Feedback</a:t>
            </a:r>
          </a:p>
          <a:p>
            <a:pPr lvl="1"/>
            <a:r>
              <a:rPr lang="en-US" sz="2000" dirty="0"/>
              <a:t>Career Development Discussions</a:t>
            </a:r>
          </a:p>
          <a:p>
            <a:pPr lvl="1"/>
            <a:r>
              <a:rPr lang="en-US" sz="2000" dirty="0"/>
              <a:t>Individualized Consideration </a:t>
            </a:r>
            <a:r>
              <a:rPr lang="en-US" sz="2000" dirty="0" smtClean="0"/>
              <a:t>– Ask</a:t>
            </a:r>
            <a:endParaRPr lang="en-US" sz="2000" dirty="0"/>
          </a:p>
        </p:txBody>
      </p:sp>
      <p:pic>
        <p:nvPicPr>
          <p:cNvPr id="6" name="Picture 5" descr="shutterstock_39216100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2057400"/>
            <a:ext cx="3361765" cy="2286000"/>
          </a:xfrm>
          <a:prstGeom prst="ellipse">
            <a:avLst/>
          </a:prstGeom>
          <a:ln w="1270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177800" h="152400" prst="hardEdge"/>
            <a:extrusionClr>
              <a:srgbClr val="000000"/>
            </a:extrusionClr>
          </a:sp3d>
        </p:spPr>
      </p:pic>
    </p:spTree>
    <p:extLst>
      <p:ext uri="{BB962C8B-B14F-4D97-AF65-F5344CB8AC3E}">
        <p14:creationId xmlns:p14="http://schemas.microsoft.com/office/powerpoint/2010/main" val="122128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How WE Measure</a:t>
            </a:r>
            <a:endParaRPr lang="en-US" dirty="0"/>
          </a:p>
        </p:txBody>
      </p:sp>
      <p:sp>
        <p:nvSpPr>
          <p:cNvPr id="7" name="Text Placeholder 6"/>
          <p:cNvSpPr>
            <a:spLocks noGrp="1"/>
          </p:cNvSpPr>
          <p:nvPr>
            <p:ph type="body" idx="1"/>
          </p:nvPr>
        </p:nvSpPr>
        <p:spPr/>
        <p:txBody>
          <a:bodyPr/>
          <a:lstStyle/>
          <a:p>
            <a:r>
              <a:rPr lang="en-US" dirty="0" smtClean="0"/>
              <a:t>A case study</a:t>
            </a:r>
            <a:endParaRPr lang="en-US" dirty="0"/>
          </a:p>
        </p:txBody>
      </p:sp>
      <p:sp>
        <p:nvSpPr>
          <p:cNvPr id="3" name="Date Placeholder 2"/>
          <p:cNvSpPr>
            <a:spLocks noGrp="1"/>
          </p:cNvSpPr>
          <p:nvPr>
            <p:ph type="dt" sz="half" idx="10"/>
          </p:nvPr>
        </p:nvSpPr>
        <p:spPr/>
        <p:txBody>
          <a:bodyPr/>
          <a:lstStyle/>
          <a:p>
            <a:fld id="{42D41BD8-F932-40AA-8DAC-647898DB09A3}" type="datetime1">
              <a:rPr lang="en-US" smtClean="0">
                <a:solidFill>
                  <a:prstClr val="white">
                    <a:lumMod val="95000"/>
                  </a:prstClr>
                </a:solidFill>
              </a:rPr>
              <a:pPr/>
              <a:t>3/1/2017</a:t>
            </a:fld>
            <a:endParaRPr lang="en-US" dirty="0">
              <a:solidFill>
                <a:prstClr val="white">
                  <a:lumMod val="95000"/>
                </a:prstClr>
              </a:solidFill>
            </a:endParaRPr>
          </a:p>
        </p:txBody>
      </p:sp>
      <p:sp>
        <p:nvSpPr>
          <p:cNvPr id="4" name="Slide Number Placeholder 3"/>
          <p:cNvSpPr>
            <a:spLocks noGrp="1"/>
          </p:cNvSpPr>
          <p:nvPr>
            <p:ph type="sldNum" sz="quarter" idx="12"/>
          </p:nvPr>
        </p:nvSpPr>
        <p:spPr/>
        <p:txBody>
          <a:bodyPr/>
          <a:lstStyle/>
          <a:p>
            <a:fld id="{9A130CC6-AF16-4E75-B386-B0184CCD31FF}" type="slidenum">
              <a:rPr lang="en-US" smtClean="0">
                <a:solidFill>
                  <a:prstClr val="white">
                    <a:lumMod val="95000"/>
                  </a:prstClr>
                </a:solidFill>
              </a:rPr>
              <a:pPr/>
              <a:t>16</a:t>
            </a:fld>
            <a:endParaRPr lang="en-US" dirty="0">
              <a:solidFill>
                <a:prstClr val="white">
                  <a:lumMod val="95000"/>
                </a:prstClr>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0" y="0"/>
            <a:ext cx="9144000" cy="1024128"/>
          </a:xfrm>
        </p:spPr>
        <p:txBody>
          <a:bodyPr/>
          <a:lstStyle/>
          <a:p>
            <a:r>
              <a:rPr lang="en-US" dirty="0" smtClean="0"/>
              <a:t>A Model of Engagement </a:t>
            </a:r>
            <a:endParaRPr lang="en-US" dirty="0"/>
          </a:p>
        </p:txBody>
      </p:sp>
      <p:sp>
        <p:nvSpPr>
          <p:cNvPr id="4" name="Slide Number Placeholder 3"/>
          <p:cNvSpPr>
            <a:spLocks noGrp="1"/>
          </p:cNvSpPr>
          <p:nvPr>
            <p:ph type="sldNum" sz="quarter" idx="4"/>
          </p:nvPr>
        </p:nvSpPr>
        <p:spPr/>
        <p:txBody>
          <a:bodyPr/>
          <a:lstStyle/>
          <a:p>
            <a:fld id="{9A130CC6-AF16-4E75-B386-B0184CCD31FF}" type="slidenum">
              <a:rPr lang="en-US" smtClean="0">
                <a:solidFill>
                  <a:prstClr val="white">
                    <a:lumMod val="95000"/>
                  </a:prstClr>
                </a:solidFill>
              </a:rPr>
              <a:pPr/>
              <a:t>17</a:t>
            </a:fld>
            <a:endParaRPr lang="en-US" dirty="0">
              <a:solidFill>
                <a:prstClr val="white">
                  <a:lumMod val="95000"/>
                </a:prstClr>
              </a:solidFill>
            </a:endParaRPr>
          </a:p>
        </p:txBody>
      </p:sp>
      <p:sp>
        <p:nvSpPr>
          <p:cNvPr id="7" name="TextBox 6"/>
          <p:cNvSpPr txBox="1"/>
          <p:nvPr/>
        </p:nvSpPr>
        <p:spPr>
          <a:xfrm>
            <a:off x="996927" y="1952056"/>
            <a:ext cx="818865" cy="369332"/>
          </a:xfrm>
          <a:prstGeom prst="rect">
            <a:avLst/>
          </a:prstGeom>
          <a:noFill/>
        </p:spPr>
        <p:txBody>
          <a:bodyPr wrap="square" rtlCol="0">
            <a:spAutoFit/>
          </a:bodyPr>
          <a:lstStyle/>
          <a:p>
            <a:endParaRPr lang="en-US" dirty="0"/>
          </a:p>
        </p:txBody>
      </p:sp>
      <p:sp>
        <p:nvSpPr>
          <p:cNvPr id="23" name="Oval 22"/>
          <p:cNvSpPr/>
          <p:nvPr/>
        </p:nvSpPr>
        <p:spPr>
          <a:xfrm>
            <a:off x="2913814" y="1314148"/>
            <a:ext cx="2435117" cy="2435115"/>
          </a:xfrm>
          <a:prstGeom prst="ellipse">
            <a:avLst/>
          </a:prstGeom>
          <a:gradFill flip="none" rotWithShape="1">
            <a:gsLst>
              <a:gs pos="0">
                <a:srgbClr val="44575F">
                  <a:shade val="30000"/>
                  <a:satMod val="115000"/>
                </a:srgbClr>
              </a:gs>
              <a:gs pos="50000">
                <a:srgbClr val="44575F">
                  <a:shade val="67500"/>
                  <a:satMod val="115000"/>
                </a:srgbClr>
              </a:gs>
              <a:gs pos="100000">
                <a:srgbClr val="44575F">
                  <a:shade val="100000"/>
                  <a:satMod val="115000"/>
                </a:srgbClr>
              </a:gs>
            </a:gsLst>
            <a:lin ang="27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19665" y="1314148"/>
            <a:ext cx="2435117" cy="2435115"/>
          </a:xfrm>
          <a:prstGeom prst="ellipse">
            <a:avLst/>
          </a:prstGeom>
          <a:solidFill>
            <a:srgbClr val="5B8D3A">
              <a:alpha val="69804"/>
            </a:srgb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16739" y="2565815"/>
            <a:ext cx="2435117" cy="2435115"/>
          </a:xfrm>
          <a:prstGeom prst="ellipse">
            <a:avLst/>
          </a:prstGeom>
          <a:gradFill flip="none" rotWithShape="1">
            <a:gsLst>
              <a:gs pos="0">
                <a:srgbClr val="8FCDE5">
                  <a:shade val="30000"/>
                  <a:satMod val="115000"/>
                  <a:alpha val="60000"/>
                </a:srgbClr>
              </a:gs>
              <a:gs pos="50000">
                <a:srgbClr val="8FCDE5">
                  <a:shade val="67500"/>
                  <a:satMod val="115000"/>
                  <a:alpha val="62000"/>
                </a:srgbClr>
              </a:gs>
              <a:gs pos="100000">
                <a:srgbClr val="8FCDE5">
                  <a:shade val="100000"/>
                  <a:satMod val="115000"/>
                  <a:alpha val="66000"/>
                </a:srgbClr>
              </a:gs>
            </a:gsLst>
            <a:lin ang="27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a:off x="2116045" y="3141286"/>
            <a:ext cx="2429298" cy="0"/>
          </a:xfrm>
          <a:prstGeom prst="straightConnector1">
            <a:avLst/>
          </a:prstGeom>
          <a:ln w="57150" cmpd="sng">
            <a:solidFill>
              <a:srgbClr val="61B826"/>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4741157" y="3386503"/>
            <a:ext cx="0" cy="1978925"/>
          </a:xfrm>
          <a:prstGeom prst="straightConnector1">
            <a:avLst/>
          </a:prstGeom>
          <a:ln w="57150" cmpd="sng">
            <a:solidFill>
              <a:srgbClr val="61B826"/>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6804412" y="1762125"/>
            <a:ext cx="1554480" cy="2438400"/>
          </a:xfrm>
          <a:prstGeom prst="rect">
            <a:avLst/>
          </a:prstGeom>
          <a:gradFill flip="none" rotWithShape="1">
            <a:gsLst>
              <a:gs pos="0">
                <a:srgbClr val="64AB3D">
                  <a:shade val="30000"/>
                  <a:satMod val="115000"/>
                </a:srgbClr>
              </a:gs>
              <a:gs pos="50000">
                <a:srgbClr val="64AB3D">
                  <a:shade val="67500"/>
                  <a:satMod val="115000"/>
                </a:srgbClr>
              </a:gs>
              <a:gs pos="100000">
                <a:srgbClr val="64AB3D">
                  <a:shade val="100000"/>
                  <a:satMod val="115000"/>
                </a:srgbClr>
              </a:gs>
            </a:gsLst>
            <a:lin ang="13500000" scaled="1"/>
            <a:tileRect/>
          </a:gra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6750596" y="1806901"/>
            <a:ext cx="1665027" cy="2308324"/>
          </a:xfrm>
          <a:prstGeom prst="rect">
            <a:avLst/>
          </a:prstGeom>
          <a:noFill/>
        </p:spPr>
        <p:txBody>
          <a:bodyPr wrap="square" rtlCol="0">
            <a:spAutoFit/>
          </a:bodyPr>
          <a:lstStyle/>
          <a:p>
            <a:pPr algn="ctr"/>
            <a:r>
              <a:rPr lang="en-US" sz="1200" dirty="0" smtClean="0">
                <a:solidFill>
                  <a:schemeClr val="bg1"/>
                </a:solidFill>
              </a:rPr>
              <a:t>Productivity</a:t>
            </a:r>
          </a:p>
          <a:p>
            <a:pPr algn="ctr"/>
            <a:endParaRPr lang="en-US" sz="1200" dirty="0">
              <a:solidFill>
                <a:schemeClr val="bg1"/>
              </a:solidFill>
            </a:endParaRPr>
          </a:p>
          <a:p>
            <a:pPr algn="ctr"/>
            <a:r>
              <a:rPr lang="en-US" sz="1200" dirty="0" smtClean="0">
                <a:solidFill>
                  <a:schemeClr val="bg1"/>
                </a:solidFill>
              </a:rPr>
              <a:t>Retention</a:t>
            </a:r>
          </a:p>
          <a:p>
            <a:pPr algn="ctr"/>
            <a:endParaRPr lang="en-US" sz="1200" dirty="0">
              <a:solidFill>
                <a:schemeClr val="bg1"/>
              </a:solidFill>
            </a:endParaRPr>
          </a:p>
          <a:p>
            <a:pPr algn="ctr"/>
            <a:r>
              <a:rPr lang="en-US" sz="1200" dirty="0" smtClean="0">
                <a:solidFill>
                  <a:schemeClr val="bg1"/>
                </a:solidFill>
              </a:rPr>
              <a:t>Job Satisfaction</a:t>
            </a:r>
          </a:p>
          <a:p>
            <a:pPr algn="ctr"/>
            <a:endParaRPr lang="en-US" sz="1200" dirty="0">
              <a:solidFill>
                <a:schemeClr val="bg1"/>
              </a:solidFill>
            </a:endParaRPr>
          </a:p>
          <a:p>
            <a:pPr algn="ctr"/>
            <a:r>
              <a:rPr lang="en-US" sz="1200" dirty="0" smtClean="0">
                <a:solidFill>
                  <a:schemeClr val="bg1"/>
                </a:solidFill>
              </a:rPr>
              <a:t>Innovation</a:t>
            </a:r>
          </a:p>
          <a:p>
            <a:pPr algn="ctr"/>
            <a:endParaRPr lang="en-US" sz="1200" dirty="0">
              <a:solidFill>
                <a:schemeClr val="bg1"/>
              </a:solidFill>
            </a:endParaRPr>
          </a:p>
          <a:p>
            <a:pPr algn="ctr"/>
            <a:r>
              <a:rPr lang="en-US" sz="1200" dirty="0" smtClean="0">
                <a:solidFill>
                  <a:schemeClr val="bg1"/>
                </a:solidFill>
              </a:rPr>
              <a:t>Discretionary Effort</a:t>
            </a:r>
          </a:p>
          <a:p>
            <a:pPr algn="ctr"/>
            <a:endParaRPr lang="en-US" sz="1200" dirty="0">
              <a:solidFill>
                <a:schemeClr val="bg1"/>
              </a:solidFill>
            </a:endParaRPr>
          </a:p>
          <a:p>
            <a:pPr algn="ctr"/>
            <a:r>
              <a:rPr lang="en-US" sz="1200" dirty="0" smtClean="0">
                <a:solidFill>
                  <a:schemeClr val="bg1"/>
                </a:solidFill>
              </a:rPr>
              <a:t>Enhance Customer Service</a:t>
            </a:r>
            <a:endParaRPr lang="en-US" sz="1200" dirty="0">
              <a:solidFill>
                <a:schemeClr val="bg1"/>
              </a:solidFill>
            </a:endParaRPr>
          </a:p>
        </p:txBody>
      </p:sp>
      <p:sp>
        <p:nvSpPr>
          <p:cNvPr id="30" name="Rectangle 29"/>
          <p:cNvSpPr/>
          <p:nvPr/>
        </p:nvSpPr>
        <p:spPr>
          <a:xfrm>
            <a:off x="547688" y="2066925"/>
            <a:ext cx="1828800" cy="2166146"/>
          </a:xfrm>
          <a:prstGeom prst="rect">
            <a:avLst/>
          </a:prstGeom>
          <a:gradFill flip="none" rotWithShape="1">
            <a:gsLst>
              <a:gs pos="0">
                <a:srgbClr val="2E3E4E">
                  <a:shade val="30000"/>
                  <a:satMod val="115000"/>
                </a:srgbClr>
              </a:gs>
              <a:gs pos="50000">
                <a:srgbClr val="2E3E4E">
                  <a:shade val="67500"/>
                  <a:satMod val="115000"/>
                </a:srgbClr>
              </a:gs>
              <a:gs pos="100000">
                <a:srgbClr val="2E3E4E">
                  <a:shade val="100000"/>
                  <a:satMod val="115000"/>
                </a:srgbClr>
              </a:gs>
            </a:gsLst>
            <a:lin ang="13500000" scaled="1"/>
            <a:tileRect/>
          </a:gra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623888" y="2185333"/>
            <a:ext cx="1752601" cy="1938992"/>
          </a:xfrm>
          <a:prstGeom prst="rect">
            <a:avLst/>
          </a:prstGeom>
          <a:noFill/>
        </p:spPr>
        <p:txBody>
          <a:bodyPr wrap="square" rtlCol="0">
            <a:spAutoFit/>
          </a:bodyPr>
          <a:lstStyle/>
          <a:p>
            <a:r>
              <a:rPr lang="en-US" sz="1200" dirty="0" smtClean="0">
                <a:solidFill>
                  <a:schemeClr val="bg1"/>
                </a:solidFill>
              </a:rPr>
              <a:t>Job characteristics (e.g., autonomy)</a:t>
            </a:r>
          </a:p>
          <a:p>
            <a:endParaRPr lang="en-US" sz="1200" dirty="0" smtClean="0">
              <a:solidFill>
                <a:schemeClr val="bg1"/>
              </a:solidFill>
            </a:endParaRPr>
          </a:p>
          <a:p>
            <a:endParaRPr lang="en-US" sz="1200" dirty="0">
              <a:solidFill>
                <a:schemeClr val="bg1"/>
              </a:solidFill>
            </a:endParaRPr>
          </a:p>
          <a:p>
            <a:r>
              <a:rPr lang="en-US" sz="1200" dirty="0" smtClean="0">
                <a:solidFill>
                  <a:schemeClr val="bg1"/>
                </a:solidFill>
              </a:rPr>
              <a:t>Organizational Climate (e.g., support, diversity)</a:t>
            </a:r>
          </a:p>
          <a:p>
            <a:endParaRPr lang="en-US" sz="1200" dirty="0" smtClean="0">
              <a:solidFill>
                <a:schemeClr val="bg1"/>
              </a:solidFill>
            </a:endParaRPr>
          </a:p>
          <a:p>
            <a:endParaRPr lang="en-US" sz="1200" dirty="0">
              <a:solidFill>
                <a:schemeClr val="bg1"/>
              </a:solidFill>
            </a:endParaRPr>
          </a:p>
          <a:p>
            <a:r>
              <a:rPr lang="en-US" sz="1200" dirty="0" smtClean="0">
                <a:solidFill>
                  <a:schemeClr val="bg1"/>
                </a:solidFill>
              </a:rPr>
              <a:t>Personal Characteristics</a:t>
            </a:r>
          </a:p>
          <a:p>
            <a:r>
              <a:rPr lang="en-US" sz="1200" dirty="0" smtClean="0">
                <a:solidFill>
                  <a:schemeClr val="bg1"/>
                </a:solidFill>
              </a:rPr>
              <a:t>(e.g., conscientiousness)</a:t>
            </a:r>
            <a:endParaRPr lang="en-US" sz="1200" dirty="0">
              <a:solidFill>
                <a:schemeClr val="bg1"/>
              </a:solidFill>
            </a:endParaRPr>
          </a:p>
        </p:txBody>
      </p:sp>
      <p:sp>
        <p:nvSpPr>
          <p:cNvPr id="32" name="TextBox 31"/>
          <p:cNvSpPr txBox="1"/>
          <p:nvPr/>
        </p:nvSpPr>
        <p:spPr>
          <a:xfrm>
            <a:off x="4114112" y="4047215"/>
            <a:ext cx="1201003"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b="1" dirty="0" smtClean="0">
                <a:solidFill>
                  <a:schemeClr val="bg1"/>
                </a:solidFill>
              </a:rPr>
              <a:t>Motivation</a:t>
            </a:r>
            <a:endParaRPr lang="en-US" sz="1400" b="1" dirty="0">
              <a:solidFill>
                <a:schemeClr val="bg1"/>
              </a:solidFill>
            </a:endParaRPr>
          </a:p>
        </p:txBody>
      </p:sp>
      <p:sp>
        <p:nvSpPr>
          <p:cNvPr id="33" name="TextBox 32"/>
          <p:cNvSpPr txBox="1"/>
          <p:nvPr/>
        </p:nvSpPr>
        <p:spPr>
          <a:xfrm>
            <a:off x="5221084" y="2209894"/>
            <a:ext cx="1389382"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b="1" dirty="0" smtClean="0">
                <a:solidFill>
                  <a:schemeClr val="bg1"/>
                </a:solidFill>
              </a:rPr>
              <a:t>Organizational</a:t>
            </a:r>
            <a:br>
              <a:rPr lang="en-US" sz="1400" b="1" dirty="0" smtClean="0">
                <a:solidFill>
                  <a:schemeClr val="bg1"/>
                </a:solidFill>
              </a:rPr>
            </a:br>
            <a:r>
              <a:rPr lang="en-US" sz="1400" b="1" dirty="0" smtClean="0">
                <a:solidFill>
                  <a:schemeClr val="bg1"/>
                </a:solidFill>
              </a:rPr>
              <a:t>Citizenship</a:t>
            </a:r>
            <a:endParaRPr lang="en-US" sz="1400" b="1" dirty="0">
              <a:solidFill>
                <a:schemeClr val="bg1"/>
              </a:solidFill>
            </a:endParaRPr>
          </a:p>
        </p:txBody>
      </p:sp>
      <p:sp>
        <p:nvSpPr>
          <p:cNvPr id="34" name="TextBox 33"/>
          <p:cNvSpPr txBox="1"/>
          <p:nvPr/>
        </p:nvSpPr>
        <p:spPr>
          <a:xfrm>
            <a:off x="2863493" y="2165212"/>
            <a:ext cx="1389382"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b="1" dirty="0" smtClean="0">
                <a:solidFill>
                  <a:schemeClr val="bg1"/>
                </a:solidFill>
              </a:rPr>
              <a:t>Organizational</a:t>
            </a:r>
            <a:br>
              <a:rPr lang="en-US" sz="1400" b="1" dirty="0" smtClean="0">
                <a:solidFill>
                  <a:schemeClr val="bg1"/>
                </a:solidFill>
              </a:rPr>
            </a:br>
            <a:r>
              <a:rPr lang="en-US" sz="1400" b="1" dirty="0" smtClean="0">
                <a:solidFill>
                  <a:schemeClr val="bg1"/>
                </a:solidFill>
              </a:rPr>
              <a:t>Commitment</a:t>
            </a:r>
            <a:endParaRPr lang="en-US" sz="1400" b="1" dirty="0">
              <a:solidFill>
                <a:schemeClr val="bg1"/>
              </a:solidFill>
            </a:endParaRPr>
          </a:p>
        </p:txBody>
      </p:sp>
      <p:sp>
        <p:nvSpPr>
          <p:cNvPr id="35" name="TextBox 34"/>
          <p:cNvSpPr txBox="1"/>
          <p:nvPr/>
        </p:nvSpPr>
        <p:spPr>
          <a:xfrm>
            <a:off x="4111746" y="2743125"/>
            <a:ext cx="1261639" cy="30777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1400" b="1" dirty="0" smtClean="0">
                <a:solidFill>
                  <a:schemeClr val="bg1"/>
                </a:solidFill>
              </a:rPr>
              <a:t>Engagement</a:t>
            </a:r>
            <a:endParaRPr lang="en-US" sz="1400" b="1" dirty="0">
              <a:solidFill>
                <a:schemeClr val="bg1"/>
              </a:solidFill>
            </a:endParaRPr>
          </a:p>
        </p:txBody>
      </p:sp>
      <p:sp>
        <p:nvSpPr>
          <p:cNvPr id="36" name="Rectangle 35"/>
          <p:cNvSpPr/>
          <p:nvPr/>
        </p:nvSpPr>
        <p:spPr>
          <a:xfrm>
            <a:off x="4052888" y="5343525"/>
            <a:ext cx="1420368" cy="381000"/>
          </a:xfrm>
          <a:prstGeom prst="rect">
            <a:avLst/>
          </a:prstGeom>
          <a:gradFill flip="none" rotWithShape="1">
            <a:gsLst>
              <a:gs pos="0">
                <a:schemeClr val="bg1">
                  <a:lumMod val="85000"/>
                </a:schemeClr>
              </a:gs>
              <a:gs pos="56000">
                <a:schemeClr val="bg1">
                  <a:shade val="100000"/>
                  <a:satMod val="115000"/>
                </a:schemeClr>
              </a:gs>
            </a:gsLst>
            <a:lin ang="13500000" scaled="1"/>
            <a:tileRect/>
          </a:gra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3918140" y="5388086"/>
            <a:ext cx="1665027" cy="276999"/>
          </a:xfrm>
          <a:prstGeom prst="rect">
            <a:avLst/>
          </a:prstGeom>
          <a:noFill/>
        </p:spPr>
        <p:txBody>
          <a:bodyPr wrap="square" rtlCol="0">
            <a:spAutoFit/>
          </a:bodyPr>
          <a:lstStyle/>
          <a:p>
            <a:pPr algn="ctr"/>
            <a:r>
              <a:rPr lang="en-US" sz="1200" dirty="0" smtClean="0"/>
              <a:t>Contextual Factors</a:t>
            </a:r>
            <a:endParaRPr lang="en-US" sz="1200" dirty="0"/>
          </a:p>
        </p:txBody>
      </p:sp>
    </p:spTree>
    <p:extLst>
      <p:ext uri="{BB962C8B-B14F-4D97-AF65-F5344CB8AC3E}">
        <p14:creationId xmlns:p14="http://schemas.microsoft.com/office/powerpoint/2010/main" val="426232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24128"/>
          </a:xfrm>
        </p:spPr>
        <p:txBody>
          <a:bodyPr/>
          <a:lstStyle/>
          <a:p>
            <a:r>
              <a:rPr lang="en-US" dirty="0" smtClean="0"/>
              <a:t>Organizational Assessment</a:t>
            </a:r>
            <a:br>
              <a:rPr lang="en-US" dirty="0" smtClean="0"/>
            </a:br>
            <a:r>
              <a:rPr lang="en-US" dirty="0" smtClean="0"/>
              <a:t>Survey</a:t>
            </a:r>
            <a:endParaRPr lang="en-US" dirty="0"/>
          </a:p>
        </p:txBody>
      </p:sp>
      <p:sp>
        <p:nvSpPr>
          <p:cNvPr id="3" name="Date Placeholder 2"/>
          <p:cNvSpPr>
            <a:spLocks noGrp="1"/>
          </p:cNvSpPr>
          <p:nvPr>
            <p:ph type="dt" sz="half" idx="2"/>
          </p:nvPr>
        </p:nvSpPr>
        <p:spPr/>
        <p:txBody>
          <a:bodyPr/>
          <a:lstStyle/>
          <a:p>
            <a:fld id="{C530FA84-3014-452E-90EC-655BA1AFD1F8}" type="datetime1">
              <a:rPr lang="en-US" smtClean="0">
                <a:solidFill>
                  <a:prstClr val="white">
                    <a:lumMod val="95000"/>
                  </a:prstClr>
                </a:solidFill>
              </a:rPr>
              <a:pPr/>
              <a:t>3/1/2017</a:t>
            </a:fld>
            <a:endParaRPr lang="en-US" dirty="0">
              <a:solidFill>
                <a:prstClr val="white">
                  <a:lumMod val="95000"/>
                </a:prstClr>
              </a:solidFill>
            </a:endParaRPr>
          </a:p>
        </p:txBody>
      </p:sp>
      <p:sp>
        <p:nvSpPr>
          <p:cNvPr id="4" name="Slide Number Placeholder 3"/>
          <p:cNvSpPr>
            <a:spLocks noGrp="1"/>
          </p:cNvSpPr>
          <p:nvPr>
            <p:ph type="sldNum" sz="quarter" idx="4"/>
          </p:nvPr>
        </p:nvSpPr>
        <p:spPr/>
        <p:txBody>
          <a:bodyPr/>
          <a:lstStyle/>
          <a:p>
            <a:fld id="{9A130CC6-AF16-4E75-B386-B0184CCD31FF}" type="slidenum">
              <a:rPr lang="en-US" smtClean="0">
                <a:solidFill>
                  <a:prstClr val="white">
                    <a:lumMod val="95000"/>
                  </a:prstClr>
                </a:solidFill>
              </a:rPr>
              <a:pPr/>
              <a:t>18</a:t>
            </a:fld>
            <a:endParaRPr lang="en-US" dirty="0">
              <a:solidFill>
                <a:prstClr val="white">
                  <a:lumMod val="95000"/>
                </a:prstClr>
              </a:solidFill>
            </a:endParaRPr>
          </a:p>
        </p:txBody>
      </p:sp>
      <p:grpSp>
        <p:nvGrpSpPr>
          <p:cNvPr id="6" name="Group 13"/>
          <p:cNvGrpSpPr/>
          <p:nvPr/>
        </p:nvGrpSpPr>
        <p:grpSpPr>
          <a:xfrm>
            <a:off x="7804917" y="0"/>
            <a:ext cx="1318913" cy="1185863"/>
            <a:chOff x="2913814" y="1314148"/>
            <a:chExt cx="3640968" cy="3686782"/>
          </a:xfrm>
        </p:grpSpPr>
        <p:sp>
          <p:nvSpPr>
            <p:cNvPr id="15" name="Oval 14"/>
            <p:cNvSpPr/>
            <p:nvPr/>
          </p:nvSpPr>
          <p:spPr>
            <a:xfrm>
              <a:off x="2913814" y="1314148"/>
              <a:ext cx="2435117" cy="2435115"/>
            </a:xfrm>
            <a:prstGeom prst="ellipse">
              <a:avLst/>
            </a:prstGeom>
            <a:gradFill flip="none" rotWithShape="1">
              <a:gsLst>
                <a:gs pos="0">
                  <a:srgbClr val="44575F">
                    <a:shade val="30000"/>
                    <a:satMod val="115000"/>
                  </a:srgbClr>
                </a:gs>
                <a:gs pos="50000">
                  <a:srgbClr val="44575F">
                    <a:shade val="67500"/>
                    <a:satMod val="115000"/>
                  </a:srgbClr>
                </a:gs>
                <a:gs pos="100000">
                  <a:srgbClr val="44575F">
                    <a:shade val="100000"/>
                    <a:satMod val="115000"/>
                  </a:srgbClr>
                </a:gs>
              </a:gsLst>
              <a:lin ang="27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119665" y="1314148"/>
              <a:ext cx="2435117" cy="2435115"/>
            </a:xfrm>
            <a:prstGeom prst="ellipse">
              <a:avLst/>
            </a:prstGeom>
            <a:solidFill>
              <a:srgbClr val="5B8D3A">
                <a:alpha val="69804"/>
              </a:srgb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516739" y="2565815"/>
              <a:ext cx="2435117" cy="2435115"/>
            </a:xfrm>
            <a:prstGeom prst="ellipse">
              <a:avLst/>
            </a:prstGeom>
            <a:gradFill flip="none" rotWithShape="1">
              <a:gsLst>
                <a:gs pos="0">
                  <a:srgbClr val="8FCDE5">
                    <a:shade val="30000"/>
                    <a:satMod val="115000"/>
                    <a:alpha val="60000"/>
                  </a:srgbClr>
                </a:gs>
                <a:gs pos="50000">
                  <a:srgbClr val="8FCDE5">
                    <a:shade val="67500"/>
                    <a:satMod val="115000"/>
                    <a:alpha val="62000"/>
                  </a:srgbClr>
                </a:gs>
                <a:gs pos="100000">
                  <a:srgbClr val="8FCDE5">
                    <a:shade val="100000"/>
                    <a:satMod val="115000"/>
                    <a:alpha val="66000"/>
                  </a:srgbClr>
                </a:gs>
              </a:gsLst>
              <a:lin ang="27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0" name="Chart 9"/>
          <p:cNvGraphicFramePr>
            <a:graphicFrameLocks/>
          </p:cNvGraphicFramePr>
          <p:nvPr/>
        </p:nvGraphicFramePr>
        <p:xfrm>
          <a:off x="585788" y="1157288"/>
          <a:ext cx="7820024" cy="46910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fld id="{2EE7A566-6594-4266-9DAB-38C537E00E26}" type="datetime8">
              <a:rPr lang="en-US" smtClean="0"/>
              <a:pPr>
                <a:defRPr/>
              </a:pPr>
              <a:t>3/1/2017 7:34 AM</a:t>
            </a:fld>
            <a:endParaRPr lang="en-US" dirty="0"/>
          </a:p>
        </p:txBody>
      </p:sp>
      <p:sp>
        <p:nvSpPr>
          <p:cNvPr id="5" name="Slide Number Placeholder 4"/>
          <p:cNvSpPr>
            <a:spLocks noGrp="1"/>
          </p:cNvSpPr>
          <p:nvPr>
            <p:ph type="sldNum" sz="quarter" idx="11"/>
          </p:nvPr>
        </p:nvSpPr>
        <p:spPr/>
        <p:txBody>
          <a:bodyPr/>
          <a:lstStyle/>
          <a:p>
            <a:pPr>
              <a:defRPr/>
            </a:pPr>
            <a:fld id="{38C3CBF8-10EC-47D8-A764-C60FCEBDA9BA}" type="slidenum">
              <a:rPr lang="en-US" smtClean="0"/>
              <a:pPr>
                <a:defRPr/>
              </a:pPr>
              <a:t>1</a:t>
            </a:fld>
            <a:endParaRPr lang="en-US" dirty="0"/>
          </a:p>
        </p:txBody>
      </p:sp>
      <p:pic>
        <p:nvPicPr>
          <p:cNvPr id="1026" name="Picture 2" descr="C:\Users\TomASUS\Pictures\CGA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1086861"/>
            <a:ext cx="1514476"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omASUS\Pictures\bitterswe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1112" y="918875"/>
            <a:ext cx="1714500" cy="1133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omASUS\Pictures\dependab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9775" y="638175"/>
            <a:ext cx="26098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omASUS\Pictures\houm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4686" y="1086861"/>
            <a:ext cx="1578289" cy="15573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TomASUS\Pictures\U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864" y="2663825"/>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TomASUS\Pictures\HQ.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2950" y="251618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TomASUS\Pictures\dhs.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5859" y="2610861"/>
            <a:ext cx="382905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TomASUS\Pictures\UB.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6326" y="4632324"/>
            <a:ext cx="2867025" cy="15906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TomASUS\Pictures\cg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6302" y="4511675"/>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24128"/>
          </a:xfrm>
        </p:spPr>
        <p:txBody>
          <a:bodyPr/>
          <a:lstStyle/>
          <a:p>
            <a:r>
              <a:rPr lang="en-US" dirty="0" smtClean="0"/>
              <a:t>Organizational  </a:t>
            </a:r>
            <a:br>
              <a:rPr lang="en-US" dirty="0" smtClean="0"/>
            </a:br>
            <a:r>
              <a:rPr lang="en-US" dirty="0" smtClean="0"/>
              <a:t>Commitment</a:t>
            </a:r>
            <a:endParaRPr lang="en-US" dirty="0"/>
          </a:p>
        </p:txBody>
      </p:sp>
      <p:sp>
        <p:nvSpPr>
          <p:cNvPr id="3" name="Date Placeholder 2"/>
          <p:cNvSpPr>
            <a:spLocks noGrp="1"/>
          </p:cNvSpPr>
          <p:nvPr>
            <p:ph type="dt" sz="half" idx="2"/>
          </p:nvPr>
        </p:nvSpPr>
        <p:spPr/>
        <p:txBody>
          <a:bodyPr/>
          <a:lstStyle/>
          <a:p>
            <a:fld id="{C530FA84-3014-452E-90EC-655BA1AFD1F8}" type="datetime1">
              <a:rPr lang="en-US" smtClean="0">
                <a:solidFill>
                  <a:prstClr val="white">
                    <a:lumMod val="95000"/>
                  </a:prstClr>
                </a:solidFill>
              </a:rPr>
              <a:pPr/>
              <a:t>3/1/2017</a:t>
            </a:fld>
            <a:endParaRPr lang="en-US" dirty="0">
              <a:solidFill>
                <a:prstClr val="white">
                  <a:lumMod val="95000"/>
                </a:prstClr>
              </a:solidFill>
            </a:endParaRPr>
          </a:p>
        </p:txBody>
      </p:sp>
      <p:sp>
        <p:nvSpPr>
          <p:cNvPr id="4" name="Slide Number Placeholder 3"/>
          <p:cNvSpPr>
            <a:spLocks noGrp="1"/>
          </p:cNvSpPr>
          <p:nvPr>
            <p:ph type="sldNum" sz="quarter" idx="4"/>
          </p:nvPr>
        </p:nvSpPr>
        <p:spPr/>
        <p:txBody>
          <a:bodyPr/>
          <a:lstStyle/>
          <a:p>
            <a:fld id="{9A130CC6-AF16-4E75-B386-B0184CCD31FF}" type="slidenum">
              <a:rPr lang="en-US" smtClean="0">
                <a:solidFill>
                  <a:prstClr val="white">
                    <a:lumMod val="95000"/>
                  </a:prstClr>
                </a:solidFill>
              </a:rPr>
              <a:pPr/>
              <a:t>19</a:t>
            </a:fld>
            <a:endParaRPr lang="en-US" dirty="0">
              <a:solidFill>
                <a:prstClr val="white">
                  <a:lumMod val="95000"/>
                </a:prstClr>
              </a:solidFill>
            </a:endParaRPr>
          </a:p>
        </p:txBody>
      </p:sp>
      <p:sp>
        <p:nvSpPr>
          <p:cNvPr id="5" name="Content Placeholder 4"/>
          <p:cNvSpPr>
            <a:spLocks noGrp="1"/>
          </p:cNvSpPr>
          <p:nvPr>
            <p:ph sz="quarter" idx="13"/>
          </p:nvPr>
        </p:nvSpPr>
        <p:spPr>
          <a:xfrm>
            <a:off x="595312" y="1190625"/>
            <a:ext cx="8077200" cy="4267200"/>
          </a:xfrm>
        </p:spPr>
        <p:txBody>
          <a:bodyPr/>
          <a:lstStyle/>
          <a:p>
            <a:r>
              <a:rPr lang="en-US" sz="2000" dirty="0" smtClean="0"/>
              <a:t>Affective Commitment: Affection for job</a:t>
            </a:r>
          </a:p>
          <a:p>
            <a:pPr lvl="1">
              <a:buFont typeface="Arial" pitchFamily="34" charset="0"/>
              <a:buChar char="•"/>
            </a:pPr>
            <a:r>
              <a:rPr lang="en-US" sz="2000" dirty="0" smtClean="0"/>
              <a:t>“I like the kind of work that I do.”</a:t>
            </a:r>
          </a:p>
          <a:p>
            <a:r>
              <a:rPr lang="en-US" sz="2000" dirty="0" smtClean="0"/>
              <a:t>Continuance Commitment: Fear of loss</a:t>
            </a:r>
          </a:p>
          <a:p>
            <a:pPr lvl="1">
              <a:buFont typeface="Arial" pitchFamily="34" charset="0"/>
              <a:buChar char="•"/>
            </a:pPr>
            <a:r>
              <a:rPr lang="en-US" sz="2000" dirty="0" smtClean="0"/>
              <a:t>“How do you rate the Coast Guard in providing job security for people like yourself?”</a:t>
            </a:r>
          </a:p>
          <a:p>
            <a:r>
              <a:rPr lang="en-US" sz="2000" dirty="0" smtClean="0"/>
              <a:t>Normative Commitment: Sense of obligation</a:t>
            </a:r>
          </a:p>
          <a:p>
            <a:pPr lvl="1">
              <a:buFont typeface="Arial" pitchFamily="34" charset="0"/>
              <a:buChar char="•"/>
            </a:pPr>
            <a:r>
              <a:rPr lang="en-US" sz="2000" dirty="0" smtClean="0"/>
              <a:t>Not surveyed: obligated service measurable.</a:t>
            </a:r>
          </a:p>
          <a:p>
            <a:endParaRPr lang="en-US" dirty="0"/>
          </a:p>
        </p:txBody>
      </p:sp>
      <p:grpSp>
        <p:nvGrpSpPr>
          <p:cNvPr id="14" name="Group 13"/>
          <p:cNvGrpSpPr/>
          <p:nvPr/>
        </p:nvGrpSpPr>
        <p:grpSpPr>
          <a:xfrm>
            <a:off x="6791209" y="0"/>
            <a:ext cx="2317826" cy="2186290"/>
            <a:chOff x="2863493" y="1314148"/>
            <a:chExt cx="3691289" cy="3686782"/>
          </a:xfrm>
        </p:grpSpPr>
        <p:sp>
          <p:nvSpPr>
            <p:cNvPr id="15" name="Oval 14"/>
            <p:cNvSpPr/>
            <p:nvPr/>
          </p:nvSpPr>
          <p:spPr>
            <a:xfrm>
              <a:off x="2913814" y="1314148"/>
              <a:ext cx="2435117" cy="2435115"/>
            </a:xfrm>
            <a:prstGeom prst="ellipse">
              <a:avLst/>
            </a:prstGeom>
            <a:gradFill flip="none" rotWithShape="1">
              <a:gsLst>
                <a:gs pos="0">
                  <a:srgbClr val="44575F">
                    <a:shade val="30000"/>
                    <a:satMod val="115000"/>
                  </a:srgbClr>
                </a:gs>
                <a:gs pos="50000">
                  <a:srgbClr val="44575F">
                    <a:shade val="67500"/>
                    <a:satMod val="115000"/>
                  </a:srgbClr>
                </a:gs>
                <a:gs pos="100000">
                  <a:srgbClr val="44575F">
                    <a:shade val="100000"/>
                    <a:satMod val="115000"/>
                  </a:srgbClr>
                </a:gs>
              </a:gsLst>
              <a:lin ang="27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119665" y="1314148"/>
              <a:ext cx="2435117" cy="2435115"/>
            </a:xfrm>
            <a:prstGeom prst="ellipse">
              <a:avLst/>
            </a:prstGeom>
            <a:solidFill>
              <a:srgbClr val="5B8D3A">
                <a:alpha val="69804"/>
              </a:srgb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516739" y="2565815"/>
              <a:ext cx="2435117" cy="2435115"/>
            </a:xfrm>
            <a:prstGeom prst="ellipse">
              <a:avLst/>
            </a:prstGeom>
            <a:gradFill flip="none" rotWithShape="1">
              <a:gsLst>
                <a:gs pos="0">
                  <a:srgbClr val="8FCDE5">
                    <a:shade val="30000"/>
                    <a:satMod val="115000"/>
                    <a:alpha val="60000"/>
                  </a:srgbClr>
                </a:gs>
                <a:gs pos="50000">
                  <a:srgbClr val="8FCDE5">
                    <a:shade val="67500"/>
                    <a:satMod val="115000"/>
                    <a:alpha val="62000"/>
                  </a:srgbClr>
                </a:gs>
                <a:gs pos="100000">
                  <a:srgbClr val="8FCDE5">
                    <a:shade val="100000"/>
                    <a:satMod val="115000"/>
                    <a:alpha val="66000"/>
                  </a:srgbClr>
                </a:gs>
              </a:gsLst>
              <a:lin ang="27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863493" y="2237492"/>
              <a:ext cx="1389383" cy="5190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700" b="1" dirty="0" smtClean="0">
                  <a:solidFill>
                    <a:schemeClr val="bg1"/>
                  </a:solidFill>
                </a:rPr>
                <a:t>Organizational</a:t>
              </a:r>
              <a:br>
                <a:rPr lang="en-US" sz="700" b="1" dirty="0" smtClean="0">
                  <a:solidFill>
                    <a:schemeClr val="bg1"/>
                  </a:solidFill>
                </a:rPr>
              </a:br>
              <a:r>
                <a:rPr lang="en-US" sz="700" b="1" dirty="0" smtClean="0">
                  <a:solidFill>
                    <a:schemeClr val="bg1"/>
                  </a:solidFill>
                </a:rPr>
                <a:t>Commitment</a:t>
              </a:r>
              <a:endParaRPr lang="en-US" sz="700" b="1" dirty="0">
                <a:solidFill>
                  <a:schemeClr val="bg1"/>
                </a:solidFill>
              </a:endParaRPr>
            </a:p>
          </p:txBody>
        </p:sp>
        <p:sp>
          <p:nvSpPr>
            <p:cNvPr id="21" name="TextBox 20"/>
            <p:cNvSpPr txBox="1"/>
            <p:nvPr/>
          </p:nvSpPr>
          <p:spPr>
            <a:xfrm>
              <a:off x="4193939" y="2815405"/>
              <a:ext cx="1113431" cy="33735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700" b="1" dirty="0" smtClean="0">
                  <a:solidFill>
                    <a:schemeClr val="bg1"/>
                  </a:solidFill>
                </a:rPr>
                <a:t>Engagement</a:t>
              </a:r>
              <a:endParaRPr lang="en-US" sz="700" b="1" dirty="0">
                <a:solidFill>
                  <a:schemeClr val="bg1"/>
                </a:solidFill>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24128"/>
          </a:xfrm>
        </p:spPr>
        <p:txBody>
          <a:bodyPr/>
          <a:lstStyle/>
          <a:p>
            <a:r>
              <a:rPr lang="en-US" dirty="0" smtClean="0"/>
              <a:t>Organizational </a:t>
            </a:r>
            <a:br>
              <a:rPr lang="en-US" dirty="0" smtClean="0"/>
            </a:br>
            <a:r>
              <a:rPr lang="en-US" dirty="0" smtClean="0"/>
              <a:t>Commitment</a:t>
            </a:r>
            <a:endParaRPr lang="en-US" dirty="0"/>
          </a:p>
        </p:txBody>
      </p:sp>
      <p:sp>
        <p:nvSpPr>
          <p:cNvPr id="3" name="Date Placeholder 2"/>
          <p:cNvSpPr>
            <a:spLocks noGrp="1"/>
          </p:cNvSpPr>
          <p:nvPr>
            <p:ph type="dt" sz="half" idx="2"/>
          </p:nvPr>
        </p:nvSpPr>
        <p:spPr/>
        <p:txBody>
          <a:bodyPr/>
          <a:lstStyle/>
          <a:p>
            <a:fld id="{C530FA84-3014-452E-90EC-655BA1AFD1F8}" type="datetime1">
              <a:rPr lang="en-US" smtClean="0">
                <a:solidFill>
                  <a:prstClr val="white">
                    <a:lumMod val="95000"/>
                  </a:prstClr>
                </a:solidFill>
              </a:rPr>
              <a:pPr/>
              <a:t>3/1/2017</a:t>
            </a:fld>
            <a:endParaRPr lang="en-US" dirty="0">
              <a:solidFill>
                <a:prstClr val="white">
                  <a:lumMod val="95000"/>
                </a:prstClr>
              </a:solidFill>
            </a:endParaRPr>
          </a:p>
        </p:txBody>
      </p:sp>
      <p:sp>
        <p:nvSpPr>
          <p:cNvPr id="4" name="Slide Number Placeholder 3"/>
          <p:cNvSpPr>
            <a:spLocks noGrp="1"/>
          </p:cNvSpPr>
          <p:nvPr>
            <p:ph type="sldNum" sz="quarter" idx="4"/>
          </p:nvPr>
        </p:nvSpPr>
        <p:spPr/>
        <p:txBody>
          <a:bodyPr/>
          <a:lstStyle/>
          <a:p>
            <a:fld id="{9A130CC6-AF16-4E75-B386-B0184CCD31FF}" type="slidenum">
              <a:rPr lang="en-US" smtClean="0">
                <a:solidFill>
                  <a:prstClr val="white">
                    <a:lumMod val="95000"/>
                  </a:prstClr>
                </a:solidFill>
              </a:rPr>
              <a:pPr/>
              <a:t>20</a:t>
            </a:fld>
            <a:endParaRPr lang="en-US" dirty="0">
              <a:solidFill>
                <a:prstClr val="white">
                  <a:lumMod val="95000"/>
                </a:prstClr>
              </a:solidFill>
            </a:endParaRPr>
          </a:p>
        </p:txBody>
      </p:sp>
      <p:sp>
        <p:nvSpPr>
          <p:cNvPr id="5" name="Content Placeholder 4"/>
          <p:cNvSpPr>
            <a:spLocks noGrp="1"/>
          </p:cNvSpPr>
          <p:nvPr>
            <p:ph sz="quarter" idx="13"/>
          </p:nvPr>
        </p:nvSpPr>
        <p:spPr>
          <a:xfrm>
            <a:off x="595312" y="1190625"/>
            <a:ext cx="8077200" cy="4267200"/>
          </a:xfrm>
        </p:spPr>
        <p:txBody>
          <a:bodyPr/>
          <a:lstStyle/>
          <a:p>
            <a:endParaRPr lang="en-US" dirty="0" smtClean="0"/>
          </a:p>
          <a:p>
            <a:endParaRPr lang="en-US" dirty="0" smtClean="0"/>
          </a:p>
        </p:txBody>
      </p:sp>
      <p:grpSp>
        <p:nvGrpSpPr>
          <p:cNvPr id="6" name="Group 13"/>
          <p:cNvGrpSpPr/>
          <p:nvPr/>
        </p:nvGrpSpPr>
        <p:grpSpPr>
          <a:xfrm>
            <a:off x="7804917" y="0"/>
            <a:ext cx="1318913" cy="1185863"/>
            <a:chOff x="2913814" y="1314148"/>
            <a:chExt cx="3640968" cy="3686782"/>
          </a:xfrm>
        </p:grpSpPr>
        <p:sp>
          <p:nvSpPr>
            <p:cNvPr id="15" name="Oval 14"/>
            <p:cNvSpPr/>
            <p:nvPr/>
          </p:nvSpPr>
          <p:spPr>
            <a:xfrm>
              <a:off x="2913814" y="1314148"/>
              <a:ext cx="2435117" cy="2435115"/>
            </a:xfrm>
            <a:prstGeom prst="ellipse">
              <a:avLst/>
            </a:prstGeom>
            <a:gradFill flip="none" rotWithShape="1">
              <a:gsLst>
                <a:gs pos="0">
                  <a:srgbClr val="44575F">
                    <a:shade val="30000"/>
                    <a:satMod val="115000"/>
                  </a:srgbClr>
                </a:gs>
                <a:gs pos="50000">
                  <a:srgbClr val="44575F">
                    <a:shade val="67500"/>
                    <a:satMod val="115000"/>
                  </a:srgbClr>
                </a:gs>
                <a:gs pos="100000">
                  <a:srgbClr val="44575F">
                    <a:shade val="100000"/>
                    <a:satMod val="115000"/>
                  </a:srgbClr>
                </a:gs>
              </a:gsLst>
              <a:lin ang="27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119665" y="1314148"/>
              <a:ext cx="2435117" cy="2435115"/>
            </a:xfrm>
            <a:prstGeom prst="ellipse">
              <a:avLst/>
            </a:prstGeom>
            <a:solidFill>
              <a:srgbClr val="5B8D3A">
                <a:alpha val="69804"/>
              </a:srgb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516739" y="2565815"/>
              <a:ext cx="2435117" cy="2435115"/>
            </a:xfrm>
            <a:prstGeom prst="ellipse">
              <a:avLst/>
            </a:prstGeom>
            <a:gradFill flip="none" rotWithShape="1">
              <a:gsLst>
                <a:gs pos="0">
                  <a:srgbClr val="8FCDE5">
                    <a:shade val="30000"/>
                    <a:satMod val="115000"/>
                    <a:alpha val="60000"/>
                  </a:srgbClr>
                </a:gs>
                <a:gs pos="50000">
                  <a:srgbClr val="8FCDE5">
                    <a:shade val="67500"/>
                    <a:satMod val="115000"/>
                    <a:alpha val="62000"/>
                  </a:srgbClr>
                </a:gs>
                <a:gs pos="100000">
                  <a:srgbClr val="8FCDE5">
                    <a:shade val="100000"/>
                    <a:satMod val="115000"/>
                    <a:alpha val="66000"/>
                  </a:srgbClr>
                </a:gs>
              </a:gsLst>
              <a:lin ang="27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p:cNvPicPr>
            <a:picLocks noChangeAspect="1" noChangeArrowheads="1"/>
          </p:cNvPicPr>
          <p:nvPr/>
        </p:nvPicPr>
        <p:blipFill>
          <a:blip r:embed="rId2" cstate="print"/>
          <a:srcRect/>
          <a:stretch>
            <a:fillRect/>
          </a:stretch>
        </p:blipFill>
        <p:spPr bwMode="auto">
          <a:xfrm>
            <a:off x="2094381" y="1160979"/>
            <a:ext cx="7049619" cy="5048074"/>
          </a:xfrm>
          <a:prstGeom prst="rect">
            <a:avLst/>
          </a:prstGeom>
          <a:noFill/>
          <a:ln w="9525">
            <a:noFill/>
            <a:miter lim="800000"/>
            <a:headEnd/>
            <a:tailEnd/>
          </a:ln>
        </p:spPr>
      </p:pic>
      <p:sp>
        <p:nvSpPr>
          <p:cNvPr id="12" name="Oval 11"/>
          <p:cNvSpPr/>
          <p:nvPr/>
        </p:nvSpPr>
        <p:spPr bwMode="auto">
          <a:xfrm>
            <a:off x="2671280" y="3647326"/>
            <a:ext cx="1325367" cy="562630"/>
          </a:xfrm>
          <a:prstGeom prst="ellipse">
            <a:avLst/>
          </a:prstGeom>
          <a:solidFill>
            <a:srgbClr val="CCCCFF"/>
          </a:solidFill>
          <a:ln w="9525" cap="flat" cmpd="sng" algn="ctr">
            <a:solidFill>
              <a:srgbClr val="09256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86518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92565"/>
                </a:solidFill>
                <a:effectLst/>
                <a:latin typeface="Times New Roman" pitchFamily="18" charset="0"/>
              </a:rPr>
              <a:t>OAS</a:t>
            </a:r>
          </a:p>
        </p:txBody>
      </p:sp>
      <p:sp>
        <p:nvSpPr>
          <p:cNvPr id="13" name="Oval 12"/>
          <p:cNvSpPr/>
          <p:nvPr/>
        </p:nvSpPr>
        <p:spPr bwMode="auto">
          <a:xfrm>
            <a:off x="3666162" y="5669623"/>
            <a:ext cx="1325367" cy="562630"/>
          </a:xfrm>
          <a:prstGeom prst="ellipse">
            <a:avLst/>
          </a:prstGeom>
          <a:solidFill>
            <a:srgbClr val="CCCCFF"/>
          </a:solidFill>
          <a:ln w="9525" cap="flat" cmpd="sng" algn="ctr">
            <a:solidFill>
              <a:srgbClr val="09256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86518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92565"/>
                </a:solidFill>
                <a:effectLst/>
                <a:latin typeface="Times New Roman" pitchFamily="18" charset="0"/>
              </a:rPr>
              <a:t>FEVS</a:t>
            </a:r>
          </a:p>
        </p:txBody>
      </p:sp>
      <p:sp>
        <p:nvSpPr>
          <p:cNvPr id="14" name="Oval 13"/>
          <p:cNvSpPr/>
          <p:nvPr/>
        </p:nvSpPr>
        <p:spPr bwMode="auto">
          <a:xfrm>
            <a:off x="5762090" y="4806594"/>
            <a:ext cx="1325367" cy="519351"/>
          </a:xfrm>
          <a:prstGeom prst="ellipse">
            <a:avLst/>
          </a:prstGeom>
          <a:solidFill>
            <a:srgbClr val="CCCCFF"/>
          </a:solidFill>
          <a:ln w="9525" cap="flat" cmpd="sng" algn="ctr">
            <a:solidFill>
              <a:srgbClr val="09256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865188" rtl="0" eaLnBrk="1" fontAlgn="base" latinLnBrk="0" hangingPunct="1">
              <a:lnSpc>
                <a:spcPct val="100000"/>
              </a:lnSpc>
              <a:spcBef>
                <a:spcPct val="0"/>
              </a:spcBef>
              <a:spcAft>
                <a:spcPct val="0"/>
              </a:spcAft>
              <a:buClrTx/>
              <a:buSzTx/>
              <a:buFontTx/>
              <a:buNone/>
              <a:tabLst/>
            </a:pPr>
            <a:r>
              <a:rPr lang="en-US" sz="1800" dirty="0" smtClean="0"/>
              <a:t>DEOCS</a:t>
            </a:r>
            <a:endParaRPr kumimoji="0" lang="en-US" sz="1800" b="0" i="0" u="none" strike="noStrike" cap="none" normalizeH="0" baseline="0" dirty="0" smtClean="0">
              <a:ln>
                <a:noFill/>
              </a:ln>
              <a:solidFill>
                <a:srgbClr val="092565"/>
              </a:solidFill>
              <a:effectLst/>
              <a:latin typeface="Times New Roman" pitchFamily="18" charset="0"/>
            </a:endParaRPr>
          </a:p>
        </p:txBody>
      </p:sp>
      <p:cxnSp>
        <p:nvCxnSpPr>
          <p:cNvPr id="19" name="Straight Arrow Connector 18"/>
          <p:cNvCxnSpPr>
            <a:stCxn id="13" idx="0"/>
          </p:cNvCxnSpPr>
          <p:nvPr/>
        </p:nvCxnSpPr>
        <p:spPr bwMode="auto">
          <a:xfrm flipV="1">
            <a:off x="4328846" y="4952143"/>
            <a:ext cx="150686" cy="717480"/>
          </a:xfrm>
          <a:prstGeom prst="straightConnector1">
            <a:avLst/>
          </a:prstGeom>
          <a:solidFill>
            <a:srgbClr val="CCCCFF"/>
          </a:solidFill>
          <a:ln w="9525" cap="flat" cmpd="sng" algn="ctr">
            <a:solidFill>
              <a:srgbClr val="092565"/>
            </a:solidFill>
            <a:prstDash val="solid"/>
            <a:round/>
            <a:headEnd type="none" w="med" len="med"/>
            <a:tailEnd type="arrow"/>
          </a:ln>
          <a:effectLst/>
        </p:spPr>
      </p:cxnSp>
      <p:cxnSp>
        <p:nvCxnSpPr>
          <p:cNvPr id="21" name="Straight Arrow Connector 20"/>
          <p:cNvCxnSpPr>
            <a:stCxn id="12" idx="5"/>
          </p:cNvCxnSpPr>
          <p:nvPr/>
        </p:nvCxnSpPr>
        <p:spPr bwMode="auto">
          <a:xfrm>
            <a:off x="3802551" y="4127561"/>
            <a:ext cx="563965" cy="269778"/>
          </a:xfrm>
          <a:prstGeom prst="straightConnector1">
            <a:avLst/>
          </a:prstGeom>
          <a:solidFill>
            <a:srgbClr val="CCCCFF"/>
          </a:solidFill>
          <a:ln w="9525" cap="flat" cmpd="sng" algn="ctr">
            <a:solidFill>
              <a:srgbClr val="092565"/>
            </a:solidFill>
            <a:prstDash val="solid"/>
            <a:round/>
            <a:headEnd type="none" w="med" len="med"/>
            <a:tailEnd type="arrow"/>
          </a:ln>
          <a:effectLst/>
        </p:spPr>
      </p:cxnSp>
      <p:cxnSp>
        <p:nvCxnSpPr>
          <p:cNvPr id="22" name="Straight Arrow Connector 21"/>
          <p:cNvCxnSpPr>
            <a:stCxn id="14" idx="2"/>
          </p:cNvCxnSpPr>
          <p:nvPr/>
        </p:nvCxnSpPr>
        <p:spPr bwMode="auto">
          <a:xfrm flipH="1" flipV="1">
            <a:off x="5404207" y="4962419"/>
            <a:ext cx="357883" cy="103851"/>
          </a:xfrm>
          <a:prstGeom prst="straightConnector1">
            <a:avLst/>
          </a:prstGeom>
          <a:solidFill>
            <a:srgbClr val="CCCCFF"/>
          </a:solidFill>
          <a:ln w="9525" cap="flat" cmpd="sng" algn="ctr">
            <a:solidFill>
              <a:srgbClr val="092565"/>
            </a:solidFill>
            <a:prstDash val="solid"/>
            <a:round/>
            <a:headEnd type="none" w="med" len="med"/>
            <a:tailEnd type="arrow"/>
          </a:ln>
          <a:effectLst/>
        </p:spPr>
      </p:cxnSp>
      <p:sp>
        <p:nvSpPr>
          <p:cNvPr id="28" name="TextBox 27"/>
          <p:cNvSpPr txBox="1"/>
          <p:nvPr/>
        </p:nvSpPr>
        <p:spPr>
          <a:xfrm>
            <a:off x="410966" y="1325366"/>
            <a:ext cx="1500027" cy="1323439"/>
          </a:xfrm>
          <a:prstGeom prst="rect">
            <a:avLst/>
          </a:prstGeom>
          <a:solidFill>
            <a:schemeClr val="accent1"/>
          </a:solidFill>
          <a:ln>
            <a:solidFill>
              <a:schemeClr val="accent1"/>
            </a:solidFill>
          </a:ln>
        </p:spPr>
        <p:txBody>
          <a:bodyPr wrap="square" rtlCol="0">
            <a:spAutoFit/>
          </a:bodyPr>
          <a:lstStyle/>
          <a:p>
            <a:r>
              <a:rPr lang="en-US" dirty="0" smtClean="0">
                <a:solidFill>
                  <a:schemeClr val="bg1"/>
                </a:solidFill>
              </a:rPr>
              <a:t>Senior Enlisted Needs Assessment</a:t>
            </a:r>
            <a:endParaRPr lang="en-US" dirty="0">
              <a:solidFill>
                <a:schemeClr val="bg1"/>
              </a:solidFill>
            </a:endParaRPr>
          </a:p>
        </p:txBody>
      </p:sp>
      <p:sp>
        <p:nvSpPr>
          <p:cNvPr id="29" name="TextBox 28"/>
          <p:cNvSpPr txBox="1"/>
          <p:nvPr/>
        </p:nvSpPr>
        <p:spPr>
          <a:xfrm>
            <a:off x="398979" y="3265469"/>
            <a:ext cx="1500027" cy="707886"/>
          </a:xfrm>
          <a:prstGeom prst="rect">
            <a:avLst/>
          </a:prstGeom>
          <a:solidFill>
            <a:schemeClr val="accent1"/>
          </a:solidFill>
          <a:ln>
            <a:solidFill>
              <a:schemeClr val="accent1"/>
            </a:solidFill>
          </a:ln>
        </p:spPr>
        <p:txBody>
          <a:bodyPr wrap="square" rtlCol="0">
            <a:spAutoFit/>
          </a:bodyPr>
          <a:lstStyle/>
          <a:p>
            <a:r>
              <a:rPr lang="en-US" dirty="0" smtClean="0">
                <a:solidFill>
                  <a:schemeClr val="bg1"/>
                </a:solidFill>
              </a:rPr>
              <a:t>Culture of Respect</a:t>
            </a:r>
            <a:endParaRPr lang="en-US" dirty="0">
              <a:solidFill>
                <a:schemeClr val="bg1"/>
              </a:solidFill>
            </a:endParaRPr>
          </a:p>
        </p:txBody>
      </p:sp>
      <p:sp>
        <p:nvSpPr>
          <p:cNvPr id="30" name="TextBox 29"/>
          <p:cNvSpPr txBox="1"/>
          <p:nvPr/>
        </p:nvSpPr>
        <p:spPr>
          <a:xfrm>
            <a:off x="380143" y="4619946"/>
            <a:ext cx="1599343" cy="707886"/>
          </a:xfrm>
          <a:prstGeom prst="rect">
            <a:avLst/>
          </a:prstGeom>
          <a:solidFill>
            <a:schemeClr val="accent1"/>
          </a:solidFill>
          <a:ln>
            <a:solidFill>
              <a:schemeClr val="accent1"/>
            </a:solidFill>
          </a:ln>
        </p:spPr>
        <p:txBody>
          <a:bodyPr wrap="square" rtlCol="0">
            <a:spAutoFit/>
          </a:bodyPr>
          <a:lstStyle/>
          <a:p>
            <a:r>
              <a:rPr lang="en-US" dirty="0" smtClean="0">
                <a:solidFill>
                  <a:schemeClr val="bg1"/>
                </a:solidFill>
              </a:rPr>
              <a:t>Occupational Analyses</a:t>
            </a:r>
            <a:endParaRPr lang="en-US" dirty="0">
              <a:solidFill>
                <a:schemeClr val="bg1"/>
              </a:solidFill>
            </a:endParaRPr>
          </a:p>
        </p:txBody>
      </p:sp>
      <p:sp>
        <p:nvSpPr>
          <p:cNvPr id="20" name="Rectangle 19"/>
          <p:cNvSpPr/>
          <p:nvPr/>
        </p:nvSpPr>
        <p:spPr bwMode="auto">
          <a:xfrm>
            <a:off x="2855119" y="1131094"/>
            <a:ext cx="147637" cy="690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865188"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92565"/>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24128"/>
          </a:xfrm>
        </p:spPr>
        <p:txBody>
          <a:bodyPr/>
          <a:lstStyle/>
          <a:p>
            <a:r>
              <a:rPr lang="en-US" dirty="0" smtClean="0"/>
              <a:t>Organizational  </a:t>
            </a:r>
            <a:br>
              <a:rPr lang="en-US" dirty="0" smtClean="0"/>
            </a:br>
            <a:r>
              <a:rPr lang="en-US" dirty="0" smtClean="0"/>
              <a:t>Citizenship</a:t>
            </a:r>
            <a:endParaRPr lang="en-US" dirty="0"/>
          </a:p>
        </p:txBody>
      </p:sp>
      <p:sp>
        <p:nvSpPr>
          <p:cNvPr id="3" name="Date Placeholder 2"/>
          <p:cNvSpPr>
            <a:spLocks noGrp="1"/>
          </p:cNvSpPr>
          <p:nvPr>
            <p:ph type="dt" sz="half" idx="2"/>
          </p:nvPr>
        </p:nvSpPr>
        <p:spPr/>
        <p:txBody>
          <a:bodyPr/>
          <a:lstStyle/>
          <a:p>
            <a:fld id="{C530FA84-3014-452E-90EC-655BA1AFD1F8}" type="datetime1">
              <a:rPr lang="en-US" smtClean="0">
                <a:solidFill>
                  <a:prstClr val="white">
                    <a:lumMod val="95000"/>
                  </a:prstClr>
                </a:solidFill>
              </a:rPr>
              <a:pPr/>
              <a:t>3/1/2017</a:t>
            </a:fld>
            <a:endParaRPr lang="en-US" dirty="0">
              <a:solidFill>
                <a:prstClr val="white">
                  <a:lumMod val="95000"/>
                </a:prstClr>
              </a:solidFill>
            </a:endParaRPr>
          </a:p>
        </p:txBody>
      </p:sp>
      <p:sp>
        <p:nvSpPr>
          <p:cNvPr id="4" name="Slide Number Placeholder 3"/>
          <p:cNvSpPr>
            <a:spLocks noGrp="1"/>
          </p:cNvSpPr>
          <p:nvPr>
            <p:ph type="sldNum" sz="quarter" idx="4"/>
          </p:nvPr>
        </p:nvSpPr>
        <p:spPr/>
        <p:txBody>
          <a:bodyPr/>
          <a:lstStyle/>
          <a:p>
            <a:fld id="{9A130CC6-AF16-4E75-B386-B0184CCD31FF}" type="slidenum">
              <a:rPr lang="en-US" smtClean="0">
                <a:solidFill>
                  <a:prstClr val="white">
                    <a:lumMod val="95000"/>
                  </a:prstClr>
                </a:solidFill>
              </a:rPr>
              <a:pPr/>
              <a:t>21</a:t>
            </a:fld>
            <a:endParaRPr lang="en-US" dirty="0">
              <a:solidFill>
                <a:prstClr val="white">
                  <a:lumMod val="95000"/>
                </a:prstClr>
              </a:solidFill>
            </a:endParaRPr>
          </a:p>
        </p:txBody>
      </p:sp>
      <p:sp>
        <p:nvSpPr>
          <p:cNvPr id="5" name="Content Placeholder 4"/>
          <p:cNvSpPr>
            <a:spLocks noGrp="1"/>
          </p:cNvSpPr>
          <p:nvPr>
            <p:ph sz="quarter" idx="13"/>
          </p:nvPr>
        </p:nvSpPr>
        <p:spPr>
          <a:xfrm>
            <a:off x="595312" y="1190625"/>
            <a:ext cx="8077200" cy="4267200"/>
          </a:xfrm>
        </p:spPr>
        <p:txBody>
          <a:bodyPr/>
          <a:lstStyle/>
          <a:p>
            <a:r>
              <a:rPr lang="en-US" sz="2000" dirty="0" smtClean="0"/>
              <a:t>Gender Differences:</a:t>
            </a:r>
          </a:p>
          <a:p>
            <a:pPr lvl="1">
              <a:buFont typeface="Arial" pitchFamily="34" charset="0"/>
              <a:buChar char="•"/>
            </a:pPr>
            <a:r>
              <a:rPr lang="en-US" sz="2000" dirty="0" smtClean="0"/>
              <a:t>Demographics – subgroup analysis</a:t>
            </a:r>
          </a:p>
          <a:p>
            <a:r>
              <a:rPr lang="en-US" sz="2000" dirty="0" smtClean="0"/>
              <a:t>Altruism:</a:t>
            </a:r>
          </a:p>
          <a:p>
            <a:pPr lvl="1">
              <a:buFont typeface="Arial" pitchFamily="34" charset="0"/>
              <a:buChar char="•"/>
            </a:pPr>
            <a:r>
              <a:rPr lang="en-US" sz="2000" dirty="0" smtClean="0"/>
              <a:t>“A spirit of cooperation and teamwork exists in my immediate work unit”</a:t>
            </a:r>
          </a:p>
          <a:p>
            <a:r>
              <a:rPr lang="en-US" sz="2000" dirty="0" smtClean="0"/>
              <a:t>Counter Productive Work Behaviors:</a:t>
            </a:r>
          </a:p>
          <a:p>
            <a:pPr lvl="1">
              <a:buFont typeface="Arial" pitchFamily="34" charset="0"/>
              <a:buChar char="•"/>
            </a:pPr>
            <a:r>
              <a:rPr lang="en-US" sz="2000" dirty="0" smtClean="0"/>
              <a:t>“In my work unit, steps are taken to deal with poor performers.”</a:t>
            </a:r>
          </a:p>
          <a:p>
            <a:endParaRPr lang="en-US" dirty="0"/>
          </a:p>
        </p:txBody>
      </p:sp>
      <p:grpSp>
        <p:nvGrpSpPr>
          <p:cNvPr id="14" name="Group 13"/>
          <p:cNvGrpSpPr/>
          <p:nvPr/>
        </p:nvGrpSpPr>
        <p:grpSpPr>
          <a:xfrm>
            <a:off x="6822807" y="0"/>
            <a:ext cx="2321194" cy="2186290"/>
            <a:chOff x="2913814" y="1314148"/>
            <a:chExt cx="3696652" cy="3686782"/>
          </a:xfrm>
        </p:grpSpPr>
        <p:sp>
          <p:nvSpPr>
            <p:cNvPr id="15" name="Oval 14"/>
            <p:cNvSpPr/>
            <p:nvPr/>
          </p:nvSpPr>
          <p:spPr>
            <a:xfrm>
              <a:off x="2913814" y="1314148"/>
              <a:ext cx="2435117" cy="2435115"/>
            </a:xfrm>
            <a:prstGeom prst="ellipse">
              <a:avLst/>
            </a:prstGeom>
            <a:gradFill flip="none" rotWithShape="1">
              <a:gsLst>
                <a:gs pos="0">
                  <a:srgbClr val="44575F">
                    <a:shade val="30000"/>
                    <a:satMod val="115000"/>
                  </a:srgbClr>
                </a:gs>
                <a:gs pos="50000">
                  <a:srgbClr val="44575F">
                    <a:shade val="67500"/>
                    <a:satMod val="115000"/>
                  </a:srgbClr>
                </a:gs>
                <a:gs pos="100000">
                  <a:srgbClr val="44575F">
                    <a:shade val="100000"/>
                    <a:satMod val="115000"/>
                  </a:srgbClr>
                </a:gs>
              </a:gsLst>
              <a:lin ang="27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119665" y="1314148"/>
              <a:ext cx="2435117" cy="2435115"/>
            </a:xfrm>
            <a:prstGeom prst="ellipse">
              <a:avLst/>
            </a:prstGeom>
            <a:solidFill>
              <a:srgbClr val="5B8D3A">
                <a:alpha val="69804"/>
              </a:srgb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516739" y="2565815"/>
              <a:ext cx="2435117" cy="2435115"/>
            </a:xfrm>
            <a:prstGeom prst="ellipse">
              <a:avLst/>
            </a:prstGeom>
            <a:gradFill flip="none" rotWithShape="1">
              <a:gsLst>
                <a:gs pos="0">
                  <a:srgbClr val="8FCDE5">
                    <a:shade val="30000"/>
                    <a:satMod val="115000"/>
                    <a:alpha val="60000"/>
                  </a:srgbClr>
                </a:gs>
                <a:gs pos="50000">
                  <a:srgbClr val="8FCDE5">
                    <a:shade val="67500"/>
                    <a:satMod val="115000"/>
                    <a:alpha val="62000"/>
                  </a:srgbClr>
                </a:gs>
                <a:gs pos="100000">
                  <a:srgbClr val="8FCDE5">
                    <a:shade val="100000"/>
                    <a:satMod val="115000"/>
                    <a:alpha val="66000"/>
                  </a:srgbClr>
                </a:gs>
              </a:gsLst>
              <a:lin ang="27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221083" y="2209894"/>
              <a:ext cx="1389383" cy="5190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700" b="1" dirty="0" smtClean="0">
                  <a:solidFill>
                    <a:schemeClr val="bg1"/>
                  </a:solidFill>
                </a:rPr>
                <a:t>Organizational</a:t>
              </a:r>
              <a:br>
                <a:rPr lang="en-US" sz="700" b="1" dirty="0" smtClean="0">
                  <a:solidFill>
                    <a:schemeClr val="bg1"/>
                  </a:solidFill>
                </a:rPr>
              </a:br>
              <a:r>
                <a:rPr lang="en-US" sz="700" b="1" dirty="0" smtClean="0">
                  <a:solidFill>
                    <a:schemeClr val="bg1"/>
                  </a:solidFill>
                </a:rPr>
                <a:t>Citizenship</a:t>
              </a:r>
              <a:endParaRPr lang="en-US" sz="700" b="1" dirty="0">
                <a:solidFill>
                  <a:schemeClr val="bg1"/>
                </a:solidFill>
              </a:endParaRPr>
            </a:p>
          </p:txBody>
        </p:sp>
        <p:sp>
          <p:nvSpPr>
            <p:cNvPr id="21" name="TextBox 20"/>
            <p:cNvSpPr txBox="1"/>
            <p:nvPr/>
          </p:nvSpPr>
          <p:spPr>
            <a:xfrm>
              <a:off x="4193939" y="2815405"/>
              <a:ext cx="1113431" cy="33735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700" b="1" dirty="0" smtClean="0">
                  <a:solidFill>
                    <a:schemeClr val="bg1"/>
                  </a:solidFill>
                </a:rPr>
                <a:t>Engagement</a:t>
              </a:r>
              <a:endParaRPr lang="en-US" sz="700" b="1" dirty="0">
                <a:solidFill>
                  <a:schemeClr val="bg1"/>
                </a:solidFill>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24128"/>
          </a:xfrm>
        </p:spPr>
        <p:txBody>
          <a:bodyPr/>
          <a:lstStyle/>
          <a:p>
            <a:r>
              <a:rPr lang="en-US" dirty="0" smtClean="0"/>
              <a:t>Organizational</a:t>
            </a:r>
            <a:br>
              <a:rPr lang="en-US" dirty="0" smtClean="0"/>
            </a:br>
            <a:r>
              <a:rPr lang="en-US" dirty="0" smtClean="0"/>
              <a:t>Citizenship</a:t>
            </a:r>
            <a:endParaRPr lang="en-US" dirty="0"/>
          </a:p>
        </p:txBody>
      </p:sp>
      <p:sp>
        <p:nvSpPr>
          <p:cNvPr id="3" name="Date Placeholder 2"/>
          <p:cNvSpPr>
            <a:spLocks noGrp="1"/>
          </p:cNvSpPr>
          <p:nvPr>
            <p:ph type="dt" sz="half" idx="2"/>
          </p:nvPr>
        </p:nvSpPr>
        <p:spPr/>
        <p:txBody>
          <a:bodyPr/>
          <a:lstStyle/>
          <a:p>
            <a:fld id="{C530FA84-3014-452E-90EC-655BA1AFD1F8}" type="datetime1">
              <a:rPr lang="en-US" smtClean="0">
                <a:solidFill>
                  <a:prstClr val="white">
                    <a:lumMod val="95000"/>
                  </a:prstClr>
                </a:solidFill>
              </a:rPr>
              <a:pPr/>
              <a:t>3/1/2017</a:t>
            </a:fld>
            <a:endParaRPr lang="en-US" dirty="0">
              <a:solidFill>
                <a:prstClr val="white">
                  <a:lumMod val="95000"/>
                </a:prstClr>
              </a:solidFill>
            </a:endParaRPr>
          </a:p>
        </p:txBody>
      </p:sp>
      <p:sp>
        <p:nvSpPr>
          <p:cNvPr id="4" name="Slide Number Placeholder 3"/>
          <p:cNvSpPr>
            <a:spLocks noGrp="1"/>
          </p:cNvSpPr>
          <p:nvPr>
            <p:ph type="sldNum" sz="quarter" idx="4"/>
          </p:nvPr>
        </p:nvSpPr>
        <p:spPr/>
        <p:txBody>
          <a:bodyPr/>
          <a:lstStyle/>
          <a:p>
            <a:fld id="{9A130CC6-AF16-4E75-B386-B0184CCD31FF}" type="slidenum">
              <a:rPr lang="en-US" smtClean="0">
                <a:solidFill>
                  <a:prstClr val="white">
                    <a:lumMod val="95000"/>
                  </a:prstClr>
                </a:solidFill>
              </a:rPr>
              <a:pPr/>
              <a:t>22</a:t>
            </a:fld>
            <a:endParaRPr lang="en-US" dirty="0">
              <a:solidFill>
                <a:prstClr val="white">
                  <a:lumMod val="95000"/>
                </a:prstClr>
              </a:solidFill>
            </a:endParaRPr>
          </a:p>
        </p:txBody>
      </p:sp>
      <p:sp>
        <p:nvSpPr>
          <p:cNvPr id="5" name="Content Placeholder 4"/>
          <p:cNvSpPr>
            <a:spLocks noGrp="1"/>
          </p:cNvSpPr>
          <p:nvPr>
            <p:ph sz="quarter" idx="13"/>
          </p:nvPr>
        </p:nvSpPr>
        <p:spPr>
          <a:xfrm>
            <a:off x="3989196" y="1190625"/>
            <a:ext cx="4683316" cy="4267200"/>
          </a:xfrm>
        </p:spPr>
        <p:txBody>
          <a:bodyPr/>
          <a:lstStyle/>
          <a:p>
            <a:r>
              <a:rPr lang="en-US" sz="1600" dirty="0" smtClean="0"/>
              <a:t>To what extent do members of different demographic groups view the Coast Guard’s critical work environment areas differently in 2014? Do these results continue the patterns found in the 2002-2012 data?</a:t>
            </a:r>
          </a:p>
        </p:txBody>
      </p:sp>
      <p:grpSp>
        <p:nvGrpSpPr>
          <p:cNvPr id="6" name="Group 13"/>
          <p:cNvGrpSpPr/>
          <p:nvPr/>
        </p:nvGrpSpPr>
        <p:grpSpPr>
          <a:xfrm>
            <a:off x="7804917" y="0"/>
            <a:ext cx="1318913" cy="1185863"/>
            <a:chOff x="2913814" y="1314148"/>
            <a:chExt cx="3640968" cy="3686782"/>
          </a:xfrm>
        </p:grpSpPr>
        <p:sp>
          <p:nvSpPr>
            <p:cNvPr id="15" name="Oval 14"/>
            <p:cNvSpPr/>
            <p:nvPr/>
          </p:nvSpPr>
          <p:spPr>
            <a:xfrm>
              <a:off x="2913814" y="1314148"/>
              <a:ext cx="2435117" cy="2435115"/>
            </a:xfrm>
            <a:prstGeom prst="ellipse">
              <a:avLst/>
            </a:prstGeom>
            <a:gradFill flip="none" rotWithShape="1">
              <a:gsLst>
                <a:gs pos="0">
                  <a:srgbClr val="44575F">
                    <a:shade val="30000"/>
                    <a:satMod val="115000"/>
                  </a:srgbClr>
                </a:gs>
                <a:gs pos="50000">
                  <a:srgbClr val="44575F">
                    <a:shade val="67500"/>
                    <a:satMod val="115000"/>
                  </a:srgbClr>
                </a:gs>
                <a:gs pos="100000">
                  <a:srgbClr val="44575F">
                    <a:shade val="100000"/>
                    <a:satMod val="115000"/>
                  </a:srgbClr>
                </a:gs>
              </a:gsLst>
              <a:lin ang="27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119665" y="1314148"/>
              <a:ext cx="2435117" cy="2435115"/>
            </a:xfrm>
            <a:prstGeom prst="ellipse">
              <a:avLst/>
            </a:prstGeom>
            <a:solidFill>
              <a:srgbClr val="5B8D3A">
                <a:alpha val="69804"/>
              </a:srgb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516739" y="2565815"/>
              <a:ext cx="2435117" cy="2435115"/>
            </a:xfrm>
            <a:prstGeom prst="ellipse">
              <a:avLst/>
            </a:prstGeom>
            <a:gradFill flip="none" rotWithShape="1">
              <a:gsLst>
                <a:gs pos="0">
                  <a:srgbClr val="8FCDE5">
                    <a:shade val="30000"/>
                    <a:satMod val="115000"/>
                    <a:alpha val="60000"/>
                  </a:srgbClr>
                </a:gs>
                <a:gs pos="50000">
                  <a:srgbClr val="8FCDE5">
                    <a:shade val="67500"/>
                    <a:satMod val="115000"/>
                    <a:alpha val="62000"/>
                  </a:srgbClr>
                </a:gs>
                <a:gs pos="100000">
                  <a:srgbClr val="8FCDE5">
                    <a:shade val="100000"/>
                    <a:satMod val="115000"/>
                    <a:alpha val="66000"/>
                  </a:srgbClr>
                </a:gs>
              </a:gsLst>
              <a:lin ang="27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1" name="Picture 3"/>
          <p:cNvPicPr>
            <a:picLocks noChangeAspect="1" noChangeArrowheads="1"/>
          </p:cNvPicPr>
          <p:nvPr/>
        </p:nvPicPr>
        <p:blipFill>
          <a:blip r:embed="rId2" cstate="print"/>
          <a:srcRect/>
          <a:stretch>
            <a:fillRect/>
          </a:stretch>
        </p:blipFill>
        <p:spPr bwMode="auto">
          <a:xfrm>
            <a:off x="188669" y="1040737"/>
            <a:ext cx="3697719" cy="4696872"/>
          </a:xfrm>
          <a:prstGeom prst="rect">
            <a:avLst/>
          </a:prstGeom>
          <a:noFill/>
          <a:ln w="9525">
            <a:noFill/>
            <a:miter lim="800000"/>
            <a:headEnd/>
            <a:tailEnd/>
          </a:ln>
        </p:spPr>
      </p:pic>
      <p:graphicFrame>
        <p:nvGraphicFramePr>
          <p:cNvPr id="13" name="Table 12"/>
          <p:cNvGraphicFramePr>
            <a:graphicFrameLocks noGrp="1"/>
          </p:cNvGraphicFramePr>
          <p:nvPr/>
        </p:nvGraphicFramePr>
        <p:xfrm>
          <a:off x="4165804" y="2477112"/>
          <a:ext cx="4171949" cy="1583609"/>
        </p:xfrm>
        <a:graphic>
          <a:graphicData uri="http://schemas.openxmlformats.org/drawingml/2006/table">
            <a:tbl>
              <a:tblPr/>
              <a:tblGrid>
                <a:gridCol w="2214077"/>
                <a:gridCol w="978936"/>
                <a:gridCol w="978936"/>
              </a:tblGrid>
              <a:tr h="226230">
                <a:tc gridSpan="3">
                  <a:txBody>
                    <a:bodyPr/>
                    <a:lstStyle/>
                    <a:p>
                      <a:pPr algn="l" fontAlgn="b"/>
                      <a:r>
                        <a:rPr lang="en-US" sz="1100" b="1" i="1" u="none" strike="noStrike" dirty="0">
                          <a:solidFill>
                            <a:srgbClr val="000000"/>
                          </a:solidFill>
                          <a:latin typeface="Calibri"/>
                        </a:rPr>
                        <a:t>Table 15. Favorability scores for Critical Areas by Gender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52459">
                <a:tc>
                  <a:txBody>
                    <a:bodyPr/>
                    <a:lstStyle/>
                    <a:p>
                      <a:pPr algn="l" fontAlgn="b"/>
                      <a:r>
                        <a:rPr lang="en-US" sz="1100" b="1" i="0" u="none" strike="noStrike">
                          <a:solidFill>
                            <a:srgbClr val="000000"/>
                          </a:solidFill>
                          <a:latin typeface="Calibri"/>
                        </a:rPr>
                        <a:t>Critical Area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100" b="1" i="0" u="none" strike="noStrike">
                          <a:solidFill>
                            <a:srgbClr val="000000"/>
                          </a:solidFill>
                          <a:latin typeface="Calibri"/>
                        </a:rPr>
                        <a:t>Men</a:t>
                      </a:r>
                      <a:br>
                        <a:rPr lang="en-US" sz="1100" b="1" i="0" u="none" strike="noStrike">
                          <a:solidFill>
                            <a:srgbClr val="000000"/>
                          </a:solidFill>
                          <a:latin typeface="Calibri"/>
                        </a:rPr>
                      </a:br>
                      <a:r>
                        <a:rPr lang="en-US" sz="1100" b="1" i="0" u="none" strike="noStrike">
                          <a:solidFill>
                            <a:srgbClr val="000000"/>
                          </a:solidFill>
                          <a:latin typeface="Calibri"/>
                        </a:rPr>
                        <a:t>(N=19,483)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100" b="1" i="0" u="none" strike="noStrike">
                          <a:solidFill>
                            <a:srgbClr val="000000"/>
                          </a:solidFill>
                          <a:latin typeface="Calibri"/>
                        </a:rPr>
                        <a:t>Women</a:t>
                      </a:r>
                      <a:br>
                        <a:rPr lang="en-US" sz="1100" b="1" i="0" u="none" strike="noStrike">
                          <a:solidFill>
                            <a:srgbClr val="000000"/>
                          </a:solidFill>
                          <a:latin typeface="Calibri"/>
                        </a:rPr>
                      </a:br>
                      <a:r>
                        <a:rPr lang="en-US" sz="1100" b="1" i="0" u="none" strike="noStrike">
                          <a:solidFill>
                            <a:srgbClr val="000000"/>
                          </a:solidFill>
                          <a:latin typeface="Calibri"/>
                        </a:rPr>
                        <a:t>(N=4,326)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26230">
                <a:tc>
                  <a:txBody>
                    <a:bodyPr/>
                    <a:lstStyle/>
                    <a:p>
                      <a:pPr algn="l" fontAlgn="b"/>
                      <a:r>
                        <a:rPr lang="en-US" sz="1100" b="0" i="0" u="none" strike="noStrike">
                          <a:solidFill>
                            <a:srgbClr val="000000"/>
                          </a:solidFill>
                          <a:latin typeface="Calibri"/>
                        </a:rPr>
                        <a:t>Leadership and Quality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230">
                <a:tc>
                  <a:txBody>
                    <a:bodyPr/>
                    <a:lstStyle/>
                    <a:p>
                      <a:pPr algn="l" fontAlgn="b"/>
                      <a:r>
                        <a:rPr lang="en-US" sz="1100" b="0" i="0" u="none" strike="noStrike" dirty="0">
                          <a:solidFill>
                            <a:srgbClr val="000000"/>
                          </a:solidFill>
                          <a:latin typeface="Calibri"/>
                        </a:rPr>
                        <a:t>Training/Career Development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US" sz="1100" b="0" i="0" u="none" strike="noStrike" dirty="0">
                          <a:solidFill>
                            <a:srgbClr val="000000"/>
                          </a:solidFill>
                          <a:latin typeface="Calibri"/>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US" sz="1100" b="0" i="0" u="none" strike="noStrike" dirty="0">
                          <a:solidFill>
                            <a:srgbClr val="000000"/>
                          </a:solidFill>
                          <a:latin typeface="Calibri"/>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226230">
                <a:tc>
                  <a:txBody>
                    <a:bodyPr/>
                    <a:lstStyle/>
                    <a:p>
                      <a:pPr algn="l" fontAlgn="b"/>
                      <a:r>
                        <a:rPr lang="en-US" sz="1100" b="0" i="0" u="none" strike="noStrike" dirty="0">
                          <a:solidFill>
                            <a:srgbClr val="000000"/>
                          </a:solidFill>
                          <a:latin typeface="Calibri"/>
                        </a:rPr>
                        <a:t>Innovation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230">
                <a:tc>
                  <a:txBody>
                    <a:bodyPr/>
                    <a:lstStyle/>
                    <a:p>
                      <a:pPr algn="l" fontAlgn="b"/>
                      <a:r>
                        <a:rPr lang="en-US" sz="1100" b="0" i="0" u="none" strike="noStrike">
                          <a:solidFill>
                            <a:srgbClr val="000000"/>
                          </a:solidFill>
                          <a:latin typeface="Calibri"/>
                        </a:rPr>
                        <a:t>Customer Orientation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4" name="Table 13"/>
          <p:cNvGraphicFramePr>
            <a:graphicFrameLocks noGrp="1"/>
          </p:cNvGraphicFramePr>
          <p:nvPr/>
        </p:nvGraphicFramePr>
        <p:xfrm>
          <a:off x="3988210" y="4213737"/>
          <a:ext cx="4648199" cy="1714500"/>
        </p:xfrm>
        <a:graphic>
          <a:graphicData uri="http://schemas.openxmlformats.org/drawingml/2006/table">
            <a:tbl>
              <a:tblPr/>
              <a:tblGrid>
                <a:gridCol w="2308203"/>
                <a:gridCol w="1169998"/>
                <a:gridCol w="1169998"/>
              </a:tblGrid>
              <a:tr h="190500">
                <a:tc gridSpan="3">
                  <a:txBody>
                    <a:bodyPr/>
                    <a:lstStyle/>
                    <a:p>
                      <a:pPr algn="l" fontAlgn="b"/>
                      <a:r>
                        <a:rPr lang="en-US" sz="1100" b="1" i="1" u="none" strike="noStrike">
                          <a:solidFill>
                            <a:srgbClr val="000000"/>
                          </a:solidFill>
                          <a:latin typeface="Calibri"/>
                        </a:rPr>
                        <a:t>Table 17. Favorability Scores for Critical Areas by Summarized Race/Ethnicity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81000">
                <a:tc>
                  <a:txBody>
                    <a:bodyPr/>
                    <a:lstStyle/>
                    <a:p>
                      <a:pPr algn="l" fontAlgn="b"/>
                      <a:r>
                        <a:rPr lang="en-US" sz="1100" b="1" i="0" u="none" strike="noStrike">
                          <a:solidFill>
                            <a:srgbClr val="000000"/>
                          </a:solidFill>
                          <a:latin typeface="Calibri"/>
                        </a:rPr>
                        <a:t>Critical Area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100" b="1" i="0" u="none" strike="noStrike">
                          <a:solidFill>
                            <a:srgbClr val="000000"/>
                          </a:solidFill>
                          <a:latin typeface="Calibri"/>
                        </a:rPr>
                        <a:t>White</a:t>
                      </a:r>
                      <a:br>
                        <a:rPr lang="en-US" sz="1100" b="1" i="0" u="none" strike="noStrike">
                          <a:solidFill>
                            <a:srgbClr val="000000"/>
                          </a:solidFill>
                          <a:latin typeface="Calibri"/>
                        </a:rPr>
                      </a:br>
                      <a:r>
                        <a:rPr lang="en-US" sz="1100" b="1" i="0" u="none" strike="noStrike">
                          <a:solidFill>
                            <a:srgbClr val="000000"/>
                          </a:solidFill>
                          <a:latin typeface="Calibri"/>
                        </a:rPr>
                        <a:t>(N=17,279)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100" b="1" i="0" u="none" strike="noStrike">
                          <a:solidFill>
                            <a:srgbClr val="000000"/>
                          </a:solidFill>
                          <a:latin typeface="Calibri"/>
                        </a:rPr>
                        <a:t>Non-Whites</a:t>
                      </a:r>
                      <a:br>
                        <a:rPr lang="en-US" sz="1100" b="1" i="0" u="none" strike="noStrike">
                          <a:solidFill>
                            <a:srgbClr val="000000"/>
                          </a:solidFill>
                          <a:latin typeface="Calibri"/>
                        </a:rPr>
                      </a:br>
                      <a:r>
                        <a:rPr lang="en-US" sz="1100" b="1" i="0" u="none" strike="noStrike">
                          <a:solidFill>
                            <a:srgbClr val="000000"/>
                          </a:solidFill>
                          <a:latin typeface="Calibri"/>
                        </a:rPr>
                        <a:t>(N=6,076)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0500">
                <a:tc>
                  <a:txBody>
                    <a:bodyPr/>
                    <a:lstStyle/>
                    <a:p>
                      <a:pPr algn="l" fontAlgn="b"/>
                      <a:r>
                        <a:rPr lang="en-US" sz="1100" b="0" i="0" u="none" strike="noStrike" dirty="0">
                          <a:solidFill>
                            <a:srgbClr val="000000"/>
                          </a:solidFill>
                          <a:latin typeface="Calibri"/>
                        </a:rPr>
                        <a:t>Leadership and Quality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latin typeface="Calibri"/>
                        </a:rPr>
                        <a:t>Training/Career Development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latin typeface="Calibri"/>
                        </a:rPr>
                        <a:t>Innovation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latin typeface="Calibri"/>
                        </a:rPr>
                        <a:t>Customer Orientation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latin typeface="Calibri"/>
                        </a:rPr>
                        <a:t>Fairness and Treatment of Others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latin typeface="Calibri"/>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latin typeface="Calibri"/>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90500">
                <a:tc>
                  <a:txBody>
                    <a:bodyPr/>
                    <a:lstStyle/>
                    <a:p>
                      <a:pPr algn="l" fontAlgn="b"/>
                      <a:r>
                        <a:rPr lang="en-US" sz="1100" b="0" i="0" u="none" strike="noStrike" dirty="0">
                          <a:solidFill>
                            <a:srgbClr val="000000"/>
                          </a:solidFill>
                          <a:latin typeface="Calibri"/>
                        </a:rPr>
                        <a:t>Communication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24128"/>
          </a:xfrm>
        </p:spPr>
        <p:txBody>
          <a:bodyPr/>
          <a:lstStyle/>
          <a:p>
            <a:r>
              <a:rPr lang="en-US" dirty="0" smtClean="0"/>
              <a:t>Organizational</a:t>
            </a:r>
            <a:br>
              <a:rPr lang="en-US" dirty="0" smtClean="0"/>
            </a:br>
            <a:r>
              <a:rPr lang="en-US" dirty="0" smtClean="0"/>
              <a:t>Citizenship</a:t>
            </a:r>
            <a:endParaRPr lang="en-US" dirty="0"/>
          </a:p>
        </p:txBody>
      </p:sp>
      <p:sp>
        <p:nvSpPr>
          <p:cNvPr id="3" name="Date Placeholder 2"/>
          <p:cNvSpPr>
            <a:spLocks noGrp="1"/>
          </p:cNvSpPr>
          <p:nvPr>
            <p:ph type="dt" sz="half" idx="2"/>
          </p:nvPr>
        </p:nvSpPr>
        <p:spPr/>
        <p:txBody>
          <a:bodyPr/>
          <a:lstStyle/>
          <a:p>
            <a:fld id="{C530FA84-3014-452E-90EC-655BA1AFD1F8}" type="datetime1">
              <a:rPr lang="en-US" smtClean="0">
                <a:solidFill>
                  <a:prstClr val="white">
                    <a:lumMod val="95000"/>
                  </a:prstClr>
                </a:solidFill>
              </a:rPr>
              <a:pPr/>
              <a:t>3/1/2017</a:t>
            </a:fld>
            <a:endParaRPr lang="en-US" dirty="0">
              <a:solidFill>
                <a:prstClr val="white">
                  <a:lumMod val="95000"/>
                </a:prstClr>
              </a:solidFill>
            </a:endParaRPr>
          </a:p>
        </p:txBody>
      </p:sp>
      <p:sp>
        <p:nvSpPr>
          <p:cNvPr id="4" name="Slide Number Placeholder 3"/>
          <p:cNvSpPr>
            <a:spLocks noGrp="1"/>
          </p:cNvSpPr>
          <p:nvPr>
            <p:ph type="sldNum" sz="quarter" idx="4"/>
          </p:nvPr>
        </p:nvSpPr>
        <p:spPr/>
        <p:txBody>
          <a:bodyPr/>
          <a:lstStyle/>
          <a:p>
            <a:fld id="{9A130CC6-AF16-4E75-B386-B0184CCD31FF}" type="slidenum">
              <a:rPr lang="en-US" smtClean="0">
                <a:solidFill>
                  <a:prstClr val="white">
                    <a:lumMod val="95000"/>
                  </a:prstClr>
                </a:solidFill>
              </a:rPr>
              <a:pPr/>
              <a:t>23</a:t>
            </a:fld>
            <a:endParaRPr lang="en-US" dirty="0">
              <a:solidFill>
                <a:prstClr val="white">
                  <a:lumMod val="95000"/>
                </a:prstClr>
              </a:solidFill>
            </a:endParaRPr>
          </a:p>
        </p:txBody>
      </p:sp>
      <p:sp>
        <p:nvSpPr>
          <p:cNvPr id="5" name="Content Placeholder 4"/>
          <p:cNvSpPr>
            <a:spLocks noGrp="1"/>
          </p:cNvSpPr>
          <p:nvPr>
            <p:ph sz="quarter" idx="13"/>
          </p:nvPr>
        </p:nvSpPr>
        <p:spPr>
          <a:xfrm>
            <a:off x="3989196" y="1190625"/>
            <a:ext cx="4683316" cy="4267200"/>
          </a:xfrm>
        </p:spPr>
        <p:txBody>
          <a:bodyPr/>
          <a:lstStyle/>
          <a:p>
            <a:r>
              <a:rPr lang="en-US" sz="1600" dirty="0" smtClean="0"/>
              <a:t>How does gender influence the work environment perceptions of those Coast Guard members who said they were considering leaving the Coast Guard versus those who are not considering leaving the Coast Guard? To what extent does active duty service length and military rank interact with gender and intent to leave the Coast Guard to influence work environment perceptions?</a:t>
            </a:r>
          </a:p>
        </p:txBody>
      </p:sp>
      <p:grpSp>
        <p:nvGrpSpPr>
          <p:cNvPr id="6" name="Group 13"/>
          <p:cNvGrpSpPr/>
          <p:nvPr/>
        </p:nvGrpSpPr>
        <p:grpSpPr>
          <a:xfrm>
            <a:off x="7804917" y="0"/>
            <a:ext cx="1318913" cy="1185863"/>
            <a:chOff x="2913814" y="1314148"/>
            <a:chExt cx="3640968" cy="3686782"/>
          </a:xfrm>
        </p:grpSpPr>
        <p:sp>
          <p:nvSpPr>
            <p:cNvPr id="15" name="Oval 14"/>
            <p:cNvSpPr/>
            <p:nvPr/>
          </p:nvSpPr>
          <p:spPr>
            <a:xfrm>
              <a:off x="2913814" y="1314148"/>
              <a:ext cx="2435117" cy="2435115"/>
            </a:xfrm>
            <a:prstGeom prst="ellipse">
              <a:avLst/>
            </a:prstGeom>
            <a:gradFill flip="none" rotWithShape="1">
              <a:gsLst>
                <a:gs pos="0">
                  <a:srgbClr val="44575F">
                    <a:shade val="30000"/>
                    <a:satMod val="115000"/>
                  </a:srgbClr>
                </a:gs>
                <a:gs pos="50000">
                  <a:srgbClr val="44575F">
                    <a:shade val="67500"/>
                    <a:satMod val="115000"/>
                  </a:srgbClr>
                </a:gs>
                <a:gs pos="100000">
                  <a:srgbClr val="44575F">
                    <a:shade val="100000"/>
                    <a:satMod val="115000"/>
                  </a:srgbClr>
                </a:gs>
              </a:gsLst>
              <a:lin ang="27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119665" y="1314148"/>
              <a:ext cx="2435117" cy="2435115"/>
            </a:xfrm>
            <a:prstGeom prst="ellipse">
              <a:avLst/>
            </a:prstGeom>
            <a:solidFill>
              <a:srgbClr val="5B8D3A">
                <a:alpha val="69804"/>
              </a:srgb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516739" y="2565815"/>
              <a:ext cx="2435117" cy="2435115"/>
            </a:xfrm>
            <a:prstGeom prst="ellipse">
              <a:avLst/>
            </a:prstGeom>
            <a:gradFill flip="none" rotWithShape="1">
              <a:gsLst>
                <a:gs pos="0">
                  <a:srgbClr val="8FCDE5">
                    <a:shade val="30000"/>
                    <a:satMod val="115000"/>
                    <a:alpha val="60000"/>
                  </a:srgbClr>
                </a:gs>
                <a:gs pos="50000">
                  <a:srgbClr val="8FCDE5">
                    <a:shade val="67500"/>
                    <a:satMod val="115000"/>
                    <a:alpha val="62000"/>
                  </a:srgbClr>
                </a:gs>
                <a:gs pos="100000">
                  <a:srgbClr val="8FCDE5">
                    <a:shade val="100000"/>
                    <a:satMod val="115000"/>
                    <a:alpha val="66000"/>
                  </a:srgbClr>
                </a:gs>
              </a:gsLst>
              <a:lin ang="27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1" name="Picture 3"/>
          <p:cNvPicPr>
            <a:picLocks noChangeAspect="1" noChangeArrowheads="1"/>
          </p:cNvPicPr>
          <p:nvPr/>
        </p:nvPicPr>
        <p:blipFill>
          <a:blip r:embed="rId2" cstate="print"/>
          <a:srcRect/>
          <a:stretch>
            <a:fillRect/>
          </a:stretch>
        </p:blipFill>
        <p:spPr bwMode="auto">
          <a:xfrm>
            <a:off x="188669" y="1040737"/>
            <a:ext cx="3697719" cy="4696872"/>
          </a:xfrm>
          <a:prstGeom prst="rect">
            <a:avLst/>
          </a:prstGeom>
          <a:noFill/>
          <a:ln w="9525">
            <a:noFill/>
            <a:miter lim="800000"/>
            <a:headEnd/>
            <a:tailEnd/>
          </a:ln>
        </p:spPr>
      </p:pic>
      <p:graphicFrame>
        <p:nvGraphicFramePr>
          <p:cNvPr id="12" name="Table 11"/>
          <p:cNvGraphicFramePr>
            <a:graphicFrameLocks noGrp="1"/>
          </p:cNvGraphicFramePr>
          <p:nvPr/>
        </p:nvGraphicFramePr>
        <p:xfrm>
          <a:off x="3892139" y="3633019"/>
          <a:ext cx="5074880" cy="2620296"/>
        </p:xfrm>
        <a:graphic>
          <a:graphicData uri="http://schemas.openxmlformats.org/drawingml/2006/table">
            <a:tbl>
              <a:tblPr/>
              <a:tblGrid>
                <a:gridCol w="1246492"/>
                <a:gridCol w="476437"/>
                <a:gridCol w="476437"/>
                <a:gridCol w="476437"/>
                <a:gridCol w="476437"/>
                <a:gridCol w="476437"/>
                <a:gridCol w="476437"/>
                <a:gridCol w="476437"/>
                <a:gridCol w="493329"/>
              </a:tblGrid>
              <a:tr h="436716">
                <a:tc gridSpan="9">
                  <a:txBody>
                    <a:bodyPr/>
                    <a:lstStyle/>
                    <a:p>
                      <a:pPr algn="l" fontAlgn="b"/>
                      <a:r>
                        <a:rPr lang="en-US" sz="1100" b="1" i="1" u="none" strike="noStrike" dirty="0">
                          <a:solidFill>
                            <a:srgbClr val="000000"/>
                          </a:solidFill>
                          <a:latin typeface="Calibri"/>
                        </a:rPr>
                        <a:t>Table 28. Perceptions of the Coast Guard by Gender, </a:t>
                      </a:r>
                      <a:r>
                        <a:rPr lang="en-US" sz="1100" b="1" i="1" u="none" strike="noStrike" dirty="0" err="1">
                          <a:solidFill>
                            <a:srgbClr val="000000"/>
                          </a:solidFill>
                          <a:latin typeface="Calibri"/>
                        </a:rPr>
                        <a:t>Stayers</a:t>
                      </a:r>
                      <a:r>
                        <a:rPr lang="en-US" sz="1100" b="1" i="1" u="none" strike="noStrike" dirty="0">
                          <a:solidFill>
                            <a:srgbClr val="000000"/>
                          </a:solidFill>
                          <a:latin typeface="Calibri"/>
                        </a:rPr>
                        <a:t> vs. Leavers, and Enlisted vs. Officers for Members Whose Active Duty Service Length is 2-3 Years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8358">
                <a:tc gridSpan="9">
                  <a:txBody>
                    <a:bodyPr/>
                    <a:lstStyle/>
                    <a:p>
                      <a:pPr algn="l" fontAlgn="b"/>
                      <a:r>
                        <a:rPr lang="en-US" sz="1100" b="1" i="1" u="none" strike="noStrike">
                          <a:solidFill>
                            <a:srgbClr val="000000"/>
                          </a:solidFill>
                          <a:latin typeface="Calibri"/>
                        </a:rPr>
                        <a:t>Tenure 2-3 years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8358">
                <a:tc rowSpan="3">
                  <a:txBody>
                    <a:bodyPr/>
                    <a:lstStyle/>
                    <a:p>
                      <a:pPr algn="ctr" fontAlgn="ctr"/>
                      <a:r>
                        <a:rPr lang="en-US" sz="1100" b="1" i="0" u="none" strike="noStrike">
                          <a:solidFill>
                            <a:srgbClr val="000000"/>
                          </a:solidFill>
                          <a:latin typeface="Calibri"/>
                        </a:rPr>
                        <a:t>Critical Area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100" b="1" i="0" u="none" strike="noStrike">
                          <a:solidFill>
                            <a:srgbClr val="000000"/>
                          </a:solidFill>
                          <a:latin typeface="Calibri"/>
                        </a:rPr>
                        <a:t>Enlisted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b="1" i="0" u="none" strike="noStrike">
                          <a:solidFill>
                            <a:srgbClr val="000000"/>
                          </a:solidFill>
                          <a:latin typeface="Calibri"/>
                        </a:rPr>
                        <a:t>Officers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18358">
                <a:tc vMerge="1">
                  <a:txBody>
                    <a:bodyPr/>
                    <a:lstStyle/>
                    <a:p>
                      <a:endParaRPr lang="en-US"/>
                    </a:p>
                  </a:txBody>
                  <a:tcPr/>
                </a:tc>
                <a:tc gridSpan="2">
                  <a:txBody>
                    <a:bodyPr/>
                    <a:lstStyle/>
                    <a:p>
                      <a:pPr algn="ctr" fontAlgn="b"/>
                      <a:r>
                        <a:rPr lang="en-US" sz="1100" b="1" i="0" u="none" strike="noStrike">
                          <a:solidFill>
                            <a:srgbClr val="000000"/>
                          </a:solidFill>
                          <a:latin typeface="Calibri"/>
                        </a:rPr>
                        <a:t>Males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b"/>
                      <a:r>
                        <a:rPr lang="en-US" sz="1100" b="1" i="0" u="none" strike="noStrike">
                          <a:solidFill>
                            <a:srgbClr val="000000"/>
                          </a:solidFill>
                          <a:latin typeface="Calibri"/>
                        </a:rPr>
                        <a:t>Females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b"/>
                      <a:r>
                        <a:rPr lang="en-US" sz="1100" b="1" i="0" u="none" strike="noStrike">
                          <a:solidFill>
                            <a:srgbClr val="000000"/>
                          </a:solidFill>
                          <a:latin typeface="Calibri"/>
                        </a:rPr>
                        <a:t>Males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b"/>
                      <a:r>
                        <a:rPr lang="en-US" sz="1100" b="1" i="0" u="none" strike="noStrike">
                          <a:solidFill>
                            <a:srgbClr val="000000"/>
                          </a:solidFill>
                          <a:latin typeface="Calibri"/>
                        </a:rPr>
                        <a:t>Females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r>
              <a:tr h="436716">
                <a:tc vMerge="1">
                  <a:txBody>
                    <a:bodyPr/>
                    <a:lstStyle/>
                    <a:p>
                      <a:endParaRPr lang="en-US"/>
                    </a:p>
                  </a:txBody>
                  <a:tcPr/>
                </a:tc>
                <a:tc>
                  <a:txBody>
                    <a:bodyPr/>
                    <a:lstStyle/>
                    <a:p>
                      <a:pPr algn="ctr" fontAlgn="b"/>
                      <a:r>
                        <a:rPr lang="en-US" sz="1100" b="1" i="0" u="none" strike="noStrike">
                          <a:solidFill>
                            <a:srgbClr val="000000"/>
                          </a:solidFill>
                          <a:latin typeface="Calibri"/>
                        </a:rPr>
                        <a:t>Leavers</a:t>
                      </a:r>
                      <a:br>
                        <a:rPr lang="en-US" sz="1100" b="1" i="0" u="none" strike="noStrike">
                          <a:solidFill>
                            <a:srgbClr val="000000"/>
                          </a:solidFill>
                          <a:latin typeface="Calibri"/>
                        </a:rPr>
                      </a:br>
                      <a:r>
                        <a:rPr lang="en-US" sz="1100" b="1" i="0" u="none" strike="noStrike">
                          <a:solidFill>
                            <a:srgbClr val="000000"/>
                          </a:solidFill>
                          <a:latin typeface="Calibri"/>
                        </a:rPr>
                        <a:t>N=658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1" i="0" u="none" strike="noStrike">
                          <a:solidFill>
                            <a:srgbClr val="000000"/>
                          </a:solidFill>
                          <a:latin typeface="Calibri"/>
                        </a:rPr>
                        <a:t>Stayers</a:t>
                      </a:r>
                      <a:br>
                        <a:rPr lang="en-US" sz="1100" b="1" i="0" u="none" strike="noStrike">
                          <a:solidFill>
                            <a:srgbClr val="000000"/>
                          </a:solidFill>
                          <a:latin typeface="Calibri"/>
                        </a:rPr>
                      </a:br>
                      <a:r>
                        <a:rPr lang="en-US" sz="1100" b="1" i="0" u="none" strike="noStrike">
                          <a:solidFill>
                            <a:srgbClr val="000000"/>
                          </a:solidFill>
                          <a:latin typeface="Calibri"/>
                        </a:rPr>
                        <a:t>N=492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1" i="0" u="none" strike="noStrike">
                          <a:solidFill>
                            <a:srgbClr val="000000"/>
                          </a:solidFill>
                          <a:latin typeface="Calibri"/>
                        </a:rPr>
                        <a:t>Leavers</a:t>
                      </a:r>
                      <a:br>
                        <a:rPr lang="en-US" sz="1100" b="1" i="0" u="none" strike="noStrike">
                          <a:solidFill>
                            <a:srgbClr val="000000"/>
                          </a:solidFill>
                          <a:latin typeface="Calibri"/>
                        </a:rPr>
                      </a:br>
                      <a:r>
                        <a:rPr lang="en-US" sz="1100" b="1" i="0" u="none" strike="noStrike">
                          <a:solidFill>
                            <a:srgbClr val="000000"/>
                          </a:solidFill>
                          <a:latin typeface="Calibri"/>
                        </a:rPr>
                        <a:t>N=262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1" i="0" u="none" strike="noStrike">
                          <a:solidFill>
                            <a:srgbClr val="000000"/>
                          </a:solidFill>
                          <a:latin typeface="Calibri"/>
                        </a:rPr>
                        <a:t>Stayers</a:t>
                      </a:r>
                      <a:br>
                        <a:rPr lang="en-US" sz="1100" b="1" i="0" u="none" strike="noStrike">
                          <a:solidFill>
                            <a:srgbClr val="000000"/>
                          </a:solidFill>
                          <a:latin typeface="Calibri"/>
                        </a:rPr>
                      </a:br>
                      <a:r>
                        <a:rPr lang="en-US" sz="1100" b="1" i="0" u="none" strike="noStrike">
                          <a:solidFill>
                            <a:srgbClr val="000000"/>
                          </a:solidFill>
                          <a:latin typeface="Calibri"/>
                        </a:rPr>
                        <a:t>N=165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1" i="0" u="none" strike="noStrike">
                          <a:solidFill>
                            <a:srgbClr val="000000"/>
                          </a:solidFill>
                          <a:latin typeface="Calibri"/>
                        </a:rPr>
                        <a:t>Leavers</a:t>
                      </a:r>
                      <a:br>
                        <a:rPr lang="en-US" sz="1100" b="1" i="0" u="none" strike="noStrike">
                          <a:solidFill>
                            <a:srgbClr val="000000"/>
                          </a:solidFill>
                          <a:latin typeface="Calibri"/>
                        </a:rPr>
                      </a:br>
                      <a:r>
                        <a:rPr lang="en-US" sz="1100" b="1" i="0" u="none" strike="noStrike">
                          <a:solidFill>
                            <a:srgbClr val="000000"/>
                          </a:solidFill>
                          <a:latin typeface="Calibri"/>
                        </a:rPr>
                        <a:t>N=60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1" i="0" u="none" strike="noStrike">
                          <a:solidFill>
                            <a:srgbClr val="000000"/>
                          </a:solidFill>
                          <a:latin typeface="Calibri"/>
                        </a:rPr>
                        <a:t>Stayers</a:t>
                      </a:r>
                      <a:br>
                        <a:rPr lang="en-US" sz="1100" b="1" i="0" u="none" strike="noStrike">
                          <a:solidFill>
                            <a:srgbClr val="000000"/>
                          </a:solidFill>
                          <a:latin typeface="Calibri"/>
                        </a:rPr>
                      </a:br>
                      <a:r>
                        <a:rPr lang="en-US" sz="1100" b="1" i="0" u="none" strike="noStrike">
                          <a:solidFill>
                            <a:srgbClr val="000000"/>
                          </a:solidFill>
                          <a:latin typeface="Calibri"/>
                        </a:rPr>
                        <a:t>N=75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1" i="0" u="none" strike="noStrike">
                          <a:solidFill>
                            <a:srgbClr val="000000"/>
                          </a:solidFill>
                          <a:latin typeface="Calibri"/>
                        </a:rPr>
                        <a:t>Leavers</a:t>
                      </a:r>
                      <a:br>
                        <a:rPr lang="en-US" sz="1100" b="1" i="0" u="none" strike="noStrike">
                          <a:solidFill>
                            <a:srgbClr val="000000"/>
                          </a:solidFill>
                          <a:latin typeface="Calibri"/>
                        </a:rPr>
                      </a:br>
                      <a:r>
                        <a:rPr lang="en-US" sz="1100" b="1" i="0" u="none" strike="noStrike">
                          <a:solidFill>
                            <a:srgbClr val="000000"/>
                          </a:solidFill>
                          <a:latin typeface="Calibri"/>
                        </a:rPr>
                        <a:t>N-57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1" i="0" u="none" strike="noStrike">
                          <a:solidFill>
                            <a:srgbClr val="000000"/>
                          </a:solidFill>
                          <a:latin typeface="Calibri"/>
                        </a:rPr>
                        <a:t>Stayers</a:t>
                      </a:r>
                      <a:br>
                        <a:rPr lang="en-US" sz="1100" b="1" i="0" u="none" strike="noStrike">
                          <a:solidFill>
                            <a:srgbClr val="000000"/>
                          </a:solidFill>
                          <a:latin typeface="Calibri"/>
                        </a:rPr>
                      </a:br>
                      <a:r>
                        <a:rPr lang="en-US" sz="1100" b="1" i="0" u="none" strike="noStrike">
                          <a:solidFill>
                            <a:srgbClr val="000000"/>
                          </a:solidFill>
                          <a:latin typeface="Calibri"/>
                        </a:rPr>
                        <a:t>N=58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18358">
                <a:tc>
                  <a:txBody>
                    <a:bodyPr/>
                    <a:lstStyle/>
                    <a:p>
                      <a:pPr algn="l" fontAlgn="b"/>
                      <a:r>
                        <a:rPr lang="en-US" sz="1100" b="0" i="0" u="none" strike="noStrike">
                          <a:solidFill>
                            <a:srgbClr val="000000"/>
                          </a:solidFill>
                          <a:latin typeface="Calibri"/>
                        </a:rPr>
                        <a:t>Leadership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70.6%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83.0%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68.0%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85.7%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70.8%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67.0%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91.0%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18358">
                <a:tc>
                  <a:txBody>
                    <a:bodyPr/>
                    <a:lstStyle/>
                    <a:p>
                      <a:pPr algn="l" fontAlgn="b"/>
                      <a:r>
                        <a:rPr lang="en-US" sz="1100" b="0" i="0" u="none" strike="noStrike">
                          <a:solidFill>
                            <a:srgbClr val="000000"/>
                          </a:solidFill>
                          <a:latin typeface="Calibri"/>
                        </a:rPr>
                        <a:t>Training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65.6%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75.6%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60.7%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78.1%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59.2%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87.1%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69.3%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78.3%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18358">
                <a:tc>
                  <a:txBody>
                    <a:bodyPr/>
                    <a:lstStyle/>
                    <a:p>
                      <a:pPr algn="l" fontAlgn="b"/>
                      <a:r>
                        <a:rPr lang="en-US" sz="1100" b="0" i="0" u="none" strike="noStrike">
                          <a:solidFill>
                            <a:srgbClr val="000000"/>
                          </a:solidFill>
                          <a:latin typeface="Calibri"/>
                        </a:rPr>
                        <a:t>Innovation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41.5%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53.5%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33.5%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57.1%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38.1%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64.8%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37.0%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18358">
                <a:tc>
                  <a:txBody>
                    <a:bodyPr/>
                    <a:lstStyle/>
                    <a:p>
                      <a:pPr algn="l" fontAlgn="b"/>
                      <a:r>
                        <a:rPr lang="en-US" sz="1100" b="0" i="0" u="none" strike="noStrike">
                          <a:solidFill>
                            <a:srgbClr val="000000"/>
                          </a:solidFill>
                          <a:latin typeface="Calibri"/>
                        </a:rPr>
                        <a:t>Customer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55.1%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66.2%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53.2%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latin typeface="Calibri"/>
                        </a:rPr>
                        <a:t>87.0</a:t>
                      </a:r>
                      <a:r>
                        <a:rPr lang="en-US" sz="1100" b="0"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54.9%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81.3%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65.2%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78.2%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18358">
                <a:tc>
                  <a:txBody>
                    <a:bodyPr/>
                    <a:lstStyle/>
                    <a:p>
                      <a:pPr algn="l" fontAlgn="b"/>
                      <a:r>
                        <a:rPr lang="en-US" sz="1100" b="0" i="0" u="none" strike="noStrike">
                          <a:solidFill>
                            <a:srgbClr val="000000"/>
                          </a:solidFill>
                          <a:latin typeface="Calibri"/>
                        </a:rPr>
                        <a:t>Fairness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54.1%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65.3%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42.2%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64.8%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60.1%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87.8%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61.1%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83.1%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24128"/>
          </a:xfrm>
        </p:spPr>
        <p:txBody>
          <a:bodyPr/>
          <a:lstStyle/>
          <a:p>
            <a:r>
              <a:rPr lang="en-US" dirty="0" smtClean="0"/>
              <a:t>Motivation</a:t>
            </a:r>
            <a:endParaRPr lang="en-US" dirty="0"/>
          </a:p>
        </p:txBody>
      </p:sp>
      <p:sp>
        <p:nvSpPr>
          <p:cNvPr id="3" name="Date Placeholder 2"/>
          <p:cNvSpPr>
            <a:spLocks noGrp="1"/>
          </p:cNvSpPr>
          <p:nvPr>
            <p:ph type="dt" sz="half" idx="2"/>
          </p:nvPr>
        </p:nvSpPr>
        <p:spPr/>
        <p:txBody>
          <a:bodyPr/>
          <a:lstStyle/>
          <a:p>
            <a:fld id="{C530FA84-3014-452E-90EC-655BA1AFD1F8}" type="datetime1">
              <a:rPr lang="en-US" smtClean="0">
                <a:solidFill>
                  <a:prstClr val="white">
                    <a:lumMod val="95000"/>
                  </a:prstClr>
                </a:solidFill>
              </a:rPr>
              <a:pPr/>
              <a:t>3/1/2017</a:t>
            </a:fld>
            <a:endParaRPr lang="en-US" dirty="0">
              <a:solidFill>
                <a:prstClr val="white">
                  <a:lumMod val="95000"/>
                </a:prstClr>
              </a:solidFill>
            </a:endParaRPr>
          </a:p>
        </p:txBody>
      </p:sp>
      <p:sp>
        <p:nvSpPr>
          <p:cNvPr id="4" name="Slide Number Placeholder 3"/>
          <p:cNvSpPr>
            <a:spLocks noGrp="1"/>
          </p:cNvSpPr>
          <p:nvPr>
            <p:ph type="sldNum" sz="quarter" idx="4"/>
          </p:nvPr>
        </p:nvSpPr>
        <p:spPr/>
        <p:txBody>
          <a:bodyPr/>
          <a:lstStyle/>
          <a:p>
            <a:fld id="{9A130CC6-AF16-4E75-B386-B0184CCD31FF}" type="slidenum">
              <a:rPr lang="en-US" smtClean="0">
                <a:solidFill>
                  <a:prstClr val="white">
                    <a:lumMod val="95000"/>
                  </a:prstClr>
                </a:solidFill>
              </a:rPr>
              <a:pPr/>
              <a:t>24</a:t>
            </a:fld>
            <a:endParaRPr lang="en-US" dirty="0">
              <a:solidFill>
                <a:prstClr val="white">
                  <a:lumMod val="95000"/>
                </a:prstClr>
              </a:solidFill>
            </a:endParaRPr>
          </a:p>
        </p:txBody>
      </p:sp>
      <p:sp>
        <p:nvSpPr>
          <p:cNvPr id="5" name="Content Placeholder 4"/>
          <p:cNvSpPr>
            <a:spLocks noGrp="1"/>
          </p:cNvSpPr>
          <p:nvPr>
            <p:ph sz="quarter" idx="13"/>
          </p:nvPr>
        </p:nvSpPr>
        <p:spPr>
          <a:xfrm>
            <a:off x="595312" y="1190625"/>
            <a:ext cx="8077200" cy="4267200"/>
          </a:xfrm>
        </p:spPr>
        <p:txBody>
          <a:bodyPr/>
          <a:lstStyle/>
          <a:p>
            <a:r>
              <a:rPr lang="en-US" sz="2000" dirty="0" smtClean="0"/>
              <a:t>Skill Variety</a:t>
            </a:r>
          </a:p>
          <a:p>
            <a:pPr lvl="1">
              <a:buFont typeface="Arial" pitchFamily="34" charset="0"/>
              <a:buChar char="•"/>
            </a:pPr>
            <a:r>
              <a:rPr lang="en-US" sz="2000" dirty="0" smtClean="0"/>
              <a:t>“I receive training and guidance to develop the knowledge and skills necessary to perform other jobs or to pursue new careers.”</a:t>
            </a:r>
          </a:p>
          <a:p>
            <a:r>
              <a:rPr lang="en-US" sz="2000" dirty="0" smtClean="0"/>
              <a:t>Skill Mastery</a:t>
            </a:r>
          </a:p>
          <a:p>
            <a:pPr lvl="1">
              <a:buFont typeface="Arial" pitchFamily="34" charset="0"/>
              <a:buChar char="•"/>
            </a:pPr>
            <a:r>
              <a:rPr lang="en-US" sz="2000" dirty="0" smtClean="0"/>
              <a:t> “I receive the training I need to perform my job.”</a:t>
            </a:r>
          </a:p>
          <a:p>
            <a:r>
              <a:rPr lang="en-US" sz="2000" dirty="0" smtClean="0"/>
              <a:t>Autonomy</a:t>
            </a:r>
          </a:p>
          <a:p>
            <a:pPr lvl="1">
              <a:buFont typeface="Arial" pitchFamily="34" charset="0"/>
              <a:buChar char="•"/>
            </a:pPr>
            <a:r>
              <a:rPr lang="en-US" sz="2000" dirty="0" smtClean="0"/>
              <a:t>“I have a feeling of personal empowerment and ownership of work processes.”</a:t>
            </a:r>
          </a:p>
          <a:p>
            <a:endParaRPr lang="en-US" dirty="0" smtClean="0"/>
          </a:p>
          <a:p>
            <a:endParaRPr lang="en-US" dirty="0" smtClean="0"/>
          </a:p>
        </p:txBody>
      </p:sp>
      <p:grpSp>
        <p:nvGrpSpPr>
          <p:cNvPr id="6" name="Group 13"/>
          <p:cNvGrpSpPr/>
          <p:nvPr/>
        </p:nvGrpSpPr>
        <p:grpSpPr>
          <a:xfrm>
            <a:off x="7804917" y="0"/>
            <a:ext cx="1318913" cy="1185863"/>
            <a:chOff x="2913814" y="1314148"/>
            <a:chExt cx="3640968" cy="3686782"/>
          </a:xfrm>
        </p:grpSpPr>
        <p:sp>
          <p:nvSpPr>
            <p:cNvPr id="15" name="Oval 14"/>
            <p:cNvSpPr/>
            <p:nvPr/>
          </p:nvSpPr>
          <p:spPr>
            <a:xfrm>
              <a:off x="2913814" y="1314148"/>
              <a:ext cx="2435117" cy="2435115"/>
            </a:xfrm>
            <a:prstGeom prst="ellipse">
              <a:avLst/>
            </a:prstGeom>
            <a:gradFill flip="none" rotWithShape="1">
              <a:gsLst>
                <a:gs pos="0">
                  <a:srgbClr val="44575F">
                    <a:shade val="30000"/>
                    <a:satMod val="115000"/>
                  </a:srgbClr>
                </a:gs>
                <a:gs pos="50000">
                  <a:srgbClr val="44575F">
                    <a:shade val="67500"/>
                    <a:satMod val="115000"/>
                  </a:srgbClr>
                </a:gs>
                <a:gs pos="100000">
                  <a:srgbClr val="44575F">
                    <a:shade val="100000"/>
                    <a:satMod val="115000"/>
                  </a:srgbClr>
                </a:gs>
              </a:gsLst>
              <a:lin ang="27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119665" y="1314148"/>
              <a:ext cx="2435117" cy="2435115"/>
            </a:xfrm>
            <a:prstGeom prst="ellipse">
              <a:avLst/>
            </a:prstGeom>
            <a:solidFill>
              <a:srgbClr val="5B8D3A">
                <a:alpha val="69804"/>
              </a:srgb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516739" y="2565815"/>
              <a:ext cx="2435117" cy="2435115"/>
            </a:xfrm>
            <a:prstGeom prst="ellipse">
              <a:avLst/>
            </a:prstGeom>
            <a:gradFill flip="none" rotWithShape="1">
              <a:gsLst>
                <a:gs pos="0">
                  <a:srgbClr val="8FCDE5">
                    <a:shade val="30000"/>
                    <a:satMod val="115000"/>
                    <a:alpha val="60000"/>
                  </a:srgbClr>
                </a:gs>
                <a:gs pos="50000">
                  <a:srgbClr val="8FCDE5">
                    <a:shade val="67500"/>
                    <a:satMod val="115000"/>
                    <a:alpha val="62000"/>
                  </a:srgbClr>
                </a:gs>
                <a:gs pos="100000">
                  <a:srgbClr val="8FCDE5">
                    <a:shade val="100000"/>
                    <a:satMod val="115000"/>
                    <a:alpha val="66000"/>
                  </a:srgbClr>
                </a:gs>
              </a:gsLst>
              <a:lin ang="27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24128"/>
          </a:xfrm>
        </p:spPr>
        <p:txBody>
          <a:bodyPr/>
          <a:lstStyle/>
          <a:p>
            <a:r>
              <a:rPr lang="en-US" dirty="0" smtClean="0"/>
              <a:t>Motivation</a:t>
            </a:r>
            <a:endParaRPr lang="en-US" dirty="0"/>
          </a:p>
        </p:txBody>
      </p:sp>
      <p:sp>
        <p:nvSpPr>
          <p:cNvPr id="3" name="Date Placeholder 2"/>
          <p:cNvSpPr>
            <a:spLocks noGrp="1"/>
          </p:cNvSpPr>
          <p:nvPr>
            <p:ph type="dt" sz="half" idx="2"/>
          </p:nvPr>
        </p:nvSpPr>
        <p:spPr/>
        <p:txBody>
          <a:bodyPr/>
          <a:lstStyle/>
          <a:p>
            <a:fld id="{C530FA84-3014-452E-90EC-655BA1AFD1F8}" type="datetime1">
              <a:rPr lang="en-US" smtClean="0">
                <a:solidFill>
                  <a:prstClr val="white">
                    <a:lumMod val="95000"/>
                  </a:prstClr>
                </a:solidFill>
              </a:rPr>
              <a:pPr/>
              <a:t>3/1/2017</a:t>
            </a:fld>
            <a:endParaRPr lang="en-US" dirty="0">
              <a:solidFill>
                <a:prstClr val="white">
                  <a:lumMod val="95000"/>
                </a:prstClr>
              </a:solidFill>
            </a:endParaRPr>
          </a:p>
        </p:txBody>
      </p:sp>
      <p:sp>
        <p:nvSpPr>
          <p:cNvPr id="4" name="Slide Number Placeholder 3"/>
          <p:cNvSpPr>
            <a:spLocks noGrp="1"/>
          </p:cNvSpPr>
          <p:nvPr>
            <p:ph type="sldNum" sz="quarter" idx="4"/>
          </p:nvPr>
        </p:nvSpPr>
        <p:spPr/>
        <p:txBody>
          <a:bodyPr/>
          <a:lstStyle/>
          <a:p>
            <a:fld id="{9A130CC6-AF16-4E75-B386-B0184CCD31FF}" type="slidenum">
              <a:rPr lang="en-US" smtClean="0">
                <a:solidFill>
                  <a:prstClr val="white">
                    <a:lumMod val="95000"/>
                  </a:prstClr>
                </a:solidFill>
              </a:rPr>
              <a:pPr/>
              <a:t>25</a:t>
            </a:fld>
            <a:endParaRPr lang="en-US" dirty="0">
              <a:solidFill>
                <a:prstClr val="white">
                  <a:lumMod val="95000"/>
                </a:prstClr>
              </a:solidFill>
            </a:endParaRPr>
          </a:p>
        </p:txBody>
      </p:sp>
      <p:sp>
        <p:nvSpPr>
          <p:cNvPr id="5" name="Content Placeholder 4"/>
          <p:cNvSpPr>
            <a:spLocks noGrp="1"/>
          </p:cNvSpPr>
          <p:nvPr>
            <p:ph sz="quarter" idx="13"/>
          </p:nvPr>
        </p:nvSpPr>
        <p:spPr>
          <a:xfrm>
            <a:off x="595312" y="1190625"/>
            <a:ext cx="8077200" cy="4267200"/>
          </a:xfrm>
        </p:spPr>
        <p:txBody>
          <a:bodyPr/>
          <a:lstStyle/>
          <a:p>
            <a:r>
              <a:rPr lang="en-US" sz="2000" dirty="0" smtClean="0"/>
              <a:t>Dr. </a:t>
            </a:r>
            <a:r>
              <a:rPr lang="en-US" sz="2000" dirty="0" err="1" smtClean="0"/>
              <a:t>Kanter’s</a:t>
            </a:r>
            <a:r>
              <a:rPr lang="en-US" sz="2000" dirty="0" smtClean="0"/>
              <a:t> 3M’s of Motivation</a:t>
            </a:r>
          </a:p>
          <a:p>
            <a:r>
              <a:rPr lang="en-US" sz="2000" dirty="0" smtClean="0"/>
              <a:t>Mastery: Help People develop deep skills</a:t>
            </a:r>
          </a:p>
          <a:p>
            <a:pPr lvl="1">
              <a:buFont typeface="Arial" pitchFamily="34" charset="0"/>
              <a:buChar char="•"/>
            </a:pPr>
            <a:r>
              <a:rPr lang="en-US" sz="2000" dirty="0" smtClean="0"/>
              <a:t>“I am provided with training that enhances my career advancement opportunities.”</a:t>
            </a:r>
          </a:p>
          <a:p>
            <a:r>
              <a:rPr lang="en-US" sz="2000" dirty="0" smtClean="0"/>
              <a:t>Meaningfulness: Create community</a:t>
            </a:r>
          </a:p>
          <a:p>
            <a:pPr lvl="1">
              <a:buFont typeface="Arial" pitchFamily="34" charset="0"/>
              <a:buChar char="•"/>
            </a:pPr>
            <a:r>
              <a:rPr lang="en-US" sz="2000" dirty="0" smtClean="0"/>
              <a:t>“My manager provides an environment that supports member/employee involvement, contributions, and teamwork.”</a:t>
            </a:r>
          </a:p>
          <a:p>
            <a:r>
              <a:rPr lang="en-US" sz="2000" dirty="0" smtClean="0"/>
              <a:t>Membership: Reinforce larger purpose</a:t>
            </a:r>
          </a:p>
          <a:p>
            <a:pPr lvl="1">
              <a:buFont typeface="Arial" pitchFamily="34" charset="0"/>
              <a:buChar char="•"/>
            </a:pPr>
            <a:r>
              <a:rPr lang="en-US" sz="2000" dirty="0" smtClean="0"/>
              <a:t>‘I understand how my work contributes to my unit/command’s mission and goals.”</a:t>
            </a:r>
            <a:endParaRPr lang="en-US" sz="2000" dirty="0"/>
          </a:p>
        </p:txBody>
      </p:sp>
      <p:grpSp>
        <p:nvGrpSpPr>
          <p:cNvPr id="14" name="Group 13"/>
          <p:cNvGrpSpPr/>
          <p:nvPr/>
        </p:nvGrpSpPr>
        <p:grpSpPr>
          <a:xfrm>
            <a:off x="6822807" y="0"/>
            <a:ext cx="2286229" cy="2186290"/>
            <a:chOff x="2913814" y="1314148"/>
            <a:chExt cx="3640968" cy="3686782"/>
          </a:xfrm>
        </p:grpSpPr>
        <p:sp>
          <p:nvSpPr>
            <p:cNvPr id="15" name="Oval 14"/>
            <p:cNvSpPr/>
            <p:nvPr/>
          </p:nvSpPr>
          <p:spPr>
            <a:xfrm>
              <a:off x="2913814" y="1314148"/>
              <a:ext cx="2435117" cy="2435115"/>
            </a:xfrm>
            <a:prstGeom prst="ellipse">
              <a:avLst/>
            </a:prstGeom>
            <a:gradFill flip="none" rotWithShape="1">
              <a:gsLst>
                <a:gs pos="0">
                  <a:srgbClr val="44575F">
                    <a:shade val="30000"/>
                    <a:satMod val="115000"/>
                  </a:srgbClr>
                </a:gs>
                <a:gs pos="50000">
                  <a:srgbClr val="44575F">
                    <a:shade val="67500"/>
                    <a:satMod val="115000"/>
                  </a:srgbClr>
                </a:gs>
                <a:gs pos="100000">
                  <a:srgbClr val="44575F">
                    <a:shade val="100000"/>
                    <a:satMod val="115000"/>
                  </a:srgbClr>
                </a:gs>
              </a:gsLst>
              <a:lin ang="27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119665" y="1314148"/>
              <a:ext cx="2435117" cy="2435115"/>
            </a:xfrm>
            <a:prstGeom prst="ellipse">
              <a:avLst/>
            </a:prstGeom>
            <a:solidFill>
              <a:srgbClr val="5B8D3A">
                <a:alpha val="69804"/>
              </a:srgb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516739" y="2565815"/>
              <a:ext cx="2435117" cy="2435115"/>
            </a:xfrm>
            <a:prstGeom prst="ellipse">
              <a:avLst/>
            </a:prstGeom>
            <a:gradFill flip="none" rotWithShape="1">
              <a:gsLst>
                <a:gs pos="0">
                  <a:srgbClr val="8FCDE5">
                    <a:shade val="30000"/>
                    <a:satMod val="115000"/>
                    <a:alpha val="60000"/>
                  </a:srgbClr>
                </a:gs>
                <a:gs pos="50000">
                  <a:srgbClr val="8FCDE5">
                    <a:shade val="67500"/>
                    <a:satMod val="115000"/>
                    <a:alpha val="62000"/>
                  </a:srgbClr>
                </a:gs>
                <a:gs pos="100000">
                  <a:srgbClr val="8FCDE5">
                    <a:shade val="100000"/>
                    <a:satMod val="115000"/>
                    <a:alpha val="66000"/>
                  </a:srgbClr>
                </a:gs>
              </a:gsLst>
              <a:lin ang="27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2570" y="3929419"/>
              <a:ext cx="1201003" cy="33735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700" b="1" dirty="0" smtClean="0">
                  <a:solidFill>
                    <a:schemeClr val="bg1"/>
                  </a:solidFill>
                </a:rPr>
                <a:t>Motivation</a:t>
              </a:r>
              <a:endParaRPr lang="en-US" sz="700" b="1" dirty="0">
                <a:solidFill>
                  <a:schemeClr val="bg1"/>
                </a:solidFill>
              </a:endParaRPr>
            </a:p>
          </p:txBody>
        </p:sp>
        <p:sp>
          <p:nvSpPr>
            <p:cNvPr id="21" name="TextBox 20"/>
            <p:cNvSpPr txBox="1"/>
            <p:nvPr/>
          </p:nvSpPr>
          <p:spPr>
            <a:xfrm>
              <a:off x="4193939" y="2815405"/>
              <a:ext cx="1113431" cy="33735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700" b="1" dirty="0" smtClean="0">
                  <a:solidFill>
                    <a:schemeClr val="bg1"/>
                  </a:solidFill>
                </a:rPr>
                <a:t>Engagement</a:t>
              </a:r>
              <a:endParaRPr lang="en-US" sz="700" b="1" dirty="0">
                <a:solidFill>
                  <a:schemeClr val="bg1"/>
                </a:solidFill>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24128"/>
          </a:xfrm>
        </p:spPr>
        <p:txBody>
          <a:bodyPr/>
          <a:lstStyle/>
          <a:p>
            <a:r>
              <a:rPr lang="en-US" dirty="0" smtClean="0"/>
              <a:t>Motivation</a:t>
            </a:r>
            <a:endParaRPr lang="en-US" dirty="0"/>
          </a:p>
        </p:txBody>
      </p:sp>
      <p:sp>
        <p:nvSpPr>
          <p:cNvPr id="3" name="Date Placeholder 2"/>
          <p:cNvSpPr>
            <a:spLocks noGrp="1"/>
          </p:cNvSpPr>
          <p:nvPr>
            <p:ph type="dt" sz="half" idx="2"/>
          </p:nvPr>
        </p:nvSpPr>
        <p:spPr/>
        <p:txBody>
          <a:bodyPr/>
          <a:lstStyle/>
          <a:p>
            <a:fld id="{C530FA84-3014-452E-90EC-655BA1AFD1F8}" type="datetime1">
              <a:rPr lang="en-US" smtClean="0">
                <a:solidFill>
                  <a:prstClr val="white">
                    <a:lumMod val="95000"/>
                  </a:prstClr>
                </a:solidFill>
              </a:rPr>
              <a:pPr/>
              <a:t>3/1/2017</a:t>
            </a:fld>
            <a:endParaRPr lang="en-US" dirty="0">
              <a:solidFill>
                <a:prstClr val="white">
                  <a:lumMod val="95000"/>
                </a:prstClr>
              </a:solidFill>
            </a:endParaRPr>
          </a:p>
        </p:txBody>
      </p:sp>
      <p:sp>
        <p:nvSpPr>
          <p:cNvPr id="4" name="Slide Number Placeholder 3"/>
          <p:cNvSpPr>
            <a:spLocks noGrp="1"/>
          </p:cNvSpPr>
          <p:nvPr>
            <p:ph type="sldNum" sz="quarter" idx="4"/>
          </p:nvPr>
        </p:nvSpPr>
        <p:spPr/>
        <p:txBody>
          <a:bodyPr/>
          <a:lstStyle/>
          <a:p>
            <a:fld id="{9A130CC6-AF16-4E75-B386-B0184CCD31FF}" type="slidenum">
              <a:rPr lang="en-US" smtClean="0">
                <a:solidFill>
                  <a:prstClr val="white">
                    <a:lumMod val="95000"/>
                  </a:prstClr>
                </a:solidFill>
              </a:rPr>
              <a:pPr/>
              <a:t>26</a:t>
            </a:fld>
            <a:endParaRPr lang="en-US" dirty="0">
              <a:solidFill>
                <a:prstClr val="white">
                  <a:lumMod val="95000"/>
                </a:prstClr>
              </a:solidFill>
            </a:endParaRPr>
          </a:p>
        </p:txBody>
      </p:sp>
      <p:sp>
        <p:nvSpPr>
          <p:cNvPr id="5" name="Content Placeholder 4"/>
          <p:cNvSpPr>
            <a:spLocks noGrp="1"/>
          </p:cNvSpPr>
          <p:nvPr>
            <p:ph sz="quarter" idx="13"/>
          </p:nvPr>
        </p:nvSpPr>
        <p:spPr>
          <a:xfrm>
            <a:off x="595312" y="1190625"/>
            <a:ext cx="8077200" cy="4267200"/>
          </a:xfrm>
        </p:spPr>
        <p:txBody>
          <a:bodyPr/>
          <a:lstStyle/>
          <a:p>
            <a:r>
              <a:rPr lang="en-US" dirty="0" smtClean="0"/>
              <a:t>71% Federal Employees agree: “I feel highly Motivated at work.” – MSPB November 2012</a:t>
            </a:r>
          </a:p>
          <a:p>
            <a:endParaRPr lang="en-US" dirty="0" smtClean="0"/>
          </a:p>
        </p:txBody>
      </p:sp>
      <p:grpSp>
        <p:nvGrpSpPr>
          <p:cNvPr id="6" name="Group 13"/>
          <p:cNvGrpSpPr/>
          <p:nvPr/>
        </p:nvGrpSpPr>
        <p:grpSpPr>
          <a:xfrm>
            <a:off x="7804917" y="0"/>
            <a:ext cx="1318913" cy="1185863"/>
            <a:chOff x="2913814" y="1314148"/>
            <a:chExt cx="3640968" cy="3686782"/>
          </a:xfrm>
        </p:grpSpPr>
        <p:sp>
          <p:nvSpPr>
            <p:cNvPr id="15" name="Oval 14"/>
            <p:cNvSpPr/>
            <p:nvPr/>
          </p:nvSpPr>
          <p:spPr>
            <a:xfrm>
              <a:off x="2913814" y="1314148"/>
              <a:ext cx="2435117" cy="2435115"/>
            </a:xfrm>
            <a:prstGeom prst="ellipse">
              <a:avLst/>
            </a:prstGeom>
            <a:gradFill flip="none" rotWithShape="1">
              <a:gsLst>
                <a:gs pos="0">
                  <a:srgbClr val="44575F">
                    <a:shade val="30000"/>
                    <a:satMod val="115000"/>
                  </a:srgbClr>
                </a:gs>
                <a:gs pos="50000">
                  <a:srgbClr val="44575F">
                    <a:shade val="67500"/>
                    <a:satMod val="115000"/>
                  </a:srgbClr>
                </a:gs>
                <a:gs pos="100000">
                  <a:srgbClr val="44575F">
                    <a:shade val="100000"/>
                    <a:satMod val="115000"/>
                  </a:srgbClr>
                </a:gs>
              </a:gsLst>
              <a:lin ang="27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119665" y="1314148"/>
              <a:ext cx="2435117" cy="2435115"/>
            </a:xfrm>
            <a:prstGeom prst="ellipse">
              <a:avLst/>
            </a:prstGeom>
            <a:solidFill>
              <a:srgbClr val="5B8D3A">
                <a:alpha val="69804"/>
              </a:srgb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516739" y="2565815"/>
              <a:ext cx="2435117" cy="2435115"/>
            </a:xfrm>
            <a:prstGeom prst="ellipse">
              <a:avLst/>
            </a:prstGeom>
            <a:gradFill flip="none" rotWithShape="1">
              <a:gsLst>
                <a:gs pos="0">
                  <a:srgbClr val="8FCDE5">
                    <a:shade val="30000"/>
                    <a:satMod val="115000"/>
                    <a:alpha val="60000"/>
                  </a:srgbClr>
                </a:gs>
                <a:gs pos="50000">
                  <a:srgbClr val="8FCDE5">
                    <a:shade val="67500"/>
                    <a:satMod val="115000"/>
                    <a:alpha val="62000"/>
                  </a:srgbClr>
                </a:gs>
                <a:gs pos="100000">
                  <a:srgbClr val="8FCDE5">
                    <a:shade val="100000"/>
                    <a:satMod val="115000"/>
                    <a:alpha val="66000"/>
                  </a:srgbClr>
                </a:gs>
              </a:gsLst>
              <a:lin ang="27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0" name="Chart 9"/>
          <p:cNvGraphicFramePr/>
          <p:nvPr/>
        </p:nvGraphicFramePr>
        <p:xfrm>
          <a:off x="393290" y="2133600"/>
          <a:ext cx="8534399" cy="430652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24128"/>
          </a:xfrm>
        </p:spPr>
        <p:txBody>
          <a:bodyPr/>
          <a:lstStyle/>
          <a:p>
            <a:r>
              <a:rPr lang="en-US" dirty="0" smtClean="0"/>
              <a:t>Engagement</a:t>
            </a:r>
            <a:endParaRPr lang="en-US" dirty="0"/>
          </a:p>
        </p:txBody>
      </p:sp>
      <p:sp>
        <p:nvSpPr>
          <p:cNvPr id="3" name="Date Placeholder 2"/>
          <p:cNvSpPr>
            <a:spLocks noGrp="1"/>
          </p:cNvSpPr>
          <p:nvPr>
            <p:ph type="dt" sz="half" idx="2"/>
          </p:nvPr>
        </p:nvSpPr>
        <p:spPr/>
        <p:txBody>
          <a:bodyPr/>
          <a:lstStyle/>
          <a:p>
            <a:fld id="{C530FA84-3014-452E-90EC-655BA1AFD1F8}" type="datetime1">
              <a:rPr lang="en-US" smtClean="0">
                <a:solidFill>
                  <a:prstClr val="white">
                    <a:lumMod val="95000"/>
                  </a:prstClr>
                </a:solidFill>
              </a:rPr>
              <a:pPr/>
              <a:t>3/1/2017</a:t>
            </a:fld>
            <a:endParaRPr lang="en-US" dirty="0">
              <a:solidFill>
                <a:prstClr val="white">
                  <a:lumMod val="95000"/>
                </a:prstClr>
              </a:solidFill>
            </a:endParaRPr>
          </a:p>
        </p:txBody>
      </p:sp>
      <p:sp>
        <p:nvSpPr>
          <p:cNvPr id="4" name="Slide Number Placeholder 3"/>
          <p:cNvSpPr>
            <a:spLocks noGrp="1"/>
          </p:cNvSpPr>
          <p:nvPr>
            <p:ph type="sldNum" sz="quarter" idx="4"/>
          </p:nvPr>
        </p:nvSpPr>
        <p:spPr/>
        <p:txBody>
          <a:bodyPr/>
          <a:lstStyle/>
          <a:p>
            <a:fld id="{9A130CC6-AF16-4E75-B386-B0184CCD31FF}" type="slidenum">
              <a:rPr lang="en-US" smtClean="0">
                <a:solidFill>
                  <a:prstClr val="white">
                    <a:lumMod val="95000"/>
                  </a:prstClr>
                </a:solidFill>
              </a:rPr>
              <a:pPr/>
              <a:t>27</a:t>
            </a:fld>
            <a:endParaRPr lang="en-US" dirty="0">
              <a:solidFill>
                <a:prstClr val="white">
                  <a:lumMod val="95000"/>
                </a:prstClr>
              </a:solidFill>
            </a:endParaRPr>
          </a:p>
        </p:txBody>
      </p:sp>
      <p:sp>
        <p:nvSpPr>
          <p:cNvPr id="5" name="Content Placeholder 4"/>
          <p:cNvSpPr>
            <a:spLocks noGrp="1"/>
          </p:cNvSpPr>
          <p:nvPr>
            <p:ph sz="quarter" idx="13"/>
          </p:nvPr>
        </p:nvSpPr>
        <p:spPr>
          <a:xfrm>
            <a:off x="595312" y="1190625"/>
            <a:ext cx="8077200" cy="4267200"/>
          </a:xfrm>
        </p:spPr>
        <p:txBody>
          <a:bodyPr/>
          <a:lstStyle/>
          <a:p>
            <a:r>
              <a:rPr lang="en-US" sz="2000" dirty="0" smtClean="0"/>
              <a:t>No one-stop answer</a:t>
            </a:r>
          </a:p>
          <a:p>
            <a:pPr lvl="1">
              <a:buFont typeface="Arial" pitchFamily="34" charset="0"/>
              <a:buChar char="•"/>
            </a:pPr>
            <a:r>
              <a:rPr lang="en-US" sz="2000" dirty="0" smtClean="0"/>
              <a:t>The OAS provides many ways to investigate </a:t>
            </a:r>
            <a:br>
              <a:rPr lang="en-US" sz="2000" dirty="0" smtClean="0"/>
            </a:br>
            <a:r>
              <a:rPr lang="en-US" sz="2000" dirty="0" smtClean="0"/>
              <a:t>the component elements of Engagement.</a:t>
            </a:r>
          </a:p>
          <a:p>
            <a:pPr lvl="1">
              <a:buFont typeface="Arial" pitchFamily="34" charset="0"/>
              <a:buChar char="•"/>
            </a:pPr>
            <a:r>
              <a:rPr lang="en-US" sz="2000" dirty="0" smtClean="0"/>
              <a:t>The OAS provides trends back to 2002 which adapt to evolving definitions/research.</a:t>
            </a:r>
          </a:p>
          <a:p>
            <a:pPr lvl="1">
              <a:buFont typeface="Arial" pitchFamily="34" charset="0"/>
              <a:buChar char="•"/>
            </a:pPr>
            <a:r>
              <a:rPr lang="en-US" sz="2000" dirty="0" smtClean="0"/>
              <a:t>Measurement will require survey data.</a:t>
            </a:r>
          </a:p>
          <a:p>
            <a:r>
              <a:rPr lang="en-US" sz="2000" dirty="0" smtClean="0"/>
              <a:t>Employee engagement has three components – Do, Think, and Feel </a:t>
            </a:r>
          </a:p>
          <a:p>
            <a:pPr lvl="1"/>
            <a:r>
              <a:rPr lang="en-US" sz="2000" dirty="0" smtClean="0"/>
              <a:t>Behavioral – discretionary effort</a:t>
            </a:r>
          </a:p>
          <a:p>
            <a:pPr lvl="1"/>
            <a:r>
              <a:rPr lang="en-US" sz="2000" dirty="0" smtClean="0"/>
              <a:t>Cognitive – understand job’s demands and work group’s strategy</a:t>
            </a:r>
          </a:p>
          <a:p>
            <a:pPr lvl="1"/>
            <a:r>
              <a:rPr lang="en-US" sz="2000" dirty="0" smtClean="0"/>
              <a:t>Attitudinal – energy, vigor, and passion</a:t>
            </a:r>
            <a:endParaRPr lang="en-US" sz="2000" dirty="0"/>
          </a:p>
        </p:txBody>
      </p:sp>
      <p:grpSp>
        <p:nvGrpSpPr>
          <p:cNvPr id="13" name="Group 12"/>
          <p:cNvGrpSpPr/>
          <p:nvPr/>
        </p:nvGrpSpPr>
        <p:grpSpPr>
          <a:xfrm>
            <a:off x="6791209" y="0"/>
            <a:ext cx="2352791" cy="2186290"/>
            <a:chOff x="2863493" y="1314148"/>
            <a:chExt cx="3746973" cy="3686782"/>
          </a:xfrm>
        </p:grpSpPr>
        <p:sp>
          <p:nvSpPr>
            <p:cNvPr id="6" name="Oval 5"/>
            <p:cNvSpPr/>
            <p:nvPr/>
          </p:nvSpPr>
          <p:spPr>
            <a:xfrm>
              <a:off x="2913814" y="1314148"/>
              <a:ext cx="2435117" cy="2435115"/>
            </a:xfrm>
            <a:prstGeom prst="ellipse">
              <a:avLst/>
            </a:prstGeom>
            <a:gradFill flip="none" rotWithShape="1">
              <a:gsLst>
                <a:gs pos="0">
                  <a:srgbClr val="44575F">
                    <a:shade val="30000"/>
                    <a:satMod val="115000"/>
                  </a:srgbClr>
                </a:gs>
                <a:gs pos="50000">
                  <a:srgbClr val="44575F">
                    <a:shade val="67500"/>
                    <a:satMod val="115000"/>
                  </a:srgbClr>
                </a:gs>
                <a:gs pos="100000">
                  <a:srgbClr val="44575F">
                    <a:shade val="100000"/>
                    <a:satMod val="115000"/>
                  </a:srgbClr>
                </a:gs>
              </a:gsLst>
              <a:lin ang="27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19665" y="1314148"/>
              <a:ext cx="2435117" cy="2435115"/>
            </a:xfrm>
            <a:prstGeom prst="ellipse">
              <a:avLst/>
            </a:prstGeom>
            <a:solidFill>
              <a:srgbClr val="5B8D3A">
                <a:alpha val="69804"/>
              </a:srgb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16739" y="2565815"/>
              <a:ext cx="2435117" cy="2435115"/>
            </a:xfrm>
            <a:prstGeom prst="ellipse">
              <a:avLst/>
            </a:prstGeom>
            <a:gradFill flip="none" rotWithShape="1">
              <a:gsLst>
                <a:gs pos="0">
                  <a:srgbClr val="8FCDE5">
                    <a:shade val="30000"/>
                    <a:satMod val="115000"/>
                    <a:alpha val="60000"/>
                  </a:srgbClr>
                </a:gs>
                <a:gs pos="50000">
                  <a:srgbClr val="8FCDE5">
                    <a:shade val="67500"/>
                    <a:satMod val="115000"/>
                    <a:alpha val="62000"/>
                  </a:srgbClr>
                </a:gs>
                <a:gs pos="100000">
                  <a:srgbClr val="8FCDE5">
                    <a:shade val="100000"/>
                    <a:satMod val="115000"/>
                    <a:alpha val="66000"/>
                  </a:srgbClr>
                </a:gs>
              </a:gsLst>
              <a:lin ang="27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42570" y="3929419"/>
              <a:ext cx="1201003" cy="33735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700" b="1" dirty="0" smtClean="0">
                  <a:solidFill>
                    <a:schemeClr val="bg1"/>
                  </a:solidFill>
                </a:rPr>
                <a:t>Motivation</a:t>
              </a:r>
              <a:endParaRPr lang="en-US" sz="700" b="1" dirty="0">
                <a:solidFill>
                  <a:schemeClr val="bg1"/>
                </a:solidFill>
              </a:endParaRPr>
            </a:p>
          </p:txBody>
        </p:sp>
        <p:sp>
          <p:nvSpPr>
            <p:cNvPr id="10" name="TextBox 9"/>
            <p:cNvSpPr txBox="1"/>
            <p:nvPr/>
          </p:nvSpPr>
          <p:spPr>
            <a:xfrm>
              <a:off x="5221083" y="2209894"/>
              <a:ext cx="1389383" cy="5190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700" b="1" dirty="0" smtClean="0">
                  <a:solidFill>
                    <a:schemeClr val="bg1"/>
                  </a:solidFill>
                </a:rPr>
                <a:t>Organizational</a:t>
              </a:r>
              <a:br>
                <a:rPr lang="en-US" sz="700" b="1" dirty="0" smtClean="0">
                  <a:solidFill>
                    <a:schemeClr val="bg1"/>
                  </a:solidFill>
                </a:rPr>
              </a:br>
              <a:r>
                <a:rPr lang="en-US" sz="700" b="1" dirty="0" smtClean="0">
                  <a:solidFill>
                    <a:schemeClr val="bg1"/>
                  </a:solidFill>
                </a:rPr>
                <a:t>Citizenship</a:t>
              </a:r>
              <a:endParaRPr lang="en-US" sz="700" b="1" dirty="0">
                <a:solidFill>
                  <a:schemeClr val="bg1"/>
                </a:solidFill>
              </a:endParaRPr>
            </a:p>
          </p:txBody>
        </p:sp>
        <p:sp>
          <p:nvSpPr>
            <p:cNvPr id="11" name="TextBox 10"/>
            <p:cNvSpPr txBox="1"/>
            <p:nvPr/>
          </p:nvSpPr>
          <p:spPr>
            <a:xfrm>
              <a:off x="2863493" y="2237492"/>
              <a:ext cx="1389383" cy="5190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700" b="1" dirty="0" smtClean="0">
                  <a:solidFill>
                    <a:schemeClr val="bg1"/>
                  </a:solidFill>
                </a:rPr>
                <a:t>Organizational</a:t>
              </a:r>
              <a:br>
                <a:rPr lang="en-US" sz="700" b="1" dirty="0" smtClean="0">
                  <a:solidFill>
                    <a:schemeClr val="bg1"/>
                  </a:solidFill>
                </a:rPr>
              </a:br>
              <a:r>
                <a:rPr lang="en-US" sz="700" b="1" dirty="0" smtClean="0">
                  <a:solidFill>
                    <a:schemeClr val="bg1"/>
                  </a:solidFill>
                </a:rPr>
                <a:t>Commitment</a:t>
              </a:r>
              <a:endParaRPr lang="en-US" sz="700" b="1" dirty="0">
                <a:solidFill>
                  <a:schemeClr val="bg1"/>
                </a:solidFill>
              </a:endParaRPr>
            </a:p>
          </p:txBody>
        </p:sp>
        <p:sp>
          <p:nvSpPr>
            <p:cNvPr id="12" name="TextBox 11"/>
            <p:cNvSpPr txBox="1"/>
            <p:nvPr/>
          </p:nvSpPr>
          <p:spPr>
            <a:xfrm>
              <a:off x="4193939" y="2815405"/>
              <a:ext cx="1113431" cy="33735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700" b="1" dirty="0" smtClean="0">
                  <a:solidFill>
                    <a:schemeClr val="bg1"/>
                  </a:solidFill>
                </a:rPr>
                <a:t>Engagement</a:t>
              </a:r>
              <a:endParaRPr lang="en-US" sz="700" b="1" dirty="0">
                <a:solidFill>
                  <a:schemeClr val="bg1"/>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3200" dirty="0" smtClean="0"/>
              <a:t>Agenda</a:t>
            </a:r>
            <a:endParaRPr lang="en-US" sz="3200" dirty="0"/>
          </a:p>
        </p:txBody>
      </p:sp>
      <p:sp>
        <p:nvSpPr>
          <p:cNvPr id="4" name="Slide Number Placeholder 3"/>
          <p:cNvSpPr>
            <a:spLocks noGrp="1"/>
          </p:cNvSpPr>
          <p:nvPr>
            <p:ph type="sldNum" sz="quarter" idx="4"/>
          </p:nvPr>
        </p:nvSpPr>
        <p:spPr/>
        <p:txBody>
          <a:bodyPr/>
          <a:lstStyle/>
          <a:p>
            <a:fld id="{9A130CC6-AF16-4E75-B386-B0184CCD31FF}" type="slidenum">
              <a:rPr lang="en-US" smtClean="0">
                <a:solidFill>
                  <a:prstClr val="white">
                    <a:lumMod val="95000"/>
                  </a:prstClr>
                </a:solidFill>
              </a:rPr>
              <a:pPr/>
              <a:t>2</a:t>
            </a:fld>
            <a:endParaRPr lang="en-US" dirty="0">
              <a:solidFill>
                <a:prstClr val="white">
                  <a:lumMod val="95000"/>
                </a:prstClr>
              </a:solidFill>
            </a:endParaRPr>
          </a:p>
        </p:txBody>
      </p:sp>
      <p:sp>
        <p:nvSpPr>
          <p:cNvPr id="2" name="Content Placeholder 1"/>
          <p:cNvSpPr>
            <a:spLocks noGrp="1"/>
          </p:cNvSpPr>
          <p:nvPr>
            <p:ph sz="quarter" idx="13"/>
          </p:nvPr>
        </p:nvSpPr>
        <p:spPr/>
        <p:txBody>
          <a:bodyPr/>
          <a:lstStyle/>
          <a:p>
            <a:r>
              <a:rPr lang="en-US" sz="2000" dirty="0" smtClean="0"/>
              <a:t>What is Employee Engagement</a:t>
            </a:r>
            <a:endParaRPr lang="en-US" sz="2000" dirty="0"/>
          </a:p>
          <a:p>
            <a:pPr lvl="1"/>
            <a:r>
              <a:rPr lang="en-US" sz="2000" dirty="0" smtClean="0"/>
              <a:t>Research</a:t>
            </a:r>
          </a:p>
          <a:p>
            <a:pPr lvl="1"/>
            <a:r>
              <a:rPr lang="en-US" sz="2000" dirty="0" smtClean="0"/>
              <a:t>OPM definition for Federal Agencies</a:t>
            </a:r>
            <a:endParaRPr lang="en-US" sz="2000" dirty="0"/>
          </a:p>
          <a:p>
            <a:r>
              <a:rPr lang="en-US" sz="2000" dirty="0" smtClean="0"/>
              <a:t>Why Should we care about Engagement?</a:t>
            </a:r>
          </a:p>
          <a:p>
            <a:pPr lvl="1"/>
            <a:r>
              <a:rPr lang="en-US" sz="2000" dirty="0" smtClean="0"/>
              <a:t>Benefits</a:t>
            </a:r>
          </a:p>
          <a:p>
            <a:pPr lvl="1"/>
            <a:r>
              <a:rPr lang="en-US" sz="2000" dirty="0" smtClean="0"/>
              <a:t>Associations</a:t>
            </a:r>
          </a:p>
          <a:p>
            <a:r>
              <a:rPr lang="en-US" sz="2000" dirty="0" smtClean="0"/>
              <a:t>How Do you measure it?</a:t>
            </a:r>
          </a:p>
          <a:p>
            <a:pPr lvl="1"/>
            <a:r>
              <a:rPr lang="en-US" sz="2000" dirty="0" smtClean="0"/>
              <a:t>An Example</a:t>
            </a:r>
          </a:p>
        </p:txBody>
      </p:sp>
    </p:spTree>
    <p:extLst>
      <p:ext uri="{BB962C8B-B14F-4D97-AF65-F5344CB8AC3E}">
        <p14:creationId xmlns:p14="http://schemas.microsoft.com/office/powerpoint/2010/main" val="1750173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30FA84-3014-452E-90EC-655BA1AFD1F8}" type="datetime1">
              <a:rPr lang="en-US" smtClean="0">
                <a:solidFill>
                  <a:prstClr val="white">
                    <a:lumMod val="95000"/>
                  </a:prstClr>
                </a:solidFill>
              </a:rPr>
              <a:pPr/>
              <a:t>3/1/2017</a:t>
            </a:fld>
            <a:endParaRPr lang="en-US" dirty="0">
              <a:solidFill>
                <a:prstClr val="white">
                  <a:lumMod val="95000"/>
                </a:prstClr>
              </a:solidFill>
            </a:endParaRPr>
          </a:p>
        </p:txBody>
      </p:sp>
      <p:sp>
        <p:nvSpPr>
          <p:cNvPr id="4" name="Slide Number Placeholder 3"/>
          <p:cNvSpPr>
            <a:spLocks noGrp="1"/>
          </p:cNvSpPr>
          <p:nvPr>
            <p:ph type="sldNum" sz="quarter" idx="12"/>
          </p:nvPr>
        </p:nvSpPr>
        <p:spPr/>
        <p:txBody>
          <a:bodyPr/>
          <a:lstStyle/>
          <a:p>
            <a:fld id="{9A130CC6-AF16-4E75-B386-B0184CCD31FF}" type="slidenum">
              <a:rPr lang="en-US" smtClean="0">
                <a:solidFill>
                  <a:prstClr val="white">
                    <a:lumMod val="95000"/>
                  </a:prstClr>
                </a:solidFill>
              </a:rPr>
              <a:pPr/>
              <a:t>3</a:t>
            </a:fld>
            <a:endParaRPr lang="en-US" dirty="0">
              <a:solidFill>
                <a:prstClr val="white">
                  <a:lumMod val="95000"/>
                </a:prstClr>
              </a:solidFill>
            </a:endParaRPr>
          </a:p>
        </p:txBody>
      </p:sp>
      <p:pic>
        <p:nvPicPr>
          <p:cNvPr id="6" name="Picture 5" descr="chalkboard.png"/>
          <p:cNvPicPr>
            <a:picLocks noChangeAspect="1"/>
          </p:cNvPicPr>
          <p:nvPr/>
        </p:nvPicPr>
        <p:blipFill>
          <a:blip r:embed="rId3" cstate="print"/>
          <a:stretch>
            <a:fillRect/>
          </a:stretch>
        </p:blipFill>
        <p:spPr>
          <a:xfrm>
            <a:off x="519112" y="4170505"/>
            <a:ext cx="2619375" cy="1743075"/>
          </a:xfrm>
          <a:prstGeom prst="rect">
            <a:avLst/>
          </a:prstGeom>
        </p:spPr>
      </p:pic>
      <p:pic>
        <p:nvPicPr>
          <p:cNvPr id="9" name="Picture 8" descr="magic.png"/>
          <p:cNvPicPr>
            <a:picLocks noChangeAspect="1"/>
          </p:cNvPicPr>
          <p:nvPr/>
        </p:nvPicPr>
        <p:blipFill>
          <a:blip r:embed="rId4" cstate="print"/>
          <a:stretch>
            <a:fillRect/>
          </a:stretch>
        </p:blipFill>
        <p:spPr>
          <a:xfrm>
            <a:off x="5215710" y="1842791"/>
            <a:ext cx="3619500" cy="1257300"/>
          </a:xfrm>
          <a:prstGeom prst="rect">
            <a:avLst/>
          </a:prstGeom>
        </p:spPr>
      </p:pic>
      <p:pic>
        <p:nvPicPr>
          <p:cNvPr id="10" name="Picture 9" descr="people.jpg"/>
          <p:cNvPicPr>
            <a:picLocks noChangeAspect="1"/>
          </p:cNvPicPr>
          <p:nvPr/>
        </p:nvPicPr>
        <p:blipFill>
          <a:blip r:embed="rId5" cstate="print"/>
          <a:stretch>
            <a:fillRect/>
          </a:stretch>
        </p:blipFill>
        <p:spPr>
          <a:xfrm>
            <a:off x="4983971" y="189960"/>
            <a:ext cx="3466556" cy="1392259"/>
          </a:xfrm>
          <a:prstGeom prst="rect">
            <a:avLst/>
          </a:prstGeom>
        </p:spPr>
      </p:pic>
      <p:pic>
        <p:nvPicPr>
          <p:cNvPr id="11" name="Picture 10" descr="whatmakespeopel.jpg"/>
          <p:cNvPicPr>
            <a:picLocks noChangeAspect="1"/>
          </p:cNvPicPr>
          <p:nvPr/>
        </p:nvPicPr>
        <p:blipFill>
          <a:blip r:embed="rId6" cstate="print"/>
          <a:stretch>
            <a:fillRect/>
          </a:stretch>
        </p:blipFill>
        <p:spPr>
          <a:xfrm>
            <a:off x="297950" y="308225"/>
            <a:ext cx="2338080" cy="1767154"/>
          </a:xfrm>
          <a:prstGeom prst="rect">
            <a:avLst/>
          </a:prstGeom>
        </p:spPr>
      </p:pic>
      <p:pic>
        <p:nvPicPr>
          <p:cNvPr id="12" name="Picture 11" descr="triangle.png"/>
          <p:cNvPicPr>
            <a:picLocks noChangeAspect="1"/>
          </p:cNvPicPr>
          <p:nvPr/>
        </p:nvPicPr>
        <p:blipFill>
          <a:blip r:embed="rId7" cstate="print"/>
          <a:stretch>
            <a:fillRect/>
          </a:stretch>
        </p:blipFill>
        <p:spPr>
          <a:xfrm>
            <a:off x="162995" y="2470025"/>
            <a:ext cx="2838450" cy="1609725"/>
          </a:xfrm>
          <a:prstGeom prst="rect">
            <a:avLst/>
          </a:prstGeom>
        </p:spPr>
      </p:pic>
      <p:pic>
        <p:nvPicPr>
          <p:cNvPr id="7" name="Picture 6" descr="circleTabs.jpg"/>
          <p:cNvPicPr>
            <a:picLocks noChangeAspect="1"/>
          </p:cNvPicPr>
          <p:nvPr/>
        </p:nvPicPr>
        <p:blipFill>
          <a:blip r:embed="rId8" cstate="print"/>
          <a:stretch>
            <a:fillRect/>
          </a:stretch>
        </p:blipFill>
        <p:spPr>
          <a:xfrm>
            <a:off x="2450279" y="986319"/>
            <a:ext cx="2829576" cy="2817000"/>
          </a:xfrm>
          <a:prstGeom prst="rect">
            <a:avLst/>
          </a:prstGeom>
        </p:spPr>
      </p:pic>
      <p:pic>
        <p:nvPicPr>
          <p:cNvPr id="8" name="Picture 7" descr="hierachy.jpg"/>
          <p:cNvPicPr>
            <a:picLocks noChangeAspect="1"/>
          </p:cNvPicPr>
          <p:nvPr/>
        </p:nvPicPr>
        <p:blipFill>
          <a:blip r:embed="rId9" cstate="print"/>
          <a:stretch>
            <a:fillRect/>
          </a:stretch>
        </p:blipFill>
        <p:spPr>
          <a:xfrm>
            <a:off x="4438131" y="3193244"/>
            <a:ext cx="4479838" cy="3142573"/>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3200" dirty="0" smtClean="0"/>
              <a:t>What is Employee Engagement</a:t>
            </a:r>
            <a:endParaRPr lang="en-US" sz="3200" dirty="0"/>
          </a:p>
        </p:txBody>
      </p:sp>
      <p:sp>
        <p:nvSpPr>
          <p:cNvPr id="4" name="Slide Number Placeholder 3"/>
          <p:cNvSpPr>
            <a:spLocks noGrp="1"/>
          </p:cNvSpPr>
          <p:nvPr>
            <p:ph type="sldNum" sz="quarter" idx="4"/>
          </p:nvPr>
        </p:nvSpPr>
        <p:spPr/>
        <p:txBody>
          <a:bodyPr/>
          <a:lstStyle/>
          <a:p>
            <a:fld id="{9A130CC6-AF16-4E75-B386-B0184CCD31FF}" type="slidenum">
              <a:rPr lang="en-US" smtClean="0">
                <a:solidFill>
                  <a:prstClr val="white">
                    <a:lumMod val="95000"/>
                  </a:prstClr>
                </a:solidFill>
              </a:rPr>
              <a:pPr/>
              <a:t>4</a:t>
            </a:fld>
            <a:endParaRPr lang="en-US" dirty="0">
              <a:solidFill>
                <a:prstClr val="white">
                  <a:lumMod val="95000"/>
                </a:prstClr>
              </a:solidFill>
            </a:endParaRPr>
          </a:p>
        </p:txBody>
      </p:sp>
      <p:sp>
        <p:nvSpPr>
          <p:cNvPr id="2" name="Content Placeholder 1"/>
          <p:cNvSpPr>
            <a:spLocks noGrp="1"/>
          </p:cNvSpPr>
          <p:nvPr>
            <p:ph sz="quarter" idx="13"/>
          </p:nvPr>
        </p:nvSpPr>
        <p:spPr/>
        <p:txBody>
          <a:bodyPr/>
          <a:lstStyle/>
          <a:p>
            <a:r>
              <a:rPr lang="en-US" sz="2000" dirty="0"/>
              <a:t>OPM conducted a review of employee engagement to ascertain:</a:t>
            </a:r>
          </a:p>
          <a:p>
            <a:pPr lvl="1"/>
            <a:r>
              <a:rPr lang="en-US" sz="2000" dirty="0"/>
              <a:t>How to define it</a:t>
            </a:r>
          </a:p>
          <a:p>
            <a:pPr lvl="1"/>
            <a:r>
              <a:rPr lang="en-US" sz="2000" dirty="0"/>
              <a:t>What outcomes leaders can expect if they improve engagement </a:t>
            </a:r>
          </a:p>
          <a:p>
            <a:pPr lvl="1"/>
            <a:r>
              <a:rPr lang="en-US" sz="2000" dirty="0"/>
              <a:t>What strategies leaders can use to drive improvements in engagement</a:t>
            </a:r>
          </a:p>
          <a:p>
            <a:r>
              <a:rPr lang="en-US" sz="2000" dirty="0"/>
              <a:t>Established a working group of stakeholders and OPM Research Psychologists to research these issues and develop a common definition </a:t>
            </a:r>
          </a:p>
        </p:txBody>
      </p:sp>
    </p:spTree>
    <p:extLst>
      <p:ext uri="{BB962C8B-B14F-4D97-AF65-F5344CB8AC3E}">
        <p14:creationId xmlns:p14="http://schemas.microsoft.com/office/powerpoint/2010/main" val="1750173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a:spLocks noGrp="1"/>
          </p:cNvSpPr>
          <p:nvPr>
            <p:ph type="ctrTitle"/>
          </p:nvPr>
        </p:nvSpPr>
        <p:spPr/>
        <p:txBody>
          <a:bodyPr>
            <a:normAutofit/>
          </a:bodyPr>
          <a:lstStyle/>
          <a:p>
            <a:r>
              <a:rPr lang="en-US" altLang="en-US" dirty="0" smtClean="0">
                <a:cs typeface="Georgia" pitchFamily="18" charset="0"/>
              </a:rPr>
              <a:t>What Does the Research Say?</a:t>
            </a:r>
          </a:p>
        </p:txBody>
      </p:sp>
      <p:sp>
        <p:nvSpPr>
          <p:cNvPr id="5" name="Slide Number Placeholder 4"/>
          <p:cNvSpPr>
            <a:spLocks noGrp="1"/>
          </p:cNvSpPr>
          <p:nvPr>
            <p:ph type="sldNum" sz="quarter" idx="4"/>
          </p:nvPr>
        </p:nvSpPr>
        <p:spPr/>
        <p:txBody>
          <a:bodyPr/>
          <a:lstStyle/>
          <a:p>
            <a:fld id="{9A130CC6-AF16-4E75-B386-B0184CCD31FF}" type="slidenum">
              <a:rPr lang="en-US" smtClean="0">
                <a:solidFill>
                  <a:prstClr val="white">
                    <a:lumMod val="95000"/>
                  </a:prstClr>
                </a:solidFill>
              </a:rPr>
              <a:pPr/>
              <a:t>5</a:t>
            </a:fld>
            <a:endParaRPr lang="en-US" dirty="0">
              <a:solidFill>
                <a:prstClr val="white">
                  <a:lumMod val="95000"/>
                </a:prstClr>
              </a:solidFill>
            </a:endParaRPr>
          </a:p>
        </p:txBody>
      </p:sp>
      <p:sp>
        <p:nvSpPr>
          <p:cNvPr id="2" name="Content Placeholder 1"/>
          <p:cNvSpPr>
            <a:spLocks noGrp="1"/>
          </p:cNvSpPr>
          <p:nvPr>
            <p:ph sz="quarter" idx="13"/>
          </p:nvPr>
        </p:nvSpPr>
        <p:spPr/>
        <p:txBody>
          <a:bodyPr/>
          <a:lstStyle/>
          <a:p>
            <a:r>
              <a:rPr lang="en-US" sz="2000" dirty="0"/>
              <a:t>There is no commonly accepted single definition of employee engagement</a:t>
            </a:r>
          </a:p>
          <a:p>
            <a:r>
              <a:rPr lang="en-US" sz="2000" dirty="0"/>
              <a:t>There is some agreement that employee engagement has three components – Do, Think, and Feel </a:t>
            </a:r>
          </a:p>
          <a:p>
            <a:pPr lvl="1"/>
            <a:r>
              <a:rPr lang="en-US" sz="2000" dirty="0"/>
              <a:t>Behavioral – discretionary effort</a:t>
            </a:r>
          </a:p>
          <a:p>
            <a:pPr lvl="1"/>
            <a:r>
              <a:rPr lang="en-US" sz="2000" dirty="0"/>
              <a:t>Cognitive – understand job’s demands and work group’s strategy</a:t>
            </a:r>
          </a:p>
          <a:p>
            <a:pPr lvl="1"/>
            <a:r>
              <a:rPr lang="en-US" sz="2000" dirty="0"/>
              <a:t>Attitudinal – energy, vigor, and passion</a:t>
            </a:r>
          </a:p>
          <a:p>
            <a:r>
              <a:rPr lang="en-US" sz="2000" dirty="0"/>
              <a:t>Engagement is closely related to several other familiar organizational variables </a:t>
            </a:r>
          </a:p>
        </p:txBody>
      </p:sp>
      <p:sp>
        <p:nvSpPr>
          <p:cNvPr id="8" name="AutoShape 2" descr="data:image/jpeg;base64,/9j/4AAQSkZJRgABAQAAAQABAAD/2wCEAAkGBxQTEhUUExQWFBQWGBwYGBgYFxgbHRobGRgXGxwcHB0YHyggHxslHBgcIjElJykrLi4uHSAzODMsNygtLi0BCgoKDg0OGxAQGzIkICYsLC84ODQsLCwvLDQ0LCwsLC8sLywsLCwvNDQsLCwsLCw0NCwsLCwsLCwsLC8sLCwsLP/AABEIAOAA4QMBEQACEQEDEQH/xAAbAAACAgMBAAAAAAAAAAAAAAAABQQGAgMHAf/EAEUQAAIBAgQCBgUJBgUEAwEAAAECAwARBBIhMQVBBhMiUWFxMoGRobEHI0JSYnLB0fAUFVOCkuEzc6Ky8SRDg8IWY5N1/8QAGwEAAgMBAQEAAAAAAAAAAAAAAAMCBAUBBgf/xABDEQABAwEEBwcCAggEBwEBAAABAAIDEQQSITEFQVFhcYGhEyKRscHR8DLhFPEGFSMzQlJionKCssIWNENTktLiJHT/2gAMAwEAAhEDEQA/AO40IRQhFCEUIRQhFCEUIRQhFCFHlxqDnfy/PaqE2krPFrrwx65dU1sLylHEelEMXpyRoe4tc+yqjdI2m0f8tETvoSPHADxU3Rxs/eOp0Vdxnyjwj0TI/wB1cv8Ausae2w6Wl+ohg3kf7QfNKNpszcseXvRKcR8pB+jCT96S34GmN/R+0u/eT9CfNw8lA6QYPpZ1A9FEb5Qpf4Kf1E/hUv8Ahlh+qU+A+6j+sjqb1Xi/KDL/AAU/qI/Cj/hmMZSnwCP1k7+XqpUHyjt9KG33ZD+Q+NRd+j07f3c/QjqHeikNINP1M619E0wnykRH0utTzAYe65pZ0bpWL6Hhw44/3D1Uxa7O7MEcvYqw8O6XQS2CyRsTyvlb2HX3Ul1sttn/AOYhNNtDTxF5vkmNbDJ9DvnDAp1FjkPh5/mKfDpWzya6ccvEYLjoHhSQb7VoggioSSKL2uoRQhFCEUIRQhFCEUIRQhFCEUIRQhFCEUIRQhFCEE1wkAVKEvx3FUjUkkADdmNlFZU+lWA3IRecfmFMTy8U9sBpV2A+eConHPlCQXWIGU957KermfZ66lHoi22vvWl1xuzM+AwHMk7kt9sijwjFT08c/RVDF8fxeJYKGclto4gRfwAW7HTlc1tWfQ9is/eu1O12PngOQCovtc0mFacMPuoPEOEzQFevjaLPqCw0PfqOY3I38K0myNd9JqkFhbmFPTh2FVkMk8jQth5MQXVBH/hlhkUSXJa6MDdRy76rutDhXu5JzYWmmOacDhWFHC/25cOzOHAMckzaDrQmrRBdcpB0Fr6eNQdLKH3SaKQjjLbwVW4tJE0xMCGOMpG2QlmyOQQ65m1azC9/EbbVZjv4h6S+7hdUSmJatDdGo4MEMXi2k+cyiKGLKHYt6N2cEC4120G55Cs+0G/cYE9sIu3nFQf3J1mFkxUGbLCbTRuQWVbXzqygBlsdRlUizb1Ltixwa/oo9mHCrFHwnAZ5ojLFGZUUkNk1ZSNbFfSNwb6Aj16Uwyta6hNFERlwqMV7guNYnDtlWR1K7o9zbwKtqPVaqVo0XZLT3nsFdowPiM+dUyO0yx4A8jj5q38F+UOxAnUofrpcj1rv8axJdB2mzm9ZJK7jQH/1PMDirzLcx+Eop1HuOqv3DOORyqGVlZT9JTf2ikRaULH9naWlruHp6ioKeYQ4XmGoTRWBFxqK1mva8XmmoSCCMCvakuIoQihCKEIoQihCKEIoQihCKEIoQihC1T4gINd+6q1ptcdnbV5x2az82qbIy84Kj9Kem6RXRfnJB9EHsr949/hv5Vnw2S16T7zjcj8+A1/4jhrAKnJPFZ8Bi75ns4Zrm/E+Jz4nM8hZlSxIAORLmw02Gulzr416ayWGz2MUjFCdZzPE+mWwLLlmkmPe+wTpOjkaYB8cGGKyHWNS8aKAwVy7EByFBzaBdBe9qk+0OvXQKcVNsIpU48Er6RTNeBWhjgkEayBoQUVopVDISCS3WK4Zb317XcLyiBLiCajI1UZCLooKK2f/ADYdiLGRLPhpoY3va7K3ajk0PpWkjY8mFxa+lI7A3jdOIP5JvaigvZFLumvBYEwkE2Fk62ATOoub5FmVTlJ30kjHpajPrrUopHGWjs8lyRgEfdU/gcDScDxkRGVm6wwhiFzdhGWxYgWzg67Vy0kCQELsAJYQVQGFiRzBINiDqN9RpV5rg4VCqEEGhXhFSXFd+muN/bMFgpIgWETETKoJMbmIqCwGy+kAx0OYd9UI23JqOVt7r0VQpvAXGA4TiJcQMrT5hHGdGe6ZEGU97E+qx51G0m+8Nbiuwi6wkrbhsAIODQYUyrDNjiqB2DatKAfoi4bq1AvyO9txGU3pNtPTNSjF1nFUzjHEuxJhFYyxx4kCOViCwSJSHCncK0otlGgW/jd8TS4h4wGOSVI4NBacUpq2qylYHGywMHjZkJ2I2a2+h0YD3VXtNlhtLLkrQR1HA5jkmRyPjNWmnqug9GOnisQk1o3P0voN532Pn7eVeYtGi7VYCZLMS5msaxxA+riKO3LTitcc3dkwPT7eS6FhsWH8D3flT7Hb47SMMDs9tvyqlJEWKRV5KRQhFCEUIRQhFCEUIRQhFCEUIUTHY0Rg6i4FyTsB3ms63W9tnF1uLvlPsMynRRXsTkuUdK+mrSFo4GIT6Umxb7vcPH2W3LtH6FLndvbMXfyn/dqJ/p+kb9Va0W3C5FgNvt75qr4zhk0So8kTosgujMpAPr7+djrbXavRh7SaAqgWOAqQr7wOLD43ArgGVY5GiE8b2GrpI6FrD0mVowW71ceNqEpc2Uu2K3HddGAovyaY1ocTNgZxlMlwUOtpEXtDxDR635hV76baAJGCQKEJLHFhS3EyGDFqeIT9f+zSSdWoIlmlViMgbKbIlwGOe1jmA0NLZQtowYkUPupuwdV+Srs2OU4eKEQhTFmCyu7M4DuGK5VsgFlG+axvbe5sMikDqk7El0jKUos8Nw2eRCESTq2yljqqNlIZbk2U2IuLmozWiztdR7hUb8fAYqLGSEd0YdOuCyPAL6u+HB8ZFcj/APIPXPxLSatjcf8ALT/VdRcNMXAc/aq2pwlOeIj9Uc5+MYqXbTaoXeLP/YqNI9bx4H2Q3Ck5YiP1xzj4Rmjt5tcLvFn/ALBFI9Tx4H2QnCpFIaOaLNyKT9W3qL5DUXWlh/eMcOLSf9N5SDCPpcPH3otWLwWIjYSzJIxGzygyrY6EXkzIR4V2KWzvwjcK7jQ+Ga68SjF4w6eylcc6TTYpYesC9ZA143QlLXK3JXUFgBoQVt3d0m2e46oPiuumvChSVVsLU8AAUCSTU1KzjQsQqgkkgADckmwA8Sa6uLoHHcNBw7h0eHmjSfETvnyEnstYB2DLqoVRlzC1z52rPvuklq3BXLoZH3lUOOcJMHUsLmLERCWIta9iFLI1gBmXMNQACCCANQLcct4lpzCrvZQBwyKZ9F+lr4chJLvDy+snivePD2d1Y+ktCtnJmg7smewO9j/V47Ras1sMfdfi3y9xu8Ni67wniqyqpDBg3osNj/esyx29xd2M4o8YY4cjv6HMK7JEKXmYhMq1khFCEUIRQhFCEUIRQhFCFE4hjBGp1ANrknYDvNZ1vtwgF1uLj0+ahrKdFFexOS470u6TtiWMURPVXtpe8hv7bX2HOruidE9j/wDotGMh/t/+tp1ZDWTTtVrv9xn0+f2Uefhq4QATtLDi2USxERho4xrbPmvmYn6obIcpIO1ajpXPJDBUa/sktYGULs08wHTmQ4dWnjGIhsseJjcLmUtYJIPolX9FlOzgWIDiyXQUfgaVy9kxstW447VB6QYrCxPgZ8DKVVJJAVvd48/VuRlYgkWR9CbHMRexqTA8uLX6wuPuhoLdqg8e6TTYyfNDEICwyDqxed1+qzrqOei+GtdbCGMJlNBnnQc1F8tXdwYqJhuCqmkrWa+scVme/PO/oKf6j3iutmfIKWdmG04DkPqPQb0p91mMrsdgxPsOqa4eIr/hokPjbrJP63vb+ULTRYb/AO+eXbvpb4D1JVd1tu/uxTqfE/ZbHwmbtOWkO2Z2LH3m9WI2RRHs2ADCtAKeSrPlleLzjhktxwmUKcos98uncSD8K5HaY3yPjBxZSvMVB4auIK4+N4a1xydWnI0+cVIhwLM6qFNjl1y6DMAT7L1XfpGJkLnucKi9hUVNCQPGia2ySOka0A0NMabQCfCqxfBMCQVIAzWOU2NgTp52obpKB8TZGOBvXcKioBIrXgDU8EGySteWkHCuo40Bp40Wr9iurMVFlsDccydBT32mJsjI64vrTkKlLbFJcc/U2leZotEeFydqNmjJO6MVuRbuOu4rsscMx7N4BoK4iudaeR8F1k0sYvNNB89wtOJhzf4kaS/aUCOT+pBlP8ytVc2Is/cvLdx7zfA4jkQrDbaHfvG16Hp6hLZeDhj8w2Y/wnAST+XXK/qIP2agbQ+L9+2g2jFvPW3mKb1Ya1r/AN2a7jgfY/MFn0b4uMHOHeBZMp1DAh0NiCVvs1jsw9m9Nkb2je6fYojdcOI903bBJxDGviJ8ZAkJNgpkySLENkCPazHW7AkX2LWFVmu7FpqO90Ty3tTngmnGFHF8XDBhNMLhVOedR2btlAWPvsq2HK/kahE7s6vd+anIL/dH5JR0twGFlxUiYEkzKLyRgdmRgCW6oj/ugasmzcu1cM2CV4bV30+SXLG0mgzS3ox0ifCvzaJj2k/FfH41W0potltZebg8ZHbuO7YdWY1g9s1pMJocvmXzFdn4NxRZkUqwYMLq3f4HxrFsNsdeNnnweMMc+B379YxWhJGCL7MkzrWSEUIRQhFCEUIRQhacTPkF+fIVVtdqbZ47xz1fPNTjZfNFyPp70lMjNBG3YB+cb6zD6PkOfs5a80Lo5zj+MnxccW7v6uJH07G8cE220D90zIZ+3vvSjCRPhoZpZIpYnkiYYaco1kexOgt6TLcK3LcCxJG5Obwo08RrVWIXTUhWrgvFIuKQDB4w5cQusUulyQNx9u267ML+NlSRmF19mSYx4kF12aqc8T8OxBSQRTPkdTFmzIyMMoMosew17hTqSvhq3tBM263PyS7hidUqHg8A8paWRgilu0+QAZrDsRRrubAdkbbseZ46XsqRtq551epOoeeoEqNL3eOA+ZbSneHispWMGJCLE3vI4+2w5fZWy+e9Tjsd5wfObztX8o4D1NTwyVWW10F2PAdTxPoMFLgw4U5bZe+w1Gm/kN/Knvl/ZGSKh2b93E5DYfBVgwmS5JUem/14Jrwjh6sWDsvokZQe0CCNe7S1ef01pd0LWOha7Ah16huEUOFddQfXOi09H2APc4SEZEUr3gajHlRasZEInZFXYBgXsc1udtrWLeynWOZ9vgbaJHUvEt7hILQcsa1qXBp2UIw2wnjbZpHRNbWgB72NSN2VKF2+qnT8VXq+rByMUGqiwB3K6bd1Y0Ghpzau2kaZIw8jvHvOAJAcRhUa6fxUyIKvy2+MQ9m03X3a4DAHZuO/VtqoOCxvVNm1N0Fl5Ejs3PlY1s6Q0Z+NZ2bQAQ93e1tBq4021qKDLWqFmtn4d18k0LRhtOXLLE5rzHY3rCW19C1idjcA28CDXdHaN/BMETwKl/1D+IBpcK6xQjLLYuWq2duS9pNLuWw1APnmpy8WXqil8zKm7gEMRuLH3VinQk7bU2VrezY5/wDCe8wHAHWBXLCtK0yWgNIxGExk3nBusYOp5+qh4OASuEYfRzErYBSdb22tYqPZWxbbTJYIDaI3AgOu0cSS4DDOtah147KE7lRgiZaZBE4Uwr3cKE45ZUpdHEcVnxfAKrgIy7ABbnN5nT13qGhtLOlje6Zrsy6t03aagDwFAF232EMe1sZGQFK48fcpVPhg5K5SRyuNbb39mtb7ZaRB8hA54V2A68cN5WaWntC2Ovr817lExUWYWlBkUaBx/ioPAn01+y3qK1WfYzGS+zm6dn8J5ajvHMFW47WHd2XHfr+/ApHjsAYsrXEkZPZcDskjWzBvRbvU+8a12KcSVaRdcMwcxvG0bCOhwTnMu0IxG355K1f/AChzw/qMBCIZrnreruWCkayxA3ZiTYG5JTQ6qL0iSE3xfOG1WGSC53RilHFuNOuIjkhgWBIyzRXh6vrpSpRp3AAzdpiQt7C+uprscJcCCetaLj5QCKD7qTL0IxIwf7S4YzZ2d0Y3kdGGYvb+IDmYpzB0AIymQmYxwYMlwxOeLxzWnob0j/Z3CsbwOddfRPJh4d/t88/TOjPxLO2iH7Rv9w2cRm07cNeDLJaezN130np81rtWBxWdfH4jvqho+2fiGUd9Qz37/fYeSuyx3DhkpNaCSihCKEIoQvCa4SAKlCoXygdIzEmVDaSS4X7K828/1yrHscH6ztZe8fs2ddg55u3UBzTZ5Pw8dB9R+V9t+KqfQbgKzuzGWJJQrGBHsxZ1/wC4UuCyISNOZ8Br6m0zXRdGazoI6m8VZEgmkwkuD4rio4XLr1ckjRZnVGVyy+iCt7WNgRc3GlqquLGkOYntDiCHKpcfweHwTRNhsUuJnzB1sqskYU+mxVjqDbKOZHderLZnS90BJdG2PvVS7hvD815pizKzE6ntzyc9eSjTM2wFlGtgBzi09hB9Ws6mjadpOoa8zglkgjtJMvPcN20+qepCWOZgOyLBVFljXuUch8eZJqzDFFZwG1xccycXH1O7ZkKBUJpnzEkDAbNQU1IRYFgwG5ta5W+4v3bfo0mW1SNkdHHRxwpUkAGn0uIBzHeG3EGndr1kDCwPfUDGtMajaMRwPjjjRxjMVEYVAJUutgbXNkNrNblpXkbJZrc23EujvhjrxaHUaC4GhbeIBIGPhXatyeazOswAddLhQEjGgzBpXh40SdJyBmU6kZCfDkfYLeqvWSWWOU9jIO7UPA8weDjU7nAZLEbO5g7RmdLp9DzApxFVrSTUXJIHwO/uqxJZmBj+zaA444ClSMWk80pkzrzb5JA54HA9Fgy2Nu7SrDHh7Q4ZEVSXNLSWnUsn2Xy/9mpUX1yf4h/pb7Jkn0s4f7nITZvUPff8KJMZGDeT0I/3IZgx54DrX0WKLcgd5tTJH9mwv2AlQYy+4N2miyeUkmxIBO3wpLLLGGsvtBLRmRXHWRsqUx07y5xaSAT+XgtrzFu0x1ICA+AFifZp6zVWKyxw/sIx3QS8jiataOdSNl0DIp75nSDtH5kXfc+GHM7E5gxUXUMCS2VQhIADWY2sL8vyryk9ltxt7bsd2+++Gl1W1biSbtQNp3mi2o5rN+FNXVutukgY0OApX5gkskICki5Gm/IHYm3f+txXrobU90jY5KA45EkEjMNJAyBqcM8B9LlhSQtawvbUjDdQHInE56vHWFCkhK3IUEOO3G3oyLyv48ww1B2ps0MdoHdPeacxm0/MwcCM12GZ8WDhgdusfMikuMwpiKzQswQN2WvZ433ysRz7jsw9YCYpS4mKUd7o4bR6jMHkTdIFA9hw8tx+Yqz9HOLYQCbH4oyzYuIL2WIa1yFUwqAAoLFQfqmx0BFIljczutyPyisRvD8XZj5VL+lnHP2gQTNK6YojPHh1YGLD/ONkmkYLe5UKbate9rAGiJhDyKV+Yrr3AtBrRJ+OGOSaabDoww3WKtyLfOMGJIX6MbFSRfncaAqKsQOcAGu5JMoBN5vNXL5OekJ/wHPaQXjJ5rzX1fDyrzWmLK6yTi2QjAnHifR3R1DmVfsc3aM7J2rLh9vJdPjcMARsavxSNkYHtyK45paaFZUxcRQhFCEu41jFjQljYAFmPco/XuNZGlZ3XRAzFzvyA5nDhVWIGjF5yHzouIYuSXHYlmRGd2vlQbhV2HqGvnevSWKzMsdnbHXLM7Scz7bqBZMsjppC75ReHgGMjYMMNiFYWIZYpLgjYhlGhFWb8bhmFC68airXP0oLYJ14lhTI6FRCXVkMshvYbAhgASzLplve19ab47rx2ZzVlr7zTfGSpvCcF1hZ5TZFOaQoAtyxJEcY5EnQdygk7U6WR0bRGzF5yr1J3DrgNaQA1xLjg0fKDefurBGpJzsADYBVGyKNlXwHv1O5q3Z4GwtujHWTrJ1k/NwwWdaJzI7cm2AdYnEjFsttABqbjZr8re3lWNpMTWyE2WNgva6uwFDm3Wdh/lyOYV2ydnZ3iZzjd1YY46js2jbmFv45iEL9kHMoABBGUi1xp5GqegLLaexcZKXHk1rW/UG7WtMMW1GuuNQU/Sc8PaC7W80DZdxxp4H0SuQbEbd3d4fr869HAaFzXfVrP82oO8BQ7CKZUJyZRUBzfp8tZHWo2jfVEZ5HY6H8/UanM0kBzc248do5io40OpcicK3TkcPY8j0qsSKY1wcA4ZFLIINCspO/vH9viKXDgC3YSPUeAICZLiQ7aB7HqCV4dh5n8KG/vXcG/wC5cd+7bxPogbHzHwag/vW8HebUD92eI8nL2PmfD46fjRNjdbtI6d70pzXYsKu2Dzw9a8liovpTHODWlxyCW1pcQAvZG7thoP147+ulwsLW1dmcT7chQclOVwJo3IYD35nHmso+ZO3d3nu8u/8AvUJzecGN+rb/ACjInjqG06iAVKLAFzstm06h6ndvITTgmKQM2a+ZlJJNraa2t6q81p+y2rs2mO7caRQCt6pNBidpprzONVr6Mnhvm/W84Y1pTDPp8CjY4rIxkBax1II1uLCwty8eXsvoaM7ayQtsj2C+Njqg1JNTrBzoKd7VgDdrWsRzvM7XG7wxwpgNXHZrzFVMq5SWChgRlkQ7Ovd4Ebg7g2Natps4lbgaEYg7D8wI1jBVLNOYzQ4g/Py2Kv8AE8F1Z7JLRSKSjbZlOjK1vpD0WH4EUiGTtWkPFHDAjYdo3HMH1BV9wumrTgcvnmrL0W6JYeSI4rEYhVw6+mB2DmAGYOx28LXLLY9naozWgsJaBimRwhwqSmnSfjaDDLFBhB+7XVWefYFS1rxjfrVYZrtrcA2I1qs1pc6rnUPyic4hrcBUKkTwS4PEFG0mgfe1gbahh9llINu4276tubHaoSx4wIofnUKt3on1GYXaui3FVniV12cXt3MPSX3H2GvJ2Avs077JLmDh54cR3hzWvIRIwSN+fkcE9raVdFCEGjJC5n8pvF7IIlOspu3gi7D1m3vrM0PH+LtjrU7JuXE4Dwbid7gVK2v7OIRjM/D16Kv9HOiOMljXFQFUKnNHmYhmKnddLW3HaIB8jevTSzMBuuxWfHE894JtJ02xfVNPHIrdYyRJC0VzFMSTIHyrcrZDkubtmKmxQk0zELwHXcrIkwr8qqz0g4vNj54ibMQixxqoIBdgM7WJIGZtBroBvrViNrYQ6R+AHkkSPL6NHwphBCvZRDeOO9jykc2zyeRtZfsgd5plkjOM8go539o1N9TvJ3KlapcomZDqdZ9tydcLjXMwlChANc2hvyy87/rurN0zaJBHHJZHOLzkGi8CNdRiOBOvDanaPhbec2doDddcKHcc+S28bKCQ5Sc1hcWGW1hYD1WqtoFtomsrb4FyriHXu/Uk1IFCM6jGlRgQRm3SRijmN096gBFO7SmWrpXHKiWuvMbfD+3jXoYnkHs3ijt2TtpHqMxvGJy5Ggi+3EdRuPode44LxG9h3/XfTJYy6hb9Qy9juOvkcwFGN4GByOfvxH2yJXjC1SY8PFR+W5Re0tNF62uvqP68vhUI+64s5j1HI9CApP7wDuR9PEdQUcvI/H/iu5ScR5fn0RmzgfP8uqOXr+P/ABRlJxHkfujNnA+Y+yOXrP4UD94eA8yg/QOJ8gjl5n4f8mjOSuweefkPFGTOJ8vzPghdBf1fn+vGuP7zg3ZifTrjy3ob3Wl3L36Yc9y8UXqcj7grn6nZ8yGJwCixt40+D59l67X8htUYo7oJOJOfzYMh71K7I+9gMhl827fai9ReZ25Dv/t40uV5cezZicK7G6xxOsDmaBTjaAL7sup+208sSmnBCjOcxObKwtYZctta85p4WmGAiNouVBvXiXl2o0oMa5UrqAoMBraMMUktXHvUIpTu02a/TXmcVH4nGpcCIKUt2cuvnm538+VXdD2h/YvktbiH1xDu6GjVQZUO0ZnDUFXt8IvtbA0FuqmNTrqfmHNJZsMGvEdFkN0J+hLsD91vRP8AKfo1ftjDGRaGas97dfMZjmNahZJLw7J3Lj98ik/DwjFsPOxjjdhdiL9VKhOVyp3AJKsNNCTcFQRN4vAPbjTEbx8yT2GhLTr6KRiI5psSqwyNi2gtkKRFY4ChsAFdQikEeked7nlSWXCC5wpXWfRNffqGjGmz1UnjPRmSHBrjJZBI7zBXPWZyVfsqc2xbrdLKSLHTaiOVgeGMy9UPjcW3nZpr8mnFSsjQE+l20+8Nx6xY+o1h/pDZywstbMwQD5t61B21AVnR8laxnj7+667G9wCOYvVmKQSMD25EVU3NumhWVMXFG4hJZD46fn7r1n6Tm7OzkbcPfpVOgbV/BcP4/iP2rGt2gqlxGGNrKqmxbyHaatbRUH4axNrmRePE49BQcln2l3azGnD51KvXDeCRTTpi+H44sqhAYs91yIoVUsLFUIGzKdye6i/QEObiU27UgtOAVGxWBxvD1lMlomxGaIkMDmaQtIzR23y2axI0zbamngskY1lcflUohzHF60cCw+SMuosT8zFbldfnGH3UIUeMg7qlK3tZWwjId48Ae6OZFeDd6RfuMMhzyHqfDzVgwOFBsgIXkL3sT3aU+22sWSPtXNLmjOlCRvoSMNuzPKqoQQmd90EAnKuvcmWP4c0YW4DKFFzmAIbW+W+tvVbTasKwaVhtEz7rrjy7uihIc2gpeA11rU1B30wWlabFJExt5t5obiagEGpyJ1ZUGI3VS5xfW9/iLC2oregc2P8AZlt0kk7iSSTdOvGppgd1MVmSNLu+DeGHEUwFR64jfVYK1qsPY14o75vCUx5aahekcx7O7+1QY9zTcfyO32O7XmNYEnNBF5vhs+3lkdRIO72V1wum+Ofvy6jgENN4XTy9ufnxK8FdeMLw1fPLrRcYcaHX8+bqoFdcK0I2/b1XGmlQfmtFBHeB3H0QD3SOHqigDvE8PnVBPdA+fMEGhopUnb86ALrsaAfPhQa4wUFTrxPzcEONTQcPnEr0nlXGi8b55bvuegw21640F0c/m777EAcz7P1yqLnOcbrOZ2cNp6DM7D1rQ0Xncht47up1bR4xvTGMawXW/Pfedag5xcalZoLak2BHrIP4VXmc2Q3GtvEEHcCMqnaNgqcsBmnRtLBecboI5kHYPXAeSZYLhrSK1gFBXs9oG5uPStrtfyvtWBbdLwWedlXX3td3hQi6KEd0HAZ1rUuIFC6i07PYZZY3ANugjDGtTvIz2ahjgKpVxDCDVCQ3I2va/rrfslp/ExdqGloOVaAkbaY8vHJZksXYSXagkZ01bkh47FmCzc2ukv8AmIB2v50Ibzz1Xs47J7oNQxH+E6uRqOFFoOPaNEm3A8fuMfFbo5cRxGeHDl2yMEQqG7JKg9ZKwAAZiov2r6ipGJjLzyFMSOfRoVk6bwtPPDgoF6vB4QL1kmixoSAoBZiF+bjucu9yLbVWhIBL3H80+UEgNCpeFmfDYgE+nDIQbc8pINvBhseYIqxPE212d0Z/iFOB1eBxVZrjDIDsPzou9cHnDJobjRh5Nr8b15fQ8pMbonZtPhX71WvaG4hwU+thV1X+mGP6qGRxukZI+8dB7x76xbe38Ra4rPqNK8CcfAAqwx3ZxOf8+VXG+EpCqzS4hDIiKqqgYqWlkcBNRysHJ32r18z3CgbmSseJoNS7ILceEywsuIkR4oCbrNDIJMiHZhIlr66/RuNNDrUL4e26aE+HmpXS01FaLPpji5mxAhmmE5wqZBIPpmT5y5FtGCGNeZ31N71GzNBJcBTUpTuIAaSmMcGVlj/gqEP+Ye1If6iV8lFTsAvtdN/Oa8sm9BXmVStrqER7PPM9fJMMLKFIYaMNidRfkbaEW9dRtsM0zHR5sOdDddTWMag1293DDel2aSKNwf8AxDbi2u3Ch81sxmIaQLm7RW/aHMGx1HLnyqro2yQWOV4jN0OpQOrUEVrQn6gag4E0Ncdj7ZNLaGNLsbtcRlqpUDLmAogNbLmhwuuFQs5ri01BxXt7+BpQa+P6cRs1jgTnzx36kyrX54HpzGrl4a15tTO7I3d85jzUO8woNdaCMCVxxByXldAAwCCa5oJrtFyqktw+UKGMUmUi98jWt52pfasrS8PFM7GSlbp8FGpiWihCK4RXNdBpkvRXHAnAFdaQMSjeuEtYKIo55qvQbbb99LLXyfVgNgz5keQ8SMFMOaz6cTt1ch6nw1rEmmtaGgNaKBLLiTUqbg8S8asF7JYg5j3C+w3N791YukbHZ7bMztKuDQcG5kmmZGDaUqASMeujZJpbPGbuFaYnKm4Zmu4HDppxMgYlvpHU2FhfnpqdfVVyxQzxMbGfpG3F1NQJFGin+aoG3FV7Q+J7i4fUdmDa686k15YpbiIM3WR/xEzL/mRAsPaudf5hRbRccybYaHg7A+BunknWN14Oj8OIx8qhRuheKmWcrh2gSWRCBJMGIRVGd8oXmQt9dOzv39tLatxyVqA0dgp/BeEfvKSeXE4uWbDQC/W2sG0LExowKqosdctyMp51XvNjaCG4nanXXPJBOG5VviMMSlWgZnhlBZC65X7BUMrj6wBQ35hl2sasxPJwIoc0iRtMQahdW+TfHZ8NEDut4z/L6P8ApA9teVkb+H0q5up+PiK/6g7xWpEb9mG70w8qK61rJS578qWKtAV+vIq+pRm+K1maOb2ulXO/lB8g31KnajdswG2nv6KqdF+N4OCIxYnDtiDLJmNkVggRQqemR2jme2XUC/fXo52SOeC3UFQicwN72tPpMBwfHGNFmkhZFyJGSy2F2YgLKpBa5J7JvtSKyMN5wqm0Y8XQVSuFSifGda1sskrzHu6tLuB/+SAVOUllkN3Mig4uNB1ISsHTY5D0x9E0HWlM6kZ2JZgRoxY3PiDf41ddG9kYbDTDUdizmvidKe2rQ6xmFDPGHGhQXG42Px0rOOlXtN1zMeP2Wq3Q0bxeZJUcB7rNOOd6W/m/tXf1qxwo5nWvoo/qR4NWydKeqJOPH6g883xstLGkmt+hhG6uHhQ05UUzodx+t443fWo6rW3G2+qvv/tXf1s7UweK6NBs1vPh91q/fMtwLLrpbKefm1LOlJc6DwPum/qaAClXeI9ltTjDj0lXTcWKn4mpN0tJ/E0HhUe6i/QcZHdcRxofZMsHjVk20bmD+HeK1bPa45x3c9ixbVYpbMe/lt1Jtw/HdWCLbkEm19O7cW8/dWPpvQ8lvLXRvoWgilSBjrwB+a1b0Zb47MHB7a12UXRuEOrosgUguo79htptzpUUb42Bkn1DA0NRh4LSvtf3m5HFU7ptgQk4dRYSC5+8N/aLe+tmxSXmXTqWNpCK68OGtV2rqoJZieLgaIM3idB6u/3Vlz6UYw0YL3l91s2bQ0kgvSG6Ov2+YKI/F5dSFWw3OU2F9t2qmdKzVyHX3V79SwDW7p7LxONScwtvIj/2ro0rIM2g+K47QsRGDiPBbf32fqg+0fgaYNLO1s6/ZKOg26pOn3WxOO/Ysfva/CuHSLHfW0ndXDwoK86oGh3t+l4HLHzNOVFg/G25R+stf8Kl+tgBRrMOP2XBoMk1c/p91nBjpZDZFUd7G5A9+/hTYbZPaDSNoA2mp9ki0WGzWUVkcXHYKD3U+eQpkk3MbK3nlIJ9tqvTw9rE6M6wR0WdZ5LkocNqTOFw2KcEExqzoQDYmJwyGx7zG2njaqsTjaLO1xzIHjr6rRP7OQ7j86J/PxTC4Thc2Fw87Tz4i636tkKZlCEsDooVQeepvbcCkPa+V4BCe0sjacVXeI4tZIolih6uPDkhpDJmZjN3gAAXaMWPILarAY4SXnHPBJLmll1oyVv+S3FW65Pqsknt0PuUV539IG9naIZuR5EHyJV7R5qx7PmIp6Lq1aCFyf5U5tYV7zI3vFv9xqh+jzb087946ucfQI0gaNY35gAl/BukycOjRY4FlxMqCV3dsoVGZhGoIUnULmsPXyrekY6Z5AyCqMcI2gnMrbx3pNHj8PK7Q9RisPGZkkR75kS3WIWsraoTYai4v5w7J0WuoOBUr7ZOKr/AUCiYgaLAVHhneOK3sc0y0irombXjoC70CQw0DzuPWg9U/jFgPKtFZBzUbF4RZRroQSAbX58/DSqU0UdqBacC00VyzWqSyuDm4g6krxPCmUEgggd17+dt/ZWZNoySNpcDeW3BpiKR4a4XfJQcvt/XOsyq116bjS9x3XJHuNdzXKbF4bHb2cvjrQiu1ZObqO8aHfl/N8BXMigbFtwJtIlvrAe3f3Xq3Ya/iG0VTSN38K+9s66lcOHYUSOFLpGu5ZmAsACTa51NgfYa9FPO2FtTmvKWazPndRuWtX+PjGFiVU6+NVQBdXF9ltfu0IJ8xWG6QEkkr0LIXAAAJf0jx+Fnhy9fEHBOQlwBmDMp1PIlSL7beFNgtAjfWuCVaLK6VhbTFc74s1ont4DTXQsAduVr1p2txNncWHV019FkWJobamNkGvrq6qulda8uvZlZynYaWHnufHMf1euBRrrWFx6++2o8rHX2V1GayZb6k38zr8a5VdovYoSxCrqTy/45eJpsUbpXXGCpSpp2QsL34BMoeC/WYW8Pwvt7K1o9E4992G5Ykum6tpGyh3psoCgAaAaAe4Vrd1jaZBYRLnuqcSscQt1I8KkUNzSHj63dG5vDET5hAh96Gs6x4Nc3Y9w61HmtaXEg7QPKnor9w3jmFfERwx8O62ZxEZJRFFYdbGjl2Y9qwD3Jtr51XLXgHGgBOtWgWEjDE7ko6YcfkxEE+GfCfspi6ubVtbJiIkOmQAqQx7QJFdjaQWvrXEIe4GraaioXycSf9S68mib2grb4ms79Jo71laf6qeLXfZS0c6khG71C61+21n/rBXuwXLflMb52D7hPtI/Krf6MYxyO3t8vuqekvqbz9Fu4f8oCRxRwnCLKkUaJmZwCxCLmIBQ6ZiRvyradZ3ucXDDFV2zNDQDsWjjvSrBz4TERx4QYeZ48ofLF2szorKGXtXKknbYGomKUUqaioUhIw1oKGiS8FHzWI/8AEPbJf/1psv8AzEX+b/T91W/6T+XmnLtYE9wv7K0HOutLjqWQtPDr9UpO7Fif6rfhWRox5dJLX+nrU+qe4fsIydd49VIrZSFqbDob9ka+Fj7RrSnwxvBDmjFNZPIwgtcRTeosnCUPNh4C34iqTtFQE4VHP3qtBumbSBjQ8vaiWcQwWQi7XDXtoBt36251m2yx/h6FpqCtewW82mocKEKG2h022qgMVpHDFZKSDe5vy86k1xaQ5poVx7GvaWuFQUr41xGbrntLIBcWAdgLWB0ANgK37LDFLC18jQScyQNvBectD3xSFjCQBvUH95TfxpP62/OrH4Sz/wDbb/4j2SfxEv8AMfEo/eU38aX+tvzo/CWf/tt/8R7I/ES/zHxKecLxsjQWZ2b5xtyT9GLmdbXN7eNZFvcYpOyj7rS0GgAGty1dHxtkHavFXA4E8lsJIF/1/wAVmrVJoF6EFtdPYPiRRVGATbDcIuoLMdQDYAaX7yQSfdW3FophaC5xruXnptNSB5DGigOv81Mh4ei23a3f/berUWj4IzUCp3+2SozaTtEoLSaDd8qpKRgbAC+9gBVwNAyCpFzjmVlUlFRuJXETMPolD/rFZOkp3MfGxu8+Aw9U5rf2Ejxqp51K3K+Zb94v7RWnG8PYHDWEkHWkXGdsOf8A6iPZiJx8Ko2fCSUf1/7GLXdi1h3epWPEuIpJHGFjdJkRImdZSFkVNBnTL6QW9iD3XvYW72TrxOBBKn2gugYghaIse6QywosSrMuWR+rvIwvcDOW0AOoFt6k6BpNclwSkCidfJ+3/AFq+KsPcPyrL/SAf/j/zNViwfveRXScxr512j9q9DQKi/KYvzsH3CPYRXuP0Ywjkbvb5H2WJpL6m8/RUyvTrMXpHv1HjQhNuCn5rEf8AiPskA/8Aaqsv/MRHe4f219FP/pP5eabSb5frggeYF/eLn1eNTtchiIJPddgd2qvXHxWdGwSAs16t+72WOHfsxJzEYJ8xlv7yfZVCxuML6H+J5HICgHinyUc1rdjK+SkVvKkihCKEKFxeLNGSLdntanuBv38r1St8XaQndjr1cFf0bN2VoB24atfHekLC/d+vwrzGS9hmtdrf3/Xn7alVcpsVswGAw8qSs0MTMvC2e5RTaWNnTPt6fZGu9MitEoBDXEAA695VqKyQujic9gJMwBwzFBhw3KdhuBYYth74eHtcLMp+bXWSy9s6at4704WmbDvH6a5rkljs4bJ3BhPdyGWOHDctnB+A4Vn4eGw8JEmEd3vGnaYBLM2mp13oZaZiWd45bVG02SBrLQQwYSADAYDHAKnY1VWLChFVfmcz2UC7tJJqbbnIq+oDuqp2jpO88kmgHmfVStsLIbTIyMBorkBhkFDC+2iqrAUW/DxZmVBbU6620GptYXGlPssPayhvvzyVa2z9jC53trywKs9esXikUIRQhFCFpxUg6uZTuE95W49dzXm7S8zmN41Pc3iK4dAVpNaGteza0Hpj1WGFNlyndVF/Mi9v13itmyyAtuNybhXadfz4aBjuUBzw+eqUca0EA/8ApJ/qnnPwIpNnxklP9fkxgWo4UawbvUpciFiAoJJNgALkk7AAbmrKgsaAa5IVk+T5f+tXwRj7h+dYv6QH/wDH/martg/e8iukZTXzns37F6GoVQ+VOHWFu4yJ71t/tNe3/R51Jp2b/Jzh6hYukBVrHfMQPZVLgXDhPMqM6Rx3BkZ3VLID2rZiCTbQW5kbDWvSyyBjarOYwvNE66fJBJKMVhZoZIciRFVdQYyhYKAuhKHNpYHY8qrWd900dr6p8za4t1JRwM6zL9aFiPONkl+EZqdqwMbtjx1Bb/uSWCocP6T0x9E1xLWVJB9BlY+XP3VPSMXaQH5qp0z5LLY/s5A7YfzQZFV81xlVJDflY5SD/qrNLHPER13gejSeocrhoJHHVdcOuHQhSlYEAjUHUV6BZ69rqEUIRQhQsVw1XJNypJuSDfl3HSqU9gilN44E+1Ffs+kpoAGjEDVzqo37l+3/AKf799VP1Q2v1dPnzxV79ePp9A8fn5pzw+JcMMTDJdZGwM2XN9LMGYLb6JAUkA/WrMtUcULy2M1q01O/V7chrW/oq02iYxiUUHasIGzIH06pxhPSw3/8g/BKW3+H/AtST6Zf/wCj3XnDsSsR4c7nKq4GQk+pPafCo3wwMcf5fZRtQJbaQP8Auj1VH4ZgDiHKoTol0FgTZABa3M2Gaw3s3fap2KBju480O3VVZekrVNUztbWpxHspC8GHNz4WA9W961xohmNXFYDtNyGlGBMcPh1QEKLAm51J+PlWlFCyIEMFAcVlTTyTEOkNSBRbaakooQihCDXDWmC6M8VBIviXXkzIfUFBHwtXl7K4ssxOwE8xeHmQtAtP4p2+786FEMt0lk5MzEeWwrZ0dEY4KH5gB51VR7r8pdtP29Es48fnFU7pFEp8+rVm/wBTGo2PFjn/AMznH+4gdAFpy4EN2ADonnQKfC4dzicTNGpAKxxi7yXbQuUQFlAGgNvpHwuWgucLjQVOEAG8Sq3xLBJC+SOVJo90dGv2b2UOPovbdTTon3m0IoQlyNocCrD8nEf/AFLtyWJvaSv5GsH9JpLtlaP6q+DXfZXNHNrKTu9QutfsVZ/6uV7t1TflRwt4C31JFb1MMvxam6Od2WlXt/mB8g70KRaheswOynt6rlhFetWQg11Cn8Kk6rEJnFgr5HB5A3RwfEAtVa1MMkDg3OlRxGI6gJkRuyCu37FO44TkaMkqylkJG4Kkg2v5VbjeJYw8ZEV8VmzMuSEFaMLFcqLMubNYMBfs8rba+kPKqMr2WVweR3Th/h38NvRTjBkHZjPMb93spsCEKAWzEDU2Av6hWkMlXOazrq4ihCKELy9FCuVCsfQ7DRszO7DOvoLoSANWcDw0APInvtVC3PcAGjJaWj42uJccx8qqf06ltjpiuhBTY+iQic+8W1PfevPztBcQV6izE9mnnRXHtiXuVCmLCNhxlFlsxGQn6u1jy0v5KjEgNKVAFN+6tfPx2q260tZHddmZA+vmt/TLgzR8OgJYEwiOM2FrqAbg31vnCn1bXF6kbO4NDn5jDcPc79mAGda7rX207yMA4k03/klHya4dWxeYsLojMi/WJ008QpJHPTwJp0DaknYk2p1GgbUz6QxBcRIApUXBtpbUAki3InXl5CvR2RxdEKrydtaGzGi04bhsr+iht3nQe/f1Uq0aSssGD3iuwYnplzRFYp5fpbhvw81lj+H9UFzNdm7hoAPE7nWl2HSItjnXG0aNuZ5DIb/up2qxmztF41J2ZeKhVpKkihCWdIMMzxXQ2K9q3eBr7Ra//NLkGFVNmdFjxKQIzSM1gUVNNzdn0HqtqLkC/hWcIWl7x/DerxqGmnjieQVovIa066e4r4Ldg3E6RKFyCRgtu5b2Jv3Wub1bnmEMDngZA/YJdmivyhqR8RxXWyyScndmHgCTYeoWFQs8XZRNj2ABXXuvOLtq1wRM5sis57lBY+6mk0zURjksZEIJU7qSpHcQbEeoi1ANRUIIor78luFv1z/WZI/Zqfcwryv6Qu7SeGH5iQPIFamjxRj3/MBX1XVq0EKv9L8B1sMiDd4yB94ar7z7qxbc78Pa4rRqwryOPiCfBWGN7SJzPmP3XChXtVhq2x8fw+CSJYMGk2IMUcjzTHsqzqGIXQnS9tMo5XveqTmyyuIBwBorIdGxoJGNFX+LiRnM0sYj/aPnAFBAN9HYBtRmkDNa50Ya60+Hui7WtEqTE3qZp7DiM+ST+Kna/wAyOyP7bK/89QsPcvQ/ynD/AAnEereSr21t6km3zGB9+ax4jcBXXdGzern+Xrrmkor8VdQz4HXyVBrzG4PGo9NakSzDMuUEq4LBhawFgdfMmo6Llc6zhrs2kjwy6FWbW1vaXm5EArOtNVUUIXqtbUGxHOouaHAtcKgrocWmoTrAcaYWD28GK6Hz5+vavI6R0JaI6yWJxI1tJx/yk+Rx3nJb9k0nG6jLQKb6eY9RhwUHEcYMAlnjZ+tCNdTlIbwzAaAEA3C6AeqtOSG09gIrophi04gZmrXazkc6Vqq8MsPbl941NcCMDsoRqCxgEKTQtIhknO3VnOufIzM7Lcuq3U2vmIJFectX46SItlIoKjEEOIJwBwAOGwY44lbFnMLCTH/FvqOIxNFjho/2VJ4Y3RlkK5iPTVbEqp15g7+J2zCtjQtogtBAoQ7E0IwNKA0O4nEZqlpR8zWnK7gKg4jiN6sfEeN4aaCOOUqztZyhuO3GA7ADTN9M21HgdqRpWV0AMTWFzjlQYYmgqd5y3p9jeJGiS8Bt8KlIoZsK+JlWOMh0yOzBginMzaqc26sp00JvcXrLidpCzRdmw0L6ihFSKasieAx5J8rYJnB7sbu/DHnRROF8X/ankecFzFIYxkBswS17lieyGJGg1tW5Y47ZDZixhz1vdi00xAwrXZXIrMtRs0kwc7GmporUVwJ3eas78Ujtcl2P1VjIPrLfEWrKZoa0udQ3RvvD0qeiuO0jEBUVO6h9aBKuJ8UDjL1IX7T3Led9D7zW9o7RBs7u0EpPDI8a1r4BZVs0h2ouGPxz5ZUSmt5ZS8ZrAk7DU1xCxwmIR1L37C3LXBFsu4IOtZWlbQ5sQjj+p5p7+gV2xxAvLnZBQ8FGJLyuLksSAdQo0Gg2vpa/hTNGxBsO6uHvzKqumdIS7afyWWKnyrLJ9VeqT78oINvKMOfWtStZ7SRkO+8eDcerrvVXrI26x0nIc/tVJOGYiSKQTRrcxm+q5lF7jtDuOo5eGtOeA4XTrTWkg1CuuI6dYp4utgaFVjzyTIygFFAjCIupL5nLDOoFroCFvc55guuo48FcEtW1aueQx5VAvcgak8zzJ8Sda0WtugBUnGpqux/JxgcmGivu2aU/zaL/AKSPZXkJXfiNKudqZh4C7TxLjyWxELlmG/1x8qK61rJSjcRjuhP1dfZv7r1naUh7Szk624+GfSqdA6j6bVwrpXgOpxUq/RJzr5Pr7jceqtnRFo7eyMJzHdPEe4oeazbVHclI24+P3qsOGyTZGKTxwLFa8jiMMiux9B2RnAzm1k1u4sNSatTBgxdXHZrUYi7VT2U/ifDI14emKM80jyYjLGZs4LhgQ+VZGLAdgNdrG0WwvSon0kDQ2iZIyrKk1UPgcpYND9InrIv8xRqv86XHmqVK0Hsntn1DB3A6+Rx4FyS1vaNMe3EcfuPRNSBKg1NjY6EjbXccq0iKrJPdKiw4Q9gSAWBzAAkgPe+h0Ntz53qrFAInYZHofy8qKde5QavL8/NToXuPWR7Db9edMhmDy5usH8vm2qi5lAHaj8KzpygmmA4jGn/aUH61i3+46eqvO6Q0fpOSphnBGwi71bWvMLXslrsbPrjodv1eeXJa8djEZyxUOTrmzOPdfS1N0bZbc2zhj33CK4XWu15g1xr0y1KFrnszpS4MvA67xHSmHwrQZ0/gj+t/zq9+HtZ/6/8AYPdVu2s//a/vPss48GrOs3UBSFKhzI6izFSdSRfVRtr7ao2kkG7JOHHKnZhx8ASrcGIqyIgZ1vkDxWplQYppiFcdTkyguwLlwSxZyCCFRQCO891VobDa84O5jWpAb/aCfA0ViS2We7SXvcDe6kBeYPq1xBmZQPmwiCxbIcxLMCzXBYZRp9XxNNtmjrbKBV4fTddPDZt1hLs1us0eAaW9fus8Jw1RJNIMs7zPmJMjhgALKoViCQNe+5J8BUInus/dc8xcYxTkQSPJSlAnxDA/g815igKb8HniiUpZcMRqVZG1uSb3LXJuTv3mqWkLDa53B7Xdq3VTVyBoOOvWn2W1QRi64XDv18z82JocUtgTNGAdiQwv5EtWV+AtFSBGSRnQE040V82qICpeBXeB5qn4gHMbsHN9WBuD43r6DZy0xtLW3RsIpTdReRlBDzeNTtrWvNa6clrRjlvG471Ye0GkPmZe7OvepWnumsjJ7xyS/EsscQhjBYX1C+k5B2FuV/SOw215UJbN2lovOyaKDedZ9OPBOvUhuDXnw2KRhMS3VEumQg2VbakaW03vetJlGspSgCrtZV1GqBx2SxWEH/DuXtzla2fzygKn8p76oWX9oXTn+LL/AAjLxxdzGxarxcAjGrz1+GXJS4+DTy4GN8PnePrJP2hIy2YsOr6vMq6uoW5y6gFr210k4t7Xv7MFNtez7vNL+J4UxxRRyxGOZ2ZyDmVjEpjK51vp86CVuBfKe4VO8HSUGIz4FRoWsrkfRaOHYMzSpEN3YL5DmfULn1Vy1TizwulOoV56hzNAoxs7R4btXfODwBU0Fhoo8l0+N68poeI3HSuzcfL71WzaDiGjV88kwrYVdFGaFzP5TOEXjEqjWI2PijbH1G3vrL0NJ+Etb7K7I5eY8RUE6yFK2s7SMSDV8PXoucwoGZVZiiMyhmFzZcwN7De1g1vAV612SyhmrXxTpGmJnw64LCPJ1C5IRLmygEAFhClmY5QFJdlAF9NSaotifi5xpVW3SNwa0VokfGOETYOVUkBRsqSKQb2uAbBubIwK352vpcVaY5srSDjqO/8ANV3tLD8+YJtDiQwEosFkNnA+hLuR4K3pL6x9GoWR5jJs7ziMjtbq5jI8jrVe1xXh2rdee4/fMLLFvlFzcp9K269zDvAPLf4VO1dqwF7DUbD6HMccQOGIqxvYD3vH32jatSzZHJa2RrZ7bA2ssg+yRv8A21y5HueRaYvqGfkWnj0PEFWABE4xv+l3Q6j891L65c2S/aAvbwva/trdilbI0OGsVVR7C0kHUsxU1BOeGmCLtMRI/K98q+WlyfEivMaStGlJqss8JDdtWgnrhw8Vt2OKxxd6WQE86Dp1UOfFZWOTJrrmAJYk87vsfK1XbFZZpoR+LvAjC7UBv9hqeZruVe0Whkch/D0xxrQk/wB2XJRJJCxuxLHvJuffWtFBHCKRtA4BUJJXyGrySsaalooQiuIUvB8QdCO0SgPo6H2ZrgGsy1aKhlYbguO2jDxAwNdavQW+WNwvG8Nhx8Kq0QYlJNEdHv8ARPZPrDXv6rV42ax2mym85pbTWPcYdQvRx2mGcUaQd32Sbj0MaWAiyswPOwHqF1PqNei0JNap7xfJVraYEAk8618/NY+k44IqBrMTsJFOWSSO4UEsbKNSfD8+XrrZtszooiWfUcBx+wqeSzIGNc7vZDEpcrPiHO6KLAAbqLhrd2Y2BJ5C3gay7IxlnYZZDnr1k54a+HMnNPL3zvq0Yahu2lSMHlF8gGUaZvrEdxO4Hf7K07LL2gJDaDfn88fNVpCCaVr5cvdYT4vIOu+qSsIP0pBa7/djuD94qO+lWp3bP/Dtyzdw2cXZf4a7lessfZt7Q56uO3l5pLwtAZM8kcssUfbkEa5iQLmxJ0AYixJI0vTpCQ3u56kxgBOOSuUeFVxLieF444e95J4pSAYxclmsysMq3NtCNwG5VTLgBdlGWtWgKm9GVQWmaRjK7vI8lizuTmbTS99gBysAO6rkbGtb3Qqz3FxxV3+TXhRZ2nI2+bT7x3PqFvaa85+kNoc65ZY8yQT5N61J2UBV/R8ecjsvlfbxXXIkygAbAWqxFG2JgY3ICim5xcSSsqYuIoQl3GsGrocwupBVx3qd/Z+dY+lYXAC0MwLfLOvI48KqxA4GrDkfnVcJ41w1sPM8TfRPZPep9E/rmDXp7Da22qBso57jrHtuosiaIxPLflEywXS6aDC9TAEjlLWM+RSwjsbC53YNcAkEAHbSpSQX31rgpMmut3rdwbo9LiMPNNKLLZpFxWInkHa7BICschVsgUvYZQdCcuWoPc2Fwu8wpNDpGmqTYHFGF2V1JU9iWPY6H3OrC4PIjuJps0XatBYaOGIPzUciNm+iS110kEYZEfOifxtaykh1YXjfk67ephsV3B9V22ecTNIcKOGBGz3B1HWFStMHZmoxBy+eY1KJiYcim5GRdQSbFL7jYhkPcaqGxPieXRkUOYPzrswIKXHJ3ezeKjqN28IwrhWUMxBClRZroR6QI8QBax1896vRgMABUSC7L7qdA5IuVK6kWJGwO+nfTglrZXUIoQihCKEIoQihCKEIoQvOJ4p2hZWdjZTlubkEiwsd97e6qzbNDCS+NoBI1YV5ZJxmkkAa41G/3zSLDxMqrFqxzFnIF1Vjso5eNtr2pEzbxaKVpz+fei6KUN7X88/JMOrcpkVerQ7km7N37d53117+VVX2OaeQOfgBlu37zvNOCHzm6WMwrmdZ9lnZQpW+SJB8443F9lXvdjsPM7A1clkFnY2KMVcch5k7hmTyGJCZZbMHYnBo+eKSYqd55AEQ/VjjQFrKL2UW1J3JPMkmiGIRNxNScSdp2+gGoUCuOcXHAcAr70JEeRBhMSXaMSHE4YxqpnYggFDKA1lOUA3C23tc3qTklxLhwVqIACjTxVQ6U/s6Ww8GFmwzkWn66UM3V6ER2WV/TIBObkv2qbFfkwcagKEl1mLc0qwuHaR1jQXZzYDxP4c6sTTMhjdI/ICvz03quxhe4NGZXcui/ClhjVF9GMWB72PpN53v7TXjrAHWq0Ptcm008jTgO6Oa2pAI2CNvz8809rbVdFCEUIXhFcIBFChULp/0cMqXQXkjBKfbTmvmOX96x7FP+rLUYnn9m7psPLJ26hKbaI/xEd4fUPnXVvXLcNO0bK6GzKbg+Pkdx3g717MgEUKxwaGoTTj3GMRxGZQwYxhkEWHUDJmyjUj6ZzBrZtgBoLE1WjgayrnJz5i7AJz0l4EQYo5sQZeJyhpCliQyC9lBAyqRYhdAGsRuAaXDKGkgfT5KcsZIBOarnDcfkBRwWiY3IHpK22dL7OO7ZhoeRDZoS4iSM0ePAjY7d1BxG9DXCl1wqPLeN/nrTxXsBmIdG9CQei/gQfRYc1Oo99Os9pbLVpFHDMHMe42EYHoqU9mLO8MRt+eS8ODHItYsXIzEhieRvy8BTywEUOSr3igYnqzlkBKH0ZBqR4N3+e/4YNoinsr70LsNh+k7tgPhXUQrMdojcLkw5+/v4oMVpOsQqVcWZhrcj0ba2Fr2PqrTslqE4OF1wzHkeChNF2e8alshxAJykhXH0Sbey+hH60pR0j2ZLZWGo1jEe468UMhEn0OFdhz+63shG4tVmz2yCfCN1TsyPgVGSCSP6gsatJKKELIRne2nft8aoS6Ts0ZoXVO7HywVllkldjSnFaGxK2JBDAaaa3PIC2hPlTYbUJQSGkAbcOVM0t0V00qCdyX8NcxlmxEoubdgEsRvyF7b27tKpWy2yRC7Hi7fkPc7tWtNYyId6U0HU+qkzT9bZY0ZVvcu1/8ASL7+P/NV7MLZM4X3mnCg8aCvAIkniyibzPpVaMXwcPb5x1AFrDKBY72AAAra7MbUgvJKlPJcE5ska6NIddfqqPpORy9ZsNaTaLT2ZDGC885D1Owb+QqVZgsxd3nYD51SPH40ylURSsansINSSdMzW9KRtPcBpS4YblXvNXHM+g2Afc4q251aACgHzxT7orgoJBLhjPLhca5yLKMoClXIaJWDXznLZtVOuUHRrqncXUNKt806JoGGTlE45hjh5pJXifCyLKn7OvWFzK+djI4NgQuTK5IYgEleYAGPq0MONen5fN49tCXDCir7uzM7u2aSRi7sfpMxuT4DkByAA5VajYGNoEh7i41K6H8nPR8gCdh23Fo7/RTm/r5eHnXldM2p1qmFjhOAOJ3jPk3q7DUtOxQiNvav+fn5Lp8aBQANhV6KJsTAxuQQ5xcalZUxcRQhFCEUIWnFQZ1tsdwe41UtllbaI7pwOYOw/MDuTI5LhquSdPOjZjZsRGtlJ+dUfRY/S+6eft56d0LpE1/CT4ObgP8A18PpOscqottnp+1Zkc/f33qucC4zLhJRLEddmU+i6/Vb8+VehkjDxQqix5YahNMDgsRi2XD4WfESRyO008zxshR2CDK0wbWwF8seUE5dhoKl1rPrFKDbmrF5zvpOfRbuMYTCzzNhsDGS2GhIMqkZZmiHaXKBbMAPTFgW7JvuvYpHNF530+XDcuSMaTQZqvYDiDR3tZ0a2ZG1VhyOmxHJhYjvp80DZKHJwyIzH22g4FIa8tw1bE9wUwf/AASW74WPzi/d5SDy7XevOoNtboe7aMB/MPpPH+Xnhv1JUllbJjFns18tvnuW4SK4IB7we8cufMVfwcNxWe5pacVFTh+U79mwGlwxIvfMVsD7KrOgYwVDa8M/Sikw0yw8vBa8S0bdl3ZT9pL/AAF/fWZNaQTR8Zw2uFR4gHqpkWd2DnCvAhYxxhB2Zkt3K1v9JLX9YrjDZX4m8DvBryIr0KmGmP6X4f4gR4Faf3jISdRblYX/AA3pjrVO4/siSNt37Kq9wOLB7cvnBbjj5SLABSD2nOgHtBsfEih0sk7S2XADMAHrrpu8difA6gJydv1cK4c6rD9nVtZJ0bnYuZD6tQfdSXOii+hpPAXR40b6plwPxkkw3uHkFsR0YgKJXA2OiAX7gCPfrT4LRK8hrWDDUCcOYFPNQ7SAYMJ8BTqjF8McgdS5jt9EnTUeF9f1pWkyPCtKHx6pbnCu3kp7zBbAnM2gsBqT4AczTnODRVxXGsc40AUfGzqn+Mdf4KHtf+Rh/hjw1bwXes82mSfCDL+Y5f5R/Fx+necloR2ZseMmez32eaR47GvKRmsAuioosqDuUcvEnU8yabDA2IG7mcycSeJ+AagpveXZ/YK4dH+ikinD4vDTw4gqwdkRhfKGKsFJ0bZhc5de+kvtDXAtIonthcCHBaOmcOHljfFZlw86SvBNFZvnZkvrEALktob7WNyQQbwhkLKNIqDkpSMDquGFFVOIY2SeUyzOXcgKN7Ki7KLknxJvcm5PK1qOIR1okPkL8096HdHTiXzyD5lDr9tvqDw7/Zz0yNM6T/Cs7OM/tHdN/E5NHPjYslm7V1530jr9tvguz4DC5BrufcOQFZ+jrF+HZV31HPdu+Znkr00l40GSlVopKKEIoQihCKEIoQofEMGHB0BNrEHZh3Gs3SFh7cX48Hjru9jqPNOilu4HJce6X9FjhyZIgTCTqOcZ7j9nuP6N/ROlu3/YzYSDDj99o15jdTtdk7Pvs+ny+yRcO4jJCxMbEZlKOLkBlYWIOUg89CCCNwQa2pI2vFCqjHlhqE34d0liwsLpg8J1c7pk62SUOqKfqgKCbb2sLkC5NqrvhkfQEiic2RjcQMVW4owqhRsAAPULVbVZTIeHzMhkSKRkB9NUYqCNfSAtp7q4XNBoSuhpOIClRcZJt1y9d3PfLIO75wXzfzhqrfhezNYHXN2bf/HV/lLVMyB4pIK+fj71TGDFo3oTL9yb5tvU+sZ9ZXyqQtUzP3sfNveHhg7oeKQ6yxuxY6nHDrl5KROpAvLEwX62XMvqYXX2GpttNln7tQTsOfgcUiSxytzbh09loTqSCBlse7T3jWnCzwgUDR4KsIyMgpEIRRZbAef501rWtFG4BFCtbRJnz3s3OxtfzqBiYXh+v5ntXaHYsZZYR6WT2CgwxONS0HkEdmTqW9M5F0ibL9YjIn9TWX30h9ss8XdvCuwYnwFT0VlljldjT081ExGMRfTmB+xAMx9cjWQerNSzaZ5P3bKb3Yf2jveN1PbZY2/W6vDHrl5pdNxhtRCohB0JUkyEeMh1t4LlHhURZQ43pjfO/Bo4Ny5mp3p3aXRRgp5+P5JZVtLVs6PYXBy4UjFDqSrv/wBUGVVTSLKshY65ixCix9Ftt6qTSujeKZKxExr24qPxHCfu9sksglBHWwfs8oSXN2e2DvHGy6OdQRltcgERc8S/SMd66GmP6jgq7PK8jmWVs8rasxtvlVTawHJBy1trVlkYaMElzy4p10Y6OvinubrCp7b9/wBle9vh7qzdKaUZY2UGLzkNm8+gzOrWQ+zWUzGur5l8wXZuD8MWJFAUKFFlX6o7z9o1h2GxvL/xNoxedured/kMAtKR4AuMyTOtdV0UIRQhFCEUIRQhFCEUIUTHYIODoLkWN9mHcazbdo8T/tGYPHXj6HMdE6KW7gclyrpV0LaMtJh1JUatFuy+K96+Hsvyfo7TRDuwtfdcNZ/3f+2R17TWtFioL8WI2e3t+SpVelWcso1BIBOUEgE2JsL72GulCFeYcowMvWoVHDpHxGDxB9CSzuyAEdli/wBkn0xsRrnvcLwftwI1jV+SuNBoW7NfzqlXAcBFPh8RLiV6uPDRtK86E9ZJIxLkZSMgQAWCAEi411NNke+IgVqoMa2SuFEqi4Z1syQ4Umd2jVyMqrkLAsUftFQyrbNra7Aa05suBLhSiUY8QGmtVFwUkq3aEyLYXZoywsO9iuw867IyOQAPAI3gHzUWlzcqhSf37M3pOsn344pPe6k++kiwwt+kFvBzm+RCmZ3nM14gH0WY4y38HDn/AMQH+0ij8Jskf/5H1qjtf6W+CDxluUWHH/iB/wB16Pwg1vf/AOR9KI7X+lvgsRxycei4j/y0jj98ag1w2GA/UL3Eud/qJQJnjAGnAAeQWhUlnY6tIyqWLO18qjdmZzZVHeSBtTwI4W4ANG4U8lDvPO0qV+5mREmk1wrG3XQmOYDw7L2vfTU+06VwTNd9GJ8FIxlv1ZJx0o4CMMJo0jiKBI5Ipnm+dkGdOsypcLZVL3AXYA5r6VXZO5zhU68qJzogAaDVmqnV1VVIXF5YXjEaOXZWDvc9XlWRcyKN3IkIBJsN7EgUqRhc4EGlExjgAQdajkdpmNyzG7MSSSfEnXwHcKY1obkFBzic1Z+jHRJ8RaSW6Q8vrSeCjkPH2d9Yek9NMs57KHvPy2gH1O7Vr2G7ZrGZO8/AefsN/htXXOFcLWJVAUKFHZUbL+ZrMsdgdf7e0YvOO2nHaegyG1XXygC4zJMq1khFCEUIRQhFCEUIRQhFCEUIRQhacRhw4135EbiqtqscdobR2eo6x82ZJjJCzJUjpT0KSUlxaOQ/TUdlvvjkfH47VQhttr0Z3JBej8uH8vA1bsNVKSzx2jFuDvnj5rm3FuDzYZrSoR3MNVbyP4b+FeoslugtQrE7HZrHL1xG9ZUsD4j3h7Ja0Kk3KgkG+3Pv8/GrV1ta0xS7xpSqdz8evgTg1iCAyJIzoxPWZSCc4c6eipuCfRtlAOiHQkyBxNQmiQBhaAnnQzFxQ4rDRxusma7yyrJ1euWROraOWMMY1zKw1UsxvqFACJy59ScAE2KjaAYkqJwfDSpxT9mV3jU4ssVUlc6RvJIgJGpXq9bXsb86YQ10AcdQ+yiCWy0Gs/dROl/HpZMRiVDKY1xN1uqmwgVoymosUMgzEG4uPE0WeKoDq7fZE0lCRROunsMWHllWNcGijCoRF1QEhkllaIOGy2AUsrCzE9huzzCWSPOs5jhzTHsaNQXn7minw5OBfDuy4Yh4JEUTCSxvLnN3uGIsAAmhF7MLTdI5rzeJHkohjS3uivmqQrAi42O1XlUVn6KGGTD4zCu6RSTovVs5srFCSEJOwLW8wT3VVtIIuu1BWICMW6ytcWNOEwWMw01utxGRYogyOQ2oeU5CQFUZDmO5UAVGRwke25iV1gLGOvKJxvjoxEGHhMAZoEyde7WNiUJVUW4IsoW7EHS9taY2JwkLtRUXPaWAa0nqwkKVw/h8k7ZIkLt4bDxJ2A86RaLTFZ23pXUHnwGZU443SGjRVdC6M9BVQhpbSyDl/wBtD439I/q3OvL2jStptzjFZRdbrPudXAVO00K1IrIyIXpMT8y9yug4XCBNd27/AMu4U6x6Pjs2ObtvoBqHwkqUkpfhqUir6UihCKEIoQihCKEIoQihCKEIoQihCKEIIrhFcChLsZwpHUiwsd1YXU+o7VkzaKbW/ZzcPTlrHLDcrDZ6ijxUfPFUbjnyfRm7REwnuPajP4r+tKnHpm2WTu2pl4bf/oYeIBO1KfYopMYzQ/NXtgqbxLoxiYdWiLL9aPtj3aj1gVuWfS9knyfQ7Dh1yPIlUZLJKzMV4Y/dJWUG4NiOYNaSrLfg8VJCbxSPEdro7LoOWh28NqgYmEUIUxI4GtViZ2LmRyJGLZjnVbMTvmCgA3Op5kkkm5roYGtuhcLqmpTLG9JcTLIZXGHMuTqxJ1BzKvatl7dgRnaxtpekCzACgJTe3JNSFok4zMSxXqkd06tpVRusK5QpsS5RWIFiwQGpGCopXBcEtMaYpeqgAAaAaCnpK9IoQsURVGgCjwAFAGxFU14bwDET/wCHE1vrN2V9rb+q9UbRpOywfW8V2DE9MudE+OzSvyHorfwX5PRoZmMh+pHcL63Op9VqwpdPT2g3LGzngf8A5HMlXmWBjMZT88z0V94dwRI1ChVRR9BBYes7k1Xj0Y+V3aWp947KnqczwFAnmZrRdjFPmxNVUAWAsPCtdjGsaGtFAEgkk1K9qS4ihCKEIoQihCKEIoQihCKEIoQihCKEIoQihCKEIoQo0mBQ7DKfs6e7as+bRdmkxAundh0y6JzZ3jfxSniPRmKX00jk8WWzf1DWqjbBa7P/AMvLyxHjSoPgpGSKT62+qruM+TqA+issf3HDD/Xc1YbpDSsWDmB3IehaeiUbLZnZGnj61Smf5OfqzOv3oifeCKY39Ipm4SQH+4ebT5qB0c0/S/yPqFEf5PpB/wB+P1qw/Gpf8TxD6oyOf2Cj+rXandPuhfk+k/jx+pWNH/E8JyYTzHsj9WP/AJun3UmH5OT9Kcn7sJ+Nz8Ki79I5D9EB/uPk31Uho4D6n+Q9U1wnycwj0hNJ95lUe6xpbtKaUl+iMN5Af6ifJTFks7czX5uAVg4d0ThisUiiQjnbO39Ta0h1lt9o/fy4bMT07o6FNa6GP6G/OpTmPh6De7ee3sGlPi0RZ2fUL3HLwFB0XHWh5ywUoC21aQAAoEgmq9rqEUIRQhFCEUIRQhFCEUIRQh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Tree>
    <p:extLst>
      <p:ext uri="{BB962C8B-B14F-4D97-AF65-F5344CB8AC3E}">
        <p14:creationId xmlns:p14="http://schemas.microsoft.com/office/powerpoint/2010/main" val="1972104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ctrTitle"/>
          </p:nvPr>
        </p:nvSpPr>
        <p:spPr/>
        <p:txBody>
          <a:bodyPr>
            <a:normAutofit/>
          </a:bodyPr>
          <a:lstStyle/>
          <a:p>
            <a:r>
              <a:rPr lang="en-US" altLang="en-US" dirty="0" smtClean="0">
                <a:cs typeface="Georgia" pitchFamily="18" charset="0"/>
              </a:rPr>
              <a:t>OPM Definition of Engagement</a:t>
            </a:r>
          </a:p>
        </p:txBody>
      </p:sp>
      <p:sp>
        <p:nvSpPr>
          <p:cNvPr id="4" name="Slide Number Placeholder 3"/>
          <p:cNvSpPr>
            <a:spLocks noGrp="1"/>
          </p:cNvSpPr>
          <p:nvPr>
            <p:ph type="sldNum" sz="quarter" idx="4"/>
          </p:nvPr>
        </p:nvSpPr>
        <p:spPr/>
        <p:txBody>
          <a:bodyPr/>
          <a:lstStyle/>
          <a:p>
            <a:fld id="{9A130CC6-AF16-4E75-B386-B0184CCD31FF}" type="slidenum">
              <a:rPr lang="en-US" smtClean="0">
                <a:solidFill>
                  <a:prstClr val="white">
                    <a:lumMod val="95000"/>
                  </a:prstClr>
                </a:solidFill>
              </a:rPr>
              <a:pPr/>
              <a:t>6</a:t>
            </a:fld>
            <a:endParaRPr lang="en-US" dirty="0">
              <a:solidFill>
                <a:prstClr val="white">
                  <a:lumMod val="95000"/>
                </a:prstClr>
              </a:solidFill>
            </a:endParaRPr>
          </a:p>
        </p:txBody>
      </p:sp>
      <p:sp>
        <p:nvSpPr>
          <p:cNvPr id="2" name="Content Placeholder 1"/>
          <p:cNvSpPr>
            <a:spLocks noGrp="1"/>
          </p:cNvSpPr>
          <p:nvPr>
            <p:ph sz="quarter" idx="13"/>
          </p:nvPr>
        </p:nvSpPr>
        <p:spPr>
          <a:xfrm>
            <a:off x="609600" y="1905000"/>
            <a:ext cx="7696200" cy="4267200"/>
          </a:xfrm>
        </p:spPr>
        <p:txBody>
          <a:bodyPr/>
          <a:lstStyle/>
          <a:p>
            <a:pPr marL="0" indent="0">
              <a:buNone/>
            </a:pPr>
            <a:r>
              <a:rPr lang="en-US" dirty="0" smtClean="0"/>
              <a:t>“</a:t>
            </a:r>
            <a:r>
              <a:rPr lang="en-US" dirty="0"/>
              <a:t>The employee’s sense of purpose that is evident in their display of dedication, persistence, and effort in their work or overall attachment to their organization and its mission.</a:t>
            </a:r>
            <a:r>
              <a:rPr lang="en-US" dirty="0" smtClean="0"/>
              <a:t>”</a:t>
            </a:r>
            <a:endParaRPr lang="en-US" dirty="0"/>
          </a:p>
        </p:txBody>
      </p:sp>
      <p:pic>
        <p:nvPicPr>
          <p:cNvPr id="3" name="Picture 2" descr="shutterstock_392088421.jpg"/>
          <p:cNvPicPr>
            <a:picLocks noChangeAspect="1"/>
          </p:cNvPicPr>
          <p:nvPr/>
        </p:nvPicPr>
        <p:blipFill rotWithShape="1">
          <a:blip r:embed="rId2" cstate="print">
            <a:extLst>
              <a:ext uri="{28A0092B-C50C-407E-A947-70E740481C1C}">
                <a14:useLocalDpi xmlns:a14="http://schemas.microsoft.com/office/drawing/2010/main" val="0"/>
              </a:ext>
            </a:extLst>
          </a:blip>
          <a:srcRect l="11242" t="8309" r="10518" b="5174"/>
          <a:stretch/>
        </p:blipFill>
        <p:spPr>
          <a:xfrm>
            <a:off x="2667000" y="3607408"/>
            <a:ext cx="3184444" cy="26409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fov="1200000">
              <a:rot lat="19739841" lon="858844" rev="2099326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06006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lstStyle/>
          <a:p>
            <a:r>
              <a:rPr lang="en-US" dirty="0" smtClean="0"/>
              <a:t>A Model of Engagement </a:t>
            </a:r>
            <a:endParaRPr lang="en-US" dirty="0"/>
          </a:p>
        </p:txBody>
      </p:sp>
      <p:sp>
        <p:nvSpPr>
          <p:cNvPr id="4" name="Slide Number Placeholder 3"/>
          <p:cNvSpPr>
            <a:spLocks noGrp="1"/>
          </p:cNvSpPr>
          <p:nvPr>
            <p:ph type="sldNum" sz="quarter" idx="4"/>
          </p:nvPr>
        </p:nvSpPr>
        <p:spPr/>
        <p:txBody>
          <a:bodyPr/>
          <a:lstStyle/>
          <a:p>
            <a:fld id="{9A130CC6-AF16-4E75-B386-B0184CCD31FF}" type="slidenum">
              <a:rPr lang="en-US" smtClean="0">
                <a:solidFill>
                  <a:prstClr val="white">
                    <a:lumMod val="95000"/>
                  </a:prstClr>
                </a:solidFill>
              </a:rPr>
              <a:pPr/>
              <a:t>7</a:t>
            </a:fld>
            <a:endParaRPr lang="en-US" dirty="0">
              <a:solidFill>
                <a:prstClr val="white">
                  <a:lumMod val="95000"/>
                </a:prstClr>
              </a:solidFill>
            </a:endParaRPr>
          </a:p>
        </p:txBody>
      </p:sp>
      <p:sp>
        <p:nvSpPr>
          <p:cNvPr id="7" name="TextBox 6"/>
          <p:cNvSpPr txBox="1"/>
          <p:nvPr/>
        </p:nvSpPr>
        <p:spPr>
          <a:xfrm>
            <a:off x="982639" y="2552131"/>
            <a:ext cx="818865" cy="369332"/>
          </a:xfrm>
          <a:prstGeom prst="rect">
            <a:avLst/>
          </a:prstGeom>
          <a:noFill/>
        </p:spPr>
        <p:txBody>
          <a:bodyPr wrap="square" rtlCol="0">
            <a:spAutoFit/>
          </a:bodyPr>
          <a:lstStyle/>
          <a:p>
            <a:endParaRPr lang="en-US" dirty="0"/>
          </a:p>
        </p:txBody>
      </p:sp>
      <p:sp>
        <p:nvSpPr>
          <p:cNvPr id="23" name="Oval 22"/>
          <p:cNvSpPr/>
          <p:nvPr/>
        </p:nvSpPr>
        <p:spPr>
          <a:xfrm>
            <a:off x="2899526" y="1914223"/>
            <a:ext cx="2435117" cy="2435115"/>
          </a:xfrm>
          <a:prstGeom prst="ellipse">
            <a:avLst/>
          </a:prstGeom>
          <a:gradFill flip="none" rotWithShape="1">
            <a:gsLst>
              <a:gs pos="0">
                <a:srgbClr val="44575F">
                  <a:shade val="30000"/>
                  <a:satMod val="115000"/>
                </a:srgbClr>
              </a:gs>
              <a:gs pos="50000">
                <a:srgbClr val="44575F">
                  <a:shade val="67500"/>
                  <a:satMod val="115000"/>
                </a:srgbClr>
              </a:gs>
              <a:gs pos="100000">
                <a:srgbClr val="44575F">
                  <a:shade val="100000"/>
                  <a:satMod val="115000"/>
                </a:srgbClr>
              </a:gs>
            </a:gsLst>
            <a:lin ang="27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05377" y="1914223"/>
            <a:ext cx="2435117" cy="2435115"/>
          </a:xfrm>
          <a:prstGeom prst="ellipse">
            <a:avLst/>
          </a:prstGeom>
          <a:solidFill>
            <a:srgbClr val="5B8D3A">
              <a:alpha val="69804"/>
            </a:srgb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02451" y="3165890"/>
            <a:ext cx="2435117" cy="2435115"/>
          </a:xfrm>
          <a:prstGeom prst="ellipse">
            <a:avLst/>
          </a:prstGeom>
          <a:gradFill flip="none" rotWithShape="1">
            <a:gsLst>
              <a:gs pos="0">
                <a:srgbClr val="8FCDE5">
                  <a:shade val="30000"/>
                  <a:satMod val="115000"/>
                  <a:alpha val="60000"/>
                </a:srgbClr>
              </a:gs>
              <a:gs pos="50000">
                <a:srgbClr val="8FCDE5">
                  <a:shade val="67500"/>
                  <a:satMod val="115000"/>
                  <a:alpha val="62000"/>
                </a:srgbClr>
              </a:gs>
              <a:gs pos="100000">
                <a:srgbClr val="8FCDE5">
                  <a:shade val="100000"/>
                  <a:satMod val="115000"/>
                  <a:alpha val="66000"/>
                </a:srgbClr>
              </a:gs>
            </a:gsLst>
            <a:lin ang="27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a:off x="2101757" y="3741361"/>
            <a:ext cx="2429298" cy="0"/>
          </a:xfrm>
          <a:prstGeom prst="straightConnector1">
            <a:avLst/>
          </a:prstGeom>
          <a:ln w="57150" cmpd="sng">
            <a:solidFill>
              <a:srgbClr val="61B826"/>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4726869" y="3986578"/>
            <a:ext cx="0" cy="1978925"/>
          </a:xfrm>
          <a:prstGeom prst="straightConnector1">
            <a:avLst/>
          </a:prstGeom>
          <a:ln w="57150" cmpd="sng">
            <a:solidFill>
              <a:srgbClr val="61B826"/>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6790124" y="2362200"/>
            <a:ext cx="1554480" cy="2438400"/>
          </a:xfrm>
          <a:prstGeom prst="rect">
            <a:avLst/>
          </a:prstGeom>
          <a:gradFill flip="none" rotWithShape="1">
            <a:gsLst>
              <a:gs pos="0">
                <a:srgbClr val="64AB3D">
                  <a:shade val="30000"/>
                  <a:satMod val="115000"/>
                </a:srgbClr>
              </a:gs>
              <a:gs pos="50000">
                <a:srgbClr val="64AB3D">
                  <a:shade val="67500"/>
                  <a:satMod val="115000"/>
                </a:srgbClr>
              </a:gs>
              <a:gs pos="100000">
                <a:srgbClr val="64AB3D">
                  <a:shade val="100000"/>
                  <a:satMod val="115000"/>
                </a:srgbClr>
              </a:gs>
            </a:gsLst>
            <a:lin ang="13500000" scaled="1"/>
            <a:tileRect/>
          </a:gra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6736308" y="2406976"/>
            <a:ext cx="1665027" cy="2308324"/>
          </a:xfrm>
          <a:prstGeom prst="rect">
            <a:avLst/>
          </a:prstGeom>
          <a:noFill/>
        </p:spPr>
        <p:txBody>
          <a:bodyPr wrap="square" rtlCol="0">
            <a:spAutoFit/>
          </a:bodyPr>
          <a:lstStyle/>
          <a:p>
            <a:pPr algn="ctr"/>
            <a:r>
              <a:rPr lang="en-US" sz="1200" dirty="0" smtClean="0">
                <a:solidFill>
                  <a:schemeClr val="bg1"/>
                </a:solidFill>
              </a:rPr>
              <a:t>Productivity</a:t>
            </a:r>
          </a:p>
          <a:p>
            <a:pPr algn="ctr"/>
            <a:endParaRPr lang="en-US" sz="1200" dirty="0">
              <a:solidFill>
                <a:schemeClr val="bg1"/>
              </a:solidFill>
            </a:endParaRPr>
          </a:p>
          <a:p>
            <a:pPr algn="ctr"/>
            <a:r>
              <a:rPr lang="en-US" sz="1200" dirty="0" smtClean="0">
                <a:solidFill>
                  <a:schemeClr val="bg1"/>
                </a:solidFill>
              </a:rPr>
              <a:t>Retention</a:t>
            </a:r>
          </a:p>
          <a:p>
            <a:pPr algn="ctr"/>
            <a:endParaRPr lang="en-US" sz="1200" dirty="0">
              <a:solidFill>
                <a:schemeClr val="bg1"/>
              </a:solidFill>
            </a:endParaRPr>
          </a:p>
          <a:p>
            <a:pPr algn="ctr"/>
            <a:r>
              <a:rPr lang="en-US" sz="1200" dirty="0" smtClean="0">
                <a:solidFill>
                  <a:schemeClr val="bg1"/>
                </a:solidFill>
              </a:rPr>
              <a:t>Job Satisfaction</a:t>
            </a:r>
          </a:p>
          <a:p>
            <a:pPr algn="ctr"/>
            <a:endParaRPr lang="en-US" sz="1200" dirty="0">
              <a:solidFill>
                <a:schemeClr val="bg1"/>
              </a:solidFill>
            </a:endParaRPr>
          </a:p>
          <a:p>
            <a:pPr algn="ctr"/>
            <a:r>
              <a:rPr lang="en-US" sz="1200" dirty="0" smtClean="0">
                <a:solidFill>
                  <a:schemeClr val="bg1"/>
                </a:solidFill>
              </a:rPr>
              <a:t>Innovation</a:t>
            </a:r>
          </a:p>
          <a:p>
            <a:pPr algn="ctr"/>
            <a:endParaRPr lang="en-US" sz="1200" dirty="0">
              <a:solidFill>
                <a:schemeClr val="bg1"/>
              </a:solidFill>
            </a:endParaRPr>
          </a:p>
          <a:p>
            <a:pPr algn="ctr"/>
            <a:r>
              <a:rPr lang="en-US" sz="1200" dirty="0" smtClean="0">
                <a:solidFill>
                  <a:schemeClr val="bg1"/>
                </a:solidFill>
              </a:rPr>
              <a:t>Discretionary Effort</a:t>
            </a:r>
          </a:p>
          <a:p>
            <a:pPr algn="ctr"/>
            <a:endParaRPr lang="en-US" sz="1200" dirty="0">
              <a:solidFill>
                <a:schemeClr val="bg1"/>
              </a:solidFill>
            </a:endParaRPr>
          </a:p>
          <a:p>
            <a:pPr algn="ctr"/>
            <a:r>
              <a:rPr lang="en-US" sz="1200" dirty="0" smtClean="0">
                <a:solidFill>
                  <a:schemeClr val="bg1"/>
                </a:solidFill>
              </a:rPr>
              <a:t>Enhance Customer Service</a:t>
            </a:r>
            <a:endParaRPr lang="en-US" sz="1200" dirty="0">
              <a:solidFill>
                <a:schemeClr val="bg1"/>
              </a:solidFill>
            </a:endParaRPr>
          </a:p>
        </p:txBody>
      </p:sp>
      <p:sp>
        <p:nvSpPr>
          <p:cNvPr id="30" name="Rectangle 29"/>
          <p:cNvSpPr/>
          <p:nvPr/>
        </p:nvSpPr>
        <p:spPr>
          <a:xfrm>
            <a:off x="533400" y="2667000"/>
            <a:ext cx="1828800" cy="2166146"/>
          </a:xfrm>
          <a:prstGeom prst="rect">
            <a:avLst/>
          </a:prstGeom>
          <a:gradFill flip="none" rotWithShape="1">
            <a:gsLst>
              <a:gs pos="0">
                <a:srgbClr val="2E3E4E">
                  <a:shade val="30000"/>
                  <a:satMod val="115000"/>
                </a:srgbClr>
              </a:gs>
              <a:gs pos="50000">
                <a:srgbClr val="2E3E4E">
                  <a:shade val="67500"/>
                  <a:satMod val="115000"/>
                </a:srgbClr>
              </a:gs>
              <a:gs pos="100000">
                <a:srgbClr val="2E3E4E">
                  <a:shade val="100000"/>
                  <a:satMod val="115000"/>
                </a:srgbClr>
              </a:gs>
            </a:gsLst>
            <a:lin ang="13500000" scaled="1"/>
            <a:tileRect/>
          </a:gra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609600" y="2785408"/>
            <a:ext cx="1752601" cy="1938992"/>
          </a:xfrm>
          <a:prstGeom prst="rect">
            <a:avLst/>
          </a:prstGeom>
          <a:noFill/>
        </p:spPr>
        <p:txBody>
          <a:bodyPr wrap="square" rtlCol="0">
            <a:spAutoFit/>
          </a:bodyPr>
          <a:lstStyle/>
          <a:p>
            <a:r>
              <a:rPr lang="en-US" sz="1200" dirty="0" smtClean="0">
                <a:solidFill>
                  <a:schemeClr val="bg1"/>
                </a:solidFill>
              </a:rPr>
              <a:t>Job characteristics (e.g., autonomy)</a:t>
            </a:r>
          </a:p>
          <a:p>
            <a:endParaRPr lang="en-US" sz="1200" dirty="0" smtClean="0">
              <a:solidFill>
                <a:schemeClr val="bg1"/>
              </a:solidFill>
            </a:endParaRPr>
          </a:p>
          <a:p>
            <a:endParaRPr lang="en-US" sz="1200" dirty="0">
              <a:solidFill>
                <a:schemeClr val="bg1"/>
              </a:solidFill>
            </a:endParaRPr>
          </a:p>
          <a:p>
            <a:r>
              <a:rPr lang="en-US" sz="1200" dirty="0" smtClean="0">
                <a:solidFill>
                  <a:schemeClr val="bg1"/>
                </a:solidFill>
              </a:rPr>
              <a:t>Organizational Climate (e.g., support, diversity)</a:t>
            </a:r>
          </a:p>
          <a:p>
            <a:endParaRPr lang="en-US" sz="1200" dirty="0" smtClean="0">
              <a:solidFill>
                <a:schemeClr val="bg1"/>
              </a:solidFill>
            </a:endParaRPr>
          </a:p>
          <a:p>
            <a:endParaRPr lang="en-US" sz="1200" dirty="0">
              <a:solidFill>
                <a:schemeClr val="bg1"/>
              </a:solidFill>
            </a:endParaRPr>
          </a:p>
          <a:p>
            <a:r>
              <a:rPr lang="en-US" sz="1200" dirty="0" smtClean="0">
                <a:solidFill>
                  <a:schemeClr val="bg1"/>
                </a:solidFill>
              </a:rPr>
              <a:t>Personal Characteristics</a:t>
            </a:r>
          </a:p>
          <a:p>
            <a:r>
              <a:rPr lang="en-US" sz="1200" dirty="0" smtClean="0">
                <a:solidFill>
                  <a:schemeClr val="bg1"/>
                </a:solidFill>
              </a:rPr>
              <a:t>(e.g., conscientiousness)</a:t>
            </a:r>
            <a:endParaRPr lang="en-US" sz="1200" dirty="0">
              <a:solidFill>
                <a:schemeClr val="bg1"/>
              </a:solidFill>
            </a:endParaRPr>
          </a:p>
        </p:txBody>
      </p:sp>
      <p:sp>
        <p:nvSpPr>
          <p:cNvPr id="32" name="TextBox 31"/>
          <p:cNvSpPr txBox="1"/>
          <p:nvPr/>
        </p:nvSpPr>
        <p:spPr>
          <a:xfrm>
            <a:off x="4651617" y="4505400"/>
            <a:ext cx="1201003"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b="1" dirty="0" smtClean="0">
                <a:solidFill>
                  <a:schemeClr val="bg1"/>
                </a:solidFill>
              </a:rPr>
              <a:t>Motivation</a:t>
            </a:r>
            <a:endParaRPr lang="en-US" sz="1400" b="1" dirty="0">
              <a:solidFill>
                <a:schemeClr val="bg1"/>
              </a:solidFill>
            </a:endParaRPr>
          </a:p>
        </p:txBody>
      </p:sp>
      <p:sp>
        <p:nvSpPr>
          <p:cNvPr id="33" name="TextBox 32"/>
          <p:cNvSpPr txBox="1"/>
          <p:nvPr/>
        </p:nvSpPr>
        <p:spPr>
          <a:xfrm>
            <a:off x="5206796" y="2809969"/>
            <a:ext cx="1389382"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b="1" dirty="0" smtClean="0">
                <a:solidFill>
                  <a:schemeClr val="bg1"/>
                </a:solidFill>
              </a:rPr>
              <a:t>Organizational</a:t>
            </a:r>
            <a:br>
              <a:rPr lang="en-US" sz="1400" b="1" dirty="0" smtClean="0">
                <a:solidFill>
                  <a:schemeClr val="bg1"/>
                </a:solidFill>
              </a:rPr>
            </a:br>
            <a:r>
              <a:rPr lang="en-US" sz="1400" b="1" dirty="0" smtClean="0">
                <a:solidFill>
                  <a:schemeClr val="bg1"/>
                </a:solidFill>
              </a:rPr>
              <a:t>Citizenship</a:t>
            </a:r>
            <a:endParaRPr lang="en-US" sz="1400" b="1" dirty="0">
              <a:solidFill>
                <a:schemeClr val="bg1"/>
              </a:solidFill>
            </a:endParaRPr>
          </a:p>
        </p:txBody>
      </p:sp>
      <p:sp>
        <p:nvSpPr>
          <p:cNvPr id="34" name="TextBox 33"/>
          <p:cNvSpPr txBox="1"/>
          <p:nvPr/>
        </p:nvSpPr>
        <p:spPr>
          <a:xfrm>
            <a:off x="2849205" y="2765287"/>
            <a:ext cx="1389382"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b="1" dirty="0" smtClean="0">
                <a:solidFill>
                  <a:schemeClr val="bg1"/>
                </a:solidFill>
              </a:rPr>
              <a:t>Organizational</a:t>
            </a:r>
            <a:br>
              <a:rPr lang="en-US" sz="1400" b="1" dirty="0" smtClean="0">
                <a:solidFill>
                  <a:schemeClr val="bg1"/>
                </a:solidFill>
              </a:rPr>
            </a:br>
            <a:r>
              <a:rPr lang="en-US" sz="1400" b="1" dirty="0" smtClean="0">
                <a:solidFill>
                  <a:schemeClr val="bg1"/>
                </a:solidFill>
              </a:rPr>
              <a:t>Commitment</a:t>
            </a:r>
            <a:endParaRPr lang="en-US" sz="1400" b="1" dirty="0">
              <a:solidFill>
                <a:schemeClr val="bg1"/>
              </a:solidFill>
            </a:endParaRPr>
          </a:p>
        </p:txBody>
      </p:sp>
      <p:sp>
        <p:nvSpPr>
          <p:cNvPr id="35" name="TextBox 34"/>
          <p:cNvSpPr txBox="1"/>
          <p:nvPr/>
        </p:nvSpPr>
        <p:spPr>
          <a:xfrm>
            <a:off x="4179651" y="3343200"/>
            <a:ext cx="1113430" cy="276999"/>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1200" b="1" dirty="0" smtClean="0">
                <a:solidFill>
                  <a:schemeClr val="bg1"/>
                </a:solidFill>
              </a:rPr>
              <a:t>Engagement</a:t>
            </a:r>
            <a:endParaRPr lang="en-US" sz="1400" b="1" dirty="0">
              <a:solidFill>
                <a:schemeClr val="bg1"/>
              </a:solidFill>
            </a:endParaRPr>
          </a:p>
        </p:txBody>
      </p:sp>
      <p:sp>
        <p:nvSpPr>
          <p:cNvPr id="36" name="Rectangle 35"/>
          <p:cNvSpPr/>
          <p:nvPr/>
        </p:nvSpPr>
        <p:spPr>
          <a:xfrm>
            <a:off x="4038600" y="5943600"/>
            <a:ext cx="1420368" cy="381000"/>
          </a:xfrm>
          <a:prstGeom prst="rect">
            <a:avLst/>
          </a:prstGeom>
          <a:gradFill flip="none" rotWithShape="1">
            <a:gsLst>
              <a:gs pos="0">
                <a:schemeClr val="bg1">
                  <a:lumMod val="85000"/>
                </a:schemeClr>
              </a:gs>
              <a:gs pos="56000">
                <a:schemeClr val="bg1">
                  <a:shade val="100000"/>
                  <a:satMod val="115000"/>
                </a:schemeClr>
              </a:gs>
            </a:gsLst>
            <a:lin ang="13500000" scaled="1"/>
            <a:tileRect/>
          </a:gra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3903852" y="5988161"/>
            <a:ext cx="1665027" cy="276999"/>
          </a:xfrm>
          <a:prstGeom prst="rect">
            <a:avLst/>
          </a:prstGeom>
          <a:noFill/>
        </p:spPr>
        <p:txBody>
          <a:bodyPr wrap="square" rtlCol="0">
            <a:spAutoFit/>
          </a:bodyPr>
          <a:lstStyle/>
          <a:p>
            <a:pPr algn="ctr"/>
            <a:r>
              <a:rPr lang="en-US" sz="1200" dirty="0" smtClean="0"/>
              <a:t>Contextual Factors</a:t>
            </a:r>
            <a:endParaRPr lang="en-US" sz="1200" dirty="0"/>
          </a:p>
        </p:txBody>
      </p:sp>
    </p:spTree>
    <p:extLst>
      <p:ext uri="{BB962C8B-B14F-4D97-AF65-F5344CB8AC3E}">
        <p14:creationId xmlns:p14="http://schemas.microsoft.com/office/powerpoint/2010/main" val="426232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cs typeface="Georgia" pitchFamily="18" charset="0"/>
              </a:rPr>
              <a:t>What are the Outcomes </a:t>
            </a:r>
            <a:r>
              <a:rPr lang="en-US" altLang="en-US" dirty="0" smtClean="0">
                <a:cs typeface="Georgia" pitchFamily="18" charset="0"/>
              </a:rPr>
              <a:t>of </a:t>
            </a:r>
            <a:br>
              <a:rPr lang="en-US" altLang="en-US" dirty="0" smtClean="0">
                <a:cs typeface="Georgia" pitchFamily="18" charset="0"/>
              </a:rPr>
            </a:br>
            <a:r>
              <a:rPr lang="en-US" altLang="en-US" dirty="0" smtClean="0">
                <a:cs typeface="Georgia" pitchFamily="18" charset="0"/>
              </a:rPr>
              <a:t>Improved </a:t>
            </a:r>
            <a:r>
              <a:rPr lang="en-US" altLang="en-US" dirty="0">
                <a:cs typeface="Georgia" pitchFamily="18" charset="0"/>
              </a:rPr>
              <a:t>Engagement?</a:t>
            </a:r>
            <a:endParaRPr lang="en-US" dirty="0"/>
          </a:p>
        </p:txBody>
      </p:sp>
      <p:sp>
        <p:nvSpPr>
          <p:cNvPr id="4" name="Slide Number Placeholder 3"/>
          <p:cNvSpPr>
            <a:spLocks noGrp="1"/>
          </p:cNvSpPr>
          <p:nvPr>
            <p:ph type="sldNum" sz="quarter" idx="4"/>
          </p:nvPr>
        </p:nvSpPr>
        <p:spPr/>
        <p:txBody>
          <a:bodyPr/>
          <a:lstStyle/>
          <a:p>
            <a:fld id="{9A130CC6-AF16-4E75-B386-B0184CCD31FF}" type="slidenum">
              <a:rPr lang="en-US" smtClean="0">
                <a:solidFill>
                  <a:prstClr val="white">
                    <a:lumMod val="95000"/>
                  </a:prstClr>
                </a:solidFill>
              </a:rPr>
              <a:pPr/>
              <a:t>8</a:t>
            </a:fld>
            <a:endParaRPr lang="en-US" dirty="0">
              <a:solidFill>
                <a:prstClr val="white">
                  <a:lumMod val="95000"/>
                </a:prstClr>
              </a:solidFill>
            </a:endParaRPr>
          </a:p>
        </p:txBody>
      </p:sp>
      <p:sp>
        <p:nvSpPr>
          <p:cNvPr id="3" name="Content Placeholder 2"/>
          <p:cNvSpPr>
            <a:spLocks noGrp="1"/>
          </p:cNvSpPr>
          <p:nvPr>
            <p:ph sz="quarter" idx="13"/>
          </p:nvPr>
        </p:nvSpPr>
        <p:spPr/>
        <p:txBody>
          <a:bodyPr/>
          <a:lstStyle/>
          <a:p>
            <a:r>
              <a:rPr lang="en-US" dirty="0"/>
              <a:t>Improved Productivity</a:t>
            </a:r>
          </a:p>
          <a:p>
            <a:r>
              <a:rPr lang="en-US" dirty="0"/>
              <a:t>Improved Retention</a:t>
            </a:r>
          </a:p>
          <a:p>
            <a:r>
              <a:rPr lang="en-US" dirty="0"/>
              <a:t>Improved Job Satisfaction</a:t>
            </a:r>
          </a:p>
          <a:p>
            <a:r>
              <a:rPr lang="en-US" dirty="0"/>
              <a:t>Increased Innovation</a:t>
            </a:r>
          </a:p>
          <a:p>
            <a:r>
              <a:rPr lang="en-US" dirty="0"/>
              <a:t>Improved Customer Service</a:t>
            </a:r>
          </a:p>
          <a:p>
            <a:r>
              <a:rPr lang="en-US" dirty="0"/>
              <a:t>Increased Perceptions of Well-</a:t>
            </a:r>
            <a:r>
              <a:rPr lang="en-US" dirty="0" smtClean="0"/>
              <a:t>being</a:t>
            </a:r>
            <a:endParaRPr lang="en-US" dirty="0"/>
          </a:p>
        </p:txBody>
      </p:sp>
      <p:pic>
        <p:nvPicPr>
          <p:cNvPr id="5" name="Picture 4" descr="shutterstock_385331065.jpg"/>
          <p:cNvPicPr>
            <a:picLocks noChangeAspect="1"/>
          </p:cNvPicPr>
          <p:nvPr/>
        </p:nvPicPr>
        <p:blipFill rotWithShape="1">
          <a:blip r:embed="rId2" cstate="print">
            <a:extLst>
              <a:ext uri="{28A0092B-C50C-407E-A947-70E740481C1C}">
                <a14:useLocalDpi xmlns:a14="http://schemas.microsoft.com/office/drawing/2010/main" val="0"/>
              </a:ext>
            </a:extLst>
          </a:blip>
          <a:srcRect l="7616" r="3353"/>
          <a:stretch/>
        </p:blipFill>
        <p:spPr>
          <a:xfrm>
            <a:off x="5715000" y="1981200"/>
            <a:ext cx="3048000" cy="184870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55532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cor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p_template">
      <a:majorFont>
        <a:latin typeface="Verdan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FF"/>
        </a:solidFill>
        <a:ln w="9525" cap="flat" cmpd="sng" algn="ctr">
          <a:solidFill>
            <a:srgbClr val="092565"/>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8651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92565"/>
            </a:solidFill>
            <a:effectLst/>
            <a:latin typeface="Times New Roman" pitchFamily="18" charset="0"/>
          </a:defRPr>
        </a:defPPr>
      </a:lstStyle>
    </a:spDef>
    <a:lnDef>
      <a:spPr bwMode="auto">
        <a:xfrm>
          <a:off x="0" y="0"/>
          <a:ext cx="1" cy="1"/>
        </a:xfrm>
        <a:custGeom>
          <a:avLst/>
          <a:gdLst/>
          <a:ahLst/>
          <a:cxnLst/>
          <a:rect l="0" t="0" r="0" b="0"/>
          <a:pathLst/>
        </a:custGeom>
        <a:solidFill>
          <a:srgbClr val="CCCCFF"/>
        </a:solidFill>
        <a:ln w="9525" cap="flat" cmpd="sng" algn="ctr">
          <a:solidFill>
            <a:srgbClr val="092565"/>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8651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92565"/>
            </a:solidFill>
            <a:effectLst/>
            <a:latin typeface="Times New Roman" pitchFamily="18" charset="0"/>
          </a:defRPr>
        </a:defPPr>
      </a:lstStyle>
    </a:lnDef>
  </a:objectDefaults>
  <a:extraClrSchemeLst>
    <a:extraClrScheme>
      <a:clrScheme name="corp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rp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rp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rp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rp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rp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rp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13733</TotalTime>
  <Words>1259</Words>
  <Application>Microsoft Office PowerPoint</Application>
  <PresentationFormat>On-screen Show (4:3)</PresentationFormat>
  <Paragraphs>357</Paragraphs>
  <Slides>28</Slides>
  <Notes>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corp_template</vt:lpstr>
      <vt:lpstr>PowerPoint Presentation</vt:lpstr>
      <vt:lpstr>About me…</vt:lpstr>
      <vt:lpstr>Agenda</vt:lpstr>
      <vt:lpstr>PowerPoint Presentation</vt:lpstr>
      <vt:lpstr>What is Employee Engagement</vt:lpstr>
      <vt:lpstr>What Does the Research Say?</vt:lpstr>
      <vt:lpstr>OPM Definition of Engagement</vt:lpstr>
      <vt:lpstr>A Model of Engagement </vt:lpstr>
      <vt:lpstr>What are the Outcomes of  Improved Engagement?</vt:lpstr>
      <vt:lpstr>What Drives Engagement?</vt:lpstr>
      <vt:lpstr>What Drives Engagement?</vt:lpstr>
      <vt:lpstr>Leadership and Engagement</vt:lpstr>
      <vt:lpstr>Leadership and Engagement</vt:lpstr>
      <vt:lpstr>Best Practices to Improve Engagement</vt:lpstr>
      <vt:lpstr>Best Practices to Improve Engagement</vt:lpstr>
      <vt:lpstr>Best Practices to Improve Engagement</vt:lpstr>
      <vt:lpstr>How WE Measure</vt:lpstr>
      <vt:lpstr>A Model of Engagement </vt:lpstr>
      <vt:lpstr>Organizational Assessment Survey</vt:lpstr>
      <vt:lpstr>Organizational   Commitment</vt:lpstr>
      <vt:lpstr>Organizational  Commitment</vt:lpstr>
      <vt:lpstr>Organizational   Citizenship</vt:lpstr>
      <vt:lpstr>Organizational Citizenship</vt:lpstr>
      <vt:lpstr>Organizational Citizenship</vt:lpstr>
      <vt:lpstr>Motivation</vt:lpstr>
      <vt:lpstr>Motivation</vt:lpstr>
      <vt:lpstr>Motivation</vt:lpstr>
      <vt:lpstr>Engagement</vt:lpstr>
    </vt:vector>
  </TitlesOfParts>
  <Company>United States Coast Guard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Behrin, Craig CTR</dc:creator>
  <cp:lastModifiedBy>TomASUS</cp:lastModifiedBy>
  <cp:revision>1266</cp:revision>
  <dcterms:created xsi:type="dcterms:W3CDTF">2006-08-16T12:00:14Z</dcterms:created>
  <dcterms:modified xsi:type="dcterms:W3CDTF">2017-03-01T14:04:43Z</dcterms:modified>
</cp:coreProperties>
</file>