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99" r:id="rId2"/>
    <p:sldId id="300" r:id="rId3"/>
    <p:sldId id="258" r:id="rId4"/>
    <p:sldId id="301" r:id="rId5"/>
    <p:sldId id="302" r:id="rId6"/>
    <p:sldId id="303" r:id="rId7"/>
    <p:sldId id="304" r:id="rId8"/>
    <p:sldId id="305" r:id="rId9"/>
    <p:sldId id="306" r:id="rId10"/>
    <p:sldId id="307" r:id="rId11"/>
    <p:sldId id="308" r:id="rId12"/>
    <p:sldId id="309" r:id="rId13"/>
    <p:sldId id="310" r:id="rId14"/>
    <p:sldId id="311" r:id="rId15"/>
    <p:sldId id="313" r:id="rId16"/>
    <p:sldId id="314" r:id="rId17"/>
    <p:sldId id="315" r:id="rId18"/>
    <p:sldId id="316" r:id="rId19"/>
    <p:sldId id="269" r:id="rId20"/>
    <p:sldId id="271" r:id="rId21"/>
    <p:sldId id="272" r:id="rId22"/>
    <p:sldId id="274" r:id="rId23"/>
    <p:sldId id="319" r:id="rId24"/>
    <p:sldId id="321" r:id="rId25"/>
    <p:sldId id="280" r:id="rId26"/>
    <p:sldId id="281" r:id="rId27"/>
    <p:sldId id="323" r:id="rId28"/>
    <p:sldId id="282" r:id="rId29"/>
    <p:sldId id="322" r:id="rId30"/>
    <p:sldId id="296" r:id="rId31"/>
  </p:sldIdLst>
  <p:sldSz cx="9144000" cy="6858000" type="screen4x3"/>
  <p:notesSz cx="6858000" cy="9144000"/>
  <p:defaultTextStyle>
    <a:defPPr>
      <a:defRPr lang="de-CH"/>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autoAdjust="0"/>
    <p:restoredTop sz="94660" autoAdjust="0"/>
  </p:normalViewPr>
  <p:slideViewPr>
    <p:cSldViewPr>
      <p:cViewPr>
        <p:scale>
          <a:sx n="75" d="100"/>
          <a:sy n="75" d="100"/>
        </p:scale>
        <p:origin x="-372" y="-13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73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512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512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Klicken Sie, um die Formate des Vorlagentextes zu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512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512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0E124B-D1CC-49D7-9E6D-6CB3D2BFB4BC}" type="slidenum">
              <a:rPr lang="de-CH"/>
              <a:pPr/>
              <a:t>‹#›</a:t>
            </a:fld>
            <a:endParaRPr lang="de-CH"/>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3A21E-2765-4B21-8F41-7199A9CF148D}" type="slidenum">
              <a:rPr lang="de-CH"/>
              <a:pPr/>
              <a:t>2</a:t>
            </a:fld>
            <a:endParaRPr lang="de-CH"/>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r>
              <a:rPr lang="de-CH"/>
              <a:t>Zufriedenheit: </a:t>
            </a:r>
            <a:r>
              <a:rPr lang="de-CH" sz="1400" i="1"/>
              <a:t>„... das seichteste und mehrdeutigste aller Gefühle....“</a:t>
            </a:r>
          </a:p>
          <a:p>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B09F5-D549-4A65-90B4-7E2108D2A8DE}" type="slidenum">
              <a:rPr lang="de-CH"/>
              <a:pPr/>
              <a:t>3</a:t>
            </a:fld>
            <a:endParaRPr lang="de-CH"/>
          </a:p>
        </p:txBody>
      </p:sp>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p:txBody>
          <a:bodyPr/>
          <a:lstStyle/>
          <a:p>
            <a:r>
              <a:rPr lang="de-CH" i="1"/>
              <a:t>„wunschlosen Unglücks“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0E8DA-4767-4F04-BB7C-686FB3910909}" type="slidenum">
              <a:rPr lang="de-CH"/>
              <a:pPr/>
              <a:t>7</a:t>
            </a:fld>
            <a:endParaRPr lang="de-CH"/>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r>
              <a:rPr lang="de-CH"/>
              <a:t>Five point Likert scale:  4-5 = high, 3 = medium, 1-2 = low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2208DE-6F92-4329-BBCB-EB93B3B35952}" type="slidenum">
              <a:rPr lang="de-CH"/>
              <a:pPr/>
              <a:t>14</a:t>
            </a:fld>
            <a:endParaRPr lang="de-CH"/>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r>
              <a:rPr lang="de-CH"/>
              <a:t>Basic logic: If it were all personality, partialling out personality varibles should reduce stability considerably. This is not the case in Elfering et al.. On the other hand, partialling out working conditions (Dormann &amp; Zapf) does reduce stability!</a:t>
            </a:r>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70733-BD89-466A-A569-BFC8C85A53F6}" type="slidenum">
              <a:rPr lang="de-CH"/>
              <a:pPr/>
              <a:t>15</a:t>
            </a:fld>
            <a:endParaRPr lang="de-CH"/>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r>
              <a:rPr lang="de-CH"/>
              <a:t>Defining job satisfaction as a pleasurable feeling  turns the focus away from weighting pro‘s and con‘s</a:t>
            </a:r>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3332E-FDAF-426D-9052-24E7E3DA862D}" type="slidenum">
              <a:rPr lang="de-CH"/>
              <a:pPr/>
              <a:t>17</a:t>
            </a:fld>
            <a:endParaRPr lang="de-CH"/>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r>
              <a:rPr lang="de-CH"/>
              <a:t>Those who stay through both periods have stable job satisfaction.</a:t>
            </a:r>
          </a:p>
          <a:p>
            <a:r>
              <a:rPr lang="de-CH"/>
              <a:t>Those who stay through the first period but leave during the second one already start out somewhat lower than the stayers throughout; they then show a sharp drop but increase their satisfaction after having changed employer.</a:t>
            </a:r>
          </a:p>
          <a:p>
            <a:r>
              <a:rPr lang="de-CH"/>
              <a:t>Those who leave twice start out even lower. They do not profit from the change, and they change a second time, after which they do profit.</a:t>
            </a:r>
          </a:p>
          <a:p>
            <a:r>
              <a:rPr lang="de-CH"/>
              <a:t>Those who leave during the first period and stay thereafter start out lowest. They clearly profit from the change, and although their job satisfaction drops somewhat during the second period, it still stays high – so in balance they do profit.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EFCC6-E661-4E65-BAD4-BCEC54FA51CD}" type="slidenum">
              <a:rPr lang="de-CH"/>
              <a:pPr/>
              <a:t>19</a:t>
            </a:fld>
            <a:endParaRPr lang="de-CH"/>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50384-F0A2-4A6C-94BC-8EC74BBC7A89}" type="slidenum">
              <a:rPr lang="de-CH"/>
              <a:pPr/>
              <a:t>23</a:t>
            </a:fld>
            <a:endParaRPr lang="de-CH"/>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r>
              <a:rPr lang="de-CH"/>
              <a:t>These items are used in our studes (Baillod &amp; Semmer, 1994; Semmer et al., 1996; Elfering et al., 2000)</a:t>
            </a:r>
          </a:p>
          <a:p>
            <a:r>
              <a:rPr lang="de-CH"/>
              <a:t>German original:</a:t>
            </a:r>
          </a:p>
          <a:p>
            <a:r>
              <a:rPr lang="de-CH"/>
              <a:t>Meine Arbeit ist zwar nicht ideal, aber schliesslich könnte sie noch schlimmer sein</a:t>
            </a:r>
          </a:p>
          <a:p>
            <a:r>
              <a:rPr lang="de-CH"/>
              <a:t>Eine Kündigung brächte mir noch mehr Nachteile, deshalb bleibe ich trotz allem hier</a:t>
            </a:r>
          </a:p>
          <a:p>
            <a:r>
              <a:rPr lang="de-CH"/>
              <a:t>Am besten schluckt man den Ärger hinunter, wenn einen bei der Arbeit etwas stört</a:t>
            </a:r>
          </a:p>
          <a:p>
            <a:r>
              <a:rPr lang="de-CH"/>
              <a:t>Als ArbeitnehmerIn kann man wirklich nicht viel erwarten</a:t>
            </a:r>
          </a:p>
          <a:p>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3EC7A-D52A-4B81-9BC4-A96BCDD1983B}" type="slidenum">
              <a:rPr lang="de-CH"/>
              <a:pPr/>
              <a:t>24</a:t>
            </a:fld>
            <a:endParaRPr lang="de-CH"/>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r>
              <a:rPr lang="de-CH"/>
              <a:t>Sales and secretaries have very high values on satisfaction.</a:t>
            </a:r>
          </a:p>
          <a:p>
            <a:r>
              <a:rPr lang="de-CH"/>
              <a:t>But they also have high values on resignation.</a:t>
            </a:r>
          </a:p>
          <a:p>
            <a:r>
              <a:rPr lang="de-CH"/>
              <a:t>So, among secretaries and saleswomen, the percentage of people who are satisfied in a  resigned way</a:t>
            </a:r>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772400" cy="4343400"/>
          </a:xfrm>
        </p:spPr>
        <p:txBody>
          <a:bodyPr/>
          <a:lstStyle/>
          <a:p>
            <a:endParaRPr lang="en-US"/>
          </a:p>
        </p:txBody>
      </p:sp>
      <p:sp>
        <p:nvSpPr>
          <p:cNvPr id="4" name="Footer Placeholder 3"/>
          <p:cNvSpPr>
            <a:spLocks noGrp="1"/>
          </p:cNvSpPr>
          <p:nvPr>
            <p:ph type="ftr" sz="quarter" idx="10"/>
          </p:nvPr>
        </p:nvSpPr>
        <p:spPr>
          <a:xfrm>
            <a:off x="-36513" y="6654800"/>
            <a:ext cx="4114801" cy="304800"/>
          </a:xfrm>
        </p:spPr>
        <p:txBody>
          <a:bodyPr/>
          <a:lstStyle>
            <a:lvl1pPr>
              <a:defRPr/>
            </a:lvl1pPr>
          </a:lstStyle>
          <a:p>
            <a:r>
              <a:rPr lang="de-CH"/>
              <a:t>University of Bern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de-CH"/>
              <a:t>University of Bern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381000"/>
            <a:ext cx="7772400" cy="1143000"/>
          </a:xfrm>
          <a:prstGeom prst="rect">
            <a:avLst/>
          </a:prstGeom>
          <a:solidFill>
            <a:srgbClr val="DDDDDD"/>
          </a:solidFill>
          <a:ln w="38100">
            <a:solidFill>
              <a:schemeClr val="bg2"/>
            </a:solidFill>
            <a:miter lim="800000"/>
            <a:headEnd/>
            <a:tailEnd/>
          </a:ln>
          <a:effectLst/>
        </p:spPr>
        <p:txBody>
          <a:bodyPr vert="horz" wrap="square" lIns="91440" tIns="45720" rIns="91440" bIns="45720" numCol="1" anchor="ctr" anchorCtr="0" compatLnSpc="1">
            <a:prstTxWarp prst="textNoShape">
              <a:avLst/>
            </a:prstTxWarp>
          </a:bodyPr>
          <a:lstStyle/>
          <a:p>
            <a:pPr lvl="0"/>
            <a:r>
              <a:rPr lang="de-CH" smtClean="0"/>
              <a:t>Klicken Sie, um das Titelformat zu bearbeiten</a:t>
            </a:r>
          </a:p>
        </p:txBody>
      </p:sp>
      <p:sp>
        <p:nvSpPr>
          <p:cNvPr id="2051" name="Rectangle 3"/>
          <p:cNvSpPr>
            <a:spLocks noGrp="1" noChangeArrowheads="1"/>
          </p:cNvSpPr>
          <p:nvPr>
            <p:ph type="body" idx="1"/>
          </p:nvPr>
        </p:nvSpPr>
        <p:spPr bwMode="auto">
          <a:xfrm>
            <a:off x="685800" y="1828800"/>
            <a:ext cx="77724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Klicken Sie, um die Formate des Vorlagentextes zu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2052" name="Rectangle 4"/>
          <p:cNvSpPr>
            <a:spLocks noGrp="1" noChangeArrowheads="1"/>
          </p:cNvSpPr>
          <p:nvPr>
            <p:ph type="ftr" sz="quarter" idx="3"/>
          </p:nvPr>
        </p:nvSpPr>
        <p:spPr bwMode="auto">
          <a:xfrm>
            <a:off x="-36513" y="6654800"/>
            <a:ext cx="4114801"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de-CH"/>
              <a:t>University of Bern</a:t>
            </a:r>
          </a:p>
        </p:txBody>
      </p:sp>
      <p:pic>
        <p:nvPicPr>
          <p:cNvPr id="2053" name="Picture 5" descr="siegel3"/>
          <p:cNvPicPr>
            <a:picLocks noChangeAspect="1" noChangeArrowheads="1"/>
          </p:cNvPicPr>
          <p:nvPr/>
        </p:nvPicPr>
        <p:blipFill>
          <a:blip r:embed="rId14"/>
          <a:srcRect/>
          <a:stretch>
            <a:fillRect/>
          </a:stretch>
        </p:blipFill>
        <p:spPr bwMode="auto">
          <a:xfrm>
            <a:off x="179388" y="6369050"/>
            <a:ext cx="311150" cy="311150"/>
          </a:xfrm>
          <a:prstGeom prst="rect">
            <a:avLst/>
          </a:prstGeom>
          <a:noFill/>
        </p:spPr>
      </p:pic>
      <p:sp>
        <p:nvSpPr>
          <p:cNvPr id="2054" name="Rectangle 6"/>
          <p:cNvSpPr>
            <a:spLocks noChangeArrowheads="1"/>
          </p:cNvSpPr>
          <p:nvPr/>
        </p:nvSpPr>
        <p:spPr bwMode="auto">
          <a:xfrm>
            <a:off x="4953000" y="6554788"/>
            <a:ext cx="4267200" cy="304800"/>
          </a:xfrm>
          <a:prstGeom prst="rect">
            <a:avLst/>
          </a:prstGeom>
          <a:noFill/>
          <a:ln w="9525">
            <a:noFill/>
            <a:miter lim="800000"/>
            <a:headEnd/>
            <a:tailEnd/>
          </a:ln>
          <a:effectLst/>
        </p:spPr>
        <p:txBody>
          <a:bodyPr/>
          <a:lstStyle/>
          <a:p>
            <a:pPr algn="r">
              <a:lnSpc>
                <a:spcPct val="90000"/>
              </a:lnSpc>
            </a:pPr>
            <a:r>
              <a:rPr lang="de-CH" sz="900"/>
              <a:t>Psychology of Work and Organizations</a:t>
            </a:r>
            <a:br>
              <a:rPr lang="de-CH" sz="900"/>
            </a:br>
            <a:r>
              <a:rPr lang="de-CH" sz="900"/>
              <a:t>N. K. Semmer</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dt="0"/>
  <p:txStyles>
    <p:titleStyle>
      <a:lvl1pPr algn="ctr" rtl="0" fontAlgn="base">
        <a:spcBef>
          <a:spcPct val="0"/>
        </a:spcBef>
        <a:spcAft>
          <a:spcPct val="0"/>
        </a:spcAft>
        <a:defRPr sz="3400" b="1">
          <a:solidFill>
            <a:schemeClr val="tx2"/>
          </a:solidFill>
          <a:latin typeface="+mj-lt"/>
          <a:ea typeface="+mj-ea"/>
          <a:cs typeface="+mj-cs"/>
        </a:defRPr>
      </a:lvl1pPr>
      <a:lvl2pPr algn="ctr" rtl="0" fontAlgn="base">
        <a:spcBef>
          <a:spcPct val="0"/>
        </a:spcBef>
        <a:spcAft>
          <a:spcPct val="0"/>
        </a:spcAft>
        <a:defRPr sz="3400" b="1">
          <a:solidFill>
            <a:schemeClr val="tx2"/>
          </a:solidFill>
          <a:latin typeface="Times New Roman" pitchFamily="18" charset="0"/>
        </a:defRPr>
      </a:lvl2pPr>
      <a:lvl3pPr algn="ctr" rtl="0" fontAlgn="base">
        <a:spcBef>
          <a:spcPct val="0"/>
        </a:spcBef>
        <a:spcAft>
          <a:spcPct val="0"/>
        </a:spcAft>
        <a:defRPr sz="3400" b="1">
          <a:solidFill>
            <a:schemeClr val="tx2"/>
          </a:solidFill>
          <a:latin typeface="Times New Roman" pitchFamily="18" charset="0"/>
        </a:defRPr>
      </a:lvl3pPr>
      <a:lvl4pPr algn="ctr" rtl="0" fontAlgn="base">
        <a:spcBef>
          <a:spcPct val="0"/>
        </a:spcBef>
        <a:spcAft>
          <a:spcPct val="0"/>
        </a:spcAft>
        <a:defRPr sz="3400" b="1">
          <a:solidFill>
            <a:schemeClr val="tx2"/>
          </a:solidFill>
          <a:latin typeface="Times New Roman" pitchFamily="18" charset="0"/>
        </a:defRPr>
      </a:lvl4pPr>
      <a:lvl5pPr algn="ctr" rtl="0" fontAlgn="base">
        <a:spcBef>
          <a:spcPct val="0"/>
        </a:spcBef>
        <a:spcAft>
          <a:spcPct val="0"/>
        </a:spcAft>
        <a:defRPr sz="3400" b="1">
          <a:solidFill>
            <a:schemeClr val="tx2"/>
          </a:solidFill>
          <a:latin typeface="Times New Roman" pitchFamily="18" charset="0"/>
        </a:defRPr>
      </a:lvl5pPr>
      <a:lvl6pPr marL="457200" algn="ctr" rtl="0" fontAlgn="base">
        <a:spcBef>
          <a:spcPct val="0"/>
        </a:spcBef>
        <a:spcAft>
          <a:spcPct val="0"/>
        </a:spcAft>
        <a:defRPr sz="3400" b="1">
          <a:solidFill>
            <a:schemeClr val="tx2"/>
          </a:solidFill>
          <a:latin typeface="Times New Roman" pitchFamily="18" charset="0"/>
        </a:defRPr>
      </a:lvl6pPr>
      <a:lvl7pPr marL="914400" algn="ctr" rtl="0" fontAlgn="base">
        <a:spcBef>
          <a:spcPct val="0"/>
        </a:spcBef>
        <a:spcAft>
          <a:spcPct val="0"/>
        </a:spcAft>
        <a:defRPr sz="3400" b="1">
          <a:solidFill>
            <a:schemeClr val="tx2"/>
          </a:solidFill>
          <a:latin typeface="Times New Roman" pitchFamily="18" charset="0"/>
        </a:defRPr>
      </a:lvl7pPr>
      <a:lvl8pPr marL="1371600" algn="ctr" rtl="0" fontAlgn="base">
        <a:spcBef>
          <a:spcPct val="0"/>
        </a:spcBef>
        <a:spcAft>
          <a:spcPct val="0"/>
        </a:spcAft>
        <a:defRPr sz="3400" b="1">
          <a:solidFill>
            <a:schemeClr val="tx2"/>
          </a:solidFill>
          <a:latin typeface="Times New Roman" pitchFamily="18" charset="0"/>
        </a:defRPr>
      </a:lvl8pPr>
      <a:lvl9pPr marL="1828800" algn="ctr" rtl="0" fontAlgn="base">
        <a:spcBef>
          <a:spcPct val="0"/>
        </a:spcBef>
        <a:spcAft>
          <a:spcPct val="0"/>
        </a:spcAft>
        <a:defRPr sz="3400" b="1">
          <a:solidFill>
            <a:schemeClr val="tx2"/>
          </a:solidFill>
          <a:latin typeface="Times New Roman" pitchFamily="18" charset="0"/>
        </a:defRPr>
      </a:lvl9pPr>
    </p:titleStyle>
    <p:bodyStyle>
      <a:lvl1pPr marL="342900" indent="-342900" algn="l" rtl="0" fontAlgn="base">
        <a:spcBef>
          <a:spcPct val="20000"/>
        </a:spcBef>
        <a:spcAft>
          <a:spcPct val="0"/>
        </a:spcAft>
        <a:buClr>
          <a:schemeClr val="bg2"/>
        </a:buClr>
        <a:buChar char="•"/>
        <a:defRPr sz="3200" b="1">
          <a:solidFill>
            <a:schemeClr val="tx1"/>
          </a:solidFill>
          <a:latin typeface="+mn-lt"/>
          <a:ea typeface="+mn-ea"/>
          <a:cs typeface="+mn-cs"/>
        </a:defRPr>
      </a:lvl1pPr>
      <a:lvl2pPr marL="742950" indent="-285750" algn="l" rtl="0" fontAlgn="base">
        <a:spcBef>
          <a:spcPct val="20000"/>
        </a:spcBef>
        <a:spcAft>
          <a:spcPct val="0"/>
        </a:spcAft>
        <a:buClr>
          <a:schemeClr val="bg2"/>
        </a:buClr>
        <a:buChar char="•"/>
        <a:defRPr sz="2800" b="1">
          <a:solidFill>
            <a:schemeClr val="tx1"/>
          </a:solidFill>
          <a:latin typeface="+mn-lt"/>
        </a:defRPr>
      </a:lvl2pPr>
      <a:lvl3pPr marL="1143000" indent="-228600" algn="l" rtl="0" fontAlgn="base">
        <a:spcBef>
          <a:spcPct val="20000"/>
        </a:spcBef>
        <a:spcAft>
          <a:spcPct val="0"/>
        </a:spcAft>
        <a:buClr>
          <a:schemeClr val="bg2"/>
        </a:buClr>
        <a:buChar char="•"/>
        <a:defRPr sz="2400" b="1">
          <a:solidFill>
            <a:schemeClr val="tx1"/>
          </a:solidFill>
          <a:latin typeface="+mn-lt"/>
        </a:defRPr>
      </a:lvl3pPr>
      <a:lvl4pPr marL="1600200" indent="-228600" algn="l" rtl="0" fontAlgn="base">
        <a:spcBef>
          <a:spcPct val="20000"/>
        </a:spcBef>
        <a:spcAft>
          <a:spcPct val="0"/>
        </a:spcAft>
        <a:buClr>
          <a:schemeClr val="folHlink"/>
        </a:buClr>
        <a:buChar char="•"/>
        <a:defRPr sz="2000" b="1">
          <a:solidFill>
            <a:schemeClr val="tx1"/>
          </a:solidFill>
          <a:latin typeface="+mn-lt"/>
        </a:defRPr>
      </a:lvl4pPr>
      <a:lvl5pPr marL="2057400" indent="-228600" algn="l" rtl="0" fontAlgn="base">
        <a:spcBef>
          <a:spcPct val="20000"/>
        </a:spcBef>
        <a:spcAft>
          <a:spcPct val="0"/>
        </a:spcAft>
        <a:buClr>
          <a:schemeClr val="folHlink"/>
        </a:buClr>
        <a:buChar char="•"/>
        <a:defRPr sz="2000" b="1">
          <a:solidFill>
            <a:schemeClr val="tx1"/>
          </a:solidFill>
          <a:latin typeface="+mn-lt"/>
        </a:defRPr>
      </a:lvl5pPr>
      <a:lvl6pPr marL="2514600" indent="-228600" algn="l" rtl="0" fontAlgn="base">
        <a:spcBef>
          <a:spcPct val="20000"/>
        </a:spcBef>
        <a:spcAft>
          <a:spcPct val="0"/>
        </a:spcAft>
        <a:buClr>
          <a:schemeClr val="folHlink"/>
        </a:buClr>
        <a:buChar char="•"/>
        <a:defRPr sz="2000" b="1">
          <a:solidFill>
            <a:schemeClr val="tx1"/>
          </a:solidFill>
          <a:latin typeface="+mn-lt"/>
        </a:defRPr>
      </a:lvl6pPr>
      <a:lvl7pPr marL="2971800" indent="-228600" algn="l" rtl="0" fontAlgn="base">
        <a:spcBef>
          <a:spcPct val="20000"/>
        </a:spcBef>
        <a:spcAft>
          <a:spcPct val="0"/>
        </a:spcAft>
        <a:buClr>
          <a:schemeClr val="folHlink"/>
        </a:buClr>
        <a:buChar char="•"/>
        <a:defRPr sz="2000" b="1">
          <a:solidFill>
            <a:schemeClr val="tx1"/>
          </a:solidFill>
          <a:latin typeface="+mn-lt"/>
        </a:defRPr>
      </a:lvl7pPr>
      <a:lvl8pPr marL="3429000" indent="-228600" algn="l" rtl="0" fontAlgn="base">
        <a:spcBef>
          <a:spcPct val="20000"/>
        </a:spcBef>
        <a:spcAft>
          <a:spcPct val="0"/>
        </a:spcAft>
        <a:buClr>
          <a:schemeClr val="folHlink"/>
        </a:buClr>
        <a:buChar char="•"/>
        <a:defRPr sz="2000" b="1">
          <a:solidFill>
            <a:schemeClr val="tx1"/>
          </a:solidFill>
          <a:latin typeface="+mn-lt"/>
        </a:defRPr>
      </a:lvl8pPr>
      <a:lvl9pPr marL="3886200" indent="-228600" algn="l" rtl="0" fontAlgn="base">
        <a:spcBef>
          <a:spcPct val="20000"/>
        </a:spcBef>
        <a:spcAft>
          <a:spcPct val="0"/>
        </a:spcAft>
        <a:buClr>
          <a:schemeClr val="folHlink"/>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Chart6.xls"/><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de-CH"/>
              <a:t>University of Bern</a:t>
            </a:r>
          </a:p>
        </p:txBody>
      </p:sp>
      <p:sp>
        <p:nvSpPr>
          <p:cNvPr id="49154" name="Rectangle 2"/>
          <p:cNvSpPr>
            <a:spLocks noGrp="1" noChangeArrowheads="1"/>
          </p:cNvSpPr>
          <p:nvPr>
            <p:ph type="ctrTitle"/>
          </p:nvPr>
        </p:nvSpPr>
        <p:spPr>
          <a:xfrm>
            <a:off x="685800" y="609600"/>
            <a:ext cx="7772400" cy="2819400"/>
          </a:xfrm>
          <a:ln/>
        </p:spPr>
        <p:txBody>
          <a:bodyPr/>
          <a:lstStyle/>
          <a:p>
            <a:r>
              <a:rPr lang="de-CH" sz="4000"/>
              <a:t>Job Satisfaction</a:t>
            </a:r>
            <a:br>
              <a:rPr lang="de-CH" sz="4000"/>
            </a:br>
            <a:r>
              <a:rPr lang="de-CH" sz="4000"/>
              <a:t/>
            </a:r>
            <a:br>
              <a:rPr lang="de-CH" sz="4000"/>
            </a:br>
            <a:r>
              <a:rPr lang="de-CH" sz="4000"/>
              <a:t>A central but underestimated concept in the psychology of work</a:t>
            </a:r>
            <a:endParaRPr lang="de-CH"/>
          </a:p>
        </p:txBody>
      </p:sp>
      <p:sp>
        <p:nvSpPr>
          <p:cNvPr id="49155" name="Rectangle 3"/>
          <p:cNvSpPr>
            <a:spLocks noGrp="1" noChangeArrowheads="1"/>
          </p:cNvSpPr>
          <p:nvPr>
            <p:ph type="subTitle" idx="1"/>
          </p:nvPr>
        </p:nvSpPr>
        <p:spPr>
          <a:xfrm>
            <a:off x="1371600" y="4038600"/>
            <a:ext cx="6400800" cy="1981200"/>
          </a:xfrm>
        </p:spPr>
        <p:txBody>
          <a:bodyPr/>
          <a:lstStyle/>
          <a:p>
            <a:r>
              <a:rPr lang="de-CH" sz="2800"/>
              <a:t>Norbert K. Semmer</a:t>
            </a:r>
          </a:p>
          <a:p>
            <a:pPr>
              <a:spcAft>
                <a:spcPct val="50000"/>
              </a:spcAft>
            </a:pPr>
            <a:r>
              <a:rPr lang="de-CH" sz="2800"/>
              <a:t>Universität Bern</a:t>
            </a:r>
          </a:p>
          <a:p>
            <a:r>
              <a:rPr lang="de-CH" sz="2400"/>
              <a:t>Giessen, January 8. 2002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2466" name="Rectangle 2"/>
          <p:cNvSpPr>
            <a:spLocks noGrp="1" noChangeArrowheads="1"/>
          </p:cNvSpPr>
          <p:nvPr>
            <p:ph type="title"/>
          </p:nvPr>
        </p:nvSpPr>
        <p:spPr>
          <a:ln/>
        </p:spPr>
        <p:txBody>
          <a:bodyPr/>
          <a:lstStyle/>
          <a:p>
            <a:r>
              <a:rPr lang="de-CH"/>
              <a:t>Objection 2: </a:t>
            </a:r>
            <a:br>
              <a:rPr lang="de-CH"/>
            </a:br>
            <a:r>
              <a:rPr lang="de-CH"/>
              <a:t>Negligible association with performance</a:t>
            </a:r>
          </a:p>
        </p:txBody>
      </p:sp>
      <p:sp>
        <p:nvSpPr>
          <p:cNvPr id="62467" name="Rectangle 3"/>
          <p:cNvSpPr>
            <a:spLocks noGrp="1" noChangeArrowheads="1"/>
          </p:cNvSpPr>
          <p:nvPr>
            <p:ph type="body" idx="1"/>
          </p:nvPr>
        </p:nvSpPr>
        <p:spPr>
          <a:xfrm>
            <a:off x="685800" y="1828800"/>
            <a:ext cx="7772400" cy="1752600"/>
          </a:xfrm>
        </p:spPr>
        <p:txBody>
          <a:bodyPr/>
          <a:lstStyle/>
          <a:p>
            <a:pPr>
              <a:lnSpc>
                <a:spcPct val="90000"/>
              </a:lnSpc>
            </a:pPr>
            <a:endParaRPr lang="de-CH" sz="2800"/>
          </a:p>
          <a:p>
            <a:pPr algn="ctr">
              <a:lnSpc>
                <a:spcPct val="90000"/>
              </a:lnSpc>
              <a:buFontTx/>
              <a:buNone/>
            </a:pPr>
            <a:r>
              <a:rPr lang="de-CH" sz="2800"/>
              <a:t>Meta-Analyse </a:t>
            </a:r>
            <a:br>
              <a:rPr lang="de-CH" sz="2800"/>
            </a:br>
            <a:r>
              <a:rPr lang="de-CH" sz="2800"/>
              <a:t>by Iaffaldano &amp; Muchinsky (1985):</a:t>
            </a:r>
          </a:p>
          <a:p>
            <a:pPr algn="ctr">
              <a:lnSpc>
                <a:spcPct val="90000"/>
              </a:lnSpc>
              <a:buFontTx/>
              <a:buNone/>
            </a:pPr>
            <a:endParaRPr lang="de-CH" sz="2800"/>
          </a:p>
          <a:p>
            <a:pPr algn="ctr">
              <a:lnSpc>
                <a:spcPct val="90000"/>
              </a:lnSpc>
              <a:spcAft>
                <a:spcPct val="40000"/>
              </a:spcAft>
              <a:buFontTx/>
              <a:buNone/>
            </a:pPr>
            <a:r>
              <a:rPr lang="de-CH" sz="2800"/>
              <a:t>Corrected mean correlation:</a:t>
            </a:r>
          </a:p>
          <a:p>
            <a:pPr algn="ctr">
              <a:lnSpc>
                <a:spcPct val="90000"/>
              </a:lnSpc>
              <a:buFontTx/>
              <a:buNone/>
            </a:pPr>
            <a:r>
              <a:rPr lang="de-CH"/>
              <a:t>r = .17</a:t>
            </a:r>
          </a:p>
          <a:p>
            <a:pPr>
              <a:lnSpc>
                <a:spcPct val="90000"/>
              </a:lnSpc>
              <a:buFontTx/>
              <a:buNone/>
            </a:pPr>
            <a:endParaRPr lang="de-CH" sz="2800"/>
          </a:p>
          <a:p>
            <a:pPr>
              <a:lnSpc>
                <a:spcPct val="90000"/>
              </a:lnSpc>
              <a:buFontTx/>
              <a:buNone/>
            </a:pPr>
            <a:endParaRPr lang="de-CH" sz="2800"/>
          </a:p>
        </p:txBody>
      </p:sp>
      <p:sp>
        <p:nvSpPr>
          <p:cNvPr id="62468" name="Rectangle 4"/>
          <p:cNvSpPr>
            <a:spLocks noChangeArrowheads="1"/>
          </p:cNvSpPr>
          <p:nvPr/>
        </p:nvSpPr>
        <p:spPr bwMode="auto">
          <a:xfrm>
            <a:off x="2362200" y="5867400"/>
            <a:ext cx="6604000" cy="476250"/>
          </a:xfrm>
          <a:prstGeom prst="rect">
            <a:avLst/>
          </a:prstGeom>
          <a:noFill/>
          <a:ln w="9525">
            <a:noFill/>
            <a:miter lim="800000"/>
            <a:headEnd/>
            <a:tailEnd/>
          </a:ln>
          <a:effectLst/>
        </p:spPr>
        <p:txBody>
          <a:bodyPr wrap="none">
            <a:spAutoFit/>
          </a:bodyPr>
          <a:lstStyle/>
          <a:p>
            <a:pPr>
              <a:lnSpc>
                <a:spcPct val="90000"/>
              </a:lnSpc>
              <a:spcBef>
                <a:spcPct val="20000"/>
              </a:spcBef>
              <a:buClr>
                <a:schemeClr val="bg2"/>
              </a:buClr>
            </a:pPr>
            <a:r>
              <a:rPr lang="de-CH" sz="900">
                <a:cs typeface="Times New Roman" pitchFamily="18" charset="0"/>
              </a:rPr>
              <a:t>Iaffaldano, M.T., &amp; Muchinsky, P.M. (1985). Job satisfaction and job performance: A meta-analysis. </a:t>
            </a:r>
            <a:r>
              <a:rPr lang="de-CH" sz="900" i="1">
                <a:solidFill>
                  <a:srgbClr val="000000"/>
                </a:solidFill>
                <a:cs typeface="Times New Roman" pitchFamily="18" charset="0"/>
              </a:rPr>
              <a:t>Psychological Bulletin, 97,</a:t>
            </a:r>
            <a:r>
              <a:rPr lang="de-CH" sz="900">
                <a:solidFill>
                  <a:srgbClr val="000000"/>
                </a:solidFill>
                <a:cs typeface="Times New Roman" pitchFamily="18" charset="0"/>
              </a:rPr>
              <a:t> 251-273.</a:t>
            </a:r>
            <a:r>
              <a:rPr lang="de-CH" sz="28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467">
                                            <p:txEl>
                                              <p:pRg st="4" end="4"/>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62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P spid="6246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3490" name="Rectangle 2"/>
          <p:cNvSpPr>
            <a:spLocks noGrp="1" noChangeArrowheads="1"/>
          </p:cNvSpPr>
          <p:nvPr>
            <p:ph type="title"/>
          </p:nvPr>
        </p:nvSpPr>
        <p:spPr>
          <a:ln/>
        </p:spPr>
        <p:txBody>
          <a:bodyPr/>
          <a:lstStyle/>
          <a:p>
            <a:r>
              <a:rPr lang="de-CH"/>
              <a:t>Objection 3</a:t>
            </a:r>
            <a:br>
              <a:rPr lang="de-CH"/>
            </a:br>
            <a:r>
              <a:rPr lang="de-CH"/>
              <a:t>Characteristic of the person?</a:t>
            </a:r>
          </a:p>
        </p:txBody>
      </p:sp>
      <p:sp>
        <p:nvSpPr>
          <p:cNvPr id="63491" name="Rectangle 3"/>
          <p:cNvSpPr>
            <a:spLocks noGrp="1" noChangeArrowheads="1"/>
          </p:cNvSpPr>
          <p:nvPr>
            <p:ph type="body" idx="1"/>
          </p:nvPr>
        </p:nvSpPr>
        <p:spPr/>
        <p:txBody>
          <a:bodyPr/>
          <a:lstStyle/>
          <a:p>
            <a:r>
              <a:rPr lang="de-CH" sz="2800"/>
              <a:t>Staw, Bell &amp; Clausen (1986): Affective Dispo-sition in adolescenced and job satisfaction 50 years later: r = .34.</a:t>
            </a:r>
          </a:p>
          <a:p>
            <a:r>
              <a:rPr lang="de-CH" sz="2800"/>
              <a:t>Staw &amp; Ross (1985): Stability between 1966 and 1971 between r = .37 and .48.</a:t>
            </a:r>
          </a:p>
          <a:p>
            <a:r>
              <a:rPr lang="de-CH" sz="2800"/>
              <a:t>Arvey et al. (1989): 30% of the variance is genetically determined (twin studies).</a:t>
            </a:r>
          </a:p>
          <a:p>
            <a:pPr>
              <a:buFontTx/>
              <a:buNone/>
            </a:pPr>
            <a:endParaRPr lang="de-CH"/>
          </a:p>
        </p:txBody>
      </p:sp>
      <p:sp>
        <p:nvSpPr>
          <p:cNvPr id="63492" name="Text Box 4"/>
          <p:cNvSpPr txBox="1">
            <a:spLocks noChangeArrowheads="1"/>
          </p:cNvSpPr>
          <p:nvPr/>
        </p:nvSpPr>
        <p:spPr bwMode="auto">
          <a:xfrm>
            <a:off x="914400" y="5638800"/>
            <a:ext cx="7620000" cy="774700"/>
          </a:xfrm>
          <a:prstGeom prst="rect">
            <a:avLst/>
          </a:prstGeom>
          <a:noFill/>
          <a:ln w="9525">
            <a:noFill/>
            <a:miter lim="800000"/>
            <a:headEnd/>
            <a:tailEnd/>
          </a:ln>
          <a:effectLst/>
        </p:spPr>
        <p:txBody>
          <a:bodyPr>
            <a:spAutoFit/>
          </a:bodyPr>
          <a:lstStyle/>
          <a:p>
            <a:r>
              <a:rPr lang="en-GB" sz="900">
                <a:cs typeface="Times New Roman" pitchFamily="18" charset="0"/>
              </a:rPr>
              <a:t>Staw, B. M., Bell, N. E., &amp; Clausen, J. A. (1986). The dispositional approach to job attitudes: A lifetime longitudinal test. </a:t>
            </a:r>
            <a:r>
              <a:rPr lang="en-GB" sz="900" u="sng">
                <a:cs typeface="Times New Roman" pitchFamily="18" charset="0"/>
              </a:rPr>
              <a:t>Administrative Science Quarterly, 31,</a:t>
            </a:r>
            <a:r>
              <a:rPr lang="en-GB" sz="900">
                <a:cs typeface="Times New Roman" pitchFamily="18" charset="0"/>
              </a:rPr>
              <a:t> 56-77.</a:t>
            </a:r>
            <a:r>
              <a:rPr lang="de-CH" sz="900"/>
              <a:t> </a:t>
            </a:r>
          </a:p>
          <a:p>
            <a:r>
              <a:rPr lang="en-GB" sz="900">
                <a:solidFill>
                  <a:srgbClr val="000000"/>
                </a:solidFill>
                <a:cs typeface="Times New Roman" pitchFamily="18" charset="0"/>
              </a:rPr>
              <a:t>Staw, B. M., &amp; Ross, J. (1985). Stability in the midst of change: A dispositional approach to job attitudes. </a:t>
            </a:r>
            <a:r>
              <a:rPr lang="en-GB" sz="900" u="sng">
                <a:solidFill>
                  <a:srgbClr val="000000"/>
                </a:solidFill>
                <a:cs typeface="Times New Roman" pitchFamily="18" charset="0"/>
              </a:rPr>
              <a:t>Journal of Applied Psychology, 70,</a:t>
            </a:r>
            <a:r>
              <a:rPr lang="en-GB" sz="900">
                <a:solidFill>
                  <a:srgbClr val="000000"/>
                </a:solidFill>
                <a:cs typeface="Times New Roman" pitchFamily="18" charset="0"/>
              </a:rPr>
              <a:t> 469-480.</a:t>
            </a:r>
            <a:r>
              <a:rPr lang="de-CH" sz="900"/>
              <a:t> </a:t>
            </a:r>
            <a:r>
              <a:rPr lang="en-GB" sz="900">
                <a:cs typeface="Times New Roman" pitchFamily="18" charset="0"/>
              </a:rPr>
              <a:t>Arvey, R. D., Bouchard, T. J., Segal, N. L., &amp; Abraham, L. M. (1989). Job satisfaction: environmental and genetic components. </a:t>
            </a:r>
            <a:r>
              <a:rPr lang="en-GB" sz="900" u="sng">
                <a:cs typeface="Times New Roman" pitchFamily="18" charset="0"/>
              </a:rPr>
              <a:t>Journal of Applied Psychology, 74,</a:t>
            </a:r>
            <a:r>
              <a:rPr lang="en-GB" sz="900">
                <a:cs typeface="Times New Roman" pitchFamily="18" charset="0"/>
              </a:rPr>
              <a:t> 187-192.</a:t>
            </a:r>
            <a:r>
              <a:rPr lang="de-CH" sz="9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1">
                                            <p:txEl>
                                              <p:pRg st="2" end="2"/>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63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P spid="6349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4514" name="Rectangle 2"/>
          <p:cNvSpPr>
            <a:spLocks noGrp="1" noChangeArrowheads="1"/>
          </p:cNvSpPr>
          <p:nvPr>
            <p:ph type="title"/>
          </p:nvPr>
        </p:nvSpPr>
        <p:spPr>
          <a:ln/>
        </p:spPr>
        <p:txBody>
          <a:bodyPr/>
          <a:lstStyle/>
          <a:p>
            <a:r>
              <a:rPr lang="de-CH"/>
              <a:t>Arguments regarding objection 1: </a:t>
            </a:r>
            <a:br>
              <a:rPr lang="de-CH"/>
            </a:br>
            <a:r>
              <a:rPr lang="de-CH"/>
              <a:t>High rates not credible?</a:t>
            </a:r>
          </a:p>
        </p:txBody>
      </p:sp>
      <p:sp>
        <p:nvSpPr>
          <p:cNvPr id="64515" name="Rectangle 3"/>
          <p:cNvSpPr>
            <a:spLocks noGrp="1" noChangeArrowheads="1"/>
          </p:cNvSpPr>
          <p:nvPr>
            <p:ph type="body" idx="1"/>
          </p:nvPr>
        </p:nvSpPr>
        <p:spPr>
          <a:xfrm>
            <a:off x="685800" y="1676400"/>
            <a:ext cx="7772400" cy="4495800"/>
          </a:xfrm>
        </p:spPr>
        <p:txBody>
          <a:bodyPr/>
          <a:lstStyle/>
          <a:p>
            <a:r>
              <a:rPr lang="de-CH" sz="2800"/>
              <a:t>Research on general well-being yields comparably high rates (Staudinger, 2000).</a:t>
            </a:r>
          </a:p>
          <a:p>
            <a:pPr>
              <a:buFontTx/>
              <a:buNone/>
            </a:pPr>
            <a:r>
              <a:rPr lang="de-CH" sz="2800">
                <a:sym typeface="Symbol" pitchFamily="18" charset="2"/>
              </a:rPr>
              <a:t>	 </a:t>
            </a:r>
            <a:r>
              <a:rPr lang="de-CH" sz="2800" i="1">
                <a:sym typeface="Symbol" pitchFamily="18" charset="2"/>
              </a:rPr>
              <a:t>Argument of anonymity not convincing</a:t>
            </a:r>
          </a:p>
          <a:p>
            <a:r>
              <a:rPr lang="de-CH" sz="2800">
                <a:sym typeface="Symbol" pitchFamily="18" charset="2"/>
              </a:rPr>
              <a:t>Older people often report better working conditions (Spector, 1997).</a:t>
            </a:r>
          </a:p>
          <a:p>
            <a:pPr>
              <a:buFontTx/>
              <a:buNone/>
            </a:pPr>
            <a:r>
              <a:rPr lang="de-CH" sz="2800">
                <a:sym typeface="Symbol" pitchFamily="18" charset="2"/>
              </a:rPr>
              <a:t>	 </a:t>
            </a:r>
            <a:r>
              <a:rPr lang="de-CH" sz="2800" i="1">
                <a:sym typeface="Symbol" pitchFamily="18" charset="2"/>
              </a:rPr>
              <a:t>not only resignation!</a:t>
            </a:r>
          </a:p>
          <a:p>
            <a:r>
              <a:rPr lang="de-CH" sz="2800">
                <a:sym typeface="Symbol" pitchFamily="18" charset="2"/>
              </a:rPr>
              <a:t>Why should on deceive oneself and others regarding questions on </a:t>
            </a:r>
            <a:r>
              <a:rPr lang="de-CH" sz="2800" i="1">
                <a:sym typeface="Symbol" pitchFamily="18" charset="2"/>
              </a:rPr>
              <a:t>satisfaction</a:t>
            </a:r>
            <a:r>
              <a:rPr lang="de-CH" sz="2800">
                <a:sym typeface="Symbol" pitchFamily="18" charset="2"/>
              </a:rPr>
              <a:t> but not regarding questions about </a:t>
            </a:r>
            <a:r>
              <a:rPr lang="de-CH" sz="2800" i="1">
                <a:sym typeface="Symbol" pitchFamily="18" charset="2"/>
              </a:rPr>
              <a:t>recommendations</a:t>
            </a:r>
            <a:r>
              <a:rPr lang="de-CH" sz="2800">
                <a:sym typeface="Symbol" pitchFamily="18" charset="2"/>
              </a:rPr>
              <a:t>??</a:t>
            </a:r>
          </a:p>
        </p:txBody>
      </p:sp>
      <p:sp>
        <p:nvSpPr>
          <p:cNvPr id="64516" name="Text Box 4"/>
          <p:cNvSpPr txBox="1">
            <a:spLocks noChangeArrowheads="1"/>
          </p:cNvSpPr>
          <p:nvPr/>
        </p:nvSpPr>
        <p:spPr bwMode="auto">
          <a:xfrm>
            <a:off x="4267200" y="6019800"/>
            <a:ext cx="4724400" cy="473075"/>
          </a:xfrm>
          <a:prstGeom prst="rect">
            <a:avLst/>
          </a:prstGeom>
          <a:noFill/>
          <a:ln w="9525">
            <a:noFill/>
            <a:miter lim="800000"/>
            <a:headEnd/>
            <a:tailEnd/>
          </a:ln>
          <a:effectLst/>
        </p:spPr>
        <p:txBody>
          <a:bodyPr>
            <a:spAutoFit/>
          </a:bodyPr>
          <a:lstStyle/>
          <a:p>
            <a:r>
              <a:rPr lang="de-CH" sz="800">
                <a:cs typeface="Times New Roman" pitchFamily="18" charset="0"/>
              </a:rPr>
              <a:t>Staudinger, U.M. (2000). Viele Gründe sprechen dagegen, und trotzdem geht es vielen Menschen gut: Das Paradox des subjektiven Wohlbefindens. </a:t>
            </a:r>
            <a:r>
              <a:rPr lang="de-CH" sz="800" i="1">
                <a:cs typeface="Times New Roman" pitchFamily="18" charset="0"/>
              </a:rPr>
              <a:t>Psychologische Rundschau, 51</a:t>
            </a:r>
            <a:r>
              <a:rPr lang="de-CH" sz="800">
                <a:cs typeface="Times New Roman" pitchFamily="18" charset="0"/>
              </a:rPr>
              <a:t> 185-197.</a:t>
            </a:r>
            <a:r>
              <a:rPr lang="de-CH" sz="800"/>
              <a:t> </a:t>
            </a:r>
          </a:p>
          <a:p>
            <a:r>
              <a:rPr lang="de-CH" sz="800">
                <a:solidFill>
                  <a:srgbClr val="000000"/>
                </a:solidFill>
                <a:cs typeface="Times New Roman" pitchFamily="18" charset="0"/>
              </a:rPr>
              <a:t>Spector, P.E. (1997). </a:t>
            </a:r>
            <a:r>
              <a:rPr lang="de-CH" sz="800" i="1">
                <a:solidFill>
                  <a:srgbClr val="000000"/>
                </a:solidFill>
                <a:cs typeface="Times New Roman" pitchFamily="18" charset="0"/>
              </a:rPr>
              <a:t>Job satisfaction: Application, assessment, cause, and consequences</a:t>
            </a:r>
            <a:r>
              <a:rPr lang="de-CH" sz="800">
                <a:solidFill>
                  <a:srgbClr val="000000"/>
                </a:solidFill>
                <a:cs typeface="Times New Roman" pitchFamily="18" charset="0"/>
              </a:rPr>
              <a:t>. London: Sage.</a:t>
            </a:r>
            <a:r>
              <a:rPr lang="de-CH" sz="9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5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515">
                                            <p:txEl>
                                              <p:pRg st="4" end="4"/>
                                            </p:txEl>
                                          </p:spTgt>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64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P spid="6451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5538" name="Rectangle 2"/>
          <p:cNvSpPr>
            <a:spLocks noGrp="1" noChangeArrowheads="1"/>
          </p:cNvSpPr>
          <p:nvPr>
            <p:ph type="title"/>
          </p:nvPr>
        </p:nvSpPr>
        <p:spPr>
          <a:xfrm>
            <a:off x="685800" y="76200"/>
            <a:ext cx="7848600" cy="1143000"/>
          </a:xfrm>
          <a:ln/>
        </p:spPr>
        <p:txBody>
          <a:bodyPr/>
          <a:lstStyle/>
          <a:p>
            <a:r>
              <a:rPr lang="de-CH"/>
              <a:t>Arguments concerning objection 2: </a:t>
            </a:r>
            <a:br>
              <a:rPr lang="de-CH"/>
            </a:br>
            <a:r>
              <a:rPr lang="de-CH"/>
              <a:t>Association with performance negligible?</a:t>
            </a:r>
          </a:p>
        </p:txBody>
      </p:sp>
      <p:sp>
        <p:nvSpPr>
          <p:cNvPr id="65539" name="Rectangle 3"/>
          <p:cNvSpPr>
            <a:spLocks noGrp="1" noChangeArrowheads="1"/>
          </p:cNvSpPr>
          <p:nvPr>
            <p:ph type="body" idx="1"/>
          </p:nvPr>
        </p:nvSpPr>
        <p:spPr>
          <a:xfrm>
            <a:off x="685800" y="1371600"/>
            <a:ext cx="7772400" cy="4495800"/>
          </a:xfrm>
        </p:spPr>
        <p:txBody>
          <a:bodyPr/>
          <a:lstStyle/>
          <a:p>
            <a:pPr algn="ctr">
              <a:spcBef>
                <a:spcPct val="10000"/>
              </a:spcBef>
              <a:buFontTx/>
              <a:buNone/>
            </a:pPr>
            <a:r>
              <a:rPr lang="de-CH" sz="2800"/>
              <a:t> </a:t>
            </a:r>
            <a:r>
              <a:rPr lang="de-CH" sz="2400"/>
              <a:t>Iaffaldano &amp; Muchinsky (1985):</a:t>
            </a:r>
            <a:br>
              <a:rPr lang="de-CH" sz="2400"/>
            </a:br>
            <a:r>
              <a:rPr lang="de-CH" sz="2400"/>
              <a:t>Corrected correlation over all studies:</a:t>
            </a:r>
            <a:br>
              <a:rPr lang="de-CH" sz="2400"/>
            </a:br>
            <a:r>
              <a:rPr lang="de-CH" sz="2400"/>
              <a:t>r = .17</a:t>
            </a:r>
          </a:p>
          <a:p>
            <a:pPr algn="ctr">
              <a:spcBef>
                <a:spcPct val="10000"/>
              </a:spcBef>
              <a:spcAft>
                <a:spcPct val="40000"/>
              </a:spcAft>
              <a:buFontTx/>
              <a:buNone/>
            </a:pPr>
            <a:r>
              <a:rPr lang="de-CH" sz="2800"/>
              <a:t>But:</a:t>
            </a:r>
            <a:br>
              <a:rPr lang="de-CH" sz="2800"/>
            </a:br>
            <a:r>
              <a:rPr lang="de-CH" sz="2800"/>
              <a:t>Studies using well established instruments concerning overall satisfaction (e.g, DI / MSQ):</a:t>
            </a:r>
          </a:p>
          <a:p>
            <a:pPr algn="ctr">
              <a:spcBef>
                <a:spcPct val="10000"/>
              </a:spcBef>
              <a:spcAft>
                <a:spcPct val="40000"/>
              </a:spcAft>
              <a:buFontTx/>
              <a:buNone/>
            </a:pPr>
            <a:r>
              <a:rPr lang="de-CH" sz="2800"/>
              <a:t>r = .29</a:t>
            </a:r>
          </a:p>
          <a:p>
            <a:pPr algn="ctr">
              <a:spcBef>
                <a:spcPct val="10000"/>
              </a:spcBef>
              <a:spcAft>
                <a:spcPct val="40000"/>
              </a:spcAft>
              <a:buFontTx/>
              <a:buNone/>
            </a:pPr>
            <a:r>
              <a:rPr lang="de-CH" sz="2800"/>
              <a:t>Petty et al. (1984): .31</a:t>
            </a:r>
          </a:p>
          <a:p>
            <a:pPr algn="ctr">
              <a:spcBef>
                <a:spcPct val="10000"/>
              </a:spcBef>
              <a:spcAft>
                <a:spcPct val="40000"/>
              </a:spcAft>
              <a:buFontTx/>
              <a:buNone/>
            </a:pPr>
            <a:r>
              <a:rPr lang="de-CH" sz="2800"/>
              <a:t>Judge et al. (2001): .30</a:t>
            </a:r>
          </a:p>
          <a:p>
            <a:pPr algn="ctr">
              <a:spcBef>
                <a:spcPct val="10000"/>
              </a:spcBef>
              <a:spcAft>
                <a:spcPct val="40000"/>
              </a:spcAft>
              <a:buFontTx/>
              <a:buNone/>
            </a:pPr>
            <a:endParaRPr lang="de-CH" sz="2800"/>
          </a:p>
          <a:p>
            <a:pPr>
              <a:spcBef>
                <a:spcPct val="10000"/>
              </a:spcBef>
              <a:buFontTx/>
              <a:buNone/>
            </a:pPr>
            <a:endParaRPr lang="de-CH" sz="2800"/>
          </a:p>
          <a:p>
            <a:pPr>
              <a:spcBef>
                <a:spcPct val="10000"/>
              </a:spcBef>
            </a:pPr>
            <a:endParaRPr lang="de-CH" sz="2800">
              <a:sym typeface="Symbol" pitchFamily="18" charset="2"/>
            </a:endParaRPr>
          </a:p>
        </p:txBody>
      </p:sp>
      <p:sp>
        <p:nvSpPr>
          <p:cNvPr id="65540" name="Rectangle 4"/>
          <p:cNvSpPr>
            <a:spLocks noChangeArrowheads="1"/>
          </p:cNvSpPr>
          <p:nvPr/>
        </p:nvSpPr>
        <p:spPr bwMode="auto">
          <a:xfrm>
            <a:off x="1143000" y="6134100"/>
            <a:ext cx="5867400" cy="742950"/>
          </a:xfrm>
          <a:prstGeom prst="rect">
            <a:avLst/>
          </a:prstGeom>
          <a:noFill/>
          <a:ln w="9525">
            <a:noFill/>
            <a:miter lim="800000"/>
            <a:headEnd/>
            <a:tailEnd/>
          </a:ln>
          <a:effectLst/>
        </p:spPr>
        <p:txBody>
          <a:bodyPr>
            <a:spAutoFit/>
          </a:bodyPr>
          <a:lstStyle/>
          <a:p>
            <a:pPr>
              <a:lnSpc>
                <a:spcPct val="95000"/>
              </a:lnSpc>
              <a:spcBef>
                <a:spcPct val="15000"/>
              </a:spcBef>
              <a:buClr>
                <a:schemeClr val="bg2"/>
              </a:buClr>
            </a:pPr>
            <a:r>
              <a:rPr lang="de-CH" sz="900">
                <a:latin typeface="Arial Narrow" pitchFamily="34" charset="0"/>
                <a:cs typeface="Times New Roman" pitchFamily="18" charset="0"/>
              </a:rPr>
              <a:t>Iaffaldano, M.T., &amp; Muchinsky, P.M. (1985). Job satisfaction and job performance: A meta-analysis. </a:t>
            </a:r>
            <a:r>
              <a:rPr lang="de-CH" sz="900" i="1">
                <a:solidFill>
                  <a:srgbClr val="000000"/>
                </a:solidFill>
                <a:latin typeface="Arial Narrow" pitchFamily="34" charset="0"/>
                <a:cs typeface="Times New Roman" pitchFamily="18" charset="0"/>
              </a:rPr>
              <a:t>Psychological Bulletin, 97,</a:t>
            </a:r>
            <a:r>
              <a:rPr lang="de-CH" sz="900">
                <a:solidFill>
                  <a:srgbClr val="000000"/>
                </a:solidFill>
                <a:latin typeface="Arial Narrow" pitchFamily="34" charset="0"/>
                <a:cs typeface="Times New Roman" pitchFamily="18" charset="0"/>
              </a:rPr>
              <a:t> 251-273.</a:t>
            </a:r>
            <a:r>
              <a:rPr lang="de-CH" sz="900" b="1">
                <a:latin typeface="Arial Narrow" pitchFamily="34" charset="0"/>
              </a:rPr>
              <a:t> </a:t>
            </a:r>
            <a:br>
              <a:rPr lang="de-CH" sz="900" b="1">
                <a:latin typeface="Arial Narrow" pitchFamily="34" charset="0"/>
              </a:rPr>
            </a:br>
            <a:r>
              <a:rPr lang="en-GB" sz="900">
                <a:latin typeface="Arial Narrow" pitchFamily="34" charset="0"/>
                <a:cs typeface="Times New Roman" pitchFamily="18" charset="0"/>
              </a:rPr>
              <a:t>Petty, M.M., McGee, G.W., &amp; Cavender, J.W. (1984). A meta-analysis of the relationships between individual job satisfaction and individual performance. </a:t>
            </a:r>
            <a:r>
              <a:rPr lang="en-GB" sz="900" i="1">
                <a:latin typeface="Arial Narrow" pitchFamily="34" charset="0"/>
                <a:cs typeface="Times New Roman" pitchFamily="18" charset="0"/>
              </a:rPr>
              <a:t>Academy of Management Review, 9,</a:t>
            </a:r>
            <a:r>
              <a:rPr lang="en-GB" sz="900">
                <a:latin typeface="Arial Narrow" pitchFamily="34" charset="0"/>
                <a:cs typeface="Times New Roman" pitchFamily="18" charset="0"/>
              </a:rPr>
              <a:t> 712-721.</a:t>
            </a:r>
            <a:r>
              <a:rPr lang="de-CH" sz="900">
                <a:latin typeface="Arial Narrow" pitchFamily="34" charset="0"/>
              </a:rPr>
              <a:t> </a:t>
            </a:r>
            <a:br>
              <a:rPr lang="de-CH" sz="900">
                <a:latin typeface="Arial Narrow" pitchFamily="34" charset="0"/>
              </a:rPr>
            </a:br>
            <a:r>
              <a:rPr lang="en-US" sz="900">
                <a:latin typeface="Arial Narrow" pitchFamily="34" charset="0"/>
                <a:cs typeface="Times New Roman" pitchFamily="18" charset="0"/>
              </a:rPr>
              <a:t>Judge, T.A., Thoresen, C.J., Bono, J.E., &amp; Patton, G.K. (2001). The job satisfaction-job performance relationship: A qualitative and quantitative review. </a:t>
            </a:r>
            <a:r>
              <a:rPr lang="en-US" sz="900" i="1">
                <a:solidFill>
                  <a:srgbClr val="000000"/>
                </a:solidFill>
                <a:latin typeface="Arial Narrow" pitchFamily="34" charset="0"/>
                <a:cs typeface="Times New Roman" pitchFamily="18" charset="0"/>
              </a:rPr>
              <a:t>Psychological Bulletin, 127</a:t>
            </a:r>
            <a:r>
              <a:rPr lang="en-US" sz="900" u="sng">
                <a:solidFill>
                  <a:srgbClr val="000000"/>
                </a:solidFill>
                <a:latin typeface="Arial Narrow" pitchFamily="34" charset="0"/>
                <a:cs typeface="Times New Roman" pitchFamily="18" charset="0"/>
              </a:rPr>
              <a:t>,</a:t>
            </a:r>
            <a:r>
              <a:rPr lang="en-US" sz="900">
                <a:solidFill>
                  <a:srgbClr val="000000"/>
                </a:solidFill>
                <a:latin typeface="Arial Narrow" pitchFamily="34" charset="0"/>
                <a:cs typeface="Times New Roman" pitchFamily="18" charset="0"/>
              </a:rPr>
              <a:t> 376-407</a:t>
            </a:r>
            <a:r>
              <a:rPr lang="de-CH" sz="900">
                <a:latin typeface="Arial Narrow"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5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55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6562" name="Rectangle 2"/>
          <p:cNvSpPr>
            <a:spLocks noGrp="1" noChangeArrowheads="1"/>
          </p:cNvSpPr>
          <p:nvPr>
            <p:ph type="title"/>
          </p:nvPr>
        </p:nvSpPr>
        <p:spPr>
          <a:xfrm>
            <a:off x="685800" y="76200"/>
            <a:ext cx="7772400" cy="1143000"/>
          </a:xfrm>
          <a:ln/>
        </p:spPr>
        <p:txBody>
          <a:bodyPr/>
          <a:lstStyle/>
          <a:p>
            <a:r>
              <a:rPr lang="de-CH"/>
              <a:t>Arguments concerning objection 3: </a:t>
            </a:r>
            <a:br>
              <a:rPr lang="de-CH"/>
            </a:br>
            <a:r>
              <a:rPr lang="de-CH"/>
              <a:t>Reflecting only disposition?</a:t>
            </a:r>
          </a:p>
        </p:txBody>
      </p:sp>
      <p:sp>
        <p:nvSpPr>
          <p:cNvPr id="66563" name="Rectangle 3"/>
          <p:cNvSpPr>
            <a:spLocks noGrp="1" noChangeArrowheads="1"/>
          </p:cNvSpPr>
          <p:nvPr>
            <p:ph type="body" idx="1"/>
          </p:nvPr>
        </p:nvSpPr>
        <p:spPr>
          <a:xfrm>
            <a:off x="685800" y="1371600"/>
            <a:ext cx="7772400" cy="4191000"/>
          </a:xfrm>
        </p:spPr>
        <p:txBody>
          <a:bodyPr/>
          <a:lstStyle/>
          <a:p>
            <a:r>
              <a:rPr lang="de-CH" sz="2400"/>
              <a:t>Elfering, Semmer &amp; Kälin, 2000:</a:t>
            </a:r>
          </a:p>
          <a:p>
            <a:pPr>
              <a:buFontTx/>
              <a:buNone/>
            </a:pPr>
            <a:r>
              <a:rPr lang="de-CH" sz="2400"/>
              <a:t>	Stability of job satisfaction over one year: .32</a:t>
            </a:r>
          </a:p>
          <a:p>
            <a:pPr>
              <a:buFontTx/>
              <a:buNone/>
            </a:pPr>
            <a:r>
              <a:rPr lang="de-CH" sz="2400"/>
              <a:t>		For „Stayers“: .41</a:t>
            </a:r>
          </a:p>
          <a:p>
            <a:pPr>
              <a:buFontTx/>
              <a:buNone/>
            </a:pPr>
            <a:r>
              <a:rPr lang="de-CH" sz="2400"/>
              <a:t>		For „Leavers“: .29</a:t>
            </a:r>
          </a:p>
          <a:p>
            <a:pPr>
              <a:buFontTx/>
              <a:buNone/>
            </a:pPr>
            <a:r>
              <a:rPr lang="de-CH" sz="2400"/>
              <a:t>	Controlling for personality characteristics: Hardly any change in stability (stayers: .43; leavers: .23)</a:t>
            </a:r>
          </a:p>
          <a:p>
            <a:pPr>
              <a:buFontTx/>
              <a:buNone/>
            </a:pPr>
            <a:r>
              <a:rPr lang="de-CH" sz="2400"/>
              <a:t>	Stabilities for personality characteristics noticibly higher: r =  .60 (Agreeableness) to .79 (Extraversion)</a:t>
            </a:r>
          </a:p>
          <a:p>
            <a:r>
              <a:rPr lang="de-CH" sz="2400"/>
              <a:t>Dormann &amp; Zapf (2000): Partialing out working conditions reduces stability of job satisfaction to zero.</a:t>
            </a:r>
          </a:p>
          <a:p>
            <a:pPr algn="ctr">
              <a:spcAft>
                <a:spcPct val="40000"/>
              </a:spcAft>
              <a:buFontTx/>
              <a:buNone/>
            </a:pPr>
            <a:endParaRPr lang="de-CH" sz="2400"/>
          </a:p>
          <a:p>
            <a:pPr algn="ctr">
              <a:spcAft>
                <a:spcPct val="40000"/>
              </a:spcAft>
              <a:buFontTx/>
              <a:buNone/>
            </a:pPr>
            <a:endParaRPr lang="de-CH" sz="2400"/>
          </a:p>
          <a:p>
            <a:pPr>
              <a:buFontTx/>
              <a:buNone/>
            </a:pPr>
            <a:endParaRPr lang="de-CH" sz="2400"/>
          </a:p>
          <a:p>
            <a:endParaRPr lang="de-CH" sz="2400">
              <a:sym typeface="Symbol" pitchFamily="18" charset="2"/>
            </a:endParaRPr>
          </a:p>
        </p:txBody>
      </p:sp>
      <p:sp>
        <p:nvSpPr>
          <p:cNvPr id="66564" name="Rectangle 4"/>
          <p:cNvSpPr>
            <a:spLocks noChangeArrowheads="1"/>
          </p:cNvSpPr>
          <p:nvPr/>
        </p:nvSpPr>
        <p:spPr bwMode="auto">
          <a:xfrm>
            <a:off x="2362200" y="5838825"/>
            <a:ext cx="6781800" cy="485775"/>
          </a:xfrm>
          <a:prstGeom prst="rect">
            <a:avLst/>
          </a:prstGeom>
          <a:noFill/>
          <a:ln w="9525">
            <a:noFill/>
            <a:miter lim="800000"/>
            <a:headEnd/>
            <a:tailEnd/>
          </a:ln>
          <a:effectLst/>
        </p:spPr>
        <p:txBody>
          <a:bodyPr>
            <a:spAutoFit/>
          </a:bodyPr>
          <a:lstStyle/>
          <a:p>
            <a:pPr>
              <a:lnSpc>
                <a:spcPct val="90000"/>
              </a:lnSpc>
              <a:spcBef>
                <a:spcPct val="20000"/>
              </a:spcBef>
              <a:buClr>
                <a:schemeClr val="bg2"/>
              </a:buClr>
            </a:pPr>
            <a:r>
              <a:rPr lang="de-CH" sz="900"/>
              <a:t>Elfering, A., Semmer, N. &amp; Kälin, W (2000). Stability and change in job satisfaction at the transition from vocational training into „real work“. </a:t>
            </a:r>
            <a:r>
              <a:rPr lang="de-CH" sz="900" i="1"/>
              <a:t>Swiss Journal of Psychology, 59,</a:t>
            </a:r>
            <a:r>
              <a:rPr lang="de-CH" sz="900"/>
              <a:t> 256-271.</a:t>
            </a:r>
          </a:p>
          <a:p>
            <a:pPr>
              <a:lnSpc>
                <a:spcPct val="90000"/>
              </a:lnSpc>
              <a:spcBef>
                <a:spcPct val="20000"/>
              </a:spcBef>
              <a:buClr>
                <a:schemeClr val="bg2"/>
              </a:buClr>
            </a:pPr>
            <a:r>
              <a:rPr lang="de-CH" sz="900"/>
              <a:t>Dormann, C. &amp; Zapf, D. (2001). Job satisfaction: A meta-analysis of stabilities. </a:t>
            </a:r>
            <a:r>
              <a:rPr lang="de-CH" sz="900" i="1"/>
              <a:t>Journal of Organizational Behavior, 22</a:t>
            </a:r>
            <a:r>
              <a:rPr lang="de-CH" sz="900"/>
              <a:t>, 483-504.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6563">
                                            <p:txEl>
                                              <p:pRg st="6" end="6"/>
                                            </p:txEl>
                                          </p:spTgt>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66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P spid="6656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68610" name="Rectangle 2"/>
          <p:cNvSpPr>
            <a:spLocks noGrp="1" noChangeArrowheads="1"/>
          </p:cNvSpPr>
          <p:nvPr>
            <p:ph type="title"/>
          </p:nvPr>
        </p:nvSpPr>
        <p:spPr>
          <a:ln/>
        </p:spPr>
        <p:txBody>
          <a:bodyPr/>
          <a:lstStyle/>
          <a:p>
            <a:r>
              <a:rPr lang="de-CH"/>
              <a:t>Conceptual issues: Definitions</a:t>
            </a:r>
          </a:p>
        </p:txBody>
      </p:sp>
      <p:sp>
        <p:nvSpPr>
          <p:cNvPr id="68611" name="Rectangle 3"/>
          <p:cNvSpPr>
            <a:spLocks noGrp="1" noChangeArrowheads="1"/>
          </p:cNvSpPr>
          <p:nvPr>
            <p:ph type="body" idx="1"/>
          </p:nvPr>
        </p:nvSpPr>
        <p:spPr/>
        <p:txBody>
          <a:bodyPr/>
          <a:lstStyle/>
          <a:p>
            <a:r>
              <a:rPr lang="en-US"/>
              <a:t>Job satisfaction as a „pleasurable or positive emotional state resulting from the appraisal of one‘s job or job experiences“ </a:t>
            </a:r>
            <a:r>
              <a:rPr lang="en-US" sz="2400" b="0"/>
              <a:t>(Locke, 1976)</a:t>
            </a:r>
          </a:p>
          <a:p>
            <a:pPr algn="ctr">
              <a:buFontTx/>
              <a:buNone/>
            </a:pPr>
            <a:r>
              <a:rPr lang="en-US" i="1"/>
              <a:t>versus</a:t>
            </a:r>
          </a:p>
          <a:p>
            <a:r>
              <a:rPr lang="en-US"/>
              <a:t>Job satisfaction as Attitude</a:t>
            </a:r>
            <a:br>
              <a:rPr lang="en-US"/>
            </a:br>
            <a:r>
              <a:rPr lang="en-US" sz="2400" b="0"/>
              <a:t>(involving the weighting of pro‘s and con‘s)</a:t>
            </a:r>
            <a:r>
              <a:rPr lang="en-US"/>
              <a:t> </a:t>
            </a:r>
            <a:br>
              <a:rPr lang="en-US"/>
            </a:br>
            <a:r>
              <a:rPr lang="en-US" sz="2400" b="0"/>
              <a:t>e.g. Spector (1997)</a:t>
            </a:r>
          </a:p>
        </p:txBody>
      </p:sp>
      <p:sp>
        <p:nvSpPr>
          <p:cNvPr id="68613" name="Text Box 5"/>
          <p:cNvSpPr txBox="1">
            <a:spLocks noChangeArrowheads="1"/>
          </p:cNvSpPr>
          <p:nvPr/>
        </p:nvSpPr>
        <p:spPr bwMode="auto">
          <a:xfrm>
            <a:off x="1371600" y="6232525"/>
            <a:ext cx="5410200" cy="579438"/>
          </a:xfrm>
          <a:prstGeom prst="rect">
            <a:avLst/>
          </a:prstGeom>
          <a:noFill/>
          <a:ln w="9525">
            <a:noFill/>
            <a:miter lim="800000"/>
            <a:headEnd/>
            <a:tailEnd/>
          </a:ln>
          <a:effectLst/>
        </p:spPr>
        <p:txBody>
          <a:bodyPr>
            <a:spAutoFit/>
          </a:bodyPr>
          <a:lstStyle/>
          <a:p>
            <a:pPr>
              <a:spcAft>
                <a:spcPct val="20000"/>
              </a:spcAft>
            </a:pPr>
            <a:r>
              <a:rPr lang="de-CH" sz="1000">
                <a:solidFill>
                  <a:srgbClr val="000000"/>
                </a:solidFill>
                <a:latin typeface="Arial Narrow" pitchFamily="34" charset="0"/>
                <a:cs typeface="Courier New" pitchFamily="49" charset="0"/>
              </a:rPr>
              <a:t>Locke, E. A. (1976). The nature and causes of job satisfaction. In M. D. Dunnette (Ed.), Handbook of Industrial and Organizational Psychology (pp. 1297-1350). Chicago, IL: Rand McNally (p. 1300).</a:t>
            </a:r>
          </a:p>
          <a:p>
            <a:pPr>
              <a:spcAft>
                <a:spcPct val="20000"/>
              </a:spcAft>
            </a:pPr>
            <a:r>
              <a:rPr lang="de-CH" sz="1000">
                <a:solidFill>
                  <a:srgbClr val="000000"/>
                </a:solidFill>
                <a:latin typeface="Arial Narrow" pitchFamily="34" charset="0"/>
                <a:cs typeface="Times New Roman" pitchFamily="18" charset="0"/>
              </a:rPr>
              <a:t>Spector, P.E. (1997). </a:t>
            </a:r>
            <a:r>
              <a:rPr lang="de-CH" sz="1000" i="1">
                <a:solidFill>
                  <a:srgbClr val="000000"/>
                </a:solidFill>
                <a:latin typeface="Arial Narrow" pitchFamily="34" charset="0"/>
                <a:cs typeface="Times New Roman" pitchFamily="18" charset="0"/>
              </a:rPr>
              <a:t>Job satisfaction: Application, assessment, cause, and consequences</a:t>
            </a:r>
            <a:r>
              <a:rPr lang="de-CH" sz="1000">
                <a:solidFill>
                  <a:srgbClr val="000000"/>
                </a:solidFill>
                <a:latin typeface="Arial Narrow" pitchFamily="34" charset="0"/>
                <a:cs typeface="Times New Roman" pitchFamily="18" charset="0"/>
              </a:rPr>
              <a:t>. London: Sage.</a:t>
            </a:r>
            <a:r>
              <a:rPr lang="de-CH" sz="1000">
                <a:solidFill>
                  <a:srgbClr val="000000"/>
                </a:solidFill>
                <a:latin typeface="Arial Narrow" pitchFamily="34" charset="0"/>
                <a:cs typeface="Courier New"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0"/>
          </p:nvPr>
        </p:nvSpPr>
        <p:spPr/>
        <p:txBody>
          <a:bodyPr/>
          <a:lstStyle/>
          <a:p>
            <a:r>
              <a:rPr lang="de-CH"/>
              <a:t>University of Bern</a:t>
            </a:r>
          </a:p>
        </p:txBody>
      </p:sp>
      <p:sp>
        <p:nvSpPr>
          <p:cNvPr id="69634" name="Rectangle 2"/>
          <p:cNvSpPr>
            <a:spLocks noGrp="1" noChangeArrowheads="1"/>
          </p:cNvSpPr>
          <p:nvPr>
            <p:ph type="title"/>
          </p:nvPr>
        </p:nvSpPr>
        <p:spPr>
          <a:xfrm>
            <a:off x="685800" y="76200"/>
            <a:ext cx="7772400" cy="1143000"/>
          </a:xfrm>
          <a:ln/>
        </p:spPr>
        <p:txBody>
          <a:bodyPr/>
          <a:lstStyle/>
          <a:p>
            <a:r>
              <a:rPr lang="de-CH" sz="2800"/>
              <a:t>Job Satisfaction and turnover within one year</a:t>
            </a:r>
            <a:br>
              <a:rPr lang="de-CH" sz="2800"/>
            </a:br>
            <a:r>
              <a:rPr lang="de-CH" sz="2400"/>
              <a:t> </a:t>
            </a:r>
            <a:r>
              <a:rPr lang="de-CH" sz="2400" b="0"/>
              <a:t>(voluntary quitting in per cent)</a:t>
            </a:r>
            <a:r>
              <a:rPr lang="de-CH" sz="2400"/>
              <a:t/>
            </a:r>
            <a:br>
              <a:rPr lang="de-CH" sz="2400"/>
            </a:br>
            <a:r>
              <a:rPr lang="de-CH" sz="1400" b="0"/>
              <a:t>(Computer specialists - Baillod &amp; Semmer, 1994)</a:t>
            </a:r>
          </a:p>
        </p:txBody>
      </p:sp>
      <p:graphicFrame>
        <p:nvGraphicFramePr>
          <p:cNvPr id="69635" name="Object 3"/>
          <p:cNvGraphicFramePr>
            <a:graphicFrameLocks noChangeAspect="1"/>
          </p:cNvGraphicFramePr>
          <p:nvPr/>
        </p:nvGraphicFramePr>
        <p:xfrm>
          <a:off x="1219200" y="1219200"/>
          <a:ext cx="6486525" cy="5153025"/>
        </p:xfrm>
        <a:graphic>
          <a:graphicData uri="http://schemas.openxmlformats.org/presentationml/2006/ole">
            <p:oleObj spid="_x0000_s69635" name="Diagramm" r:id="rId3" imgW="6486866" imgH="5058299" progId="Excel.Chart.8">
              <p:embed/>
            </p:oleObj>
          </a:graphicData>
        </a:graphic>
      </p:graphicFrame>
      <p:sp>
        <p:nvSpPr>
          <p:cNvPr id="69636" name="Rectangle 4"/>
          <p:cNvSpPr>
            <a:spLocks noChangeArrowheads="1"/>
          </p:cNvSpPr>
          <p:nvPr/>
        </p:nvSpPr>
        <p:spPr bwMode="auto">
          <a:xfrm>
            <a:off x="1371600" y="1295400"/>
            <a:ext cx="685800" cy="4343400"/>
          </a:xfrm>
          <a:prstGeom prst="rect">
            <a:avLst/>
          </a:prstGeom>
          <a:solidFill>
            <a:schemeClr val="bg1"/>
          </a:solidFill>
          <a:ln w="9525">
            <a:noFill/>
            <a:miter lim="800000"/>
            <a:headEnd/>
            <a:tailEnd/>
          </a:ln>
          <a:effectLst/>
        </p:spPr>
        <p:txBody>
          <a:bodyPr wrap="none" anchor="ctr"/>
          <a:lstStyle/>
          <a:p>
            <a:endParaRPr lang="en-US"/>
          </a:p>
        </p:txBody>
      </p:sp>
      <p:sp>
        <p:nvSpPr>
          <p:cNvPr id="69637" name="Text Box 5"/>
          <p:cNvSpPr txBox="1">
            <a:spLocks noChangeArrowheads="1"/>
          </p:cNvSpPr>
          <p:nvPr/>
        </p:nvSpPr>
        <p:spPr bwMode="auto">
          <a:xfrm>
            <a:off x="7620000" y="5067300"/>
            <a:ext cx="1600200" cy="1320800"/>
          </a:xfrm>
          <a:prstGeom prst="rect">
            <a:avLst/>
          </a:prstGeom>
          <a:noFill/>
          <a:ln w="9525">
            <a:noFill/>
            <a:miter lim="800000"/>
            <a:headEnd/>
            <a:tailEnd/>
          </a:ln>
          <a:effectLst/>
        </p:spPr>
        <p:txBody>
          <a:bodyPr>
            <a:spAutoFit/>
          </a:bodyPr>
          <a:lstStyle/>
          <a:p>
            <a:r>
              <a:rPr lang="de-CH" sz="900"/>
              <a:t>Baillod, J. &amp; Semmer, N.  (1994). Fluktuation und Be-rufsverläufe bei Computer-fachleuten (Turonver and professional careers among computer specialists). </a:t>
            </a:r>
            <a:r>
              <a:rPr lang="de-CH" sz="900" i="1"/>
              <a:t>Zeitschrift für Arbeits- und  Organisationspsychologie, 38,</a:t>
            </a:r>
            <a:r>
              <a:rPr lang="de-CH" sz="900"/>
              <a:t> 152-163.</a:t>
            </a:r>
          </a:p>
        </p:txBody>
      </p:sp>
      <p:sp>
        <p:nvSpPr>
          <p:cNvPr id="69638" name="Text Box 6"/>
          <p:cNvSpPr txBox="1">
            <a:spLocks noChangeArrowheads="1"/>
          </p:cNvSpPr>
          <p:nvPr/>
        </p:nvSpPr>
        <p:spPr bwMode="auto">
          <a:xfrm>
            <a:off x="3962400" y="1600200"/>
            <a:ext cx="990600" cy="457200"/>
          </a:xfrm>
          <a:prstGeom prst="rect">
            <a:avLst/>
          </a:prstGeom>
          <a:noFill/>
          <a:ln w="9525">
            <a:noFill/>
            <a:miter lim="800000"/>
            <a:headEnd/>
            <a:tailEnd/>
          </a:ln>
          <a:effectLst/>
        </p:spPr>
        <p:txBody>
          <a:bodyPr wrap="none">
            <a:spAutoFit/>
          </a:bodyPr>
          <a:lstStyle/>
          <a:p>
            <a:r>
              <a:rPr lang="de-CH"/>
              <a:t>r = .37</a:t>
            </a:r>
          </a:p>
        </p:txBody>
      </p:sp>
      <p:sp>
        <p:nvSpPr>
          <p:cNvPr id="69639" name="Text Box 7"/>
          <p:cNvSpPr txBox="1">
            <a:spLocks noChangeArrowheads="1"/>
          </p:cNvSpPr>
          <p:nvPr/>
        </p:nvSpPr>
        <p:spPr bwMode="auto">
          <a:xfrm>
            <a:off x="2438400" y="5080000"/>
            <a:ext cx="806450" cy="336550"/>
          </a:xfrm>
          <a:prstGeom prst="rect">
            <a:avLst/>
          </a:prstGeom>
          <a:noFill/>
          <a:ln w="9525">
            <a:noFill/>
            <a:miter lim="800000"/>
            <a:headEnd/>
            <a:tailEnd/>
          </a:ln>
          <a:effectLst/>
        </p:spPr>
        <p:txBody>
          <a:bodyPr wrap="none">
            <a:spAutoFit/>
          </a:bodyPr>
          <a:lstStyle/>
          <a:p>
            <a:r>
              <a:rPr lang="de-CH" sz="1600"/>
              <a:t>n = 153</a:t>
            </a:r>
          </a:p>
        </p:txBody>
      </p:sp>
      <p:sp>
        <p:nvSpPr>
          <p:cNvPr id="69640" name="Text Box 8"/>
          <p:cNvSpPr txBox="1">
            <a:spLocks noChangeArrowheads="1"/>
          </p:cNvSpPr>
          <p:nvPr/>
        </p:nvSpPr>
        <p:spPr bwMode="auto">
          <a:xfrm>
            <a:off x="3733800" y="5086350"/>
            <a:ext cx="806450" cy="336550"/>
          </a:xfrm>
          <a:prstGeom prst="rect">
            <a:avLst/>
          </a:prstGeom>
          <a:noFill/>
          <a:ln w="9525">
            <a:noFill/>
            <a:miter lim="800000"/>
            <a:headEnd/>
            <a:tailEnd/>
          </a:ln>
          <a:effectLst/>
        </p:spPr>
        <p:txBody>
          <a:bodyPr>
            <a:spAutoFit/>
          </a:bodyPr>
          <a:lstStyle/>
          <a:p>
            <a:r>
              <a:rPr lang="de-CH" sz="1600"/>
              <a:t>n = 139</a:t>
            </a:r>
          </a:p>
        </p:txBody>
      </p:sp>
      <p:sp>
        <p:nvSpPr>
          <p:cNvPr id="69641" name="Text Box 9"/>
          <p:cNvSpPr txBox="1">
            <a:spLocks noChangeArrowheads="1"/>
          </p:cNvSpPr>
          <p:nvPr/>
        </p:nvSpPr>
        <p:spPr bwMode="auto">
          <a:xfrm>
            <a:off x="5105400" y="5073650"/>
            <a:ext cx="806450" cy="336550"/>
          </a:xfrm>
          <a:prstGeom prst="rect">
            <a:avLst/>
          </a:prstGeom>
          <a:noFill/>
          <a:ln w="9525">
            <a:noFill/>
            <a:miter lim="800000"/>
            <a:headEnd/>
            <a:tailEnd/>
          </a:ln>
          <a:effectLst/>
        </p:spPr>
        <p:txBody>
          <a:bodyPr wrap="none">
            <a:spAutoFit/>
          </a:bodyPr>
          <a:lstStyle/>
          <a:p>
            <a:r>
              <a:rPr lang="de-CH" sz="1600"/>
              <a:t>n = 143</a:t>
            </a:r>
          </a:p>
        </p:txBody>
      </p:sp>
      <p:sp>
        <p:nvSpPr>
          <p:cNvPr id="69642" name="Text Box 10"/>
          <p:cNvSpPr txBox="1">
            <a:spLocks noChangeArrowheads="1"/>
          </p:cNvSpPr>
          <p:nvPr/>
        </p:nvSpPr>
        <p:spPr bwMode="auto">
          <a:xfrm>
            <a:off x="6508750" y="5073650"/>
            <a:ext cx="806450" cy="336550"/>
          </a:xfrm>
          <a:prstGeom prst="rect">
            <a:avLst/>
          </a:prstGeom>
          <a:noFill/>
          <a:ln w="9525">
            <a:noFill/>
            <a:miter lim="800000"/>
            <a:headEnd/>
            <a:tailEnd/>
          </a:ln>
          <a:effectLst/>
        </p:spPr>
        <p:txBody>
          <a:bodyPr wrap="none">
            <a:spAutoFit/>
          </a:bodyPr>
          <a:lstStyle/>
          <a:p>
            <a:r>
              <a:rPr lang="de-CH" sz="1600"/>
              <a:t>n = 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Footer Placeholder 2"/>
          <p:cNvSpPr>
            <a:spLocks noGrp="1"/>
          </p:cNvSpPr>
          <p:nvPr>
            <p:ph type="ftr" sz="quarter" idx="10"/>
          </p:nvPr>
        </p:nvSpPr>
        <p:spPr/>
        <p:txBody>
          <a:bodyPr/>
          <a:lstStyle/>
          <a:p>
            <a:r>
              <a:rPr lang="de-CH"/>
              <a:t>University of Bern</a:t>
            </a:r>
          </a:p>
        </p:txBody>
      </p:sp>
      <p:sp>
        <p:nvSpPr>
          <p:cNvPr id="70658" name="Rectangle 2"/>
          <p:cNvSpPr>
            <a:spLocks noGrp="1" noChangeArrowheads="1"/>
          </p:cNvSpPr>
          <p:nvPr>
            <p:ph type="title"/>
          </p:nvPr>
        </p:nvSpPr>
        <p:spPr>
          <a:xfrm>
            <a:off x="762000" y="76200"/>
            <a:ext cx="7772400" cy="762000"/>
          </a:xfrm>
          <a:ln/>
        </p:spPr>
        <p:txBody>
          <a:bodyPr/>
          <a:lstStyle/>
          <a:p>
            <a:r>
              <a:rPr lang="de-CH" sz="2800"/>
              <a:t>Job Satisfaction and Turnover</a:t>
            </a:r>
            <a:br>
              <a:rPr lang="de-CH" sz="2800"/>
            </a:br>
            <a:r>
              <a:rPr lang="de-CH" sz="1800" b="0"/>
              <a:t>(Computer Specialists)</a:t>
            </a:r>
          </a:p>
        </p:txBody>
      </p:sp>
      <p:grpSp>
        <p:nvGrpSpPr>
          <p:cNvPr id="70694" name="Group 38"/>
          <p:cNvGrpSpPr>
            <a:grpSpLocks/>
          </p:cNvGrpSpPr>
          <p:nvPr/>
        </p:nvGrpSpPr>
        <p:grpSpPr bwMode="auto">
          <a:xfrm>
            <a:off x="933450" y="873125"/>
            <a:ext cx="3649663" cy="2767013"/>
            <a:chOff x="588" y="510"/>
            <a:chExt cx="2299" cy="1743"/>
          </a:xfrm>
        </p:grpSpPr>
        <p:sp>
          <p:nvSpPr>
            <p:cNvPr id="70660" name="Rectangle 4"/>
            <p:cNvSpPr>
              <a:spLocks noChangeArrowheads="1"/>
            </p:cNvSpPr>
            <p:nvPr/>
          </p:nvSpPr>
          <p:spPr bwMode="auto">
            <a:xfrm>
              <a:off x="588" y="510"/>
              <a:ext cx="2299" cy="1743"/>
            </a:xfrm>
            <a:prstGeom prst="rect">
              <a:avLst/>
            </a:prstGeom>
            <a:solidFill>
              <a:srgbClr val="FFFFFF"/>
            </a:solidFill>
            <a:ln w="9525">
              <a:solidFill>
                <a:srgbClr val="000000"/>
              </a:solidFill>
              <a:miter lim="800000"/>
              <a:headEnd/>
              <a:tailEnd/>
            </a:ln>
          </p:spPr>
          <p:txBody>
            <a:bodyPr/>
            <a:lstStyle/>
            <a:p>
              <a:endParaRPr lang="en-US"/>
            </a:p>
          </p:txBody>
        </p:sp>
        <p:sp>
          <p:nvSpPr>
            <p:cNvPr id="70661" name="Rectangle 5"/>
            <p:cNvSpPr>
              <a:spLocks noChangeArrowheads="1"/>
            </p:cNvSpPr>
            <p:nvPr/>
          </p:nvSpPr>
          <p:spPr bwMode="auto">
            <a:xfrm>
              <a:off x="827" y="887"/>
              <a:ext cx="2000" cy="1114"/>
            </a:xfrm>
            <a:prstGeom prst="rect">
              <a:avLst/>
            </a:prstGeom>
            <a:noFill/>
            <a:ln w="9525">
              <a:noFill/>
              <a:miter lim="800000"/>
              <a:headEnd/>
              <a:tailEnd/>
            </a:ln>
          </p:spPr>
          <p:txBody>
            <a:bodyPr/>
            <a:lstStyle/>
            <a:p>
              <a:endParaRPr lang="en-US"/>
            </a:p>
          </p:txBody>
        </p:sp>
        <p:sp>
          <p:nvSpPr>
            <p:cNvPr id="70662" name="Line 6"/>
            <p:cNvSpPr>
              <a:spLocks noChangeShapeType="1"/>
            </p:cNvSpPr>
            <p:nvPr/>
          </p:nvSpPr>
          <p:spPr bwMode="auto">
            <a:xfrm>
              <a:off x="827" y="1726"/>
              <a:ext cx="2000" cy="1"/>
            </a:xfrm>
            <a:prstGeom prst="line">
              <a:avLst/>
            </a:prstGeom>
            <a:noFill/>
            <a:ln w="0">
              <a:solidFill>
                <a:srgbClr val="000000"/>
              </a:solidFill>
              <a:round/>
              <a:headEnd/>
              <a:tailEnd/>
            </a:ln>
          </p:spPr>
          <p:txBody>
            <a:bodyPr/>
            <a:lstStyle/>
            <a:p>
              <a:endParaRPr lang="en-US"/>
            </a:p>
          </p:txBody>
        </p:sp>
        <p:sp>
          <p:nvSpPr>
            <p:cNvPr id="70663" name="Line 7"/>
            <p:cNvSpPr>
              <a:spLocks noChangeShapeType="1"/>
            </p:cNvSpPr>
            <p:nvPr/>
          </p:nvSpPr>
          <p:spPr bwMode="auto">
            <a:xfrm>
              <a:off x="827" y="1444"/>
              <a:ext cx="2000" cy="1"/>
            </a:xfrm>
            <a:prstGeom prst="line">
              <a:avLst/>
            </a:prstGeom>
            <a:noFill/>
            <a:ln w="0">
              <a:solidFill>
                <a:srgbClr val="000000"/>
              </a:solidFill>
              <a:round/>
              <a:headEnd/>
              <a:tailEnd/>
            </a:ln>
          </p:spPr>
          <p:txBody>
            <a:bodyPr/>
            <a:lstStyle/>
            <a:p>
              <a:endParaRPr lang="en-US"/>
            </a:p>
          </p:txBody>
        </p:sp>
        <p:sp>
          <p:nvSpPr>
            <p:cNvPr id="70664" name="Line 8"/>
            <p:cNvSpPr>
              <a:spLocks noChangeShapeType="1"/>
            </p:cNvSpPr>
            <p:nvPr/>
          </p:nvSpPr>
          <p:spPr bwMode="auto">
            <a:xfrm>
              <a:off x="827" y="1169"/>
              <a:ext cx="2000" cy="1"/>
            </a:xfrm>
            <a:prstGeom prst="line">
              <a:avLst/>
            </a:prstGeom>
            <a:noFill/>
            <a:ln w="0">
              <a:solidFill>
                <a:srgbClr val="000000"/>
              </a:solidFill>
              <a:round/>
              <a:headEnd/>
              <a:tailEnd/>
            </a:ln>
          </p:spPr>
          <p:txBody>
            <a:bodyPr/>
            <a:lstStyle/>
            <a:p>
              <a:endParaRPr lang="en-US"/>
            </a:p>
          </p:txBody>
        </p:sp>
        <p:sp>
          <p:nvSpPr>
            <p:cNvPr id="70665" name="Line 9"/>
            <p:cNvSpPr>
              <a:spLocks noChangeShapeType="1"/>
            </p:cNvSpPr>
            <p:nvPr/>
          </p:nvSpPr>
          <p:spPr bwMode="auto">
            <a:xfrm>
              <a:off x="827" y="887"/>
              <a:ext cx="2000" cy="1"/>
            </a:xfrm>
            <a:prstGeom prst="line">
              <a:avLst/>
            </a:prstGeom>
            <a:noFill/>
            <a:ln w="0">
              <a:solidFill>
                <a:srgbClr val="000000"/>
              </a:solidFill>
              <a:round/>
              <a:headEnd/>
              <a:tailEnd/>
            </a:ln>
          </p:spPr>
          <p:txBody>
            <a:bodyPr/>
            <a:lstStyle/>
            <a:p>
              <a:endParaRPr lang="en-US"/>
            </a:p>
          </p:txBody>
        </p:sp>
        <p:sp>
          <p:nvSpPr>
            <p:cNvPr id="70666" name="Rectangle 10"/>
            <p:cNvSpPr>
              <a:spLocks noChangeArrowheads="1"/>
            </p:cNvSpPr>
            <p:nvPr/>
          </p:nvSpPr>
          <p:spPr bwMode="auto">
            <a:xfrm>
              <a:off x="827" y="887"/>
              <a:ext cx="2000" cy="1114"/>
            </a:xfrm>
            <a:prstGeom prst="rect">
              <a:avLst/>
            </a:prstGeom>
            <a:noFill/>
            <a:ln w="0">
              <a:solidFill>
                <a:srgbClr val="000000"/>
              </a:solidFill>
              <a:miter lim="800000"/>
              <a:headEnd/>
              <a:tailEnd/>
            </a:ln>
          </p:spPr>
          <p:txBody>
            <a:bodyPr/>
            <a:lstStyle/>
            <a:p>
              <a:endParaRPr lang="en-US"/>
            </a:p>
          </p:txBody>
        </p:sp>
        <p:sp>
          <p:nvSpPr>
            <p:cNvPr id="70667" name="Line 11"/>
            <p:cNvSpPr>
              <a:spLocks noChangeShapeType="1"/>
            </p:cNvSpPr>
            <p:nvPr/>
          </p:nvSpPr>
          <p:spPr bwMode="auto">
            <a:xfrm>
              <a:off x="827" y="887"/>
              <a:ext cx="1" cy="1114"/>
            </a:xfrm>
            <a:prstGeom prst="line">
              <a:avLst/>
            </a:prstGeom>
            <a:noFill/>
            <a:ln w="0">
              <a:solidFill>
                <a:srgbClr val="000000"/>
              </a:solidFill>
              <a:round/>
              <a:headEnd/>
              <a:tailEnd/>
            </a:ln>
          </p:spPr>
          <p:txBody>
            <a:bodyPr/>
            <a:lstStyle/>
            <a:p>
              <a:endParaRPr lang="en-US"/>
            </a:p>
          </p:txBody>
        </p:sp>
        <p:sp>
          <p:nvSpPr>
            <p:cNvPr id="70668" name="Line 12"/>
            <p:cNvSpPr>
              <a:spLocks noChangeShapeType="1"/>
            </p:cNvSpPr>
            <p:nvPr/>
          </p:nvSpPr>
          <p:spPr bwMode="auto">
            <a:xfrm>
              <a:off x="803" y="2001"/>
              <a:ext cx="24" cy="1"/>
            </a:xfrm>
            <a:prstGeom prst="line">
              <a:avLst/>
            </a:prstGeom>
            <a:noFill/>
            <a:ln w="0">
              <a:solidFill>
                <a:srgbClr val="000000"/>
              </a:solidFill>
              <a:round/>
              <a:headEnd/>
              <a:tailEnd/>
            </a:ln>
          </p:spPr>
          <p:txBody>
            <a:bodyPr/>
            <a:lstStyle/>
            <a:p>
              <a:endParaRPr lang="en-US"/>
            </a:p>
          </p:txBody>
        </p:sp>
        <p:sp>
          <p:nvSpPr>
            <p:cNvPr id="70669" name="Line 13"/>
            <p:cNvSpPr>
              <a:spLocks noChangeShapeType="1"/>
            </p:cNvSpPr>
            <p:nvPr/>
          </p:nvSpPr>
          <p:spPr bwMode="auto">
            <a:xfrm>
              <a:off x="803" y="1726"/>
              <a:ext cx="24" cy="1"/>
            </a:xfrm>
            <a:prstGeom prst="line">
              <a:avLst/>
            </a:prstGeom>
            <a:noFill/>
            <a:ln w="0">
              <a:solidFill>
                <a:srgbClr val="000000"/>
              </a:solidFill>
              <a:round/>
              <a:headEnd/>
              <a:tailEnd/>
            </a:ln>
          </p:spPr>
          <p:txBody>
            <a:bodyPr/>
            <a:lstStyle/>
            <a:p>
              <a:endParaRPr lang="en-US"/>
            </a:p>
          </p:txBody>
        </p:sp>
        <p:sp>
          <p:nvSpPr>
            <p:cNvPr id="70670" name="Line 14"/>
            <p:cNvSpPr>
              <a:spLocks noChangeShapeType="1"/>
            </p:cNvSpPr>
            <p:nvPr/>
          </p:nvSpPr>
          <p:spPr bwMode="auto">
            <a:xfrm>
              <a:off x="803" y="1444"/>
              <a:ext cx="24" cy="1"/>
            </a:xfrm>
            <a:prstGeom prst="line">
              <a:avLst/>
            </a:prstGeom>
            <a:noFill/>
            <a:ln w="0">
              <a:solidFill>
                <a:srgbClr val="000000"/>
              </a:solidFill>
              <a:round/>
              <a:headEnd/>
              <a:tailEnd/>
            </a:ln>
          </p:spPr>
          <p:txBody>
            <a:bodyPr/>
            <a:lstStyle/>
            <a:p>
              <a:endParaRPr lang="en-US"/>
            </a:p>
          </p:txBody>
        </p:sp>
        <p:sp>
          <p:nvSpPr>
            <p:cNvPr id="70671" name="Line 15"/>
            <p:cNvSpPr>
              <a:spLocks noChangeShapeType="1"/>
            </p:cNvSpPr>
            <p:nvPr/>
          </p:nvSpPr>
          <p:spPr bwMode="auto">
            <a:xfrm>
              <a:off x="803" y="1169"/>
              <a:ext cx="24" cy="1"/>
            </a:xfrm>
            <a:prstGeom prst="line">
              <a:avLst/>
            </a:prstGeom>
            <a:noFill/>
            <a:ln w="0">
              <a:solidFill>
                <a:srgbClr val="000000"/>
              </a:solidFill>
              <a:round/>
              <a:headEnd/>
              <a:tailEnd/>
            </a:ln>
          </p:spPr>
          <p:txBody>
            <a:bodyPr/>
            <a:lstStyle/>
            <a:p>
              <a:endParaRPr lang="en-US"/>
            </a:p>
          </p:txBody>
        </p:sp>
        <p:sp>
          <p:nvSpPr>
            <p:cNvPr id="70672" name="Line 16"/>
            <p:cNvSpPr>
              <a:spLocks noChangeShapeType="1"/>
            </p:cNvSpPr>
            <p:nvPr/>
          </p:nvSpPr>
          <p:spPr bwMode="auto">
            <a:xfrm>
              <a:off x="803" y="887"/>
              <a:ext cx="24" cy="1"/>
            </a:xfrm>
            <a:prstGeom prst="line">
              <a:avLst/>
            </a:prstGeom>
            <a:noFill/>
            <a:ln w="0">
              <a:solidFill>
                <a:srgbClr val="000000"/>
              </a:solidFill>
              <a:round/>
              <a:headEnd/>
              <a:tailEnd/>
            </a:ln>
          </p:spPr>
          <p:txBody>
            <a:bodyPr/>
            <a:lstStyle/>
            <a:p>
              <a:endParaRPr lang="en-US"/>
            </a:p>
          </p:txBody>
        </p:sp>
        <p:sp>
          <p:nvSpPr>
            <p:cNvPr id="70673" name="Line 17"/>
            <p:cNvSpPr>
              <a:spLocks noChangeShapeType="1"/>
            </p:cNvSpPr>
            <p:nvPr/>
          </p:nvSpPr>
          <p:spPr bwMode="auto">
            <a:xfrm>
              <a:off x="827" y="2001"/>
              <a:ext cx="2000" cy="1"/>
            </a:xfrm>
            <a:prstGeom prst="line">
              <a:avLst/>
            </a:prstGeom>
            <a:noFill/>
            <a:ln w="0">
              <a:solidFill>
                <a:srgbClr val="000000"/>
              </a:solidFill>
              <a:round/>
              <a:headEnd/>
              <a:tailEnd/>
            </a:ln>
          </p:spPr>
          <p:txBody>
            <a:bodyPr/>
            <a:lstStyle/>
            <a:p>
              <a:endParaRPr lang="en-US"/>
            </a:p>
          </p:txBody>
        </p:sp>
        <p:sp>
          <p:nvSpPr>
            <p:cNvPr id="70674" name="Line 18"/>
            <p:cNvSpPr>
              <a:spLocks noChangeShapeType="1"/>
            </p:cNvSpPr>
            <p:nvPr/>
          </p:nvSpPr>
          <p:spPr bwMode="auto">
            <a:xfrm flipV="1">
              <a:off x="827" y="1978"/>
              <a:ext cx="1" cy="47"/>
            </a:xfrm>
            <a:prstGeom prst="line">
              <a:avLst/>
            </a:prstGeom>
            <a:noFill/>
            <a:ln w="0">
              <a:solidFill>
                <a:srgbClr val="000000"/>
              </a:solidFill>
              <a:round/>
              <a:headEnd/>
              <a:tailEnd/>
            </a:ln>
          </p:spPr>
          <p:txBody>
            <a:bodyPr/>
            <a:lstStyle/>
            <a:p>
              <a:endParaRPr lang="en-US"/>
            </a:p>
          </p:txBody>
        </p:sp>
        <p:sp>
          <p:nvSpPr>
            <p:cNvPr id="70675" name="Line 19"/>
            <p:cNvSpPr>
              <a:spLocks noChangeShapeType="1"/>
            </p:cNvSpPr>
            <p:nvPr/>
          </p:nvSpPr>
          <p:spPr bwMode="auto">
            <a:xfrm flipV="1">
              <a:off x="1492" y="1978"/>
              <a:ext cx="1" cy="47"/>
            </a:xfrm>
            <a:prstGeom prst="line">
              <a:avLst/>
            </a:prstGeom>
            <a:noFill/>
            <a:ln w="0">
              <a:solidFill>
                <a:srgbClr val="000000"/>
              </a:solidFill>
              <a:round/>
              <a:headEnd/>
              <a:tailEnd/>
            </a:ln>
          </p:spPr>
          <p:txBody>
            <a:bodyPr/>
            <a:lstStyle/>
            <a:p>
              <a:endParaRPr lang="en-US"/>
            </a:p>
          </p:txBody>
        </p:sp>
        <p:sp>
          <p:nvSpPr>
            <p:cNvPr id="70676" name="Line 20"/>
            <p:cNvSpPr>
              <a:spLocks noChangeShapeType="1"/>
            </p:cNvSpPr>
            <p:nvPr/>
          </p:nvSpPr>
          <p:spPr bwMode="auto">
            <a:xfrm flipV="1">
              <a:off x="2163" y="1978"/>
              <a:ext cx="1" cy="47"/>
            </a:xfrm>
            <a:prstGeom prst="line">
              <a:avLst/>
            </a:prstGeom>
            <a:noFill/>
            <a:ln w="0">
              <a:solidFill>
                <a:srgbClr val="000000"/>
              </a:solidFill>
              <a:round/>
              <a:headEnd/>
              <a:tailEnd/>
            </a:ln>
          </p:spPr>
          <p:txBody>
            <a:bodyPr/>
            <a:lstStyle/>
            <a:p>
              <a:endParaRPr lang="en-US"/>
            </a:p>
          </p:txBody>
        </p:sp>
        <p:sp>
          <p:nvSpPr>
            <p:cNvPr id="70677" name="Line 21"/>
            <p:cNvSpPr>
              <a:spLocks noChangeShapeType="1"/>
            </p:cNvSpPr>
            <p:nvPr/>
          </p:nvSpPr>
          <p:spPr bwMode="auto">
            <a:xfrm flipV="1">
              <a:off x="2827" y="1978"/>
              <a:ext cx="1" cy="47"/>
            </a:xfrm>
            <a:prstGeom prst="line">
              <a:avLst/>
            </a:prstGeom>
            <a:noFill/>
            <a:ln w="0">
              <a:solidFill>
                <a:srgbClr val="000000"/>
              </a:solidFill>
              <a:round/>
              <a:headEnd/>
              <a:tailEnd/>
            </a:ln>
          </p:spPr>
          <p:txBody>
            <a:bodyPr/>
            <a:lstStyle/>
            <a:p>
              <a:endParaRPr lang="en-US"/>
            </a:p>
          </p:txBody>
        </p:sp>
        <p:sp>
          <p:nvSpPr>
            <p:cNvPr id="70678" name="Line 22"/>
            <p:cNvSpPr>
              <a:spLocks noChangeShapeType="1"/>
            </p:cNvSpPr>
            <p:nvPr/>
          </p:nvSpPr>
          <p:spPr bwMode="auto">
            <a:xfrm>
              <a:off x="1163" y="1307"/>
              <a:ext cx="664" cy="18"/>
            </a:xfrm>
            <a:prstGeom prst="line">
              <a:avLst/>
            </a:prstGeom>
            <a:noFill/>
            <a:ln w="28575">
              <a:solidFill>
                <a:srgbClr val="000000"/>
              </a:solidFill>
              <a:round/>
              <a:headEnd/>
              <a:tailEnd/>
            </a:ln>
          </p:spPr>
          <p:txBody>
            <a:bodyPr/>
            <a:lstStyle/>
            <a:p>
              <a:endParaRPr lang="en-US"/>
            </a:p>
          </p:txBody>
        </p:sp>
        <p:sp>
          <p:nvSpPr>
            <p:cNvPr id="70679" name="Line 23"/>
            <p:cNvSpPr>
              <a:spLocks noChangeShapeType="1"/>
            </p:cNvSpPr>
            <p:nvPr/>
          </p:nvSpPr>
          <p:spPr bwMode="auto">
            <a:xfrm>
              <a:off x="1827" y="1325"/>
              <a:ext cx="665" cy="18"/>
            </a:xfrm>
            <a:prstGeom prst="line">
              <a:avLst/>
            </a:prstGeom>
            <a:noFill/>
            <a:ln w="28575">
              <a:solidFill>
                <a:srgbClr val="000000"/>
              </a:solidFill>
              <a:round/>
              <a:headEnd/>
              <a:tailEnd/>
            </a:ln>
          </p:spPr>
          <p:txBody>
            <a:bodyPr/>
            <a:lstStyle/>
            <a:p>
              <a:endParaRPr lang="en-US"/>
            </a:p>
          </p:txBody>
        </p:sp>
        <p:sp>
          <p:nvSpPr>
            <p:cNvPr id="70680" name="Freeform 24"/>
            <p:cNvSpPr>
              <a:spLocks/>
            </p:cNvSpPr>
            <p:nvPr/>
          </p:nvSpPr>
          <p:spPr bwMode="auto">
            <a:xfrm>
              <a:off x="1109" y="1253"/>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681" name="Freeform 25"/>
            <p:cNvSpPr>
              <a:spLocks/>
            </p:cNvSpPr>
            <p:nvPr/>
          </p:nvSpPr>
          <p:spPr bwMode="auto">
            <a:xfrm>
              <a:off x="1773" y="1271"/>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682" name="Freeform 26"/>
            <p:cNvSpPr>
              <a:spLocks/>
            </p:cNvSpPr>
            <p:nvPr/>
          </p:nvSpPr>
          <p:spPr bwMode="auto">
            <a:xfrm>
              <a:off x="2438" y="1289"/>
              <a:ext cx="108" cy="107"/>
            </a:xfrm>
            <a:custGeom>
              <a:avLst/>
              <a:gdLst/>
              <a:ahLst/>
              <a:cxnLst>
                <a:cxn ang="0">
                  <a:pos x="54" y="0"/>
                </a:cxn>
                <a:cxn ang="0">
                  <a:pos x="108" y="54"/>
                </a:cxn>
                <a:cxn ang="0">
                  <a:pos x="54" y="107"/>
                </a:cxn>
                <a:cxn ang="0">
                  <a:pos x="0" y="54"/>
                </a:cxn>
                <a:cxn ang="0">
                  <a:pos x="54" y="0"/>
                </a:cxn>
              </a:cxnLst>
              <a:rect l="0" t="0" r="r" b="b"/>
              <a:pathLst>
                <a:path w="108" h="107">
                  <a:moveTo>
                    <a:pt x="54" y="0"/>
                  </a:moveTo>
                  <a:lnTo>
                    <a:pt x="108" y="54"/>
                  </a:lnTo>
                  <a:lnTo>
                    <a:pt x="54" y="107"/>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683" name="Rectangle 27"/>
            <p:cNvSpPr>
              <a:spLocks noChangeArrowheads="1"/>
            </p:cNvSpPr>
            <p:nvPr/>
          </p:nvSpPr>
          <p:spPr bwMode="auto">
            <a:xfrm>
              <a:off x="1486" y="576"/>
              <a:ext cx="483" cy="134"/>
            </a:xfrm>
            <a:prstGeom prst="rect">
              <a:avLst/>
            </a:prstGeom>
            <a:noFill/>
            <a:ln w="9525">
              <a:noFill/>
              <a:miter lim="800000"/>
              <a:headEnd/>
              <a:tailEnd/>
            </a:ln>
          </p:spPr>
          <p:txBody>
            <a:bodyPr wrap="none" lIns="0" tIns="0" rIns="0" bIns="0">
              <a:spAutoFit/>
            </a:bodyPr>
            <a:lstStyle/>
            <a:p>
              <a:r>
                <a:rPr lang="de-CH" sz="1400" b="1">
                  <a:solidFill>
                    <a:srgbClr val="000000"/>
                  </a:solidFill>
                  <a:latin typeface="Arial" charset="0"/>
                </a:rPr>
                <a:t>stay-stay</a:t>
              </a:r>
              <a:endParaRPr lang="de-CH"/>
            </a:p>
          </p:txBody>
        </p:sp>
        <p:sp>
          <p:nvSpPr>
            <p:cNvPr id="70684" name="Rectangle 28"/>
            <p:cNvSpPr>
              <a:spLocks noChangeArrowheads="1"/>
            </p:cNvSpPr>
            <p:nvPr/>
          </p:nvSpPr>
          <p:spPr bwMode="auto">
            <a:xfrm>
              <a:off x="1606" y="714"/>
              <a:ext cx="282" cy="96"/>
            </a:xfrm>
            <a:prstGeom prst="rect">
              <a:avLst/>
            </a:prstGeom>
            <a:noFill/>
            <a:ln w="9525">
              <a:noFill/>
              <a:miter lim="800000"/>
              <a:headEnd/>
              <a:tailEnd/>
            </a:ln>
          </p:spPr>
          <p:txBody>
            <a:bodyPr wrap="none" lIns="0" tIns="0" rIns="0" bIns="0">
              <a:spAutoFit/>
            </a:bodyPr>
            <a:lstStyle/>
            <a:p>
              <a:r>
                <a:rPr lang="de-CH" sz="1000" b="1">
                  <a:solidFill>
                    <a:srgbClr val="000000"/>
                  </a:solidFill>
                  <a:latin typeface="Arial" charset="0"/>
                </a:rPr>
                <a:t>(n=272)</a:t>
              </a:r>
              <a:endParaRPr lang="de-CH"/>
            </a:p>
          </p:txBody>
        </p:sp>
        <p:sp>
          <p:nvSpPr>
            <p:cNvPr id="70685" name="Rectangle 29"/>
            <p:cNvSpPr>
              <a:spLocks noChangeArrowheads="1"/>
            </p:cNvSpPr>
            <p:nvPr/>
          </p:nvSpPr>
          <p:spPr bwMode="auto">
            <a:xfrm>
              <a:off x="660" y="1954"/>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2.5</a:t>
              </a:r>
              <a:endParaRPr lang="de-CH"/>
            </a:p>
          </p:txBody>
        </p:sp>
        <p:sp>
          <p:nvSpPr>
            <p:cNvPr id="70686" name="Rectangle 30"/>
            <p:cNvSpPr>
              <a:spLocks noChangeArrowheads="1"/>
            </p:cNvSpPr>
            <p:nvPr/>
          </p:nvSpPr>
          <p:spPr bwMode="auto">
            <a:xfrm>
              <a:off x="726" y="1678"/>
              <a:ext cx="44"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a:t>
              </a:r>
              <a:endParaRPr lang="de-CH"/>
            </a:p>
          </p:txBody>
        </p:sp>
        <p:sp>
          <p:nvSpPr>
            <p:cNvPr id="70687" name="Rectangle 31"/>
            <p:cNvSpPr>
              <a:spLocks noChangeArrowheads="1"/>
            </p:cNvSpPr>
            <p:nvPr/>
          </p:nvSpPr>
          <p:spPr bwMode="auto">
            <a:xfrm>
              <a:off x="660" y="1396"/>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3.5</a:t>
              </a:r>
              <a:endParaRPr lang="de-CH"/>
            </a:p>
          </p:txBody>
        </p:sp>
        <p:sp>
          <p:nvSpPr>
            <p:cNvPr id="70688" name="Rectangle 32"/>
            <p:cNvSpPr>
              <a:spLocks noChangeArrowheads="1"/>
            </p:cNvSpPr>
            <p:nvPr/>
          </p:nvSpPr>
          <p:spPr bwMode="auto">
            <a:xfrm>
              <a:off x="726" y="1121"/>
              <a:ext cx="44"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a:t>
              </a:r>
              <a:endParaRPr lang="de-CH"/>
            </a:p>
          </p:txBody>
        </p:sp>
        <p:sp>
          <p:nvSpPr>
            <p:cNvPr id="70689" name="Rectangle 33"/>
            <p:cNvSpPr>
              <a:spLocks noChangeArrowheads="1"/>
            </p:cNvSpPr>
            <p:nvPr/>
          </p:nvSpPr>
          <p:spPr bwMode="auto">
            <a:xfrm>
              <a:off x="660" y="839"/>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4.5</a:t>
              </a:r>
              <a:endParaRPr lang="de-CH"/>
            </a:p>
          </p:txBody>
        </p:sp>
        <p:sp>
          <p:nvSpPr>
            <p:cNvPr id="70690" name="Rectangle 34"/>
            <p:cNvSpPr>
              <a:spLocks noChangeArrowheads="1"/>
            </p:cNvSpPr>
            <p:nvPr/>
          </p:nvSpPr>
          <p:spPr bwMode="auto">
            <a:xfrm>
              <a:off x="1133"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t1</a:t>
              </a:r>
              <a:endParaRPr lang="de-CH"/>
            </a:p>
          </p:txBody>
        </p:sp>
        <p:sp>
          <p:nvSpPr>
            <p:cNvPr id="70691" name="Rectangle 35"/>
            <p:cNvSpPr>
              <a:spLocks noChangeArrowheads="1"/>
            </p:cNvSpPr>
            <p:nvPr/>
          </p:nvSpPr>
          <p:spPr bwMode="auto">
            <a:xfrm>
              <a:off x="1797"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t2</a:t>
              </a:r>
              <a:endParaRPr lang="de-CH"/>
            </a:p>
          </p:txBody>
        </p:sp>
        <p:sp>
          <p:nvSpPr>
            <p:cNvPr id="70692" name="Rectangle 36"/>
            <p:cNvSpPr>
              <a:spLocks noChangeArrowheads="1"/>
            </p:cNvSpPr>
            <p:nvPr/>
          </p:nvSpPr>
          <p:spPr bwMode="auto">
            <a:xfrm>
              <a:off x="2462"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t3</a:t>
              </a:r>
              <a:endParaRPr lang="de-CH"/>
            </a:p>
          </p:txBody>
        </p:sp>
        <p:sp>
          <p:nvSpPr>
            <p:cNvPr id="70693" name="Rectangle 37"/>
            <p:cNvSpPr>
              <a:spLocks noChangeArrowheads="1"/>
            </p:cNvSpPr>
            <p:nvPr/>
          </p:nvSpPr>
          <p:spPr bwMode="auto">
            <a:xfrm>
              <a:off x="588" y="510"/>
              <a:ext cx="2299" cy="1743"/>
            </a:xfrm>
            <a:prstGeom prst="rect">
              <a:avLst/>
            </a:prstGeom>
            <a:noFill/>
            <a:ln w="9525">
              <a:solidFill>
                <a:srgbClr val="000000"/>
              </a:solidFill>
              <a:miter lim="800000"/>
              <a:headEnd/>
              <a:tailEnd/>
            </a:ln>
          </p:spPr>
          <p:txBody>
            <a:bodyPr/>
            <a:lstStyle/>
            <a:p>
              <a:endParaRPr lang="en-US"/>
            </a:p>
          </p:txBody>
        </p:sp>
      </p:grpSp>
      <p:sp>
        <p:nvSpPr>
          <p:cNvPr id="70695" name="Rectangle 39"/>
          <p:cNvSpPr>
            <a:spLocks noChangeArrowheads="1"/>
          </p:cNvSpPr>
          <p:nvPr/>
        </p:nvSpPr>
        <p:spPr bwMode="auto">
          <a:xfrm>
            <a:off x="4643438" y="3490913"/>
            <a:ext cx="95250" cy="204787"/>
          </a:xfrm>
          <a:prstGeom prst="rect">
            <a:avLst/>
          </a:prstGeom>
          <a:noFill/>
          <a:ln w="9525">
            <a:noFill/>
            <a:miter lim="800000"/>
            <a:headEnd/>
            <a:tailEnd/>
          </a:ln>
        </p:spPr>
        <p:txBody>
          <a:bodyPr wrap="none" lIns="0" tIns="0" rIns="0" bIns="0">
            <a:spAutoFit/>
          </a:bodyPr>
          <a:lstStyle/>
          <a:p>
            <a:r>
              <a:rPr lang="de-CH" sz="1200">
                <a:solidFill>
                  <a:srgbClr val="000000"/>
                </a:solidFill>
              </a:rPr>
              <a:t> </a:t>
            </a:r>
            <a:endParaRPr lang="de-CH"/>
          </a:p>
        </p:txBody>
      </p:sp>
      <p:grpSp>
        <p:nvGrpSpPr>
          <p:cNvPr id="70730" name="Group 74"/>
          <p:cNvGrpSpPr>
            <a:grpSpLocks/>
          </p:cNvGrpSpPr>
          <p:nvPr/>
        </p:nvGrpSpPr>
        <p:grpSpPr bwMode="auto">
          <a:xfrm>
            <a:off x="4773613" y="873125"/>
            <a:ext cx="3649662" cy="2767013"/>
            <a:chOff x="3007" y="510"/>
            <a:chExt cx="2299" cy="1743"/>
          </a:xfrm>
        </p:grpSpPr>
        <p:sp>
          <p:nvSpPr>
            <p:cNvPr id="70696" name="Rectangle 40"/>
            <p:cNvSpPr>
              <a:spLocks noChangeArrowheads="1"/>
            </p:cNvSpPr>
            <p:nvPr/>
          </p:nvSpPr>
          <p:spPr bwMode="auto">
            <a:xfrm>
              <a:off x="3007" y="510"/>
              <a:ext cx="2299" cy="1743"/>
            </a:xfrm>
            <a:prstGeom prst="rect">
              <a:avLst/>
            </a:prstGeom>
            <a:solidFill>
              <a:srgbClr val="FFFFFF"/>
            </a:solidFill>
            <a:ln w="9525">
              <a:solidFill>
                <a:srgbClr val="000000"/>
              </a:solidFill>
              <a:miter lim="800000"/>
              <a:headEnd/>
              <a:tailEnd/>
            </a:ln>
          </p:spPr>
          <p:txBody>
            <a:bodyPr/>
            <a:lstStyle/>
            <a:p>
              <a:endParaRPr lang="en-US"/>
            </a:p>
          </p:txBody>
        </p:sp>
        <p:sp>
          <p:nvSpPr>
            <p:cNvPr id="70697" name="Rectangle 41"/>
            <p:cNvSpPr>
              <a:spLocks noChangeArrowheads="1"/>
            </p:cNvSpPr>
            <p:nvPr/>
          </p:nvSpPr>
          <p:spPr bwMode="auto">
            <a:xfrm>
              <a:off x="3246" y="887"/>
              <a:ext cx="2000" cy="1114"/>
            </a:xfrm>
            <a:prstGeom prst="rect">
              <a:avLst/>
            </a:prstGeom>
            <a:noFill/>
            <a:ln w="9525">
              <a:noFill/>
              <a:miter lim="800000"/>
              <a:headEnd/>
              <a:tailEnd/>
            </a:ln>
          </p:spPr>
          <p:txBody>
            <a:bodyPr/>
            <a:lstStyle/>
            <a:p>
              <a:endParaRPr lang="en-US"/>
            </a:p>
          </p:txBody>
        </p:sp>
        <p:sp>
          <p:nvSpPr>
            <p:cNvPr id="70698" name="Line 42"/>
            <p:cNvSpPr>
              <a:spLocks noChangeShapeType="1"/>
            </p:cNvSpPr>
            <p:nvPr/>
          </p:nvSpPr>
          <p:spPr bwMode="auto">
            <a:xfrm>
              <a:off x="3246" y="1726"/>
              <a:ext cx="2000" cy="1"/>
            </a:xfrm>
            <a:prstGeom prst="line">
              <a:avLst/>
            </a:prstGeom>
            <a:noFill/>
            <a:ln w="0">
              <a:solidFill>
                <a:srgbClr val="000000"/>
              </a:solidFill>
              <a:round/>
              <a:headEnd/>
              <a:tailEnd/>
            </a:ln>
          </p:spPr>
          <p:txBody>
            <a:bodyPr/>
            <a:lstStyle/>
            <a:p>
              <a:endParaRPr lang="en-US"/>
            </a:p>
          </p:txBody>
        </p:sp>
        <p:sp>
          <p:nvSpPr>
            <p:cNvPr id="70699" name="Line 43"/>
            <p:cNvSpPr>
              <a:spLocks noChangeShapeType="1"/>
            </p:cNvSpPr>
            <p:nvPr/>
          </p:nvSpPr>
          <p:spPr bwMode="auto">
            <a:xfrm>
              <a:off x="3246" y="1444"/>
              <a:ext cx="2000" cy="1"/>
            </a:xfrm>
            <a:prstGeom prst="line">
              <a:avLst/>
            </a:prstGeom>
            <a:noFill/>
            <a:ln w="0">
              <a:solidFill>
                <a:srgbClr val="000000"/>
              </a:solidFill>
              <a:round/>
              <a:headEnd/>
              <a:tailEnd/>
            </a:ln>
          </p:spPr>
          <p:txBody>
            <a:bodyPr/>
            <a:lstStyle/>
            <a:p>
              <a:endParaRPr lang="en-US"/>
            </a:p>
          </p:txBody>
        </p:sp>
        <p:sp>
          <p:nvSpPr>
            <p:cNvPr id="70700" name="Line 44"/>
            <p:cNvSpPr>
              <a:spLocks noChangeShapeType="1"/>
            </p:cNvSpPr>
            <p:nvPr/>
          </p:nvSpPr>
          <p:spPr bwMode="auto">
            <a:xfrm>
              <a:off x="3246" y="1169"/>
              <a:ext cx="2000" cy="1"/>
            </a:xfrm>
            <a:prstGeom prst="line">
              <a:avLst/>
            </a:prstGeom>
            <a:noFill/>
            <a:ln w="0">
              <a:solidFill>
                <a:srgbClr val="000000"/>
              </a:solidFill>
              <a:round/>
              <a:headEnd/>
              <a:tailEnd/>
            </a:ln>
          </p:spPr>
          <p:txBody>
            <a:bodyPr/>
            <a:lstStyle/>
            <a:p>
              <a:endParaRPr lang="en-US"/>
            </a:p>
          </p:txBody>
        </p:sp>
        <p:sp>
          <p:nvSpPr>
            <p:cNvPr id="70701" name="Line 45"/>
            <p:cNvSpPr>
              <a:spLocks noChangeShapeType="1"/>
            </p:cNvSpPr>
            <p:nvPr/>
          </p:nvSpPr>
          <p:spPr bwMode="auto">
            <a:xfrm>
              <a:off x="3246" y="887"/>
              <a:ext cx="2000" cy="1"/>
            </a:xfrm>
            <a:prstGeom prst="line">
              <a:avLst/>
            </a:prstGeom>
            <a:noFill/>
            <a:ln w="0">
              <a:solidFill>
                <a:srgbClr val="000000"/>
              </a:solidFill>
              <a:round/>
              <a:headEnd/>
              <a:tailEnd/>
            </a:ln>
          </p:spPr>
          <p:txBody>
            <a:bodyPr/>
            <a:lstStyle/>
            <a:p>
              <a:endParaRPr lang="en-US"/>
            </a:p>
          </p:txBody>
        </p:sp>
        <p:sp>
          <p:nvSpPr>
            <p:cNvPr id="70702" name="Rectangle 46"/>
            <p:cNvSpPr>
              <a:spLocks noChangeArrowheads="1"/>
            </p:cNvSpPr>
            <p:nvPr/>
          </p:nvSpPr>
          <p:spPr bwMode="auto">
            <a:xfrm>
              <a:off x="3246" y="887"/>
              <a:ext cx="2000" cy="1114"/>
            </a:xfrm>
            <a:prstGeom prst="rect">
              <a:avLst/>
            </a:prstGeom>
            <a:noFill/>
            <a:ln w="0">
              <a:solidFill>
                <a:srgbClr val="000000"/>
              </a:solidFill>
              <a:miter lim="800000"/>
              <a:headEnd/>
              <a:tailEnd/>
            </a:ln>
          </p:spPr>
          <p:txBody>
            <a:bodyPr/>
            <a:lstStyle/>
            <a:p>
              <a:endParaRPr lang="en-US"/>
            </a:p>
          </p:txBody>
        </p:sp>
        <p:sp>
          <p:nvSpPr>
            <p:cNvPr id="70703" name="Line 47"/>
            <p:cNvSpPr>
              <a:spLocks noChangeShapeType="1"/>
            </p:cNvSpPr>
            <p:nvPr/>
          </p:nvSpPr>
          <p:spPr bwMode="auto">
            <a:xfrm>
              <a:off x="3246" y="887"/>
              <a:ext cx="1" cy="1114"/>
            </a:xfrm>
            <a:prstGeom prst="line">
              <a:avLst/>
            </a:prstGeom>
            <a:noFill/>
            <a:ln w="0">
              <a:solidFill>
                <a:srgbClr val="000000"/>
              </a:solidFill>
              <a:round/>
              <a:headEnd/>
              <a:tailEnd/>
            </a:ln>
          </p:spPr>
          <p:txBody>
            <a:bodyPr/>
            <a:lstStyle/>
            <a:p>
              <a:endParaRPr lang="en-US"/>
            </a:p>
          </p:txBody>
        </p:sp>
        <p:sp>
          <p:nvSpPr>
            <p:cNvPr id="70704" name="Line 48"/>
            <p:cNvSpPr>
              <a:spLocks noChangeShapeType="1"/>
            </p:cNvSpPr>
            <p:nvPr/>
          </p:nvSpPr>
          <p:spPr bwMode="auto">
            <a:xfrm>
              <a:off x="3222" y="2001"/>
              <a:ext cx="24" cy="1"/>
            </a:xfrm>
            <a:prstGeom prst="line">
              <a:avLst/>
            </a:prstGeom>
            <a:noFill/>
            <a:ln w="0">
              <a:solidFill>
                <a:srgbClr val="000000"/>
              </a:solidFill>
              <a:round/>
              <a:headEnd/>
              <a:tailEnd/>
            </a:ln>
          </p:spPr>
          <p:txBody>
            <a:bodyPr/>
            <a:lstStyle/>
            <a:p>
              <a:endParaRPr lang="en-US"/>
            </a:p>
          </p:txBody>
        </p:sp>
        <p:sp>
          <p:nvSpPr>
            <p:cNvPr id="70705" name="Line 49"/>
            <p:cNvSpPr>
              <a:spLocks noChangeShapeType="1"/>
            </p:cNvSpPr>
            <p:nvPr/>
          </p:nvSpPr>
          <p:spPr bwMode="auto">
            <a:xfrm>
              <a:off x="3222" y="1726"/>
              <a:ext cx="24" cy="1"/>
            </a:xfrm>
            <a:prstGeom prst="line">
              <a:avLst/>
            </a:prstGeom>
            <a:noFill/>
            <a:ln w="0">
              <a:solidFill>
                <a:srgbClr val="000000"/>
              </a:solidFill>
              <a:round/>
              <a:headEnd/>
              <a:tailEnd/>
            </a:ln>
          </p:spPr>
          <p:txBody>
            <a:bodyPr/>
            <a:lstStyle/>
            <a:p>
              <a:endParaRPr lang="en-US"/>
            </a:p>
          </p:txBody>
        </p:sp>
        <p:sp>
          <p:nvSpPr>
            <p:cNvPr id="70706" name="Line 50"/>
            <p:cNvSpPr>
              <a:spLocks noChangeShapeType="1"/>
            </p:cNvSpPr>
            <p:nvPr/>
          </p:nvSpPr>
          <p:spPr bwMode="auto">
            <a:xfrm>
              <a:off x="3222" y="1444"/>
              <a:ext cx="24" cy="1"/>
            </a:xfrm>
            <a:prstGeom prst="line">
              <a:avLst/>
            </a:prstGeom>
            <a:noFill/>
            <a:ln w="0">
              <a:solidFill>
                <a:srgbClr val="000000"/>
              </a:solidFill>
              <a:round/>
              <a:headEnd/>
              <a:tailEnd/>
            </a:ln>
          </p:spPr>
          <p:txBody>
            <a:bodyPr/>
            <a:lstStyle/>
            <a:p>
              <a:endParaRPr lang="en-US"/>
            </a:p>
          </p:txBody>
        </p:sp>
        <p:sp>
          <p:nvSpPr>
            <p:cNvPr id="70707" name="Line 51"/>
            <p:cNvSpPr>
              <a:spLocks noChangeShapeType="1"/>
            </p:cNvSpPr>
            <p:nvPr/>
          </p:nvSpPr>
          <p:spPr bwMode="auto">
            <a:xfrm>
              <a:off x="3222" y="1169"/>
              <a:ext cx="24" cy="1"/>
            </a:xfrm>
            <a:prstGeom prst="line">
              <a:avLst/>
            </a:prstGeom>
            <a:noFill/>
            <a:ln w="0">
              <a:solidFill>
                <a:srgbClr val="000000"/>
              </a:solidFill>
              <a:round/>
              <a:headEnd/>
              <a:tailEnd/>
            </a:ln>
          </p:spPr>
          <p:txBody>
            <a:bodyPr/>
            <a:lstStyle/>
            <a:p>
              <a:endParaRPr lang="en-US"/>
            </a:p>
          </p:txBody>
        </p:sp>
        <p:sp>
          <p:nvSpPr>
            <p:cNvPr id="70708" name="Line 52"/>
            <p:cNvSpPr>
              <a:spLocks noChangeShapeType="1"/>
            </p:cNvSpPr>
            <p:nvPr/>
          </p:nvSpPr>
          <p:spPr bwMode="auto">
            <a:xfrm>
              <a:off x="3222" y="887"/>
              <a:ext cx="24" cy="1"/>
            </a:xfrm>
            <a:prstGeom prst="line">
              <a:avLst/>
            </a:prstGeom>
            <a:noFill/>
            <a:ln w="0">
              <a:solidFill>
                <a:srgbClr val="000000"/>
              </a:solidFill>
              <a:round/>
              <a:headEnd/>
              <a:tailEnd/>
            </a:ln>
          </p:spPr>
          <p:txBody>
            <a:bodyPr/>
            <a:lstStyle/>
            <a:p>
              <a:endParaRPr lang="en-US"/>
            </a:p>
          </p:txBody>
        </p:sp>
        <p:sp>
          <p:nvSpPr>
            <p:cNvPr id="70709" name="Line 53"/>
            <p:cNvSpPr>
              <a:spLocks noChangeShapeType="1"/>
            </p:cNvSpPr>
            <p:nvPr/>
          </p:nvSpPr>
          <p:spPr bwMode="auto">
            <a:xfrm>
              <a:off x="3246" y="2001"/>
              <a:ext cx="2000" cy="1"/>
            </a:xfrm>
            <a:prstGeom prst="line">
              <a:avLst/>
            </a:prstGeom>
            <a:noFill/>
            <a:ln w="0">
              <a:solidFill>
                <a:srgbClr val="000000"/>
              </a:solidFill>
              <a:round/>
              <a:headEnd/>
              <a:tailEnd/>
            </a:ln>
          </p:spPr>
          <p:txBody>
            <a:bodyPr/>
            <a:lstStyle/>
            <a:p>
              <a:endParaRPr lang="en-US"/>
            </a:p>
          </p:txBody>
        </p:sp>
        <p:sp>
          <p:nvSpPr>
            <p:cNvPr id="70710" name="Line 54"/>
            <p:cNvSpPr>
              <a:spLocks noChangeShapeType="1"/>
            </p:cNvSpPr>
            <p:nvPr/>
          </p:nvSpPr>
          <p:spPr bwMode="auto">
            <a:xfrm flipV="1">
              <a:off x="3246" y="1978"/>
              <a:ext cx="1" cy="47"/>
            </a:xfrm>
            <a:prstGeom prst="line">
              <a:avLst/>
            </a:prstGeom>
            <a:noFill/>
            <a:ln w="0">
              <a:solidFill>
                <a:srgbClr val="000000"/>
              </a:solidFill>
              <a:round/>
              <a:headEnd/>
              <a:tailEnd/>
            </a:ln>
          </p:spPr>
          <p:txBody>
            <a:bodyPr/>
            <a:lstStyle/>
            <a:p>
              <a:endParaRPr lang="en-US"/>
            </a:p>
          </p:txBody>
        </p:sp>
        <p:sp>
          <p:nvSpPr>
            <p:cNvPr id="70711" name="Line 55"/>
            <p:cNvSpPr>
              <a:spLocks noChangeShapeType="1"/>
            </p:cNvSpPr>
            <p:nvPr/>
          </p:nvSpPr>
          <p:spPr bwMode="auto">
            <a:xfrm flipV="1">
              <a:off x="3911" y="1978"/>
              <a:ext cx="1" cy="47"/>
            </a:xfrm>
            <a:prstGeom prst="line">
              <a:avLst/>
            </a:prstGeom>
            <a:noFill/>
            <a:ln w="0">
              <a:solidFill>
                <a:srgbClr val="000000"/>
              </a:solidFill>
              <a:round/>
              <a:headEnd/>
              <a:tailEnd/>
            </a:ln>
          </p:spPr>
          <p:txBody>
            <a:bodyPr/>
            <a:lstStyle/>
            <a:p>
              <a:endParaRPr lang="en-US"/>
            </a:p>
          </p:txBody>
        </p:sp>
        <p:sp>
          <p:nvSpPr>
            <p:cNvPr id="70712" name="Line 56"/>
            <p:cNvSpPr>
              <a:spLocks noChangeShapeType="1"/>
            </p:cNvSpPr>
            <p:nvPr/>
          </p:nvSpPr>
          <p:spPr bwMode="auto">
            <a:xfrm flipV="1">
              <a:off x="4581" y="1978"/>
              <a:ext cx="1" cy="47"/>
            </a:xfrm>
            <a:prstGeom prst="line">
              <a:avLst/>
            </a:prstGeom>
            <a:noFill/>
            <a:ln w="0">
              <a:solidFill>
                <a:srgbClr val="000000"/>
              </a:solidFill>
              <a:round/>
              <a:headEnd/>
              <a:tailEnd/>
            </a:ln>
          </p:spPr>
          <p:txBody>
            <a:bodyPr/>
            <a:lstStyle/>
            <a:p>
              <a:endParaRPr lang="en-US"/>
            </a:p>
          </p:txBody>
        </p:sp>
        <p:sp>
          <p:nvSpPr>
            <p:cNvPr id="70713" name="Line 57"/>
            <p:cNvSpPr>
              <a:spLocks noChangeShapeType="1"/>
            </p:cNvSpPr>
            <p:nvPr/>
          </p:nvSpPr>
          <p:spPr bwMode="auto">
            <a:xfrm flipV="1">
              <a:off x="5246" y="1978"/>
              <a:ext cx="1" cy="47"/>
            </a:xfrm>
            <a:prstGeom prst="line">
              <a:avLst/>
            </a:prstGeom>
            <a:noFill/>
            <a:ln w="0">
              <a:solidFill>
                <a:srgbClr val="000000"/>
              </a:solidFill>
              <a:round/>
              <a:headEnd/>
              <a:tailEnd/>
            </a:ln>
          </p:spPr>
          <p:txBody>
            <a:bodyPr/>
            <a:lstStyle/>
            <a:p>
              <a:endParaRPr lang="en-US"/>
            </a:p>
          </p:txBody>
        </p:sp>
        <p:sp>
          <p:nvSpPr>
            <p:cNvPr id="70714" name="Line 58"/>
            <p:cNvSpPr>
              <a:spLocks noChangeShapeType="1"/>
            </p:cNvSpPr>
            <p:nvPr/>
          </p:nvSpPr>
          <p:spPr bwMode="auto">
            <a:xfrm>
              <a:off x="3582" y="1516"/>
              <a:ext cx="664" cy="396"/>
            </a:xfrm>
            <a:prstGeom prst="line">
              <a:avLst/>
            </a:prstGeom>
            <a:noFill/>
            <a:ln w="28575">
              <a:solidFill>
                <a:srgbClr val="000000"/>
              </a:solidFill>
              <a:round/>
              <a:headEnd/>
              <a:tailEnd/>
            </a:ln>
          </p:spPr>
          <p:txBody>
            <a:bodyPr/>
            <a:lstStyle/>
            <a:p>
              <a:endParaRPr lang="en-US"/>
            </a:p>
          </p:txBody>
        </p:sp>
        <p:sp>
          <p:nvSpPr>
            <p:cNvPr id="70715" name="Line 59"/>
            <p:cNvSpPr>
              <a:spLocks noChangeShapeType="1"/>
            </p:cNvSpPr>
            <p:nvPr/>
          </p:nvSpPr>
          <p:spPr bwMode="auto">
            <a:xfrm flipV="1">
              <a:off x="4246" y="1049"/>
              <a:ext cx="665" cy="863"/>
            </a:xfrm>
            <a:prstGeom prst="line">
              <a:avLst/>
            </a:prstGeom>
            <a:noFill/>
            <a:ln w="28575">
              <a:solidFill>
                <a:srgbClr val="000000"/>
              </a:solidFill>
              <a:round/>
              <a:headEnd/>
              <a:tailEnd/>
            </a:ln>
          </p:spPr>
          <p:txBody>
            <a:bodyPr/>
            <a:lstStyle/>
            <a:p>
              <a:endParaRPr lang="en-US"/>
            </a:p>
          </p:txBody>
        </p:sp>
        <p:sp>
          <p:nvSpPr>
            <p:cNvPr id="70716" name="Freeform 60"/>
            <p:cNvSpPr>
              <a:spLocks/>
            </p:cNvSpPr>
            <p:nvPr/>
          </p:nvSpPr>
          <p:spPr bwMode="auto">
            <a:xfrm>
              <a:off x="3528" y="1462"/>
              <a:ext cx="107" cy="108"/>
            </a:xfrm>
            <a:custGeom>
              <a:avLst/>
              <a:gdLst/>
              <a:ahLst/>
              <a:cxnLst>
                <a:cxn ang="0">
                  <a:pos x="54" y="0"/>
                </a:cxn>
                <a:cxn ang="0">
                  <a:pos x="107" y="54"/>
                </a:cxn>
                <a:cxn ang="0">
                  <a:pos x="54" y="108"/>
                </a:cxn>
                <a:cxn ang="0">
                  <a:pos x="0" y="54"/>
                </a:cxn>
                <a:cxn ang="0">
                  <a:pos x="54" y="0"/>
                </a:cxn>
              </a:cxnLst>
              <a:rect l="0" t="0" r="r" b="b"/>
              <a:pathLst>
                <a:path w="107" h="108">
                  <a:moveTo>
                    <a:pt x="54" y="0"/>
                  </a:moveTo>
                  <a:lnTo>
                    <a:pt x="107"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17" name="Freeform 61"/>
            <p:cNvSpPr>
              <a:spLocks/>
            </p:cNvSpPr>
            <p:nvPr/>
          </p:nvSpPr>
          <p:spPr bwMode="auto">
            <a:xfrm>
              <a:off x="4192" y="1858"/>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18" name="Freeform 62"/>
            <p:cNvSpPr>
              <a:spLocks/>
            </p:cNvSpPr>
            <p:nvPr/>
          </p:nvSpPr>
          <p:spPr bwMode="auto">
            <a:xfrm>
              <a:off x="4857" y="995"/>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19" name="Rectangle 63"/>
            <p:cNvSpPr>
              <a:spLocks noChangeArrowheads="1"/>
            </p:cNvSpPr>
            <p:nvPr/>
          </p:nvSpPr>
          <p:spPr bwMode="auto">
            <a:xfrm>
              <a:off x="3875" y="576"/>
              <a:ext cx="539" cy="134"/>
            </a:xfrm>
            <a:prstGeom prst="rect">
              <a:avLst/>
            </a:prstGeom>
            <a:noFill/>
            <a:ln w="9525">
              <a:noFill/>
              <a:miter lim="800000"/>
              <a:headEnd/>
              <a:tailEnd/>
            </a:ln>
          </p:spPr>
          <p:txBody>
            <a:bodyPr wrap="none" lIns="0" tIns="0" rIns="0" bIns="0">
              <a:spAutoFit/>
            </a:bodyPr>
            <a:lstStyle/>
            <a:p>
              <a:r>
                <a:rPr lang="de-CH" sz="1400" b="1">
                  <a:solidFill>
                    <a:srgbClr val="000000"/>
                  </a:solidFill>
                  <a:latin typeface="Arial" charset="0"/>
                </a:rPr>
                <a:t>stay-leave</a:t>
              </a:r>
              <a:endParaRPr lang="de-CH"/>
            </a:p>
          </p:txBody>
        </p:sp>
        <p:sp>
          <p:nvSpPr>
            <p:cNvPr id="70720" name="Rectangle 64"/>
            <p:cNvSpPr>
              <a:spLocks noChangeArrowheads="1"/>
            </p:cNvSpPr>
            <p:nvPr/>
          </p:nvSpPr>
          <p:spPr bwMode="auto">
            <a:xfrm>
              <a:off x="4043" y="714"/>
              <a:ext cx="238" cy="96"/>
            </a:xfrm>
            <a:prstGeom prst="rect">
              <a:avLst/>
            </a:prstGeom>
            <a:noFill/>
            <a:ln w="9525">
              <a:noFill/>
              <a:miter lim="800000"/>
              <a:headEnd/>
              <a:tailEnd/>
            </a:ln>
          </p:spPr>
          <p:txBody>
            <a:bodyPr wrap="none" lIns="0" tIns="0" rIns="0" bIns="0">
              <a:spAutoFit/>
            </a:bodyPr>
            <a:lstStyle/>
            <a:p>
              <a:r>
                <a:rPr lang="de-CH" sz="1000" b="1">
                  <a:solidFill>
                    <a:srgbClr val="000000"/>
                  </a:solidFill>
                  <a:latin typeface="Arial" charset="0"/>
                </a:rPr>
                <a:t>(n=40)</a:t>
              </a:r>
              <a:endParaRPr lang="de-CH"/>
            </a:p>
          </p:txBody>
        </p:sp>
        <p:sp>
          <p:nvSpPr>
            <p:cNvPr id="70721" name="Rectangle 65"/>
            <p:cNvSpPr>
              <a:spLocks noChangeArrowheads="1"/>
            </p:cNvSpPr>
            <p:nvPr/>
          </p:nvSpPr>
          <p:spPr bwMode="auto">
            <a:xfrm>
              <a:off x="3079" y="1954"/>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2.5</a:t>
              </a:r>
              <a:endParaRPr lang="de-CH"/>
            </a:p>
          </p:txBody>
        </p:sp>
        <p:sp>
          <p:nvSpPr>
            <p:cNvPr id="70722" name="Rectangle 66"/>
            <p:cNvSpPr>
              <a:spLocks noChangeArrowheads="1"/>
            </p:cNvSpPr>
            <p:nvPr/>
          </p:nvSpPr>
          <p:spPr bwMode="auto">
            <a:xfrm>
              <a:off x="3144" y="1678"/>
              <a:ext cx="44"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a:t>
              </a:r>
              <a:endParaRPr lang="de-CH"/>
            </a:p>
          </p:txBody>
        </p:sp>
        <p:sp>
          <p:nvSpPr>
            <p:cNvPr id="70723" name="Rectangle 67"/>
            <p:cNvSpPr>
              <a:spLocks noChangeArrowheads="1"/>
            </p:cNvSpPr>
            <p:nvPr/>
          </p:nvSpPr>
          <p:spPr bwMode="auto">
            <a:xfrm>
              <a:off x="3079" y="1396"/>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3.5</a:t>
              </a:r>
              <a:endParaRPr lang="de-CH"/>
            </a:p>
          </p:txBody>
        </p:sp>
        <p:sp>
          <p:nvSpPr>
            <p:cNvPr id="70724" name="Rectangle 68"/>
            <p:cNvSpPr>
              <a:spLocks noChangeArrowheads="1"/>
            </p:cNvSpPr>
            <p:nvPr/>
          </p:nvSpPr>
          <p:spPr bwMode="auto">
            <a:xfrm>
              <a:off x="3144" y="1121"/>
              <a:ext cx="44"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a:t>
              </a:r>
              <a:endParaRPr lang="de-CH"/>
            </a:p>
          </p:txBody>
        </p:sp>
        <p:sp>
          <p:nvSpPr>
            <p:cNvPr id="70725" name="Rectangle 69"/>
            <p:cNvSpPr>
              <a:spLocks noChangeArrowheads="1"/>
            </p:cNvSpPr>
            <p:nvPr/>
          </p:nvSpPr>
          <p:spPr bwMode="auto">
            <a:xfrm>
              <a:off x="3079" y="839"/>
              <a:ext cx="110"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4.5</a:t>
              </a:r>
              <a:endParaRPr lang="de-CH"/>
            </a:p>
          </p:txBody>
        </p:sp>
        <p:sp>
          <p:nvSpPr>
            <p:cNvPr id="70726" name="Rectangle 70"/>
            <p:cNvSpPr>
              <a:spLocks noChangeArrowheads="1"/>
            </p:cNvSpPr>
            <p:nvPr/>
          </p:nvSpPr>
          <p:spPr bwMode="auto">
            <a:xfrm>
              <a:off x="3552"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t1</a:t>
              </a:r>
              <a:endParaRPr lang="de-CH"/>
            </a:p>
          </p:txBody>
        </p:sp>
        <p:sp>
          <p:nvSpPr>
            <p:cNvPr id="70727" name="Rectangle 71"/>
            <p:cNvSpPr>
              <a:spLocks noChangeArrowheads="1"/>
            </p:cNvSpPr>
            <p:nvPr/>
          </p:nvSpPr>
          <p:spPr bwMode="auto">
            <a:xfrm>
              <a:off x="4216"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t2</a:t>
              </a:r>
              <a:endParaRPr lang="de-CH"/>
            </a:p>
          </p:txBody>
        </p:sp>
        <p:sp>
          <p:nvSpPr>
            <p:cNvPr id="70728" name="Rectangle 72"/>
            <p:cNvSpPr>
              <a:spLocks noChangeArrowheads="1"/>
            </p:cNvSpPr>
            <p:nvPr/>
          </p:nvSpPr>
          <p:spPr bwMode="auto">
            <a:xfrm>
              <a:off x="4881" y="2067"/>
              <a:ext cx="66" cy="96"/>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t3</a:t>
              </a:r>
              <a:endParaRPr lang="de-CH"/>
            </a:p>
          </p:txBody>
        </p:sp>
        <p:sp>
          <p:nvSpPr>
            <p:cNvPr id="70729" name="Rectangle 73"/>
            <p:cNvSpPr>
              <a:spLocks noChangeArrowheads="1"/>
            </p:cNvSpPr>
            <p:nvPr/>
          </p:nvSpPr>
          <p:spPr bwMode="auto">
            <a:xfrm>
              <a:off x="3007" y="510"/>
              <a:ext cx="2299" cy="1743"/>
            </a:xfrm>
            <a:prstGeom prst="rect">
              <a:avLst/>
            </a:prstGeom>
            <a:noFill/>
            <a:ln w="9525">
              <a:solidFill>
                <a:srgbClr val="000000"/>
              </a:solidFill>
              <a:miter lim="800000"/>
              <a:headEnd/>
              <a:tailEnd/>
            </a:ln>
          </p:spPr>
          <p:txBody>
            <a:bodyPr/>
            <a:lstStyle/>
            <a:p>
              <a:endParaRPr lang="en-US"/>
            </a:p>
          </p:txBody>
        </p:sp>
      </p:grpSp>
      <p:sp>
        <p:nvSpPr>
          <p:cNvPr id="70731" name="Rectangle 75"/>
          <p:cNvSpPr>
            <a:spLocks noChangeArrowheads="1"/>
          </p:cNvSpPr>
          <p:nvPr/>
        </p:nvSpPr>
        <p:spPr bwMode="auto">
          <a:xfrm>
            <a:off x="8483600" y="3490913"/>
            <a:ext cx="95250" cy="204787"/>
          </a:xfrm>
          <a:prstGeom prst="rect">
            <a:avLst/>
          </a:prstGeom>
          <a:noFill/>
          <a:ln w="9525">
            <a:noFill/>
            <a:miter lim="800000"/>
            <a:headEnd/>
            <a:tailEnd/>
          </a:ln>
        </p:spPr>
        <p:txBody>
          <a:bodyPr wrap="none" lIns="0" tIns="0" rIns="0" bIns="0">
            <a:spAutoFit/>
          </a:bodyPr>
          <a:lstStyle/>
          <a:p>
            <a:r>
              <a:rPr lang="de-CH" sz="1200">
                <a:solidFill>
                  <a:srgbClr val="000000"/>
                </a:solidFill>
              </a:rPr>
              <a:t> </a:t>
            </a:r>
            <a:endParaRPr lang="de-CH"/>
          </a:p>
        </p:txBody>
      </p:sp>
      <p:grpSp>
        <p:nvGrpSpPr>
          <p:cNvPr id="70766" name="Group 110"/>
          <p:cNvGrpSpPr>
            <a:grpSpLocks/>
          </p:cNvGrpSpPr>
          <p:nvPr/>
        </p:nvGrpSpPr>
        <p:grpSpPr bwMode="auto">
          <a:xfrm>
            <a:off x="933450" y="3671888"/>
            <a:ext cx="3649663" cy="2767012"/>
            <a:chOff x="588" y="2313"/>
            <a:chExt cx="2299" cy="1743"/>
          </a:xfrm>
        </p:grpSpPr>
        <p:sp>
          <p:nvSpPr>
            <p:cNvPr id="70732" name="Rectangle 76"/>
            <p:cNvSpPr>
              <a:spLocks noChangeArrowheads="1"/>
            </p:cNvSpPr>
            <p:nvPr/>
          </p:nvSpPr>
          <p:spPr bwMode="auto">
            <a:xfrm>
              <a:off x="588" y="2313"/>
              <a:ext cx="2299" cy="1743"/>
            </a:xfrm>
            <a:prstGeom prst="rect">
              <a:avLst/>
            </a:prstGeom>
            <a:solidFill>
              <a:srgbClr val="FFFFFF"/>
            </a:solidFill>
            <a:ln w="9525">
              <a:solidFill>
                <a:srgbClr val="000000"/>
              </a:solidFill>
              <a:miter lim="800000"/>
              <a:headEnd/>
              <a:tailEnd/>
            </a:ln>
          </p:spPr>
          <p:txBody>
            <a:bodyPr/>
            <a:lstStyle/>
            <a:p>
              <a:endParaRPr lang="en-US"/>
            </a:p>
          </p:txBody>
        </p:sp>
        <p:sp>
          <p:nvSpPr>
            <p:cNvPr id="70733" name="Rectangle 77"/>
            <p:cNvSpPr>
              <a:spLocks noChangeArrowheads="1"/>
            </p:cNvSpPr>
            <p:nvPr/>
          </p:nvSpPr>
          <p:spPr bwMode="auto">
            <a:xfrm>
              <a:off x="827" y="2690"/>
              <a:ext cx="2000" cy="1114"/>
            </a:xfrm>
            <a:prstGeom prst="rect">
              <a:avLst/>
            </a:prstGeom>
            <a:noFill/>
            <a:ln w="9525">
              <a:noFill/>
              <a:miter lim="800000"/>
              <a:headEnd/>
              <a:tailEnd/>
            </a:ln>
          </p:spPr>
          <p:txBody>
            <a:bodyPr/>
            <a:lstStyle/>
            <a:p>
              <a:endParaRPr lang="en-US"/>
            </a:p>
          </p:txBody>
        </p:sp>
        <p:sp>
          <p:nvSpPr>
            <p:cNvPr id="70734" name="Line 78"/>
            <p:cNvSpPr>
              <a:spLocks noChangeShapeType="1"/>
            </p:cNvSpPr>
            <p:nvPr/>
          </p:nvSpPr>
          <p:spPr bwMode="auto">
            <a:xfrm>
              <a:off x="827" y="3529"/>
              <a:ext cx="2000" cy="1"/>
            </a:xfrm>
            <a:prstGeom prst="line">
              <a:avLst/>
            </a:prstGeom>
            <a:noFill/>
            <a:ln w="0">
              <a:solidFill>
                <a:srgbClr val="000000"/>
              </a:solidFill>
              <a:round/>
              <a:headEnd/>
              <a:tailEnd/>
            </a:ln>
          </p:spPr>
          <p:txBody>
            <a:bodyPr/>
            <a:lstStyle/>
            <a:p>
              <a:endParaRPr lang="en-US"/>
            </a:p>
          </p:txBody>
        </p:sp>
        <p:sp>
          <p:nvSpPr>
            <p:cNvPr id="70735" name="Line 79"/>
            <p:cNvSpPr>
              <a:spLocks noChangeShapeType="1"/>
            </p:cNvSpPr>
            <p:nvPr/>
          </p:nvSpPr>
          <p:spPr bwMode="auto">
            <a:xfrm>
              <a:off x="827" y="3247"/>
              <a:ext cx="2000" cy="1"/>
            </a:xfrm>
            <a:prstGeom prst="line">
              <a:avLst/>
            </a:prstGeom>
            <a:noFill/>
            <a:ln w="0">
              <a:solidFill>
                <a:srgbClr val="000000"/>
              </a:solidFill>
              <a:round/>
              <a:headEnd/>
              <a:tailEnd/>
            </a:ln>
          </p:spPr>
          <p:txBody>
            <a:bodyPr/>
            <a:lstStyle/>
            <a:p>
              <a:endParaRPr lang="en-US"/>
            </a:p>
          </p:txBody>
        </p:sp>
        <p:sp>
          <p:nvSpPr>
            <p:cNvPr id="70736" name="Line 80"/>
            <p:cNvSpPr>
              <a:spLocks noChangeShapeType="1"/>
            </p:cNvSpPr>
            <p:nvPr/>
          </p:nvSpPr>
          <p:spPr bwMode="auto">
            <a:xfrm>
              <a:off x="827" y="2972"/>
              <a:ext cx="2000" cy="1"/>
            </a:xfrm>
            <a:prstGeom prst="line">
              <a:avLst/>
            </a:prstGeom>
            <a:noFill/>
            <a:ln w="0">
              <a:solidFill>
                <a:srgbClr val="000000"/>
              </a:solidFill>
              <a:round/>
              <a:headEnd/>
              <a:tailEnd/>
            </a:ln>
          </p:spPr>
          <p:txBody>
            <a:bodyPr/>
            <a:lstStyle/>
            <a:p>
              <a:endParaRPr lang="en-US"/>
            </a:p>
          </p:txBody>
        </p:sp>
        <p:sp>
          <p:nvSpPr>
            <p:cNvPr id="70737" name="Line 81"/>
            <p:cNvSpPr>
              <a:spLocks noChangeShapeType="1"/>
            </p:cNvSpPr>
            <p:nvPr/>
          </p:nvSpPr>
          <p:spPr bwMode="auto">
            <a:xfrm>
              <a:off x="827" y="2690"/>
              <a:ext cx="2000" cy="1"/>
            </a:xfrm>
            <a:prstGeom prst="line">
              <a:avLst/>
            </a:prstGeom>
            <a:noFill/>
            <a:ln w="0">
              <a:solidFill>
                <a:srgbClr val="000000"/>
              </a:solidFill>
              <a:round/>
              <a:headEnd/>
              <a:tailEnd/>
            </a:ln>
          </p:spPr>
          <p:txBody>
            <a:bodyPr/>
            <a:lstStyle/>
            <a:p>
              <a:endParaRPr lang="en-US"/>
            </a:p>
          </p:txBody>
        </p:sp>
        <p:sp>
          <p:nvSpPr>
            <p:cNvPr id="70738" name="Rectangle 82"/>
            <p:cNvSpPr>
              <a:spLocks noChangeArrowheads="1"/>
            </p:cNvSpPr>
            <p:nvPr/>
          </p:nvSpPr>
          <p:spPr bwMode="auto">
            <a:xfrm>
              <a:off x="827" y="2690"/>
              <a:ext cx="2000" cy="1114"/>
            </a:xfrm>
            <a:prstGeom prst="rect">
              <a:avLst/>
            </a:prstGeom>
            <a:noFill/>
            <a:ln w="0">
              <a:solidFill>
                <a:srgbClr val="000000"/>
              </a:solidFill>
              <a:miter lim="800000"/>
              <a:headEnd/>
              <a:tailEnd/>
            </a:ln>
          </p:spPr>
          <p:txBody>
            <a:bodyPr/>
            <a:lstStyle/>
            <a:p>
              <a:endParaRPr lang="en-US"/>
            </a:p>
          </p:txBody>
        </p:sp>
        <p:sp>
          <p:nvSpPr>
            <p:cNvPr id="70739" name="Line 83"/>
            <p:cNvSpPr>
              <a:spLocks noChangeShapeType="1"/>
            </p:cNvSpPr>
            <p:nvPr/>
          </p:nvSpPr>
          <p:spPr bwMode="auto">
            <a:xfrm>
              <a:off x="827" y="2690"/>
              <a:ext cx="1" cy="1114"/>
            </a:xfrm>
            <a:prstGeom prst="line">
              <a:avLst/>
            </a:prstGeom>
            <a:noFill/>
            <a:ln w="0">
              <a:solidFill>
                <a:srgbClr val="000000"/>
              </a:solidFill>
              <a:round/>
              <a:headEnd/>
              <a:tailEnd/>
            </a:ln>
          </p:spPr>
          <p:txBody>
            <a:bodyPr/>
            <a:lstStyle/>
            <a:p>
              <a:endParaRPr lang="en-US"/>
            </a:p>
          </p:txBody>
        </p:sp>
        <p:sp>
          <p:nvSpPr>
            <p:cNvPr id="70740" name="Line 84"/>
            <p:cNvSpPr>
              <a:spLocks noChangeShapeType="1"/>
            </p:cNvSpPr>
            <p:nvPr/>
          </p:nvSpPr>
          <p:spPr bwMode="auto">
            <a:xfrm>
              <a:off x="803" y="3804"/>
              <a:ext cx="24" cy="1"/>
            </a:xfrm>
            <a:prstGeom prst="line">
              <a:avLst/>
            </a:prstGeom>
            <a:noFill/>
            <a:ln w="0">
              <a:solidFill>
                <a:srgbClr val="000000"/>
              </a:solidFill>
              <a:round/>
              <a:headEnd/>
              <a:tailEnd/>
            </a:ln>
          </p:spPr>
          <p:txBody>
            <a:bodyPr/>
            <a:lstStyle/>
            <a:p>
              <a:endParaRPr lang="en-US"/>
            </a:p>
          </p:txBody>
        </p:sp>
        <p:sp>
          <p:nvSpPr>
            <p:cNvPr id="70741" name="Line 85"/>
            <p:cNvSpPr>
              <a:spLocks noChangeShapeType="1"/>
            </p:cNvSpPr>
            <p:nvPr/>
          </p:nvSpPr>
          <p:spPr bwMode="auto">
            <a:xfrm>
              <a:off x="803" y="3529"/>
              <a:ext cx="24" cy="1"/>
            </a:xfrm>
            <a:prstGeom prst="line">
              <a:avLst/>
            </a:prstGeom>
            <a:noFill/>
            <a:ln w="0">
              <a:solidFill>
                <a:srgbClr val="000000"/>
              </a:solidFill>
              <a:round/>
              <a:headEnd/>
              <a:tailEnd/>
            </a:ln>
          </p:spPr>
          <p:txBody>
            <a:bodyPr/>
            <a:lstStyle/>
            <a:p>
              <a:endParaRPr lang="en-US"/>
            </a:p>
          </p:txBody>
        </p:sp>
        <p:sp>
          <p:nvSpPr>
            <p:cNvPr id="70742" name="Line 86"/>
            <p:cNvSpPr>
              <a:spLocks noChangeShapeType="1"/>
            </p:cNvSpPr>
            <p:nvPr/>
          </p:nvSpPr>
          <p:spPr bwMode="auto">
            <a:xfrm>
              <a:off x="803" y="3247"/>
              <a:ext cx="24" cy="1"/>
            </a:xfrm>
            <a:prstGeom prst="line">
              <a:avLst/>
            </a:prstGeom>
            <a:noFill/>
            <a:ln w="0">
              <a:solidFill>
                <a:srgbClr val="000000"/>
              </a:solidFill>
              <a:round/>
              <a:headEnd/>
              <a:tailEnd/>
            </a:ln>
          </p:spPr>
          <p:txBody>
            <a:bodyPr/>
            <a:lstStyle/>
            <a:p>
              <a:endParaRPr lang="en-US"/>
            </a:p>
          </p:txBody>
        </p:sp>
        <p:sp>
          <p:nvSpPr>
            <p:cNvPr id="70743" name="Line 87"/>
            <p:cNvSpPr>
              <a:spLocks noChangeShapeType="1"/>
            </p:cNvSpPr>
            <p:nvPr/>
          </p:nvSpPr>
          <p:spPr bwMode="auto">
            <a:xfrm>
              <a:off x="803" y="2972"/>
              <a:ext cx="24" cy="1"/>
            </a:xfrm>
            <a:prstGeom prst="line">
              <a:avLst/>
            </a:prstGeom>
            <a:noFill/>
            <a:ln w="0">
              <a:solidFill>
                <a:srgbClr val="000000"/>
              </a:solidFill>
              <a:round/>
              <a:headEnd/>
              <a:tailEnd/>
            </a:ln>
          </p:spPr>
          <p:txBody>
            <a:bodyPr/>
            <a:lstStyle/>
            <a:p>
              <a:endParaRPr lang="en-US"/>
            </a:p>
          </p:txBody>
        </p:sp>
        <p:sp>
          <p:nvSpPr>
            <p:cNvPr id="70744" name="Line 88"/>
            <p:cNvSpPr>
              <a:spLocks noChangeShapeType="1"/>
            </p:cNvSpPr>
            <p:nvPr/>
          </p:nvSpPr>
          <p:spPr bwMode="auto">
            <a:xfrm>
              <a:off x="803" y="2690"/>
              <a:ext cx="24" cy="1"/>
            </a:xfrm>
            <a:prstGeom prst="line">
              <a:avLst/>
            </a:prstGeom>
            <a:noFill/>
            <a:ln w="0">
              <a:solidFill>
                <a:srgbClr val="000000"/>
              </a:solidFill>
              <a:round/>
              <a:headEnd/>
              <a:tailEnd/>
            </a:ln>
          </p:spPr>
          <p:txBody>
            <a:bodyPr/>
            <a:lstStyle/>
            <a:p>
              <a:endParaRPr lang="en-US"/>
            </a:p>
          </p:txBody>
        </p:sp>
        <p:sp>
          <p:nvSpPr>
            <p:cNvPr id="70745" name="Line 89"/>
            <p:cNvSpPr>
              <a:spLocks noChangeShapeType="1"/>
            </p:cNvSpPr>
            <p:nvPr/>
          </p:nvSpPr>
          <p:spPr bwMode="auto">
            <a:xfrm>
              <a:off x="827" y="3804"/>
              <a:ext cx="2000" cy="1"/>
            </a:xfrm>
            <a:prstGeom prst="line">
              <a:avLst/>
            </a:prstGeom>
            <a:noFill/>
            <a:ln w="0">
              <a:solidFill>
                <a:srgbClr val="000000"/>
              </a:solidFill>
              <a:round/>
              <a:headEnd/>
              <a:tailEnd/>
            </a:ln>
          </p:spPr>
          <p:txBody>
            <a:bodyPr/>
            <a:lstStyle/>
            <a:p>
              <a:endParaRPr lang="en-US"/>
            </a:p>
          </p:txBody>
        </p:sp>
        <p:sp>
          <p:nvSpPr>
            <p:cNvPr id="70746" name="Line 90"/>
            <p:cNvSpPr>
              <a:spLocks noChangeShapeType="1"/>
            </p:cNvSpPr>
            <p:nvPr/>
          </p:nvSpPr>
          <p:spPr bwMode="auto">
            <a:xfrm flipV="1">
              <a:off x="827" y="3781"/>
              <a:ext cx="1" cy="47"/>
            </a:xfrm>
            <a:prstGeom prst="line">
              <a:avLst/>
            </a:prstGeom>
            <a:noFill/>
            <a:ln w="0">
              <a:solidFill>
                <a:srgbClr val="000000"/>
              </a:solidFill>
              <a:round/>
              <a:headEnd/>
              <a:tailEnd/>
            </a:ln>
          </p:spPr>
          <p:txBody>
            <a:bodyPr/>
            <a:lstStyle/>
            <a:p>
              <a:endParaRPr lang="en-US"/>
            </a:p>
          </p:txBody>
        </p:sp>
        <p:sp>
          <p:nvSpPr>
            <p:cNvPr id="70747" name="Line 91"/>
            <p:cNvSpPr>
              <a:spLocks noChangeShapeType="1"/>
            </p:cNvSpPr>
            <p:nvPr/>
          </p:nvSpPr>
          <p:spPr bwMode="auto">
            <a:xfrm flipV="1">
              <a:off x="1492" y="3781"/>
              <a:ext cx="1" cy="47"/>
            </a:xfrm>
            <a:prstGeom prst="line">
              <a:avLst/>
            </a:prstGeom>
            <a:noFill/>
            <a:ln w="0">
              <a:solidFill>
                <a:srgbClr val="000000"/>
              </a:solidFill>
              <a:round/>
              <a:headEnd/>
              <a:tailEnd/>
            </a:ln>
          </p:spPr>
          <p:txBody>
            <a:bodyPr/>
            <a:lstStyle/>
            <a:p>
              <a:endParaRPr lang="en-US"/>
            </a:p>
          </p:txBody>
        </p:sp>
        <p:sp>
          <p:nvSpPr>
            <p:cNvPr id="70748" name="Line 92"/>
            <p:cNvSpPr>
              <a:spLocks noChangeShapeType="1"/>
            </p:cNvSpPr>
            <p:nvPr/>
          </p:nvSpPr>
          <p:spPr bwMode="auto">
            <a:xfrm flipV="1">
              <a:off x="2163" y="3781"/>
              <a:ext cx="1" cy="47"/>
            </a:xfrm>
            <a:prstGeom prst="line">
              <a:avLst/>
            </a:prstGeom>
            <a:noFill/>
            <a:ln w="0">
              <a:solidFill>
                <a:srgbClr val="000000"/>
              </a:solidFill>
              <a:round/>
              <a:headEnd/>
              <a:tailEnd/>
            </a:ln>
          </p:spPr>
          <p:txBody>
            <a:bodyPr/>
            <a:lstStyle/>
            <a:p>
              <a:endParaRPr lang="en-US"/>
            </a:p>
          </p:txBody>
        </p:sp>
        <p:sp>
          <p:nvSpPr>
            <p:cNvPr id="70749" name="Line 93"/>
            <p:cNvSpPr>
              <a:spLocks noChangeShapeType="1"/>
            </p:cNvSpPr>
            <p:nvPr/>
          </p:nvSpPr>
          <p:spPr bwMode="auto">
            <a:xfrm flipV="1">
              <a:off x="2827" y="3781"/>
              <a:ext cx="1" cy="47"/>
            </a:xfrm>
            <a:prstGeom prst="line">
              <a:avLst/>
            </a:prstGeom>
            <a:noFill/>
            <a:ln w="0">
              <a:solidFill>
                <a:srgbClr val="000000"/>
              </a:solidFill>
              <a:round/>
              <a:headEnd/>
              <a:tailEnd/>
            </a:ln>
          </p:spPr>
          <p:txBody>
            <a:bodyPr/>
            <a:lstStyle/>
            <a:p>
              <a:endParaRPr lang="en-US"/>
            </a:p>
          </p:txBody>
        </p:sp>
        <p:sp>
          <p:nvSpPr>
            <p:cNvPr id="70750" name="Line 94"/>
            <p:cNvSpPr>
              <a:spLocks noChangeShapeType="1"/>
            </p:cNvSpPr>
            <p:nvPr/>
          </p:nvSpPr>
          <p:spPr bwMode="auto">
            <a:xfrm>
              <a:off x="1163" y="3391"/>
              <a:ext cx="664" cy="96"/>
            </a:xfrm>
            <a:prstGeom prst="line">
              <a:avLst/>
            </a:prstGeom>
            <a:noFill/>
            <a:ln w="28575">
              <a:solidFill>
                <a:srgbClr val="000000"/>
              </a:solidFill>
              <a:round/>
              <a:headEnd/>
              <a:tailEnd/>
            </a:ln>
          </p:spPr>
          <p:txBody>
            <a:bodyPr/>
            <a:lstStyle/>
            <a:p>
              <a:endParaRPr lang="en-US"/>
            </a:p>
          </p:txBody>
        </p:sp>
        <p:sp>
          <p:nvSpPr>
            <p:cNvPr id="70751" name="Line 95"/>
            <p:cNvSpPr>
              <a:spLocks noChangeShapeType="1"/>
            </p:cNvSpPr>
            <p:nvPr/>
          </p:nvSpPr>
          <p:spPr bwMode="auto">
            <a:xfrm flipV="1">
              <a:off x="1827" y="2816"/>
              <a:ext cx="665" cy="671"/>
            </a:xfrm>
            <a:prstGeom prst="line">
              <a:avLst/>
            </a:prstGeom>
            <a:noFill/>
            <a:ln w="28575">
              <a:solidFill>
                <a:srgbClr val="000000"/>
              </a:solidFill>
              <a:round/>
              <a:headEnd/>
              <a:tailEnd/>
            </a:ln>
          </p:spPr>
          <p:txBody>
            <a:bodyPr/>
            <a:lstStyle/>
            <a:p>
              <a:endParaRPr lang="en-US"/>
            </a:p>
          </p:txBody>
        </p:sp>
        <p:sp>
          <p:nvSpPr>
            <p:cNvPr id="70752" name="Freeform 96"/>
            <p:cNvSpPr>
              <a:spLocks/>
            </p:cNvSpPr>
            <p:nvPr/>
          </p:nvSpPr>
          <p:spPr bwMode="auto">
            <a:xfrm>
              <a:off x="1109" y="3337"/>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53" name="Freeform 97"/>
            <p:cNvSpPr>
              <a:spLocks/>
            </p:cNvSpPr>
            <p:nvPr/>
          </p:nvSpPr>
          <p:spPr bwMode="auto">
            <a:xfrm>
              <a:off x="1773" y="3433"/>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54" name="Freeform 98"/>
            <p:cNvSpPr>
              <a:spLocks/>
            </p:cNvSpPr>
            <p:nvPr/>
          </p:nvSpPr>
          <p:spPr bwMode="auto">
            <a:xfrm>
              <a:off x="2438" y="2762"/>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55" name="Rectangle 99"/>
            <p:cNvSpPr>
              <a:spLocks noChangeArrowheads="1"/>
            </p:cNvSpPr>
            <p:nvPr/>
          </p:nvSpPr>
          <p:spPr bwMode="auto">
            <a:xfrm>
              <a:off x="1426" y="2379"/>
              <a:ext cx="595" cy="134"/>
            </a:xfrm>
            <a:prstGeom prst="rect">
              <a:avLst/>
            </a:prstGeom>
            <a:noFill/>
            <a:ln w="9525">
              <a:noFill/>
              <a:miter lim="800000"/>
              <a:headEnd/>
              <a:tailEnd/>
            </a:ln>
          </p:spPr>
          <p:txBody>
            <a:bodyPr wrap="none" lIns="0" tIns="0" rIns="0" bIns="0">
              <a:spAutoFit/>
            </a:bodyPr>
            <a:lstStyle/>
            <a:p>
              <a:r>
                <a:rPr lang="de-CH" sz="1400" b="1">
                  <a:solidFill>
                    <a:srgbClr val="000000"/>
                  </a:solidFill>
                  <a:latin typeface="Arial" charset="0"/>
                </a:rPr>
                <a:t>leave-leave</a:t>
              </a:r>
              <a:endParaRPr lang="de-CH"/>
            </a:p>
          </p:txBody>
        </p:sp>
        <p:sp>
          <p:nvSpPr>
            <p:cNvPr id="70756" name="Rectangle 100"/>
            <p:cNvSpPr>
              <a:spLocks noChangeArrowheads="1"/>
            </p:cNvSpPr>
            <p:nvPr/>
          </p:nvSpPr>
          <p:spPr bwMode="auto">
            <a:xfrm>
              <a:off x="1624" y="2517"/>
              <a:ext cx="263" cy="114"/>
            </a:xfrm>
            <a:prstGeom prst="rect">
              <a:avLst/>
            </a:prstGeom>
            <a:noFill/>
            <a:ln w="9525">
              <a:noFill/>
              <a:miter lim="800000"/>
              <a:headEnd/>
              <a:tailEnd/>
            </a:ln>
          </p:spPr>
          <p:txBody>
            <a:bodyPr wrap="none" lIns="0" tIns="0" rIns="0" bIns="0">
              <a:spAutoFit/>
            </a:bodyPr>
            <a:lstStyle/>
            <a:p>
              <a:r>
                <a:rPr lang="de-CH" sz="1000" b="1">
                  <a:solidFill>
                    <a:srgbClr val="000000"/>
                  </a:solidFill>
                  <a:latin typeface="Arial" charset="0"/>
                </a:rPr>
                <a:t>(n=40)</a:t>
              </a:r>
              <a:endParaRPr lang="de-CH"/>
            </a:p>
          </p:txBody>
        </p:sp>
        <p:sp>
          <p:nvSpPr>
            <p:cNvPr id="70757" name="Rectangle 101"/>
            <p:cNvSpPr>
              <a:spLocks noChangeArrowheads="1"/>
            </p:cNvSpPr>
            <p:nvPr/>
          </p:nvSpPr>
          <p:spPr bwMode="auto">
            <a:xfrm>
              <a:off x="660" y="3757"/>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2.5</a:t>
              </a:r>
              <a:endParaRPr lang="de-CH"/>
            </a:p>
          </p:txBody>
        </p:sp>
        <p:sp>
          <p:nvSpPr>
            <p:cNvPr id="70758" name="Rectangle 102"/>
            <p:cNvSpPr>
              <a:spLocks noChangeArrowheads="1"/>
            </p:cNvSpPr>
            <p:nvPr/>
          </p:nvSpPr>
          <p:spPr bwMode="auto">
            <a:xfrm>
              <a:off x="726" y="3481"/>
              <a:ext cx="78"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a:t>
              </a:r>
              <a:endParaRPr lang="de-CH"/>
            </a:p>
          </p:txBody>
        </p:sp>
        <p:sp>
          <p:nvSpPr>
            <p:cNvPr id="70759" name="Rectangle 103"/>
            <p:cNvSpPr>
              <a:spLocks noChangeArrowheads="1"/>
            </p:cNvSpPr>
            <p:nvPr/>
          </p:nvSpPr>
          <p:spPr bwMode="auto">
            <a:xfrm>
              <a:off x="660" y="3199"/>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3.5</a:t>
              </a:r>
              <a:endParaRPr lang="de-CH"/>
            </a:p>
          </p:txBody>
        </p:sp>
        <p:sp>
          <p:nvSpPr>
            <p:cNvPr id="70760" name="Rectangle 104"/>
            <p:cNvSpPr>
              <a:spLocks noChangeArrowheads="1"/>
            </p:cNvSpPr>
            <p:nvPr/>
          </p:nvSpPr>
          <p:spPr bwMode="auto">
            <a:xfrm>
              <a:off x="726" y="2924"/>
              <a:ext cx="78"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a:t>
              </a:r>
              <a:endParaRPr lang="de-CH"/>
            </a:p>
          </p:txBody>
        </p:sp>
        <p:sp>
          <p:nvSpPr>
            <p:cNvPr id="70761" name="Rectangle 105"/>
            <p:cNvSpPr>
              <a:spLocks noChangeArrowheads="1"/>
            </p:cNvSpPr>
            <p:nvPr/>
          </p:nvSpPr>
          <p:spPr bwMode="auto">
            <a:xfrm>
              <a:off x="660" y="2642"/>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4.5</a:t>
              </a:r>
              <a:endParaRPr lang="de-CH"/>
            </a:p>
          </p:txBody>
        </p:sp>
        <p:sp>
          <p:nvSpPr>
            <p:cNvPr id="70762" name="Rectangle 106"/>
            <p:cNvSpPr>
              <a:spLocks noChangeArrowheads="1"/>
            </p:cNvSpPr>
            <p:nvPr/>
          </p:nvSpPr>
          <p:spPr bwMode="auto">
            <a:xfrm>
              <a:off x="1133"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t1</a:t>
              </a:r>
              <a:endParaRPr lang="de-CH"/>
            </a:p>
          </p:txBody>
        </p:sp>
        <p:sp>
          <p:nvSpPr>
            <p:cNvPr id="70763" name="Rectangle 107"/>
            <p:cNvSpPr>
              <a:spLocks noChangeArrowheads="1"/>
            </p:cNvSpPr>
            <p:nvPr/>
          </p:nvSpPr>
          <p:spPr bwMode="auto">
            <a:xfrm>
              <a:off x="1797"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t2</a:t>
              </a:r>
              <a:endParaRPr lang="de-CH"/>
            </a:p>
          </p:txBody>
        </p:sp>
        <p:sp>
          <p:nvSpPr>
            <p:cNvPr id="70764" name="Rectangle 108"/>
            <p:cNvSpPr>
              <a:spLocks noChangeArrowheads="1"/>
            </p:cNvSpPr>
            <p:nvPr/>
          </p:nvSpPr>
          <p:spPr bwMode="auto">
            <a:xfrm>
              <a:off x="2462"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t3</a:t>
              </a:r>
              <a:endParaRPr lang="de-CH"/>
            </a:p>
          </p:txBody>
        </p:sp>
        <p:sp>
          <p:nvSpPr>
            <p:cNvPr id="70765" name="Rectangle 109"/>
            <p:cNvSpPr>
              <a:spLocks noChangeArrowheads="1"/>
            </p:cNvSpPr>
            <p:nvPr/>
          </p:nvSpPr>
          <p:spPr bwMode="auto">
            <a:xfrm>
              <a:off x="588" y="2313"/>
              <a:ext cx="2299" cy="1743"/>
            </a:xfrm>
            <a:prstGeom prst="rect">
              <a:avLst/>
            </a:prstGeom>
            <a:noFill/>
            <a:ln w="9525">
              <a:solidFill>
                <a:srgbClr val="000000"/>
              </a:solidFill>
              <a:miter lim="800000"/>
              <a:headEnd/>
              <a:tailEnd/>
            </a:ln>
          </p:spPr>
          <p:txBody>
            <a:bodyPr/>
            <a:lstStyle/>
            <a:p>
              <a:endParaRPr lang="en-US"/>
            </a:p>
          </p:txBody>
        </p:sp>
      </p:grpSp>
      <p:sp>
        <p:nvSpPr>
          <p:cNvPr id="70767" name="Rectangle 111"/>
          <p:cNvSpPr>
            <a:spLocks noChangeArrowheads="1"/>
          </p:cNvSpPr>
          <p:nvPr/>
        </p:nvSpPr>
        <p:spPr bwMode="auto">
          <a:xfrm>
            <a:off x="4643438" y="6353175"/>
            <a:ext cx="95250" cy="204788"/>
          </a:xfrm>
          <a:prstGeom prst="rect">
            <a:avLst/>
          </a:prstGeom>
          <a:noFill/>
          <a:ln w="9525">
            <a:noFill/>
            <a:miter lim="800000"/>
            <a:headEnd/>
            <a:tailEnd/>
          </a:ln>
        </p:spPr>
        <p:txBody>
          <a:bodyPr wrap="none" lIns="0" tIns="0" rIns="0" bIns="0">
            <a:spAutoFit/>
          </a:bodyPr>
          <a:lstStyle/>
          <a:p>
            <a:r>
              <a:rPr lang="de-CH" sz="1200">
                <a:solidFill>
                  <a:srgbClr val="000000"/>
                </a:solidFill>
              </a:rPr>
              <a:t> </a:t>
            </a:r>
            <a:endParaRPr lang="de-CH"/>
          </a:p>
        </p:txBody>
      </p:sp>
      <p:grpSp>
        <p:nvGrpSpPr>
          <p:cNvPr id="70802" name="Group 146"/>
          <p:cNvGrpSpPr>
            <a:grpSpLocks/>
          </p:cNvGrpSpPr>
          <p:nvPr/>
        </p:nvGrpSpPr>
        <p:grpSpPr bwMode="auto">
          <a:xfrm>
            <a:off x="4773613" y="3671888"/>
            <a:ext cx="3649662" cy="2767012"/>
            <a:chOff x="3007" y="2313"/>
            <a:chExt cx="2299" cy="1743"/>
          </a:xfrm>
        </p:grpSpPr>
        <p:sp>
          <p:nvSpPr>
            <p:cNvPr id="70768" name="Rectangle 112"/>
            <p:cNvSpPr>
              <a:spLocks noChangeArrowheads="1"/>
            </p:cNvSpPr>
            <p:nvPr/>
          </p:nvSpPr>
          <p:spPr bwMode="auto">
            <a:xfrm>
              <a:off x="3007" y="2313"/>
              <a:ext cx="2299" cy="1743"/>
            </a:xfrm>
            <a:prstGeom prst="rect">
              <a:avLst/>
            </a:prstGeom>
            <a:solidFill>
              <a:srgbClr val="FFFFFF"/>
            </a:solidFill>
            <a:ln w="9525">
              <a:solidFill>
                <a:srgbClr val="000000"/>
              </a:solidFill>
              <a:miter lim="800000"/>
              <a:headEnd/>
              <a:tailEnd/>
            </a:ln>
          </p:spPr>
          <p:txBody>
            <a:bodyPr/>
            <a:lstStyle/>
            <a:p>
              <a:endParaRPr lang="en-US"/>
            </a:p>
          </p:txBody>
        </p:sp>
        <p:sp>
          <p:nvSpPr>
            <p:cNvPr id="70769" name="Rectangle 113"/>
            <p:cNvSpPr>
              <a:spLocks noChangeArrowheads="1"/>
            </p:cNvSpPr>
            <p:nvPr/>
          </p:nvSpPr>
          <p:spPr bwMode="auto">
            <a:xfrm>
              <a:off x="3246" y="2690"/>
              <a:ext cx="2000" cy="1114"/>
            </a:xfrm>
            <a:prstGeom prst="rect">
              <a:avLst/>
            </a:prstGeom>
            <a:noFill/>
            <a:ln w="9525">
              <a:noFill/>
              <a:miter lim="800000"/>
              <a:headEnd/>
              <a:tailEnd/>
            </a:ln>
          </p:spPr>
          <p:txBody>
            <a:bodyPr/>
            <a:lstStyle/>
            <a:p>
              <a:endParaRPr lang="en-US"/>
            </a:p>
          </p:txBody>
        </p:sp>
        <p:sp>
          <p:nvSpPr>
            <p:cNvPr id="70770" name="Line 114"/>
            <p:cNvSpPr>
              <a:spLocks noChangeShapeType="1"/>
            </p:cNvSpPr>
            <p:nvPr/>
          </p:nvSpPr>
          <p:spPr bwMode="auto">
            <a:xfrm>
              <a:off x="3246" y="3529"/>
              <a:ext cx="2000" cy="1"/>
            </a:xfrm>
            <a:prstGeom prst="line">
              <a:avLst/>
            </a:prstGeom>
            <a:noFill/>
            <a:ln w="0">
              <a:solidFill>
                <a:srgbClr val="000000"/>
              </a:solidFill>
              <a:round/>
              <a:headEnd/>
              <a:tailEnd/>
            </a:ln>
          </p:spPr>
          <p:txBody>
            <a:bodyPr/>
            <a:lstStyle/>
            <a:p>
              <a:endParaRPr lang="en-US"/>
            </a:p>
          </p:txBody>
        </p:sp>
        <p:sp>
          <p:nvSpPr>
            <p:cNvPr id="70771" name="Line 115"/>
            <p:cNvSpPr>
              <a:spLocks noChangeShapeType="1"/>
            </p:cNvSpPr>
            <p:nvPr/>
          </p:nvSpPr>
          <p:spPr bwMode="auto">
            <a:xfrm>
              <a:off x="3246" y="3247"/>
              <a:ext cx="2000" cy="1"/>
            </a:xfrm>
            <a:prstGeom prst="line">
              <a:avLst/>
            </a:prstGeom>
            <a:noFill/>
            <a:ln w="0">
              <a:solidFill>
                <a:srgbClr val="000000"/>
              </a:solidFill>
              <a:round/>
              <a:headEnd/>
              <a:tailEnd/>
            </a:ln>
          </p:spPr>
          <p:txBody>
            <a:bodyPr/>
            <a:lstStyle/>
            <a:p>
              <a:endParaRPr lang="en-US"/>
            </a:p>
          </p:txBody>
        </p:sp>
        <p:sp>
          <p:nvSpPr>
            <p:cNvPr id="70772" name="Line 116"/>
            <p:cNvSpPr>
              <a:spLocks noChangeShapeType="1"/>
            </p:cNvSpPr>
            <p:nvPr/>
          </p:nvSpPr>
          <p:spPr bwMode="auto">
            <a:xfrm>
              <a:off x="3246" y="2972"/>
              <a:ext cx="2000" cy="1"/>
            </a:xfrm>
            <a:prstGeom prst="line">
              <a:avLst/>
            </a:prstGeom>
            <a:noFill/>
            <a:ln w="0">
              <a:solidFill>
                <a:srgbClr val="000000"/>
              </a:solidFill>
              <a:round/>
              <a:headEnd/>
              <a:tailEnd/>
            </a:ln>
          </p:spPr>
          <p:txBody>
            <a:bodyPr/>
            <a:lstStyle/>
            <a:p>
              <a:endParaRPr lang="en-US"/>
            </a:p>
          </p:txBody>
        </p:sp>
        <p:sp>
          <p:nvSpPr>
            <p:cNvPr id="70773" name="Line 117"/>
            <p:cNvSpPr>
              <a:spLocks noChangeShapeType="1"/>
            </p:cNvSpPr>
            <p:nvPr/>
          </p:nvSpPr>
          <p:spPr bwMode="auto">
            <a:xfrm>
              <a:off x="3246" y="2690"/>
              <a:ext cx="2000" cy="1"/>
            </a:xfrm>
            <a:prstGeom prst="line">
              <a:avLst/>
            </a:prstGeom>
            <a:noFill/>
            <a:ln w="0">
              <a:solidFill>
                <a:srgbClr val="000000"/>
              </a:solidFill>
              <a:round/>
              <a:headEnd/>
              <a:tailEnd/>
            </a:ln>
          </p:spPr>
          <p:txBody>
            <a:bodyPr/>
            <a:lstStyle/>
            <a:p>
              <a:endParaRPr lang="en-US"/>
            </a:p>
          </p:txBody>
        </p:sp>
        <p:sp>
          <p:nvSpPr>
            <p:cNvPr id="70774" name="Rectangle 118"/>
            <p:cNvSpPr>
              <a:spLocks noChangeArrowheads="1"/>
            </p:cNvSpPr>
            <p:nvPr/>
          </p:nvSpPr>
          <p:spPr bwMode="auto">
            <a:xfrm>
              <a:off x="3246" y="2690"/>
              <a:ext cx="2000" cy="1114"/>
            </a:xfrm>
            <a:prstGeom prst="rect">
              <a:avLst/>
            </a:prstGeom>
            <a:noFill/>
            <a:ln w="0">
              <a:solidFill>
                <a:srgbClr val="000000"/>
              </a:solidFill>
              <a:miter lim="800000"/>
              <a:headEnd/>
              <a:tailEnd/>
            </a:ln>
          </p:spPr>
          <p:txBody>
            <a:bodyPr/>
            <a:lstStyle/>
            <a:p>
              <a:endParaRPr lang="en-US"/>
            </a:p>
          </p:txBody>
        </p:sp>
        <p:sp>
          <p:nvSpPr>
            <p:cNvPr id="70775" name="Line 119"/>
            <p:cNvSpPr>
              <a:spLocks noChangeShapeType="1"/>
            </p:cNvSpPr>
            <p:nvPr/>
          </p:nvSpPr>
          <p:spPr bwMode="auto">
            <a:xfrm>
              <a:off x="3246" y="2690"/>
              <a:ext cx="1" cy="1114"/>
            </a:xfrm>
            <a:prstGeom prst="line">
              <a:avLst/>
            </a:prstGeom>
            <a:noFill/>
            <a:ln w="0">
              <a:solidFill>
                <a:srgbClr val="000000"/>
              </a:solidFill>
              <a:round/>
              <a:headEnd/>
              <a:tailEnd/>
            </a:ln>
          </p:spPr>
          <p:txBody>
            <a:bodyPr/>
            <a:lstStyle/>
            <a:p>
              <a:endParaRPr lang="en-US"/>
            </a:p>
          </p:txBody>
        </p:sp>
        <p:sp>
          <p:nvSpPr>
            <p:cNvPr id="70776" name="Line 120"/>
            <p:cNvSpPr>
              <a:spLocks noChangeShapeType="1"/>
            </p:cNvSpPr>
            <p:nvPr/>
          </p:nvSpPr>
          <p:spPr bwMode="auto">
            <a:xfrm>
              <a:off x="3222" y="3804"/>
              <a:ext cx="24" cy="1"/>
            </a:xfrm>
            <a:prstGeom prst="line">
              <a:avLst/>
            </a:prstGeom>
            <a:noFill/>
            <a:ln w="0">
              <a:solidFill>
                <a:srgbClr val="000000"/>
              </a:solidFill>
              <a:round/>
              <a:headEnd/>
              <a:tailEnd/>
            </a:ln>
          </p:spPr>
          <p:txBody>
            <a:bodyPr/>
            <a:lstStyle/>
            <a:p>
              <a:endParaRPr lang="en-US"/>
            </a:p>
          </p:txBody>
        </p:sp>
        <p:sp>
          <p:nvSpPr>
            <p:cNvPr id="70777" name="Line 121"/>
            <p:cNvSpPr>
              <a:spLocks noChangeShapeType="1"/>
            </p:cNvSpPr>
            <p:nvPr/>
          </p:nvSpPr>
          <p:spPr bwMode="auto">
            <a:xfrm>
              <a:off x="3222" y="3529"/>
              <a:ext cx="24" cy="1"/>
            </a:xfrm>
            <a:prstGeom prst="line">
              <a:avLst/>
            </a:prstGeom>
            <a:noFill/>
            <a:ln w="0">
              <a:solidFill>
                <a:srgbClr val="000000"/>
              </a:solidFill>
              <a:round/>
              <a:headEnd/>
              <a:tailEnd/>
            </a:ln>
          </p:spPr>
          <p:txBody>
            <a:bodyPr/>
            <a:lstStyle/>
            <a:p>
              <a:endParaRPr lang="en-US"/>
            </a:p>
          </p:txBody>
        </p:sp>
        <p:sp>
          <p:nvSpPr>
            <p:cNvPr id="70778" name="Line 122"/>
            <p:cNvSpPr>
              <a:spLocks noChangeShapeType="1"/>
            </p:cNvSpPr>
            <p:nvPr/>
          </p:nvSpPr>
          <p:spPr bwMode="auto">
            <a:xfrm>
              <a:off x="3222" y="3247"/>
              <a:ext cx="24" cy="1"/>
            </a:xfrm>
            <a:prstGeom prst="line">
              <a:avLst/>
            </a:prstGeom>
            <a:noFill/>
            <a:ln w="0">
              <a:solidFill>
                <a:srgbClr val="000000"/>
              </a:solidFill>
              <a:round/>
              <a:headEnd/>
              <a:tailEnd/>
            </a:ln>
          </p:spPr>
          <p:txBody>
            <a:bodyPr/>
            <a:lstStyle/>
            <a:p>
              <a:endParaRPr lang="en-US"/>
            </a:p>
          </p:txBody>
        </p:sp>
        <p:sp>
          <p:nvSpPr>
            <p:cNvPr id="70779" name="Line 123"/>
            <p:cNvSpPr>
              <a:spLocks noChangeShapeType="1"/>
            </p:cNvSpPr>
            <p:nvPr/>
          </p:nvSpPr>
          <p:spPr bwMode="auto">
            <a:xfrm>
              <a:off x="3222" y="2972"/>
              <a:ext cx="24" cy="1"/>
            </a:xfrm>
            <a:prstGeom prst="line">
              <a:avLst/>
            </a:prstGeom>
            <a:noFill/>
            <a:ln w="0">
              <a:solidFill>
                <a:srgbClr val="000000"/>
              </a:solidFill>
              <a:round/>
              <a:headEnd/>
              <a:tailEnd/>
            </a:ln>
          </p:spPr>
          <p:txBody>
            <a:bodyPr/>
            <a:lstStyle/>
            <a:p>
              <a:endParaRPr lang="en-US"/>
            </a:p>
          </p:txBody>
        </p:sp>
        <p:sp>
          <p:nvSpPr>
            <p:cNvPr id="70780" name="Line 124"/>
            <p:cNvSpPr>
              <a:spLocks noChangeShapeType="1"/>
            </p:cNvSpPr>
            <p:nvPr/>
          </p:nvSpPr>
          <p:spPr bwMode="auto">
            <a:xfrm>
              <a:off x="3222" y="2690"/>
              <a:ext cx="24" cy="1"/>
            </a:xfrm>
            <a:prstGeom prst="line">
              <a:avLst/>
            </a:prstGeom>
            <a:noFill/>
            <a:ln w="0">
              <a:solidFill>
                <a:srgbClr val="000000"/>
              </a:solidFill>
              <a:round/>
              <a:headEnd/>
              <a:tailEnd/>
            </a:ln>
          </p:spPr>
          <p:txBody>
            <a:bodyPr/>
            <a:lstStyle/>
            <a:p>
              <a:endParaRPr lang="en-US"/>
            </a:p>
          </p:txBody>
        </p:sp>
        <p:sp>
          <p:nvSpPr>
            <p:cNvPr id="70781" name="Line 125"/>
            <p:cNvSpPr>
              <a:spLocks noChangeShapeType="1"/>
            </p:cNvSpPr>
            <p:nvPr/>
          </p:nvSpPr>
          <p:spPr bwMode="auto">
            <a:xfrm>
              <a:off x="3246" y="3804"/>
              <a:ext cx="2000" cy="1"/>
            </a:xfrm>
            <a:prstGeom prst="line">
              <a:avLst/>
            </a:prstGeom>
            <a:noFill/>
            <a:ln w="0">
              <a:solidFill>
                <a:srgbClr val="000000"/>
              </a:solidFill>
              <a:round/>
              <a:headEnd/>
              <a:tailEnd/>
            </a:ln>
          </p:spPr>
          <p:txBody>
            <a:bodyPr/>
            <a:lstStyle/>
            <a:p>
              <a:endParaRPr lang="en-US"/>
            </a:p>
          </p:txBody>
        </p:sp>
        <p:sp>
          <p:nvSpPr>
            <p:cNvPr id="70782" name="Line 126"/>
            <p:cNvSpPr>
              <a:spLocks noChangeShapeType="1"/>
            </p:cNvSpPr>
            <p:nvPr/>
          </p:nvSpPr>
          <p:spPr bwMode="auto">
            <a:xfrm flipV="1">
              <a:off x="3246" y="3781"/>
              <a:ext cx="1" cy="47"/>
            </a:xfrm>
            <a:prstGeom prst="line">
              <a:avLst/>
            </a:prstGeom>
            <a:noFill/>
            <a:ln w="0">
              <a:solidFill>
                <a:srgbClr val="000000"/>
              </a:solidFill>
              <a:round/>
              <a:headEnd/>
              <a:tailEnd/>
            </a:ln>
          </p:spPr>
          <p:txBody>
            <a:bodyPr/>
            <a:lstStyle/>
            <a:p>
              <a:endParaRPr lang="en-US"/>
            </a:p>
          </p:txBody>
        </p:sp>
        <p:sp>
          <p:nvSpPr>
            <p:cNvPr id="70783" name="Line 127"/>
            <p:cNvSpPr>
              <a:spLocks noChangeShapeType="1"/>
            </p:cNvSpPr>
            <p:nvPr/>
          </p:nvSpPr>
          <p:spPr bwMode="auto">
            <a:xfrm flipV="1">
              <a:off x="3911" y="3781"/>
              <a:ext cx="1" cy="47"/>
            </a:xfrm>
            <a:prstGeom prst="line">
              <a:avLst/>
            </a:prstGeom>
            <a:noFill/>
            <a:ln w="0">
              <a:solidFill>
                <a:srgbClr val="000000"/>
              </a:solidFill>
              <a:round/>
              <a:headEnd/>
              <a:tailEnd/>
            </a:ln>
          </p:spPr>
          <p:txBody>
            <a:bodyPr/>
            <a:lstStyle/>
            <a:p>
              <a:endParaRPr lang="en-US"/>
            </a:p>
          </p:txBody>
        </p:sp>
        <p:sp>
          <p:nvSpPr>
            <p:cNvPr id="70784" name="Line 128"/>
            <p:cNvSpPr>
              <a:spLocks noChangeShapeType="1"/>
            </p:cNvSpPr>
            <p:nvPr/>
          </p:nvSpPr>
          <p:spPr bwMode="auto">
            <a:xfrm flipV="1">
              <a:off x="4581" y="3781"/>
              <a:ext cx="1" cy="47"/>
            </a:xfrm>
            <a:prstGeom prst="line">
              <a:avLst/>
            </a:prstGeom>
            <a:noFill/>
            <a:ln w="0">
              <a:solidFill>
                <a:srgbClr val="000000"/>
              </a:solidFill>
              <a:round/>
              <a:headEnd/>
              <a:tailEnd/>
            </a:ln>
          </p:spPr>
          <p:txBody>
            <a:bodyPr/>
            <a:lstStyle/>
            <a:p>
              <a:endParaRPr lang="en-US"/>
            </a:p>
          </p:txBody>
        </p:sp>
        <p:sp>
          <p:nvSpPr>
            <p:cNvPr id="70785" name="Line 129"/>
            <p:cNvSpPr>
              <a:spLocks noChangeShapeType="1"/>
            </p:cNvSpPr>
            <p:nvPr/>
          </p:nvSpPr>
          <p:spPr bwMode="auto">
            <a:xfrm flipV="1">
              <a:off x="5246" y="3781"/>
              <a:ext cx="1" cy="47"/>
            </a:xfrm>
            <a:prstGeom prst="line">
              <a:avLst/>
            </a:prstGeom>
            <a:noFill/>
            <a:ln w="0">
              <a:solidFill>
                <a:srgbClr val="000000"/>
              </a:solidFill>
              <a:round/>
              <a:headEnd/>
              <a:tailEnd/>
            </a:ln>
          </p:spPr>
          <p:txBody>
            <a:bodyPr/>
            <a:lstStyle/>
            <a:p>
              <a:endParaRPr lang="en-US"/>
            </a:p>
          </p:txBody>
        </p:sp>
        <p:sp>
          <p:nvSpPr>
            <p:cNvPr id="70786" name="Line 130"/>
            <p:cNvSpPr>
              <a:spLocks noChangeShapeType="1"/>
            </p:cNvSpPr>
            <p:nvPr/>
          </p:nvSpPr>
          <p:spPr bwMode="auto">
            <a:xfrm flipV="1">
              <a:off x="3582" y="2834"/>
              <a:ext cx="664" cy="791"/>
            </a:xfrm>
            <a:prstGeom prst="line">
              <a:avLst/>
            </a:prstGeom>
            <a:noFill/>
            <a:ln w="28575">
              <a:solidFill>
                <a:srgbClr val="000000"/>
              </a:solidFill>
              <a:round/>
              <a:headEnd/>
              <a:tailEnd/>
            </a:ln>
          </p:spPr>
          <p:txBody>
            <a:bodyPr/>
            <a:lstStyle/>
            <a:p>
              <a:endParaRPr lang="en-US"/>
            </a:p>
          </p:txBody>
        </p:sp>
        <p:sp>
          <p:nvSpPr>
            <p:cNvPr id="70787" name="Line 131"/>
            <p:cNvSpPr>
              <a:spLocks noChangeShapeType="1"/>
            </p:cNvSpPr>
            <p:nvPr/>
          </p:nvSpPr>
          <p:spPr bwMode="auto">
            <a:xfrm>
              <a:off x="4246" y="2834"/>
              <a:ext cx="665" cy="210"/>
            </a:xfrm>
            <a:prstGeom prst="line">
              <a:avLst/>
            </a:prstGeom>
            <a:noFill/>
            <a:ln w="28575">
              <a:solidFill>
                <a:srgbClr val="000000"/>
              </a:solidFill>
              <a:round/>
              <a:headEnd/>
              <a:tailEnd/>
            </a:ln>
          </p:spPr>
          <p:txBody>
            <a:bodyPr/>
            <a:lstStyle/>
            <a:p>
              <a:endParaRPr lang="en-US"/>
            </a:p>
          </p:txBody>
        </p:sp>
        <p:sp>
          <p:nvSpPr>
            <p:cNvPr id="70788" name="Freeform 132"/>
            <p:cNvSpPr>
              <a:spLocks/>
            </p:cNvSpPr>
            <p:nvPr/>
          </p:nvSpPr>
          <p:spPr bwMode="auto">
            <a:xfrm>
              <a:off x="3528" y="3571"/>
              <a:ext cx="107" cy="108"/>
            </a:xfrm>
            <a:custGeom>
              <a:avLst/>
              <a:gdLst/>
              <a:ahLst/>
              <a:cxnLst>
                <a:cxn ang="0">
                  <a:pos x="54" y="0"/>
                </a:cxn>
                <a:cxn ang="0">
                  <a:pos x="107" y="54"/>
                </a:cxn>
                <a:cxn ang="0">
                  <a:pos x="54" y="108"/>
                </a:cxn>
                <a:cxn ang="0">
                  <a:pos x="0" y="54"/>
                </a:cxn>
                <a:cxn ang="0">
                  <a:pos x="54" y="0"/>
                </a:cxn>
              </a:cxnLst>
              <a:rect l="0" t="0" r="r" b="b"/>
              <a:pathLst>
                <a:path w="107" h="108">
                  <a:moveTo>
                    <a:pt x="54" y="0"/>
                  </a:moveTo>
                  <a:lnTo>
                    <a:pt x="107"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89" name="Freeform 133"/>
            <p:cNvSpPr>
              <a:spLocks/>
            </p:cNvSpPr>
            <p:nvPr/>
          </p:nvSpPr>
          <p:spPr bwMode="auto">
            <a:xfrm>
              <a:off x="4192" y="2780"/>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90" name="Freeform 134"/>
            <p:cNvSpPr>
              <a:spLocks/>
            </p:cNvSpPr>
            <p:nvPr/>
          </p:nvSpPr>
          <p:spPr bwMode="auto">
            <a:xfrm>
              <a:off x="4857" y="2990"/>
              <a:ext cx="108" cy="108"/>
            </a:xfrm>
            <a:custGeom>
              <a:avLst/>
              <a:gdLst/>
              <a:ahLst/>
              <a:cxnLst>
                <a:cxn ang="0">
                  <a:pos x="54" y="0"/>
                </a:cxn>
                <a:cxn ang="0">
                  <a:pos x="108" y="54"/>
                </a:cxn>
                <a:cxn ang="0">
                  <a:pos x="54" y="108"/>
                </a:cxn>
                <a:cxn ang="0">
                  <a:pos x="0" y="54"/>
                </a:cxn>
                <a:cxn ang="0">
                  <a:pos x="54" y="0"/>
                </a:cxn>
              </a:cxnLst>
              <a:rect l="0" t="0" r="r" b="b"/>
              <a:pathLst>
                <a:path w="108" h="108">
                  <a:moveTo>
                    <a:pt x="54" y="0"/>
                  </a:moveTo>
                  <a:lnTo>
                    <a:pt x="108" y="54"/>
                  </a:lnTo>
                  <a:lnTo>
                    <a:pt x="54" y="108"/>
                  </a:lnTo>
                  <a:lnTo>
                    <a:pt x="0" y="54"/>
                  </a:lnTo>
                  <a:lnTo>
                    <a:pt x="54" y="0"/>
                  </a:lnTo>
                  <a:close/>
                </a:path>
              </a:pathLst>
            </a:custGeom>
            <a:solidFill>
              <a:srgbClr val="808080"/>
            </a:solidFill>
            <a:ln w="9525">
              <a:solidFill>
                <a:srgbClr val="333333"/>
              </a:solidFill>
              <a:prstDash val="solid"/>
              <a:round/>
              <a:headEnd/>
              <a:tailEnd/>
            </a:ln>
          </p:spPr>
          <p:txBody>
            <a:bodyPr/>
            <a:lstStyle/>
            <a:p>
              <a:endParaRPr lang="en-US"/>
            </a:p>
          </p:txBody>
        </p:sp>
        <p:sp>
          <p:nvSpPr>
            <p:cNvPr id="70791" name="Rectangle 135"/>
            <p:cNvSpPr>
              <a:spLocks noChangeArrowheads="1"/>
            </p:cNvSpPr>
            <p:nvPr/>
          </p:nvSpPr>
          <p:spPr bwMode="auto">
            <a:xfrm>
              <a:off x="3875" y="2379"/>
              <a:ext cx="539" cy="134"/>
            </a:xfrm>
            <a:prstGeom prst="rect">
              <a:avLst/>
            </a:prstGeom>
            <a:noFill/>
            <a:ln w="9525">
              <a:noFill/>
              <a:miter lim="800000"/>
              <a:headEnd/>
              <a:tailEnd/>
            </a:ln>
          </p:spPr>
          <p:txBody>
            <a:bodyPr wrap="none" lIns="0" tIns="0" rIns="0" bIns="0">
              <a:spAutoFit/>
            </a:bodyPr>
            <a:lstStyle/>
            <a:p>
              <a:r>
                <a:rPr lang="de-CH" sz="1400" b="1">
                  <a:solidFill>
                    <a:srgbClr val="000000"/>
                  </a:solidFill>
                  <a:latin typeface="Arial" charset="0"/>
                </a:rPr>
                <a:t>leave-stay</a:t>
              </a:r>
              <a:endParaRPr lang="de-CH"/>
            </a:p>
          </p:txBody>
        </p:sp>
        <p:sp>
          <p:nvSpPr>
            <p:cNvPr id="70792" name="Rectangle 136"/>
            <p:cNvSpPr>
              <a:spLocks noChangeArrowheads="1"/>
            </p:cNvSpPr>
            <p:nvPr/>
          </p:nvSpPr>
          <p:spPr bwMode="auto">
            <a:xfrm>
              <a:off x="4043" y="2517"/>
              <a:ext cx="263" cy="114"/>
            </a:xfrm>
            <a:prstGeom prst="rect">
              <a:avLst/>
            </a:prstGeom>
            <a:noFill/>
            <a:ln w="9525">
              <a:noFill/>
              <a:miter lim="800000"/>
              <a:headEnd/>
              <a:tailEnd/>
            </a:ln>
          </p:spPr>
          <p:txBody>
            <a:bodyPr wrap="none" lIns="0" tIns="0" rIns="0" bIns="0">
              <a:spAutoFit/>
            </a:bodyPr>
            <a:lstStyle/>
            <a:p>
              <a:r>
                <a:rPr lang="de-CH" sz="1000" b="1">
                  <a:solidFill>
                    <a:srgbClr val="000000"/>
                  </a:solidFill>
                  <a:latin typeface="Arial" charset="0"/>
                </a:rPr>
                <a:t>(n=73)</a:t>
              </a:r>
              <a:endParaRPr lang="de-CH"/>
            </a:p>
          </p:txBody>
        </p:sp>
        <p:sp>
          <p:nvSpPr>
            <p:cNvPr id="70793" name="Rectangle 137"/>
            <p:cNvSpPr>
              <a:spLocks noChangeArrowheads="1"/>
            </p:cNvSpPr>
            <p:nvPr/>
          </p:nvSpPr>
          <p:spPr bwMode="auto">
            <a:xfrm>
              <a:off x="3079" y="3757"/>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2.5</a:t>
              </a:r>
              <a:endParaRPr lang="de-CH"/>
            </a:p>
          </p:txBody>
        </p:sp>
        <p:sp>
          <p:nvSpPr>
            <p:cNvPr id="70794" name="Rectangle 138"/>
            <p:cNvSpPr>
              <a:spLocks noChangeArrowheads="1"/>
            </p:cNvSpPr>
            <p:nvPr/>
          </p:nvSpPr>
          <p:spPr bwMode="auto">
            <a:xfrm>
              <a:off x="3144" y="3481"/>
              <a:ext cx="78"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a:t>
              </a:r>
              <a:endParaRPr lang="de-CH"/>
            </a:p>
          </p:txBody>
        </p:sp>
        <p:sp>
          <p:nvSpPr>
            <p:cNvPr id="70795" name="Rectangle 139"/>
            <p:cNvSpPr>
              <a:spLocks noChangeArrowheads="1"/>
            </p:cNvSpPr>
            <p:nvPr/>
          </p:nvSpPr>
          <p:spPr bwMode="auto">
            <a:xfrm>
              <a:off x="3079" y="3199"/>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3.5</a:t>
              </a:r>
              <a:endParaRPr lang="de-CH"/>
            </a:p>
          </p:txBody>
        </p:sp>
        <p:sp>
          <p:nvSpPr>
            <p:cNvPr id="70796" name="Rectangle 140"/>
            <p:cNvSpPr>
              <a:spLocks noChangeArrowheads="1"/>
            </p:cNvSpPr>
            <p:nvPr/>
          </p:nvSpPr>
          <p:spPr bwMode="auto">
            <a:xfrm>
              <a:off x="3144" y="2924"/>
              <a:ext cx="78"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a:t>
              </a:r>
              <a:endParaRPr lang="de-CH"/>
            </a:p>
          </p:txBody>
        </p:sp>
        <p:sp>
          <p:nvSpPr>
            <p:cNvPr id="70797" name="Rectangle 141"/>
            <p:cNvSpPr>
              <a:spLocks noChangeArrowheads="1"/>
            </p:cNvSpPr>
            <p:nvPr/>
          </p:nvSpPr>
          <p:spPr bwMode="auto">
            <a:xfrm>
              <a:off x="3079" y="2642"/>
              <a:ext cx="144"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4.5</a:t>
              </a:r>
              <a:endParaRPr lang="de-CH"/>
            </a:p>
          </p:txBody>
        </p:sp>
        <p:sp>
          <p:nvSpPr>
            <p:cNvPr id="70798" name="Rectangle 142"/>
            <p:cNvSpPr>
              <a:spLocks noChangeArrowheads="1"/>
            </p:cNvSpPr>
            <p:nvPr/>
          </p:nvSpPr>
          <p:spPr bwMode="auto">
            <a:xfrm>
              <a:off x="3552"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t1</a:t>
              </a:r>
              <a:endParaRPr lang="de-CH"/>
            </a:p>
          </p:txBody>
        </p:sp>
        <p:sp>
          <p:nvSpPr>
            <p:cNvPr id="70799" name="Rectangle 143"/>
            <p:cNvSpPr>
              <a:spLocks noChangeArrowheads="1"/>
            </p:cNvSpPr>
            <p:nvPr/>
          </p:nvSpPr>
          <p:spPr bwMode="auto">
            <a:xfrm>
              <a:off x="4216"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t2</a:t>
              </a:r>
              <a:endParaRPr lang="de-CH"/>
            </a:p>
          </p:txBody>
        </p:sp>
        <p:sp>
          <p:nvSpPr>
            <p:cNvPr id="70800" name="Rectangle 144"/>
            <p:cNvSpPr>
              <a:spLocks noChangeArrowheads="1"/>
            </p:cNvSpPr>
            <p:nvPr/>
          </p:nvSpPr>
          <p:spPr bwMode="auto">
            <a:xfrm>
              <a:off x="4881" y="3870"/>
              <a:ext cx="102" cy="114"/>
            </a:xfrm>
            <a:prstGeom prst="rect">
              <a:avLst/>
            </a:prstGeom>
            <a:noFill/>
            <a:ln w="9525">
              <a:noFill/>
              <a:miter lim="800000"/>
              <a:headEnd/>
              <a:tailEnd/>
            </a:ln>
          </p:spPr>
          <p:txBody>
            <a:bodyPr wrap="none" lIns="0" tIns="0" rIns="0" bIns="0">
              <a:spAutoFit/>
            </a:bodyPr>
            <a:lstStyle/>
            <a:p>
              <a:r>
                <a:rPr lang="de-CH" sz="1000">
                  <a:solidFill>
                    <a:srgbClr val="000000"/>
                  </a:solidFill>
                  <a:latin typeface="Arial" charset="0"/>
                </a:rPr>
                <a:t>t3</a:t>
              </a:r>
              <a:endParaRPr lang="de-CH"/>
            </a:p>
          </p:txBody>
        </p:sp>
        <p:sp>
          <p:nvSpPr>
            <p:cNvPr id="70801" name="Rectangle 145"/>
            <p:cNvSpPr>
              <a:spLocks noChangeArrowheads="1"/>
            </p:cNvSpPr>
            <p:nvPr/>
          </p:nvSpPr>
          <p:spPr bwMode="auto">
            <a:xfrm>
              <a:off x="3007" y="2313"/>
              <a:ext cx="2299" cy="1743"/>
            </a:xfrm>
            <a:prstGeom prst="rect">
              <a:avLst/>
            </a:prstGeom>
            <a:noFill/>
            <a:ln w="9525">
              <a:solidFill>
                <a:srgbClr val="000000"/>
              </a:solidFill>
              <a:miter lim="800000"/>
              <a:headEnd/>
              <a:tailEnd/>
            </a:ln>
          </p:spPr>
          <p:txBody>
            <a:bodyPr/>
            <a:lstStyle/>
            <a:p>
              <a:endParaRPr lang="en-US"/>
            </a:p>
          </p:txBody>
        </p:sp>
      </p:grpSp>
      <p:sp>
        <p:nvSpPr>
          <p:cNvPr id="70803" name="Rectangle 147"/>
          <p:cNvSpPr>
            <a:spLocks noChangeArrowheads="1"/>
          </p:cNvSpPr>
          <p:nvPr/>
        </p:nvSpPr>
        <p:spPr bwMode="auto">
          <a:xfrm>
            <a:off x="8483600" y="6353175"/>
            <a:ext cx="95250" cy="204788"/>
          </a:xfrm>
          <a:prstGeom prst="rect">
            <a:avLst/>
          </a:prstGeom>
          <a:noFill/>
          <a:ln w="9525">
            <a:noFill/>
            <a:miter lim="800000"/>
            <a:headEnd/>
            <a:tailEnd/>
          </a:ln>
        </p:spPr>
        <p:txBody>
          <a:bodyPr wrap="none" lIns="0" tIns="0" rIns="0" bIns="0">
            <a:spAutoFit/>
          </a:bodyPr>
          <a:lstStyle/>
          <a:p>
            <a:r>
              <a:rPr lang="de-CH" sz="1200">
                <a:solidFill>
                  <a:srgbClr val="000000"/>
                </a:solidFill>
              </a:rPr>
              <a:t> </a:t>
            </a:r>
            <a:endParaRPr lang="de-CH"/>
          </a:p>
        </p:txBody>
      </p:sp>
      <p:sp>
        <p:nvSpPr>
          <p:cNvPr id="70804" name="Rectangle 148"/>
          <p:cNvSpPr>
            <a:spLocks noChangeArrowheads="1"/>
          </p:cNvSpPr>
          <p:nvPr/>
        </p:nvSpPr>
        <p:spPr bwMode="auto">
          <a:xfrm>
            <a:off x="889000" y="6491288"/>
            <a:ext cx="95250" cy="204787"/>
          </a:xfrm>
          <a:prstGeom prst="rect">
            <a:avLst/>
          </a:prstGeom>
          <a:noFill/>
          <a:ln w="9525">
            <a:noFill/>
            <a:miter lim="800000"/>
            <a:headEnd/>
            <a:tailEnd/>
          </a:ln>
        </p:spPr>
        <p:txBody>
          <a:bodyPr wrap="none" lIns="0" tIns="0" rIns="0" bIns="0">
            <a:spAutoFit/>
          </a:bodyPr>
          <a:lstStyle/>
          <a:p>
            <a:r>
              <a:rPr lang="de-CH" sz="1200">
                <a:solidFill>
                  <a:srgbClr val="000000"/>
                </a:solidFill>
              </a:rPr>
              <a:t> </a:t>
            </a:r>
            <a:endParaRPr lang="de-CH"/>
          </a:p>
        </p:txBody>
      </p:sp>
      <p:sp>
        <p:nvSpPr>
          <p:cNvPr id="70805" name="Rectangle 149"/>
          <p:cNvSpPr>
            <a:spLocks noChangeArrowheads="1"/>
          </p:cNvSpPr>
          <p:nvPr/>
        </p:nvSpPr>
        <p:spPr bwMode="auto">
          <a:xfrm>
            <a:off x="1219200" y="6492875"/>
            <a:ext cx="4876800" cy="365125"/>
          </a:xfrm>
          <a:prstGeom prst="rect">
            <a:avLst/>
          </a:prstGeom>
          <a:noFill/>
          <a:ln w="9525">
            <a:noFill/>
            <a:miter lim="800000"/>
            <a:headEnd/>
            <a:tailEnd/>
          </a:ln>
          <a:effectLst/>
        </p:spPr>
        <p:txBody>
          <a:bodyPr>
            <a:spAutoFit/>
          </a:bodyPr>
          <a:lstStyle/>
          <a:p>
            <a:r>
              <a:rPr lang="de-CH" sz="900">
                <a:latin typeface="Arial Narrow" pitchFamily="34" charset="0"/>
              </a:rPr>
              <a:t>Semmer, N. &amp; Schallberger, U. (1996).</a:t>
            </a:r>
            <a:r>
              <a:rPr lang="de-CH" sz="900" i="1">
                <a:latin typeface="Arial Narrow" pitchFamily="34" charset="0"/>
              </a:rPr>
              <a:t> </a:t>
            </a:r>
            <a:r>
              <a:rPr lang="en-GB" sz="900">
                <a:latin typeface="Arial Narrow" pitchFamily="34" charset="0"/>
              </a:rPr>
              <a:t>Selection, Socialization, and mutual adaptation: Resolving discrepancies between people and their work</a:t>
            </a:r>
            <a:r>
              <a:rPr lang="en-GB" sz="900" i="1">
                <a:latin typeface="Arial Narrow" pitchFamily="34" charset="0"/>
              </a:rPr>
              <a:t>. "Applied Psychology": An International Review,45,</a:t>
            </a:r>
            <a:r>
              <a:rPr lang="en-GB" sz="900">
                <a:latin typeface="Arial Narrow" pitchFamily="34" charset="0"/>
              </a:rPr>
              <a:t> 263-288.</a:t>
            </a:r>
            <a:r>
              <a:rPr lang="de-CH" sz="900">
                <a:latin typeface="Arial Narrow"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06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07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07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08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r>
              <a:rPr lang="de-CH"/>
              <a:t>University of Bern</a:t>
            </a:r>
          </a:p>
        </p:txBody>
      </p:sp>
      <p:sp>
        <p:nvSpPr>
          <p:cNvPr id="72706" name="Rectangle 2"/>
          <p:cNvSpPr>
            <a:spLocks noGrp="1" noChangeArrowheads="1"/>
          </p:cNvSpPr>
          <p:nvPr>
            <p:ph type="title"/>
          </p:nvPr>
        </p:nvSpPr>
        <p:spPr>
          <a:xfrm>
            <a:off x="685800" y="152400"/>
            <a:ext cx="7772400" cy="1143000"/>
          </a:xfrm>
          <a:ln/>
        </p:spPr>
        <p:txBody>
          <a:bodyPr/>
          <a:lstStyle/>
          <a:p>
            <a:r>
              <a:rPr lang="de-CH" sz="2800"/>
              <a:t>Turnover and the Development of Job Satisfaction among Computer Specialists</a:t>
            </a:r>
          </a:p>
        </p:txBody>
      </p:sp>
      <p:graphicFrame>
        <p:nvGraphicFramePr>
          <p:cNvPr id="72707" name="Object 3"/>
          <p:cNvGraphicFramePr>
            <a:graphicFrameLocks noChangeAspect="1"/>
          </p:cNvGraphicFramePr>
          <p:nvPr/>
        </p:nvGraphicFramePr>
        <p:xfrm>
          <a:off x="990600" y="1371600"/>
          <a:ext cx="7191375" cy="4848225"/>
        </p:xfrm>
        <a:graphic>
          <a:graphicData uri="http://schemas.openxmlformats.org/presentationml/2006/ole">
            <p:oleObj spid="_x0000_s72707" name="Diagramm" r:id="rId3" imgW="7248731" imgH="4410381" progId="Excel.Chart.8">
              <p:embed/>
            </p:oleObj>
          </a:graphicData>
        </a:graphic>
      </p:graphicFrame>
      <p:sp>
        <p:nvSpPr>
          <p:cNvPr id="72710" name="Text Box 6"/>
          <p:cNvSpPr txBox="1">
            <a:spLocks noChangeArrowheads="1"/>
          </p:cNvSpPr>
          <p:nvPr/>
        </p:nvSpPr>
        <p:spPr bwMode="auto">
          <a:xfrm>
            <a:off x="3352800" y="5715000"/>
            <a:ext cx="3276600" cy="457200"/>
          </a:xfrm>
          <a:prstGeom prst="rect">
            <a:avLst/>
          </a:prstGeom>
          <a:solidFill>
            <a:schemeClr val="bg1"/>
          </a:solidFill>
          <a:ln w="9525">
            <a:noFill/>
            <a:miter lim="800000"/>
            <a:headEnd/>
            <a:tailEnd/>
          </a:ln>
          <a:effectLst/>
        </p:spPr>
        <p:txBody>
          <a:bodyPr>
            <a:spAutoFit/>
          </a:bodyPr>
          <a:lstStyle/>
          <a:p>
            <a:pPr>
              <a:spcBef>
                <a:spcPct val="50000"/>
              </a:spcBef>
            </a:pPr>
            <a:endParaRPr lang="de-DE"/>
          </a:p>
        </p:txBody>
      </p:sp>
      <p:sp>
        <p:nvSpPr>
          <p:cNvPr id="72712" name="Text Box 8"/>
          <p:cNvSpPr txBox="1">
            <a:spLocks noChangeArrowheads="1"/>
          </p:cNvSpPr>
          <p:nvPr/>
        </p:nvSpPr>
        <p:spPr bwMode="auto">
          <a:xfrm>
            <a:off x="1600200" y="5257800"/>
            <a:ext cx="1295400" cy="457200"/>
          </a:xfrm>
          <a:prstGeom prst="rect">
            <a:avLst/>
          </a:prstGeom>
          <a:solidFill>
            <a:schemeClr val="bg1"/>
          </a:solidFill>
          <a:ln w="9525">
            <a:noFill/>
            <a:miter lim="800000"/>
            <a:headEnd/>
            <a:tailEnd/>
          </a:ln>
          <a:effectLst/>
        </p:spPr>
        <p:txBody>
          <a:bodyPr>
            <a:spAutoFit/>
          </a:bodyPr>
          <a:lstStyle/>
          <a:p>
            <a:pPr>
              <a:spcBef>
                <a:spcPct val="50000"/>
              </a:spcBef>
            </a:pPr>
            <a:endParaRPr lang="de-DE"/>
          </a:p>
        </p:txBody>
      </p:sp>
      <p:sp>
        <p:nvSpPr>
          <p:cNvPr id="72711" name="Text Box 7"/>
          <p:cNvSpPr txBox="1">
            <a:spLocks noChangeArrowheads="1"/>
          </p:cNvSpPr>
          <p:nvPr/>
        </p:nvSpPr>
        <p:spPr bwMode="auto">
          <a:xfrm>
            <a:off x="2478088" y="5257800"/>
            <a:ext cx="1408112" cy="457200"/>
          </a:xfrm>
          <a:prstGeom prst="rect">
            <a:avLst/>
          </a:prstGeom>
          <a:noFill/>
          <a:ln w="9525">
            <a:noFill/>
            <a:miter lim="800000"/>
            <a:headEnd/>
            <a:tailEnd/>
          </a:ln>
          <a:effectLst/>
        </p:spPr>
        <p:txBody>
          <a:bodyPr wrap="none">
            <a:spAutoFit/>
          </a:bodyPr>
          <a:lstStyle/>
          <a:p>
            <a:r>
              <a:rPr lang="de-CH" sz="1200">
                <a:latin typeface="Arial" charset="0"/>
              </a:rPr>
              <a:t>more than a year</a:t>
            </a:r>
            <a:br>
              <a:rPr lang="de-CH" sz="1200">
                <a:latin typeface="Arial" charset="0"/>
              </a:rPr>
            </a:br>
            <a:r>
              <a:rPr lang="de-CH" sz="1200">
                <a:latin typeface="Arial" charset="0"/>
              </a:rPr>
              <a:t>before the change</a:t>
            </a:r>
          </a:p>
        </p:txBody>
      </p:sp>
      <p:sp>
        <p:nvSpPr>
          <p:cNvPr id="72714" name="Text Box 10"/>
          <p:cNvSpPr txBox="1">
            <a:spLocks noChangeArrowheads="1"/>
          </p:cNvSpPr>
          <p:nvPr/>
        </p:nvSpPr>
        <p:spPr bwMode="auto">
          <a:xfrm>
            <a:off x="1524000" y="5257800"/>
            <a:ext cx="6400800" cy="457200"/>
          </a:xfrm>
          <a:prstGeom prst="rect">
            <a:avLst/>
          </a:prstGeom>
          <a:solidFill>
            <a:schemeClr val="bg1"/>
          </a:solidFill>
          <a:ln w="9525">
            <a:noFill/>
            <a:miter lim="800000"/>
            <a:headEnd/>
            <a:tailEnd/>
          </a:ln>
          <a:effectLst/>
        </p:spPr>
        <p:txBody>
          <a:bodyPr>
            <a:spAutoFit/>
          </a:bodyPr>
          <a:lstStyle/>
          <a:p>
            <a:pPr>
              <a:spcBef>
                <a:spcPct val="50000"/>
              </a:spcBef>
            </a:pPr>
            <a:endParaRPr lang="de-DE"/>
          </a:p>
        </p:txBody>
      </p:sp>
      <p:sp>
        <p:nvSpPr>
          <p:cNvPr id="72715" name="Text Box 11"/>
          <p:cNvSpPr txBox="1">
            <a:spLocks noChangeArrowheads="1"/>
          </p:cNvSpPr>
          <p:nvPr/>
        </p:nvSpPr>
        <p:spPr bwMode="auto">
          <a:xfrm>
            <a:off x="1600200" y="5334000"/>
            <a:ext cx="1408113" cy="457200"/>
          </a:xfrm>
          <a:prstGeom prst="rect">
            <a:avLst/>
          </a:prstGeom>
          <a:noFill/>
          <a:ln w="9525">
            <a:noFill/>
            <a:miter lim="800000"/>
            <a:headEnd/>
            <a:tailEnd/>
          </a:ln>
          <a:effectLst/>
        </p:spPr>
        <p:txBody>
          <a:bodyPr wrap="none">
            <a:spAutoFit/>
          </a:bodyPr>
          <a:lstStyle/>
          <a:p>
            <a:r>
              <a:rPr lang="de-CH" sz="1200">
                <a:latin typeface="Arial" charset="0"/>
              </a:rPr>
              <a:t>more than a year</a:t>
            </a:r>
            <a:br>
              <a:rPr lang="de-CH" sz="1200">
                <a:latin typeface="Arial" charset="0"/>
              </a:rPr>
            </a:br>
            <a:r>
              <a:rPr lang="de-CH" sz="1200">
                <a:latin typeface="Arial" charset="0"/>
              </a:rPr>
              <a:t>before the change</a:t>
            </a:r>
          </a:p>
        </p:txBody>
      </p:sp>
      <p:sp>
        <p:nvSpPr>
          <p:cNvPr id="72716" name="Text Box 12"/>
          <p:cNvSpPr txBox="1">
            <a:spLocks noChangeArrowheads="1"/>
          </p:cNvSpPr>
          <p:nvPr/>
        </p:nvSpPr>
        <p:spPr bwMode="auto">
          <a:xfrm>
            <a:off x="3316288" y="5334000"/>
            <a:ext cx="1408112" cy="457200"/>
          </a:xfrm>
          <a:prstGeom prst="rect">
            <a:avLst/>
          </a:prstGeom>
          <a:noFill/>
          <a:ln w="9525">
            <a:noFill/>
            <a:miter lim="800000"/>
            <a:headEnd/>
            <a:tailEnd/>
          </a:ln>
          <a:effectLst/>
        </p:spPr>
        <p:txBody>
          <a:bodyPr wrap="none">
            <a:spAutoFit/>
          </a:bodyPr>
          <a:lstStyle/>
          <a:p>
            <a:r>
              <a:rPr lang="de-CH" sz="1200">
                <a:latin typeface="Arial" charset="0"/>
              </a:rPr>
              <a:t>less than a year</a:t>
            </a:r>
            <a:br>
              <a:rPr lang="de-CH" sz="1200">
                <a:latin typeface="Arial" charset="0"/>
              </a:rPr>
            </a:br>
            <a:r>
              <a:rPr lang="de-CH" sz="1200">
                <a:latin typeface="Arial" charset="0"/>
              </a:rPr>
              <a:t>before the change</a:t>
            </a:r>
          </a:p>
        </p:txBody>
      </p:sp>
      <p:sp>
        <p:nvSpPr>
          <p:cNvPr id="72717" name="Text Box 13"/>
          <p:cNvSpPr txBox="1">
            <a:spLocks noChangeArrowheads="1"/>
          </p:cNvSpPr>
          <p:nvPr/>
        </p:nvSpPr>
        <p:spPr bwMode="auto">
          <a:xfrm>
            <a:off x="4916488" y="5334000"/>
            <a:ext cx="1282700" cy="457200"/>
          </a:xfrm>
          <a:prstGeom prst="rect">
            <a:avLst/>
          </a:prstGeom>
          <a:noFill/>
          <a:ln w="9525">
            <a:noFill/>
            <a:miter lim="800000"/>
            <a:headEnd/>
            <a:tailEnd/>
          </a:ln>
          <a:effectLst/>
        </p:spPr>
        <p:txBody>
          <a:bodyPr wrap="none">
            <a:spAutoFit/>
          </a:bodyPr>
          <a:lstStyle/>
          <a:p>
            <a:r>
              <a:rPr lang="de-CH" sz="1200">
                <a:latin typeface="Arial" charset="0"/>
              </a:rPr>
              <a:t>less than a year</a:t>
            </a:r>
            <a:br>
              <a:rPr lang="de-CH" sz="1200">
                <a:latin typeface="Arial" charset="0"/>
              </a:rPr>
            </a:br>
            <a:r>
              <a:rPr lang="de-CH" sz="1200">
                <a:latin typeface="Arial" charset="0"/>
              </a:rPr>
              <a:t>after the change</a:t>
            </a:r>
          </a:p>
        </p:txBody>
      </p:sp>
      <p:sp>
        <p:nvSpPr>
          <p:cNvPr id="72718" name="Text Box 14"/>
          <p:cNvSpPr txBox="1">
            <a:spLocks noChangeArrowheads="1"/>
          </p:cNvSpPr>
          <p:nvPr/>
        </p:nvSpPr>
        <p:spPr bwMode="auto">
          <a:xfrm>
            <a:off x="6592888" y="5334000"/>
            <a:ext cx="1333500" cy="457200"/>
          </a:xfrm>
          <a:prstGeom prst="rect">
            <a:avLst/>
          </a:prstGeom>
          <a:noFill/>
          <a:ln w="9525">
            <a:noFill/>
            <a:miter lim="800000"/>
            <a:headEnd/>
            <a:tailEnd/>
          </a:ln>
          <a:effectLst/>
        </p:spPr>
        <p:txBody>
          <a:bodyPr wrap="none">
            <a:spAutoFit/>
          </a:bodyPr>
          <a:lstStyle/>
          <a:p>
            <a:r>
              <a:rPr lang="de-CH" sz="1200">
                <a:latin typeface="Arial" charset="0"/>
              </a:rPr>
              <a:t>more than a year</a:t>
            </a:r>
            <a:br>
              <a:rPr lang="de-CH" sz="1200">
                <a:latin typeface="Arial" charset="0"/>
              </a:rPr>
            </a:br>
            <a:r>
              <a:rPr lang="de-CH" sz="1200">
                <a:latin typeface="Arial" charset="0"/>
              </a:rPr>
              <a:t>after the change</a:t>
            </a:r>
          </a:p>
        </p:txBody>
      </p:sp>
      <p:sp>
        <p:nvSpPr>
          <p:cNvPr id="72719" name="Text Box 15"/>
          <p:cNvSpPr txBox="1">
            <a:spLocks noChangeArrowheads="1"/>
          </p:cNvSpPr>
          <p:nvPr/>
        </p:nvSpPr>
        <p:spPr bwMode="auto">
          <a:xfrm>
            <a:off x="1752600" y="6416675"/>
            <a:ext cx="4572000" cy="396875"/>
          </a:xfrm>
          <a:prstGeom prst="rect">
            <a:avLst/>
          </a:prstGeom>
          <a:noFill/>
          <a:ln w="9525">
            <a:noFill/>
            <a:miter lim="800000"/>
            <a:headEnd/>
            <a:tailEnd/>
          </a:ln>
          <a:effectLst/>
        </p:spPr>
        <p:txBody>
          <a:bodyPr>
            <a:spAutoFit/>
          </a:bodyPr>
          <a:lstStyle/>
          <a:p>
            <a:pPr algn="ctr">
              <a:spcBef>
                <a:spcPct val="50000"/>
              </a:spcBef>
            </a:pPr>
            <a:r>
              <a:rPr lang="de-CH" sz="1000">
                <a:latin typeface="Arial Narrow" pitchFamily="34" charset="0"/>
              </a:rPr>
              <a:t>Stadler, R. (1994). Berufliche Veränderungen bei Computerfachleuten (Career changes among computer specialists). Unpublished Master‘s Thesis, University of Bern, Switzerland.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de-CH"/>
              <a:t>University of Bern</a:t>
            </a:r>
          </a:p>
        </p:txBody>
      </p:sp>
      <p:sp>
        <p:nvSpPr>
          <p:cNvPr id="16388" name="Rectangle 4"/>
          <p:cNvSpPr>
            <a:spLocks noChangeArrowheads="1"/>
          </p:cNvSpPr>
          <p:nvPr/>
        </p:nvSpPr>
        <p:spPr bwMode="auto">
          <a:xfrm>
            <a:off x="762000" y="414338"/>
            <a:ext cx="9144000" cy="0"/>
          </a:xfrm>
          <a:prstGeom prst="rect">
            <a:avLst/>
          </a:prstGeom>
          <a:noFill/>
          <a:ln w="9525">
            <a:noFill/>
            <a:miter lim="800000"/>
            <a:headEnd/>
            <a:tailEnd/>
          </a:ln>
          <a:effectLst/>
        </p:spPr>
        <p:txBody>
          <a:bodyPr>
            <a:spAutoFit/>
          </a:bodyPr>
          <a:lstStyle/>
          <a:p>
            <a:endParaRPr lang="en-US"/>
          </a:p>
        </p:txBody>
      </p:sp>
      <p:graphicFrame>
        <p:nvGraphicFramePr>
          <p:cNvPr id="16387" name="Object 3"/>
          <p:cNvGraphicFramePr>
            <a:graphicFrameLocks noChangeAspect="1"/>
          </p:cNvGraphicFramePr>
          <p:nvPr/>
        </p:nvGraphicFramePr>
        <p:xfrm>
          <a:off x="990600" y="549275"/>
          <a:ext cx="7620000" cy="6029325"/>
        </p:xfrm>
        <a:graphic>
          <a:graphicData uri="http://schemas.openxmlformats.org/presentationml/2006/ole">
            <p:oleObj spid="_x0000_s16387" r:id="rId4" imgW="7620000" imgH="6027420" progId="Word.Picture.8">
              <p:embed/>
            </p:oleObj>
          </a:graphicData>
        </a:graphic>
      </p:graphicFrame>
      <p:sp>
        <p:nvSpPr>
          <p:cNvPr id="16389" name="Text Box 5"/>
          <p:cNvSpPr txBox="1">
            <a:spLocks noChangeArrowheads="1"/>
          </p:cNvSpPr>
          <p:nvPr/>
        </p:nvSpPr>
        <p:spPr bwMode="auto">
          <a:xfrm>
            <a:off x="2041525" y="-111125"/>
            <a:ext cx="5502275" cy="457200"/>
          </a:xfrm>
          <a:prstGeom prst="rect">
            <a:avLst/>
          </a:prstGeom>
          <a:noFill/>
          <a:ln w="9525">
            <a:noFill/>
            <a:miter lim="800000"/>
            <a:headEnd/>
            <a:tailEnd/>
          </a:ln>
          <a:effectLst/>
        </p:spPr>
        <p:txBody>
          <a:bodyPr>
            <a:spAutoFit/>
          </a:bodyPr>
          <a:lstStyle/>
          <a:p>
            <a:endParaRPr lang="de-DE"/>
          </a:p>
        </p:txBody>
      </p:sp>
      <p:sp>
        <p:nvSpPr>
          <p:cNvPr id="16391" name="Rectangle 7"/>
          <p:cNvSpPr>
            <a:spLocks noGrp="1" noChangeArrowheads="1"/>
          </p:cNvSpPr>
          <p:nvPr>
            <p:ph type="title"/>
          </p:nvPr>
        </p:nvSpPr>
        <p:spPr>
          <a:xfrm>
            <a:off x="990600" y="188913"/>
            <a:ext cx="7620000" cy="533400"/>
          </a:xfrm>
          <a:ln/>
        </p:spPr>
        <p:txBody>
          <a:bodyPr/>
          <a:lstStyle/>
          <a:p>
            <a:r>
              <a:rPr lang="de-CH" sz="3200"/>
              <a:t>General Job Satisfaction and Turnover</a:t>
            </a:r>
          </a:p>
        </p:txBody>
      </p:sp>
      <p:sp>
        <p:nvSpPr>
          <p:cNvPr id="89092" name="Rectangle 4"/>
          <p:cNvSpPr>
            <a:spLocks noChangeArrowheads="1"/>
          </p:cNvSpPr>
          <p:nvPr/>
        </p:nvSpPr>
        <p:spPr bwMode="auto">
          <a:xfrm>
            <a:off x="1042988" y="6519863"/>
            <a:ext cx="6480175" cy="365125"/>
          </a:xfrm>
          <a:prstGeom prst="rect">
            <a:avLst/>
          </a:prstGeom>
          <a:noFill/>
          <a:ln w="9525">
            <a:noFill/>
            <a:miter lim="800000"/>
            <a:headEnd/>
            <a:tailEnd/>
          </a:ln>
          <a:effectLst/>
        </p:spPr>
        <p:txBody>
          <a:bodyPr>
            <a:spAutoFit/>
          </a:bodyPr>
          <a:lstStyle/>
          <a:p>
            <a:pPr>
              <a:lnSpc>
                <a:spcPct val="90000"/>
              </a:lnSpc>
              <a:spcBef>
                <a:spcPct val="30000"/>
              </a:spcBef>
            </a:pPr>
            <a:r>
              <a:rPr lang="en-US" sz="1000">
                <a:latin typeface="Arial Narrow" pitchFamily="34" charset="0"/>
              </a:rPr>
              <a:t>Semmer, N.K:, Grob, A. Elfering, A. &amp; Baillod, J. (2001).</a:t>
            </a:r>
            <a:r>
              <a:rPr lang="en-US" sz="1000" b="1">
                <a:latin typeface="Arial Narrow" pitchFamily="34" charset="0"/>
              </a:rPr>
              <a:t> </a:t>
            </a:r>
            <a:r>
              <a:rPr lang="en-US" sz="1000" i="1">
                <a:latin typeface="Arial Narrow" pitchFamily="34" charset="0"/>
              </a:rPr>
              <a:t>Job satisfaction and organizational commitment as predictors and conse-quences of turnover: A three-wave investigation  </a:t>
            </a:r>
            <a:r>
              <a:rPr lang="en-US" sz="1000">
                <a:latin typeface="Arial Narrow" pitchFamily="34" charset="0"/>
              </a:rPr>
              <a:t>Unpublished manuscript, University of Bern, Dept. of Psychology, Bern, Switzerland</a:t>
            </a:r>
            <a:endParaRPr lang="de-DE" sz="1000">
              <a:latin typeface="Arial Narrow"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de-CH"/>
              <a:t>University of Bern</a:t>
            </a:r>
          </a:p>
        </p:txBody>
      </p:sp>
      <p:sp>
        <p:nvSpPr>
          <p:cNvPr id="50178" name="Rectangle 2"/>
          <p:cNvSpPr>
            <a:spLocks noGrp="1" noChangeArrowheads="1"/>
          </p:cNvSpPr>
          <p:nvPr>
            <p:ph type="title"/>
          </p:nvPr>
        </p:nvSpPr>
        <p:spPr>
          <a:ln/>
        </p:spPr>
        <p:txBody>
          <a:bodyPr/>
          <a:lstStyle/>
          <a:p>
            <a:r>
              <a:rPr lang="de-CH"/>
              <a:t>Job Satisfaction: </a:t>
            </a:r>
            <a:br>
              <a:rPr lang="de-CH"/>
            </a:br>
            <a:r>
              <a:rPr lang="de-CH"/>
              <a:t>A concept not highly estimated</a:t>
            </a:r>
          </a:p>
        </p:txBody>
      </p:sp>
      <p:sp>
        <p:nvSpPr>
          <p:cNvPr id="50179" name="Rectangle 3"/>
          <p:cNvSpPr>
            <a:spLocks noGrp="1" noChangeArrowheads="1"/>
          </p:cNvSpPr>
          <p:nvPr>
            <p:ph type="body" idx="1"/>
          </p:nvPr>
        </p:nvSpPr>
        <p:spPr>
          <a:xfrm>
            <a:off x="685800" y="1828800"/>
            <a:ext cx="7772400" cy="3276600"/>
          </a:xfrm>
        </p:spPr>
        <p:txBody>
          <a:bodyPr/>
          <a:lstStyle/>
          <a:p>
            <a:pPr>
              <a:buFontTx/>
              <a:buNone/>
            </a:pPr>
            <a:endParaRPr lang="de-CH"/>
          </a:p>
          <a:p>
            <a:pPr>
              <a:buFontTx/>
              <a:buNone/>
            </a:pPr>
            <a:r>
              <a:rPr lang="de-CH"/>
              <a:t>Satisfaction: </a:t>
            </a:r>
          </a:p>
          <a:p>
            <a:pPr>
              <a:buFontTx/>
              <a:buNone/>
            </a:pPr>
            <a:endParaRPr lang="de-CH"/>
          </a:p>
          <a:p>
            <a:pPr>
              <a:buFontTx/>
              <a:buNone/>
            </a:pPr>
            <a:r>
              <a:rPr lang="de-CH" sz="3600" i="1"/>
              <a:t>„... The most superficial and ambiguous of all feelings....“</a:t>
            </a:r>
          </a:p>
          <a:p>
            <a:pPr>
              <a:buFontTx/>
              <a:buNone/>
            </a:pPr>
            <a:endParaRPr lang="de-CH" i="1"/>
          </a:p>
          <a:p>
            <a:pPr>
              <a:buFontTx/>
              <a:buNone/>
            </a:pPr>
            <a:endParaRPr lang="de-CH"/>
          </a:p>
        </p:txBody>
      </p:sp>
      <p:sp>
        <p:nvSpPr>
          <p:cNvPr id="50180" name="Text Box 4"/>
          <p:cNvSpPr txBox="1">
            <a:spLocks noChangeArrowheads="1"/>
          </p:cNvSpPr>
          <p:nvPr/>
        </p:nvSpPr>
        <p:spPr bwMode="auto">
          <a:xfrm>
            <a:off x="6019800" y="5105400"/>
            <a:ext cx="2317750" cy="579438"/>
          </a:xfrm>
          <a:prstGeom prst="rect">
            <a:avLst/>
          </a:prstGeom>
          <a:noFill/>
          <a:ln w="9525">
            <a:noFill/>
            <a:miter lim="800000"/>
            <a:headEnd/>
            <a:tailEnd/>
          </a:ln>
          <a:effectLst/>
        </p:spPr>
        <p:txBody>
          <a:bodyPr wrap="none">
            <a:spAutoFit/>
          </a:bodyPr>
          <a:lstStyle/>
          <a:p>
            <a:r>
              <a:rPr lang="de-CH" sz="3200" b="1"/>
              <a:t>Frese (1990)</a:t>
            </a:r>
          </a:p>
        </p:txBody>
      </p:sp>
      <p:sp>
        <p:nvSpPr>
          <p:cNvPr id="50181" name="Text Box 5"/>
          <p:cNvSpPr txBox="1">
            <a:spLocks noChangeArrowheads="1"/>
          </p:cNvSpPr>
          <p:nvPr/>
        </p:nvSpPr>
        <p:spPr bwMode="auto">
          <a:xfrm>
            <a:off x="6172200" y="5715000"/>
            <a:ext cx="2057400" cy="458788"/>
          </a:xfrm>
          <a:prstGeom prst="rect">
            <a:avLst/>
          </a:prstGeom>
          <a:noFill/>
          <a:ln w="9525">
            <a:noFill/>
            <a:miter lim="800000"/>
            <a:headEnd/>
            <a:tailEnd/>
          </a:ln>
          <a:effectLst/>
        </p:spPr>
        <p:txBody>
          <a:bodyPr>
            <a:spAutoFit/>
          </a:bodyPr>
          <a:lstStyle/>
          <a:p>
            <a:r>
              <a:rPr lang="de-CH" sz="800"/>
              <a:t>Frese, M. (1990). Arbeit- und Emotion – Ein Essay. In F. Frei &amp; I. Udris (Hrsg.), </a:t>
            </a:r>
            <a:r>
              <a:rPr lang="de-CH" sz="800" i="1"/>
              <a:t>Das Bild der Arbeit</a:t>
            </a:r>
            <a:r>
              <a:rPr lang="de-CH" sz="800"/>
              <a:t> (S. 285-301). Bern: Huber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ppt_x"/>
                                          </p:val>
                                        </p:tav>
                                        <p:tav tm="100000">
                                          <p:val>
                                            <p:strVal val="#ppt_x"/>
                                          </p:val>
                                        </p:tav>
                                      </p:tavLst>
                                    </p:anim>
                                    <p:anim calcmode="lin" valueType="num">
                                      <p:cBhvr additive="base">
                                        <p:cTn id="8" dur="500" fill="hold"/>
                                        <p:tgtEl>
                                          <p:spTgt spid="5018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0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utoUpdateAnimBg="0"/>
      <p:bldP spid="5018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0"/>
          </p:nvPr>
        </p:nvSpPr>
        <p:spPr/>
        <p:txBody>
          <a:bodyPr/>
          <a:lstStyle/>
          <a:p>
            <a:r>
              <a:rPr lang="de-CH"/>
              <a:t>University of Bern</a:t>
            </a:r>
          </a:p>
        </p:txBody>
      </p:sp>
      <p:sp>
        <p:nvSpPr>
          <p:cNvPr id="18434" name="Rectangle 2"/>
          <p:cNvSpPr>
            <a:spLocks noGrp="1" noChangeArrowheads="1"/>
          </p:cNvSpPr>
          <p:nvPr>
            <p:ph type="title"/>
          </p:nvPr>
        </p:nvSpPr>
        <p:spPr>
          <a:ln/>
        </p:spPr>
        <p:txBody>
          <a:bodyPr/>
          <a:lstStyle/>
          <a:p>
            <a:r>
              <a:rPr lang="de-CH" sz="3000"/>
              <a:t>Predicting voluntary turnover for different motivations to quit</a:t>
            </a:r>
          </a:p>
        </p:txBody>
      </p:sp>
      <p:sp>
        <p:nvSpPr>
          <p:cNvPr id="18436" name="Rectangle 4"/>
          <p:cNvSpPr>
            <a:spLocks noChangeArrowheads="1"/>
          </p:cNvSpPr>
          <p:nvPr/>
        </p:nvSpPr>
        <p:spPr bwMode="auto">
          <a:xfrm>
            <a:off x="1695450" y="1204913"/>
            <a:ext cx="9144000" cy="0"/>
          </a:xfrm>
          <a:prstGeom prst="rect">
            <a:avLst/>
          </a:prstGeom>
          <a:noFill/>
          <a:ln w="9525">
            <a:noFill/>
            <a:miter lim="800000"/>
            <a:headEnd/>
            <a:tailEnd/>
          </a:ln>
          <a:effectLst/>
        </p:spPr>
        <p:txBody>
          <a:bodyPr>
            <a:spAutoFit/>
          </a:bodyPr>
          <a:lstStyle/>
          <a:p>
            <a:endParaRPr lang="en-US"/>
          </a:p>
        </p:txBody>
      </p:sp>
      <p:graphicFrame>
        <p:nvGraphicFramePr>
          <p:cNvPr id="18435" name="Object 3"/>
          <p:cNvGraphicFramePr>
            <a:graphicFrameLocks noChangeAspect="1"/>
          </p:cNvGraphicFramePr>
          <p:nvPr/>
        </p:nvGraphicFramePr>
        <p:xfrm>
          <a:off x="4305300" y="1905000"/>
          <a:ext cx="5753100" cy="4448175"/>
        </p:xfrm>
        <a:graphic>
          <a:graphicData uri="http://schemas.openxmlformats.org/presentationml/2006/ole">
            <p:oleObj spid="_x0000_s18435" r:id="rId3" imgW="6047232" imgH="4677156" progId="Word.Picture.8">
              <p:embed/>
            </p:oleObj>
          </a:graphicData>
        </a:graphic>
      </p:graphicFrame>
      <p:sp>
        <p:nvSpPr>
          <p:cNvPr id="18438" name="Rectangle 6"/>
          <p:cNvSpPr>
            <a:spLocks noChangeArrowheads="1"/>
          </p:cNvSpPr>
          <p:nvPr/>
        </p:nvSpPr>
        <p:spPr bwMode="auto">
          <a:xfrm>
            <a:off x="1695450" y="1033463"/>
            <a:ext cx="9144000" cy="0"/>
          </a:xfrm>
          <a:prstGeom prst="rect">
            <a:avLst/>
          </a:prstGeom>
          <a:noFill/>
          <a:ln w="9525">
            <a:noFill/>
            <a:miter lim="800000"/>
            <a:headEnd/>
            <a:tailEnd/>
          </a:ln>
          <a:effectLst/>
        </p:spPr>
        <p:txBody>
          <a:bodyPr>
            <a:spAutoFit/>
          </a:bodyPr>
          <a:lstStyle/>
          <a:p>
            <a:endParaRPr lang="en-US"/>
          </a:p>
        </p:txBody>
      </p:sp>
      <p:graphicFrame>
        <p:nvGraphicFramePr>
          <p:cNvPr id="18437" name="Object 5"/>
          <p:cNvGraphicFramePr>
            <a:graphicFrameLocks noChangeAspect="1"/>
          </p:cNvGraphicFramePr>
          <p:nvPr/>
        </p:nvGraphicFramePr>
        <p:xfrm>
          <a:off x="-152400" y="1755775"/>
          <a:ext cx="5486400" cy="4568825"/>
        </p:xfrm>
        <a:graphic>
          <a:graphicData uri="http://schemas.openxmlformats.org/presentationml/2006/ole">
            <p:oleObj spid="_x0000_s18437" r:id="rId4" imgW="6047232" imgH="5036820" progId="Word.Picture.8">
              <p:embed/>
            </p:oleObj>
          </a:graphicData>
        </a:graphic>
      </p:graphicFrame>
      <p:sp>
        <p:nvSpPr>
          <p:cNvPr id="23559" name="Rectangle 1031"/>
          <p:cNvSpPr>
            <a:spLocks noChangeArrowheads="1"/>
          </p:cNvSpPr>
          <p:nvPr/>
        </p:nvSpPr>
        <p:spPr bwMode="auto">
          <a:xfrm>
            <a:off x="1979613" y="6381750"/>
            <a:ext cx="4464050" cy="501650"/>
          </a:xfrm>
          <a:prstGeom prst="rect">
            <a:avLst/>
          </a:prstGeom>
          <a:noFill/>
          <a:ln w="9525">
            <a:noFill/>
            <a:miter lim="800000"/>
            <a:headEnd/>
            <a:tailEnd/>
          </a:ln>
          <a:effectLst/>
        </p:spPr>
        <p:txBody>
          <a:bodyPr>
            <a:spAutoFit/>
          </a:bodyPr>
          <a:lstStyle/>
          <a:p>
            <a:pPr>
              <a:lnSpc>
                <a:spcPct val="90000"/>
              </a:lnSpc>
              <a:spcBef>
                <a:spcPct val="30000"/>
              </a:spcBef>
            </a:pPr>
            <a:r>
              <a:rPr lang="en-US" sz="1000">
                <a:latin typeface="Arial Narrow" pitchFamily="34" charset="0"/>
              </a:rPr>
              <a:t>Semmer, N.K:, Grob, A. Elfering, A. &amp; Baillod, J. (2001).</a:t>
            </a:r>
            <a:r>
              <a:rPr lang="en-US" sz="1000" b="1">
                <a:latin typeface="Arial Narrow" pitchFamily="34" charset="0"/>
              </a:rPr>
              <a:t> </a:t>
            </a:r>
            <a:r>
              <a:rPr lang="en-US" sz="1000" i="1">
                <a:latin typeface="Arial Narrow" pitchFamily="34" charset="0"/>
              </a:rPr>
              <a:t>Job satisfaction and organizational commitment as predictors and consequences of turnover: A three-wave investigation  </a:t>
            </a:r>
            <a:r>
              <a:rPr lang="en-US" sz="1000">
                <a:latin typeface="Arial Narrow" pitchFamily="34" charset="0"/>
              </a:rPr>
              <a:t>Unpublished manuscript, University of Bern, Dept. of Psychology, Bern, Switzerland</a:t>
            </a:r>
            <a:endParaRPr lang="de-DE" sz="1000">
              <a:latin typeface="Arial Narrow"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de-CH"/>
              <a:t>University of Bern</a:t>
            </a:r>
          </a:p>
        </p:txBody>
      </p:sp>
      <p:sp>
        <p:nvSpPr>
          <p:cNvPr id="19458" name="Rectangle 2"/>
          <p:cNvSpPr>
            <a:spLocks noGrp="1" noChangeArrowheads="1"/>
          </p:cNvSpPr>
          <p:nvPr>
            <p:ph type="title"/>
          </p:nvPr>
        </p:nvSpPr>
        <p:spPr>
          <a:xfrm>
            <a:off x="685800" y="304800"/>
            <a:ext cx="7772400" cy="1143000"/>
          </a:xfrm>
          <a:ln/>
        </p:spPr>
        <p:txBody>
          <a:bodyPr/>
          <a:lstStyle/>
          <a:p>
            <a:r>
              <a:rPr lang="de-CH"/>
              <a:t>Changes in Job Satisfaction</a:t>
            </a:r>
          </a:p>
        </p:txBody>
      </p:sp>
      <p:sp>
        <p:nvSpPr>
          <p:cNvPr id="19460" name="Rectangle 4"/>
          <p:cNvSpPr>
            <a:spLocks noChangeArrowheads="1"/>
          </p:cNvSpPr>
          <p:nvPr/>
        </p:nvSpPr>
        <p:spPr bwMode="auto">
          <a:xfrm>
            <a:off x="1695450" y="1390650"/>
            <a:ext cx="9144000" cy="0"/>
          </a:xfrm>
          <a:prstGeom prst="rect">
            <a:avLst/>
          </a:prstGeom>
          <a:noFill/>
          <a:ln w="9525">
            <a:noFill/>
            <a:miter lim="800000"/>
            <a:headEnd/>
            <a:tailEnd/>
          </a:ln>
          <a:effectLst/>
        </p:spPr>
        <p:txBody>
          <a:bodyPr>
            <a:spAutoFit/>
          </a:bodyPr>
          <a:lstStyle/>
          <a:p>
            <a:endParaRPr lang="en-US"/>
          </a:p>
        </p:txBody>
      </p:sp>
      <p:graphicFrame>
        <p:nvGraphicFramePr>
          <p:cNvPr id="19459" name="Object 3"/>
          <p:cNvGraphicFramePr>
            <a:graphicFrameLocks noChangeAspect="1"/>
          </p:cNvGraphicFramePr>
          <p:nvPr/>
        </p:nvGraphicFramePr>
        <p:xfrm>
          <a:off x="1066800" y="1524000"/>
          <a:ext cx="6915150" cy="4900613"/>
        </p:xfrm>
        <a:graphic>
          <a:graphicData uri="http://schemas.openxmlformats.org/presentationml/2006/ole">
            <p:oleObj spid="_x0000_s19459" r:id="rId3" imgW="5952744" imgH="4216908" progId="Word.Picture.8">
              <p:embed/>
            </p:oleObj>
          </a:graphicData>
        </a:graphic>
      </p:graphicFrame>
      <p:sp>
        <p:nvSpPr>
          <p:cNvPr id="31905" name="Rectangle 1185"/>
          <p:cNvSpPr>
            <a:spLocks noChangeArrowheads="1"/>
          </p:cNvSpPr>
          <p:nvPr/>
        </p:nvSpPr>
        <p:spPr bwMode="auto">
          <a:xfrm>
            <a:off x="1979613" y="6381750"/>
            <a:ext cx="4464050" cy="501650"/>
          </a:xfrm>
          <a:prstGeom prst="rect">
            <a:avLst/>
          </a:prstGeom>
          <a:noFill/>
          <a:ln w="9525">
            <a:noFill/>
            <a:miter lim="800000"/>
            <a:headEnd/>
            <a:tailEnd/>
          </a:ln>
          <a:effectLst/>
        </p:spPr>
        <p:txBody>
          <a:bodyPr>
            <a:spAutoFit/>
          </a:bodyPr>
          <a:lstStyle/>
          <a:p>
            <a:pPr>
              <a:lnSpc>
                <a:spcPct val="90000"/>
              </a:lnSpc>
              <a:spcBef>
                <a:spcPct val="30000"/>
              </a:spcBef>
            </a:pPr>
            <a:r>
              <a:rPr lang="en-US" sz="1000">
                <a:latin typeface="Arial Narrow" pitchFamily="34" charset="0"/>
              </a:rPr>
              <a:t>Semmer, N.K:, Grob, A. Elfering, A. &amp; Baillod, J. (2001).</a:t>
            </a:r>
            <a:r>
              <a:rPr lang="en-US" sz="1000" b="1">
                <a:latin typeface="Arial Narrow" pitchFamily="34" charset="0"/>
              </a:rPr>
              <a:t> </a:t>
            </a:r>
            <a:r>
              <a:rPr lang="en-US" sz="1000" i="1">
                <a:latin typeface="Arial Narrow" pitchFamily="34" charset="0"/>
              </a:rPr>
              <a:t>Job satisfaction and organizational commitment as predictors and consequences of turnover: A three-wave investigation  </a:t>
            </a:r>
            <a:r>
              <a:rPr lang="en-US" sz="1000">
                <a:latin typeface="Arial Narrow" pitchFamily="34" charset="0"/>
              </a:rPr>
              <a:t>Unpublished manuscript, University of Bern, Dept. of Psychology, Bern, Switzerland</a:t>
            </a:r>
            <a:endParaRPr lang="de-DE" sz="1000">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ooter Placeholder 2"/>
          <p:cNvSpPr>
            <a:spLocks noGrp="1"/>
          </p:cNvSpPr>
          <p:nvPr>
            <p:ph type="ftr" sz="quarter" idx="10"/>
          </p:nvPr>
        </p:nvSpPr>
        <p:spPr/>
        <p:txBody>
          <a:bodyPr/>
          <a:lstStyle/>
          <a:p>
            <a:r>
              <a:rPr lang="de-CH"/>
              <a:t>University of Bern</a:t>
            </a:r>
          </a:p>
        </p:txBody>
      </p:sp>
      <p:sp>
        <p:nvSpPr>
          <p:cNvPr id="21506" name="Rectangle 2"/>
          <p:cNvSpPr>
            <a:spLocks noGrp="1" noChangeArrowheads="1"/>
          </p:cNvSpPr>
          <p:nvPr>
            <p:ph type="title"/>
          </p:nvPr>
        </p:nvSpPr>
        <p:spPr>
          <a:xfrm>
            <a:off x="762000" y="152400"/>
            <a:ext cx="7696200" cy="685800"/>
          </a:xfrm>
          <a:ln/>
        </p:spPr>
        <p:txBody>
          <a:bodyPr/>
          <a:lstStyle/>
          <a:p>
            <a:r>
              <a:rPr lang="de-CH" sz="2800">
                <a:solidFill>
                  <a:schemeClr val="tx1"/>
                </a:solidFill>
              </a:rPr>
              <a:t>Forms of Job Satisfaction</a:t>
            </a:r>
            <a:br>
              <a:rPr lang="de-CH" sz="2800">
                <a:solidFill>
                  <a:schemeClr val="tx1"/>
                </a:solidFill>
              </a:rPr>
            </a:br>
            <a:r>
              <a:rPr lang="de-CH" sz="1800">
                <a:solidFill>
                  <a:schemeClr val="tx1"/>
                </a:solidFill>
              </a:rPr>
              <a:t>(Bruggemann, 1974)</a:t>
            </a:r>
          </a:p>
        </p:txBody>
      </p:sp>
      <p:sp>
        <p:nvSpPr>
          <p:cNvPr id="21507" name="Text Box 3"/>
          <p:cNvSpPr txBox="1">
            <a:spLocks noChangeArrowheads="1"/>
          </p:cNvSpPr>
          <p:nvPr/>
        </p:nvSpPr>
        <p:spPr bwMode="auto">
          <a:xfrm>
            <a:off x="914400" y="1752600"/>
            <a:ext cx="25146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1508" name="Text Box 4"/>
          <p:cNvSpPr txBox="1">
            <a:spLocks noChangeArrowheads="1"/>
          </p:cNvSpPr>
          <p:nvPr/>
        </p:nvSpPr>
        <p:spPr bwMode="auto">
          <a:xfrm>
            <a:off x="1219200" y="1676400"/>
            <a:ext cx="2209800" cy="457200"/>
          </a:xfrm>
          <a:prstGeom prst="rect">
            <a:avLst/>
          </a:prstGeom>
          <a:noFill/>
          <a:ln w="9525">
            <a:noFill/>
            <a:miter lim="800000"/>
            <a:headEnd/>
            <a:tailEnd/>
          </a:ln>
          <a:effectLst/>
        </p:spPr>
        <p:txBody>
          <a:bodyPr>
            <a:spAutoFit/>
          </a:bodyPr>
          <a:lstStyle/>
          <a:p>
            <a:pPr>
              <a:spcBef>
                <a:spcPct val="50000"/>
              </a:spcBef>
            </a:pPr>
            <a:endParaRPr lang="de-DE"/>
          </a:p>
        </p:txBody>
      </p:sp>
      <p:sp>
        <p:nvSpPr>
          <p:cNvPr id="21509" name="Rectangle 5"/>
          <p:cNvSpPr>
            <a:spLocks noChangeArrowheads="1"/>
          </p:cNvSpPr>
          <p:nvPr/>
        </p:nvSpPr>
        <p:spPr bwMode="auto">
          <a:xfrm>
            <a:off x="1219200" y="990600"/>
            <a:ext cx="6705600" cy="457200"/>
          </a:xfrm>
          <a:prstGeom prst="rect">
            <a:avLst/>
          </a:prstGeom>
          <a:noFill/>
          <a:ln w="9525">
            <a:solidFill>
              <a:schemeClr val="tx1"/>
            </a:solidFill>
            <a:miter lim="800000"/>
            <a:headEnd/>
            <a:tailEnd/>
          </a:ln>
          <a:effectLst/>
        </p:spPr>
        <p:txBody>
          <a:bodyPr wrap="none" anchor="ctr"/>
          <a:lstStyle/>
          <a:p>
            <a:pPr algn="ctr"/>
            <a:endParaRPr lang="de-DE"/>
          </a:p>
        </p:txBody>
      </p:sp>
      <p:sp>
        <p:nvSpPr>
          <p:cNvPr id="21510" name="Text Box 6"/>
          <p:cNvSpPr txBox="1">
            <a:spLocks noChangeArrowheads="1"/>
          </p:cNvSpPr>
          <p:nvPr/>
        </p:nvSpPr>
        <p:spPr bwMode="auto">
          <a:xfrm>
            <a:off x="1219200" y="990600"/>
            <a:ext cx="7543800" cy="457200"/>
          </a:xfrm>
          <a:prstGeom prst="rect">
            <a:avLst/>
          </a:prstGeom>
          <a:noFill/>
          <a:ln w="9525">
            <a:noFill/>
            <a:miter lim="800000"/>
            <a:headEnd/>
            <a:tailEnd/>
          </a:ln>
          <a:effectLst/>
        </p:spPr>
        <p:txBody>
          <a:bodyPr>
            <a:spAutoFit/>
          </a:bodyPr>
          <a:lstStyle/>
          <a:p>
            <a:pPr>
              <a:spcBef>
                <a:spcPct val="50000"/>
              </a:spcBef>
            </a:pPr>
            <a:r>
              <a:rPr lang="de-CH" b="1"/>
              <a:t>COMPARISON: perceived reality - personal goals</a:t>
            </a:r>
          </a:p>
        </p:txBody>
      </p:sp>
      <p:sp>
        <p:nvSpPr>
          <p:cNvPr id="21511" name="Rectangle 7"/>
          <p:cNvSpPr>
            <a:spLocks noChangeArrowheads="1"/>
          </p:cNvSpPr>
          <p:nvPr/>
        </p:nvSpPr>
        <p:spPr bwMode="auto">
          <a:xfrm>
            <a:off x="228600" y="1828800"/>
            <a:ext cx="3429000" cy="4419600"/>
          </a:xfrm>
          <a:prstGeom prst="rect">
            <a:avLst/>
          </a:prstGeom>
          <a:noFill/>
          <a:ln w="9525">
            <a:solidFill>
              <a:schemeClr val="tx1"/>
            </a:solidFill>
            <a:miter lim="800000"/>
            <a:headEnd/>
            <a:tailEnd/>
          </a:ln>
          <a:effectLst/>
        </p:spPr>
        <p:txBody>
          <a:bodyPr wrap="none" anchor="ctr"/>
          <a:lstStyle/>
          <a:p>
            <a:pPr algn="ctr"/>
            <a:endParaRPr lang="de-DE"/>
          </a:p>
        </p:txBody>
      </p:sp>
      <p:sp>
        <p:nvSpPr>
          <p:cNvPr id="21512" name="Rectangle 8"/>
          <p:cNvSpPr>
            <a:spLocks noChangeArrowheads="1"/>
          </p:cNvSpPr>
          <p:nvPr/>
        </p:nvSpPr>
        <p:spPr bwMode="auto">
          <a:xfrm>
            <a:off x="3733800" y="1828800"/>
            <a:ext cx="5181600" cy="4419600"/>
          </a:xfrm>
          <a:prstGeom prst="rect">
            <a:avLst/>
          </a:prstGeom>
          <a:noFill/>
          <a:ln w="9525">
            <a:solidFill>
              <a:schemeClr val="tx1"/>
            </a:solidFill>
            <a:miter lim="800000"/>
            <a:headEnd/>
            <a:tailEnd/>
          </a:ln>
          <a:effectLst/>
        </p:spPr>
        <p:txBody>
          <a:bodyPr wrap="none" anchor="ctr"/>
          <a:lstStyle/>
          <a:p>
            <a:endParaRPr lang="en-US"/>
          </a:p>
        </p:txBody>
      </p:sp>
      <p:sp>
        <p:nvSpPr>
          <p:cNvPr id="21513" name="Text Box 9"/>
          <p:cNvSpPr txBox="1">
            <a:spLocks noChangeArrowheads="1"/>
          </p:cNvSpPr>
          <p:nvPr/>
        </p:nvSpPr>
        <p:spPr bwMode="auto">
          <a:xfrm>
            <a:off x="838200" y="1828800"/>
            <a:ext cx="2209800" cy="701675"/>
          </a:xfrm>
          <a:prstGeom prst="rect">
            <a:avLst/>
          </a:prstGeom>
          <a:solidFill>
            <a:srgbClr val="DDDDDD"/>
          </a:solidFill>
          <a:ln w="9525">
            <a:noFill/>
            <a:miter lim="800000"/>
            <a:headEnd/>
            <a:tailEnd/>
          </a:ln>
          <a:effectLst/>
        </p:spPr>
        <p:txBody>
          <a:bodyPr>
            <a:spAutoFit/>
          </a:bodyPr>
          <a:lstStyle/>
          <a:p>
            <a:pPr algn="ctr">
              <a:spcBef>
                <a:spcPct val="50000"/>
              </a:spcBef>
            </a:pPr>
            <a:r>
              <a:rPr lang="de-CH" sz="2000" b="1"/>
              <a:t>Stabilising SATISFACTION</a:t>
            </a:r>
          </a:p>
        </p:txBody>
      </p:sp>
      <p:sp>
        <p:nvSpPr>
          <p:cNvPr id="21515" name="Text Box 11"/>
          <p:cNvSpPr txBox="1">
            <a:spLocks noChangeArrowheads="1"/>
          </p:cNvSpPr>
          <p:nvPr/>
        </p:nvSpPr>
        <p:spPr bwMode="auto">
          <a:xfrm>
            <a:off x="822325" y="3165475"/>
            <a:ext cx="184150" cy="457200"/>
          </a:xfrm>
          <a:prstGeom prst="rect">
            <a:avLst/>
          </a:prstGeom>
          <a:noFill/>
          <a:ln w="9525">
            <a:noFill/>
            <a:miter lim="800000"/>
            <a:headEnd/>
            <a:tailEnd/>
          </a:ln>
          <a:effectLst/>
        </p:spPr>
        <p:txBody>
          <a:bodyPr wrap="none">
            <a:spAutoFit/>
          </a:bodyPr>
          <a:lstStyle/>
          <a:p>
            <a:endParaRPr lang="de-DE"/>
          </a:p>
        </p:txBody>
      </p:sp>
      <p:sp>
        <p:nvSpPr>
          <p:cNvPr id="21516" name="Text Box 12"/>
          <p:cNvSpPr txBox="1">
            <a:spLocks noChangeArrowheads="1"/>
          </p:cNvSpPr>
          <p:nvPr/>
        </p:nvSpPr>
        <p:spPr bwMode="auto">
          <a:xfrm>
            <a:off x="381000" y="2743200"/>
            <a:ext cx="1524000" cy="641350"/>
          </a:xfrm>
          <a:prstGeom prst="rect">
            <a:avLst/>
          </a:prstGeom>
          <a:noFill/>
          <a:ln w="9525">
            <a:noFill/>
            <a:miter lim="800000"/>
            <a:headEnd/>
            <a:tailEnd/>
          </a:ln>
          <a:effectLst/>
        </p:spPr>
        <p:txBody>
          <a:bodyPr>
            <a:spAutoFit/>
          </a:bodyPr>
          <a:lstStyle/>
          <a:p>
            <a:pPr algn="ctr">
              <a:spcBef>
                <a:spcPct val="50000"/>
              </a:spcBef>
            </a:pPr>
            <a:r>
              <a:rPr lang="de-CH" sz="1800" b="1"/>
              <a:t>Raising of Standards</a:t>
            </a:r>
          </a:p>
        </p:txBody>
      </p:sp>
      <p:sp>
        <p:nvSpPr>
          <p:cNvPr id="21517" name="Rectangle 13"/>
          <p:cNvSpPr>
            <a:spLocks noChangeArrowheads="1"/>
          </p:cNvSpPr>
          <p:nvPr/>
        </p:nvSpPr>
        <p:spPr bwMode="auto">
          <a:xfrm>
            <a:off x="4191000" y="1905000"/>
            <a:ext cx="2590800" cy="609600"/>
          </a:xfrm>
          <a:prstGeom prst="rect">
            <a:avLst/>
          </a:prstGeom>
          <a:noFill/>
          <a:ln w="9525">
            <a:solidFill>
              <a:schemeClr val="tx1"/>
            </a:solidFill>
            <a:miter lim="800000"/>
            <a:headEnd/>
            <a:tailEnd/>
          </a:ln>
          <a:effectLst/>
        </p:spPr>
        <p:txBody>
          <a:bodyPr wrap="none" anchor="ctr"/>
          <a:lstStyle/>
          <a:p>
            <a:endParaRPr lang="en-US"/>
          </a:p>
        </p:txBody>
      </p:sp>
      <p:sp>
        <p:nvSpPr>
          <p:cNvPr id="21518" name="Text Box 14"/>
          <p:cNvSpPr txBox="1">
            <a:spLocks noChangeArrowheads="1"/>
          </p:cNvSpPr>
          <p:nvPr/>
        </p:nvSpPr>
        <p:spPr bwMode="auto">
          <a:xfrm>
            <a:off x="4191000" y="1828800"/>
            <a:ext cx="2667000" cy="701675"/>
          </a:xfrm>
          <a:prstGeom prst="rect">
            <a:avLst/>
          </a:prstGeom>
          <a:solidFill>
            <a:srgbClr val="DDDDDD"/>
          </a:solidFill>
          <a:ln w="9525">
            <a:noFill/>
            <a:miter lim="800000"/>
            <a:headEnd/>
            <a:tailEnd/>
          </a:ln>
          <a:effectLst/>
        </p:spPr>
        <p:txBody>
          <a:bodyPr>
            <a:spAutoFit/>
          </a:bodyPr>
          <a:lstStyle/>
          <a:p>
            <a:pPr algn="ctr">
              <a:spcBef>
                <a:spcPct val="50000"/>
              </a:spcBef>
            </a:pPr>
            <a:r>
              <a:rPr lang="de-CH" sz="2000" b="1"/>
              <a:t>Diffuse DISSATISFACTION</a:t>
            </a:r>
          </a:p>
        </p:txBody>
      </p:sp>
      <p:sp>
        <p:nvSpPr>
          <p:cNvPr id="21519" name="Rectangle 15"/>
          <p:cNvSpPr>
            <a:spLocks noChangeArrowheads="1"/>
          </p:cNvSpPr>
          <p:nvPr/>
        </p:nvSpPr>
        <p:spPr bwMode="auto">
          <a:xfrm>
            <a:off x="7239000" y="54102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0" name="Text Box 16"/>
          <p:cNvSpPr txBox="1">
            <a:spLocks noChangeArrowheads="1"/>
          </p:cNvSpPr>
          <p:nvPr/>
        </p:nvSpPr>
        <p:spPr bwMode="auto">
          <a:xfrm>
            <a:off x="7162800" y="5334000"/>
            <a:ext cx="1676400" cy="915988"/>
          </a:xfrm>
          <a:prstGeom prst="rect">
            <a:avLst/>
          </a:prstGeom>
          <a:noFill/>
          <a:ln w="9525">
            <a:noFill/>
            <a:miter lim="800000"/>
            <a:headEnd/>
            <a:tailEnd/>
          </a:ln>
          <a:effectLst/>
        </p:spPr>
        <p:txBody>
          <a:bodyPr>
            <a:spAutoFit/>
          </a:bodyPr>
          <a:lstStyle/>
          <a:p>
            <a:pPr algn="ctr">
              <a:spcBef>
                <a:spcPct val="50000"/>
              </a:spcBef>
            </a:pPr>
            <a:r>
              <a:rPr lang="de-CH" sz="1800" b="1" i="1"/>
              <a:t>Constructive</a:t>
            </a:r>
            <a:r>
              <a:rPr lang="de-CH" sz="1800" b="1"/>
              <a:t> </a:t>
            </a:r>
            <a:r>
              <a:rPr lang="de-CH" sz="1800"/>
              <a:t>Job</a:t>
            </a:r>
            <a:r>
              <a:rPr lang="de-CH" sz="1800" b="1"/>
              <a:t> Dissatisfaction</a:t>
            </a:r>
          </a:p>
        </p:txBody>
      </p:sp>
      <p:sp>
        <p:nvSpPr>
          <p:cNvPr id="21521" name="Rectangle 17"/>
          <p:cNvSpPr>
            <a:spLocks noChangeArrowheads="1"/>
          </p:cNvSpPr>
          <p:nvPr/>
        </p:nvSpPr>
        <p:spPr bwMode="auto">
          <a:xfrm>
            <a:off x="5562600" y="54102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2" name="Rectangle 18"/>
          <p:cNvSpPr>
            <a:spLocks noChangeArrowheads="1"/>
          </p:cNvSpPr>
          <p:nvPr/>
        </p:nvSpPr>
        <p:spPr bwMode="auto">
          <a:xfrm>
            <a:off x="3886200" y="54102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3" name="Rectangle 19"/>
          <p:cNvSpPr>
            <a:spLocks noChangeArrowheads="1"/>
          </p:cNvSpPr>
          <p:nvPr/>
        </p:nvSpPr>
        <p:spPr bwMode="auto">
          <a:xfrm>
            <a:off x="1981200" y="54102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4" name="Rectangle 20"/>
          <p:cNvSpPr>
            <a:spLocks noChangeArrowheads="1"/>
          </p:cNvSpPr>
          <p:nvPr/>
        </p:nvSpPr>
        <p:spPr bwMode="auto">
          <a:xfrm>
            <a:off x="381000" y="54102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5" name="Rectangle 21"/>
          <p:cNvSpPr>
            <a:spLocks noChangeArrowheads="1"/>
          </p:cNvSpPr>
          <p:nvPr/>
        </p:nvSpPr>
        <p:spPr bwMode="auto">
          <a:xfrm>
            <a:off x="3886200" y="44958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26" name="Rectangle 22"/>
          <p:cNvSpPr>
            <a:spLocks noChangeArrowheads="1"/>
          </p:cNvSpPr>
          <p:nvPr/>
        </p:nvSpPr>
        <p:spPr bwMode="auto">
          <a:xfrm>
            <a:off x="3886200" y="26670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27" name="Rectangle 23"/>
          <p:cNvSpPr>
            <a:spLocks noChangeArrowheads="1"/>
          </p:cNvSpPr>
          <p:nvPr/>
        </p:nvSpPr>
        <p:spPr bwMode="auto">
          <a:xfrm>
            <a:off x="3886200" y="3581400"/>
            <a:ext cx="1524000" cy="762000"/>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21528" name="Text Box 24"/>
          <p:cNvSpPr txBox="1">
            <a:spLocks noChangeArrowheads="1"/>
          </p:cNvSpPr>
          <p:nvPr/>
        </p:nvSpPr>
        <p:spPr bwMode="auto">
          <a:xfrm>
            <a:off x="5486400" y="5334000"/>
            <a:ext cx="1676400" cy="915988"/>
          </a:xfrm>
          <a:prstGeom prst="rect">
            <a:avLst/>
          </a:prstGeom>
          <a:noFill/>
          <a:ln w="9525">
            <a:noFill/>
            <a:miter lim="800000"/>
            <a:headEnd/>
            <a:tailEnd/>
          </a:ln>
          <a:effectLst/>
        </p:spPr>
        <p:txBody>
          <a:bodyPr>
            <a:spAutoFit/>
          </a:bodyPr>
          <a:lstStyle/>
          <a:p>
            <a:pPr algn="ctr">
              <a:spcBef>
                <a:spcPct val="50000"/>
              </a:spcBef>
            </a:pPr>
            <a:r>
              <a:rPr lang="de-CH" sz="1800" b="1" i="1"/>
              <a:t>Fixated</a:t>
            </a:r>
            <a:r>
              <a:rPr lang="de-CH" sz="1800" b="1"/>
              <a:t> </a:t>
            </a:r>
            <a:br>
              <a:rPr lang="de-CH" sz="1800" b="1"/>
            </a:br>
            <a:r>
              <a:rPr lang="de-CH" sz="1800"/>
              <a:t>Job</a:t>
            </a:r>
            <a:r>
              <a:rPr lang="de-CH" sz="1800" b="1"/>
              <a:t> </a:t>
            </a:r>
            <a:r>
              <a:rPr lang="de-CH" sz="1800" b="1" i="1"/>
              <a:t>Dissatisfaction</a:t>
            </a:r>
          </a:p>
        </p:txBody>
      </p:sp>
      <p:sp>
        <p:nvSpPr>
          <p:cNvPr id="21529" name="Text Box 25"/>
          <p:cNvSpPr txBox="1">
            <a:spLocks noChangeArrowheads="1"/>
          </p:cNvSpPr>
          <p:nvPr/>
        </p:nvSpPr>
        <p:spPr bwMode="auto">
          <a:xfrm>
            <a:off x="3886200" y="5334000"/>
            <a:ext cx="1524000" cy="915988"/>
          </a:xfrm>
          <a:prstGeom prst="rect">
            <a:avLst/>
          </a:prstGeom>
          <a:noFill/>
          <a:ln w="9525">
            <a:noFill/>
            <a:miter lim="800000"/>
            <a:headEnd/>
            <a:tailEnd/>
          </a:ln>
          <a:effectLst/>
        </p:spPr>
        <p:txBody>
          <a:bodyPr>
            <a:spAutoFit/>
          </a:bodyPr>
          <a:lstStyle/>
          <a:p>
            <a:pPr algn="ctr">
              <a:spcBef>
                <a:spcPct val="50000"/>
              </a:spcBef>
            </a:pPr>
            <a:r>
              <a:rPr lang="de-CH" sz="1800" b="1" i="1"/>
              <a:t>Pseudo </a:t>
            </a:r>
            <a:r>
              <a:rPr lang="de-CH" sz="1800" b="1"/>
              <a:t>– </a:t>
            </a:r>
            <a:br>
              <a:rPr lang="de-CH" sz="1800" b="1"/>
            </a:br>
            <a:r>
              <a:rPr lang="de-CH" sz="1800"/>
              <a:t>Job</a:t>
            </a:r>
            <a:r>
              <a:rPr lang="de-CH" sz="1800" b="1"/>
              <a:t> </a:t>
            </a:r>
            <a:r>
              <a:rPr lang="de-CH" sz="1800" b="1" i="1"/>
              <a:t>Satisfaction</a:t>
            </a:r>
          </a:p>
        </p:txBody>
      </p:sp>
      <p:sp>
        <p:nvSpPr>
          <p:cNvPr id="21530" name="Text Box 26"/>
          <p:cNvSpPr txBox="1">
            <a:spLocks noChangeArrowheads="1"/>
          </p:cNvSpPr>
          <p:nvPr/>
        </p:nvSpPr>
        <p:spPr bwMode="auto">
          <a:xfrm>
            <a:off x="1981200" y="5334000"/>
            <a:ext cx="1524000" cy="915988"/>
          </a:xfrm>
          <a:prstGeom prst="rect">
            <a:avLst/>
          </a:prstGeom>
          <a:noFill/>
          <a:ln w="9525">
            <a:noFill/>
            <a:miter lim="800000"/>
            <a:headEnd/>
            <a:tailEnd/>
          </a:ln>
          <a:effectLst/>
        </p:spPr>
        <p:txBody>
          <a:bodyPr>
            <a:spAutoFit/>
          </a:bodyPr>
          <a:lstStyle/>
          <a:p>
            <a:pPr algn="ctr">
              <a:spcBef>
                <a:spcPct val="50000"/>
              </a:spcBef>
            </a:pPr>
            <a:r>
              <a:rPr lang="de-CH" sz="1800" b="1" i="1"/>
              <a:t>Stabilized</a:t>
            </a:r>
            <a:r>
              <a:rPr lang="de-CH" sz="1800" b="1"/>
              <a:t> </a:t>
            </a:r>
            <a:br>
              <a:rPr lang="de-CH" sz="1800" b="1"/>
            </a:br>
            <a:r>
              <a:rPr lang="de-CH" sz="1800"/>
              <a:t>Job</a:t>
            </a:r>
            <a:r>
              <a:rPr lang="de-CH" sz="1800" b="1"/>
              <a:t> </a:t>
            </a:r>
            <a:r>
              <a:rPr lang="de-CH" sz="1800" b="1" i="1"/>
              <a:t>Satisfaction</a:t>
            </a:r>
          </a:p>
        </p:txBody>
      </p:sp>
      <p:sp>
        <p:nvSpPr>
          <p:cNvPr id="21531" name="Text Box 27"/>
          <p:cNvSpPr txBox="1">
            <a:spLocks noChangeArrowheads="1"/>
          </p:cNvSpPr>
          <p:nvPr/>
        </p:nvSpPr>
        <p:spPr bwMode="auto">
          <a:xfrm>
            <a:off x="381000" y="5334000"/>
            <a:ext cx="1524000" cy="915988"/>
          </a:xfrm>
          <a:prstGeom prst="rect">
            <a:avLst/>
          </a:prstGeom>
          <a:noFill/>
          <a:ln w="9525">
            <a:noFill/>
            <a:miter lim="800000"/>
            <a:headEnd/>
            <a:tailEnd/>
          </a:ln>
          <a:effectLst/>
        </p:spPr>
        <p:txBody>
          <a:bodyPr>
            <a:spAutoFit/>
          </a:bodyPr>
          <a:lstStyle/>
          <a:p>
            <a:pPr algn="ctr">
              <a:spcBef>
                <a:spcPct val="50000"/>
              </a:spcBef>
            </a:pPr>
            <a:r>
              <a:rPr lang="de-CH" sz="1800" b="1" i="1"/>
              <a:t>Progressive</a:t>
            </a:r>
            <a:r>
              <a:rPr lang="de-CH" sz="1800" b="1"/>
              <a:t> </a:t>
            </a:r>
            <a:r>
              <a:rPr lang="de-CH" sz="1800"/>
              <a:t>Job</a:t>
            </a:r>
            <a:r>
              <a:rPr lang="de-CH" sz="1800" b="1"/>
              <a:t> </a:t>
            </a:r>
            <a:r>
              <a:rPr lang="de-CH" sz="1800" b="1" i="1"/>
              <a:t>Satisfaction</a:t>
            </a:r>
          </a:p>
        </p:txBody>
      </p:sp>
      <p:sp>
        <p:nvSpPr>
          <p:cNvPr id="21532" name="Text Box 28"/>
          <p:cNvSpPr txBox="1">
            <a:spLocks noChangeArrowheads="1"/>
          </p:cNvSpPr>
          <p:nvPr/>
        </p:nvSpPr>
        <p:spPr bwMode="auto">
          <a:xfrm>
            <a:off x="3886200" y="3505200"/>
            <a:ext cx="1524000" cy="915988"/>
          </a:xfrm>
          <a:prstGeom prst="rect">
            <a:avLst/>
          </a:prstGeom>
          <a:noFill/>
          <a:ln w="9525">
            <a:noFill/>
            <a:miter lim="800000"/>
            <a:headEnd/>
            <a:tailEnd/>
          </a:ln>
          <a:effectLst/>
        </p:spPr>
        <p:txBody>
          <a:bodyPr>
            <a:spAutoFit/>
          </a:bodyPr>
          <a:lstStyle/>
          <a:p>
            <a:pPr algn="ctr">
              <a:spcBef>
                <a:spcPct val="50000"/>
              </a:spcBef>
            </a:pPr>
            <a:r>
              <a:rPr lang="de-CH" sz="1800" b="1" i="1"/>
              <a:t>Resignative</a:t>
            </a:r>
            <a:r>
              <a:rPr lang="de-CH" sz="1800" b="1"/>
              <a:t> </a:t>
            </a:r>
            <a:r>
              <a:rPr lang="de-CH" sz="1800"/>
              <a:t>Job</a:t>
            </a:r>
            <a:r>
              <a:rPr lang="de-CH" sz="1800" b="1"/>
              <a:t> </a:t>
            </a:r>
            <a:r>
              <a:rPr lang="de-CH" sz="1800" b="1" i="1"/>
              <a:t>Satisfaction</a:t>
            </a:r>
          </a:p>
        </p:txBody>
      </p:sp>
      <p:sp>
        <p:nvSpPr>
          <p:cNvPr id="21533" name="Rectangle 29"/>
          <p:cNvSpPr>
            <a:spLocks noChangeArrowheads="1"/>
          </p:cNvSpPr>
          <p:nvPr/>
        </p:nvSpPr>
        <p:spPr bwMode="auto">
          <a:xfrm>
            <a:off x="1981200" y="26670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34" name="Rectangle 30"/>
          <p:cNvSpPr>
            <a:spLocks noChangeArrowheads="1"/>
          </p:cNvSpPr>
          <p:nvPr/>
        </p:nvSpPr>
        <p:spPr bwMode="auto">
          <a:xfrm>
            <a:off x="381000" y="26670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35" name="Text Box 31"/>
          <p:cNvSpPr txBox="1">
            <a:spLocks noChangeArrowheads="1"/>
          </p:cNvSpPr>
          <p:nvPr/>
        </p:nvSpPr>
        <p:spPr bwMode="auto">
          <a:xfrm>
            <a:off x="1981200" y="2743200"/>
            <a:ext cx="1524000" cy="641350"/>
          </a:xfrm>
          <a:prstGeom prst="rect">
            <a:avLst/>
          </a:prstGeom>
          <a:noFill/>
          <a:ln w="9525">
            <a:noFill/>
            <a:miter lim="800000"/>
            <a:headEnd/>
            <a:tailEnd/>
          </a:ln>
          <a:effectLst/>
        </p:spPr>
        <p:txBody>
          <a:bodyPr>
            <a:spAutoFit/>
          </a:bodyPr>
          <a:lstStyle/>
          <a:p>
            <a:pPr algn="ctr">
              <a:spcBef>
                <a:spcPct val="50000"/>
              </a:spcBef>
            </a:pPr>
            <a:r>
              <a:rPr lang="de-CH" sz="1800" b="1"/>
              <a:t>Keeping of Standards</a:t>
            </a:r>
          </a:p>
        </p:txBody>
      </p:sp>
      <p:sp>
        <p:nvSpPr>
          <p:cNvPr id="21536" name="Text Box 32"/>
          <p:cNvSpPr txBox="1">
            <a:spLocks noChangeArrowheads="1"/>
          </p:cNvSpPr>
          <p:nvPr/>
        </p:nvSpPr>
        <p:spPr bwMode="auto">
          <a:xfrm>
            <a:off x="3886200" y="2743200"/>
            <a:ext cx="1524000" cy="641350"/>
          </a:xfrm>
          <a:prstGeom prst="rect">
            <a:avLst/>
          </a:prstGeom>
          <a:noFill/>
          <a:ln w="9525">
            <a:noFill/>
            <a:miter lim="800000"/>
            <a:headEnd/>
            <a:tailEnd/>
          </a:ln>
          <a:effectLst/>
        </p:spPr>
        <p:txBody>
          <a:bodyPr>
            <a:spAutoFit/>
          </a:bodyPr>
          <a:lstStyle/>
          <a:p>
            <a:pPr algn="ctr">
              <a:spcBef>
                <a:spcPct val="50000"/>
              </a:spcBef>
            </a:pPr>
            <a:r>
              <a:rPr lang="de-CH" sz="1800" b="1"/>
              <a:t>Lowering of Standards</a:t>
            </a:r>
          </a:p>
        </p:txBody>
      </p:sp>
      <p:sp>
        <p:nvSpPr>
          <p:cNvPr id="21537" name="Rectangle 33"/>
          <p:cNvSpPr>
            <a:spLocks noChangeArrowheads="1"/>
          </p:cNvSpPr>
          <p:nvPr/>
        </p:nvSpPr>
        <p:spPr bwMode="auto">
          <a:xfrm>
            <a:off x="5562600" y="26670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38" name="Rectangle 34"/>
          <p:cNvSpPr>
            <a:spLocks noChangeArrowheads="1"/>
          </p:cNvSpPr>
          <p:nvPr/>
        </p:nvSpPr>
        <p:spPr bwMode="auto">
          <a:xfrm>
            <a:off x="5562600" y="44958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39" name="Rectangle 35"/>
          <p:cNvSpPr>
            <a:spLocks noChangeArrowheads="1"/>
          </p:cNvSpPr>
          <p:nvPr/>
        </p:nvSpPr>
        <p:spPr bwMode="auto">
          <a:xfrm>
            <a:off x="7239000" y="4495800"/>
            <a:ext cx="1524000" cy="762000"/>
          </a:xfrm>
          <a:prstGeom prst="rect">
            <a:avLst/>
          </a:prstGeom>
          <a:noFill/>
          <a:ln w="9525">
            <a:solidFill>
              <a:schemeClr val="tx1"/>
            </a:solidFill>
            <a:miter lim="800000"/>
            <a:headEnd/>
            <a:tailEnd/>
          </a:ln>
          <a:effectLst/>
        </p:spPr>
        <p:txBody>
          <a:bodyPr wrap="none" anchor="ctr"/>
          <a:lstStyle/>
          <a:p>
            <a:endParaRPr lang="en-US"/>
          </a:p>
        </p:txBody>
      </p:sp>
      <p:sp>
        <p:nvSpPr>
          <p:cNvPr id="21540" name="Text Box 36"/>
          <p:cNvSpPr txBox="1">
            <a:spLocks noChangeArrowheads="1"/>
          </p:cNvSpPr>
          <p:nvPr/>
        </p:nvSpPr>
        <p:spPr bwMode="auto">
          <a:xfrm>
            <a:off x="5562600" y="2743200"/>
            <a:ext cx="1524000" cy="641350"/>
          </a:xfrm>
          <a:prstGeom prst="rect">
            <a:avLst/>
          </a:prstGeom>
          <a:noFill/>
          <a:ln w="9525">
            <a:noFill/>
            <a:miter lim="800000"/>
            <a:headEnd/>
            <a:tailEnd/>
          </a:ln>
          <a:effectLst/>
        </p:spPr>
        <p:txBody>
          <a:bodyPr>
            <a:spAutoFit/>
          </a:bodyPr>
          <a:lstStyle/>
          <a:p>
            <a:pPr algn="ctr">
              <a:spcBef>
                <a:spcPct val="50000"/>
              </a:spcBef>
            </a:pPr>
            <a:r>
              <a:rPr lang="de-CH" sz="1800" b="1"/>
              <a:t>Keeping of Standards</a:t>
            </a:r>
          </a:p>
        </p:txBody>
      </p:sp>
      <p:sp>
        <p:nvSpPr>
          <p:cNvPr id="21541" name="Text Box 37"/>
          <p:cNvSpPr txBox="1">
            <a:spLocks noChangeArrowheads="1"/>
          </p:cNvSpPr>
          <p:nvPr/>
        </p:nvSpPr>
        <p:spPr bwMode="auto">
          <a:xfrm>
            <a:off x="3886200" y="4572000"/>
            <a:ext cx="1524000" cy="641350"/>
          </a:xfrm>
          <a:prstGeom prst="rect">
            <a:avLst/>
          </a:prstGeom>
          <a:noFill/>
          <a:ln w="9525">
            <a:noFill/>
            <a:miter lim="800000"/>
            <a:headEnd/>
            <a:tailEnd/>
          </a:ln>
          <a:effectLst/>
        </p:spPr>
        <p:txBody>
          <a:bodyPr>
            <a:spAutoFit/>
          </a:bodyPr>
          <a:lstStyle/>
          <a:p>
            <a:pPr algn="ctr">
              <a:spcBef>
                <a:spcPct val="50000"/>
              </a:spcBef>
            </a:pPr>
            <a:r>
              <a:rPr lang="de-CH" sz="1800" b="1"/>
              <a:t>Distortion of Reality</a:t>
            </a:r>
          </a:p>
        </p:txBody>
      </p:sp>
      <p:sp>
        <p:nvSpPr>
          <p:cNvPr id="21542" name="Text Box 38"/>
          <p:cNvSpPr txBox="1">
            <a:spLocks noChangeArrowheads="1"/>
          </p:cNvSpPr>
          <p:nvPr/>
        </p:nvSpPr>
        <p:spPr bwMode="auto">
          <a:xfrm>
            <a:off x="5562600" y="4419600"/>
            <a:ext cx="1524000" cy="915988"/>
          </a:xfrm>
          <a:prstGeom prst="rect">
            <a:avLst/>
          </a:prstGeom>
          <a:noFill/>
          <a:ln w="9525">
            <a:noFill/>
            <a:miter lim="800000"/>
            <a:headEnd/>
            <a:tailEnd/>
          </a:ln>
          <a:effectLst/>
        </p:spPr>
        <p:txBody>
          <a:bodyPr>
            <a:spAutoFit/>
          </a:bodyPr>
          <a:lstStyle/>
          <a:p>
            <a:pPr algn="ctr">
              <a:spcBef>
                <a:spcPct val="50000"/>
              </a:spcBef>
            </a:pPr>
            <a:r>
              <a:rPr lang="de-CH" sz="1800" b="1"/>
              <a:t>No Problem-Solving Attempts</a:t>
            </a:r>
          </a:p>
        </p:txBody>
      </p:sp>
      <p:sp>
        <p:nvSpPr>
          <p:cNvPr id="21543" name="Text Box 39"/>
          <p:cNvSpPr txBox="1">
            <a:spLocks noChangeArrowheads="1"/>
          </p:cNvSpPr>
          <p:nvPr/>
        </p:nvSpPr>
        <p:spPr bwMode="auto">
          <a:xfrm>
            <a:off x="7239000" y="4419600"/>
            <a:ext cx="1524000" cy="915988"/>
          </a:xfrm>
          <a:prstGeom prst="rect">
            <a:avLst/>
          </a:prstGeom>
          <a:noFill/>
          <a:ln w="9525">
            <a:noFill/>
            <a:miter lim="800000"/>
            <a:headEnd/>
            <a:tailEnd/>
          </a:ln>
          <a:effectLst/>
        </p:spPr>
        <p:txBody>
          <a:bodyPr>
            <a:spAutoFit/>
          </a:bodyPr>
          <a:lstStyle/>
          <a:p>
            <a:pPr algn="ctr">
              <a:spcBef>
                <a:spcPct val="50000"/>
              </a:spcBef>
            </a:pPr>
            <a:r>
              <a:rPr lang="de-CH" sz="1800" b="1"/>
              <a:t>Problem-Solving Attempts</a:t>
            </a:r>
          </a:p>
        </p:txBody>
      </p:sp>
      <p:sp>
        <p:nvSpPr>
          <p:cNvPr id="21544" name="Line 40"/>
          <p:cNvSpPr>
            <a:spLocks noChangeShapeType="1"/>
          </p:cNvSpPr>
          <p:nvPr/>
        </p:nvSpPr>
        <p:spPr bwMode="auto">
          <a:xfrm>
            <a:off x="2667000" y="3429000"/>
            <a:ext cx="0" cy="1981200"/>
          </a:xfrm>
          <a:prstGeom prst="line">
            <a:avLst/>
          </a:prstGeom>
          <a:noFill/>
          <a:ln w="19050">
            <a:solidFill>
              <a:schemeClr val="tx1"/>
            </a:solidFill>
            <a:round/>
            <a:headEnd/>
            <a:tailEnd type="triangle" w="med" len="med"/>
          </a:ln>
          <a:effectLst/>
        </p:spPr>
        <p:txBody>
          <a:bodyPr/>
          <a:lstStyle/>
          <a:p>
            <a:endParaRPr lang="en-US"/>
          </a:p>
        </p:txBody>
      </p:sp>
      <p:sp>
        <p:nvSpPr>
          <p:cNvPr id="21545" name="Line 41"/>
          <p:cNvSpPr>
            <a:spLocks noChangeShapeType="1"/>
          </p:cNvSpPr>
          <p:nvPr/>
        </p:nvSpPr>
        <p:spPr bwMode="auto">
          <a:xfrm>
            <a:off x="1143000" y="3429000"/>
            <a:ext cx="0" cy="1981200"/>
          </a:xfrm>
          <a:prstGeom prst="line">
            <a:avLst/>
          </a:prstGeom>
          <a:noFill/>
          <a:ln w="19050">
            <a:solidFill>
              <a:schemeClr val="tx1"/>
            </a:solidFill>
            <a:round/>
            <a:headEnd/>
            <a:tailEnd type="triangle" w="med" len="med"/>
          </a:ln>
          <a:effectLst/>
        </p:spPr>
        <p:txBody>
          <a:bodyPr/>
          <a:lstStyle/>
          <a:p>
            <a:endParaRPr lang="en-US"/>
          </a:p>
        </p:txBody>
      </p:sp>
      <p:sp>
        <p:nvSpPr>
          <p:cNvPr id="21546" name="Line 42"/>
          <p:cNvSpPr>
            <a:spLocks noChangeShapeType="1"/>
          </p:cNvSpPr>
          <p:nvPr/>
        </p:nvSpPr>
        <p:spPr bwMode="auto">
          <a:xfrm>
            <a:off x="6324600" y="3429000"/>
            <a:ext cx="0" cy="1066800"/>
          </a:xfrm>
          <a:prstGeom prst="line">
            <a:avLst/>
          </a:prstGeom>
          <a:noFill/>
          <a:ln w="19050">
            <a:solidFill>
              <a:schemeClr val="tx1"/>
            </a:solidFill>
            <a:round/>
            <a:headEnd/>
            <a:tailEnd type="triangle" w="med" len="med"/>
          </a:ln>
          <a:effectLst/>
        </p:spPr>
        <p:txBody>
          <a:bodyPr/>
          <a:lstStyle/>
          <a:p>
            <a:endParaRPr lang="en-US"/>
          </a:p>
        </p:txBody>
      </p:sp>
      <p:sp>
        <p:nvSpPr>
          <p:cNvPr id="21547" name="Line 43"/>
          <p:cNvSpPr>
            <a:spLocks noChangeShapeType="1"/>
          </p:cNvSpPr>
          <p:nvPr/>
        </p:nvSpPr>
        <p:spPr bwMode="auto">
          <a:xfrm>
            <a:off x="4648200" y="3429000"/>
            <a:ext cx="0" cy="152400"/>
          </a:xfrm>
          <a:prstGeom prst="line">
            <a:avLst/>
          </a:prstGeom>
          <a:noFill/>
          <a:ln w="19050">
            <a:solidFill>
              <a:schemeClr val="tx1"/>
            </a:solidFill>
            <a:round/>
            <a:headEnd/>
            <a:tailEnd type="triangle" w="med" len="med"/>
          </a:ln>
          <a:effectLst/>
        </p:spPr>
        <p:txBody>
          <a:bodyPr/>
          <a:lstStyle/>
          <a:p>
            <a:endParaRPr lang="en-US"/>
          </a:p>
        </p:txBody>
      </p:sp>
      <p:sp>
        <p:nvSpPr>
          <p:cNvPr id="21548" name="Line 44"/>
          <p:cNvSpPr>
            <a:spLocks noChangeShapeType="1"/>
          </p:cNvSpPr>
          <p:nvPr/>
        </p:nvSpPr>
        <p:spPr bwMode="auto">
          <a:xfrm>
            <a:off x="4648200" y="5257800"/>
            <a:ext cx="0" cy="152400"/>
          </a:xfrm>
          <a:prstGeom prst="line">
            <a:avLst/>
          </a:prstGeom>
          <a:noFill/>
          <a:ln w="19050">
            <a:solidFill>
              <a:schemeClr val="tx1"/>
            </a:solidFill>
            <a:round/>
            <a:headEnd/>
            <a:tailEnd type="triangle" w="med" len="med"/>
          </a:ln>
          <a:effectLst/>
        </p:spPr>
        <p:txBody>
          <a:bodyPr/>
          <a:lstStyle/>
          <a:p>
            <a:endParaRPr lang="en-US"/>
          </a:p>
        </p:txBody>
      </p:sp>
      <p:sp>
        <p:nvSpPr>
          <p:cNvPr id="21549" name="Line 45"/>
          <p:cNvSpPr>
            <a:spLocks noChangeShapeType="1"/>
          </p:cNvSpPr>
          <p:nvPr/>
        </p:nvSpPr>
        <p:spPr bwMode="auto">
          <a:xfrm>
            <a:off x="6248400" y="5257800"/>
            <a:ext cx="0" cy="152400"/>
          </a:xfrm>
          <a:prstGeom prst="line">
            <a:avLst/>
          </a:prstGeom>
          <a:noFill/>
          <a:ln w="19050">
            <a:solidFill>
              <a:schemeClr val="tx1"/>
            </a:solidFill>
            <a:round/>
            <a:headEnd/>
            <a:tailEnd type="triangle" w="med" len="med"/>
          </a:ln>
          <a:effectLst/>
        </p:spPr>
        <p:txBody>
          <a:bodyPr/>
          <a:lstStyle/>
          <a:p>
            <a:endParaRPr lang="en-US"/>
          </a:p>
        </p:txBody>
      </p:sp>
      <p:sp>
        <p:nvSpPr>
          <p:cNvPr id="21550" name="Line 46"/>
          <p:cNvSpPr>
            <a:spLocks noChangeShapeType="1"/>
          </p:cNvSpPr>
          <p:nvPr/>
        </p:nvSpPr>
        <p:spPr bwMode="auto">
          <a:xfrm>
            <a:off x="7924800" y="5257800"/>
            <a:ext cx="0" cy="152400"/>
          </a:xfrm>
          <a:prstGeom prst="line">
            <a:avLst/>
          </a:prstGeom>
          <a:noFill/>
          <a:ln w="19050">
            <a:solidFill>
              <a:schemeClr val="tx1"/>
            </a:solidFill>
            <a:round/>
            <a:headEnd/>
            <a:tailEnd type="triangle" w="med" len="med"/>
          </a:ln>
          <a:effectLst/>
        </p:spPr>
        <p:txBody>
          <a:bodyPr/>
          <a:lstStyle/>
          <a:p>
            <a:endParaRPr lang="en-US"/>
          </a:p>
        </p:txBody>
      </p:sp>
      <p:sp>
        <p:nvSpPr>
          <p:cNvPr id="21551" name="Line 47"/>
          <p:cNvSpPr>
            <a:spLocks noChangeShapeType="1"/>
          </p:cNvSpPr>
          <p:nvPr/>
        </p:nvSpPr>
        <p:spPr bwMode="auto">
          <a:xfrm>
            <a:off x="6324600" y="4038600"/>
            <a:ext cx="1219200" cy="457200"/>
          </a:xfrm>
          <a:prstGeom prst="line">
            <a:avLst/>
          </a:prstGeom>
          <a:noFill/>
          <a:ln w="19050">
            <a:solidFill>
              <a:schemeClr val="tx1"/>
            </a:solidFill>
            <a:round/>
            <a:headEnd/>
            <a:tailEnd type="triangle" w="med" len="med"/>
          </a:ln>
          <a:effectLst/>
        </p:spPr>
        <p:txBody>
          <a:bodyPr/>
          <a:lstStyle/>
          <a:p>
            <a:endParaRPr lang="en-US"/>
          </a:p>
        </p:txBody>
      </p:sp>
      <p:sp>
        <p:nvSpPr>
          <p:cNvPr id="21552" name="Line 48"/>
          <p:cNvSpPr>
            <a:spLocks noChangeShapeType="1"/>
          </p:cNvSpPr>
          <p:nvPr/>
        </p:nvSpPr>
        <p:spPr bwMode="auto">
          <a:xfrm flipH="1">
            <a:off x="5181600" y="4038600"/>
            <a:ext cx="1143000" cy="457200"/>
          </a:xfrm>
          <a:prstGeom prst="line">
            <a:avLst/>
          </a:prstGeom>
          <a:noFill/>
          <a:ln w="19050">
            <a:solidFill>
              <a:schemeClr val="tx1"/>
            </a:solidFill>
            <a:round/>
            <a:headEnd/>
            <a:tailEnd type="triangle" w="med" len="med"/>
          </a:ln>
          <a:effectLst/>
        </p:spPr>
        <p:txBody>
          <a:bodyPr/>
          <a:lstStyle/>
          <a:p>
            <a:endParaRPr lang="en-US"/>
          </a:p>
        </p:txBody>
      </p:sp>
      <p:sp>
        <p:nvSpPr>
          <p:cNvPr id="21553" name="Line 49"/>
          <p:cNvSpPr>
            <a:spLocks noChangeShapeType="1"/>
          </p:cNvSpPr>
          <p:nvPr/>
        </p:nvSpPr>
        <p:spPr bwMode="auto">
          <a:xfrm flipH="1">
            <a:off x="5181600" y="2514600"/>
            <a:ext cx="304800" cy="152400"/>
          </a:xfrm>
          <a:prstGeom prst="line">
            <a:avLst/>
          </a:prstGeom>
          <a:noFill/>
          <a:ln w="19050">
            <a:solidFill>
              <a:schemeClr val="tx1"/>
            </a:solidFill>
            <a:round/>
            <a:headEnd/>
            <a:tailEnd type="triangle" w="med" len="med"/>
          </a:ln>
          <a:effectLst/>
        </p:spPr>
        <p:txBody>
          <a:bodyPr/>
          <a:lstStyle/>
          <a:p>
            <a:endParaRPr lang="en-US"/>
          </a:p>
        </p:txBody>
      </p:sp>
      <p:sp>
        <p:nvSpPr>
          <p:cNvPr id="21554" name="Line 50"/>
          <p:cNvSpPr>
            <a:spLocks noChangeShapeType="1"/>
          </p:cNvSpPr>
          <p:nvPr/>
        </p:nvSpPr>
        <p:spPr bwMode="auto">
          <a:xfrm>
            <a:off x="5486400" y="2514600"/>
            <a:ext cx="304800" cy="152400"/>
          </a:xfrm>
          <a:prstGeom prst="line">
            <a:avLst/>
          </a:prstGeom>
          <a:noFill/>
          <a:ln w="19050">
            <a:solidFill>
              <a:schemeClr val="tx1"/>
            </a:solidFill>
            <a:round/>
            <a:headEnd/>
            <a:tailEnd type="triangle" w="med" len="med"/>
          </a:ln>
          <a:effectLst/>
        </p:spPr>
        <p:txBody>
          <a:bodyPr/>
          <a:lstStyle/>
          <a:p>
            <a:endParaRPr lang="en-US"/>
          </a:p>
        </p:txBody>
      </p:sp>
      <p:sp>
        <p:nvSpPr>
          <p:cNvPr id="21555" name="Line 51"/>
          <p:cNvSpPr>
            <a:spLocks noChangeShapeType="1"/>
          </p:cNvSpPr>
          <p:nvPr/>
        </p:nvSpPr>
        <p:spPr bwMode="auto">
          <a:xfrm flipH="1">
            <a:off x="1676400" y="2514600"/>
            <a:ext cx="304800" cy="152400"/>
          </a:xfrm>
          <a:prstGeom prst="line">
            <a:avLst/>
          </a:prstGeom>
          <a:noFill/>
          <a:ln w="19050">
            <a:solidFill>
              <a:schemeClr val="tx1"/>
            </a:solidFill>
            <a:round/>
            <a:headEnd/>
            <a:tailEnd type="triangle" w="med" len="med"/>
          </a:ln>
          <a:effectLst/>
        </p:spPr>
        <p:txBody>
          <a:bodyPr/>
          <a:lstStyle/>
          <a:p>
            <a:endParaRPr lang="en-US"/>
          </a:p>
        </p:txBody>
      </p:sp>
      <p:sp>
        <p:nvSpPr>
          <p:cNvPr id="21556" name="Line 52"/>
          <p:cNvSpPr>
            <a:spLocks noChangeShapeType="1"/>
          </p:cNvSpPr>
          <p:nvPr/>
        </p:nvSpPr>
        <p:spPr bwMode="auto">
          <a:xfrm>
            <a:off x="1981200" y="2514600"/>
            <a:ext cx="304800" cy="152400"/>
          </a:xfrm>
          <a:prstGeom prst="line">
            <a:avLst/>
          </a:prstGeom>
          <a:noFill/>
          <a:ln w="19050">
            <a:solidFill>
              <a:schemeClr val="tx1"/>
            </a:solidFill>
            <a:round/>
            <a:headEnd/>
            <a:tailEnd type="triangle" w="med" len="med"/>
          </a:ln>
          <a:effectLst/>
        </p:spPr>
        <p:txBody>
          <a:bodyPr/>
          <a:lstStyle/>
          <a:p>
            <a:endParaRPr lang="en-US"/>
          </a:p>
        </p:txBody>
      </p:sp>
      <p:sp>
        <p:nvSpPr>
          <p:cNvPr id="21557" name="Line 53"/>
          <p:cNvSpPr>
            <a:spLocks noChangeShapeType="1"/>
          </p:cNvSpPr>
          <p:nvPr/>
        </p:nvSpPr>
        <p:spPr bwMode="auto">
          <a:xfrm flipH="1">
            <a:off x="2667000" y="1447800"/>
            <a:ext cx="1066800" cy="381000"/>
          </a:xfrm>
          <a:prstGeom prst="line">
            <a:avLst/>
          </a:prstGeom>
          <a:noFill/>
          <a:ln w="19050">
            <a:solidFill>
              <a:schemeClr val="tx1"/>
            </a:solidFill>
            <a:round/>
            <a:headEnd/>
            <a:tailEnd type="triangle" w="med" len="med"/>
          </a:ln>
          <a:effectLst/>
        </p:spPr>
        <p:txBody>
          <a:bodyPr/>
          <a:lstStyle/>
          <a:p>
            <a:endParaRPr lang="en-US"/>
          </a:p>
        </p:txBody>
      </p:sp>
      <p:sp>
        <p:nvSpPr>
          <p:cNvPr id="21558" name="Line 54"/>
          <p:cNvSpPr>
            <a:spLocks noChangeShapeType="1"/>
          </p:cNvSpPr>
          <p:nvPr/>
        </p:nvSpPr>
        <p:spPr bwMode="auto">
          <a:xfrm>
            <a:off x="3657600" y="1447800"/>
            <a:ext cx="1143000" cy="381000"/>
          </a:xfrm>
          <a:prstGeom prst="line">
            <a:avLst/>
          </a:prstGeom>
          <a:noFill/>
          <a:ln w="19050">
            <a:solidFill>
              <a:schemeClr val="tx1"/>
            </a:solidFill>
            <a:round/>
            <a:headEnd/>
            <a:tailEnd type="triangle" w="med" len="med"/>
          </a:ln>
          <a:effectLst/>
        </p:spPr>
        <p:txBody>
          <a:bodyPr/>
          <a:lstStyle/>
          <a:p>
            <a:endParaRPr lang="en-US"/>
          </a:p>
        </p:txBody>
      </p:sp>
      <p:sp>
        <p:nvSpPr>
          <p:cNvPr id="21560" name="Rectangle 56"/>
          <p:cNvSpPr>
            <a:spLocks noChangeArrowheads="1"/>
          </p:cNvSpPr>
          <p:nvPr/>
        </p:nvSpPr>
        <p:spPr bwMode="auto">
          <a:xfrm>
            <a:off x="1477963" y="6448425"/>
            <a:ext cx="5254625" cy="365125"/>
          </a:xfrm>
          <a:prstGeom prst="rect">
            <a:avLst/>
          </a:prstGeom>
          <a:noFill/>
          <a:ln w="9525">
            <a:noFill/>
            <a:miter lim="800000"/>
            <a:headEnd/>
            <a:tailEnd/>
          </a:ln>
          <a:effectLst/>
        </p:spPr>
        <p:txBody>
          <a:bodyPr>
            <a:spAutoFit/>
          </a:bodyPr>
          <a:lstStyle/>
          <a:p>
            <a:pPr>
              <a:lnSpc>
                <a:spcPct val="90000"/>
              </a:lnSpc>
              <a:spcBef>
                <a:spcPct val="30000"/>
              </a:spcBef>
            </a:pPr>
            <a:r>
              <a:rPr lang="de-DE" sz="1000">
                <a:latin typeface="Arial Narrow" pitchFamily="34" charset="0"/>
              </a:rPr>
              <a:t>After Bruggemann, A. (1974). Zur Unterscheidung verschiedener Formen von "Arbeitszufriedenheit" (Distinguishing different forms of job satisfaction). </a:t>
            </a:r>
            <a:r>
              <a:rPr lang="de-DE" sz="1000" i="1">
                <a:latin typeface="Arial Narrow" pitchFamily="34" charset="0"/>
              </a:rPr>
              <a:t>Arbeit und Leistung, 28</a:t>
            </a:r>
            <a:r>
              <a:rPr lang="de-DE" sz="1000" u="sng">
                <a:latin typeface="Arial Narrow" pitchFamily="34" charset="0"/>
              </a:rPr>
              <a:t>,</a:t>
            </a:r>
            <a:r>
              <a:rPr lang="de-DE" sz="1000">
                <a:latin typeface="Arial Narrow" pitchFamily="34" charset="0"/>
              </a:rPr>
              <a:t> 281-284.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de-CH"/>
              <a:t>University of Bern</a:t>
            </a:r>
          </a:p>
        </p:txBody>
      </p:sp>
      <p:sp>
        <p:nvSpPr>
          <p:cNvPr id="75778" name="Rectangle 2"/>
          <p:cNvSpPr>
            <a:spLocks noGrp="1" noChangeArrowheads="1"/>
          </p:cNvSpPr>
          <p:nvPr>
            <p:ph type="title"/>
          </p:nvPr>
        </p:nvSpPr>
        <p:spPr>
          <a:ln/>
        </p:spPr>
        <p:txBody>
          <a:bodyPr/>
          <a:lstStyle/>
          <a:p>
            <a:r>
              <a:rPr lang="de-CH"/>
              <a:t>Resigned attitude towards work</a:t>
            </a:r>
            <a:br>
              <a:rPr lang="de-CH"/>
            </a:br>
            <a:r>
              <a:rPr lang="de-CH" sz="2000"/>
              <a:t>(after Oegerli, 1984)</a:t>
            </a:r>
          </a:p>
        </p:txBody>
      </p:sp>
      <p:sp>
        <p:nvSpPr>
          <p:cNvPr id="75779" name="Rectangle 3"/>
          <p:cNvSpPr>
            <a:spLocks noGrp="1" noChangeArrowheads="1"/>
          </p:cNvSpPr>
          <p:nvPr>
            <p:ph type="body" idx="1"/>
          </p:nvPr>
        </p:nvSpPr>
        <p:spPr/>
        <p:txBody>
          <a:bodyPr/>
          <a:lstStyle/>
          <a:p>
            <a:r>
              <a:rPr lang="de-CH"/>
              <a:t>My work is not ideal but after all, it could be worse</a:t>
            </a:r>
          </a:p>
          <a:p>
            <a:r>
              <a:rPr lang="de-CH"/>
              <a:t>Quitting my job would imply even more disadvantages; so I stay in spite of all</a:t>
            </a:r>
          </a:p>
          <a:p>
            <a:r>
              <a:rPr lang="de-CH"/>
              <a:t>It is best to swallow one‘s anger when bothered by something at work</a:t>
            </a:r>
          </a:p>
          <a:p>
            <a:r>
              <a:rPr lang="de-CH"/>
              <a:t>As an employee one really cannot expect a lot</a:t>
            </a:r>
          </a:p>
        </p:txBody>
      </p:sp>
      <p:sp>
        <p:nvSpPr>
          <p:cNvPr id="75780" name="Text Box 4"/>
          <p:cNvSpPr txBox="1">
            <a:spLocks noChangeArrowheads="1"/>
          </p:cNvSpPr>
          <p:nvPr/>
        </p:nvSpPr>
        <p:spPr bwMode="auto">
          <a:xfrm>
            <a:off x="1600200" y="6477000"/>
            <a:ext cx="3962400" cy="365125"/>
          </a:xfrm>
          <a:prstGeom prst="rect">
            <a:avLst/>
          </a:prstGeom>
          <a:noFill/>
          <a:ln w="9525">
            <a:noFill/>
            <a:miter lim="800000"/>
            <a:headEnd/>
            <a:tailEnd/>
          </a:ln>
          <a:effectLst/>
        </p:spPr>
        <p:txBody>
          <a:bodyPr>
            <a:spAutoFit/>
          </a:bodyPr>
          <a:lstStyle/>
          <a:p>
            <a:r>
              <a:rPr lang="de-CH" sz="900"/>
              <a:t>Oegerli, K. (1984). </a:t>
            </a:r>
            <a:r>
              <a:rPr lang="de-CH" sz="900" i="1"/>
              <a:t>Arbeitszufriedenheit: Versuch einer qualitativen Bestimmung. </a:t>
            </a:r>
            <a:r>
              <a:rPr lang="de-CH" sz="900"/>
              <a:t>Unveröfftl. Dissertation, Universität Bern, Philosophisch-historische Fakultät.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ooter Placeholder 3"/>
          <p:cNvSpPr>
            <a:spLocks noGrp="1"/>
          </p:cNvSpPr>
          <p:nvPr>
            <p:ph type="ftr" sz="quarter" idx="10"/>
          </p:nvPr>
        </p:nvSpPr>
        <p:spPr/>
        <p:txBody>
          <a:bodyPr/>
          <a:lstStyle/>
          <a:p>
            <a:r>
              <a:rPr lang="de-CH"/>
              <a:t>University of Bern</a:t>
            </a:r>
          </a:p>
        </p:txBody>
      </p:sp>
      <p:sp>
        <p:nvSpPr>
          <p:cNvPr id="78850" name="Rectangle 2"/>
          <p:cNvSpPr>
            <a:spLocks noGrp="1" noChangeArrowheads="1"/>
          </p:cNvSpPr>
          <p:nvPr>
            <p:ph type="title"/>
          </p:nvPr>
        </p:nvSpPr>
        <p:spPr>
          <a:ln/>
        </p:spPr>
        <p:txBody>
          <a:bodyPr/>
          <a:lstStyle/>
          <a:p>
            <a:r>
              <a:rPr lang="de-CH"/>
              <a:t>Job satisfaction and resignation in four samples</a:t>
            </a:r>
          </a:p>
        </p:txBody>
      </p:sp>
      <p:graphicFrame>
        <p:nvGraphicFramePr>
          <p:cNvPr id="78944" name="Group 96"/>
          <p:cNvGraphicFramePr>
            <a:graphicFrameLocks noGrp="1"/>
          </p:cNvGraphicFramePr>
          <p:nvPr>
            <p:ph type="tbl" idx="1"/>
          </p:nvPr>
        </p:nvGraphicFramePr>
        <p:xfrm>
          <a:off x="2544763" y="1752600"/>
          <a:ext cx="6218237" cy="4809744"/>
        </p:xfrm>
        <a:graphic>
          <a:graphicData uri="http://schemas.openxmlformats.org/drawingml/2006/table">
            <a:tbl>
              <a:tblPr/>
              <a:tblGrid>
                <a:gridCol w="1554162"/>
                <a:gridCol w="1555750"/>
                <a:gridCol w="1554163"/>
                <a:gridCol w="1554162"/>
              </a:tblGrid>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Comp</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Arch</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Sales</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Secr</a:t>
                      </a:r>
                    </a:p>
                  </a:txBody>
                  <a:tcPr horzOverflow="overflow">
                    <a:lnL>
                      <a:noFill/>
                    </a:lnL>
                    <a:lnR cap="flat">
                      <a:noFill/>
                    </a:lnR>
                    <a:lnT cap="fla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3.50</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(.94)</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4.15</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(.90)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4.18</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(.65)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4.12</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(1.04)</a:t>
                      </a: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CH" sz="28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CH"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78896" name="Text Box 48"/>
          <p:cNvSpPr txBox="1">
            <a:spLocks noChangeArrowheads="1"/>
          </p:cNvSpPr>
          <p:nvPr/>
        </p:nvSpPr>
        <p:spPr bwMode="auto">
          <a:xfrm>
            <a:off x="609600" y="2514600"/>
            <a:ext cx="2057400" cy="822325"/>
          </a:xfrm>
          <a:prstGeom prst="rect">
            <a:avLst/>
          </a:prstGeom>
          <a:noFill/>
          <a:ln w="9525">
            <a:noFill/>
            <a:miter lim="800000"/>
            <a:headEnd/>
            <a:tailEnd/>
          </a:ln>
          <a:effectLst/>
        </p:spPr>
        <p:txBody>
          <a:bodyPr>
            <a:spAutoFit/>
          </a:bodyPr>
          <a:lstStyle/>
          <a:p>
            <a:r>
              <a:rPr lang="de-CH" b="1"/>
              <a:t>General job satisfaction</a:t>
            </a:r>
          </a:p>
        </p:txBody>
      </p:sp>
      <p:sp>
        <p:nvSpPr>
          <p:cNvPr id="78897" name="Text Box 49"/>
          <p:cNvSpPr txBox="1">
            <a:spLocks noChangeArrowheads="1"/>
          </p:cNvSpPr>
          <p:nvPr/>
        </p:nvSpPr>
        <p:spPr bwMode="auto">
          <a:xfrm>
            <a:off x="609600" y="4114800"/>
            <a:ext cx="2057400" cy="457200"/>
          </a:xfrm>
          <a:prstGeom prst="rect">
            <a:avLst/>
          </a:prstGeom>
          <a:noFill/>
          <a:ln w="9525">
            <a:noFill/>
            <a:miter lim="800000"/>
            <a:headEnd/>
            <a:tailEnd/>
          </a:ln>
          <a:effectLst/>
        </p:spPr>
        <p:txBody>
          <a:bodyPr>
            <a:spAutoFit/>
          </a:bodyPr>
          <a:lstStyle/>
          <a:p>
            <a:r>
              <a:rPr lang="de-CH" b="1"/>
              <a:t>Resignation</a:t>
            </a:r>
          </a:p>
        </p:txBody>
      </p:sp>
      <p:graphicFrame>
        <p:nvGraphicFramePr>
          <p:cNvPr id="78946" name="Group 98"/>
          <p:cNvGraphicFramePr>
            <a:graphicFrameLocks noGrp="1"/>
          </p:cNvGraphicFramePr>
          <p:nvPr/>
        </p:nvGraphicFramePr>
        <p:xfrm>
          <a:off x="2438400" y="1897063"/>
          <a:ext cx="6218238" cy="4809744"/>
        </p:xfrm>
        <a:graphic>
          <a:graphicData uri="http://schemas.openxmlformats.org/drawingml/2006/table">
            <a:tbl>
              <a:tblPr/>
              <a:tblGrid>
                <a:gridCol w="1554163"/>
                <a:gridCol w="1555750"/>
                <a:gridCol w="1554162"/>
                <a:gridCol w="1554163"/>
              </a:tblGrid>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cap="fla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0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1.85</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(.79)</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1.87</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(1.02)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3.28</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(.79)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2.27</a:t>
                      </a: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000" b="1" i="0" u="none" strike="noStrike" cap="none" normalizeH="0" baseline="0" smtClean="0">
                          <a:ln>
                            <a:noFill/>
                          </a:ln>
                          <a:solidFill>
                            <a:schemeClr val="tx1"/>
                          </a:solidFill>
                          <a:effectLst/>
                          <a:latin typeface="Times New Roman" pitchFamily="18" charset="0"/>
                        </a:rPr>
                        <a:t>(1.14)</a:t>
                      </a:r>
                    </a:p>
                  </a:txBody>
                  <a:tcPr horzOverflow="overflow">
                    <a:lnL>
                      <a:noFill/>
                    </a:lnL>
                    <a:lnR cap="flat">
                      <a:noFill/>
                    </a:lnR>
                    <a:lnT>
                      <a:noFill/>
                    </a:lnT>
                    <a:lnB>
                      <a:noFill/>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CH" sz="28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CH"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78947" name="Rectangle 99"/>
          <p:cNvSpPr>
            <a:spLocks noChangeArrowheads="1"/>
          </p:cNvSpPr>
          <p:nvPr/>
        </p:nvSpPr>
        <p:spPr bwMode="auto">
          <a:xfrm>
            <a:off x="107950" y="5078413"/>
            <a:ext cx="5676900" cy="942975"/>
          </a:xfrm>
          <a:prstGeom prst="rect">
            <a:avLst/>
          </a:prstGeom>
          <a:noFill/>
          <a:ln w="9525">
            <a:noFill/>
            <a:miter lim="800000"/>
            <a:headEnd/>
            <a:tailEnd/>
          </a:ln>
          <a:effectLst/>
        </p:spPr>
        <p:txBody>
          <a:bodyPr anchor="ctr">
            <a:spAutoFit/>
          </a:bodyPr>
          <a:lstStyle/>
          <a:p>
            <a:r>
              <a:rPr lang="de-CH" sz="1400" b="1">
                <a:latin typeface="Arial Narrow" pitchFamily="34" charset="0"/>
              </a:rPr>
              <a:t>Comp</a:t>
            </a:r>
            <a:r>
              <a:rPr lang="de-CH" sz="1400">
                <a:latin typeface="Arial Narrow" pitchFamily="34" charset="0"/>
              </a:rPr>
              <a:t> = Computer scientists (Baillod, 1994)</a:t>
            </a:r>
            <a:endParaRPr lang="de-DE" sz="1400">
              <a:latin typeface="Arial Narrow" pitchFamily="34" charset="0"/>
            </a:endParaRPr>
          </a:p>
          <a:p>
            <a:r>
              <a:rPr lang="de-CH" sz="1400" b="1">
                <a:latin typeface="Arial Narrow" pitchFamily="34" charset="0"/>
              </a:rPr>
              <a:t>Arch</a:t>
            </a:r>
            <a:r>
              <a:rPr lang="de-CH" sz="1400">
                <a:latin typeface="Arial Narrow" pitchFamily="34" charset="0"/>
              </a:rPr>
              <a:t> = Architects (unpublished data, University of Bern, Dept. of Psychology</a:t>
            </a:r>
            <a:endParaRPr lang="de-DE" sz="1400">
              <a:latin typeface="Arial Narrow" pitchFamily="34" charset="0"/>
            </a:endParaRPr>
          </a:p>
          <a:p>
            <a:r>
              <a:rPr lang="de-CH" sz="1400" b="1">
                <a:latin typeface="Arial Narrow" pitchFamily="34" charset="0"/>
              </a:rPr>
              <a:t>Sales</a:t>
            </a:r>
            <a:r>
              <a:rPr lang="de-CH" sz="1400">
                <a:latin typeface="Arial Narrow" pitchFamily="34" charset="0"/>
              </a:rPr>
              <a:t> = Saleswomen (Stalder, 1989)</a:t>
            </a:r>
          </a:p>
          <a:p>
            <a:r>
              <a:rPr lang="de-CH" sz="1400" b="1">
                <a:latin typeface="Arial Narrow" pitchFamily="34" charset="0"/>
              </a:rPr>
              <a:t>Secr</a:t>
            </a:r>
            <a:r>
              <a:rPr lang="de-CH" sz="1400">
                <a:latin typeface="Arial Narrow" pitchFamily="34" charset="0"/>
              </a:rPr>
              <a:t> = Secretaries (Ruch, 1985)</a:t>
            </a:r>
            <a:endParaRPr lang="de-DE" sz="1400">
              <a:latin typeface="Arial Narrow" pitchFamily="34" charset="0"/>
            </a:endParaRPr>
          </a:p>
        </p:txBody>
      </p:sp>
      <p:sp>
        <p:nvSpPr>
          <p:cNvPr id="78948" name="Rectangle 100"/>
          <p:cNvSpPr>
            <a:spLocks noChangeArrowheads="1"/>
          </p:cNvSpPr>
          <p:nvPr/>
        </p:nvSpPr>
        <p:spPr bwMode="auto">
          <a:xfrm>
            <a:off x="1835150" y="6115050"/>
            <a:ext cx="5329238" cy="731838"/>
          </a:xfrm>
          <a:prstGeom prst="rect">
            <a:avLst/>
          </a:prstGeom>
          <a:noFill/>
          <a:ln w="9525">
            <a:noFill/>
            <a:miter lim="800000"/>
            <a:headEnd/>
            <a:tailEnd/>
          </a:ln>
          <a:effectLst/>
        </p:spPr>
        <p:txBody>
          <a:bodyPr anchor="ctr">
            <a:spAutoFit/>
          </a:bodyPr>
          <a:lstStyle/>
          <a:p>
            <a:pPr>
              <a:lnSpc>
                <a:spcPct val="90000"/>
              </a:lnSpc>
              <a:spcBef>
                <a:spcPct val="10000"/>
              </a:spcBef>
            </a:pPr>
            <a:r>
              <a:rPr lang="en-US" sz="900">
                <a:latin typeface="Arial Narrow" pitchFamily="34" charset="0"/>
              </a:rPr>
              <a:t>Baillod, J. (1992). </a:t>
            </a:r>
            <a:r>
              <a:rPr lang="de-DE" sz="900" i="1">
                <a:latin typeface="Arial Narrow" pitchFamily="34" charset="0"/>
              </a:rPr>
              <a:t>Fluktuation bei Computerfachleuten</a:t>
            </a:r>
            <a:r>
              <a:rPr lang="de-DE" sz="900">
                <a:latin typeface="Arial Narrow" pitchFamily="34" charset="0"/>
              </a:rPr>
              <a:t> (Turnover among computer specialists). Bern: Lang.</a:t>
            </a:r>
          </a:p>
          <a:p>
            <a:pPr>
              <a:lnSpc>
                <a:spcPct val="90000"/>
              </a:lnSpc>
              <a:spcBef>
                <a:spcPct val="10000"/>
              </a:spcBef>
            </a:pPr>
            <a:r>
              <a:rPr lang="de-DE" sz="900">
                <a:latin typeface="Arial Narrow" pitchFamily="34" charset="0"/>
              </a:rPr>
              <a:t>Ruch, L. (1985). </a:t>
            </a:r>
            <a:r>
              <a:rPr lang="en-US" sz="900" i="1">
                <a:latin typeface="Arial Narrow" pitchFamily="34" charset="0"/>
              </a:rPr>
              <a:t>Strukturvergleich im Sekretariatsbereich</a:t>
            </a:r>
            <a:r>
              <a:rPr lang="en-US" sz="900">
                <a:latin typeface="Arial Narrow" pitchFamily="34" charset="0"/>
              </a:rPr>
              <a:t> (A comparison or working structures among secretaries). Unpublished Master's Thesis, University of Bern, Department of Psychology.</a:t>
            </a:r>
            <a:r>
              <a:rPr lang="de-DE" sz="900">
                <a:latin typeface="Arial Narrow" pitchFamily="34" charset="0"/>
              </a:rPr>
              <a:t> </a:t>
            </a:r>
            <a:endParaRPr lang="en-US" sz="900">
              <a:latin typeface="Arial Narrow" pitchFamily="34" charset="0"/>
            </a:endParaRPr>
          </a:p>
          <a:p>
            <a:pPr>
              <a:lnSpc>
                <a:spcPct val="90000"/>
              </a:lnSpc>
              <a:spcBef>
                <a:spcPct val="10000"/>
              </a:spcBef>
            </a:pPr>
            <a:r>
              <a:rPr lang="en-US" sz="900">
                <a:latin typeface="Arial Narrow" pitchFamily="34" charset="0"/>
              </a:rPr>
              <a:t>Stalder, B. (1989). </a:t>
            </a:r>
            <a:r>
              <a:rPr lang="en-US" sz="900" i="1">
                <a:latin typeface="Arial Narrow" pitchFamily="34" charset="0"/>
              </a:rPr>
              <a:t>Verkäuferinnen: Arbeitssituation und Gesundheit.</a:t>
            </a:r>
            <a:r>
              <a:rPr lang="en-US" sz="900">
                <a:latin typeface="Arial Narrow" pitchFamily="34" charset="0"/>
              </a:rPr>
              <a:t> (Saleswomen: Work situation and health). Upublished Master’s Thesis, Department of Psychology,  Universität Bern, Switzerland.</a:t>
            </a:r>
            <a:r>
              <a:rPr lang="de-DE" sz="900">
                <a:latin typeface="Arial Narrow"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8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9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de-CH"/>
              <a:t>University of Bern</a:t>
            </a:r>
          </a:p>
        </p:txBody>
      </p:sp>
      <p:sp>
        <p:nvSpPr>
          <p:cNvPr id="27650" name="Rectangle 2"/>
          <p:cNvSpPr>
            <a:spLocks noGrp="1" noChangeArrowheads="1"/>
          </p:cNvSpPr>
          <p:nvPr>
            <p:ph type="title"/>
          </p:nvPr>
        </p:nvSpPr>
        <p:spPr>
          <a:xfrm>
            <a:off x="533400" y="381000"/>
            <a:ext cx="8077200" cy="1143000"/>
          </a:xfrm>
          <a:ln/>
        </p:spPr>
        <p:txBody>
          <a:bodyPr/>
          <a:lstStyle/>
          <a:p>
            <a:r>
              <a:rPr lang="de-CH" sz="3000"/>
              <a:t>Forms of job satisfaction &amp; Health Complaints</a:t>
            </a:r>
            <a:br>
              <a:rPr lang="de-CH" sz="3000"/>
            </a:br>
            <a:r>
              <a:rPr lang="de-CH" sz="2400"/>
              <a:t>(Saleswomen)</a:t>
            </a:r>
          </a:p>
        </p:txBody>
      </p:sp>
      <p:graphicFrame>
        <p:nvGraphicFramePr>
          <p:cNvPr id="27651" name="Object 3"/>
          <p:cNvGraphicFramePr>
            <a:graphicFrameLocks noChangeAspect="1"/>
          </p:cNvGraphicFramePr>
          <p:nvPr/>
        </p:nvGraphicFramePr>
        <p:xfrm>
          <a:off x="533400" y="1635125"/>
          <a:ext cx="8077200" cy="4689475"/>
        </p:xfrm>
        <a:graphic>
          <a:graphicData uri="http://schemas.openxmlformats.org/presentationml/2006/ole">
            <p:oleObj spid="_x0000_s27651" name="Diagramm" r:id="rId3" imgW="4677032" imgH="2714912" progId="Excel.Chart.8">
              <p:embed/>
            </p:oleObj>
          </a:graphicData>
        </a:graphic>
      </p:graphicFrame>
      <p:sp>
        <p:nvSpPr>
          <p:cNvPr id="27652" name="Text Box 4"/>
          <p:cNvSpPr txBox="1">
            <a:spLocks noChangeArrowheads="1"/>
          </p:cNvSpPr>
          <p:nvPr/>
        </p:nvSpPr>
        <p:spPr bwMode="auto">
          <a:xfrm>
            <a:off x="685800" y="2590800"/>
            <a:ext cx="457200" cy="457200"/>
          </a:xfrm>
          <a:prstGeom prst="rect">
            <a:avLst/>
          </a:prstGeom>
          <a:noFill/>
          <a:ln w="9525">
            <a:noFill/>
            <a:miter lim="800000"/>
            <a:headEnd/>
            <a:tailEnd/>
          </a:ln>
          <a:effectLst/>
        </p:spPr>
        <p:txBody>
          <a:bodyPr>
            <a:spAutoFit/>
          </a:bodyPr>
          <a:lstStyle/>
          <a:p>
            <a:endParaRPr lang="de-DE"/>
          </a:p>
        </p:txBody>
      </p:sp>
      <p:sp>
        <p:nvSpPr>
          <p:cNvPr id="84994" name="Rectangle 2"/>
          <p:cNvSpPr>
            <a:spLocks noChangeArrowheads="1"/>
          </p:cNvSpPr>
          <p:nvPr/>
        </p:nvSpPr>
        <p:spPr bwMode="auto">
          <a:xfrm>
            <a:off x="1474788" y="6448425"/>
            <a:ext cx="4968875" cy="365125"/>
          </a:xfrm>
          <a:prstGeom prst="rect">
            <a:avLst/>
          </a:prstGeom>
          <a:noFill/>
          <a:ln w="9525">
            <a:noFill/>
            <a:miter lim="800000"/>
            <a:headEnd/>
            <a:tailEnd/>
          </a:ln>
          <a:effectLst/>
        </p:spPr>
        <p:txBody>
          <a:bodyPr anchor="ctr">
            <a:spAutoFit/>
          </a:bodyPr>
          <a:lstStyle/>
          <a:p>
            <a:r>
              <a:rPr lang="en-US" sz="900"/>
              <a:t>Stalder, B. (1989). </a:t>
            </a:r>
            <a:r>
              <a:rPr lang="en-US" sz="900" i="1"/>
              <a:t>Verkäuferinnen: Arbeitssituation und Gesundheit.</a:t>
            </a:r>
            <a:r>
              <a:rPr lang="en-US" sz="900"/>
              <a:t> (Saleswomen: Work situation and health). Upublished Master’s Thesis, Department of Psychology,  Universität Bern, Switzerland.</a:t>
            </a:r>
            <a:r>
              <a:rPr lang="de-DE" sz="900"/>
              <a:t> </a:t>
            </a:r>
          </a:p>
        </p:txBody>
      </p:sp>
      <p:sp>
        <p:nvSpPr>
          <p:cNvPr id="84997" name="Text Box 5"/>
          <p:cNvSpPr txBox="1">
            <a:spLocks noChangeArrowheads="1"/>
          </p:cNvSpPr>
          <p:nvPr/>
        </p:nvSpPr>
        <p:spPr bwMode="auto">
          <a:xfrm>
            <a:off x="5448300" y="6021388"/>
            <a:ext cx="3092450" cy="274637"/>
          </a:xfrm>
          <a:prstGeom prst="rect">
            <a:avLst/>
          </a:prstGeom>
          <a:noFill/>
          <a:ln w="9525">
            <a:noFill/>
            <a:miter lim="800000"/>
            <a:headEnd/>
            <a:tailEnd/>
          </a:ln>
          <a:effectLst/>
        </p:spPr>
        <p:txBody>
          <a:bodyPr wrap="none">
            <a:spAutoFit/>
          </a:bodyPr>
          <a:lstStyle/>
          <a:p>
            <a:r>
              <a:rPr lang="de-CH" sz="1200">
                <a:latin typeface="Arial Narrow" pitchFamily="34" charset="0"/>
              </a:rPr>
              <a:t>Sat+/Res- significantly different from all other groups</a:t>
            </a:r>
            <a:endParaRPr lang="de-DE" sz="1200">
              <a:latin typeface="Arial Narrow"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de-CH"/>
              <a:t>University of Bern</a:t>
            </a:r>
          </a:p>
        </p:txBody>
      </p:sp>
      <p:sp>
        <p:nvSpPr>
          <p:cNvPr id="28674" name="Rectangle 2"/>
          <p:cNvSpPr>
            <a:spLocks noGrp="1" noChangeArrowheads="1"/>
          </p:cNvSpPr>
          <p:nvPr>
            <p:ph type="title"/>
          </p:nvPr>
        </p:nvSpPr>
        <p:spPr>
          <a:xfrm>
            <a:off x="685800" y="152400"/>
            <a:ext cx="7772400" cy="1371600"/>
          </a:xfrm>
          <a:ln/>
        </p:spPr>
        <p:txBody>
          <a:bodyPr/>
          <a:lstStyle/>
          <a:p>
            <a:pPr>
              <a:spcAft>
                <a:spcPct val="50000"/>
              </a:spcAft>
            </a:pPr>
            <a:r>
              <a:rPr lang="de-CH" sz="3000"/>
              <a:t>Forms of Job Satisfaction &amp; Intention to Quit</a:t>
            </a:r>
            <a:br>
              <a:rPr lang="de-CH" sz="3000"/>
            </a:br>
            <a:r>
              <a:rPr lang="de-CH" sz="2400"/>
              <a:t>(Computer Specialists)</a:t>
            </a:r>
          </a:p>
        </p:txBody>
      </p:sp>
      <p:graphicFrame>
        <p:nvGraphicFramePr>
          <p:cNvPr id="28675" name="Object 3"/>
          <p:cNvGraphicFramePr>
            <a:graphicFrameLocks noChangeAspect="1"/>
          </p:cNvGraphicFramePr>
          <p:nvPr/>
        </p:nvGraphicFramePr>
        <p:xfrm>
          <a:off x="533400" y="1576388"/>
          <a:ext cx="8077200" cy="4686300"/>
        </p:xfrm>
        <a:graphic>
          <a:graphicData uri="http://schemas.openxmlformats.org/presentationml/2006/ole">
            <p:oleObj spid="_x0000_s28675" name="Diagramm" r:id="rId3" imgW="4677032" imgH="2714912" progId="Excel.Chart.8">
              <p:embed/>
            </p:oleObj>
          </a:graphicData>
        </a:graphic>
      </p:graphicFrame>
      <p:sp>
        <p:nvSpPr>
          <p:cNvPr id="28676" name="Rectangle 4"/>
          <p:cNvSpPr>
            <a:spLocks noChangeArrowheads="1"/>
          </p:cNvSpPr>
          <p:nvPr/>
        </p:nvSpPr>
        <p:spPr bwMode="auto">
          <a:xfrm>
            <a:off x="685800" y="2362200"/>
            <a:ext cx="457200" cy="2514600"/>
          </a:xfrm>
          <a:prstGeom prst="rect">
            <a:avLst/>
          </a:prstGeom>
          <a:solidFill>
            <a:schemeClr val="bg1"/>
          </a:solidFill>
          <a:ln w="9525">
            <a:noFill/>
            <a:miter lim="800000"/>
            <a:headEnd/>
            <a:tailEnd/>
          </a:ln>
          <a:effectLst/>
        </p:spPr>
        <p:txBody>
          <a:bodyPr wrap="none" anchor="ctr"/>
          <a:lstStyle/>
          <a:p>
            <a:endParaRPr lang="en-US"/>
          </a:p>
        </p:txBody>
      </p:sp>
      <p:sp>
        <p:nvSpPr>
          <p:cNvPr id="83970" name="Rectangle 2"/>
          <p:cNvSpPr>
            <a:spLocks noChangeArrowheads="1"/>
          </p:cNvSpPr>
          <p:nvPr/>
        </p:nvSpPr>
        <p:spPr bwMode="auto">
          <a:xfrm>
            <a:off x="1474788" y="6508750"/>
            <a:ext cx="5329237" cy="244475"/>
          </a:xfrm>
          <a:prstGeom prst="rect">
            <a:avLst/>
          </a:prstGeom>
          <a:noFill/>
          <a:ln w="9525">
            <a:noFill/>
            <a:miter lim="800000"/>
            <a:headEnd/>
            <a:tailEnd/>
          </a:ln>
          <a:effectLst/>
        </p:spPr>
        <p:txBody>
          <a:bodyPr anchor="ctr">
            <a:spAutoFit/>
          </a:bodyPr>
          <a:lstStyle/>
          <a:p>
            <a:r>
              <a:rPr lang="en-US" sz="1000">
                <a:latin typeface="Arial Narrow" pitchFamily="34" charset="0"/>
              </a:rPr>
              <a:t>Baillod, J. (1992). </a:t>
            </a:r>
            <a:r>
              <a:rPr lang="de-DE" sz="1000" i="1">
                <a:latin typeface="Arial Narrow" pitchFamily="34" charset="0"/>
              </a:rPr>
              <a:t>Fluktuation bei Computerfachleuten</a:t>
            </a:r>
            <a:r>
              <a:rPr lang="de-DE" sz="1000">
                <a:latin typeface="Arial Narrow" pitchFamily="34" charset="0"/>
              </a:rPr>
              <a:t> (Turnover among computer specialists). Bern: Lang. </a:t>
            </a:r>
          </a:p>
        </p:txBody>
      </p:sp>
      <p:sp>
        <p:nvSpPr>
          <p:cNvPr id="83971" name="Text Box 3"/>
          <p:cNvSpPr txBox="1">
            <a:spLocks noChangeArrowheads="1"/>
          </p:cNvSpPr>
          <p:nvPr/>
        </p:nvSpPr>
        <p:spPr bwMode="auto">
          <a:xfrm>
            <a:off x="5440363" y="5954713"/>
            <a:ext cx="3092450" cy="274637"/>
          </a:xfrm>
          <a:prstGeom prst="rect">
            <a:avLst/>
          </a:prstGeom>
          <a:noFill/>
          <a:ln w="9525">
            <a:noFill/>
            <a:miter lim="800000"/>
            <a:headEnd/>
            <a:tailEnd/>
          </a:ln>
          <a:effectLst/>
        </p:spPr>
        <p:txBody>
          <a:bodyPr wrap="none">
            <a:spAutoFit/>
          </a:bodyPr>
          <a:lstStyle/>
          <a:p>
            <a:r>
              <a:rPr lang="de-CH" sz="1200">
                <a:latin typeface="Arial Narrow" pitchFamily="34" charset="0"/>
              </a:rPr>
              <a:t>Sat+/Res- significantly different from all other groups</a:t>
            </a:r>
            <a:endParaRPr lang="de-DE" sz="1200">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de-CH"/>
              <a:t>University of Bern</a:t>
            </a:r>
          </a:p>
        </p:txBody>
      </p:sp>
      <p:sp>
        <p:nvSpPr>
          <p:cNvPr id="82947" name="Rectangle 3"/>
          <p:cNvSpPr>
            <a:spLocks noChangeArrowheads="1"/>
          </p:cNvSpPr>
          <p:nvPr/>
        </p:nvSpPr>
        <p:spPr bwMode="auto">
          <a:xfrm>
            <a:off x="1938338" y="1319213"/>
            <a:ext cx="9144000" cy="0"/>
          </a:xfrm>
          <a:prstGeom prst="rect">
            <a:avLst/>
          </a:prstGeom>
          <a:noFill/>
          <a:ln w="9525">
            <a:noFill/>
            <a:miter lim="800000"/>
            <a:headEnd/>
            <a:tailEnd/>
          </a:ln>
          <a:effectLst/>
        </p:spPr>
        <p:txBody>
          <a:bodyPr>
            <a:spAutoFit/>
          </a:bodyPr>
          <a:lstStyle/>
          <a:p>
            <a:endParaRPr lang="en-US"/>
          </a:p>
        </p:txBody>
      </p:sp>
      <p:graphicFrame>
        <p:nvGraphicFramePr>
          <p:cNvPr id="82948" name="Object 4"/>
          <p:cNvGraphicFramePr>
            <a:graphicFrameLocks noChangeAspect="1"/>
          </p:cNvGraphicFramePr>
          <p:nvPr/>
        </p:nvGraphicFramePr>
        <p:xfrm>
          <a:off x="1371600" y="1046163"/>
          <a:ext cx="6324600" cy="5046662"/>
        </p:xfrm>
        <a:graphic>
          <a:graphicData uri="http://schemas.openxmlformats.org/presentationml/2006/ole">
            <p:oleObj spid="_x0000_s82948" name="Bild" r:id="rId3" imgW="5271120" imgH="4217040" progId="Word.Picture.8">
              <p:embed/>
            </p:oleObj>
          </a:graphicData>
        </a:graphic>
      </p:graphicFrame>
      <p:sp>
        <p:nvSpPr>
          <p:cNvPr id="82946" name="Rectangle 2"/>
          <p:cNvSpPr>
            <a:spLocks noGrp="1" noChangeArrowheads="1"/>
          </p:cNvSpPr>
          <p:nvPr>
            <p:ph type="title"/>
          </p:nvPr>
        </p:nvSpPr>
        <p:spPr>
          <a:xfrm>
            <a:off x="609600" y="152400"/>
            <a:ext cx="7772400" cy="1476375"/>
          </a:xfrm>
          <a:ln/>
        </p:spPr>
        <p:txBody>
          <a:bodyPr/>
          <a:lstStyle/>
          <a:p>
            <a:r>
              <a:rPr lang="de-CH" sz="3000"/>
              <a:t>Forms of job satisfaction and well-being: Irritation among job beginners</a:t>
            </a:r>
            <a:br>
              <a:rPr lang="de-CH" sz="3000"/>
            </a:br>
            <a:r>
              <a:rPr lang="de-CH" sz="3000"/>
              <a:t> </a:t>
            </a:r>
            <a:r>
              <a:rPr lang="de-CH" sz="2400"/>
              <a:t>(Young Workers from five occupations, t1)</a:t>
            </a:r>
          </a:p>
        </p:txBody>
      </p:sp>
      <p:sp>
        <p:nvSpPr>
          <p:cNvPr id="82949" name="Text Box 5"/>
          <p:cNvSpPr txBox="1">
            <a:spLocks noChangeArrowheads="1"/>
          </p:cNvSpPr>
          <p:nvPr/>
        </p:nvSpPr>
        <p:spPr bwMode="auto">
          <a:xfrm>
            <a:off x="3140075" y="6359525"/>
            <a:ext cx="2911475" cy="396875"/>
          </a:xfrm>
          <a:prstGeom prst="rect">
            <a:avLst/>
          </a:prstGeom>
          <a:noFill/>
          <a:ln w="9525">
            <a:noFill/>
            <a:miter lim="800000"/>
            <a:headEnd/>
            <a:tailEnd/>
          </a:ln>
          <a:effectLst/>
        </p:spPr>
        <p:txBody>
          <a:bodyPr wrap="none">
            <a:spAutoFit/>
          </a:bodyPr>
          <a:lstStyle/>
          <a:p>
            <a:pPr algn="ctr"/>
            <a:r>
              <a:rPr lang="de-CH" sz="1000"/>
              <a:t>Unpublished data, Aequas-Study, University of Bern,</a:t>
            </a:r>
            <a:br>
              <a:rPr lang="de-CH" sz="1000"/>
            </a:br>
            <a:r>
              <a:rPr lang="de-CH" sz="1000"/>
              <a:t>Psychology of Work and Organizations </a:t>
            </a:r>
            <a:endParaRPr lang="de-DE" sz="100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0"/>
          </p:nvPr>
        </p:nvSpPr>
        <p:spPr/>
        <p:txBody>
          <a:bodyPr/>
          <a:lstStyle/>
          <a:p>
            <a:r>
              <a:rPr lang="de-CH"/>
              <a:t>University of Bern</a:t>
            </a:r>
          </a:p>
        </p:txBody>
      </p:sp>
      <p:graphicFrame>
        <p:nvGraphicFramePr>
          <p:cNvPr id="29699" name="Object 3"/>
          <p:cNvGraphicFramePr>
            <a:graphicFrameLocks noChangeAspect="1"/>
          </p:cNvGraphicFramePr>
          <p:nvPr/>
        </p:nvGraphicFramePr>
        <p:xfrm>
          <a:off x="457200" y="1560513"/>
          <a:ext cx="8305800" cy="4821237"/>
        </p:xfrm>
        <a:graphic>
          <a:graphicData uri="http://schemas.openxmlformats.org/presentationml/2006/ole">
            <p:oleObj spid="_x0000_s29699" name="Diagramm" r:id="rId3" imgW="4677032" imgH="2714912" progId="Excel.Chart.8">
              <p:embed/>
            </p:oleObj>
          </a:graphicData>
        </a:graphic>
      </p:graphicFrame>
      <p:sp>
        <p:nvSpPr>
          <p:cNvPr id="29700" name="Rectangle 4"/>
          <p:cNvSpPr>
            <a:spLocks noChangeArrowheads="1"/>
          </p:cNvSpPr>
          <p:nvPr/>
        </p:nvSpPr>
        <p:spPr bwMode="auto">
          <a:xfrm>
            <a:off x="685800" y="2362200"/>
            <a:ext cx="304800" cy="2286000"/>
          </a:xfrm>
          <a:prstGeom prst="rect">
            <a:avLst/>
          </a:prstGeom>
          <a:solidFill>
            <a:schemeClr val="bg1"/>
          </a:solidFill>
          <a:ln w="9525">
            <a:noFill/>
            <a:miter lim="800000"/>
            <a:headEnd/>
            <a:tailEnd/>
          </a:ln>
          <a:effectLst/>
        </p:spPr>
        <p:txBody>
          <a:bodyPr wrap="none" anchor="ctr"/>
          <a:lstStyle/>
          <a:p>
            <a:endParaRPr lang="en-US"/>
          </a:p>
        </p:txBody>
      </p:sp>
      <p:sp>
        <p:nvSpPr>
          <p:cNvPr id="29701" name="Text Box 5"/>
          <p:cNvSpPr txBox="1">
            <a:spLocks noChangeArrowheads="1"/>
          </p:cNvSpPr>
          <p:nvPr/>
        </p:nvSpPr>
        <p:spPr bwMode="auto">
          <a:xfrm>
            <a:off x="4211638" y="5949950"/>
            <a:ext cx="1285875" cy="396875"/>
          </a:xfrm>
          <a:prstGeom prst="rect">
            <a:avLst/>
          </a:prstGeom>
          <a:noFill/>
          <a:ln w="9525">
            <a:noFill/>
            <a:miter lim="800000"/>
            <a:headEnd/>
            <a:tailEnd/>
          </a:ln>
          <a:effectLst/>
        </p:spPr>
        <p:txBody>
          <a:bodyPr wrap="none">
            <a:spAutoFit/>
          </a:bodyPr>
          <a:lstStyle/>
          <a:p>
            <a:r>
              <a:rPr lang="de-CH" sz="2000"/>
              <a:t>t2, n = 632</a:t>
            </a:r>
            <a:endParaRPr lang="de-DE" sz="2000"/>
          </a:p>
        </p:txBody>
      </p:sp>
      <p:sp>
        <p:nvSpPr>
          <p:cNvPr id="29703" name="Rectangle 7"/>
          <p:cNvSpPr>
            <a:spLocks noGrp="1" noChangeArrowheads="1"/>
          </p:cNvSpPr>
          <p:nvPr>
            <p:ph type="title"/>
          </p:nvPr>
        </p:nvSpPr>
        <p:spPr>
          <a:xfrm>
            <a:off x="687388" y="115888"/>
            <a:ext cx="7772400" cy="1476375"/>
          </a:xfrm>
          <a:ln/>
        </p:spPr>
        <p:txBody>
          <a:bodyPr/>
          <a:lstStyle/>
          <a:p>
            <a:r>
              <a:rPr lang="de-CH" sz="3000"/>
              <a:t>Forms of job satisfaction and well-being: Irritation among job beginners</a:t>
            </a:r>
            <a:br>
              <a:rPr lang="de-CH" sz="3000"/>
            </a:br>
            <a:r>
              <a:rPr lang="de-CH"/>
              <a:t> </a:t>
            </a:r>
            <a:r>
              <a:rPr lang="de-CH" sz="2400"/>
              <a:t>(Young Workers from five occupations, t2)</a:t>
            </a:r>
          </a:p>
        </p:txBody>
      </p:sp>
      <p:sp>
        <p:nvSpPr>
          <p:cNvPr id="29704" name="Text Box 8"/>
          <p:cNvSpPr txBox="1">
            <a:spLocks noChangeArrowheads="1"/>
          </p:cNvSpPr>
          <p:nvPr/>
        </p:nvSpPr>
        <p:spPr bwMode="auto">
          <a:xfrm>
            <a:off x="3140075" y="6359525"/>
            <a:ext cx="2911475" cy="396875"/>
          </a:xfrm>
          <a:prstGeom prst="rect">
            <a:avLst/>
          </a:prstGeom>
          <a:noFill/>
          <a:ln w="9525">
            <a:noFill/>
            <a:miter lim="800000"/>
            <a:headEnd/>
            <a:tailEnd/>
          </a:ln>
          <a:effectLst/>
        </p:spPr>
        <p:txBody>
          <a:bodyPr wrap="none">
            <a:spAutoFit/>
          </a:bodyPr>
          <a:lstStyle/>
          <a:p>
            <a:pPr algn="ctr"/>
            <a:r>
              <a:rPr lang="de-CH" sz="1000"/>
              <a:t>Unpublished data, Aequas-Study, University of Bern,</a:t>
            </a:r>
            <a:br>
              <a:rPr lang="de-CH" sz="1000"/>
            </a:br>
            <a:r>
              <a:rPr lang="de-CH" sz="1000"/>
              <a:t>Psychology of Work and Organizations </a:t>
            </a:r>
            <a:endParaRPr lang="de-DE" sz="1000"/>
          </a:p>
        </p:txBody>
      </p:sp>
      <p:sp>
        <p:nvSpPr>
          <p:cNvPr id="29705" name="Line 9"/>
          <p:cNvSpPr>
            <a:spLocks noChangeShapeType="1"/>
          </p:cNvSpPr>
          <p:nvPr/>
        </p:nvSpPr>
        <p:spPr bwMode="auto">
          <a:xfrm>
            <a:off x="2555875" y="3357563"/>
            <a:ext cx="1584325" cy="0"/>
          </a:xfrm>
          <a:prstGeom prst="line">
            <a:avLst/>
          </a:prstGeom>
          <a:noFill/>
          <a:ln w="15875">
            <a:solidFill>
              <a:schemeClr val="tx1"/>
            </a:solidFill>
            <a:round/>
            <a:headEnd/>
            <a:tailEnd/>
          </a:ln>
          <a:effectLst/>
        </p:spPr>
        <p:txBody>
          <a:bodyPr/>
          <a:lstStyle/>
          <a:p>
            <a:endParaRPr lang="en-US"/>
          </a:p>
        </p:txBody>
      </p:sp>
      <p:sp>
        <p:nvSpPr>
          <p:cNvPr id="29706" name="Line 10"/>
          <p:cNvSpPr>
            <a:spLocks noChangeShapeType="1"/>
          </p:cNvSpPr>
          <p:nvPr/>
        </p:nvSpPr>
        <p:spPr bwMode="auto">
          <a:xfrm>
            <a:off x="4429125" y="3357563"/>
            <a:ext cx="1655763" cy="0"/>
          </a:xfrm>
          <a:prstGeom prst="line">
            <a:avLst/>
          </a:prstGeom>
          <a:noFill/>
          <a:ln w="15875">
            <a:solidFill>
              <a:schemeClr val="tx1"/>
            </a:solidFill>
            <a:round/>
            <a:headEnd/>
            <a:tailEnd/>
          </a:ln>
          <a:effectLst/>
        </p:spPr>
        <p:txBody>
          <a:bodyPr/>
          <a:lstStyle/>
          <a:p>
            <a:endParaRPr lang="en-US"/>
          </a:p>
        </p:txBody>
      </p:sp>
      <p:sp>
        <p:nvSpPr>
          <p:cNvPr id="29707" name="Line 11"/>
          <p:cNvSpPr>
            <a:spLocks noChangeShapeType="1"/>
          </p:cNvSpPr>
          <p:nvPr/>
        </p:nvSpPr>
        <p:spPr bwMode="auto">
          <a:xfrm>
            <a:off x="4427538" y="2806700"/>
            <a:ext cx="3168650" cy="0"/>
          </a:xfrm>
          <a:prstGeom prst="line">
            <a:avLst/>
          </a:prstGeom>
          <a:noFill/>
          <a:ln w="15875">
            <a:solidFill>
              <a:schemeClr val="tx1"/>
            </a:solidFill>
            <a:round/>
            <a:headEnd/>
            <a:tailEnd/>
          </a:ln>
          <a:effectLst/>
        </p:spPr>
        <p:txBody>
          <a:bodyPr/>
          <a:lstStyle/>
          <a:p>
            <a:endParaRPr lang="en-US"/>
          </a:p>
        </p:txBody>
      </p:sp>
      <p:sp>
        <p:nvSpPr>
          <p:cNvPr id="29708" name="AutoShape 12"/>
          <p:cNvSpPr>
            <a:spLocks noChangeArrowheads="1"/>
          </p:cNvSpPr>
          <p:nvPr/>
        </p:nvSpPr>
        <p:spPr bwMode="auto">
          <a:xfrm>
            <a:off x="3132138" y="3140075"/>
            <a:ext cx="144462" cy="144463"/>
          </a:xfrm>
          <a:prstGeom prst="star5">
            <a:avLst/>
          </a:prstGeom>
          <a:solidFill>
            <a:schemeClr val="accent1"/>
          </a:solidFill>
          <a:ln w="9525">
            <a:solidFill>
              <a:schemeClr val="tx1"/>
            </a:solidFill>
            <a:miter lim="800000"/>
            <a:headEnd/>
            <a:tailEnd/>
          </a:ln>
          <a:effectLst/>
        </p:spPr>
        <p:txBody>
          <a:bodyPr wrap="none" anchor="ctr"/>
          <a:lstStyle/>
          <a:p>
            <a:endParaRPr lang="en-US"/>
          </a:p>
        </p:txBody>
      </p:sp>
      <p:sp>
        <p:nvSpPr>
          <p:cNvPr id="29709" name="AutoShape 13"/>
          <p:cNvSpPr>
            <a:spLocks noChangeArrowheads="1"/>
          </p:cNvSpPr>
          <p:nvPr/>
        </p:nvSpPr>
        <p:spPr bwMode="auto">
          <a:xfrm>
            <a:off x="2843213" y="3140075"/>
            <a:ext cx="144462" cy="144463"/>
          </a:xfrm>
          <a:prstGeom prst="star5">
            <a:avLst/>
          </a:prstGeom>
          <a:solidFill>
            <a:schemeClr val="accent1"/>
          </a:solidFill>
          <a:ln w="9525">
            <a:solidFill>
              <a:schemeClr val="tx1"/>
            </a:solidFill>
            <a:miter lim="800000"/>
            <a:headEnd/>
            <a:tailEnd/>
          </a:ln>
          <a:effectLst/>
        </p:spPr>
        <p:txBody>
          <a:bodyPr wrap="none" anchor="ctr"/>
          <a:lstStyle/>
          <a:p>
            <a:endParaRPr lang="en-US"/>
          </a:p>
        </p:txBody>
      </p:sp>
      <p:sp>
        <p:nvSpPr>
          <p:cNvPr id="29710" name="AutoShape 14"/>
          <p:cNvSpPr>
            <a:spLocks noChangeArrowheads="1"/>
          </p:cNvSpPr>
          <p:nvPr/>
        </p:nvSpPr>
        <p:spPr bwMode="auto">
          <a:xfrm>
            <a:off x="5364163" y="3141663"/>
            <a:ext cx="144462" cy="144462"/>
          </a:xfrm>
          <a:prstGeom prst="star5">
            <a:avLst/>
          </a:prstGeom>
          <a:solidFill>
            <a:schemeClr val="accent1"/>
          </a:solidFill>
          <a:ln w="9525">
            <a:solidFill>
              <a:schemeClr val="tx1"/>
            </a:solidFill>
            <a:miter lim="800000"/>
            <a:headEnd/>
            <a:tailEnd/>
          </a:ln>
          <a:effectLst/>
        </p:spPr>
        <p:txBody>
          <a:bodyPr wrap="none" anchor="ctr"/>
          <a:lstStyle/>
          <a:p>
            <a:endParaRPr lang="en-US"/>
          </a:p>
        </p:txBody>
      </p:sp>
      <p:sp>
        <p:nvSpPr>
          <p:cNvPr id="29711" name="AutoShape 15"/>
          <p:cNvSpPr>
            <a:spLocks noChangeArrowheads="1"/>
          </p:cNvSpPr>
          <p:nvPr/>
        </p:nvSpPr>
        <p:spPr bwMode="auto">
          <a:xfrm>
            <a:off x="5651500" y="3141663"/>
            <a:ext cx="144463" cy="144462"/>
          </a:xfrm>
          <a:prstGeom prst="star5">
            <a:avLst/>
          </a:prstGeom>
          <a:solidFill>
            <a:schemeClr val="accent1"/>
          </a:solidFill>
          <a:ln w="9525">
            <a:solidFill>
              <a:schemeClr val="tx1"/>
            </a:solidFill>
            <a:miter lim="800000"/>
            <a:headEnd/>
            <a:tailEnd/>
          </a:ln>
          <a:effectLst/>
        </p:spPr>
        <p:txBody>
          <a:bodyPr wrap="none" anchor="ctr"/>
          <a:lstStyle/>
          <a:p>
            <a:endParaRPr lang="en-US"/>
          </a:p>
        </p:txBody>
      </p:sp>
      <p:sp>
        <p:nvSpPr>
          <p:cNvPr id="29712" name="Text Box 16"/>
          <p:cNvSpPr txBox="1">
            <a:spLocks noChangeArrowheads="1"/>
          </p:cNvSpPr>
          <p:nvPr/>
        </p:nvSpPr>
        <p:spPr bwMode="auto">
          <a:xfrm>
            <a:off x="5891213" y="2541588"/>
            <a:ext cx="731837" cy="320675"/>
          </a:xfrm>
          <a:prstGeom prst="rect">
            <a:avLst/>
          </a:prstGeom>
          <a:noFill/>
          <a:ln w="9525">
            <a:noFill/>
            <a:miter lim="800000"/>
            <a:headEnd/>
            <a:tailEnd/>
          </a:ln>
          <a:effectLst/>
        </p:spPr>
        <p:txBody>
          <a:bodyPr wrap="none">
            <a:spAutoFit/>
          </a:bodyPr>
          <a:lstStyle/>
          <a:p>
            <a:r>
              <a:rPr lang="de-CH" sz="1500" b="1"/>
              <a:t>p &lt; .10</a:t>
            </a:r>
            <a:endParaRPr lang="de-DE" sz="15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3"/>
          <p:cNvSpPr>
            <a:spLocks noGrp="1"/>
          </p:cNvSpPr>
          <p:nvPr>
            <p:ph type="ftr" sz="quarter" idx="10"/>
          </p:nvPr>
        </p:nvSpPr>
        <p:spPr/>
        <p:txBody>
          <a:bodyPr/>
          <a:lstStyle/>
          <a:p>
            <a:r>
              <a:rPr lang="de-CH"/>
              <a:t>University of Bern</a:t>
            </a:r>
          </a:p>
        </p:txBody>
      </p:sp>
      <p:sp>
        <p:nvSpPr>
          <p:cNvPr id="79874" name="Rectangle 2"/>
          <p:cNvSpPr>
            <a:spLocks noGrp="1" noChangeArrowheads="1"/>
          </p:cNvSpPr>
          <p:nvPr>
            <p:ph type="title"/>
          </p:nvPr>
        </p:nvSpPr>
        <p:spPr>
          <a:xfrm>
            <a:off x="685800" y="0"/>
            <a:ext cx="7772400" cy="1524000"/>
          </a:xfrm>
          <a:ln/>
        </p:spPr>
        <p:txBody>
          <a:bodyPr/>
          <a:lstStyle/>
          <a:p>
            <a:r>
              <a:rPr lang="de-CH" sz="2800"/>
              <a:t>General Job Satisfaction and resigned attitude towards work: </a:t>
            </a:r>
            <a:br>
              <a:rPr lang="de-CH" sz="2800"/>
            </a:br>
            <a:r>
              <a:rPr lang="de-CH" sz="2800"/>
              <a:t>Associations with third variables</a:t>
            </a:r>
          </a:p>
        </p:txBody>
      </p:sp>
      <p:graphicFrame>
        <p:nvGraphicFramePr>
          <p:cNvPr id="79912" name="Group 40"/>
          <p:cNvGraphicFramePr>
            <a:graphicFrameLocks noGrp="1"/>
          </p:cNvGraphicFramePr>
          <p:nvPr>
            <p:ph type="tbl" idx="1"/>
          </p:nvPr>
        </p:nvGraphicFramePr>
        <p:xfrm>
          <a:off x="304800" y="1676400"/>
          <a:ext cx="8534400" cy="4703064"/>
        </p:xfrm>
        <a:graphic>
          <a:graphicData uri="http://schemas.openxmlformats.org/drawingml/2006/table">
            <a:tbl>
              <a:tblPr/>
              <a:tblGrid>
                <a:gridCol w="4191000"/>
                <a:gridCol w="2133600"/>
                <a:gridCol w="2209800"/>
              </a:tblGrid>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500" b="1" i="0" u="none" strike="noStrike" cap="none" normalizeH="0" baseline="0" smtClean="0">
                          <a:ln>
                            <a:noFill/>
                          </a:ln>
                          <a:solidFill>
                            <a:schemeClr val="tx1"/>
                          </a:solidFill>
                          <a:effectLst/>
                          <a:latin typeface="Times New Roman" pitchFamily="18" charset="0"/>
                        </a:rPr>
                        <a:t>Job satisfaction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500" b="1" i="0" u="none" strike="noStrike" cap="none" normalizeH="0" baseline="0" smtClean="0">
                          <a:ln>
                            <a:noFill/>
                          </a:ln>
                          <a:solidFill>
                            <a:schemeClr val="tx1"/>
                          </a:solidFill>
                          <a:effectLst/>
                          <a:latin typeface="Times New Roman" pitchFamily="18" charset="0"/>
                        </a:rPr>
                        <a:t>Resignation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de-CH" sz="2700" b="1" i="0" u="none" strike="noStrike" cap="none" normalizeH="0" baseline="0" smtClean="0">
                          <a:ln>
                            <a:noFill/>
                          </a:ln>
                          <a:solidFill>
                            <a:schemeClr val="tx1"/>
                          </a:solidFill>
                          <a:effectLst/>
                          <a:latin typeface="Times New Roman" pitchFamily="18" charset="0"/>
                        </a:rPr>
                        <a:t>Intention to quit</a:t>
                      </a:r>
                    </a:p>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de-CH" sz="1800" b="1" i="0" u="none" strike="noStrike" cap="none" normalizeH="0" baseline="0" smtClean="0">
                          <a:ln>
                            <a:noFill/>
                          </a:ln>
                          <a:solidFill>
                            <a:schemeClr val="tx1"/>
                          </a:solidFill>
                          <a:effectLst/>
                          <a:latin typeface="Times New Roman" pitchFamily="18" charset="0"/>
                        </a:rPr>
                        <a:t>(Computer specialists)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 .37*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.27*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de-CH" sz="2700" b="1" i="0" u="none" strike="noStrike" cap="none" normalizeH="0" baseline="0" smtClean="0">
                          <a:ln>
                            <a:noFill/>
                          </a:ln>
                          <a:solidFill>
                            <a:schemeClr val="tx1"/>
                          </a:solidFill>
                          <a:effectLst/>
                          <a:latin typeface="Times New Roman" pitchFamily="18" charset="0"/>
                        </a:rPr>
                        <a:t>Health complaints</a:t>
                      </a:r>
                      <a:r>
                        <a:rPr kumimoji="0" lang="de-CH" sz="2800" b="1" i="0" u="none" strike="noStrike" cap="none" normalizeH="0" baseline="0" smtClean="0">
                          <a:ln>
                            <a:noFill/>
                          </a:ln>
                          <a:solidFill>
                            <a:schemeClr val="tx1"/>
                          </a:solidFill>
                          <a:effectLst/>
                          <a:latin typeface="Times New Roman" pitchFamily="18" charset="0"/>
                        </a:rPr>
                        <a:t/>
                      </a:r>
                      <a:br>
                        <a:rPr kumimoji="0" lang="de-CH" sz="2800" b="1" i="0" u="none" strike="noStrike" cap="none" normalizeH="0" baseline="0" smtClean="0">
                          <a:ln>
                            <a:noFill/>
                          </a:ln>
                          <a:solidFill>
                            <a:schemeClr val="tx1"/>
                          </a:solidFill>
                          <a:effectLst/>
                          <a:latin typeface="Times New Roman" pitchFamily="18" charset="0"/>
                        </a:rPr>
                      </a:br>
                      <a:r>
                        <a:rPr kumimoji="0" lang="de-CH" sz="1800" b="1" i="0" u="none" strike="noStrike" cap="none" normalizeH="0" baseline="0" smtClean="0">
                          <a:ln>
                            <a:noFill/>
                          </a:ln>
                          <a:solidFill>
                            <a:schemeClr val="tx1"/>
                          </a:solidFill>
                          <a:effectLst/>
                          <a:latin typeface="Times New Roman" pitchFamily="18" charset="0"/>
                        </a:rPr>
                        <a:t>(salespeople)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Back pain</a:t>
                      </a:r>
                      <a:br>
                        <a:rPr kumimoji="0" lang="de-CH" sz="2800" b="1" i="0" u="none" strike="noStrike" cap="none" normalizeH="0" baseline="0" smtClean="0">
                          <a:ln>
                            <a:noFill/>
                          </a:ln>
                          <a:solidFill>
                            <a:schemeClr val="tx1"/>
                          </a:solidFill>
                          <a:effectLst/>
                          <a:latin typeface="Times New Roman" pitchFamily="18" charset="0"/>
                        </a:rPr>
                      </a:br>
                      <a:r>
                        <a:rPr kumimoji="0" lang="de-CH" sz="1800" b="1" i="0" u="none" strike="noStrike" cap="none" normalizeH="0" baseline="0" smtClean="0">
                          <a:ln>
                            <a:noFill/>
                          </a:ln>
                          <a:solidFill>
                            <a:schemeClr val="tx1"/>
                          </a:solidFill>
                          <a:effectLst/>
                          <a:latin typeface="Times New Roman" pitchFamily="18" charset="0"/>
                        </a:rPr>
                        <a:t>(Secretaries)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Tx/>
                        <a:buFontTx/>
                        <a:buNone/>
                        <a:tabLst/>
                      </a:pPr>
                      <a:r>
                        <a:rPr kumimoji="0" lang="de-CH" sz="2800" b="1"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endParaRPr kumimoji="0" lang="de-DE" sz="28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de-CH"/>
              <a:t>University of Bern</a:t>
            </a:r>
          </a:p>
        </p:txBody>
      </p:sp>
      <p:sp>
        <p:nvSpPr>
          <p:cNvPr id="1026" name="Rectangle 2"/>
          <p:cNvSpPr>
            <a:spLocks noGrp="1" noChangeArrowheads="1"/>
          </p:cNvSpPr>
          <p:nvPr>
            <p:ph type="title"/>
          </p:nvPr>
        </p:nvSpPr>
        <p:spPr>
          <a:ln/>
        </p:spPr>
        <p:txBody>
          <a:bodyPr/>
          <a:lstStyle/>
          <a:p>
            <a:r>
              <a:rPr lang="de-CH"/>
              <a:t>Job Satisfaction: </a:t>
            </a:r>
            <a:br>
              <a:rPr lang="de-CH"/>
            </a:br>
            <a:r>
              <a:rPr lang="de-CH"/>
              <a:t>A concept not highly estimated</a:t>
            </a:r>
          </a:p>
        </p:txBody>
      </p:sp>
      <p:sp>
        <p:nvSpPr>
          <p:cNvPr id="1027" name="Rectangle 3"/>
          <p:cNvSpPr>
            <a:spLocks noGrp="1" noChangeArrowheads="1"/>
          </p:cNvSpPr>
          <p:nvPr>
            <p:ph type="body" idx="1"/>
          </p:nvPr>
        </p:nvSpPr>
        <p:spPr/>
        <p:txBody>
          <a:bodyPr/>
          <a:lstStyle/>
          <a:p>
            <a:pPr algn="ctr">
              <a:buFontTx/>
              <a:buNone/>
            </a:pPr>
            <a:r>
              <a:rPr lang="de-CH"/>
              <a:t>Job Satisfaction as expression of</a:t>
            </a:r>
          </a:p>
          <a:p>
            <a:pPr algn="ctr">
              <a:buFontTx/>
              <a:buNone/>
            </a:pPr>
            <a:endParaRPr lang="de-CH"/>
          </a:p>
          <a:p>
            <a:pPr algn="ctr">
              <a:buFontTx/>
              <a:buNone/>
            </a:pPr>
            <a:r>
              <a:rPr lang="de-CH" i="1"/>
              <a:t>„unhappiness without any aspirations“</a:t>
            </a:r>
          </a:p>
          <a:p>
            <a:pPr algn="ctr">
              <a:buFontTx/>
              <a:buNone/>
            </a:pPr>
            <a:endParaRPr lang="de-CH" i="1"/>
          </a:p>
          <a:p>
            <a:pPr algn="ctr">
              <a:buFontTx/>
              <a:buNone/>
            </a:pPr>
            <a:r>
              <a:rPr lang="de-CH"/>
              <a:t>					</a:t>
            </a:r>
          </a:p>
          <a:p>
            <a:pPr algn="ctr">
              <a:buFontTx/>
              <a:buNone/>
            </a:pPr>
            <a:r>
              <a:rPr lang="de-CH"/>
              <a:t>				</a:t>
            </a:r>
            <a:r>
              <a:rPr lang="de-CH" sz="2400"/>
              <a:t>Neuberger, 1980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r>
              <a:rPr lang="de-CH"/>
              <a:t>University of Bern</a:t>
            </a:r>
          </a:p>
        </p:txBody>
      </p:sp>
      <p:sp>
        <p:nvSpPr>
          <p:cNvPr id="46082" name="Rectangle 2"/>
          <p:cNvSpPr>
            <a:spLocks noGrp="1" noChangeArrowheads="1"/>
          </p:cNvSpPr>
          <p:nvPr>
            <p:ph type="title"/>
          </p:nvPr>
        </p:nvSpPr>
        <p:spPr>
          <a:xfrm>
            <a:off x="685800" y="152400"/>
            <a:ext cx="7772400" cy="1371600"/>
          </a:xfrm>
          <a:ln/>
        </p:spPr>
        <p:txBody>
          <a:bodyPr/>
          <a:lstStyle/>
          <a:p>
            <a:r>
              <a:rPr lang="de-CH" sz="3000"/>
              <a:t>Resigned attitude and „unwinding“:</a:t>
            </a:r>
            <a:br>
              <a:rPr lang="de-CH" sz="3000"/>
            </a:br>
            <a:r>
              <a:rPr lang="de-CH" sz="2400"/>
              <a:t>Changes in</a:t>
            </a:r>
            <a:r>
              <a:rPr lang="de-CH" sz="3000"/>
              <a:t> </a:t>
            </a:r>
            <a:r>
              <a:rPr lang="de-CH" sz="2400"/>
              <a:t>adrenalin in the evening compared to the end of work (in per cent)</a:t>
            </a:r>
          </a:p>
        </p:txBody>
      </p:sp>
      <p:graphicFrame>
        <p:nvGraphicFramePr>
          <p:cNvPr id="46083" name="Object 3"/>
          <p:cNvGraphicFramePr>
            <a:graphicFrameLocks noChangeAspect="1"/>
          </p:cNvGraphicFramePr>
          <p:nvPr/>
        </p:nvGraphicFramePr>
        <p:xfrm>
          <a:off x="762000" y="1646238"/>
          <a:ext cx="7620000" cy="4422775"/>
        </p:xfrm>
        <a:graphic>
          <a:graphicData uri="http://schemas.openxmlformats.org/presentationml/2006/ole">
            <p:oleObj spid="_x0000_s46083" name="Diagramm" r:id="rId3" imgW="4677032" imgH="2714912" progId="Excel.Chart.8">
              <p:embed/>
            </p:oleObj>
          </a:graphicData>
        </a:graphic>
      </p:graphicFrame>
      <p:sp>
        <p:nvSpPr>
          <p:cNvPr id="46084" name="Rectangle 4"/>
          <p:cNvSpPr>
            <a:spLocks noChangeArrowheads="1"/>
          </p:cNvSpPr>
          <p:nvPr/>
        </p:nvSpPr>
        <p:spPr bwMode="auto">
          <a:xfrm>
            <a:off x="3581400" y="5486400"/>
            <a:ext cx="3048000" cy="228600"/>
          </a:xfrm>
          <a:prstGeom prst="rect">
            <a:avLst/>
          </a:prstGeom>
          <a:solidFill>
            <a:schemeClr val="bg1"/>
          </a:solidFill>
          <a:ln w="9525">
            <a:noFill/>
            <a:miter lim="800000"/>
            <a:headEnd/>
            <a:tailEnd/>
          </a:ln>
          <a:effectLst/>
        </p:spPr>
        <p:txBody>
          <a:bodyPr wrap="none" anchor="ctr"/>
          <a:lstStyle/>
          <a:p>
            <a:endParaRPr lang="en-US"/>
          </a:p>
        </p:txBody>
      </p:sp>
      <p:sp>
        <p:nvSpPr>
          <p:cNvPr id="46085" name="Rectangle 5"/>
          <p:cNvSpPr>
            <a:spLocks noChangeArrowheads="1"/>
          </p:cNvSpPr>
          <p:nvPr/>
        </p:nvSpPr>
        <p:spPr bwMode="auto">
          <a:xfrm>
            <a:off x="914400" y="2667000"/>
            <a:ext cx="304800" cy="1981200"/>
          </a:xfrm>
          <a:prstGeom prst="rect">
            <a:avLst/>
          </a:prstGeom>
          <a:solidFill>
            <a:schemeClr val="bg1"/>
          </a:solidFill>
          <a:ln w="9525">
            <a:noFill/>
            <a:miter lim="800000"/>
            <a:headEnd/>
            <a:tailEnd/>
          </a:ln>
          <a:effectLst/>
        </p:spPr>
        <p:txBody>
          <a:bodyPr wrap="none" anchor="ctr"/>
          <a:lstStyle/>
          <a:p>
            <a:endParaRPr lang="en-US"/>
          </a:p>
        </p:txBody>
      </p:sp>
      <p:sp>
        <p:nvSpPr>
          <p:cNvPr id="46086" name="Text Box 6"/>
          <p:cNvSpPr txBox="1">
            <a:spLocks noChangeArrowheads="1"/>
          </p:cNvSpPr>
          <p:nvPr/>
        </p:nvSpPr>
        <p:spPr bwMode="auto">
          <a:xfrm>
            <a:off x="5945188" y="5410200"/>
            <a:ext cx="836612" cy="457200"/>
          </a:xfrm>
          <a:prstGeom prst="rect">
            <a:avLst/>
          </a:prstGeom>
          <a:noFill/>
          <a:ln w="9525">
            <a:noFill/>
            <a:miter lim="800000"/>
            <a:headEnd/>
            <a:tailEnd/>
          </a:ln>
          <a:effectLst/>
        </p:spPr>
        <p:txBody>
          <a:bodyPr wrap="none">
            <a:spAutoFit/>
          </a:bodyPr>
          <a:lstStyle/>
          <a:p>
            <a:r>
              <a:rPr lang="de-CH" b="1"/>
              <a:t>Res -</a:t>
            </a:r>
          </a:p>
        </p:txBody>
      </p:sp>
      <p:sp>
        <p:nvSpPr>
          <p:cNvPr id="46087" name="Text Box 7"/>
          <p:cNvSpPr txBox="1">
            <a:spLocks noChangeArrowheads="1"/>
          </p:cNvSpPr>
          <p:nvPr/>
        </p:nvSpPr>
        <p:spPr bwMode="auto">
          <a:xfrm>
            <a:off x="2209800" y="5410200"/>
            <a:ext cx="836613" cy="457200"/>
          </a:xfrm>
          <a:prstGeom prst="rect">
            <a:avLst/>
          </a:prstGeom>
          <a:noFill/>
          <a:ln w="9525">
            <a:noFill/>
            <a:miter lim="800000"/>
            <a:headEnd/>
            <a:tailEnd/>
          </a:ln>
          <a:effectLst/>
        </p:spPr>
        <p:txBody>
          <a:bodyPr wrap="none">
            <a:spAutoFit/>
          </a:bodyPr>
          <a:lstStyle/>
          <a:p>
            <a:r>
              <a:rPr lang="de-CH" b="1"/>
              <a:t>Res -</a:t>
            </a:r>
          </a:p>
        </p:txBody>
      </p:sp>
      <p:sp>
        <p:nvSpPr>
          <p:cNvPr id="46088" name="Text Box 8"/>
          <p:cNvSpPr txBox="1">
            <a:spLocks noChangeArrowheads="1"/>
          </p:cNvSpPr>
          <p:nvPr/>
        </p:nvSpPr>
        <p:spPr bwMode="auto">
          <a:xfrm>
            <a:off x="3505200" y="5410200"/>
            <a:ext cx="908050" cy="457200"/>
          </a:xfrm>
          <a:prstGeom prst="rect">
            <a:avLst/>
          </a:prstGeom>
          <a:noFill/>
          <a:ln w="9525">
            <a:noFill/>
            <a:miter lim="800000"/>
            <a:headEnd/>
            <a:tailEnd/>
          </a:ln>
          <a:effectLst/>
        </p:spPr>
        <p:txBody>
          <a:bodyPr wrap="none">
            <a:spAutoFit/>
          </a:bodyPr>
          <a:lstStyle/>
          <a:p>
            <a:r>
              <a:rPr lang="de-CH" b="1"/>
              <a:t>Res +</a:t>
            </a:r>
          </a:p>
        </p:txBody>
      </p:sp>
      <p:sp>
        <p:nvSpPr>
          <p:cNvPr id="46089" name="Text Box 9"/>
          <p:cNvSpPr txBox="1">
            <a:spLocks noChangeArrowheads="1"/>
          </p:cNvSpPr>
          <p:nvPr/>
        </p:nvSpPr>
        <p:spPr bwMode="auto">
          <a:xfrm>
            <a:off x="7092950" y="5410200"/>
            <a:ext cx="908050" cy="457200"/>
          </a:xfrm>
          <a:prstGeom prst="rect">
            <a:avLst/>
          </a:prstGeom>
          <a:noFill/>
          <a:ln w="9525">
            <a:noFill/>
            <a:miter lim="800000"/>
            <a:headEnd/>
            <a:tailEnd/>
          </a:ln>
          <a:effectLst/>
        </p:spPr>
        <p:txBody>
          <a:bodyPr wrap="none">
            <a:spAutoFit/>
          </a:bodyPr>
          <a:lstStyle/>
          <a:p>
            <a:r>
              <a:rPr lang="de-CH" b="1"/>
              <a:t>Res +</a:t>
            </a:r>
          </a:p>
        </p:txBody>
      </p:sp>
      <p:sp>
        <p:nvSpPr>
          <p:cNvPr id="46090" name="Text Box 10"/>
          <p:cNvSpPr txBox="1">
            <a:spLocks noChangeArrowheads="1"/>
          </p:cNvSpPr>
          <p:nvPr/>
        </p:nvSpPr>
        <p:spPr bwMode="auto">
          <a:xfrm>
            <a:off x="3048000" y="5943600"/>
            <a:ext cx="420688" cy="457200"/>
          </a:xfrm>
          <a:prstGeom prst="rect">
            <a:avLst/>
          </a:prstGeom>
          <a:noFill/>
          <a:ln w="9525">
            <a:noFill/>
            <a:miter lim="800000"/>
            <a:headEnd/>
            <a:tailEnd/>
          </a:ln>
          <a:effectLst/>
        </p:spPr>
        <p:txBody>
          <a:bodyPr wrap="none">
            <a:spAutoFit/>
          </a:bodyPr>
          <a:lstStyle/>
          <a:p>
            <a:r>
              <a:rPr lang="de-CH"/>
              <a:t>t1</a:t>
            </a:r>
          </a:p>
        </p:txBody>
      </p:sp>
      <p:sp>
        <p:nvSpPr>
          <p:cNvPr id="46091" name="Text Box 11"/>
          <p:cNvSpPr txBox="1">
            <a:spLocks noChangeArrowheads="1"/>
          </p:cNvSpPr>
          <p:nvPr/>
        </p:nvSpPr>
        <p:spPr bwMode="auto">
          <a:xfrm>
            <a:off x="6705600" y="5943600"/>
            <a:ext cx="420688" cy="457200"/>
          </a:xfrm>
          <a:prstGeom prst="rect">
            <a:avLst/>
          </a:prstGeom>
          <a:noFill/>
          <a:ln w="9525">
            <a:noFill/>
            <a:miter lim="800000"/>
            <a:headEnd/>
            <a:tailEnd/>
          </a:ln>
          <a:effectLst/>
        </p:spPr>
        <p:txBody>
          <a:bodyPr wrap="none">
            <a:spAutoFit/>
          </a:bodyPr>
          <a:lstStyle/>
          <a:p>
            <a:r>
              <a:rPr lang="de-CH"/>
              <a:t>t2</a:t>
            </a:r>
          </a:p>
        </p:txBody>
      </p:sp>
      <p:sp>
        <p:nvSpPr>
          <p:cNvPr id="46092" name="Text Box 12"/>
          <p:cNvSpPr txBox="1">
            <a:spLocks noChangeArrowheads="1"/>
          </p:cNvSpPr>
          <p:nvPr/>
        </p:nvSpPr>
        <p:spPr bwMode="auto">
          <a:xfrm>
            <a:off x="1431925" y="6473825"/>
            <a:ext cx="4127500" cy="366713"/>
          </a:xfrm>
          <a:prstGeom prst="rect">
            <a:avLst/>
          </a:prstGeom>
          <a:noFill/>
          <a:ln w="9525">
            <a:noFill/>
            <a:miter lim="800000"/>
            <a:headEnd/>
            <a:tailEnd/>
          </a:ln>
          <a:effectLst/>
        </p:spPr>
        <p:txBody>
          <a:bodyPr wrap="none">
            <a:spAutoFit/>
          </a:bodyPr>
          <a:lstStyle/>
          <a:p>
            <a:r>
              <a:rPr lang="de-CH" sz="1800"/>
              <a:t>Aequas sub-project Bern, unpublished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de-CH"/>
              <a:t>University of Bern</a:t>
            </a:r>
          </a:p>
        </p:txBody>
      </p:sp>
      <p:sp>
        <p:nvSpPr>
          <p:cNvPr id="55298" name="Rectangle 2"/>
          <p:cNvSpPr>
            <a:spLocks noGrp="1" noChangeArrowheads="1"/>
          </p:cNvSpPr>
          <p:nvPr>
            <p:ph type="title"/>
          </p:nvPr>
        </p:nvSpPr>
        <p:spPr>
          <a:ln/>
        </p:spPr>
        <p:txBody>
          <a:bodyPr/>
          <a:lstStyle/>
          <a:p>
            <a:r>
              <a:rPr lang="de-CH"/>
              <a:t>Topics</a:t>
            </a:r>
          </a:p>
        </p:txBody>
      </p:sp>
      <p:sp>
        <p:nvSpPr>
          <p:cNvPr id="55299" name="Rectangle 3"/>
          <p:cNvSpPr>
            <a:spLocks noGrp="1" noChangeArrowheads="1"/>
          </p:cNvSpPr>
          <p:nvPr>
            <p:ph type="body" idx="1"/>
          </p:nvPr>
        </p:nvSpPr>
        <p:spPr>
          <a:xfrm>
            <a:off x="228600" y="1828800"/>
            <a:ext cx="8763000" cy="4343400"/>
          </a:xfrm>
        </p:spPr>
        <p:txBody>
          <a:bodyPr/>
          <a:lstStyle/>
          <a:p>
            <a:pPr marL="609600" indent="-609600">
              <a:spcAft>
                <a:spcPct val="25000"/>
              </a:spcAft>
              <a:buFontTx/>
              <a:buAutoNum type="arabicPeriod"/>
            </a:pPr>
            <a:r>
              <a:rPr lang="de-CH"/>
              <a:t>Arguments against the concept of job satisfaction</a:t>
            </a:r>
          </a:p>
          <a:p>
            <a:pPr marL="609600" indent="-609600">
              <a:spcAft>
                <a:spcPct val="25000"/>
              </a:spcAft>
              <a:buFontTx/>
              <a:buAutoNum type="arabicPeriod"/>
            </a:pPr>
            <a:r>
              <a:rPr lang="de-CH"/>
              <a:t>Arguments against the objections</a:t>
            </a:r>
          </a:p>
          <a:p>
            <a:pPr marL="609600" indent="-609600">
              <a:spcAft>
                <a:spcPct val="25000"/>
              </a:spcAft>
              <a:buFontTx/>
              <a:buAutoNum type="arabicPeriod"/>
            </a:pPr>
            <a:r>
              <a:rPr lang="de-CH"/>
              <a:t>Job Satisfaction as result of an overall evaluation</a:t>
            </a:r>
          </a:p>
          <a:p>
            <a:pPr marL="609600" indent="-609600">
              <a:buFontTx/>
              <a:buAutoNum type="arabicPeriod"/>
            </a:pPr>
            <a:r>
              <a:rPr lang="de-CH"/>
              <a:t>Conceptionel and empirical differentiations</a:t>
            </a:r>
          </a:p>
          <a:p>
            <a:pPr marL="609600" indent="-609600">
              <a:buFontTx/>
              <a:buAutoNum type="arabicPeriod"/>
            </a:pPr>
            <a:r>
              <a:rPr lang="de-CH"/>
              <a:t>Conclusion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de-CH"/>
              <a:t>University of Bern</a:t>
            </a:r>
          </a:p>
        </p:txBody>
      </p:sp>
      <p:sp>
        <p:nvSpPr>
          <p:cNvPr id="56322" name="Rectangle 2"/>
          <p:cNvSpPr>
            <a:spLocks noGrp="1" noChangeArrowheads="1"/>
          </p:cNvSpPr>
          <p:nvPr>
            <p:ph type="title"/>
          </p:nvPr>
        </p:nvSpPr>
        <p:spPr>
          <a:ln/>
        </p:spPr>
        <p:txBody>
          <a:bodyPr/>
          <a:lstStyle/>
          <a:p>
            <a:r>
              <a:rPr lang="de-CH"/>
              <a:t>Objections </a:t>
            </a:r>
          </a:p>
        </p:txBody>
      </p:sp>
      <p:sp>
        <p:nvSpPr>
          <p:cNvPr id="56323" name="Rectangle 3"/>
          <p:cNvSpPr>
            <a:spLocks noGrp="1" noChangeArrowheads="1"/>
          </p:cNvSpPr>
          <p:nvPr>
            <p:ph type="body" idx="1"/>
          </p:nvPr>
        </p:nvSpPr>
        <p:spPr>
          <a:xfrm>
            <a:off x="457200" y="1828800"/>
            <a:ext cx="8458200" cy="4343400"/>
          </a:xfrm>
        </p:spPr>
        <p:txBody>
          <a:bodyPr/>
          <a:lstStyle/>
          <a:p>
            <a:pPr marL="609600" indent="-609600">
              <a:buFontTx/>
              <a:buAutoNum type="arabicPeriod"/>
            </a:pPr>
            <a:endParaRPr lang="de-CH"/>
          </a:p>
          <a:p>
            <a:pPr marL="609600" indent="-609600">
              <a:spcAft>
                <a:spcPct val="50000"/>
              </a:spcAft>
              <a:buFontTx/>
              <a:buAutoNum type="arabicPeriod"/>
            </a:pPr>
            <a:r>
              <a:rPr lang="de-CH"/>
              <a:t>High rates of satisfaction are not credible</a:t>
            </a:r>
          </a:p>
        </p:txBody>
      </p:sp>
      <p:sp>
        <p:nvSpPr>
          <p:cNvPr id="56324" name="Text Box 4"/>
          <p:cNvSpPr txBox="1">
            <a:spLocks noChangeArrowheads="1"/>
          </p:cNvSpPr>
          <p:nvPr/>
        </p:nvSpPr>
        <p:spPr bwMode="auto">
          <a:xfrm>
            <a:off x="457200" y="3276600"/>
            <a:ext cx="7867650" cy="579438"/>
          </a:xfrm>
          <a:prstGeom prst="rect">
            <a:avLst/>
          </a:prstGeom>
          <a:noFill/>
          <a:ln w="9525">
            <a:noFill/>
            <a:miter lim="800000"/>
            <a:headEnd/>
            <a:tailEnd/>
          </a:ln>
          <a:effectLst/>
        </p:spPr>
        <p:txBody>
          <a:bodyPr wrap="none">
            <a:spAutoFit/>
          </a:bodyPr>
          <a:lstStyle/>
          <a:p>
            <a:pPr marL="457200" indent="-457200">
              <a:spcBef>
                <a:spcPct val="20000"/>
              </a:spcBef>
              <a:spcAft>
                <a:spcPct val="50000"/>
              </a:spcAft>
              <a:buClr>
                <a:schemeClr val="bg2"/>
              </a:buClr>
              <a:buFontTx/>
              <a:buAutoNum type="arabicPeriod" startAt="2"/>
            </a:pPr>
            <a:r>
              <a:rPr lang="de-CH" sz="3200" b="1"/>
              <a:t>  Associations with performance are weak</a:t>
            </a:r>
            <a:endParaRPr lang="de-CH"/>
          </a:p>
        </p:txBody>
      </p:sp>
      <p:sp>
        <p:nvSpPr>
          <p:cNvPr id="56325" name="Text Box 5"/>
          <p:cNvSpPr txBox="1">
            <a:spLocks noChangeArrowheads="1"/>
          </p:cNvSpPr>
          <p:nvPr/>
        </p:nvSpPr>
        <p:spPr bwMode="auto">
          <a:xfrm>
            <a:off x="457200" y="4160838"/>
            <a:ext cx="8458200" cy="1066800"/>
          </a:xfrm>
          <a:prstGeom prst="rect">
            <a:avLst/>
          </a:prstGeom>
          <a:noFill/>
          <a:ln w="9525">
            <a:noFill/>
            <a:miter lim="800000"/>
            <a:headEnd/>
            <a:tailEnd/>
          </a:ln>
          <a:effectLst/>
        </p:spPr>
        <p:txBody>
          <a:bodyPr>
            <a:spAutoFit/>
          </a:bodyPr>
          <a:lstStyle/>
          <a:p>
            <a:pPr marL="457200" indent="-457200">
              <a:spcBef>
                <a:spcPct val="20000"/>
              </a:spcBef>
              <a:buClr>
                <a:schemeClr val="bg2"/>
              </a:buClr>
              <a:buFontTx/>
              <a:buAutoNum type="arabicPeriod" startAt="3"/>
            </a:pPr>
            <a:r>
              <a:rPr lang="de-CH" sz="3200" b="1"/>
              <a:t>  Depends more on personality than on</a:t>
            </a:r>
            <a:br>
              <a:rPr lang="de-CH" sz="3200" b="1"/>
            </a:br>
            <a:r>
              <a:rPr lang="de-CH" sz="3200" b="1"/>
              <a:t>  working conditions</a:t>
            </a:r>
            <a:endParaRPr lang="de-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P spid="56324" grpId="0" autoUpdateAnimBg="0"/>
      <p:bldP spid="5632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de-CH"/>
              <a:t>University of Bern</a:t>
            </a:r>
          </a:p>
        </p:txBody>
      </p:sp>
      <p:sp>
        <p:nvSpPr>
          <p:cNvPr id="57346" name="Rectangle 2"/>
          <p:cNvSpPr>
            <a:spLocks noGrp="1" noChangeArrowheads="1"/>
          </p:cNvSpPr>
          <p:nvPr>
            <p:ph type="title"/>
          </p:nvPr>
        </p:nvSpPr>
        <p:spPr>
          <a:ln/>
        </p:spPr>
        <p:txBody>
          <a:bodyPr/>
          <a:lstStyle/>
          <a:p>
            <a:r>
              <a:rPr lang="de-CH"/>
              <a:t>Objection 1: </a:t>
            </a:r>
            <a:br>
              <a:rPr lang="de-CH"/>
            </a:br>
            <a:r>
              <a:rPr lang="de-CH"/>
              <a:t>Unrealistically high rates of satisfaction</a:t>
            </a:r>
          </a:p>
        </p:txBody>
      </p:sp>
      <p:sp>
        <p:nvSpPr>
          <p:cNvPr id="57347" name="Rectangle 3"/>
          <p:cNvSpPr>
            <a:spLocks noGrp="1" noChangeArrowheads="1"/>
          </p:cNvSpPr>
          <p:nvPr>
            <p:ph type="body" idx="1"/>
          </p:nvPr>
        </p:nvSpPr>
        <p:spPr/>
        <p:txBody>
          <a:bodyPr/>
          <a:lstStyle/>
          <a:p>
            <a:endParaRPr lang="de-CH"/>
          </a:p>
          <a:p>
            <a:r>
              <a:rPr lang="de-CH"/>
              <a:t>Typically, at least 75% are „satisfied“ </a:t>
            </a:r>
          </a:p>
          <a:p>
            <a:pPr>
              <a:buFontTx/>
              <a:buNone/>
            </a:pPr>
            <a:r>
              <a:rPr lang="de-CH"/>
              <a:t/>
            </a:r>
            <a:br>
              <a:rPr lang="de-CH"/>
            </a:br>
            <a:r>
              <a:rPr lang="de-CH"/>
              <a:t>	</a:t>
            </a:r>
            <a:r>
              <a:rPr lang="de-CH" b="0"/>
              <a:t>(= 4 or 5 on a five-point Likert scale)</a:t>
            </a:r>
          </a:p>
          <a:p>
            <a:endParaRPr lang="de-CH"/>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0"/>
          </p:nvPr>
        </p:nvSpPr>
        <p:spPr/>
        <p:txBody>
          <a:bodyPr/>
          <a:lstStyle/>
          <a:p>
            <a:r>
              <a:rPr lang="de-CH"/>
              <a:t>University of Bern</a:t>
            </a:r>
          </a:p>
        </p:txBody>
      </p:sp>
      <p:sp>
        <p:nvSpPr>
          <p:cNvPr id="58370" name="Rectangle 2"/>
          <p:cNvSpPr>
            <a:spLocks noGrp="1" noChangeArrowheads="1"/>
          </p:cNvSpPr>
          <p:nvPr>
            <p:ph type="title"/>
          </p:nvPr>
        </p:nvSpPr>
        <p:spPr>
          <a:ln/>
        </p:spPr>
        <p:txBody>
          <a:bodyPr/>
          <a:lstStyle/>
          <a:p>
            <a:r>
              <a:rPr lang="de-CH"/>
              <a:t>Example:</a:t>
            </a:r>
            <a:br>
              <a:rPr lang="de-CH"/>
            </a:br>
            <a:r>
              <a:rPr lang="de-CH"/>
              <a:t>Job satisfaction of sales women</a:t>
            </a:r>
          </a:p>
        </p:txBody>
      </p:sp>
      <p:sp>
        <p:nvSpPr>
          <p:cNvPr id="58371" name="Text Box 3"/>
          <p:cNvSpPr txBox="1">
            <a:spLocks noChangeArrowheads="1"/>
          </p:cNvSpPr>
          <p:nvPr/>
        </p:nvSpPr>
        <p:spPr bwMode="auto">
          <a:xfrm>
            <a:off x="3870325" y="3394075"/>
            <a:ext cx="1463675" cy="457200"/>
          </a:xfrm>
          <a:prstGeom prst="rect">
            <a:avLst/>
          </a:prstGeom>
          <a:noFill/>
          <a:ln w="9525">
            <a:noFill/>
            <a:miter lim="800000"/>
            <a:headEnd/>
            <a:tailEnd/>
          </a:ln>
          <a:effectLst/>
        </p:spPr>
        <p:txBody>
          <a:bodyPr>
            <a:spAutoFit/>
          </a:bodyPr>
          <a:lstStyle/>
          <a:p>
            <a:endParaRPr lang="de-DE"/>
          </a:p>
        </p:txBody>
      </p:sp>
      <p:sp>
        <p:nvSpPr>
          <p:cNvPr id="58372" name="Text Box 4"/>
          <p:cNvSpPr txBox="1">
            <a:spLocks noChangeArrowheads="1"/>
          </p:cNvSpPr>
          <p:nvPr/>
        </p:nvSpPr>
        <p:spPr bwMode="auto">
          <a:xfrm>
            <a:off x="762000" y="2133600"/>
            <a:ext cx="1219200" cy="1965325"/>
          </a:xfrm>
          <a:prstGeom prst="rect">
            <a:avLst/>
          </a:prstGeom>
          <a:noFill/>
          <a:ln w="9525">
            <a:noFill/>
            <a:miter lim="800000"/>
            <a:headEnd/>
            <a:tailEnd/>
          </a:ln>
          <a:effectLst/>
        </p:spPr>
        <p:txBody>
          <a:bodyPr>
            <a:spAutoFit/>
          </a:bodyPr>
          <a:lstStyle/>
          <a:p>
            <a:r>
              <a:rPr lang="de-CH" sz="9900">
                <a:solidFill>
                  <a:srgbClr val="000000"/>
                </a:solidFill>
                <a:cs typeface="Times New Roman" pitchFamily="18" charset="0"/>
                <a:sym typeface="Wingdings" pitchFamily="2" charset="2"/>
              </a:rPr>
              <a:t></a:t>
            </a:r>
            <a:r>
              <a:rPr lang="de-CH"/>
              <a:t> </a:t>
            </a:r>
          </a:p>
        </p:txBody>
      </p:sp>
      <p:sp>
        <p:nvSpPr>
          <p:cNvPr id="58373" name="Text Box 5"/>
          <p:cNvSpPr txBox="1">
            <a:spLocks noChangeArrowheads="1"/>
          </p:cNvSpPr>
          <p:nvPr/>
        </p:nvSpPr>
        <p:spPr bwMode="auto">
          <a:xfrm>
            <a:off x="3581400" y="2133600"/>
            <a:ext cx="1752600" cy="1600200"/>
          </a:xfrm>
          <a:prstGeom prst="rect">
            <a:avLst/>
          </a:prstGeom>
          <a:noFill/>
          <a:ln w="9525">
            <a:noFill/>
            <a:miter lim="800000"/>
            <a:headEnd/>
            <a:tailEnd/>
          </a:ln>
          <a:effectLst/>
        </p:spPr>
        <p:txBody>
          <a:bodyPr>
            <a:spAutoFit/>
          </a:bodyPr>
          <a:lstStyle/>
          <a:p>
            <a:r>
              <a:rPr lang="de-CH" sz="9900">
                <a:solidFill>
                  <a:srgbClr val="000000"/>
                </a:solidFill>
                <a:cs typeface="Times New Roman" pitchFamily="18" charset="0"/>
                <a:sym typeface="Wingdings" pitchFamily="2" charset="2"/>
              </a:rPr>
              <a:t></a:t>
            </a:r>
            <a:r>
              <a:rPr lang="de-CH" sz="9900"/>
              <a:t> </a:t>
            </a:r>
          </a:p>
        </p:txBody>
      </p:sp>
      <p:sp>
        <p:nvSpPr>
          <p:cNvPr id="58374" name="Text Box 6"/>
          <p:cNvSpPr txBox="1">
            <a:spLocks noChangeArrowheads="1"/>
          </p:cNvSpPr>
          <p:nvPr/>
        </p:nvSpPr>
        <p:spPr bwMode="auto">
          <a:xfrm>
            <a:off x="6613525" y="2133600"/>
            <a:ext cx="2378075" cy="1600200"/>
          </a:xfrm>
          <a:prstGeom prst="rect">
            <a:avLst/>
          </a:prstGeom>
          <a:noFill/>
          <a:ln w="9525">
            <a:noFill/>
            <a:miter lim="800000"/>
            <a:headEnd/>
            <a:tailEnd/>
          </a:ln>
          <a:effectLst/>
        </p:spPr>
        <p:txBody>
          <a:bodyPr>
            <a:spAutoFit/>
          </a:bodyPr>
          <a:lstStyle/>
          <a:p>
            <a:r>
              <a:rPr lang="de-CH" sz="9900">
                <a:solidFill>
                  <a:srgbClr val="000000"/>
                </a:solidFill>
                <a:cs typeface="Times New Roman" pitchFamily="18" charset="0"/>
                <a:sym typeface="Wingdings" pitchFamily="2" charset="2"/>
              </a:rPr>
              <a:t></a:t>
            </a:r>
            <a:r>
              <a:rPr lang="de-CH" sz="9900"/>
              <a:t> </a:t>
            </a:r>
          </a:p>
        </p:txBody>
      </p:sp>
      <p:sp>
        <p:nvSpPr>
          <p:cNvPr id="58375" name="Text Box 7"/>
          <p:cNvSpPr txBox="1">
            <a:spLocks noChangeArrowheads="1"/>
          </p:cNvSpPr>
          <p:nvPr/>
        </p:nvSpPr>
        <p:spPr bwMode="auto">
          <a:xfrm>
            <a:off x="3854450" y="4235450"/>
            <a:ext cx="1098550" cy="641350"/>
          </a:xfrm>
          <a:prstGeom prst="rect">
            <a:avLst/>
          </a:prstGeom>
          <a:noFill/>
          <a:ln w="9525">
            <a:noFill/>
            <a:miter lim="800000"/>
            <a:headEnd/>
            <a:tailEnd/>
          </a:ln>
          <a:effectLst/>
        </p:spPr>
        <p:txBody>
          <a:bodyPr wrap="none">
            <a:spAutoFit/>
          </a:bodyPr>
          <a:lstStyle/>
          <a:p>
            <a:r>
              <a:rPr lang="de-CH" sz="3600" b="1"/>
              <a:t>20%</a:t>
            </a:r>
          </a:p>
        </p:txBody>
      </p:sp>
      <p:sp>
        <p:nvSpPr>
          <p:cNvPr id="58376" name="Text Box 8"/>
          <p:cNvSpPr txBox="1">
            <a:spLocks noChangeArrowheads="1"/>
          </p:cNvSpPr>
          <p:nvPr/>
        </p:nvSpPr>
        <p:spPr bwMode="auto">
          <a:xfrm>
            <a:off x="914400" y="4191000"/>
            <a:ext cx="1098550" cy="641350"/>
          </a:xfrm>
          <a:prstGeom prst="rect">
            <a:avLst/>
          </a:prstGeom>
          <a:noFill/>
          <a:ln w="9525">
            <a:noFill/>
            <a:miter lim="800000"/>
            <a:headEnd/>
            <a:tailEnd/>
          </a:ln>
          <a:effectLst/>
        </p:spPr>
        <p:txBody>
          <a:bodyPr wrap="none">
            <a:spAutoFit/>
          </a:bodyPr>
          <a:lstStyle/>
          <a:p>
            <a:r>
              <a:rPr lang="de-CH" sz="3600" b="1"/>
              <a:t>74%</a:t>
            </a:r>
          </a:p>
        </p:txBody>
      </p:sp>
      <p:sp>
        <p:nvSpPr>
          <p:cNvPr id="58377" name="Text Box 9"/>
          <p:cNvSpPr txBox="1">
            <a:spLocks noChangeArrowheads="1"/>
          </p:cNvSpPr>
          <p:nvPr/>
        </p:nvSpPr>
        <p:spPr bwMode="auto">
          <a:xfrm>
            <a:off x="6826250" y="4235450"/>
            <a:ext cx="869950" cy="641350"/>
          </a:xfrm>
          <a:prstGeom prst="rect">
            <a:avLst/>
          </a:prstGeom>
          <a:noFill/>
          <a:ln w="9525">
            <a:noFill/>
            <a:miter lim="800000"/>
            <a:headEnd/>
            <a:tailEnd/>
          </a:ln>
          <a:effectLst/>
        </p:spPr>
        <p:txBody>
          <a:bodyPr wrap="none">
            <a:spAutoFit/>
          </a:bodyPr>
          <a:lstStyle/>
          <a:p>
            <a:r>
              <a:rPr lang="de-CH" sz="3600" b="1"/>
              <a:t>6%</a:t>
            </a:r>
          </a:p>
        </p:txBody>
      </p:sp>
      <p:sp>
        <p:nvSpPr>
          <p:cNvPr id="58378" name="Rectangle 10"/>
          <p:cNvSpPr>
            <a:spLocks noChangeArrowheads="1"/>
          </p:cNvSpPr>
          <p:nvPr/>
        </p:nvSpPr>
        <p:spPr bwMode="auto">
          <a:xfrm>
            <a:off x="1474788" y="6448425"/>
            <a:ext cx="4968875" cy="365125"/>
          </a:xfrm>
          <a:prstGeom prst="rect">
            <a:avLst/>
          </a:prstGeom>
          <a:noFill/>
          <a:ln w="9525">
            <a:noFill/>
            <a:miter lim="800000"/>
            <a:headEnd/>
            <a:tailEnd/>
          </a:ln>
          <a:effectLst/>
        </p:spPr>
        <p:txBody>
          <a:bodyPr anchor="ctr">
            <a:spAutoFit/>
          </a:bodyPr>
          <a:lstStyle/>
          <a:p>
            <a:r>
              <a:rPr lang="en-US" sz="900"/>
              <a:t>Stalder, B. (1989). </a:t>
            </a:r>
            <a:r>
              <a:rPr lang="en-US" sz="900" i="1"/>
              <a:t>Verkäuferinnen: Arbeitssituation und Gesundheit.</a:t>
            </a:r>
            <a:r>
              <a:rPr lang="en-US" sz="900"/>
              <a:t> (Saleswomen: Work situation and health). Upublished Master’s Thesis, Department of Psychology,  Universität Bern, Switzerland.</a:t>
            </a:r>
            <a:r>
              <a:rPr lang="de-DE" sz="9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de-CH"/>
              <a:t>University of Bern</a:t>
            </a:r>
          </a:p>
        </p:txBody>
      </p:sp>
      <p:sp>
        <p:nvSpPr>
          <p:cNvPr id="60418" name="Rectangle 2"/>
          <p:cNvSpPr>
            <a:spLocks noGrp="1" noChangeArrowheads="1"/>
          </p:cNvSpPr>
          <p:nvPr>
            <p:ph type="title"/>
          </p:nvPr>
        </p:nvSpPr>
        <p:spPr>
          <a:ln/>
        </p:spPr>
        <p:txBody>
          <a:bodyPr/>
          <a:lstStyle/>
          <a:p>
            <a:r>
              <a:rPr lang="de-CH" sz="3000"/>
              <a:t>High rates of satisfaction:</a:t>
            </a:r>
            <a:br>
              <a:rPr lang="de-CH" sz="3000"/>
            </a:br>
            <a:r>
              <a:rPr lang="de-CH" sz="3000"/>
              <a:t>Explanations offered</a:t>
            </a:r>
          </a:p>
        </p:txBody>
      </p:sp>
      <p:sp>
        <p:nvSpPr>
          <p:cNvPr id="60419" name="Rectangle 3"/>
          <p:cNvSpPr>
            <a:spLocks noGrp="1" noChangeArrowheads="1"/>
          </p:cNvSpPr>
          <p:nvPr>
            <p:ph type="body" idx="1"/>
          </p:nvPr>
        </p:nvSpPr>
        <p:spPr>
          <a:xfrm>
            <a:off x="685800" y="1600200"/>
            <a:ext cx="7772400" cy="1600200"/>
          </a:xfrm>
        </p:spPr>
        <p:txBody>
          <a:bodyPr/>
          <a:lstStyle/>
          <a:p>
            <a:r>
              <a:rPr lang="de-CH" sz="2800"/>
              <a:t>People deceive the researchers </a:t>
            </a:r>
            <a:br>
              <a:rPr lang="de-CH" sz="2800"/>
            </a:br>
            <a:r>
              <a:rPr lang="de-CH" sz="2800" i="1"/>
              <a:t>(e.g., because of fear of a lack of anonymity</a:t>
            </a:r>
            <a:r>
              <a:rPr lang="de-CH" sz="3000" i="1"/>
              <a:t>)</a:t>
            </a:r>
            <a:endParaRPr lang="de-CH" sz="3000"/>
          </a:p>
        </p:txBody>
      </p:sp>
      <p:sp>
        <p:nvSpPr>
          <p:cNvPr id="60420" name="Rectangle 4"/>
          <p:cNvSpPr>
            <a:spLocks noChangeArrowheads="1"/>
          </p:cNvSpPr>
          <p:nvPr/>
        </p:nvSpPr>
        <p:spPr bwMode="auto">
          <a:xfrm>
            <a:off x="685800" y="2590800"/>
            <a:ext cx="7772400" cy="1143000"/>
          </a:xfrm>
          <a:prstGeom prst="rect">
            <a:avLst/>
          </a:prstGeom>
          <a:noFill/>
          <a:ln w="9525">
            <a:noFill/>
            <a:miter lim="800000"/>
            <a:headEnd/>
            <a:tailEnd/>
          </a:ln>
          <a:effectLst/>
        </p:spPr>
        <p:txBody>
          <a:bodyPr/>
          <a:lstStyle/>
          <a:p>
            <a:pPr marL="342900" indent="-342900">
              <a:spcBef>
                <a:spcPct val="20000"/>
              </a:spcBef>
              <a:buClr>
                <a:schemeClr val="bg2"/>
              </a:buClr>
              <a:buFontTx/>
              <a:buChar char="•"/>
            </a:pPr>
            <a:r>
              <a:rPr lang="de-CH" sz="2800" b="1"/>
              <a:t>People deceive themselves </a:t>
            </a:r>
            <a:br>
              <a:rPr lang="de-CH" sz="2800" b="1"/>
            </a:br>
            <a:r>
              <a:rPr lang="de-CH" sz="2800" b="1" i="1"/>
              <a:t>(reduction of cognitive dissonance)</a:t>
            </a:r>
          </a:p>
          <a:p>
            <a:pPr marL="342900" indent="-342900">
              <a:spcBef>
                <a:spcPct val="20000"/>
              </a:spcBef>
              <a:buClr>
                <a:schemeClr val="bg2"/>
              </a:buClr>
            </a:pPr>
            <a:endParaRPr lang="de-CH" sz="2800" b="1"/>
          </a:p>
        </p:txBody>
      </p:sp>
      <p:sp>
        <p:nvSpPr>
          <p:cNvPr id="60421" name="Rectangle 5"/>
          <p:cNvSpPr>
            <a:spLocks noChangeArrowheads="1"/>
          </p:cNvSpPr>
          <p:nvPr/>
        </p:nvSpPr>
        <p:spPr bwMode="auto">
          <a:xfrm>
            <a:off x="685800" y="3505200"/>
            <a:ext cx="7772400" cy="1600200"/>
          </a:xfrm>
          <a:prstGeom prst="rect">
            <a:avLst/>
          </a:prstGeom>
          <a:noFill/>
          <a:ln w="9525">
            <a:noFill/>
            <a:miter lim="800000"/>
            <a:headEnd/>
            <a:tailEnd/>
          </a:ln>
          <a:effectLst/>
        </p:spPr>
        <p:txBody>
          <a:bodyPr/>
          <a:lstStyle/>
          <a:p>
            <a:pPr marL="342900" indent="-342900">
              <a:spcBef>
                <a:spcPct val="20000"/>
              </a:spcBef>
              <a:buClr>
                <a:schemeClr val="bg2"/>
              </a:buClr>
              <a:buFontTx/>
              <a:buChar char="•"/>
            </a:pPr>
            <a:r>
              <a:rPr lang="de-CH" sz="2800" b="1"/>
              <a:t>It‘s all a meaningless ritual – answers are given in accordance with social conventions</a:t>
            </a:r>
          </a:p>
          <a:p>
            <a:pPr marL="342900" indent="-342900">
              <a:buClr>
                <a:schemeClr val="bg2"/>
              </a:buClr>
            </a:pPr>
            <a:r>
              <a:rPr lang="de-CH" sz="3200" b="1"/>
              <a:t>	</a:t>
            </a:r>
            <a:r>
              <a:rPr lang="de-CH" sz="2800" b="1" i="1"/>
              <a:t>(„How are you? – fine, thanks...“)</a:t>
            </a:r>
          </a:p>
        </p:txBody>
      </p:sp>
      <p:sp>
        <p:nvSpPr>
          <p:cNvPr id="60422" name="Rectangle 6"/>
          <p:cNvSpPr>
            <a:spLocks noChangeArrowheads="1"/>
          </p:cNvSpPr>
          <p:nvPr/>
        </p:nvSpPr>
        <p:spPr bwMode="auto">
          <a:xfrm>
            <a:off x="685800" y="4953000"/>
            <a:ext cx="7772400" cy="1143000"/>
          </a:xfrm>
          <a:prstGeom prst="rect">
            <a:avLst/>
          </a:prstGeom>
          <a:noFill/>
          <a:ln w="9525">
            <a:noFill/>
            <a:miter lim="800000"/>
            <a:headEnd/>
            <a:tailEnd/>
          </a:ln>
          <a:effectLst/>
        </p:spPr>
        <p:txBody>
          <a:bodyPr/>
          <a:lstStyle/>
          <a:p>
            <a:pPr marL="342900" indent="-342900">
              <a:spcBef>
                <a:spcPct val="20000"/>
              </a:spcBef>
              <a:buClr>
                <a:schemeClr val="bg2"/>
              </a:buClr>
              <a:buFontTx/>
              <a:buChar char="•"/>
            </a:pPr>
            <a:r>
              <a:rPr lang="de-CH" sz="2800" b="1"/>
              <a:t>People have reduced their aspirations</a:t>
            </a:r>
            <a:br>
              <a:rPr lang="de-CH" sz="2800" b="1"/>
            </a:br>
            <a:r>
              <a:rPr lang="de-CH" sz="2800" b="1" i="1"/>
              <a:t>(Resignation)</a:t>
            </a:r>
          </a:p>
          <a:p>
            <a:pPr marL="342900" indent="-342900">
              <a:spcBef>
                <a:spcPct val="20000"/>
              </a:spcBef>
              <a:buClr>
                <a:schemeClr val="bg2"/>
              </a:buClr>
            </a:pPr>
            <a:endParaRPr lang="de-CH"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P spid="60420" grpId="0" autoUpdateAnimBg="0"/>
      <p:bldP spid="60421" grpId="0" autoUpdateAnimBg="0"/>
      <p:bldP spid="604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de-CH"/>
              <a:t>University of Bern</a:t>
            </a:r>
          </a:p>
        </p:txBody>
      </p:sp>
      <p:sp>
        <p:nvSpPr>
          <p:cNvPr id="61442" name="Rectangle 2"/>
          <p:cNvSpPr>
            <a:spLocks noGrp="1" noChangeArrowheads="1"/>
          </p:cNvSpPr>
          <p:nvPr>
            <p:ph type="title"/>
          </p:nvPr>
        </p:nvSpPr>
        <p:spPr>
          <a:ln/>
        </p:spPr>
        <p:txBody>
          <a:bodyPr/>
          <a:lstStyle/>
          <a:p>
            <a:r>
              <a:rPr lang="de-CH" sz="3000"/>
              <a:t>High rates are not credible: </a:t>
            </a:r>
            <a:br>
              <a:rPr lang="de-CH" sz="3000"/>
            </a:br>
            <a:r>
              <a:rPr lang="de-CH" sz="3000"/>
              <a:t>Data</a:t>
            </a:r>
          </a:p>
        </p:txBody>
      </p:sp>
      <p:sp>
        <p:nvSpPr>
          <p:cNvPr id="61443" name="Rectangle 3"/>
          <p:cNvSpPr>
            <a:spLocks noChangeArrowheads="1"/>
          </p:cNvSpPr>
          <p:nvPr>
            <p:ph type="body" idx="1"/>
          </p:nvPr>
        </p:nvSpPr>
        <p:spPr>
          <a:xfrm>
            <a:off x="685800" y="1828800"/>
            <a:ext cx="7772400" cy="1752600"/>
          </a:xfrm>
          <a:noFill/>
          <a:ln/>
        </p:spPr>
        <p:txBody>
          <a:bodyPr/>
          <a:lstStyle/>
          <a:p>
            <a:pPr algn="ctr">
              <a:lnSpc>
                <a:spcPct val="90000"/>
              </a:lnSpc>
              <a:buFontTx/>
              <a:buNone/>
            </a:pPr>
            <a:r>
              <a:rPr lang="de-CH" sz="2800"/>
              <a:t>Questions like: </a:t>
            </a:r>
          </a:p>
          <a:p>
            <a:pPr algn="ctr">
              <a:lnSpc>
                <a:spcPct val="90000"/>
              </a:lnSpc>
              <a:buFontTx/>
              <a:buNone/>
            </a:pPr>
            <a:endParaRPr lang="de-CH" sz="2800"/>
          </a:p>
          <a:p>
            <a:pPr algn="ctr">
              <a:lnSpc>
                <a:spcPct val="90000"/>
              </a:lnSpc>
              <a:buFontTx/>
              <a:buNone/>
            </a:pPr>
            <a:r>
              <a:rPr lang="de-CH" sz="2800" i="1"/>
              <a:t>„Would you choose the same occupation again? “</a:t>
            </a:r>
            <a:r>
              <a:rPr lang="de-CH" sz="2800"/>
              <a:t> </a:t>
            </a:r>
          </a:p>
          <a:p>
            <a:pPr algn="ctr">
              <a:lnSpc>
                <a:spcPct val="90000"/>
              </a:lnSpc>
              <a:buFontTx/>
              <a:buNone/>
            </a:pPr>
            <a:r>
              <a:rPr lang="de-CH" sz="2800"/>
              <a:t>or </a:t>
            </a:r>
          </a:p>
          <a:p>
            <a:pPr algn="ctr">
              <a:lnSpc>
                <a:spcPct val="90000"/>
              </a:lnSpc>
              <a:buFontTx/>
              <a:buNone/>
            </a:pPr>
            <a:r>
              <a:rPr lang="de-CH" sz="2800" i="1"/>
              <a:t>„Would you recommend this profession to your son or daughter?“</a:t>
            </a:r>
          </a:p>
          <a:p>
            <a:pPr algn="ctr">
              <a:lnSpc>
                <a:spcPct val="90000"/>
              </a:lnSpc>
              <a:buFontTx/>
              <a:buNone/>
            </a:pPr>
            <a:r>
              <a:rPr lang="de-CH" sz="2800"/>
              <a:t> </a:t>
            </a:r>
          </a:p>
          <a:p>
            <a:pPr algn="ctr">
              <a:lnSpc>
                <a:spcPct val="90000"/>
              </a:lnSpc>
              <a:buFontTx/>
              <a:buNone/>
            </a:pPr>
            <a:r>
              <a:rPr lang="de-CH" sz="2800"/>
              <a:t>Yield noticably lower values (about 45% yes)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mmer">
  <a:themeElements>
    <a:clrScheme name="semm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mm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mm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mm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mm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mm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mm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mm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mm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C:\WINDOWS\Anwendungsdaten\Microsoft\Vorlagen\semmer.pot</Template>
  <TotalTime>1</TotalTime>
  <Words>2126</Words>
  <Application>Microsoft PowerPoint</Application>
  <PresentationFormat>On-screen Show (4:3)</PresentationFormat>
  <Paragraphs>313</Paragraphs>
  <Slides>30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Times New Roman</vt:lpstr>
      <vt:lpstr>Wingdings</vt:lpstr>
      <vt:lpstr>Symbol</vt:lpstr>
      <vt:lpstr>Arial Narrow</vt:lpstr>
      <vt:lpstr>Courier New</vt:lpstr>
      <vt:lpstr>Arial</vt:lpstr>
      <vt:lpstr>semmer</vt:lpstr>
      <vt:lpstr>Microsoft Word-Bild</vt:lpstr>
      <vt:lpstr>Microsoft Excel-Diagramm</vt:lpstr>
      <vt:lpstr>Job Satisfaction  A central but underestimated concept in the psychology of work</vt:lpstr>
      <vt:lpstr>Job Satisfaction:  A concept not highly estimated</vt:lpstr>
      <vt:lpstr>Job Satisfaction:  A concept not highly estimated</vt:lpstr>
      <vt:lpstr>Topics</vt:lpstr>
      <vt:lpstr>Objections </vt:lpstr>
      <vt:lpstr>Objection 1:  Unrealistically high rates of satisfaction</vt:lpstr>
      <vt:lpstr>Example: Job satisfaction of sales women</vt:lpstr>
      <vt:lpstr>High rates of satisfaction: Explanations offered</vt:lpstr>
      <vt:lpstr>High rates are not credible:  Data</vt:lpstr>
      <vt:lpstr>Objection 2:  Negligible association with performance</vt:lpstr>
      <vt:lpstr>Objection 3 Characteristic of the person?</vt:lpstr>
      <vt:lpstr>Arguments regarding objection 1:  High rates not credible?</vt:lpstr>
      <vt:lpstr>Arguments concerning objection 2:  Association with performance negligible?</vt:lpstr>
      <vt:lpstr>Arguments concerning objection 3:  Reflecting only disposition?</vt:lpstr>
      <vt:lpstr>Conceptual issues: Definitions</vt:lpstr>
      <vt:lpstr>Job Satisfaction and turnover within one year  (voluntary quitting in per cent) (Computer specialists - Baillod &amp; Semmer, 1994)</vt:lpstr>
      <vt:lpstr>Job Satisfaction and Turnover (Computer Specialists)</vt:lpstr>
      <vt:lpstr>Turnover and the Development of Job Satisfaction among Computer Specialists</vt:lpstr>
      <vt:lpstr>General Job Satisfaction and Turnover</vt:lpstr>
      <vt:lpstr>Predicting voluntary turnover for different motivations to quit</vt:lpstr>
      <vt:lpstr>Changes in Job Satisfaction</vt:lpstr>
      <vt:lpstr>Forms of Job Satisfaction (Bruggemann, 1974)</vt:lpstr>
      <vt:lpstr>Resigned attitude towards work (after Oegerli, 1984)</vt:lpstr>
      <vt:lpstr>Job satisfaction and resignation in four samples</vt:lpstr>
      <vt:lpstr>Forms of job satisfaction &amp; Health Complaints (Saleswomen)</vt:lpstr>
      <vt:lpstr>Forms of Job Satisfaction &amp; Intention to Quit (Computer Specialists)</vt:lpstr>
      <vt:lpstr>Forms of job satisfaction and well-being: Irritation among job beginners  (Young Workers from five occupations, t1)</vt:lpstr>
      <vt:lpstr>Forms of job satisfaction and well-being: Irritation among job beginners  (Young Workers from five occupations, t2)</vt:lpstr>
      <vt:lpstr>General Job Satisfaction and resigned attitude towards work:  Associations with third variables</vt:lpstr>
      <vt:lpstr>Resigned attitude and „unwinding“: Changes in adrenalin in the evening compared to the end of work (in per cent)</vt:lpstr>
    </vt:vector>
  </TitlesOfParts>
  <Company>Privat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Arbeitszufriedenheit  Ein zentrales, aber unterschätztes Konzept in der Arbeitspsychologie</dc:title>
  <dc:creator>Norbert Semmer</dc:creator>
  <cp:lastModifiedBy>ntygmitc</cp:lastModifiedBy>
  <cp:revision>150</cp:revision>
  <dcterms:created xsi:type="dcterms:W3CDTF">2002-01-01T14:25:59Z</dcterms:created>
  <dcterms:modified xsi:type="dcterms:W3CDTF">2009-02-02T15:31:34Z</dcterms:modified>
</cp:coreProperties>
</file>