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7" r:id="rId1"/>
  </p:sldMasterIdLst>
  <p:notesMasterIdLst>
    <p:notesMasterId r:id="rId23"/>
  </p:notesMasterIdLst>
  <p:handoutMasterIdLst>
    <p:handoutMasterId r:id="rId24"/>
  </p:handoutMasterIdLst>
  <p:sldIdLst>
    <p:sldId id="257" r:id="rId2"/>
    <p:sldId id="292" r:id="rId3"/>
    <p:sldId id="258" r:id="rId4"/>
    <p:sldId id="259" r:id="rId5"/>
    <p:sldId id="261" r:id="rId6"/>
    <p:sldId id="290" r:id="rId7"/>
    <p:sldId id="278" r:id="rId8"/>
    <p:sldId id="265" r:id="rId9"/>
    <p:sldId id="275" r:id="rId10"/>
    <p:sldId id="280" r:id="rId11"/>
    <p:sldId id="281" r:id="rId12"/>
    <p:sldId id="282" r:id="rId13"/>
    <p:sldId id="283" r:id="rId14"/>
    <p:sldId id="284" r:id="rId15"/>
    <p:sldId id="286" r:id="rId16"/>
    <p:sldId id="291" r:id="rId17"/>
    <p:sldId id="287" r:id="rId18"/>
    <p:sldId id="288" r:id="rId19"/>
    <p:sldId id="276" r:id="rId20"/>
    <p:sldId id="277" r:id="rId21"/>
    <p:sldId id="289" r:id="rId2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00"/>
    <a:srgbClr val="007400"/>
    <a:srgbClr val="006800"/>
    <a:srgbClr val="009600"/>
    <a:srgbClr val="33CCCC"/>
    <a:srgbClr val="0099FF"/>
    <a:srgbClr val="FFCC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89275" autoAdjust="0"/>
  </p:normalViewPr>
  <p:slideViewPr>
    <p:cSldViewPr>
      <p:cViewPr varScale="1">
        <p:scale>
          <a:sx n="90" d="100"/>
          <a:sy n="90" d="100"/>
        </p:scale>
        <p:origin x="11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7D41D66-7D8A-48EE-9DD1-1B2C66581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483AACD-EC2A-49BA-90A1-C204E46FE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84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0E7DD-0922-4ECF-A857-48F30EB259D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3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817C1-2592-424F-88F3-CA1B76867DA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53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E0762-BD56-4C49-963C-917E02E84F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1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962FE8-5B7E-4092-90F7-7D1395DD850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29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88683D-C955-4726-B9A8-BE5FEEEFF42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1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BA1B63-5A05-47BA-80F6-10067E031AA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18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1DA01D-8F1A-4FFF-A3DD-10B9E020DF9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66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8D2996-DFF3-4850-A1D8-5A0C6770B81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868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E4F334-C101-4660-9911-60793BA96B5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61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0E5D0D-CC3B-4EFF-91C3-4CA1D36A63D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00297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8D8D05-F2FC-41EC-ABB4-870279D5921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9476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0E7DD-0922-4ECF-A857-48F30EB259D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68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9C305F-2F75-4AD8-BA42-BD670D9C223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29742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0B2101-5170-47AF-8CF1-89C6DF83343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4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59CAA8-B874-460D-A09E-04997766C43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3658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3E8678-5E41-4DD3-9C41-F5DAB7BF67B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1474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69E919-D2A8-4CD4-BEEA-06FE797A537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486400" cy="4102100"/>
          </a:xfrm>
          <a:noFill/>
        </p:spPr>
        <p:txBody>
          <a:bodyPr/>
          <a:lstStyle/>
          <a:p>
            <a:endParaRPr lang="en-US" sz="2000"/>
          </a:p>
          <a:p>
            <a:endParaRPr lang="en-US" sz="200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9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582C38-A810-475D-BCC9-DC3A6D5D5A4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4950" y="684213"/>
            <a:ext cx="3848100" cy="28860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875088"/>
            <a:ext cx="4953000" cy="4430712"/>
          </a:xfrm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842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566378-E591-4FBB-B019-EBD53D3ECBE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03788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257858-4CE7-409D-A970-1F939C44800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48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13DB0-DF64-4921-B4BD-101A22EE2C6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7350" y="684213"/>
            <a:ext cx="3544888" cy="265906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0"/>
            <a:ext cx="5257800" cy="4648200"/>
          </a:xfrm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3861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8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9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34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729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8606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ECCB-1A31-4856-AD2F-1B3AD9B554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23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336D-B556-42C3-A2A7-0110F10A11E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Vertical Title 1"/>
          <p:cNvSpPr txBox="1">
            <a:spLocks/>
          </p:cNvSpPr>
          <p:nvPr userDrawn="1"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9203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0DD7-BE0E-494C-B7EA-1E95B79ABFB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7848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0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7848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2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92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7848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2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9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7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3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1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3820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Authority-Compliance (9,1)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66700" y="2438400"/>
            <a:ext cx="3771900" cy="16764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100000"/>
            </a:pPr>
            <a:r>
              <a:rPr lang="en-US" sz="2000" dirty="0">
                <a:latin typeface="+mn-lt"/>
              </a:rPr>
              <a:t>Efficiency in operations results from arranging conditions of work such that human interference is minimal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2438400"/>
            <a:ext cx="4572000" cy="3581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sz="2000" b="1" i="1" dirty="0">
                <a:latin typeface="+mn-lt"/>
              </a:rPr>
              <a:t>Heavy </a:t>
            </a:r>
            <a:r>
              <a:rPr lang="en-US" sz="2000" dirty="0">
                <a:latin typeface="+mn-lt"/>
              </a:rPr>
              <a:t>emphasis on task and job requirements and </a:t>
            </a:r>
            <a:r>
              <a:rPr lang="en-US" sz="2000" i="1" dirty="0">
                <a:latin typeface="+mn-lt"/>
              </a:rPr>
              <a:t>less </a:t>
            </a:r>
            <a:r>
              <a:rPr lang="en-US" sz="2000" dirty="0">
                <a:latin typeface="+mn-lt"/>
              </a:rPr>
              <a:t>emphasis on people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sz="2000" dirty="0">
                <a:latin typeface="+mn-lt"/>
              </a:rPr>
              <a:t>Communicating with subordinates mainly for task instructions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sz="2000" b="1" i="1" dirty="0">
                <a:latin typeface="+mn-lt"/>
              </a:rPr>
              <a:t>Results driven--</a:t>
            </a:r>
            <a:r>
              <a:rPr lang="en-US" sz="2000" dirty="0">
                <a:latin typeface="+mn-lt"/>
              </a:rPr>
              <a:t>people regarded as tools to that end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sz="2000" b="1" i="1" dirty="0">
                <a:latin typeface="+mn-lt"/>
              </a:rPr>
              <a:t>9,1 leaders--</a:t>
            </a:r>
            <a:r>
              <a:rPr lang="en-US" sz="2000" dirty="0">
                <a:latin typeface="+mn-lt"/>
              </a:rPr>
              <a:t>seen as controlling, demanding, hard-driving, and overpowering</a:t>
            </a:r>
          </a:p>
          <a:p>
            <a:pPr lvl="2"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1748135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58497" y="1748135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820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Country Club (1,9)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00050" y="2362200"/>
            <a:ext cx="3695700" cy="19050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Thoughtful attention to the needs of people leads to a comfortable, friendly organizational atmosphere and work tempo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2286000"/>
            <a:ext cx="4495800" cy="36576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Low</a:t>
            </a:r>
            <a:r>
              <a:rPr lang="en-US" sz="2000" dirty="0">
                <a:latin typeface="+mn-lt"/>
              </a:rPr>
              <a:t> concern for task accomplishment coupled with </a:t>
            </a:r>
            <a:r>
              <a:rPr lang="en-US" sz="2000" b="1" i="1" dirty="0">
                <a:latin typeface="+mn-lt"/>
              </a:rPr>
              <a:t>high</a:t>
            </a:r>
            <a:r>
              <a:rPr lang="en-US" sz="2000" dirty="0">
                <a:latin typeface="+mn-lt"/>
              </a:rPr>
              <a:t> concern for interpersonal relationships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Deemphasizes production</a:t>
            </a:r>
            <a:r>
              <a:rPr lang="en-US" sz="2000" i="1" dirty="0">
                <a:latin typeface="+mn-lt"/>
              </a:rPr>
              <a:t>; </a:t>
            </a:r>
            <a:r>
              <a:rPr lang="en-US" sz="2000" dirty="0">
                <a:latin typeface="+mn-lt"/>
              </a:rPr>
              <a:t>leaders stress the attitudes and feelings of people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1,9 leaders</a:t>
            </a:r>
            <a:r>
              <a:rPr lang="en-US" sz="2000" b="1" dirty="0">
                <a:latin typeface="+mn-lt"/>
              </a:rPr>
              <a:t>--</a:t>
            </a:r>
            <a:r>
              <a:rPr lang="en-US" sz="2000" dirty="0">
                <a:latin typeface="+mn-lt"/>
              </a:rPr>
              <a:t>try to create a positive climate by being agreeable, eager to help, comforting, noncontroversial</a:t>
            </a:r>
          </a:p>
          <a:p>
            <a:pPr lvl="2" eaLnBrk="1" hangingPunct="1"/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63297" y="1748135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748135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3820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Impoverished (1,1)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66700" y="2438400"/>
            <a:ext cx="3695700" cy="14478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Minimal effort exerted to get work done is appropriate to sustain organizational membership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362200"/>
            <a:ext cx="396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Leader </a:t>
            </a:r>
            <a:r>
              <a:rPr lang="en-US" sz="2000" b="1" i="1" dirty="0">
                <a:latin typeface="+mn-lt"/>
              </a:rPr>
              <a:t>unconcerned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with </a:t>
            </a:r>
            <a:r>
              <a:rPr lang="en-US" sz="2000" i="1" dirty="0">
                <a:latin typeface="+mn-lt"/>
              </a:rPr>
              <a:t>both </a:t>
            </a:r>
            <a:r>
              <a:rPr lang="en-US" sz="2000" dirty="0">
                <a:latin typeface="+mn-lt"/>
              </a:rPr>
              <a:t>task and interpersonal relationships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Going through the motions, but </a:t>
            </a:r>
            <a:r>
              <a:rPr lang="en-US" sz="2000" b="1" dirty="0">
                <a:latin typeface="+mn-lt"/>
              </a:rPr>
              <a:t>uninvolved</a:t>
            </a:r>
            <a:r>
              <a:rPr lang="en-US" sz="2000" dirty="0">
                <a:latin typeface="+mn-lt"/>
              </a:rPr>
              <a:t> and withdrawn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1,1 leaders</a:t>
            </a:r>
            <a:r>
              <a:rPr lang="en-US" sz="2000" b="1" dirty="0">
                <a:latin typeface="+mn-lt"/>
              </a:rPr>
              <a:t>--</a:t>
            </a:r>
            <a:r>
              <a:rPr lang="en-US" sz="2000" dirty="0">
                <a:latin typeface="+mn-lt"/>
              </a:rPr>
              <a:t>have little contact with followers and are described as indifferent, noncommittal, resigned, and apathetic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66700" y="6492875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01629" y="1676400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1072" y="1752600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820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Middle-of-the-Road (5,5)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304800" y="2438400"/>
            <a:ext cx="35052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Adequate organizational performance possible through balancing the necessity of getting work done while maintaining satisfactory morale </a:t>
            </a: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038600" y="2438400"/>
            <a:ext cx="48006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b="1" dirty="0">
                <a:latin typeface="+mn-lt"/>
              </a:rPr>
              <a:t>Leaders who are compromisers; have </a:t>
            </a:r>
            <a:r>
              <a:rPr lang="en-US" sz="2000" b="1" i="1" dirty="0">
                <a:latin typeface="+mn-lt"/>
              </a:rPr>
              <a:t>intermediate</a:t>
            </a:r>
            <a:r>
              <a:rPr lang="en-US" sz="2000" b="1" dirty="0">
                <a:latin typeface="+mn-lt"/>
              </a:rPr>
              <a:t> concern for task and people who do task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To achieve equilibrium, leader avoids conflict while emphasizing moderate levels of production and interpersonal relationships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5,5 leader</a:t>
            </a:r>
            <a:r>
              <a:rPr lang="en-US" sz="2000" b="1" dirty="0">
                <a:latin typeface="+mn-lt"/>
              </a:rPr>
              <a:t>--</a:t>
            </a:r>
            <a:r>
              <a:rPr lang="en-US" sz="2000" dirty="0">
                <a:latin typeface="+mn-lt"/>
              </a:rPr>
              <a:t>described as expedient; prefers the middle ground; soft-pedals disagreement; swallows convictions in the interest of “progress”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0897" y="1824335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20629" y="1824335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382000" cy="381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Team (9,9)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6250" y="2514600"/>
            <a:ext cx="36195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Work accomplished through committed people; interdependence via a “common stake” in the organization’s purpose, which leads to relationships of trust and respect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67200" y="2514600"/>
            <a:ext cx="4724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Strong</a:t>
            </a:r>
            <a:r>
              <a:rPr lang="en-US" sz="2000" b="1" dirty="0">
                <a:latin typeface="+mn-lt"/>
              </a:rPr>
              <a:t> emphasis on </a:t>
            </a:r>
            <a:r>
              <a:rPr lang="en-US" sz="2000" b="1" i="1" dirty="0">
                <a:latin typeface="+mn-lt"/>
              </a:rPr>
              <a:t>both </a:t>
            </a:r>
            <a:r>
              <a:rPr lang="en-US" sz="2000" b="1" dirty="0">
                <a:latin typeface="+mn-lt"/>
              </a:rPr>
              <a:t>tasks and interpersonal relationships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Promotes high degree of participation and teamwork, satisfies basic need of employee to be involved and committed to their work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b="1" i="1" dirty="0">
                <a:latin typeface="+mn-lt"/>
              </a:rPr>
              <a:t>9,9 leader</a:t>
            </a:r>
            <a:r>
              <a:rPr lang="en-US" sz="2000" b="1" dirty="0">
                <a:latin typeface="+mn-lt"/>
              </a:rPr>
              <a:t>--</a:t>
            </a:r>
            <a:r>
              <a:rPr lang="en-US" sz="2000" dirty="0">
                <a:latin typeface="+mn-lt"/>
              </a:rPr>
              <a:t>stimulates participation, acts determined, makes priorities clear, follows through, behaves open-mindedly and enjoys working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63297" y="1748135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73029" y="1748135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Paternalism/</a:t>
            </a:r>
            <a:r>
              <a:rPr lang="en-US" sz="3200" b="1" dirty="0" err="1">
                <a:latin typeface="+mj-lt"/>
              </a:rPr>
              <a:t>Maternalism</a:t>
            </a:r>
            <a:endParaRPr lang="en-US" sz="3200" b="1" dirty="0">
              <a:latin typeface="+mj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362200"/>
            <a:ext cx="3048000" cy="2357736"/>
          </a:xfrm>
        </p:spPr>
        <p:txBody>
          <a:bodyPr/>
          <a:lstStyle/>
          <a:p>
            <a:pPr marL="454025">
              <a:buSzPct val="95000"/>
            </a:pPr>
            <a:r>
              <a:rPr lang="en-US" sz="2000" dirty="0">
                <a:latin typeface="+mn-lt"/>
              </a:rPr>
              <a:t>Reward and approval are bestowed on people in return for loyalty and obedience; failure to comply leads to punishment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038600" y="2438400"/>
            <a:ext cx="4953000" cy="38862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Leaders who use</a:t>
            </a:r>
            <a:r>
              <a:rPr lang="en-US" sz="2000" i="1" dirty="0">
                <a:latin typeface="+mn-lt"/>
              </a:rPr>
              <a:t> both</a:t>
            </a:r>
            <a:r>
              <a:rPr lang="en-US" sz="2000" dirty="0">
                <a:latin typeface="+mn-lt"/>
              </a:rPr>
              <a:t> 1,9 and 9,1 </a:t>
            </a:r>
            <a:r>
              <a:rPr lang="en-US" sz="2000" b="1" i="1" dirty="0">
                <a:latin typeface="+mn-lt"/>
              </a:rPr>
              <a:t>without integrating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the two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+mn-lt"/>
              </a:rPr>
              <a:t>“</a:t>
            </a:r>
            <a:r>
              <a:rPr lang="en-US" sz="2000" b="1" i="1" dirty="0">
                <a:latin typeface="+mn-lt"/>
              </a:rPr>
              <a:t>benevolent dictator”</a:t>
            </a:r>
            <a:r>
              <a:rPr lang="en-US" sz="2000" b="1" dirty="0">
                <a:latin typeface="+mn-lt"/>
              </a:rPr>
              <a:t>; </a:t>
            </a:r>
            <a:r>
              <a:rPr lang="en-US" sz="2000" dirty="0">
                <a:latin typeface="+mn-lt"/>
              </a:rPr>
              <a:t>acts gracious for purpose of goal accomplishment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Treats people as though they were disassociated from the task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Regards the organization as a family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Makes most of the key decisions</a:t>
            </a:r>
          </a:p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Rewards loyalty and punishes non-compliance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2297" y="1676400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49229" y="1752600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Opportunism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71500" y="2286000"/>
            <a:ext cx="3314700" cy="15240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People adapt and shift to any grid style needed to gain maximum advantage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2286000"/>
            <a:ext cx="44958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Performance occurs according to a system of selfish gain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Leader uses any </a:t>
            </a:r>
            <a:r>
              <a:rPr lang="en-US" sz="2000" b="1" i="1" dirty="0">
                <a:latin typeface="+mn-lt"/>
              </a:rPr>
              <a:t>combination</a:t>
            </a:r>
            <a:r>
              <a:rPr lang="en-US" sz="2000" i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of the basic five styles for the purpose of personal advancement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May be seen as ruthless and cunning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SzPct val="95000"/>
            </a:pPr>
            <a:r>
              <a:rPr lang="en-US" sz="2000" dirty="0">
                <a:latin typeface="+mn-lt"/>
              </a:rPr>
              <a:t>May also be seen as adaptable and strategic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0897" y="1600200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20629" y="1600200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Role Focus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3962400"/>
            <a:ext cx="3886200" cy="208672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  <a:cs typeface="Calibri" pitchFamily="34" charset="0"/>
              </a:rPr>
              <a:t>Leaders usually have a </a:t>
            </a:r>
            <a:r>
              <a:rPr lang="en-US" b="1" i="1" dirty="0">
                <a:latin typeface="+mn-lt"/>
                <a:cs typeface="Calibri" pitchFamily="34" charset="0"/>
              </a:rPr>
              <a:t>dominant</a:t>
            </a:r>
            <a:r>
              <a:rPr lang="en-US" dirty="0">
                <a:latin typeface="+mn-lt"/>
                <a:cs typeface="Calibri" pitchFamily="34" charset="0"/>
              </a:rPr>
              <a:t> grid style used in most situations and a </a:t>
            </a:r>
            <a:r>
              <a:rPr lang="en-US" i="1" dirty="0">
                <a:latin typeface="+mn-lt"/>
                <a:cs typeface="Calibri" pitchFamily="34" charset="0"/>
              </a:rPr>
              <a:t>backup</a:t>
            </a:r>
            <a:r>
              <a:rPr lang="en-US" dirty="0">
                <a:latin typeface="+mn-lt"/>
                <a:cs typeface="Calibri" pitchFamily="34" charset="0"/>
              </a:rPr>
              <a:t> style that is reverted to when under pressure</a:t>
            </a:r>
            <a:endParaRPr lang="en-US" sz="2000" dirty="0">
              <a:latin typeface="+mn-lt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How Does the Behavioral Approach Work?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algn="l" eaLnBrk="1" hangingPunct="1"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Focus of behavioral approach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3820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Behavioral Approach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362200"/>
            <a:ext cx="3695700" cy="29718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400" dirty="0">
                <a:latin typeface="+mn-lt"/>
              </a:rPr>
              <a:t>Primarily a framework for assessing leadership as behavior with a task and relationship dimension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9600" y="2438400"/>
            <a:ext cx="4191000" cy="22860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400" dirty="0">
                <a:latin typeface="+mn-lt"/>
              </a:rPr>
              <a:t>Offers a general means of assessing the behaviors of leaders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04156" y="1600200"/>
            <a:ext cx="1244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</a:rPr>
              <a:t>Focus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1416" y="1686580"/>
            <a:ext cx="262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</a:rPr>
              <a:t>Overall Scope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Behavioral approach marked a </a:t>
            </a:r>
            <a:r>
              <a:rPr lang="en-US" sz="2400" b="1" i="1" dirty="0">
                <a:latin typeface="+mn-lt"/>
              </a:rPr>
              <a:t>major shift</a:t>
            </a:r>
            <a:r>
              <a:rPr lang="en-US" sz="2400" dirty="0">
                <a:latin typeface="+mn-lt"/>
              </a:rPr>
              <a:t> in leadership research from exclusively trait focused to include behaviors and actions of leaders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b="1" i="1" dirty="0">
                <a:latin typeface="+mn-lt"/>
              </a:rPr>
              <a:t>Broad range</a:t>
            </a:r>
            <a:r>
              <a:rPr lang="en-US" sz="2400" dirty="0">
                <a:latin typeface="+mn-lt"/>
              </a:rPr>
              <a:t> of studies on leadership style validates and gives credibility to the basic tenets of the approach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At conceptual level, a leader’s style is composed of two major types of behaviors: </a:t>
            </a:r>
            <a:r>
              <a:rPr lang="en-US" sz="2400" b="1" i="1" dirty="0">
                <a:latin typeface="+mn-lt"/>
              </a:rPr>
              <a:t>task and relationship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 behavioral approach is heuristic--leaders can learn a lot about themselves and how they come across to others by trying to see their behaviors in light of the task and relationship dimensions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+mj-lt"/>
              </a:rPr>
              <a:t>Behavioral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Calibri" pitchFamily="34" charset="0"/>
              </a:rPr>
              <a:t>Chapter 4</a:t>
            </a:r>
          </a:p>
          <a:p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86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9275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Research has </a:t>
            </a:r>
            <a:r>
              <a:rPr lang="en-US" sz="2000" b="1" i="1" dirty="0">
                <a:latin typeface="+mn-lt"/>
              </a:rPr>
              <a:t>not</a:t>
            </a:r>
            <a:r>
              <a:rPr lang="en-US" sz="2000" dirty="0">
                <a:latin typeface="+mn-lt"/>
              </a:rPr>
              <a:t> adequately demonstrated how leaders’ styles are associated with performance outcomes.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No universal </a:t>
            </a:r>
            <a:r>
              <a:rPr lang="en-US" sz="2000" dirty="0">
                <a:latin typeface="+mn-lt"/>
              </a:rPr>
              <a:t>style of leadership that could be effective in almost every situation. Contextual factors such as team goals or cross functional team membership may require varied leadership styles.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Implies that the most effective leadership style is</a:t>
            </a:r>
            <a:r>
              <a:rPr lang="en-US" sz="2000" b="1" i="1" dirty="0">
                <a:latin typeface="+mn-lt"/>
              </a:rPr>
              <a:t> High-High </a:t>
            </a:r>
            <a:r>
              <a:rPr lang="en-US" sz="2000" dirty="0">
                <a:latin typeface="+mn-lt"/>
              </a:rPr>
              <a:t>style (i.e., high task/high relationship); research finding support is limited.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Most of the research comes from United States--centric perspective. Different cultures may prefer different leadership styles than those favored by current U.S. management practices.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endParaRPr lang="en-US" sz="26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5344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05000"/>
            <a:ext cx="8458200" cy="3810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600" dirty="0">
                <a:latin typeface="+mn-lt"/>
              </a:rPr>
              <a:t>Many leadership training and development programs are designed along the lines of the style approach.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600" dirty="0">
                <a:latin typeface="+mn-lt"/>
              </a:rPr>
              <a:t>By assessing their own style, managers can determine how they are perceived by others and how they could change their behaviors to become more effective.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600" dirty="0">
                <a:latin typeface="+mn-lt"/>
              </a:rPr>
              <a:t>The style approach applies to nearly everything a leader does.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>
                <a:latin typeface="+mj-lt"/>
              </a:rPr>
              <a:t>Overview</a:t>
            </a:r>
            <a:endParaRPr lang="en-US" sz="4000" b="1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Behavioral Approach Perspective 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Ohio State Studies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University of Michigan Studies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Blake and Mouton’s Leadership Grid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How Does the Behavioral Approach Work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l" eaLnBrk="1" hangingPunct="1">
              <a:buFont typeface="Wingdings" pitchFamily="2" charset="2"/>
              <a:buChar char="v"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868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Behavioral Approach Description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31242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SzPct val="95000"/>
            </a:pPr>
            <a:r>
              <a:rPr lang="en-US" sz="2600" dirty="0">
                <a:latin typeface="+mn-lt"/>
              </a:rPr>
              <a:t>Emphasizes the </a:t>
            </a:r>
            <a:r>
              <a:rPr lang="en-US" sz="2600" b="1" dirty="0">
                <a:latin typeface="+mn-lt"/>
              </a:rPr>
              <a:t>behavior</a:t>
            </a:r>
            <a:r>
              <a:rPr lang="en-US" sz="2600" dirty="0">
                <a:latin typeface="+mn-lt"/>
              </a:rPr>
              <a:t> of the leader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SzPct val="95000"/>
            </a:pPr>
            <a:r>
              <a:rPr lang="en-US" sz="2600" dirty="0">
                <a:latin typeface="+mn-lt"/>
              </a:rPr>
              <a:t>Focuses exclusively on what leaders do and how they act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919870" y="2273300"/>
            <a:ext cx="480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 eaLnBrk="0" hangingPunct="0">
              <a:buClr>
                <a:srgbClr val="0070C0"/>
              </a:buClr>
              <a:defRPr/>
            </a:pPr>
            <a:r>
              <a:rPr lang="en-US" sz="2600" dirty="0">
                <a:latin typeface="+mn-lt"/>
              </a:rPr>
              <a:t>Composed of two general kinds of behaviors</a:t>
            </a:r>
            <a:br>
              <a:rPr lang="en-US" sz="26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lvl="1" eaLnBrk="0" hangingPunct="0">
              <a:buClr>
                <a:srgbClr val="0070C0"/>
              </a:buClr>
              <a:buSzPct val="80000"/>
              <a:defRPr/>
            </a:pPr>
            <a:r>
              <a:rPr lang="en-US" sz="2000" b="1" dirty="0">
                <a:latin typeface="+mn-lt"/>
              </a:rPr>
              <a:t>Task behaviors</a:t>
            </a:r>
          </a:p>
          <a:p>
            <a:pPr lvl="2" eaLnBrk="0" hangingPunct="0">
              <a:defRPr/>
            </a:pPr>
            <a:r>
              <a:rPr lang="en-US" sz="2000" dirty="0">
                <a:latin typeface="+mn-lt"/>
              </a:rPr>
              <a:t>Facilitate goal accomplishment: Help group members achieve objectives</a:t>
            </a:r>
          </a:p>
          <a:p>
            <a:pPr lvl="1" eaLnBrk="0" hangingPunct="0">
              <a:buClr>
                <a:srgbClr val="0070C0"/>
              </a:buClr>
              <a:buSzPct val="80000"/>
              <a:defRPr/>
            </a:pPr>
            <a:r>
              <a:rPr lang="en-US" sz="2000" b="1" dirty="0">
                <a:latin typeface="+mn-lt"/>
              </a:rPr>
              <a:t>Relationship behaviors</a:t>
            </a:r>
          </a:p>
          <a:p>
            <a:pPr lvl="2" eaLnBrk="0" hangingPunct="0">
              <a:defRPr/>
            </a:pPr>
            <a:r>
              <a:rPr lang="en-US" sz="2000" dirty="0">
                <a:latin typeface="+mn-lt"/>
              </a:rPr>
              <a:t>Help subordinates feel comfortable with themselves, each other, and the situation</a:t>
            </a:r>
          </a:p>
          <a:p>
            <a:pPr lvl="1" eaLnBrk="0" hangingPunct="0">
              <a:defRPr/>
            </a:pPr>
            <a:endParaRPr lang="en-US" dirty="0">
              <a:latin typeface="Arial" charset="0"/>
            </a:endParaRPr>
          </a:p>
          <a:p>
            <a:pPr lvl="1" eaLnBrk="0" hangingPunct="0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600200"/>
            <a:ext cx="1914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Perspective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1079" y="1595735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838200"/>
            <a:ext cx="41148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Ohio State Studies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924800" cy="4267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Leadership Behavior Description Questionnaire (LBDQ)</a:t>
            </a:r>
            <a:endParaRPr lang="en-US" sz="2400" dirty="0">
              <a:latin typeface="+mn-lt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200" dirty="0">
                <a:solidFill>
                  <a:schemeClr val="tx1"/>
                </a:solidFill>
              </a:rPr>
              <a:t>Identify number of times leaders engaged in specific behaviors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200" dirty="0">
                <a:solidFill>
                  <a:schemeClr val="tx1"/>
                </a:solidFill>
              </a:rPr>
              <a:t>150 questions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200" dirty="0">
                <a:solidFill>
                  <a:schemeClr val="tx1"/>
                </a:solidFill>
              </a:rPr>
              <a:t>Participant settings (military, industrial, educational)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200" dirty="0">
                <a:solidFill>
                  <a:schemeClr val="tx1"/>
                </a:solidFill>
              </a:rPr>
              <a:t>Results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200" dirty="0">
                <a:solidFill>
                  <a:schemeClr val="tx1"/>
                </a:solidFill>
              </a:rPr>
              <a:t>Particular clusters of behaviors were typical of leaders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7724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Ohio State Studies, cont’d.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b="1" dirty="0">
                <a:latin typeface="+mn-lt"/>
              </a:rPr>
              <a:t>LBDQ-XII (</a:t>
            </a:r>
            <a:r>
              <a:rPr lang="en-US" sz="2400" b="1" dirty="0" err="1">
                <a:latin typeface="+mn-lt"/>
              </a:rPr>
              <a:t>Stogdill</a:t>
            </a:r>
            <a:r>
              <a:rPr lang="en-US" sz="2400" b="1" dirty="0">
                <a:latin typeface="+mn-lt"/>
              </a:rPr>
              <a:t>, 1963)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80000"/>
              <a:defRPr/>
            </a:pPr>
            <a:r>
              <a:rPr lang="en-US" sz="2200" dirty="0">
                <a:solidFill>
                  <a:schemeClr val="tx1"/>
                </a:solidFill>
              </a:rPr>
              <a:t>Shortened version of the LBDQ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80000"/>
              <a:defRPr/>
            </a:pPr>
            <a:r>
              <a:rPr lang="en-US" sz="2200" dirty="0">
                <a:solidFill>
                  <a:schemeClr val="tx1"/>
                </a:solidFill>
              </a:rPr>
              <a:t>Most widely used leadership assessment instrument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80000"/>
              <a:defRPr/>
            </a:pPr>
            <a:r>
              <a:rPr lang="en-US" sz="2200" dirty="0">
                <a:solidFill>
                  <a:schemeClr val="tx1"/>
                </a:solidFill>
              </a:rPr>
              <a:t>Results--Two general types of leader behaviors: 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000" b="1" dirty="0">
                <a:solidFill>
                  <a:schemeClr val="tx1"/>
                </a:solidFill>
              </a:rPr>
              <a:t>Initiating structure--Leaders provide structure for subordinates</a:t>
            </a:r>
          </a:p>
          <a:p>
            <a:pPr lvl="3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>
                <a:solidFill>
                  <a:schemeClr val="tx1"/>
                </a:solidFill>
              </a:rPr>
              <a:t>Task behaviors</a:t>
            </a:r>
            <a:r>
              <a:rPr lang="en-US" sz="1800" dirty="0">
                <a:solidFill>
                  <a:schemeClr val="tx1"/>
                </a:solidFill>
              </a:rPr>
              <a:t>--organizing work, giving structure to the work context, defining role responsibility, and scheduling work activities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000" b="1" dirty="0">
                <a:solidFill>
                  <a:schemeClr val="tx1"/>
                </a:solidFill>
              </a:rPr>
              <a:t>Consideration--Leaders nurture subordinates</a:t>
            </a:r>
          </a:p>
          <a:p>
            <a:pPr lvl="3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>
                <a:solidFill>
                  <a:schemeClr val="tx1"/>
                </a:solidFill>
              </a:rPr>
              <a:t>Relationship behaviors</a:t>
            </a:r>
            <a:r>
              <a:rPr lang="en-US" sz="1800" dirty="0">
                <a:solidFill>
                  <a:schemeClr val="tx1"/>
                </a:solidFill>
              </a:rPr>
              <a:t>--building camaraderie, respect, trust, and liking between leaders and followers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5344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University of Michigan Studies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6482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200" b="1" dirty="0">
                <a:latin typeface="+mn-lt"/>
              </a:rPr>
              <a:t>Exploring leadership behavior</a:t>
            </a:r>
          </a:p>
          <a:p>
            <a:pPr lvl="1" eaLnBrk="1" hangingPunct="1">
              <a:buClr>
                <a:srgbClr val="0070C0"/>
              </a:buClr>
              <a:buSzPct val="75000"/>
            </a:pPr>
            <a:r>
              <a:rPr lang="en-US" sz="2200" dirty="0">
                <a:solidFill>
                  <a:schemeClr val="tx1"/>
                </a:solidFill>
              </a:rPr>
              <a:t>Specific emphasis on impact of leadership behavior on performance of small groups</a:t>
            </a:r>
          </a:p>
          <a:p>
            <a:pPr eaLnBrk="1" hangingPunct="1">
              <a:buClr>
                <a:srgbClr val="0070C0"/>
              </a:buClr>
            </a:pPr>
            <a:r>
              <a:rPr lang="en-US" sz="2200" b="1" dirty="0">
                <a:latin typeface="+mn-lt"/>
              </a:rPr>
              <a:t>Results--Two types of leadership behaviors conceptualized as opposite ends of a single continuum</a:t>
            </a:r>
            <a:endParaRPr lang="en-US" sz="2200" dirty="0">
              <a:latin typeface="+mn-lt"/>
            </a:endParaRPr>
          </a:p>
          <a:p>
            <a:pPr lvl="1" eaLnBrk="1" hangingPunct="1">
              <a:buClr>
                <a:srgbClr val="0070C0"/>
              </a:buClr>
              <a:buSzPct val="75000"/>
            </a:pPr>
            <a:r>
              <a:rPr lang="en-US" sz="2200" b="1" dirty="0">
                <a:solidFill>
                  <a:schemeClr val="tx1"/>
                </a:solidFill>
              </a:rPr>
              <a:t>Employee orientation</a:t>
            </a:r>
          </a:p>
          <a:p>
            <a:pPr lvl="2" eaLnBrk="1" hangingPunct="1"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Strong human relations emphasis</a:t>
            </a:r>
          </a:p>
          <a:p>
            <a:pPr lvl="1" eaLnBrk="1" hangingPunct="1">
              <a:buClr>
                <a:srgbClr val="0070C0"/>
              </a:buClr>
              <a:buSzPct val="75000"/>
            </a:pPr>
            <a:r>
              <a:rPr lang="en-US" sz="2200" b="1" dirty="0">
                <a:solidFill>
                  <a:schemeClr val="tx1"/>
                </a:solidFill>
              </a:rPr>
              <a:t>Production orientation</a:t>
            </a:r>
          </a:p>
          <a:p>
            <a:pPr lvl="2" eaLnBrk="1" hangingPunct="1"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Stresses the technical aspects of a job</a:t>
            </a:r>
          </a:p>
          <a:p>
            <a:pPr lvl="1" eaLnBrk="1" hangingPunct="1">
              <a:buClr>
                <a:srgbClr val="0070C0"/>
              </a:buClr>
              <a:buSzPct val="75000"/>
            </a:pPr>
            <a:r>
              <a:rPr lang="en-US" sz="2200" dirty="0">
                <a:solidFill>
                  <a:schemeClr val="tx1"/>
                </a:solidFill>
              </a:rPr>
              <a:t>Later studies reconceptualized behaviors as two independent leadership orientations--possible orientation to both at the same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Blake and Mouton’s Grid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spcBef>
                <a:spcPts val="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None/>
              <a:defRPr/>
            </a:pPr>
            <a:r>
              <a:rPr lang="en-US" sz="2600" b="1" dirty="0">
                <a:latin typeface="Arial Rounded MT Bold" pitchFamily="34" charset="0"/>
              </a:rPr>
              <a:t>Historical Perspective</a:t>
            </a:r>
          </a:p>
          <a:p>
            <a:pPr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Leadership Grid Components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Authority-Compliance (9,1)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Country Club Management (1,9)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Impoverished Management (1,1)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Middle-of-the-Road Management (5,5)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Team Management (9,9)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Paternalism/</a:t>
            </a:r>
            <a:r>
              <a:rPr lang="en-US" sz="1800" dirty="0" err="1">
                <a:solidFill>
                  <a:schemeClr val="tx1"/>
                </a:solidFill>
                <a:cs typeface="Calibri" pitchFamily="34" charset="0"/>
              </a:rPr>
              <a:t>Maternalism</a:t>
            </a: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(1,9; 9,1)</a:t>
            </a:r>
          </a:p>
          <a:p>
            <a:pPr lvl="1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1800" dirty="0">
                <a:solidFill>
                  <a:schemeClr val="tx1"/>
                </a:solidFill>
                <a:cs typeface="Calibri" pitchFamily="34" charset="0"/>
              </a:rPr>
              <a:t> Opportunism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Historical Perspective</a:t>
            </a:r>
            <a:br>
              <a:rPr lang="en-US" dirty="0">
                <a:latin typeface="+mj-lt"/>
              </a:rPr>
            </a:br>
            <a:r>
              <a:rPr lang="en-US" sz="2000" b="1" dirty="0">
                <a:latin typeface="+mj-lt"/>
              </a:rPr>
              <a:t>Blake and Mouton’s Managerial Leadership Grid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667000"/>
            <a:ext cx="3467100" cy="21336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200" dirty="0">
                <a:latin typeface="+mn-lt"/>
              </a:rPr>
              <a:t>Developed in early 1960s</a:t>
            </a:r>
          </a:p>
          <a:p>
            <a:pPr eaLnBrk="1" hangingPunct="1">
              <a:buClr>
                <a:srgbClr val="0070C0"/>
              </a:buClr>
            </a:pPr>
            <a:r>
              <a:rPr lang="en-US" sz="2200" dirty="0">
                <a:latin typeface="+mn-lt"/>
              </a:rPr>
              <a:t>Used extensively in organizational training &amp; development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86200" y="2667000"/>
            <a:ext cx="4800600" cy="3276600"/>
          </a:xfrm>
        </p:spPr>
        <p:txBody>
          <a:bodyPr/>
          <a:lstStyle/>
          <a:p>
            <a:pPr indent="-169863" eaLnBrk="1" hangingPunct="1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"/>
            </a:pPr>
            <a:r>
              <a:rPr lang="en-US" sz="2200" b="1" dirty="0">
                <a:latin typeface="+mn-lt"/>
              </a:rPr>
              <a:t>Designed to explain how  leaders help organizations to reach their purposes</a:t>
            </a:r>
            <a:endParaRPr lang="en-US" sz="2200" dirty="0">
              <a:latin typeface="+mn-lt"/>
            </a:endParaRP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000" b="1" dirty="0"/>
              <a:t>Two factors</a:t>
            </a:r>
          </a:p>
          <a:p>
            <a:pPr lvl="2" eaLnBrk="1" hangingPunct="1">
              <a:lnSpc>
                <a:spcPct val="90000"/>
              </a:lnSpc>
              <a:buSzPct val="120000"/>
            </a:pPr>
            <a:r>
              <a:rPr lang="en-US" sz="1800" b="1" dirty="0"/>
              <a:t>Concern for production</a:t>
            </a:r>
          </a:p>
          <a:p>
            <a:pPr lvl="3" eaLnBrk="1" hangingPunct="1">
              <a:lnSpc>
                <a:spcPct val="90000"/>
              </a:lnSpc>
              <a:buClr>
                <a:srgbClr val="0070C0"/>
              </a:buClr>
              <a:buSzPct val="90000"/>
            </a:pPr>
            <a:r>
              <a:rPr lang="en-US" sz="1600" dirty="0"/>
              <a:t>How a leader is concerned with achieving organizational tasks</a:t>
            </a:r>
          </a:p>
          <a:p>
            <a:pPr lvl="2" eaLnBrk="1" hangingPunct="1">
              <a:lnSpc>
                <a:spcPct val="90000"/>
              </a:lnSpc>
              <a:buSzPct val="120000"/>
            </a:pPr>
            <a:r>
              <a:rPr lang="en-US" sz="1800" b="1" dirty="0"/>
              <a:t>Concern for people</a:t>
            </a:r>
          </a:p>
          <a:p>
            <a:pPr lvl="3" eaLnBrk="1" hangingPunct="1">
              <a:lnSpc>
                <a:spcPct val="90000"/>
              </a:lnSpc>
              <a:buClr>
                <a:srgbClr val="0070C0"/>
              </a:buClr>
              <a:buSzPct val="90000"/>
            </a:pPr>
            <a:r>
              <a:rPr lang="en-US" sz="1600" dirty="0"/>
              <a:t>How a leader attends to the members of the organization who are trying to achieve its goals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53431" y="1976735"/>
            <a:ext cx="2144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Development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81999" y="1976735"/>
            <a:ext cx="1434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1424</Words>
  <Application>Microsoft Office PowerPoint</Application>
  <PresentationFormat>On-screen Show (4:3)</PresentationFormat>
  <Paragraphs>206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Rounded MT Bold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Behavioral Approach</vt:lpstr>
      <vt:lpstr>Overview</vt:lpstr>
      <vt:lpstr>Behavioral Approach Description</vt:lpstr>
      <vt:lpstr>Ohio State Studies</vt:lpstr>
      <vt:lpstr>Ohio State Studies, cont’d.</vt:lpstr>
      <vt:lpstr>University of Michigan Studies</vt:lpstr>
      <vt:lpstr>Blake and Mouton’s Grid</vt:lpstr>
      <vt:lpstr>Historical Perspective Blake and Mouton’s Managerial Leadership Grid</vt:lpstr>
      <vt:lpstr>Authority-Compliance (9,1)</vt:lpstr>
      <vt:lpstr>Country Club (1,9)</vt:lpstr>
      <vt:lpstr>Impoverished (1,1)</vt:lpstr>
      <vt:lpstr>Middle-of-the-Road (5,5)</vt:lpstr>
      <vt:lpstr>Team (9,9)</vt:lpstr>
      <vt:lpstr>Paternalism/Maternalism</vt:lpstr>
      <vt:lpstr>Opportunism</vt:lpstr>
      <vt:lpstr>How Does the Behavioral Approach Work?</vt:lpstr>
      <vt:lpstr>Behavioral Approach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235</cp:revision>
  <dcterms:created xsi:type="dcterms:W3CDTF">2000-11-13T21:29:08Z</dcterms:created>
  <dcterms:modified xsi:type="dcterms:W3CDTF">2018-02-13T18:16:24Z</dcterms:modified>
</cp:coreProperties>
</file>