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21"/>
  </p:notesMasterIdLst>
  <p:handoutMasterIdLst>
    <p:handoutMasterId r:id="rId22"/>
  </p:handoutMasterIdLst>
  <p:sldIdLst>
    <p:sldId id="257" r:id="rId2"/>
    <p:sldId id="349" r:id="rId3"/>
    <p:sldId id="258" r:id="rId4"/>
    <p:sldId id="310" r:id="rId5"/>
    <p:sldId id="302" r:id="rId6"/>
    <p:sldId id="348" r:id="rId7"/>
    <p:sldId id="311" r:id="rId8"/>
    <p:sldId id="332" r:id="rId9"/>
    <p:sldId id="344" r:id="rId10"/>
    <p:sldId id="333" r:id="rId11"/>
    <p:sldId id="334" r:id="rId12"/>
    <p:sldId id="335" r:id="rId13"/>
    <p:sldId id="304" r:id="rId14"/>
    <p:sldId id="347" r:id="rId15"/>
    <p:sldId id="274" r:id="rId16"/>
    <p:sldId id="345" r:id="rId17"/>
    <p:sldId id="276" r:id="rId18"/>
    <p:sldId id="277" r:id="rId19"/>
    <p:sldId id="285" r:id="rId20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0066"/>
    <a:srgbClr val="3399FF"/>
    <a:srgbClr val="0033CC"/>
    <a:srgbClr val="990033"/>
    <a:srgbClr val="9900CC"/>
    <a:srgbClr val="0066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90937" autoAdjust="0"/>
  </p:normalViewPr>
  <p:slideViewPr>
    <p:cSldViewPr>
      <p:cViewPr varScale="1">
        <p:scale>
          <a:sx n="81" d="100"/>
          <a:sy n="81" d="100"/>
        </p:scale>
        <p:origin x="134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3438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E543B3B-B995-4F5D-93A4-920CFE7ED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EF1E843-61BA-41C1-94B4-5B11000EA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18F83F-0DFC-4736-ADB7-97DDE0D1159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788887-0009-4C52-9A04-0DF778C8DE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4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D20A1E-4D13-428D-9F31-8B754751885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06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B5351-83B5-407A-8DEF-B6B6F590453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92444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B8A36-E572-499C-B65B-6A5A438DDC6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AF7D7E-173D-424E-B765-CEE6A6F7205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457200"/>
            <a:ext cx="4470400" cy="33528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4419600" cy="4343400"/>
          </a:xfrm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1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E1E4B3-B00E-4FD8-89EB-4AA86505520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7993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8C897D-DE56-4A10-9B02-C3F7B42B1FE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0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18F83F-0DFC-4736-ADB7-97DDE0D1159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5C049-EEE6-4B31-9F25-65C106273E0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1D7980-E3B0-4D52-A441-FBCF487B537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23703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A8A2E-FBB3-433F-B885-A03FEB6093B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77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6BADA-EEDC-4102-BD78-3279DC2B96A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7339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144BE4-1159-46F4-A7FC-7D5F3E5C71F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66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9.1: Authentic</a:t>
            </a:r>
            <a:r>
              <a:rPr lang="en-US" baseline="0" dirty="0"/>
              <a:t> Leadership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1E843-61BA-41C1-94B4-5B11000EA3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44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B2812-BE84-4040-9CA5-1FD62A63777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20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456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482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06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9616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9338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216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62210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02971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590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8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6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376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6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63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Theoretical Approaches to Authentic Leadership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058150" cy="35814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Font typeface="Wingdings 2" pitchFamily="18" charset="2"/>
              <a:buNone/>
              <a:defRPr/>
            </a:pPr>
            <a:r>
              <a:rPr lang="en-US" sz="2400" b="1" dirty="0">
                <a:latin typeface="Arial Rounded MT Bold" pitchFamily="34" charset="0"/>
                <a:cs typeface="Calibri" pitchFamily="34" charset="0"/>
              </a:rPr>
              <a:t>   Recent Research Spurred By</a:t>
            </a:r>
          </a:p>
          <a:p>
            <a:pPr marL="73660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Leadership summit publications (2005)</a:t>
            </a:r>
          </a:p>
          <a:p>
            <a:pPr marL="73660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Social upheaval and desire for leadership that serves the common good </a:t>
            </a:r>
          </a:p>
          <a:p>
            <a:pPr marL="73660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Need to explore meaning of authentic leadership and create theoretical framework</a:t>
            </a:r>
          </a:p>
          <a:p>
            <a:pPr marL="73660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Need to define the construct of authentic leadership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534400" cy="8382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Definition of Authentic Leadership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34300" cy="3124200"/>
          </a:xfrm>
        </p:spPr>
        <p:txBody>
          <a:bodyPr/>
          <a:lstStyle/>
          <a:p>
            <a:pPr marL="344488" lvl="2" indent="3175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200" i="1" dirty="0">
                <a:solidFill>
                  <a:schemeClr val="tx1"/>
                </a:solidFill>
                <a:cs typeface="Times New Roman" pitchFamily="18" charset="0"/>
              </a:rPr>
              <a:t>“A pattern that draws upon and promotes both positive psychological capacities and a positive ethical climate, to foster greater self-awareness, an internalized moral perspective, balanced processing of information, and relational transparency on the part of leaders working with followers, fostering positive self-development</a:t>
            </a:r>
            <a:r>
              <a:rPr lang="en-US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.”</a:t>
            </a:r>
          </a:p>
          <a:p>
            <a:pPr marL="344488" lvl="2" indent="3175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-Walumbwa, </a:t>
            </a:r>
            <a:r>
              <a:rPr lang="en-US" sz="1800" dirty="0" err="1">
                <a:solidFill>
                  <a:schemeClr val="tx1"/>
                </a:solidFill>
              </a:rPr>
              <a:t>Avolio</a:t>
            </a:r>
            <a:r>
              <a:rPr lang="en-US" sz="1800" dirty="0">
                <a:solidFill>
                  <a:schemeClr val="tx1"/>
                </a:solidFill>
              </a:rPr>
              <a:t>, Gardner, </a:t>
            </a:r>
            <a:r>
              <a:rPr lang="en-US" sz="1800" dirty="0" err="1">
                <a:solidFill>
                  <a:schemeClr val="tx1"/>
                </a:solidFill>
              </a:rPr>
              <a:t>Wernsing</a:t>
            </a:r>
            <a:r>
              <a:rPr lang="en-US" sz="1800" dirty="0">
                <a:solidFill>
                  <a:schemeClr val="tx1"/>
                </a:solidFill>
              </a:rPr>
              <a:t>, and Peterson (2008)</a:t>
            </a:r>
            <a:endParaRPr lang="en-US" sz="1800" dirty="0"/>
          </a:p>
          <a:p>
            <a:pPr lvl="2" algn="ctr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lvl="2" algn="ctr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lvl="2" algn="ctr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Basic Model of Authentic Leadership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21055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en-US" sz="2600" b="1" dirty="0">
                <a:latin typeface="Arial Rounded MT Bold" pitchFamily="34" charset="0"/>
              </a:rPr>
              <a:t>Four Components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i="1" dirty="0">
                <a:solidFill>
                  <a:schemeClr val="tx1"/>
                </a:solidFill>
                <a:latin typeface="+mn-lt"/>
              </a:rPr>
              <a:t> Self-awareness</a:t>
            </a:r>
          </a:p>
          <a:p>
            <a:pPr marL="1366838" lvl="3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Reflecting on one’s core values, identity, emotions, motives</a:t>
            </a:r>
          </a:p>
          <a:p>
            <a:pPr marL="1366838" lvl="3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Being aware of and trusting one’s own feelings</a:t>
            </a:r>
          </a:p>
          <a:p>
            <a:pPr marL="909638" lvl="2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b="1" i="1" dirty="0">
                <a:solidFill>
                  <a:schemeClr val="tx1"/>
                </a:solidFill>
              </a:rPr>
              <a:t>Internalized moral perspective</a:t>
            </a:r>
          </a:p>
          <a:p>
            <a:pPr marL="1366838" lvl="3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Self-regulatory process using internal moral standards to guide behavior </a:t>
            </a:r>
          </a:p>
          <a:p>
            <a:pPr marL="909638" lvl="2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b="1" i="1" dirty="0">
                <a:solidFill>
                  <a:schemeClr val="tx1"/>
                </a:solidFill>
              </a:rPr>
              <a:t>Balanced processing</a:t>
            </a:r>
          </a:p>
          <a:p>
            <a:pPr marL="1366838" lvl="3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Ability to analyze information objectively and explore other people’s opinions before making a decision</a:t>
            </a:r>
          </a:p>
          <a:p>
            <a:pPr marL="909638" lvl="2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b="1" i="1" dirty="0">
                <a:solidFill>
                  <a:schemeClr val="tx1"/>
                </a:solidFill>
              </a:rPr>
              <a:t>Relational transparency</a:t>
            </a:r>
          </a:p>
          <a:p>
            <a:pPr marL="1366838" lvl="3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Being open and honest in presenting one’s true self to others</a:t>
            </a:r>
          </a:p>
          <a:p>
            <a:pPr lvl="1" eaLnBrk="1" hangingPunct="1">
              <a:spcAft>
                <a:spcPct val="200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58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200" b="1">
                <a:latin typeface="+mj-lt"/>
              </a:rPr>
              <a:t>Factors That Influence Authentic Leadership</a:t>
            </a:r>
            <a:endParaRPr lang="en-US" sz="3200" b="1" dirty="0">
              <a:latin typeface="+mj-lt"/>
            </a:endParaRPr>
          </a:p>
        </p:txBody>
      </p:sp>
      <p:sp>
        <p:nvSpPr>
          <p:cNvPr id="23555" name="Rectangle 1057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b="1" dirty="0">
                <a:latin typeface="+mn-lt"/>
              </a:rPr>
              <a:t>Positive psychological capacities</a:t>
            </a:r>
          </a:p>
          <a:p>
            <a:pPr marL="457200" lvl="1" indent="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/>
              <a:t>    </a:t>
            </a:r>
            <a:r>
              <a:rPr lang="en-US" sz="2000" dirty="0">
                <a:solidFill>
                  <a:schemeClr val="tx1"/>
                </a:solidFill>
              </a:rPr>
              <a:t>Confidence</a:t>
            </a:r>
          </a:p>
          <a:p>
            <a:pPr marL="457200" lvl="1" indent="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Hope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Optimism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Resilience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b="1" dirty="0">
                <a:latin typeface="+mn-lt"/>
              </a:rPr>
              <a:t>Moral Reasoning Capacities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Deciding right and wrong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Promoting justice, greater good of the organization or community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Factors That Influence Authentic Leadership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458200" cy="43434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 2" pitchFamily="18" charset="2"/>
              <a:buNone/>
            </a:pPr>
            <a:r>
              <a:rPr lang="en-US" sz="2800" b="1" dirty="0">
                <a:latin typeface="Arial Rounded MT Bold" pitchFamily="34" charset="0"/>
              </a:rPr>
              <a:t>Critical Life Events</a:t>
            </a:r>
          </a:p>
          <a:p>
            <a:pPr lvl="1" eaLnBrk="1" hangingPunct="1">
              <a:spcAft>
                <a:spcPts val="1200"/>
              </a:spcAft>
              <a:buClr>
                <a:srgbClr val="0070C0"/>
              </a:buClr>
              <a:buFontTx/>
              <a:buChar char="-"/>
            </a:pPr>
            <a:r>
              <a:rPr lang="en-US" sz="2400" dirty="0"/>
              <a:t>Positive or negative</a:t>
            </a:r>
          </a:p>
          <a:p>
            <a:pPr eaLnBrk="1" hangingPunct="1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Act as a catalyst for change</a:t>
            </a:r>
          </a:p>
          <a:p>
            <a:pPr eaLnBrk="1" hangingPunct="1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People attach insights to their life experiences</a:t>
            </a:r>
          </a:p>
          <a:p>
            <a:pPr eaLnBrk="1" hangingPunct="1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When people tell life stories they gain clarity about who they are</a:t>
            </a:r>
          </a:p>
          <a:p>
            <a:pPr eaLnBrk="1" hangingPunct="1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Stimulate personal growth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+mj-lt"/>
              </a:rPr>
              <a:t>How Does Authentic Leadership Theory Work?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6858000" cy="3886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How Does Authentic Leadership Theory Work?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AL is a complex, developmental process 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The practical approaches are prescriptive:</a:t>
            </a:r>
          </a:p>
          <a:p>
            <a:pPr marL="909638" eaLnBrk="1" hangingPunct="1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latin typeface="+mn-lt"/>
              </a:rPr>
              <a:t>George (2003)--Five characteristics leaders need to be authentic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Theoretical approach describes what accounts for AL:</a:t>
            </a:r>
          </a:p>
          <a:p>
            <a:pPr marL="966788" eaLnBrk="1" hangingPunct="1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latin typeface="+mn-lt"/>
              </a:rPr>
              <a:t>Four attributes</a:t>
            </a:r>
          </a:p>
          <a:p>
            <a:pPr marL="966788" eaLnBrk="1" hangingPunct="1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latin typeface="+mn-lt"/>
              </a:rPr>
              <a:t>Attributes developed over lifetime, often through critical events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Effects on followers</a:t>
            </a:r>
            <a:r>
              <a:rPr lang="en-US" sz="2400" dirty="0"/>
              <a:t>:</a:t>
            </a:r>
          </a:p>
          <a:p>
            <a:pPr eaLnBrk="1" hangingPunct="1">
              <a:buClr>
                <a:srgbClr val="0070C0"/>
              </a:buClr>
            </a:pPr>
            <a:r>
              <a:rPr lang="en-US" sz="2400" dirty="0"/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correlates with employee thriving, creativity, hope, 	optimism, trust, and engagement</a:t>
            </a:r>
          </a:p>
          <a:p>
            <a:pPr marL="966788" eaLnBrk="1" hangingPunct="1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153400" cy="762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86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Fulfills society’s expressed need for trustworthy leadership. Fills a void in an uncertain world.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Provides broad guidelines for those who want to become authentic leaders. Both practical and theoretical approaches provide a map.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Like transformational and servant leadership, AL has an explicit moral dimension; focus on collective good.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Unlike traits that only some people exhibit, everyone can learn to be more authentic.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Can be measured using an established instrument (ALQ).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The theory is still in the formative stages, so some concepts in the practical approaches are not fully developed or substantiated.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The moral component of AL is not fully explained. It’s unclear how higher values such as justice inform authentic leadership.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The rationale for including positive psychological capacities as a part of AL has not been clearly explained by researchers.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New research is needed to determine if AL works well with Millennial generation.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latin typeface="+mn-lt"/>
              </a:rPr>
              <a:t>The link between authentic leadership and positive organizational outcomes is unclear. It is also not clear whether AL is sufficient to achieve organizational goals</a:t>
            </a:r>
            <a:r>
              <a:rPr lang="en-US" sz="20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534400" cy="838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8229600" cy="42672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People have the capacity to become authentic leaders.  It is a lifelong learning process.  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Human resource departments may be able to foster authentic leadership behaviors in employees who move into leadership positions. 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Leaders are always trying to do the “right” thing, to be honest with themselves and others, and to work for the common good.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Leaders are shaped by critical life events that lead to growth and greater authenticity.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Authentic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408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Authentic Leadership Description</a:t>
            </a:r>
          </a:p>
          <a:p>
            <a:pPr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Authentic Leadership Defined</a:t>
            </a:r>
          </a:p>
          <a:p>
            <a:pPr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Approaches to Authentic Leadership</a:t>
            </a:r>
          </a:p>
          <a:p>
            <a:pPr lvl="1"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/>
                </a:solidFill>
              </a:rPr>
              <a:t>Practical</a:t>
            </a:r>
          </a:p>
          <a:p>
            <a:pPr lvl="1"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/>
                </a:solidFill>
              </a:rPr>
              <a:t>Theoretical</a:t>
            </a:r>
          </a:p>
          <a:p>
            <a:pPr algn="l" eaLnBrk="1" hangingPunct="1"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How Does Authentic Leadership Theory Work?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Authentic Leadership Description</a:t>
            </a:r>
            <a:endParaRPr lang="en-US" sz="3200" b="1" dirty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400" b="1" i="1" dirty="0">
                <a:latin typeface="+mn-lt"/>
              </a:rPr>
              <a:t>Authentic Leadership--</a:t>
            </a:r>
            <a:r>
              <a:rPr lang="en-US" sz="2400" i="1" dirty="0">
                <a:latin typeface="+mn-lt"/>
              </a:rPr>
              <a:t>focuses on whether leadership is genuine</a:t>
            </a:r>
            <a:endParaRPr lang="en-US" sz="2400" b="1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endParaRPr lang="en-US" sz="1000" b="1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400" b="1" i="1" dirty="0">
                <a:latin typeface="+mn-lt"/>
              </a:rPr>
              <a:t>Interest in Authentic Leadership</a:t>
            </a:r>
            <a:r>
              <a:rPr lang="en-US" sz="2400" b="1" dirty="0">
                <a:latin typeface="+mn-lt"/>
              </a:rPr>
              <a:t>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Increasing in recent times due to social upheavals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People longing for trustworthy leaders</a:t>
            </a:r>
            <a:endParaRPr lang="en-US" sz="2000" i="1" dirty="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Identified earlier in transformational leadership research but not studied separately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Needed evidence-based research of construct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Authentic Leadership Defined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altLang="zh-TW" sz="2400" b="1" dirty="0">
                <a:latin typeface="+mn-lt"/>
                <a:ea typeface="PMingLiU" pitchFamily="18" charset="-120"/>
              </a:rPr>
              <a:t>Intrapersonal Definition: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altLang="zh-TW" sz="2000" dirty="0">
                <a:solidFill>
                  <a:schemeClr val="tx1"/>
                </a:solidFill>
                <a:ea typeface="PMingLiU" pitchFamily="18" charset="-120"/>
              </a:rPr>
              <a:t>Leadership based on self-concept and how self-concept relates to actions (Shamir &amp; </a:t>
            </a:r>
            <a:r>
              <a:rPr lang="en-US" altLang="zh-TW" sz="2000" dirty="0" err="1">
                <a:solidFill>
                  <a:schemeClr val="tx1"/>
                </a:solidFill>
                <a:ea typeface="PMingLiU" pitchFamily="18" charset="-120"/>
              </a:rPr>
              <a:t>Eilam</a:t>
            </a:r>
            <a:r>
              <a:rPr lang="en-US" altLang="zh-TW" sz="2000" dirty="0">
                <a:solidFill>
                  <a:schemeClr val="tx1"/>
                </a:solidFill>
                <a:ea typeface="PMingLiU" pitchFamily="18" charset="-120"/>
              </a:rPr>
              <a:t>, 2005)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altLang="zh-TW" sz="2000" dirty="0">
                <a:solidFill>
                  <a:schemeClr val="tx1"/>
                </a:solidFill>
                <a:ea typeface="PMingLiU" pitchFamily="18" charset="-120"/>
              </a:rPr>
              <a:t>Relies on the life story of the leader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Three Authentic Leadership Characteristics: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ALs exhibit genuine leadership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ALs lead from conviction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ALs are originals, not copies</a:t>
            </a:r>
          </a:p>
          <a:p>
            <a:pPr lvl="1" eaLnBrk="1" hangingPunct="1">
              <a:buFontTx/>
              <a:buNone/>
            </a:pPr>
            <a:endParaRPr lang="en-US" sz="2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Authentic Leadership Defined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  <a:buClr>
                <a:srgbClr val="0070C0"/>
              </a:buClr>
            </a:pPr>
            <a:r>
              <a:rPr lang="en-US" sz="2800" b="1" dirty="0">
                <a:latin typeface="+mn-lt"/>
              </a:rPr>
              <a:t>Interpersonal Definition: </a:t>
            </a:r>
          </a:p>
          <a:p>
            <a:pPr lvl="1" eaLnBrk="1" hangingPunct="1"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</a:rPr>
              <a:t>Leadership is created by leaders and followers together (</a:t>
            </a:r>
            <a:r>
              <a:rPr lang="en-US" sz="2400" dirty="0" err="1">
                <a:solidFill>
                  <a:schemeClr val="tx1"/>
                </a:solidFill>
              </a:rPr>
              <a:t>Eagly</a:t>
            </a:r>
            <a:r>
              <a:rPr lang="en-US" sz="2400" dirty="0">
                <a:solidFill>
                  <a:schemeClr val="tx1"/>
                </a:solidFill>
              </a:rPr>
              <a:t>, 2005).</a:t>
            </a:r>
          </a:p>
          <a:p>
            <a:pPr lvl="1" eaLnBrk="1" hangingPunct="1"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</a:rPr>
              <a:t>It is a reciprocal process because leaders affect followers and followers affect leaders.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Authentic Leadership Defined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Developmental Definition:</a:t>
            </a:r>
            <a:endParaRPr lang="en-US" sz="2400" b="1" i="1" dirty="0">
              <a:latin typeface="+mn-lt"/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Leadership can be nurtured and developed over a lifetime (</a:t>
            </a:r>
            <a:r>
              <a:rPr lang="en-US" sz="2000" dirty="0" err="1">
                <a:solidFill>
                  <a:schemeClr val="tx1"/>
                </a:solidFill>
              </a:rPr>
              <a:t>Avolio</a:t>
            </a:r>
            <a:r>
              <a:rPr lang="en-US" sz="2000" dirty="0">
                <a:solidFill>
                  <a:schemeClr val="tx1"/>
                </a:solidFill>
              </a:rPr>
              <a:t> &amp; Gardner, 2005)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Can be triggered by major life events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Leader behavior is grounded in positive psychological qualities and strong ethics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Four authentic leadership components</a:t>
            </a:r>
            <a:r>
              <a:rPr lang="en-US" sz="2400" dirty="0">
                <a:latin typeface="+mn-lt"/>
              </a:rPr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Self-awareness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Internalized moral perspective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Balanced processing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Relational transparency</a:t>
            </a:r>
          </a:p>
          <a:p>
            <a:pPr lvl="1" eaLnBrk="1" hangingPunct="1">
              <a:lnSpc>
                <a:spcPct val="90000"/>
              </a:lnSpc>
            </a:pPr>
            <a:endParaRPr lang="en-US" sz="2400" i="1" dirty="0"/>
          </a:p>
          <a:p>
            <a:pPr eaLnBrk="1" hangingPunct="1">
              <a:lnSpc>
                <a:spcPct val="90000"/>
              </a:lnSpc>
            </a:pPr>
            <a:endParaRPr lang="en-US" sz="9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Practical Approaches to Authentic Leadership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0070C0"/>
              </a:buClr>
              <a:buSzPct val="100000"/>
            </a:pPr>
            <a:r>
              <a:rPr lang="en-US" sz="2800" dirty="0">
                <a:latin typeface="+mn-lt"/>
              </a:rPr>
              <a:t>Bill George (2003, 2007)</a:t>
            </a:r>
            <a:endParaRPr lang="en-US" sz="2800" i="1" dirty="0">
              <a:latin typeface="+mn-lt"/>
            </a:endParaRPr>
          </a:p>
          <a:p>
            <a:pPr lvl="1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</a:rPr>
              <a:t>Leader characteristic model</a:t>
            </a:r>
          </a:p>
          <a:p>
            <a:pPr lvl="1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</a:rPr>
              <a:t>Leaders have genuine desire to serve others</a:t>
            </a:r>
          </a:p>
          <a:p>
            <a:pPr lvl="1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</a:rPr>
              <a:t>Five characteristics of authentic leaders</a:t>
            </a:r>
          </a:p>
          <a:p>
            <a:pPr lvl="2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Understand their purpose</a:t>
            </a:r>
          </a:p>
          <a:p>
            <a:pPr lvl="2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Strong values</a:t>
            </a:r>
          </a:p>
          <a:p>
            <a:pPr lvl="2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Trusting relationships</a:t>
            </a:r>
          </a:p>
          <a:p>
            <a:pPr lvl="2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Self-discipline</a:t>
            </a:r>
          </a:p>
          <a:p>
            <a:pPr lvl="2"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Act from the heart (mission)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Practical Approaches to Authentic Leadership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988" y="1995963"/>
            <a:ext cx="3736025" cy="3736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7527</TotalTime>
  <Words>1064</Words>
  <Application>Microsoft Office PowerPoint</Application>
  <PresentationFormat>On-screen Show (4:3)</PresentationFormat>
  <Paragraphs>171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微軟正黑體</vt:lpstr>
      <vt:lpstr>PMingLiU</vt:lpstr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Authentic Leadership</vt:lpstr>
      <vt:lpstr>Overview</vt:lpstr>
      <vt:lpstr>Authentic Leadership Description</vt:lpstr>
      <vt:lpstr>Authentic Leadership Defined</vt:lpstr>
      <vt:lpstr>Authentic Leadership Defined</vt:lpstr>
      <vt:lpstr>Authentic Leadership Defined</vt:lpstr>
      <vt:lpstr>Practical Approaches to Authentic Leadership</vt:lpstr>
      <vt:lpstr>Practical Approaches to Authentic Leadership</vt:lpstr>
      <vt:lpstr>Theoretical Approaches to Authentic Leadership</vt:lpstr>
      <vt:lpstr>Definition of Authentic Leadership</vt:lpstr>
      <vt:lpstr>Basic Model of Authentic Leadership</vt:lpstr>
      <vt:lpstr>Factors That Influence Authentic Leadership</vt:lpstr>
      <vt:lpstr>Factors That Influence Authentic Leadership</vt:lpstr>
      <vt:lpstr>How Does Authentic Leadership Theory Work?</vt:lpstr>
      <vt:lpstr>How Does Authentic Leadership Theory Work?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397</cp:revision>
  <dcterms:created xsi:type="dcterms:W3CDTF">2000-11-13T21:29:08Z</dcterms:created>
  <dcterms:modified xsi:type="dcterms:W3CDTF">2018-02-13T19:52:40Z</dcterms:modified>
</cp:coreProperties>
</file>