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8" r:id="rId13"/>
    <p:sldId id="269" r:id="rId14"/>
    <p:sldId id="270" r:id="rId15"/>
    <p:sldId id="265" r:id="rId16"/>
    <p:sldId id="271" r:id="rId17"/>
    <p:sldId id="272" r:id="rId18"/>
    <p:sldId id="273" r:id="rId19"/>
    <p:sldId id="274" r:id="rId20"/>
    <p:sldId id="266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52" autoAdjust="0"/>
  </p:normalViewPr>
  <p:slideViewPr>
    <p:cSldViewPr>
      <p:cViewPr varScale="1">
        <p:scale>
          <a:sx n="82" d="100"/>
          <a:sy n="82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C29A1-1162-4C8E-8CD9-8A9A11AD6D34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F883-1F45-4B87-9C6F-DD3BF918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9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F883-1F45-4B87-9C6F-DD3BF918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22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F883-1F45-4B87-9C6F-DD3BF9185C8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4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033CBC-8917-41F8-8D6E-4A5C2216BEE9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7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2AAE22-1851-4838-9609-31F2DB11006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33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B78C65-7BC6-4041-B781-0F88EDC97052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5347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B78C65-7BC6-4041-B781-0F88EDC97052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656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55742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B78C65-7BC6-4041-B781-0F88EDC97052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13650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B78C65-7BC6-4041-B781-0F88EDC97052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71311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3127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0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4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2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1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9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7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/>
              <a:t>Peter G. Northouse, Leadership: Theory and Practice, Eighth Edition c.2018 SAGE Publications, Inc.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fld id="{1DDB8674-D5D1-43BB-AF7E-868C42913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0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88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Types represent followers’ responses to inner tensions regarding authority. Tensions may be unconscious but often come to the surface when interacting with the leader.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752600"/>
            <a:ext cx="3864593" cy="285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7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Kelly Typology (1992)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recognized followership typology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are enormously valuable to organizations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Emphasizes the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motivations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followers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accounts for exemplary followership?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axes of follower behavior: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independent critical thinking/dependent 	uncritical thinking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- active/passive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395046"/>
            <a:ext cx="5410200" cy="422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98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Passive followers: Look to leader for direction and motivation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Conformist followers: On the leader’s side but still look for direction and guidance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Alienated followers: Think for themselves and exhibit negative energy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Exemplary followers: Active, positive, and offer independent constructive criticism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78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Effective followers share same qualities: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self-manage and think for themselves; exercise control, work without supervision.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show strong commitment to organizational goals and well as personal goals.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build their competence and master job skills.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are credible, ethical, and courageous.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06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Chaleff Typology (1995, 2003, 2008)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Developed from WWI experience. Why do people follow toxic leaders like Hitler? What can be done to prevent this from recurring?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serve a common purpose along with leaders.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need to take a more proactive role.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need to take more responsibility, feel more agency, and confidence in ability to influence others.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27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564" y="1967767"/>
            <a:ext cx="5494871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4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Prescriptive approach to making courageous followers:</a:t>
            </a:r>
          </a:p>
          <a:p>
            <a:pPr>
              <a:buFontTx/>
              <a:buChar char="-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Assume responsibility for the common purpose</a:t>
            </a:r>
          </a:p>
          <a:p>
            <a:pPr>
              <a:buFontTx/>
              <a:buChar char="-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Support the leader and organization</a:t>
            </a:r>
          </a:p>
          <a:p>
            <a:pPr>
              <a:buFontTx/>
              <a:buChar char="-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Constructively challenge the leader if the common purpose or integrity of the group is being threatened</a:t>
            </a:r>
          </a:p>
          <a:p>
            <a:pPr>
              <a:buFontTx/>
              <a:buChar char="-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Champion the need for change when necessary</a:t>
            </a:r>
          </a:p>
          <a:p>
            <a:pPr>
              <a:buFontTx/>
              <a:buChar char="-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Take a moral stand that is different from the leader’s to prevent ethical abuses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44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749" y="1524000"/>
            <a:ext cx="5774502" cy="408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21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Two axes of courageous followership: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sz="2800" dirty="0">
                <a:latin typeface="+mn-lt"/>
              </a:rPr>
              <a:t>- courage to support (low</a:t>
            </a:r>
            <a:r>
              <a:rPr lang="en-US" sz="2800" dirty="0">
                <a:latin typeface="+mn-lt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+mn-lt"/>
              </a:rPr>
              <a:t>high)</a:t>
            </a: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	- courage to challenge (low</a:t>
            </a:r>
            <a:r>
              <a:rPr lang="en-US" sz="2800" dirty="0">
                <a:latin typeface="+mn-lt"/>
                <a:cs typeface="Times New Roman" panose="02020603050405020304" pitchFamily="18" charset="0"/>
              </a:rPr>
              <a:t>–</a:t>
            </a:r>
            <a:r>
              <a:rPr lang="en-US" sz="2800" dirty="0">
                <a:latin typeface="+mn-lt"/>
              </a:rPr>
              <a:t>high)</a:t>
            </a:r>
          </a:p>
          <a:p>
            <a:r>
              <a:rPr lang="en-US" dirty="0">
                <a:latin typeface="+mn-lt"/>
              </a:rPr>
              <a:t>Four styles of followership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sz="2800" dirty="0">
                <a:latin typeface="+mn-lt"/>
              </a:rPr>
              <a:t>- Resource (low support, low challenge)</a:t>
            </a: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	- Individualist (low support, high challenge)</a:t>
            </a: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	- Implementer (high support, low challenge)</a:t>
            </a: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	- Partner (high support, high challenge)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0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Followership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68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Kellerman Typology (2008)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Developed from perspective of political science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Leaders’ importance overestimated because they have more power, authority and influence; importance of followers is underestimated.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are “unleaders” with less rank and who defer to leaders.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12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85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  <a:p>
            <a:r>
              <a:rPr lang="en-US" dirty="0">
                <a:latin typeface="+mn-lt"/>
              </a:rPr>
              <a:t>Followers differentiated on one attribute: Level of engagement (low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+mn-lt"/>
              </a:rPr>
              <a:t>high)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456" y="2209800"/>
            <a:ext cx="5999087" cy="183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44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+mn-lt"/>
              </a:rPr>
              <a:t>Five levels of followers:</a:t>
            </a:r>
          </a:p>
          <a:p>
            <a:pPr marL="514350" indent="-514350">
              <a:buAutoNum type="arabicPeriod"/>
            </a:pPr>
            <a:r>
              <a:rPr lang="en-US" dirty="0">
                <a:latin typeface="+mn-lt"/>
              </a:rPr>
              <a:t>Isolates are completely unengaged.</a:t>
            </a:r>
          </a:p>
          <a:p>
            <a:pPr marL="514350" indent="-514350">
              <a:buAutoNum type="arabicPeriod"/>
            </a:pPr>
            <a:r>
              <a:rPr lang="en-US" dirty="0">
                <a:latin typeface="+mn-lt"/>
              </a:rPr>
              <a:t>Bystanders are observers who do not participate.</a:t>
            </a:r>
          </a:p>
          <a:p>
            <a:pPr marL="514350" indent="-514350">
              <a:buAutoNum type="arabicPeriod"/>
            </a:pPr>
            <a:r>
              <a:rPr lang="en-US" dirty="0">
                <a:latin typeface="+mn-lt"/>
              </a:rPr>
              <a:t>Participants are partially engaged and willing to take a stand on issues.</a:t>
            </a:r>
          </a:p>
          <a:p>
            <a:pPr marL="514350" indent="-514350">
              <a:buAutoNum type="arabicPeriod"/>
            </a:pPr>
            <a:r>
              <a:rPr lang="en-US" dirty="0">
                <a:latin typeface="+mn-lt"/>
              </a:rPr>
              <a:t>Activists feel strongly about the leader and the leader’s policies and act on their own beliefs.</a:t>
            </a:r>
          </a:p>
          <a:p>
            <a:pPr marL="514350" indent="-514350">
              <a:buAutoNum type="arabicPeriod"/>
            </a:pPr>
            <a:r>
              <a:rPr lang="en-US" dirty="0">
                <a:latin typeface="+mn-lt"/>
              </a:rPr>
              <a:t>Diehards are totally dedicated to their cause; deeply committed to supporting the leader or opposing the leader.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01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The Value of Typologies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39100" cy="472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a starting point for research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Highlight many ways followers have been conceptualized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Share some commonalities among them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labels for follower types which can assist leaders in effectively communicating with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87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/>
              <a:t>Theoretical Approaches to Followership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Uhl-Bien (2014)--Followership is comprised of “characteristics, behaviors and processes of individuals acting in relation to leaders.”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Followership is a relationally-based process that includes how followers and leaders interact to construct leadership and its outcomes.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76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379" y="1997807"/>
            <a:ext cx="5621888" cy="319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98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 characteristics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attributes, traits, motivations, and perceptions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Leader characteristics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attributes, power, perceptions, and affect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Followership and leadership behaviors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Extent to which followers obey, defer to, or resist the leader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- How leader influences followers to respond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Followership outcomes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Results that influence the follower, leader, their 	relationship, and the leadership process.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55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Two Theoretical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Reversing the Lens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 on how followers affect leaders and organizational outcomes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can be change agents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-Impact of follower characteristics on	follower	behavior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- Impact of follower behavior on leader	perceptions and behaviors and vice versa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- Impact of both followers and leaders on 	followership outcomes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43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40296"/>
            <a:ext cx="7280557" cy="357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72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The Leadership Co-Created Process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person’s leadership behaviors interact with another person’s followership behaviors to create leadership and its outcomes.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Leader behaviors are influence attempts.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 behaviors grant power to another, comply, or challenge.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0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Followership Description</a:t>
            </a:r>
          </a:p>
          <a:p>
            <a:r>
              <a:rPr lang="en-US" sz="2800" dirty="0">
                <a:latin typeface="+mn-lt"/>
              </a:rPr>
              <a:t>Followership Defined</a:t>
            </a:r>
          </a:p>
          <a:p>
            <a:r>
              <a:rPr lang="en-US" sz="2800" dirty="0">
                <a:latin typeface="+mn-lt"/>
              </a:rPr>
              <a:t>Role-Based and Relational-Based Perspectives</a:t>
            </a:r>
          </a:p>
          <a:p>
            <a:r>
              <a:rPr lang="en-US" sz="2800" dirty="0">
                <a:latin typeface="+mn-lt"/>
              </a:rPr>
              <a:t>Typologies of Followership</a:t>
            </a:r>
          </a:p>
          <a:p>
            <a:r>
              <a:rPr lang="en-US" sz="2800" dirty="0">
                <a:latin typeface="+mn-lt"/>
              </a:rPr>
              <a:t>Theoretical Approaches </a:t>
            </a:r>
          </a:p>
          <a:p>
            <a:r>
              <a:rPr lang="en-US" sz="2800" dirty="0">
                <a:latin typeface="+mn-lt"/>
              </a:rPr>
              <a:t>Followership and Destructive Leaders</a:t>
            </a:r>
          </a:p>
          <a:p>
            <a:r>
              <a:rPr lang="en-US" sz="2800" dirty="0">
                <a:latin typeface="+mn-lt"/>
              </a:rPr>
              <a:t>How Does Followership Work?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192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30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308" y="1616075"/>
            <a:ext cx="671738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85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0"/>
            <a:ext cx="8229600" cy="6858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i="1" dirty="0"/>
              <a:t>New Perspectives on Followership</a:t>
            </a:r>
            <a:br>
              <a:rPr lang="en-US" b="1" i="1" dirty="0"/>
            </a:br>
            <a:r>
              <a:rPr lang="en-US" sz="2400" b="1" dirty="0"/>
              <a:t>Carsten, Harms, and Uhl-Bien, 2014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get the job done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work in the best interest of the organization’s mission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challenge leaders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support the leader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 learn from leaders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07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Followership and Destructive Leaders</a:t>
            </a:r>
            <a:br>
              <a:rPr lang="en-US" b="1" dirty="0"/>
            </a:br>
            <a:r>
              <a:rPr lang="en-US" sz="2700" b="1" dirty="0"/>
              <a:t>Lipman-Blumen: </a:t>
            </a:r>
            <a:r>
              <a:rPr lang="en-US" sz="2400" b="1" dirty="0"/>
              <a:t>The Allure of Toxic Leaders (2005)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32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24" y="2438284"/>
            <a:ext cx="7430552" cy="219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300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How Followership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Discussing followership elevates its importance and the value of followers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Followership is about how individuals accept influence of others to reach a common goal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 helps us understand why harmful leadership occurs and sometimes goes unrestrained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0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Recognizes followership as an integral part of the leadership equation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Forces a whole new way for people to think about leadership, and to focus on followers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Views leadership as co-constructed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Provides a set of basic prescriptions for what a follower should or shouldn’t’ do to be effective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11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Criticisms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Little methodical research ahs been done so far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followership literature primarily based on observation and anecdote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Leader-centric view of leadership may be too ingrained for followership to gain importance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86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Followership is as important as leadership.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about leadership can be useful for organizational training and development.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Leaders can learn how to understand followers and how to most effectively work with them.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6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Followership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+mn-lt"/>
              </a:rPr>
              <a:t>Followers play a central role in the leadership process.</a:t>
            </a:r>
          </a:p>
          <a:p>
            <a:r>
              <a:rPr lang="en-US" dirty="0">
                <a:latin typeface="+mn-lt"/>
              </a:rPr>
              <a:t>Historically, leaders have captured most of our attention.</a:t>
            </a:r>
          </a:p>
          <a:p>
            <a:r>
              <a:rPr lang="en-US" dirty="0">
                <a:latin typeface="+mn-lt"/>
              </a:rPr>
              <a:t>Leaders have been viewed as the causal agents for organizational change.</a:t>
            </a:r>
          </a:p>
          <a:p>
            <a:r>
              <a:rPr lang="en-US" dirty="0">
                <a:latin typeface="+mn-lt"/>
              </a:rPr>
              <a:t>Today, researchers view leadership as a </a:t>
            </a:r>
            <a:r>
              <a:rPr lang="en-US" i="1" dirty="0">
                <a:latin typeface="+mn-lt"/>
              </a:rPr>
              <a:t>shared process</a:t>
            </a:r>
            <a:r>
              <a:rPr lang="en-US" dirty="0">
                <a:latin typeface="+mn-lt"/>
              </a:rPr>
              <a:t>. Leaders and followers are interdependent. </a:t>
            </a:r>
          </a:p>
          <a:p>
            <a:r>
              <a:rPr lang="en-US" dirty="0">
                <a:latin typeface="+mn-lt"/>
              </a:rPr>
              <a:t>The world needs more followers, and less glorified leaders.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9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Followership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Followership--</a:t>
            </a:r>
            <a:r>
              <a:rPr lang="en-US" sz="2800" i="1" dirty="0">
                <a:latin typeface="+mn-lt"/>
              </a:rPr>
              <a:t>is a process whereby an individual or individuals accept the influence of others to accomplish a common goal.</a:t>
            </a:r>
          </a:p>
          <a:p>
            <a:r>
              <a:rPr lang="en-US" sz="2800" dirty="0">
                <a:latin typeface="+mn-lt"/>
              </a:rPr>
              <a:t>Followership has an ethical dimension; it is not morally neutral.</a:t>
            </a:r>
          </a:p>
          <a:p>
            <a:r>
              <a:rPr lang="en-US" sz="2800" dirty="0">
                <a:latin typeface="+mn-lt"/>
              </a:rPr>
              <a:t>There are ethical consequences to followership; the character and behavior of followers have an impact on organizational outcomes.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3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Role-Based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Focus is on the typical roles followers enact while occupying a formal or informal position within a hierarchical system. </a:t>
            </a:r>
          </a:p>
          <a:p>
            <a:r>
              <a:rPr lang="en-US" dirty="0">
                <a:latin typeface="+mn-lt"/>
              </a:rPr>
              <a:t>Followers’ behaviors affect the leader and organizational outcomes.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4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Relational-Based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Based on social constructivism: People create meaning about their reality as they interact with each other.</a:t>
            </a:r>
          </a:p>
          <a:p>
            <a:r>
              <a:rPr lang="en-US" dirty="0">
                <a:latin typeface="+mn-lt"/>
              </a:rPr>
              <a:t>Followership is co-created by the leader and follower in a given situation through communication.</a:t>
            </a:r>
          </a:p>
          <a:p>
            <a:r>
              <a:rPr lang="en-US" dirty="0">
                <a:latin typeface="+mn-lt"/>
              </a:rPr>
              <a:t>Leadership occurs as people exert influence on each other and respond to those influence attempts.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5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Four Typologies of Followership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23" y="2469066"/>
            <a:ext cx="7430552" cy="279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5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Zaleznik Typology (1965)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n-lt"/>
              </a:rPr>
              <a:t>Psychological view of follower behaviors</a:t>
            </a:r>
          </a:p>
          <a:p>
            <a:r>
              <a:rPr lang="en-US" dirty="0">
                <a:latin typeface="+mn-lt"/>
              </a:rPr>
              <a:t>Two axes of follower behaviors: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sz="2800" dirty="0">
                <a:latin typeface="+mn-lt"/>
              </a:rPr>
              <a:t>-dominance/submission</a:t>
            </a: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	-passivity/activity</a:t>
            </a:r>
          </a:p>
          <a:p>
            <a:r>
              <a:rPr lang="en-US" dirty="0">
                <a:latin typeface="+mn-lt"/>
              </a:rPr>
              <a:t>Four types of followers 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sz="2800" dirty="0">
                <a:latin typeface="+mn-lt"/>
              </a:rPr>
              <a:t>- withdrawn (submissive/passive)</a:t>
            </a: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	- masochistic (submissive/active)</a:t>
            </a: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	- compulsive (dominance/passive)</a:t>
            </a: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	- impulsive (dominance/active)</a:t>
            </a:r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DB8674-D5D1-43BB-AF7E-868C429134D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80294"/>
      </p:ext>
    </p:extLst>
  </p:cSld>
  <p:clrMapOvr>
    <a:masterClrMapping/>
  </p:clrMapOvr>
</p:sld>
</file>

<file path=ppt/theme/theme1.xml><?xml version="1.0" encoding="utf-8"?>
<a:theme xmlns:a="http://schemas.openxmlformats.org/drawingml/2006/main" name="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Northouse_ Leadership_8e_Theme</Template>
  <TotalTime>261</TotalTime>
  <Words>1423</Words>
  <Application>Microsoft Office PowerPoint</Application>
  <PresentationFormat>On-screen Show (4:3)</PresentationFormat>
  <Paragraphs>243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Wingdings 2</vt:lpstr>
      <vt:lpstr>Northouse_ Leadership_8e_Theme</vt:lpstr>
      <vt:lpstr>PowerPoint Presentation</vt:lpstr>
      <vt:lpstr>Followership</vt:lpstr>
      <vt:lpstr>Overview</vt:lpstr>
      <vt:lpstr>Followership Description</vt:lpstr>
      <vt:lpstr>Followership Defined</vt:lpstr>
      <vt:lpstr>Role-Based Perspective</vt:lpstr>
      <vt:lpstr>Relational-Based Perspective</vt:lpstr>
      <vt:lpstr>Four Typologies of Followership</vt:lpstr>
      <vt:lpstr>Zaleznik Typology (1965)</vt:lpstr>
      <vt:lpstr> </vt:lpstr>
      <vt:lpstr>Kelly Typology (1992)</vt:lpstr>
      <vt:lpstr> </vt:lpstr>
      <vt:lpstr> </vt:lpstr>
      <vt:lpstr> </vt:lpstr>
      <vt:lpstr>Chaleff Typology (1995, 2003, 2008)</vt:lpstr>
      <vt:lpstr> </vt:lpstr>
      <vt:lpstr> </vt:lpstr>
      <vt:lpstr> </vt:lpstr>
      <vt:lpstr> </vt:lpstr>
      <vt:lpstr>Kellerman Typology (2008)</vt:lpstr>
      <vt:lpstr> </vt:lpstr>
      <vt:lpstr> </vt:lpstr>
      <vt:lpstr>The Value of Typologies</vt:lpstr>
      <vt:lpstr>Theoretical Approaches to Followership</vt:lpstr>
      <vt:lpstr> </vt:lpstr>
      <vt:lpstr> </vt:lpstr>
      <vt:lpstr>Two Theoretical Frameworks</vt:lpstr>
      <vt:lpstr> </vt:lpstr>
      <vt:lpstr> </vt:lpstr>
      <vt:lpstr> </vt:lpstr>
      <vt:lpstr> New Perspectives on Followership Carsten, Harms, and Uhl-Bien, 2014  </vt:lpstr>
      <vt:lpstr>Followership and Destructive Leaders Lipman-Blumen: The Allure of Toxic Leaders (2005)</vt:lpstr>
      <vt:lpstr>How Followership Works</vt:lpstr>
      <vt:lpstr>Strengths</vt:lpstr>
      <vt:lpstr>Criticisms</vt:lpstr>
      <vt:lpstr>Application</vt:lpstr>
    </vt:vector>
  </TitlesOfParts>
  <Company>Hope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Theory and Practice Peter. G. Northouse</dc:title>
  <dc:creator>Isolde Anderson</dc:creator>
  <cp:lastModifiedBy>Editor</cp:lastModifiedBy>
  <cp:revision>24</cp:revision>
  <dcterms:created xsi:type="dcterms:W3CDTF">2017-11-14T22:10:04Z</dcterms:created>
  <dcterms:modified xsi:type="dcterms:W3CDTF">2018-02-13T20:09:35Z</dcterms:modified>
</cp:coreProperties>
</file>