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68" r:id="rId3"/>
    <p:sldId id="258" r:id="rId4"/>
    <p:sldId id="333" r:id="rId5"/>
    <p:sldId id="362" r:id="rId6"/>
    <p:sldId id="363" r:id="rId7"/>
    <p:sldId id="364" r:id="rId8"/>
    <p:sldId id="360" r:id="rId9"/>
    <p:sldId id="341" r:id="rId10"/>
    <p:sldId id="353" r:id="rId11"/>
    <p:sldId id="342" r:id="rId12"/>
    <p:sldId id="344" r:id="rId13"/>
    <p:sldId id="343" r:id="rId14"/>
    <p:sldId id="352" r:id="rId15"/>
    <p:sldId id="330" r:id="rId16"/>
    <p:sldId id="361" r:id="rId17"/>
    <p:sldId id="356" r:id="rId18"/>
    <p:sldId id="358" r:id="rId19"/>
    <p:sldId id="365" r:id="rId20"/>
    <p:sldId id="366" r:id="rId21"/>
    <p:sldId id="367" r:id="rId22"/>
    <p:sldId id="359" r:id="rId23"/>
    <p:sldId id="346" r:id="rId24"/>
    <p:sldId id="347" r:id="rId25"/>
    <p:sldId id="348" r:id="rId26"/>
    <p:sldId id="349" r:id="rId27"/>
    <p:sldId id="350" r:id="rId28"/>
    <p:sldId id="351" r:id="rId29"/>
    <p:sldId id="274" r:id="rId30"/>
    <p:sldId id="276" r:id="rId31"/>
    <p:sldId id="277" r:id="rId32"/>
    <p:sldId id="285" r:id="rId33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6600"/>
    <a:srgbClr val="006666"/>
    <a:srgbClr val="006699"/>
    <a:srgbClr val="33CCCC"/>
    <a:srgbClr val="00FFCC"/>
    <a:srgbClr val="009999"/>
    <a:srgbClr val="3366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3" autoAdjust="0"/>
    <p:restoredTop sz="87332" autoAdjust="0"/>
  </p:normalViewPr>
  <p:slideViewPr>
    <p:cSldViewPr>
      <p:cViewPr varScale="1">
        <p:scale>
          <a:sx n="78" d="100"/>
          <a:sy n="78" d="100"/>
        </p:scale>
        <p:origin x="141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notesViewPr>
    <p:cSldViewPr>
      <p:cViewPr varScale="1">
        <p:scale>
          <a:sx n="54" d="100"/>
          <a:sy n="54" d="100"/>
        </p:scale>
        <p:origin x="-1854" y="-96"/>
      </p:cViewPr>
      <p:guideLst>
        <p:guide orient="horz" pos="285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9942BD7-F51D-48CA-8765-4DC95C6FD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07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307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307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307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307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0EB3398-88CC-4330-8FE7-A75BC3E4A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2A423-CB25-4CAA-BFA5-C427F02A3B7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8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1A435-2FF1-4201-A943-9A6390E6484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Teleological – consequenses of </a:t>
            </a:r>
          </a:p>
        </p:txBody>
      </p:sp>
    </p:spTree>
    <p:extLst>
      <p:ext uri="{BB962C8B-B14F-4D97-AF65-F5344CB8AC3E}">
        <p14:creationId xmlns:p14="http://schemas.microsoft.com/office/powerpoint/2010/main" val="331468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E0C6A-EE6E-4774-A7B4-58D7F7A4FC1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6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A520E-903D-49DF-9C10-4A5D99FBA00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000"/>
              <a:t>Ethics plays a central role in the leadership process.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6598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FCD98-147D-481D-AF29-666EA101E82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000" dirty="0"/>
              <a:t>Several prominent scholars--Heifetz, Burns, and Greenleaf--they’ve made unique contributions to our understanding of ethical leadership. </a:t>
            </a:r>
          </a:p>
          <a:p>
            <a:r>
              <a:rPr lang="en-US" sz="2000" dirty="0"/>
              <a:t>The theme that is common to all three--is an ethic of </a:t>
            </a:r>
            <a:r>
              <a:rPr lang="en-US" sz="2000" b="1" i="1" dirty="0"/>
              <a:t>caring</a:t>
            </a:r>
            <a:r>
              <a:rPr lang="en-US" sz="2000" dirty="0"/>
              <a:t>--which pays attention to followers’ needs and the importance of leader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/>
              <a:t>follower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92149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8056D6-0D4A-448B-AB26-4A2D5D55F57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3307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FCF4ED-963A-4C65-B3F2-2F24CE8188C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Several prominent scholars--Heifetz, Burns, and Greenleaf--they’ve made unique contributions to our understanding of ethical leadership. </a:t>
            </a:r>
          </a:p>
          <a:p>
            <a:endParaRPr lang="en-US" sz="800" dirty="0"/>
          </a:p>
          <a:p>
            <a:r>
              <a:rPr lang="en-US" sz="2000" dirty="0"/>
              <a:t>The theme that is common to all three--is an ethic of </a:t>
            </a:r>
            <a:r>
              <a:rPr lang="en-US" sz="2000" b="1" i="1" dirty="0"/>
              <a:t>caring--</a:t>
            </a:r>
            <a:r>
              <a:rPr lang="en-US" sz="2000" dirty="0"/>
              <a:t>which pays attention to followers needs and the importance of leader-follower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46467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6C4A6-CC94-4A2D-81A1-B52B3C31A04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Several prominent scholars--Heifetz, Burns, and Greenleaf--they’ve made unique contributions to our understanding of ethical leadership. </a:t>
            </a:r>
          </a:p>
          <a:p>
            <a:endParaRPr lang="en-US" sz="800" dirty="0"/>
          </a:p>
          <a:p>
            <a:r>
              <a:rPr lang="en-US" sz="2000" dirty="0"/>
              <a:t>The theme that is common to all three--is an ethic of </a:t>
            </a:r>
            <a:r>
              <a:rPr lang="en-US" sz="2000" b="1" i="1" dirty="0"/>
              <a:t>caring</a:t>
            </a:r>
            <a:r>
              <a:rPr lang="en-US" sz="2000" dirty="0"/>
              <a:t>--which pays attention to followers needs and the importance of leader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/>
              <a:t>follower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34754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date to citation in third bullet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B3398-88CC-4330-8FE7-A75BC3E4A5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 13.2: The Toxic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B3398-88CC-4330-8FE7-A75BC3E4A5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1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5B857-AEA2-4FED-9384-756433D80DC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 13.3: Principles of Ethical Leadership</a:t>
            </a:r>
            <a:endParaRPr lang="en-US" sz="1800" dirty="0"/>
          </a:p>
          <a:p>
            <a:r>
              <a:rPr lang="en-US" sz="1800" dirty="0"/>
              <a:t>Discussion of five principles of ethical leadership--These principles provide a foundation for the development of sound ethical leadership</a:t>
            </a:r>
          </a:p>
          <a:p>
            <a:r>
              <a:rPr lang="en-US" sz="1800" dirty="0"/>
              <a:t>Incorrect figure number?</a:t>
            </a:r>
          </a:p>
          <a:p>
            <a:r>
              <a:rPr lang="en-US" sz="1800" dirty="0"/>
              <a:t>In addition I am emphasizing three points that reinforce the impact a leader has on followers, and the responsibility leaders have to be sensitive to how their leadership affects followers lives and why </a:t>
            </a:r>
            <a:r>
              <a:rPr lang="en-US" sz="1800" i="1" dirty="0"/>
              <a:t>Ethics is central to leadership, because of-- </a:t>
            </a:r>
          </a:p>
        </p:txBody>
      </p:sp>
    </p:spTree>
    <p:extLst>
      <p:ext uri="{BB962C8B-B14F-4D97-AF65-F5344CB8AC3E}">
        <p14:creationId xmlns:p14="http://schemas.microsoft.com/office/powerpoint/2010/main" val="7903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2A423-CB25-4CAA-BFA5-C427F02A3B7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95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26EE0-A003-4BBE-BB58-62DB953D1DA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1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B33F8-389F-4BBD-9741-F944D670C82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6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Table 13.3: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Principles of Distributive Justice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B3398-88CC-4330-8FE7-A75BC3E4A5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4E7CC-B0E0-4141-8CF4-EF1F17BA5522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E995D-A069-4B2E-8B81-62DC78BCC08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Development of </a:t>
            </a:r>
            <a:r>
              <a:rPr lang="en-US" dirty="0" err="1"/>
              <a:t>ethocal</a:t>
            </a:r>
            <a:r>
              <a:rPr lang="en-US"/>
              <a:t> theory goes back to Plato and Aristotle. </a:t>
            </a:r>
          </a:p>
        </p:txBody>
      </p:sp>
    </p:spTree>
    <p:extLst>
      <p:ext uri="{BB962C8B-B14F-4D97-AF65-F5344CB8AC3E}">
        <p14:creationId xmlns:p14="http://schemas.microsoft.com/office/powerpoint/2010/main" val="362626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table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Table 13.1: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Kohlberg’s Stages of Moral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B3398-88CC-4330-8FE7-A75BC3E4A5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A9CD9-A4A8-4EF7-9699-D39E6A32350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Development of ethocal theory goes back to Plato and Aristotle. </a:t>
            </a:r>
          </a:p>
        </p:txBody>
      </p:sp>
    </p:spTree>
    <p:extLst>
      <p:ext uri="{BB962C8B-B14F-4D97-AF65-F5344CB8AC3E}">
        <p14:creationId xmlns:p14="http://schemas.microsoft.com/office/powerpoint/2010/main" val="222208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D78A7-A383-4DEF-AB49-F4E890BBA57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Table 13.2: Domains of Ethical 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0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22B17-8B2F-4888-8A08-D61AC36681E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Page 304 in text. Figure number incorrect?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Figure 13.1: Ethical Theories Based on Self-Interest Versus Interest for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1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DFE14-25B8-4B11-B379-08AE2AED609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Teleological--consequences of </a:t>
            </a:r>
            <a:r>
              <a:rPr lang="en-US" altLang="zh-TW" sz="800" kern="1200" dirty="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+mn-cs"/>
              </a:rPr>
              <a:t>actions and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anchor="b"/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300" y="63277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7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8862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862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9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2288" y="4876800"/>
            <a:ext cx="5486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2000" b="1"/>
            </a:lvl1pPr>
          </a:lstStyle>
          <a:p>
            <a:pPr eaLnBrk="0" hangingPunct="0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6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1"/>
          <p:cNvSpPr txBox="1">
            <a:spLocks/>
          </p:cNvSpPr>
          <p:nvPr/>
        </p:nvSpPr>
        <p:spPr bwMode="auto">
          <a:xfrm>
            <a:off x="6629400" y="838200"/>
            <a:ext cx="2057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b"/>
          <a:lstStyle/>
          <a:p>
            <a:pPr eaLnBrk="0" hangingPunct="0">
              <a:defRPr/>
            </a:pPr>
            <a:r>
              <a:rPr lang="en-US" sz="39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4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809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809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6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8153400" cy="3651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1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582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AF7F4-0263-4922-B579-60F5F3C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IN"/>
              <a:t>Northouse, Leadership 8e. ©  SAGE Publications, 2019.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300" y="63277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13750A-3148-4530-AD8E-F9C0D4FB8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2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i="0" kern="1200">
          <a:solidFill>
            <a:srgbClr val="0070C0"/>
          </a:solidFill>
          <a:effectLst/>
          <a:latin typeface="Calibri" panose="020F0502020204030204" pitchFamily="34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85000"/>
        <a:buFont typeface="Wingdings 2" pitchFamily="18" charset="2"/>
        <a:buChar char="÷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90000"/>
        <a:buFont typeface="Wingdings 2" pitchFamily="18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381375" y="2293938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379788" y="3267075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3379788" y="418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5057775" y="2293938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5056188" y="3267075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5056188" y="418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6734175" y="2293938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6732588" y="3267075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6732588" y="418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b="1" dirty="0">
                <a:latin typeface="+mj-lt"/>
                <a:ea typeface="PMingLiU" pitchFamily="18" charset="-120"/>
              </a:rPr>
              <a:t>Ethical Theories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63" y="1823574"/>
            <a:ext cx="5043337" cy="38014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Ethical Theories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164630" y="2148894"/>
            <a:ext cx="8522170" cy="4178882"/>
          </a:xfrm>
        </p:spPr>
        <p:txBody>
          <a:bodyPr>
            <a:normAutofit fontScale="92500" lnSpcReduction="10000"/>
          </a:bodyPr>
          <a:lstStyle/>
          <a:p>
            <a:pPr marL="122238" lvl="1" indent="0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SzPct val="110000"/>
              <a:buNone/>
              <a:defRPr/>
            </a:pPr>
            <a:r>
              <a:rPr lang="en-US" sz="2800" b="1" dirty="0">
                <a:latin typeface="Arial Rounded MT Bold" pitchFamily="34" charset="0"/>
              </a:rPr>
              <a:t>Conduct</a:t>
            </a:r>
            <a:endParaRPr lang="en-US" sz="2400" b="1" dirty="0">
              <a:latin typeface="Arial Rounded MT Bold" pitchFamily="34" charset="0"/>
            </a:endParaRPr>
          </a:p>
          <a:p>
            <a:pPr marL="350838" lvl="1" indent="-228600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SzPct val="110000"/>
              <a:buFont typeface="Wingdings 2" pitchFamily="18" charset="2"/>
              <a:buChar char="÷"/>
              <a:defRPr/>
            </a:pPr>
            <a:r>
              <a:rPr lang="en-US" altLang="zh-TW" sz="2400" b="1" dirty="0">
                <a:ea typeface="PMingLiU" pitchFamily="18" charset="-120"/>
                <a:cs typeface="Times New Roman" pitchFamily="18" charset="0"/>
              </a:rPr>
              <a:t> Ethical egoism (create greatest good for the leader)</a:t>
            </a:r>
          </a:p>
          <a:p>
            <a:pPr marL="808038" lvl="3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altLang="zh-TW" sz="2000" dirty="0">
                <a:ea typeface="PMingLiU" pitchFamily="18" charset="-120"/>
                <a:cs typeface="Times New Roman" pitchFamily="18" charset="0"/>
              </a:rPr>
              <a:t>Closely related to transactional leadership theories</a:t>
            </a:r>
          </a:p>
          <a:p>
            <a:pPr marL="350838" lvl="2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Font typeface="Arial" charset="0"/>
              <a:buNone/>
              <a:defRPr/>
            </a:pPr>
            <a:r>
              <a:rPr lang="en-US" altLang="zh-TW" sz="1800" dirty="0">
                <a:ea typeface="PMingLiU" pitchFamily="18" charset="-120"/>
                <a:cs typeface="Times New Roman" pitchFamily="18" charset="0"/>
              </a:rPr>
              <a:t>	</a:t>
            </a:r>
            <a:r>
              <a:rPr lang="en-US" altLang="zh-TW" sz="2000" dirty="0">
                <a:ea typeface="PMingLiU" pitchFamily="18" charset="-120"/>
                <a:cs typeface="Times New Roman" pitchFamily="18" charset="0"/>
              </a:rPr>
              <a:t>Example: leader takes a political stand on an issue for no other reason than to get re-elected </a:t>
            </a:r>
          </a:p>
          <a:p>
            <a:pPr marL="350838" lvl="1" indent="-228600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SzPct val="110000"/>
              <a:buFont typeface="Wingdings 2" pitchFamily="18" charset="2"/>
              <a:buChar char="÷"/>
              <a:defRPr/>
            </a:pPr>
            <a:r>
              <a:rPr lang="en-US" altLang="zh-TW" sz="2400" b="1" dirty="0">
                <a:ea typeface="PMingLiU" pitchFamily="18" charset="-120"/>
                <a:cs typeface="Times New Roman" pitchFamily="18" charset="0"/>
              </a:rPr>
              <a:t> Utilitarianism (create greatest good for greatest number)</a:t>
            </a:r>
          </a:p>
          <a:p>
            <a:pPr marL="350838" lvl="2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Font typeface="Arial" charset="0"/>
              <a:buNone/>
              <a:defRPr/>
            </a:pPr>
            <a:r>
              <a:rPr lang="en-US" altLang="zh-TW" sz="1800" dirty="0">
                <a:ea typeface="PMingLiU" pitchFamily="18" charset="-120"/>
                <a:cs typeface="Times New Roman" pitchFamily="18" charset="0"/>
              </a:rPr>
              <a:t>	</a:t>
            </a:r>
            <a:r>
              <a:rPr lang="en-US" altLang="zh-TW" sz="2000" dirty="0">
                <a:ea typeface="PMingLiU" pitchFamily="18" charset="-120"/>
                <a:cs typeface="Times New Roman" pitchFamily="18" charset="0"/>
              </a:rPr>
              <a:t>Example: Leader distributes scarce resources so as to maximize benefit to everyone, while hurting the fewest; preventive health care vs. catastrophic illnesses </a:t>
            </a:r>
          </a:p>
          <a:p>
            <a:pPr marL="350838" lvl="1" indent="-228600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SzPct val="110000"/>
              <a:buFont typeface="Wingdings 2" pitchFamily="18" charset="2"/>
              <a:buChar char="÷"/>
              <a:defRPr/>
            </a:pPr>
            <a:r>
              <a:rPr lang="en-US" altLang="zh-TW" sz="2400" b="1" dirty="0">
                <a:ea typeface="PMingLiU" pitchFamily="18" charset="-120"/>
                <a:cs typeface="Times New Roman" pitchFamily="18" charset="0"/>
              </a:rPr>
              <a:t> Altruism (show concern for best interests of others)</a:t>
            </a:r>
          </a:p>
          <a:p>
            <a:pPr marL="808038" lvl="3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altLang="zh-TW" sz="2000" dirty="0">
                <a:ea typeface="PMingLiU" pitchFamily="18" charset="-120"/>
                <a:cs typeface="Times New Roman" pitchFamily="18" charset="0"/>
              </a:rPr>
              <a:t>Authentic transformational leadership is based on altruistic principles</a:t>
            </a:r>
          </a:p>
          <a:p>
            <a:pPr marL="350838" lvl="3" eaLnBrk="1" hangingPunct="1">
              <a:lnSpc>
                <a:spcPct val="80000"/>
              </a:lnSpc>
              <a:spcAft>
                <a:spcPct val="20000"/>
              </a:spcAft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en-US" altLang="zh-TW" sz="2400" dirty="0">
                <a:ea typeface="PMingLiU" pitchFamily="18" charset="-120"/>
                <a:cs typeface="Times New Roman" pitchFamily="18" charset="0"/>
              </a:rPr>
              <a:t>	</a:t>
            </a:r>
            <a:r>
              <a:rPr lang="en-US" altLang="zh-TW" sz="2000" dirty="0">
                <a:ea typeface="PMingLiU" pitchFamily="18" charset="-120"/>
                <a:cs typeface="Times New Roman" pitchFamily="18" charset="0"/>
              </a:rPr>
              <a:t>Example: The work of Mother Teresa, who gave her entire life to help the poor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11</a:t>
            </a:fld>
            <a:endParaRPr lang="en-US"/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 rot="10800000" flipV="1">
            <a:off x="299521" y="1358590"/>
            <a:ext cx="881474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zh-TW" sz="2800" b="1" dirty="0">
                <a:latin typeface="+mn-lt"/>
                <a:ea typeface="PMingLiU" pitchFamily="18" charset="-120"/>
              </a:rPr>
              <a:t>T</a:t>
            </a:r>
            <a:r>
              <a:rPr lang="en-US" altLang="zh-TW" b="1" dirty="0">
                <a:latin typeface="+mn-lt"/>
                <a:ea typeface="PMingLiU" pitchFamily="18" charset="-120"/>
              </a:rPr>
              <a:t>eleological Theories</a:t>
            </a:r>
            <a:r>
              <a:rPr lang="en-US" altLang="zh-TW" dirty="0">
                <a:latin typeface="+mn-lt"/>
                <a:ea typeface="PMingLiU" pitchFamily="18" charset="-120"/>
              </a:rPr>
              <a:t>: </a:t>
            </a:r>
            <a:br>
              <a:rPr lang="en-US" altLang="zh-TW" dirty="0">
                <a:latin typeface="+mn-lt"/>
                <a:ea typeface="PMingLiU" pitchFamily="18" charset="-120"/>
              </a:rPr>
            </a:br>
            <a:r>
              <a:rPr lang="en-US" altLang="zh-TW" dirty="0">
                <a:latin typeface="+mn-lt"/>
                <a:ea typeface="PMingLiU" pitchFamily="18" charset="-120"/>
              </a:rPr>
              <a:t>focus on </a:t>
            </a:r>
            <a:r>
              <a:rPr lang="en-US" altLang="zh-TW" i="1" dirty="0">
                <a:latin typeface="+mn-lt"/>
                <a:ea typeface="PMingLiU" pitchFamily="18" charset="-120"/>
              </a:rPr>
              <a:t>consequences</a:t>
            </a:r>
            <a:r>
              <a:rPr lang="en-US" altLang="zh-TW" dirty="0">
                <a:latin typeface="+mn-lt"/>
                <a:ea typeface="PMingLiU" pitchFamily="18" charset="-120"/>
              </a:rPr>
              <a:t> of actions and results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Ethical Theories</a:t>
            </a:r>
          </a:p>
        </p:txBody>
      </p:sp>
      <p:sp>
        <p:nvSpPr>
          <p:cNvPr id="17411" name="Rectangle 10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ct val="20000"/>
              </a:spcAft>
              <a:buClr>
                <a:srgbClr val="0070C0"/>
              </a:buClr>
              <a:buSzPct val="110000"/>
              <a:buNone/>
            </a:pPr>
            <a:r>
              <a:rPr lang="en-US" sz="2800" b="1" dirty="0">
                <a:latin typeface="Arial Rounded MT Bold" pitchFamily="34" charset="0"/>
              </a:rPr>
              <a:t>Conduct</a:t>
            </a:r>
          </a:p>
          <a:p>
            <a:pPr eaLnBrk="1" hangingPunct="1">
              <a:spcAft>
                <a:spcPct val="20000"/>
              </a:spcAft>
              <a:buClr>
                <a:srgbClr val="0070C0"/>
              </a:buClr>
              <a:buSzPct val="110000"/>
              <a:buFont typeface="Wingdings 2" panose="05020102010507070707" pitchFamily="18" charset="2"/>
              <a:buChar char="÷"/>
            </a:pPr>
            <a:r>
              <a:rPr lang="en-US" altLang="zh-TW" sz="2400" b="1" dirty="0">
                <a:latin typeface="+mn-lt"/>
                <a:ea typeface="PMingLiU" pitchFamily="18" charset="-120"/>
              </a:rPr>
              <a:t>Deontological Theories</a:t>
            </a:r>
          </a:p>
          <a:p>
            <a:pPr lvl="1" eaLnBrk="1" hangingPunct="1">
              <a:spcAft>
                <a:spcPct val="20000"/>
              </a:spcAft>
              <a:buClr>
                <a:srgbClr val="0070C0"/>
              </a:buClr>
              <a:buSzPct val="110000"/>
              <a:buFont typeface="Wingdings 2" panose="05020102010507070707" pitchFamily="18" charset="2"/>
              <a:buChar char="·"/>
            </a:pPr>
            <a:r>
              <a:rPr lang="en-US" altLang="zh-TW" sz="2400" i="1" dirty="0">
                <a:ea typeface="PMingLiU" pitchFamily="18" charset="-120"/>
              </a:rPr>
              <a:t>Duty driven</a:t>
            </a:r>
            <a:r>
              <a:rPr lang="en-US" altLang="zh-TW" sz="2400" dirty="0">
                <a:ea typeface="PMingLiU" pitchFamily="18" charset="-120"/>
              </a:rPr>
              <a:t>, for example, relates not only to consequences but also to whether action itself is good</a:t>
            </a:r>
          </a:p>
          <a:p>
            <a:pPr lvl="1" eaLnBrk="1" hangingPunct="1">
              <a:spcAft>
                <a:spcPct val="20000"/>
              </a:spcAft>
              <a:buClr>
                <a:srgbClr val="0070C0"/>
              </a:buClr>
              <a:buSzPct val="110000"/>
              <a:buFont typeface="Wingdings 2" panose="05020102010507070707" pitchFamily="18" charset="2"/>
              <a:buChar char="·"/>
            </a:pPr>
            <a:r>
              <a:rPr lang="en-US" altLang="zh-TW" sz="2400" dirty="0">
                <a:ea typeface="PMingLiU" pitchFamily="18" charset="-120"/>
                <a:cs typeface="Times New Roman" pitchFamily="18" charset="0"/>
              </a:rPr>
              <a:t>Focus on the actions of the leader and his/her moral obligation and responsibilities to do the right thing</a:t>
            </a:r>
          </a:p>
          <a:p>
            <a:pPr lvl="1" eaLnBrk="1" hangingPunct="1">
              <a:spcAft>
                <a:spcPct val="20000"/>
              </a:spcAft>
              <a:buClr>
                <a:srgbClr val="0070C0"/>
              </a:buClr>
              <a:buSzPct val="110000"/>
              <a:buFont typeface="Wingdings 2" panose="05020102010507070707" pitchFamily="18" charset="2"/>
              <a:buChar char="·"/>
            </a:pPr>
            <a:r>
              <a:rPr lang="en-US" altLang="zh-TW" sz="2400" dirty="0">
                <a:ea typeface="PMingLiU" pitchFamily="18" charset="-120"/>
                <a:cs typeface="Times New Roman" pitchFamily="18" charset="0"/>
              </a:rPr>
              <a:t>Example: telling the truth, keeping promises, being fair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12</a:t>
            </a:fld>
            <a:endParaRPr lang="en-US"/>
          </a:p>
        </p:txBody>
      </p:sp>
      <p:sp>
        <p:nvSpPr>
          <p:cNvPr id="17412" name="Rectangle 1027"/>
          <p:cNvSpPr>
            <a:spLocks noChangeArrowheads="1"/>
          </p:cNvSpPr>
          <p:nvPr/>
        </p:nvSpPr>
        <p:spPr bwMode="auto">
          <a:xfrm>
            <a:off x="3162300" y="2536825"/>
            <a:ext cx="6251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Ethical Theories</a:t>
            </a:r>
          </a:p>
        </p:txBody>
      </p:sp>
      <p:sp>
        <p:nvSpPr>
          <p:cNvPr id="18435" name="Rectangle 10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None/>
            </a:pPr>
            <a:r>
              <a:rPr lang="en-US" sz="2800" b="1" dirty="0">
                <a:latin typeface="Arial Rounded MT Bold" pitchFamily="34" charset="0"/>
              </a:rPr>
              <a:t>Character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altLang="zh-TW" sz="2800" b="1" dirty="0">
                <a:ea typeface="PMingLiU" pitchFamily="18" charset="-120"/>
              </a:rPr>
              <a:t>Virtue-based Theories</a:t>
            </a:r>
            <a:r>
              <a:rPr lang="en-US" altLang="zh-TW" sz="2800" dirty="0">
                <a:ea typeface="PMingLiU" pitchFamily="18" charset="-120"/>
              </a:rPr>
              <a:t>: About leader’s </a:t>
            </a:r>
            <a:r>
              <a:rPr lang="en-US" altLang="zh-TW" sz="2800" i="1" dirty="0">
                <a:ea typeface="PMingLiU" pitchFamily="18" charset="-120"/>
              </a:rPr>
              <a:t>character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altLang="zh-TW" sz="2400" dirty="0">
                <a:ea typeface="PMingLiU" pitchFamily="18" charset="-120"/>
                <a:cs typeface="Times New Roman" pitchFamily="18" charset="0"/>
              </a:rPr>
              <a:t>Focus on who people are as people</a:t>
            </a:r>
          </a:p>
          <a:p>
            <a:pPr lvl="2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zh-TW" sz="2400" dirty="0">
                <a:ea typeface="PMingLiU" pitchFamily="18" charset="-120"/>
                <a:cs typeface="Times New Roman" pitchFamily="18" charset="0"/>
              </a:rPr>
              <a:t>Rather than tell people what to do, tell people what to be</a:t>
            </a:r>
          </a:p>
          <a:p>
            <a:pPr lvl="2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zh-TW" sz="2400" dirty="0">
                <a:ea typeface="PMingLiU" pitchFamily="18" charset="-120"/>
                <a:cs typeface="Times New Roman" pitchFamily="18" charset="0"/>
              </a:rPr>
              <a:t>Help people become more virtuous through training and development</a:t>
            </a:r>
          </a:p>
          <a:p>
            <a:pPr lvl="2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zh-TW" sz="2400" dirty="0">
                <a:ea typeface="PMingLiU" pitchFamily="18" charset="-120"/>
                <a:cs typeface="Times New Roman" pitchFamily="18" charset="0"/>
              </a:rPr>
              <a:t>Virtues are present within person’s disposition; practice makes good values habitual</a:t>
            </a:r>
          </a:p>
          <a:p>
            <a:pPr lvl="3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altLang="zh-TW" sz="2000" dirty="0">
                <a:ea typeface="PMingLiU" pitchFamily="18" charset="-120"/>
                <a:cs typeface="Times New Roman" pitchFamily="18" charset="0"/>
              </a:rPr>
              <a:t>Examples: Courage, honesty, fairness, justice, integrity, humility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13</a:t>
            </a:fld>
            <a:endParaRPr lang="en-US"/>
          </a:p>
        </p:txBody>
      </p:sp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3162300" y="2536825"/>
            <a:ext cx="6251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Centrality of Ethics to Leadership</a:t>
            </a:r>
          </a:p>
        </p:txBody>
      </p:sp>
      <p:sp>
        <p:nvSpPr>
          <p:cNvPr id="19459" name="Rectangle 205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altLang="zh-TW" sz="2400" b="1" dirty="0">
                <a:latin typeface="+mn-lt"/>
                <a:ea typeface="PMingLiU" pitchFamily="18" charset="-120"/>
                <a:cs typeface="Times New Roman" pitchFamily="18" charset="0"/>
              </a:rPr>
              <a:t>Influence dimension </a:t>
            </a:r>
            <a:r>
              <a:rPr lang="en-US" altLang="zh-TW" sz="2400" dirty="0">
                <a:latin typeface="+mn-lt"/>
                <a:ea typeface="PMingLiU" pitchFamily="18" charset="-120"/>
                <a:cs typeface="Times New Roman" pitchFamily="18" charset="0"/>
              </a:rPr>
              <a:t>of leadership requires the leader to have an impact on the lives of followers 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altLang="zh-TW" sz="2400" dirty="0">
                <a:latin typeface="+mn-lt"/>
                <a:ea typeface="PMingLiU" pitchFamily="18" charset="-120"/>
                <a:cs typeface="Times New Roman" pitchFamily="18" charset="0"/>
              </a:rPr>
              <a:t>Power and control differences create enormous ethical responsibility for leaders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altLang="zh-TW" sz="2400" dirty="0">
                <a:latin typeface="+mn-lt"/>
                <a:ea typeface="PMingLiU" pitchFamily="18" charset="-120"/>
                <a:cs typeface="Times New Roman" pitchFamily="18" charset="0"/>
              </a:rPr>
              <a:t>Respect for persons--sensitive to followers’ own interests and needs 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  <a:defRPr/>
            </a:pPr>
            <a:r>
              <a:rPr lang="en-US" altLang="zh-TW" sz="2400" dirty="0">
                <a:latin typeface="+mn-lt"/>
                <a:ea typeface="PMingLiU" pitchFamily="18" charset="-120"/>
                <a:cs typeface="Times New Roman" pitchFamily="18" charset="0"/>
              </a:rPr>
              <a:t>Leaders help to establish and reinforce organizational values--</a:t>
            </a:r>
            <a:r>
              <a:rPr lang="en-US" altLang="zh-TW" sz="2400" b="1" dirty="0">
                <a:latin typeface="+mn-lt"/>
                <a:ea typeface="PMingLiU" pitchFamily="18" charset="-120"/>
                <a:cs typeface="Times New Roman" pitchFamily="18" charset="0"/>
              </a:rPr>
              <a:t>an ethical 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Diverse Perspectives of Leadership</a:t>
            </a:r>
          </a:p>
        </p:txBody>
      </p:sp>
      <p:sp>
        <p:nvSpPr>
          <p:cNvPr id="2048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None/>
            </a:pPr>
            <a:r>
              <a:rPr lang="en-US" sz="2800" b="1" dirty="0">
                <a:latin typeface="Arial Rounded MT Bold" pitchFamily="34" charset="0"/>
              </a:rPr>
              <a:t>Heifetz’s Perspective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÷"/>
            </a:pPr>
            <a:r>
              <a:rPr lang="en-US" sz="2800" dirty="0">
                <a:latin typeface="+mn-lt"/>
              </a:rPr>
              <a:t>Emphasizes how leaders help followers to confront conflicting values and to effect change from conflict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/>
              <a:t>Ethical perspective that speaks directly to 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400" dirty="0"/>
              <a:t>Values of workers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400" dirty="0"/>
              <a:t>Values of organizations and the communities in which they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Diverse Perspectives of Leadership</a:t>
            </a:r>
          </a:p>
        </p:txBody>
      </p:sp>
      <p:sp>
        <p:nvSpPr>
          <p:cNvPr id="2150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2800" b="1" dirty="0">
                <a:latin typeface="Arial Rounded MT Bold" pitchFamily="34" charset="0"/>
              </a:rPr>
              <a:t>Heifetz’s Perspective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400" dirty="0"/>
              <a:t>Leaders use authority to mobilize followers to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</a:pPr>
            <a:r>
              <a:rPr lang="en-US" sz="2400" dirty="0"/>
              <a:t>Get people focused on issues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</a:pPr>
            <a:r>
              <a:rPr lang="en-US" sz="2400" dirty="0"/>
              <a:t>Act as a reality test regarding information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</a:pPr>
            <a:r>
              <a:rPr lang="en-US" sz="2400" dirty="0"/>
              <a:t>Manage and frame issues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</a:pPr>
            <a:r>
              <a:rPr lang="en-US" sz="2400" dirty="0"/>
              <a:t>Orchestrate conflicting perspectives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</a:pPr>
            <a:r>
              <a:rPr lang="en-US" sz="2400" dirty="0"/>
              <a:t>Facilitate the decision-making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Diverse Perspectives of Leadership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ct val="110000"/>
              <a:buNone/>
              <a:defRPr/>
            </a:pPr>
            <a:r>
              <a:rPr lang="en-US" sz="2800" b="1" dirty="0">
                <a:latin typeface="Arial Rounded MT Bold" pitchFamily="34" charset="0"/>
              </a:rPr>
              <a:t>Heifetz’s Perspective</a:t>
            </a:r>
            <a:endParaRPr lang="en-US" sz="2800" dirty="0"/>
          </a:p>
          <a:p>
            <a:pPr marL="401638" lvl="1" indent="-228600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 2" pitchFamily="18" charset="2"/>
              <a:buChar char="÷"/>
              <a:defRPr/>
            </a:pPr>
            <a:r>
              <a:rPr lang="en-US" sz="2600" dirty="0"/>
              <a:t> Leaders use authority to mobilize followers to </a:t>
            </a:r>
          </a:p>
          <a:p>
            <a:pPr marL="738188" lvl="2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85000"/>
              <a:buFont typeface="Wingdings 2" pitchFamily="18" charset="2"/>
              <a:buChar char="®"/>
              <a:defRPr/>
            </a:pPr>
            <a:r>
              <a:rPr lang="en-US" sz="2600" dirty="0"/>
              <a:t>Get people focused on issues</a:t>
            </a:r>
          </a:p>
          <a:p>
            <a:pPr marL="738188" lvl="2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85000"/>
              <a:buFont typeface="Wingdings 2" pitchFamily="18" charset="2"/>
              <a:buChar char="®"/>
              <a:defRPr/>
            </a:pPr>
            <a:r>
              <a:rPr lang="en-US" sz="2600" dirty="0"/>
              <a:t>Act as a reality test regarding information</a:t>
            </a:r>
          </a:p>
          <a:p>
            <a:pPr marL="738188" lvl="2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85000"/>
              <a:buFont typeface="Wingdings 2" pitchFamily="18" charset="2"/>
              <a:buChar char="®"/>
              <a:defRPr/>
            </a:pPr>
            <a:r>
              <a:rPr lang="en-US" sz="2600" dirty="0"/>
              <a:t>Manage and frame issues</a:t>
            </a:r>
          </a:p>
          <a:p>
            <a:pPr marL="738188" lvl="2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85000"/>
              <a:buFont typeface="Wingdings 2" pitchFamily="18" charset="2"/>
              <a:buChar char="®"/>
              <a:defRPr/>
            </a:pPr>
            <a:r>
              <a:rPr lang="en-US" sz="2600" dirty="0"/>
              <a:t>Orchestrate conflicting perspectives</a:t>
            </a:r>
          </a:p>
          <a:p>
            <a:pPr marL="738188" lvl="2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85000"/>
              <a:buFont typeface="Wingdings 2" pitchFamily="18" charset="2"/>
              <a:buChar char="®"/>
              <a:defRPr/>
            </a:pPr>
            <a:r>
              <a:rPr lang="en-US" sz="2600" dirty="0"/>
              <a:t>Facilitate the decision-making process</a:t>
            </a:r>
          </a:p>
          <a:p>
            <a:pPr marL="401638" lvl="1" indent="-228600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 2" pitchFamily="18" charset="2"/>
              <a:buChar char="÷"/>
              <a:defRPr/>
            </a:pPr>
            <a:r>
              <a:rPr lang="en-US" sz="2600" dirty="0"/>
              <a:t> Leader provides a </a:t>
            </a:r>
            <a:r>
              <a:rPr lang="en-US" sz="2600" i="1" dirty="0"/>
              <a:t>holding environment</a:t>
            </a:r>
            <a:r>
              <a:rPr lang="en-US" sz="2600" dirty="0"/>
              <a:t>, a supportive context in which there is </a:t>
            </a:r>
          </a:p>
          <a:p>
            <a:pPr marL="738188" lvl="2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85000"/>
              <a:buFont typeface="Wingdings 2" pitchFamily="18" charset="2"/>
              <a:buChar char="®"/>
              <a:defRPr/>
            </a:pPr>
            <a:r>
              <a:rPr lang="en-US" sz="2600" dirty="0"/>
              <a:t>Trust, nurturance, &amp; empathy</a:t>
            </a:r>
          </a:p>
          <a:p>
            <a:pPr marL="460375" lvl="1" indent="-228600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Wingdings 2" pitchFamily="18" charset="2"/>
              <a:buChar char="÷"/>
              <a:defRPr/>
            </a:pPr>
            <a:r>
              <a:rPr lang="en-US" sz="2600" dirty="0"/>
              <a:t> Leader’s duties</a:t>
            </a:r>
          </a:p>
          <a:p>
            <a:pPr marL="738188" lvl="2">
              <a:spcBef>
                <a:spcPct val="0"/>
              </a:spcBef>
              <a:spcAft>
                <a:spcPts val="200"/>
              </a:spcAft>
              <a:buClr>
                <a:srgbClr val="0070C0"/>
              </a:buClr>
              <a:buSzPct val="85000"/>
              <a:buFont typeface="Wingdings 2" pitchFamily="18" charset="2"/>
              <a:buChar char="®"/>
              <a:defRPr/>
            </a:pPr>
            <a:r>
              <a:rPr lang="en-US" sz="2600" dirty="0"/>
              <a:t>Assist the follower in struggling with change and personal growth</a:t>
            </a:r>
          </a:p>
          <a:p>
            <a:pPr lvl="2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22535" name="Slide Number Placeholder 4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29AFC-C94B-4BC0-80F1-196E54879C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Diverse Perspectives of Leadership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10000"/>
              <a:buNone/>
              <a:defRPr/>
            </a:pPr>
            <a:r>
              <a:rPr lang="en-US" sz="2800" b="1" dirty="0" err="1">
                <a:latin typeface="Arial Rounded MT Bold" pitchFamily="34" charset="0"/>
              </a:rPr>
              <a:t>Burns’s</a:t>
            </a:r>
            <a:r>
              <a:rPr lang="en-US" sz="2800" b="1" dirty="0">
                <a:latin typeface="Arial Rounded MT Bold" pitchFamily="34" charset="0"/>
              </a:rPr>
              <a:t> Perspective</a:t>
            </a:r>
            <a:endParaRPr lang="en-US" sz="2800" b="1" dirty="0">
              <a:latin typeface="+mn-lt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10000"/>
              <a:buFont typeface="Wingdings 2" panose="05020102010507070707" pitchFamily="18" charset="2"/>
              <a:buChar char="÷"/>
              <a:defRPr/>
            </a:pPr>
            <a:r>
              <a:rPr lang="en-US" sz="2800" b="1" dirty="0">
                <a:latin typeface="+mn-lt"/>
              </a:rPr>
              <a:t>Theory of Transformational Leadership</a:t>
            </a:r>
          </a:p>
          <a:p>
            <a:pPr marL="731520" lvl="1" indent="-365760" eaLnBrk="1" hangingPunct="1">
              <a:spcBef>
                <a:spcPts val="300"/>
              </a:spcBef>
              <a:spcAft>
                <a:spcPts val="200"/>
              </a:spcAft>
              <a:buClr>
                <a:srgbClr val="0070C0"/>
              </a:buClr>
              <a:buFont typeface="Wingdings 2" panose="05020102010507070707" pitchFamily="18" charset="2"/>
              <a:buChar char="·"/>
              <a:defRPr/>
            </a:pPr>
            <a:r>
              <a:rPr lang="en-US" sz="2400" dirty="0"/>
              <a:t>Strong emphasis on followers’ needs, values, and morals</a:t>
            </a:r>
          </a:p>
          <a:p>
            <a:pPr marL="731520" lvl="1" indent="-365760" eaLnBrk="1" hangingPunct="1">
              <a:spcBef>
                <a:spcPts val="300"/>
              </a:spcBef>
              <a:spcAft>
                <a:spcPts val="200"/>
              </a:spcAft>
              <a:buClr>
                <a:srgbClr val="0070C0"/>
              </a:buClr>
              <a:buFont typeface="Wingdings 2" panose="05020102010507070707" pitchFamily="18" charset="2"/>
              <a:buChar char="·"/>
              <a:defRPr/>
            </a:pPr>
            <a:r>
              <a:rPr lang="en-US" sz="2400" dirty="0"/>
              <a:t>Leaders help followers in their personal struggles concerning conflicting values</a:t>
            </a:r>
          </a:p>
          <a:p>
            <a:pPr marL="731520" lvl="1" indent="-365760" eaLnBrk="1" hangingPunct="1">
              <a:spcBef>
                <a:spcPts val="300"/>
              </a:spcBef>
              <a:spcAft>
                <a:spcPts val="200"/>
              </a:spcAft>
              <a:buClr>
                <a:srgbClr val="0070C0"/>
              </a:buClr>
              <a:buFont typeface="Wingdings 2" panose="05020102010507070707" pitchFamily="18" charset="2"/>
              <a:buChar char="·"/>
              <a:defRPr/>
            </a:pPr>
            <a:r>
              <a:rPr lang="en-US" sz="2400" dirty="0"/>
              <a:t>Stressing values such as liberty, justice, and equality</a:t>
            </a:r>
          </a:p>
          <a:p>
            <a:pPr marL="731520" lvl="1" indent="-365760" eaLnBrk="1" hangingPunct="1">
              <a:spcBef>
                <a:spcPts val="300"/>
              </a:spcBef>
              <a:spcAft>
                <a:spcPts val="200"/>
              </a:spcAft>
              <a:buClr>
                <a:srgbClr val="0070C0"/>
              </a:buClr>
              <a:buFont typeface="Wingdings 2" panose="05020102010507070707" pitchFamily="18" charset="2"/>
              <a:buChar char="·"/>
              <a:defRPr/>
            </a:pPr>
            <a:r>
              <a:rPr lang="en-US" sz="2400" dirty="0"/>
              <a:t>Connection between leader and follower</a:t>
            </a:r>
          </a:p>
          <a:p>
            <a:pPr lvl="2" eaLnBrk="1" hangingPunct="1">
              <a:spcBef>
                <a:spcPts val="300"/>
              </a:spcBef>
              <a:spcAft>
                <a:spcPts val="200"/>
              </a:spcAft>
              <a:buClr>
                <a:srgbClr val="0070C0"/>
              </a:buClr>
              <a:defRPr/>
            </a:pPr>
            <a:r>
              <a:rPr lang="en-US" sz="2000" dirty="0"/>
              <a:t>Raises level of morality of both</a:t>
            </a:r>
          </a:p>
          <a:p>
            <a:pPr marL="285750" lvl="2" eaLnBrk="1" hangingPunct="1">
              <a:spcBef>
                <a:spcPts val="1200"/>
              </a:spcBef>
              <a:spcAft>
                <a:spcPts val="300"/>
              </a:spcAft>
              <a:buClr>
                <a:srgbClr val="0070C0"/>
              </a:buClr>
              <a:buSzPct val="110000"/>
              <a:buFont typeface="Wingdings 2" pitchFamily="18" charset="2"/>
              <a:buChar char="÷"/>
              <a:defRPr/>
            </a:pPr>
            <a:r>
              <a:rPr lang="en-US" sz="1800" b="1" dirty="0"/>
              <a:t> </a:t>
            </a:r>
            <a:r>
              <a:rPr lang="en-US" sz="2800" b="1" dirty="0"/>
              <a:t>Leader’s Role</a:t>
            </a:r>
          </a:p>
          <a:p>
            <a:pPr marL="731520" lvl="3" indent="-365760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·"/>
              <a:defRPr/>
            </a:pPr>
            <a:r>
              <a:rPr lang="en-US" sz="2400" dirty="0"/>
              <a:t>Assist followers in assessing their values &amp; needs</a:t>
            </a:r>
          </a:p>
          <a:p>
            <a:pPr marL="731520" lvl="3" indent="-365760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·"/>
              <a:defRPr/>
            </a:pPr>
            <a:r>
              <a:rPr lang="en-US" sz="2400" dirty="0"/>
              <a:t>Help followers to rise to a higher level of functioning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+mj-lt"/>
              </a:rPr>
              <a:t>The Dark Side of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Pseudotransformational leadership</a:t>
            </a:r>
          </a:p>
          <a:p>
            <a:pPr marL="274320" indent="-274320"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Characterized by destructive behaviors, such as violating basic human rights (</a:t>
            </a:r>
            <a:r>
              <a:rPr lang="en-US" sz="2400" dirty="0" err="1">
                <a:latin typeface="+mn-lt"/>
              </a:rPr>
              <a:t>Lipman-Blumen</a:t>
            </a:r>
            <a:r>
              <a:rPr lang="en-US" sz="2400" dirty="0">
                <a:latin typeface="+mn-lt"/>
              </a:rPr>
              <a:t>, 2005)</a:t>
            </a:r>
          </a:p>
          <a:p>
            <a:pPr marL="274320" indent="-274320"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Characterized by personal characteristics, such as lack of integrity, insatiable ambition, arrogance (</a:t>
            </a:r>
            <a:r>
              <a:rPr lang="en-US" sz="2400" dirty="0" err="1">
                <a:latin typeface="+mn-lt"/>
              </a:rPr>
              <a:t>Lipman-Blumen</a:t>
            </a:r>
            <a:r>
              <a:rPr lang="en-US" sz="2400" dirty="0">
                <a:latin typeface="+mn-lt"/>
              </a:rPr>
              <a:t>)</a:t>
            </a:r>
          </a:p>
          <a:p>
            <a:pPr marL="274320" indent="-274320"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Eight factors of perceived toxicity in leaders: managerial incompetency, dark traits, derisive supervision, impervious despotic leadership, dearth of ethics, erratic behavior, narcissism, and self-promoting (Singh et al., 2017)</a:t>
            </a:r>
          </a:p>
          <a:p>
            <a:pPr marL="274320" indent="-274320"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Associated with workplace outcomes such as negative attitudes in followers toward jobs and organization as a whole (</a:t>
            </a:r>
            <a:r>
              <a:rPr lang="en-US" sz="2400" dirty="0" err="1">
                <a:latin typeface="+mn-lt"/>
              </a:rPr>
              <a:t>Schyns</a:t>
            </a:r>
            <a:r>
              <a:rPr lang="en-US" sz="2400" dirty="0">
                <a:latin typeface="+mn-lt"/>
              </a:rPr>
              <a:t> and Schilling, 2013)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Leadership Ethics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13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10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+mj-lt"/>
              </a:rPr>
              <a:t>The Dark Side of Leadership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25" y="1723362"/>
            <a:ext cx="4888550" cy="39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+mj-lt"/>
              </a:rPr>
              <a:t>The Toxic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>
              <a:buClr>
                <a:srgbClr val="0070C0"/>
              </a:buClr>
              <a:buSzPct val="110000"/>
              <a:buFont typeface="Wingdings 2" panose="05020102010507070707" pitchFamily="18" charset="2"/>
              <a:buChar char="÷"/>
            </a:pPr>
            <a:r>
              <a:rPr lang="en-US" sz="2800" b="1" dirty="0">
                <a:latin typeface="+mn-lt"/>
              </a:rPr>
              <a:t>Destructive Leaders</a:t>
            </a:r>
          </a:p>
          <a:p>
            <a:pPr marL="742950" lvl="1" indent="-342900"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Charismatic, narcissistic, self-absorbed</a:t>
            </a:r>
          </a:p>
          <a:p>
            <a:pPr>
              <a:buClr>
                <a:srgbClr val="0070C0"/>
              </a:buClr>
              <a:buSzPct val="110000"/>
              <a:buFont typeface="Wingdings 2" panose="05020102010507070707" pitchFamily="18" charset="2"/>
              <a:buChar char="÷"/>
            </a:pPr>
            <a:r>
              <a:rPr lang="en-US" sz="2800" b="1" dirty="0">
                <a:latin typeface="+mn-lt"/>
              </a:rPr>
              <a:t>Susceptible Followers</a:t>
            </a:r>
          </a:p>
          <a:p>
            <a:pPr marL="742950" lvl="1" indent="-342900"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Conformers and colluders</a:t>
            </a:r>
          </a:p>
          <a:p>
            <a:pPr>
              <a:buClr>
                <a:srgbClr val="0070C0"/>
              </a:buClr>
              <a:buSzPct val="110000"/>
              <a:buFont typeface="Wingdings 2" panose="05020102010507070707" pitchFamily="18" charset="2"/>
              <a:buChar char="÷"/>
            </a:pPr>
            <a:r>
              <a:rPr lang="en-US" sz="2800" b="1" dirty="0">
                <a:latin typeface="+mn-lt"/>
              </a:rPr>
              <a:t>Conducive Environments</a:t>
            </a:r>
          </a:p>
          <a:p>
            <a:pPr marL="742950" lvl="1" indent="-342900"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Unstable environments may grant leader more authority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Ethical Leaders Respect Others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30363"/>
            <a:ext cx="7886700" cy="4666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Ethics</a:t>
            </a:r>
            <a:r>
              <a:rPr lang="en-US" sz="2800" dirty="0"/>
              <a:t>--</a:t>
            </a:r>
            <a:r>
              <a:rPr lang="en-US" sz="2800" b="1" dirty="0"/>
              <a:t>is central to leadership because of</a:t>
            </a:r>
            <a:endParaRPr lang="en-US" sz="2800" dirty="0"/>
          </a:p>
          <a:p>
            <a:pPr eaLnBrk="0" hangingPunct="0"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400" dirty="0">
                <a:latin typeface="Arial" charset="0"/>
              </a:rPr>
              <a:t>The process of influence</a:t>
            </a:r>
          </a:p>
          <a:p>
            <a:pPr eaLnBrk="0" hangingPunct="0">
              <a:spcAft>
                <a:spcPct val="200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400" dirty="0">
                <a:latin typeface="Arial" charset="0"/>
              </a:rPr>
              <a:t>The need to engage followers to accomplish mutual goals</a:t>
            </a:r>
          </a:p>
          <a:p>
            <a:pPr eaLnBrk="0" hangingPunct="0">
              <a:spcAft>
                <a:spcPct val="200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400" dirty="0">
                <a:latin typeface="Arial" charset="0"/>
              </a:rPr>
              <a:t>The impact leaders have on establishing the organization’s values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69" y="4580563"/>
            <a:ext cx="4953461" cy="12941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10055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latin typeface="+mj-lt"/>
              </a:rPr>
              <a:t>Principles of Ethical Leadership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8650" y="2285999"/>
            <a:ext cx="3886200" cy="3890963"/>
          </a:xfrm>
        </p:spPr>
        <p:txBody>
          <a:bodyPr anchor="b">
            <a:normAutofit fontScale="92500" lnSpcReduction="20000"/>
          </a:bodyPr>
          <a:lstStyle/>
          <a:p>
            <a:pPr marL="0" lvl="1" indent="0" eaLnBrk="0" hangingPunct="0">
              <a:spcBef>
                <a:spcPct val="50000"/>
              </a:spcBef>
              <a:buNone/>
              <a:defRPr/>
            </a:pPr>
            <a:r>
              <a:rPr lang="en-US" sz="2800" b="1" i="1" dirty="0">
                <a:cs typeface="Calibri" pitchFamily="34" charset="0"/>
              </a:rPr>
              <a:t>Leader behaviors:</a:t>
            </a:r>
          </a:p>
          <a:p>
            <a:pPr marL="228600" lvl="1" indent="-173736" eaLnBrk="0" hangingPunct="0">
              <a:spcBef>
                <a:spcPct val="500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Listens closely to subordinates</a:t>
            </a:r>
          </a:p>
          <a:p>
            <a:pPr marL="228600" lvl="1" indent="-173736" eaLnBrk="0" hangingPunct="0">
              <a:spcBef>
                <a:spcPct val="500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Is empathic</a:t>
            </a:r>
          </a:p>
          <a:p>
            <a:pPr marL="228600" lvl="1" indent="-173736" eaLnBrk="0" hangingPunct="0">
              <a:spcBef>
                <a:spcPct val="500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Is tolerant of opposing viewpoints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2539087"/>
            <a:ext cx="3886200" cy="3637875"/>
          </a:xfrm>
        </p:spPr>
        <p:txBody>
          <a:bodyPr>
            <a:normAutofit fontScale="92500" lnSpcReduction="20000"/>
          </a:bodyPr>
          <a:lstStyle/>
          <a:p>
            <a:pPr marL="227013" indent="-16986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 dirty="0">
                <a:latin typeface="+mn-lt"/>
                <a:ea typeface="Calibri" pitchFamily="34" charset="0"/>
                <a:cs typeface="Calibri" pitchFamily="34" charset="0"/>
              </a:rPr>
              <a:t>	Leader shall:</a:t>
            </a:r>
          </a:p>
          <a:p>
            <a:pPr marL="40005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"/>
            </a:pPr>
            <a:r>
              <a:rPr lang="en-US" sz="24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Treat other people’s values and decisions with respect</a:t>
            </a:r>
          </a:p>
          <a:p>
            <a:pPr marL="40005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"/>
            </a:pPr>
            <a:r>
              <a:rPr lang="en-US" sz="24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Allow others to be themselves with creative wants and desires</a:t>
            </a:r>
          </a:p>
          <a:p>
            <a:pPr marL="40005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 2" panose="05020102010507070707" pitchFamily="18" charset="2"/>
              <a:buChar char=""/>
            </a:pPr>
            <a:r>
              <a:rPr lang="en-US" sz="24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Approach others with a sense of unconditional worth and value individual differences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23</a:t>
            </a:fld>
            <a:endParaRPr lang="en-US"/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948813" y="2263721"/>
            <a:ext cx="2438400" cy="1168539"/>
          </a:xfrm>
          <a:prstGeom prst="ellipse">
            <a:avLst/>
          </a:prstGeom>
          <a:solidFill>
            <a:srgbClr val="0070C0">
              <a:alpha val="54000"/>
            </a:srgb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/>
              <a:t>Respects</a:t>
            </a:r>
          </a:p>
          <a:p>
            <a:pPr algn="ctr" eaLnBrk="0" hangingPunct="0">
              <a:defRPr/>
            </a:pPr>
            <a:r>
              <a:rPr lang="en-US" b="1" dirty="0"/>
              <a:t>Others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228600" y="1407002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altLang="zh-TW" sz="2000" b="1" i="1" dirty="0">
                <a:latin typeface="Arial" charset="0"/>
                <a:ea typeface="PMingLiU" pitchFamily="18" charset="-120"/>
              </a:rPr>
              <a:t>Treating others as ends (their own goals) rather than as means (to leaders’ personal goals)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j-lt"/>
              </a:rPr>
              <a:t>Principles of Ethical Leadership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8650" y="2086297"/>
            <a:ext cx="3886200" cy="4090666"/>
          </a:xfrm>
        </p:spPr>
        <p:txBody>
          <a:bodyPr anchor="b">
            <a:normAutofit fontScale="85000" lnSpcReduction="20000"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06000"/>
              </a:buClr>
              <a:buSzPct val="90000"/>
              <a:buNone/>
              <a:defRPr/>
            </a:pPr>
            <a:r>
              <a:rPr lang="en-US" sz="3000" b="1" dirty="0">
                <a:cs typeface="Calibri" pitchFamily="34" charset="0"/>
              </a:rPr>
              <a:t>Leader behaviors</a:t>
            </a:r>
          </a:p>
          <a:p>
            <a:pPr marL="4763" lvl="1" eaLnBrk="0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Mentoring behaviors</a:t>
            </a:r>
          </a:p>
          <a:p>
            <a:pPr marL="288925" lvl="1" indent="-284163" eaLnBrk="0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Empowerment behaviors</a:t>
            </a:r>
          </a:p>
          <a:p>
            <a:pPr marL="288925" lvl="1" indent="-284163" eaLnBrk="0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Team-building behaviors</a:t>
            </a:r>
          </a:p>
          <a:p>
            <a:pPr marL="4763" lvl="1" eaLnBrk="0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Citizenship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2304144"/>
            <a:ext cx="3886200" cy="3872818"/>
          </a:xfrm>
        </p:spPr>
        <p:txBody>
          <a:bodyPr>
            <a:normAutofit fontScale="85000" lnSpcReduction="20000"/>
          </a:bodyPr>
          <a:lstStyle/>
          <a:p>
            <a:pPr marL="365760" lvl="1">
              <a:buNone/>
            </a:pPr>
            <a:r>
              <a:rPr lang="en-US" sz="3000" b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Leaders have</a:t>
            </a:r>
          </a:p>
          <a:p>
            <a:pPr marL="445770" lvl="1" indent="-342900"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duty to help others pursue their own legitimate interests and goals</a:t>
            </a:r>
          </a:p>
          <a:p>
            <a:pPr marL="445770" lvl="1" indent="-342900"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To be stewards of the organization’s vision; in serving others they: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clarify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nurture,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integrate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the vision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with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not for, organization members</a:t>
            </a:r>
          </a:p>
          <a:p>
            <a:pPr marL="445770" lvl="1" indent="-342900">
              <a:buClr>
                <a:srgbClr val="0070C0"/>
              </a:buClr>
              <a:buFont typeface="Wingdings 2" panose="05020102010507070707" pitchFamily="18" charset="2"/>
              <a:buChar char="®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 ethical responsibility to make decisions that are beneficial to their followers’ welfare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24</a:t>
            </a:fld>
            <a:endParaRPr 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95300" y="1367627"/>
            <a:ext cx="8153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chemeClr val="accent2"/>
              </a:buClr>
            </a:pPr>
            <a:r>
              <a:rPr kumimoji="1" lang="en-US" altLang="zh-TW" b="1" i="1" dirty="0">
                <a:latin typeface="+mn-lt"/>
                <a:ea typeface="PMingLiU" pitchFamily="18" charset="-120"/>
                <a:cs typeface="Calibri" pitchFamily="34" charset="0"/>
              </a:rPr>
              <a:t>Follower centered--Based on the altruistic principle of placing followers foremost in the leader’s plans </a:t>
            </a:r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914400" y="2565261"/>
            <a:ext cx="2286000" cy="1168539"/>
          </a:xfrm>
          <a:prstGeom prst="ellipse">
            <a:avLst/>
          </a:prstGeom>
          <a:solidFill>
            <a:srgbClr val="0070C0">
              <a:alpha val="54000"/>
            </a:srgb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/>
              <a:t>Serves</a:t>
            </a:r>
          </a:p>
          <a:p>
            <a:pPr algn="ctr" eaLnBrk="0" hangingPunct="0">
              <a:defRPr/>
            </a:pPr>
            <a:r>
              <a:rPr lang="en-US" b="1" dirty="0"/>
              <a:t>Others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0453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latin typeface="+mj-lt"/>
              </a:rPr>
              <a:t>Principles of Ethical Leadership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idx="1"/>
          </p:nvPr>
        </p:nvSpPr>
        <p:spPr>
          <a:xfrm>
            <a:off x="628650" y="2362199"/>
            <a:ext cx="7886700" cy="3814763"/>
          </a:xfrm>
        </p:spPr>
        <p:txBody>
          <a:bodyPr anchor="b">
            <a:normAutofit/>
          </a:bodyPr>
          <a:lstStyle/>
          <a:p>
            <a:pPr lvl="1" eaLnBrk="1" hangingPunct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3200" b="1" dirty="0">
                <a:solidFill>
                  <a:schemeClr val="tx1"/>
                </a:solidFill>
                <a:cs typeface="Calibri" pitchFamily="34" charset="0"/>
              </a:rPr>
              <a:t> Leaders shall: </a:t>
            </a:r>
          </a:p>
          <a:p>
            <a:pPr lvl="2" eaLnBrk="1" hangingPunct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Adhere to principles of</a:t>
            </a:r>
            <a:r>
              <a:rPr lang="en-US" sz="24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cs typeface="Calibri" pitchFamily="34" charset="0"/>
              </a:rPr>
              <a:t>distributive justice</a:t>
            </a:r>
          </a:p>
          <a:p>
            <a:pPr lvl="1" eaLnBrk="1" hangingPunct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3200" b="1" dirty="0">
                <a:solidFill>
                  <a:schemeClr val="tx1"/>
                </a:solidFill>
                <a:cs typeface="Calibri" pitchFamily="34" charset="0"/>
              </a:rPr>
              <a:t> Leader behaviors</a:t>
            </a:r>
          </a:p>
          <a:p>
            <a:pPr lvl="2" eaLnBrk="1" hangingPunct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All subordinates are treated in an equal manner</a:t>
            </a:r>
          </a:p>
          <a:p>
            <a:pPr lvl="2" eaLnBrk="1" hangingPunct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In special treatment/special consideration situations, grounds for differential treatment are clear, reasonable, and based on sound moral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25</a:t>
            </a:fld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57200" y="1410497"/>
            <a:ext cx="8229600" cy="72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00" b="1" i="1" dirty="0">
                <a:latin typeface="Calibri" pitchFamily="34" charset="0"/>
                <a:cs typeface="Calibri" pitchFamily="34" charset="0"/>
              </a:rPr>
              <a:t>Ethical leaders are concerned with issues of fairness and justice; they place issues of fairness at the center of their decision making </a:t>
            </a:r>
            <a:endParaRPr lang="en-US" sz="23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5638800" y="2132493"/>
            <a:ext cx="1905000" cy="1168539"/>
          </a:xfrm>
          <a:prstGeom prst="ellipse">
            <a:avLst/>
          </a:prstGeom>
          <a:solidFill>
            <a:srgbClr val="0070C0">
              <a:alpha val="54000"/>
            </a:srgb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/>
              <a:t>Shows</a:t>
            </a:r>
          </a:p>
          <a:p>
            <a:pPr algn="ctr" eaLnBrk="0" hangingPunct="0">
              <a:defRPr/>
            </a:pPr>
            <a:r>
              <a:rPr lang="en-US" b="1" dirty="0"/>
              <a:t>Justice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j-lt"/>
              </a:rPr>
              <a:t>Principles of Ethical Leadership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7" y="2391217"/>
            <a:ext cx="7418672" cy="27144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j-lt"/>
              </a:rPr>
              <a:t>Principles of Ethical Leadership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8650" y="1825624"/>
            <a:ext cx="3886200" cy="4331689"/>
          </a:xfrm>
        </p:spPr>
        <p:txBody>
          <a:bodyPr anchor="b">
            <a:normAutofit fontScale="92500" lnSpcReduction="20000"/>
          </a:bodyPr>
          <a:lstStyle/>
          <a:p>
            <a:pPr marL="182880" lvl="1" eaLnBrk="1" hangingPunct="1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SzPct val="120000"/>
              <a:buFont typeface="Wingdings 2" pitchFamily="18" charset="2"/>
              <a:buChar char="÷"/>
              <a:defRPr/>
            </a:pPr>
            <a:r>
              <a:rPr lang="en-US" sz="3000" b="1" dirty="0">
                <a:solidFill>
                  <a:schemeClr val="tx1"/>
                </a:solidFill>
                <a:cs typeface="Calibri" pitchFamily="34" charset="0"/>
              </a:rPr>
              <a:t> Leaders:</a:t>
            </a:r>
          </a:p>
          <a:p>
            <a:pPr marL="640080" lvl="2" indent="-274320" eaLnBrk="1" hangingPunct="1">
              <a:lnSpc>
                <a:spcPct val="90000"/>
              </a:lnSpc>
              <a:spcBef>
                <a:spcPts val="6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Are not deceptive</a:t>
            </a:r>
          </a:p>
          <a:p>
            <a:pPr marL="640080" lvl="2" indent="-274320" eaLnBrk="1" hangingPunct="1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Tell the truth with a </a:t>
            </a:r>
            <a:r>
              <a:rPr lang="en-US" sz="2400" b="1" i="1" dirty="0">
                <a:solidFill>
                  <a:schemeClr val="tx1"/>
                </a:solidFill>
                <a:cs typeface="Calibri" pitchFamily="34" charset="0"/>
              </a:rPr>
              <a:t>balance</a:t>
            </a: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 of openness</a:t>
            </a:r>
            <a:r>
              <a:rPr lang="en-US" sz="2400" b="1" i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and candor while </a:t>
            </a:r>
            <a:r>
              <a:rPr lang="en-US" sz="2400" b="1" i="1" dirty="0">
                <a:solidFill>
                  <a:schemeClr val="tx1"/>
                </a:solidFill>
                <a:cs typeface="Calibri" pitchFamily="34" charset="0"/>
              </a:rPr>
              <a:t>monitoring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what is appropriate to disclose in a particular situation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7798" y="2535905"/>
            <a:ext cx="3886200" cy="3941096"/>
          </a:xfrm>
        </p:spPr>
        <p:txBody>
          <a:bodyPr>
            <a:normAutofit fontScale="92500" lnSpcReduction="20000"/>
          </a:bodyPr>
          <a:lstStyle/>
          <a:p>
            <a:pPr marL="182880" lvl="1" eaLnBrk="0" hangingPunc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 2" pitchFamily="18" charset="2"/>
              <a:buChar char="÷"/>
              <a:defRPr/>
            </a:pPr>
            <a:r>
              <a:rPr lang="en-US" sz="3000" b="1" dirty="0">
                <a:cs typeface="Calibri" pitchFamily="34" charset="0"/>
              </a:rPr>
              <a:t> Leader behaviors</a:t>
            </a:r>
          </a:p>
          <a:p>
            <a:pPr marL="640080" lvl="2" indent="-274320" eaLnBrk="0" hangingPunct="0">
              <a:spcBef>
                <a:spcPts val="6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Don’t promise what you can’t deliver</a:t>
            </a:r>
          </a:p>
          <a:p>
            <a:pPr marL="640080" lvl="2" indent="-274320" eaLnBrk="0" hangingPunct="0">
              <a:spcBef>
                <a:spcPts val="6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Don’t suppress obligations</a:t>
            </a:r>
          </a:p>
          <a:p>
            <a:pPr marL="640080" lvl="2" indent="-274320" eaLnBrk="0" hangingPunct="0">
              <a:spcBef>
                <a:spcPts val="6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Don’t evade accountability</a:t>
            </a:r>
          </a:p>
          <a:p>
            <a:pPr marL="640080" lvl="2" indent="-274320" eaLnBrk="0" hangingPunct="0">
              <a:spcBef>
                <a:spcPts val="6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Don’t accept “survival of the fittest” pressures</a:t>
            </a:r>
          </a:p>
          <a:p>
            <a:pPr marL="640080" lvl="2" indent="-274320" eaLnBrk="0" hangingPunct="0">
              <a:spcBef>
                <a:spcPts val="600"/>
              </a:spcBef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sz="2400" dirty="0">
                <a:cs typeface="Calibri" pitchFamily="34" charset="0"/>
              </a:rPr>
              <a:t>Acknowledge and reward honest behavior in the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27</a:t>
            </a:fld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581400" y="1413539"/>
            <a:ext cx="5143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>
                <a:latin typeface="+mn-lt"/>
                <a:ea typeface="Calibri" pitchFamily="34" charset="0"/>
                <a:cs typeface="Calibri" pitchFamily="34" charset="0"/>
              </a:rPr>
              <a:t>Honest leaders are </a:t>
            </a:r>
            <a:r>
              <a:rPr lang="en-US" sz="2000" b="1" i="1" u="sng" dirty="0">
                <a:latin typeface="+mn-lt"/>
                <a:ea typeface="Calibri" pitchFamily="34" charset="0"/>
                <a:cs typeface="Calibri" pitchFamily="34" charset="0"/>
              </a:rPr>
              <a:t>authentic</a:t>
            </a:r>
            <a:r>
              <a:rPr lang="en-US" sz="2000" b="1" i="1" dirty="0">
                <a:latin typeface="+mn-lt"/>
                <a:ea typeface="Calibri" pitchFamily="34" charset="0"/>
                <a:cs typeface="Calibri" pitchFamily="34" charset="0"/>
              </a:rPr>
              <a:t> but also sensitive to the feelings and attitudes of others</a:t>
            </a:r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1074347" y="2260461"/>
            <a:ext cx="2286000" cy="1168539"/>
          </a:xfrm>
          <a:prstGeom prst="ellipse">
            <a:avLst/>
          </a:prstGeom>
          <a:solidFill>
            <a:srgbClr val="0070C0">
              <a:alpha val="54000"/>
            </a:srgb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/>
              <a:t>Manifests</a:t>
            </a:r>
          </a:p>
          <a:p>
            <a:pPr algn="ctr" eaLnBrk="0" hangingPunct="0">
              <a:defRPr/>
            </a:pPr>
            <a:r>
              <a:rPr lang="en-US" b="1" dirty="0"/>
              <a:t>Honesty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 err="1"/>
              <a:t>Northouse</a:t>
            </a:r>
            <a:r>
              <a:rPr lang="en-IN" dirty="0"/>
              <a:t>, Leadership 8e. ©  SAGE Publications, 2019.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8889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latin typeface="+mj-lt"/>
              </a:rPr>
              <a:t>Principles of Ethical Leadership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66800" y="1254058"/>
            <a:ext cx="7448550" cy="1031942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/>
              <a:t>Concern for common good means leaders cannot impose their will on others; they search for goals that are compatible with everyone.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28</a:t>
            </a:fld>
            <a:endParaRPr 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029200" y="2608978"/>
            <a:ext cx="4019550" cy="347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lvl="1" indent="-365760" eaLnBrk="0" hangingPunct="0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800" b="1" dirty="0">
                <a:latin typeface="+mn-lt"/>
                <a:ea typeface="Calibri" pitchFamily="34" charset="0"/>
                <a:cs typeface="Calibri" pitchFamily="34" charset="0"/>
              </a:rPr>
              <a:t>Ethical leaders &amp; followers</a:t>
            </a:r>
          </a:p>
          <a:p>
            <a:pPr marL="548640" lvl="2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70C0"/>
              </a:buClr>
              <a:buFont typeface="Wingdings 2" pitchFamily="18" charset="2"/>
              <a:buChar char="®"/>
            </a:pPr>
            <a:r>
              <a:rPr kumimoji="1" lang="en-US" altLang="zh-TW" dirty="0">
                <a:latin typeface="+mn-lt"/>
                <a:ea typeface="PMingLiU" pitchFamily="18" charset="-120"/>
                <a:cs typeface="Calibri" pitchFamily="34" charset="0"/>
              </a:rPr>
              <a:t>take into account purposes of everyone in the group, and</a:t>
            </a:r>
          </a:p>
          <a:p>
            <a:pPr marL="548640" lvl="2" indent="-28575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70C0"/>
              </a:buClr>
              <a:buFont typeface="Wingdings 2" pitchFamily="18" charset="2"/>
              <a:buChar char="®"/>
            </a:pPr>
            <a:r>
              <a:rPr lang="en-US" dirty="0">
                <a:latin typeface="+mn-lt"/>
                <a:ea typeface="Calibri" pitchFamily="34" charset="0"/>
                <a:cs typeface="Calibri" pitchFamily="34" charset="0"/>
              </a:rPr>
              <a:t>reach out beyond their own mutually defined goals to wider community</a:t>
            </a:r>
          </a:p>
          <a:p>
            <a:pPr marL="342900" indent="-342900" eaLnBrk="0" hangingPunct="0">
              <a:lnSpc>
                <a:spcPct val="90000"/>
              </a:lnSpc>
              <a:buFontTx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46893" y="3283135"/>
            <a:ext cx="452990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0" hangingPunct="0">
              <a:spcBef>
                <a:spcPts val="0"/>
              </a:spcBef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800" b="1" dirty="0">
                <a:latin typeface="+mn-lt"/>
              </a:rPr>
              <a:t>    Leader behaviors</a:t>
            </a:r>
          </a:p>
          <a:p>
            <a:pPr marL="457200" lvl="2" indent="-274320" eaLnBrk="0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dirty="0">
                <a:latin typeface="+mn-lt"/>
                <a:cs typeface="Calibri" pitchFamily="34" charset="0"/>
              </a:rPr>
              <a:t>Takes into account purposes of everyone in the group</a:t>
            </a:r>
          </a:p>
          <a:p>
            <a:pPr marL="457200" lvl="2" indent="-274320" eaLnBrk="0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dirty="0">
                <a:latin typeface="+mn-lt"/>
                <a:cs typeface="Calibri" pitchFamily="34" charset="0"/>
              </a:rPr>
              <a:t>Is attentive to interests of the community and culture</a:t>
            </a:r>
          </a:p>
          <a:p>
            <a:pPr marL="457200" lvl="2" indent="-274320" eaLnBrk="0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®"/>
              <a:defRPr/>
            </a:pPr>
            <a:r>
              <a:rPr lang="en-US" dirty="0">
                <a:latin typeface="+mn-lt"/>
                <a:cs typeface="Calibri" pitchFamily="34" charset="0"/>
              </a:rPr>
              <a:t>Does not force others or ignore intentions of others</a:t>
            </a: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762000" y="2039577"/>
            <a:ext cx="2895600" cy="1168539"/>
          </a:xfrm>
          <a:prstGeom prst="ellipse">
            <a:avLst/>
          </a:prstGeom>
          <a:solidFill>
            <a:srgbClr val="0070C0">
              <a:alpha val="54000"/>
            </a:srgb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/>
              <a:t>Builds</a:t>
            </a:r>
          </a:p>
          <a:p>
            <a:pPr algn="ctr" eaLnBrk="0" hangingPunct="0">
              <a:defRPr/>
            </a:pPr>
            <a:r>
              <a:rPr lang="en-US" b="1" dirty="0"/>
              <a:t>Community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j-lt"/>
              </a:rPr>
              <a:t>How Does the Ethical Leadership Perspective Work?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Strengths</a:t>
            </a:r>
          </a:p>
          <a:p>
            <a:pPr algn="l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Criticisms</a:t>
            </a:r>
          </a:p>
          <a:p>
            <a:pPr algn="l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itchFamily="18" charset="2"/>
              <a:buChar char="÷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+mj-lt"/>
              </a:rPr>
              <a:t>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Leadership Ethics Perspective</a:t>
            </a:r>
          </a:p>
          <a:p>
            <a:pPr algn="l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Practical Ethical Theory</a:t>
            </a:r>
          </a:p>
          <a:p>
            <a:pPr algn="l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Ethical Theories</a:t>
            </a:r>
          </a:p>
          <a:p>
            <a:pPr algn="l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Principles of Ethical Leadership</a:t>
            </a:r>
          </a:p>
          <a:p>
            <a:pPr algn="l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Diverse Ethical Perspectives</a:t>
            </a:r>
          </a:p>
          <a:p>
            <a:pPr marL="404813" indent="-404813" algn="l" eaLnBrk="1" hangingPunct="1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Char char="÷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Does the Leadership Ethical Perspective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j-lt"/>
              </a:rPr>
              <a:t>Strengths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spcAft>
                <a:spcPct val="50000"/>
              </a:spcAft>
              <a:buClr>
                <a:srgbClr val="0070C0"/>
              </a:buClr>
              <a:buFont typeface="Wingdings 2" panose="05020102010507070707" pitchFamily="18" charset="2"/>
              <a:buChar char=""/>
            </a:pPr>
            <a:r>
              <a:rPr lang="en-US" sz="2400" dirty="0">
                <a:latin typeface="+mn-lt"/>
              </a:rPr>
              <a:t>Provides a body of </a:t>
            </a:r>
            <a:r>
              <a:rPr lang="en-US" sz="2400" b="1" i="1" dirty="0">
                <a:latin typeface="+mn-lt"/>
              </a:rPr>
              <a:t>timely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research on ethical issues</a:t>
            </a:r>
          </a:p>
          <a:p>
            <a:pPr marL="274320" indent="-274320" eaLnBrk="1" hangingPunct="1">
              <a:spcAft>
                <a:spcPct val="50000"/>
              </a:spcAft>
              <a:buClr>
                <a:srgbClr val="0070C0"/>
              </a:buClr>
              <a:buFont typeface="Wingdings 2" panose="05020102010507070707" pitchFamily="18" charset="2"/>
              <a:buChar char=""/>
            </a:pPr>
            <a:r>
              <a:rPr lang="en-US" sz="2400" dirty="0">
                <a:latin typeface="+mn-lt"/>
              </a:rPr>
              <a:t>Provides direction on how to </a:t>
            </a:r>
            <a:r>
              <a:rPr lang="en-US" sz="2400" b="1" i="1" dirty="0">
                <a:latin typeface="+mn-lt"/>
              </a:rPr>
              <a:t>think</a:t>
            </a:r>
            <a:r>
              <a:rPr lang="en-US" sz="2400" dirty="0">
                <a:latin typeface="+mn-lt"/>
              </a:rPr>
              <a:t> about ethical leadership and how to </a:t>
            </a:r>
            <a:r>
              <a:rPr lang="en-US" sz="2400" b="1" i="1" dirty="0">
                <a:latin typeface="+mn-lt"/>
              </a:rPr>
              <a:t>practice</a:t>
            </a:r>
            <a:r>
              <a:rPr lang="en-US" sz="2400" dirty="0">
                <a:latin typeface="+mn-lt"/>
              </a:rPr>
              <a:t> it</a:t>
            </a:r>
          </a:p>
          <a:p>
            <a:pPr marL="274320" indent="-274320" eaLnBrk="1" hangingPunct="1">
              <a:spcAft>
                <a:spcPct val="50000"/>
              </a:spcAft>
              <a:buClr>
                <a:srgbClr val="0070C0"/>
              </a:buClr>
              <a:buFont typeface="Wingdings 2" panose="05020102010507070707" pitchFamily="18" charset="2"/>
              <a:buChar char=""/>
            </a:pPr>
            <a:r>
              <a:rPr lang="en-US" sz="2400" dirty="0">
                <a:latin typeface="+mn-lt"/>
              </a:rPr>
              <a:t>Suggests that leadership is not an </a:t>
            </a:r>
            <a:r>
              <a:rPr lang="en-US" sz="2400" b="1" i="1" dirty="0">
                <a:latin typeface="+mn-lt"/>
              </a:rPr>
              <a:t>amoral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phenomenon and that ethics should be considered as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integral </a:t>
            </a:r>
            <a:r>
              <a:rPr lang="en-US" sz="2400" dirty="0">
                <a:latin typeface="+mn-lt"/>
              </a:rPr>
              <a:t>to the broader domain of leadership</a:t>
            </a:r>
          </a:p>
          <a:p>
            <a:pPr marL="274320" indent="-274320" eaLnBrk="1" hangingPunct="1">
              <a:spcAft>
                <a:spcPct val="50000"/>
              </a:spcAft>
              <a:buClr>
                <a:srgbClr val="0070C0"/>
              </a:buClr>
              <a:buFont typeface="Wingdings 2" panose="05020102010507070707" pitchFamily="18" charset="2"/>
              <a:buChar char=""/>
            </a:pPr>
            <a:r>
              <a:rPr lang="en-US" sz="2400" dirty="0">
                <a:latin typeface="+mn-lt"/>
              </a:rPr>
              <a:t>Highlights</a:t>
            </a:r>
            <a:r>
              <a:rPr lang="en-US" sz="2400" b="1" i="1" dirty="0">
                <a:latin typeface="+mn-lt"/>
              </a:rPr>
              <a:t> principles </a:t>
            </a:r>
            <a:r>
              <a:rPr lang="en-US" sz="2400" dirty="0">
                <a:latin typeface="+mn-lt"/>
              </a:rPr>
              <a:t>and </a:t>
            </a:r>
            <a:r>
              <a:rPr lang="en-US" sz="2400" b="1" i="1" dirty="0">
                <a:latin typeface="+mn-lt"/>
              </a:rPr>
              <a:t>virtues</a:t>
            </a:r>
            <a:r>
              <a:rPr lang="en-US" sz="2400" dirty="0">
                <a:latin typeface="+mn-lt"/>
              </a:rPr>
              <a:t> that are important in ethical leadership development</a:t>
            </a:r>
            <a:endParaRPr lang="en-US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j-lt"/>
              </a:rPr>
              <a:t>Criticisms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Lacks a strong body of traditional research findings to </a:t>
            </a:r>
            <a:r>
              <a:rPr lang="en-US" sz="2400" b="1" i="1" dirty="0">
                <a:latin typeface="+mn-lt"/>
              </a:rPr>
              <a:t>substantiate</a:t>
            </a:r>
            <a:r>
              <a:rPr lang="en-US" sz="2400" dirty="0">
                <a:latin typeface="+mn-lt"/>
              </a:rPr>
              <a:t> the theoretical foundations. Conceptual confusion regarding the concept; hard to measure (Exception is </a:t>
            </a:r>
            <a:r>
              <a:rPr lang="en-US" sz="2400" dirty="0" err="1">
                <a:latin typeface="+mn-lt"/>
              </a:rPr>
              <a:t>Yukl</a:t>
            </a:r>
            <a:r>
              <a:rPr lang="en-US" sz="2400" dirty="0">
                <a:latin typeface="+mn-lt"/>
              </a:rPr>
              <a:t> et al., 2013)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Relies heavily on writings of just a </a:t>
            </a:r>
            <a:r>
              <a:rPr lang="en-US" sz="2400" b="1" i="1" dirty="0">
                <a:latin typeface="+mn-lt"/>
              </a:rPr>
              <a:t>f</a:t>
            </a:r>
            <a:r>
              <a:rPr lang="en-US" sz="2400" b="1" dirty="0">
                <a:latin typeface="+mn-lt"/>
              </a:rPr>
              <a:t>ew</a:t>
            </a:r>
            <a:r>
              <a:rPr lang="en-US" sz="2400" dirty="0">
                <a:latin typeface="+mn-lt"/>
              </a:rPr>
              <a:t> individuals that are primarily </a:t>
            </a:r>
            <a:r>
              <a:rPr lang="en-US" sz="2400" b="1" dirty="0">
                <a:latin typeface="+mn-lt"/>
              </a:rPr>
              <a:t>descriptive</a:t>
            </a:r>
            <a:r>
              <a:rPr lang="en-US" sz="2400" dirty="0">
                <a:latin typeface="+mn-lt"/>
              </a:rPr>
              <a:t> and </a:t>
            </a:r>
            <a:r>
              <a:rPr lang="en-US" sz="2400" b="1" dirty="0">
                <a:latin typeface="+mn-lt"/>
              </a:rPr>
              <a:t>anecdotal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in nature and are strongly influenced by </a:t>
            </a:r>
            <a:r>
              <a:rPr lang="en-US" sz="2400" b="1" dirty="0">
                <a:latin typeface="+mn-lt"/>
              </a:rPr>
              <a:t>personal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opinion</a:t>
            </a:r>
            <a:r>
              <a:rPr lang="en-US" sz="2400" dirty="0">
                <a:latin typeface="+mn-lt"/>
              </a:rPr>
              <a:t> and a particular </a:t>
            </a:r>
            <a:r>
              <a:rPr lang="en-US" sz="2400" b="1" dirty="0">
                <a:latin typeface="+mn-lt"/>
              </a:rPr>
              <a:t>worldview.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Most research based on Western world and Anglo-American countries</a:t>
            </a:r>
          </a:p>
          <a:p>
            <a:pPr marL="274320" indent="-274320" eaLnBrk="1" hangingPunct="1">
              <a:spcBef>
                <a:spcPts val="1200"/>
              </a:spcBef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Generational differences in ethical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latin typeface="+mj-lt"/>
              </a:rPr>
              <a:t>Application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spcBef>
                <a:spcPct val="0"/>
              </a:spcBef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Can be applied to individuals at all levels of organization and in all walks </a:t>
            </a:r>
            <a:r>
              <a:rPr lang="en-US" sz="2400">
                <a:latin typeface="+mn-lt"/>
              </a:rPr>
              <a:t>of life.</a:t>
            </a:r>
            <a:endParaRPr lang="en-US" sz="2400" dirty="0">
              <a:latin typeface="+mn-lt"/>
            </a:endParaRPr>
          </a:p>
          <a:p>
            <a:pPr marL="274320" indent="-274320" eaLnBrk="1" hangingPunct="1">
              <a:spcBef>
                <a:spcPct val="0"/>
              </a:spcBef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Because leadership has a moral dimension, being a leader demands awareness on our part of the way our ethics define our leadership.</a:t>
            </a:r>
          </a:p>
          <a:p>
            <a:pPr marL="274320" indent="-274320" eaLnBrk="1" hangingPunct="1">
              <a:spcBef>
                <a:spcPct val="0"/>
              </a:spcBef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Managers and leaders can use information on ethics to understand themselves and strengthen their own leadership.</a:t>
            </a:r>
          </a:p>
          <a:p>
            <a:pPr marL="274320" indent="-274320" eaLnBrk="1" hangingPunct="1">
              <a:spcBef>
                <a:spcPct val="0"/>
              </a:spcBef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Leaders can use ethical principles as benchmarks for their own behavior.</a:t>
            </a:r>
          </a:p>
          <a:p>
            <a:pPr marL="274320" indent="-274320" eaLnBrk="1" hangingPunct="1">
              <a:spcBef>
                <a:spcPct val="0"/>
              </a:spcBef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400" dirty="0">
                <a:latin typeface="+mn-lt"/>
              </a:rPr>
              <a:t>Leaders can learn that leader-follower relationship is central to ethical leadership.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>
                <a:latin typeface="+mj-lt"/>
              </a:rPr>
              <a:t>Leadership Ethics Description</a:t>
            </a:r>
            <a:endParaRPr lang="en-US" sz="3200" b="1" dirty="0">
              <a:solidFill>
                <a:srgbClr val="6600CC"/>
              </a:solidFill>
              <a:latin typeface="+mj-lt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0070C0"/>
              </a:buClr>
              <a:buSzPct val="130000"/>
              <a:buNone/>
            </a:pPr>
            <a:r>
              <a:rPr lang="en-US" sz="2800" b="1" dirty="0">
                <a:latin typeface="Arial Rounded MT Bold" pitchFamily="34" charset="0"/>
              </a:rPr>
              <a:t>Definition</a:t>
            </a:r>
            <a:r>
              <a:rPr lang="en-US" sz="3200" b="1" dirty="0">
                <a:latin typeface="Arial Rounded MT Bold" pitchFamily="34" charset="0"/>
              </a:rPr>
              <a:t> and Theory</a:t>
            </a:r>
          </a:p>
          <a:p>
            <a:pPr eaLnBrk="1" hangingPunct="1">
              <a:buClr>
                <a:srgbClr val="0070C0"/>
              </a:buClr>
              <a:buSzPct val="130000"/>
              <a:buFont typeface="Wingdings 2" panose="05020102010507070707" pitchFamily="18" charset="2"/>
              <a:buChar char="÷"/>
            </a:pPr>
            <a:r>
              <a:rPr lang="en-US" sz="2600" b="1" dirty="0">
                <a:latin typeface="+mn-lt"/>
              </a:rPr>
              <a:t>Ethics</a:t>
            </a:r>
            <a:r>
              <a:rPr lang="en-US" sz="2600" b="1" i="1" dirty="0">
                <a:latin typeface="+mn-lt"/>
              </a:rPr>
              <a:t> </a:t>
            </a:r>
            <a:r>
              <a:rPr lang="en-US" sz="2600" b="1" i="1" dirty="0">
                <a:solidFill>
                  <a:srgbClr val="006666"/>
                </a:solidFill>
                <a:latin typeface="+mn-lt"/>
              </a:rPr>
              <a:t> 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Is a derivative of the Greek word </a:t>
            </a:r>
            <a:r>
              <a:rPr lang="en-US" sz="2400" i="1" dirty="0">
                <a:solidFill>
                  <a:schemeClr val="tx1"/>
                </a:solidFill>
              </a:rPr>
              <a:t>ethos,</a:t>
            </a:r>
            <a:r>
              <a:rPr lang="en-US" sz="2400" dirty="0">
                <a:solidFill>
                  <a:schemeClr val="tx1"/>
                </a:solidFill>
              </a:rPr>
              <a:t> meaning customs, conduct, or character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Is concerned with the kinds of values and morals an individual or society ascribes as desirable or appropriate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Focuses on the virtuousness of individuals and their motives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Example: Journalists’ respect for others, professional duty, concern for harm, proactive social engagement (</a:t>
            </a:r>
            <a:r>
              <a:rPr lang="en-US" sz="2400" dirty="0" err="1">
                <a:solidFill>
                  <a:schemeClr val="tx1"/>
                </a:solidFill>
              </a:rPr>
              <a:t>Plaisance</a:t>
            </a:r>
            <a:r>
              <a:rPr lang="en-US" sz="2400" dirty="0">
                <a:solidFill>
                  <a:schemeClr val="tx1"/>
                </a:solidFill>
              </a:rPr>
              <a:t>,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+mj-lt"/>
              </a:rPr>
              <a:t>Practical Ethical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buClr>
                <a:srgbClr val="0070C0"/>
              </a:buClr>
              <a:buSzPct val="110000"/>
              <a:buFont typeface="Wingdings 2" panose="05020102010507070707" pitchFamily="18" charset="2"/>
              <a:buChar char="÷"/>
            </a:pPr>
            <a:r>
              <a:rPr lang="en-US" sz="2800" b="1" dirty="0">
                <a:latin typeface="+mn-lt"/>
              </a:rPr>
              <a:t>Kohlberg’s Stages of Moral Development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Level 1. Pre-conventional morality</a:t>
            </a:r>
          </a:p>
          <a:p>
            <a:pPr marL="0" indent="0">
              <a:buNone/>
            </a:pPr>
            <a:r>
              <a:rPr lang="en-US" sz="2000" i="1" dirty="0">
                <a:latin typeface="+mn-lt"/>
              </a:rPr>
              <a:t>Stage 1--Obedience and Punishment: Rules are fixed and handed down by authority</a:t>
            </a:r>
          </a:p>
          <a:p>
            <a:pPr marL="0" indent="0">
              <a:buNone/>
            </a:pPr>
            <a:r>
              <a:rPr lang="en-US" sz="2000" i="1" dirty="0">
                <a:latin typeface="+mn-lt"/>
              </a:rPr>
              <a:t>Stage 2--Individualism and Exchange: An action is right if it serves the individual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Level 2. Conventional morality</a:t>
            </a:r>
          </a:p>
          <a:p>
            <a:pPr marL="0" indent="0">
              <a:buNone/>
            </a:pPr>
            <a:r>
              <a:rPr lang="en-US" sz="2000" i="1" dirty="0">
                <a:latin typeface="+mn-lt"/>
              </a:rPr>
              <a:t>Stage 3--Interpersonal Accord and Conformity: Conforming to the expectations of others</a:t>
            </a:r>
          </a:p>
          <a:p>
            <a:pPr marL="0" indent="0">
              <a:buNone/>
            </a:pP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AF673E8-8102-42B8-B622-BB8B38BAE8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+mj-lt"/>
              </a:rPr>
              <a:t>Kohlberg’s Stages of Moral Development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latin typeface="+mn-lt"/>
              </a:rPr>
              <a:t>Stage 4--Maintaining the Social Order: Moral decisions show concern for society as a whole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A50021"/>
                </a:solidFill>
                <a:latin typeface="+mn-lt"/>
              </a:rPr>
              <a:t>Level 3. Post-conventional Morality</a:t>
            </a:r>
          </a:p>
          <a:p>
            <a:pPr marL="0" indent="0">
              <a:buNone/>
            </a:pPr>
            <a:r>
              <a:rPr lang="en-US" sz="2000" i="1" dirty="0">
                <a:latin typeface="+mn-lt"/>
              </a:rPr>
              <a:t>Stage 5--Social Contract and Individual Rights: Moral decisions based on what a good society should be like</a:t>
            </a:r>
          </a:p>
          <a:p>
            <a:pPr marL="0" indent="0">
              <a:buNone/>
            </a:pPr>
            <a:r>
              <a:rPr lang="en-US" sz="2000" i="1" dirty="0">
                <a:latin typeface="+mn-lt"/>
              </a:rPr>
              <a:t>Stage 6--Universal Principles: Moral decisions based on internalized universal principles of justice that apply to everyone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Ethics Defined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59531"/>
            <a:ext cx="4880436" cy="42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8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>
                <a:latin typeface="+mj-lt"/>
              </a:rPr>
              <a:t>Leadership Ethics Description</a:t>
            </a:r>
            <a:endParaRPr lang="en-US" sz="3200" b="1" dirty="0">
              <a:solidFill>
                <a:srgbClr val="6600CC"/>
              </a:solidFill>
              <a:latin typeface="+mj-lt"/>
            </a:endParaRP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sz="3000" b="1" dirty="0">
                <a:latin typeface="Arial Rounded MT Bold" pitchFamily="34" charset="0"/>
              </a:rPr>
              <a:t>Definition and Theory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÷"/>
            </a:pPr>
            <a:r>
              <a:rPr lang="en-US" sz="2800" dirty="0"/>
              <a:t>Ethical Theory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Provides a system of rules or principles as a guide in making decisions about what is right/wrong and good/bad in a specific situation 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Font typeface="Wingdings 2" panose="05020102010507070707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Provides a basis for understanding what it means to be a morally decent human being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3200" b="1" dirty="0">
                <a:latin typeface="+mj-lt"/>
                <a:ea typeface="PMingLiU" pitchFamily="18" charset="-120"/>
              </a:rPr>
              <a:t>Ethical Theories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0070C0"/>
              </a:buClr>
            </a:pPr>
            <a:r>
              <a:rPr lang="en-US" sz="2400" b="1" dirty="0">
                <a:latin typeface="+mn-lt"/>
                <a:cs typeface="Times New Roman" pitchFamily="18" charset="0"/>
              </a:rPr>
              <a:t>Two Broad Domains</a:t>
            </a:r>
            <a:r>
              <a:rPr lang="en-US" sz="2400" dirty="0">
                <a:latin typeface="+mn-lt"/>
                <a:cs typeface="Times New Roman" pitchFamily="18" charset="0"/>
              </a:rPr>
              <a:t>: Theories about leaders’ </a:t>
            </a:r>
            <a:r>
              <a:rPr lang="en-US" sz="2400" b="1" i="1" dirty="0">
                <a:latin typeface="+mn-lt"/>
                <a:cs typeface="Times New Roman" pitchFamily="18" charset="0"/>
              </a:rPr>
              <a:t>conduct</a:t>
            </a:r>
            <a:r>
              <a:rPr lang="en-US" sz="2400" b="1" dirty="0"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cs typeface="Times New Roman" pitchFamily="18" charset="0"/>
              </a:rPr>
              <a:t>and about leaders’ </a:t>
            </a:r>
            <a:r>
              <a:rPr lang="en-US" sz="2400" b="1" i="1" dirty="0">
                <a:latin typeface="+mn-lt"/>
                <a:cs typeface="Times New Roman" pitchFamily="18" charset="0"/>
              </a:rPr>
              <a:t>character</a:t>
            </a:r>
          </a:p>
          <a:p>
            <a:pPr marL="0" indent="0" eaLnBrk="1" hangingPunct="1">
              <a:buClr>
                <a:srgbClr val="0070C0"/>
              </a:buClr>
              <a:buNone/>
            </a:pPr>
            <a:endParaRPr lang="en-US" sz="2400" b="1" i="1" dirty="0">
              <a:cs typeface="Times New Roman" pitchFamily="18" charset="0"/>
            </a:endParaRPr>
          </a:p>
          <a:p>
            <a:pPr marL="0" indent="0" eaLnBrk="1" hangingPunct="1">
              <a:buClr>
                <a:srgbClr val="0070C0"/>
              </a:buClr>
              <a:buNone/>
            </a:pPr>
            <a:endParaRPr lang="en-US" sz="2400" b="1" i="1" dirty="0">
              <a:latin typeface="+mn-lt"/>
              <a:cs typeface="Times New Roman" pitchFamily="18" charset="0"/>
            </a:endParaRPr>
          </a:p>
          <a:p>
            <a:pPr marL="0" indent="0" eaLnBrk="1" hangingPunct="1">
              <a:buClr>
                <a:srgbClr val="0070C0"/>
              </a:buClr>
              <a:buNone/>
            </a:pPr>
            <a:endParaRPr lang="en-US" sz="2400" b="1" i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F7F4-0263-4922-B579-60F5F3CCC874}" type="slidenum">
              <a:rPr lang="en-US" smtClean="0"/>
              <a:t>9</a:t>
            </a:fld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62300" y="2536825"/>
            <a:ext cx="6251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304800" y="1371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tabLst>
                <a:tab pos="228600" algn="l"/>
              </a:tabLst>
              <a:defRPr/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Northouse, Leadership 8e. ©  SAGE Publications, 2019.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33" y="3003550"/>
            <a:ext cx="6131134" cy="1762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rthouse_ Leadership_8e_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ouse_ Leadership_8e_Theme" id="{46889194-88E5-402B-A7EA-92F69E7DC314}" vid="{B5C91106-235A-4853-96C2-84049C5E61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6210</TotalTime>
  <Words>2211</Words>
  <Application>Microsoft Office PowerPoint</Application>
  <PresentationFormat>On-screen Show (4:3)</PresentationFormat>
  <Paragraphs>316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PMingLiU</vt:lpstr>
      <vt:lpstr>Arial</vt:lpstr>
      <vt:lpstr>Arial Rounded MT Bold</vt:lpstr>
      <vt:lpstr>Calibri</vt:lpstr>
      <vt:lpstr>Comic Sans MS</vt:lpstr>
      <vt:lpstr>Times New Roman</vt:lpstr>
      <vt:lpstr>Wingdings</vt:lpstr>
      <vt:lpstr>Wingdings 2</vt:lpstr>
      <vt:lpstr>Northouse_ Leadership_8e_Theme</vt:lpstr>
      <vt:lpstr>PowerPoint Presentation</vt:lpstr>
      <vt:lpstr>Leadership Ethics</vt:lpstr>
      <vt:lpstr>Overview</vt:lpstr>
      <vt:lpstr>Leadership Ethics Description</vt:lpstr>
      <vt:lpstr>Practical Ethical Theory</vt:lpstr>
      <vt:lpstr>Kohlberg’s Stages of Moral Development</vt:lpstr>
      <vt:lpstr>Ethics Defined</vt:lpstr>
      <vt:lpstr>Leadership Ethics Description</vt:lpstr>
      <vt:lpstr>Ethical Theories</vt:lpstr>
      <vt:lpstr>Ethical Theories</vt:lpstr>
      <vt:lpstr>Ethical Theories</vt:lpstr>
      <vt:lpstr>Ethical Theories</vt:lpstr>
      <vt:lpstr>Ethical Theories</vt:lpstr>
      <vt:lpstr>Centrality of Ethics to Leadership</vt:lpstr>
      <vt:lpstr>Diverse Perspectives of Leadership</vt:lpstr>
      <vt:lpstr>Diverse Perspectives of Leadership</vt:lpstr>
      <vt:lpstr>Diverse Perspectives of Leadership</vt:lpstr>
      <vt:lpstr>Diverse Perspectives of Leadership</vt:lpstr>
      <vt:lpstr>The Dark Side of Leadership</vt:lpstr>
      <vt:lpstr>The Dark Side of Leadership</vt:lpstr>
      <vt:lpstr>The Toxic Triangle</vt:lpstr>
      <vt:lpstr>Ethical Leaders Respect Others</vt:lpstr>
      <vt:lpstr>Principles of Ethical Leadership</vt:lpstr>
      <vt:lpstr>Principles of Ethical Leadership</vt:lpstr>
      <vt:lpstr>Principles of Ethical Leadership</vt:lpstr>
      <vt:lpstr>Principles of Ethical Leadership</vt:lpstr>
      <vt:lpstr>Principles of Ethical Leadership</vt:lpstr>
      <vt:lpstr>Principles of Ethical Leadership</vt:lpstr>
      <vt:lpstr>How Does the Ethical Leadership Perspective Work?</vt:lpstr>
      <vt:lpstr>Strengths</vt:lpstr>
      <vt:lpstr>Criticisms</vt:lpstr>
      <vt:lpstr>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Virginia Gregory</dc:creator>
  <cp:lastModifiedBy>Editor</cp:lastModifiedBy>
  <cp:revision>425</cp:revision>
  <cp:lastPrinted>2003-06-24T21:09:03Z</cp:lastPrinted>
  <dcterms:created xsi:type="dcterms:W3CDTF">2000-11-13T21:29:08Z</dcterms:created>
  <dcterms:modified xsi:type="dcterms:W3CDTF">2018-02-13T20:18:03Z</dcterms:modified>
</cp:coreProperties>
</file>