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28.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4"/>
  </p:notesMasterIdLst>
  <p:sldIdLst>
    <p:sldId id="256" r:id="rId2"/>
    <p:sldId id="300" r:id="rId3"/>
    <p:sldId id="296" r:id="rId4"/>
    <p:sldId id="295" r:id="rId5"/>
    <p:sldId id="260" r:id="rId6"/>
    <p:sldId id="261" r:id="rId7"/>
    <p:sldId id="305" r:id="rId8"/>
    <p:sldId id="265" r:id="rId9"/>
    <p:sldId id="303" r:id="rId10"/>
    <p:sldId id="270" r:id="rId11"/>
    <p:sldId id="292" r:id="rId12"/>
    <p:sldId id="294" r:id="rId13"/>
    <p:sldId id="275" r:id="rId14"/>
    <p:sldId id="273" r:id="rId15"/>
    <p:sldId id="276" r:id="rId16"/>
    <p:sldId id="274" r:id="rId17"/>
    <p:sldId id="277" r:id="rId18"/>
    <p:sldId id="306" r:id="rId19"/>
    <p:sldId id="307" r:id="rId20"/>
    <p:sldId id="309" r:id="rId21"/>
    <p:sldId id="259" r:id="rId22"/>
    <p:sldId id="310" r:id="rId23"/>
    <p:sldId id="314" r:id="rId24"/>
    <p:sldId id="313" r:id="rId25"/>
    <p:sldId id="312" r:id="rId26"/>
    <p:sldId id="317" r:id="rId27"/>
    <p:sldId id="329" r:id="rId28"/>
    <p:sldId id="330" r:id="rId29"/>
    <p:sldId id="322" r:id="rId30"/>
    <p:sldId id="324" r:id="rId31"/>
    <p:sldId id="340" r:id="rId32"/>
    <p:sldId id="298"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70C0"/>
    <a:srgbClr val="3D70C0"/>
    <a:srgbClr val="0070FA"/>
    <a:srgbClr val="00C073"/>
    <a:srgbClr val="FDF5F1"/>
    <a:srgbClr val="F1F8F9"/>
    <a:srgbClr val="CC0000"/>
    <a:srgbClr val="F9A15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74101" autoAdjust="0"/>
  </p:normalViewPr>
  <p:slideViewPr>
    <p:cSldViewPr>
      <p:cViewPr>
        <p:scale>
          <a:sx n="88" d="100"/>
          <a:sy n="88" d="100"/>
        </p:scale>
        <p:origin x="-1668" y="-72"/>
      </p:cViewPr>
      <p:guideLst>
        <p:guide orient="horz" pos="2160"/>
        <p:guide pos="2880"/>
      </p:guideLst>
    </p:cSldViewPr>
  </p:slideViewPr>
  <p:outlineViewPr>
    <p:cViewPr>
      <p:scale>
        <a:sx n="33" d="100"/>
        <a:sy n="33" d="100"/>
      </p:scale>
      <p:origin x="0" y="75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Work_Life\Climate%20Data\Results\Tables\13F_WhenAmbigTOI.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Work_Life\Climate%20Data\Results\Tables\14A_WhereAmbigJobSat.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Work_Life\Climate%20Data\Results\Tables\14B_WhereAmbigLifeSat.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Work_Life\Climate%20Data\Results\Tables\14G_WhereAmbigWFC.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Work_Life\Climate%20Data\Results\Tables\14F_WhereAmbigTO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41259635444984"/>
          <c:y val="4.4816797900262516E-2"/>
          <c:w val="0.59947466869098842"/>
          <c:h val="0.76670376613480529"/>
        </c:manualLayout>
      </c:layout>
      <c:lineChart>
        <c:grouping val="standard"/>
        <c:varyColors val="0"/>
        <c:ser>
          <c:idx val="0"/>
          <c:order val="0"/>
          <c:tx>
            <c:strRef>
              <c:f>Sheet1!$A$3</c:f>
              <c:strCache>
                <c:ptCount val="1"/>
                <c:pt idx="0">
                  <c:v>Low (-1SD)</c:v>
                </c:pt>
              </c:strCache>
            </c:strRef>
          </c:tx>
          <c:spPr>
            <a:ln w="12700">
              <a:solidFill>
                <a:srgbClr val="000000"/>
              </a:solidFill>
              <a:prstDash val="lgDashDot"/>
            </a:ln>
          </c:spPr>
          <c:marker>
            <c:symbol val="diamond"/>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Sheet1!$B$3:$D$3</c:f>
              <c:numCache>
                <c:formatCode>General</c:formatCode>
                <c:ptCount val="3"/>
                <c:pt idx="0">
                  <c:v>1.35209</c:v>
                </c:pt>
                <c:pt idx="1">
                  <c:v>1.3723399999999999</c:v>
                </c:pt>
                <c:pt idx="2">
                  <c:v>1.3923200000000002</c:v>
                </c:pt>
              </c:numCache>
            </c:numRef>
          </c:val>
          <c:smooth val="1"/>
        </c:ser>
        <c:ser>
          <c:idx val="1"/>
          <c:order val="1"/>
          <c:tx>
            <c:strRef>
              <c:f>Sheet1!$A$4</c:f>
              <c:strCache>
                <c:ptCount val="1"/>
                <c:pt idx="0">
                  <c:v>Mean </c:v>
                </c:pt>
              </c:strCache>
            </c:strRef>
          </c:tx>
          <c:spPr>
            <a:ln w="12700">
              <a:solidFill>
                <a:srgbClr val="000000"/>
              </a:solidFill>
              <a:prstDash val="sysDash"/>
            </a:ln>
          </c:spPr>
          <c:marker>
            <c:symbol val="squar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Sheet1!$B$4:$D$4</c:f>
              <c:numCache>
                <c:formatCode>General</c:formatCode>
                <c:ptCount val="3"/>
                <c:pt idx="0">
                  <c:v>1.5494899999999998</c:v>
                </c:pt>
                <c:pt idx="1">
                  <c:v>1.6222399999999999</c:v>
                </c:pt>
                <c:pt idx="2">
                  <c:v>1.6940200000000001</c:v>
                </c:pt>
              </c:numCache>
            </c:numRef>
          </c:val>
          <c:smooth val="0"/>
        </c:ser>
        <c:ser>
          <c:idx val="2"/>
          <c:order val="2"/>
          <c:tx>
            <c:strRef>
              <c:f>Sheet1!$A$5</c:f>
              <c:strCache>
                <c:ptCount val="1"/>
                <c:pt idx="0">
                  <c:v>High (+1SD)</c:v>
                </c:pt>
              </c:strCache>
            </c:strRef>
          </c:tx>
          <c:spPr>
            <a:ln w="12700">
              <a:solidFill>
                <a:srgbClr val="000000"/>
              </a:solidFill>
              <a:prstDash val="solid"/>
            </a:ln>
          </c:spPr>
          <c:marker>
            <c:symbol val="triangl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Sheet1!$B$5:$D$5</c:f>
              <c:numCache>
                <c:formatCode>General</c:formatCode>
                <c:ptCount val="3"/>
                <c:pt idx="0">
                  <c:v>1.7468900000000001</c:v>
                </c:pt>
                <c:pt idx="1">
                  <c:v>1.8721399999999999</c:v>
                </c:pt>
                <c:pt idx="2">
                  <c:v>1.9957199999999997</c:v>
                </c:pt>
              </c:numCache>
            </c:numRef>
          </c:val>
          <c:smooth val="0"/>
        </c:ser>
        <c:dLbls>
          <c:showLegendKey val="0"/>
          <c:showVal val="0"/>
          <c:showCatName val="0"/>
          <c:showSerName val="0"/>
          <c:showPercent val="0"/>
          <c:showBubbleSize val="0"/>
        </c:dLbls>
        <c:marker val="1"/>
        <c:smooth val="0"/>
        <c:axId val="76038912"/>
        <c:axId val="76041216"/>
      </c:lineChart>
      <c:catAx>
        <c:axId val="76038912"/>
        <c:scaling>
          <c:orientation val="minMax"/>
        </c:scaling>
        <c:delete val="0"/>
        <c:axPos val="b"/>
        <c:title>
          <c:tx>
            <c:rich>
              <a:bodyPr/>
              <a:lstStyle/>
              <a:p>
                <a:pPr>
                  <a:defRPr b="1"/>
                </a:pPr>
                <a:r>
                  <a:rPr lang="en-US" b="1"/>
                  <a:t>When</a:t>
                </a:r>
              </a:p>
            </c:rich>
          </c:tx>
          <c:layout>
            <c:manualLayout>
              <c:xMode val="edge"/>
              <c:yMode val="edge"/>
              <c:x val="0.43163260547062998"/>
              <c:y val="0.9337079314789796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76041216"/>
        <c:crosses val="autoZero"/>
        <c:auto val="1"/>
        <c:lblAlgn val="ctr"/>
        <c:lblOffset val="100"/>
        <c:tickLblSkip val="1"/>
        <c:tickMarkSkip val="1"/>
        <c:noMultiLvlLbl val="0"/>
      </c:catAx>
      <c:valAx>
        <c:axId val="76041216"/>
        <c:scaling>
          <c:orientation val="minMax"/>
          <c:max val="4"/>
          <c:min val="1"/>
        </c:scaling>
        <c:delete val="0"/>
        <c:axPos val="l"/>
        <c:majorGridlines>
          <c:spPr>
            <a:ln w="3175">
              <a:solidFill>
                <a:srgbClr val="FFFFFF"/>
              </a:solidFill>
              <a:prstDash val="solid"/>
            </a:ln>
          </c:spPr>
        </c:majorGridlines>
        <c:title>
          <c:tx>
            <c:rich>
              <a:bodyPr/>
              <a:lstStyle/>
              <a:p>
                <a:pPr>
                  <a:defRPr b="1"/>
                </a:pPr>
                <a:r>
                  <a:rPr lang="en-US" b="1"/>
                  <a:t>Turnover Intentions</a:t>
                </a:r>
              </a:p>
            </c:rich>
          </c:tx>
          <c:layout>
            <c:manualLayout>
              <c:xMode val="edge"/>
              <c:yMode val="edge"/>
              <c:x val="1.4981181597583326E-2"/>
              <c:y val="0.1353909666022125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76038912"/>
        <c:crosses val="autoZero"/>
        <c:crossBetween val="between"/>
        <c:majorUnit val="0.5"/>
      </c:valAx>
      <c:spPr>
        <a:noFill/>
        <a:ln w="25400">
          <a:noFill/>
        </a:ln>
      </c:spPr>
    </c:plotArea>
    <c:legend>
      <c:legendPos val="r"/>
      <c:layout>
        <c:manualLayout>
          <c:xMode val="edge"/>
          <c:yMode val="edge"/>
          <c:x val="0.73396152131926906"/>
          <c:y val="0.40452389103535985"/>
          <c:w val="0.25401252909424071"/>
          <c:h val="0.37590396160828521"/>
        </c:manualLayout>
      </c:layout>
      <c:overlay val="0"/>
      <c:spPr>
        <a:solidFill>
          <a:srgbClr val="FFFFFF"/>
        </a:solidFill>
        <a:ln w="25400">
          <a:noFill/>
        </a:ln>
      </c:spPr>
    </c:legend>
    <c:plotVisOnly val="1"/>
    <c:dispBlanksAs val="gap"/>
    <c:showDLblsOverMax val="0"/>
  </c:chart>
  <c:spPr>
    <a:solidFill>
      <a:srgbClr val="FFFFFF"/>
    </a:solidFill>
    <a:ln w="9525">
      <a:solidFill>
        <a:schemeClr val="tx1"/>
      </a:solidFill>
    </a:ln>
  </c:spPr>
  <c:txPr>
    <a:bodyPr/>
    <a:lstStyle/>
    <a:p>
      <a:pPr>
        <a:defRPr sz="1200" b="0" i="0" u="none" strike="noStrike" baseline="0">
          <a:solidFill>
            <a:srgbClr val="000000"/>
          </a:solidFill>
          <a:latin typeface="Times New Roman" pitchFamily="18" charset="0"/>
          <a:ea typeface="Arial"/>
          <a:cs typeface="Times New Roman"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35066607240134"/>
          <c:y val="4.4966636223763609E-2"/>
          <c:w val="0.6228658445996138"/>
          <c:h val="0.73395546259842559"/>
        </c:manualLayout>
      </c:layout>
      <c:lineChart>
        <c:grouping val="standard"/>
        <c:varyColors val="0"/>
        <c:ser>
          <c:idx val="0"/>
          <c:order val="0"/>
          <c:tx>
            <c:strRef>
              <c:f>Sheet1!$A$3</c:f>
              <c:strCache>
                <c:ptCount val="1"/>
                <c:pt idx="0">
                  <c:v>Low (-1SD)</c:v>
                </c:pt>
              </c:strCache>
            </c:strRef>
          </c:tx>
          <c:spPr>
            <a:ln w="12700">
              <a:solidFill>
                <a:srgbClr val="000000"/>
              </a:solidFill>
              <a:prstDash val="lgDashDot"/>
            </a:ln>
          </c:spPr>
          <c:marker>
            <c:symbol val="diamond"/>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Sheet1!$B$3:$D$3</c:f>
              <c:numCache>
                <c:formatCode>General</c:formatCode>
                <c:ptCount val="3"/>
                <c:pt idx="0">
                  <c:v>5.158999999999998</c:v>
                </c:pt>
                <c:pt idx="1">
                  <c:v>5.1257199999999976</c:v>
                </c:pt>
                <c:pt idx="2">
                  <c:v>5.0924399999999981</c:v>
                </c:pt>
              </c:numCache>
            </c:numRef>
          </c:val>
          <c:smooth val="1"/>
        </c:ser>
        <c:ser>
          <c:idx val="1"/>
          <c:order val="1"/>
          <c:tx>
            <c:strRef>
              <c:f>Sheet1!$A$4</c:f>
              <c:strCache>
                <c:ptCount val="1"/>
                <c:pt idx="0">
                  <c:v>Mean </c:v>
                </c:pt>
              </c:strCache>
            </c:strRef>
          </c:tx>
          <c:spPr>
            <a:ln w="12700">
              <a:solidFill>
                <a:srgbClr val="000000"/>
              </a:solidFill>
              <a:prstDash val="sysDash"/>
            </a:ln>
          </c:spPr>
          <c:marker>
            <c:symbol val="squar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Sheet1!$B$4:$D$4</c:f>
              <c:numCache>
                <c:formatCode>General</c:formatCode>
                <c:ptCount val="3"/>
                <c:pt idx="0">
                  <c:v>4.9525000000000006</c:v>
                </c:pt>
                <c:pt idx="1">
                  <c:v>4.8646199999999986</c:v>
                </c:pt>
                <c:pt idx="2">
                  <c:v>4.7767400000000029</c:v>
                </c:pt>
              </c:numCache>
            </c:numRef>
          </c:val>
          <c:smooth val="0"/>
        </c:ser>
        <c:ser>
          <c:idx val="2"/>
          <c:order val="2"/>
          <c:tx>
            <c:strRef>
              <c:f>Sheet1!$A$5</c:f>
              <c:strCache>
                <c:ptCount val="1"/>
                <c:pt idx="0">
                  <c:v>High (+1SD)</c:v>
                </c:pt>
              </c:strCache>
            </c:strRef>
          </c:tx>
          <c:spPr>
            <a:ln w="12700">
              <a:solidFill>
                <a:srgbClr val="000000"/>
              </a:solidFill>
              <a:prstDash val="solid"/>
            </a:ln>
          </c:spPr>
          <c:marker>
            <c:symbol val="triangl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Sheet1!$B$5:$D$5</c:f>
              <c:numCache>
                <c:formatCode>General</c:formatCode>
                <c:ptCount val="3"/>
                <c:pt idx="0">
                  <c:v>4.7460000000000004</c:v>
                </c:pt>
                <c:pt idx="1">
                  <c:v>4.6035200000000005</c:v>
                </c:pt>
                <c:pt idx="2">
                  <c:v>4.4610400000000014</c:v>
                </c:pt>
              </c:numCache>
            </c:numRef>
          </c:val>
          <c:smooth val="0"/>
        </c:ser>
        <c:dLbls>
          <c:showLegendKey val="0"/>
          <c:showVal val="0"/>
          <c:showCatName val="0"/>
          <c:showSerName val="0"/>
          <c:showPercent val="0"/>
          <c:showBubbleSize val="0"/>
        </c:dLbls>
        <c:marker val="1"/>
        <c:smooth val="0"/>
        <c:axId val="76075776"/>
        <c:axId val="76078080"/>
      </c:lineChart>
      <c:catAx>
        <c:axId val="76075776"/>
        <c:scaling>
          <c:orientation val="minMax"/>
        </c:scaling>
        <c:delete val="0"/>
        <c:axPos val="b"/>
        <c:title>
          <c:tx>
            <c:rich>
              <a:bodyPr/>
              <a:lstStyle/>
              <a:p>
                <a:pPr>
                  <a:defRPr b="1"/>
                </a:pPr>
                <a:r>
                  <a:rPr lang="en-US" b="1"/>
                  <a:t>Where</a:t>
                </a:r>
              </a:p>
            </c:rich>
          </c:tx>
          <c:layout>
            <c:manualLayout>
              <c:xMode val="edge"/>
              <c:yMode val="edge"/>
              <c:x val="0.39926797611836989"/>
              <c:y val="0.9288675582218889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76078080"/>
        <c:crosses val="autoZero"/>
        <c:auto val="1"/>
        <c:lblAlgn val="ctr"/>
        <c:lblOffset val="100"/>
        <c:tickLblSkip val="1"/>
        <c:tickMarkSkip val="1"/>
        <c:noMultiLvlLbl val="0"/>
      </c:catAx>
      <c:valAx>
        <c:axId val="76078080"/>
        <c:scaling>
          <c:orientation val="minMax"/>
          <c:max val="5.5"/>
          <c:min val="2"/>
        </c:scaling>
        <c:delete val="0"/>
        <c:axPos val="l"/>
        <c:majorGridlines>
          <c:spPr>
            <a:ln w="3175">
              <a:solidFill>
                <a:srgbClr val="FFFFFF"/>
              </a:solidFill>
              <a:prstDash val="solid"/>
            </a:ln>
          </c:spPr>
        </c:majorGridlines>
        <c:title>
          <c:tx>
            <c:rich>
              <a:bodyPr/>
              <a:lstStyle/>
              <a:p>
                <a:pPr>
                  <a:defRPr b="1"/>
                </a:pPr>
                <a:r>
                  <a:rPr lang="en-US" b="1"/>
                  <a:t>Job Satisfaction</a:t>
                </a:r>
              </a:p>
            </c:rich>
          </c:tx>
          <c:layout>
            <c:manualLayout>
              <c:xMode val="edge"/>
              <c:yMode val="edge"/>
              <c:x val="1.7776457188134503E-2"/>
              <c:y val="0.255208743438320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76075776"/>
        <c:crosses val="autoZero"/>
        <c:crossBetween val="between"/>
        <c:majorUnit val="0.5"/>
      </c:valAx>
      <c:spPr>
        <a:noFill/>
        <a:ln w="25400">
          <a:noFill/>
        </a:ln>
      </c:spPr>
    </c:plotArea>
    <c:legend>
      <c:legendPos val="r"/>
      <c:layout>
        <c:manualLayout>
          <c:xMode val="edge"/>
          <c:yMode val="edge"/>
          <c:x val="0.75140692319120472"/>
          <c:y val="0.37614329556767795"/>
          <c:w val="0.24478086465606894"/>
          <c:h val="0.40349491469816279"/>
        </c:manualLayout>
      </c:layout>
      <c:overlay val="0"/>
      <c:spPr>
        <a:solidFill>
          <a:srgbClr val="FFFFFF"/>
        </a:solidFill>
        <a:ln w="25400">
          <a:noFill/>
        </a:ln>
      </c:spPr>
    </c:legend>
    <c:plotVisOnly val="1"/>
    <c:dispBlanksAs val="gap"/>
    <c:showDLblsOverMax val="0"/>
  </c:chart>
  <c:spPr>
    <a:solidFill>
      <a:srgbClr val="FFFFFF"/>
    </a:solidFill>
    <a:ln w="9525">
      <a:solidFill>
        <a:schemeClr val="tx1"/>
      </a:solidFill>
    </a:ln>
  </c:spPr>
  <c:txPr>
    <a:bodyPr/>
    <a:lstStyle/>
    <a:p>
      <a:pPr>
        <a:defRPr sz="1200" b="0" i="0" u="none" strike="noStrike" baseline="0">
          <a:solidFill>
            <a:srgbClr val="000000"/>
          </a:solidFill>
          <a:latin typeface="Times New Roman" pitchFamily="18" charset="0"/>
          <a:ea typeface="Arial"/>
          <a:cs typeface="Times New Roman"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57606927190179"/>
          <c:y val="4.9198287429256173E-2"/>
          <c:w val="0.55065549612108089"/>
          <c:h val="0.73056433912428853"/>
        </c:manualLayout>
      </c:layout>
      <c:lineChart>
        <c:grouping val="standard"/>
        <c:varyColors val="0"/>
        <c:ser>
          <c:idx val="0"/>
          <c:order val="0"/>
          <c:tx>
            <c:strRef>
              <c:f>Sheet1!$A$3</c:f>
              <c:strCache>
                <c:ptCount val="1"/>
                <c:pt idx="0">
                  <c:v>Low (-1SD)</c:v>
                </c:pt>
              </c:strCache>
            </c:strRef>
          </c:tx>
          <c:spPr>
            <a:ln w="12700">
              <a:solidFill>
                <a:srgbClr val="000000"/>
              </a:solidFill>
              <a:prstDash val="lgDashDot"/>
            </a:ln>
          </c:spPr>
          <c:marker>
            <c:symbol val="diamond"/>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Sheet1!$B$3:$D$3</c:f>
              <c:numCache>
                <c:formatCode>General</c:formatCode>
                <c:ptCount val="3"/>
                <c:pt idx="0">
                  <c:v>3.8625999999999991</c:v>
                </c:pt>
                <c:pt idx="1">
                  <c:v>3.8732079999999995</c:v>
                </c:pt>
                <c:pt idx="2">
                  <c:v>3.8838159999999986</c:v>
                </c:pt>
              </c:numCache>
            </c:numRef>
          </c:val>
          <c:smooth val="1"/>
        </c:ser>
        <c:ser>
          <c:idx val="1"/>
          <c:order val="1"/>
          <c:tx>
            <c:strRef>
              <c:f>Sheet1!$A$4</c:f>
              <c:strCache>
                <c:ptCount val="1"/>
                <c:pt idx="0">
                  <c:v>Mean </c:v>
                </c:pt>
              </c:strCache>
            </c:strRef>
          </c:tx>
          <c:spPr>
            <a:ln w="12700">
              <a:solidFill>
                <a:srgbClr val="000000"/>
              </a:solidFill>
              <a:prstDash val="sysDash"/>
            </a:ln>
          </c:spPr>
          <c:marker>
            <c:symbol val="squar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Sheet1!$B$4:$D$4</c:f>
              <c:numCache>
                <c:formatCode>General</c:formatCode>
                <c:ptCount val="3"/>
                <c:pt idx="0">
                  <c:v>3.6708000000000003</c:v>
                </c:pt>
                <c:pt idx="1">
                  <c:v>3.6282640000000006</c:v>
                </c:pt>
                <c:pt idx="2">
                  <c:v>3.5857279999999996</c:v>
                </c:pt>
              </c:numCache>
            </c:numRef>
          </c:val>
          <c:smooth val="0"/>
        </c:ser>
        <c:ser>
          <c:idx val="2"/>
          <c:order val="2"/>
          <c:tx>
            <c:strRef>
              <c:f>Sheet1!$A$5</c:f>
              <c:strCache>
                <c:ptCount val="1"/>
                <c:pt idx="0">
                  <c:v>High (+1SD)</c:v>
                </c:pt>
              </c:strCache>
            </c:strRef>
          </c:tx>
          <c:spPr>
            <a:ln w="12700">
              <a:solidFill>
                <a:srgbClr val="000000"/>
              </a:solidFill>
              <a:prstDash val="solid"/>
            </a:ln>
          </c:spPr>
          <c:marker>
            <c:symbol val="triangl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Sheet1!$B$5:$D$5</c:f>
              <c:numCache>
                <c:formatCode>General</c:formatCode>
                <c:ptCount val="3"/>
                <c:pt idx="0">
                  <c:v>3.4789999999999992</c:v>
                </c:pt>
                <c:pt idx="1">
                  <c:v>3.3833200000000012</c:v>
                </c:pt>
                <c:pt idx="2">
                  <c:v>3.2876400000000001</c:v>
                </c:pt>
              </c:numCache>
            </c:numRef>
          </c:val>
          <c:smooth val="0"/>
        </c:ser>
        <c:dLbls>
          <c:showLegendKey val="0"/>
          <c:showVal val="0"/>
          <c:showCatName val="0"/>
          <c:showSerName val="0"/>
          <c:showPercent val="0"/>
          <c:showBubbleSize val="0"/>
        </c:dLbls>
        <c:marker val="1"/>
        <c:smooth val="0"/>
        <c:axId val="76251904"/>
        <c:axId val="76254208"/>
      </c:lineChart>
      <c:catAx>
        <c:axId val="76251904"/>
        <c:scaling>
          <c:orientation val="minMax"/>
        </c:scaling>
        <c:delete val="0"/>
        <c:axPos val="b"/>
        <c:title>
          <c:tx>
            <c:rich>
              <a:bodyPr/>
              <a:lstStyle/>
              <a:p>
                <a:pPr>
                  <a:defRPr sz="1200" b="1" i="0" u="none" strike="noStrike" baseline="0">
                    <a:solidFill>
                      <a:srgbClr val="000000"/>
                    </a:solidFill>
                    <a:latin typeface="Times New Roman" pitchFamily="18" charset="0"/>
                    <a:ea typeface="Arial"/>
                    <a:cs typeface="Times New Roman" pitchFamily="18" charset="0"/>
                  </a:defRPr>
                </a:pPr>
                <a:r>
                  <a:rPr lang="en-US">
                    <a:latin typeface="Times New Roman" pitchFamily="18" charset="0"/>
                    <a:cs typeface="Times New Roman" pitchFamily="18" charset="0"/>
                  </a:rPr>
                  <a:t>Where</a:t>
                </a:r>
              </a:p>
            </c:rich>
          </c:tx>
          <c:layout>
            <c:manualLayout>
              <c:xMode val="edge"/>
              <c:yMode val="edge"/>
              <c:x val="0.38704083180495635"/>
              <c:y val="0.9339034833035253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6254208"/>
        <c:crosses val="autoZero"/>
        <c:auto val="1"/>
        <c:lblAlgn val="ctr"/>
        <c:lblOffset val="100"/>
        <c:tickLblSkip val="1"/>
        <c:tickMarkSkip val="1"/>
        <c:noMultiLvlLbl val="0"/>
      </c:catAx>
      <c:valAx>
        <c:axId val="76254208"/>
        <c:scaling>
          <c:orientation val="minMax"/>
          <c:max val="5"/>
          <c:min val="1.5"/>
        </c:scaling>
        <c:delete val="0"/>
        <c:axPos val="l"/>
        <c:majorGridlines>
          <c:spPr>
            <a:ln w="3175">
              <a:solidFill>
                <a:srgbClr val="FFFFFF"/>
              </a:solidFill>
              <a:prstDash val="solid"/>
            </a:ln>
          </c:spPr>
        </c:majorGridlines>
        <c:title>
          <c:tx>
            <c:rich>
              <a:bodyPr/>
              <a:lstStyle/>
              <a:p>
                <a:pPr>
                  <a:defRPr sz="1200" b="1" i="0" u="none" strike="noStrike" baseline="0">
                    <a:solidFill>
                      <a:srgbClr val="000000"/>
                    </a:solidFill>
                    <a:latin typeface="Times New Roman" pitchFamily="18" charset="0"/>
                    <a:ea typeface="Arial"/>
                    <a:cs typeface="Times New Roman" pitchFamily="18" charset="0"/>
                  </a:defRPr>
                </a:pPr>
                <a:r>
                  <a:rPr lang="en-US">
                    <a:latin typeface="Times New Roman" pitchFamily="18" charset="0"/>
                    <a:cs typeface="Times New Roman" pitchFamily="18" charset="0"/>
                  </a:rPr>
                  <a:t>Life Satisfaction</a:t>
                </a:r>
              </a:p>
            </c:rich>
          </c:tx>
          <c:layout>
            <c:manualLayout>
              <c:xMode val="edge"/>
              <c:yMode val="edge"/>
              <c:x val="3.0355139481108215E-2"/>
              <c:y val="0.2123899987186322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6251904"/>
        <c:crosses val="autoZero"/>
        <c:crossBetween val="between"/>
        <c:majorUnit val="0.5"/>
      </c:valAx>
      <c:spPr>
        <a:noFill/>
        <a:ln w="25400">
          <a:noFill/>
        </a:ln>
      </c:spPr>
    </c:plotArea>
    <c:legend>
      <c:legendPos val="r"/>
      <c:layout>
        <c:manualLayout>
          <c:xMode val="edge"/>
          <c:yMode val="edge"/>
          <c:x val="0.74650365632983795"/>
          <c:y val="0.38616118297712781"/>
          <c:w val="0.24147055111756796"/>
          <c:h val="0.36048964778922754"/>
        </c:manualLayout>
      </c:layout>
      <c:overlay val="0"/>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rgbClr val="FFFFFF"/>
    </a:solidFill>
    <a:ln w="9525">
      <a:solidFill>
        <a:schemeClr val="tx1"/>
      </a:solid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41267385610288"/>
          <c:y val="6.4732213409656458E-2"/>
          <c:w val="0.60415791776027994"/>
          <c:h val="0.71111122047244091"/>
        </c:manualLayout>
      </c:layout>
      <c:lineChart>
        <c:grouping val="standard"/>
        <c:varyColors val="0"/>
        <c:ser>
          <c:idx val="0"/>
          <c:order val="0"/>
          <c:tx>
            <c:strRef>
              <c:f>Sheet1!$A$3</c:f>
              <c:strCache>
                <c:ptCount val="1"/>
                <c:pt idx="0">
                  <c:v>Low (-1SD)</c:v>
                </c:pt>
              </c:strCache>
            </c:strRef>
          </c:tx>
          <c:spPr>
            <a:ln w="12700">
              <a:solidFill>
                <a:srgbClr val="000000"/>
              </a:solidFill>
              <a:prstDash val="lgDashDot"/>
            </a:ln>
          </c:spPr>
          <c:marker>
            <c:symbol val="diamond"/>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Sheet1!$B$3:$D$3</c:f>
              <c:numCache>
                <c:formatCode>General</c:formatCode>
                <c:ptCount val="3"/>
                <c:pt idx="0">
                  <c:v>2.3157999999999994</c:v>
                </c:pt>
                <c:pt idx="1">
                  <c:v>2.4064879999999995</c:v>
                </c:pt>
                <c:pt idx="2">
                  <c:v>2.4971760000000005</c:v>
                </c:pt>
              </c:numCache>
            </c:numRef>
          </c:val>
          <c:smooth val="1"/>
        </c:ser>
        <c:ser>
          <c:idx val="1"/>
          <c:order val="1"/>
          <c:tx>
            <c:strRef>
              <c:f>Sheet1!$A$4</c:f>
              <c:strCache>
                <c:ptCount val="1"/>
                <c:pt idx="0">
                  <c:v>Mean </c:v>
                </c:pt>
              </c:strCache>
            </c:strRef>
          </c:tx>
          <c:spPr>
            <a:ln w="12700">
              <a:solidFill>
                <a:srgbClr val="000000"/>
              </a:solidFill>
              <a:prstDash val="sysDash"/>
            </a:ln>
          </c:spPr>
          <c:marker>
            <c:symbol val="squar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Sheet1!$B$4:$D$4</c:f>
              <c:numCache>
                <c:formatCode>General</c:formatCode>
                <c:ptCount val="3"/>
                <c:pt idx="0">
                  <c:v>2.5069000000000004</c:v>
                </c:pt>
                <c:pt idx="1">
                  <c:v>2.660924000000001</c:v>
                </c:pt>
                <c:pt idx="2">
                  <c:v>2.8149479999999989</c:v>
                </c:pt>
              </c:numCache>
            </c:numRef>
          </c:val>
          <c:smooth val="0"/>
        </c:ser>
        <c:ser>
          <c:idx val="2"/>
          <c:order val="2"/>
          <c:tx>
            <c:strRef>
              <c:f>Sheet1!$A$5</c:f>
              <c:strCache>
                <c:ptCount val="1"/>
                <c:pt idx="0">
                  <c:v>High (+1SD)</c:v>
                </c:pt>
              </c:strCache>
            </c:strRef>
          </c:tx>
          <c:spPr>
            <a:ln w="12700">
              <a:solidFill>
                <a:srgbClr val="000000"/>
              </a:solidFill>
              <a:prstDash val="solid"/>
            </a:ln>
          </c:spPr>
          <c:marker>
            <c:symbol val="triangl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Sheet1!$B$5:$D$5</c:f>
              <c:numCache>
                <c:formatCode>General</c:formatCode>
                <c:ptCount val="3"/>
                <c:pt idx="0">
                  <c:v>2.6980000000000004</c:v>
                </c:pt>
                <c:pt idx="1">
                  <c:v>2.9153599999999988</c:v>
                </c:pt>
                <c:pt idx="2">
                  <c:v>3.1327199999999991</c:v>
                </c:pt>
              </c:numCache>
            </c:numRef>
          </c:val>
          <c:smooth val="0"/>
        </c:ser>
        <c:dLbls>
          <c:showLegendKey val="0"/>
          <c:showVal val="0"/>
          <c:showCatName val="0"/>
          <c:showSerName val="0"/>
          <c:showPercent val="0"/>
          <c:showBubbleSize val="0"/>
        </c:dLbls>
        <c:marker val="1"/>
        <c:smooth val="0"/>
        <c:axId val="76985088"/>
        <c:axId val="76987392"/>
      </c:lineChart>
      <c:catAx>
        <c:axId val="76985088"/>
        <c:scaling>
          <c:orientation val="minMax"/>
        </c:scaling>
        <c:delete val="0"/>
        <c:axPos val="b"/>
        <c:title>
          <c:tx>
            <c:rich>
              <a:bodyPr/>
              <a:lstStyle/>
              <a:p>
                <a:pPr>
                  <a:defRPr sz="1200" b="1" i="0" u="none" strike="noStrike" baseline="0">
                    <a:solidFill>
                      <a:srgbClr val="000000"/>
                    </a:solidFill>
                    <a:latin typeface="Times New Roman" pitchFamily="18" charset="0"/>
                    <a:ea typeface="Arial"/>
                    <a:cs typeface="Times New Roman" pitchFamily="18" charset="0"/>
                  </a:defRPr>
                </a:pPr>
                <a:r>
                  <a:rPr lang="en-US">
                    <a:latin typeface="Times New Roman" pitchFamily="18" charset="0"/>
                    <a:cs typeface="Times New Roman" pitchFamily="18" charset="0"/>
                  </a:rPr>
                  <a:t>Where</a:t>
                </a:r>
              </a:p>
            </c:rich>
          </c:tx>
          <c:layout>
            <c:manualLayout>
              <c:xMode val="edge"/>
              <c:yMode val="edge"/>
              <c:x val="0.43518569553805786"/>
              <c:y val="0.925833333333333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6987392"/>
        <c:crosses val="autoZero"/>
        <c:auto val="1"/>
        <c:lblAlgn val="ctr"/>
        <c:lblOffset val="100"/>
        <c:tickLblSkip val="1"/>
        <c:tickMarkSkip val="1"/>
        <c:noMultiLvlLbl val="0"/>
      </c:catAx>
      <c:valAx>
        <c:axId val="76987392"/>
        <c:scaling>
          <c:orientation val="minMax"/>
          <c:max val="4.5"/>
          <c:min val="1"/>
        </c:scaling>
        <c:delete val="0"/>
        <c:axPos val="l"/>
        <c:majorGridlines>
          <c:spPr>
            <a:ln w="3175">
              <a:solidFill>
                <a:srgbClr val="FFFFFF"/>
              </a:solidFill>
              <a:prstDash val="solid"/>
            </a:ln>
          </c:spPr>
        </c:majorGridlines>
        <c:title>
          <c:tx>
            <c:rich>
              <a:bodyPr/>
              <a:lstStyle/>
              <a:p>
                <a:pPr>
                  <a:defRPr sz="1200" b="1" i="0" u="none" strike="noStrike" baseline="0">
                    <a:solidFill>
                      <a:srgbClr val="000000"/>
                    </a:solidFill>
                    <a:latin typeface="Times New Roman" pitchFamily="18" charset="0"/>
                    <a:ea typeface="Arial"/>
                    <a:cs typeface="Times New Roman" pitchFamily="18" charset="0"/>
                  </a:defRPr>
                </a:pPr>
                <a:r>
                  <a:rPr lang="en-US">
                    <a:latin typeface="Times New Roman" pitchFamily="18" charset="0"/>
                    <a:cs typeface="Times New Roman" pitchFamily="18" charset="0"/>
                  </a:rPr>
                  <a:t>Work-nonwork Conflict</a:t>
                </a:r>
              </a:p>
            </c:rich>
          </c:tx>
          <c:layout>
            <c:manualLayout>
              <c:xMode val="edge"/>
              <c:yMode val="edge"/>
              <c:x val="3.0355173837511226E-2"/>
              <c:y val="0.124027559055118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6985088"/>
        <c:crosses val="autoZero"/>
        <c:crossBetween val="between"/>
        <c:majorUnit val="0.5"/>
      </c:valAx>
      <c:spPr>
        <a:noFill/>
        <a:ln w="25400">
          <a:noFill/>
        </a:ln>
      </c:spPr>
    </c:plotArea>
    <c:legend>
      <c:legendPos val="r"/>
      <c:layout>
        <c:manualLayout>
          <c:xMode val="edge"/>
          <c:yMode val="edge"/>
          <c:x val="0.77429083971947954"/>
          <c:y val="0.39727209098862654"/>
          <c:w val="0.22570916028052071"/>
          <c:h val="0.40048862642169736"/>
        </c:manualLayout>
      </c:layout>
      <c:overlay val="0"/>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rgbClr val="FFFFFF"/>
    </a:solidFill>
    <a:ln w="9525">
      <a:solidFill>
        <a:schemeClr val="tx1"/>
      </a:solid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19045027079834"/>
          <c:y val="6.4732213409656458E-2"/>
          <c:w val="0.53264345068431562"/>
          <c:h val="0.74191560039370086"/>
        </c:manualLayout>
      </c:layout>
      <c:lineChart>
        <c:grouping val="standard"/>
        <c:varyColors val="0"/>
        <c:ser>
          <c:idx val="0"/>
          <c:order val="0"/>
          <c:tx>
            <c:strRef>
              <c:f>Sheet1!$A$3</c:f>
              <c:strCache>
                <c:ptCount val="1"/>
                <c:pt idx="0">
                  <c:v>Low (-1SD)</c:v>
                </c:pt>
              </c:strCache>
            </c:strRef>
          </c:tx>
          <c:spPr>
            <a:ln w="12700">
              <a:solidFill>
                <a:srgbClr val="000000"/>
              </a:solidFill>
              <a:prstDash val="lgDashDot"/>
            </a:ln>
          </c:spPr>
          <c:marker>
            <c:symbol val="diamond"/>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Sheet1!$B$3:$D$3</c:f>
              <c:numCache>
                <c:formatCode>General</c:formatCode>
                <c:ptCount val="3"/>
                <c:pt idx="0">
                  <c:v>1.5297999999999994</c:v>
                </c:pt>
                <c:pt idx="1">
                  <c:v>1.6404560000000001</c:v>
                </c:pt>
                <c:pt idx="2">
                  <c:v>1.751112</c:v>
                </c:pt>
              </c:numCache>
            </c:numRef>
          </c:val>
          <c:smooth val="1"/>
        </c:ser>
        <c:ser>
          <c:idx val="1"/>
          <c:order val="1"/>
          <c:tx>
            <c:strRef>
              <c:f>Sheet1!$A$4</c:f>
              <c:strCache>
                <c:ptCount val="1"/>
                <c:pt idx="0">
                  <c:v>Mean </c:v>
                </c:pt>
              </c:strCache>
            </c:strRef>
          </c:tx>
          <c:spPr>
            <a:ln w="12700">
              <a:solidFill>
                <a:srgbClr val="000000"/>
              </a:solidFill>
              <a:prstDash val="sysDash"/>
            </a:ln>
          </c:spPr>
          <c:marker>
            <c:symbol val="squar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Sheet1!$B$4:$D$4</c:f>
              <c:numCache>
                <c:formatCode>General</c:formatCode>
                <c:ptCount val="3"/>
                <c:pt idx="0">
                  <c:v>1.7348999999999994</c:v>
                </c:pt>
                <c:pt idx="1">
                  <c:v>1.9321880000000002</c:v>
                </c:pt>
                <c:pt idx="2">
                  <c:v>2.1294759999999986</c:v>
                </c:pt>
              </c:numCache>
            </c:numRef>
          </c:val>
          <c:smooth val="0"/>
        </c:ser>
        <c:ser>
          <c:idx val="2"/>
          <c:order val="2"/>
          <c:tx>
            <c:strRef>
              <c:f>Sheet1!$A$5</c:f>
              <c:strCache>
                <c:ptCount val="1"/>
                <c:pt idx="0">
                  <c:v>High (+1SD)</c:v>
                </c:pt>
              </c:strCache>
            </c:strRef>
          </c:tx>
          <c:spPr>
            <a:ln w="12700">
              <a:solidFill>
                <a:srgbClr val="000000"/>
              </a:solidFill>
              <a:prstDash val="solid"/>
            </a:ln>
          </c:spPr>
          <c:marker>
            <c:symbol val="triangle"/>
            <c:size val="6"/>
            <c:spPr>
              <a:solidFill>
                <a:srgbClr val="000000"/>
              </a:solidFill>
              <a:ln>
                <a:solidFill>
                  <a:srgbClr val="000000"/>
                </a:solidFill>
                <a:prstDash val="solid"/>
              </a:ln>
            </c:spPr>
          </c:marker>
          <c:cat>
            <c:strRef>
              <c:f>Sheet1!$B$2:$D$2</c:f>
              <c:strCache>
                <c:ptCount val="3"/>
                <c:pt idx="0">
                  <c:v>Low (-1SD)</c:v>
                </c:pt>
                <c:pt idx="1">
                  <c:v>Mean</c:v>
                </c:pt>
                <c:pt idx="2">
                  <c:v>High (+1SD)</c:v>
                </c:pt>
              </c:strCache>
            </c:strRef>
          </c:cat>
          <c:val>
            <c:numRef>
              <c:f>Sheet1!$B$5:$D$5</c:f>
              <c:numCache>
                <c:formatCode>General</c:formatCode>
                <c:ptCount val="3"/>
                <c:pt idx="0">
                  <c:v>1.9400000000000004</c:v>
                </c:pt>
                <c:pt idx="1">
                  <c:v>2.2239200000000006</c:v>
                </c:pt>
                <c:pt idx="2">
                  <c:v>2.5078399999999998</c:v>
                </c:pt>
              </c:numCache>
            </c:numRef>
          </c:val>
          <c:smooth val="0"/>
        </c:ser>
        <c:dLbls>
          <c:showLegendKey val="0"/>
          <c:showVal val="0"/>
          <c:showCatName val="0"/>
          <c:showSerName val="0"/>
          <c:showPercent val="0"/>
          <c:showBubbleSize val="0"/>
        </c:dLbls>
        <c:marker val="1"/>
        <c:smooth val="0"/>
        <c:axId val="77226752"/>
        <c:axId val="77229056"/>
      </c:lineChart>
      <c:catAx>
        <c:axId val="77226752"/>
        <c:scaling>
          <c:orientation val="minMax"/>
        </c:scaling>
        <c:delete val="0"/>
        <c:axPos val="b"/>
        <c:title>
          <c:tx>
            <c:rich>
              <a:bodyPr/>
              <a:lstStyle/>
              <a:p>
                <a:pPr>
                  <a:defRPr sz="1200" b="1" i="0" u="none" strike="noStrike" baseline="0">
                    <a:solidFill>
                      <a:srgbClr val="000000"/>
                    </a:solidFill>
                    <a:latin typeface="Times New Roman" pitchFamily="18" charset="0"/>
                    <a:ea typeface="Arial"/>
                    <a:cs typeface="Times New Roman" pitchFamily="18" charset="0"/>
                  </a:defRPr>
                </a:pPr>
                <a:r>
                  <a:rPr lang="en-US">
                    <a:latin typeface="Times New Roman" pitchFamily="18" charset="0"/>
                    <a:cs typeface="Times New Roman" pitchFamily="18" charset="0"/>
                  </a:rPr>
                  <a:t>Where</a:t>
                </a:r>
              </a:p>
            </c:rich>
          </c:tx>
          <c:layout>
            <c:manualLayout>
              <c:xMode val="edge"/>
              <c:yMode val="edge"/>
              <c:x val="0.40271289137859589"/>
              <c:y val="0.9230240549828179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7229056"/>
        <c:crosses val="autoZero"/>
        <c:auto val="1"/>
        <c:lblAlgn val="ctr"/>
        <c:lblOffset val="100"/>
        <c:tickLblSkip val="1"/>
        <c:tickMarkSkip val="1"/>
        <c:noMultiLvlLbl val="0"/>
      </c:catAx>
      <c:valAx>
        <c:axId val="77229056"/>
        <c:scaling>
          <c:orientation val="minMax"/>
          <c:max val="4.5"/>
          <c:min val="1"/>
        </c:scaling>
        <c:delete val="0"/>
        <c:axPos val="l"/>
        <c:majorGridlines>
          <c:spPr>
            <a:ln w="3175">
              <a:solidFill>
                <a:srgbClr val="FFFFFF"/>
              </a:solidFill>
              <a:prstDash val="solid"/>
            </a:ln>
          </c:spPr>
        </c:majorGridlines>
        <c:title>
          <c:tx>
            <c:rich>
              <a:bodyPr/>
              <a:lstStyle/>
              <a:p>
                <a:pPr>
                  <a:defRPr sz="1200" b="1" i="0" u="none" strike="noStrike" baseline="0">
                    <a:solidFill>
                      <a:srgbClr val="000000"/>
                    </a:solidFill>
                    <a:latin typeface="Times New Roman" pitchFamily="18" charset="0"/>
                    <a:ea typeface="Arial"/>
                    <a:cs typeface="Times New Roman" pitchFamily="18" charset="0"/>
                  </a:defRPr>
                </a:pPr>
                <a:r>
                  <a:rPr lang="en-US">
                    <a:latin typeface="Times New Roman" pitchFamily="18" charset="0"/>
                    <a:cs typeface="Times New Roman" pitchFamily="18" charset="0"/>
                  </a:rPr>
                  <a:t>Turnover Intentions</a:t>
                </a:r>
              </a:p>
            </c:rich>
          </c:tx>
          <c:layout>
            <c:manualLayout>
              <c:xMode val="edge"/>
              <c:yMode val="edge"/>
              <c:x val="3.0355021012905554E-2"/>
              <c:y val="0.192708743438320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7226752"/>
        <c:crosses val="autoZero"/>
        <c:crossBetween val="between"/>
        <c:majorUnit val="0.5"/>
      </c:valAx>
      <c:spPr>
        <a:noFill/>
        <a:ln w="25400">
          <a:noFill/>
        </a:ln>
      </c:spPr>
    </c:plotArea>
    <c:legend>
      <c:legendPos val="r"/>
      <c:layout>
        <c:manualLayout>
          <c:xMode val="edge"/>
          <c:yMode val="edge"/>
          <c:x val="0.74495554439875533"/>
          <c:y val="0.36532767388451459"/>
          <c:w val="0.24301875516267524"/>
          <c:h val="0.36479535761154852"/>
        </c:manualLayout>
      </c:layout>
      <c:overlay val="0"/>
      <c:spPr>
        <a:solidFill>
          <a:srgbClr val="FFFFFF"/>
        </a:solidFill>
        <a:ln w="25400">
          <a:noFill/>
        </a:ln>
      </c:spPr>
      <c:txPr>
        <a:bodyPr/>
        <a:lstStyle/>
        <a:p>
          <a:pPr>
            <a:defRPr sz="11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rgbClr val="FFFFFF"/>
    </a:solidFill>
    <a:ln w="9525">
      <a:solidFill>
        <a:schemeClr val="tx1"/>
      </a:solid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7782B-BE91-4085-B855-D353E30FCE08}" type="doc">
      <dgm:prSet loTypeId="urn:microsoft.com/office/officeart/2005/8/layout/venn1" loCatId="relationship" qsTypeId="urn:microsoft.com/office/officeart/2005/8/quickstyle/simple1" qsCatId="simple" csTypeId="urn:microsoft.com/office/officeart/2005/8/colors/colorful1#1" csCatId="colorful" phldr="1"/>
      <dgm:spPr/>
    </dgm:pt>
    <dgm:pt modelId="{AFFB512B-EC4F-4766-85EE-B2E0C4BFA1B3}">
      <dgm:prSet phldrT="[Text]" custT="1"/>
      <dgm:spPr/>
      <dgm:t>
        <a:bodyPr/>
        <a:lstStyle/>
        <a:p>
          <a:r>
            <a:rPr lang="en-US" sz="4400" dirty="0" smtClean="0"/>
            <a:t>Where</a:t>
          </a:r>
          <a:endParaRPr lang="en-US" sz="4400" dirty="0"/>
        </a:p>
      </dgm:t>
    </dgm:pt>
    <dgm:pt modelId="{A42B65FE-1983-4C52-995C-419D9FF4FE06}" type="parTrans" cxnId="{F8A03E28-0FD6-41D4-8D3A-996649E3048A}">
      <dgm:prSet/>
      <dgm:spPr/>
      <dgm:t>
        <a:bodyPr/>
        <a:lstStyle/>
        <a:p>
          <a:endParaRPr lang="en-US"/>
        </a:p>
      </dgm:t>
    </dgm:pt>
    <dgm:pt modelId="{1FECE688-9065-4E66-9098-2952705F2481}" type="sibTrans" cxnId="{F8A03E28-0FD6-41D4-8D3A-996649E3048A}">
      <dgm:prSet/>
      <dgm:spPr/>
      <dgm:t>
        <a:bodyPr/>
        <a:lstStyle/>
        <a:p>
          <a:endParaRPr lang="en-US"/>
        </a:p>
      </dgm:t>
    </dgm:pt>
    <dgm:pt modelId="{729B8C8B-4B56-432E-87DD-1DAF56E9FE76}">
      <dgm:prSet phldrT="[Text]" custT="1"/>
      <dgm:spPr/>
      <dgm:t>
        <a:bodyPr/>
        <a:lstStyle/>
        <a:p>
          <a:r>
            <a:rPr lang="en-US" sz="4400" dirty="0" smtClean="0"/>
            <a:t>How</a:t>
          </a:r>
          <a:endParaRPr lang="en-US" sz="4400" dirty="0"/>
        </a:p>
      </dgm:t>
    </dgm:pt>
    <dgm:pt modelId="{2C0392F0-2D6C-4911-B16E-D69324B285F8}" type="parTrans" cxnId="{5458F50F-4C03-4EAF-95F7-851EC42933D1}">
      <dgm:prSet/>
      <dgm:spPr/>
      <dgm:t>
        <a:bodyPr/>
        <a:lstStyle/>
        <a:p>
          <a:endParaRPr lang="en-US"/>
        </a:p>
      </dgm:t>
    </dgm:pt>
    <dgm:pt modelId="{6C8C42D2-39EA-4903-A75B-94A31CFDD617}" type="sibTrans" cxnId="{5458F50F-4C03-4EAF-95F7-851EC42933D1}">
      <dgm:prSet/>
      <dgm:spPr/>
      <dgm:t>
        <a:bodyPr/>
        <a:lstStyle/>
        <a:p>
          <a:endParaRPr lang="en-US"/>
        </a:p>
      </dgm:t>
    </dgm:pt>
    <dgm:pt modelId="{0E9F2855-6EEC-472D-A4E8-18EFAC2AC7C4}">
      <dgm:prSet phldrT="[Text]" custT="1"/>
      <dgm:spPr/>
      <dgm:t>
        <a:bodyPr/>
        <a:lstStyle/>
        <a:p>
          <a:r>
            <a:rPr lang="en-US" sz="4400" dirty="0" smtClean="0"/>
            <a:t>When</a:t>
          </a:r>
          <a:endParaRPr lang="en-US" sz="4400" dirty="0"/>
        </a:p>
      </dgm:t>
    </dgm:pt>
    <dgm:pt modelId="{9F7937AA-3C4E-4089-8F86-CF683CADC10E}" type="parTrans" cxnId="{FFCEA8D2-8F23-494A-83D0-DA6998D3A15E}">
      <dgm:prSet/>
      <dgm:spPr/>
      <dgm:t>
        <a:bodyPr/>
        <a:lstStyle/>
        <a:p>
          <a:endParaRPr lang="en-US"/>
        </a:p>
      </dgm:t>
    </dgm:pt>
    <dgm:pt modelId="{B1DD6325-3FB8-43A7-869E-B39192BF1E54}" type="sibTrans" cxnId="{FFCEA8D2-8F23-494A-83D0-DA6998D3A15E}">
      <dgm:prSet/>
      <dgm:spPr/>
      <dgm:t>
        <a:bodyPr/>
        <a:lstStyle/>
        <a:p>
          <a:endParaRPr lang="en-US"/>
        </a:p>
      </dgm:t>
    </dgm:pt>
    <dgm:pt modelId="{8BD19612-814A-4D4D-AEFB-04B19AEA130F}" type="pres">
      <dgm:prSet presAssocID="{B017782B-BE91-4085-B855-D353E30FCE08}" presName="compositeShape" presStyleCnt="0">
        <dgm:presLayoutVars>
          <dgm:chMax val="7"/>
          <dgm:dir/>
          <dgm:resizeHandles val="exact"/>
        </dgm:presLayoutVars>
      </dgm:prSet>
      <dgm:spPr/>
    </dgm:pt>
    <dgm:pt modelId="{D4203943-B9BD-4858-A469-EBFC44A6737F}" type="pres">
      <dgm:prSet presAssocID="{AFFB512B-EC4F-4766-85EE-B2E0C4BFA1B3}" presName="circ1" presStyleLbl="vennNode1" presStyleIdx="0" presStyleCnt="3"/>
      <dgm:spPr/>
      <dgm:t>
        <a:bodyPr/>
        <a:lstStyle/>
        <a:p>
          <a:endParaRPr lang="en-US"/>
        </a:p>
      </dgm:t>
    </dgm:pt>
    <dgm:pt modelId="{5FEC803F-DB88-45C6-87DD-E206942BD694}" type="pres">
      <dgm:prSet presAssocID="{AFFB512B-EC4F-4766-85EE-B2E0C4BFA1B3}" presName="circ1Tx" presStyleLbl="revTx" presStyleIdx="0" presStyleCnt="0">
        <dgm:presLayoutVars>
          <dgm:chMax val="0"/>
          <dgm:chPref val="0"/>
          <dgm:bulletEnabled val="1"/>
        </dgm:presLayoutVars>
      </dgm:prSet>
      <dgm:spPr/>
      <dgm:t>
        <a:bodyPr/>
        <a:lstStyle/>
        <a:p>
          <a:endParaRPr lang="en-US"/>
        </a:p>
      </dgm:t>
    </dgm:pt>
    <dgm:pt modelId="{52BB8CEC-CE21-4705-9E72-E2CA5A5B9BBB}" type="pres">
      <dgm:prSet presAssocID="{729B8C8B-4B56-432E-87DD-1DAF56E9FE76}" presName="circ2" presStyleLbl="vennNode1" presStyleIdx="1" presStyleCnt="3" custLinFactNeighborX="3278" custLinFactNeighborY="-6073"/>
      <dgm:spPr/>
      <dgm:t>
        <a:bodyPr/>
        <a:lstStyle/>
        <a:p>
          <a:endParaRPr lang="en-US"/>
        </a:p>
      </dgm:t>
    </dgm:pt>
    <dgm:pt modelId="{BA1A3C43-1276-4500-8391-FBE77D2DFED6}" type="pres">
      <dgm:prSet presAssocID="{729B8C8B-4B56-432E-87DD-1DAF56E9FE76}" presName="circ2Tx" presStyleLbl="revTx" presStyleIdx="0" presStyleCnt="0">
        <dgm:presLayoutVars>
          <dgm:chMax val="0"/>
          <dgm:chPref val="0"/>
          <dgm:bulletEnabled val="1"/>
        </dgm:presLayoutVars>
      </dgm:prSet>
      <dgm:spPr/>
      <dgm:t>
        <a:bodyPr/>
        <a:lstStyle/>
        <a:p>
          <a:endParaRPr lang="en-US"/>
        </a:p>
      </dgm:t>
    </dgm:pt>
    <dgm:pt modelId="{34F19DED-7E4A-4E07-B397-3228CA6977A5}" type="pres">
      <dgm:prSet presAssocID="{0E9F2855-6EEC-472D-A4E8-18EFAC2AC7C4}" presName="circ3" presStyleLbl="vennNode1" presStyleIdx="2" presStyleCnt="3" custLinFactNeighborX="-1683" custLinFactNeighborY="-6073"/>
      <dgm:spPr/>
      <dgm:t>
        <a:bodyPr/>
        <a:lstStyle/>
        <a:p>
          <a:endParaRPr lang="en-US"/>
        </a:p>
      </dgm:t>
    </dgm:pt>
    <dgm:pt modelId="{65302A1A-B4A0-4134-980A-DC32507B0CE1}" type="pres">
      <dgm:prSet presAssocID="{0E9F2855-6EEC-472D-A4E8-18EFAC2AC7C4}" presName="circ3Tx" presStyleLbl="revTx" presStyleIdx="0" presStyleCnt="0">
        <dgm:presLayoutVars>
          <dgm:chMax val="0"/>
          <dgm:chPref val="0"/>
          <dgm:bulletEnabled val="1"/>
        </dgm:presLayoutVars>
      </dgm:prSet>
      <dgm:spPr/>
      <dgm:t>
        <a:bodyPr/>
        <a:lstStyle/>
        <a:p>
          <a:endParaRPr lang="en-US"/>
        </a:p>
      </dgm:t>
    </dgm:pt>
  </dgm:ptLst>
  <dgm:cxnLst>
    <dgm:cxn modelId="{5458F50F-4C03-4EAF-95F7-851EC42933D1}" srcId="{B017782B-BE91-4085-B855-D353E30FCE08}" destId="{729B8C8B-4B56-432E-87DD-1DAF56E9FE76}" srcOrd="1" destOrd="0" parTransId="{2C0392F0-2D6C-4911-B16E-D69324B285F8}" sibTransId="{6C8C42D2-39EA-4903-A75B-94A31CFDD617}"/>
    <dgm:cxn modelId="{5DC81F1C-397A-400D-ABC8-456DB9B69E1C}" type="presOf" srcId="{AFFB512B-EC4F-4766-85EE-B2E0C4BFA1B3}" destId="{5FEC803F-DB88-45C6-87DD-E206942BD694}" srcOrd="1" destOrd="0" presId="urn:microsoft.com/office/officeart/2005/8/layout/venn1"/>
    <dgm:cxn modelId="{7370AA18-BA9D-4C7F-9647-90B379FCFA12}" type="presOf" srcId="{AFFB512B-EC4F-4766-85EE-B2E0C4BFA1B3}" destId="{D4203943-B9BD-4858-A469-EBFC44A6737F}" srcOrd="0" destOrd="0" presId="urn:microsoft.com/office/officeart/2005/8/layout/venn1"/>
    <dgm:cxn modelId="{426AECB4-553C-4F44-B859-AAB6F941A95C}" type="presOf" srcId="{B017782B-BE91-4085-B855-D353E30FCE08}" destId="{8BD19612-814A-4D4D-AEFB-04B19AEA130F}" srcOrd="0" destOrd="0" presId="urn:microsoft.com/office/officeart/2005/8/layout/venn1"/>
    <dgm:cxn modelId="{AF480F9C-6983-48C9-A6CC-A7D5767EA5FC}" type="presOf" srcId="{729B8C8B-4B56-432E-87DD-1DAF56E9FE76}" destId="{52BB8CEC-CE21-4705-9E72-E2CA5A5B9BBB}" srcOrd="0" destOrd="0" presId="urn:microsoft.com/office/officeart/2005/8/layout/venn1"/>
    <dgm:cxn modelId="{F8A03E28-0FD6-41D4-8D3A-996649E3048A}" srcId="{B017782B-BE91-4085-B855-D353E30FCE08}" destId="{AFFB512B-EC4F-4766-85EE-B2E0C4BFA1B3}" srcOrd="0" destOrd="0" parTransId="{A42B65FE-1983-4C52-995C-419D9FF4FE06}" sibTransId="{1FECE688-9065-4E66-9098-2952705F2481}"/>
    <dgm:cxn modelId="{FFCEA8D2-8F23-494A-83D0-DA6998D3A15E}" srcId="{B017782B-BE91-4085-B855-D353E30FCE08}" destId="{0E9F2855-6EEC-472D-A4E8-18EFAC2AC7C4}" srcOrd="2" destOrd="0" parTransId="{9F7937AA-3C4E-4089-8F86-CF683CADC10E}" sibTransId="{B1DD6325-3FB8-43A7-869E-B39192BF1E54}"/>
    <dgm:cxn modelId="{588F9905-6B34-4306-8487-66A1A8245B56}" type="presOf" srcId="{0E9F2855-6EEC-472D-A4E8-18EFAC2AC7C4}" destId="{34F19DED-7E4A-4E07-B397-3228CA6977A5}" srcOrd="0" destOrd="0" presId="urn:microsoft.com/office/officeart/2005/8/layout/venn1"/>
    <dgm:cxn modelId="{0401781B-5DD5-4B4A-BEAF-34DF8DD6C8C6}" type="presOf" srcId="{729B8C8B-4B56-432E-87DD-1DAF56E9FE76}" destId="{BA1A3C43-1276-4500-8391-FBE77D2DFED6}" srcOrd="1" destOrd="0" presId="urn:microsoft.com/office/officeart/2005/8/layout/venn1"/>
    <dgm:cxn modelId="{360CD698-0802-4E31-866E-C28F49FF7FD2}" type="presOf" srcId="{0E9F2855-6EEC-472D-A4E8-18EFAC2AC7C4}" destId="{65302A1A-B4A0-4134-980A-DC32507B0CE1}" srcOrd="1" destOrd="0" presId="urn:microsoft.com/office/officeart/2005/8/layout/venn1"/>
    <dgm:cxn modelId="{D8CD2106-469B-4B17-ACF1-5D31C08A01A0}" type="presParOf" srcId="{8BD19612-814A-4D4D-AEFB-04B19AEA130F}" destId="{D4203943-B9BD-4858-A469-EBFC44A6737F}" srcOrd="0" destOrd="0" presId="urn:microsoft.com/office/officeart/2005/8/layout/venn1"/>
    <dgm:cxn modelId="{7424F4D7-F3F4-41B5-857A-C53556C38CA1}" type="presParOf" srcId="{8BD19612-814A-4D4D-AEFB-04B19AEA130F}" destId="{5FEC803F-DB88-45C6-87DD-E206942BD694}" srcOrd="1" destOrd="0" presId="urn:microsoft.com/office/officeart/2005/8/layout/venn1"/>
    <dgm:cxn modelId="{26DE4CAE-C856-43DA-B1D8-900B03B2CC2A}" type="presParOf" srcId="{8BD19612-814A-4D4D-AEFB-04B19AEA130F}" destId="{52BB8CEC-CE21-4705-9E72-E2CA5A5B9BBB}" srcOrd="2" destOrd="0" presId="urn:microsoft.com/office/officeart/2005/8/layout/venn1"/>
    <dgm:cxn modelId="{66C87311-7D2D-458D-A907-212E04AA37B1}" type="presParOf" srcId="{8BD19612-814A-4D4D-AEFB-04B19AEA130F}" destId="{BA1A3C43-1276-4500-8391-FBE77D2DFED6}" srcOrd="3" destOrd="0" presId="urn:microsoft.com/office/officeart/2005/8/layout/venn1"/>
    <dgm:cxn modelId="{EC1C4A9D-A1A9-4527-8FC8-A3B13C4E40D8}" type="presParOf" srcId="{8BD19612-814A-4D4D-AEFB-04B19AEA130F}" destId="{34F19DED-7E4A-4E07-B397-3228CA6977A5}" srcOrd="4" destOrd="0" presId="urn:microsoft.com/office/officeart/2005/8/layout/venn1"/>
    <dgm:cxn modelId="{EFE1182F-EB7C-465D-936E-7FC8275FBD87}" type="presParOf" srcId="{8BD19612-814A-4D4D-AEFB-04B19AEA130F}" destId="{65302A1A-B4A0-4134-980A-DC32507B0CE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6EEEB1-D699-435F-8502-94DB538A246D}"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n-US"/>
        </a:p>
      </dgm:t>
    </dgm:pt>
    <dgm:pt modelId="{867F54CC-87F8-4D2C-A899-5D2FF545ABBD}">
      <dgm:prSet phldrT="[Text]" custT="1"/>
      <dgm:spPr/>
      <dgm:t>
        <a:bodyPr/>
        <a:lstStyle/>
        <a:p>
          <a:r>
            <a:rPr lang="en-US" sz="1000" dirty="0" smtClean="0"/>
            <a:t>Organization</a:t>
          </a:r>
          <a:endParaRPr lang="en-US" sz="1000" dirty="0"/>
        </a:p>
      </dgm:t>
    </dgm:pt>
    <dgm:pt modelId="{B2425490-28F1-4FB3-98CA-7F05883F8A7A}" type="parTrans" cxnId="{C1946D96-DF29-4D52-9BDC-311420C09536}">
      <dgm:prSet/>
      <dgm:spPr/>
      <dgm:t>
        <a:bodyPr/>
        <a:lstStyle/>
        <a:p>
          <a:endParaRPr lang="en-US"/>
        </a:p>
      </dgm:t>
    </dgm:pt>
    <dgm:pt modelId="{CDD931DF-7795-4DDA-99CF-BB4248F33D5C}" type="sibTrans" cxnId="{C1946D96-DF29-4D52-9BDC-311420C09536}">
      <dgm:prSet/>
      <dgm:spPr/>
      <dgm:t>
        <a:bodyPr/>
        <a:lstStyle/>
        <a:p>
          <a:endParaRPr lang="en-US"/>
        </a:p>
      </dgm:t>
    </dgm:pt>
    <dgm:pt modelId="{DE803B7C-82B9-45C3-8BBD-64EB14396DFD}">
      <dgm:prSet phldrT="[Text]" custT="1"/>
      <dgm:spPr/>
      <dgm:t>
        <a:bodyPr/>
        <a:lstStyle/>
        <a:p>
          <a:r>
            <a:rPr lang="en-US" sz="1000" dirty="0" smtClean="0"/>
            <a:t>Job/</a:t>
          </a:r>
        </a:p>
        <a:p>
          <a:r>
            <a:rPr lang="en-US" sz="1000" dirty="0" smtClean="0"/>
            <a:t>Co-workers</a:t>
          </a:r>
          <a:endParaRPr lang="en-US" sz="1000" dirty="0"/>
        </a:p>
      </dgm:t>
    </dgm:pt>
    <dgm:pt modelId="{11887026-FED5-4A15-8513-2F234A62E6C2}" type="parTrans" cxnId="{D149394A-51DA-4146-9A8E-228D6E656067}">
      <dgm:prSet/>
      <dgm:spPr/>
      <dgm:t>
        <a:bodyPr/>
        <a:lstStyle/>
        <a:p>
          <a:endParaRPr lang="en-US"/>
        </a:p>
      </dgm:t>
    </dgm:pt>
    <dgm:pt modelId="{ABB0ACEE-F683-4CD9-BBB5-08A7BCBB65CA}" type="sibTrans" cxnId="{D149394A-51DA-4146-9A8E-228D6E656067}">
      <dgm:prSet/>
      <dgm:spPr/>
      <dgm:t>
        <a:bodyPr/>
        <a:lstStyle/>
        <a:p>
          <a:endParaRPr lang="en-US"/>
        </a:p>
      </dgm:t>
    </dgm:pt>
    <dgm:pt modelId="{8A76EBB6-EA49-46BE-AB89-6EC24F8D889D}">
      <dgm:prSet phldrT="[Text]" custT="1"/>
      <dgm:spPr/>
      <dgm:t>
        <a:bodyPr/>
        <a:lstStyle/>
        <a:p>
          <a:r>
            <a:rPr lang="en-US" sz="1400" dirty="0" smtClean="0"/>
            <a:t>Increase Productivity.  </a:t>
          </a:r>
          <a:endParaRPr lang="en-US" sz="1400" dirty="0"/>
        </a:p>
      </dgm:t>
    </dgm:pt>
    <dgm:pt modelId="{4D95410E-8CA0-4B22-913E-E72A4C033EDF}" type="parTrans" cxnId="{0975EA46-E23F-41E4-8103-892F2FC04B6D}">
      <dgm:prSet/>
      <dgm:spPr/>
      <dgm:t>
        <a:bodyPr/>
        <a:lstStyle/>
        <a:p>
          <a:endParaRPr lang="en-US"/>
        </a:p>
      </dgm:t>
    </dgm:pt>
    <dgm:pt modelId="{F4CD252C-A801-49B9-985E-2B7DBCC32678}" type="sibTrans" cxnId="{0975EA46-E23F-41E4-8103-892F2FC04B6D}">
      <dgm:prSet/>
      <dgm:spPr/>
      <dgm:t>
        <a:bodyPr/>
        <a:lstStyle/>
        <a:p>
          <a:endParaRPr lang="en-US"/>
        </a:p>
      </dgm:t>
    </dgm:pt>
    <dgm:pt modelId="{69CC5E37-66DA-43F6-A6D4-06F4588D1CB9}">
      <dgm:prSet phldrT="[Text]" custT="1"/>
      <dgm:spPr/>
      <dgm:t>
        <a:bodyPr/>
        <a:lstStyle/>
        <a:p>
          <a:r>
            <a:rPr lang="en-US" sz="1400" dirty="0" smtClean="0"/>
            <a:t>Decrease Accidents. </a:t>
          </a:r>
          <a:endParaRPr lang="en-US" sz="1400" dirty="0"/>
        </a:p>
      </dgm:t>
    </dgm:pt>
    <dgm:pt modelId="{C072768F-FA9A-4179-8579-5C458EA4C102}" type="parTrans" cxnId="{5D26F1B4-2DAF-411D-A59C-A39842AE956F}">
      <dgm:prSet/>
      <dgm:spPr/>
      <dgm:t>
        <a:bodyPr/>
        <a:lstStyle/>
        <a:p>
          <a:endParaRPr lang="en-US"/>
        </a:p>
      </dgm:t>
    </dgm:pt>
    <dgm:pt modelId="{1262E752-9C00-4DDC-91D1-6F3F004BD96E}" type="sibTrans" cxnId="{5D26F1B4-2DAF-411D-A59C-A39842AE956F}">
      <dgm:prSet/>
      <dgm:spPr/>
      <dgm:t>
        <a:bodyPr/>
        <a:lstStyle/>
        <a:p>
          <a:endParaRPr lang="en-US"/>
        </a:p>
      </dgm:t>
    </dgm:pt>
    <dgm:pt modelId="{E5F13F50-E1EC-4F90-9870-E1E89EFF7BAE}">
      <dgm:prSet phldrT="[Text]" custT="1"/>
      <dgm:spPr/>
      <dgm:t>
        <a:bodyPr/>
        <a:lstStyle/>
        <a:p>
          <a:r>
            <a:rPr lang="en-US" sz="1000" dirty="0" smtClean="0"/>
            <a:t>Employees</a:t>
          </a:r>
          <a:endParaRPr lang="en-US" sz="1000" dirty="0"/>
        </a:p>
      </dgm:t>
    </dgm:pt>
    <dgm:pt modelId="{5D39460A-9D92-4ECE-8885-547B933EF3C9}" type="parTrans" cxnId="{DBDC8292-5A53-485C-BB60-EC2EF39C8FBF}">
      <dgm:prSet/>
      <dgm:spPr/>
      <dgm:t>
        <a:bodyPr/>
        <a:lstStyle/>
        <a:p>
          <a:endParaRPr lang="en-US"/>
        </a:p>
      </dgm:t>
    </dgm:pt>
    <dgm:pt modelId="{37BEABD5-A3D1-4675-9FC3-34EB199F5C64}" type="sibTrans" cxnId="{DBDC8292-5A53-485C-BB60-EC2EF39C8FBF}">
      <dgm:prSet/>
      <dgm:spPr/>
      <dgm:t>
        <a:bodyPr/>
        <a:lstStyle/>
        <a:p>
          <a:endParaRPr lang="en-US"/>
        </a:p>
      </dgm:t>
    </dgm:pt>
    <dgm:pt modelId="{FFA2A25D-898E-4D76-98BC-DBAF8A34F4C5}">
      <dgm:prSet phldrT="[Text]" custT="1"/>
      <dgm:spPr/>
      <dgm:t>
        <a:bodyPr/>
        <a:lstStyle/>
        <a:p>
          <a:r>
            <a:rPr lang="en-US" sz="1400" dirty="0" smtClean="0"/>
            <a:t>Greater control over where, when and how they work. </a:t>
          </a:r>
          <a:endParaRPr lang="en-US" sz="1400" dirty="0"/>
        </a:p>
      </dgm:t>
    </dgm:pt>
    <dgm:pt modelId="{FDFC9C8D-5049-4F51-AFD6-8B4A50F16AFA}" type="parTrans" cxnId="{C41C3FD2-0671-49D8-BFCF-A47D6DC16993}">
      <dgm:prSet/>
      <dgm:spPr/>
      <dgm:t>
        <a:bodyPr/>
        <a:lstStyle/>
        <a:p>
          <a:endParaRPr lang="en-US"/>
        </a:p>
      </dgm:t>
    </dgm:pt>
    <dgm:pt modelId="{62909EE4-7479-4844-864F-8278DFEFC9EF}" type="sibTrans" cxnId="{C41C3FD2-0671-49D8-BFCF-A47D6DC16993}">
      <dgm:prSet/>
      <dgm:spPr/>
      <dgm:t>
        <a:bodyPr/>
        <a:lstStyle/>
        <a:p>
          <a:endParaRPr lang="en-US"/>
        </a:p>
      </dgm:t>
    </dgm:pt>
    <dgm:pt modelId="{60B60956-9CD6-4367-A450-C29062C446B2}">
      <dgm:prSet phldrT="[Text]" custT="1"/>
      <dgm:spPr/>
      <dgm:t>
        <a:bodyPr/>
        <a:lstStyle/>
        <a:p>
          <a:r>
            <a:rPr lang="en-US" sz="1000" dirty="0" smtClean="0"/>
            <a:t>Community</a:t>
          </a:r>
          <a:endParaRPr lang="en-US" sz="1000" dirty="0"/>
        </a:p>
      </dgm:t>
    </dgm:pt>
    <dgm:pt modelId="{E34C0EC2-AD07-4C04-AFBE-CFBF342A34F5}" type="parTrans" cxnId="{581439B8-AD4E-4DA3-8F33-115CF116F987}">
      <dgm:prSet/>
      <dgm:spPr/>
      <dgm:t>
        <a:bodyPr/>
        <a:lstStyle/>
        <a:p>
          <a:endParaRPr lang="en-US"/>
        </a:p>
      </dgm:t>
    </dgm:pt>
    <dgm:pt modelId="{BDC4F840-23AB-4D5E-9996-E46D6F9745FC}" type="sibTrans" cxnId="{581439B8-AD4E-4DA3-8F33-115CF116F987}">
      <dgm:prSet/>
      <dgm:spPr/>
      <dgm:t>
        <a:bodyPr/>
        <a:lstStyle/>
        <a:p>
          <a:endParaRPr lang="en-US"/>
        </a:p>
      </dgm:t>
    </dgm:pt>
    <dgm:pt modelId="{7AFF3010-D1E4-4C22-A50D-A5E61721B661}">
      <dgm:prSet phldrT="[Text]" custT="1"/>
      <dgm:spPr/>
      <dgm:t>
        <a:bodyPr/>
        <a:lstStyle/>
        <a:p>
          <a:r>
            <a:rPr lang="en-US" sz="1400" dirty="0" smtClean="0"/>
            <a:t>Employees can be involved in community, school and family events taking place during traditional work and commuting hours.</a:t>
          </a:r>
          <a:endParaRPr lang="en-US" sz="1400" dirty="0"/>
        </a:p>
      </dgm:t>
    </dgm:pt>
    <dgm:pt modelId="{9C20B5CE-7E75-4ECF-804B-C7BFEDE2537B}" type="parTrans" cxnId="{A5E0185C-AC8F-4E1D-8FAC-162264F81C89}">
      <dgm:prSet/>
      <dgm:spPr/>
      <dgm:t>
        <a:bodyPr/>
        <a:lstStyle/>
        <a:p>
          <a:endParaRPr lang="en-US"/>
        </a:p>
      </dgm:t>
    </dgm:pt>
    <dgm:pt modelId="{F8761E37-57C9-43D9-987E-C14D31DE998E}" type="sibTrans" cxnId="{A5E0185C-AC8F-4E1D-8FAC-162264F81C89}">
      <dgm:prSet/>
      <dgm:spPr/>
      <dgm:t>
        <a:bodyPr/>
        <a:lstStyle/>
        <a:p>
          <a:endParaRPr lang="en-US"/>
        </a:p>
      </dgm:t>
    </dgm:pt>
    <dgm:pt modelId="{D673A877-5671-4BAE-A8E9-EE434AB6F6EE}">
      <dgm:prSet custT="1"/>
      <dgm:spPr/>
      <dgm:t>
        <a:bodyPr/>
        <a:lstStyle/>
        <a:p>
          <a:r>
            <a:rPr lang="en-US" sz="1400" dirty="0" smtClean="0"/>
            <a:t>Less likely to miss work (due to illness, nonwork demands).</a:t>
          </a:r>
          <a:endParaRPr lang="en-US" sz="1400" dirty="0"/>
        </a:p>
      </dgm:t>
    </dgm:pt>
    <dgm:pt modelId="{881CC3ED-F2BE-4E83-B2D1-E272EC80A404}" type="parTrans" cxnId="{BC9F6D73-CF8E-47F5-9585-0AA7A75CCB90}">
      <dgm:prSet/>
      <dgm:spPr/>
      <dgm:t>
        <a:bodyPr/>
        <a:lstStyle/>
        <a:p>
          <a:endParaRPr lang="en-US"/>
        </a:p>
      </dgm:t>
    </dgm:pt>
    <dgm:pt modelId="{518E5981-956E-44F9-96C3-F099BA808AFE}" type="sibTrans" cxnId="{BC9F6D73-CF8E-47F5-9585-0AA7A75CCB90}">
      <dgm:prSet/>
      <dgm:spPr/>
      <dgm:t>
        <a:bodyPr/>
        <a:lstStyle/>
        <a:p>
          <a:endParaRPr lang="en-US"/>
        </a:p>
      </dgm:t>
    </dgm:pt>
    <dgm:pt modelId="{9CADDF71-17C4-4BEE-83D5-AF34861C6475}">
      <dgm:prSet custT="1"/>
      <dgm:spPr/>
      <dgm:t>
        <a:bodyPr/>
        <a:lstStyle/>
        <a:p>
          <a:r>
            <a:rPr lang="en-US" sz="1400" dirty="0" smtClean="0"/>
            <a:t>Improved well-being.</a:t>
          </a:r>
          <a:endParaRPr lang="en-US" sz="1400" dirty="0"/>
        </a:p>
      </dgm:t>
    </dgm:pt>
    <dgm:pt modelId="{5CBD4149-24A4-465A-9C7D-9C023985B705}" type="parTrans" cxnId="{36FBB582-5BE2-4DF9-820A-F9A96209AD92}">
      <dgm:prSet/>
      <dgm:spPr/>
      <dgm:t>
        <a:bodyPr/>
        <a:lstStyle/>
        <a:p>
          <a:endParaRPr lang="en-US"/>
        </a:p>
      </dgm:t>
    </dgm:pt>
    <dgm:pt modelId="{DF4329BD-B93A-4FF4-9B96-96F8C00A5780}" type="sibTrans" cxnId="{36FBB582-5BE2-4DF9-820A-F9A96209AD92}">
      <dgm:prSet/>
      <dgm:spPr/>
      <dgm:t>
        <a:bodyPr/>
        <a:lstStyle/>
        <a:p>
          <a:endParaRPr lang="en-US"/>
        </a:p>
      </dgm:t>
    </dgm:pt>
    <dgm:pt modelId="{89C794D6-2320-485E-8DB9-13332D4A67BE}">
      <dgm:prSet phldrT="[Text]" custT="1"/>
      <dgm:spPr/>
      <dgm:t>
        <a:bodyPr/>
        <a:lstStyle/>
        <a:p>
          <a:r>
            <a:rPr lang="en-US" sz="1400" dirty="0" smtClean="0"/>
            <a:t>Address challenges of the globalization of business.</a:t>
          </a:r>
          <a:endParaRPr lang="en-US" sz="1400" dirty="0"/>
        </a:p>
      </dgm:t>
    </dgm:pt>
    <dgm:pt modelId="{D83BB245-EB38-4758-AB7D-F418E0B6E092}" type="sibTrans" cxnId="{858A5A26-6D25-4476-AA7C-DB410F8DE60C}">
      <dgm:prSet/>
      <dgm:spPr/>
      <dgm:t>
        <a:bodyPr/>
        <a:lstStyle/>
        <a:p>
          <a:endParaRPr lang="en-US"/>
        </a:p>
      </dgm:t>
    </dgm:pt>
    <dgm:pt modelId="{C0A25C7C-F768-4790-A398-4D36E26D15C2}" type="parTrans" cxnId="{858A5A26-6D25-4476-AA7C-DB410F8DE60C}">
      <dgm:prSet/>
      <dgm:spPr/>
      <dgm:t>
        <a:bodyPr/>
        <a:lstStyle/>
        <a:p>
          <a:endParaRPr lang="en-US"/>
        </a:p>
      </dgm:t>
    </dgm:pt>
    <dgm:pt modelId="{BB860376-9633-4C91-8AC7-D0F76A3490DB}">
      <dgm:prSet phldrT="[Text]" custT="1"/>
      <dgm:spPr/>
      <dgm:t>
        <a:bodyPr/>
        <a:lstStyle/>
        <a:p>
          <a:r>
            <a:rPr lang="en-US" sz="1400" dirty="0" smtClean="0"/>
            <a:t>Potential cost savings and reduced turnover.</a:t>
          </a:r>
          <a:endParaRPr lang="en-US" sz="1400" dirty="0"/>
        </a:p>
      </dgm:t>
    </dgm:pt>
    <dgm:pt modelId="{A2FE40B4-21D2-423A-B58A-41A310B6722B}" type="sibTrans" cxnId="{A5C764D0-7503-4D82-867F-699F6B8AF3A4}">
      <dgm:prSet/>
      <dgm:spPr/>
      <dgm:t>
        <a:bodyPr/>
        <a:lstStyle/>
        <a:p>
          <a:endParaRPr lang="en-US"/>
        </a:p>
      </dgm:t>
    </dgm:pt>
    <dgm:pt modelId="{07C7B9DF-36AE-4A5C-BDEB-858616AC8FEA}" type="parTrans" cxnId="{A5C764D0-7503-4D82-867F-699F6B8AF3A4}">
      <dgm:prSet/>
      <dgm:spPr/>
      <dgm:t>
        <a:bodyPr/>
        <a:lstStyle/>
        <a:p>
          <a:endParaRPr lang="en-US"/>
        </a:p>
      </dgm:t>
    </dgm:pt>
    <dgm:pt modelId="{B6CDC674-E9DE-4823-B1B2-C0806F9CBBF4}">
      <dgm:prSet phldrT="[Text]" custT="1"/>
      <dgm:spPr/>
      <dgm:t>
        <a:bodyPr/>
        <a:lstStyle/>
        <a:p>
          <a:r>
            <a:rPr lang="en-US" sz="1400" dirty="0" smtClean="0"/>
            <a:t>Attract and retain quality employees. </a:t>
          </a:r>
          <a:endParaRPr lang="en-US" sz="1400" dirty="0"/>
        </a:p>
      </dgm:t>
    </dgm:pt>
    <dgm:pt modelId="{9B79823C-2FFF-4F07-ADEC-ABB489A4C3A9}" type="sibTrans" cxnId="{8151C45D-2BFF-4674-A54F-AC93E9DA8ABD}">
      <dgm:prSet/>
      <dgm:spPr/>
      <dgm:t>
        <a:bodyPr/>
        <a:lstStyle/>
        <a:p>
          <a:endParaRPr lang="en-US"/>
        </a:p>
      </dgm:t>
    </dgm:pt>
    <dgm:pt modelId="{AC496ADA-23F1-48DA-9522-87D6A8C90D43}" type="parTrans" cxnId="{8151C45D-2BFF-4674-A54F-AC93E9DA8ABD}">
      <dgm:prSet/>
      <dgm:spPr/>
      <dgm:t>
        <a:bodyPr/>
        <a:lstStyle/>
        <a:p>
          <a:endParaRPr lang="en-US"/>
        </a:p>
      </dgm:t>
    </dgm:pt>
    <dgm:pt modelId="{1104C379-6DB7-40CA-95C2-BB16403EDBD5}" type="pres">
      <dgm:prSet presAssocID="{DB6EEEB1-D699-435F-8502-94DB538A246D}" presName="linearFlow" presStyleCnt="0">
        <dgm:presLayoutVars>
          <dgm:dir/>
          <dgm:animLvl val="lvl"/>
          <dgm:resizeHandles val="exact"/>
        </dgm:presLayoutVars>
      </dgm:prSet>
      <dgm:spPr/>
      <dgm:t>
        <a:bodyPr/>
        <a:lstStyle/>
        <a:p>
          <a:endParaRPr lang="en-US"/>
        </a:p>
      </dgm:t>
    </dgm:pt>
    <dgm:pt modelId="{2A03299F-09A6-4A85-96A2-F31D1A0C33A8}" type="pres">
      <dgm:prSet presAssocID="{867F54CC-87F8-4D2C-A899-5D2FF545ABBD}" presName="composite" presStyleCnt="0"/>
      <dgm:spPr/>
    </dgm:pt>
    <dgm:pt modelId="{47DEFC7D-9502-4B71-BACF-A41C3071288A}" type="pres">
      <dgm:prSet presAssocID="{867F54CC-87F8-4D2C-A899-5D2FF545ABBD}" presName="parentText" presStyleLbl="alignNode1" presStyleIdx="0" presStyleCnt="4">
        <dgm:presLayoutVars>
          <dgm:chMax val="1"/>
          <dgm:bulletEnabled val="1"/>
        </dgm:presLayoutVars>
      </dgm:prSet>
      <dgm:spPr/>
      <dgm:t>
        <a:bodyPr/>
        <a:lstStyle/>
        <a:p>
          <a:endParaRPr lang="en-US"/>
        </a:p>
      </dgm:t>
    </dgm:pt>
    <dgm:pt modelId="{66C180C7-5107-4C2F-BD3E-35CCF668E740}" type="pres">
      <dgm:prSet presAssocID="{867F54CC-87F8-4D2C-A899-5D2FF545ABBD}" presName="descendantText" presStyleLbl="alignAcc1" presStyleIdx="0" presStyleCnt="4" custLinFactNeighborY="-10176">
        <dgm:presLayoutVars>
          <dgm:bulletEnabled val="1"/>
        </dgm:presLayoutVars>
      </dgm:prSet>
      <dgm:spPr/>
      <dgm:t>
        <a:bodyPr/>
        <a:lstStyle/>
        <a:p>
          <a:endParaRPr lang="en-US"/>
        </a:p>
      </dgm:t>
    </dgm:pt>
    <dgm:pt modelId="{A22A91B7-876A-4251-8AD1-9226F7255CED}" type="pres">
      <dgm:prSet presAssocID="{CDD931DF-7795-4DDA-99CF-BB4248F33D5C}" presName="sp" presStyleCnt="0"/>
      <dgm:spPr/>
    </dgm:pt>
    <dgm:pt modelId="{4B19B21F-F79C-4DE3-9B5A-485D72C44316}" type="pres">
      <dgm:prSet presAssocID="{DE803B7C-82B9-45C3-8BBD-64EB14396DFD}" presName="composite" presStyleCnt="0"/>
      <dgm:spPr/>
    </dgm:pt>
    <dgm:pt modelId="{0E9EDE20-E18E-4284-AACC-C16E056AEBD1}" type="pres">
      <dgm:prSet presAssocID="{DE803B7C-82B9-45C3-8BBD-64EB14396DFD}" presName="parentText" presStyleLbl="alignNode1" presStyleIdx="1" presStyleCnt="4">
        <dgm:presLayoutVars>
          <dgm:chMax val="1"/>
          <dgm:bulletEnabled val="1"/>
        </dgm:presLayoutVars>
      </dgm:prSet>
      <dgm:spPr/>
      <dgm:t>
        <a:bodyPr/>
        <a:lstStyle/>
        <a:p>
          <a:endParaRPr lang="en-US"/>
        </a:p>
      </dgm:t>
    </dgm:pt>
    <dgm:pt modelId="{C1232436-9956-454F-8F56-31ACF9473508}" type="pres">
      <dgm:prSet presAssocID="{DE803B7C-82B9-45C3-8BBD-64EB14396DFD}" presName="descendantText" presStyleLbl="alignAcc1" presStyleIdx="1" presStyleCnt="4">
        <dgm:presLayoutVars>
          <dgm:bulletEnabled val="1"/>
        </dgm:presLayoutVars>
      </dgm:prSet>
      <dgm:spPr/>
      <dgm:t>
        <a:bodyPr/>
        <a:lstStyle/>
        <a:p>
          <a:endParaRPr lang="en-US"/>
        </a:p>
      </dgm:t>
    </dgm:pt>
    <dgm:pt modelId="{38B8EC50-05E2-46CC-94FF-8DE5A0C29FA3}" type="pres">
      <dgm:prSet presAssocID="{ABB0ACEE-F683-4CD9-BBB5-08A7BCBB65CA}" presName="sp" presStyleCnt="0"/>
      <dgm:spPr/>
    </dgm:pt>
    <dgm:pt modelId="{667812B1-0ADA-45AC-9021-2DE1FEE5A002}" type="pres">
      <dgm:prSet presAssocID="{E5F13F50-E1EC-4F90-9870-E1E89EFF7BAE}" presName="composite" presStyleCnt="0"/>
      <dgm:spPr/>
    </dgm:pt>
    <dgm:pt modelId="{037DBFA6-2820-45F6-A066-3E079C0A3CED}" type="pres">
      <dgm:prSet presAssocID="{E5F13F50-E1EC-4F90-9870-E1E89EFF7BAE}" presName="parentText" presStyleLbl="alignNode1" presStyleIdx="2" presStyleCnt="4">
        <dgm:presLayoutVars>
          <dgm:chMax val="1"/>
          <dgm:bulletEnabled val="1"/>
        </dgm:presLayoutVars>
      </dgm:prSet>
      <dgm:spPr/>
      <dgm:t>
        <a:bodyPr/>
        <a:lstStyle/>
        <a:p>
          <a:endParaRPr lang="en-US"/>
        </a:p>
      </dgm:t>
    </dgm:pt>
    <dgm:pt modelId="{C8188187-2AAE-4961-B519-7B5B2F41AB60}" type="pres">
      <dgm:prSet presAssocID="{E5F13F50-E1EC-4F90-9870-E1E89EFF7BAE}" presName="descendantText" presStyleLbl="alignAcc1" presStyleIdx="2" presStyleCnt="4">
        <dgm:presLayoutVars>
          <dgm:bulletEnabled val="1"/>
        </dgm:presLayoutVars>
      </dgm:prSet>
      <dgm:spPr/>
      <dgm:t>
        <a:bodyPr/>
        <a:lstStyle/>
        <a:p>
          <a:endParaRPr lang="en-US"/>
        </a:p>
      </dgm:t>
    </dgm:pt>
    <dgm:pt modelId="{48DFBCC9-814D-49AA-A2CE-3F849741E533}" type="pres">
      <dgm:prSet presAssocID="{37BEABD5-A3D1-4675-9FC3-34EB199F5C64}" presName="sp" presStyleCnt="0"/>
      <dgm:spPr/>
    </dgm:pt>
    <dgm:pt modelId="{16679DBC-7EBD-413D-BA6C-883F5BD3864E}" type="pres">
      <dgm:prSet presAssocID="{60B60956-9CD6-4367-A450-C29062C446B2}" presName="composite" presStyleCnt="0"/>
      <dgm:spPr/>
    </dgm:pt>
    <dgm:pt modelId="{A08B8395-4BB6-4E63-8FB1-0D7187F780BD}" type="pres">
      <dgm:prSet presAssocID="{60B60956-9CD6-4367-A450-C29062C446B2}" presName="parentText" presStyleLbl="alignNode1" presStyleIdx="3" presStyleCnt="4">
        <dgm:presLayoutVars>
          <dgm:chMax val="1"/>
          <dgm:bulletEnabled val="1"/>
        </dgm:presLayoutVars>
      </dgm:prSet>
      <dgm:spPr/>
      <dgm:t>
        <a:bodyPr/>
        <a:lstStyle/>
        <a:p>
          <a:endParaRPr lang="en-US"/>
        </a:p>
      </dgm:t>
    </dgm:pt>
    <dgm:pt modelId="{96DCD656-7639-45B2-8E69-F0ABEB6BDCF8}" type="pres">
      <dgm:prSet presAssocID="{60B60956-9CD6-4367-A450-C29062C446B2}" presName="descendantText" presStyleLbl="alignAcc1" presStyleIdx="3" presStyleCnt="4" custScaleX="99554">
        <dgm:presLayoutVars>
          <dgm:bulletEnabled val="1"/>
        </dgm:presLayoutVars>
      </dgm:prSet>
      <dgm:spPr>
        <a:prstGeom prst="roundRect">
          <a:avLst/>
        </a:prstGeom>
      </dgm:spPr>
      <dgm:t>
        <a:bodyPr/>
        <a:lstStyle/>
        <a:p>
          <a:endParaRPr lang="en-US"/>
        </a:p>
      </dgm:t>
    </dgm:pt>
  </dgm:ptLst>
  <dgm:cxnLst>
    <dgm:cxn modelId="{A5C764D0-7503-4D82-867F-699F6B8AF3A4}" srcId="{867F54CC-87F8-4D2C-A899-5D2FF545ABBD}" destId="{BB860376-9633-4C91-8AC7-D0F76A3490DB}" srcOrd="1" destOrd="0" parTransId="{07C7B9DF-36AE-4A5C-BDEB-858616AC8FEA}" sibTransId="{A2FE40B4-21D2-423A-B58A-41A310B6722B}"/>
    <dgm:cxn modelId="{DBDC8292-5A53-485C-BB60-EC2EF39C8FBF}" srcId="{DB6EEEB1-D699-435F-8502-94DB538A246D}" destId="{E5F13F50-E1EC-4F90-9870-E1E89EFF7BAE}" srcOrd="2" destOrd="0" parTransId="{5D39460A-9D92-4ECE-8885-547B933EF3C9}" sibTransId="{37BEABD5-A3D1-4675-9FC3-34EB199F5C64}"/>
    <dgm:cxn modelId="{E73FCA70-0AC1-41FA-B6C9-F9CFCD037D7A}" type="presOf" srcId="{7AFF3010-D1E4-4C22-A50D-A5E61721B661}" destId="{96DCD656-7639-45B2-8E69-F0ABEB6BDCF8}" srcOrd="0" destOrd="0" presId="urn:microsoft.com/office/officeart/2005/8/layout/chevron2"/>
    <dgm:cxn modelId="{C41C3FD2-0671-49D8-BFCF-A47D6DC16993}" srcId="{E5F13F50-E1EC-4F90-9870-E1E89EFF7BAE}" destId="{FFA2A25D-898E-4D76-98BC-DBAF8A34F4C5}" srcOrd="0" destOrd="0" parTransId="{FDFC9C8D-5049-4F51-AFD6-8B4A50F16AFA}" sibTransId="{62909EE4-7479-4844-864F-8278DFEFC9EF}"/>
    <dgm:cxn modelId="{581439B8-AD4E-4DA3-8F33-115CF116F987}" srcId="{DB6EEEB1-D699-435F-8502-94DB538A246D}" destId="{60B60956-9CD6-4367-A450-C29062C446B2}" srcOrd="3" destOrd="0" parTransId="{E34C0EC2-AD07-4C04-AFBE-CFBF342A34F5}" sibTransId="{BDC4F840-23AB-4D5E-9996-E46D6F9745FC}"/>
    <dgm:cxn modelId="{0AC56AF1-F4DB-424B-A7AA-E5B2478B13AC}" type="presOf" srcId="{60B60956-9CD6-4367-A450-C29062C446B2}" destId="{A08B8395-4BB6-4E63-8FB1-0D7187F780BD}" srcOrd="0" destOrd="0" presId="urn:microsoft.com/office/officeart/2005/8/layout/chevron2"/>
    <dgm:cxn modelId="{A5E0185C-AC8F-4E1D-8FAC-162264F81C89}" srcId="{60B60956-9CD6-4367-A450-C29062C446B2}" destId="{7AFF3010-D1E4-4C22-A50D-A5E61721B661}" srcOrd="0" destOrd="0" parTransId="{9C20B5CE-7E75-4ECF-804B-C7BFEDE2537B}" sibTransId="{F8761E37-57C9-43D9-987E-C14D31DE998E}"/>
    <dgm:cxn modelId="{5D26F1B4-2DAF-411D-A59C-A39842AE956F}" srcId="{DE803B7C-82B9-45C3-8BBD-64EB14396DFD}" destId="{69CC5E37-66DA-43F6-A6D4-06F4588D1CB9}" srcOrd="1" destOrd="0" parTransId="{C072768F-FA9A-4179-8579-5C458EA4C102}" sibTransId="{1262E752-9C00-4DDC-91D1-6F3F004BD96E}"/>
    <dgm:cxn modelId="{40479009-87E1-4777-BA2D-D8727AF19727}" type="presOf" srcId="{BB860376-9633-4C91-8AC7-D0F76A3490DB}" destId="{66C180C7-5107-4C2F-BD3E-35CCF668E740}" srcOrd="0" destOrd="1" presId="urn:microsoft.com/office/officeart/2005/8/layout/chevron2"/>
    <dgm:cxn modelId="{CEDE63C3-E048-417B-9C68-9DC540E5617C}" type="presOf" srcId="{8A76EBB6-EA49-46BE-AB89-6EC24F8D889D}" destId="{C1232436-9956-454F-8F56-31ACF9473508}" srcOrd="0" destOrd="0" presId="urn:microsoft.com/office/officeart/2005/8/layout/chevron2"/>
    <dgm:cxn modelId="{175E45D7-B84F-4274-B11A-4EDEE6B687E6}" type="presOf" srcId="{89C794D6-2320-485E-8DB9-13332D4A67BE}" destId="{66C180C7-5107-4C2F-BD3E-35CCF668E740}" srcOrd="0" destOrd="2" presId="urn:microsoft.com/office/officeart/2005/8/layout/chevron2"/>
    <dgm:cxn modelId="{C1946D96-DF29-4D52-9BDC-311420C09536}" srcId="{DB6EEEB1-D699-435F-8502-94DB538A246D}" destId="{867F54CC-87F8-4D2C-A899-5D2FF545ABBD}" srcOrd="0" destOrd="0" parTransId="{B2425490-28F1-4FB3-98CA-7F05883F8A7A}" sibTransId="{CDD931DF-7795-4DDA-99CF-BB4248F33D5C}"/>
    <dgm:cxn modelId="{48A51FCD-384B-4167-9BAD-3BE12A0BE874}" type="presOf" srcId="{B6CDC674-E9DE-4823-B1B2-C0806F9CBBF4}" destId="{66C180C7-5107-4C2F-BD3E-35CCF668E740}" srcOrd="0" destOrd="0" presId="urn:microsoft.com/office/officeart/2005/8/layout/chevron2"/>
    <dgm:cxn modelId="{502B75F2-B165-469F-A3D0-8B4EAEB151BD}" type="presOf" srcId="{E5F13F50-E1EC-4F90-9870-E1E89EFF7BAE}" destId="{037DBFA6-2820-45F6-A066-3E079C0A3CED}" srcOrd="0" destOrd="0" presId="urn:microsoft.com/office/officeart/2005/8/layout/chevron2"/>
    <dgm:cxn modelId="{5FE99D72-EC2C-4A1D-9181-9C6D71CE46CD}" type="presOf" srcId="{D673A877-5671-4BAE-A8E9-EE434AB6F6EE}" destId="{C8188187-2AAE-4961-B519-7B5B2F41AB60}" srcOrd="0" destOrd="1" presId="urn:microsoft.com/office/officeart/2005/8/layout/chevron2"/>
    <dgm:cxn modelId="{BC9F6D73-CF8E-47F5-9585-0AA7A75CCB90}" srcId="{E5F13F50-E1EC-4F90-9870-E1E89EFF7BAE}" destId="{D673A877-5671-4BAE-A8E9-EE434AB6F6EE}" srcOrd="1" destOrd="0" parTransId="{881CC3ED-F2BE-4E83-B2D1-E272EC80A404}" sibTransId="{518E5981-956E-44F9-96C3-F099BA808AFE}"/>
    <dgm:cxn modelId="{B523F610-7B03-4748-AADB-1BA5F20AD63D}" type="presOf" srcId="{69CC5E37-66DA-43F6-A6D4-06F4588D1CB9}" destId="{C1232436-9956-454F-8F56-31ACF9473508}" srcOrd="0" destOrd="1" presId="urn:microsoft.com/office/officeart/2005/8/layout/chevron2"/>
    <dgm:cxn modelId="{8151C45D-2BFF-4674-A54F-AC93E9DA8ABD}" srcId="{867F54CC-87F8-4D2C-A899-5D2FF545ABBD}" destId="{B6CDC674-E9DE-4823-B1B2-C0806F9CBBF4}" srcOrd="0" destOrd="0" parTransId="{AC496ADA-23F1-48DA-9522-87D6A8C90D43}" sibTransId="{9B79823C-2FFF-4F07-ADEC-ABB489A4C3A9}"/>
    <dgm:cxn modelId="{9F5AA165-C49C-457C-92D9-1BFE649AA351}" type="presOf" srcId="{FFA2A25D-898E-4D76-98BC-DBAF8A34F4C5}" destId="{C8188187-2AAE-4961-B519-7B5B2F41AB60}" srcOrd="0" destOrd="0" presId="urn:microsoft.com/office/officeart/2005/8/layout/chevron2"/>
    <dgm:cxn modelId="{8967B252-C7C3-4F12-8E47-151C20432473}" type="presOf" srcId="{9CADDF71-17C4-4BEE-83D5-AF34861C6475}" destId="{C8188187-2AAE-4961-B519-7B5B2F41AB60}" srcOrd="0" destOrd="2" presId="urn:microsoft.com/office/officeart/2005/8/layout/chevron2"/>
    <dgm:cxn modelId="{D0BEB487-FCBF-438D-9EA5-85A76937238D}" type="presOf" srcId="{DE803B7C-82B9-45C3-8BBD-64EB14396DFD}" destId="{0E9EDE20-E18E-4284-AACC-C16E056AEBD1}" srcOrd="0" destOrd="0" presId="urn:microsoft.com/office/officeart/2005/8/layout/chevron2"/>
    <dgm:cxn modelId="{858A5A26-6D25-4476-AA7C-DB410F8DE60C}" srcId="{867F54CC-87F8-4D2C-A899-5D2FF545ABBD}" destId="{89C794D6-2320-485E-8DB9-13332D4A67BE}" srcOrd="2" destOrd="0" parTransId="{C0A25C7C-F768-4790-A398-4D36E26D15C2}" sibTransId="{D83BB245-EB38-4758-AB7D-F418E0B6E092}"/>
    <dgm:cxn modelId="{BE60D484-EC76-4201-AF2F-5E3025CCF7B8}" type="presOf" srcId="{DB6EEEB1-D699-435F-8502-94DB538A246D}" destId="{1104C379-6DB7-40CA-95C2-BB16403EDBD5}" srcOrd="0" destOrd="0" presId="urn:microsoft.com/office/officeart/2005/8/layout/chevron2"/>
    <dgm:cxn modelId="{6E8E8ECA-BCDD-47C4-871E-2770E35FA390}" type="presOf" srcId="{867F54CC-87F8-4D2C-A899-5D2FF545ABBD}" destId="{47DEFC7D-9502-4B71-BACF-A41C3071288A}" srcOrd="0" destOrd="0" presId="urn:microsoft.com/office/officeart/2005/8/layout/chevron2"/>
    <dgm:cxn modelId="{36FBB582-5BE2-4DF9-820A-F9A96209AD92}" srcId="{E5F13F50-E1EC-4F90-9870-E1E89EFF7BAE}" destId="{9CADDF71-17C4-4BEE-83D5-AF34861C6475}" srcOrd="2" destOrd="0" parTransId="{5CBD4149-24A4-465A-9C7D-9C023985B705}" sibTransId="{DF4329BD-B93A-4FF4-9B96-96F8C00A5780}"/>
    <dgm:cxn modelId="{0975EA46-E23F-41E4-8103-892F2FC04B6D}" srcId="{DE803B7C-82B9-45C3-8BBD-64EB14396DFD}" destId="{8A76EBB6-EA49-46BE-AB89-6EC24F8D889D}" srcOrd="0" destOrd="0" parTransId="{4D95410E-8CA0-4B22-913E-E72A4C033EDF}" sibTransId="{F4CD252C-A801-49B9-985E-2B7DBCC32678}"/>
    <dgm:cxn modelId="{D149394A-51DA-4146-9A8E-228D6E656067}" srcId="{DB6EEEB1-D699-435F-8502-94DB538A246D}" destId="{DE803B7C-82B9-45C3-8BBD-64EB14396DFD}" srcOrd="1" destOrd="0" parTransId="{11887026-FED5-4A15-8513-2F234A62E6C2}" sibTransId="{ABB0ACEE-F683-4CD9-BBB5-08A7BCBB65CA}"/>
    <dgm:cxn modelId="{9D7D9C23-0652-4709-974D-931FDD8447B9}" type="presParOf" srcId="{1104C379-6DB7-40CA-95C2-BB16403EDBD5}" destId="{2A03299F-09A6-4A85-96A2-F31D1A0C33A8}" srcOrd="0" destOrd="0" presId="urn:microsoft.com/office/officeart/2005/8/layout/chevron2"/>
    <dgm:cxn modelId="{88A2460B-785F-4784-8D8A-4DFC50867415}" type="presParOf" srcId="{2A03299F-09A6-4A85-96A2-F31D1A0C33A8}" destId="{47DEFC7D-9502-4B71-BACF-A41C3071288A}" srcOrd="0" destOrd="0" presId="urn:microsoft.com/office/officeart/2005/8/layout/chevron2"/>
    <dgm:cxn modelId="{8B2469FB-6159-4327-8006-5F3EFF5B8DD1}" type="presParOf" srcId="{2A03299F-09A6-4A85-96A2-F31D1A0C33A8}" destId="{66C180C7-5107-4C2F-BD3E-35CCF668E740}" srcOrd="1" destOrd="0" presId="urn:microsoft.com/office/officeart/2005/8/layout/chevron2"/>
    <dgm:cxn modelId="{02CB93BD-A15C-4F9E-8FF9-517AAAA75E26}" type="presParOf" srcId="{1104C379-6DB7-40CA-95C2-BB16403EDBD5}" destId="{A22A91B7-876A-4251-8AD1-9226F7255CED}" srcOrd="1" destOrd="0" presId="urn:microsoft.com/office/officeart/2005/8/layout/chevron2"/>
    <dgm:cxn modelId="{B5FF1B5D-78E6-4E3F-9910-3F97314AB5EB}" type="presParOf" srcId="{1104C379-6DB7-40CA-95C2-BB16403EDBD5}" destId="{4B19B21F-F79C-4DE3-9B5A-485D72C44316}" srcOrd="2" destOrd="0" presId="urn:microsoft.com/office/officeart/2005/8/layout/chevron2"/>
    <dgm:cxn modelId="{79ADD9C1-EEBD-4258-AFFC-FB77FD10D098}" type="presParOf" srcId="{4B19B21F-F79C-4DE3-9B5A-485D72C44316}" destId="{0E9EDE20-E18E-4284-AACC-C16E056AEBD1}" srcOrd="0" destOrd="0" presId="urn:microsoft.com/office/officeart/2005/8/layout/chevron2"/>
    <dgm:cxn modelId="{3E219D64-BB17-4723-87B8-090E2C298EA0}" type="presParOf" srcId="{4B19B21F-F79C-4DE3-9B5A-485D72C44316}" destId="{C1232436-9956-454F-8F56-31ACF9473508}" srcOrd="1" destOrd="0" presId="urn:microsoft.com/office/officeart/2005/8/layout/chevron2"/>
    <dgm:cxn modelId="{A77821AA-5B6B-41F6-AFE9-7947337286D8}" type="presParOf" srcId="{1104C379-6DB7-40CA-95C2-BB16403EDBD5}" destId="{38B8EC50-05E2-46CC-94FF-8DE5A0C29FA3}" srcOrd="3" destOrd="0" presId="urn:microsoft.com/office/officeart/2005/8/layout/chevron2"/>
    <dgm:cxn modelId="{5A49B397-C137-4C01-B60A-04AE19C3055E}" type="presParOf" srcId="{1104C379-6DB7-40CA-95C2-BB16403EDBD5}" destId="{667812B1-0ADA-45AC-9021-2DE1FEE5A002}" srcOrd="4" destOrd="0" presId="urn:microsoft.com/office/officeart/2005/8/layout/chevron2"/>
    <dgm:cxn modelId="{047F0E09-791E-43A3-BA9A-D1C375EEB8E9}" type="presParOf" srcId="{667812B1-0ADA-45AC-9021-2DE1FEE5A002}" destId="{037DBFA6-2820-45F6-A066-3E079C0A3CED}" srcOrd="0" destOrd="0" presId="urn:microsoft.com/office/officeart/2005/8/layout/chevron2"/>
    <dgm:cxn modelId="{F42F8FED-6445-4613-924A-38605F710687}" type="presParOf" srcId="{667812B1-0ADA-45AC-9021-2DE1FEE5A002}" destId="{C8188187-2AAE-4961-B519-7B5B2F41AB60}" srcOrd="1" destOrd="0" presId="urn:microsoft.com/office/officeart/2005/8/layout/chevron2"/>
    <dgm:cxn modelId="{BB8EDCB1-32BE-4AFD-856D-E2BF3FC45087}" type="presParOf" srcId="{1104C379-6DB7-40CA-95C2-BB16403EDBD5}" destId="{48DFBCC9-814D-49AA-A2CE-3F849741E533}" srcOrd="5" destOrd="0" presId="urn:microsoft.com/office/officeart/2005/8/layout/chevron2"/>
    <dgm:cxn modelId="{3C61C151-41A4-4356-8DC7-D5F6996C95BC}" type="presParOf" srcId="{1104C379-6DB7-40CA-95C2-BB16403EDBD5}" destId="{16679DBC-7EBD-413D-BA6C-883F5BD3864E}" srcOrd="6" destOrd="0" presId="urn:microsoft.com/office/officeart/2005/8/layout/chevron2"/>
    <dgm:cxn modelId="{69C0DECD-8155-4122-85B9-646667AC855F}" type="presParOf" srcId="{16679DBC-7EBD-413D-BA6C-883F5BD3864E}" destId="{A08B8395-4BB6-4E63-8FB1-0D7187F780BD}" srcOrd="0" destOrd="0" presId="urn:microsoft.com/office/officeart/2005/8/layout/chevron2"/>
    <dgm:cxn modelId="{8840EEC7-EC07-4997-92D6-4DF6F32650EF}" type="presParOf" srcId="{16679DBC-7EBD-413D-BA6C-883F5BD3864E}" destId="{96DCD656-7639-45B2-8E69-F0ABEB6BDCF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17782B-BE91-4085-B855-D353E30FCE08}" type="doc">
      <dgm:prSet loTypeId="urn:microsoft.com/office/officeart/2005/8/layout/venn1" loCatId="relationship" qsTypeId="urn:microsoft.com/office/officeart/2005/8/quickstyle/simple1" qsCatId="simple" csTypeId="urn:microsoft.com/office/officeart/2005/8/colors/colorful1#1" csCatId="colorful" phldr="1"/>
      <dgm:spPr/>
    </dgm:pt>
    <dgm:pt modelId="{AFFB512B-EC4F-4766-85EE-B2E0C4BFA1B3}">
      <dgm:prSet phldrT="[Text]" custT="1"/>
      <dgm:spPr/>
      <dgm:t>
        <a:bodyPr/>
        <a:lstStyle/>
        <a:p>
          <a:r>
            <a:rPr lang="en-US" sz="1800" dirty="0" smtClean="0"/>
            <a:t>Where</a:t>
          </a:r>
          <a:endParaRPr lang="en-US" sz="1800" dirty="0"/>
        </a:p>
      </dgm:t>
    </dgm:pt>
    <dgm:pt modelId="{A42B65FE-1983-4C52-995C-419D9FF4FE06}" type="parTrans" cxnId="{F8A03E28-0FD6-41D4-8D3A-996649E3048A}">
      <dgm:prSet/>
      <dgm:spPr/>
      <dgm:t>
        <a:bodyPr/>
        <a:lstStyle/>
        <a:p>
          <a:endParaRPr lang="en-US" sz="1800"/>
        </a:p>
      </dgm:t>
    </dgm:pt>
    <dgm:pt modelId="{1FECE688-9065-4E66-9098-2952705F2481}" type="sibTrans" cxnId="{F8A03E28-0FD6-41D4-8D3A-996649E3048A}">
      <dgm:prSet/>
      <dgm:spPr/>
      <dgm:t>
        <a:bodyPr/>
        <a:lstStyle/>
        <a:p>
          <a:endParaRPr lang="en-US" sz="1800"/>
        </a:p>
      </dgm:t>
    </dgm:pt>
    <dgm:pt modelId="{0E9F2855-6EEC-472D-A4E8-18EFAC2AC7C4}">
      <dgm:prSet phldrT="[Text]" custT="1"/>
      <dgm:spPr/>
      <dgm:t>
        <a:bodyPr/>
        <a:lstStyle/>
        <a:p>
          <a:r>
            <a:rPr lang="en-US" sz="1800" dirty="0" smtClean="0"/>
            <a:t>When</a:t>
          </a:r>
          <a:endParaRPr lang="en-US" sz="1800" dirty="0"/>
        </a:p>
      </dgm:t>
    </dgm:pt>
    <dgm:pt modelId="{9F7937AA-3C4E-4089-8F86-CF683CADC10E}" type="parTrans" cxnId="{FFCEA8D2-8F23-494A-83D0-DA6998D3A15E}">
      <dgm:prSet/>
      <dgm:spPr/>
      <dgm:t>
        <a:bodyPr/>
        <a:lstStyle/>
        <a:p>
          <a:endParaRPr lang="en-US" sz="1800"/>
        </a:p>
      </dgm:t>
    </dgm:pt>
    <dgm:pt modelId="{B1DD6325-3FB8-43A7-869E-B39192BF1E54}" type="sibTrans" cxnId="{FFCEA8D2-8F23-494A-83D0-DA6998D3A15E}">
      <dgm:prSet/>
      <dgm:spPr/>
      <dgm:t>
        <a:bodyPr/>
        <a:lstStyle/>
        <a:p>
          <a:endParaRPr lang="en-US" sz="1800"/>
        </a:p>
      </dgm:t>
    </dgm:pt>
    <dgm:pt modelId="{8BD19612-814A-4D4D-AEFB-04B19AEA130F}" type="pres">
      <dgm:prSet presAssocID="{B017782B-BE91-4085-B855-D353E30FCE08}" presName="compositeShape" presStyleCnt="0">
        <dgm:presLayoutVars>
          <dgm:chMax val="7"/>
          <dgm:dir/>
          <dgm:resizeHandles val="exact"/>
        </dgm:presLayoutVars>
      </dgm:prSet>
      <dgm:spPr/>
    </dgm:pt>
    <dgm:pt modelId="{D4203943-B9BD-4858-A469-EBFC44A6737F}" type="pres">
      <dgm:prSet presAssocID="{AFFB512B-EC4F-4766-85EE-B2E0C4BFA1B3}" presName="circ1" presStyleLbl="vennNode1" presStyleIdx="0" presStyleCnt="2"/>
      <dgm:spPr/>
      <dgm:t>
        <a:bodyPr/>
        <a:lstStyle/>
        <a:p>
          <a:endParaRPr lang="en-US"/>
        </a:p>
      </dgm:t>
    </dgm:pt>
    <dgm:pt modelId="{5FEC803F-DB88-45C6-87DD-E206942BD694}" type="pres">
      <dgm:prSet presAssocID="{AFFB512B-EC4F-4766-85EE-B2E0C4BFA1B3}" presName="circ1Tx" presStyleLbl="revTx" presStyleIdx="0" presStyleCnt="0">
        <dgm:presLayoutVars>
          <dgm:chMax val="0"/>
          <dgm:chPref val="0"/>
          <dgm:bulletEnabled val="1"/>
        </dgm:presLayoutVars>
      </dgm:prSet>
      <dgm:spPr/>
      <dgm:t>
        <a:bodyPr/>
        <a:lstStyle/>
        <a:p>
          <a:endParaRPr lang="en-US"/>
        </a:p>
      </dgm:t>
    </dgm:pt>
    <dgm:pt modelId="{5918044C-795C-6144-A2CF-854948E67629}" type="pres">
      <dgm:prSet presAssocID="{0E9F2855-6EEC-472D-A4E8-18EFAC2AC7C4}" presName="circ2" presStyleLbl="vennNode1" presStyleIdx="1" presStyleCnt="2"/>
      <dgm:spPr/>
      <dgm:t>
        <a:bodyPr/>
        <a:lstStyle/>
        <a:p>
          <a:endParaRPr lang="en-US"/>
        </a:p>
      </dgm:t>
    </dgm:pt>
    <dgm:pt modelId="{F55AD030-008C-0548-9F73-F3D93E5DD543}" type="pres">
      <dgm:prSet presAssocID="{0E9F2855-6EEC-472D-A4E8-18EFAC2AC7C4}" presName="circ2Tx" presStyleLbl="revTx" presStyleIdx="0" presStyleCnt="0">
        <dgm:presLayoutVars>
          <dgm:chMax val="0"/>
          <dgm:chPref val="0"/>
          <dgm:bulletEnabled val="1"/>
        </dgm:presLayoutVars>
      </dgm:prSet>
      <dgm:spPr/>
      <dgm:t>
        <a:bodyPr/>
        <a:lstStyle/>
        <a:p>
          <a:endParaRPr lang="en-US"/>
        </a:p>
      </dgm:t>
    </dgm:pt>
  </dgm:ptLst>
  <dgm:cxnLst>
    <dgm:cxn modelId="{02472CAA-9E45-C241-A9ED-8C8AFF5DEC42}" type="presOf" srcId="{AFFB512B-EC4F-4766-85EE-B2E0C4BFA1B3}" destId="{D4203943-B9BD-4858-A469-EBFC44A6737F}" srcOrd="0" destOrd="0" presId="urn:microsoft.com/office/officeart/2005/8/layout/venn1"/>
    <dgm:cxn modelId="{BE1E60A4-B7B8-4549-9322-64C64E1FA330}" type="presOf" srcId="{AFFB512B-EC4F-4766-85EE-B2E0C4BFA1B3}" destId="{5FEC803F-DB88-45C6-87DD-E206942BD694}" srcOrd="1" destOrd="0" presId="urn:microsoft.com/office/officeart/2005/8/layout/venn1"/>
    <dgm:cxn modelId="{0EFB43B0-35C2-D24F-A3F4-3129209B38D0}" type="presOf" srcId="{B017782B-BE91-4085-B855-D353E30FCE08}" destId="{8BD19612-814A-4D4D-AEFB-04B19AEA130F}" srcOrd="0" destOrd="0" presId="urn:microsoft.com/office/officeart/2005/8/layout/venn1"/>
    <dgm:cxn modelId="{FFCEA8D2-8F23-494A-83D0-DA6998D3A15E}" srcId="{B017782B-BE91-4085-B855-D353E30FCE08}" destId="{0E9F2855-6EEC-472D-A4E8-18EFAC2AC7C4}" srcOrd="1" destOrd="0" parTransId="{9F7937AA-3C4E-4089-8F86-CF683CADC10E}" sibTransId="{B1DD6325-3FB8-43A7-869E-B39192BF1E54}"/>
    <dgm:cxn modelId="{F8A03E28-0FD6-41D4-8D3A-996649E3048A}" srcId="{B017782B-BE91-4085-B855-D353E30FCE08}" destId="{AFFB512B-EC4F-4766-85EE-B2E0C4BFA1B3}" srcOrd="0" destOrd="0" parTransId="{A42B65FE-1983-4C52-995C-419D9FF4FE06}" sibTransId="{1FECE688-9065-4E66-9098-2952705F2481}"/>
    <dgm:cxn modelId="{FE6C955E-35BF-5747-B032-67A07A630577}" type="presOf" srcId="{0E9F2855-6EEC-472D-A4E8-18EFAC2AC7C4}" destId="{5918044C-795C-6144-A2CF-854948E67629}" srcOrd="0" destOrd="0" presId="urn:microsoft.com/office/officeart/2005/8/layout/venn1"/>
    <dgm:cxn modelId="{133DACB2-7687-6349-9FFB-7D157FF8F6BB}" type="presOf" srcId="{0E9F2855-6EEC-472D-A4E8-18EFAC2AC7C4}" destId="{F55AD030-008C-0548-9F73-F3D93E5DD543}" srcOrd="1" destOrd="0" presId="urn:microsoft.com/office/officeart/2005/8/layout/venn1"/>
    <dgm:cxn modelId="{08E4EFD0-707B-924D-8367-E37C020E764C}" type="presParOf" srcId="{8BD19612-814A-4D4D-AEFB-04B19AEA130F}" destId="{D4203943-B9BD-4858-A469-EBFC44A6737F}" srcOrd="0" destOrd="0" presId="urn:microsoft.com/office/officeart/2005/8/layout/venn1"/>
    <dgm:cxn modelId="{3439923F-80E2-894F-BB49-FB2AE61EA1DA}" type="presParOf" srcId="{8BD19612-814A-4D4D-AEFB-04B19AEA130F}" destId="{5FEC803F-DB88-45C6-87DD-E206942BD694}" srcOrd="1" destOrd="0" presId="urn:microsoft.com/office/officeart/2005/8/layout/venn1"/>
    <dgm:cxn modelId="{FF365527-CEAC-E440-8165-2067D58A99CB}" type="presParOf" srcId="{8BD19612-814A-4D4D-AEFB-04B19AEA130F}" destId="{5918044C-795C-6144-A2CF-854948E67629}" srcOrd="2" destOrd="0" presId="urn:microsoft.com/office/officeart/2005/8/layout/venn1"/>
    <dgm:cxn modelId="{D5D07923-AFD6-AF4C-B97E-14A837C56C1D}" type="presParOf" srcId="{8BD19612-814A-4D4D-AEFB-04B19AEA130F}" destId="{F55AD030-008C-0548-9F73-F3D93E5DD54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17782B-BE91-4085-B855-D353E30FCE08}" type="doc">
      <dgm:prSet loTypeId="urn:microsoft.com/office/officeart/2005/8/layout/venn1" loCatId="relationship" qsTypeId="urn:microsoft.com/office/officeart/2005/8/quickstyle/simple1" qsCatId="simple" csTypeId="urn:microsoft.com/office/officeart/2005/8/colors/colorful1#2" csCatId="colorful" phldr="1"/>
      <dgm:spPr/>
    </dgm:pt>
    <dgm:pt modelId="{AFFB512B-EC4F-4766-85EE-B2E0C4BFA1B3}">
      <dgm:prSet phldrT="[Text]" custT="1"/>
      <dgm:spPr/>
      <dgm:t>
        <a:bodyPr/>
        <a:lstStyle/>
        <a:p>
          <a:r>
            <a:rPr lang="en-US" sz="2000" dirty="0" smtClean="0"/>
            <a:t>Where</a:t>
          </a:r>
          <a:endParaRPr lang="en-US" sz="2000" dirty="0"/>
        </a:p>
      </dgm:t>
    </dgm:pt>
    <dgm:pt modelId="{A42B65FE-1983-4C52-995C-419D9FF4FE06}" type="parTrans" cxnId="{F8A03E28-0FD6-41D4-8D3A-996649E3048A}">
      <dgm:prSet/>
      <dgm:spPr/>
      <dgm:t>
        <a:bodyPr/>
        <a:lstStyle/>
        <a:p>
          <a:endParaRPr lang="en-US" sz="2000"/>
        </a:p>
      </dgm:t>
    </dgm:pt>
    <dgm:pt modelId="{1FECE688-9065-4E66-9098-2952705F2481}" type="sibTrans" cxnId="{F8A03E28-0FD6-41D4-8D3A-996649E3048A}">
      <dgm:prSet/>
      <dgm:spPr/>
      <dgm:t>
        <a:bodyPr/>
        <a:lstStyle/>
        <a:p>
          <a:endParaRPr lang="en-US" sz="2000"/>
        </a:p>
      </dgm:t>
    </dgm:pt>
    <dgm:pt modelId="{729B8C8B-4B56-432E-87DD-1DAF56E9FE76}">
      <dgm:prSet phldrT="[Text]" custT="1"/>
      <dgm:spPr/>
      <dgm:t>
        <a:bodyPr/>
        <a:lstStyle/>
        <a:p>
          <a:r>
            <a:rPr lang="en-US" sz="2000" dirty="0" smtClean="0"/>
            <a:t>How</a:t>
          </a:r>
          <a:endParaRPr lang="en-US" sz="2000" dirty="0"/>
        </a:p>
      </dgm:t>
    </dgm:pt>
    <dgm:pt modelId="{2C0392F0-2D6C-4911-B16E-D69324B285F8}" type="parTrans" cxnId="{5458F50F-4C03-4EAF-95F7-851EC42933D1}">
      <dgm:prSet/>
      <dgm:spPr/>
      <dgm:t>
        <a:bodyPr/>
        <a:lstStyle/>
        <a:p>
          <a:endParaRPr lang="en-US" sz="2000"/>
        </a:p>
      </dgm:t>
    </dgm:pt>
    <dgm:pt modelId="{6C8C42D2-39EA-4903-A75B-94A31CFDD617}" type="sibTrans" cxnId="{5458F50F-4C03-4EAF-95F7-851EC42933D1}">
      <dgm:prSet/>
      <dgm:spPr/>
      <dgm:t>
        <a:bodyPr/>
        <a:lstStyle/>
        <a:p>
          <a:endParaRPr lang="en-US" sz="2000"/>
        </a:p>
      </dgm:t>
    </dgm:pt>
    <dgm:pt modelId="{0E9F2855-6EEC-472D-A4E8-18EFAC2AC7C4}">
      <dgm:prSet phldrT="[Text]" custT="1"/>
      <dgm:spPr/>
      <dgm:t>
        <a:bodyPr/>
        <a:lstStyle/>
        <a:p>
          <a:r>
            <a:rPr lang="en-US" sz="2000" dirty="0" smtClean="0"/>
            <a:t>When</a:t>
          </a:r>
          <a:endParaRPr lang="en-US" sz="2000" dirty="0"/>
        </a:p>
      </dgm:t>
    </dgm:pt>
    <dgm:pt modelId="{9F7937AA-3C4E-4089-8F86-CF683CADC10E}" type="parTrans" cxnId="{FFCEA8D2-8F23-494A-83D0-DA6998D3A15E}">
      <dgm:prSet/>
      <dgm:spPr/>
      <dgm:t>
        <a:bodyPr/>
        <a:lstStyle/>
        <a:p>
          <a:endParaRPr lang="en-US" sz="2000"/>
        </a:p>
      </dgm:t>
    </dgm:pt>
    <dgm:pt modelId="{B1DD6325-3FB8-43A7-869E-B39192BF1E54}" type="sibTrans" cxnId="{FFCEA8D2-8F23-494A-83D0-DA6998D3A15E}">
      <dgm:prSet/>
      <dgm:spPr/>
      <dgm:t>
        <a:bodyPr/>
        <a:lstStyle/>
        <a:p>
          <a:endParaRPr lang="en-US" sz="2000"/>
        </a:p>
      </dgm:t>
    </dgm:pt>
    <dgm:pt modelId="{8BD19612-814A-4D4D-AEFB-04B19AEA130F}" type="pres">
      <dgm:prSet presAssocID="{B017782B-BE91-4085-B855-D353E30FCE08}" presName="compositeShape" presStyleCnt="0">
        <dgm:presLayoutVars>
          <dgm:chMax val="7"/>
          <dgm:dir/>
          <dgm:resizeHandles val="exact"/>
        </dgm:presLayoutVars>
      </dgm:prSet>
      <dgm:spPr/>
    </dgm:pt>
    <dgm:pt modelId="{D4203943-B9BD-4858-A469-EBFC44A6737F}" type="pres">
      <dgm:prSet presAssocID="{AFFB512B-EC4F-4766-85EE-B2E0C4BFA1B3}" presName="circ1" presStyleLbl="vennNode1" presStyleIdx="0" presStyleCnt="3"/>
      <dgm:spPr/>
      <dgm:t>
        <a:bodyPr/>
        <a:lstStyle/>
        <a:p>
          <a:endParaRPr lang="en-US"/>
        </a:p>
      </dgm:t>
    </dgm:pt>
    <dgm:pt modelId="{5FEC803F-DB88-45C6-87DD-E206942BD694}" type="pres">
      <dgm:prSet presAssocID="{AFFB512B-EC4F-4766-85EE-B2E0C4BFA1B3}" presName="circ1Tx" presStyleLbl="revTx" presStyleIdx="0" presStyleCnt="0">
        <dgm:presLayoutVars>
          <dgm:chMax val="0"/>
          <dgm:chPref val="0"/>
          <dgm:bulletEnabled val="1"/>
        </dgm:presLayoutVars>
      </dgm:prSet>
      <dgm:spPr/>
      <dgm:t>
        <a:bodyPr/>
        <a:lstStyle/>
        <a:p>
          <a:endParaRPr lang="en-US"/>
        </a:p>
      </dgm:t>
    </dgm:pt>
    <dgm:pt modelId="{52BB8CEC-CE21-4705-9E72-E2CA5A5B9BBB}" type="pres">
      <dgm:prSet presAssocID="{729B8C8B-4B56-432E-87DD-1DAF56E9FE76}" presName="circ2" presStyleLbl="vennNode1" presStyleIdx="1" presStyleCnt="3" custLinFactNeighborX="3278" custLinFactNeighborY="-6073"/>
      <dgm:spPr/>
      <dgm:t>
        <a:bodyPr/>
        <a:lstStyle/>
        <a:p>
          <a:endParaRPr lang="en-US"/>
        </a:p>
      </dgm:t>
    </dgm:pt>
    <dgm:pt modelId="{BA1A3C43-1276-4500-8391-FBE77D2DFED6}" type="pres">
      <dgm:prSet presAssocID="{729B8C8B-4B56-432E-87DD-1DAF56E9FE76}" presName="circ2Tx" presStyleLbl="revTx" presStyleIdx="0" presStyleCnt="0">
        <dgm:presLayoutVars>
          <dgm:chMax val="0"/>
          <dgm:chPref val="0"/>
          <dgm:bulletEnabled val="1"/>
        </dgm:presLayoutVars>
      </dgm:prSet>
      <dgm:spPr/>
      <dgm:t>
        <a:bodyPr/>
        <a:lstStyle/>
        <a:p>
          <a:endParaRPr lang="en-US"/>
        </a:p>
      </dgm:t>
    </dgm:pt>
    <dgm:pt modelId="{34F19DED-7E4A-4E07-B397-3228CA6977A5}" type="pres">
      <dgm:prSet presAssocID="{0E9F2855-6EEC-472D-A4E8-18EFAC2AC7C4}" presName="circ3" presStyleLbl="vennNode1" presStyleIdx="2" presStyleCnt="3" custLinFactNeighborX="-1683" custLinFactNeighborY="-6073"/>
      <dgm:spPr/>
      <dgm:t>
        <a:bodyPr/>
        <a:lstStyle/>
        <a:p>
          <a:endParaRPr lang="en-US"/>
        </a:p>
      </dgm:t>
    </dgm:pt>
    <dgm:pt modelId="{65302A1A-B4A0-4134-980A-DC32507B0CE1}" type="pres">
      <dgm:prSet presAssocID="{0E9F2855-6EEC-472D-A4E8-18EFAC2AC7C4}" presName="circ3Tx" presStyleLbl="revTx" presStyleIdx="0" presStyleCnt="0">
        <dgm:presLayoutVars>
          <dgm:chMax val="0"/>
          <dgm:chPref val="0"/>
          <dgm:bulletEnabled val="1"/>
        </dgm:presLayoutVars>
      </dgm:prSet>
      <dgm:spPr/>
      <dgm:t>
        <a:bodyPr/>
        <a:lstStyle/>
        <a:p>
          <a:endParaRPr lang="en-US"/>
        </a:p>
      </dgm:t>
    </dgm:pt>
  </dgm:ptLst>
  <dgm:cxnLst>
    <dgm:cxn modelId="{2826B49B-6DF7-4640-AA8A-E4653FB43AF4}" type="presOf" srcId="{AFFB512B-EC4F-4766-85EE-B2E0C4BFA1B3}" destId="{5FEC803F-DB88-45C6-87DD-E206942BD694}" srcOrd="1" destOrd="0" presId="urn:microsoft.com/office/officeart/2005/8/layout/venn1"/>
    <dgm:cxn modelId="{3F030F99-058E-4F01-84B8-A27FE36EED6B}" type="presOf" srcId="{0E9F2855-6EEC-472D-A4E8-18EFAC2AC7C4}" destId="{65302A1A-B4A0-4134-980A-DC32507B0CE1}" srcOrd="1" destOrd="0" presId="urn:microsoft.com/office/officeart/2005/8/layout/venn1"/>
    <dgm:cxn modelId="{11802BF5-AA27-495A-AD8E-03B09A9BEE6E}" type="presOf" srcId="{AFFB512B-EC4F-4766-85EE-B2E0C4BFA1B3}" destId="{D4203943-B9BD-4858-A469-EBFC44A6737F}" srcOrd="0" destOrd="0" presId="urn:microsoft.com/office/officeart/2005/8/layout/venn1"/>
    <dgm:cxn modelId="{300D2985-2ECD-4666-BCF7-1E1643E22AEB}" type="presOf" srcId="{729B8C8B-4B56-432E-87DD-1DAF56E9FE76}" destId="{52BB8CEC-CE21-4705-9E72-E2CA5A5B9BBB}" srcOrd="0" destOrd="0" presId="urn:microsoft.com/office/officeart/2005/8/layout/venn1"/>
    <dgm:cxn modelId="{5458F50F-4C03-4EAF-95F7-851EC42933D1}" srcId="{B017782B-BE91-4085-B855-D353E30FCE08}" destId="{729B8C8B-4B56-432E-87DD-1DAF56E9FE76}" srcOrd="1" destOrd="0" parTransId="{2C0392F0-2D6C-4911-B16E-D69324B285F8}" sibTransId="{6C8C42D2-39EA-4903-A75B-94A31CFDD617}"/>
    <dgm:cxn modelId="{F4688FAC-3C15-4DAC-983F-19F3F2099D7E}" type="presOf" srcId="{729B8C8B-4B56-432E-87DD-1DAF56E9FE76}" destId="{BA1A3C43-1276-4500-8391-FBE77D2DFED6}" srcOrd="1" destOrd="0" presId="urn:microsoft.com/office/officeart/2005/8/layout/venn1"/>
    <dgm:cxn modelId="{5F3ADFE3-0136-4E89-8605-C77910F0B87C}" type="presOf" srcId="{B017782B-BE91-4085-B855-D353E30FCE08}" destId="{8BD19612-814A-4D4D-AEFB-04B19AEA130F}" srcOrd="0" destOrd="0" presId="urn:microsoft.com/office/officeart/2005/8/layout/venn1"/>
    <dgm:cxn modelId="{B48014B5-2BA4-4C78-A11A-EE5489CE49D9}" type="presOf" srcId="{0E9F2855-6EEC-472D-A4E8-18EFAC2AC7C4}" destId="{34F19DED-7E4A-4E07-B397-3228CA6977A5}" srcOrd="0" destOrd="0" presId="urn:microsoft.com/office/officeart/2005/8/layout/venn1"/>
    <dgm:cxn modelId="{F8A03E28-0FD6-41D4-8D3A-996649E3048A}" srcId="{B017782B-BE91-4085-B855-D353E30FCE08}" destId="{AFFB512B-EC4F-4766-85EE-B2E0C4BFA1B3}" srcOrd="0" destOrd="0" parTransId="{A42B65FE-1983-4C52-995C-419D9FF4FE06}" sibTransId="{1FECE688-9065-4E66-9098-2952705F2481}"/>
    <dgm:cxn modelId="{FFCEA8D2-8F23-494A-83D0-DA6998D3A15E}" srcId="{B017782B-BE91-4085-B855-D353E30FCE08}" destId="{0E9F2855-6EEC-472D-A4E8-18EFAC2AC7C4}" srcOrd="2" destOrd="0" parTransId="{9F7937AA-3C4E-4089-8F86-CF683CADC10E}" sibTransId="{B1DD6325-3FB8-43A7-869E-B39192BF1E54}"/>
    <dgm:cxn modelId="{121753E7-AEBE-4C72-A00E-FEF8A03A5EF0}" type="presParOf" srcId="{8BD19612-814A-4D4D-AEFB-04B19AEA130F}" destId="{D4203943-B9BD-4858-A469-EBFC44A6737F}" srcOrd="0" destOrd="0" presId="urn:microsoft.com/office/officeart/2005/8/layout/venn1"/>
    <dgm:cxn modelId="{E3952EEA-CBDE-4DDC-989C-6D903611CDEC}" type="presParOf" srcId="{8BD19612-814A-4D4D-AEFB-04B19AEA130F}" destId="{5FEC803F-DB88-45C6-87DD-E206942BD694}" srcOrd="1" destOrd="0" presId="urn:microsoft.com/office/officeart/2005/8/layout/venn1"/>
    <dgm:cxn modelId="{45A9ECBC-C207-409B-B3EE-8DBA33413A28}" type="presParOf" srcId="{8BD19612-814A-4D4D-AEFB-04B19AEA130F}" destId="{52BB8CEC-CE21-4705-9E72-E2CA5A5B9BBB}" srcOrd="2" destOrd="0" presId="urn:microsoft.com/office/officeart/2005/8/layout/venn1"/>
    <dgm:cxn modelId="{9A4DD9E2-8AB1-436F-BEC6-1BCAF44B862F}" type="presParOf" srcId="{8BD19612-814A-4D4D-AEFB-04B19AEA130F}" destId="{BA1A3C43-1276-4500-8391-FBE77D2DFED6}" srcOrd="3" destOrd="0" presId="urn:microsoft.com/office/officeart/2005/8/layout/venn1"/>
    <dgm:cxn modelId="{D53DAB99-33C4-4DF6-8170-76CBEA1B989C}" type="presParOf" srcId="{8BD19612-814A-4D4D-AEFB-04B19AEA130F}" destId="{34F19DED-7E4A-4E07-B397-3228CA6977A5}" srcOrd="4" destOrd="0" presId="urn:microsoft.com/office/officeart/2005/8/layout/venn1"/>
    <dgm:cxn modelId="{1358F893-D5D9-44D5-82D7-438360506FA9}" type="presParOf" srcId="{8BD19612-814A-4D4D-AEFB-04B19AEA130F}" destId="{65302A1A-B4A0-4134-980A-DC32507B0CE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F75B84-11D2-4BFF-9BEF-252106E7C2E0}" type="doc">
      <dgm:prSet loTypeId="urn:microsoft.com/office/officeart/2005/8/layout/venn1" loCatId="relationship" qsTypeId="urn:microsoft.com/office/officeart/2005/8/quickstyle/simple1" qsCatId="simple" csTypeId="urn:microsoft.com/office/officeart/2005/8/colors/colorful3" csCatId="colorful" phldr="1"/>
      <dgm:spPr/>
    </dgm:pt>
    <dgm:pt modelId="{B2BF9C63-E082-4F08-83D8-B98B808102C3}">
      <dgm:prSet phldrT="[Text]"/>
      <dgm:spPr>
        <a:ln w="3175">
          <a:solidFill>
            <a:schemeClr val="tx1"/>
          </a:solidFill>
        </a:ln>
      </dgm:spPr>
      <dgm:t>
        <a:bodyPr/>
        <a:lstStyle/>
        <a:p>
          <a:r>
            <a:rPr lang="en-US" dirty="0" smtClean="0"/>
            <a:t> </a:t>
          </a:r>
          <a:endParaRPr lang="en-US" dirty="0"/>
        </a:p>
      </dgm:t>
    </dgm:pt>
    <dgm:pt modelId="{08A2FE8D-B56B-4531-8E7C-522E9168B645}" type="parTrans" cxnId="{93D7374D-85FB-4580-A4EC-0C4D1FE571C1}">
      <dgm:prSet/>
      <dgm:spPr/>
      <dgm:t>
        <a:bodyPr/>
        <a:lstStyle/>
        <a:p>
          <a:endParaRPr lang="en-US"/>
        </a:p>
      </dgm:t>
    </dgm:pt>
    <dgm:pt modelId="{EB3A6E1B-064E-4D3E-8E0F-5BFAA3F340E6}" type="sibTrans" cxnId="{93D7374D-85FB-4580-A4EC-0C4D1FE571C1}">
      <dgm:prSet/>
      <dgm:spPr/>
      <dgm:t>
        <a:bodyPr/>
        <a:lstStyle/>
        <a:p>
          <a:endParaRPr lang="en-US"/>
        </a:p>
      </dgm:t>
    </dgm:pt>
    <dgm:pt modelId="{D8CE3300-2E43-4F67-A922-FBF692EC5E71}">
      <dgm:prSet phldrT="[Text]"/>
      <dgm:spPr>
        <a:ln w="3175">
          <a:solidFill>
            <a:schemeClr val="tx1"/>
          </a:solidFill>
        </a:ln>
      </dgm:spPr>
      <dgm:t>
        <a:bodyPr/>
        <a:lstStyle/>
        <a:p>
          <a:r>
            <a:rPr lang="en-US" dirty="0" smtClean="0"/>
            <a:t> </a:t>
          </a:r>
          <a:endParaRPr lang="en-US" dirty="0"/>
        </a:p>
      </dgm:t>
    </dgm:pt>
    <dgm:pt modelId="{8132E719-52DA-44C2-AC39-AFCCDD84F528}" type="parTrans" cxnId="{76E60917-C2F5-4D7C-A3B6-0FC699B69D86}">
      <dgm:prSet/>
      <dgm:spPr/>
      <dgm:t>
        <a:bodyPr/>
        <a:lstStyle/>
        <a:p>
          <a:endParaRPr lang="en-US"/>
        </a:p>
      </dgm:t>
    </dgm:pt>
    <dgm:pt modelId="{41BB8C2C-8B08-4785-8DCB-FE1598F99B10}" type="sibTrans" cxnId="{76E60917-C2F5-4D7C-A3B6-0FC699B69D86}">
      <dgm:prSet/>
      <dgm:spPr/>
      <dgm:t>
        <a:bodyPr/>
        <a:lstStyle/>
        <a:p>
          <a:endParaRPr lang="en-US"/>
        </a:p>
      </dgm:t>
    </dgm:pt>
    <dgm:pt modelId="{F3BEDE98-B2C9-4508-ACF7-8E1723EEF56B}">
      <dgm:prSet phldrT="[Text]"/>
      <dgm:spPr>
        <a:ln w="3175">
          <a:solidFill>
            <a:schemeClr val="tx1"/>
          </a:solidFill>
        </a:ln>
      </dgm:spPr>
      <dgm:t>
        <a:bodyPr/>
        <a:lstStyle/>
        <a:p>
          <a:r>
            <a:rPr lang="en-US" dirty="0" smtClean="0"/>
            <a:t> </a:t>
          </a:r>
          <a:endParaRPr lang="en-US" dirty="0"/>
        </a:p>
      </dgm:t>
    </dgm:pt>
    <dgm:pt modelId="{38E77A02-AAE6-4DE6-B3C8-F084EA24D963}" type="sibTrans" cxnId="{78F777C6-1354-4BA3-8646-19039BAEE069}">
      <dgm:prSet/>
      <dgm:spPr/>
      <dgm:t>
        <a:bodyPr/>
        <a:lstStyle/>
        <a:p>
          <a:endParaRPr lang="en-US"/>
        </a:p>
      </dgm:t>
    </dgm:pt>
    <dgm:pt modelId="{16166E65-90F8-4C69-9A02-2C59968798F9}" type="parTrans" cxnId="{78F777C6-1354-4BA3-8646-19039BAEE069}">
      <dgm:prSet/>
      <dgm:spPr/>
      <dgm:t>
        <a:bodyPr/>
        <a:lstStyle/>
        <a:p>
          <a:endParaRPr lang="en-US"/>
        </a:p>
      </dgm:t>
    </dgm:pt>
    <dgm:pt modelId="{55D01470-EA96-42C3-87AD-8F588872C95F}" type="pres">
      <dgm:prSet presAssocID="{97F75B84-11D2-4BFF-9BEF-252106E7C2E0}" presName="compositeShape" presStyleCnt="0">
        <dgm:presLayoutVars>
          <dgm:chMax val="7"/>
          <dgm:dir/>
          <dgm:resizeHandles val="exact"/>
        </dgm:presLayoutVars>
      </dgm:prSet>
      <dgm:spPr/>
    </dgm:pt>
    <dgm:pt modelId="{963EB0F5-4F34-45A7-9722-252A8FCAD523}" type="pres">
      <dgm:prSet presAssocID="{B2BF9C63-E082-4F08-83D8-B98B808102C3}" presName="circ1" presStyleLbl="vennNode1" presStyleIdx="0" presStyleCnt="3" custScaleX="138858" custScaleY="86992" custLinFactNeighborX="43392" custLinFactNeighborY="38849"/>
      <dgm:spPr/>
      <dgm:t>
        <a:bodyPr/>
        <a:lstStyle/>
        <a:p>
          <a:endParaRPr lang="en-US"/>
        </a:p>
      </dgm:t>
    </dgm:pt>
    <dgm:pt modelId="{1E010B7D-0993-44CE-972B-09150A083762}" type="pres">
      <dgm:prSet presAssocID="{B2BF9C63-E082-4F08-83D8-B98B808102C3}" presName="circ1Tx" presStyleLbl="revTx" presStyleIdx="0" presStyleCnt="0">
        <dgm:presLayoutVars>
          <dgm:chMax val="0"/>
          <dgm:chPref val="0"/>
          <dgm:bulletEnabled val="1"/>
        </dgm:presLayoutVars>
      </dgm:prSet>
      <dgm:spPr/>
      <dgm:t>
        <a:bodyPr/>
        <a:lstStyle/>
        <a:p>
          <a:endParaRPr lang="en-US"/>
        </a:p>
      </dgm:t>
    </dgm:pt>
    <dgm:pt modelId="{3FF57761-AC3E-4162-8B8F-D5A6530CD637}" type="pres">
      <dgm:prSet presAssocID="{F3BEDE98-B2C9-4508-ACF7-8E1723EEF56B}" presName="circ2" presStyleLbl="vennNode1" presStyleIdx="1" presStyleCnt="3" custScaleX="142107" custScaleY="116360" custLinFactNeighborX="-37308" custLinFactNeighborY="-22403"/>
      <dgm:spPr/>
      <dgm:t>
        <a:bodyPr/>
        <a:lstStyle/>
        <a:p>
          <a:endParaRPr lang="en-US"/>
        </a:p>
      </dgm:t>
    </dgm:pt>
    <dgm:pt modelId="{EC12FD2C-AB9A-4D87-AAA9-45E529ED7334}" type="pres">
      <dgm:prSet presAssocID="{F3BEDE98-B2C9-4508-ACF7-8E1723EEF56B}" presName="circ2Tx" presStyleLbl="revTx" presStyleIdx="0" presStyleCnt="0">
        <dgm:presLayoutVars>
          <dgm:chMax val="0"/>
          <dgm:chPref val="0"/>
          <dgm:bulletEnabled val="1"/>
        </dgm:presLayoutVars>
      </dgm:prSet>
      <dgm:spPr/>
      <dgm:t>
        <a:bodyPr/>
        <a:lstStyle/>
        <a:p>
          <a:endParaRPr lang="en-US"/>
        </a:p>
      </dgm:t>
    </dgm:pt>
    <dgm:pt modelId="{1478FED1-54FB-4C39-B3AB-5904BC6C214C}" type="pres">
      <dgm:prSet presAssocID="{D8CE3300-2E43-4F67-A922-FBF692EC5E71}" presName="circ3" presStyleLbl="vennNode1" presStyleIdx="2" presStyleCnt="3" custScaleX="139669" custScaleY="87684" custLinFactNeighborX="-6497" custLinFactNeighborY="-23305"/>
      <dgm:spPr/>
      <dgm:t>
        <a:bodyPr/>
        <a:lstStyle/>
        <a:p>
          <a:endParaRPr lang="en-US"/>
        </a:p>
      </dgm:t>
    </dgm:pt>
    <dgm:pt modelId="{705482D8-D9E2-49EE-A1DC-96CAAE3F2BED}" type="pres">
      <dgm:prSet presAssocID="{D8CE3300-2E43-4F67-A922-FBF692EC5E71}" presName="circ3Tx" presStyleLbl="revTx" presStyleIdx="0" presStyleCnt="0">
        <dgm:presLayoutVars>
          <dgm:chMax val="0"/>
          <dgm:chPref val="0"/>
          <dgm:bulletEnabled val="1"/>
        </dgm:presLayoutVars>
      </dgm:prSet>
      <dgm:spPr/>
      <dgm:t>
        <a:bodyPr/>
        <a:lstStyle/>
        <a:p>
          <a:endParaRPr lang="en-US"/>
        </a:p>
      </dgm:t>
    </dgm:pt>
  </dgm:ptLst>
  <dgm:cxnLst>
    <dgm:cxn modelId="{78F777C6-1354-4BA3-8646-19039BAEE069}" srcId="{97F75B84-11D2-4BFF-9BEF-252106E7C2E0}" destId="{F3BEDE98-B2C9-4508-ACF7-8E1723EEF56B}" srcOrd="1" destOrd="0" parTransId="{16166E65-90F8-4C69-9A02-2C59968798F9}" sibTransId="{38E77A02-AAE6-4DE6-B3C8-F084EA24D963}"/>
    <dgm:cxn modelId="{74149839-DFA2-4515-A849-2214C39870FE}" type="presOf" srcId="{97F75B84-11D2-4BFF-9BEF-252106E7C2E0}" destId="{55D01470-EA96-42C3-87AD-8F588872C95F}" srcOrd="0" destOrd="0" presId="urn:microsoft.com/office/officeart/2005/8/layout/venn1"/>
    <dgm:cxn modelId="{2F5E2DF3-2702-4EEE-9796-6BBC88EF713F}" type="presOf" srcId="{B2BF9C63-E082-4F08-83D8-B98B808102C3}" destId="{963EB0F5-4F34-45A7-9722-252A8FCAD523}" srcOrd="0" destOrd="0" presId="urn:microsoft.com/office/officeart/2005/8/layout/venn1"/>
    <dgm:cxn modelId="{CAAA218F-37D1-4E27-A94A-4F430E04CFC3}" type="presOf" srcId="{D8CE3300-2E43-4F67-A922-FBF692EC5E71}" destId="{705482D8-D9E2-49EE-A1DC-96CAAE3F2BED}" srcOrd="1" destOrd="0" presId="urn:microsoft.com/office/officeart/2005/8/layout/venn1"/>
    <dgm:cxn modelId="{3E204436-A2E3-462E-A963-8414FE0E6AA5}" type="presOf" srcId="{B2BF9C63-E082-4F08-83D8-B98B808102C3}" destId="{1E010B7D-0993-44CE-972B-09150A083762}" srcOrd="1" destOrd="0" presId="urn:microsoft.com/office/officeart/2005/8/layout/venn1"/>
    <dgm:cxn modelId="{57503ED1-7B2F-49D9-85F5-264D8EED578A}" type="presOf" srcId="{F3BEDE98-B2C9-4508-ACF7-8E1723EEF56B}" destId="{3FF57761-AC3E-4162-8B8F-D5A6530CD637}" srcOrd="0" destOrd="0" presId="urn:microsoft.com/office/officeart/2005/8/layout/venn1"/>
    <dgm:cxn modelId="{D07CB2E4-145C-4E6C-84E1-0F832C41A79A}" type="presOf" srcId="{D8CE3300-2E43-4F67-A922-FBF692EC5E71}" destId="{1478FED1-54FB-4C39-B3AB-5904BC6C214C}" srcOrd="0" destOrd="0" presId="urn:microsoft.com/office/officeart/2005/8/layout/venn1"/>
    <dgm:cxn modelId="{CC363CE0-50E0-43B8-B3A2-480738E3F6F1}" type="presOf" srcId="{F3BEDE98-B2C9-4508-ACF7-8E1723EEF56B}" destId="{EC12FD2C-AB9A-4D87-AAA9-45E529ED7334}" srcOrd="1" destOrd="0" presId="urn:microsoft.com/office/officeart/2005/8/layout/venn1"/>
    <dgm:cxn modelId="{76E60917-C2F5-4D7C-A3B6-0FC699B69D86}" srcId="{97F75B84-11D2-4BFF-9BEF-252106E7C2E0}" destId="{D8CE3300-2E43-4F67-A922-FBF692EC5E71}" srcOrd="2" destOrd="0" parTransId="{8132E719-52DA-44C2-AC39-AFCCDD84F528}" sibTransId="{41BB8C2C-8B08-4785-8DCB-FE1598F99B10}"/>
    <dgm:cxn modelId="{93D7374D-85FB-4580-A4EC-0C4D1FE571C1}" srcId="{97F75B84-11D2-4BFF-9BEF-252106E7C2E0}" destId="{B2BF9C63-E082-4F08-83D8-B98B808102C3}" srcOrd="0" destOrd="0" parTransId="{08A2FE8D-B56B-4531-8E7C-522E9168B645}" sibTransId="{EB3A6E1B-064E-4D3E-8E0F-5BFAA3F340E6}"/>
    <dgm:cxn modelId="{421EB107-3225-4002-8E7E-3A9A90D786A3}" type="presParOf" srcId="{55D01470-EA96-42C3-87AD-8F588872C95F}" destId="{963EB0F5-4F34-45A7-9722-252A8FCAD523}" srcOrd="0" destOrd="0" presId="urn:microsoft.com/office/officeart/2005/8/layout/venn1"/>
    <dgm:cxn modelId="{F8D50FE1-A28C-4A97-A578-4E6A67C9437A}" type="presParOf" srcId="{55D01470-EA96-42C3-87AD-8F588872C95F}" destId="{1E010B7D-0993-44CE-972B-09150A083762}" srcOrd="1" destOrd="0" presId="urn:microsoft.com/office/officeart/2005/8/layout/venn1"/>
    <dgm:cxn modelId="{4B1269A5-1D4E-4892-BABC-482F932ADAE3}" type="presParOf" srcId="{55D01470-EA96-42C3-87AD-8F588872C95F}" destId="{3FF57761-AC3E-4162-8B8F-D5A6530CD637}" srcOrd="2" destOrd="0" presId="urn:microsoft.com/office/officeart/2005/8/layout/venn1"/>
    <dgm:cxn modelId="{AD283DC5-6A41-4D68-A7E3-B48F25CED29D}" type="presParOf" srcId="{55D01470-EA96-42C3-87AD-8F588872C95F}" destId="{EC12FD2C-AB9A-4D87-AAA9-45E529ED7334}" srcOrd="3" destOrd="0" presId="urn:microsoft.com/office/officeart/2005/8/layout/venn1"/>
    <dgm:cxn modelId="{165EDF70-B73D-4AF5-A337-12F8738D1304}" type="presParOf" srcId="{55D01470-EA96-42C3-87AD-8F588872C95F}" destId="{1478FED1-54FB-4C39-B3AB-5904BC6C214C}" srcOrd="4" destOrd="0" presId="urn:microsoft.com/office/officeart/2005/8/layout/venn1"/>
    <dgm:cxn modelId="{D5A2F1B9-917B-4CC5-B84A-48B965544FA7}" type="presParOf" srcId="{55D01470-EA96-42C3-87AD-8F588872C95F}" destId="{705482D8-D9E2-49EE-A1DC-96CAAE3F2BED}" srcOrd="5"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03943-B9BD-4858-A469-EBFC44A6737F}">
      <dsp:nvSpPr>
        <dsp:cNvPr id="0" name=""/>
        <dsp:cNvSpPr/>
      </dsp:nvSpPr>
      <dsp:spPr>
        <a:xfrm>
          <a:off x="2509520" y="66886"/>
          <a:ext cx="3210559" cy="3210559"/>
        </a:xfrm>
        <a:prstGeom prst="ellipse">
          <a:avLst/>
        </a:prstGeom>
        <a:solidFill>
          <a:schemeClr val="accent2">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Where</a:t>
          </a:r>
          <a:endParaRPr lang="en-US" sz="4400" kern="1200" dirty="0"/>
        </a:p>
      </dsp:txBody>
      <dsp:txXfrm>
        <a:off x="2937594" y="628734"/>
        <a:ext cx="2354410" cy="1444751"/>
      </dsp:txXfrm>
    </dsp:sp>
    <dsp:sp modelId="{52BB8CEC-CE21-4705-9E72-E2CA5A5B9BBB}">
      <dsp:nvSpPr>
        <dsp:cNvPr id="0" name=""/>
        <dsp:cNvSpPr/>
      </dsp:nvSpPr>
      <dsp:spPr>
        <a:xfrm>
          <a:off x="3773239" y="1878509"/>
          <a:ext cx="3210559" cy="3210559"/>
        </a:xfrm>
        <a:prstGeom prst="ellipse">
          <a:avLst/>
        </a:prstGeom>
        <a:solidFill>
          <a:schemeClr val="accent3">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How</a:t>
          </a:r>
          <a:endParaRPr lang="en-US" sz="4400" kern="1200" dirty="0"/>
        </a:p>
      </dsp:txBody>
      <dsp:txXfrm>
        <a:off x="4755135" y="2707903"/>
        <a:ext cx="1926335" cy="1765807"/>
      </dsp:txXfrm>
    </dsp:sp>
    <dsp:sp modelId="{34F19DED-7E4A-4E07-B397-3228CA6977A5}">
      <dsp:nvSpPr>
        <dsp:cNvPr id="0" name=""/>
        <dsp:cNvSpPr/>
      </dsp:nvSpPr>
      <dsp:spPr>
        <a:xfrm>
          <a:off x="1297009" y="1878509"/>
          <a:ext cx="3210559" cy="3210559"/>
        </a:xfrm>
        <a:prstGeom prst="ellipse">
          <a:avLst/>
        </a:prstGeom>
        <a:solidFill>
          <a:schemeClr val="accent4">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t>When</a:t>
          </a:r>
          <a:endParaRPr lang="en-US" sz="4400" kern="1200" dirty="0"/>
        </a:p>
      </dsp:txBody>
      <dsp:txXfrm>
        <a:off x="1599337" y="2707903"/>
        <a:ext cx="1926335" cy="1765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EFC7D-9502-4B71-BACF-A41C3071288A}">
      <dsp:nvSpPr>
        <dsp:cNvPr id="0" name=""/>
        <dsp:cNvSpPr/>
      </dsp:nvSpPr>
      <dsp:spPr>
        <a:xfrm rot="5400000">
          <a:off x="-179244" y="182083"/>
          <a:ext cx="1194963" cy="836474"/>
        </a:xfrm>
        <a:prstGeom prst="chevron">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Organization</a:t>
          </a:r>
          <a:endParaRPr lang="en-US" sz="1000" kern="1200" dirty="0"/>
        </a:p>
      </dsp:txBody>
      <dsp:txXfrm rot="-5400000">
        <a:off x="1" y="421075"/>
        <a:ext cx="836474" cy="358489"/>
      </dsp:txXfrm>
    </dsp:sp>
    <dsp:sp modelId="{66C180C7-5107-4C2F-BD3E-35CCF668E740}">
      <dsp:nvSpPr>
        <dsp:cNvPr id="0" name=""/>
        <dsp:cNvSpPr/>
      </dsp:nvSpPr>
      <dsp:spPr>
        <a:xfrm rot="5400000">
          <a:off x="4106574" y="-3270099"/>
          <a:ext cx="776726" cy="7316925"/>
        </a:xfrm>
        <a:prstGeom prst="round2Same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Attract and retain quality employees. </a:t>
          </a:r>
          <a:endParaRPr lang="en-US" sz="1400" kern="1200" dirty="0"/>
        </a:p>
        <a:p>
          <a:pPr marL="114300" lvl="1" indent="-114300" algn="l" defTabSz="622300">
            <a:lnSpc>
              <a:spcPct val="90000"/>
            </a:lnSpc>
            <a:spcBef>
              <a:spcPct val="0"/>
            </a:spcBef>
            <a:spcAft>
              <a:spcPct val="15000"/>
            </a:spcAft>
            <a:buChar char="••"/>
          </a:pPr>
          <a:r>
            <a:rPr lang="en-US" sz="1400" kern="1200" dirty="0" smtClean="0"/>
            <a:t>Potential cost savings and reduced turnover.</a:t>
          </a:r>
          <a:endParaRPr lang="en-US" sz="1400" kern="1200" dirty="0"/>
        </a:p>
        <a:p>
          <a:pPr marL="114300" lvl="1" indent="-114300" algn="l" defTabSz="622300">
            <a:lnSpc>
              <a:spcPct val="90000"/>
            </a:lnSpc>
            <a:spcBef>
              <a:spcPct val="0"/>
            </a:spcBef>
            <a:spcAft>
              <a:spcPct val="15000"/>
            </a:spcAft>
            <a:buChar char="••"/>
          </a:pPr>
          <a:r>
            <a:rPr lang="en-US" sz="1400" kern="1200" dirty="0" smtClean="0"/>
            <a:t>Address challenges of the globalization of business.</a:t>
          </a:r>
          <a:endParaRPr lang="en-US" sz="1400" kern="1200" dirty="0"/>
        </a:p>
      </dsp:txBody>
      <dsp:txXfrm rot="-5400000">
        <a:off x="836475" y="37917"/>
        <a:ext cx="7279008" cy="700892"/>
      </dsp:txXfrm>
    </dsp:sp>
    <dsp:sp modelId="{0E9EDE20-E18E-4284-AACC-C16E056AEBD1}">
      <dsp:nvSpPr>
        <dsp:cNvPr id="0" name=""/>
        <dsp:cNvSpPr/>
      </dsp:nvSpPr>
      <dsp:spPr>
        <a:xfrm rot="5400000">
          <a:off x="-179244" y="1229669"/>
          <a:ext cx="1194963" cy="836474"/>
        </a:xfrm>
        <a:prstGeom prst="chevron">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Job/</a:t>
          </a:r>
        </a:p>
        <a:p>
          <a:pPr lvl="0" algn="ctr" defTabSz="444500">
            <a:lnSpc>
              <a:spcPct val="90000"/>
            </a:lnSpc>
            <a:spcBef>
              <a:spcPct val="0"/>
            </a:spcBef>
            <a:spcAft>
              <a:spcPct val="35000"/>
            </a:spcAft>
          </a:pPr>
          <a:r>
            <a:rPr lang="en-US" sz="1000" kern="1200" dirty="0" smtClean="0"/>
            <a:t>Co-workers</a:t>
          </a:r>
          <a:endParaRPr lang="en-US" sz="1000" kern="1200" dirty="0"/>
        </a:p>
      </dsp:txBody>
      <dsp:txXfrm rot="-5400000">
        <a:off x="1" y="1468661"/>
        <a:ext cx="836474" cy="358489"/>
      </dsp:txXfrm>
    </dsp:sp>
    <dsp:sp modelId="{C1232436-9956-454F-8F56-31ACF9473508}">
      <dsp:nvSpPr>
        <dsp:cNvPr id="0" name=""/>
        <dsp:cNvSpPr/>
      </dsp:nvSpPr>
      <dsp:spPr>
        <a:xfrm rot="5400000">
          <a:off x="4106369" y="-2219470"/>
          <a:ext cx="777134" cy="7316925"/>
        </a:xfrm>
        <a:prstGeom prst="round2Same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Increase Productivity.  </a:t>
          </a:r>
          <a:endParaRPr lang="en-US" sz="1400" kern="1200" dirty="0"/>
        </a:p>
        <a:p>
          <a:pPr marL="114300" lvl="1" indent="-114300" algn="l" defTabSz="622300">
            <a:lnSpc>
              <a:spcPct val="90000"/>
            </a:lnSpc>
            <a:spcBef>
              <a:spcPct val="0"/>
            </a:spcBef>
            <a:spcAft>
              <a:spcPct val="15000"/>
            </a:spcAft>
            <a:buChar char="••"/>
          </a:pPr>
          <a:r>
            <a:rPr lang="en-US" sz="1400" kern="1200" dirty="0" smtClean="0"/>
            <a:t>Decrease Accidents. </a:t>
          </a:r>
          <a:endParaRPr lang="en-US" sz="1400" kern="1200" dirty="0"/>
        </a:p>
      </dsp:txBody>
      <dsp:txXfrm rot="-5400000">
        <a:off x="836474" y="1088362"/>
        <a:ext cx="7278988" cy="701260"/>
      </dsp:txXfrm>
    </dsp:sp>
    <dsp:sp modelId="{037DBFA6-2820-45F6-A066-3E079C0A3CED}">
      <dsp:nvSpPr>
        <dsp:cNvPr id="0" name=""/>
        <dsp:cNvSpPr/>
      </dsp:nvSpPr>
      <dsp:spPr>
        <a:xfrm rot="5400000">
          <a:off x="-179244" y="2277255"/>
          <a:ext cx="1194963" cy="836474"/>
        </a:xfrm>
        <a:prstGeom prst="chevron">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Employees</a:t>
          </a:r>
          <a:endParaRPr lang="en-US" sz="1000" kern="1200" dirty="0"/>
        </a:p>
      </dsp:txBody>
      <dsp:txXfrm rot="-5400000">
        <a:off x="1" y="2516247"/>
        <a:ext cx="836474" cy="358489"/>
      </dsp:txXfrm>
    </dsp:sp>
    <dsp:sp modelId="{C8188187-2AAE-4961-B519-7B5B2F41AB60}">
      <dsp:nvSpPr>
        <dsp:cNvPr id="0" name=""/>
        <dsp:cNvSpPr/>
      </dsp:nvSpPr>
      <dsp:spPr>
        <a:xfrm rot="5400000">
          <a:off x="4106574" y="-1172088"/>
          <a:ext cx="776726" cy="7316925"/>
        </a:xfrm>
        <a:prstGeom prst="round2Same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Greater control over where, when and how they work. </a:t>
          </a:r>
          <a:endParaRPr lang="en-US" sz="1400" kern="1200" dirty="0"/>
        </a:p>
        <a:p>
          <a:pPr marL="114300" lvl="1" indent="-114300" algn="l" defTabSz="622300">
            <a:lnSpc>
              <a:spcPct val="90000"/>
            </a:lnSpc>
            <a:spcBef>
              <a:spcPct val="0"/>
            </a:spcBef>
            <a:spcAft>
              <a:spcPct val="15000"/>
            </a:spcAft>
            <a:buChar char="••"/>
          </a:pPr>
          <a:r>
            <a:rPr lang="en-US" sz="1400" kern="1200" dirty="0" smtClean="0"/>
            <a:t>Less likely to miss work (due to illness, nonwork demands).</a:t>
          </a:r>
          <a:endParaRPr lang="en-US" sz="1400" kern="1200" dirty="0"/>
        </a:p>
        <a:p>
          <a:pPr marL="114300" lvl="1" indent="-114300" algn="l" defTabSz="622300">
            <a:lnSpc>
              <a:spcPct val="90000"/>
            </a:lnSpc>
            <a:spcBef>
              <a:spcPct val="0"/>
            </a:spcBef>
            <a:spcAft>
              <a:spcPct val="15000"/>
            </a:spcAft>
            <a:buChar char="••"/>
          </a:pPr>
          <a:r>
            <a:rPr lang="en-US" sz="1400" kern="1200" dirty="0" smtClean="0"/>
            <a:t>Improved well-being.</a:t>
          </a:r>
          <a:endParaRPr lang="en-US" sz="1400" kern="1200" dirty="0"/>
        </a:p>
      </dsp:txBody>
      <dsp:txXfrm rot="-5400000">
        <a:off x="836475" y="2135928"/>
        <a:ext cx="7279008" cy="700892"/>
      </dsp:txXfrm>
    </dsp:sp>
    <dsp:sp modelId="{A08B8395-4BB6-4E63-8FB1-0D7187F780BD}">
      <dsp:nvSpPr>
        <dsp:cNvPr id="0" name=""/>
        <dsp:cNvSpPr/>
      </dsp:nvSpPr>
      <dsp:spPr>
        <a:xfrm rot="5400000">
          <a:off x="-179244" y="3324842"/>
          <a:ext cx="1194963" cy="836474"/>
        </a:xfrm>
        <a:prstGeom prst="chevron">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Community</a:t>
          </a:r>
          <a:endParaRPr lang="en-US" sz="1000" kern="1200" dirty="0"/>
        </a:p>
      </dsp:txBody>
      <dsp:txXfrm rot="-5400000">
        <a:off x="1" y="3563834"/>
        <a:ext cx="836474" cy="358489"/>
      </dsp:txXfrm>
    </dsp:sp>
    <dsp:sp modelId="{96DCD656-7639-45B2-8E69-F0ABEB6BDCF8}">
      <dsp:nvSpPr>
        <dsp:cNvPr id="0" name=""/>
        <dsp:cNvSpPr/>
      </dsp:nvSpPr>
      <dsp:spPr>
        <a:xfrm rot="5400000">
          <a:off x="4106574" y="-108185"/>
          <a:ext cx="776726" cy="7284292"/>
        </a:xfrm>
        <a:prstGeom prst="roundRect">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Employees can be involved in community, school and family events taking place during traditional work and commuting hours.</a:t>
          </a:r>
          <a:endParaRPr lang="en-US" sz="1400" kern="1200" dirty="0"/>
        </a:p>
      </dsp:txBody>
      <dsp:txXfrm rot="-5400000">
        <a:off x="890708" y="3183515"/>
        <a:ext cx="7208458" cy="700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0.73585</cdr:x>
      <cdr:y>0.15554</cdr:y>
    </cdr:from>
    <cdr:to>
      <cdr:x>0.9387</cdr:x>
      <cdr:y>0.3882</cdr:y>
    </cdr:to>
    <cdr:sp macro="" textlink="">
      <cdr:nvSpPr>
        <cdr:cNvPr id="2" name="TextBox 1"/>
        <cdr:cNvSpPr txBox="1"/>
      </cdr:nvSpPr>
      <cdr:spPr>
        <a:xfrm xmlns:a="http://schemas.openxmlformats.org/drawingml/2006/main">
          <a:off x="2971800" y="378960"/>
          <a:ext cx="819234" cy="566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latin typeface="Times New Roman" pitchFamily="18" charset="0"/>
              <a:cs typeface="Times New Roman" pitchFamily="18" charset="0"/>
            </a:rPr>
            <a:t>Role Ambiguity</a:t>
          </a:r>
        </a:p>
      </cdr:txBody>
    </cdr:sp>
  </cdr:relSizeAnchor>
</c:userShapes>
</file>

<file path=ppt/drawings/drawing2.xml><?xml version="1.0" encoding="utf-8"?>
<c:userShapes xmlns:c="http://schemas.openxmlformats.org/drawingml/2006/chart">
  <cdr:relSizeAnchor xmlns:cdr="http://schemas.openxmlformats.org/drawingml/2006/chartDrawing">
    <cdr:from>
      <cdr:x>0.77215</cdr:x>
      <cdr:y>0.21835</cdr:y>
    </cdr:from>
    <cdr:to>
      <cdr:x>0.98101</cdr:x>
      <cdr:y>0.36012</cdr:y>
    </cdr:to>
    <cdr:sp macro="" textlink="">
      <cdr:nvSpPr>
        <cdr:cNvPr id="2" name="TextBox 1"/>
        <cdr:cNvSpPr txBox="1"/>
      </cdr:nvSpPr>
      <cdr:spPr>
        <a:xfrm xmlns:a="http://schemas.openxmlformats.org/drawingml/2006/main">
          <a:off x="3486149" y="657225"/>
          <a:ext cx="942975" cy="42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latin typeface="Times New Roman" pitchFamily="18" charset="0"/>
              <a:cs typeface="Times New Roman" pitchFamily="18" charset="0"/>
            </a:rPr>
            <a:t>Role Ambiguity</a:t>
          </a:r>
        </a:p>
      </cdr:txBody>
    </cdr:sp>
  </cdr:relSizeAnchor>
</c:userShapes>
</file>

<file path=ppt/drawings/drawing3.xml><?xml version="1.0" encoding="utf-8"?>
<c:userShapes xmlns:c="http://schemas.openxmlformats.org/drawingml/2006/chart">
  <cdr:relSizeAnchor xmlns:cdr="http://schemas.openxmlformats.org/drawingml/2006/chartDrawing">
    <cdr:from>
      <cdr:x>0.7284</cdr:x>
      <cdr:y>0.14959</cdr:y>
    </cdr:from>
    <cdr:to>
      <cdr:x>0.96564</cdr:x>
      <cdr:y>0.38938</cdr:y>
    </cdr:to>
    <cdr:sp macro="" textlink="">
      <cdr:nvSpPr>
        <cdr:cNvPr id="2" name="TextBox 1"/>
        <cdr:cNvSpPr txBox="1"/>
      </cdr:nvSpPr>
      <cdr:spPr>
        <a:xfrm xmlns:a="http://schemas.openxmlformats.org/drawingml/2006/main">
          <a:off x="2932044" y="361890"/>
          <a:ext cx="954993" cy="580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latin typeface="Times New Roman" pitchFamily="18" charset="0"/>
              <a:cs typeface="Times New Roman" pitchFamily="18" charset="0"/>
            </a:rPr>
            <a:t>Role</a:t>
          </a:r>
          <a:r>
            <a:rPr lang="en-US" sz="1100" b="1" baseline="0" dirty="0">
              <a:latin typeface="Times New Roman" pitchFamily="18" charset="0"/>
              <a:cs typeface="Times New Roman" pitchFamily="18" charset="0"/>
            </a:rPr>
            <a:t> Ambiguity</a:t>
          </a:r>
          <a:endParaRPr lang="en-US" sz="1100" b="1" dirty="0">
            <a:latin typeface="Times New Roman" pitchFamily="18" charset="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0.75597</cdr:x>
      <cdr:y>0.2</cdr:y>
    </cdr:from>
    <cdr:to>
      <cdr:x>0.97677</cdr:x>
      <cdr:y>0.325</cdr:y>
    </cdr:to>
    <cdr:sp macro="" textlink="">
      <cdr:nvSpPr>
        <cdr:cNvPr id="2" name="TextBox 1"/>
        <cdr:cNvSpPr txBox="1"/>
      </cdr:nvSpPr>
      <cdr:spPr>
        <a:xfrm xmlns:a="http://schemas.openxmlformats.org/drawingml/2006/main">
          <a:off x="3068708" y="457201"/>
          <a:ext cx="896302" cy="28575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latin typeface="Times New Roman" pitchFamily="18" charset="0"/>
              <a:cs typeface="Times New Roman" pitchFamily="18" charset="0"/>
            </a:rPr>
            <a:t>Role Ambiguity</a:t>
          </a:r>
        </a:p>
      </cdr:txBody>
    </cdr:sp>
  </cdr:relSizeAnchor>
</c:userShapes>
</file>

<file path=ppt/drawings/drawing5.xml><?xml version="1.0" encoding="utf-8"?>
<c:userShapes xmlns:c="http://schemas.openxmlformats.org/drawingml/2006/chart">
  <cdr:relSizeAnchor xmlns:cdr="http://schemas.openxmlformats.org/drawingml/2006/chartDrawing">
    <cdr:from>
      <cdr:x>0.7475</cdr:x>
      <cdr:y>0.17966</cdr:y>
    </cdr:from>
    <cdr:to>
      <cdr:x>0.96564</cdr:x>
      <cdr:y>0.38411</cdr:y>
    </cdr:to>
    <cdr:sp macro="" textlink="">
      <cdr:nvSpPr>
        <cdr:cNvPr id="2" name="TextBox 1"/>
        <cdr:cNvSpPr txBox="1"/>
      </cdr:nvSpPr>
      <cdr:spPr>
        <a:xfrm xmlns:a="http://schemas.openxmlformats.org/drawingml/2006/main">
          <a:off x="2971800" y="438091"/>
          <a:ext cx="867249" cy="4985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t>Role </a:t>
          </a:r>
          <a:r>
            <a:rPr lang="en-US" sz="1100" b="1" dirty="0">
              <a:latin typeface="Times New Roman" pitchFamily="18" charset="0"/>
              <a:cs typeface="Times New Roman" pitchFamily="18" charset="0"/>
            </a:rPr>
            <a:t>Ambiguity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E7F29D3D-8770-432D-A334-F4293E0EEEEE}" type="datetimeFigureOut">
              <a:rPr lang="en-US" smtClean="0"/>
              <a:pPr/>
              <a:t>4/9/2014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933E8EEF-E378-4021-9613-C01DFF8B7488}" type="slidenum">
              <a:rPr lang="en-US" smtClean="0"/>
              <a:pPr/>
              <a:t>‹#›</a:t>
            </a:fld>
            <a:endParaRPr lang="en-US"/>
          </a:p>
        </p:txBody>
      </p:sp>
    </p:spTree>
    <p:extLst>
      <p:ext uri="{BB962C8B-B14F-4D97-AF65-F5344CB8AC3E}">
        <p14:creationId xmlns:p14="http://schemas.microsoft.com/office/powerpoint/2010/main" val="341868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1</a:t>
            </a:fld>
            <a:endParaRPr lang="en-US"/>
          </a:p>
        </p:txBody>
      </p:sp>
    </p:spTree>
    <p:extLst>
      <p:ext uri="{BB962C8B-B14F-4D97-AF65-F5344CB8AC3E}">
        <p14:creationId xmlns:p14="http://schemas.microsoft.com/office/powerpoint/2010/main" val="1050213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10</a:t>
            </a:fld>
            <a:endParaRPr lang="en-US"/>
          </a:p>
        </p:txBody>
      </p:sp>
    </p:spTree>
    <p:extLst>
      <p:ext uri="{BB962C8B-B14F-4D97-AF65-F5344CB8AC3E}">
        <p14:creationId xmlns:p14="http://schemas.microsoft.com/office/powerpoint/2010/main" val="418823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88AF6E-BE01-456F-99E3-A694CC296B79}"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165436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12</a:t>
            </a:fld>
            <a:endParaRPr lang="en-US"/>
          </a:p>
        </p:txBody>
      </p:sp>
    </p:spTree>
    <p:extLst>
      <p:ext uri="{BB962C8B-B14F-4D97-AF65-F5344CB8AC3E}">
        <p14:creationId xmlns:p14="http://schemas.microsoft.com/office/powerpoint/2010/main" val="357395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9816DC2-0E0A-4F95-97D8-62597B24DD0A}" type="slidenum">
              <a:rPr lang="en-US" smtClean="0"/>
              <a:pPr>
                <a:defRPr/>
              </a:pPr>
              <a:t>13</a:t>
            </a:fld>
            <a:endParaRPr lang="en-US" dirty="0"/>
          </a:p>
        </p:txBody>
      </p:sp>
    </p:spTree>
    <p:extLst>
      <p:ext uri="{BB962C8B-B14F-4D97-AF65-F5344CB8AC3E}">
        <p14:creationId xmlns:p14="http://schemas.microsoft.com/office/powerpoint/2010/main" val="132262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14</a:t>
            </a:fld>
            <a:endParaRPr lang="en-US"/>
          </a:p>
        </p:txBody>
      </p:sp>
    </p:spTree>
    <p:extLst>
      <p:ext uri="{BB962C8B-B14F-4D97-AF65-F5344CB8AC3E}">
        <p14:creationId xmlns:p14="http://schemas.microsoft.com/office/powerpoint/2010/main" val="324800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15</a:t>
            </a:fld>
            <a:endParaRPr lang="en-US"/>
          </a:p>
        </p:txBody>
      </p:sp>
    </p:spTree>
    <p:extLst>
      <p:ext uri="{BB962C8B-B14F-4D97-AF65-F5344CB8AC3E}">
        <p14:creationId xmlns:p14="http://schemas.microsoft.com/office/powerpoint/2010/main" val="724453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16</a:t>
            </a:fld>
            <a:endParaRPr lang="en-US"/>
          </a:p>
        </p:txBody>
      </p:sp>
    </p:spTree>
    <p:extLst>
      <p:ext uri="{BB962C8B-B14F-4D97-AF65-F5344CB8AC3E}">
        <p14:creationId xmlns:p14="http://schemas.microsoft.com/office/powerpoint/2010/main" val="27812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200"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17</a:t>
            </a:fld>
            <a:endParaRPr lang="en-US"/>
          </a:p>
        </p:txBody>
      </p:sp>
    </p:spTree>
    <p:extLst>
      <p:ext uri="{BB962C8B-B14F-4D97-AF65-F5344CB8AC3E}">
        <p14:creationId xmlns:p14="http://schemas.microsoft.com/office/powerpoint/2010/main" val="3463914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18</a:t>
            </a:fld>
            <a:endParaRPr lang="en-US"/>
          </a:p>
        </p:txBody>
      </p:sp>
    </p:spTree>
    <p:extLst>
      <p:ext uri="{BB962C8B-B14F-4D97-AF65-F5344CB8AC3E}">
        <p14:creationId xmlns:p14="http://schemas.microsoft.com/office/powerpoint/2010/main" val="3703855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19</a:t>
            </a:fld>
            <a:endParaRPr lang="en-US"/>
          </a:p>
        </p:txBody>
      </p:sp>
    </p:spTree>
    <p:extLst>
      <p:ext uri="{BB962C8B-B14F-4D97-AF65-F5344CB8AC3E}">
        <p14:creationId xmlns:p14="http://schemas.microsoft.com/office/powerpoint/2010/main" val="27779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a:t>
            </a:fld>
            <a:endParaRPr lang="en-US"/>
          </a:p>
        </p:txBody>
      </p:sp>
    </p:spTree>
    <p:extLst>
      <p:ext uri="{BB962C8B-B14F-4D97-AF65-F5344CB8AC3E}">
        <p14:creationId xmlns:p14="http://schemas.microsoft.com/office/powerpoint/2010/main" val="1431753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20</a:t>
            </a:fld>
            <a:endParaRPr lang="en-US"/>
          </a:p>
        </p:txBody>
      </p:sp>
    </p:spTree>
    <p:extLst>
      <p:ext uri="{BB962C8B-B14F-4D97-AF65-F5344CB8AC3E}">
        <p14:creationId xmlns:p14="http://schemas.microsoft.com/office/powerpoint/2010/main" val="415664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21</a:t>
            </a:fld>
            <a:endParaRPr lang="en-US"/>
          </a:p>
        </p:txBody>
      </p:sp>
    </p:spTree>
    <p:extLst>
      <p:ext uri="{BB962C8B-B14F-4D97-AF65-F5344CB8AC3E}">
        <p14:creationId xmlns:p14="http://schemas.microsoft.com/office/powerpoint/2010/main" val="85887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22</a:t>
            </a:fld>
            <a:endParaRPr lang="en-US"/>
          </a:p>
        </p:txBody>
      </p:sp>
    </p:spTree>
    <p:extLst>
      <p:ext uri="{BB962C8B-B14F-4D97-AF65-F5344CB8AC3E}">
        <p14:creationId xmlns:p14="http://schemas.microsoft.com/office/powerpoint/2010/main" val="415664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23</a:t>
            </a:fld>
            <a:endParaRPr lang="en-US"/>
          </a:p>
        </p:txBody>
      </p:sp>
    </p:spTree>
    <p:extLst>
      <p:ext uri="{BB962C8B-B14F-4D97-AF65-F5344CB8AC3E}">
        <p14:creationId xmlns:p14="http://schemas.microsoft.com/office/powerpoint/2010/main" val="150828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24</a:t>
            </a:fld>
            <a:endParaRPr lang="en-US"/>
          </a:p>
        </p:txBody>
      </p:sp>
    </p:spTree>
    <p:extLst>
      <p:ext uri="{BB962C8B-B14F-4D97-AF65-F5344CB8AC3E}">
        <p14:creationId xmlns:p14="http://schemas.microsoft.com/office/powerpoint/2010/main" val="937582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25</a:t>
            </a:fld>
            <a:endParaRPr lang="en-US"/>
          </a:p>
        </p:txBody>
      </p:sp>
    </p:spTree>
    <p:extLst>
      <p:ext uri="{BB962C8B-B14F-4D97-AF65-F5344CB8AC3E}">
        <p14:creationId xmlns:p14="http://schemas.microsoft.com/office/powerpoint/2010/main" val="1330319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26</a:t>
            </a:fld>
            <a:endParaRPr lang="en-US"/>
          </a:p>
        </p:txBody>
      </p:sp>
    </p:spTree>
    <p:extLst>
      <p:ext uri="{BB962C8B-B14F-4D97-AF65-F5344CB8AC3E}">
        <p14:creationId xmlns:p14="http://schemas.microsoft.com/office/powerpoint/2010/main" val="1330319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27</a:t>
            </a:fld>
            <a:endParaRPr lang="en-US"/>
          </a:p>
        </p:txBody>
      </p:sp>
    </p:spTree>
    <p:extLst>
      <p:ext uri="{BB962C8B-B14F-4D97-AF65-F5344CB8AC3E}">
        <p14:creationId xmlns:p14="http://schemas.microsoft.com/office/powerpoint/2010/main" val="1913977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28</a:t>
            </a:fld>
            <a:endParaRPr lang="en-US"/>
          </a:p>
        </p:txBody>
      </p:sp>
    </p:spTree>
    <p:extLst>
      <p:ext uri="{BB962C8B-B14F-4D97-AF65-F5344CB8AC3E}">
        <p14:creationId xmlns:p14="http://schemas.microsoft.com/office/powerpoint/2010/main" val="364418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29</a:t>
            </a:fld>
            <a:endParaRPr lang="en-US"/>
          </a:p>
        </p:txBody>
      </p:sp>
    </p:spTree>
    <p:extLst>
      <p:ext uri="{BB962C8B-B14F-4D97-AF65-F5344CB8AC3E}">
        <p14:creationId xmlns:p14="http://schemas.microsoft.com/office/powerpoint/2010/main" val="1409951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3</a:t>
            </a:fld>
            <a:endParaRPr lang="en-US"/>
          </a:p>
        </p:txBody>
      </p:sp>
    </p:spTree>
    <p:extLst>
      <p:ext uri="{BB962C8B-B14F-4D97-AF65-F5344CB8AC3E}">
        <p14:creationId xmlns:p14="http://schemas.microsoft.com/office/powerpoint/2010/main" val="3957597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30</a:t>
            </a:fld>
            <a:endParaRPr lang="en-US"/>
          </a:p>
        </p:txBody>
      </p:sp>
    </p:spTree>
    <p:extLst>
      <p:ext uri="{BB962C8B-B14F-4D97-AF65-F5344CB8AC3E}">
        <p14:creationId xmlns:p14="http://schemas.microsoft.com/office/powerpoint/2010/main" val="2320094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31</a:t>
            </a:fld>
            <a:endParaRPr lang="en-US"/>
          </a:p>
        </p:txBody>
      </p:sp>
    </p:spTree>
    <p:extLst>
      <p:ext uri="{BB962C8B-B14F-4D97-AF65-F5344CB8AC3E}">
        <p14:creationId xmlns:p14="http://schemas.microsoft.com/office/powerpoint/2010/main" val="274607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32</a:t>
            </a:fld>
            <a:endParaRPr lang="en-US"/>
          </a:p>
        </p:txBody>
      </p:sp>
    </p:spTree>
    <p:extLst>
      <p:ext uri="{BB962C8B-B14F-4D97-AF65-F5344CB8AC3E}">
        <p14:creationId xmlns:p14="http://schemas.microsoft.com/office/powerpoint/2010/main" val="358970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4</a:t>
            </a:fld>
            <a:endParaRPr lang="en-US"/>
          </a:p>
        </p:txBody>
      </p:sp>
    </p:spTree>
    <p:extLst>
      <p:ext uri="{BB962C8B-B14F-4D97-AF65-F5344CB8AC3E}">
        <p14:creationId xmlns:p14="http://schemas.microsoft.com/office/powerpoint/2010/main" val="376541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33E8EEF-E378-4021-9613-C01DFF8B7488}" type="slidenum">
              <a:rPr lang="en-US" smtClean="0"/>
              <a:pPr/>
              <a:t>5</a:t>
            </a:fld>
            <a:endParaRPr lang="en-US"/>
          </a:p>
        </p:txBody>
      </p:sp>
    </p:spTree>
    <p:extLst>
      <p:ext uri="{BB962C8B-B14F-4D97-AF65-F5344CB8AC3E}">
        <p14:creationId xmlns:p14="http://schemas.microsoft.com/office/powerpoint/2010/main" val="6872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6</a:t>
            </a:fld>
            <a:endParaRPr lang="en-US"/>
          </a:p>
        </p:txBody>
      </p:sp>
    </p:spTree>
    <p:extLst>
      <p:ext uri="{BB962C8B-B14F-4D97-AF65-F5344CB8AC3E}">
        <p14:creationId xmlns:p14="http://schemas.microsoft.com/office/powerpoint/2010/main" val="227590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7</a:t>
            </a:fld>
            <a:endParaRPr lang="en-US"/>
          </a:p>
        </p:txBody>
      </p:sp>
    </p:spTree>
    <p:extLst>
      <p:ext uri="{BB962C8B-B14F-4D97-AF65-F5344CB8AC3E}">
        <p14:creationId xmlns:p14="http://schemas.microsoft.com/office/powerpoint/2010/main" val="376635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3E8EEF-E378-4021-9613-C01DFF8B7488}" type="slidenum">
              <a:rPr lang="en-US" smtClean="0"/>
              <a:pPr/>
              <a:t>8</a:t>
            </a:fld>
            <a:endParaRPr lang="en-US"/>
          </a:p>
        </p:txBody>
      </p:sp>
    </p:spTree>
    <p:extLst>
      <p:ext uri="{BB962C8B-B14F-4D97-AF65-F5344CB8AC3E}">
        <p14:creationId xmlns:p14="http://schemas.microsoft.com/office/powerpoint/2010/main" val="267763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933E8EEF-E378-4021-9613-C01DFF8B7488}" type="slidenum">
              <a:rPr lang="en-US" smtClean="0"/>
              <a:pPr/>
              <a:t>9</a:t>
            </a:fld>
            <a:endParaRPr lang="en-US"/>
          </a:p>
        </p:txBody>
      </p:sp>
    </p:spTree>
    <p:extLst>
      <p:ext uri="{BB962C8B-B14F-4D97-AF65-F5344CB8AC3E}">
        <p14:creationId xmlns:p14="http://schemas.microsoft.com/office/powerpoint/2010/main" val="161524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043AE47-410E-4E36-B5CC-A63BAE917864}" type="datetimeFigureOut">
              <a:rPr lang="en-US" smtClean="0"/>
              <a:pPr/>
              <a:t>4/9/2014</a:t>
            </a:fld>
            <a:endParaRPr lang="en-US"/>
          </a:p>
        </p:txBody>
      </p:sp>
      <p:sp>
        <p:nvSpPr>
          <p:cNvPr id="8" name="Slide Number Placeholder 7"/>
          <p:cNvSpPr>
            <a:spLocks noGrp="1"/>
          </p:cNvSpPr>
          <p:nvPr>
            <p:ph type="sldNum" sz="quarter" idx="11"/>
          </p:nvPr>
        </p:nvSpPr>
        <p:spPr/>
        <p:txBody>
          <a:bodyPr/>
          <a:lstStyle/>
          <a:p>
            <a:fld id="{D44A72F9-B960-456B-8846-8CD475C0945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3AE47-410E-4E36-B5CC-A63BAE917864}"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72F9-B960-456B-8846-8CD475C094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3AE47-410E-4E36-B5CC-A63BAE917864}"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72F9-B960-456B-8846-8CD475C094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043AE47-410E-4E36-B5CC-A63BAE917864}"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72F9-B960-456B-8846-8CD475C094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3AE47-410E-4E36-B5CC-A63BAE917864}"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A72F9-B960-456B-8846-8CD475C0945C}"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043AE47-410E-4E36-B5CC-A63BAE917864}"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72F9-B960-456B-8846-8CD475C0945C}"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043AE47-410E-4E36-B5CC-A63BAE917864}" type="datetimeFigureOut">
              <a:rPr lang="en-US" smtClean="0"/>
              <a:pPr/>
              <a:t>4/9/2014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A72F9-B960-456B-8846-8CD475C0945C}"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43AE47-410E-4E36-B5CC-A63BAE917864}" type="datetimeFigureOut">
              <a:rPr lang="en-US" smtClean="0"/>
              <a:pPr/>
              <a:t>4/9/2014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A72F9-B960-456B-8846-8CD475C094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3AE47-410E-4E36-B5CC-A63BAE917864}" type="datetimeFigureOut">
              <a:rPr lang="en-US" smtClean="0"/>
              <a:pPr/>
              <a:t>4/9/2014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A72F9-B960-456B-8846-8CD475C094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3AE47-410E-4E36-B5CC-A63BAE917864}"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72F9-B960-456B-8846-8CD475C094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3AE47-410E-4E36-B5CC-A63BAE917864}"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A72F9-B960-456B-8846-8CD475C094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043AE47-410E-4E36-B5CC-A63BAE917864}" type="datetimeFigureOut">
              <a:rPr lang="en-US" smtClean="0"/>
              <a:pPr/>
              <a:t>4/9/2014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44A72F9-B960-456B-8846-8CD475C0945C}"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0575"/>
            <a:ext cx="9067800" cy="1470025"/>
          </a:xfrm>
        </p:spPr>
        <p:txBody>
          <a:bodyPr>
            <a:noAutofit/>
          </a:bodyPr>
          <a:lstStyle/>
          <a:p>
            <a:r>
              <a:rPr lang="en-US" sz="4800" dirty="0" smtClean="0"/>
              <a:t/>
            </a:r>
            <a:br>
              <a:rPr lang="en-US" sz="4800" dirty="0" smtClean="0"/>
            </a:br>
            <a:r>
              <a:rPr lang="en-US" sz="4800" dirty="0" smtClean="0">
                <a:solidFill>
                  <a:schemeClr val="accent2"/>
                </a:solidFill>
              </a:rPr>
              <a:t>Employee </a:t>
            </a:r>
            <a:r>
              <a:rPr lang="en-US" sz="4500" dirty="0" smtClean="0">
                <a:solidFill>
                  <a:schemeClr val="accent2"/>
                </a:solidFill>
              </a:rPr>
              <a:t>Discretion: </a:t>
            </a:r>
            <a:br>
              <a:rPr lang="en-US" sz="4500" dirty="0" smtClean="0">
                <a:solidFill>
                  <a:schemeClr val="accent2"/>
                </a:solidFill>
              </a:rPr>
            </a:br>
            <a:r>
              <a:rPr lang="en-US" sz="4500" dirty="0" smtClean="0">
                <a:solidFill>
                  <a:schemeClr val="accent2"/>
                </a:solidFill>
              </a:rPr>
              <a:t>When, Where, &amp; How</a:t>
            </a:r>
            <a:r>
              <a:rPr lang="en-US" sz="4800" dirty="0" smtClean="0"/>
              <a:t/>
            </a:r>
            <a:br>
              <a:rPr lang="en-US" sz="4800" dirty="0" smtClean="0"/>
            </a:br>
            <a:r>
              <a:rPr lang="en-US" sz="4800" dirty="0"/>
              <a:t/>
            </a:r>
            <a:br>
              <a:rPr lang="en-US" sz="4800" dirty="0"/>
            </a:br>
            <a:r>
              <a:rPr lang="en-US" sz="2800" dirty="0" smtClean="0"/>
              <a:t>Rebecca Thompson, PhD</a:t>
            </a:r>
            <a:br>
              <a:rPr lang="en-US" sz="2800" dirty="0" smtClean="0"/>
            </a:br>
            <a:r>
              <a:rPr lang="en-US" sz="2800" dirty="0" smtClean="0"/>
              <a:t>Purdue University</a:t>
            </a:r>
            <a:br>
              <a:rPr lang="en-US" sz="2800" dirty="0" smtClean="0"/>
            </a:br>
            <a:r>
              <a:rPr lang="en-US" sz="2800" dirty="0" smtClean="0"/>
              <a:t>Krannert School of Management</a:t>
            </a:r>
            <a:endParaRPr lang="en-US" sz="2800" dirty="0"/>
          </a:p>
        </p:txBody>
      </p:sp>
      <p:sp>
        <p:nvSpPr>
          <p:cNvPr id="3" name="TextBox 2"/>
          <p:cNvSpPr txBox="1"/>
          <p:nvPr/>
        </p:nvSpPr>
        <p:spPr>
          <a:xfrm>
            <a:off x="1447800" y="5715000"/>
            <a:ext cx="6705600" cy="1015663"/>
          </a:xfrm>
          <a:prstGeom prst="rect">
            <a:avLst/>
          </a:prstGeom>
          <a:noFill/>
        </p:spPr>
        <p:txBody>
          <a:bodyPr wrap="square" rtlCol="0">
            <a:spAutoFit/>
          </a:bodyPr>
          <a:lstStyle/>
          <a:p>
            <a:r>
              <a:rPr lang="en-US" sz="1200" dirty="0" smtClean="0"/>
              <a:t>Some of the research in this presentation was </a:t>
            </a:r>
            <a:r>
              <a:rPr lang="en-US" sz="1200" dirty="0"/>
              <a:t>conducted in collaboration with the Dean of Faculties Office and the ADVANCE Center at Texas A&amp;M University. ADVANCE-IT is an NSF funded grant to facilitate the advancement and retention of women faculty in science, technology, engineering, and math disciplines. This material is based upon work supported by the National Science Foundation under NSF Cooperative Agreement No. HRD-1008385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219200"/>
          </a:xfrm>
        </p:spPr>
        <p:txBody>
          <a:bodyPr/>
          <a:lstStyle/>
          <a:p>
            <a:r>
              <a:rPr lang="en-US" sz="4000" dirty="0" smtClean="0">
                <a:effectLst>
                  <a:outerShdw blurRad="38100" dist="38100" dir="2700000" algn="tl">
                    <a:srgbClr val="000000">
                      <a:alpha val="43137"/>
                    </a:srgbClr>
                  </a:outerShdw>
                </a:effectLst>
              </a:rPr>
              <a:t>Study 1: When, Where, or Both?</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48958" lvl="1" indent="-274320" fontAlgn="auto">
              <a:spcAft>
                <a:spcPts val="0"/>
              </a:spcAft>
              <a:buFont typeface="Wingdings 2"/>
              <a:buChar char=""/>
              <a:defRPr/>
            </a:pPr>
            <a:r>
              <a:rPr lang="en-US" sz="2400" dirty="0" smtClean="0"/>
              <a:t>Alter time and/or place of work</a:t>
            </a:r>
          </a:p>
          <a:p>
            <a:pPr marL="949008" lvl="2" indent="-274320">
              <a:buFont typeface="Wingdings 2"/>
              <a:buChar char=""/>
              <a:defRPr/>
            </a:pPr>
            <a:r>
              <a:rPr lang="en-US" sz="2000" dirty="0" smtClean="0"/>
              <a:t>Flextime and Flexplace</a:t>
            </a:r>
          </a:p>
          <a:p>
            <a:pPr marL="949008" lvl="2" indent="-274320">
              <a:buFont typeface="Wingdings 2"/>
              <a:buChar char=""/>
              <a:defRPr/>
            </a:pPr>
            <a:r>
              <a:rPr lang="en-US" sz="2000" dirty="0" smtClean="0"/>
              <a:t>Confounded in literature &amp; practice</a:t>
            </a:r>
          </a:p>
          <a:p>
            <a:pPr marL="548958" lvl="1" indent="-274320" fontAlgn="auto">
              <a:spcAft>
                <a:spcPts val="0"/>
              </a:spcAft>
              <a:buFont typeface="Wingdings 2"/>
              <a:buChar char=""/>
              <a:defRPr/>
            </a:pPr>
            <a:r>
              <a:rPr lang="en-US" sz="2400" dirty="0" smtClean="0"/>
              <a:t>Perceptions of flexibility</a:t>
            </a:r>
          </a:p>
          <a:p>
            <a:pPr marL="548958" lvl="1" indent="-274320" fontAlgn="auto">
              <a:spcAft>
                <a:spcPts val="0"/>
              </a:spcAft>
              <a:buFont typeface="Wingdings 2"/>
              <a:buChar char=""/>
              <a:defRPr/>
            </a:pPr>
            <a:r>
              <a:rPr lang="en-US" sz="2400" dirty="0" smtClean="0"/>
              <a:t>Recruitment &amp; Applicants</a:t>
            </a:r>
            <a:endParaRPr lang="en-US" sz="2400" dirty="0"/>
          </a:p>
        </p:txBody>
      </p:sp>
      <p:sp>
        <p:nvSpPr>
          <p:cNvPr id="4" name="TextBox 3"/>
          <p:cNvSpPr txBox="1"/>
          <p:nvPr/>
        </p:nvSpPr>
        <p:spPr>
          <a:xfrm>
            <a:off x="3657600" y="6400800"/>
            <a:ext cx="4800600" cy="307777"/>
          </a:xfrm>
          <a:prstGeom prst="rect">
            <a:avLst/>
          </a:prstGeom>
          <a:noFill/>
        </p:spPr>
        <p:txBody>
          <a:bodyPr wrap="square" rtlCol="0">
            <a:spAutoFit/>
          </a:bodyPr>
          <a:lstStyle/>
          <a:p>
            <a:pPr algn="r"/>
            <a:r>
              <a:rPr lang="en-US" sz="1400" dirty="0" smtClean="0"/>
              <a:t>Thompson, Payne, &amp; Taylor (R&amp;R, JOOP)</a:t>
            </a:r>
            <a:endParaRPr lang="en-US" sz="1400" dirty="0"/>
          </a:p>
        </p:txBody>
      </p:sp>
      <p:graphicFrame>
        <p:nvGraphicFramePr>
          <p:cNvPr id="5" name="Diagram 4"/>
          <p:cNvGraphicFramePr/>
          <p:nvPr>
            <p:extLst>
              <p:ext uri="{D42A27DB-BD31-4B8C-83A1-F6EECF244321}">
                <p14:modId xmlns:p14="http://schemas.microsoft.com/office/powerpoint/2010/main" val="1046131838"/>
              </p:ext>
            </p:extLst>
          </p:nvPr>
        </p:nvGraphicFramePr>
        <p:xfrm>
          <a:off x="4648200" y="3640668"/>
          <a:ext cx="4267200" cy="2683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pPr fontAlgn="auto">
              <a:spcAft>
                <a:spcPts val="0"/>
              </a:spcAft>
              <a:defRPr/>
            </a:pPr>
            <a:r>
              <a:rPr lang="en-US" sz="4000" dirty="0" smtClean="0">
                <a:effectLst>
                  <a:outerShdw blurRad="38100" dist="38100" dir="2700000" algn="tl">
                    <a:srgbClr val="000000">
                      <a:alpha val="43137"/>
                    </a:srgbClr>
                  </a:outerShdw>
                </a:effectLst>
              </a:rPr>
              <a:t>Study 1: Method</a:t>
            </a:r>
            <a:endParaRPr lang="en-US" sz="4000" dirty="0">
              <a:effectLst>
                <a:outerShdw blurRad="38100" dist="38100" dir="2700000" algn="tl">
                  <a:srgbClr val="000000">
                    <a:alpha val="43137"/>
                  </a:srgbClr>
                </a:outerShdw>
              </a:effectLst>
            </a:endParaRPr>
          </a:p>
        </p:txBody>
      </p:sp>
      <p:sp>
        <p:nvSpPr>
          <p:cNvPr id="50178" name="Content Placeholder 2"/>
          <p:cNvSpPr>
            <a:spLocks noGrp="1"/>
          </p:cNvSpPr>
          <p:nvPr>
            <p:ph idx="1"/>
          </p:nvPr>
        </p:nvSpPr>
        <p:spPr>
          <a:xfrm>
            <a:off x="301625" y="1524000"/>
            <a:ext cx="8504238" cy="4953000"/>
          </a:xfrm>
        </p:spPr>
        <p:txBody>
          <a:bodyPr>
            <a:normAutofit/>
          </a:bodyPr>
          <a:lstStyle/>
          <a:p>
            <a:r>
              <a:rPr lang="en-US" sz="2500" dirty="0" smtClean="0"/>
              <a:t>Participants, Design, and Procedure</a:t>
            </a:r>
          </a:p>
          <a:p>
            <a:pPr lvl="1"/>
            <a:r>
              <a:rPr lang="en-US" sz="2000" dirty="0" smtClean="0"/>
              <a:t>190 undergraduates recruited from upper level classes</a:t>
            </a:r>
          </a:p>
          <a:p>
            <a:pPr lvl="1"/>
            <a:endParaRPr lang="en-US" sz="2000" dirty="0" smtClean="0"/>
          </a:p>
          <a:p>
            <a:pPr lvl="1"/>
            <a:r>
              <a:rPr lang="en-US" sz="2000" dirty="0" smtClean="0"/>
              <a:t>A </a:t>
            </a:r>
            <a:r>
              <a:rPr lang="en-US" sz="2000" b="1" dirty="0" smtClean="0"/>
              <a:t>3</a:t>
            </a:r>
            <a:r>
              <a:rPr lang="en-US" sz="2000" dirty="0" smtClean="0"/>
              <a:t> </a:t>
            </a:r>
            <a:r>
              <a:rPr lang="en-US" sz="2000" b="1" dirty="0" smtClean="0"/>
              <a:t>x 3 within-subjects experimental design </a:t>
            </a:r>
          </a:p>
          <a:p>
            <a:pPr lvl="2"/>
            <a:r>
              <a:rPr lang="en-US" sz="2000" dirty="0" smtClean="0"/>
              <a:t>policy-capturing approach</a:t>
            </a:r>
          </a:p>
          <a:p>
            <a:pPr lvl="1"/>
            <a:endParaRPr lang="en-US" sz="2000" dirty="0" smtClean="0"/>
          </a:p>
          <a:p>
            <a:pPr lvl="1"/>
            <a:r>
              <a:rPr lang="en-US" sz="2000" dirty="0" smtClean="0"/>
              <a:t>Participants rated hypothetical organizations</a:t>
            </a:r>
          </a:p>
          <a:p>
            <a:pPr lvl="1"/>
            <a:endParaRPr lang="en-US" sz="2000" dirty="0" smtClean="0"/>
          </a:p>
          <a:p>
            <a:pPr lvl="1"/>
            <a:r>
              <a:rPr lang="en-US" sz="2000" dirty="0" smtClean="0"/>
              <a:t>Dependent Variables:</a:t>
            </a:r>
          </a:p>
          <a:p>
            <a:pPr lvl="2"/>
            <a:r>
              <a:rPr lang="en-US" sz="2000" dirty="0" smtClean="0"/>
              <a:t>Anticipated </a:t>
            </a:r>
            <a:r>
              <a:rPr lang="en-US" sz="2000" dirty="0"/>
              <a:t>O</a:t>
            </a:r>
            <a:r>
              <a:rPr lang="en-US" sz="2000" dirty="0" smtClean="0"/>
              <a:t>rganizational Support </a:t>
            </a:r>
          </a:p>
          <a:p>
            <a:pPr lvl="2"/>
            <a:r>
              <a:rPr lang="en-US" sz="2000" dirty="0" smtClean="0"/>
              <a:t>Organizational Attraction</a:t>
            </a:r>
          </a:p>
          <a:p>
            <a:pPr lvl="1"/>
            <a:endParaRPr lang="en-US" dirty="0" smtClean="0"/>
          </a:p>
        </p:txBody>
      </p:sp>
      <p:sp>
        <p:nvSpPr>
          <p:cNvPr id="4" name="TextBox 3"/>
          <p:cNvSpPr txBox="1"/>
          <p:nvPr/>
        </p:nvSpPr>
        <p:spPr>
          <a:xfrm>
            <a:off x="3611880" y="6355080"/>
            <a:ext cx="4800600" cy="307777"/>
          </a:xfrm>
          <a:prstGeom prst="rect">
            <a:avLst/>
          </a:prstGeom>
          <a:noFill/>
        </p:spPr>
        <p:txBody>
          <a:bodyPr wrap="square" rtlCol="0">
            <a:spAutoFit/>
          </a:bodyPr>
          <a:lstStyle/>
          <a:p>
            <a:pPr algn="r"/>
            <a:r>
              <a:rPr lang="en-US" sz="1400" dirty="0"/>
              <a:t>Thompson, Payne, &amp; Taylor (R&amp;R, JOOP)</a:t>
            </a:r>
          </a:p>
        </p:txBody>
      </p:sp>
    </p:spTree>
    <p:extLst>
      <p:ext uri="{BB962C8B-B14F-4D97-AF65-F5344CB8AC3E}">
        <p14:creationId xmlns:p14="http://schemas.microsoft.com/office/powerpoint/2010/main" val="348757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551405"/>
              </p:ext>
            </p:extLst>
          </p:nvPr>
        </p:nvGraphicFramePr>
        <p:xfrm>
          <a:off x="1066800" y="4619264"/>
          <a:ext cx="6857999" cy="2086336"/>
        </p:xfrm>
        <a:graphic>
          <a:graphicData uri="http://schemas.openxmlformats.org/drawingml/2006/table">
            <a:tbl>
              <a:tblPr/>
              <a:tblGrid>
                <a:gridCol w="1582615"/>
                <a:gridCol w="1403028"/>
                <a:gridCol w="1739754"/>
                <a:gridCol w="2132602"/>
              </a:tblGrid>
              <a:tr h="521584">
                <a:tc>
                  <a:txBody>
                    <a:bodyPr/>
                    <a:lstStyle/>
                    <a:p>
                      <a:pPr marL="0" marR="0">
                        <a:lnSpc>
                          <a:spcPct val="100000"/>
                        </a:lnSpc>
                        <a:spcBef>
                          <a:spcPts val="0"/>
                        </a:spcBef>
                        <a:spcAft>
                          <a:spcPts val="0"/>
                        </a:spcAft>
                      </a:pPr>
                      <a:endParaRPr lang="en-US" sz="1600" dirty="0">
                        <a:latin typeface="Times New Roman"/>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a:solidFill>
                            <a:schemeClr val="tx1"/>
                          </a:solidFill>
                          <a:latin typeface="Times New Roman"/>
                          <a:ea typeface="Calibri"/>
                          <a:cs typeface="Times New Roman"/>
                        </a:rPr>
                        <a:t>No Flextime</a:t>
                      </a:r>
                      <a:endParaRPr lang="en-US" sz="1600">
                        <a:solidFill>
                          <a:schemeClr val="tx1"/>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a:solidFill>
                            <a:schemeClr val="tx1"/>
                          </a:solidFill>
                          <a:latin typeface="Times New Roman"/>
                          <a:ea typeface="Calibri"/>
                          <a:cs typeface="Times New Roman"/>
                        </a:rPr>
                        <a:t>Flextime with Core Hours</a:t>
                      </a:r>
                      <a:endParaRPr lang="en-US" sz="1600">
                        <a:solidFill>
                          <a:schemeClr val="tx1"/>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a:solidFill>
                            <a:schemeClr val="tx1"/>
                          </a:solidFill>
                          <a:latin typeface="Times New Roman"/>
                          <a:ea typeface="Calibri"/>
                          <a:cs typeface="Times New Roman"/>
                        </a:rPr>
                        <a:t>Flextime no Core Hours</a:t>
                      </a:r>
                      <a:endParaRPr lang="en-US" sz="1600">
                        <a:solidFill>
                          <a:schemeClr val="tx1"/>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21584">
                <a:tc>
                  <a:txBody>
                    <a:bodyPr/>
                    <a:lstStyle/>
                    <a:p>
                      <a:pPr marL="0" marR="0">
                        <a:lnSpc>
                          <a:spcPct val="100000"/>
                        </a:lnSpc>
                        <a:spcBef>
                          <a:spcPts val="0"/>
                        </a:spcBef>
                        <a:spcAft>
                          <a:spcPts val="0"/>
                        </a:spcAft>
                      </a:pPr>
                      <a:r>
                        <a:rPr lang="en-US" sz="1600" dirty="0">
                          <a:latin typeface="Times New Roman"/>
                          <a:ea typeface="Calibri"/>
                          <a:cs typeface="Times New Roman"/>
                        </a:rPr>
                        <a:t>Complete </a:t>
                      </a:r>
                      <a:r>
                        <a:rPr lang="en-US" sz="1600" dirty="0" smtClean="0">
                          <a:latin typeface="Times New Roman"/>
                          <a:ea typeface="Calibri"/>
                          <a:cs typeface="Times New Roman"/>
                        </a:rPr>
                        <a:t>Flexplace</a:t>
                      </a:r>
                      <a:endParaRPr lang="en-US" sz="1600" dirty="0">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dirty="0">
                          <a:solidFill>
                            <a:schemeClr val="tx1"/>
                          </a:solidFill>
                          <a:latin typeface="Times New Roman"/>
                          <a:ea typeface="Calibri"/>
                          <a:cs typeface="Times New Roman"/>
                        </a:rPr>
                        <a:t>A, B, </a:t>
                      </a:r>
                      <a:r>
                        <a:rPr lang="en-US" sz="1600" dirty="0" smtClean="0">
                          <a:solidFill>
                            <a:srgbClr val="C00000"/>
                          </a:solidFill>
                          <a:latin typeface="Times New Roman"/>
                          <a:ea typeface="Calibri"/>
                          <a:cs typeface="Times New Roman"/>
                        </a:rPr>
                        <a:t>C3</a:t>
                      </a:r>
                      <a:r>
                        <a:rPr lang="en-US" sz="1600" dirty="0" smtClean="0">
                          <a:solidFill>
                            <a:schemeClr val="tx1"/>
                          </a:solidFill>
                          <a:latin typeface="Times New Roman"/>
                          <a:ea typeface="Calibri"/>
                          <a:cs typeface="Times New Roman"/>
                        </a:rPr>
                        <a:t>,</a:t>
                      </a:r>
                      <a:r>
                        <a:rPr lang="en-US" sz="1600" dirty="0" smtClean="0">
                          <a:solidFill>
                            <a:schemeClr val="accent2">
                              <a:lumMod val="60000"/>
                              <a:lumOff val="40000"/>
                            </a:schemeClr>
                          </a:solidFill>
                          <a:latin typeface="Times New Roman"/>
                          <a:ea typeface="Calibri"/>
                          <a:cs typeface="Times New Roman"/>
                        </a:rPr>
                        <a:t> </a:t>
                      </a:r>
                      <a:r>
                        <a:rPr lang="en-US" sz="1600" b="1" dirty="0" smtClean="0">
                          <a:solidFill>
                            <a:srgbClr val="0070C0"/>
                          </a:solidFill>
                        </a:rPr>
                        <a:t>D1</a:t>
                      </a:r>
                      <a:endParaRPr lang="en-US" sz="1600" dirty="0">
                        <a:solidFill>
                          <a:srgbClr val="0070C0"/>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dirty="0">
                          <a:solidFill>
                            <a:schemeClr val="tx1"/>
                          </a:solidFill>
                          <a:latin typeface="Times New Roman"/>
                          <a:ea typeface="Calibri"/>
                          <a:cs typeface="Times New Roman"/>
                        </a:rPr>
                        <a:t>A, B, </a:t>
                      </a:r>
                      <a:r>
                        <a:rPr lang="en-US" sz="1600" dirty="0" smtClean="0">
                          <a:solidFill>
                            <a:srgbClr val="C00000"/>
                          </a:solidFill>
                          <a:latin typeface="Times New Roman"/>
                          <a:ea typeface="Calibri"/>
                          <a:cs typeface="Times New Roman"/>
                        </a:rPr>
                        <a:t>C3</a:t>
                      </a:r>
                      <a:r>
                        <a:rPr lang="en-US" sz="1600" dirty="0" smtClean="0">
                          <a:solidFill>
                            <a:schemeClr val="tx1"/>
                          </a:solidFill>
                          <a:latin typeface="Times New Roman"/>
                          <a:ea typeface="Calibri"/>
                          <a:cs typeface="Times New Roman"/>
                        </a:rPr>
                        <a:t>,</a:t>
                      </a:r>
                      <a:r>
                        <a:rPr lang="en-US" sz="1600" dirty="0" smtClean="0">
                          <a:solidFill>
                            <a:srgbClr val="FF0000"/>
                          </a:solidFill>
                          <a:latin typeface="Times New Roman"/>
                          <a:ea typeface="Calibri"/>
                          <a:cs typeface="Times New Roman"/>
                        </a:rPr>
                        <a:t> </a:t>
                      </a:r>
                      <a:r>
                        <a:rPr lang="en-US" sz="1600" b="1" dirty="0" smtClean="0">
                          <a:solidFill>
                            <a:srgbClr val="0070C0"/>
                          </a:solidFill>
                        </a:rPr>
                        <a:t>D2</a:t>
                      </a:r>
                      <a:endParaRPr lang="en-US" sz="1600" dirty="0">
                        <a:solidFill>
                          <a:srgbClr val="0070C0"/>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dirty="0" smtClean="0">
                          <a:solidFill>
                            <a:schemeClr val="tx1"/>
                          </a:solidFill>
                          <a:latin typeface="Times New Roman"/>
                          <a:ea typeface="Calibri"/>
                          <a:cs typeface="Times New Roman"/>
                        </a:rPr>
                        <a:t>A, B</a:t>
                      </a:r>
                      <a:r>
                        <a:rPr lang="en-US" sz="1600" dirty="0">
                          <a:solidFill>
                            <a:schemeClr val="tx1"/>
                          </a:solidFill>
                          <a:latin typeface="Times New Roman"/>
                          <a:ea typeface="Calibri"/>
                          <a:cs typeface="Times New Roman"/>
                        </a:rPr>
                        <a:t>, </a:t>
                      </a:r>
                      <a:r>
                        <a:rPr lang="en-US" sz="1600" dirty="0" smtClean="0">
                          <a:solidFill>
                            <a:srgbClr val="C00000"/>
                          </a:solidFill>
                          <a:latin typeface="Times New Roman"/>
                          <a:ea typeface="Calibri"/>
                          <a:cs typeface="Times New Roman"/>
                        </a:rPr>
                        <a:t>C3</a:t>
                      </a:r>
                      <a:r>
                        <a:rPr lang="en-US" sz="1600" dirty="0" smtClean="0">
                          <a:solidFill>
                            <a:schemeClr val="accent6">
                              <a:lumMod val="75000"/>
                            </a:schemeClr>
                          </a:solidFill>
                          <a:latin typeface="Times New Roman"/>
                          <a:ea typeface="Calibri"/>
                          <a:cs typeface="Times New Roman"/>
                        </a:rPr>
                        <a:t>, </a:t>
                      </a:r>
                      <a:r>
                        <a:rPr lang="en-US" sz="1600" b="1" dirty="0" smtClean="0">
                          <a:solidFill>
                            <a:srgbClr val="0070C0"/>
                          </a:solidFill>
                        </a:rPr>
                        <a:t>D3</a:t>
                      </a:r>
                      <a:endParaRPr lang="en-US" sz="1600" dirty="0">
                        <a:solidFill>
                          <a:srgbClr val="0070C0"/>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21584">
                <a:tc>
                  <a:txBody>
                    <a:bodyPr/>
                    <a:lstStyle/>
                    <a:p>
                      <a:pPr marL="0" marR="0">
                        <a:lnSpc>
                          <a:spcPct val="100000"/>
                        </a:lnSpc>
                        <a:spcBef>
                          <a:spcPts val="0"/>
                        </a:spcBef>
                        <a:spcAft>
                          <a:spcPts val="0"/>
                        </a:spcAft>
                      </a:pPr>
                      <a:r>
                        <a:rPr lang="en-US" sz="1600" dirty="0">
                          <a:latin typeface="Times New Roman"/>
                          <a:ea typeface="Calibri"/>
                          <a:cs typeface="Times New Roman"/>
                        </a:rPr>
                        <a:t>Some Flexplace</a:t>
                      </a:r>
                      <a:endParaRPr lang="en-US" sz="1600" dirty="0">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dirty="0" smtClean="0">
                          <a:solidFill>
                            <a:schemeClr val="tx1"/>
                          </a:solidFill>
                          <a:latin typeface="Times New Roman"/>
                          <a:ea typeface="Calibri"/>
                          <a:cs typeface="Times New Roman"/>
                        </a:rPr>
                        <a:t>A, B</a:t>
                      </a:r>
                      <a:r>
                        <a:rPr lang="en-US" sz="1600" dirty="0">
                          <a:solidFill>
                            <a:schemeClr val="tx1"/>
                          </a:solidFill>
                          <a:latin typeface="Times New Roman"/>
                          <a:ea typeface="Calibri"/>
                          <a:cs typeface="Times New Roman"/>
                        </a:rPr>
                        <a:t>, </a:t>
                      </a:r>
                      <a:r>
                        <a:rPr lang="en-US" sz="1600" dirty="0" smtClean="0">
                          <a:solidFill>
                            <a:srgbClr val="C00000"/>
                          </a:solidFill>
                          <a:latin typeface="Times New Roman"/>
                          <a:ea typeface="Calibri"/>
                          <a:cs typeface="Times New Roman"/>
                        </a:rPr>
                        <a:t>C2</a:t>
                      </a:r>
                      <a:r>
                        <a:rPr lang="en-US" sz="1600" dirty="0" smtClean="0">
                          <a:solidFill>
                            <a:schemeClr val="tx1"/>
                          </a:solidFill>
                          <a:latin typeface="Times New Roman"/>
                          <a:ea typeface="Calibri"/>
                          <a:cs typeface="Times New Roman"/>
                        </a:rPr>
                        <a:t>, </a:t>
                      </a:r>
                      <a:r>
                        <a:rPr lang="en-US" sz="1600" b="1" dirty="0" smtClean="0">
                          <a:solidFill>
                            <a:srgbClr val="0070C0"/>
                          </a:solidFill>
                        </a:rPr>
                        <a:t>D1</a:t>
                      </a:r>
                      <a:endParaRPr lang="en-US" sz="1600" dirty="0">
                        <a:solidFill>
                          <a:schemeClr val="accent2">
                            <a:lumMod val="60000"/>
                            <a:lumOff val="40000"/>
                          </a:schemeClr>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dirty="0">
                          <a:solidFill>
                            <a:schemeClr val="tx1"/>
                          </a:solidFill>
                          <a:latin typeface="Times New Roman"/>
                          <a:ea typeface="Calibri"/>
                          <a:cs typeface="Times New Roman"/>
                        </a:rPr>
                        <a:t>A, B, </a:t>
                      </a:r>
                      <a:r>
                        <a:rPr lang="en-US" sz="1600" dirty="0" smtClean="0">
                          <a:solidFill>
                            <a:srgbClr val="C00000"/>
                          </a:solidFill>
                          <a:latin typeface="Times New Roman"/>
                          <a:ea typeface="Calibri"/>
                          <a:cs typeface="Times New Roman"/>
                        </a:rPr>
                        <a:t>C2</a:t>
                      </a:r>
                      <a:r>
                        <a:rPr lang="en-US" sz="1600" dirty="0" smtClean="0">
                          <a:solidFill>
                            <a:schemeClr val="tx1"/>
                          </a:solidFill>
                          <a:latin typeface="Times New Roman"/>
                          <a:ea typeface="Calibri"/>
                          <a:cs typeface="Times New Roman"/>
                        </a:rPr>
                        <a:t>, </a:t>
                      </a:r>
                      <a:r>
                        <a:rPr lang="en-US" sz="1600" b="1" dirty="0" smtClean="0">
                          <a:solidFill>
                            <a:srgbClr val="0070C0"/>
                          </a:solidFill>
                        </a:rPr>
                        <a:t>D2</a:t>
                      </a:r>
                      <a:endParaRPr lang="en-US" sz="1600" dirty="0">
                        <a:solidFill>
                          <a:schemeClr val="accent2">
                            <a:lumMod val="60000"/>
                            <a:lumOff val="40000"/>
                          </a:schemeClr>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dirty="0">
                          <a:solidFill>
                            <a:schemeClr val="tx1"/>
                          </a:solidFill>
                          <a:latin typeface="Times New Roman"/>
                          <a:ea typeface="Calibri"/>
                          <a:cs typeface="Times New Roman"/>
                        </a:rPr>
                        <a:t>A, B, </a:t>
                      </a:r>
                      <a:r>
                        <a:rPr lang="en-US" sz="1600" dirty="0" smtClean="0">
                          <a:solidFill>
                            <a:srgbClr val="C00000"/>
                          </a:solidFill>
                          <a:latin typeface="Times New Roman"/>
                          <a:ea typeface="Calibri"/>
                          <a:cs typeface="Times New Roman"/>
                        </a:rPr>
                        <a:t>C2</a:t>
                      </a:r>
                      <a:r>
                        <a:rPr lang="en-US" sz="1600" dirty="0" smtClean="0">
                          <a:solidFill>
                            <a:schemeClr val="accent6">
                              <a:lumMod val="75000"/>
                            </a:schemeClr>
                          </a:solidFill>
                          <a:latin typeface="Times New Roman"/>
                          <a:ea typeface="Calibri"/>
                          <a:cs typeface="Times New Roman"/>
                        </a:rPr>
                        <a:t>, </a:t>
                      </a:r>
                      <a:r>
                        <a:rPr lang="en-US" sz="1600" b="1" dirty="0" smtClean="0">
                          <a:solidFill>
                            <a:srgbClr val="0070C0"/>
                          </a:solidFill>
                        </a:rPr>
                        <a:t>D3</a:t>
                      </a:r>
                      <a:endParaRPr lang="en-US" sz="1600" dirty="0">
                        <a:solidFill>
                          <a:schemeClr val="accent2">
                            <a:lumMod val="60000"/>
                            <a:lumOff val="40000"/>
                          </a:schemeClr>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21584">
                <a:tc>
                  <a:txBody>
                    <a:bodyPr/>
                    <a:lstStyle/>
                    <a:p>
                      <a:pPr marL="0" marR="0">
                        <a:lnSpc>
                          <a:spcPct val="100000"/>
                        </a:lnSpc>
                        <a:spcBef>
                          <a:spcPts val="0"/>
                        </a:spcBef>
                        <a:spcAft>
                          <a:spcPts val="0"/>
                        </a:spcAft>
                      </a:pPr>
                      <a:r>
                        <a:rPr lang="en-US" sz="1600" dirty="0">
                          <a:latin typeface="Times New Roman"/>
                          <a:ea typeface="Calibri"/>
                          <a:cs typeface="Times New Roman"/>
                        </a:rPr>
                        <a:t>No Flexplace</a:t>
                      </a:r>
                      <a:endParaRPr lang="en-US" sz="1600" dirty="0">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dirty="0">
                          <a:solidFill>
                            <a:schemeClr val="tx1"/>
                          </a:solidFill>
                          <a:latin typeface="Times New Roman"/>
                          <a:ea typeface="Calibri"/>
                          <a:cs typeface="Times New Roman"/>
                        </a:rPr>
                        <a:t>A, B, </a:t>
                      </a:r>
                      <a:r>
                        <a:rPr lang="en-US" sz="1600" dirty="0" smtClean="0">
                          <a:solidFill>
                            <a:srgbClr val="C00000"/>
                          </a:solidFill>
                          <a:latin typeface="Times New Roman"/>
                          <a:ea typeface="Calibri"/>
                          <a:cs typeface="Times New Roman"/>
                        </a:rPr>
                        <a:t>C1</a:t>
                      </a:r>
                      <a:r>
                        <a:rPr lang="en-US" sz="1600" dirty="0" smtClean="0">
                          <a:solidFill>
                            <a:schemeClr val="tx2">
                              <a:lumMod val="60000"/>
                              <a:lumOff val="40000"/>
                            </a:schemeClr>
                          </a:solidFill>
                          <a:latin typeface="Times New Roman"/>
                          <a:ea typeface="Calibri"/>
                          <a:cs typeface="Times New Roman"/>
                        </a:rPr>
                        <a:t>, </a:t>
                      </a:r>
                      <a:r>
                        <a:rPr lang="en-US" sz="1600" b="1" dirty="0" smtClean="0">
                          <a:solidFill>
                            <a:srgbClr val="0070C0"/>
                          </a:solidFill>
                        </a:rPr>
                        <a:t>D1</a:t>
                      </a:r>
                      <a:endParaRPr lang="en-US" sz="1600" dirty="0">
                        <a:solidFill>
                          <a:schemeClr val="accent2">
                            <a:lumMod val="75000"/>
                          </a:schemeClr>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dirty="0">
                          <a:solidFill>
                            <a:schemeClr val="tx1"/>
                          </a:solidFill>
                          <a:latin typeface="Times New Roman"/>
                          <a:ea typeface="Calibri"/>
                          <a:cs typeface="Times New Roman"/>
                        </a:rPr>
                        <a:t>A, B, </a:t>
                      </a:r>
                      <a:r>
                        <a:rPr lang="en-US" sz="1600" dirty="0" smtClean="0">
                          <a:solidFill>
                            <a:srgbClr val="C00000"/>
                          </a:solidFill>
                          <a:latin typeface="Times New Roman"/>
                          <a:ea typeface="Calibri"/>
                          <a:cs typeface="Times New Roman"/>
                        </a:rPr>
                        <a:t>C1</a:t>
                      </a:r>
                      <a:r>
                        <a:rPr lang="en-US" sz="1600" dirty="0" smtClean="0">
                          <a:solidFill>
                            <a:schemeClr val="tx1"/>
                          </a:solidFill>
                          <a:latin typeface="Times New Roman"/>
                          <a:ea typeface="Calibri"/>
                          <a:cs typeface="Times New Roman"/>
                        </a:rPr>
                        <a:t>,</a:t>
                      </a:r>
                      <a:r>
                        <a:rPr lang="en-US" sz="1600" dirty="0" smtClean="0">
                          <a:solidFill>
                            <a:srgbClr val="FF0000"/>
                          </a:solidFill>
                          <a:latin typeface="Times New Roman"/>
                          <a:ea typeface="Calibri"/>
                          <a:cs typeface="Times New Roman"/>
                        </a:rPr>
                        <a:t> </a:t>
                      </a:r>
                      <a:r>
                        <a:rPr lang="en-US" sz="1600" b="1" dirty="0" smtClean="0">
                          <a:solidFill>
                            <a:srgbClr val="0070C0"/>
                          </a:solidFill>
                        </a:rPr>
                        <a:t>D2</a:t>
                      </a:r>
                      <a:endParaRPr lang="en-US" sz="1600" dirty="0">
                        <a:solidFill>
                          <a:schemeClr val="accent2">
                            <a:lumMod val="75000"/>
                          </a:schemeClr>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00000"/>
                        </a:lnSpc>
                        <a:spcBef>
                          <a:spcPts val="0"/>
                        </a:spcBef>
                        <a:spcAft>
                          <a:spcPts val="0"/>
                        </a:spcAft>
                      </a:pPr>
                      <a:r>
                        <a:rPr lang="en-US" sz="1600" dirty="0">
                          <a:solidFill>
                            <a:schemeClr val="tx1"/>
                          </a:solidFill>
                          <a:latin typeface="Times New Roman"/>
                          <a:ea typeface="Calibri"/>
                          <a:cs typeface="Times New Roman"/>
                        </a:rPr>
                        <a:t>A, B, </a:t>
                      </a:r>
                      <a:r>
                        <a:rPr lang="en-US" sz="1600" dirty="0" smtClean="0">
                          <a:solidFill>
                            <a:srgbClr val="C00000"/>
                          </a:solidFill>
                          <a:latin typeface="Times New Roman"/>
                          <a:ea typeface="Calibri"/>
                          <a:cs typeface="Times New Roman"/>
                        </a:rPr>
                        <a:t>C1</a:t>
                      </a:r>
                      <a:r>
                        <a:rPr lang="en-US" sz="1600" dirty="0" smtClean="0">
                          <a:solidFill>
                            <a:schemeClr val="accent6">
                              <a:lumMod val="75000"/>
                            </a:schemeClr>
                          </a:solidFill>
                          <a:latin typeface="Times New Roman"/>
                          <a:ea typeface="Calibri"/>
                          <a:cs typeface="Times New Roman"/>
                        </a:rPr>
                        <a:t>,</a:t>
                      </a:r>
                      <a:r>
                        <a:rPr lang="en-US" sz="1600" dirty="0" smtClean="0">
                          <a:solidFill>
                            <a:schemeClr val="tx1"/>
                          </a:solidFill>
                          <a:latin typeface="Times New Roman"/>
                          <a:ea typeface="Calibri"/>
                          <a:cs typeface="Times New Roman"/>
                        </a:rPr>
                        <a:t> </a:t>
                      </a:r>
                      <a:r>
                        <a:rPr lang="en-US" sz="1600" b="1" dirty="0" smtClean="0">
                          <a:solidFill>
                            <a:srgbClr val="0070C0"/>
                          </a:solidFill>
                        </a:rPr>
                        <a:t>D3</a:t>
                      </a:r>
                      <a:endParaRPr lang="en-US" sz="1600" dirty="0">
                        <a:solidFill>
                          <a:schemeClr val="accent2">
                            <a:lumMod val="75000"/>
                          </a:schemeClr>
                        </a:solidFill>
                        <a:latin typeface="Calibri"/>
                        <a:ea typeface="Calibri"/>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3" name="TextBox 2"/>
          <p:cNvSpPr txBox="1"/>
          <p:nvPr/>
        </p:nvSpPr>
        <p:spPr>
          <a:xfrm>
            <a:off x="609600" y="152400"/>
            <a:ext cx="7772400" cy="4278094"/>
          </a:xfrm>
          <a:prstGeom prst="rect">
            <a:avLst/>
          </a:prstGeom>
          <a:solidFill>
            <a:schemeClr val="accent3">
              <a:lumMod val="20000"/>
              <a:lumOff val="80000"/>
            </a:schemeClr>
          </a:solidFill>
          <a:ln>
            <a:solidFill>
              <a:schemeClr val="tx1"/>
            </a:solidFill>
          </a:ln>
        </p:spPr>
        <p:txBody>
          <a:bodyPr wrap="square" rtlCol="0">
            <a:spAutoFit/>
          </a:bodyPr>
          <a:lstStyle/>
          <a:p>
            <a:r>
              <a:rPr lang="en-US" sz="1600" b="1" dirty="0" smtClean="0"/>
              <a:t>Organization 1 offers the following recruitment package:</a:t>
            </a:r>
          </a:p>
          <a:p>
            <a:r>
              <a:rPr lang="en-US" sz="1600" b="1" dirty="0" smtClean="0"/>
              <a:t> </a:t>
            </a:r>
          </a:p>
          <a:p>
            <a:pPr lvl="0"/>
            <a:r>
              <a:rPr lang="en-US" sz="1600" b="1" dirty="0" smtClean="0"/>
              <a:t>A.  A competitive salary, with opportunities for promotion and bonuses based on performance</a:t>
            </a:r>
          </a:p>
          <a:p>
            <a:pPr lvl="0"/>
            <a:r>
              <a:rPr lang="en-US" sz="1600" b="1" dirty="0" smtClean="0"/>
              <a:t>B.  Generous benefits package including a choice of medical programs, company-matched 401(k), stock options, maternity and paternity leave</a:t>
            </a:r>
          </a:p>
          <a:p>
            <a:pPr lvl="0"/>
            <a:r>
              <a:rPr lang="en-US" sz="1600" b="1" dirty="0" smtClean="0">
                <a:solidFill>
                  <a:srgbClr val="A50021"/>
                </a:solidFill>
              </a:rPr>
              <a:t>C1.  Traditional Work Schedule - 8am-5pm work schedule</a:t>
            </a:r>
          </a:p>
          <a:p>
            <a:pPr lvl="0"/>
            <a:r>
              <a:rPr lang="en-US" sz="1600" b="1" dirty="0" smtClean="0">
                <a:solidFill>
                  <a:srgbClr val="A50021"/>
                </a:solidFill>
              </a:rPr>
              <a:t>C2.  Flextime with Core Hours - Employees may work any preferred 8 hour shift but must be present for core work hours of 10am-3pm.</a:t>
            </a:r>
          </a:p>
          <a:p>
            <a:pPr lvl="0"/>
            <a:r>
              <a:rPr lang="en-US" sz="1600" b="1" dirty="0" smtClean="0">
                <a:solidFill>
                  <a:srgbClr val="A50021"/>
                </a:solidFill>
              </a:rPr>
              <a:t>C3.  Flextime – Employees are free to work at any time they want as long as they get their work done.</a:t>
            </a:r>
          </a:p>
          <a:p>
            <a:pPr lvl="0"/>
            <a:r>
              <a:rPr lang="en-US" sz="1600" b="1" dirty="0" smtClean="0">
                <a:solidFill>
                  <a:srgbClr val="0070C0"/>
                </a:solidFill>
              </a:rPr>
              <a:t>D1.  Traditional Work Environment - Employees must work at the main work site and are not permitted to work at home.</a:t>
            </a:r>
          </a:p>
          <a:p>
            <a:pPr lvl="0"/>
            <a:r>
              <a:rPr lang="en-US" sz="1600" b="1" dirty="0" smtClean="0">
                <a:solidFill>
                  <a:srgbClr val="0070C0"/>
                </a:solidFill>
              </a:rPr>
              <a:t>D2.  Partial Flexplace – Employees may work from home via technology such as a computer up to 3 days a week.</a:t>
            </a:r>
          </a:p>
          <a:p>
            <a:pPr lvl="0"/>
            <a:r>
              <a:rPr lang="en-US" sz="1600" b="1" dirty="0" smtClean="0">
                <a:solidFill>
                  <a:srgbClr val="0070C0"/>
                </a:solidFill>
              </a:rPr>
              <a:t>D3.  Complete Flexplace - Employees may work from home via technology such as a computer.</a:t>
            </a:r>
            <a:endParaRPr lang="en-US" sz="1600" b="1" dirty="0">
              <a:solidFill>
                <a:srgbClr val="0070C0"/>
              </a:solidFill>
            </a:endParaRPr>
          </a:p>
        </p:txBody>
      </p:sp>
      <p:cxnSp>
        <p:nvCxnSpPr>
          <p:cNvPr id="5" name="Straight Connector 4"/>
          <p:cNvCxnSpPr/>
          <p:nvPr/>
        </p:nvCxnSpPr>
        <p:spPr>
          <a:xfrm>
            <a:off x="685800" y="2895600"/>
            <a:ext cx="7543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1676400"/>
            <a:ext cx="7543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54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table"/>
          <p:cNvPicPr>
            <a:picLocks noChangeAspect="1"/>
          </p:cNvPicPr>
          <p:nvPr/>
        </p:nvPicPr>
        <p:blipFill>
          <a:blip r:embed="rId3" cstate="print"/>
          <a:srcRect/>
          <a:stretch>
            <a:fillRect/>
          </a:stretch>
        </p:blipFill>
        <p:spPr bwMode="auto">
          <a:xfrm>
            <a:off x="1189038" y="609600"/>
            <a:ext cx="5364162" cy="5707063"/>
          </a:xfrm>
          <a:prstGeom prst="rect">
            <a:avLst/>
          </a:prstGeom>
          <a:noFill/>
          <a:ln w="9525">
            <a:noFill/>
            <a:miter lim="800000"/>
            <a:headEnd/>
            <a:tailEnd/>
          </a:ln>
        </p:spPr>
      </p:pic>
      <p:grpSp>
        <p:nvGrpSpPr>
          <p:cNvPr id="2" name="Group 2"/>
          <p:cNvGrpSpPr>
            <a:grpSpLocks/>
          </p:cNvGrpSpPr>
          <p:nvPr/>
        </p:nvGrpSpPr>
        <p:grpSpPr bwMode="auto">
          <a:xfrm>
            <a:off x="1355725" y="228600"/>
            <a:ext cx="5045075" cy="414338"/>
            <a:chOff x="1371600" y="152399"/>
            <a:chExt cx="5044284" cy="414754"/>
          </a:xfrm>
        </p:grpSpPr>
        <p:sp>
          <p:nvSpPr>
            <p:cNvPr id="22538" name="TextBox 2"/>
            <p:cNvSpPr txBox="1">
              <a:spLocks noChangeArrowheads="1"/>
            </p:cNvSpPr>
            <p:nvPr/>
          </p:nvSpPr>
          <p:spPr bwMode="auto">
            <a:xfrm>
              <a:off x="3173584" y="152399"/>
              <a:ext cx="1246016" cy="369332"/>
            </a:xfrm>
            <a:prstGeom prst="rect">
              <a:avLst/>
            </a:prstGeom>
            <a:noFill/>
            <a:ln w="3175">
              <a:solidFill>
                <a:schemeClr val="tx1"/>
              </a:solidFill>
              <a:miter lim="800000"/>
              <a:headEnd/>
              <a:tailEnd/>
            </a:ln>
          </p:spPr>
          <p:txBody>
            <a:bodyPr>
              <a:spAutoFit/>
            </a:bodyPr>
            <a:lstStyle/>
            <a:p>
              <a:pPr algn="ctr"/>
              <a:r>
                <a:rPr lang="en-US" dirty="0" smtClean="0">
                  <a:latin typeface="Georgia" pitchFamily="18" charset="0"/>
                </a:rPr>
                <a:t>Flextime</a:t>
              </a:r>
              <a:endParaRPr lang="en-US" dirty="0">
                <a:latin typeface="Georgia" pitchFamily="18" charset="0"/>
              </a:endParaRPr>
            </a:p>
          </p:txBody>
        </p:sp>
        <p:sp>
          <p:nvSpPr>
            <p:cNvPr id="22539" name="TextBox 4"/>
            <p:cNvSpPr txBox="1">
              <a:spLocks noChangeArrowheads="1"/>
            </p:cNvSpPr>
            <p:nvPr/>
          </p:nvSpPr>
          <p:spPr bwMode="auto">
            <a:xfrm>
              <a:off x="1371600" y="194845"/>
              <a:ext cx="700884" cy="338554"/>
            </a:xfrm>
            <a:prstGeom prst="rect">
              <a:avLst/>
            </a:prstGeom>
            <a:noFill/>
            <a:ln w="9525">
              <a:noFill/>
              <a:miter lim="800000"/>
              <a:headEnd/>
              <a:tailEnd/>
            </a:ln>
          </p:spPr>
          <p:txBody>
            <a:bodyPr>
              <a:spAutoFit/>
            </a:bodyPr>
            <a:lstStyle/>
            <a:p>
              <a:pPr algn="ctr"/>
              <a:r>
                <a:rPr lang="en-US" sz="1600">
                  <a:latin typeface="Georgia" pitchFamily="18" charset="0"/>
                </a:rPr>
                <a:t>less</a:t>
              </a:r>
            </a:p>
          </p:txBody>
        </p:sp>
        <p:sp>
          <p:nvSpPr>
            <p:cNvPr id="22540" name="TextBox 13"/>
            <p:cNvSpPr txBox="1">
              <a:spLocks noChangeArrowheads="1"/>
            </p:cNvSpPr>
            <p:nvPr/>
          </p:nvSpPr>
          <p:spPr bwMode="auto">
            <a:xfrm>
              <a:off x="5715000" y="228599"/>
              <a:ext cx="700884" cy="338554"/>
            </a:xfrm>
            <a:prstGeom prst="rect">
              <a:avLst/>
            </a:prstGeom>
            <a:noFill/>
            <a:ln w="9525">
              <a:noFill/>
              <a:miter lim="800000"/>
              <a:headEnd/>
              <a:tailEnd/>
            </a:ln>
          </p:spPr>
          <p:txBody>
            <a:bodyPr>
              <a:spAutoFit/>
            </a:bodyPr>
            <a:lstStyle/>
            <a:p>
              <a:pPr algn="ctr"/>
              <a:r>
                <a:rPr lang="en-US" sz="1600">
                  <a:latin typeface="Georgia" pitchFamily="18" charset="0"/>
                </a:rPr>
                <a:t>more</a:t>
              </a:r>
            </a:p>
          </p:txBody>
        </p:sp>
        <p:cxnSp>
          <p:nvCxnSpPr>
            <p:cNvPr id="14" name="Straight Arrow Connector 13"/>
            <p:cNvCxnSpPr/>
            <p:nvPr/>
          </p:nvCxnSpPr>
          <p:spPr>
            <a:xfrm>
              <a:off x="4647686" y="381229"/>
              <a:ext cx="857116" cy="15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114434" y="381229"/>
              <a:ext cx="857116" cy="15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3" name="Group 4"/>
          <p:cNvGrpSpPr>
            <a:grpSpLocks/>
          </p:cNvGrpSpPr>
          <p:nvPr/>
        </p:nvGrpSpPr>
        <p:grpSpPr bwMode="auto">
          <a:xfrm rot="-5400000">
            <a:off x="-1967706" y="3523457"/>
            <a:ext cx="5045075" cy="414337"/>
            <a:chOff x="1371600" y="152399"/>
            <a:chExt cx="5044284" cy="414754"/>
          </a:xfrm>
        </p:grpSpPr>
        <p:sp>
          <p:nvSpPr>
            <p:cNvPr id="22533" name="TextBox 16"/>
            <p:cNvSpPr txBox="1">
              <a:spLocks noChangeArrowheads="1"/>
            </p:cNvSpPr>
            <p:nvPr/>
          </p:nvSpPr>
          <p:spPr bwMode="auto">
            <a:xfrm>
              <a:off x="3173584" y="152399"/>
              <a:ext cx="1246016" cy="369332"/>
            </a:xfrm>
            <a:prstGeom prst="rect">
              <a:avLst/>
            </a:prstGeom>
            <a:noFill/>
            <a:ln w="3175">
              <a:solidFill>
                <a:schemeClr val="tx1"/>
              </a:solidFill>
              <a:miter lim="800000"/>
              <a:headEnd/>
              <a:tailEnd/>
            </a:ln>
          </p:spPr>
          <p:txBody>
            <a:bodyPr>
              <a:spAutoFit/>
            </a:bodyPr>
            <a:lstStyle/>
            <a:p>
              <a:pPr algn="ctr"/>
              <a:r>
                <a:rPr lang="en-US" dirty="0" smtClean="0">
                  <a:latin typeface="Georgia" pitchFamily="18" charset="0"/>
                </a:rPr>
                <a:t>Flexplace</a:t>
              </a:r>
              <a:endParaRPr lang="en-US" dirty="0">
                <a:latin typeface="Georgia" pitchFamily="18" charset="0"/>
              </a:endParaRPr>
            </a:p>
          </p:txBody>
        </p:sp>
        <p:sp>
          <p:nvSpPr>
            <p:cNvPr id="22534" name="TextBox 17"/>
            <p:cNvSpPr txBox="1">
              <a:spLocks noChangeArrowheads="1"/>
            </p:cNvSpPr>
            <p:nvPr/>
          </p:nvSpPr>
          <p:spPr bwMode="auto">
            <a:xfrm>
              <a:off x="1371600" y="194845"/>
              <a:ext cx="700884" cy="338554"/>
            </a:xfrm>
            <a:prstGeom prst="rect">
              <a:avLst/>
            </a:prstGeom>
            <a:noFill/>
            <a:ln w="9525">
              <a:noFill/>
              <a:miter lim="800000"/>
              <a:headEnd/>
              <a:tailEnd/>
            </a:ln>
          </p:spPr>
          <p:txBody>
            <a:bodyPr>
              <a:spAutoFit/>
            </a:bodyPr>
            <a:lstStyle/>
            <a:p>
              <a:pPr algn="ctr"/>
              <a:r>
                <a:rPr lang="en-US" sz="1600">
                  <a:latin typeface="Georgia" pitchFamily="18" charset="0"/>
                </a:rPr>
                <a:t>less</a:t>
              </a:r>
            </a:p>
          </p:txBody>
        </p:sp>
        <p:sp>
          <p:nvSpPr>
            <p:cNvPr id="22535" name="TextBox 18"/>
            <p:cNvSpPr txBox="1">
              <a:spLocks noChangeArrowheads="1"/>
            </p:cNvSpPr>
            <p:nvPr/>
          </p:nvSpPr>
          <p:spPr bwMode="auto">
            <a:xfrm>
              <a:off x="5715000" y="228599"/>
              <a:ext cx="700884" cy="338554"/>
            </a:xfrm>
            <a:prstGeom prst="rect">
              <a:avLst/>
            </a:prstGeom>
            <a:noFill/>
            <a:ln w="9525">
              <a:noFill/>
              <a:miter lim="800000"/>
              <a:headEnd/>
              <a:tailEnd/>
            </a:ln>
          </p:spPr>
          <p:txBody>
            <a:bodyPr>
              <a:spAutoFit/>
            </a:bodyPr>
            <a:lstStyle/>
            <a:p>
              <a:pPr algn="ctr"/>
              <a:r>
                <a:rPr lang="en-US" sz="1600">
                  <a:latin typeface="Georgia" pitchFamily="18" charset="0"/>
                </a:rPr>
                <a:t>more</a:t>
              </a:r>
            </a:p>
          </p:txBody>
        </p:sp>
        <p:cxnSp>
          <p:nvCxnSpPr>
            <p:cNvPr id="9" name="Straight Arrow Connector 8"/>
            <p:cNvCxnSpPr/>
            <p:nvPr/>
          </p:nvCxnSpPr>
          <p:spPr>
            <a:xfrm>
              <a:off x="4647687" y="381230"/>
              <a:ext cx="857116" cy="15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114434" y="379639"/>
              <a:ext cx="857116" cy="15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aphicFrame>
        <p:nvGraphicFramePr>
          <p:cNvPr id="22" name="Table 21"/>
          <p:cNvGraphicFramePr>
            <a:graphicFrameLocks noGrp="1"/>
          </p:cNvGraphicFramePr>
          <p:nvPr/>
        </p:nvGraphicFramePr>
        <p:xfrm>
          <a:off x="6629400" y="1828800"/>
          <a:ext cx="2286000" cy="1669115"/>
        </p:xfrm>
        <a:graphic>
          <a:graphicData uri="http://schemas.openxmlformats.org/drawingml/2006/table">
            <a:tbl>
              <a:tblPr firstRow="1" bandRow="1"/>
              <a:tblGrid>
                <a:gridCol w="741406"/>
                <a:gridCol w="1544594"/>
              </a:tblGrid>
              <a:tr h="381000">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75000"/>
                      </a:srgbClr>
                    </a:solidFill>
                  </a:tcPr>
                </a:tc>
                <a:tc>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sz="1000" b="0" dirty="0" smtClean="0">
                          <a:solidFill>
                            <a:schemeClr val="tx1"/>
                          </a:solidFill>
                          <a:latin typeface="Times New Roman" pitchFamily="18" charset="0"/>
                          <a:cs typeface="Times New Roman" pitchFamily="18" charset="0"/>
                        </a:rPr>
                        <a:t>Completely flexible in </a:t>
                      </a:r>
                    </a:p>
                    <a:p>
                      <a:pPr algn="ctr"/>
                      <a:r>
                        <a:rPr lang="en-US" sz="1000" b="0" dirty="0" smtClean="0">
                          <a:solidFill>
                            <a:schemeClr val="tx1"/>
                          </a:solidFill>
                          <a:latin typeface="Times New Roman" pitchFamily="18" charset="0"/>
                          <a:cs typeface="Times New Roman" pitchFamily="18" charset="0"/>
                        </a:rPr>
                        <a:t>time and</a:t>
                      </a:r>
                      <a:r>
                        <a:rPr lang="en-US" sz="1000" b="0" baseline="0" dirty="0" smtClean="0">
                          <a:solidFill>
                            <a:schemeClr val="tx1"/>
                          </a:solidFill>
                          <a:latin typeface="Times New Roman" pitchFamily="18" charset="0"/>
                          <a:cs typeface="Times New Roman" pitchFamily="18" charset="0"/>
                        </a:rPr>
                        <a:t> place</a:t>
                      </a:r>
                      <a:endParaRPr lang="en-US" sz="1000" b="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89560">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200" dirty="0" smtClean="0">
                          <a:solidFill>
                            <a:schemeClr val="tx1"/>
                          </a:solidFill>
                          <a:latin typeface="Times New Roman" pitchFamily="18" charset="0"/>
                          <a:cs typeface="Times New Roman" pitchFamily="18" charset="0"/>
                        </a:rPr>
                        <a:t>   </a:t>
                      </a:r>
                      <a:endParaRPr lang="en-US" sz="120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000" b="0" dirty="0" smtClean="0">
                          <a:solidFill>
                            <a:schemeClr val="tx1"/>
                          </a:solidFill>
                          <a:latin typeface="Times New Roman" pitchFamily="18" charset="0"/>
                          <a:cs typeface="Times New Roman" pitchFamily="18" charset="0"/>
                        </a:rPr>
                        <a:t>Flexible in time and place</a:t>
                      </a:r>
                      <a:endParaRPr lang="en-US" sz="1000" b="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15625">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000" dirty="0" smtClean="0">
                          <a:solidFill>
                            <a:schemeClr val="tx1"/>
                          </a:solidFill>
                          <a:latin typeface="Times New Roman" pitchFamily="18" charset="0"/>
                          <a:cs typeface="Times New Roman" pitchFamily="18" charset="0"/>
                        </a:rPr>
                        <a:t>Flexible in time</a:t>
                      </a:r>
                      <a:endParaRPr lang="en-US" sz="100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3845">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000" dirty="0" smtClean="0">
                          <a:solidFill>
                            <a:schemeClr val="tx1"/>
                          </a:solidFill>
                          <a:latin typeface="Times New Roman" pitchFamily="18" charset="0"/>
                          <a:cs typeface="Times New Roman" pitchFamily="18" charset="0"/>
                        </a:rPr>
                        <a:t>Flexible in place</a:t>
                      </a:r>
                      <a:endParaRPr lang="en-US" sz="100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3845">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r>
                        <a:rPr lang="en-US" sz="1000" dirty="0" smtClean="0">
                          <a:solidFill>
                            <a:schemeClr val="tx1"/>
                          </a:solidFill>
                          <a:latin typeface="Times New Roman" pitchFamily="18" charset="0"/>
                          <a:cs typeface="Times New Roman" pitchFamily="18" charset="0"/>
                        </a:rPr>
                        <a:t>No Flexibility</a:t>
                      </a:r>
                      <a:endParaRPr lang="en-US" sz="1000" dirty="0">
                        <a:solidFill>
                          <a:schemeClr val="tx1"/>
                        </a:solidFill>
                        <a:latin typeface="Times New Roman" pitchFamily="18" charset="0"/>
                        <a:cs typeface="Times New Roman"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17" name="TextBox 16"/>
          <p:cNvSpPr txBox="1"/>
          <p:nvPr/>
        </p:nvSpPr>
        <p:spPr>
          <a:xfrm>
            <a:off x="3733800" y="6412468"/>
            <a:ext cx="4800600" cy="307777"/>
          </a:xfrm>
          <a:prstGeom prst="rect">
            <a:avLst/>
          </a:prstGeom>
          <a:noFill/>
        </p:spPr>
        <p:txBody>
          <a:bodyPr wrap="square" rtlCol="0">
            <a:spAutoFit/>
          </a:bodyPr>
          <a:lstStyle/>
          <a:p>
            <a:pPr algn="r"/>
            <a:r>
              <a:rPr lang="en-US" sz="1400" dirty="0"/>
              <a:t>Thompson, Payne, &amp; Taylor (R&amp;R, JOOP)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021"/>
            <a:ext cx="8534400" cy="846221"/>
          </a:xfrm>
        </p:spPr>
        <p:txBody>
          <a:bodyPr/>
          <a:lstStyle/>
          <a:p>
            <a:pPr>
              <a:lnSpc>
                <a:spcPct val="100000"/>
              </a:lnSpc>
            </a:pPr>
            <a:r>
              <a:rPr lang="en-US" sz="4000" dirty="0">
                <a:solidFill>
                  <a:schemeClr val="accent2"/>
                </a:solidFill>
                <a:effectLst>
                  <a:outerShdw blurRad="38100" dist="38100" dir="2700000" algn="tl">
                    <a:srgbClr val="000000">
                      <a:alpha val="43137"/>
                    </a:srgbClr>
                  </a:outerShdw>
                </a:effectLst>
              </a:rPr>
              <a:t>Study 1: </a:t>
            </a:r>
            <a:r>
              <a:rPr lang="en-US" sz="4000" dirty="0" smtClean="0">
                <a:solidFill>
                  <a:schemeClr val="accent2"/>
                </a:solidFill>
                <a:effectLst>
                  <a:outerShdw blurRad="38100" dist="38100" dir="2700000" algn="tl">
                    <a:srgbClr val="000000">
                      <a:alpha val="43137"/>
                    </a:srgbClr>
                  </a:outerShdw>
                </a:effectLst>
              </a:rPr>
              <a:t>Results</a:t>
            </a:r>
            <a:endParaRPr lang="en-US" sz="4000" dirty="0">
              <a:solidFill>
                <a:schemeClr val="accent2"/>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773087403"/>
              </p:ext>
            </p:extLst>
          </p:nvPr>
        </p:nvGraphicFramePr>
        <p:xfrm>
          <a:off x="762000" y="969917"/>
          <a:ext cx="7818596" cy="5019403"/>
        </p:xfrm>
        <a:graphic>
          <a:graphicData uri="http://schemas.openxmlformats.org/drawingml/2006/table">
            <a:tbl>
              <a:tblPr/>
              <a:tblGrid>
                <a:gridCol w="1524000"/>
                <a:gridCol w="1573649"/>
                <a:gridCol w="1573649"/>
                <a:gridCol w="1573649"/>
                <a:gridCol w="1573649"/>
              </a:tblGrid>
              <a:tr h="935083">
                <a:tc>
                  <a:txBody>
                    <a:bodyPr/>
                    <a:lstStyle/>
                    <a:p>
                      <a:pPr indent="457200" algn="ctr">
                        <a:tabLst>
                          <a:tab pos="2520315" algn="l"/>
                        </a:tabLst>
                      </a:pPr>
                      <a:r>
                        <a:rPr lang="en-US" sz="1600" dirty="0">
                          <a:effectLst/>
                          <a:latin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 algn="ctr">
                        <a:tabLst>
                          <a:tab pos="2520315" algn="l"/>
                        </a:tabLst>
                      </a:pPr>
                      <a:r>
                        <a:rPr lang="en-US" sz="1600" dirty="0">
                          <a:effectLst/>
                          <a:latin typeface="Times New Roman"/>
                          <a:cs typeface="Times New Roman"/>
                        </a:rPr>
                        <a:t>No Flextime</a:t>
                      </a:r>
                    </a:p>
                    <a:p>
                      <a:pPr indent="-11430" algn="ctr">
                        <a:tabLst>
                          <a:tab pos="2520315" algn="l"/>
                        </a:tabLst>
                      </a:pPr>
                      <a:r>
                        <a:rPr lang="en-US" sz="1600" i="1" dirty="0">
                          <a:effectLst/>
                          <a:latin typeface="Times New Roman"/>
                          <a:cs typeface="Times New Roman"/>
                        </a:rPr>
                        <a:t>M</a:t>
                      </a:r>
                      <a:r>
                        <a:rPr lang="en-US" sz="1600" dirty="0">
                          <a:effectLst/>
                          <a:latin typeface="Times New Roman"/>
                          <a:cs typeface="Times New Roman"/>
                        </a:rPr>
                        <a:t> (</a:t>
                      </a:r>
                      <a:r>
                        <a:rPr lang="en-US" sz="1600" i="1" dirty="0">
                          <a:effectLst/>
                          <a:latin typeface="Times New Roman"/>
                          <a:cs typeface="Times New Roman"/>
                        </a:rPr>
                        <a:t>SD</a:t>
                      </a:r>
                      <a:r>
                        <a:rPr lang="en-US" sz="1600" dirty="0">
                          <a:effectLst/>
                          <a:latin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520315" algn="l"/>
                        </a:tabLst>
                      </a:pPr>
                      <a:r>
                        <a:rPr lang="en-US" sz="1600">
                          <a:effectLst/>
                          <a:latin typeface="Times New Roman"/>
                          <a:cs typeface="Times New Roman"/>
                        </a:rPr>
                        <a:t>Low Flextime</a:t>
                      </a:r>
                    </a:p>
                    <a:p>
                      <a:pPr algn="ctr">
                        <a:tabLst>
                          <a:tab pos="2520315" algn="l"/>
                        </a:tabLst>
                      </a:pPr>
                      <a:r>
                        <a:rPr lang="en-US" sz="1600" i="1">
                          <a:effectLst/>
                          <a:latin typeface="Times New Roman"/>
                          <a:cs typeface="Times New Roman"/>
                        </a:rPr>
                        <a:t>M</a:t>
                      </a:r>
                      <a:r>
                        <a:rPr lang="en-US" sz="1600">
                          <a:effectLst/>
                          <a:latin typeface="Times New Roman"/>
                          <a:cs typeface="Times New Roman"/>
                        </a:rPr>
                        <a:t> (</a:t>
                      </a:r>
                      <a:r>
                        <a:rPr lang="en-US" sz="1600" i="1">
                          <a:effectLst/>
                          <a:latin typeface="Times New Roman"/>
                          <a:cs typeface="Times New Roman"/>
                        </a:rPr>
                        <a:t>SD</a:t>
                      </a:r>
                      <a:r>
                        <a:rPr lang="en-US" sz="1600">
                          <a:effectLst/>
                          <a:latin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520315" algn="l"/>
                        </a:tabLst>
                      </a:pPr>
                      <a:r>
                        <a:rPr lang="en-US" sz="1600">
                          <a:effectLst/>
                          <a:latin typeface="Times New Roman"/>
                          <a:cs typeface="Times New Roman"/>
                        </a:rPr>
                        <a:t>High Flextime</a:t>
                      </a:r>
                    </a:p>
                    <a:p>
                      <a:pPr algn="ctr">
                        <a:tabLst>
                          <a:tab pos="2520315" algn="l"/>
                        </a:tabLst>
                      </a:pPr>
                      <a:r>
                        <a:rPr lang="en-US" sz="1600" i="1">
                          <a:effectLst/>
                          <a:latin typeface="Times New Roman"/>
                          <a:cs typeface="Times New Roman"/>
                        </a:rPr>
                        <a:t>M</a:t>
                      </a:r>
                      <a:r>
                        <a:rPr lang="en-US" sz="1600">
                          <a:effectLst/>
                          <a:latin typeface="Times New Roman"/>
                          <a:cs typeface="Times New Roman"/>
                        </a:rPr>
                        <a:t> (</a:t>
                      </a:r>
                      <a:r>
                        <a:rPr lang="en-US" sz="1600" i="1">
                          <a:effectLst/>
                          <a:latin typeface="Times New Roman"/>
                          <a:cs typeface="Times New Roman"/>
                        </a:rPr>
                        <a:t>SD</a:t>
                      </a:r>
                      <a:r>
                        <a:rPr lang="en-US" sz="1600">
                          <a:effectLst/>
                          <a:latin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520315" algn="l"/>
                        </a:tabLst>
                      </a:pPr>
                      <a:r>
                        <a:rPr lang="en-US" sz="1600" dirty="0">
                          <a:effectLst/>
                          <a:latin typeface="Times New Roman"/>
                          <a:cs typeface="Times New Roman"/>
                        </a:rPr>
                        <a:t>Flexplace</a:t>
                      </a:r>
                    </a:p>
                    <a:p>
                      <a:pPr algn="ctr">
                        <a:tabLst>
                          <a:tab pos="2520315" algn="l"/>
                        </a:tabLst>
                      </a:pPr>
                      <a:r>
                        <a:rPr lang="en-US" sz="1600" dirty="0">
                          <a:effectLst/>
                          <a:latin typeface="Times New Roman"/>
                          <a:cs typeface="Times New Roman"/>
                        </a:rPr>
                        <a:t>Collapsing Flextime</a:t>
                      </a:r>
                    </a:p>
                    <a:p>
                      <a:pPr algn="ctr">
                        <a:tabLst>
                          <a:tab pos="2520315" algn="l"/>
                        </a:tabLst>
                      </a:pPr>
                      <a:r>
                        <a:rPr lang="en-US" sz="1600" i="1" dirty="0">
                          <a:effectLst/>
                          <a:latin typeface="Times New Roman"/>
                          <a:cs typeface="Times New Roman"/>
                        </a:rPr>
                        <a:t>M</a:t>
                      </a:r>
                      <a:r>
                        <a:rPr lang="en-US" sz="1600" dirty="0">
                          <a:effectLst/>
                          <a:latin typeface="Times New Roman"/>
                          <a:cs typeface="Times New Roman"/>
                        </a:rPr>
                        <a:t> (</a:t>
                      </a:r>
                      <a:r>
                        <a:rPr lang="en-US" sz="1600" i="1" dirty="0">
                          <a:effectLst/>
                          <a:latin typeface="Times New Roman"/>
                          <a:cs typeface="Times New Roman"/>
                        </a:rPr>
                        <a:t>SD</a:t>
                      </a:r>
                      <a:r>
                        <a:rPr lang="en-US" sz="1600" dirty="0">
                          <a:effectLst/>
                          <a:latin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360">
                <a:tc>
                  <a:txBody>
                    <a:bodyPr/>
                    <a:lstStyle/>
                    <a:p>
                      <a:pPr algn="ctr">
                        <a:tabLst>
                          <a:tab pos="2520315" algn="l"/>
                        </a:tabLst>
                      </a:pPr>
                      <a:r>
                        <a:rPr lang="en-US" sz="1600" dirty="0">
                          <a:effectLst/>
                          <a:latin typeface="Times New Roman"/>
                          <a:cs typeface="Times New Roman"/>
                        </a:rPr>
                        <a:t>High Flexplace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tabLst>
                          <a:tab pos="2520315" algn="l"/>
                        </a:tabLst>
                      </a:pPr>
                      <a:r>
                        <a:rPr lang="en-US" sz="1800" dirty="0">
                          <a:solidFill>
                            <a:schemeClr val="tx2">
                              <a:lumMod val="75000"/>
                            </a:schemeClr>
                          </a:solidFill>
                          <a:effectLst/>
                          <a:latin typeface="Times New Roman"/>
                          <a:cs typeface="Times New Roman"/>
                        </a:rPr>
                        <a:t>3.62 (0.80)</a:t>
                      </a:r>
                    </a:p>
                    <a:p>
                      <a:pPr algn="ctr">
                        <a:tabLst>
                          <a:tab pos="2520315" algn="l"/>
                        </a:tabLst>
                      </a:pPr>
                      <a:r>
                        <a:rPr lang="en-US" sz="1800" dirty="0">
                          <a:solidFill>
                            <a:schemeClr val="tx2">
                              <a:lumMod val="75000"/>
                            </a:schemeClr>
                          </a:solidFill>
                          <a:effectLst/>
                          <a:latin typeface="Times New Roman"/>
                          <a:cs typeface="Times New Roman"/>
                        </a:rPr>
                        <a:t>3.70 (0.82)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tabLst>
                          <a:tab pos="2520315" algn="l"/>
                        </a:tabLst>
                      </a:pPr>
                      <a:r>
                        <a:rPr lang="en-US" sz="1800" dirty="0">
                          <a:solidFill>
                            <a:schemeClr val="tx2">
                              <a:lumMod val="75000"/>
                            </a:schemeClr>
                          </a:solidFill>
                          <a:effectLst/>
                          <a:latin typeface="Times New Roman"/>
                          <a:cs typeface="Times New Roman"/>
                        </a:rPr>
                        <a:t>3.71 (0.79)</a:t>
                      </a:r>
                    </a:p>
                    <a:p>
                      <a:pPr algn="ctr">
                        <a:tabLst>
                          <a:tab pos="2520315" algn="l"/>
                        </a:tabLst>
                      </a:pPr>
                      <a:r>
                        <a:rPr lang="en-US" sz="1800" dirty="0">
                          <a:solidFill>
                            <a:schemeClr val="tx2">
                              <a:lumMod val="75000"/>
                            </a:schemeClr>
                          </a:solidFill>
                          <a:effectLst/>
                          <a:latin typeface="Times New Roman"/>
                          <a:cs typeface="Times New Roman"/>
                        </a:rPr>
                        <a:t>3.99 (0.75)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4">
                        <a:lumMod val="40000"/>
                        <a:lumOff val="60000"/>
                      </a:schemeClr>
                    </a:solidFill>
                  </a:tcPr>
                </a:tc>
                <a:tc>
                  <a:txBody>
                    <a:bodyPr/>
                    <a:lstStyle/>
                    <a:p>
                      <a:pPr algn="ctr">
                        <a:tabLst>
                          <a:tab pos="2520315" algn="l"/>
                        </a:tabLst>
                      </a:pPr>
                      <a:r>
                        <a:rPr lang="en-US" sz="1800" dirty="0">
                          <a:solidFill>
                            <a:schemeClr val="accent1">
                              <a:lumMod val="60000"/>
                              <a:lumOff val="40000"/>
                            </a:schemeClr>
                          </a:solidFill>
                          <a:effectLst/>
                          <a:latin typeface="Times New Roman"/>
                          <a:cs typeface="Times New Roman"/>
                        </a:rPr>
                        <a:t>3.87 (0.91)</a:t>
                      </a:r>
                    </a:p>
                    <a:p>
                      <a:pPr algn="ctr">
                        <a:tabLst>
                          <a:tab pos="2520315" algn="l"/>
                        </a:tabLst>
                      </a:pPr>
                      <a:r>
                        <a:rPr lang="en-US" sz="1800" dirty="0">
                          <a:solidFill>
                            <a:schemeClr val="accent1">
                              <a:lumMod val="60000"/>
                              <a:lumOff val="40000"/>
                            </a:schemeClr>
                          </a:solidFill>
                          <a:effectLst/>
                          <a:latin typeface="Times New Roman"/>
                          <a:cs typeface="Times New Roman"/>
                        </a:rPr>
                        <a:t>4.13 (0.88)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4">
                        <a:lumMod val="75000"/>
                      </a:schemeClr>
                    </a:solidFill>
                  </a:tcPr>
                </a:tc>
                <a:tc>
                  <a:txBody>
                    <a:bodyPr/>
                    <a:lstStyle/>
                    <a:p>
                      <a:pPr indent="13970" algn="ctr">
                        <a:tabLst>
                          <a:tab pos="2520315" algn="l"/>
                        </a:tabLst>
                      </a:pPr>
                      <a:r>
                        <a:rPr lang="en-US" sz="1800" dirty="0">
                          <a:solidFill>
                            <a:schemeClr val="tx2">
                              <a:lumMod val="75000"/>
                            </a:schemeClr>
                          </a:solidFill>
                          <a:effectLst/>
                          <a:latin typeface="Times New Roman"/>
                          <a:cs typeface="Times New Roman"/>
                        </a:rPr>
                        <a:t>3.73</a:t>
                      </a:r>
                      <a:r>
                        <a:rPr lang="en-US" sz="1800" baseline="30000" dirty="0">
                          <a:solidFill>
                            <a:schemeClr val="tx2">
                              <a:lumMod val="75000"/>
                            </a:schemeClr>
                          </a:solidFill>
                          <a:effectLst/>
                          <a:latin typeface="Times New Roman"/>
                          <a:cs typeface="Times New Roman"/>
                        </a:rPr>
                        <a:t> </a:t>
                      </a:r>
                      <a:r>
                        <a:rPr lang="en-US" sz="1800" dirty="0" smtClean="0">
                          <a:solidFill>
                            <a:schemeClr val="tx2">
                              <a:lumMod val="75000"/>
                            </a:schemeClr>
                          </a:solidFill>
                          <a:effectLst/>
                          <a:latin typeface="Times New Roman"/>
                          <a:cs typeface="Times New Roman"/>
                        </a:rPr>
                        <a:t>(</a:t>
                      </a:r>
                      <a:r>
                        <a:rPr lang="en-US" sz="1800" dirty="0">
                          <a:solidFill>
                            <a:schemeClr val="tx2">
                              <a:lumMod val="75000"/>
                            </a:schemeClr>
                          </a:solidFill>
                          <a:effectLst/>
                          <a:latin typeface="Times New Roman"/>
                          <a:cs typeface="Times New Roman"/>
                        </a:rPr>
                        <a:t>0.84</a:t>
                      </a:r>
                      <a:r>
                        <a:rPr lang="en-US" sz="1800" dirty="0" smtClean="0">
                          <a:solidFill>
                            <a:schemeClr val="tx2">
                              <a:lumMod val="75000"/>
                            </a:schemeClr>
                          </a:solidFill>
                          <a:effectLst/>
                          <a:latin typeface="Times New Roman"/>
                          <a:cs typeface="Times New Roman"/>
                        </a:rPr>
                        <a:t>)</a:t>
                      </a:r>
                      <a:r>
                        <a:rPr lang="en-US" sz="1800" baseline="30000" dirty="0" smtClean="0">
                          <a:solidFill>
                            <a:schemeClr val="tx2">
                              <a:lumMod val="75000"/>
                            </a:schemeClr>
                          </a:solidFill>
                          <a:effectLst/>
                          <a:latin typeface="Times New Roman"/>
                          <a:cs typeface="Times New Roman"/>
                        </a:rPr>
                        <a:t> a</a:t>
                      </a:r>
                      <a:endParaRPr lang="en-US" sz="1800" dirty="0">
                        <a:solidFill>
                          <a:schemeClr val="tx2">
                            <a:lumMod val="75000"/>
                          </a:schemeClr>
                        </a:solidFill>
                        <a:effectLst/>
                        <a:latin typeface="Times New Roman"/>
                        <a:cs typeface="Times New Roman"/>
                      </a:endParaRPr>
                    </a:p>
                    <a:p>
                      <a:pPr indent="13970" algn="ctr">
                        <a:tabLst>
                          <a:tab pos="2520315" algn="l"/>
                        </a:tabLst>
                      </a:pPr>
                      <a:r>
                        <a:rPr lang="en-US" sz="1800" dirty="0" smtClean="0">
                          <a:solidFill>
                            <a:schemeClr val="tx2">
                              <a:lumMod val="75000"/>
                            </a:schemeClr>
                          </a:solidFill>
                          <a:effectLst/>
                          <a:latin typeface="Times New Roman"/>
                          <a:cs typeface="Times New Roman"/>
                        </a:rPr>
                        <a:t>3.94 </a:t>
                      </a:r>
                      <a:r>
                        <a:rPr lang="en-US" sz="1800" dirty="0">
                          <a:solidFill>
                            <a:schemeClr val="tx2">
                              <a:lumMod val="75000"/>
                            </a:schemeClr>
                          </a:solidFill>
                          <a:effectLst/>
                          <a:latin typeface="Times New Roman"/>
                          <a:cs typeface="Times New Roman"/>
                        </a:rPr>
                        <a:t>(0.84</a:t>
                      </a:r>
                      <a:r>
                        <a:rPr lang="en-US" sz="1800" dirty="0" smtClean="0">
                          <a:solidFill>
                            <a:schemeClr val="tx2">
                              <a:lumMod val="75000"/>
                            </a:schemeClr>
                          </a:solidFill>
                          <a:effectLst/>
                          <a:latin typeface="Times New Roman"/>
                          <a:cs typeface="Times New Roman"/>
                        </a:rPr>
                        <a:t>)</a:t>
                      </a:r>
                      <a:r>
                        <a:rPr lang="en-US" sz="1800" baseline="30000" dirty="0" smtClean="0">
                          <a:solidFill>
                            <a:schemeClr val="tx2">
                              <a:lumMod val="75000"/>
                            </a:schemeClr>
                          </a:solidFill>
                          <a:effectLst/>
                          <a:latin typeface="Times New Roman"/>
                          <a:cs typeface="Times New Roman"/>
                        </a:rPr>
                        <a:t> a</a:t>
                      </a:r>
                      <a:endParaRPr lang="en-US" sz="1800" dirty="0">
                        <a:solidFill>
                          <a:schemeClr val="tx2">
                            <a:lumMod val="75000"/>
                          </a:schemeClr>
                        </a:solidFill>
                        <a:effectLst/>
                        <a:latin typeface="Times New Roman"/>
                        <a:cs typeface="Times New Roman"/>
                      </a:endParaRPr>
                    </a:p>
                    <a:p>
                      <a:pPr>
                        <a:tabLst>
                          <a:tab pos="2520315" algn="l"/>
                        </a:tabLst>
                      </a:pPr>
                      <a:r>
                        <a:rPr lang="en-US" sz="1800" dirty="0">
                          <a:solidFill>
                            <a:schemeClr val="tx2">
                              <a:lumMod val="75000"/>
                            </a:schemeClr>
                          </a:solidFill>
                          <a:effectLst/>
                          <a:latin typeface="Times New Roman"/>
                          <a:cs typeface="Times New Roman"/>
                        </a:rPr>
                        <a:t> </a:t>
                      </a:r>
                    </a:p>
                    <a:p>
                      <a:pPr indent="13970" algn="ctr">
                        <a:tabLst>
                          <a:tab pos="2520315" algn="l"/>
                        </a:tabLst>
                      </a:pPr>
                      <a:r>
                        <a:rPr lang="en-US" sz="1800" dirty="0">
                          <a:solidFill>
                            <a:schemeClr val="tx2">
                              <a:lumMod val="75000"/>
                            </a:schemeClr>
                          </a:solidFill>
                          <a:effectLst/>
                          <a:latin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975360">
                <a:tc>
                  <a:txBody>
                    <a:bodyPr/>
                    <a:lstStyle/>
                    <a:p>
                      <a:pPr algn="ctr">
                        <a:tabLst>
                          <a:tab pos="2520315" algn="l"/>
                        </a:tabLst>
                      </a:pPr>
                      <a:r>
                        <a:rPr lang="en-US" sz="1600" dirty="0">
                          <a:effectLst/>
                          <a:latin typeface="Times New Roman"/>
                          <a:cs typeface="Times New Roman"/>
                        </a:rPr>
                        <a:t>Low Flexplace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tabLst>
                          <a:tab pos="2520315" algn="l"/>
                        </a:tabLst>
                      </a:pPr>
                      <a:r>
                        <a:rPr lang="en-US" sz="1800" dirty="0">
                          <a:solidFill>
                            <a:schemeClr val="tx2">
                              <a:lumMod val="75000"/>
                            </a:schemeClr>
                          </a:solidFill>
                          <a:effectLst/>
                          <a:latin typeface="Times New Roman"/>
                          <a:cs typeface="Times New Roman"/>
                        </a:rPr>
                        <a:t>3.61 (0.76)</a:t>
                      </a:r>
                    </a:p>
                    <a:p>
                      <a:pPr algn="ctr">
                        <a:tabLst>
                          <a:tab pos="2520315" algn="l"/>
                        </a:tabLst>
                      </a:pPr>
                      <a:r>
                        <a:rPr lang="en-US" sz="1800" dirty="0">
                          <a:solidFill>
                            <a:schemeClr val="tx2">
                              <a:lumMod val="75000"/>
                            </a:schemeClr>
                          </a:solidFill>
                          <a:effectLst/>
                          <a:latin typeface="Times New Roman"/>
                          <a:cs typeface="Times New Roman"/>
                        </a:rPr>
                        <a:t>3.66 (0.80)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ctr">
                        <a:tabLst>
                          <a:tab pos="2520315" algn="l"/>
                        </a:tabLst>
                      </a:pPr>
                      <a:r>
                        <a:rPr lang="en-US" sz="1800" dirty="0">
                          <a:solidFill>
                            <a:schemeClr val="tx2">
                              <a:lumMod val="75000"/>
                            </a:schemeClr>
                          </a:solidFill>
                          <a:effectLst/>
                          <a:latin typeface="Times New Roman"/>
                          <a:cs typeface="Times New Roman"/>
                        </a:rPr>
                        <a:t>3.74 (0.76)</a:t>
                      </a:r>
                    </a:p>
                    <a:p>
                      <a:pPr algn="ctr">
                        <a:tabLst>
                          <a:tab pos="2520315" algn="l"/>
                        </a:tabLst>
                      </a:pPr>
                      <a:r>
                        <a:rPr lang="en-US" sz="1800" dirty="0">
                          <a:solidFill>
                            <a:schemeClr val="tx2">
                              <a:lumMod val="75000"/>
                            </a:schemeClr>
                          </a:solidFill>
                          <a:effectLst/>
                          <a:latin typeface="Times New Roman"/>
                          <a:cs typeface="Times New Roman"/>
                        </a:rPr>
                        <a:t>3.96 (0.78)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4">
                        <a:lumMod val="40000"/>
                        <a:lumOff val="60000"/>
                      </a:schemeClr>
                    </a:solidFill>
                  </a:tcPr>
                </a:tc>
                <a:tc>
                  <a:txBody>
                    <a:bodyPr/>
                    <a:lstStyle/>
                    <a:p>
                      <a:pPr algn="ctr">
                        <a:tabLst>
                          <a:tab pos="2520315" algn="l"/>
                        </a:tabLst>
                      </a:pPr>
                      <a:r>
                        <a:rPr lang="en-US" sz="1800" dirty="0">
                          <a:solidFill>
                            <a:schemeClr val="tx2">
                              <a:lumMod val="75000"/>
                            </a:schemeClr>
                          </a:solidFill>
                          <a:effectLst/>
                          <a:latin typeface="Times New Roman"/>
                          <a:cs typeface="Times New Roman"/>
                        </a:rPr>
                        <a:t>3.85 (0.75)</a:t>
                      </a:r>
                    </a:p>
                    <a:p>
                      <a:pPr algn="ctr">
                        <a:tabLst>
                          <a:tab pos="2520315" algn="l"/>
                        </a:tabLst>
                      </a:pPr>
                      <a:r>
                        <a:rPr lang="en-US" sz="1800" dirty="0">
                          <a:solidFill>
                            <a:schemeClr val="tx2">
                              <a:lumMod val="75000"/>
                            </a:schemeClr>
                          </a:solidFill>
                          <a:effectLst/>
                          <a:latin typeface="Times New Roman"/>
                          <a:cs typeface="Times New Roman"/>
                        </a:rPr>
                        <a:t>4.12 (0.77)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4">
                        <a:lumMod val="40000"/>
                        <a:lumOff val="60000"/>
                      </a:schemeClr>
                    </a:solidFill>
                  </a:tcPr>
                </a:tc>
                <a:tc>
                  <a:txBody>
                    <a:bodyPr/>
                    <a:lstStyle/>
                    <a:p>
                      <a:pPr indent="13970" algn="ctr">
                        <a:tabLst>
                          <a:tab pos="2520315" algn="l"/>
                        </a:tabLst>
                      </a:pPr>
                      <a:r>
                        <a:rPr lang="en-US" sz="1800" dirty="0">
                          <a:solidFill>
                            <a:schemeClr val="tx2">
                              <a:lumMod val="75000"/>
                            </a:schemeClr>
                          </a:solidFill>
                          <a:effectLst/>
                          <a:latin typeface="Times New Roman"/>
                          <a:cs typeface="Times New Roman"/>
                        </a:rPr>
                        <a:t>3.73</a:t>
                      </a:r>
                      <a:r>
                        <a:rPr lang="en-US" sz="1800" baseline="30000" dirty="0">
                          <a:solidFill>
                            <a:schemeClr val="tx2">
                              <a:lumMod val="75000"/>
                            </a:schemeClr>
                          </a:solidFill>
                          <a:effectLst/>
                          <a:latin typeface="Times New Roman"/>
                          <a:cs typeface="Times New Roman"/>
                        </a:rPr>
                        <a:t> </a:t>
                      </a:r>
                      <a:r>
                        <a:rPr lang="en-US" sz="1800" dirty="0" smtClean="0">
                          <a:solidFill>
                            <a:schemeClr val="tx2">
                              <a:lumMod val="75000"/>
                            </a:schemeClr>
                          </a:solidFill>
                          <a:effectLst/>
                          <a:latin typeface="Times New Roman"/>
                          <a:cs typeface="Times New Roman"/>
                        </a:rPr>
                        <a:t>(</a:t>
                      </a:r>
                      <a:r>
                        <a:rPr lang="en-US" sz="1800" dirty="0">
                          <a:solidFill>
                            <a:schemeClr val="tx2">
                              <a:lumMod val="75000"/>
                            </a:schemeClr>
                          </a:solidFill>
                          <a:effectLst/>
                          <a:latin typeface="Times New Roman"/>
                          <a:cs typeface="Times New Roman"/>
                        </a:rPr>
                        <a:t>0.76</a:t>
                      </a:r>
                      <a:r>
                        <a:rPr lang="en-US" sz="1800" dirty="0" smtClean="0">
                          <a:solidFill>
                            <a:schemeClr val="tx2">
                              <a:lumMod val="75000"/>
                            </a:schemeClr>
                          </a:solidFill>
                          <a:effectLst/>
                          <a:latin typeface="Times New Roman"/>
                          <a:cs typeface="Times New Roman"/>
                        </a:rPr>
                        <a:t>)</a:t>
                      </a:r>
                      <a:r>
                        <a:rPr lang="en-US" sz="1800" baseline="30000" dirty="0" smtClean="0">
                          <a:solidFill>
                            <a:schemeClr val="tx2">
                              <a:lumMod val="75000"/>
                            </a:schemeClr>
                          </a:solidFill>
                          <a:effectLst/>
                          <a:latin typeface="Times New Roman"/>
                          <a:cs typeface="Times New Roman"/>
                        </a:rPr>
                        <a:t> a</a:t>
                      </a:r>
                      <a:r>
                        <a:rPr lang="en-US" sz="1800" dirty="0" smtClean="0">
                          <a:solidFill>
                            <a:schemeClr val="tx2">
                              <a:lumMod val="75000"/>
                            </a:schemeClr>
                          </a:solidFill>
                          <a:effectLst/>
                          <a:latin typeface="Times New Roman"/>
                          <a:cs typeface="Times New Roman"/>
                        </a:rPr>
                        <a:t> </a:t>
                      </a:r>
                      <a:endParaRPr lang="en-US" sz="1800" dirty="0">
                        <a:solidFill>
                          <a:schemeClr val="tx2">
                            <a:lumMod val="75000"/>
                          </a:schemeClr>
                        </a:solidFill>
                        <a:effectLst/>
                        <a:latin typeface="Times New Roman"/>
                        <a:cs typeface="Times New Roman"/>
                      </a:endParaRPr>
                    </a:p>
                    <a:p>
                      <a:pPr indent="13970" algn="ctr">
                        <a:tabLst>
                          <a:tab pos="2520315" algn="l"/>
                        </a:tabLst>
                      </a:pPr>
                      <a:r>
                        <a:rPr lang="en-US" sz="1800" dirty="0" smtClean="0">
                          <a:solidFill>
                            <a:schemeClr val="tx2">
                              <a:lumMod val="75000"/>
                            </a:schemeClr>
                          </a:solidFill>
                          <a:effectLst/>
                          <a:latin typeface="Times New Roman"/>
                          <a:cs typeface="Times New Roman"/>
                        </a:rPr>
                        <a:t>3.91</a:t>
                      </a:r>
                      <a:r>
                        <a:rPr lang="en-US" sz="1800" baseline="30000" dirty="0" smtClean="0">
                          <a:solidFill>
                            <a:schemeClr val="tx2">
                              <a:lumMod val="75000"/>
                            </a:schemeClr>
                          </a:solidFill>
                          <a:effectLst/>
                          <a:latin typeface="Times New Roman"/>
                          <a:cs typeface="Times New Roman"/>
                        </a:rPr>
                        <a:t> </a:t>
                      </a:r>
                      <a:r>
                        <a:rPr lang="en-US" sz="1800" dirty="0" smtClean="0">
                          <a:solidFill>
                            <a:schemeClr val="tx2">
                              <a:lumMod val="75000"/>
                            </a:schemeClr>
                          </a:solidFill>
                          <a:effectLst/>
                          <a:latin typeface="Times New Roman"/>
                          <a:cs typeface="Times New Roman"/>
                        </a:rPr>
                        <a:t>(</a:t>
                      </a:r>
                      <a:r>
                        <a:rPr lang="en-US" sz="1800" dirty="0">
                          <a:solidFill>
                            <a:schemeClr val="tx2">
                              <a:lumMod val="75000"/>
                            </a:schemeClr>
                          </a:solidFill>
                          <a:effectLst/>
                          <a:latin typeface="Times New Roman"/>
                          <a:cs typeface="Times New Roman"/>
                        </a:rPr>
                        <a:t>0.80</a:t>
                      </a:r>
                      <a:r>
                        <a:rPr lang="en-US" sz="1800" dirty="0" smtClean="0">
                          <a:solidFill>
                            <a:schemeClr val="tx2">
                              <a:lumMod val="75000"/>
                            </a:schemeClr>
                          </a:solidFill>
                          <a:effectLst/>
                          <a:latin typeface="Times New Roman"/>
                          <a:cs typeface="Times New Roman"/>
                        </a:rPr>
                        <a:t>)</a:t>
                      </a:r>
                      <a:r>
                        <a:rPr lang="en-US" sz="1800" baseline="30000" dirty="0" smtClean="0">
                          <a:solidFill>
                            <a:schemeClr val="tx2">
                              <a:lumMod val="75000"/>
                            </a:schemeClr>
                          </a:solidFill>
                          <a:effectLst/>
                          <a:latin typeface="Times New Roman"/>
                          <a:cs typeface="Times New Roman"/>
                        </a:rPr>
                        <a:t> a </a:t>
                      </a:r>
                      <a:endParaRPr lang="en-US" sz="1800" dirty="0">
                        <a:solidFill>
                          <a:schemeClr val="tx2">
                            <a:lumMod val="75000"/>
                          </a:schemeClr>
                        </a:solidFill>
                        <a:effectLst/>
                        <a:latin typeface="Times New Roman"/>
                        <a:cs typeface="Times New Roman"/>
                      </a:endParaRPr>
                    </a:p>
                    <a:p>
                      <a:pPr indent="13970" algn="ctr">
                        <a:tabLst>
                          <a:tab pos="2520315" algn="l"/>
                        </a:tabLst>
                      </a:pPr>
                      <a:r>
                        <a:rPr lang="en-US" sz="1800" dirty="0">
                          <a:solidFill>
                            <a:schemeClr val="tx2">
                              <a:lumMod val="75000"/>
                            </a:schemeClr>
                          </a:solidFill>
                          <a:effectLst/>
                          <a:latin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75360">
                <a:tc>
                  <a:txBody>
                    <a:bodyPr/>
                    <a:lstStyle/>
                    <a:p>
                      <a:pPr algn="ctr">
                        <a:tabLst>
                          <a:tab pos="2520315" algn="l"/>
                        </a:tabLst>
                      </a:pPr>
                      <a:r>
                        <a:rPr lang="en-US" sz="1600" dirty="0">
                          <a:effectLst/>
                          <a:latin typeface="Times New Roman"/>
                          <a:cs typeface="Times New Roman"/>
                        </a:rPr>
                        <a:t>No Flexplace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tabLst>
                          <a:tab pos="2520315" algn="l"/>
                        </a:tabLst>
                      </a:pPr>
                      <a:r>
                        <a:rPr lang="en-US" sz="1800" dirty="0">
                          <a:solidFill>
                            <a:schemeClr val="tx2">
                              <a:lumMod val="75000"/>
                            </a:schemeClr>
                          </a:solidFill>
                          <a:effectLst/>
                          <a:latin typeface="Times New Roman"/>
                          <a:cs typeface="Times New Roman"/>
                        </a:rPr>
                        <a:t>3.43 (0.82)</a:t>
                      </a:r>
                    </a:p>
                    <a:p>
                      <a:pPr algn="ctr">
                        <a:tabLst>
                          <a:tab pos="2520315" algn="l"/>
                        </a:tabLst>
                      </a:pPr>
                      <a:r>
                        <a:rPr lang="en-US" sz="1800" dirty="0">
                          <a:solidFill>
                            <a:schemeClr val="tx2">
                              <a:lumMod val="75000"/>
                            </a:schemeClr>
                          </a:solidFill>
                          <a:effectLst/>
                          <a:latin typeface="Times New Roman"/>
                          <a:cs typeface="Times New Roman"/>
                        </a:rPr>
                        <a:t>3.40 (0.89)</a:t>
                      </a:r>
                    </a:p>
                    <a:p>
                      <a:pPr algn="ctr">
                        <a:tabLst>
                          <a:tab pos="2520315" algn="l"/>
                        </a:tabLst>
                      </a:pPr>
                      <a:r>
                        <a:rPr lang="en-US" sz="1800" dirty="0">
                          <a:solidFill>
                            <a:schemeClr val="tx2">
                              <a:lumMod val="75000"/>
                            </a:schemeClr>
                          </a:solidFill>
                          <a:effectLst/>
                          <a:latin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tabLst>
                          <a:tab pos="2520315" algn="l"/>
                        </a:tabLst>
                      </a:pPr>
                      <a:r>
                        <a:rPr lang="en-US" sz="1800" dirty="0">
                          <a:solidFill>
                            <a:schemeClr val="tx2">
                              <a:lumMod val="75000"/>
                            </a:schemeClr>
                          </a:solidFill>
                          <a:effectLst/>
                          <a:latin typeface="Times New Roman"/>
                          <a:cs typeface="Times New Roman"/>
                        </a:rPr>
                        <a:t>3.59 (0.77)</a:t>
                      </a:r>
                    </a:p>
                    <a:p>
                      <a:pPr algn="ctr">
                        <a:tabLst>
                          <a:tab pos="2520315" algn="l"/>
                        </a:tabLst>
                      </a:pPr>
                      <a:r>
                        <a:rPr lang="en-US" sz="1800" dirty="0">
                          <a:solidFill>
                            <a:schemeClr val="tx2">
                              <a:lumMod val="75000"/>
                            </a:schemeClr>
                          </a:solidFill>
                          <a:effectLst/>
                          <a:latin typeface="Times New Roman"/>
                          <a:cs typeface="Times New Roman"/>
                        </a:rPr>
                        <a:t>3.71 (0.77)</a:t>
                      </a:r>
                    </a:p>
                    <a:p>
                      <a:pPr>
                        <a:tabLst>
                          <a:tab pos="2520315" algn="l"/>
                        </a:tabLst>
                      </a:pPr>
                      <a:r>
                        <a:rPr lang="en-US" sz="1800" dirty="0">
                          <a:solidFill>
                            <a:schemeClr val="tx2">
                              <a:lumMod val="75000"/>
                            </a:schemeClr>
                          </a:solidFill>
                          <a:effectLst/>
                          <a:latin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tabLst>
                          <a:tab pos="2520315" algn="l"/>
                        </a:tabLst>
                      </a:pPr>
                      <a:r>
                        <a:rPr lang="en-US" sz="1800" dirty="0">
                          <a:solidFill>
                            <a:schemeClr val="tx2">
                              <a:lumMod val="75000"/>
                            </a:schemeClr>
                          </a:solidFill>
                          <a:effectLst/>
                          <a:latin typeface="Times New Roman"/>
                          <a:cs typeface="Times New Roman"/>
                        </a:rPr>
                        <a:t>3.62 (0.76)</a:t>
                      </a:r>
                    </a:p>
                    <a:p>
                      <a:pPr algn="ctr">
                        <a:tabLst>
                          <a:tab pos="2520315" algn="l"/>
                        </a:tabLst>
                      </a:pPr>
                      <a:r>
                        <a:rPr lang="en-US" sz="1800" dirty="0">
                          <a:solidFill>
                            <a:schemeClr val="tx2">
                              <a:lumMod val="75000"/>
                            </a:schemeClr>
                          </a:solidFill>
                          <a:effectLst/>
                          <a:latin typeface="Times New Roman"/>
                          <a:cs typeface="Times New Roman"/>
                        </a:rPr>
                        <a:t>3.81 (0.80)</a:t>
                      </a:r>
                    </a:p>
                    <a:p>
                      <a:pPr>
                        <a:tabLst>
                          <a:tab pos="2520315" algn="l"/>
                        </a:tabLst>
                      </a:pPr>
                      <a:r>
                        <a:rPr lang="en-US" sz="1800" dirty="0">
                          <a:solidFill>
                            <a:schemeClr val="tx2">
                              <a:lumMod val="75000"/>
                            </a:schemeClr>
                          </a:solidFill>
                          <a:effectLst/>
                          <a:latin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indent="13970" algn="ctr">
                        <a:tabLst>
                          <a:tab pos="2520315" algn="l"/>
                        </a:tabLst>
                      </a:pPr>
                      <a:r>
                        <a:rPr lang="en-US" sz="1800" dirty="0">
                          <a:solidFill>
                            <a:schemeClr val="tx2">
                              <a:lumMod val="75000"/>
                            </a:schemeClr>
                          </a:solidFill>
                          <a:effectLst/>
                          <a:latin typeface="Times New Roman"/>
                          <a:cs typeface="Times New Roman"/>
                        </a:rPr>
                        <a:t>3.55 (0.79)</a:t>
                      </a:r>
                    </a:p>
                    <a:p>
                      <a:pPr indent="13970" algn="ctr">
                        <a:tabLst>
                          <a:tab pos="2520315" algn="l"/>
                        </a:tabLst>
                      </a:pPr>
                      <a:r>
                        <a:rPr lang="en-US" sz="1800" dirty="0">
                          <a:solidFill>
                            <a:schemeClr val="tx2">
                              <a:lumMod val="75000"/>
                            </a:schemeClr>
                          </a:solidFill>
                          <a:effectLst/>
                          <a:latin typeface="Times New Roman"/>
                          <a:cs typeface="Times New Roman"/>
                        </a:rPr>
                        <a:t>3.63 (0.84)</a:t>
                      </a:r>
                    </a:p>
                    <a:p>
                      <a:pPr indent="13970">
                        <a:tabLst>
                          <a:tab pos="2520315" algn="l"/>
                        </a:tabLst>
                      </a:pPr>
                      <a:r>
                        <a:rPr lang="en-US" sz="1800" dirty="0">
                          <a:solidFill>
                            <a:schemeClr val="tx2">
                              <a:lumMod val="75000"/>
                            </a:schemeClr>
                          </a:solidFill>
                          <a:effectLst/>
                          <a:latin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996043">
                <a:tc>
                  <a:txBody>
                    <a:bodyPr/>
                    <a:lstStyle/>
                    <a:p>
                      <a:pPr algn="ctr">
                        <a:tabLst>
                          <a:tab pos="2520315" algn="l"/>
                        </a:tabLst>
                      </a:pPr>
                      <a:r>
                        <a:rPr lang="en-US" sz="1600" dirty="0">
                          <a:effectLst/>
                          <a:latin typeface="Times New Roman"/>
                          <a:cs typeface="Times New Roman"/>
                        </a:rPr>
                        <a:t>Flextime </a:t>
                      </a:r>
                    </a:p>
                    <a:p>
                      <a:pPr algn="ctr">
                        <a:tabLst>
                          <a:tab pos="2520315" algn="l"/>
                        </a:tabLst>
                      </a:pPr>
                      <a:r>
                        <a:rPr lang="en-US" sz="1600" dirty="0">
                          <a:effectLst/>
                          <a:latin typeface="Times New Roman"/>
                          <a:cs typeface="Times New Roman"/>
                        </a:rPr>
                        <a:t>Collapsing Flexplace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520315" algn="l"/>
                        </a:tabLst>
                      </a:pPr>
                      <a:r>
                        <a:rPr lang="en-US" sz="1800" dirty="0">
                          <a:solidFill>
                            <a:schemeClr val="tx2">
                              <a:lumMod val="75000"/>
                            </a:schemeClr>
                          </a:solidFill>
                          <a:effectLst/>
                          <a:latin typeface="Times New Roman"/>
                          <a:cs typeface="Times New Roman"/>
                        </a:rPr>
                        <a:t>3.55 (0.80)</a:t>
                      </a:r>
                    </a:p>
                    <a:p>
                      <a:pPr algn="ctr">
                        <a:tabLst>
                          <a:tab pos="2520315" algn="l"/>
                        </a:tabLst>
                      </a:pPr>
                      <a:r>
                        <a:rPr lang="en-US" sz="1800" dirty="0">
                          <a:solidFill>
                            <a:schemeClr val="tx2">
                              <a:lumMod val="75000"/>
                            </a:schemeClr>
                          </a:solidFill>
                          <a:effectLst/>
                          <a:latin typeface="Times New Roman"/>
                          <a:cs typeface="Times New Roman"/>
                        </a:rPr>
                        <a:t>3.59 (0.85)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520315" algn="l"/>
                        </a:tabLst>
                      </a:pPr>
                      <a:r>
                        <a:rPr lang="en-US" sz="1800" dirty="0">
                          <a:solidFill>
                            <a:schemeClr val="tx2">
                              <a:lumMod val="75000"/>
                            </a:schemeClr>
                          </a:solidFill>
                          <a:effectLst/>
                          <a:latin typeface="Times New Roman"/>
                          <a:cs typeface="Times New Roman"/>
                        </a:rPr>
                        <a:t>3.68 (0.77)</a:t>
                      </a:r>
                    </a:p>
                    <a:p>
                      <a:pPr algn="ctr">
                        <a:tabLst>
                          <a:tab pos="2520315" algn="l"/>
                        </a:tabLst>
                      </a:pPr>
                      <a:r>
                        <a:rPr lang="en-US" sz="1800" dirty="0">
                          <a:solidFill>
                            <a:schemeClr val="tx2">
                              <a:lumMod val="75000"/>
                            </a:schemeClr>
                          </a:solidFill>
                          <a:effectLst/>
                          <a:latin typeface="Times New Roman"/>
                          <a:cs typeface="Times New Roman"/>
                        </a:rPr>
                        <a:t>3.88 (0.79)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520315" algn="l"/>
                        </a:tabLst>
                      </a:pPr>
                      <a:r>
                        <a:rPr lang="en-US" sz="1800" dirty="0">
                          <a:solidFill>
                            <a:schemeClr val="tx2">
                              <a:lumMod val="75000"/>
                            </a:schemeClr>
                          </a:solidFill>
                          <a:effectLst/>
                          <a:latin typeface="Times New Roman"/>
                          <a:cs typeface="Times New Roman"/>
                        </a:rPr>
                        <a:t>3.78 (0.82)</a:t>
                      </a:r>
                    </a:p>
                    <a:p>
                      <a:pPr algn="ctr">
                        <a:tabLst>
                          <a:tab pos="2520315" algn="l"/>
                        </a:tabLst>
                      </a:pPr>
                      <a:r>
                        <a:rPr lang="en-US" sz="1800" dirty="0">
                          <a:solidFill>
                            <a:schemeClr val="tx2">
                              <a:lumMod val="75000"/>
                            </a:schemeClr>
                          </a:solidFill>
                          <a:effectLst/>
                          <a:latin typeface="Times New Roman"/>
                          <a:cs typeface="Times New Roman"/>
                        </a:rPr>
                        <a:t>4.02 (0.83)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 algn="ctr">
                        <a:tabLst>
                          <a:tab pos="2520315" algn="l"/>
                        </a:tabLst>
                      </a:pPr>
                      <a:r>
                        <a:rPr lang="en-US" sz="1800" dirty="0">
                          <a:solidFill>
                            <a:schemeClr val="tx2">
                              <a:lumMod val="75000"/>
                            </a:schemeClr>
                          </a:solidFill>
                          <a:effectLst/>
                          <a:latin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85800" y="6019800"/>
            <a:ext cx="8153400" cy="954107"/>
          </a:xfrm>
          <a:prstGeom prst="rect">
            <a:avLst/>
          </a:prstGeom>
          <a:noFill/>
        </p:spPr>
        <p:txBody>
          <a:bodyPr wrap="square" rtlCol="0">
            <a:spAutoFit/>
          </a:bodyPr>
          <a:lstStyle/>
          <a:p>
            <a:r>
              <a:rPr lang="en-US" sz="1400" i="1" dirty="0" smtClean="0"/>
              <a:t>Means of Anticipated Organizational Support and Organizational Attraction by Condition, </a:t>
            </a:r>
            <a:r>
              <a:rPr lang="en-US" sz="1400" i="1" u="sng" dirty="0"/>
              <a:t>N</a:t>
            </a:r>
            <a:r>
              <a:rPr lang="en-US" sz="1400" dirty="0"/>
              <a:t> = 190. </a:t>
            </a:r>
            <a:r>
              <a:rPr lang="en-US" sz="1400" baseline="30000" dirty="0"/>
              <a:t>a</a:t>
            </a:r>
            <a:r>
              <a:rPr lang="en-US" sz="1400" dirty="0"/>
              <a:t> = conditions of flexplace that were not significantly different from one another. All marginal means for flextime were significantly different from one another.</a:t>
            </a:r>
          </a:p>
          <a:p>
            <a:endParaRPr lang="en-US" sz="1400" dirty="0"/>
          </a:p>
        </p:txBody>
      </p:sp>
      <p:sp>
        <p:nvSpPr>
          <p:cNvPr id="7" name="TextBox 6"/>
          <p:cNvSpPr txBox="1"/>
          <p:nvPr/>
        </p:nvSpPr>
        <p:spPr>
          <a:xfrm>
            <a:off x="3810000" y="6565612"/>
            <a:ext cx="4800600" cy="276999"/>
          </a:xfrm>
          <a:prstGeom prst="rect">
            <a:avLst/>
          </a:prstGeom>
          <a:noFill/>
        </p:spPr>
        <p:txBody>
          <a:bodyPr wrap="square" rtlCol="0">
            <a:spAutoFit/>
          </a:bodyPr>
          <a:lstStyle/>
          <a:p>
            <a:pPr algn="r"/>
            <a:r>
              <a:rPr lang="en-US" sz="1200" dirty="0"/>
              <a:t>Thompson, Payne, &amp; Taylor (R&amp;R, JOOP)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447800"/>
          </a:xfrm>
        </p:spPr>
        <p:txBody>
          <a:bodyPr/>
          <a:lstStyle/>
          <a:p>
            <a:pPr>
              <a:lnSpc>
                <a:spcPct val="100000"/>
              </a:lnSpc>
            </a:pPr>
            <a:r>
              <a:rPr lang="en-US" sz="4000" dirty="0">
                <a:solidFill>
                  <a:schemeClr val="accent2"/>
                </a:solidFill>
                <a:effectLst>
                  <a:outerShdw blurRad="38100" dist="38100" dir="2700000" algn="tl">
                    <a:srgbClr val="000000">
                      <a:alpha val="43137"/>
                    </a:srgbClr>
                  </a:outerShdw>
                </a:effectLst>
              </a:rPr>
              <a:t>Study 1: </a:t>
            </a:r>
            <a:r>
              <a:rPr lang="en-US" sz="4000" dirty="0" smtClean="0">
                <a:solidFill>
                  <a:schemeClr val="accent2"/>
                </a:solidFill>
                <a:effectLst>
                  <a:outerShdw blurRad="38100" dist="38100" dir="2700000" algn="tl">
                    <a:srgbClr val="000000">
                      <a:alpha val="43137"/>
                    </a:srgbClr>
                  </a:outerShdw>
                </a:effectLst>
              </a:rPr>
              <a:t>Results</a:t>
            </a:r>
            <a:endParaRPr lang="en-US" sz="4000" dirty="0">
              <a:solidFill>
                <a:schemeClr val="accent2"/>
              </a:solidFill>
              <a:effectLst>
                <a:outerShdw blurRad="38100" dist="38100" dir="2700000" algn="tl">
                  <a:srgbClr val="000000">
                    <a:alpha val="43137"/>
                  </a:srgbClr>
                </a:outerShdw>
              </a:effectLst>
            </a:endParaRPr>
          </a:p>
        </p:txBody>
      </p:sp>
      <p:sp>
        <p:nvSpPr>
          <p:cNvPr id="2076"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3"/>
          <p:cNvGrpSpPr>
            <a:grpSpLocks/>
          </p:cNvGrpSpPr>
          <p:nvPr/>
        </p:nvGrpSpPr>
        <p:grpSpPr bwMode="auto">
          <a:xfrm>
            <a:off x="304800" y="2057400"/>
            <a:ext cx="8610600" cy="2413000"/>
            <a:chOff x="762" y="18588"/>
            <a:chExt cx="90678" cy="24890"/>
          </a:xfrm>
        </p:grpSpPr>
        <p:sp>
          <p:nvSpPr>
            <p:cNvPr id="9" name="TextBox 1"/>
            <p:cNvSpPr txBox="1">
              <a:spLocks noChangeArrowheads="1"/>
            </p:cNvSpPr>
            <p:nvPr/>
          </p:nvSpPr>
          <p:spPr bwMode="auto">
            <a:xfrm>
              <a:off x="889" y="20125"/>
              <a:ext cx="9906" cy="3295"/>
            </a:xfrm>
            <a:prstGeom prst="rect">
              <a:avLst/>
            </a:prstGeom>
            <a:solidFill>
              <a:srgbClr val="205867"/>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2F2F2"/>
                  </a:solidFill>
                  <a:effectLst/>
                  <a:latin typeface="Bell MT" pitchFamily="18" charset="0"/>
                  <a:ea typeface="Times New Roman" pitchFamily="18" charset="0"/>
                  <a:cs typeface="Times New Roman" pitchFamily="18" charset="0"/>
                </a:rPr>
                <a:t>Flextime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3"/>
            <p:cNvSpPr txBox="1">
              <a:spLocks noChangeArrowheads="1"/>
            </p:cNvSpPr>
            <p:nvPr/>
          </p:nvSpPr>
          <p:spPr bwMode="auto">
            <a:xfrm>
              <a:off x="49530" y="28957"/>
              <a:ext cx="13170" cy="5581"/>
            </a:xfrm>
            <a:prstGeom prst="rect">
              <a:avLst/>
            </a:prstGeom>
            <a:solidFill>
              <a:srgbClr val="205867"/>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2F2F2"/>
                  </a:solidFill>
                  <a:effectLst/>
                  <a:latin typeface="Bell MT" pitchFamily="18" charset="0"/>
                  <a:ea typeface="Times New Roman" pitchFamily="18" charset="0"/>
                  <a:cs typeface="Times New Roman" pitchFamily="18" charset="0"/>
                </a:rPr>
                <a:t>Anticipated Org Support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4"/>
            <p:cNvSpPr txBox="1">
              <a:spLocks noChangeArrowheads="1"/>
            </p:cNvSpPr>
            <p:nvPr/>
          </p:nvSpPr>
          <p:spPr bwMode="auto">
            <a:xfrm>
              <a:off x="18288" y="19052"/>
              <a:ext cx="18288" cy="7867"/>
            </a:xfrm>
            <a:prstGeom prst="rect">
              <a:avLst/>
            </a:prstGeom>
            <a:solidFill>
              <a:srgbClr val="205867"/>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2F2F2"/>
                  </a:solidFill>
                  <a:effectLst/>
                  <a:latin typeface="Bell MT" pitchFamily="18" charset="0"/>
                  <a:ea typeface="Times New Roman" pitchFamily="18" charset="0"/>
                  <a:cs typeface="Times New Roman" pitchFamily="18" charset="0"/>
                </a:rPr>
                <a:t>Perceived Flexibility in time (when)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5"/>
            <p:cNvSpPr txBox="1">
              <a:spLocks noChangeArrowheads="1"/>
            </p:cNvSpPr>
            <p:nvPr/>
          </p:nvSpPr>
          <p:spPr bwMode="auto">
            <a:xfrm>
              <a:off x="76689" y="30481"/>
              <a:ext cx="14751" cy="3295"/>
            </a:xfrm>
            <a:prstGeom prst="rect">
              <a:avLst/>
            </a:prstGeom>
            <a:solidFill>
              <a:srgbClr val="205867"/>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2F2F2"/>
                  </a:solidFill>
                  <a:effectLst/>
                  <a:latin typeface="Bell MT" pitchFamily="18" charset="0"/>
                  <a:ea typeface="Times New Roman" pitchFamily="18" charset="0"/>
                  <a:cs typeface="Times New Roman" pitchFamily="18" charset="0"/>
                </a:rPr>
                <a:t>Org Attraction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6"/>
            <p:cNvSpPr txBox="1">
              <a:spLocks noChangeArrowheads="1"/>
            </p:cNvSpPr>
            <p:nvPr/>
          </p:nvSpPr>
          <p:spPr bwMode="auto">
            <a:xfrm>
              <a:off x="18415" y="37332"/>
              <a:ext cx="19050" cy="5581"/>
            </a:xfrm>
            <a:prstGeom prst="rect">
              <a:avLst/>
            </a:prstGeom>
            <a:solidFill>
              <a:srgbClr val="205867"/>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2F2F2"/>
                  </a:solidFill>
                  <a:effectLst/>
                  <a:latin typeface="Bell MT" pitchFamily="18" charset="0"/>
                  <a:ea typeface="Times New Roman" pitchFamily="18" charset="0"/>
                  <a:cs typeface="Times New Roman" pitchFamily="18" charset="0"/>
                </a:rPr>
                <a:t>Perceived Flexibility in place (where)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Straight Arrow Connector 14"/>
            <p:cNvSpPr>
              <a:spLocks noChangeShapeType="1"/>
            </p:cNvSpPr>
            <p:nvPr/>
          </p:nvSpPr>
          <p:spPr bwMode="auto">
            <a:xfrm>
              <a:off x="10795" y="21666"/>
              <a:ext cx="7493" cy="0"/>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5" name="Straight Arrow Connector 15"/>
            <p:cNvSpPr>
              <a:spLocks noChangeShapeType="1"/>
            </p:cNvSpPr>
            <p:nvPr/>
          </p:nvSpPr>
          <p:spPr bwMode="auto">
            <a:xfrm flipV="1">
              <a:off x="10668" y="39954"/>
              <a:ext cx="7747" cy="152"/>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6" name="Straight Arrow Connector 16"/>
            <p:cNvSpPr>
              <a:spLocks noChangeShapeType="1"/>
            </p:cNvSpPr>
            <p:nvPr/>
          </p:nvSpPr>
          <p:spPr bwMode="auto">
            <a:xfrm>
              <a:off x="36576" y="21666"/>
              <a:ext cx="12954" cy="9906"/>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7" name="Straight Arrow Connector 17"/>
            <p:cNvSpPr>
              <a:spLocks noChangeShapeType="1"/>
            </p:cNvSpPr>
            <p:nvPr/>
          </p:nvSpPr>
          <p:spPr bwMode="auto">
            <a:xfrm flipV="1">
              <a:off x="37465" y="31572"/>
              <a:ext cx="12065" cy="8382"/>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8" name="Straight Arrow Connector 18"/>
            <p:cNvSpPr>
              <a:spLocks noChangeShapeType="1"/>
            </p:cNvSpPr>
            <p:nvPr/>
          </p:nvSpPr>
          <p:spPr bwMode="auto">
            <a:xfrm>
              <a:off x="62701" y="31572"/>
              <a:ext cx="13988" cy="446"/>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9" name="Straight Arrow Connector 19"/>
            <p:cNvSpPr>
              <a:spLocks noChangeShapeType="1"/>
            </p:cNvSpPr>
            <p:nvPr/>
          </p:nvSpPr>
          <p:spPr bwMode="auto">
            <a:xfrm>
              <a:off x="36576" y="21666"/>
              <a:ext cx="40113" cy="10352"/>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0" name="Straight Arrow Connector 20"/>
            <p:cNvSpPr>
              <a:spLocks noChangeShapeType="1"/>
            </p:cNvSpPr>
            <p:nvPr/>
          </p:nvSpPr>
          <p:spPr bwMode="auto">
            <a:xfrm flipV="1">
              <a:off x="37465" y="32018"/>
              <a:ext cx="39224" cy="7936"/>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1" name="TextBox 16"/>
            <p:cNvSpPr txBox="1">
              <a:spLocks noChangeArrowheads="1"/>
            </p:cNvSpPr>
            <p:nvPr/>
          </p:nvSpPr>
          <p:spPr bwMode="auto">
            <a:xfrm>
              <a:off x="12055" y="18588"/>
              <a:ext cx="5334" cy="3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.46*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Straight Arrow Connector 22"/>
            <p:cNvSpPr>
              <a:spLocks noChangeShapeType="1"/>
            </p:cNvSpPr>
            <p:nvPr/>
          </p:nvSpPr>
          <p:spPr bwMode="auto">
            <a:xfrm flipV="1">
              <a:off x="10668" y="21666"/>
              <a:ext cx="7620" cy="18440"/>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3" name="Straight Arrow Connector 23"/>
            <p:cNvSpPr>
              <a:spLocks noChangeShapeType="1"/>
            </p:cNvSpPr>
            <p:nvPr/>
          </p:nvSpPr>
          <p:spPr bwMode="auto">
            <a:xfrm>
              <a:off x="10795" y="21666"/>
              <a:ext cx="7620" cy="18288"/>
            </a:xfrm>
            <a:prstGeom prst="straightConnector1">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24" name="TextBox 23"/>
            <p:cNvSpPr txBox="1">
              <a:spLocks noChangeArrowheads="1"/>
            </p:cNvSpPr>
            <p:nvPr/>
          </p:nvSpPr>
          <p:spPr bwMode="auto">
            <a:xfrm>
              <a:off x="8382" y="25146"/>
              <a:ext cx="5334" cy="3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Box 24"/>
            <p:cNvSpPr txBox="1">
              <a:spLocks noChangeArrowheads="1"/>
            </p:cNvSpPr>
            <p:nvPr/>
          </p:nvSpPr>
          <p:spPr bwMode="auto">
            <a:xfrm>
              <a:off x="8382" y="33528"/>
              <a:ext cx="5334" cy="3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Box 25"/>
            <p:cNvSpPr txBox="1">
              <a:spLocks noChangeArrowheads="1"/>
            </p:cNvSpPr>
            <p:nvPr/>
          </p:nvSpPr>
          <p:spPr bwMode="auto">
            <a:xfrm>
              <a:off x="12055" y="40400"/>
              <a:ext cx="6096" cy="3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.63*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Box 26"/>
            <p:cNvSpPr txBox="1">
              <a:spLocks noChangeArrowheads="1"/>
            </p:cNvSpPr>
            <p:nvPr/>
          </p:nvSpPr>
          <p:spPr bwMode="auto">
            <a:xfrm>
              <a:off x="43434" y="25146"/>
              <a:ext cx="6096" cy="3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.27*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Box 27"/>
            <p:cNvSpPr txBox="1">
              <a:spLocks noChangeArrowheads="1"/>
            </p:cNvSpPr>
            <p:nvPr/>
          </p:nvSpPr>
          <p:spPr bwMode="auto">
            <a:xfrm>
              <a:off x="43878" y="34090"/>
              <a:ext cx="5334" cy="3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Box 29"/>
            <p:cNvSpPr txBox="1">
              <a:spLocks noChangeArrowheads="1"/>
            </p:cNvSpPr>
            <p:nvPr/>
          </p:nvSpPr>
          <p:spPr bwMode="auto">
            <a:xfrm>
              <a:off x="63246" y="31242"/>
              <a:ext cx="5334" cy="3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.54*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30"/>
            <p:cNvSpPr txBox="1">
              <a:spLocks noChangeArrowheads="1"/>
            </p:cNvSpPr>
            <p:nvPr/>
          </p:nvSpPr>
          <p:spPr bwMode="auto">
            <a:xfrm>
              <a:off x="55997" y="23541"/>
              <a:ext cx="5334" cy="3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extBox 50"/>
            <p:cNvSpPr txBox="1">
              <a:spLocks noChangeArrowheads="1"/>
            </p:cNvSpPr>
            <p:nvPr/>
          </p:nvSpPr>
          <p:spPr bwMode="auto">
            <a:xfrm>
              <a:off x="55616" y="35986"/>
              <a:ext cx="6096" cy="3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TextBox 63"/>
            <p:cNvSpPr txBox="1">
              <a:spLocks noChangeArrowheads="1"/>
            </p:cNvSpPr>
            <p:nvPr/>
          </p:nvSpPr>
          <p:spPr bwMode="auto">
            <a:xfrm>
              <a:off x="38608" y="29718"/>
              <a:ext cx="5334" cy="3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.34*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TextBox 78"/>
            <p:cNvSpPr txBox="1">
              <a:spLocks noChangeArrowheads="1"/>
            </p:cNvSpPr>
            <p:nvPr/>
          </p:nvSpPr>
          <p:spPr bwMode="auto">
            <a:xfrm>
              <a:off x="762" y="38563"/>
              <a:ext cx="9906" cy="3296"/>
            </a:xfrm>
            <a:prstGeom prst="rect">
              <a:avLst/>
            </a:prstGeom>
            <a:solidFill>
              <a:srgbClr val="205867"/>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2F2F2"/>
                  </a:solidFill>
                  <a:effectLst/>
                  <a:latin typeface="Bell MT" pitchFamily="18" charset="0"/>
                  <a:ea typeface="Times New Roman" pitchFamily="18" charset="0"/>
                  <a:cs typeface="Times New Roman" pitchFamily="18" charset="0"/>
                </a:rPr>
                <a:t>Flexplace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Curved Connector 34"/>
            <p:cNvSpPr>
              <a:spLocks noChangeShapeType="1"/>
            </p:cNvSpPr>
            <p:nvPr/>
          </p:nvSpPr>
          <p:spPr bwMode="auto">
            <a:xfrm>
              <a:off x="36576" y="21666"/>
              <a:ext cx="889" cy="18288"/>
            </a:xfrm>
            <a:prstGeom prst="curvedConnector3">
              <a:avLst>
                <a:gd name="adj1" fmla="val 257144"/>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grpSp>
      <p:sp>
        <p:nvSpPr>
          <p:cNvPr id="35" name="TextBox 34"/>
          <p:cNvSpPr txBox="1"/>
          <p:nvPr/>
        </p:nvSpPr>
        <p:spPr>
          <a:xfrm>
            <a:off x="228600" y="5562600"/>
            <a:ext cx="7315200" cy="584775"/>
          </a:xfrm>
          <a:prstGeom prst="rect">
            <a:avLst/>
          </a:prstGeom>
          <a:noFill/>
        </p:spPr>
        <p:txBody>
          <a:bodyPr wrap="square" rtlCol="0">
            <a:spAutoFit/>
          </a:bodyPr>
          <a:lstStyle/>
          <a:p>
            <a:r>
              <a:rPr lang="en-US" sz="1600" dirty="0" smtClean="0"/>
              <a:t>Note. χ</a:t>
            </a:r>
            <a:r>
              <a:rPr lang="en-US" sz="1600" baseline="30000" dirty="0" smtClean="0"/>
              <a:t>2</a:t>
            </a:r>
            <a:r>
              <a:rPr lang="en-US" sz="1600" dirty="0" smtClean="0"/>
              <a:t>(4) = 22.32, </a:t>
            </a:r>
            <a:r>
              <a:rPr lang="en-US" sz="1600" i="1" dirty="0" smtClean="0"/>
              <a:t>p</a:t>
            </a:r>
            <a:r>
              <a:rPr lang="en-US" sz="1600" dirty="0" smtClean="0"/>
              <a:t> &lt; .01, CFI = .99, RMSEA = .05, SRMR  = .02</a:t>
            </a:r>
          </a:p>
          <a:p>
            <a:endParaRPr lang="en-US" sz="1600" dirty="0"/>
          </a:p>
        </p:txBody>
      </p:sp>
      <p:sp>
        <p:nvSpPr>
          <p:cNvPr id="37" name="TextBox 36"/>
          <p:cNvSpPr txBox="1"/>
          <p:nvPr/>
        </p:nvSpPr>
        <p:spPr>
          <a:xfrm>
            <a:off x="3656010" y="6398570"/>
            <a:ext cx="4800600" cy="307777"/>
          </a:xfrm>
          <a:prstGeom prst="rect">
            <a:avLst/>
          </a:prstGeom>
          <a:noFill/>
        </p:spPr>
        <p:txBody>
          <a:bodyPr wrap="square" rtlCol="0">
            <a:spAutoFit/>
          </a:bodyPr>
          <a:lstStyle/>
          <a:p>
            <a:pPr algn="r"/>
            <a:r>
              <a:rPr lang="en-US" sz="1400" dirty="0"/>
              <a:t>Thompson, Payne, &amp; Taylor (R&amp;R, JOOP)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066800"/>
          </a:xfrm>
        </p:spPr>
        <p:txBody>
          <a:bodyPr/>
          <a:lstStyle/>
          <a:p>
            <a:r>
              <a:rPr lang="en-US" sz="4000" dirty="0">
                <a:effectLst>
                  <a:outerShdw blurRad="38100" dist="38100" dir="2700000" algn="tl">
                    <a:srgbClr val="000000">
                      <a:alpha val="43137"/>
                    </a:srgbClr>
                  </a:outerShdw>
                </a:effectLst>
              </a:rPr>
              <a:t>Study </a:t>
            </a:r>
            <a:r>
              <a:rPr lang="en-US" sz="4000" dirty="0" smtClean="0">
                <a:effectLst>
                  <a:outerShdw blurRad="38100" dist="38100" dir="2700000" algn="tl">
                    <a:srgbClr val="000000">
                      <a:alpha val="43137"/>
                    </a:srgbClr>
                  </a:outerShdw>
                </a:effectLst>
              </a:rPr>
              <a:t>1:Discussion</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Individuals attracted to both</a:t>
            </a:r>
          </a:p>
          <a:p>
            <a:pPr lvl="1"/>
            <a:r>
              <a:rPr lang="en-US" sz="1800" dirty="0" smtClean="0"/>
              <a:t>Having </a:t>
            </a:r>
            <a:r>
              <a:rPr lang="en-US" sz="1800" dirty="0"/>
              <a:t>both is </a:t>
            </a:r>
            <a:r>
              <a:rPr lang="en-US" sz="1800" dirty="0" smtClean="0"/>
              <a:t>additive but not synergistic</a:t>
            </a:r>
          </a:p>
          <a:p>
            <a:pPr lvl="1"/>
            <a:r>
              <a:rPr lang="en-US" sz="1800" dirty="0" smtClean="0"/>
              <a:t>Organizations </a:t>
            </a:r>
            <a:r>
              <a:rPr lang="en-US" sz="1800" dirty="0"/>
              <a:t>benefit from offering flextime or flexplace</a:t>
            </a:r>
          </a:p>
          <a:p>
            <a:pPr lvl="1"/>
            <a:endParaRPr lang="en-US" sz="1800" dirty="0" smtClean="0"/>
          </a:p>
          <a:p>
            <a:endParaRPr lang="en-US" dirty="0" smtClean="0"/>
          </a:p>
          <a:p>
            <a:r>
              <a:rPr lang="en-US" dirty="0" smtClean="0"/>
              <a:t>Theoretical and Applied Implications</a:t>
            </a:r>
          </a:p>
          <a:p>
            <a:pPr lvl="1"/>
            <a:r>
              <a:rPr lang="en-US" sz="1800" dirty="0" smtClean="0"/>
              <a:t>Consistent patterns across structural &amp; perceived</a:t>
            </a:r>
          </a:p>
          <a:p>
            <a:pPr lvl="1"/>
            <a:r>
              <a:rPr lang="en-US" sz="1800" dirty="0" smtClean="0"/>
              <a:t>Offering flexibility sends message to potential applicants</a:t>
            </a:r>
          </a:p>
          <a:p>
            <a:pPr lvl="1"/>
            <a:endParaRPr lang="en-US" sz="1800" dirty="0" smtClean="0"/>
          </a:p>
          <a:p>
            <a:r>
              <a:rPr lang="en-US" dirty="0" smtClean="0"/>
              <a:t>Limitations</a:t>
            </a:r>
            <a:endParaRPr lang="en-US" dirty="0"/>
          </a:p>
          <a:p>
            <a:pPr lvl="1"/>
            <a:r>
              <a:rPr lang="en-US" sz="1800" dirty="0" smtClean="0"/>
              <a:t>Student sample</a:t>
            </a:r>
          </a:p>
          <a:p>
            <a:pPr lvl="2"/>
            <a:endParaRPr lang="en-US" sz="1800" dirty="0"/>
          </a:p>
          <a:p>
            <a:endParaRPr lang="en-US" dirty="0"/>
          </a:p>
        </p:txBody>
      </p:sp>
      <p:sp>
        <p:nvSpPr>
          <p:cNvPr id="5" name="TextBox 4"/>
          <p:cNvSpPr txBox="1"/>
          <p:nvPr/>
        </p:nvSpPr>
        <p:spPr>
          <a:xfrm>
            <a:off x="3657600" y="6324600"/>
            <a:ext cx="4800600" cy="307777"/>
          </a:xfrm>
          <a:prstGeom prst="rect">
            <a:avLst/>
          </a:prstGeom>
          <a:noFill/>
        </p:spPr>
        <p:txBody>
          <a:bodyPr wrap="square" rtlCol="0">
            <a:spAutoFit/>
          </a:bodyPr>
          <a:lstStyle/>
          <a:p>
            <a:pPr algn="r"/>
            <a:r>
              <a:rPr lang="en-US" sz="1400" dirty="0"/>
              <a:t>Thompson, Payne, &amp; Taylor (R&amp;R, JOOP)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a:effectLst>
                  <a:outerShdw blurRad="38100" dist="38100" dir="2700000" algn="tl">
                    <a:srgbClr val="000000">
                      <a:alpha val="43137"/>
                    </a:srgbClr>
                  </a:outerShdw>
                </a:effectLst>
              </a:rPr>
              <a:t>Study 2: </a:t>
            </a:r>
            <a:r>
              <a:rPr lang="en-US" sz="4000" dirty="0" smtClean="0">
                <a:effectLst>
                  <a:outerShdw blurRad="38100" dist="38100" dir="2700000" algn="tl">
                    <a:srgbClr val="000000">
                      <a:alpha val="43137"/>
                    </a:srgbClr>
                  </a:outerShdw>
                </a:effectLst>
              </a:rPr>
              <a:t>When</a:t>
            </a:r>
            <a:r>
              <a:rPr lang="en-US" sz="4000" dirty="0">
                <a:effectLst>
                  <a:outerShdw blurRad="38100" dist="38100" dir="2700000" algn="tl">
                    <a:srgbClr val="000000">
                      <a:alpha val="43137"/>
                    </a:srgbClr>
                  </a:outerShdw>
                </a:effectLst>
              </a:rPr>
              <a:t>, Where, and How</a:t>
            </a:r>
          </a:p>
        </p:txBody>
      </p:sp>
      <p:sp>
        <p:nvSpPr>
          <p:cNvPr id="3" name="Content Placeholder 2"/>
          <p:cNvSpPr>
            <a:spLocks noGrp="1"/>
          </p:cNvSpPr>
          <p:nvPr>
            <p:ph idx="1"/>
          </p:nvPr>
        </p:nvSpPr>
        <p:spPr>
          <a:xfrm>
            <a:off x="762000" y="1600200"/>
            <a:ext cx="4800600" cy="4525963"/>
          </a:xfrm>
        </p:spPr>
        <p:txBody>
          <a:bodyPr/>
          <a:lstStyle/>
          <a:p>
            <a:r>
              <a:rPr lang="en-US" sz="2200" dirty="0" smtClean="0"/>
              <a:t>Multidimensional Construct</a:t>
            </a:r>
          </a:p>
          <a:p>
            <a:pPr lvl="1"/>
            <a:r>
              <a:rPr lang="en-US" dirty="0" smtClean="0"/>
              <a:t>Where</a:t>
            </a:r>
          </a:p>
          <a:p>
            <a:pPr lvl="1"/>
            <a:r>
              <a:rPr lang="en-US" dirty="0" smtClean="0"/>
              <a:t>How</a:t>
            </a:r>
          </a:p>
          <a:p>
            <a:pPr lvl="1"/>
            <a:r>
              <a:rPr lang="en-US" dirty="0" smtClean="0"/>
              <a:t>When</a:t>
            </a:r>
          </a:p>
          <a:p>
            <a:endParaRPr lang="en-US" dirty="0"/>
          </a:p>
          <a:p>
            <a:r>
              <a:rPr lang="en-US" sz="2200" dirty="0" smtClean="0"/>
              <a:t>Various </a:t>
            </a:r>
            <a:r>
              <a:rPr lang="en-US" sz="2200" dirty="0"/>
              <a:t>terms </a:t>
            </a:r>
            <a:r>
              <a:rPr lang="en-US" sz="2200" dirty="0" smtClean="0"/>
              <a:t>used to describe employee discretion </a:t>
            </a:r>
            <a:endParaRPr lang="en-US" sz="2200" dirty="0"/>
          </a:p>
          <a:p>
            <a:pPr lvl="1"/>
            <a:r>
              <a:rPr lang="en-US" i="1" dirty="0"/>
              <a:t>job autonomy</a:t>
            </a:r>
            <a:r>
              <a:rPr lang="en-US" dirty="0"/>
              <a:t>, </a:t>
            </a:r>
            <a:r>
              <a:rPr lang="en-US" i="1" dirty="0"/>
              <a:t>flexibility</a:t>
            </a:r>
            <a:r>
              <a:rPr lang="en-US" dirty="0"/>
              <a:t>, </a:t>
            </a:r>
            <a:r>
              <a:rPr lang="en-US" i="1" dirty="0" smtClean="0"/>
              <a:t>control</a:t>
            </a:r>
            <a:endParaRPr lang="en-US" i="1" dirty="0"/>
          </a:p>
          <a:p>
            <a:endParaRPr lang="en-US" dirty="0"/>
          </a:p>
        </p:txBody>
      </p:sp>
      <p:sp>
        <p:nvSpPr>
          <p:cNvPr id="4" name="TextBox 3"/>
          <p:cNvSpPr txBox="1"/>
          <p:nvPr/>
        </p:nvSpPr>
        <p:spPr>
          <a:xfrm>
            <a:off x="3657600" y="6324600"/>
            <a:ext cx="4800600" cy="307777"/>
          </a:xfrm>
          <a:prstGeom prst="rect">
            <a:avLst/>
          </a:prstGeom>
          <a:noFill/>
        </p:spPr>
        <p:txBody>
          <a:bodyPr wrap="square" rtlCol="0">
            <a:spAutoFit/>
          </a:bodyPr>
          <a:lstStyle/>
          <a:p>
            <a:pPr algn="r"/>
            <a:r>
              <a:rPr lang="en-US" sz="1400" dirty="0" smtClean="0"/>
              <a:t>Thompson &amp; Payne (in preparation)</a:t>
            </a:r>
            <a:endParaRPr lang="en-US" sz="1400" dirty="0"/>
          </a:p>
        </p:txBody>
      </p:sp>
      <p:graphicFrame>
        <p:nvGraphicFramePr>
          <p:cNvPr id="5" name="Diagram 4"/>
          <p:cNvGraphicFramePr/>
          <p:nvPr>
            <p:extLst>
              <p:ext uri="{D42A27DB-BD31-4B8C-83A1-F6EECF244321}">
                <p14:modId xmlns:p14="http://schemas.microsoft.com/office/powerpoint/2010/main" val="2176729981"/>
              </p:ext>
            </p:extLst>
          </p:nvPr>
        </p:nvGraphicFramePr>
        <p:xfrm>
          <a:off x="4648200" y="3200400"/>
          <a:ext cx="4800600" cy="306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a:effectLst>
                  <a:outerShdw blurRad="38100" dist="38100" dir="2700000" algn="tl">
                    <a:srgbClr val="000000">
                      <a:alpha val="43137"/>
                    </a:srgbClr>
                  </a:outerShdw>
                </a:effectLst>
              </a:rPr>
              <a:t>Study 2: </a:t>
            </a:r>
            <a:r>
              <a:rPr lang="en-US" sz="4000" dirty="0" smtClean="0">
                <a:effectLst>
                  <a:outerShdw blurRad="38100" dist="38100" dir="2700000" algn="tl">
                    <a:srgbClr val="000000">
                      <a:alpha val="43137"/>
                    </a:srgbClr>
                  </a:outerShdw>
                </a:effectLst>
              </a:rPr>
              <a:t>When</a:t>
            </a:r>
            <a:r>
              <a:rPr lang="en-US" sz="4000" dirty="0">
                <a:effectLst>
                  <a:outerShdw blurRad="38100" dist="38100" dir="2700000" algn="tl">
                    <a:srgbClr val="000000">
                      <a:alpha val="43137"/>
                    </a:srgbClr>
                  </a:outerShdw>
                </a:effectLst>
              </a:rPr>
              <a:t>, Where, and </a:t>
            </a:r>
            <a:r>
              <a:rPr lang="en-US" sz="4000" dirty="0" smtClean="0">
                <a:effectLst>
                  <a:outerShdw blurRad="38100" dist="38100" dir="2700000" algn="tl">
                    <a:srgbClr val="000000">
                      <a:alpha val="43137"/>
                    </a:srgbClr>
                  </a:outerShdw>
                </a:effectLst>
              </a:rPr>
              <a:t>How</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265237"/>
            <a:ext cx="8229600" cy="4525963"/>
          </a:xfrm>
        </p:spPr>
        <p:txBody>
          <a:bodyPr/>
          <a:lstStyle/>
          <a:p>
            <a:r>
              <a:rPr lang="en-US" sz="2000" u="sng" dirty="0" smtClean="0"/>
              <a:t>Roles</a:t>
            </a:r>
            <a:r>
              <a:rPr lang="en-US" sz="2000" dirty="0" smtClean="0"/>
              <a:t>: sets </a:t>
            </a:r>
            <a:r>
              <a:rPr lang="en-US" sz="2000" dirty="0"/>
              <a:t>of expectations about the </a:t>
            </a:r>
            <a:r>
              <a:rPr lang="en-US" sz="2000" dirty="0" smtClean="0"/>
              <a:t>amount/type </a:t>
            </a:r>
            <a:r>
              <a:rPr lang="en-US" sz="2000" dirty="0"/>
              <a:t>of behavior expected of a person holding a particular </a:t>
            </a:r>
            <a:r>
              <a:rPr lang="en-US" sz="2000" dirty="0" smtClean="0"/>
              <a:t>role</a:t>
            </a:r>
          </a:p>
          <a:p>
            <a:pPr lvl="1"/>
            <a:r>
              <a:rPr lang="en-US" dirty="0" smtClean="0"/>
              <a:t>Multiple roles</a:t>
            </a:r>
          </a:p>
          <a:p>
            <a:pPr lvl="1"/>
            <a:endParaRPr lang="en-US" dirty="0" smtClean="0"/>
          </a:p>
          <a:p>
            <a:r>
              <a:rPr lang="en-US" sz="2000" u="sng" dirty="0" smtClean="0"/>
              <a:t>Job: </a:t>
            </a:r>
            <a:r>
              <a:rPr lang="en-US" sz="2000" dirty="0" smtClean="0"/>
              <a:t>a </a:t>
            </a:r>
            <a:r>
              <a:rPr lang="en-US" sz="2000" dirty="0"/>
              <a:t>set of task elements grouped together under one job title and designed to be performed by a single </a:t>
            </a:r>
            <a:r>
              <a:rPr lang="en-US" sz="2000" dirty="0" smtClean="0"/>
              <a:t>individual</a:t>
            </a:r>
          </a:p>
          <a:p>
            <a:pPr lvl="1"/>
            <a:r>
              <a:rPr lang="en-US" dirty="0" smtClean="0"/>
              <a:t>Design/characteristics of the job </a:t>
            </a:r>
            <a:r>
              <a:rPr lang="en-US" i="1" dirty="0" smtClean="0"/>
              <a:t>within </a:t>
            </a:r>
            <a:r>
              <a:rPr lang="en-US" dirty="0" smtClean="0"/>
              <a:t>work role</a:t>
            </a:r>
          </a:p>
          <a:p>
            <a:pPr lvl="1"/>
            <a:endParaRPr lang="en-US" dirty="0" smtClean="0"/>
          </a:p>
          <a:p>
            <a:r>
              <a:rPr lang="en-US" sz="2000" u="sng" dirty="0" smtClean="0"/>
              <a:t>Tasks</a:t>
            </a:r>
            <a:r>
              <a:rPr lang="en-US" sz="2000" dirty="0" smtClean="0"/>
              <a:t>: discrete </a:t>
            </a:r>
            <a:r>
              <a:rPr lang="en-US" sz="2000" dirty="0"/>
              <a:t>work activities conducted for a unique </a:t>
            </a:r>
            <a:r>
              <a:rPr lang="en-US" sz="2000" dirty="0" smtClean="0"/>
              <a:t>purpose</a:t>
            </a:r>
          </a:p>
          <a:p>
            <a:pPr lvl="1"/>
            <a:r>
              <a:rPr lang="en-US" dirty="0" smtClean="0"/>
              <a:t>associated </a:t>
            </a:r>
            <a:r>
              <a:rPr lang="en-US" dirty="0"/>
              <a:t>with multiple jobs</a:t>
            </a:r>
          </a:p>
        </p:txBody>
      </p:sp>
      <p:sp>
        <p:nvSpPr>
          <p:cNvPr id="4" name="TextBox 3"/>
          <p:cNvSpPr txBox="1"/>
          <p:nvPr/>
        </p:nvSpPr>
        <p:spPr>
          <a:xfrm>
            <a:off x="838200" y="6400800"/>
            <a:ext cx="7696200" cy="307777"/>
          </a:xfrm>
          <a:prstGeom prst="rect">
            <a:avLst/>
          </a:prstGeom>
          <a:noFill/>
        </p:spPr>
        <p:txBody>
          <a:bodyPr wrap="square" rtlCol="0">
            <a:spAutoFit/>
          </a:bodyPr>
          <a:lstStyle/>
          <a:p>
            <a:pPr algn="r"/>
            <a:r>
              <a:rPr lang="en-US" sz="1400" dirty="0" err="1"/>
              <a:t>Cascio</a:t>
            </a:r>
            <a:r>
              <a:rPr lang="en-US" sz="1400" dirty="0"/>
              <a:t> &amp; </a:t>
            </a:r>
            <a:r>
              <a:rPr lang="en-US" sz="1400" dirty="0" err="1"/>
              <a:t>Aguinis</a:t>
            </a:r>
            <a:r>
              <a:rPr lang="en-US" sz="1400" dirty="0"/>
              <a:t>, </a:t>
            </a:r>
            <a:r>
              <a:rPr lang="en-US" sz="1400" dirty="0" smtClean="0"/>
              <a:t>2011; </a:t>
            </a:r>
            <a:r>
              <a:rPr lang="en-US" sz="1400" dirty="0" err="1" smtClean="0"/>
              <a:t>Ilgen</a:t>
            </a:r>
            <a:r>
              <a:rPr lang="en-US" sz="1400" dirty="0" smtClean="0"/>
              <a:t> </a:t>
            </a:r>
            <a:r>
              <a:rPr lang="en-US" sz="1400" dirty="0"/>
              <a:t>&amp; Hollenbeck, </a:t>
            </a:r>
            <a:r>
              <a:rPr lang="en-US" sz="1400" dirty="0" smtClean="0"/>
              <a:t>1991</a:t>
            </a:r>
            <a:endParaRPr lang="en-US" sz="1400" dirty="0"/>
          </a:p>
        </p:txBody>
      </p:sp>
    </p:spTree>
    <p:extLst>
      <p:ext uri="{BB962C8B-B14F-4D97-AF65-F5344CB8AC3E}">
        <p14:creationId xmlns:p14="http://schemas.microsoft.com/office/powerpoint/2010/main" val="3014501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24000"/>
          </a:xfrm>
        </p:spPr>
        <p:txBody>
          <a:bodyPr/>
          <a:lstStyle/>
          <a:p>
            <a:r>
              <a:rPr lang="en-US" sz="4000" dirty="0">
                <a:effectLst>
                  <a:outerShdw blurRad="38100" dist="38100" dir="2700000" algn="tl">
                    <a:srgbClr val="000000">
                      <a:alpha val="43137"/>
                    </a:srgbClr>
                  </a:outerShdw>
                </a:effectLst>
              </a:rPr>
              <a:t>Study 2: </a:t>
            </a:r>
            <a:r>
              <a:rPr lang="en-US" sz="4000" dirty="0" smtClean="0">
                <a:effectLst>
                  <a:outerShdw blurRad="38100" dist="38100" dir="2700000" algn="tl">
                    <a:srgbClr val="000000">
                      <a:alpha val="43137"/>
                    </a:srgbClr>
                  </a:outerShdw>
                </a:effectLst>
              </a:rPr>
              <a:t>When</a:t>
            </a:r>
            <a:r>
              <a:rPr lang="en-US" sz="4000" dirty="0">
                <a:effectLst>
                  <a:outerShdw blurRad="38100" dist="38100" dir="2700000" algn="tl">
                    <a:srgbClr val="000000">
                      <a:alpha val="43137"/>
                    </a:srgbClr>
                  </a:outerShdw>
                </a:effectLst>
              </a:rPr>
              <a:t>, Where, and </a:t>
            </a:r>
            <a:r>
              <a:rPr lang="en-US" sz="4000" dirty="0" smtClean="0">
                <a:effectLst>
                  <a:outerShdw blurRad="38100" dist="38100" dir="2700000" algn="tl">
                    <a:srgbClr val="000000">
                      <a:alpha val="43137"/>
                    </a:srgbClr>
                  </a:outerShdw>
                </a:effectLst>
              </a:rPr>
              <a:t>How</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906963"/>
          </a:xfrm>
        </p:spPr>
        <p:txBody>
          <a:bodyPr>
            <a:normAutofit/>
          </a:bodyPr>
          <a:lstStyle/>
          <a:p>
            <a:r>
              <a:rPr lang="en-US" b="1" dirty="0" smtClean="0">
                <a:latin typeface="+mn-lt"/>
              </a:rPr>
              <a:t>WHEN</a:t>
            </a:r>
          </a:p>
          <a:p>
            <a:pPr lvl="1"/>
            <a:r>
              <a:rPr lang="en-US" sz="1800" i="1" dirty="0" smtClean="0">
                <a:latin typeface="+mn-lt"/>
              </a:rPr>
              <a:t>The </a:t>
            </a:r>
            <a:r>
              <a:rPr lang="en-US" sz="1800" i="1" dirty="0">
                <a:latin typeface="+mn-lt"/>
              </a:rPr>
              <a:t>extent to which employees are permitted to manipulate the temporal boundaries of tasks in their work </a:t>
            </a:r>
            <a:r>
              <a:rPr lang="en-US" sz="1800" i="1" dirty="0" smtClean="0">
                <a:latin typeface="+mn-lt"/>
              </a:rPr>
              <a:t>role</a:t>
            </a:r>
            <a:endParaRPr lang="en-US" sz="1800" dirty="0" smtClean="0">
              <a:latin typeface="+mn-lt"/>
            </a:endParaRPr>
          </a:p>
          <a:p>
            <a:pPr lvl="1"/>
            <a:r>
              <a:rPr lang="en-US" sz="1800" dirty="0" smtClean="0">
                <a:latin typeface="+mn-lt"/>
              </a:rPr>
              <a:t>Flextime </a:t>
            </a:r>
            <a:r>
              <a:rPr lang="en-US" sz="1800" dirty="0" smtClean="0">
                <a:latin typeface="+mn-lt"/>
                <a:sym typeface="Wingdings" pitchFamily="2" charset="2"/>
              </a:rPr>
              <a:t>Core </a:t>
            </a:r>
            <a:r>
              <a:rPr lang="en-US" sz="1800" dirty="0">
                <a:latin typeface="+mn-lt"/>
                <a:sym typeface="Wingdings" pitchFamily="2" charset="2"/>
              </a:rPr>
              <a:t>times</a:t>
            </a:r>
          </a:p>
          <a:p>
            <a:pPr lvl="1"/>
            <a:r>
              <a:rPr lang="en-US" sz="1800" dirty="0" smtClean="0">
                <a:latin typeface="+mn-lt"/>
              </a:rPr>
              <a:t>Continuous </a:t>
            </a:r>
            <a:r>
              <a:rPr lang="en-US" sz="1800" dirty="0">
                <a:latin typeface="+mn-lt"/>
              </a:rPr>
              <a:t>variable</a:t>
            </a:r>
          </a:p>
          <a:p>
            <a:endParaRPr lang="en-US" b="1" dirty="0" smtClean="0">
              <a:latin typeface="+mn-lt"/>
            </a:endParaRPr>
          </a:p>
          <a:p>
            <a:r>
              <a:rPr lang="en-US" b="1" dirty="0" smtClean="0">
                <a:latin typeface="+mn-lt"/>
              </a:rPr>
              <a:t>WHERE</a:t>
            </a:r>
            <a:endParaRPr lang="en-US" b="1" dirty="0">
              <a:latin typeface="+mn-lt"/>
            </a:endParaRPr>
          </a:p>
          <a:p>
            <a:pPr lvl="1"/>
            <a:r>
              <a:rPr lang="en-US" sz="1800" i="1" dirty="0">
                <a:latin typeface="+mn-lt"/>
              </a:rPr>
              <a:t>The extent to which employees are permitted to manipulate the physical boundaries of their work role and how frequently they can do so</a:t>
            </a:r>
          </a:p>
          <a:p>
            <a:pPr lvl="1"/>
            <a:r>
              <a:rPr lang="en-US" sz="1800" dirty="0" smtClean="0">
                <a:latin typeface="+mn-lt"/>
              </a:rPr>
              <a:t>Measured </a:t>
            </a:r>
            <a:r>
              <a:rPr lang="en-US" sz="1800" dirty="0">
                <a:latin typeface="+mn-lt"/>
              </a:rPr>
              <a:t>by the frequency of work away from main work site</a:t>
            </a:r>
          </a:p>
          <a:p>
            <a:pPr lvl="1"/>
            <a:r>
              <a:rPr lang="en-US" sz="1800" dirty="0" smtClean="0">
                <a:latin typeface="+mn-lt"/>
              </a:rPr>
              <a:t>Telework </a:t>
            </a:r>
            <a:r>
              <a:rPr lang="en-US" sz="1800" dirty="0">
                <a:latin typeface="+mn-lt"/>
              </a:rPr>
              <a:t>&amp; Flexplace</a:t>
            </a:r>
          </a:p>
          <a:p>
            <a:endParaRPr lang="en-US" dirty="0">
              <a:latin typeface="+mn-lt"/>
            </a:endParaRPr>
          </a:p>
        </p:txBody>
      </p:sp>
      <p:sp>
        <p:nvSpPr>
          <p:cNvPr id="4" name="TextBox 3"/>
          <p:cNvSpPr txBox="1"/>
          <p:nvPr/>
        </p:nvSpPr>
        <p:spPr>
          <a:xfrm>
            <a:off x="1828800" y="6410980"/>
            <a:ext cx="6705600" cy="307777"/>
          </a:xfrm>
          <a:prstGeom prst="rect">
            <a:avLst/>
          </a:prstGeom>
          <a:noFill/>
        </p:spPr>
        <p:txBody>
          <a:bodyPr wrap="square" rtlCol="0">
            <a:spAutoFit/>
          </a:bodyPr>
          <a:lstStyle/>
          <a:p>
            <a:pPr algn="r"/>
            <a:r>
              <a:rPr lang="en-US" sz="1400" dirty="0" smtClean="0"/>
              <a:t>Cohen </a:t>
            </a:r>
            <a:r>
              <a:rPr lang="en-US" sz="1400" dirty="0"/>
              <a:t>&amp; </a:t>
            </a:r>
            <a:r>
              <a:rPr lang="en-US" sz="1400" dirty="0" err="1"/>
              <a:t>Gadon</a:t>
            </a:r>
            <a:r>
              <a:rPr lang="en-US" sz="1400" dirty="0"/>
              <a:t>, 1978; </a:t>
            </a:r>
            <a:r>
              <a:rPr lang="en-US" sz="1400" dirty="0" err="1" smtClean="0"/>
              <a:t>Galinsky</a:t>
            </a:r>
            <a:r>
              <a:rPr lang="en-US" sz="1400" dirty="0"/>
              <a:t> </a:t>
            </a:r>
            <a:r>
              <a:rPr lang="en-US" sz="1400" dirty="0" smtClean="0"/>
              <a:t>et al.,  2004; Matos &amp; </a:t>
            </a:r>
            <a:r>
              <a:rPr lang="en-US" sz="1400" dirty="0" err="1" smtClean="0"/>
              <a:t>Galinsky</a:t>
            </a:r>
            <a:r>
              <a:rPr lang="en-US" sz="1400" dirty="0" smtClean="0"/>
              <a:t>, 2012</a:t>
            </a:r>
            <a:endParaRPr lang="en-US" sz="1400" dirty="0"/>
          </a:p>
        </p:txBody>
      </p:sp>
    </p:spTree>
    <p:extLst>
      <p:ext uri="{BB962C8B-B14F-4D97-AF65-F5344CB8AC3E}">
        <p14:creationId xmlns:p14="http://schemas.microsoft.com/office/powerpoint/2010/main" val="3744156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000" dirty="0"/>
              <a:t>Research Areas</a:t>
            </a:r>
          </a:p>
        </p:txBody>
      </p:sp>
      <p:sp>
        <p:nvSpPr>
          <p:cNvPr id="3" name="Content Placeholder 2"/>
          <p:cNvSpPr>
            <a:spLocks noGrp="1"/>
          </p:cNvSpPr>
          <p:nvPr>
            <p:ph idx="1"/>
          </p:nvPr>
        </p:nvSpPr>
        <p:spPr>
          <a:xfrm>
            <a:off x="457200" y="1447800"/>
            <a:ext cx="4191000" cy="4800600"/>
          </a:xfrm>
        </p:spPr>
        <p:txBody>
          <a:bodyPr>
            <a:normAutofit/>
          </a:bodyPr>
          <a:lstStyle/>
          <a:p>
            <a:r>
              <a:rPr lang="en-US" b="1" dirty="0">
                <a:solidFill>
                  <a:schemeClr val="accent2"/>
                </a:solidFill>
              </a:rPr>
              <a:t>Personality &amp; </a:t>
            </a:r>
            <a:r>
              <a:rPr lang="en-US" b="1" dirty="0" smtClean="0">
                <a:solidFill>
                  <a:schemeClr val="accent2"/>
                </a:solidFill>
              </a:rPr>
              <a:t/>
            </a:r>
            <a:br>
              <a:rPr lang="en-US" b="1" dirty="0" smtClean="0">
                <a:solidFill>
                  <a:schemeClr val="accent2"/>
                </a:solidFill>
              </a:rPr>
            </a:br>
            <a:r>
              <a:rPr lang="en-US" b="1" dirty="0" smtClean="0">
                <a:solidFill>
                  <a:schemeClr val="accent2"/>
                </a:solidFill>
              </a:rPr>
              <a:t>Individual Differences</a:t>
            </a:r>
          </a:p>
          <a:p>
            <a:endParaRPr lang="en-US" dirty="0" smtClean="0"/>
          </a:p>
          <a:p>
            <a:endParaRPr lang="en-US" dirty="0" smtClean="0"/>
          </a:p>
          <a:p>
            <a:endParaRPr lang="en-US" dirty="0"/>
          </a:p>
          <a:p>
            <a:r>
              <a:rPr lang="en-US" b="1" dirty="0" smtClean="0">
                <a:solidFill>
                  <a:schemeClr val="accent2"/>
                </a:solidFill>
              </a:rPr>
              <a:t>Mentoring</a:t>
            </a:r>
          </a:p>
          <a:p>
            <a:endParaRPr lang="en-US" dirty="0" smtClean="0"/>
          </a:p>
          <a:p>
            <a:endParaRPr lang="en-US" dirty="0"/>
          </a:p>
          <a:p>
            <a:r>
              <a:rPr lang="en-US" b="1" dirty="0" smtClean="0">
                <a:solidFill>
                  <a:schemeClr val="accent2"/>
                </a:solidFill>
              </a:rPr>
              <a:t>Work-Life</a:t>
            </a:r>
          </a:p>
          <a:p>
            <a:pPr lvl="1"/>
            <a:r>
              <a:rPr lang="en-US" sz="1800" b="1" dirty="0" smtClean="0"/>
              <a:t>Facilitation </a:t>
            </a:r>
            <a:r>
              <a:rPr lang="en-US" sz="1800" b="1" dirty="0"/>
              <a:t>of roles </a:t>
            </a:r>
            <a:endParaRPr lang="en-US" sz="1800" b="1" dirty="0" smtClean="0"/>
          </a:p>
          <a:p>
            <a:endParaRPr lang="en-US" dirty="0"/>
          </a:p>
        </p:txBody>
      </p:sp>
      <p:sp>
        <p:nvSpPr>
          <p:cNvPr id="4" name="Content Placeholder 2"/>
          <p:cNvSpPr txBox="1">
            <a:spLocks/>
          </p:cNvSpPr>
          <p:nvPr/>
        </p:nvSpPr>
        <p:spPr>
          <a:xfrm>
            <a:off x="4191000" y="1524000"/>
            <a:ext cx="4724400"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800" b="1" dirty="0" smtClean="0"/>
              <a:t>Maladaptive personality traits &amp; workplace behaviors</a:t>
            </a:r>
          </a:p>
          <a:p>
            <a:pPr marL="457200" lvl="1" indent="0">
              <a:buNone/>
            </a:pPr>
            <a:r>
              <a:rPr lang="en-US" sz="1000" dirty="0"/>
              <a:t>Thompson, Payne, Horner, &amp; Morey, 2012  </a:t>
            </a:r>
            <a:endParaRPr lang="en-US" sz="1000" dirty="0" smtClean="0"/>
          </a:p>
          <a:p>
            <a:r>
              <a:rPr lang="en-US" sz="1800" b="1" dirty="0" smtClean="0"/>
              <a:t>Predictive </a:t>
            </a:r>
            <a:r>
              <a:rPr lang="en-US" sz="1800" b="1" dirty="0"/>
              <a:t>validity of personality </a:t>
            </a:r>
            <a:r>
              <a:rPr lang="en-US" sz="1800" b="1" dirty="0" smtClean="0"/>
              <a:t>tests</a:t>
            </a:r>
          </a:p>
          <a:p>
            <a:pPr marL="457200" lvl="1" indent="0">
              <a:buNone/>
            </a:pPr>
            <a:r>
              <a:rPr lang="en-US" sz="1000" dirty="0" smtClean="0"/>
              <a:t>Berry, Kim, Wang, Thompson, &amp; Mobley, 2013</a:t>
            </a:r>
          </a:p>
          <a:p>
            <a:r>
              <a:rPr lang="en-US" sz="1800" b="1" dirty="0" smtClean="0"/>
              <a:t>Individual differences across contexts</a:t>
            </a:r>
            <a:endParaRPr lang="en-US" sz="1800" b="1" dirty="0"/>
          </a:p>
          <a:p>
            <a:pPr marL="457200" lvl="1" indent="0" fontAlgn="t">
              <a:buNone/>
            </a:pPr>
            <a:r>
              <a:rPr lang="sv-SE" sz="1000" dirty="0"/>
              <a:t>Barratt, </a:t>
            </a:r>
            <a:r>
              <a:rPr lang="sv-SE" sz="1000" dirty="0" smtClean="0"/>
              <a:t>Bergman</a:t>
            </a:r>
            <a:r>
              <a:rPr lang="sv-SE" sz="1000" dirty="0"/>
              <a:t>, &amp; Thompson, R&amp;R, Sex Roles</a:t>
            </a:r>
            <a:endParaRPr lang="en-US" sz="1000" dirty="0"/>
          </a:p>
          <a:p>
            <a:pPr fontAlgn="t"/>
            <a:endParaRPr lang="en-US" sz="1800" dirty="0"/>
          </a:p>
          <a:p>
            <a:pPr fontAlgn="t"/>
            <a:r>
              <a:rPr lang="en-US" sz="1800" b="1" dirty="0"/>
              <a:t>Need for mentoring </a:t>
            </a:r>
            <a:endParaRPr lang="en-US" sz="1800" b="1" dirty="0" smtClean="0"/>
          </a:p>
          <a:p>
            <a:pPr marL="457200" lvl="1" indent="0" fontAlgn="t">
              <a:buNone/>
            </a:pPr>
            <a:r>
              <a:rPr lang="en-US" sz="1000" dirty="0"/>
              <a:t>Payne, &amp; Thompson, in </a:t>
            </a:r>
            <a:r>
              <a:rPr lang="en-US" sz="1000" dirty="0" smtClean="0"/>
              <a:t>preparation</a:t>
            </a:r>
            <a:endParaRPr lang="en-US" sz="1000" dirty="0"/>
          </a:p>
          <a:p>
            <a:pPr fontAlgn="t"/>
            <a:r>
              <a:rPr lang="en-US" sz="1800" b="1" dirty="0"/>
              <a:t>Unique </a:t>
            </a:r>
            <a:r>
              <a:rPr lang="en-US" sz="1800" b="1" dirty="0" smtClean="0"/>
              <a:t>Contexts</a:t>
            </a:r>
          </a:p>
          <a:p>
            <a:pPr marL="457200" lvl="1" indent="0" fontAlgn="t">
              <a:buNone/>
            </a:pPr>
            <a:r>
              <a:rPr lang="sv-SE" sz="1000" dirty="0" smtClean="0"/>
              <a:t>Thompson</a:t>
            </a:r>
            <a:r>
              <a:rPr lang="sv-SE" sz="1000" dirty="0"/>
              <a:t>, Bergman, &amp; Barratt, in </a:t>
            </a:r>
            <a:r>
              <a:rPr lang="sv-SE" sz="1000" dirty="0" smtClean="0"/>
              <a:t>preparation</a:t>
            </a:r>
            <a:endParaRPr lang="sv-SE" sz="1000" dirty="0"/>
          </a:p>
          <a:p>
            <a:pPr marL="457200" lvl="1" indent="0" fontAlgn="t">
              <a:buNone/>
            </a:pPr>
            <a:endParaRPr lang="en-US" sz="1800" dirty="0" smtClean="0"/>
          </a:p>
          <a:p>
            <a:pPr fontAlgn="t"/>
            <a:r>
              <a:rPr lang="en-US" sz="1800" b="1" dirty="0" smtClean="0"/>
              <a:t>Workplace Flexibility</a:t>
            </a:r>
          </a:p>
          <a:p>
            <a:pPr marL="457200" lvl="1" indent="0" fontAlgn="t">
              <a:buNone/>
            </a:pPr>
            <a:r>
              <a:rPr lang="en-US" sz="1000" dirty="0" smtClean="0"/>
              <a:t>Kossek, Hammer, Thompson, &amp; Burke, 2014, SHRM; Thompson</a:t>
            </a:r>
            <a:r>
              <a:rPr lang="en-US" sz="1000" dirty="0"/>
              <a:t>, Cook, Payne, </a:t>
            </a:r>
            <a:r>
              <a:rPr lang="en-US" sz="1000" dirty="0" smtClean="0"/>
              <a:t>Henning &amp; Jean, </a:t>
            </a:r>
            <a:r>
              <a:rPr lang="en-US" sz="1000" dirty="0"/>
              <a:t>in </a:t>
            </a:r>
            <a:r>
              <a:rPr lang="en-US" sz="1000" dirty="0" smtClean="0"/>
              <a:t>preparation; </a:t>
            </a:r>
            <a:r>
              <a:rPr lang="en-US" sz="1000" dirty="0" smtClean="0">
                <a:solidFill>
                  <a:srgbClr val="0070C0"/>
                </a:solidFill>
              </a:rPr>
              <a:t>Thompson, Payne &amp; Taylor, R&amp;R, JOOP; Thompson &amp; Payne, in preparation</a:t>
            </a:r>
          </a:p>
          <a:p>
            <a:pPr fontAlgn="t"/>
            <a:r>
              <a:rPr lang="en-US" sz="1800" b="1" dirty="0" smtClean="0"/>
              <a:t>Occupational Health &amp; Well-being</a:t>
            </a:r>
          </a:p>
          <a:p>
            <a:pPr marL="457200" lvl="1" indent="0" fontAlgn="t">
              <a:buNone/>
            </a:pPr>
            <a:r>
              <a:rPr lang="en-US" sz="1000" dirty="0" smtClean="0"/>
              <a:t>Kossek, Thompson, Davis, </a:t>
            </a:r>
            <a:r>
              <a:rPr lang="en-US" sz="1000" dirty="0" err="1" smtClean="0"/>
              <a:t>DePasquale</a:t>
            </a:r>
            <a:r>
              <a:rPr lang="en-US" sz="1000" dirty="0" smtClean="0"/>
              <a:t>, Sabbath, Kelly, &amp; Burke, in progress</a:t>
            </a:r>
          </a:p>
        </p:txBody>
      </p:sp>
    </p:spTree>
    <p:extLst>
      <p:ext uri="{BB962C8B-B14F-4D97-AF65-F5344CB8AC3E}">
        <p14:creationId xmlns:p14="http://schemas.microsoft.com/office/powerpoint/2010/main" val="40575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a:effectLst>
                  <a:outerShdw blurRad="38100" dist="38100" dir="2700000" algn="tl">
                    <a:srgbClr val="000000">
                      <a:alpha val="43137"/>
                    </a:srgbClr>
                  </a:outerShdw>
                </a:effectLst>
              </a:rPr>
              <a:t>Study 2: Defining Discretion</a:t>
            </a:r>
          </a:p>
        </p:txBody>
      </p:sp>
      <p:sp>
        <p:nvSpPr>
          <p:cNvPr id="3" name="Content Placeholder 2"/>
          <p:cNvSpPr>
            <a:spLocks noGrp="1"/>
          </p:cNvSpPr>
          <p:nvPr>
            <p:ph idx="1"/>
          </p:nvPr>
        </p:nvSpPr>
        <p:spPr>
          <a:xfrm>
            <a:off x="457200" y="1447800"/>
            <a:ext cx="8229600" cy="4525963"/>
          </a:xfrm>
        </p:spPr>
        <p:txBody>
          <a:bodyPr>
            <a:normAutofit/>
          </a:bodyPr>
          <a:lstStyle/>
          <a:p>
            <a:r>
              <a:rPr lang="en-US" b="1" dirty="0" smtClean="0">
                <a:latin typeface="+mn-lt"/>
              </a:rPr>
              <a:t>HOW</a:t>
            </a:r>
          </a:p>
          <a:p>
            <a:pPr lvl="1"/>
            <a:r>
              <a:rPr lang="en-US" sz="2000" i="1" dirty="0" smtClean="0">
                <a:latin typeface="+mn-lt"/>
              </a:rPr>
              <a:t>The </a:t>
            </a:r>
            <a:r>
              <a:rPr lang="en-US" sz="2000" i="1" dirty="0">
                <a:latin typeface="+mn-lt"/>
              </a:rPr>
              <a:t>extent to which employees are permitted to make decisions about the methods used within their work </a:t>
            </a:r>
            <a:r>
              <a:rPr lang="en-US" sz="2000" i="1" dirty="0" smtClean="0">
                <a:latin typeface="+mn-lt"/>
              </a:rPr>
              <a:t>role</a:t>
            </a:r>
          </a:p>
          <a:p>
            <a:pPr lvl="1"/>
            <a:r>
              <a:rPr lang="en-US" sz="2000" dirty="0" smtClean="0">
                <a:latin typeface="+mn-lt"/>
              </a:rPr>
              <a:t>Means of conducting work</a:t>
            </a:r>
          </a:p>
          <a:p>
            <a:pPr lvl="1"/>
            <a:r>
              <a:rPr lang="en-US" sz="2000" dirty="0" smtClean="0">
                <a:latin typeface="+mn-lt"/>
              </a:rPr>
              <a:t>Control job-related </a:t>
            </a:r>
            <a:r>
              <a:rPr lang="en-US" sz="2000" i="1" dirty="0" smtClean="0">
                <a:latin typeface="+mn-lt"/>
              </a:rPr>
              <a:t>tasks vs. </a:t>
            </a:r>
            <a:r>
              <a:rPr lang="en-US" sz="2000" dirty="0" smtClean="0">
                <a:latin typeface="+mn-lt"/>
              </a:rPr>
              <a:t>role </a:t>
            </a:r>
            <a:r>
              <a:rPr lang="en-US" sz="2000" i="1" dirty="0" smtClean="0">
                <a:latin typeface="+mn-lt"/>
              </a:rPr>
              <a:t>boundaries</a:t>
            </a:r>
          </a:p>
          <a:p>
            <a:pPr marL="457200" lvl="1" indent="0">
              <a:buNone/>
            </a:pPr>
            <a:endParaRPr lang="en-US" sz="2000" dirty="0">
              <a:latin typeface="+mn-lt"/>
            </a:endParaRPr>
          </a:p>
          <a:p>
            <a:pPr lvl="0"/>
            <a:r>
              <a:rPr lang="en-US" b="1" dirty="0" smtClean="0">
                <a:solidFill>
                  <a:prstClr val="black">
                    <a:lumMod val="50000"/>
                    <a:lumOff val="50000"/>
                  </a:prstClr>
                </a:solidFill>
                <a:latin typeface="Palatino Linotype"/>
              </a:rPr>
              <a:t>JOB AUTONOMY</a:t>
            </a:r>
          </a:p>
          <a:p>
            <a:pPr lvl="1"/>
            <a:r>
              <a:rPr lang="en-US" dirty="0"/>
              <a:t>Work method (</a:t>
            </a:r>
            <a:r>
              <a:rPr lang="en-US" i="1" dirty="0"/>
              <a:t>how</a:t>
            </a:r>
            <a:r>
              <a:rPr lang="en-US" dirty="0" smtClean="0"/>
              <a:t>)</a:t>
            </a:r>
          </a:p>
          <a:p>
            <a:pPr lvl="1"/>
            <a:r>
              <a:rPr lang="en-US" dirty="0" smtClean="0"/>
              <a:t>Work </a:t>
            </a:r>
            <a:r>
              <a:rPr lang="en-US" dirty="0"/>
              <a:t>Scheduling (</a:t>
            </a:r>
            <a:r>
              <a:rPr lang="en-US" i="1" dirty="0"/>
              <a:t>when</a:t>
            </a:r>
            <a:r>
              <a:rPr lang="en-US" dirty="0" smtClean="0"/>
              <a:t>)</a:t>
            </a:r>
            <a:endParaRPr lang="en-US" b="1" dirty="0" smtClean="0">
              <a:solidFill>
                <a:prstClr val="black">
                  <a:lumMod val="50000"/>
                  <a:lumOff val="50000"/>
                </a:prstClr>
              </a:solidFill>
              <a:latin typeface="Palatino Linotype"/>
            </a:endParaRPr>
          </a:p>
          <a:p>
            <a:pPr lvl="1"/>
            <a:endParaRPr lang="en-US" b="1" dirty="0">
              <a:solidFill>
                <a:prstClr val="black">
                  <a:lumMod val="50000"/>
                  <a:lumOff val="50000"/>
                </a:prstClr>
              </a:solidFill>
              <a:latin typeface="Palatino Linotype"/>
            </a:endParaRPr>
          </a:p>
          <a:p>
            <a:endParaRPr lang="en-US" sz="2000" dirty="0">
              <a:latin typeface="+mn-lt"/>
            </a:endParaRPr>
          </a:p>
        </p:txBody>
      </p:sp>
      <p:sp>
        <p:nvSpPr>
          <p:cNvPr id="4" name="TextBox 3"/>
          <p:cNvSpPr txBox="1"/>
          <p:nvPr/>
        </p:nvSpPr>
        <p:spPr>
          <a:xfrm>
            <a:off x="2209800" y="6421160"/>
            <a:ext cx="6248400" cy="523220"/>
          </a:xfrm>
          <a:prstGeom prst="rect">
            <a:avLst/>
          </a:prstGeom>
          <a:noFill/>
        </p:spPr>
        <p:txBody>
          <a:bodyPr wrap="square" rtlCol="0">
            <a:spAutoFit/>
          </a:bodyPr>
          <a:lstStyle/>
          <a:p>
            <a:pPr algn="r"/>
            <a:r>
              <a:rPr lang="en-US" sz="1400" dirty="0" err="1" smtClean="0"/>
              <a:t>Breaugh</a:t>
            </a:r>
            <a:r>
              <a:rPr lang="en-US" sz="1400" dirty="0" smtClean="0"/>
              <a:t>, 1985; Hackman &amp; Oldham, 1975;</a:t>
            </a:r>
            <a:r>
              <a:rPr lang="en-US" sz="1400" dirty="0"/>
              <a:t> </a:t>
            </a:r>
            <a:r>
              <a:rPr lang="en-US" sz="1400" dirty="0" err="1"/>
              <a:t>Morgeson</a:t>
            </a:r>
            <a:r>
              <a:rPr lang="en-US" sz="1400" dirty="0"/>
              <a:t> &amp; </a:t>
            </a:r>
            <a:r>
              <a:rPr lang="en-US" sz="1400" dirty="0" smtClean="0"/>
              <a:t>Humphrey, 2006</a:t>
            </a:r>
            <a:endParaRPr lang="en-US" sz="1400" dirty="0"/>
          </a:p>
          <a:p>
            <a:endParaRPr lang="en-US" sz="1400" dirty="0"/>
          </a:p>
        </p:txBody>
      </p:sp>
    </p:spTree>
    <p:extLst>
      <p:ext uri="{BB962C8B-B14F-4D97-AF65-F5344CB8AC3E}">
        <p14:creationId xmlns:p14="http://schemas.microsoft.com/office/powerpoint/2010/main" val="3907912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z="4000" dirty="0">
                <a:solidFill>
                  <a:schemeClr val="accent2"/>
                </a:solidFill>
                <a:effectLst>
                  <a:outerShdw blurRad="38100" dist="38100" dir="2700000" algn="tl">
                    <a:srgbClr val="000000">
                      <a:alpha val="43137"/>
                    </a:srgbClr>
                  </a:outerShdw>
                </a:effectLst>
              </a:rPr>
              <a:t>Study 2: Defining Discretion</a:t>
            </a:r>
          </a:p>
        </p:txBody>
      </p:sp>
      <p:graphicFrame>
        <p:nvGraphicFramePr>
          <p:cNvPr id="4" name="Diagram 3"/>
          <p:cNvGraphicFramePr/>
          <p:nvPr>
            <p:extLst>
              <p:ext uri="{D42A27DB-BD31-4B8C-83A1-F6EECF244321}">
                <p14:modId xmlns:p14="http://schemas.microsoft.com/office/powerpoint/2010/main" val="1918240728"/>
              </p:ext>
            </p:extLst>
          </p:nvPr>
        </p:nvGraphicFramePr>
        <p:xfrm>
          <a:off x="152400" y="1066800"/>
          <a:ext cx="8751163"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04035" y="3669268"/>
            <a:ext cx="1219200" cy="461665"/>
          </a:xfrm>
          <a:prstGeom prst="rect">
            <a:avLst/>
          </a:prstGeom>
          <a:noFill/>
        </p:spPr>
        <p:txBody>
          <a:bodyPr wrap="square" rtlCol="0">
            <a:spAutoFit/>
          </a:bodyPr>
          <a:lstStyle/>
          <a:p>
            <a:pPr algn="ctr"/>
            <a:r>
              <a:rPr lang="en-US" sz="2400" dirty="0"/>
              <a:t>When</a:t>
            </a:r>
          </a:p>
        </p:txBody>
      </p:sp>
      <p:sp>
        <p:nvSpPr>
          <p:cNvPr id="7" name="TextBox 6"/>
          <p:cNvSpPr txBox="1"/>
          <p:nvPr/>
        </p:nvSpPr>
        <p:spPr>
          <a:xfrm>
            <a:off x="2380035" y="3592551"/>
            <a:ext cx="1219200" cy="461665"/>
          </a:xfrm>
          <a:prstGeom prst="rect">
            <a:avLst/>
          </a:prstGeom>
          <a:noFill/>
        </p:spPr>
        <p:txBody>
          <a:bodyPr wrap="square" rtlCol="0">
            <a:spAutoFit/>
          </a:bodyPr>
          <a:lstStyle/>
          <a:p>
            <a:pPr algn="ctr"/>
            <a:r>
              <a:rPr lang="en-US" sz="2400" dirty="0" smtClean="0"/>
              <a:t>How</a:t>
            </a:r>
            <a:endParaRPr lang="en-US" sz="2400" dirty="0"/>
          </a:p>
        </p:txBody>
      </p:sp>
      <p:sp>
        <p:nvSpPr>
          <p:cNvPr id="8" name="TextBox 7"/>
          <p:cNvSpPr txBox="1"/>
          <p:nvPr/>
        </p:nvSpPr>
        <p:spPr>
          <a:xfrm>
            <a:off x="5428035" y="3592551"/>
            <a:ext cx="1219200" cy="461665"/>
          </a:xfrm>
          <a:prstGeom prst="rect">
            <a:avLst/>
          </a:prstGeom>
          <a:noFill/>
        </p:spPr>
        <p:txBody>
          <a:bodyPr wrap="square" rtlCol="0">
            <a:spAutoFit/>
          </a:bodyPr>
          <a:lstStyle/>
          <a:p>
            <a:pPr algn="ctr"/>
            <a:r>
              <a:rPr lang="en-US" sz="2400" dirty="0" smtClean="0"/>
              <a:t>Where</a:t>
            </a:r>
            <a:endParaRPr lang="en-US" sz="2400" dirty="0"/>
          </a:p>
        </p:txBody>
      </p:sp>
      <p:sp>
        <p:nvSpPr>
          <p:cNvPr id="9" name="TextBox 8"/>
          <p:cNvSpPr txBox="1"/>
          <p:nvPr/>
        </p:nvSpPr>
        <p:spPr>
          <a:xfrm>
            <a:off x="304800" y="2145268"/>
            <a:ext cx="1620915" cy="369332"/>
          </a:xfrm>
          <a:prstGeom prst="rect">
            <a:avLst/>
          </a:prstGeom>
          <a:noFill/>
          <a:ln>
            <a:solidFill>
              <a:schemeClr val="bg1"/>
            </a:solidFill>
          </a:ln>
        </p:spPr>
        <p:txBody>
          <a:bodyPr wrap="square" rtlCol="0">
            <a:spAutoFit/>
          </a:bodyPr>
          <a:lstStyle/>
          <a:p>
            <a:pPr algn="ctr"/>
            <a:r>
              <a:rPr lang="en-US" dirty="0" smtClean="0"/>
              <a:t>(Autonomy)</a:t>
            </a:r>
            <a:endParaRPr lang="en-US" dirty="0"/>
          </a:p>
        </p:txBody>
      </p:sp>
      <p:sp>
        <p:nvSpPr>
          <p:cNvPr id="10" name="TextBox 9"/>
          <p:cNvSpPr txBox="1"/>
          <p:nvPr/>
        </p:nvSpPr>
        <p:spPr>
          <a:xfrm>
            <a:off x="7152442" y="2133600"/>
            <a:ext cx="1686758" cy="369332"/>
          </a:xfrm>
          <a:prstGeom prst="rect">
            <a:avLst/>
          </a:prstGeom>
          <a:noFill/>
          <a:ln>
            <a:noFill/>
          </a:ln>
        </p:spPr>
        <p:txBody>
          <a:bodyPr wrap="square" rtlCol="0">
            <a:spAutoFit/>
          </a:bodyPr>
          <a:lstStyle/>
          <a:p>
            <a:pPr algn="ctr"/>
            <a:r>
              <a:rPr lang="en-US" dirty="0" smtClean="0"/>
              <a:t>(Flexibility)</a:t>
            </a:r>
            <a:endParaRPr lang="en-US" dirty="0"/>
          </a:p>
        </p:txBody>
      </p:sp>
      <p:sp>
        <p:nvSpPr>
          <p:cNvPr id="11" name="TextBox 10"/>
          <p:cNvSpPr txBox="1"/>
          <p:nvPr/>
        </p:nvSpPr>
        <p:spPr>
          <a:xfrm>
            <a:off x="3581400" y="1447800"/>
            <a:ext cx="1620915" cy="369332"/>
          </a:xfrm>
          <a:prstGeom prst="rect">
            <a:avLst/>
          </a:prstGeom>
          <a:noFill/>
          <a:ln>
            <a:solidFill>
              <a:schemeClr val="bg1"/>
            </a:solidFill>
          </a:ln>
        </p:spPr>
        <p:txBody>
          <a:bodyPr wrap="square" rtlCol="0">
            <a:spAutoFit/>
          </a:bodyPr>
          <a:lstStyle/>
          <a:p>
            <a:pPr algn="ctr"/>
            <a:r>
              <a:rPr lang="en-US" dirty="0"/>
              <a:t>(</a:t>
            </a:r>
            <a:r>
              <a:rPr lang="en-US" dirty="0" smtClean="0"/>
              <a:t>Control)</a:t>
            </a:r>
            <a:endParaRPr lang="en-US" dirty="0"/>
          </a:p>
        </p:txBody>
      </p:sp>
      <p:sp>
        <p:nvSpPr>
          <p:cNvPr id="3" name="TextBox 2"/>
          <p:cNvSpPr txBox="1"/>
          <p:nvPr/>
        </p:nvSpPr>
        <p:spPr>
          <a:xfrm>
            <a:off x="685800" y="6120824"/>
            <a:ext cx="7848600" cy="523220"/>
          </a:xfrm>
          <a:prstGeom prst="rect">
            <a:avLst/>
          </a:prstGeom>
          <a:noFill/>
        </p:spPr>
        <p:txBody>
          <a:bodyPr wrap="square" rtlCol="0">
            <a:spAutoFit/>
          </a:bodyPr>
          <a:lstStyle/>
          <a:p>
            <a:r>
              <a:rPr lang="en-US" sz="1400" dirty="0" smtClean="0"/>
              <a:t>*Note: overlap in domains not intended to reflect actual amount of theoretical overlap. Thus shapes are not necessarily to scale.</a:t>
            </a:r>
            <a:endParaRPr lang="en-US" sz="1400" dirty="0"/>
          </a:p>
        </p:txBody>
      </p:sp>
    </p:spTree>
    <p:extLst>
      <p:ext uri="{BB962C8B-B14F-4D97-AF65-F5344CB8AC3E}">
        <p14:creationId xmlns:p14="http://schemas.microsoft.com/office/powerpoint/2010/main" val="291878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a:effectLst>
                  <a:outerShdw blurRad="38100" dist="38100" dir="2700000" algn="tl">
                    <a:srgbClr val="000000">
                      <a:alpha val="43137"/>
                    </a:srgbClr>
                  </a:outerShdw>
                </a:effectLst>
              </a:rPr>
              <a:t>Study 2: Defining Discretion</a:t>
            </a:r>
          </a:p>
        </p:txBody>
      </p:sp>
      <p:sp>
        <p:nvSpPr>
          <p:cNvPr id="3" name="Content Placeholder 2"/>
          <p:cNvSpPr>
            <a:spLocks noGrp="1"/>
          </p:cNvSpPr>
          <p:nvPr>
            <p:ph idx="1"/>
          </p:nvPr>
        </p:nvSpPr>
        <p:spPr>
          <a:xfrm>
            <a:off x="457200" y="1447800"/>
            <a:ext cx="8229600" cy="4724400"/>
          </a:xfrm>
        </p:spPr>
        <p:txBody>
          <a:bodyPr>
            <a:normAutofit lnSpcReduction="10000"/>
          </a:bodyPr>
          <a:lstStyle/>
          <a:p>
            <a:r>
              <a:rPr lang="en-US" b="1" dirty="0" smtClean="0">
                <a:latin typeface="+mn-lt"/>
              </a:rPr>
              <a:t>Hypotheses</a:t>
            </a:r>
          </a:p>
          <a:p>
            <a:pPr lvl="1"/>
            <a:r>
              <a:rPr lang="en-US" sz="2000" dirty="0" smtClean="0"/>
              <a:t>Distinct Dimensions of Discretion</a:t>
            </a:r>
          </a:p>
          <a:p>
            <a:pPr lvl="1"/>
            <a:endParaRPr lang="en-US" sz="2000" dirty="0" smtClean="0"/>
          </a:p>
          <a:p>
            <a:pPr lvl="1"/>
            <a:r>
              <a:rPr lang="en-US" sz="2000" dirty="0" smtClean="0"/>
              <a:t>Between Role Discretion</a:t>
            </a:r>
          </a:p>
          <a:p>
            <a:pPr lvl="2"/>
            <a:r>
              <a:rPr lang="en-US" sz="1700" dirty="0">
                <a:sym typeface="Wingdings" pitchFamily="2" charset="2"/>
              </a:rPr>
              <a:t>Discretion in </a:t>
            </a:r>
            <a:r>
              <a:rPr lang="en-US" sz="1700" i="1" dirty="0" smtClean="0">
                <a:sym typeface="Wingdings" pitchFamily="2" charset="2"/>
              </a:rPr>
              <a:t>when</a:t>
            </a:r>
            <a:r>
              <a:rPr lang="en-US" sz="1700" dirty="0">
                <a:sym typeface="Wingdings" pitchFamily="2" charset="2"/>
              </a:rPr>
              <a:t>  nonwork outcomes related outcomes</a:t>
            </a:r>
            <a:endParaRPr lang="en-US" sz="1700" i="1" dirty="0" smtClean="0">
              <a:sym typeface="Wingdings" pitchFamily="2" charset="2"/>
            </a:endParaRPr>
          </a:p>
          <a:p>
            <a:pPr lvl="2"/>
            <a:r>
              <a:rPr lang="en-US" sz="1700" dirty="0">
                <a:sym typeface="Wingdings" pitchFamily="2" charset="2"/>
              </a:rPr>
              <a:t>Discretion in </a:t>
            </a:r>
            <a:r>
              <a:rPr lang="en-US" sz="1700" i="1" dirty="0" smtClean="0">
                <a:sym typeface="Wingdings" pitchFamily="2" charset="2"/>
              </a:rPr>
              <a:t>where</a:t>
            </a:r>
            <a:r>
              <a:rPr lang="en-US" sz="1700" dirty="0" smtClean="0">
                <a:sym typeface="Wingdings" pitchFamily="2" charset="2"/>
              </a:rPr>
              <a:t> </a:t>
            </a:r>
            <a:r>
              <a:rPr lang="en-US" sz="1700" dirty="0">
                <a:sym typeface="Wingdings" pitchFamily="2" charset="2"/>
              </a:rPr>
              <a:t>one works  nonwork outcomes related outcomes</a:t>
            </a:r>
          </a:p>
          <a:p>
            <a:pPr lvl="1"/>
            <a:endParaRPr lang="en-US" sz="2000" dirty="0" smtClean="0">
              <a:sym typeface="Wingdings" pitchFamily="2" charset="2"/>
            </a:endParaRPr>
          </a:p>
          <a:p>
            <a:pPr lvl="1"/>
            <a:r>
              <a:rPr lang="en-US" sz="2000" dirty="0" smtClean="0">
                <a:sym typeface="Wingdings" pitchFamily="2" charset="2"/>
              </a:rPr>
              <a:t>Within Role Discretion</a:t>
            </a:r>
          </a:p>
          <a:p>
            <a:pPr lvl="2"/>
            <a:r>
              <a:rPr lang="en-US" sz="1700" dirty="0">
                <a:solidFill>
                  <a:prstClr val="black">
                    <a:lumMod val="50000"/>
                    <a:lumOff val="50000"/>
                  </a:prstClr>
                </a:solidFill>
              </a:rPr>
              <a:t>Discretion in </a:t>
            </a:r>
            <a:r>
              <a:rPr lang="en-US" sz="1700" i="1" dirty="0">
                <a:solidFill>
                  <a:prstClr val="black">
                    <a:lumMod val="50000"/>
                    <a:lumOff val="50000"/>
                  </a:prstClr>
                </a:solidFill>
              </a:rPr>
              <a:t>how</a:t>
            </a:r>
            <a:r>
              <a:rPr lang="en-US" sz="1700" dirty="0">
                <a:solidFill>
                  <a:prstClr val="black">
                    <a:lumMod val="50000"/>
                    <a:lumOff val="50000"/>
                  </a:prstClr>
                </a:solidFill>
              </a:rPr>
              <a:t> </a:t>
            </a:r>
            <a:r>
              <a:rPr lang="en-US" sz="1700" dirty="0" smtClean="0">
                <a:solidFill>
                  <a:prstClr val="black">
                    <a:lumMod val="50000"/>
                    <a:lumOff val="50000"/>
                  </a:prstClr>
                </a:solidFill>
              </a:rPr>
              <a:t>(method) one </a:t>
            </a:r>
            <a:r>
              <a:rPr lang="en-US" sz="1700" dirty="0">
                <a:solidFill>
                  <a:prstClr val="black">
                    <a:lumMod val="50000"/>
                    <a:lumOff val="50000"/>
                  </a:prstClr>
                </a:solidFill>
              </a:rPr>
              <a:t>conducts work </a:t>
            </a:r>
            <a:r>
              <a:rPr lang="en-US" sz="1700" dirty="0">
                <a:solidFill>
                  <a:prstClr val="black">
                    <a:lumMod val="50000"/>
                    <a:lumOff val="50000"/>
                  </a:prstClr>
                </a:solidFill>
                <a:sym typeface="Wingdings" pitchFamily="2" charset="2"/>
              </a:rPr>
              <a:t> work related </a:t>
            </a:r>
            <a:r>
              <a:rPr lang="en-US" sz="1700" dirty="0" smtClean="0">
                <a:solidFill>
                  <a:prstClr val="black">
                    <a:lumMod val="50000"/>
                    <a:lumOff val="50000"/>
                  </a:prstClr>
                </a:solidFill>
                <a:sym typeface="Wingdings" pitchFamily="2" charset="2"/>
              </a:rPr>
              <a:t>outcomes</a:t>
            </a:r>
          </a:p>
          <a:p>
            <a:pPr lvl="2"/>
            <a:r>
              <a:rPr lang="en-US" sz="1700" dirty="0" smtClean="0">
                <a:solidFill>
                  <a:prstClr val="black">
                    <a:lumMod val="50000"/>
                    <a:lumOff val="50000"/>
                  </a:prstClr>
                </a:solidFill>
                <a:sym typeface="Wingdings" pitchFamily="2" charset="2"/>
              </a:rPr>
              <a:t>Discretion over </a:t>
            </a:r>
            <a:r>
              <a:rPr lang="en-US" sz="1700" i="1" dirty="0" smtClean="0">
                <a:solidFill>
                  <a:prstClr val="black">
                    <a:lumMod val="50000"/>
                    <a:lumOff val="50000"/>
                  </a:prstClr>
                </a:solidFill>
                <a:sym typeface="Wingdings" pitchFamily="2" charset="2"/>
              </a:rPr>
              <a:t>when </a:t>
            </a:r>
            <a:r>
              <a:rPr lang="en-US" sz="1700" dirty="0" smtClean="0">
                <a:solidFill>
                  <a:prstClr val="black">
                    <a:lumMod val="50000"/>
                    <a:lumOff val="50000"/>
                  </a:prstClr>
                </a:solidFill>
                <a:sym typeface="Wingdings" pitchFamily="2" charset="2"/>
              </a:rPr>
              <a:t>(task scheduling) one conducts work work related outcomes</a:t>
            </a:r>
            <a:endParaRPr lang="en-US" sz="1700" dirty="0">
              <a:solidFill>
                <a:prstClr val="black">
                  <a:lumMod val="50000"/>
                  <a:lumOff val="50000"/>
                </a:prstClr>
              </a:solidFill>
              <a:sym typeface="Wingdings" pitchFamily="2" charset="2"/>
            </a:endParaRPr>
          </a:p>
          <a:p>
            <a:pPr lvl="1"/>
            <a:endParaRPr lang="en-US" b="1" dirty="0" smtClean="0">
              <a:solidFill>
                <a:prstClr val="black">
                  <a:lumMod val="50000"/>
                  <a:lumOff val="50000"/>
                </a:prstClr>
              </a:solidFill>
              <a:latin typeface="Palatino Linotype"/>
            </a:endParaRPr>
          </a:p>
          <a:p>
            <a:pPr lvl="1"/>
            <a:r>
              <a:rPr lang="en-US" sz="2000" dirty="0">
                <a:solidFill>
                  <a:prstClr val="black">
                    <a:lumMod val="50000"/>
                    <a:lumOff val="50000"/>
                  </a:prstClr>
                </a:solidFill>
                <a:sym typeface="Wingdings" pitchFamily="2" charset="2"/>
              </a:rPr>
              <a:t>Interaction between dimensions of </a:t>
            </a:r>
            <a:r>
              <a:rPr lang="en-US" sz="2000" dirty="0" smtClean="0">
                <a:solidFill>
                  <a:prstClr val="black">
                    <a:lumMod val="50000"/>
                    <a:lumOff val="50000"/>
                  </a:prstClr>
                </a:solidFill>
                <a:sym typeface="Wingdings" pitchFamily="2" charset="2"/>
              </a:rPr>
              <a:t>discretion</a:t>
            </a:r>
            <a:endParaRPr lang="en-US" sz="2000" dirty="0">
              <a:solidFill>
                <a:prstClr val="black">
                  <a:lumMod val="50000"/>
                  <a:lumOff val="50000"/>
                </a:prstClr>
              </a:solidFill>
              <a:sym typeface="Wingdings" pitchFamily="2" charset="2"/>
            </a:endParaRPr>
          </a:p>
        </p:txBody>
      </p:sp>
      <p:sp>
        <p:nvSpPr>
          <p:cNvPr id="5" name="TextBox 4"/>
          <p:cNvSpPr txBox="1"/>
          <p:nvPr/>
        </p:nvSpPr>
        <p:spPr>
          <a:xfrm>
            <a:off x="3657600" y="6324600"/>
            <a:ext cx="4800600" cy="307777"/>
          </a:xfrm>
          <a:prstGeom prst="rect">
            <a:avLst/>
          </a:prstGeom>
          <a:noFill/>
        </p:spPr>
        <p:txBody>
          <a:bodyPr wrap="square" rtlCol="0">
            <a:spAutoFit/>
          </a:bodyPr>
          <a:lstStyle/>
          <a:p>
            <a:pPr algn="r"/>
            <a:r>
              <a:rPr lang="en-US" sz="1400" dirty="0" smtClean="0"/>
              <a:t>Thompson &amp; Payne (in preparation)</a:t>
            </a:r>
            <a:endParaRPr lang="en-US" sz="1400" dirty="0"/>
          </a:p>
        </p:txBody>
      </p:sp>
    </p:spTree>
    <p:extLst>
      <p:ext uri="{BB962C8B-B14F-4D97-AF65-F5344CB8AC3E}">
        <p14:creationId xmlns:p14="http://schemas.microsoft.com/office/powerpoint/2010/main" val="2826671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15400" cy="1600200"/>
          </a:xfrm>
        </p:spPr>
        <p:txBody>
          <a:bodyPr/>
          <a:lstStyle/>
          <a:p>
            <a:pPr>
              <a:lnSpc>
                <a:spcPct val="100000"/>
              </a:lnSpc>
            </a:pPr>
            <a:r>
              <a:rPr lang="en-US" sz="3200" dirty="0">
                <a:effectLst>
                  <a:outerShdw blurRad="38100" dist="38100" dir="2700000" algn="tl">
                    <a:srgbClr val="000000">
                      <a:alpha val="43137"/>
                    </a:srgbClr>
                  </a:outerShdw>
                </a:effectLst>
              </a:rPr>
              <a:t>Study 2: </a:t>
            </a:r>
            <a:r>
              <a:rPr lang="en-US" sz="3200" dirty="0" smtClean="0">
                <a:effectLst>
                  <a:outerShdw blurRad="38100" dist="38100" dir="2700000" algn="tl">
                    <a:srgbClr val="000000">
                      <a:alpha val="43137"/>
                    </a:srgbClr>
                  </a:outerShdw>
                </a:effectLst>
              </a:rPr>
              <a:t>When</a:t>
            </a:r>
            <a:r>
              <a:rPr lang="en-US" sz="3200" dirty="0">
                <a:effectLst>
                  <a:outerShdw blurRad="38100" dist="38100" dir="2700000" algn="tl">
                    <a:srgbClr val="000000">
                      <a:alpha val="43137"/>
                    </a:srgbClr>
                  </a:outerShdw>
                </a:effectLst>
              </a:rPr>
              <a:t>, Where, and How</a:t>
            </a:r>
            <a:br>
              <a:rPr lang="en-US" sz="3200" dirty="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Method</a:t>
            </a:r>
            <a:r>
              <a:rPr lang="en-US" sz="3000" dirty="0" smtClean="0">
                <a:solidFill>
                  <a:schemeClr val="bg2">
                    <a:lumMod val="50000"/>
                  </a:schemeClr>
                </a:solidFill>
                <a:effectLst>
                  <a:outerShdw blurRad="38100" dist="38100" dir="2700000" algn="tl">
                    <a:srgbClr val="000000">
                      <a:alpha val="43137"/>
                    </a:srgbClr>
                  </a:outerShdw>
                </a:effectLst>
              </a:rPr>
              <a:t>: </a:t>
            </a:r>
            <a:r>
              <a:rPr lang="en-US" sz="3000" dirty="0" smtClean="0">
                <a:effectLst>
                  <a:outerShdw blurRad="38100" dist="38100" dir="2700000" algn="tl">
                    <a:srgbClr val="000000">
                      <a:alpha val="43137"/>
                    </a:srgbClr>
                  </a:outerShdw>
                </a:effectLst>
              </a:rPr>
              <a:t>Participants, Design, &amp;  Procedure</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417637"/>
            <a:ext cx="8229600" cy="4525963"/>
          </a:xfrm>
        </p:spPr>
        <p:txBody>
          <a:bodyPr/>
          <a:lstStyle/>
          <a:p>
            <a:r>
              <a:rPr lang="en-US" sz="2000" dirty="0" smtClean="0"/>
              <a:t>All </a:t>
            </a:r>
            <a:r>
              <a:rPr lang="en-US" sz="2000" dirty="0"/>
              <a:t>faculty (</a:t>
            </a:r>
            <a:r>
              <a:rPr lang="en-US" sz="2000" i="1" dirty="0"/>
              <a:t>N</a:t>
            </a:r>
            <a:r>
              <a:rPr lang="en-US" sz="2000" dirty="0"/>
              <a:t> = 2728</a:t>
            </a:r>
            <a:r>
              <a:rPr lang="en-US" sz="2000" dirty="0" smtClean="0"/>
              <a:t>) invited to participate </a:t>
            </a:r>
          </a:p>
          <a:p>
            <a:r>
              <a:rPr lang="en-US" sz="2000" dirty="0" smtClean="0"/>
              <a:t>Response rate of 1475 (54%)</a:t>
            </a:r>
          </a:p>
          <a:p>
            <a:r>
              <a:rPr lang="en-US" sz="2000" i="1" dirty="0" smtClean="0"/>
              <a:t>N</a:t>
            </a:r>
            <a:r>
              <a:rPr lang="en-US" sz="2000" dirty="0" smtClean="0"/>
              <a:t> = 1223 usable responses (44%)</a:t>
            </a:r>
          </a:p>
          <a:p>
            <a:r>
              <a:rPr lang="en-US" sz="2000" dirty="0" smtClean="0"/>
              <a:t>Men (</a:t>
            </a:r>
            <a:r>
              <a:rPr lang="en-US" sz="2000" i="1" dirty="0" smtClean="0"/>
              <a:t>n</a:t>
            </a:r>
            <a:r>
              <a:rPr lang="en-US" sz="2000" dirty="0" smtClean="0"/>
              <a:t> = 789, 65%); Women (</a:t>
            </a:r>
            <a:r>
              <a:rPr lang="en-US" sz="2000" i="1" dirty="0" smtClean="0"/>
              <a:t>n </a:t>
            </a:r>
            <a:r>
              <a:rPr lang="en-US" sz="2000" dirty="0" smtClean="0"/>
              <a:t>= 413, 34%)*</a:t>
            </a:r>
          </a:p>
          <a:p>
            <a:r>
              <a:rPr lang="en-US" sz="2000" dirty="0" smtClean="0"/>
              <a:t>Age (</a:t>
            </a:r>
            <a:r>
              <a:rPr lang="en-US" sz="2000" i="1" dirty="0" smtClean="0"/>
              <a:t>M</a:t>
            </a:r>
            <a:r>
              <a:rPr lang="en-US" sz="2000" dirty="0" smtClean="0"/>
              <a:t> = </a:t>
            </a:r>
            <a:r>
              <a:rPr lang="en-US" sz="2000" dirty="0"/>
              <a:t>50.69 </a:t>
            </a:r>
            <a:r>
              <a:rPr lang="en-US" sz="2000" dirty="0" smtClean="0"/>
              <a:t>, </a:t>
            </a:r>
            <a:r>
              <a:rPr lang="en-US" sz="2000" i="1" dirty="0" smtClean="0"/>
              <a:t>SD </a:t>
            </a:r>
            <a:r>
              <a:rPr lang="en-US" sz="2000" dirty="0" smtClean="0"/>
              <a:t>= 11.79)</a:t>
            </a:r>
          </a:p>
          <a:p>
            <a:r>
              <a:rPr lang="en-US" sz="2000" dirty="0"/>
              <a:t>White </a:t>
            </a:r>
            <a:r>
              <a:rPr lang="en-US" sz="2000" dirty="0" smtClean="0"/>
              <a:t>(</a:t>
            </a:r>
            <a:r>
              <a:rPr lang="en-US" sz="2000" i="1" dirty="0" smtClean="0"/>
              <a:t>n</a:t>
            </a:r>
            <a:r>
              <a:rPr lang="en-US" sz="2000" dirty="0" smtClean="0"/>
              <a:t> </a:t>
            </a:r>
            <a:r>
              <a:rPr lang="en-US" sz="2000" dirty="0"/>
              <a:t>= </a:t>
            </a:r>
            <a:r>
              <a:rPr lang="en-US" sz="2000" dirty="0" smtClean="0"/>
              <a:t>707), Asian (</a:t>
            </a:r>
            <a:r>
              <a:rPr lang="en-US" sz="2000" i="1" dirty="0" smtClean="0"/>
              <a:t>n</a:t>
            </a:r>
            <a:r>
              <a:rPr lang="en-US" sz="2000" dirty="0" smtClean="0"/>
              <a:t> </a:t>
            </a:r>
            <a:r>
              <a:rPr lang="en-US" sz="2000" dirty="0"/>
              <a:t>= </a:t>
            </a:r>
            <a:r>
              <a:rPr lang="en-US" sz="2000" dirty="0" smtClean="0"/>
              <a:t>55), Latino/a </a:t>
            </a:r>
            <a:r>
              <a:rPr lang="en-US" sz="2000" dirty="0"/>
              <a:t>or Hispanic </a:t>
            </a:r>
            <a:r>
              <a:rPr lang="en-US" sz="2000" dirty="0" smtClean="0"/>
              <a:t>(</a:t>
            </a:r>
            <a:r>
              <a:rPr lang="en-US" sz="2000" i="1" dirty="0" smtClean="0"/>
              <a:t>n</a:t>
            </a:r>
            <a:r>
              <a:rPr lang="en-US" sz="2000" dirty="0" smtClean="0"/>
              <a:t> </a:t>
            </a:r>
            <a:r>
              <a:rPr lang="en-US" sz="2000" dirty="0"/>
              <a:t>= 50</a:t>
            </a:r>
            <a:r>
              <a:rPr lang="en-US" sz="2000" dirty="0" smtClean="0"/>
              <a:t>)</a:t>
            </a:r>
          </a:p>
          <a:p>
            <a:r>
              <a:rPr lang="en-US" sz="2000" dirty="0" smtClean="0"/>
              <a:t>Tenure Status</a:t>
            </a:r>
          </a:p>
          <a:p>
            <a:pPr lvl="1"/>
            <a:r>
              <a:rPr lang="en-US" sz="1200" dirty="0" smtClean="0"/>
              <a:t>Non-tenure track (</a:t>
            </a:r>
            <a:r>
              <a:rPr lang="en-US" sz="1200" i="1" dirty="0" smtClean="0"/>
              <a:t>n</a:t>
            </a:r>
            <a:r>
              <a:rPr lang="en-US" sz="1200" dirty="0" smtClean="0"/>
              <a:t> = 274)</a:t>
            </a:r>
          </a:p>
          <a:p>
            <a:pPr lvl="1"/>
            <a:r>
              <a:rPr lang="en-US" sz="1200" dirty="0" smtClean="0"/>
              <a:t>Tenure-track assistant (</a:t>
            </a:r>
            <a:r>
              <a:rPr lang="en-US" sz="1200" i="1" dirty="0" smtClean="0"/>
              <a:t>n </a:t>
            </a:r>
            <a:r>
              <a:rPr lang="en-US" sz="1200" dirty="0" smtClean="0"/>
              <a:t>= 189)</a:t>
            </a:r>
          </a:p>
          <a:p>
            <a:pPr lvl="1"/>
            <a:r>
              <a:rPr lang="en-US" sz="1200" dirty="0" smtClean="0"/>
              <a:t>Tenured associate (</a:t>
            </a:r>
            <a:r>
              <a:rPr lang="en-US" sz="1200" i="1" dirty="0" smtClean="0"/>
              <a:t>n</a:t>
            </a:r>
            <a:r>
              <a:rPr lang="en-US" sz="1200" dirty="0" smtClean="0"/>
              <a:t> = 289)</a:t>
            </a:r>
          </a:p>
          <a:p>
            <a:pPr lvl="1"/>
            <a:r>
              <a:rPr lang="en-US" sz="1200" dirty="0" smtClean="0"/>
              <a:t>Tenured (</a:t>
            </a:r>
            <a:r>
              <a:rPr lang="en-US" sz="1200" i="1" dirty="0" smtClean="0"/>
              <a:t>n</a:t>
            </a:r>
            <a:r>
              <a:rPr lang="en-US" sz="1200" dirty="0" smtClean="0"/>
              <a:t> = 422)</a:t>
            </a:r>
          </a:p>
          <a:p>
            <a:r>
              <a:rPr lang="en-US" sz="2000" dirty="0" smtClean="0"/>
              <a:t>Org Tenure (</a:t>
            </a:r>
            <a:r>
              <a:rPr lang="en-US" sz="2000" i="1" dirty="0" smtClean="0"/>
              <a:t>M </a:t>
            </a:r>
            <a:r>
              <a:rPr lang="en-US" sz="2000" dirty="0" smtClean="0"/>
              <a:t>= 15.20, </a:t>
            </a:r>
            <a:r>
              <a:rPr lang="en-US" sz="2000" i="1" dirty="0" smtClean="0"/>
              <a:t>SD </a:t>
            </a:r>
            <a:r>
              <a:rPr lang="en-US" sz="2000" dirty="0" smtClean="0"/>
              <a:t>= 11.47)</a:t>
            </a:r>
          </a:p>
          <a:p>
            <a:endParaRPr lang="en-US" sz="2000" dirty="0" smtClean="0"/>
          </a:p>
          <a:p>
            <a:endParaRPr lang="en-US" sz="2000" dirty="0"/>
          </a:p>
          <a:p>
            <a:endParaRPr lang="en-US" sz="2000" dirty="0" smtClean="0"/>
          </a:p>
          <a:p>
            <a:endParaRPr lang="en-US" sz="2000" dirty="0" smtClean="0"/>
          </a:p>
        </p:txBody>
      </p:sp>
      <p:pic>
        <p:nvPicPr>
          <p:cNvPr id="4" name="Picture 5" descr="Advance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172200"/>
            <a:ext cx="2790555" cy="5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5638800"/>
            <a:ext cx="8077200" cy="246221"/>
          </a:xfrm>
          <a:prstGeom prst="rect">
            <a:avLst/>
          </a:prstGeom>
          <a:noFill/>
        </p:spPr>
        <p:txBody>
          <a:bodyPr wrap="square" rtlCol="0">
            <a:spAutoFit/>
          </a:bodyPr>
          <a:lstStyle/>
          <a:p>
            <a:r>
              <a:rPr lang="en-US" sz="1000" dirty="0" smtClean="0"/>
              <a:t>*Some percentages do not total 100 due to small number of responses in other categories as well as missing responses.</a:t>
            </a:r>
            <a:endParaRPr lang="en-US" sz="1000" dirty="0"/>
          </a:p>
        </p:txBody>
      </p:sp>
      <p:sp>
        <p:nvSpPr>
          <p:cNvPr id="7" name="TextBox 6"/>
          <p:cNvSpPr txBox="1"/>
          <p:nvPr/>
        </p:nvSpPr>
        <p:spPr>
          <a:xfrm>
            <a:off x="3657600" y="6397823"/>
            <a:ext cx="4800600" cy="307777"/>
          </a:xfrm>
          <a:prstGeom prst="rect">
            <a:avLst/>
          </a:prstGeom>
          <a:noFill/>
        </p:spPr>
        <p:txBody>
          <a:bodyPr wrap="square" rtlCol="0">
            <a:spAutoFit/>
          </a:bodyPr>
          <a:lstStyle/>
          <a:p>
            <a:pPr algn="r"/>
            <a:r>
              <a:rPr lang="en-US" sz="1400" dirty="0" smtClean="0"/>
              <a:t>Thompson &amp; Payne (in preparation)</a:t>
            </a:r>
            <a:endParaRPr lang="en-US" sz="1400" dirty="0"/>
          </a:p>
        </p:txBody>
      </p:sp>
    </p:spTree>
    <p:extLst>
      <p:ext uri="{BB962C8B-B14F-4D97-AF65-F5344CB8AC3E}">
        <p14:creationId xmlns:p14="http://schemas.microsoft.com/office/powerpoint/2010/main" val="341207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pPr>
              <a:lnSpc>
                <a:spcPct val="100000"/>
              </a:lnSpc>
            </a:pPr>
            <a:r>
              <a:rPr lang="en-US" sz="3000" dirty="0"/>
              <a:t>Study 2: </a:t>
            </a:r>
            <a:r>
              <a:rPr lang="en-US" sz="3000" dirty="0" smtClean="0"/>
              <a:t>When</a:t>
            </a:r>
            <a:r>
              <a:rPr lang="en-US" sz="3000" dirty="0"/>
              <a:t>, Where, and </a:t>
            </a:r>
            <a:r>
              <a:rPr lang="en-US" sz="3000" dirty="0" smtClean="0"/>
              <a:t>How</a:t>
            </a:r>
            <a:r>
              <a:rPr lang="en-US" sz="3000" dirty="0"/>
              <a:t/>
            </a:r>
            <a:br>
              <a:rPr lang="en-US" sz="3000" dirty="0"/>
            </a:br>
            <a:r>
              <a:rPr lang="en-US" sz="3000" dirty="0" smtClean="0"/>
              <a:t>Method: Measures</a:t>
            </a:r>
            <a:endParaRPr lang="en-US" sz="3000" dirty="0"/>
          </a:p>
        </p:txBody>
      </p:sp>
      <p:sp>
        <p:nvSpPr>
          <p:cNvPr id="3" name="Content Placeholder 2"/>
          <p:cNvSpPr>
            <a:spLocks noGrp="1"/>
          </p:cNvSpPr>
          <p:nvPr>
            <p:ph idx="1"/>
          </p:nvPr>
        </p:nvSpPr>
        <p:spPr>
          <a:xfrm>
            <a:off x="457200" y="1143000"/>
            <a:ext cx="8229600" cy="5410200"/>
          </a:xfrm>
        </p:spPr>
        <p:txBody>
          <a:bodyPr>
            <a:normAutofit/>
          </a:bodyPr>
          <a:lstStyle/>
          <a:p>
            <a:r>
              <a:rPr lang="en-US" sz="2000" dirty="0" smtClean="0"/>
              <a:t>Demographics</a:t>
            </a:r>
          </a:p>
          <a:p>
            <a:r>
              <a:rPr lang="en-US" sz="2000" dirty="0" smtClean="0"/>
              <a:t>Employee Discretion</a:t>
            </a:r>
          </a:p>
          <a:p>
            <a:pPr lvl="1"/>
            <a:r>
              <a:rPr lang="en-US" sz="1400" dirty="0" smtClean="0">
                <a:solidFill>
                  <a:schemeClr val="accent2">
                    <a:lumMod val="50000"/>
                  </a:schemeClr>
                </a:solidFill>
              </a:rPr>
              <a:t>Instructions: “For the next set of items, please think ONLY about your research related tasks and responsibilities (as opposed to your teaching, service and/or administrative responsibilities) during your typical work day. Recognizing that all faculty members must follow ethical and legal guidelines, please rate the following items.”</a:t>
            </a:r>
          </a:p>
          <a:p>
            <a:pPr lvl="1"/>
            <a:r>
              <a:rPr lang="en-US" dirty="0" smtClean="0"/>
              <a:t>When</a:t>
            </a:r>
          </a:p>
          <a:p>
            <a:pPr lvl="2"/>
            <a:r>
              <a:rPr lang="en-US" sz="1500" dirty="0" smtClean="0">
                <a:solidFill>
                  <a:schemeClr val="accent2">
                    <a:lumMod val="50000"/>
                  </a:schemeClr>
                </a:solidFill>
              </a:rPr>
              <a:t>Micro</a:t>
            </a:r>
            <a:r>
              <a:rPr lang="en-US" dirty="0" smtClean="0"/>
              <a:t> </a:t>
            </a:r>
            <a:r>
              <a:rPr lang="en-US" sz="1100" dirty="0" err="1" smtClean="0">
                <a:solidFill>
                  <a:schemeClr val="tx1"/>
                </a:solidFill>
              </a:rPr>
              <a:t>Breaugh</a:t>
            </a:r>
            <a:r>
              <a:rPr lang="en-US" sz="1100" dirty="0" smtClean="0">
                <a:solidFill>
                  <a:schemeClr val="tx1"/>
                </a:solidFill>
              </a:rPr>
              <a:t> </a:t>
            </a:r>
            <a:r>
              <a:rPr lang="en-US" sz="1100" dirty="0">
                <a:solidFill>
                  <a:schemeClr val="tx1"/>
                </a:solidFill>
              </a:rPr>
              <a:t>(1985)</a:t>
            </a:r>
            <a:endParaRPr lang="en-US" sz="1100" dirty="0" smtClean="0"/>
          </a:p>
          <a:p>
            <a:pPr lvl="2"/>
            <a:r>
              <a:rPr lang="en-US" sz="1500" dirty="0" smtClean="0">
                <a:solidFill>
                  <a:schemeClr val="accent2">
                    <a:lumMod val="50000"/>
                  </a:schemeClr>
                </a:solidFill>
              </a:rPr>
              <a:t>Macro</a:t>
            </a:r>
            <a:r>
              <a:rPr lang="en-US" dirty="0" smtClean="0"/>
              <a:t> </a:t>
            </a:r>
            <a:r>
              <a:rPr lang="en-US" sz="1100" dirty="0">
                <a:solidFill>
                  <a:schemeClr val="tx1"/>
                </a:solidFill>
              </a:rPr>
              <a:t>Kossek et </a:t>
            </a:r>
            <a:r>
              <a:rPr lang="en-US" sz="1100" dirty="0" smtClean="0">
                <a:solidFill>
                  <a:schemeClr val="tx1"/>
                </a:solidFill>
              </a:rPr>
              <a:t>al </a:t>
            </a:r>
            <a:r>
              <a:rPr lang="en-US" sz="1100" dirty="0">
                <a:solidFill>
                  <a:schemeClr val="tx1"/>
                </a:solidFill>
              </a:rPr>
              <a:t>(2006) </a:t>
            </a:r>
            <a:endParaRPr lang="en-US" sz="1100" dirty="0" smtClean="0"/>
          </a:p>
          <a:p>
            <a:pPr lvl="1"/>
            <a:r>
              <a:rPr lang="en-US" dirty="0" smtClean="0"/>
              <a:t>Where </a:t>
            </a:r>
            <a:r>
              <a:rPr lang="en-US" sz="1100" dirty="0">
                <a:solidFill>
                  <a:schemeClr val="tx1"/>
                </a:solidFill>
              </a:rPr>
              <a:t>Kossek et al (2006) </a:t>
            </a:r>
            <a:endParaRPr lang="en-US" sz="1100" dirty="0" smtClean="0"/>
          </a:p>
          <a:p>
            <a:pPr lvl="1"/>
            <a:r>
              <a:rPr lang="en-US" dirty="0" smtClean="0"/>
              <a:t>How </a:t>
            </a:r>
            <a:r>
              <a:rPr lang="en-US" sz="1100" dirty="0" err="1" smtClean="0">
                <a:solidFill>
                  <a:schemeClr val="tx1"/>
                </a:solidFill>
              </a:rPr>
              <a:t>Breaugh</a:t>
            </a:r>
            <a:r>
              <a:rPr lang="en-US" sz="1100" dirty="0" smtClean="0">
                <a:solidFill>
                  <a:schemeClr val="tx1"/>
                </a:solidFill>
              </a:rPr>
              <a:t> (1985)</a:t>
            </a:r>
            <a:endParaRPr lang="en-US" sz="1100" dirty="0" smtClean="0"/>
          </a:p>
          <a:p>
            <a:r>
              <a:rPr lang="en-US" sz="2000" dirty="0" smtClean="0"/>
              <a:t>Role Ambiguity </a:t>
            </a:r>
            <a:r>
              <a:rPr lang="en-US" sz="1100" dirty="0">
                <a:solidFill>
                  <a:schemeClr val="tx1"/>
                </a:solidFill>
              </a:rPr>
              <a:t>Rizzo et al. (1970)</a:t>
            </a:r>
            <a:endParaRPr lang="en-US" sz="1100" dirty="0" smtClean="0"/>
          </a:p>
          <a:p>
            <a:r>
              <a:rPr lang="en-US" sz="2000" dirty="0" smtClean="0"/>
              <a:t>Work Role Outcomes</a:t>
            </a:r>
          </a:p>
          <a:p>
            <a:pPr lvl="1"/>
            <a:r>
              <a:rPr lang="en-US" sz="1500" dirty="0" smtClean="0">
                <a:solidFill>
                  <a:schemeClr val="accent2">
                    <a:lumMod val="50000"/>
                  </a:schemeClr>
                </a:solidFill>
              </a:rPr>
              <a:t>Job satisfaction, turnover intentions, &amp; burnout</a:t>
            </a:r>
          </a:p>
          <a:p>
            <a:r>
              <a:rPr lang="en-US" sz="2000" dirty="0" smtClean="0"/>
              <a:t>Nonwork Role Outcomes</a:t>
            </a:r>
          </a:p>
          <a:p>
            <a:pPr lvl="1"/>
            <a:r>
              <a:rPr lang="en-US" sz="1500" dirty="0" smtClean="0">
                <a:solidFill>
                  <a:schemeClr val="accent2">
                    <a:lumMod val="50000"/>
                  </a:schemeClr>
                </a:solidFill>
              </a:rPr>
              <a:t>Work-nonwork conflict, life satisfaction, physical health, psychological distress symptoms</a:t>
            </a:r>
            <a:endParaRPr lang="en-US" sz="1500" dirty="0">
              <a:solidFill>
                <a:schemeClr val="accent2">
                  <a:lumMod val="50000"/>
                </a:schemeClr>
              </a:solidFill>
            </a:endParaRPr>
          </a:p>
        </p:txBody>
      </p:sp>
      <p:sp>
        <p:nvSpPr>
          <p:cNvPr id="4" name="TextBox 3"/>
          <p:cNvSpPr txBox="1"/>
          <p:nvPr/>
        </p:nvSpPr>
        <p:spPr>
          <a:xfrm>
            <a:off x="3657600" y="6397823"/>
            <a:ext cx="4800600" cy="307777"/>
          </a:xfrm>
          <a:prstGeom prst="rect">
            <a:avLst/>
          </a:prstGeom>
          <a:noFill/>
        </p:spPr>
        <p:txBody>
          <a:bodyPr wrap="square" rtlCol="0">
            <a:spAutoFit/>
          </a:bodyPr>
          <a:lstStyle/>
          <a:p>
            <a:pPr algn="r"/>
            <a:r>
              <a:rPr lang="en-US" sz="1400" dirty="0" smtClean="0"/>
              <a:t>Thompson &amp; Payne (in preparation)</a:t>
            </a:r>
            <a:endParaRPr lang="en-US" sz="1400" dirty="0"/>
          </a:p>
        </p:txBody>
      </p:sp>
    </p:spTree>
    <p:extLst>
      <p:ext uri="{BB962C8B-B14F-4D97-AF65-F5344CB8AC3E}">
        <p14:creationId xmlns:p14="http://schemas.microsoft.com/office/powerpoint/2010/main" val="3125471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1066800"/>
          </a:xfrm>
        </p:spPr>
        <p:txBody>
          <a:bodyPr/>
          <a:lstStyle/>
          <a:p>
            <a:pPr>
              <a:lnSpc>
                <a:spcPct val="100000"/>
              </a:lnSpc>
            </a:pPr>
            <a:r>
              <a:rPr lang="en-US" sz="3200" dirty="0"/>
              <a:t>Study 2: When, Where, and How</a:t>
            </a:r>
            <a:r>
              <a:rPr lang="en-US" sz="3000" dirty="0" smtClean="0">
                <a:solidFill>
                  <a:srgbClr val="5B6973"/>
                </a:solidFill>
              </a:rPr>
              <a:t/>
            </a:r>
            <a:br>
              <a:rPr lang="en-US" sz="3000" dirty="0" smtClean="0">
                <a:solidFill>
                  <a:srgbClr val="5B6973"/>
                </a:solidFill>
              </a:rPr>
            </a:br>
            <a:r>
              <a:rPr lang="en-US" sz="3000" dirty="0" smtClean="0"/>
              <a:t>Results: Factor Structure of Employee Discretion</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3916664254"/>
              </p:ext>
            </p:extLst>
          </p:nvPr>
        </p:nvGraphicFramePr>
        <p:xfrm>
          <a:off x="304800" y="1752600"/>
          <a:ext cx="8534400" cy="2819400"/>
        </p:xfrm>
        <a:graphic>
          <a:graphicData uri="http://schemas.openxmlformats.org/drawingml/2006/table">
            <a:tbl>
              <a:tblPr firstRow="1" firstCol="1" bandRow="1"/>
              <a:tblGrid>
                <a:gridCol w="1073165"/>
                <a:gridCol w="1136635"/>
                <a:gridCol w="838200"/>
                <a:gridCol w="609600"/>
                <a:gridCol w="603237"/>
                <a:gridCol w="692163"/>
                <a:gridCol w="685800"/>
                <a:gridCol w="838200"/>
                <a:gridCol w="2057400"/>
              </a:tblGrid>
              <a:tr h="563880">
                <a:tc>
                  <a:txBody>
                    <a:bodyPr/>
                    <a:lstStyle/>
                    <a:p>
                      <a:pPr marL="0" marR="0">
                        <a:lnSpc>
                          <a:spcPct val="200000"/>
                        </a:lnSpc>
                        <a:spcBef>
                          <a:spcPts val="0"/>
                        </a:spcBef>
                        <a:spcAft>
                          <a:spcPts val="0"/>
                        </a:spcAft>
                      </a:pPr>
                      <a:r>
                        <a:rPr lang="en-US" sz="1400" b="1" dirty="0">
                          <a:solidFill>
                            <a:srgbClr val="000000"/>
                          </a:solidFill>
                          <a:effectLst/>
                          <a:latin typeface="Times New Roman"/>
                          <a:ea typeface="Times New Roman"/>
                        </a:rPr>
                        <a:t>Structure</a:t>
                      </a:r>
                      <a:endParaRPr lang="en-US" sz="1400" b="1" dirty="0">
                        <a:effectLst/>
                        <a:latin typeface="Times New Roman"/>
                        <a:ea typeface="Times New Roman"/>
                      </a:endParaRPr>
                    </a:p>
                  </a:txBody>
                  <a:tcPr marL="68580" marR="68580" marT="0" marB="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b="1" dirty="0">
                          <a:effectLst/>
                          <a:latin typeface="Times New Roman"/>
                          <a:ea typeface="Times New Roman"/>
                        </a:rPr>
                        <a:t> χ</a:t>
                      </a:r>
                      <a:r>
                        <a:rPr lang="en-US" sz="1400" b="1" baseline="30000" dirty="0">
                          <a:effectLst/>
                          <a:latin typeface="Times New Roman"/>
                          <a:ea typeface="Times New Roman"/>
                        </a:rPr>
                        <a:t>2</a:t>
                      </a:r>
                      <a:endParaRPr lang="en-US" sz="1400" b="1"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b="1" dirty="0">
                          <a:solidFill>
                            <a:srgbClr val="000000"/>
                          </a:solidFill>
                          <a:effectLst/>
                          <a:latin typeface="Times New Roman"/>
                          <a:ea typeface="Times New Roman"/>
                          <a:sym typeface="Symbol"/>
                        </a:rPr>
                        <a:t></a:t>
                      </a:r>
                      <a:r>
                        <a:rPr lang="en-US" sz="1400" b="1" dirty="0">
                          <a:solidFill>
                            <a:srgbClr val="000000"/>
                          </a:solidFill>
                          <a:effectLst/>
                          <a:latin typeface="Times New Roman"/>
                          <a:ea typeface="Times New Roman"/>
                        </a:rPr>
                        <a:t> </a:t>
                      </a:r>
                      <a:r>
                        <a:rPr lang="en-US" sz="1400" b="1" dirty="0">
                          <a:effectLst/>
                          <a:latin typeface="Times New Roman"/>
                          <a:ea typeface="Times New Roman"/>
                        </a:rPr>
                        <a:t> χ</a:t>
                      </a:r>
                      <a:r>
                        <a:rPr lang="en-US" sz="1400" b="1" baseline="30000" dirty="0">
                          <a:effectLst/>
                          <a:latin typeface="Times New Roman"/>
                          <a:ea typeface="Times New Roman"/>
                        </a:rPr>
                        <a:t>2</a:t>
                      </a:r>
                      <a:endParaRPr lang="en-US" sz="1400" b="1"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b="1" i="1" dirty="0" err="1">
                          <a:solidFill>
                            <a:srgbClr val="000000"/>
                          </a:solidFill>
                          <a:effectLst/>
                          <a:latin typeface="Times New Roman"/>
                          <a:ea typeface="Times New Roman"/>
                        </a:rPr>
                        <a:t>df</a:t>
                      </a:r>
                      <a:endParaRPr lang="en-US" sz="1400" b="1"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b="1" dirty="0">
                          <a:solidFill>
                            <a:srgbClr val="000000"/>
                          </a:solidFill>
                          <a:effectLst/>
                          <a:latin typeface="Times New Roman"/>
                          <a:ea typeface="Times New Roman"/>
                          <a:sym typeface="Symbol"/>
                        </a:rPr>
                        <a:t></a:t>
                      </a:r>
                      <a:r>
                        <a:rPr lang="en-US" sz="1400" b="1" dirty="0">
                          <a:solidFill>
                            <a:srgbClr val="000000"/>
                          </a:solidFill>
                          <a:effectLst/>
                          <a:latin typeface="Times New Roman"/>
                          <a:ea typeface="Times New Roman"/>
                        </a:rPr>
                        <a:t> </a:t>
                      </a:r>
                      <a:r>
                        <a:rPr lang="en-US" sz="1400" b="1" i="1" dirty="0" err="1">
                          <a:solidFill>
                            <a:srgbClr val="000000"/>
                          </a:solidFill>
                          <a:effectLst/>
                          <a:latin typeface="Times New Roman"/>
                          <a:ea typeface="Times New Roman"/>
                        </a:rPr>
                        <a:t>df</a:t>
                      </a:r>
                      <a:endParaRPr lang="en-US" sz="1400" b="1"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b="1" dirty="0">
                          <a:solidFill>
                            <a:srgbClr val="000000"/>
                          </a:solidFill>
                          <a:effectLst/>
                          <a:latin typeface="Times New Roman"/>
                          <a:ea typeface="Times New Roman"/>
                        </a:rPr>
                        <a:t>CFI</a:t>
                      </a:r>
                      <a:endParaRPr lang="en-US" sz="1400" b="1"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b="1" dirty="0">
                          <a:solidFill>
                            <a:srgbClr val="000000"/>
                          </a:solidFill>
                          <a:effectLst/>
                          <a:latin typeface="Times New Roman"/>
                          <a:ea typeface="Times New Roman"/>
                        </a:rPr>
                        <a:t>SRMR</a:t>
                      </a:r>
                      <a:endParaRPr lang="en-US" sz="1400" b="1"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b="1" dirty="0">
                          <a:solidFill>
                            <a:srgbClr val="000000"/>
                          </a:solidFill>
                          <a:effectLst/>
                          <a:latin typeface="Times New Roman"/>
                          <a:ea typeface="Times New Roman"/>
                        </a:rPr>
                        <a:t>RMSEA</a:t>
                      </a:r>
                      <a:endParaRPr lang="en-US" sz="1400" b="1"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b="1" dirty="0">
                          <a:solidFill>
                            <a:srgbClr val="000000"/>
                          </a:solidFill>
                          <a:effectLst/>
                          <a:latin typeface="Times New Roman"/>
                          <a:ea typeface="Times New Roman"/>
                        </a:rPr>
                        <a:t>RMSEA </a:t>
                      </a:r>
                      <a:r>
                        <a:rPr lang="en-US" sz="1400" b="1" dirty="0" smtClean="0">
                          <a:solidFill>
                            <a:srgbClr val="000000"/>
                          </a:solidFill>
                          <a:effectLst/>
                          <a:latin typeface="Times New Roman"/>
                          <a:ea typeface="Times New Roman"/>
                        </a:rPr>
                        <a:t>CI</a:t>
                      </a:r>
                      <a:endParaRPr lang="en-US" sz="1400" b="1" dirty="0">
                        <a:effectLst/>
                        <a:latin typeface="Times New Roman"/>
                        <a:ea typeface="Times New Roman"/>
                      </a:endParaRPr>
                    </a:p>
                  </a:txBody>
                  <a:tcPr marL="68580" marR="68580"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63880">
                <a:tc>
                  <a:txBody>
                    <a:bodyPr/>
                    <a:lstStyle/>
                    <a:p>
                      <a:pPr marL="0" marR="0">
                        <a:lnSpc>
                          <a:spcPct val="200000"/>
                        </a:lnSpc>
                        <a:spcBef>
                          <a:spcPts val="0"/>
                        </a:spcBef>
                        <a:spcAft>
                          <a:spcPts val="0"/>
                        </a:spcAft>
                      </a:pPr>
                      <a:r>
                        <a:rPr lang="en-US" sz="1400">
                          <a:solidFill>
                            <a:srgbClr val="000000"/>
                          </a:solidFill>
                          <a:effectLst/>
                          <a:latin typeface="Times New Roman"/>
                          <a:ea typeface="Times New Roman"/>
                        </a:rPr>
                        <a:t>One factor</a:t>
                      </a:r>
                      <a:endParaRPr lang="en-US" sz="1400">
                        <a:effectLst/>
                        <a:latin typeface="Times New Roman"/>
                        <a:ea typeface="Times New Roman"/>
                      </a:endParaRPr>
                    </a:p>
                  </a:txBody>
                  <a:tcPr marL="68580" marR="68580" marT="0" marB="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5995.87*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effectLst/>
                        <a:latin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effectLst/>
                        <a:latin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0.54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0.12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0.27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(.26, .27)</a:t>
                      </a:r>
                    </a:p>
                  </a:txBody>
                  <a:tcPr marL="68580" marR="6858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3880">
                <a:tc>
                  <a:txBody>
                    <a:bodyPr/>
                    <a:lstStyle/>
                    <a:p>
                      <a:pPr marL="0" marR="0">
                        <a:lnSpc>
                          <a:spcPct val="200000"/>
                        </a:lnSpc>
                        <a:spcBef>
                          <a:spcPts val="0"/>
                        </a:spcBef>
                        <a:spcAft>
                          <a:spcPts val="0"/>
                        </a:spcAft>
                      </a:pPr>
                      <a:r>
                        <a:rPr lang="en-US" sz="1400">
                          <a:solidFill>
                            <a:srgbClr val="000000"/>
                          </a:solidFill>
                          <a:effectLst/>
                          <a:latin typeface="Times New Roman"/>
                          <a:ea typeface="Times New Roman"/>
                        </a:rPr>
                        <a:t>Two factors</a:t>
                      </a:r>
                      <a:endParaRPr lang="en-US" sz="1400">
                        <a:effectLst/>
                        <a:latin typeface="Times New Roman"/>
                        <a:ea typeface="Times New Roman"/>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5608.55*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effectLst/>
                          <a:latin typeface="Times New Roman"/>
                        </a:rPr>
                        <a:t>387.32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89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0.57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0.11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0.26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(.26, .27)</a:t>
                      </a: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3880">
                <a:tc>
                  <a:txBody>
                    <a:bodyPr/>
                    <a:lstStyle/>
                    <a:p>
                      <a:pPr marL="0" marR="0">
                        <a:lnSpc>
                          <a:spcPct val="200000"/>
                        </a:lnSpc>
                        <a:spcBef>
                          <a:spcPts val="0"/>
                        </a:spcBef>
                        <a:spcAft>
                          <a:spcPts val="0"/>
                        </a:spcAft>
                      </a:pPr>
                      <a:r>
                        <a:rPr lang="en-US" sz="1400">
                          <a:solidFill>
                            <a:srgbClr val="000000"/>
                          </a:solidFill>
                          <a:effectLst/>
                          <a:latin typeface="Times New Roman"/>
                          <a:ea typeface="Times New Roman"/>
                        </a:rPr>
                        <a:t>Four factors</a:t>
                      </a:r>
                      <a:endParaRPr lang="en-US" sz="1400">
                        <a:effectLst/>
                        <a:latin typeface="Times New Roman"/>
                        <a:ea typeface="Times New Roman"/>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1643.79*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effectLst/>
                          <a:latin typeface="Times New Roman"/>
                        </a:rPr>
                        <a:t>4352.08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84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0.88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0.08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0.14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(.14, .15)</a:t>
                      </a: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3880">
                <a:tc>
                  <a:txBody>
                    <a:bodyPr/>
                    <a:lstStyle/>
                    <a:p>
                      <a:pPr marL="0" marR="0">
                        <a:lnSpc>
                          <a:spcPct val="200000"/>
                        </a:lnSpc>
                        <a:spcBef>
                          <a:spcPts val="0"/>
                        </a:spcBef>
                        <a:spcAft>
                          <a:spcPts val="0"/>
                        </a:spcAft>
                      </a:pPr>
                      <a:r>
                        <a:rPr lang="en-US" sz="1400">
                          <a:solidFill>
                            <a:srgbClr val="000000"/>
                          </a:solidFill>
                          <a:effectLst/>
                          <a:latin typeface="Times New Roman"/>
                          <a:ea typeface="Times New Roman"/>
                        </a:rPr>
                        <a:t>Five factors</a:t>
                      </a:r>
                      <a:endParaRPr lang="en-US" sz="1400">
                        <a:effectLst/>
                        <a:latin typeface="Times New Roman"/>
                        <a:ea typeface="Times New Roman"/>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421.94*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a:effectLst/>
                          <a:latin typeface="Times New Roman"/>
                        </a:rPr>
                        <a:t>5573.93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0.97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a:effectLst/>
                          <a:latin typeface="Times New Roman"/>
                          <a:ea typeface="Times New Roman"/>
                        </a:rPr>
                        <a:t>0.04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0.07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200000"/>
                        </a:lnSpc>
                        <a:spcBef>
                          <a:spcPts val="0"/>
                        </a:spcBef>
                        <a:spcAft>
                          <a:spcPts val="0"/>
                        </a:spcAft>
                      </a:pPr>
                      <a:r>
                        <a:rPr lang="en-US" sz="1400" dirty="0">
                          <a:effectLst/>
                          <a:latin typeface="Times New Roman"/>
                          <a:ea typeface="Times New Roman"/>
                        </a:rPr>
                        <a:t>(.06, .08)</a:t>
                      </a: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381000" y="4882661"/>
            <a:ext cx="8153400" cy="646331"/>
          </a:xfrm>
          <a:prstGeom prst="rect">
            <a:avLst/>
          </a:prstGeom>
        </p:spPr>
        <p:txBody>
          <a:bodyPr wrap="square">
            <a:spAutoFit/>
          </a:bodyPr>
          <a:lstStyle/>
          <a:p>
            <a:r>
              <a:rPr lang="en-US" sz="1200" i="1" dirty="0"/>
              <a:t>Note</a:t>
            </a:r>
            <a:r>
              <a:rPr lang="en-US" sz="1200" dirty="0"/>
              <a:t>. Five factor model = (1) where, (2) micro when, (3) macro when, (4) how, (5) criteria; </a:t>
            </a:r>
            <a:r>
              <a:rPr lang="en-US" sz="1200" dirty="0" smtClean="0"/>
              <a:t>Four </a:t>
            </a:r>
            <a:r>
              <a:rPr lang="en-US" sz="1200" dirty="0"/>
              <a:t>factor model = (1) where, (2) when (micro and macro), (3) </a:t>
            </a:r>
            <a:r>
              <a:rPr lang="en-US" sz="1200" dirty="0" smtClean="0"/>
              <a:t>how (4) criteria; Two factor model =  (1) where, when (micro and macro), how, (2) criteria; One factor = (1) where, when (micro and macro), how, criteria.</a:t>
            </a:r>
            <a:endParaRPr lang="en-US" sz="1200" dirty="0"/>
          </a:p>
        </p:txBody>
      </p:sp>
      <p:sp>
        <p:nvSpPr>
          <p:cNvPr id="3" name="Oval 2"/>
          <p:cNvSpPr/>
          <p:nvPr/>
        </p:nvSpPr>
        <p:spPr>
          <a:xfrm>
            <a:off x="4495800" y="4191000"/>
            <a:ext cx="2286000" cy="304800"/>
          </a:xfrm>
          <a:prstGeom prst="ellipse">
            <a:avLst/>
          </a:prstGeom>
          <a:no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57600" y="6397823"/>
            <a:ext cx="4800600" cy="307777"/>
          </a:xfrm>
          <a:prstGeom prst="rect">
            <a:avLst/>
          </a:prstGeom>
          <a:noFill/>
        </p:spPr>
        <p:txBody>
          <a:bodyPr wrap="square" rtlCol="0">
            <a:spAutoFit/>
          </a:bodyPr>
          <a:lstStyle/>
          <a:p>
            <a:pPr algn="r"/>
            <a:r>
              <a:rPr lang="en-US" sz="1400" dirty="0" smtClean="0"/>
              <a:t>Thompson &amp; Payne (in preparation)</a:t>
            </a:r>
            <a:endParaRPr lang="en-US" sz="1400" dirty="0"/>
          </a:p>
        </p:txBody>
      </p:sp>
    </p:spTree>
    <p:extLst>
      <p:ext uri="{BB962C8B-B14F-4D97-AF65-F5344CB8AC3E}">
        <p14:creationId xmlns:p14="http://schemas.microsoft.com/office/powerpoint/2010/main" val="4238901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nSpc>
                <a:spcPct val="100000"/>
              </a:lnSpc>
            </a:pPr>
            <a:r>
              <a:rPr lang="en-US" sz="3000" dirty="0"/>
              <a:t>Study 2: </a:t>
            </a:r>
            <a:r>
              <a:rPr lang="en-US" sz="2800" dirty="0"/>
              <a:t>When, Where, and How</a:t>
            </a:r>
            <a:r>
              <a:rPr lang="en-US" sz="3000" dirty="0" smtClean="0"/>
              <a:t/>
            </a:r>
            <a:br>
              <a:rPr lang="en-US" sz="3000" dirty="0" smtClean="0"/>
            </a:br>
            <a:r>
              <a:rPr lang="en-US" sz="3000" dirty="0" smtClean="0"/>
              <a:t>Results: Relative Influence of Dimensions</a:t>
            </a:r>
            <a:endParaRPr lang="en-US" sz="3000" dirty="0"/>
          </a:p>
        </p:txBody>
      </p:sp>
      <p:sp>
        <p:nvSpPr>
          <p:cNvPr id="6" name="Rectangle 5"/>
          <p:cNvSpPr/>
          <p:nvPr/>
        </p:nvSpPr>
        <p:spPr>
          <a:xfrm>
            <a:off x="762000" y="6134631"/>
            <a:ext cx="7685314" cy="784830"/>
          </a:xfrm>
          <a:prstGeom prst="rect">
            <a:avLst/>
          </a:prstGeom>
        </p:spPr>
        <p:txBody>
          <a:bodyPr wrap="square">
            <a:spAutoFit/>
          </a:bodyPr>
          <a:lstStyle/>
          <a:p>
            <a:r>
              <a:rPr lang="en-US" sz="900" i="1" dirty="0"/>
              <a:t> </a:t>
            </a:r>
            <a:r>
              <a:rPr lang="en-US" sz="900" i="1" dirty="0" smtClean="0"/>
              <a:t>Note</a:t>
            </a:r>
            <a:r>
              <a:rPr lang="en-US" sz="900" i="1" dirty="0"/>
              <a:t>.</a:t>
            </a:r>
            <a:r>
              <a:rPr lang="en-US" sz="900" dirty="0"/>
              <a:t> All results were computed controlling for Negative Affectivity, Sex, Organizational Tenure, Tenure Status, Marital Status, Number of Dependents, and College</a:t>
            </a:r>
            <a:r>
              <a:rPr lang="en-US" sz="900" dirty="0" smtClean="0"/>
              <a:t>. In this figure, blue cells refer to discretion in the work/task domain whereas red cells refer to discretion in the nonwork/between roles domain Lighter cells reflect nonsignifcant results. </a:t>
            </a:r>
            <a:endParaRPr lang="en-US" sz="900" dirty="0"/>
          </a:p>
          <a:p>
            <a:r>
              <a:rPr lang="en-US" sz="900" dirty="0"/>
              <a:t/>
            </a:r>
            <a:br>
              <a:rPr lang="en-US" sz="900" dirty="0"/>
            </a:br>
            <a:endParaRPr lang="en-US" sz="900" dirty="0"/>
          </a:p>
        </p:txBody>
      </p:sp>
      <p:graphicFrame>
        <p:nvGraphicFramePr>
          <p:cNvPr id="5" name="Table 4"/>
          <p:cNvGraphicFramePr>
            <a:graphicFrameLocks noGrp="1"/>
          </p:cNvGraphicFramePr>
          <p:nvPr>
            <p:extLst>
              <p:ext uri="{D42A27DB-BD31-4B8C-83A1-F6EECF244321}">
                <p14:modId xmlns:p14="http://schemas.microsoft.com/office/powerpoint/2010/main" val="1562274582"/>
              </p:ext>
            </p:extLst>
          </p:nvPr>
        </p:nvGraphicFramePr>
        <p:xfrm>
          <a:off x="685800" y="2057401"/>
          <a:ext cx="8153400" cy="2399083"/>
        </p:xfrm>
        <a:graphic>
          <a:graphicData uri="http://schemas.openxmlformats.org/drawingml/2006/table">
            <a:tbl>
              <a:tblPr firstRow="1" firstCol="1" bandRow="1"/>
              <a:tblGrid>
                <a:gridCol w="457200"/>
                <a:gridCol w="3429000"/>
                <a:gridCol w="1066800"/>
                <a:gridCol w="1066800"/>
                <a:gridCol w="1066800"/>
                <a:gridCol w="1066800"/>
              </a:tblGrid>
              <a:tr h="496329">
                <a:tc>
                  <a:txBody>
                    <a:bodyPr/>
                    <a:lstStyle/>
                    <a:p>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1" dirty="0">
                          <a:effectLst/>
                          <a:latin typeface="Times New Roman"/>
                          <a:ea typeface="Calibri"/>
                        </a:rPr>
                        <a:t>Outcomes</a:t>
                      </a:r>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effectLst/>
                          <a:latin typeface="Times New Roman"/>
                          <a:ea typeface="Calibri"/>
                        </a:rPr>
                        <a:t>How</a:t>
                      </a:r>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effectLst/>
                          <a:latin typeface="Times New Roman"/>
                          <a:ea typeface="Calibri"/>
                        </a:rPr>
                        <a:t>When (Micro)</a:t>
                      </a:r>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effectLst/>
                          <a:latin typeface="Times New Roman"/>
                          <a:ea typeface="Calibri"/>
                        </a:rPr>
                        <a:t>When (Macro)</a:t>
                      </a:r>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a:effectLst/>
                          <a:latin typeface="Times New Roman"/>
                          <a:ea typeface="Calibri"/>
                        </a:rPr>
                        <a:t>Where</a:t>
                      </a:r>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84">
                <a:tc rowSpan="3">
                  <a:txBody>
                    <a:bodyPr/>
                    <a:lstStyle/>
                    <a:p>
                      <a:pPr algn="ctr"/>
                      <a:r>
                        <a:rPr lang="en-US" sz="1400" dirty="0" smtClean="0">
                          <a:effectLst/>
                          <a:latin typeface="Times New Roman"/>
                        </a:rPr>
                        <a:t>Work</a:t>
                      </a:r>
                      <a:endParaRPr lang="en-US" sz="1400" dirty="0">
                        <a:effectLst/>
                        <a:latin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1400" dirty="0">
                          <a:effectLst/>
                          <a:latin typeface="Times New Roman"/>
                          <a:ea typeface="Calibri"/>
                        </a:rPr>
                        <a:t>Job Satisfaction (work)</a:t>
                      </a:r>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r>
                        <a:rPr lang="en-US" sz="1400" dirty="0">
                          <a:solidFill>
                            <a:srgbClr val="000000"/>
                          </a:solidFill>
                          <a:effectLst/>
                          <a:latin typeface="Times New Roman"/>
                        </a:rPr>
                        <a:t>.08*</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r>
                        <a:rPr lang="en-US" sz="1400" dirty="0">
                          <a:solidFill>
                            <a:srgbClr val="000000"/>
                          </a:solidFill>
                          <a:effectLst/>
                          <a:latin typeface="Times New Roman"/>
                        </a:rPr>
                        <a:t>.13*</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r>
                        <a:rPr lang="en-US" sz="1400" dirty="0">
                          <a:solidFill>
                            <a:srgbClr val="000000"/>
                          </a:solidFill>
                          <a:effectLst/>
                          <a:latin typeface="Times New Roman"/>
                        </a:rPr>
                        <a:t>.12*</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r>
                        <a:rPr lang="en-US" sz="1400" dirty="0">
                          <a:solidFill>
                            <a:srgbClr val="000000"/>
                          </a:solidFill>
                          <a:effectLst/>
                          <a:latin typeface="Times New Roman"/>
                        </a:rPr>
                        <a:t>.08*</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lumMod val="40000"/>
                        <a:lumOff val="60000"/>
                      </a:schemeClr>
                    </a:solidFill>
                  </a:tcPr>
                </a:tc>
              </a:tr>
              <a:tr h="265484">
                <a:tc vMerge="1">
                  <a:txBody>
                    <a:bodyPr/>
                    <a:lstStyle/>
                    <a:p>
                      <a:endParaRPr lang="en-US" sz="1400" dirty="0">
                        <a:effectLst/>
                        <a:latin typeface="Times New Roman"/>
                      </a:endParaRPr>
                    </a:p>
                  </a:txBody>
                  <a:tcPr marL="68580" marR="68580" marT="0" marB="0">
                    <a:lnL>
                      <a:noFill/>
                    </a:lnL>
                    <a:lnR>
                      <a:noFill/>
                    </a:lnR>
                    <a:lnT>
                      <a:noFill/>
                    </a:lnT>
                    <a:lnB>
                      <a:noFill/>
                    </a:lnB>
                  </a:tcPr>
                </a:tc>
                <a:tc>
                  <a:txBody>
                    <a:bodyPr/>
                    <a:lstStyle/>
                    <a:p>
                      <a:r>
                        <a:rPr lang="en-US" sz="1400" dirty="0">
                          <a:effectLst/>
                          <a:latin typeface="Times New Roman"/>
                          <a:ea typeface="Calibri"/>
                        </a:rPr>
                        <a:t>Burnout (work)</a:t>
                      </a:r>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sz="1400" dirty="0">
                          <a:solidFill>
                            <a:srgbClr val="000000"/>
                          </a:solidFill>
                          <a:effectLst/>
                          <a:latin typeface="Times New Roman"/>
                        </a:rPr>
                        <a:t> -.14*</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ctr"/>
                      <a:r>
                        <a:rPr lang="en-US" sz="1400" dirty="0">
                          <a:solidFill>
                            <a:srgbClr val="000000"/>
                          </a:solidFill>
                          <a:effectLst/>
                          <a:latin typeface="Times New Roman"/>
                        </a:rPr>
                        <a:t>-.17*</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ctr"/>
                      <a:r>
                        <a:rPr lang="en-US" sz="1400" dirty="0">
                          <a:solidFill>
                            <a:srgbClr val="000000"/>
                          </a:solidFill>
                          <a:effectLst/>
                          <a:latin typeface="Times New Roman"/>
                        </a:rPr>
                        <a:t>-.19*</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a:r>
                        <a:rPr lang="en-US" sz="1400" dirty="0">
                          <a:solidFill>
                            <a:srgbClr val="000000"/>
                          </a:solidFill>
                          <a:effectLst/>
                          <a:latin typeface="Times New Roman"/>
                        </a:rPr>
                        <a:t>-.16*</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65484">
                <a:tc vMerge="1">
                  <a:txBody>
                    <a:bodyPr/>
                    <a:lstStyle/>
                    <a:p>
                      <a:endParaRPr lang="en-US" sz="1400" dirty="0">
                        <a:effectLst/>
                        <a:latin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r>
                        <a:rPr lang="en-US" sz="1400" dirty="0">
                          <a:effectLst/>
                          <a:latin typeface="Times New Roman"/>
                          <a:ea typeface="Calibri"/>
                        </a:rPr>
                        <a:t>Turnover Intentions (work)</a:t>
                      </a:r>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r>
                        <a:rPr lang="en-US" sz="1400" dirty="0">
                          <a:solidFill>
                            <a:srgbClr val="000000"/>
                          </a:solidFill>
                          <a:effectLst/>
                          <a:latin typeface="Times New Roman"/>
                        </a:rPr>
                        <a:t>-.03</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solidFill>
                            <a:srgbClr val="000000"/>
                          </a:solidFill>
                          <a:effectLst/>
                          <a:latin typeface="Times New Roman"/>
                        </a:rPr>
                        <a:t>-.07*</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r>
                        <a:rPr lang="en-US" sz="1400" dirty="0">
                          <a:solidFill>
                            <a:srgbClr val="000000"/>
                          </a:solidFill>
                          <a:effectLst/>
                          <a:latin typeface="Times New Roman"/>
                        </a:rPr>
                        <a:t>-.10*</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lang="en-US" sz="1400" dirty="0">
                          <a:solidFill>
                            <a:srgbClr val="000000"/>
                          </a:solidFill>
                          <a:effectLst/>
                          <a:latin typeface="Times New Roman"/>
                        </a:rPr>
                        <a:t>-.08*</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5">
                        <a:lumMod val="40000"/>
                        <a:lumOff val="60000"/>
                      </a:schemeClr>
                    </a:solidFill>
                  </a:tcPr>
                </a:tc>
              </a:tr>
              <a:tr h="265484">
                <a:tc rowSpan="4">
                  <a:txBody>
                    <a:bodyPr/>
                    <a:lstStyle/>
                    <a:p>
                      <a:pPr algn="ctr"/>
                      <a:r>
                        <a:rPr lang="en-US" sz="1400" dirty="0" smtClean="0">
                          <a:effectLst/>
                          <a:latin typeface="Times New Roman"/>
                        </a:rPr>
                        <a:t>Nonwork</a:t>
                      </a:r>
                      <a:endParaRPr lang="en-US" sz="1400" dirty="0">
                        <a:effectLst/>
                        <a:latin typeface="Times New Roman"/>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effectLst/>
                          <a:latin typeface="Times New Roman"/>
                          <a:ea typeface="Calibri"/>
                        </a:rPr>
                        <a:t>Life Satisfaction (nonwork)</a:t>
                      </a:r>
                      <a:endParaRPr lang="en-US" sz="140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r>
                        <a:rPr lang="en-US" sz="1400" dirty="0">
                          <a:solidFill>
                            <a:srgbClr val="000000"/>
                          </a:solidFill>
                          <a:effectLst/>
                          <a:latin typeface="Times New Roman"/>
                        </a:rPr>
                        <a:t>.14*</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r>
                        <a:rPr lang="en-US" sz="1400" dirty="0">
                          <a:solidFill>
                            <a:srgbClr val="000000"/>
                          </a:solidFill>
                          <a:effectLst/>
                          <a:latin typeface="Times New Roman"/>
                        </a:rPr>
                        <a:t>.16*</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a:r>
                        <a:rPr lang="en-US" sz="1400" dirty="0">
                          <a:solidFill>
                            <a:srgbClr val="000000"/>
                          </a:solidFill>
                          <a:effectLst/>
                          <a:latin typeface="Times New Roman"/>
                        </a:rPr>
                        <a:t>.15*</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5">
                        <a:lumMod val="40000"/>
                        <a:lumOff val="60000"/>
                      </a:schemeClr>
                    </a:solidFill>
                  </a:tcPr>
                </a:tc>
                <a:tc>
                  <a:txBody>
                    <a:bodyPr/>
                    <a:lstStyle/>
                    <a:p>
                      <a:pPr algn="ctr"/>
                      <a:r>
                        <a:rPr lang="en-US" sz="1400" dirty="0">
                          <a:solidFill>
                            <a:srgbClr val="000000"/>
                          </a:solidFill>
                          <a:effectLst/>
                          <a:latin typeface="Times New Roman"/>
                        </a:rPr>
                        <a:t>.16*</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5">
                        <a:lumMod val="40000"/>
                        <a:lumOff val="60000"/>
                      </a:schemeClr>
                    </a:solidFill>
                  </a:tcPr>
                </a:tc>
              </a:tr>
              <a:tr h="265484">
                <a:tc vMerge="1">
                  <a:txBody>
                    <a:bodyPr/>
                    <a:lstStyle/>
                    <a:p>
                      <a:endParaRPr lang="en-US" sz="1400" dirty="0">
                        <a:effectLst/>
                        <a:latin typeface="Times New Roman"/>
                      </a:endParaRPr>
                    </a:p>
                  </a:txBody>
                  <a:tcPr marL="68580" marR="68580" marT="0" marB="0">
                    <a:lnL>
                      <a:noFill/>
                    </a:lnL>
                    <a:lnR>
                      <a:noFill/>
                    </a:lnR>
                    <a:lnT>
                      <a:noFill/>
                    </a:lnT>
                    <a:lnB>
                      <a:noFill/>
                    </a:lnB>
                  </a:tcPr>
                </a:tc>
                <a:tc>
                  <a:txBody>
                    <a:bodyPr/>
                    <a:lstStyle/>
                    <a:p>
                      <a:r>
                        <a:rPr lang="en-US" sz="1400">
                          <a:effectLst/>
                          <a:latin typeface="Times New Roman"/>
                          <a:ea typeface="Calibri"/>
                        </a:rPr>
                        <a:t>Physical Health (nonwork)</a:t>
                      </a:r>
                      <a:endParaRPr lang="en-US" sz="140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sz="1400" dirty="0">
                          <a:solidFill>
                            <a:srgbClr val="000000"/>
                          </a:solidFill>
                          <a:effectLst/>
                          <a:latin typeface="Times New Roman"/>
                        </a:rPr>
                        <a:t>-.05</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a:r>
                        <a:rPr lang="en-US" sz="1400" dirty="0">
                          <a:solidFill>
                            <a:srgbClr val="000000"/>
                          </a:solidFill>
                          <a:effectLst/>
                          <a:latin typeface="Times New Roman"/>
                        </a:rPr>
                        <a:t>-.11*</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ctr"/>
                      <a:r>
                        <a:rPr lang="en-US" sz="1400" dirty="0">
                          <a:solidFill>
                            <a:srgbClr val="000000"/>
                          </a:solidFill>
                          <a:effectLst/>
                          <a:latin typeface="Times New Roman"/>
                        </a:rPr>
                        <a:t>-.07*</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a:r>
                        <a:rPr lang="en-US" sz="1400" dirty="0">
                          <a:solidFill>
                            <a:srgbClr val="000000"/>
                          </a:solidFill>
                          <a:effectLst/>
                          <a:latin typeface="Times New Roman"/>
                        </a:rPr>
                        <a:t>-.09*</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309850">
                <a:tc vMerge="1">
                  <a:txBody>
                    <a:bodyPr/>
                    <a:lstStyle/>
                    <a:p>
                      <a:endParaRPr lang="en-US" sz="1400" dirty="0">
                        <a:effectLst/>
                        <a:latin typeface="Times New Roman"/>
                      </a:endParaRPr>
                    </a:p>
                  </a:txBody>
                  <a:tcPr marL="68580" marR="68580" marT="0" marB="0">
                    <a:lnL>
                      <a:noFill/>
                    </a:lnL>
                    <a:lnR>
                      <a:noFill/>
                    </a:lnR>
                    <a:lnT>
                      <a:noFill/>
                    </a:lnT>
                    <a:lnB>
                      <a:noFill/>
                    </a:lnB>
                  </a:tcPr>
                </a:tc>
                <a:tc>
                  <a:txBody>
                    <a:bodyPr/>
                    <a:lstStyle/>
                    <a:p>
                      <a:r>
                        <a:rPr lang="en-US" sz="1400" dirty="0">
                          <a:effectLst/>
                          <a:latin typeface="Times New Roman"/>
                          <a:ea typeface="Calibri"/>
                        </a:rPr>
                        <a:t>Psychological </a:t>
                      </a:r>
                      <a:r>
                        <a:rPr lang="en-US" sz="1400" dirty="0" smtClean="0">
                          <a:effectLst/>
                          <a:latin typeface="Times New Roman"/>
                          <a:ea typeface="Calibri"/>
                        </a:rPr>
                        <a:t>Distress Symptoms </a:t>
                      </a:r>
                      <a:r>
                        <a:rPr lang="en-US" sz="1400" dirty="0">
                          <a:effectLst/>
                          <a:latin typeface="Times New Roman"/>
                          <a:ea typeface="Calibri"/>
                        </a:rPr>
                        <a:t>(nonwork)</a:t>
                      </a:r>
                      <a:endParaRPr lang="en-US" sz="1400" dirty="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sz="1400" dirty="0">
                          <a:solidFill>
                            <a:srgbClr val="000000"/>
                          </a:solidFill>
                          <a:effectLst/>
                          <a:latin typeface="Times New Roman"/>
                        </a:rPr>
                        <a:t>-.04</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20000"/>
                        <a:lumOff val="80000"/>
                      </a:schemeClr>
                    </a:solidFill>
                  </a:tcPr>
                </a:tc>
                <a:tc>
                  <a:txBody>
                    <a:bodyPr/>
                    <a:lstStyle/>
                    <a:p>
                      <a:pPr algn="ctr"/>
                      <a:r>
                        <a:rPr lang="en-US" sz="1400" dirty="0">
                          <a:solidFill>
                            <a:srgbClr val="000000"/>
                          </a:solidFill>
                          <a:effectLst/>
                          <a:latin typeface="Times New Roman"/>
                        </a:rPr>
                        <a:t>-.07*</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lumMod val="40000"/>
                        <a:lumOff val="60000"/>
                      </a:schemeClr>
                    </a:solidFill>
                  </a:tcPr>
                </a:tc>
                <a:tc>
                  <a:txBody>
                    <a:bodyPr/>
                    <a:lstStyle/>
                    <a:p>
                      <a:pPr algn="ctr"/>
                      <a:r>
                        <a:rPr lang="en-US" sz="1400" dirty="0">
                          <a:solidFill>
                            <a:srgbClr val="000000"/>
                          </a:solidFill>
                          <a:effectLst/>
                          <a:latin typeface="Times New Roman"/>
                        </a:rPr>
                        <a:t>-.05</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a:r>
                        <a:rPr lang="en-US" sz="1400" dirty="0">
                          <a:solidFill>
                            <a:srgbClr val="000000"/>
                          </a:solidFill>
                          <a:effectLst/>
                          <a:latin typeface="Times New Roman"/>
                        </a:rPr>
                        <a:t>-0.01</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20000"/>
                        <a:lumOff val="80000"/>
                      </a:schemeClr>
                    </a:solidFill>
                  </a:tcPr>
                </a:tc>
              </a:tr>
              <a:tr h="265484">
                <a:tc vMerge="1">
                  <a:txBody>
                    <a:bodyPr/>
                    <a:lstStyle/>
                    <a:p>
                      <a:endParaRPr lang="en-US" sz="1400" dirty="0">
                        <a:effectLst/>
                        <a:latin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US" sz="1400">
                          <a:effectLst/>
                          <a:latin typeface="Times New Roman"/>
                          <a:ea typeface="Calibri"/>
                        </a:rPr>
                        <a:t>Work-Nonwork Conflict (nonwork)</a:t>
                      </a:r>
                      <a:endParaRPr lang="en-US" sz="1400">
                        <a:effectLst/>
                        <a:latin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en-US" sz="1400" dirty="0">
                          <a:solidFill>
                            <a:srgbClr val="000000"/>
                          </a:solidFill>
                          <a:effectLst/>
                          <a:latin typeface="Times New Roman"/>
                        </a:rPr>
                        <a:t>-.01</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solidFill>
                            <a:srgbClr val="000000"/>
                          </a:solidFill>
                          <a:effectLst/>
                          <a:latin typeface="Times New Roman"/>
                        </a:rPr>
                        <a:t>-.08*</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r>
                        <a:rPr lang="en-US" sz="1400" dirty="0">
                          <a:solidFill>
                            <a:srgbClr val="000000"/>
                          </a:solidFill>
                          <a:effectLst/>
                          <a:latin typeface="Times New Roman"/>
                        </a:rPr>
                        <a:t>-.14*</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lang="en-US" sz="1400" dirty="0">
                          <a:solidFill>
                            <a:srgbClr val="000000"/>
                          </a:solidFill>
                          <a:effectLst/>
                          <a:latin typeface="Times New Roman"/>
                        </a:rPr>
                        <a:t>-.07*</a:t>
                      </a:r>
                      <a:endParaRPr lang="en-US" sz="1400" dirty="0">
                        <a:effectLst/>
                        <a:latin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3" name="Oval 2"/>
          <p:cNvSpPr/>
          <p:nvPr/>
        </p:nvSpPr>
        <p:spPr>
          <a:xfrm>
            <a:off x="5486400" y="1828800"/>
            <a:ext cx="2362200" cy="2743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6063" y="5320735"/>
            <a:ext cx="8077200" cy="461665"/>
          </a:xfrm>
          <a:prstGeom prst="rect">
            <a:avLst/>
          </a:prstGeom>
          <a:noFill/>
        </p:spPr>
        <p:txBody>
          <a:bodyPr wrap="square" rtlCol="0">
            <a:spAutoFit/>
          </a:bodyPr>
          <a:lstStyle/>
          <a:p>
            <a:r>
              <a:rPr lang="en-US" sz="1200" dirty="0" smtClean="0"/>
              <a:t>+The </a:t>
            </a:r>
            <a:r>
              <a:rPr lang="en-US" sz="1200" dirty="0"/>
              <a:t>interactions between when </a:t>
            </a:r>
            <a:r>
              <a:rPr lang="en-US" sz="1200" dirty="0" smtClean="0"/>
              <a:t>&amp; </a:t>
            </a:r>
            <a:r>
              <a:rPr lang="en-US" sz="1200" dirty="0"/>
              <a:t>where, how </a:t>
            </a:r>
            <a:r>
              <a:rPr lang="en-US" sz="1200" dirty="0" smtClean="0"/>
              <a:t>&amp; </a:t>
            </a:r>
            <a:r>
              <a:rPr lang="en-US" sz="1200" dirty="0"/>
              <a:t>when, as well as the three-way interactions among all 3 types of discretion were all unsupported. </a:t>
            </a:r>
          </a:p>
        </p:txBody>
      </p:sp>
    </p:spTree>
    <p:extLst>
      <p:ext uri="{BB962C8B-B14F-4D97-AF65-F5344CB8AC3E}">
        <p14:creationId xmlns:p14="http://schemas.microsoft.com/office/powerpoint/2010/main" val="400061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nSpc>
                <a:spcPct val="100000"/>
              </a:lnSpc>
            </a:pPr>
            <a:r>
              <a:rPr lang="en-US" sz="3000" dirty="0" smtClean="0">
                <a:solidFill>
                  <a:schemeClr val="accent2"/>
                </a:solidFill>
              </a:rPr>
              <a:t>Study 2: </a:t>
            </a:r>
            <a:r>
              <a:rPr lang="en-US" sz="2800" dirty="0">
                <a:solidFill>
                  <a:schemeClr val="accent2"/>
                </a:solidFill>
              </a:rPr>
              <a:t>When, Where, and How</a:t>
            </a:r>
            <a:r>
              <a:rPr lang="en-US" sz="3000" dirty="0" smtClean="0">
                <a:solidFill>
                  <a:schemeClr val="accent2"/>
                </a:solidFill>
              </a:rPr>
              <a:t/>
            </a:r>
            <a:br>
              <a:rPr lang="en-US" sz="3000" dirty="0" smtClean="0">
                <a:solidFill>
                  <a:schemeClr val="accent2"/>
                </a:solidFill>
              </a:rPr>
            </a:br>
            <a:r>
              <a:rPr lang="en-US" sz="3000" dirty="0" smtClean="0">
                <a:solidFill>
                  <a:schemeClr val="accent2"/>
                </a:solidFill>
              </a:rPr>
              <a:t>Results: Role Ambiguity</a:t>
            </a:r>
            <a:endParaRPr lang="en-US" dirty="0">
              <a:solidFill>
                <a:schemeClr val="accent2"/>
              </a:solidFill>
            </a:endParaRPr>
          </a:p>
        </p:txBody>
      </p:sp>
      <p:graphicFrame>
        <p:nvGraphicFramePr>
          <p:cNvPr id="3" name="Chart 2"/>
          <p:cNvGraphicFramePr/>
          <p:nvPr>
            <p:extLst>
              <p:ext uri="{D42A27DB-BD31-4B8C-83A1-F6EECF244321}">
                <p14:modId xmlns:p14="http://schemas.microsoft.com/office/powerpoint/2010/main" val="1605289522"/>
              </p:ext>
            </p:extLst>
          </p:nvPr>
        </p:nvGraphicFramePr>
        <p:xfrm>
          <a:off x="304800" y="914400"/>
          <a:ext cx="4038600" cy="243635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04800" y="3350759"/>
            <a:ext cx="4267200" cy="400110"/>
          </a:xfrm>
          <a:prstGeom prst="rect">
            <a:avLst/>
          </a:prstGeom>
        </p:spPr>
        <p:txBody>
          <a:bodyPr wrap="square">
            <a:spAutoFit/>
          </a:bodyPr>
          <a:lstStyle/>
          <a:p>
            <a:r>
              <a:rPr lang="en-US" sz="1000" dirty="0" smtClean="0"/>
              <a:t>H13F: Interaction </a:t>
            </a:r>
            <a:r>
              <a:rPr lang="en-US" sz="1000" dirty="0"/>
              <a:t>between When and Role Ambiguity on Turnover Intentions.</a:t>
            </a:r>
          </a:p>
        </p:txBody>
      </p:sp>
      <p:graphicFrame>
        <p:nvGraphicFramePr>
          <p:cNvPr id="5" name="Chart 4"/>
          <p:cNvGraphicFramePr/>
          <p:nvPr>
            <p:extLst>
              <p:ext uri="{D42A27DB-BD31-4B8C-83A1-F6EECF244321}">
                <p14:modId xmlns:p14="http://schemas.microsoft.com/office/powerpoint/2010/main" val="878543041"/>
              </p:ext>
            </p:extLst>
          </p:nvPr>
        </p:nvGraphicFramePr>
        <p:xfrm>
          <a:off x="4800600" y="914400"/>
          <a:ext cx="40386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800600" y="3350759"/>
            <a:ext cx="4114800" cy="400110"/>
          </a:xfrm>
          <a:prstGeom prst="rect">
            <a:avLst/>
          </a:prstGeom>
        </p:spPr>
        <p:txBody>
          <a:bodyPr wrap="square">
            <a:spAutoFit/>
          </a:bodyPr>
          <a:lstStyle/>
          <a:p>
            <a:r>
              <a:rPr lang="en-US" sz="1000" dirty="0" smtClean="0"/>
              <a:t>H14A: Interaction </a:t>
            </a:r>
            <a:r>
              <a:rPr lang="en-US" sz="1000" dirty="0"/>
              <a:t>between Where and Role Ambiguity on Job Satisfaction.</a:t>
            </a:r>
          </a:p>
        </p:txBody>
      </p:sp>
      <p:graphicFrame>
        <p:nvGraphicFramePr>
          <p:cNvPr id="7" name="Chart 6"/>
          <p:cNvGraphicFramePr/>
          <p:nvPr>
            <p:extLst>
              <p:ext uri="{D42A27DB-BD31-4B8C-83A1-F6EECF244321}">
                <p14:modId xmlns:p14="http://schemas.microsoft.com/office/powerpoint/2010/main" val="3059676630"/>
              </p:ext>
            </p:extLst>
          </p:nvPr>
        </p:nvGraphicFramePr>
        <p:xfrm>
          <a:off x="2591983" y="3717980"/>
          <a:ext cx="4025348" cy="241929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2779644" y="6137270"/>
            <a:ext cx="3581400" cy="415930"/>
          </a:xfrm>
          <a:prstGeom prst="rect">
            <a:avLst/>
          </a:prstGeom>
        </p:spPr>
        <p:txBody>
          <a:bodyPr wrap="square">
            <a:spAutoFit/>
          </a:bodyPr>
          <a:lstStyle/>
          <a:p>
            <a:r>
              <a:rPr lang="en-US" sz="1000" dirty="0" smtClean="0"/>
              <a:t>H14B: Interaction </a:t>
            </a:r>
            <a:r>
              <a:rPr lang="en-US" sz="1000" dirty="0"/>
              <a:t>between Where and Role Ambiguity on Life Satisfaction.</a:t>
            </a:r>
          </a:p>
        </p:txBody>
      </p:sp>
      <p:sp>
        <p:nvSpPr>
          <p:cNvPr id="10" name="Rectangle 9"/>
          <p:cNvSpPr/>
          <p:nvPr/>
        </p:nvSpPr>
        <p:spPr>
          <a:xfrm>
            <a:off x="533400" y="6465584"/>
            <a:ext cx="8153400" cy="677108"/>
          </a:xfrm>
          <a:prstGeom prst="rect">
            <a:avLst/>
          </a:prstGeom>
        </p:spPr>
        <p:txBody>
          <a:bodyPr wrap="square">
            <a:spAutoFit/>
          </a:bodyPr>
          <a:lstStyle/>
          <a:p>
            <a:r>
              <a:rPr lang="en-US" sz="1000" i="1" dirty="0"/>
              <a:t> </a:t>
            </a:r>
            <a:r>
              <a:rPr lang="en-US" sz="1000" i="1" dirty="0" smtClean="0"/>
              <a:t>Note</a:t>
            </a:r>
            <a:r>
              <a:rPr lang="en-US" sz="1000" i="1" dirty="0"/>
              <a:t>.</a:t>
            </a:r>
            <a:r>
              <a:rPr lang="en-US" sz="1000" dirty="0"/>
              <a:t> All results were computed controlling for Negative Affectivity, Sex, Organizational Tenure, Tenure Status, Marital Status, Number of Dependents, and College.</a:t>
            </a:r>
          </a:p>
          <a:p>
            <a:r>
              <a:rPr lang="en-US" sz="900" dirty="0"/>
              <a:t/>
            </a:r>
            <a:br>
              <a:rPr lang="en-US" sz="900" dirty="0"/>
            </a:br>
            <a:endParaRPr lang="en-US" sz="900" dirty="0"/>
          </a:p>
        </p:txBody>
      </p:sp>
    </p:spTree>
    <p:extLst>
      <p:ext uri="{BB962C8B-B14F-4D97-AF65-F5344CB8AC3E}">
        <p14:creationId xmlns:p14="http://schemas.microsoft.com/office/powerpoint/2010/main" val="2886304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198240050"/>
              </p:ext>
            </p:extLst>
          </p:nvPr>
        </p:nvGraphicFramePr>
        <p:xfrm>
          <a:off x="4932292" y="2209800"/>
          <a:ext cx="4059308"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747591" y="4629090"/>
            <a:ext cx="4396409" cy="400110"/>
          </a:xfrm>
          <a:prstGeom prst="rect">
            <a:avLst/>
          </a:prstGeom>
        </p:spPr>
        <p:txBody>
          <a:bodyPr wrap="square">
            <a:spAutoFit/>
          </a:bodyPr>
          <a:lstStyle/>
          <a:p>
            <a:r>
              <a:rPr lang="en-US" sz="1000" dirty="0" smtClean="0"/>
              <a:t>H14G: Interaction </a:t>
            </a:r>
            <a:r>
              <a:rPr lang="en-US" sz="1000" dirty="0"/>
              <a:t>between Where and Role Ambiguity on </a:t>
            </a:r>
            <a:r>
              <a:rPr lang="en-US" sz="1000" dirty="0" smtClean="0"/>
              <a:t>Work-Nonwork Conflict.</a:t>
            </a:r>
            <a:endParaRPr lang="en-US" sz="1000" dirty="0"/>
          </a:p>
        </p:txBody>
      </p:sp>
      <p:graphicFrame>
        <p:nvGraphicFramePr>
          <p:cNvPr id="5" name="Chart 4"/>
          <p:cNvGraphicFramePr/>
          <p:nvPr>
            <p:extLst>
              <p:ext uri="{D42A27DB-BD31-4B8C-83A1-F6EECF244321}">
                <p14:modId xmlns:p14="http://schemas.microsoft.com/office/powerpoint/2010/main" val="2968653344"/>
              </p:ext>
            </p:extLst>
          </p:nvPr>
        </p:nvGraphicFramePr>
        <p:xfrm>
          <a:off x="381000" y="2209800"/>
          <a:ext cx="3975652"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394253" y="4629090"/>
            <a:ext cx="3796747" cy="400110"/>
          </a:xfrm>
          <a:prstGeom prst="rect">
            <a:avLst/>
          </a:prstGeom>
        </p:spPr>
        <p:txBody>
          <a:bodyPr wrap="square">
            <a:spAutoFit/>
          </a:bodyPr>
          <a:lstStyle/>
          <a:p>
            <a:r>
              <a:rPr lang="en-US" sz="1000" dirty="0" smtClean="0"/>
              <a:t>H14F: Interaction </a:t>
            </a:r>
            <a:r>
              <a:rPr lang="en-US" sz="1000" dirty="0"/>
              <a:t>between Where and Role Ambiguity on Turnover Intentions.</a:t>
            </a:r>
          </a:p>
        </p:txBody>
      </p:sp>
      <p:sp>
        <p:nvSpPr>
          <p:cNvPr id="8" name="Title 1"/>
          <p:cNvSpPr txBox="1">
            <a:spLocks/>
          </p:cNvSpPr>
          <p:nvPr/>
        </p:nvSpPr>
        <p:spPr>
          <a:xfrm>
            <a:off x="457200" y="76200"/>
            <a:ext cx="8229600" cy="10668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000" dirty="0" smtClean="0">
                <a:solidFill>
                  <a:schemeClr val="accent2"/>
                </a:solidFill>
              </a:rPr>
              <a:t>Study 2: </a:t>
            </a:r>
            <a:r>
              <a:rPr lang="en-US" sz="2800" dirty="0">
                <a:solidFill>
                  <a:schemeClr val="accent2"/>
                </a:solidFill>
              </a:rPr>
              <a:t>When, Where, and How</a:t>
            </a:r>
            <a:r>
              <a:rPr lang="en-US" sz="3000" dirty="0" smtClean="0">
                <a:solidFill>
                  <a:schemeClr val="accent2"/>
                </a:solidFill>
              </a:rPr>
              <a:t/>
            </a:r>
            <a:br>
              <a:rPr lang="en-US" sz="3000" dirty="0" smtClean="0">
                <a:solidFill>
                  <a:schemeClr val="accent2"/>
                </a:solidFill>
              </a:rPr>
            </a:br>
            <a:r>
              <a:rPr lang="en-US" sz="3000" dirty="0" smtClean="0">
                <a:solidFill>
                  <a:schemeClr val="accent2"/>
                </a:solidFill>
              </a:rPr>
              <a:t>Results: Role Ambiguity</a:t>
            </a:r>
            <a:endParaRPr lang="en-US" dirty="0">
              <a:solidFill>
                <a:schemeClr val="accent2"/>
              </a:solidFill>
            </a:endParaRPr>
          </a:p>
        </p:txBody>
      </p:sp>
      <p:sp>
        <p:nvSpPr>
          <p:cNvPr id="9" name="Rectangle 8"/>
          <p:cNvSpPr/>
          <p:nvPr/>
        </p:nvSpPr>
        <p:spPr>
          <a:xfrm>
            <a:off x="609600" y="6324600"/>
            <a:ext cx="8153400" cy="677108"/>
          </a:xfrm>
          <a:prstGeom prst="rect">
            <a:avLst/>
          </a:prstGeom>
        </p:spPr>
        <p:txBody>
          <a:bodyPr wrap="square">
            <a:spAutoFit/>
          </a:bodyPr>
          <a:lstStyle/>
          <a:p>
            <a:r>
              <a:rPr lang="en-US" sz="1000" i="1" dirty="0"/>
              <a:t> </a:t>
            </a:r>
            <a:r>
              <a:rPr lang="en-US" sz="1000" i="1" dirty="0" smtClean="0"/>
              <a:t>Note</a:t>
            </a:r>
            <a:r>
              <a:rPr lang="en-US" sz="1000" i="1" dirty="0"/>
              <a:t>.</a:t>
            </a:r>
            <a:r>
              <a:rPr lang="en-US" sz="1000" dirty="0"/>
              <a:t> All results were computed controlling for Negative Affectivity, Sex, Organizational Tenure, Tenure Status, Marital Status, Number of Dependents, and College.</a:t>
            </a:r>
          </a:p>
          <a:p>
            <a:r>
              <a:rPr lang="en-US" sz="900" dirty="0"/>
              <a:t/>
            </a:r>
            <a:br>
              <a:rPr lang="en-US" sz="900" dirty="0"/>
            </a:br>
            <a:endParaRPr lang="en-US" sz="900" dirty="0"/>
          </a:p>
        </p:txBody>
      </p:sp>
    </p:spTree>
    <p:extLst>
      <p:ext uri="{BB962C8B-B14F-4D97-AF65-F5344CB8AC3E}">
        <p14:creationId xmlns:p14="http://schemas.microsoft.com/office/powerpoint/2010/main" val="2292358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nSpc>
                <a:spcPct val="100000"/>
              </a:lnSpc>
            </a:pPr>
            <a:r>
              <a:rPr lang="en-US" sz="3000" dirty="0"/>
              <a:t>Study 2: </a:t>
            </a:r>
            <a:r>
              <a:rPr lang="en-US" sz="2800" dirty="0"/>
              <a:t>When, Where, and How</a:t>
            </a:r>
            <a:r>
              <a:rPr lang="en-US" sz="3000" dirty="0"/>
              <a:t/>
            </a:r>
            <a:br>
              <a:rPr lang="en-US" sz="3000" dirty="0"/>
            </a:br>
            <a:r>
              <a:rPr lang="en-US" sz="3000" dirty="0"/>
              <a:t> </a:t>
            </a:r>
            <a:r>
              <a:rPr lang="en-US" sz="3000" dirty="0" smtClean="0"/>
              <a:t>Discussion</a:t>
            </a:r>
            <a:endParaRPr lang="en-US" dirty="0"/>
          </a:p>
        </p:txBody>
      </p:sp>
      <p:sp>
        <p:nvSpPr>
          <p:cNvPr id="3" name="Content Placeholder 2"/>
          <p:cNvSpPr>
            <a:spLocks noGrp="1"/>
          </p:cNvSpPr>
          <p:nvPr>
            <p:ph idx="1"/>
          </p:nvPr>
        </p:nvSpPr>
        <p:spPr>
          <a:xfrm>
            <a:off x="457200" y="1341437"/>
            <a:ext cx="8229600" cy="4906963"/>
          </a:xfrm>
        </p:spPr>
        <p:txBody>
          <a:bodyPr/>
          <a:lstStyle/>
          <a:p>
            <a:r>
              <a:rPr lang="en-US" dirty="0" smtClean="0"/>
              <a:t>Multiple conceptualizations of discretion</a:t>
            </a:r>
          </a:p>
          <a:p>
            <a:endParaRPr lang="en-US" dirty="0" smtClean="0"/>
          </a:p>
          <a:p>
            <a:r>
              <a:rPr lang="en-US" dirty="0"/>
              <a:t>Uncontaminated </a:t>
            </a:r>
            <a:r>
              <a:rPr lang="en-US" dirty="0" smtClean="0"/>
              <a:t>measures</a:t>
            </a:r>
          </a:p>
          <a:p>
            <a:endParaRPr lang="en-US" dirty="0"/>
          </a:p>
          <a:p>
            <a:r>
              <a:rPr lang="en-US" dirty="0" smtClean="0"/>
              <a:t>3 primary dimensions</a:t>
            </a:r>
          </a:p>
          <a:p>
            <a:pPr lvl="1"/>
            <a:r>
              <a:rPr lang="en-US" dirty="0"/>
              <a:t>How   </a:t>
            </a:r>
            <a:endParaRPr lang="en-US" dirty="0" smtClean="0"/>
          </a:p>
          <a:p>
            <a:pPr lvl="2"/>
            <a:r>
              <a:rPr lang="en-US" i="1" dirty="0" smtClean="0">
                <a:solidFill>
                  <a:schemeClr val="accent2">
                    <a:lumMod val="50000"/>
                  </a:schemeClr>
                </a:solidFill>
              </a:rPr>
              <a:t>Work </a:t>
            </a:r>
            <a:r>
              <a:rPr lang="en-US" i="1" dirty="0">
                <a:solidFill>
                  <a:schemeClr val="accent2">
                    <a:lumMod val="50000"/>
                  </a:schemeClr>
                </a:solidFill>
              </a:rPr>
              <a:t>domain</a:t>
            </a:r>
          </a:p>
          <a:p>
            <a:pPr lvl="1"/>
            <a:r>
              <a:rPr lang="en-US" dirty="0" smtClean="0"/>
              <a:t>Where &amp; When</a:t>
            </a:r>
          </a:p>
          <a:p>
            <a:pPr lvl="2"/>
            <a:r>
              <a:rPr lang="en-US" i="1" dirty="0" smtClean="0">
                <a:solidFill>
                  <a:schemeClr val="accent2">
                    <a:lumMod val="50000"/>
                  </a:schemeClr>
                </a:solidFill>
              </a:rPr>
              <a:t>Work &amp; Nonwork domain</a:t>
            </a:r>
          </a:p>
          <a:p>
            <a:endParaRPr lang="en-US" dirty="0"/>
          </a:p>
        </p:txBody>
      </p:sp>
      <p:sp>
        <p:nvSpPr>
          <p:cNvPr id="4" name="TextBox 3"/>
          <p:cNvSpPr txBox="1"/>
          <p:nvPr/>
        </p:nvSpPr>
        <p:spPr>
          <a:xfrm>
            <a:off x="609600" y="6324600"/>
            <a:ext cx="7848600" cy="307777"/>
          </a:xfrm>
          <a:prstGeom prst="rect">
            <a:avLst/>
          </a:prstGeom>
          <a:noFill/>
        </p:spPr>
        <p:txBody>
          <a:bodyPr wrap="square" rtlCol="0">
            <a:spAutoFit/>
          </a:bodyPr>
          <a:lstStyle/>
          <a:p>
            <a:pPr algn="r"/>
            <a:r>
              <a:rPr lang="en-US" sz="1400" dirty="0"/>
              <a:t>Allen et al., 2013 </a:t>
            </a:r>
            <a:r>
              <a:rPr lang="en-US" sz="1400" dirty="0" smtClean="0"/>
              <a:t>; Averill</a:t>
            </a:r>
            <a:r>
              <a:rPr lang="en-US" sz="1400" dirty="0"/>
              <a:t>, 1973; </a:t>
            </a:r>
            <a:r>
              <a:rPr lang="en-US" sz="1400" dirty="0" err="1"/>
              <a:t>Ganster</a:t>
            </a:r>
            <a:r>
              <a:rPr lang="en-US" sz="1400" dirty="0"/>
              <a:t> &amp; Fusilier, 1989; Spector, </a:t>
            </a:r>
            <a:r>
              <a:rPr lang="en-US" sz="1400" dirty="0" smtClean="0"/>
              <a:t>1986</a:t>
            </a:r>
            <a:endParaRPr lang="en-US" sz="1400" dirty="0"/>
          </a:p>
        </p:txBody>
      </p:sp>
    </p:spTree>
    <p:extLst>
      <p:ext uri="{BB962C8B-B14F-4D97-AF65-F5344CB8AC3E}">
        <p14:creationId xmlns:p14="http://schemas.microsoft.com/office/powerpoint/2010/main" val="310316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sz="4000" b="1" dirty="0" smtClean="0"/>
              <a:t>Overview</a:t>
            </a:r>
            <a:endParaRPr lang="en-US" sz="4000" b="1" dirty="0"/>
          </a:p>
        </p:txBody>
      </p:sp>
      <p:sp>
        <p:nvSpPr>
          <p:cNvPr id="3" name="Content Placeholder 2"/>
          <p:cNvSpPr>
            <a:spLocks noGrp="1"/>
          </p:cNvSpPr>
          <p:nvPr>
            <p:ph idx="1"/>
          </p:nvPr>
        </p:nvSpPr>
        <p:spPr/>
        <p:txBody>
          <a:bodyPr>
            <a:normAutofit/>
          </a:bodyPr>
          <a:lstStyle/>
          <a:p>
            <a:r>
              <a:rPr lang="en-US" sz="2800" dirty="0" smtClean="0"/>
              <a:t>Introduction and Outline</a:t>
            </a:r>
          </a:p>
          <a:p>
            <a:pPr lvl="1"/>
            <a:r>
              <a:rPr lang="en-US" sz="2000" dirty="0" smtClean="0"/>
              <a:t>Workplace Flexibility</a:t>
            </a:r>
          </a:p>
          <a:p>
            <a:r>
              <a:rPr lang="en-US" sz="2800" dirty="0" smtClean="0"/>
              <a:t>Study 1: </a:t>
            </a:r>
          </a:p>
          <a:p>
            <a:pPr lvl="1"/>
            <a:r>
              <a:rPr lang="en-US" sz="2000" dirty="0" smtClean="0"/>
              <a:t>Flextime, Flexplace, or Both?</a:t>
            </a:r>
          </a:p>
          <a:p>
            <a:r>
              <a:rPr lang="en-US" sz="2800" dirty="0" smtClean="0"/>
              <a:t>Study 2:</a:t>
            </a:r>
          </a:p>
          <a:p>
            <a:pPr marL="742950" lvl="2" indent="-342900">
              <a:buFont typeface="Courier New" panose="02070309020205020404" pitchFamily="49" charset="0"/>
              <a:buChar char="o"/>
            </a:pPr>
            <a:r>
              <a:rPr lang="en-US" sz="2000" dirty="0"/>
              <a:t>Discretion: When, Where, and How</a:t>
            </a:r>
          </a:p>
          <a:p>
            <a:r>
              <a:rPr lang="en-US" sz="2800" dirty="0" smtClean="0"/>
              <a:t>Conclusions </a:t>
            </a:r>
          </a:p>
        </p:txBody>
      </p:sp>
    </p:spTree>
    <p:extLst>
      <p:ext uri="{BB962C8B-B14F-4D97-AF65-F5344CB8AC3E}">
        <p14:creationId xmlns:p14="http://schemas.microsoft.com/office/powerpoint/2010/main" val="3433616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sz="4000" dirty="0" smtClean="0"/>
              <a:t>Conclusions</a:t>
            </a:r>
            <a:endParaRPr lang="en-US" sz="4000" dirty="0"/>
          </a:p>
        </p:txBody>
      </p:sp>
      <p:sp>
        <p:nvSpPr>
          <p:cNvPr id="3" name="Content Placeholder 2"/>
          <p:cNvSpPr>
            <a:spLocks noGrp="1"/>
          </p:cNvSpPr>
          <p:nvPr>
            <p:ph idx="1"/>
          </p:nvPr>
        </p:nvSpPr>
        <p:spPr>
          <a:xfrm>
            <a:off x="457200" y="1524000"/>
            <a:ext cx="8229600" cy="4525963"/>
          </a:xfrm>
        </p:spPr>
        <p:txBody>
          <a:bodyPr/>
          <a:lstStyle/>
          <a:p>
            <a:r>
              <a:rPr lang="en-US" dirty="0"/>
              <a:t>Conceptual Distinctions</a:t>
            </a:r>
          </a:p>
          <a:p>
            <a:pPr lvl="1"/>
            <a:r>
              <a:rPr lang="en-US" dirty="0"/>
              <a:t>Multidimensional nature of </a:t>
            </a:r>
            <a:r>
              <a:rPr lang="en-US" dirty="0" smtClean="0"/>
              <a:t>Discretion</a:t>
            </a:r>
          </a:p>
          <a:p>
            <a:pPr lvl="1"/>
            <a:r>
              <a:rPr lang="en-US" dirty="0"/>
              <a:t>Micro &amp; Macro When</a:t>
            </a:r>
          </a:p>
          <a:p>
            <a:pPr lvl="1"/>
            <a:endParaRPr lang="en-US" dirty="0" smtClean="0"/>
          </a:p>
          <a:p>
            <a:r>
              <a:rPr lang="en-US" sz="2600" dirty="0" smtClean="0"/>
              <a:t>Effects </a:t>
            </a:r>
            <a:r>
              <a:rPr lang="en-US" sz="2600" dirty="0"/>
              <a:t>of employee discretion </a:t>
            </a:r>
          </a:p>
          <a:p>
            <a:pPr lvl="1"/>
            <a:r>
              <a:rPr lang="en-US" sz="2000" dirty="0" smtClean="0"/>
              <a:t>Beneficial </a:t>
            </a:r>
            <a:r>
              <a:rPr lang="en-US" sz="2000" dirty="0"/>
              <a:t>for employee and employer outcomes</a:t>
            </a:r>
          </a:p>
          <a:p>
            <a:pPr lvl="1"/>
            <a:r>
              <a:rPr lang="en-US" sz="2000" dirty="0" smtClean="0"/>
              <a:t>Policies </a:t>
            </a:r>
            <a:r>
              <a:rPr lang="en-US" sz="2000" dirty="0"/>
              <a:t>should be tied to perceptions and intended </a:t>
            </a:r>
            <a:r>
              <a:rPr lang="en-US" sz="2000" dirty="0" smtClean="0"/>
              <a:t>outcomes</a:t>
            </a:r>
          </a:p>
          <a:p>
            <a:pPr lvl="1"/>
            <a:endParaRPr lang="en-US" sz="2000" dirty="0"/>
          </a:p>
          <a:p>
            <a:pPr marL="409575" lvl="1">
              <a:buFont typeface="Arial" panose="020B0604020202020204" pitchFamily="34" charset="0"/>
              <a:buChar char="•"/>
            </a:pPr>
            <a:r>
              <a:rPr lang="en-US" sz="2400" dirty="0">
                <a:solidFill>
                  <a:prstClr val="black">
                    <a:lumMod val="50000"/>
                    <a:lumOff val="50000"/>
                  </a:prstClr>
                </a:solidFill>
              </a:rPr>
              <a:t>Organizations may be limited in what they can offer, but can still benefit from </a:t>
            </a:r>
            <a:r>
              <a:rPr lang="en-US" sz="2400" dirty="0" smtClean="0">
                <a:solidFill>
                  <a:prstClr val="black">
                    <a:lumMod val="50000"/>
                    <a:lumOff val="50000"/>
                  </a:prstClr>
                </a:solidFill>
              </a:rPr>
              <a:t>flex</a:t>
            </a:r>
          </a:p>
          <a:p>
            <a:pPr marL="809625" lvl="2"/>
            <a:r>
              <a:rPr lang="en-US" sz="2000" dirty="0"/>
              <a:t>No “one-size-fits-all” policy</a:t>
            </a:r>
          </a:p>
          <a:p>
            <a:pPr marL="809625" lvl="2"/>
            <a:endParaRPr lang="en-US" sz="2400" dirty="0" smtClean="0">
              <a:solidFill>
                <a:prstClr val="black">
                  <a:lumMod val="50000"/>
                  <a:lumOff val="50000"/>
                </a:prstClr>
              </a:solidFill>
            </a:endParaRPr>
          </a:p>
          <a:p>
            <a:pPr lvl="1"/>
            <a:endParaRPr lang="en-US" sz="2000" dirty="0" smtClean="0"/>
          </a:p>
          <a:p>
            <a:endParaRPr lang="en-US" dirty="0"/>
          </a:p>
          <a:p>
            <a:endParaRPr lang="en-US" dirty="0"/>
          </a:p>
        </p:txBody>
      </p:sp>
    </p:spTree>
    <p:extLst>
      <p:ext uri="{BB962C8B-B14F-4D97-AF65-F5344CB8AC3E}">
        <p14:creationId xmlns:p14="http://schemas.microsoft.com/office/powerpoint/2010/main" val="2890813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000" dirty="0" smtClean="0"/>
              <a:t>Future Directions</a:t>
            </a:r>
            <a:endParaRPr lang="en-US" sz="4000" dirty="0"/>
          </a:p>
        </p:txBody>
      </p:sp>
      <p:sp>
        <p:nvSpPr>
          <p:cNvPr id="3" name="Content Placeholder 2"/>
          <p:cNvSpPr>
            <a:spLocks noGrp="1"/>
          </p:cNvSpPr>
          <p:nvPr>
            <p:ph idx="1"/>
          </p:nvPr>
        </p:nvSpPr>
        <p:spPr>
          <a:xfrm>
            <a:off x="457200" y="1447800"/>
            <a:ext cx="8229600" cy="4678363"/>
          </a:xfrm>
        </p:spPr>
        <p:txBody>
          <a:bodyPr/>
          <a:lstStyle/>
          <a:p>
            <a:r>
              <a:rPr lang="en-US" dirty="0" smtClean="0"/>
              <a:t>How is discretion currently being used? </a:t>
            </a:r>
          </a:p>
          <a:p>
            <a:endParaRPr lang="en-US" dirty="0"/>
          </a:p>
          <a:p>
            <a:r>
              <a:rPr lang="en-US" dirty="0"/>
              <a:t>What </a:t>
            </a:r>
            <a:r>
              <a:rPr lang="en-US" dirty="0" smtClean="0"/>
              <a:t>does/can employee </a:t>
            </a:r>
            <a:r>
              <a:rPr lang="en-US" dirty="0"/>
              <a:t>discretion look like across job domains</a:t>
            </a:r>
            <a:r>
              <a:rPr lang="en-US" dirty="0" smtClean="0"/>
              <a:t>?</a:t>
            </a:r>
          </a:p>
          <a:p>
            <a:endParaRPr lang="en-US" dirty="0"/>
          </a:p>
          <a:p>
            <a:r>
              <a:rPr lang="en-US" dirty="0" smtClean="0"/>
              <a:t>Who can use employee discretion?</a:t>
            </a:r>
          </a:p>
          <a:p>
            <a:endParaRPr lang="en-US" dirty="0"/>
          </a:p>
          <a:p>
            <a:r>
              <a:rPr lang="en-US" dirty="0" smtClean="0"/>
              <a:t>What is the process of employee discretion?</a:t>
            </a:r>
            <a:endParaRPr lang="en-US" dirty="0"/>
          </a:p>
          <a:p>
            <a:endParaRPr lang="en-US" dirty="0" smtClean="0"/>
          </a:p>
          <a:p>
            <a:endParaRPr lang="en-US" dirty="0"/>
          </a:p>
        </p:txBody>
      </p:sp>
    </p:spTree>
    <p:extLst>
      <p:ext uri="{BB962C8B-B14F-4D97-AF65-F5344CB8AC3E}">
        <p14:creationId xmlns:p14="http://schemas.microsoft.com/office/powerpoint/2010/main" val="635607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Thank You</a:t>
            </a:r>
            <a:endParaRPr lang="en-US" dirty="0">
              <a:solidFill>
                <a:schemeClr val="accent2"/>
              </a:solidFill>
            </a:endParaRPr>
          </a:p>
        </p:txBody>
      </p:sp>
    </p:spTree>
    <p:extLst>
      <p:ext uri="{BB962C8B-B14F-4D97-AF65-F5344CB8AC3E}">
        <p14:creationId xmlns:p14="http://schemas.microsoft.com/office/powerpoint/2010/main" val="1436051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83820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accent2"/>
                </a:solidFill>
                <a:effectLst>
                  <a:outerShdw blurRad="38100" dist="38100" dir="2700000" algn="tl">
                    <a:srgbClr val="000000">
                      <a:alpha val="43137"/>
                    </a:srgbClr>
                  </a:outerShdw>
                </a:effectLst>
                <a:latin typeface="+mn-lt"/>
              </a:rPr>
              <a:t>Control</a:t>
            </a:r>
            <a:endParaRPr lang="en-US" sz="4000" dirty="0">
              <a:solidFill>
                <a:schemeClr val="accent2"/>
              </a:solidFill>
              <a:effectLst>
                <a:outerShdw blurRad="38100" dist="38100" dir="2700000" algn="tl">
                  <a:srgbClr val="000000">
                    <a:alpha val="43137"/>
                  </a:srgbClr>
                </a:outerShdw>
              </a:effectLst>
              <a:latin typeface="+mn-lt"/>
            </a:endParaRPr>
          </a:p>
        </p:txBody>
      </p:sp>
      <p:graphicFrame>
        <p:nvGraphicFramePr>
          <p:cNvPr id="3" name="Diagram 2"/>
          <p:cNvGraphicFramePr/>
          <p:nvPr>
            <p:extLst>
              <p:ext uri="{D42A27DB-BD31-4B8C-83A1-F6EECF244321}">
                <p14:modId xmlns:p14="http://schemas.microsoft.com/office/powerpoint/2010/main" val="2602516239"/>
              </p:ext>
            </p:extLst>
          </p:nvPr>
        </p:nvGraphicFramePr>
        <p:xfrm>
          <a:off x="457200" y="1126067"/>
          <a:ext cx="8229600" cy="5350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184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86800" cy="1143000"/>
          </a:xfrm>
        </p:spPr>
        <p:txBody>
          <a:bodyPr>
            <a:normAutofit/>
          </a:bodyPr>
          <a:lstStyle/>
          <a:p>
            <a:r>
              <a:rPr lang="en-US" sz="4000" dirty="0" smtClean="0"/>
              <a:t>Flexible </a:t>
            </a:r>
            <a:r>
              <a:rPr lang="en-US" sz="4000" dirty="0"/>
              <a:t>Work </a:t>
            </a:r>
            <a:r>
              <a:rPr lang="en-US" sz="4000" dirty="0" smtClean="0"/>
              <a:t>Arrangements (FWAs)</a:t>
            </a:r>
            <a:endParaRPr lang="en-US" sz="4000" dirty="0"/>
          </a:p>
        </p:txBody>
      </p:sp>
      <p:sp>
        <p:nvSpPr>
          <p:cNvPr id="3" name="Content Placeholder 2"/>
          <p:cNvSpPr>
            <a:spLocks noGrp="1"/>
          </p:cNvSpPr>
          <p:nvPr>
            <p:ph idx="1"/>
          </p:nvPr>
        </p:nvSpPr>
        <p:spPr>
          <a:xfrm>
            <a:off x="685800" y="1524001"/>
            <a:ext cx="8077200" cy="3733800"/>
          </a:xfrm>
        </p:spPr>
        <p:txBody>
          <a:bodyPr>
            <a:normAutofit/>
          </a:bodyPr>
          <a:lstStyle/>
          <a:p>
            <a:r>
              <a:rPr lang="en-US" sz="2200" dirty="0" smtClean="0"/>
              <a:t>Mutually </a:t>
            </a:r>
            <a:r>
              <a:rPr lang="en-US" sz="2200" dirty="0"/>
              <a:t>beneficial arrangement between employees and employers </a:t>
            </a:r>
            <a:endParaRPr lang="en-US" sz="2200" dirty="0" smtClean="0"/>
          </a:p>
          <a:p>
            <a:endParaRPr lang="en-US" sz="2200" dirty="0"/>
          </a:p>
          <a:p>
            <a:r>
              <a:rPr lang="en-US" sz="2200" dirty="0" smtClean="0"/>
              <a:t>Both </a:t>
            </a:r>
            <a:r>
              <a:rPr lang="en-US" sz="2200" dirty="0"/>
              <a:t>parties agree on </a:t>
            </a:r>
            <a:r>
              <a:rPr lang="en-US" sz="2200" b="1" dirty="0"/>
              <a:t>when, where </a:t>
            </a:r>
            <a:r>
              <a:rPr lang="en-US" sz="2200" dirty="0"/>
              <a:t>and</a:t>
            </a:r>
            <a:r>
              <a:rPr lang="en-US" sz="2200" b="1" dirty="0"/>
              <a:t> </a:t>
            </a:r>
            <a:r>
              <a:rPr lang="en-US" sz="2200" b="1" dirty="0" smtClean="0"/>
              <a:t>how</a:t>
            </a:r>
            <a:endParaRPr lang="en-US" sz="2200" dirty="0" smtClean="0"/>
          </a:p>
          <a:p>
            <a:endParaRPr lang="en-US" sz="2200" dirty="0" smtClean="0"/>
          </a:p>
          <a:p>
            <a:r>
              <a:rPr lang="en-US" sz="2200" dirty="0" smtClean="0"/>
              <a:t>Can </a:t>
            </a:r>
            <a:r>
              <a:rPr lang="en-US" sz="2200" dirty="0"/>
              <a:t>be </a:t>
            </a:r>
            <a:r>
              <a:rPr lang="en-US" sz="2200" b="1" dirty="0"/>
              <a:t>formal </a:t>
            </a:r>
            <a:r>
              <a:rPr lang="en-US" sz="2200" dirty="0" smtClean="0"/>
              <a:t>or </a:t>
            </a:r>
            <a:r>
              <a:rPr lang="en-US" sz="2200" b="1" dirty="0" smtClean="0"/>
              <a:t>informal</a:t>
            </a:r>
            <a:endParaRPr lang="en-US" sz="2200" b="1" dirty="0"/>
          </a:p>
        </p:txBody>
      </p:sp>
      <p:sp>
        <p:nvSpPr>
          <p:cNvPr id="4" name="TextBox 3"/>
          <p:cNvSpPr txBox="1"/>
          <p:nvPr/>
        </p:nvSpPr>
        <p:spPr>
          <a:xfrm>
            <a:off x="3733800" y="6400800"/>
            <a:ext cx="4724400" cy="307777"/>
          </a:xfrm>
          <a:prstGeom prst="rect">
            <a:avLst/>
          </a:prstGeom>
          <a:noFill/>
        </p:spPr>
        <p:txBody>
          <a:bodyPr wrap="square" rtlCol="0">
            <a:spAutoFit/>
          </a:bodyPr>
          <a:lstStyle/>
          <a:p>
            <a:pPr algn="r"/>
            <a:r>
              <a:rPr lang="en-US" sz="1400" dirty="0" smtClean="0"/>
              <a:t>Kossek, Hammer, Thompson, &amp; Burke, 2014</a:t>
            </a:r>
            <a:endParaRPr lang="en-US" sz="1400" dirty="0"/>
          </a:p>
        </p:txBody>
      </p:sp>
      <p:pic>
        <p:nvPicPr>
          <p:cNvPr id="6" name="Picture 5" descr="workplace flexibil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724400"/>
            <a:ext cx="3131318" cy="2057400"/>
          </a:xfrm>
          <a:prstGeom prst="rect">
            <a:avLst/>
          </a:prstGeom>
        </p:spPr>
      </p:pic>
    </p:spTree>
    <p:extLst>
      <p:ext uri="{BB962C8B-B14F-4D97-AF65-F5344CB8AC3E}">
        <p14:creationId xmlns:p14="http://schemas.microsoft.com/office/powerpoint/2010/main" val="299254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000" dirty="0" smtClean="0"/>
              <a:t>Types &amp; Examples of Workplace Flexibility</a:t>
            </a:r>
            <a:endParaRPr lang="en-US" sz="3000" dirty="0"/>
          </a:p>
        </p:txBody>
      </p:sp>
      <p:graphicFrame>
        <p:nvGraphicFramePr>
          <p:cNvPr id="5" name="Table 4"/>
          <p:cNvGraphicFramePr>
            <a:graphicFrameLocks noGrp="1"/>
          </p:cNvGraphicFramePr>
          <p:nvPr>
            <p:extLst>
              <p:ext uri="{D42A27DB-BD31-4B8C-83A1-F6EECF244321}">
                <p14:modId xmlns:p14="http://schemas.microsoft.com/office/powerpoint/2010/main" val="3460671028"/>
              </p:ext>
            </p:extLst>
          </p:nvPr>
        </p:nvGraphicFramePr>
        <p:xfrm>
          <a:off x="533400" y="1203960"/>
          <a:ext cx="7966901" cy="5120640"/>
        </p:xfrm>
        <a:graphic>
          <a:graphicData uri="http://schemas.openxmlformats.org/drawingml/2006/table">
            <a:tbl>
              <a:tblPr firstRow="1" bandRow="1">
                <a:tableStyleId>{5C22544A-7EE6-4342-B048-85BDC9FD1C3A}</a:tableStyleId>
              </a:tblPr>
              <a:tblGrid>
                <a:gridCol w="3733800"/>
                <a:gridCol w="4233101"/>
              </a:tblGrid>
              <a:tr h="356059">
                <a:tc>
                  <a:txBody>
                    <a:bodyPr/>
                    <a:lstStyle/>
                    <a:p>
                      <a:r>
                        <a:rPr lang="en-US" dirty="0" smtClean="0">
                          <a:solidFill>
                            <a:schemeClr val="tx1"/>
                          </a:solidFill>
                        </a:rPr>
                        <a:t>Type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olidFill>
                            <a:schemeClr val="tx1"/>
                          </a:solidFill>
                        </a:rPr>
                        <a:t>Example</a:t>
                      </a:r>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059">
                <a:tc>
                  <a:txBody>
                    <a:bodyPr/>
                    <a:lstStyle/>
                    <a:p>
                      <a:r>
                        <a:rPr lang="en-US" sz="1800" b="1" dirty="0" smtClean="0">
                          <a:solidFill>
                            <a:schemeClr val="tx1"/>
                          </a:solidFill>
                        </a:rPr>
                        <a:t>Time Schedule </a:t>
                      </a:r>
                      <a:r>
                        <a:rPr lang="en-US" sz="1800" b="1" dirty="0" smtClean="0">
                          <a:solidFill>
                            <a:srgbClr val="0070C0"/>
                          </a:solidFill>
                        </a:rPr>
                        <a:t>(When)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spcBef>
                          <a:spcPts val="0"/>
                        </a:spcBef>
                        <a:spcAft>
                          <a:spcPts val="0"/>
                        </a:spcAft>
                      </a:pPr>
                      <a:r>
                        <a:rPr lang="en-US" sz="1800" dirty="0">
                          <a:solidFill>
                            <a:sysClr val="windowText" lastClr="000000"/>
                          </a:solidFill>
                          <a:effectLst/>
                          <a:latin typeface="+mn-lt"/>
                          <a:ea typeface="Calibri"/>
                          <a:cs typeface="Times New Roman"/>
                        </a:rPr>
                        <a:t>Flextime</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56059">
                <a:tc>
                  <a:txBody>
                    <a:bodyPr/>
                    <a:lstStyle/>
                    <a:p>
                      <a:endParaRPr lang="en-US" sz="18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spcBef>
                          <a:spcPts val="0"/>
                        </a:spcBef>
                        <a:spcAft>
                          <a:spcPts val="0"/>
                        </a:spcAft>
                      </a:pPr>
                      <a:r>
                        <a:rPr lang="en-US" sz="1800" dirty="0">
                          <a:solidFill>
                            <a:sysClr val="windowText" lastClr="000000"/>
                          </a:solidFill>
                          <a:effectLst/>
                          <a:latin typeface="+mn-lt"/>
                          <a:ea typeface="Calibri"/>
                          <a:cs typeface="Times New Roman"/>
                        </a:rPr>
                        <a:t>Compressed workweeks</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56059">
                <a:tc>
                  <a:txBody>
                    <a:bodyPr/>
                    <a:lstStyle/>
                    <a:p>
                      <a:endParaRPr lang="en-US" sz="18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800" dirty="0">
                          <a:solidFill>
                            <a:sysClr val="windowText" lastClr="000000"/>
                          </a:solidFill>
                          <a:effectLst/>
                          <a:latin typeface="+mn-lt"/>
                          <a:ea typeface="Calibri"/>
                          <a:cs typeface="Times New Roman"/>
                        </a:rPr>
                        <a:t>Flex shift work/ workday schedules</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56059">
                <a:tc>
                  <a:txBody>
                    <a:bodyPr/>
                    <a:lstStyle/>
                    <a:p>
                      <a:endParaRPr lang="en-US" sz="18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1800" dirty="0">
                          <a:solidFill>
                            <a:sysClr val="windowText" lastClr="000000"/>
                          </a:solidFill>
                          <a:effectLst/>
                          <a:latin typeface="+mn-lt"/>
                          <a:ea typeface="Calibri"/>
                          <a:cs typeface="Times New Roman"/>
                        </a:rPr>
                        <a:t>Self-scheduled breaks </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56059">
                <a:tc>
                  <a:txBody>
                    <a:bodyPr/>
                    <a:lstStyle/>
                    <a:p>
                      <a:r>
                        <a:rPr lang="en-US" sz="1800" b="1" dirty="0" smtClean="0">
                          <a:solidFill>
                            <a:schemeClr val="tx1"/>
                          </a:solidFill>
                        </a:rPr>
                        <a:t>Location/Place of Work </a:t>
                      </a:r>
                      <a:r>
                        <a:rPr lang="en-US" sz="1800" b="1" dirty="0" smtClean="0">
                          <a:solidFill>
                            <a:srgbClr val="00B050"/>
                          </a:solidFill>
                        </a:rPr>
                        <a:t>(Where)</a:t>
                      </a:r>
                      <a:endParaRPr lang="en-US" sz="18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err="1">
                          <a:solidFill>
                            <a:sysClr val="windowText" lastClr="000000"/>
                          </a:solidFill>
                          <a:effectLst/>
                          <a:latin typeface="+mn-lt"/>
                          <a:ea typeface="Calibri"/>
                          <a:cs typeface="Times New Roman"/>
                        </a:rPr>
                        <a:t>Telework</a:t>
                      </a:r>
                      <a:r>
                        <a:rPr lang="en-US" sz="1800" dirty="0">
                          <a:solidFill>
                            <a:sysClr val="windowText" lastClr="000000"/>
                          </a:solidFill>
                          <a:effectLst/>
                          <a:latin typeface="+mn-lt"/>
                          <a:ea typeface="Calibri"/>
                          <a:cs typeface="Times New Roman"/>
                        </a:rPr>
                        <a:t>; home based</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6059">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a:solidFill>
                            <a:sysClr val="windowText" lastClr="000000"/>
                          </a:solidFill>
                          <a:effectLst/>
                          <a:latin typeface="+mn-lt"/>
                          <a:ea typeface="Calibri"/>
                          <a:cs typeface="Times New Roman"/>
                        </a:rPr>
                        <a:t>Remote work</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35280">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0"/>
                        </a:spcBef>
                        <a:spcAft>
                          <a:spcPts val="0"/>
                        </a:spcAft>
                      </a:pPr>
                      <a:r>
                        <a:rPr lang="en-US" sz="1800" dirty="0">
                          <a:solidFill>
                            <a:sysClr val="windowText" lastClr="000000"/>
                          </a:solidFill>
                          <a:effectLst/>
                          <a:latin typeface="+mn-lt"/>
                          <a:ea typeface="Calibri"/>
                          <a:cs typeface="Times New Roman"/>
                        </a:rPr>
                        <a:t>Hoteling</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6059">
                <a:tc>
                  <a:txBody>
                    <a:bodyPr/>
                    <a:lstStyle/>
                    <a:p>
                      <a:r>
                        <a:rPr lang="en-US" sz="1800" b="1" dirty="0" smtClean="0">
                          <a:solidFill>
                            <a:schemeClr val="tx1"/>
                          </a:solidFill>
                        </a:rPr>
                        <a:t>Amount of Work </a:t>
                      </a:r>
                      <a:r>
                        <a:rPr lang="en-US" sz="1800" b="1" dirty="0" smtClean="0">
                          <a:solidFill>
                            <a:schemeClr val="accent5">
                              <a:lumMod val="75000"/>
                            </a:schemeClr>
                          </a:solidFill>
                        </a:rPr>
                        <a:t>(How</a:t>
                      </a:r>
                      <a:r>
                        <a:rPr lang="en-US" sz="1800" b="1" baseline="0" dirty="0" smtClean="0">
                          <a:solidFill>
                            <a:schemeClr val="accent5">
                              <a:lumMod val="75000"/>
                            </a:schemeClr>
                          </a:solidFill>
                        </a:rPr>
                        <a:t> Much)</a:t>
                      </a:r>
                      <a:endParaRPr lang="en-US" sz="1800" b="1" dirty="0">
                        <a:solidFill>
                          <a:schemeClr val="accent5">
                            <a:lumMod val="7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spcBef>
                          <a:spcPts val="0"/>
                        </a:spcBef>
                        <a:spcAft>
                          <a:spcPts val="0"/>
                        </a:spcAft>
                      </a:pPr>
                      <a:r>
                        <a:rPr lang="en-US" sz="1800" dirty="0" smtClean="0">
                          <a:solidFill>
                            <a:sysClr val="windowText" lastClr="000000"/>
                          </a:solidFill>
                          <a:effectLst/>
                          <a:latin typeface="+mn-lt"/>
                          <a:ea typeface="Calibri"/>
                          <a:cs typeface="Times New Roman"/>
                        </a:rPr>
                        <a:t>Job-sharing </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56059">
                <a:tc>
                  <a:txBody>
                    <a:bodyPr/>
                    <a:lstStyle/>
                    <a:p>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spcBef>
                          <a:spcPts val="0"/>
                        </a:spcBef>
                        <a:spcAft>
                          <a:spcPts val="0"/>
                        </a:spcAft>
                      </a:pPr>
                      <a:r>
                        <a:rPr lang="en-US" sz="1800" dirty="0">
                          <a:solidFill>
                            <a:sysClr val="windowText" lastClr="000000"/>
                          </a:solidFill>
                          <a:effectLst/>
                          <a:latin typeface="+mn-lt"/>
                          <a:ea typeface="Calibri"/>
                          <a:cs typeface="Times New Roman"/>
                        </a:rPr>
                        <a:t>Reduced load or customized work/part-time work</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56059">
                <a:tc>
                  <a:txBody>
                    <a:bodyPr/>
                    <a:lstStyle/>
                    <a:p>
                      <a:r>
                        <a:rPr lang="en-US" sz="1800" b="1" dirty="0" smtClean="0">
                          <a:solidFill>
                            <a:schemeClr val="tx1"/>
                          </a:solidFill>
                        </a:rPr>
                        <a:t>Work</a:t>
                      </a:r>
                      <a:r>
                        <a:rPr lang="en-US" sz="1800" b="1" baseline="0" dirty="0" smtClean="0">
                          <a:solidFill>
                            <a:schemeClr val="tx1"/>
                          </a:solidFill>
                        </a:rPr>
                        <a:t> Continuity </a:t>
                      </a:r>
                      <a:r>
                        <a:rPr lang="en-US" sz="1800" b="1" baseline="0" dirty="0" smtClean="0">
                          <a:solidFill>
                            <a:schemeClr val="accent4">
                              <a:lumMod val="75000"/>
                            </a:schemeClr>
                          </a:solidFill>
                        </a:rPr>
                        <a:t>(Leaves/Breaks)</a:t>
                      </a:r>
                      <a:endParaRPr lang="en-US" sz="1800" b="1" dirty="0">
                        <a:solidFill>
                          <a:schemeClr val="accent4">
                            <a:lumMod val="75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spcBef>
                          <a:spcPts val="0"/>
                        </a:spcBef>
                        <a:spcAft>
                          <a:spcPts val="0"/>
                        </a:spcAft>
                      </a:pPr>
                      <a:r>
                        <a:rPr lang="en-US" sz="1800" dirty="0">
                          <a:solidFill>
                            <a:sysClr val="windowText" lastClr="000000"/>
                          </a:solidFill>
                          <a:effectLst/>
                          <a:latin typeface="+mn-lt"/>
                          <a:ea typeface="Calibri"/>
                          <a:cs typeface="Times New Roman"/>
                        </a:rPr>
                        <a:t>Long-term breaks/sabbaticals, career flexibility</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356059">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spcBef>
                          <a:spcPts val="0"/>
                        </a:spcBef>
                        <a:spcAft>
                          <a:spcPts val="0"/>
                        </a:spcAft>
                      </a:pPr>
                      <a:r>
                        <a:rPr lang="en-US" sz="1800" dirty="0">
                          <a:solidFill>
                            <a:sysClr val="windowText" lastClr="000000"/>
                          </a:solidFill>
                          <a:effectLst/>
                          <a:latin typeface="+mn-lt"/>
                          <a:ea typeface="Calibri"/>
                          <a:cs typeface="Times New Roman"/>
                        </a:rPr>
                        <a:t>FMLA</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356059">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spcBef>
                          <a:spcPts val="0"/>
                        </a:spcBef>
                        <a:spcAft>
                          <a:spcPts val="0"/>
                        </a:spcAft>
                      </a:pPr>
                      <a:r>
                        <a:rPr lang="en-US" sz="1800" dirty="0">
                          <a:solidFill>
                            <a:sysClr val="windowText" lastClr="000000"/>
                          </a:solidFill>
                          <a:effectLst/>
                          <a:latin typeface="+mn-lt"/>
                          <a:ea typeface="Calibri"/>
                          <a:cs typeface="Times New Roman"/>
                        </a:rPr>
                        <a:t>Comp time</a:t>
                      </a:r>
                      <a:endParaRPr lang="en-US" sz="1800" dirty="0">
                        <a:solidFill>
                          <a:sysClr val="windowText" lastClr="000000"/>
                        </a:solidFill>
                        <a:effectLst/>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6" name="TextBox 5"/>
          <p:cNvSpPr txBox="1"/>
          <p:nvPr/>
        </p:nvSpPr>
        <p:spPr>
          <a:xfrm>
            <a:off x="152400" y="6477000"/>
            <a:ext cx="8305800" cy="292388"/>
          </a:xfrm>
          <a:prstGeom prst="rect">
            <a:avLst/>
          </a:prstGeom>
          <a:noFill/>
        </p:spPr>
        <p:txBody>
          <a:bodyPr wrap="square" rtlCol="0">
            <a:spAutoFit/>
          </a:bodyPr>
          <a:lstStyle/>
          <a:p>
            <a:pPr algn="r"/>
            <a:r>
              <a:rPr lang="en-US" sz="1300" dirty="0" smtClean="0"/>
              <a:t>Abbreviated </a:t>
            </a:r>
            <a:r>
              <a:rPr lang="en-US" sz="1300" dirty="0"/>
              <a:t>from Kossek, Hammer, Thompson, &amp; Burke, </a:t>
            </a:r>
            <a:r>
              <a:rPr lang="en-US" sz="1300" dirty="0" smtClean="0"/>
              <a:t>2014;  based on Kossek &amp; Michel, 2010</a:t>
            </a:r>
            <a:endParaRPr lang="en-US" sz="1300" dirty="0"/>
          </a:p>
        </p:txBody>
      </p:sp>
    </p:spTree>
    <p:extLst>
      <p:ext uri="{BB962C8B-B14F-4D97-AF65-F5344CB8AC3E}">
        <p14:creationId xmlns:p14="http://schemas.microsoft.com/office/powerpoint/2010/main" val="23273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sz="4000" dirty="0">
                <a:effectLst>
                  <a:outerShdw blurRad="38100" dist="38100" dir="2700000" algn="tl">
                    <a:srgbClr val="000000">
                      <a:alpha val="43137"/>
                    </a:srgbClr>
                  </a:outerShdw>
                </a:effectLst>
              </a:rPr>
              <a:t>Benefits of Workplace Flexibility</a:t>
            </a:r>
          </a:p>
        </p:txBody>
      </p:sp>
      <p:graphicFrame>
        <p:nvGraphicFramePr>
          <p:cNvPr id="4" name="Diagram 3"/>
          <p:cNvGraphicFramePr/>
          <p:nvPr>
            <p:extLst>
              <p:ext uri="{D42A27DB-BD31-4B8C-83A1-F6EECF244321}">
                <p14:modId xmlns:p14="http://schemas.microsoft.com/office/powerpoint/2010/main" val="3704450881"/>
              </p:ext>
            </p:extLst>
          </p:nvPr>
        </p:nvGraphicFramePr>
        <p:xfrm>
          <a:off x="533400" y="1447800"/>
          <a:ext cx="8153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819400" y="6397823"/>
            <a:ext cx="5638800" cy="307777"/>
          </a:xfrm>
          <a:prstGeom prst="rect">
            <a:avLst/>
          </a:prstGeom>
        </p:spPr>
        <p:txBody>
          <a:bodyPr wrap="square">
            <a:spAutoFit/>
          </a:bodyPr>
          <a:lstStyle/>
          <a:p>
            <a:pPr algn="r"/>
            <a:r>
              <a:rPr lang="en-US" sz="1400" dirty="0" smtClean="0"/>
              <a:t>Abbreviated from </a:t>
            </a:r>
            <a:r>
              <a:rPr lang="en-US" sz="1400" dirty="0"/>
              <a:t>Kossek, Hammer, Thompson, &amp; Burke, 2014</a:t>
            </a:r>
          </a:p>
        </p:txBody>
      </p:sp>
    </p:spTree>
    <p:extLst>
      <p:ext uri="{BB962C8B-B14F-4D97-AF65-F5344CB8AC3E}">
        <p14:creationId xmlns:p14="http://schemas.microsoft.com/office/powerpoint/2010/main" val="1099610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dirty="0" smtClean="0">
                <a:effectLst>
                  <a:outerShdw blurRad="38100" dist="38100" dir="2700000" algn="tl">
                    <a:srgbClr val="000000">
                      <a:alpha val="43137"/>
                    </a:srgbClr>
                  </a:outerShdw>
                </a:effectLst>
              </a:rPr>
              <a:t>Increase in Workplace Flexibility Use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21647"/>
            <a:ext cx="5638800" cy="5105400"/>
          </a:xfrm>
        </p:spPr>
        <p:txBody>
          <a:bodyPr>
            <a:normAutofit/>
          </a:bodyPr>
          <a:lstStyle/>
          <a:p>
            <a:r>
              <a:rPr lang="en-US" dirty="0" smtClean="0"/>
              <a:t>Natural events </a:t>
            </a:r>
          </a:p>
          <a:p>
            <a:pPr marL="739775" lvl="1"/>
            <a:r>
              <a:rPr lang="en-US" dirty="0" smtClean="0"/>
              <a:t>Hurricanes, Winter storms</a:t>
            </a:r>
          </a:p>
          <a:p>
            <a:pPr marL="450850" lvl="1"/>
            <a:endParaRPr lang="en-US" dirty="0" smtClean="0"/>
          </a:p>
          <a:p>
            <a:r>
              <a:rPr lang="en-US" dirty="0" smtClean="0"/>
              <a:t>Economic Need</a:t>
            </a:r>
          </a:p>
          <a:p>
            <a:pPr lvl="1"/>
            <a:r>
              <a:rPr lang="en-US" dirty="0" smtClean="0"/>
              <a:t>Fuel Costs </a:t>
            </a:r>
          </a:p>
          <a:p>
            <a:pPr marL="450850" lvl="1"/>
            <a:endParaRPr lang="en-US" dirty="0"/>
          </a:p>
          <a:p>
            <a:pPr marL="450850" lvl="1"/>
            <a:endParaRPr lang="en-US" dirty="0" smtClean="0"/>
          </a:p>
          <a:p>
            <a:r>
              <a:rPr lang="en-US" dirty="0"/>
              <a:t>Federal Government Trends</a:t>
            </a:r>
          </a:p>
          <a:p>
            <a:pPr marL="739775" lvl="1"/>
            <a:r>
              <a:rPr lang="en-US" dirty="0"/>
              <a:t>Public Laws 108-199 &amp; 108-447</a:t>
            </a:r>
          </a:p>
          <a:p>
            <a:pPr marL="739775" lvl="1"/>
            <a:r>
              <a:rPr lang="en-US" dirty="0"/>
              <a:t>White House </a:t>
            </a:r>
            <a:r>
              <a:rPr lang="en-US" dirty="0" smtClean="0"/>
              <a:t>Flexibility Forums (2010)</a:t>
            </a:r>
            <a:endParaRPr lang="en-US" dirty="0"/>
          </a:p>
          <a:p>
            <a:pPr marL="739775" lvl="1"/>
            <a:r>
              <a:rPr lang="en-US" dirty="0"/>
              <a:t>Telework Enhancement Act (2010</a:t>
            </a:r>
            <a:r>
              <a:rPr lang="en-US" dirty="0" smtClean="0"/>
              <a:t>)</a:t>
            </a:r>
          </a:p>
          <a:p>
            <a:pPr marL="739775" lvl="1"/>
            <a:r>
              <a:rPr lang="en-US" dirty="0" smtClean="0"/>
              <a:t>NSF announced new </a:t>
            </a:r>
            <a:r>
              <a:rPr lang="en-US" dirty="0"/>
              <a:t>workplace flexibility </a:t>
            </a:r>
            <a:r>
              <a:rPr lang="en-US" dirty="0" smtClean="0"/>
              <a:t>policies (2011)</a:t>
            </a:r>
            <a:endParaRPr lang="en-US" dirty="0"/>
          </a:p>
          <a:p>
            <a:pPr marL="450850" lvl="1"/>
            <a:endParaRPr lang="en-US" dirty="0" smtClean="0"/>
          </a:p>
          <a:p>
            <a:pPr lvl="1"/>
            <a:endParaRPr lang="en-US" sz="2400" dirty="0"/>
          </a:p>
        </p:txBody>
      </p:sp>
      <p:sp>
        <p:nvSpPr>
          <p:cNvPr id="4" name="TextBox 3"/>
          <p:cNvSpPr txBox="1"/>
          <p:nvPr/>
        </p:nvSpPr>
        <p:spPr>
          <a:xfrm>
            <a:off x="914400" y="6400800"/>
            <a:ext cx="7467600" cy="292388"/>
          </a:xfrm>
          <a:prstGeom prst="rect">
            <a:avLst/>
          </a:prstGeom>
          <a:noFill/>
        </p:spPr>
        <p:txBody>
          <a:bodyPr wrap="square" rtlCol="0">
            <a:spAutoFit/>
          </a:bodyPr>
          <a:lstStyle/>
          <a:p>
            <a:pPr algn="r"/>
            <a:r>
              <a:rPr lang="en-US" sz="1300" dirty="0"/>
              <a:t>Lister &amp; </a:t>
            </a:r>
            <a:r>
              <a:rPr lang="en-US" sz="1300" dirty="0" err="1"/>
              <a:t>Harnish</a:t>
            </a:r>
            <a:r>
              <a:rPr lang="en-US" sz="1300" dirty="0"/>
              <a:t>, 2011; </a:t>
            </a:r>
            <a:r>
              <a:rPr lang="en-US" sz="1300" dirty="0" smtClean="0"/>
              <a:t>Matos &amp; </a:t>
            </a:r>
            <a:r>
              <a:rPr lang="en-US" sz="1300" dirty="0" err="1" smtClean="0"/>
              <a:t>Galinsky</a:t>
            </a:r>
            <a:r>
              <a:rPr lang="en-US" sz="1300" dirty="0" smtClean="0"/>
              <a:t>, 2012; U.S</a:t>
            </a:r>
            <a:r>
              <a:rPr lang="en-US" sz="1300" dirty="0"/>
              <a:t>. Office of Personnel Management, 2011</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520" y="4267200"/>
            <a:ext cx="2799080" cy="1855912"/>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505" y="1321647"/>
            <a:ext cx="2337574" cy="1569758"/>
          </a:xfrm>
          <a:prstGeom prst="rect">
            <a:avLst/>
          </a:prstGeom>
          <a:ln>
            <a:solidFill>
              <a:schemeClr val="tx1"/>
            </a:solid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0269" y="2667038"/>
            <a:ext cx="2513531" cy="1630642"/>
          </a:xfrm>
          <a:prstGeom prst="rect">
            <a:avLst/>
          </a:prstGeom>
          <a:ln>
            <a:solidFill>
              <a:schemeClr val="tx1"/>
            </a:solidFill>
          </a:ln>
        </p:spPr>
      </p:pic>
    </p:spTree>
    <p:extLst>
      <p:ext uri="{BB962C8B-B14F-4D97-AF65-F5344CB8AC3E}">
        <p14:creationId xmlns:p14="http://schemas.microsoft.com/office/powerpoint/2010/main" val="331076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000" dirty="0" smtClean="0">
                <a:effectLst>
                  <a:outerShdw blurRad="38100" dist="38100" dir="2700000" algn="tl">
                    <a:srgbClr val="000000">
                      <a:alpha val="43137"/>
                    </a:srgbClr>
                  </a:outerShdw>
                </a:effectLst>
              </a:rPr>
              <a:t>Workplace Flexibility in the News</a:t>
            </a:r>
            <a:endParaRPr lang="en-US" sz="40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57200" y="1601963"/>
            <a:ext cx="4572000" cy="4524201"/>
          </a:xfrm>
        </p:spPr>
        <p:txBody>
          <a:bodyPr>
            <a:normAutofit/>
          </a:bodyPr>
          <a:lstStyle/>
          <a:p>
            <a:r>
              <a:rPr lang="en-US" sz="2200" dirty="0" smtClean="0"/>
              <a:t>Companies reversing flex policies</a:t>
            </a:r>
          </a:p>
          <a:p>
            <a:pPr lvl="1"/>
            <a:r>
              <a:rPr lang="en-US" dirty="0" smtClean="0"/>
              <a:t>Question if workplace flex is for everyone</a:t>
            </a:r>
          </a:p>
          <a:p>
            <a:pPr lvl="1"/>
            <a:r>
              <a:rPr lang="en-US" dirty="0" smtClean="0"/>
              <a:t>Researchers argue poorly implemented policies</a:t>
            </a:r>
          </a:p>
          <a:p>
            <a:endParaRPr lang="en-US" sz="2200" dirty="0"/>
          </a:p>
          <a:p>
            <a:r>
              <a:rPr lang="en-US" sz="2200" dirty="0" smtClean="0"/>
              <a:t>New Research Directions</a:t>
            </a:r>
          </a:p>
          <a:p>
            <a:pPr lvl="1"/>
            <a:r>
              <a:rPr lang="en-US" dirty="0" smtClean="0"/>
              <a:t>Perceptions of Policies</a:t>
            </a:r>
          </a:p>
          <a:p>
            <a:pPr lvl="1"/>
            <a:r>
              <a:rPr lang="en-US" dirty="0" smtClean="0"/>
              <a:t>Who benefits from FWAs?</a:t>
            </a:r>
          </a:p>
          <a:p>
            <a:pPr lvl="1"/>
            <a:r>
              <a:rPr lang="en-US" dirty="0" smtClean="0"/>
              <a:t>Redefining Workplace Flexibility</a:t>
            </a:r>
          </a:p>
          <a:p>
            <a:pPr lvl="1"/>
            <a:endParaRPr lang="en-US" sz="1400" dirty="0" smtClean="0"/>
          </a:p>
          <a:p>
            <a:pPr lvl="1"/>
            <a:endParaRPr lang="en-US" sz="2200" dirty="0"/>
          </a:p>
        </p:txBody>
      </p:sp>
      <p:pic>
        <p:nvPicPr>
          <p:cNvPr id="11" name="Picture 10"/>
          <p:cNvPicPr/>
          <p:nvPr/>
        </p:nvPicPr>
        <p:blipFill rotWithShape="1">
          <a:blip r:embed="rId3" cstate="print"/>
          <a:srcRect l="6085" t="31432" r="29506" b="5295"/>
          <a:stretch/>
        </p:blipFill>
        <p:spPr bwMode="auto">
          <a:xfrm>
            <a:off x="5029200" y="1523999"/>
            <a:ext cx="3827780" cy="2115185"/>
          </a:xfrm>
          <a:prstGeom prst="rect">
            <a:avLst/>
          </a:prstGeom>
          <a:ln>
            <a:solidFill>
              <a:schemeClr val="tx1"/>
            </a:solidFill>
          </a:ln>
          <a:extLst>
            <a:ext uri="{53640926-AAD7-44D8-BBD7-CCE9431645EC}">
              <a14:shadowObscured xmlns:a14="http://schemas.microsoft.com/office/drawing/2010/main"/>
            </a:ext>
          </a:extLst>
        </p:spPr>
      </p:pic>
      <p:pic>
        <p:nvPicPr>
          <p:cNvPr id="12" name="Picture 11"/>
          <p:cNvPicPr/>
          <p:nvPr/>
        </p:nvPicPr>
        <p:blipFill rotWithShape="1">
          <a:blip r:embed="rId4" cstate="print"/>
          <a:srcRect l="8062" t="15733" r="35947" b="11412"/>
          <a:stretch/>
        </p:blipFill>
        <p:spPr bwMode="auto">
          <a:xfrm>
            <a:off x="5410200" y="3810000"/>
            <a:ext cx="3126105" cy="2407284"/>
          </a:xfrm>
          <a:prstGeom prst="rect">
            <a:avLst/>
          </a:prstGeom>
          <a:ln>
            <a:solidFill>
              <a:schemeClr val="tx1"/>
            </a:solidFill>
          </a:ln>
          <a:extLst>
            <a:ext uri="{53640926-AAD7-44D8-BBD7-CCE9431645EC}">
              <a14:shadowObscured xmlns:a14="http://schemas.microsoft.com/office/drawing/2010/main"/>
            </a:ext>
          </a:extLst>
        </p:spPr>
      </p:pic>
      <p:sp>
        <p:nvSpPr>
          <p:cNvPr id="13" name="Rectangle 12"/>
          <p:cNvSpPr/>
          <p:nvPr/>
        </p:nvSpPr>
        <p:spPr>
          <a:xfrm>
            <a:off x="2819400" y="6397823"/>
            <a:ext cx="5638800" cy="307777"/>
          </a:xfrm>
          <a:prstGeom prst="rect">
            <a:avLst/>
          </a:prstGeom>
        </p:spPr>
        <p:txBody>
          <a:bodyPr wrap="square">
            <a:spAutoFit/>
          </a:bodyPr>
          <a:lstStyle/>
          <a:p>
            <a:pPr algn="r"/>
            <a:r>
              <a:rPr lang="en-US" sz="1400" dirty="0" smtClean="0"/>
              <a:t>Allen, 2001; Eaton, 2003; Kossek, 2013</a:t>
            </a:r>
            <a:endParaRPr lang="en-US" sz="1400" dirty="0"/>
          </a:p>
        </p:txBody>
      </p:sp>
    </p:spTree>
    <p:extLst>
      <p:ext uri="{BB962C8B-B14F-4D97-AF65-F5344CB8AC3E}">
        <p14:creationId xmlns:p14="http://schemas.microsoft.com/office/powerpoint/2010/main" val="11544479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Employee Discretion: &amp;#x0D;&amp;#x0A;When, Where, &amp;amp; How&amp;#x0D;&amp;#x0A;&amp;#x0D;&amp;#x0A;Rebecca Thompson, PhD&amp;#x0D;&amp;#x0A;Purdue University&amp;#x0D;&amp;#x0A;Krannert School of Management&amp;quot;&quot;/&gt;&lt;property id=&quot;20307&quot; value=&quot;256&quot;/&gt;&lt;/object&gt;&lt;object type=&quot;3&quot; unique_id=&quot;10006&quot;&gt;&lt;property id=&quot;20148&quot; value=&quot;5&quot;/&gt;&lt;property id=&quot;20300&quot; value=&quot;Slide 3 - &amp;quot;Overview&amp;quot;&quot;/&gt;&lt;property id=&quot;20307&quot; value=&quot;296&quot;/&gt;&lt;/object&gt;&lt;object type=&quot;3&quot; unique_id=&quot;10007&quot;&gt;&lt;property id=&quot;20148&quot; value=&quot;5&quot;/&gt;&lt;property id=&quot;20300&quot; value=&quot;Slide 4&quot;/&gt;&lt;property id=&quot;20307&quot; value=&quot;295&quot;/&gt;&lt;/object&gt;&lt;object type=&quot;3&quot; unique_id=&quot;10008&quot;&gt;&lt;property id=&quot;20148&quot; value=&quot;5&quot;/&gt;&lt;property id=&quot;20300&quot; value=&quot;Slide 5 - &amp;quot;Flexible Work Arrangements (FWAs)&amp;quot;&quot;/&gt;&lt;property id=&quot;20307&quot; value=&quot;260&quot;/&gt;&lt;/object&gt;&lt;object type=&quot;3&quot; unique_id=&quot;10009&quot;&gt;&lt;property id=&quot;20148&quot; value=&quot;5&quot;/&gt;&lt;property id=&quot;20300&quot; value=&quot;Slide 6 - &amp;quot;Types &amp;amp; Examples of Workplace Flexibility&amp;quot;&quot;/&gt;&lt;property id=&quot;20307&quot; value=&quot;261&quot;/&gt;&lt;/object&gt;&lt;object type=&quot;3&quot; unique_id=&quot;10010&quot;&gt;&lt;property id=&quot;20148&quot; value=&quot;5&quot;/&gt;&lt;property id=&quot;20300&quot; value=&quot;Slide 8 - &amp;quot;Increase in Workplace Flexibility Use&amp;quot;&quot;/&gt;&lt;property id=&quot;20307&quot; value=&quot;265&quot;/&gt;&lt;/object&gt;&lt;object type=&quot;3&quot; unique_id=&quot;10013&quot;&gt;&lt;property id=&quot;20148&quot; value=&quot;5&quot;/&gt;&lt;property id=&quot;20300&quot; value=&quot;Slide 10 - &amp;quot;Study 1: When, Where, or Both?&amp;quot;&quot;/&gt;&lt;property id=&quot;20307&quot; value=&quot;270&quot;/&gt;&lt;/object&gt;&lt;object type=&quot;3&quot; unique_id=&quot;10014&quot;&gt;&lt;property id=&quot;20148&quot; value=&quot;5&quot;/&gt;&lt;property id=&quot;20300&quot; value=&quot;Slide 11 - &amp;quot;Study 1: Method&amp;quot;&quot;/&gt;&lt;property id=&quot;20307&quot; value=&quot;292&quot;/&gt;&lt;/object&gt;&lt;object type=&quot;3&quot; unique_id=&quot;10015&quot;&gt;&lt;property id=&quot;20148&quot; value=&quot;5&quot;/&gt;&lt;property id=&quot;20300&quot; value=&quot;Slide 12&quot;/&gt;&lt;property id=&quot;20307&quot; value=&quot;294&quot;/&gt;&lt;/object&gt;&lt;object type=&quot;3&quot; unique_id=&quot;10016&quot;&gt;&lt;property id=&quot;20148&quot; value=&quot;5&quot;/&gt;&lt;property id=&quot;20300&quot; value=&quot;Slide 13&quot;/&gt;&lt;property id=&quot;20307&quot; value=&quot;275&quot;/&gt;&lt;/object&gt;&lt;object type=&quot;3&quot; unique_id=&quot;10017&quot;&gt;&lt;property id=&quot;20148&quot; value=&quot;5&quot;/&gt;&lt;property id=&quot;20300&quot; value=&quot;Slide 14 - &amp;quot;Study 1: Results&amp;quot;&quot;/&gt;&lt;property id=&quot;20307&quot; value=&quot;273&quot;/&gt;&lt;/object&gt;&lt;object type=&quot;3&quot; unique_id=&quot;10018&quot;&gt;&lt;property id=&quot;20148&quot; value=&quot;5&quot;/&gt;&lt;property id=&quot;20300&quot; value=&quot;Slide 15 - &amp;quot;Study 1: Results&amp;quot;&quot;/&gt;&lt;property id=&quot;20307&quot; value=&quot;276&quot;/&gt;&lt;/object&gt;&lt;object type=&quot;3&quot; unique_id=&quot;10019&quot;&gt;&lt;property id=&quot;20148&quot; value=&quot;5&quot;/&gt;&lt;property id=&quot;20300&quot; value=&quot;Slide 16 - &amp;quot;Study 1:Discussion&amp;quot;&quot;/&gt;&lt;property id=&quot;20307&quot; value=&quot;274&quot;/&gt;&lt;/object&gt;&lt;object type=&quot;3&quot; unique_id=&quot;10020&quot;&gt;&lt;property id=&quot;20148&quot; value=&quot;5&quot;/&gt;&lt;property id=&quot;20300&quot; value=&quot;Slide 17 - &amp;quot;Study 2: When, Where, and How&amp;quot;&quot;/&gt;&lt;property id=&quot;20307&quot; value=&quot;277&quot;/&gt;&lt;/object&gt;&lt;object type=&quot;3&quot; unique_id=&quot;10028&quot;&gt;&lt;property id=&quot;20148&quot; value=&quot;5&quot;/&gt;&lt;property id=&quot;20300&quot; value=&quot;Slide 21 - &amp;quot;Study 2: Defining Discretion&amp;quot;&quot;/&gt;&lt;property id=&quot;20307&quot; value=&quot;259&quot;/&gt;&lt;/object&gt;&lt;object type=&quot;3&quot; unique_id=&quot;10035&quot;&gt;&lt;property id=&quot;20148&quot; value=&quot;5&quot;/&gt;&lt;property id=&quot;20300&quot; value=&quot;Slide 32 - &amp;quot;Thank You&amp;quot;&quot;/&gt;&lt;property id=&quot;20307&quot; value=&quot;298&quot;/&gt;&lt;/object&gt;&lt;object type=&quot;3&quot; unique_id=&quot;10342&quot;&gt;&lt;property id=&quot;20148&quot; value=&quot;5&quot;/&gt;&lt;property id=&quot;20300&quot; value=&quot;Slide 2 - &amp;quot;Research Areas&amp;quot;&quot;/&gt;&lt;property id=&quot;20307&quot; value=&quot;300&quot;/&gt;&lt;/object&gt;&lt;object type=&quot;3&quot; unique_id=&quot;10584&quot;&gt;&lt;property id=&quot;20148&quot; value=&quot;5&quot;/&gt;&lt;property id=&quot;20300&quot; value=&quot;Slide 9 - &amp;quot;Workplace Flexibility in the News&amp;quot;&quot;/&gt;&lt;property id=&quot;20307&quot; value=&quot;303&quot;/&gt;&lt;/object&gt;&lt;object type=&quot;3&quot; unique_id=&quot;10656&quot;&gt;&lt;property id=&quot;20148&quot; value=&quot;5&quot;/&gt;&lt;property id=&quot;20300&quot; value=&quot;Slide 7 - &amp;quot;Benefits of Workplace Flexibility&amp;quot;&quot;/&gt;&lt;property id=&quot;20307&quot; value=&quot;305&quot;/&gt;&lt;/object&gt;&lt;object type=&quot;3&quot; unique_id=&quot;11186&quot;&gt;&lt;property id=&quot;20148&quot; value=&quot;5&quot;/&gt;&lt;property id=&quot;20300&quot; value=&quot;Slide 18 - &amp;quot;Study 2: When, Where, and How&amp;quot;&quot;/&gt;&lt;property id=&quot;20307&quot; value=&quot;306&quot;/&gt;&lt;/object&gt;&lt;object type=&quot;3&quot; unique_id=&quot;11187&quot;&gt;&lt;property id=&quot;20148&quot; value=&quot;5&quot;/&gt;&lt;property id=&quot;20300&quot; value=&quot;Slide 19 - &amp;quot;Study 2: When, Where, and How&amp;quot;&quot;/&gt;&lt;property id=&quot;20307&quot; value=&quot;307&quot;/&gt;&lt;/object&gt;&lt;object type=&quot;3&quot; unique_id=&quot;11188&quot;&gt;&lt;property id=&quot;20148&quot; value=&quot;5&quot;/&gt;&lt;property id=&quot;20300&quot; value=&quot;Slide 20 - &amp;quot;Study 2: Defining Discretion&amp;quot;&quot;/&gt;&lt;property id=&quot;20307&quot; value=&quot;309&quot;/&gt;&lt;/object&gt;&lt;object type=&quot;3&quot; unique_id=&quot;11189&quot;&gt;&lt;property id=&quot;20148&quot; value=&quot;5&quot;/&gt;&lt;property id=&quot;20300&quot; value=&quot;Slide 22 - &amp;quot;Study 2: Defining Discretion&amp;quot;&quot;/&gt;&lt;property id=&quot;20307&quot; value=&quot;310&quot;/&gt;&lt;/object&gt;&lt;object type=&quot;3&quot; unique_id=&quot;11190&quot;&gt;&lt;property id=&quot;20148&quot; value=&quot;5&quot;/&gt;&lt;property id=&quot;20300&quot; value=&quot;Slide 23 - &amp;quot;Study 2: When, Where, and How&amp;#x0D;&amp;#x0A;Method: Participants, Design, &amp;amp;  Procedure&amp;quot;&quot;/&gt;&lt;property id=&quot;20307&quot; value=&quot;314&quot;/&gt;&lt;/object&gt;&lt;object type=&quot;3&quot; unique_id=&quot;11191&quot;&gt;&lt;property id=&quot;20148&quot; value=&quot;5&quot;/&gt;&lt;property id=&quot;20300&quot; value=&quot;Slide 24 - &amp;quot;Study 2: When, Where, and How&amp;#x0D;&amp;#x0A;Method: Measures&amp;quot;&quot;/&gt;&lt;property id=&quot;20307&quot; value=&quot;313&quot;/&gt;&lt;/object&gt;&lt;object type=&quot;3&quot; unique_id=&quot;11192&quot;&gt;&lt;property id=&quot;20148&quot; value=&quot;5&quot;/&gt;&lt;property id=&quot;20300&quot; value=&quot;Slide 25 - &amp;quot;Study 2: When, Where, and How&amp;#x0D;&amp;#x0A;Results: Factor Structure of Employee Discretion&amp;quot;&quot;/&gt;&lt;property id=&quot;20307&quot; value=&quot;312&quot;/&gt;&lt;/object&gt;&lt;object type=&quot;3&quot; unique_id=&quot;11799&quot;&gt;&lt;property id=&quot;20148&quot; value=&quot;5&quot;/&gt;&lt;property id=&quot;20300&quot; value=&quot;Slide 26 - &amp;quot;Study 2: When, Where, and How&amp;#x0D;&amp;#x0A;Results: Relative Influence of Dimensions&amp;quot;&quot;/&gt;&lt;property id=&quot;20307&quot; value=&quot;317&quot;/&gt;&lt;/object&gt;&lt;object type=&quot;3&quot; unique_id=&quot;12673&quot;&gt;&lt;property id=&quot;20148&quot; value=&quot;5&quot;/&gt;&lt;property id=&quot;20300&quot; value=&quot;Slide 29 - &amp;quot;Study 2: When, Where, and How&amp;#x0D;&amp;#x0A; Discussion&amp;quot;&quot;/&gt;&lt;property id=&quot;20307&quot; value=&quot;322&quot;/&gt;&lt;/object&gt;&lt;object type=&quot;3&quot; unique_id=&quot;12675&quot;&gt;&lt;property id=&quot;20148&quot; value=&quot;5&quot;/&gt;&lt;property id=&quot;20300&quot; value=&quot;Slide 30 - &amp;quot;Conclusions&amp;quot;&quot;/&gt;&lt;property id=&quot;20307&quot; value=&quot;324&quot;/&gt;&lt;/object&gt;&lt;object type=&quot;3&quot; unique_id=&quot;13430&quot;&gt;&lt;property id=&quot;20148&quot; value=&quot;5&quot;/&gt;&lt;property id=&quot;20300&quot; value=&quot;Slide 27 - &amp;quot;Study 2: When, Where, and How&amp;#x0D;&amp;#x0A;Results: Role Ambiguity&amp;quot;&quot;/&gt;&lt;property id=&quot;20307&quot; value=&quot;329&quot;/&gt;&lt;/object&gt;&lt;object type=&quot;3&quot; unique_id=&quot;13431&quot;&gt;&lt;property id=&quot;20148&quot; value=&quot;5&quot;/&gt;&lt;property id=&quot;20300&quot; value=&quot;Slide 28&quot;/&gt;&lt;property id=&quot;20307&quot; value=&quot;330&quot;/&gt;&lt;/object&gt;&lt;object type=&quot;3&quot; unique_id=&quot;17200&quot;&gt;&lt;property id=&quot;20148&quot; value=&quot;5&quot;/&gt;&lt;property id=&quot;20300&quot; value=&quot;Slide 31 - &amp;quot;Future Directions&amp;quot;&quot;/&gt;&lt;property id=&quot;20307&quot; value=&quot;34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4291</TotalTime>
  <Words>2434</Words>
  <Application>Microsoft Office PowerPoint</Application>
  <PresentationFormat>On-screen Show (4:3)</PresentationFormat>
  <Paragraphs>539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Executive</vt:lpstr>
      <vt:lpstr> Employee Discretion:  When, Where, &amp; How  Rebecca Thompson, PhD Purdue University Krannert School of Management</vt:lpstr>
      <vt:lpstr>Research Areas</vt:lpstr>
      <vt:lpstr>Overview</vt:lpstr>
      <vt:lpstr>PowerPoint Presentation</vt:lpstr>
      <vt:lpstr>Flexible Work Arrangements (FWAs)</vt:lpstr>
      <vt:lpstr>Types &amp; Examples of Workplace Flexibility</vt:lpstr>
      <vt:lpstr>Benefits of Workplace Flexibility</vt:lpstr>
      <vt:lpstr>Increase in Workplace Flexibility Use</vt:lpstr>
      <vt:lpstr>Workplace Flexibility in the News</vt:lpstr>
      <vt:lpstr>Study 1: When, Where, or Both?</vt:lpstr>
      <vt:lpstr>Study 1: Method</vt:lpstr>
      <vt:lpstr>PowerPoint Presentation</vt:lpstr>
      <vt:lpstr>PowerPoint Presentation</vt:lpstr>
      <vt:lpstr>Study 1: Results</vt:lpstr>
      <vt:lpstr>Study 1: Results</vt:lpstr>
      <vt:lpstr>Study 1:Discussion</vt:lpstr>
      <vt:lpstr>Study 2: When, Where, and How</vt:lpstr>
      <vt:lpstr>Study 2: When, Where, and How</vt:lpstr>
      <vt:lpstr>Study 2: When, Where, and How</vt:lpstr>
      <vt:lpstr>Study 2: Defining Discretion</vt:lpstr>
      <vt:lpstr>Study 2: Defining Discretion</vt:lpstr>
      <vt:lpstr>Study 2: Defining Discretion</vt:lpstr>
      <vt:lpstr>Study 2: When, Where, and How Method: Participants, Design, &amp;  Procedure</vt:lpstr>
      <vt:lpstr>Study 2: When, Where, and How Method: Measures</vt:lpstr>
      <vt:lpstr>Study 2: When, Where, and How Results: Factor Structure of Employee Discretion</vt:lpstr>
      <vt:lpstr>Study 2: When, Where, and How Results: Relative Influence of Dimensions</vt:lpstr>
      <vt:lpstr>Study 2: When, Where, and How Results: Role Ambiguity</vt:lpstr>
      <vt:lpstr>PowerPoint Presentation</vt:lpstr>
      <vt:lpstr>Study 2: When, Where, and How  Discussion</vt:lpstr>
      <vt:lpstr>Conclusions</vt:lpstr>
      <vt:lpstr>Future Directions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Thompson</dc:creator>
  <cp:lastModifiedBy>updater</cp:lastModifiedBy>
  <cp:revision>365</cp:revision>
  <cp:lastPrinted>2014-01-17T16:02:06Z</cp:lastPrinted>
  <dcterms:created xsi:type="dcterms:W3CDTF">2012-11-04T21:22:30Z</dcterms:created>
  <dcterms:modified xsi:type="dcterms:W3CDTF">2014-04-09T15:57:23Z</dcterms:modified>
</cp:coreProperties>
</file>