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22"/>
  </p:notesMasterIdLst>
  <p:handoutMasterIdLst>
    <p:handoutMasterId r:id="rId23"/>
  </p:handoutMasterIdLst>
  <p:sldIdLst>
    <p:sldId id="257" r:id="rId2"/>
    <p:sldId id="280" r:id="rId3"/>
    <p:sldId id="258" r:id="rId4"/>
    <p:sldId id="275" r:id="rId5"/>
    <p:sldId id="276" r:id="rId6"/>
    <p:sldId id="277" r:id="rId7"/>
    <p:sldId id="259" r:id="rId8"/>
    <p:sldId id="260" r:id="rId9"/>
    <p:sldId id="261" r:id="rId10"/>
    <p:sldId id="262" r:id="rId11"/>
    <p:sldId id="279" r:id="rId12"/>
    <p:sldId id="264" r:id="rId13"/>
    <p:sldId id="265" r:id="rId14"/>
    <p:sldId id="266" r:id="rId15"/>
    <p:sldId id="273" r:id="rId16"/>
    <p:sldId id="272" r:id="rId17"/>
    <p:sldId id="278" r:id="rId18"/>
    <p:sldId id="267" r:id="rId19"/>
    <p:sldId id="268" r:id="rId20"/>
    <p:sldId id="269" r:id="rId21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6000"/>
    <a:srgbClr val="000066"/>
    <a:srgbClr val="003366"/>
    <a:srgbClr val="FFCC99"/>
    <a:srgbClr val="0066FF"/>
    <a:srgbClr val="6600CC"/>
    <a:srgbClr val="FF33CC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53" autoAdjust="0"/>
    <p:restoredTop sz="93807" autoAdjust="0"/>
  </p:normalViewPr>
  <p:slideViewPr>
    <p:cSldViewPr>
      <p:cViewPr varScale="1">
        <p:scale>
          <a:sx n="46" d="100"/>
          <a:sy n="46" d="100"/>
        </p:scale>
        <p:origin x="1176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2166E38-69B9-4101-A680-B22F1DA6B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37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B21F7C2-F610-434D-82E6-94357E9DE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90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CED27E-A351-4048-8174-E7DF4680E62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66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26E778-90BA-40E8-BF50-A810F909A32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1650"/>
            <a:ext cx="5334000" cy="4084638"/>
          </a:xfrm>
          <a:noFill/>
        </p:spPr>
        <p:txBody>
          <a:bodyPr/>
          <a:lstStyle/>
          <a:p>
            <a:r>
              <a:rPr lang="en-US" sz="1800" dirty="0">
                <a:latin typeface="Arial" charset="0"/>
              </a:rPr>
              <a:t>Capacity: French and Raven’s power: c </a:t>
            </a:r>
          </a:p>
        </p:txBody>
      </p:sp>
    </p:spTree>
    <p:extLst>
      <p:ext uri="{BB962C8B-B14F-4D97-AF65-F5344CB8AC3E}">
        <p14:creationId xmlns:p14="http://schemas.microsoft.com/office/powerpoint/2010/main" val="4099364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A947A8-9E91-43ED-B66C-0164BC67C7A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1650"/>
            <a:ext cx="5334000" cy="40846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35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8CB888-7C79-4AF0-B5E1-91BF06CD8AC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1650"/>
            <a:ext cx="5334000" cy="40846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233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“speak truth to power”</a:t>
            </a:r>
          </a:p>
          <a:p>
            <a:endParaRPr lang="en-US" dirty="0"/>
          </a:p>
          <a:p>
            <a:r>
              <a:rPr lang="en-US" dirty="0"/>
              <a:t>Social influence. And social norms (Obedience/compliance/conformity)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21F7C2-F610-434D-82E6-94357E9DEAE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5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12D21CB-D283-4BD9-98B6-9EF1E6C64D1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800" dirty="0">
                <a:latin typeface="Helvetica" pitchFamily="34" charset="0"/>
                <a:cs typeface="Times New Roman" pitchFamily="18" charset="0"/>
              </a:rPr>
              <a:t> counterproductive work behavior -violence</a:t>
            </a:r>
            <a:endParaRPr 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96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8CBF19-66ED-49E8-AD97-CFB1EC9672D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311650"/>
            <a:ext cx="4953000" cy="4084638"/>
          </a:xfrm>
          <a:noFill/>
        </p:spPr>
        <p:txBody>
          <a:bodyPr/>
          <a:lstStyle/>
          <a:p>
            <a:r>
              <a:rPr lang="en-US">
                <a:latin typeface="Helvetica" pitchFamily="34" charset="0"/>
                <a:cs typeface="Times New Roman" pitchFamily="18" charset="0"/>
              </a:rPr>
              <a:t>           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0424009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D6CEF0-B22C-4783-AC5A-1306D4B0C83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>
                <a:latin typeface="Helvetica" pitchFamily="34" charset="0"/>
              </a:rPr>
              <a:t>   </a:t>
            </a:r>
            <a:endParaRPr lang="en-US" sz="160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62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CED27E-A351-4048-8174-E7DF4680E62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5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8AF803-CB88-4A58-B7A9-CA41C6DBE7F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2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1B1540-FAE0-49CA-B41E-9A9C3091CFC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311650"/>
            <a:ext cx="5867400" cy="4084638"/>
          </a:xfrm>
          <a:noFill/>
        </p:spPr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sz="1600"/>
              <a:t>Leader at center of group change &amp; activity – represents the “will” of the group</a:t>
            </a:r>
          </a:p>
          <a:p>
            <a:pPr marL="228600" indent="-228600">
              <a:buFontTx/>
              <a:buAutoNum type="arabicPeriod"/>
            </a:pPr>
            <a:endParaRPr lang="en-US" sz="1600"/>
          </a:p>
          <a:p>
            <a:pPr marL="228600" indent="-228600">
              <a:buFontTx/>
              <a:buAutoNum type="arabicPeriod"/>
            </a:pPr>
            <a:r>
              <a:rPr lang="en-US" sz="1600"/>
              <a:t> combo of special traits/characteristics  - allows them to affect others to accomplish tasks.</a:t>
            </a:r>
          </a:p>
          <a:p>
            <a:pPr marL="228600" indent="-228600"/>
            <a:endParaRPr lang="en-US" sz="1600"/>
          </a:p>
          <a:p>
            <a:pPr marL="228600" indent="-228600"/>
            <a:r>
              <a:rPr lang="en-US" sz="1600"/>
              <a:t>3. Things leaders do that bring about change</a:t>
            </a:r>
          </a:p>
          <a:p>
            <a:pPr marL="228600" indent="-228600"/>
            <a:endParaRPr lang="en-US" sz="1600"/>
          </a:p>
          <a:p>
            <a:pPr marL="228600" indent="-228600"/>
            <a:r>
              <a:rPr lang="en-US" sz="1600"/>
              <a:t>4. Leaders have power and use it to cause change</a:t>
            </a:r>
          </a:p>
          <a:p>
            <a:pPr marL="228600" indent="-228600"/>
            <a:endParaRPr lang="en-US" sz="1600"/>
          </a:p>
          <a:p>
            <a:pPr marL="228600" indent="-228600"/>
            <a:r>
              <a:rPr lang="en-US" sz="1600"/>
              <a:t>5. In helping group members achieve their goals/meet needs</a:t>
            </a:r>
          </a:p>
          <a:p>
            <a:pPr marL="228600" indent="-228600"/>
            <a:endParaRPr lang="en-US"/>
          </a:p>
          <a:p>
            <a:pPr marL="228600" indent="-228600">
              <a:buFontTx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27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00FC3D-4A72-4D21-B7FC-885ABF62284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/>
            <a:r>
              <a:rPr lang="en-US" sz="1800" dirty="0"/>
              <a:t>Any individual can  be a leader</a:t>
            </a:r>
          </a:p>
        </p:txBody>
      </p:sp>
    </p:spTree>
    <p:extLst>
      <p:ext uri="{BB962C8B-B14F-4D97-AF65-F5344CB8AC3E}">
        <p14:creationId xmlns:p14="http://schemas.microsoft.com/office/powerpoint/2010/main" val="1038326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F1C9DE-68B7-4B92-A1F2-14A99D09887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1650"/>
            <a:ext cx="5486400" cy="4084638"/>
          </a:xfrm>
          <a:noFill/>
        </p:spPr>
        <p:txBody>
          <a:bodyPr/>
          <a:lstStyle/>
          <a:p>
            <a:pPr marL="228600" indent="-22860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65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CFB20A-CDCB-4817-BA4B-9BC9711314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63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8A97F0-2965-4766-AD22-707D819472E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1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7FEB00-A817-40E3-BE2C-8C2DF817D07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21048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E348-4B51-4964-BFCA-E8C0BACD4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6618-F259-473F-ABB4-E011B230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764-2B1B-43CD-9D08-940676A2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A032-1F4E-4E02-BDC2-187F33E76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0360-8310-431E-B772-37A0AEBE9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79D6-B652-4FCA-8732-DE3EC9E89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 userDrawn="1"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D419-C491-4993-86E8-662C56023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4376-C6C0-4874-9FDF-8522BE0CF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2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7234F-D916-4DAB-AF1B-017E0386A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4279-CED2-49C3-8D97-63CB9F21F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8F5A-7FB1-4E44-89A4-86DABA11C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51ED-6093-4971-A565-9E6DA5B3B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9F1E-C57E-4030-8F3C-FD736EA2AC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B2DF-8628-4C15-B0E9-E4B2FD50B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5" r:id="rId2"/>
    <p:sldLayoutId id="2147483689" r:id="rId3"/>
    <p:sldLayoutId id="2147483690" r:id="rId4"/>
    <p:sldLayoutId id="2147483691" r:id="rId5"/>
    <p:sldLayoutId id="2147483692" r:id="rId6"/>
    <p:sldLayoutId id="2147483698" r:id="rId7"/>
    <p:sldLayoutId id="2147483693" r:id="rId8"/>
    <p:sldLayoutId id="2147483694" r:id="rId9"/>
    <p:sldLayoutId id="2147483695" r:id="rId10"/>
    <p:sldLayoutId id="2147483699" r:id="rId11"/>
    <p:sldLayoutId id="2147483700" r:id="rId12"/>
    <p:sldLayoutId id="2147483701" r:id="rId13"/>
    <p:sldLayoutId id="2147483702" r:id="rId14"/>
    <p:sldLayoutId id="2147483696" r:id="rId15"/>
    <p:sldLayoutId id="2147483703" r:id="rId16"/>
    <p:sldLayoutId id="2147483704" r:id="rId1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Leadership </a:t>
            </a:r>
            <a:r>
              <a:rPr lang="en-US" i="1" dirty="0"/>
              <a:t>Described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Trait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v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i="1" dirty="0">
                <a:solidFill>
                  <a:schemeClr val="tx1"/>
                </a:solidFill>
              </a:rPr>
              <a:t>Process</a:t>
            </a:r>
            <a:r>
              <a:rPr lang="en-US" dirty="0">
                <a:solidFill>
                  <a:schemeClr val="tx1"/>
                </a:solidFill>
              </a:rPr>
              <a:t> Leadership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Assigned</a:t>
            </a:r>
            <a:r>
              <a:rPr lang="en-US" dirty="0">
                <a:solidFill>
                  <a:schemeClr val="tx1"/>
                </a:solidFill>
              </a:rPr>
              <a:t> v.</a:t>
            </a:r>
            <a:r>
              <a:rPr lang="en-US" dirty="0"/>
              <a:t> </a:t>
            </a:r>
            <a:r>
              <a:rPr lang="en-US" i="1" dirty="0">
                <a:solidFill>
                  <a:schemeClr val="tx1"/>
                </a:solidFill>
              </a:rPr>
              <a:t>Emergent</a:t>
            </a:r>
            <a:r>
              <a:rPr lang="en-US" dirty="0">
                <a:solidFill>
                  <a:schemeClr val="tx1"/>
                </a:solidFill>
              </a:rPr>
              <a:t> Leadership</a:t>
            </a:r>
          </a:p>
          <a:p>
            <a:pPr algn="l" eaLnBrk="1" hangingPunct="1">
              <a:lnSpc>
                <a:spcPct val="150000"/>
              </a:lnSpc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Leadership &amp; </a:t>
            </a:r>
            <a:r>
              <a:rPr lang="en-US" b="1" i="1" dirty="0">
                <a:solidFill>
                  <a:schemeClr val="tx1"/>
                </a:solidFill>
              </a:rPr>
              <a:t>Power</a:t>
            </a:r>
          </a:p>
          <a:p>
            <a:pPr algn="l" eaLnBrk="1" hangingPunct="1">
              <a:lnSpc>
                <a:spcPct val="150000"/>
              </a:lnSpc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Leadership &amp; </a:t>
            </a:r>
            <a:r>
              <a:rPr lang="en-US" b="1" i="1" dirty="0">
                <a:solidFill>
                  <a:schemeClr val="tx1"/>
                </a:solidFill>
              </a:rPr>
              <a:t>Coercion</a:t>
            </a:r>
          </a:p>
          <a:p>
            <a:pPr algn="l" eaLnBrk="1" hangingPunct="1">
              <a:lnSpc>
                <a:spcPct val="150000"/>
              </a:lnSpc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Leadership </a:t>
            </a:r>
            <a:r>
              <a:rPr lang="en-US" dirty="0"/>
              <a:t>v. </a:t>
            </a:r>
            <a:r>
              <a:rPr lang="en-US" dirty="0">
                <a:solidFill>
                  <a:schemeClr val="tx1"/>
                </a:solidFill>
              </a:rPr>
              <a:t> Management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73" y="2438400"/>
            <a:ext cx="6603853" cy="308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748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Trait Versus Process Leadership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600200"/>
            <a:ext cx="84201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Leadership</a:t>
            </a:r>
            <a:r>
              <a:rPr lang="en-US" dirty="0"/>
              <a:t> is a property or set of properties possessed in varying degrees by different people (</a:t>
            </a:r>
            <a:r>
              <a:rPr lang="en-US" sz="2400" i="1" dirty="0" err="1"/>
              <a:t>Jago</a:t>
            </a:r>
            <a:r>
              <a:rPr lang="en-US" sz="2400" i="1" dirty="0"/>
              <a:t>, 1982</a:t>
            </a:r>
            <a:r>
              <a:rPr lang="en-US" dirty="0"/>
              <a:t>).</a:t>
            </a:r>
          </a:p>
          <a:p>
            <a:pPr marL="623888" lvl="1" indent="-276225" eaLnBrk="1" hangingPunct="1">
              <a:defRPr/>
            </a:pPr>
            <a:r>
              <a:rPr lang="en-US" dirty="0"/>
              <a:t>Observed in leadership </a:t>
            </a:r>
            <a:r>
              <a:rPr lang="en-US" b="1" i="1" dirty="0"/>
              <a:t>behaviors</a:t>
            </a:r>
          </a:p>
          <a:p>
            <a:pPr marL="623888" lvl="1" indent="-276225" eaLnBrk="1" hangingPunct="1">
              <a:defRPr/>
            </a:pPr>
            <a:r>
              <a:rPr lang="en-US" dirty="0"/>
              <a:t>Can be learned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9460" name="Line 10"/>
          <p:cNvSpPr>
            <a:spLocks noChangeShapeType="1"/>
          </p:cNvSpPr>
          <p:nvPr/>
        </p:nvSpPr>
        <p:spPr bwMode="auto">
          <a:xfrm>
            <a:off x="5334000" y="41148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382000" cy="762000"/>
          </a:xfrm>
        </p:spPr>
        <p:txBody>
          <a:bodyPr/>
          <a:lstStyle/>
          <a:p>
            <a:pPr eaLnBrk="1" hangingPunct="1"/>
            <a:r>
              <a:rPr lang="en-US" sz="3200" b="1" dirty="0"/>
              <a:t>Assigned Versus Emergent Leadership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828800"/>
            <a:ext cx="3338513" cy="4419600"/>
          </a:xfrm>
        </p:spPr>
        <p:txBody>
          <a:bodyPr/>
          <a:lstStyle/>
          <a:p>
            <a:pPr eaLnBrk="1" hangingPunct="1"/>
            <a:r>
              <a:rPr lang="en-US" dirty="0"/>
              <a:t>Leadership - occupying a </a:t>
            </a:r>
            <a:r>
              <a:rPr lang="en-US" b="1" dirty="0"/>
              <a:t>position</a:t>
            </a:r>
            <a:r>
              <a:rPr lang="en-US" dirty="0"/>
              <a:t> within an organization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 Team leaders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 Plant managers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 Department    	heads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 Directors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429000" y="1828800"/>
            <a:ext cx="5421313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400" dirty="0"/>
              <a:t> 	</a:t>
            </a:r>
            <a:r>
              <a:rPr lang="en-US" dirty="0"/>
              <a:t>An individual </a:t>
            </a:r>
            <a:r>
              <a:rPr lang="en-US" b="1" dirty="0"/>
              <a:t>perceived</a:t>
            </a:r>
            <a:r>
              <a:rPr lang="en-US" dirty="0"/>
              <a:t> by others as the </a:t>
            </a:r>
            <a:r>
              <a:rPr lang="en-US" b="1" i="1" dirty="0"/>
              <a:t>most influential </a:t>
            </a:r>
            <a:r>
              <a:rPr lang="en-US" dirty="0"/>
              <a:t>member of a group or organization regardless of the individual’s title</a:t>
            </a:r>
            <a:endParaRPr lang="en-US" sz="2400" dirty="0"/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Emerges over time through communication behaviors</a:t>
            </a:r>
          </a:p>
          <a:p>
            <a:pPr lvl="2" eaLnBrk="1" hangingPunct="1"/>
            <a:r>
              <a:rPr lang="en-US" dirty="0">
                <a:solidFill>
                  <a:schemeClr val="tx1"/>
                </a:solidFill>
              </a:rPr>
              <a:t>Verbal involvement</a:t>
            </a:r>
          </a:p>
          <a:p>
            <a:pPr lvl="2" eaLnBrk="1" hangingPunct="1"/>
            <a:r>
              <a:rPr lang="en-US" dirty="0">
                <a:solidFill>
                  <a:schemeClr val="tx1"/>
                </a:solidFill>
              </a:rPr>
              <a:t>Being informed</a:t>
            </a:r>
          </a:p>
          <a:p>
            <a:pPr lvl="2" eaLnBrk="1" hangingPunct="1"/>
            <a:r>
              <a:rPr lang="en-US" dirty="0">
                <a:solidFill>
                  <a:schemeClr val="tx1"/>
                </a:solidFill>
              </a:rPr>
              <a:t>Seeking others’ opinions</a:t>
            </a:r>
          </a:p>
          <a:p>
            <a:pPr lvl="2" eaLnBrk="1" hangingPunct="1"/>
            <a:r>
              <a:rPr lang="en-US" dirty="0">
                <a:solidFill>
                  <a:schemeClr val="tx1"/>
                </a:solidFill>
              </a:rPr>
              <a:t>Being firm but not rigid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Affected by personality and gender </a:t>
            </a:r>
          </a:p>
          <a:p>
            <a:pPr lvl="2"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60691" y="137160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Assigned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05372" y="1371600"/>
            <a:ext cx="1634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Emergent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and Power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839914"/>
            <a:ext cx="4040188" cy="639762"/>
          </a:xfrm>
        </p:spPr>
        <p:txBody>
          <a:bodyPr/>
          <a:lstStyle/>
          <a:p>
            <a:r>
              <a:rPr lang="en-US" dirty="0">
                <a:latin typeface="Arial Rounded MT Bold" pitchFamily="34" charset="0"/>
              </a:rPr>
              <a:t>Power</a:t>
            </a:r>
            <a:endParaRPr lang="en-IN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2479675"/>
            <a:ext cx="4040188" cy="407352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i="1" dirty="0"/>
              <a:t>capacity</a:t>
            </a:r>
            <a:r>
              <a:rPr lang="en-US" dirty="0"/>
              <a:t> or potential to influence</a:t>
            </a:r>
          </a:p>
          <a:p>
            <a:r>
              <a:rPr lang="en-US" b="1" i="1" dirty="0"/>
              <a:t>Ability</a:t>
            </a:r>
            <a:r>
              <a:rPr lang="en-US" dirty="0"/>
              <a:t> to affect others’ beliefs, attitudes, and actions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>
          <a:xfrm>
            <a:off x="4645025" y="1839914"/>
            <a:ext cx="4041775" cy="639762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Arial Rounded MT Bold" pitchFamily="34" charset="0"/>
              </a:rPr>
              <a:t>Bases of Social Power</a:t>
            </a:r>
          </a:p>
          <a:p>
            <a:pPr algn="ctr">
              <a:defRPr/>
            </a:pPr>
            <a:r>
              <a:rPr lang="en-US" sz="1600" dirty="0">
                <a:latin typeface="Arial Rounded MT Bold" pitchFamily="34" charset="0"/>
              </a:rPr>
              <a:t>French and Raven (1959); Raven (1965)</a:t>
            </a:r>
            <a:endParaRPr lang="en-IN" sz="1600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quarter" idx="4"/>
          </p:nvPr>
        </p:nvSpPr>
        <p:spPr>
          <a:xfrm>
            <a:off x="4645025" y="2479675"/>
            <a:ext cx="4041775" cy="4073525"/>
          </a:xfrm>
        </p:spPr>
        <p:txBody>
          <a:bodyPr/>
          <a:lstStyle/>
          <a:p>
            <a:r>
              <a:rPr lang="en-US" dirty="0"/>
              <a:t> Referent</a:t>
            </a:r>
          </a:p>
          <a:p>
            <a:r>
              <a:rPr lang="en-US" dirty="0"/>
              <a:t> Expert</a:t>
            </a:r>
          </a:p>
          <a:p>
            <a:r>
              <a:rPr lang="en-US" dirty="0"/>
              <a:t> Legitimate</a:t>
            </a:r>
          </a:p>
          <a:p>
            <a:r>
              <a:rPr lang="en-US" dirty="0"/>
              <a:t> Reward</a:t>
            </a:r>
          </a:p>
          <a:p>
            <a:r>
              <a:rPr lang="en-US" dirty="0"/>
              <a:t> Coercive</a:t>
            </a:r>
          </a:p>
          <a:p>
            <a:r>
              <a:rPr lang="en-US" dirty="0"/>
              <a:t> Information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94279-CED2-49C3-8D97-63CB9F21F01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7200" y="5181600"/>
            <a:ext cx="4572000" cy="830997"/>
          </a:xfrm>
          <a:prstGeom prst="rect">
            <a:avLst/>
          </a:prstGeom>
          <a:ln>
            <a:solidFill>
              <a:srgbClr val="006000"/>
            </a:solidFill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b="1" i="1" dirty="0"/>
              <a:t>Power is a relational concern for both leaders and followers.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/>
              <a:t>Leadership and Power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888" y="1699179"/>
            <a:ext cx="6126225" cy="4329593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/>
              <a:t>Leadership and Power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sz="half" idx="1"/>
          </p:nvPr>
        </p:nvSpPr>
        <p:spPr>
          <a:xfrm>
            <a:off x="417513" y="1295400"/>
            <a:ext cx="3306762" cy="160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b="1" dirty="0"/>
              <a:t>Position Power </a:t>
            </a:r>
            <a:r>
              <a:rPr lang="en-US" dirty="0"/>
              <a:t>derived from office or rank in an organization 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sz="half" idx="2"/>
          </p:nvPr>
        </p:nvSpPr>
        <p:spPr>
          <a:xfrm>
            <a:off x="4714875" y="1295400"/>
            <a:ext cx="4114800" cy="160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r>
              <a:rPr lang="en-US" b="1" dirty="0"/>
              <a:t>Personal Power </a:t>
            </a:r>
            <a:r>
              <a:rPr lang="en-US" dirty="0"/>
              <a:t>is influence derived from being seen as likable and knowledgeable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64" y="3364914"/>
            <a:ext cx="7418672" cy="219768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Shift</a:t>
            </a:r>
            <a:r>
              <a:rPr lang="en-US" b="1" dirty="0"/>
              <a:t> in Leadership Power, </a:t>
            </a:r>
            <a:r>
              <a:rPr lang="en-US" sz="2800" b="1" dirty="0"/>
              <a:t>Kellerman (2012)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</a:t>
            </a:r>
            <a:r>
              <a:rPr lang="en-US" b="1" dirty="0"/>
              <a:t>no longer the domain </a:t>
            </a:r>
            <a:r>
              <a:rPr lang="en-US" dirty="0"/>
              <a:t>of leaders</a:t>
            </a:r>
          </a:p>
          <a:p>
            <a:r>
              <a:rPr lang="en-US" dirty="0"/>
              <a:t>Followers </a:t>
            </a:r>
            <a:r>
              <a:rPr lang="en-US" b="1" i="1" dirty="0"/>
              <a:t>demand more </a:t>
            </a:r>
            <a:r>
              <a:rPr lang="en-US" dirty="0"/>
              <a:t>from leaders</a:t>
            </a:r>
          </a:p>
          <a:p>
            <a:r>
              <a:rPr lang="en-US" dirty="0"/>
              <a:t>Access to </a:t>
            </a:r>
            <a:r>
              <a:rPr lang="en-US" b="1" dirty="0"/>
              <a:t>technology</a:t>
            </a:r>
            <a:r>
              <a:rPr lang="en-US" dirty="0"/>
              <a:t> empowers followers</a:t>
            </a:r>
          </a:p>
          <a:p>
            <a:r>
              <a:rPr lang="en-US" dirty="0"/>
              <a:t>Leaders </a:t>
            </a:r>
            <a:r>
              <a:rPr lang="en-US" b="1" i="1" dirty="0"/>
              <a:t>more transparent</a:t>
            </a:r>
          </a:p>
          <a:p>
            <a:r>
              <a:rPr lang="en-US" b="1" i="1" dirty="0"/>
              <a:t>Decline in respect </a:t>
            </a:r>
            <a:r>
              <a:rPr lang="en-US" dirty="0"/>
              <a:t>for leaders</a:t>
            </a:r>
          </a:p>
          <a:p>
            <a:r>
              <a:rPr lang="en-US" dirty="0"/>
              <a:t>Leadership as </a:t>
            </a:r>
            <a:r>
              <a:rPr lang="en-US" b="1" dirty="0"/>
              <a:t>social contract</a:t>
            </a:r>
            <a:r>
              <a:rPr lang="en-US" dirty="0"/>
              <a:t> with followers</a:t>
            </a:r>
          </a:p>
          <a:p>
            <a:r>
              <a:rPr lang="en-US" b="1" i="1" dirty="0">
                <a:solidFill>
                  <a:srgbClr val="00B050"/>
                </a:solidFill>
              </a:rPr>
              <a:t>So what does a leader rely upon for compliance?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and Coercion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Coercion Involves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Use of force to effect change</a:t>
            </a:r>
          </a:p>
          <a:p>
            <a:r>
              <a:rPr lang="en-US" dirty="0"/>
              <a:t>Influencing  by manipulating rewards and penalties  </a:t>
            </a:r>
          </a:p>
          <a:p>
            <a:r>
              <a:rPr lang="en-US" dirty="0"/>
              <a:t>Use of threats, punishments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Examples?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Examples of Coercive Leaders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quarter" idx="4"/>
          </p:nvPr>
        </p:nvSpPr>
        <p:spPr>
          <a:xfrm>
            <a:off x="4645025" y="2438401"/>
            <a:ext cx="4041775" cy="3169860"/>
          </a:xfrm>
        </p:spPr>
        <p:txBody>
          <a:bodyPr/>
          <a:lstStyle/>
          <a:p>
            <a:r>
              <a:rPr lang="en-US" dirty="0"/>
              <a:t>Adolf Hitler</a:t>
            </a:r>
          </a:p>
          <a:p>
            <a:r>
              <a:rPr lang="en-US" dirty="0"/>
              <a:t>Jim Jones</a:t>
            </a:r>
          </a:p>
          <a:p>
            <a:r>
              <a:rPr lang="en-US" dirty="0"/>
              <a:t>Taliban leaders</a:t>
            </a:r>
          </a:p>
          <a:p>
            <a:r>
              <a:rPr lang="en-US" dirty="0"/>
              <a:t>Dr. Tom Mitchell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94279-CED2-49C3-8D97-63CB9F21F01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24400" y="4038600"/>
            <a:ext cx="396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b="1" i="1" dirty="0">
                <a:cs typeface="Times New Roman" pitchFamily="18" charset="0"/>
              </a:rPr>
              <a:t>Power and restraint used to force followers to</a:t>
            </a:r>
          </a:p>
          <a:p>
            <a:pPr algn="ctr" eaLnBrk="0" hangingPunct="0">
              <a:defRPr/>
            </a:pPr>
            <a:r>
              <a:rPr lang="en-US" b="1" i="1" dirty="0">
                <a:cs typeface="Times New Roman" pitchFamily="18" charset="0"/>
              </a:rPr>
              <a:t>engage in extreme</a:t>
            </a:r>
          </a:p>
          <a:p>
            <a:pPr algn="ctr" eaLnBrk="0" hangingPunct="0">
              <a:defRPr/>
            </a:pPr>
            <a:r>
              <a:rPr lang="en-US" b="1" i="1" dirty="0">
                <a:cs typeface="Times New Roman" pitchFamily="18" charset="0"/>
              </a:rPr>
              <a:t> behavior</a:t>
            </a:r>
            <a:endParaRPr lang="en-US" b="1" i="1" dirty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/>
              <a:t>Leadership and Management, </a:t>
            </a:r>
            <a:r>
              <a:rPr lang="en-US" sz="2800" b="1" dirty="0"/>
              <a:t>Kotter (1990)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1281"/>
            <a:ext cx="4040188" cy="639762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Management Activities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2808"/>
            <a:ext cx="4040188" cy="337559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Planning and Budgeting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Organizing and Staffing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Controlling and Problem Solving</a:t>
            </a:r>
          </a:p>
          <a:p>
            <a:pPr>
              <a:buFont typeface="Wingdings 2" panose="05020102010507070707" pitchFamily="18" charset="2"/>
              <a:buChar char=""/>
            </a:pP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1281"/>
            <a:ext cx="4041775" cy="639762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Leadership Activities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72808"/>
            <a:ext cx="4041775" cy="3375591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Establishing direction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Aligning people 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Motivating/inspiring</a:t>
            </a:r>
          </a:p>
          <a:p>
            <a:pPr>
              <a:buFont typeface="Wingdings 2" panose="05020102010507070707" pitchFamily="18" charset="2"/>
              <a:buChar char=""/>
            </a:pPr>
            <a:endParaRPr lang="en-IN" dirty="0"/>
          </a:p>
        </p:txBody>
      </p:sp>
      <p:sp>
        <p:nvSpPr>
          <p:cNvPr id="12" name="Footer Placeholder 1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2851ED-6093-4971-A565-9E6DA5B3BC2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1092032" y="1820931"/>
            <a:ext cx="24641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 dirty="0">
                <a:latin typeface="Arial" charset="0"/>
              </a:rPr>
              <a:t>“Produces order</a:t>
            </a:r>
          </a:p>
          <a:p>
            <a:pPr algn="ctr" eaLnBrk="0" hangingPunct="0"/>
            <a:r>
              <a:rPr lang="en-US" sz="2000" b="1" dirty="0">
                <a:latin typeface="Arial" charset="0"/>
              </a:rPr>
              <a:t>  and consistency”</a:t>
            </a:r>
          </a:p>
        </p:txBody>
      </p:sp>
      <p:sp>
        <p:nvSpPr>
          <p:cNvPr id="25613" name="Text Box 11"/>
          <p:cNvSpPr txBox="1">
            <a:spLocks noChangeArrowheads="1"/>
          </p:cNvSpPr>
          <p:nvPr/>
        </p:nvSpPr>
        <p:spPr bwMode="auto">
          <a:xfrm>
            <a:off x="5442481" y="1820931"/>
            <a:ext cx="25234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 dirty="0">
                <a:latin typeface="Arial" charset="0"/>
              </a:rPr>
              <a:t> “Produces change</a:t>
            </a:r>
          </a:p>
          <a:p>
            <a:pPr algn="ctr" eaLnBrk="0" hangingPunct="0"/>
            <a:r>
              <a:rPr lang="en-US" sz="2000" b="1" dirty="0">
                <a:latin typeface="Arial" charset="0"/>
              </a:rPr>
              <a:t>and movement”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" y="5027049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i="1" dirty="0"/>
              <a:t>Major activities of management and leadership</a:t>
            </a:r>
          </a:p>
          <a:p>
            <a:pPr algn="ctr" eaLnBrk="0" hangingPunct="0">
              <a:defRPr/>
            </a:pPr>
            <a:r>
              <a:rPr lang="en-US" i="1" dirty="0"/>
              <a:t>are played out differently; BUT, both are essential</a:t>
            </a:r>
          </a:p>
          <a:p>
            <a:pPr algn="ctr" eaLnBrk="0" hangingPunct="0">
              <a:defRPr/>
            </a:pPr>
            <a:r>
              <a:rPr lang="en-US" i="1" dirty="0"/>
              <a:t>for an organization to prosper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</a:t>
            </a:r>
          </a:p>
          <a:p>
            <a:endParaRPr lang="en-IN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13750A-3148-4530-AD8E-F9C0D4FB83B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92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05800" cy="762000"/>
          </a:xfrm>
        </p:spPr>
        <p:txBody>
          <a:bodyPr/>
          <a:lstStyle/>
          <a:p>
            <a:pPr eaLnBrk="1" hangingPunct="1"/>
            <a:r>
              <a:rPr lang="en-US" sz="3200" b="1" dirty="0"/>
              <a:t>Leadership and Management, </a:t>
            </a:r>
            <a:br>
              <a:rPr lang="en-US" sz="3200" b="1" dirty="0"/>
            </a:br>
            <a:r>
              <a:rPr lang="en-US" sz="2400" b="1" dirty="0" err="1"/>
              <a:t>Zaleznik’s</a:t>
            </a:r>
            <a:r>
              <a:rPr lang="en-US" sz="2400" b="1" dirty="0"/>
              <a:t>  (1977) conceptual POV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81000" y="1477962"/>
            <a:ext cx="3652838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Arial" charset="0"/>
              </a:rPr>
              <a:t>Managers</a:t>
            </a:r>
          </a:p>
          <a:p>
            <a:pPr algn="ctr" eaLnBrk="0" hangingPunct="0">
              <a:defRPr/>
            </a:pPr>
            <a:r>
              <a:rPr lang="en-US" b="1" i="1" dirty="0">
                <a:latin typeface="Arial" charset="0"/>
              </a:rPr>
              <a:t>Unidirectional Authority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511675" y="1477962"/>
            <a:ext cx="385445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Arial" charset="0"/>
              </a:rPr>
              <a:t>Leaders</a:t>
            </a:r>
          </a:p>
          <a:p>
            <a:pPr algn="ctr" eaLnBrk="0" hangingPunct="0">
              <a:defRPr/>
            </a:pPr>
            <a:r>
              <a:rPr lang="en-US" b="1" i="1" dirty="0">
                <a:latin typeface="Arial" charset="0"/>
              </a:rPr>
              <a:t>Multidirectional Influence</a:t>
            </a:r>
            <a:endParaRPr lang="en-US" b="1" dirty="0">
              <a:latin typeface="Arial" charset="0"/>
            </a:endParaRPr>
          </a:p>
        </p:txBody>
      </p:sp>
      <p:sp>
        <p:nvSpPr>
          <p:cNvPr id="26632" name="Text Box 11"/>
          <p:cNvSpPr txBox="1">
            <a:spLocks noChangeArrowheads="1"/>
          </p:cNvSpPr>
          <p:nvPr/>
        </p:nvSpPr>
        <p:spPr bwMode="auto">
          <a:xfrm>
            <a:off x="607219" y="2508915"/>
            <a:ext cx="3200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 Are reactive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Prefer to work with people solving 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Low emotional involvement</a:t>
            </a:r>
          </a:p>
        </p:txBody>
      </p:sp>
      <p:sp>
        <p:nvSpPr>
          <p:cNvPr id="26638" name="Text Box 15"/>
          <p:cNvSpPr txBox="1">
            <a:spLocks noChangeArrowheads="1"/>
          </p:cNvSpPr>
          <p:nvPr/>
        </p:nvSpPr>
        <p:spPr bwMode="auto">
          <a:xfrm>
            <a:off x="4267200" y="2508915"/>
            <a:ext cx="4343400" cy="37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 Are emotionally </a:t>
            </a:r>
            <a:r>
              <a:rPr lang="en-US">
                <a:latin typeface="Arial" charset="0"/>
              </a:rPr>
              <a:t>active and </a:t>
            </a:r>
            <a:r>
              <a:rPr lang="en-US" dirty="0">
                <a:latin typeface="Arial" charset="0"/>
              </a:rPr>
              <a:t>involved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Shape ideas over responding to them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Act to expand available options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Change the way people think about what is possible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533400"/>
            <a:ext cx="4953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effectLst/>
              </a:rPr>
              <a:t>Overview</a:t>
            </a:r>
            <a:endParaRPr lang="en-US" sz="4400" dirty="0">
              <a:effectLst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295400"/>
            <a:ext cx="7772400" cy="50292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spcAft>
                <a:spcPts val="1200"/>
              </a:spcAft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effectLst/>
              </a:rPr>
              <a:t> 	Importance of Leadership</a:t>
            </a:r>
          </a:p>
          <a:p>
            <a:pPr algn="l" eaLnBrk="1" hangingPunct="1">
              <a:lnSpc>
                <a:spcPct val="90000"/>
              </a:lnSpc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effectLst/>
              </a:rPr>
              <a:t> 	Leadership Defined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Ways of conceptualizing leadership</a:t>
            </a:r>
          </a:p>
          <a:p>
            <a:pPr algn="l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effectLst/>
              </a:rPr>
              <a:t>	- Definition and components</a:t>
            </a:r>
          </a:p>
          <a:p>
            <a:pPr algn="l" eaLnBrk="1" hangingPunct="1">
              <a:lnSpc>
                <a:spcPct val="90000"/>
              </a:lnSpc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effectLst/>
              </a:rPr>
              <a:t> 	Leadership Described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Trait versus process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Assigned versus emergent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Leadership and power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Leadership and coercion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Leadership and management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7848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/>
              <a:t>The Evolution of Leadership Definitions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8768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1900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1929--Control and centralization of power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1930s--Trait approach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1940s--Group approach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1950s--Group theory, shared goals, and   	  			effectiveness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1960s--Leadership as behavior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1970s--Organizational behavior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/>
              <a:t>The Evolution of Leadership Definitions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01000" cy="4724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1980s--Explosion of </a:t>
            </a:r>
            <a:r>
              <a:rPr lang="en-US" i="1" dirty="0"/>
              <a:t>research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/>
              <a:t>	- Leader’s will 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/>
              <a:t>	- Influence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/>
              <a:t>	- Traits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/>
              <a:t>	- Transformation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21st century--The </a:t>
            </a:r>
            <a:r>
              <a:rPr lang="en-US" b="1" i="1" dirty="0"/>
              <a:t>process</a:t>
            </a:r>
            <a:r>
              <a:rPr lang="en-US" dirty="0"/>
              <a:t> of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Authentic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Spiritual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Servant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Adaptive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Followership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Discursive leadership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042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/>
              <a:t>Conceptualizing Leadership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143000" y="1905000"/>
            <a:ext cx="6400800" cy="45720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The focus of </a:t>
            </a:r>
            <a:r>
              <a:rPr lang="en-US" b="1" dirty="0"/>
              <a:t>group processes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 </a:t>
            </a:r>
            <a:r>
              <a:rPr lang="en-US" b="1" dirty="0"/>
              <a:t>personality</a:t>
            </a:r>
            <a:r>
              <a:rPr lang="en-US" dirty="0"/>
              <a:t> perspective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An act or </a:t>
            </a:r>
            <a:r>
              <a:rPr lang="en-US" b="1" dirty="0"/>
              <a:t>behavior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The </a:t>
            </a:r>
            <a:r>
              <a:rPr lang="en-US" b="1" dirty="0"/>
              <a:t>power relationship </a:t>
            </a:r>
            <a:r>
              <a:rPr lang="en-US" dirty="0"/>
              <a:t>between leaders and followers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 </a:t>
            </a:r>
            <a:r>
              <a:rPr lang="en-US" b="1" dirty="0"/>
              <a:t>transformational</a:t>
            </a:r>
            <a:r>
              <a:rPr lang="en-US" dirty="0"/>
              <a:t> process 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 </a:t>
            </a:r>
            <a:r>
              <a:rPr lang="en-US" b="1" dirty="0"/>
              <a:t>skills</a:t>
            </a:r>
            <a:r>
              <a:rPr lang="en-US" dirty="0"/>
              <a:t> perspective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14400" y="1295400"/>
            <a:ext cx="55894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i="1" dirty="0">
                <a:latin typeface="Calibri" pitchFamily="34" charset="0"/>
              </a:rPr>
              <a:t>Some definitions view leadership as: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/>
              <a:t>Leadership Defined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696200" cy="35052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800" b="1" dirty="0"/>
              <a:t>Leadership</a:t>
            </a: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dirty="0"/>
              <a:t> </a:t>
            </a:r>
            <a:r>
              <a:rPr lang="en-US" sz="4000" dirty="0"/>
              <a:t>is a process whereby an </a:t>
            </a:r>
            <a:r>
              <a:rPr lang="en-US" sz="4000" i="1" dirty="0"/>
              <a:t>individual</a:t>
            </a:r>
            <a:r>
              <a:rPr lang="en-US" sz="4000" dirty="0"/>
              <a:t> </a:t>
            </a:r>
            <a:r>
              <a:rPr lang="en-US" sz="4000" i="1" dirty="0"/>
              <a:t>influences</a:t>
            </a:r>
            <a:r>
              <a:rPr lang="en-US" sz="4000" dirty="0"/>
              <a:t> a </a:t>
            </a:r>
            <a:r>
              <a:rPr lang="en-US" sz="4000" i="1" dirty="0"/>
              <a:t>group</a:t>
            </a:r>
            <a:r>
              <a:rPr lang="en-US" sz="4000" dirty="0"/>
              <a:t> of individuals to achieve a common goal.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0221" y="685800"/>
            <a:ext cx="6663558" cy="808038"/>
          </a:xfrm>
        </p:spPr>
        <p:txBody>
          <a:bodyPr/>
          <a:lstStyle/>
          <a:p>
            <a:pPr eaLnBrk="1" hangingPunct="1"/>
            <a:r>
              <a:rPr lang="en-US" sz="3200" b="1" dirty="0"/>
              <a:t>Components Central to the  Phenomenon of Leadership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latin typeface="Arial Rounded MT Bold" pitchFamily="34" charset="0"/>
              </a:rPr>
              <a:t>Leadership (process)</a:t>
            </a:r>
            <a:endParaRPr lang="en-IN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dirty="0"/>
              <a:t>Is a </a:t>
            </a:r>
            <a:r>
              <a:rPr lang="en-US" sz="2800" b="1" dirty="0"/>
              <a:t>process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dirty="0"/>
              <a:t>Involves </a:t>
            </a:r>
            <a:r>
              <a:rPr lang="en-US" sz="2800" i="1" dirty="0"/>
              <a:t>influence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dirty="0"/>
              <a:t>Occurs within a </a:t>
            </a:r>
            <a:r>
              <a:rPr lang="en-US" sz="2800" b="1" i="1" dirty="0"/>
              <a:t>group context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dirty="0"/>
              <a:t>Attends to </a:t>
            </a:r>
            <a:r>
              <a:rPr lang="en-US" sz="2800" b="1" dirty="0"/>
              <a:t>common goals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i="1" dirty="0">
                <a:latin typeface="Arial Rounded MT Bold" pitchFamily="34" charset="0"/>
              </a:rPr>
              <a:t>Leaders  (Person)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4038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 And followers are involved together </a:t>
            </a:r>
            <a:r>
              <a:rPr lang="en-US" b="1" i="1" dirty="0"/>
              <a:t>(contingent)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 And followers need each other </a:t>
            </a:r>
            <a:r>
              <a:rPr lang="en-US" b="1" i="1" dirty="0"/>
              <a:t>(reciprocal relation)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 Often initiate and maintain the relationship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 Are not above or better than followers  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b="1" i="1" dirty="0">
                <a:solidFill>
                  <a:srgbClr val="FF0000"/>
                </a:solidFill>
              </a:rPr>
              <a:t>(don’t tell a manager this!)</a:t>
            </a:r>
          </a:p>
          <a:p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419600" y="2514600"/>
            <a:ext cx="4343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</TotalTime>
  <Words>1059</Words>
  <Application>Microsoft Office PowerPoint</Application>
  <PresentationFormat>On-screen Show (4:3)</PresentationFormat>
  <Paragraphs>222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Rounded MT Bold</vt:lpstr>
      <vt:lpstr>Calibri</vt:lpstr>
      <vt:lpstr>Helvetica</vt:lpstr>
      <vt:lpstr>Times New Roman</vt:lpstr>
      <vt:lpstr>Wingdings</vt:lpstr>
      <vt:lpstr>Wingdings 2</vt:lpstr>
      <vt:lpstr>1_Custom Design</vt:lpstr>
      <vt:lpstr>PowerPoint Presentation</vt:lpstr>
      <vt:lpstr>Introduction</vt:lpstr>
      <vt:lpstr>Overview</vt:lpstr>
      <vt:lpstr>The Evolution of Leadership Definitions</vt:lpstr>
      <vt:lpstr>The Evolution of Leadership Definitions</vt:lpstr>
      <vt:lpstr> </vt:lpstr>
      <vt:lpstr>Conceptualizing Leadership</vt:lpstr>
      <vt:lpstr>Leadership Defined</vt:lpstr>
      <vt:lpstr>Components Central to the  Phenomenon of Leadership</vt:lpstr>
      <vt:lpstr>Leadership Described</vt:lpstr>
      <vt:lpstr> </vt:lpstr>
      <vt:lpstr>Trait Versus Process Leadership</vt:lpstr>
      <vt:lpstr>Assigned Versus Emergent Leadership</vt:lpstr>
      <vt:lpstr>Leadership and Power</vt:lpstr>
      <vt:lpstr>Leadership and Power</vt:lpstr>
      <vt:lpstr>Leadership and Power</vt:lpstr>
      <vt:lpstr>Shift in Leadership Power, Kellerman (2012)</vt:lpstr>
      <vt:lpstr>Leadership and Coercion</vt:lpstr>
      <vt:lpstr>Leadership and Management, Kotter (1990)</vt:lpstr>
      <vt:lpstr>Leadership and Management,  Zaleznik’s  (1977) conceptual POV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Thomas Mitchell</cp:lastModifiedBy>
  <cp:revision>153</cp:revision>
  <dcterms:created xsi:type="dcterms:W3CDTF">2000-11-13T21:29:08Z</dcterms:created>
  <dcterms:modified xsi:type="dcterms:W3CDTF">2021-01-27T19:38:58Z</dcterms:modified>
</cp:coreProperties>
</file>