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22"/>
  </p:notesMasterIdLst>
  <p:handoutMasterIdLst>
    <p:handoutMasterId r:id="rId23"/>
  </p:handoutMasterIdLst>
  <p:sldIdLst>
    <p:sldId id="257" r:id="rId2"/>
    <p:sldId id="280" r:id="rId3"/>
    <p:sldId id="258" r:id="rId4"/>
    <p:sldId id="275" r:id="rId5"/>
    <p:sldId id="276" r:id="rId6"/>
    <p:sldId id="277" r:id="rId7"/>
    <p:sldId id="259" r:id="rId8"/>
    <p:sldId id="260" r:id="rId9"/>
    <p:sldId id="261" r:id="rId10"/>
    <p:sldId id="262" r:id="rId11"/>
    <p:sldId id="279" r:id="rId12"/>
    <p:sldId id="264" r:id="rId13"/>
    <p:sldId id="265" r:id="rId14"/>
    <p:sldId id="266" r:id="rId15"/>
    <p:sldId id="273" r:id="rId16"/>
    <p:sldId id="272" r:id="rId17"/>
    <p:sldId id="278" r:id="rId18"/>
    <p:sldId id="267" r:id="rId19"/>
    <p:sldId id="268" r:id="rId20"/>
    <p:sldId id="269" r:id="rId21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6000"/>
    <a:srgbClr val="000066"/>
    <a:srgbClr val="003366"/>
    <a:srgbClr val="FFCC99"/>
    <a:srgbClr val="0066FF"/>
    <a:srgbClr val="6600CC"/>
    <a:srgbClr val="FF33CC"/>
    <a:srgbClr val="666699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53" autoAdjust="0"/>
    <p:restoredTop sz="93807" autoAdjust="0"/>
  </p:normalViewPr>
  <p:slideViewPr>
    <p:cSldViewPr>
      <p:cViewPr varScale="1">
        <p:scale>
          <a:sx n="84" d="100"/>
          <a:sy n="84" d="100"/>
        </p:scale>
        <p:origin x="126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notesViewPr>
    <p:cSldViewPr>
      <p:cViewPr varScale="1">
        <p:scale>
          <a:sx n="54" d="100"/>
          <a:sy n="54" d="100"/>
        </p:scale>
        <p:origin x="-1854" y="-96"/>
      </p:cViewPr>
      <p:guideLst>
        <p:guide orient="horz" pos="285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2166E38-69B9-4101-A680-B22F1DA6B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37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38662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11650"/>
            <a:ext cx="5029200" cy="40846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53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B21F7C2-F610-434D-82E6-94357E9DEA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909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ACED27E-A351-4048-8174-E7DF4680E62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6661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26E778-90BA-40E8-BF50-A810F909A32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11650"/>
            <a:ext cx="5334000" cy="4084638"/>
          </a:xfrm>
          <a:noFill/>
        </p:spPr>
        <p:txBody>
          <a:bodyPr/>
          <a:lstStyle/>
          <a:p>
            <a:endParaRPr lang="en-US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3644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3A947A8-9E91-43ED-B66C-0164BC67C7A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11650"/>
            <a:ext cx="5334000" cy="40846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351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B8CB888-7C79-4AF0-B5E1-91BF06CD8AC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11650"/>
            <a:ext cx="5334000" cy="40846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2331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12D21CB-D283-4BD9-98B6-9EF1E6C64D1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800">
                <a:latin typeface="Helvetica" pitchFamily="34" charset="0"/>
                <a:cs typeface="Times New Roman" pitchFamily="18" charset="0"/>
              </a:rPr>
              <a:t> </a:t>
            </a:r>
            <a:endParaRPr lang="en-US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096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18CBF19-66ED-49E8-AD97-CFB1EC9672D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311650"/>
            <a:ext cx="4953000" cy="4084638"/>
          </a:xfrm>
          <a:noFill/>
        </p:spPr>
        <p:txBody>
          <a:bodyPr/>
          <a:lstStyle/>
          <a:p>
            <a:r>
              <a:rPr lang="en-US">
                <a:latin typeface="Helvetica" pitchFamily="34" charset="0"/>
                <a:cs typeface="Times New Roman" pitchFamily="18" charset="0"/>
              </a:rPr>
              <a:t>           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0424009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6D6CEF0-B22C-4783-AC5A-1306D4B0C83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>
                <a:latin typeface="Helvetica" pitchFamily="34" charset="0"/>
              </a:rPr>
              <a:t>   </a:t>
            </a:r>
            <a:endParaRPr lang="en-US" sz="1600">
              <a:latin typeface="Helvetic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62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ACED27E-A351-4048-8174-E7DF4680E62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85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58AF803-CB88-4A58-B7A9-CA41C6DBE7F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26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1B1540-FAE0-49CA-B41E-9A9C3091CFC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311650"/>
            <a:ext cx="5867400" cy="4084638"/>
          </a:xfrm>
          <a:noFill/>
        </p:spPr>
        <p:txBody>
          <a:bodyPr/>
          <a:lstStyle/>
          <a:p>
            <a:pPr marL="228600" indent="-228600">
              <a:buFontTx/>
              <a:buAutoNum type="arabicPeriod"/>
            </a:pPr>
            <a:r>
              <a:rPr lang="en-US" sz="1600"/>
              <a:t>Leader at center of group change &amp; activity – represents the “will” of the group</a:t>
            </a:r>
          </a:p>
          <a:p>
            <a:pPr marL="228600" indent="-228600">
              <a:buFontTx/>
              <a:buAutoNum type="arabicPeriod"/>
            </a:pPr>
            <a:endParaRPr lang="en-US" sz="1600"/>
          </a:p>
          <a:p>
            <a:pPr marL="228600" indent="-228600">
              <a:buFontTx/>
              <a:buAutoNum type="arabicPeriod"/>
            </a:pPr>
            <a:r>
              <a:rPr lang="en-US" sz="1600"/>
              <a:t> combo of special traits/characteristics  - allows them to affect others to accomplish tasks.</a:t>
            </a:r>
          </a:p>
          <a:p>
            <a:pPr marL="228600" indent="-228600"/>
            <a:endParaRPr lang="en-US" sz="1600"/>
          </a:p>
          <a:p>
            <a:pPr marL="228600" indent="-228600"/>
            <a:r>
              <a:rPr lang="en-US" sz="1600"/>
              <a:t>3. Things leaders do that bring about change</a:t>
            </a:r>
          </a:p>
          <a:p>
            <a:pPr marL="228600" indent="-228600"/>
            <a:endParaRPr lang="en-US" sz="1600"/>
          </a:p>
          <a:p>
            <a:pPr marL="228600" indent="-228600"/>
            <a:r>
              <a:rPr lang="en-US" sz="1600"/>
              <a:t>4. Leaders have power and use it to cause change</a:t>
            </a:r>
          </a:p>
          <a:p>
            <a:pPr marL="228600" indent="-228600"/>
            <a:endParaRPr lang="en-US" sz="1600"/>
          </a:p>
          <a:p>
            <a:pPr marL="228600" indent="-228600"/>
            <a:r>
              <a:rPr lang="en-US" sz="1600"/>
              <a:t>5. In helping group members achieve their goals/meet needs</a:t>
            </a:r>
          </a:p>
          <a:p>
            <a:pPr marL="228600" indent="-228600"/>
            <a:endParaRPr lang="en-US"/>
          </a:p>
          <a:p>
            <a:pPr marL="228600" indent="-228600">
              <a:buFontTx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27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D00FC3D-4A72-4D21-B7FC-885ABF62284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38326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5F1C9DE-68B7-4B92-A1F2-14A99D09887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11650"/>
            <a:ext cx="5486400" cy="4084638"/>
          </a:xfrm>
          <a:noFill/>
        </p:spPr>
        <p:txBody>
          <a:bodyPr/>
          <a:lstStyle/>
          <a:p>
            <a:pPr marL="228600" indent="-22860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65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CCFB20A-CDCB-4817-BA4B-9BC9711314A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630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38A97F0-2965-4766-AD22-707D819472E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1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D7FEB00-A817-40E3-BE2C-8C2DF817D07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21048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 anchor="b"/>
          <a:lstStyle>
            <a:lvl1pPr algn="ctr"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sz="44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FE348-4B51-4964-BFCA-E8C0BACD4D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76400"/>
            <a:ext cx="8229600" cy="4495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B6618-F259-473F-ABB4-E011B230E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09764-2B1B-43CD-9D08-940676A2B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EA032-1F4E-4E02-BDC2-187F33E76D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792288" y="4876800"/>
            <a:ext cx="54864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algn="l">
              <a:defRPr sz="2000" b="1"/>
            </a:lvl1pPr>
          </a:lstStyle>
          <a:p>
            <a:pPr eaLnBrk="0" hangingPunct="0">
              <a:defRPr/>
            </a:pPr>
            <a:r>
              <a:rPr lang="en-US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200"/>
            <a:ext cx="5486400" cy="4038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70360-8310-431E-B772-37A0AEBE9B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C79D6-B652-4FCA-8732-DE3EC9E89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itle 1"/>
          <p:cNvSpPr txBox="1">
            <a:spLocks/>
          </p:cNvSpPr>
          <p:nvPr userDrawn="1"/>
        </p:nvSpPr>
        <p:spPr bwMode="auto">
          <a:xfrm>
            <a:off x="6629400" y="838200"/>
            <a:ext cx="20574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b"/>
          <a:lstStyle/>
          <a:p>
            <a:pPr eaLnBrk="0" hangingPunct="0">
              <a:defRPr/>
            </a:pPr>
            <a:r>
              <a:rPr lang="en-US" sz="39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6D419-C491-4993-86E8-662C56023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54376-C6C0-4874-9FDF-8522BE0CF6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122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1EA1A-03B6-4949-A902-96E57F99A1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7234F-D916-4DAB-AF1B-017E0386A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842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94279-CED2-49C3-8D97-63CB9F21F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D8F5A-7FB1-4E44-89A4-86DABA11C4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33400" y="6356350"/>
            <a:ext cx="81534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851ED-6093-4971-A565-9E6DA5B3BC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E9F1E-C57E-4030-8F3C-FD736EA2AC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582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9B2DF-8628-4C15-B0E9-E4B2FD50BD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5334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5" r:id="rId2"/>
    <p:sldLayoutId id="2147483689" r:id="rId3"/>
    <p:sldLayoutId id="2147483690" r:id="rId4"/>
    <p:sldLayoutId id="2147483691" r:id="rId5"/>
    <p:sldLayoutId id="2147483692" r:id="rId6"/>
    <p:sldLayoutId id="2147483698" r:id="rId7"/>
    <p:sldLayoutId id="2147483693" r:id="rId8"/>
    <p:sldLayoutId id="2147483694" r:id="rId9"/>
    <p:sldLayoutId id="2147483695" r:id="rId10"/>
    <p:sldLayoutId id="2147483699" r:id="rId11"/>
    <p:sldLayoutId id="2147483700" r:id="rId12"/>
    <p:sldLayoutId id="2147483701" r:id="rId13"/>
    <p:sldLayoutId id="2147483702" r:id="rId14"/>
    <p:sldLayoutId id="2147483696" r:id="rId15"/>
    <p:sldLayoutId id="2147483703" r:id="rId16"/>
    <p:sldLayoutId id="2147483704" r:id="rId17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i="0" kern="1200">
          <a:solidFill>
            <a:srgbClr val="0070C0"/>
          </a:solidFill>
          <a:effectLst/>
          <a:latin typeface="Calibri" panose="020F0502020204030204" pitchFamily="34" charset="0"/>
          <a:ea typeface="+mj-ea"/>
          <a:cs typeface="Times New Roman" pitchFamily="18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SzPct val="85000"/>
        <a:buFont typeface="Wingdings 2" pitchFamily="18" charset="2"/>
        <a:buChar char="÷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SzPct val="90000"/>
        <a:buFont typeface="Wingdings 2" pitchFamily="18" charset="2"/>
        <a:buChar char="®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Leadership Described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lnSpc>
                <a:spcPct val="150000"/>
              </a:lnSpc>
              <a:buFont typeface="Wingdings 2" pitchFamily="18" charset="2"/>
              <a:buChar char="÷"/>
            </a:pPr>
            <a:r>
              <a:rPr lang="en-US" dirty="0">
                <a:solidFill>
                  <a:schemeClr val="tx1"/>
                </a:solidFill>
              </a:rPr>
              <a:t> Trait Versus Process Leadership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 Assigned V</a:t>
            </a:r>
            <a:r>
              <a:rPr lang="en-US" dirty="0"/>
              <a:t>ersus </a:t>
            </a:r>
            <a:r>
              <a:rPr lang="en-US" dirty="0">
                <a:solidFill>
                  <a:schemeClr val="tx1"/>
                </a:solidFill>
              </a:rPr>
              <a:t>Emergent Leadership</a:t>
            </a:r>
          </a:p>
          <a:p>
            <a:pPr algn="l" eaLnBrk="1" hangingPunct="1">
              <a:lnSpc>
                <a:spcPct val="150000"/>
              </a:lnSpc>
              <a:buFont typeface="Wingdings 2" pitchFamily="18" charset="2"/>
              <a:buChar char="÷"/>
            </a:pPr>
            <a:r>
              <a:rPr lang="en-US" dirty="0">
                <a:solidFill>
                  <a:schemeClr val="tx1"/>
                </a:solidFill>
              </a:rPr>
              <a:t> Leadership and Power</a:t>
            </a:r>
          </a:p>
          <a:p>
            <a:pPr algn="l" eaLnBrk="1" hangingPunct="1">
              <a:lnSpc>
                <a:spcPct val="150000"/>
              </a:lnSpc>
              <a:buFont typeface="Wingdings 2" pitchFamily="18" charset="2"/>
              <a:buChar char="÷"/>
            </a:pPr>
            <a:r>
              <a:rPr lang="en-US" dirty="0">
                <a:solidFill>
                  <a:schemeClr val="tx1"/>
                </a:solidFill>
              </a:rPr>
              <a:t> Leadership and Coercion</a:t>
            </a:r>
          </a:p>
          <a:p>
            <a:pPr algn="l" eaLnBrk="1" hangingPunct="1">
              <a:lnSpc>
                <a:spcPct val="150000"/>
              </a:lnSpc>
              <a:buFont typeface="Wingdings 2" pitchFamily="18" charset="2"/>
              <a:buChar char="÷"/>
            </a:pPr>
            <a:r>
              <a:rPr lang="en-US" dirty="0">
                <a:solidFill>
                  <a:schemeClr val="tx1"/>
                </a:solidFill>
              </a:rPr>
              <a:t> Leadership and Management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73" y="2438400"/>
            <a:ext cx="6603853" cy="308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748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534400" cy="533400"/>
          </a:xfrm>
        </p:spPr>
        <p:txBody>
          <a:bodyPr/>
          <a:lstStyle/>
          <a:p>
            <a:pPr eaLnBrk="1" hangingPunct="1"/>
            <a:r>
              <a:rPr lang="en-US" sz="3200" b="1" dirty="0"/>
              <a:t>Trait Versus Process Leadership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600200"/>
            <a:ext cx="84201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Leadership</a:t>
            </a:r>
            <a:r>
              <a:rPr lang="en-US" dirty="0"/>
              <a:t> is a property or set of properties possessed in varying degrees by different people (</a:t>
            </a:r>
            <a:r>
              <a:rPr lang="en-US" dirty="0" err="1"/>
              <a:t>Jago</a:t>
            </a:r>
            <a:r>
              <a:rPr lang="en-US" dirty="0"/>
              <a:t>, 1982).</a:t>
            </a:r>
          </a:p>
          <a:p>
            <a:pPr marL="623888" lvl="1" indent="-276225" eaLnBrk="1" hangingPunct="1">
              <a:defRPr/>
            </a:pPr>
            <a:r>
              <a:rPr lang="en-US" dirty="0"/>
              <a:t>Observed in leadership </a:t>
            </a:r>
            <a:r>
              <a:rPr lang="en-US" i="1" dirty="0"/>
              <a:t>behaviors</a:t>
            </a:r>
          </a:p>
          <a:p>
            <a:pPr marL="623888" lvl="1" indent="-276225" eaLnBrk="1" hangingPunct="1">
              <a:defRPr/>
            </a:pPr>
            <a:r>
              <a:rPr lang="en-US" dirty="0"/>
              <a:t>Can be learned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9460" name="Line 10"/>
          <p:cNvSpPr>
            <a:spLocks noChangeShapeType="1"/>
          </p:cNvSpPr>
          <p:nvPr/>
        </p:nvSpPr>
        <p:spPr bwMode="auto">
          <a:xfrm>
            <a:off x="5334000" y="4114800"/>
            <a:ext cx="0" cy="457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382000" cy="762000"/>
          </a:xfrm>
        </p:spPr>
        <p:txBody>
          <a:bodyPr/>
          <a:lstStyle/>
          <a:p>
            <a:pPr eaLnBrk="1" hangingPunct="1"/>
            <a:r>
              <a:rPr lang="en-US" sz="3200" b="1" dirty="0"/>
              <a:t>Assigned Versus Emergent Leadership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828800"/>
            <a:ext cx="3338513" cy="4419600"/>
          </a:xfrm>
        </p:spPr>
        <p:txBody>
          <a:bodyPr/>
          <a:lstStyle/>
          <a:p>
            <a:pPr eaLnBrk="1" hangingPunct="1"/>
            <a:r>
              <a:rPr lang="en-US" dirty="0"/>
              <a:t>Leadership based on occupying a position within an organization</a:t>
            </a:r>
          </a:p>
          <a:p>
            <a:pPr lvl="1" eaLnBrk="1" hangingPunct="1"/>
            <a:r>
              <a:rPr lang="en-US" dirty="0">
                <a:solidFill>
                  <a:schemeClr val="tx1"/>
                </a:solidFill>
              </a:rPr>
              <a:t> Team leaders</a:t>
            </a:r>
          </a:p>
          <a:p>
            <a:pPr lvl="1" eaLnBrk="1" hangingPunct="1"/>
            <a:r>
              <a:rPr lang="en-US" dirty="0">
                <a:solidFill>
                  <a:schemeClr val="tx1"/>
                </a:solidFill>
              </a:rPr>
              <a:t> Plant managers</a:t>
            </a:r>
          </a:p>
          <a:p>
            <a:pPr lvl="1" eaLnBrk="1" hangingPunct="1"/>
            <a:r>
              <a:rPr lang="en-US" dirty="0">
                <a:solidFill>
                  <a:schemeClr val="tx1"/>
                </a:solidFill>
              </a:rPr>
              <a:t> Department    	heads</a:t>
            </a:r>
          </a:p>
          <a:p>
            <a:pPr lvl="1" eaLnBrk="1" hangingPunct="1"/>
            <a:r>
              <a:rPr lang="en-US" dirty="0">
                <a:solidFill>
                  <a:schemeClr val="tx1"/>
                </a:solidFill>
              </a:rPr>
              <a:t> Directors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429000" y="1828800"/>
            <a:ext cx="5421313" cy="4800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2400" dirty="0"/>
              <a:t> 	</a:t>
            </a:r>
            <a:r>
              <a:rPr lang="en-US" dirty="0"/>
              <a:t>An individual perceived by others as the most influential member of a group or organization regardless of the individual’s title</a:t>
            </a:r>
            <a:endParaRPr lang="en-US" sz="2400" dirty="0"/>
          </a:p>
          <a:p>
            <a:pPr lvl="1" eaLnBrk="1" hangingPunct="1"/>
            <a:r>
              <a:rPr lang="en-US" sz="2000" dirty="0">
                <a:solidFill>
                  <a:schemeClr val="tx1"/>
                </a:solidFill>
              </a:rPr>
              <a:t>Emerges over time through communication behaviors</a:t>
            </a:r>
          </a:p>
          <a:p>
            <a:pPr lvl="2" eaLnBrk="1" hangingPunct="1"/>
            <a:r>
              <a:rPr lang="en-US" dirty="0">
                <a:solidFill>
                  <a:schemeClr val="tx1"/>
                </a:solidFill>
              </a:rPr>
              <a:t>Verbal involvement</a:t>
            </a:r>
          </a:p>
          <a:p>
            <a:pPr lvl="2" eaLnBrk="1" hangingPunct="1"/>
            <a:r>
              <a:rPr lang="en-US" dirty="0">
                <a:solidFill>
                  <a:schemeClr val="tx1"/>
                </a:solidFill>
              </a:rPr>
              <a:t>Being informed</a:t>
            </a:r>
          </a:p>
          <a:p>
            <a:pPr lvl="2" eaLnBrk="1" hangingPunct="1"/>
            <a:r>
              <a:rPr lang="en-US" dirty="0">
                <a:solidFill>
                  <a:schemeClr val="tx1"/>
                </a:solidFill>
              </a:rPr>
              <a:t>Seeking others’ opinions</a:t>
            </a:r>
          </a:p>
          <a:p>
            <a:pPr lvl="2" eaLnBrk="1" hangingPunct="1"/>
            <a:r>
              <a:rPr lang="en-US" dirty="0">
                <a:solidFill>
                  <a:schemeClr val="tx1"/>
                </a:solidFill>
              </a:rPr>
              <a:t>Being firm but not rigid</a:t>
            </a:r>
          </a:p>
          <a:p>
            <a:pPr lvl="1" eaLnBrk="1" hangingPunct="1"/>
            <a:r>
              <a:rPr lang="en-US" sz="2000" dirty="0">
                <a:solidFill>
                  <a:schemeClr val="tx1"/>
                </a:solidFill>
              </a:rPr>
              <a:t>Affected by personality and gender </a:t>
            </a:r>
          </a:p>
          <a:p>
            <a:pPr lvl="2" eaLnBrk="1" hangingPunct="1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60691" y="1371600"/>
            <a:ext cx="1569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b="1" dirty="0">
                <a:latin typeface="Arial Rounded MT Bold" pitchFamily="34" charset="0"/>
              </a:rPr>
              <a:t>Assigned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05372" y="1371600"/>
            <a:ext cx="1634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b="1" dirty="0">
                <a:latin typeface="Arial Rounded MT Bold" pitchFamily="34" charset="0"/>
              </a:rPr>
              <a:t>Emergent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and Power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1839914"/>
            <a:ext cx="4040188" cy="639762"/>
          </a:xfrm>
        </p:spPr>
        <p:txBody>
          <a:bodyPr/>
          <a:lstStyle/>
          <a:p>
            <a:r>
              <a:rPr lang="en-US" dirty="0">
                <a:latin typeface="Arial Rounded MT Bold" pitchFamily="34" charset="0"/>
              </a:rPr>
              <a:t>Power</a:t>
            </a:r>
            <a:endParaRPr lang="en-IN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457200" y="2479675"/>
            <a:ext cx="4040188" cy="4073525"/>
          </a:xfrm>
        </p:spPr>
        <p:txBody>
          <a:bodyPr/>
          <a:lstStyle/>
          <a:p>
            <a:r>
              <a:rPr lang="en-US" dirty="0"/>
              <a:t>The capacity or potential to influence</a:t>
            </a:r>
          </a:p>
          <a:p>
            <a:r>
              <a:rPr lang="en-US" dirty="0"/>
              <a:t>Ability to affect others’ beliefs, attitudes, and actions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>
          <a:xfrm>
            <a:off x="4645025" y="1839914"/>
            <a:ext cx="4041775" cy="639762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latin typeface="Arial Rounded MT Bold" pitchFamily="34" charset="0"/>
              </a:rPr>
              <a:t>Bases of Social Power</a:t>
            </a:r>
          </a:p>
          <a:p>
            <a:pPr algn="ctr">
              <a:defRPr/>
            </a:pPr>
            <a:r>
              <a:rPr lang="en-US" sz="1600" dirty="0">
                <a:latin typeface="Arial Rounded MT Bold" pitchFamily="34" charset="0"/>
              </a:rPr>
              <a:t>French and Raven (1959); Raven (1965)</a:t>
            </a:r>
            <a:endParaRPr lang="en-IN" sz="1600" dirty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sz="quarter" idx="4"/>
          </p:nvPr>
        </p:nvSpPr>
        <p:spPr>
          <a:xfrm>
            <a:off x="4645025" y="2479675"/>
            <a:ext cx="4041775" cy="4073525"/>
          </a:xfrm>
        </p:spPr>
        <p:txBody>
          <a:bodyPr/>
          <a:lstStyle/>
          <a:p>
            <a:r>
              <a:rPr lang="en-US" dirty="0"/>
              <a:t> Referent</a:t>
            </a:r>
          </a:p>
          <a:p>
            <a:r>
              <a:rPr lang="en-US" dirty="0"/>
              <a:t> Expert</a:t>
            </a:r>
          </a:p>
          <a:p>
            <a:r>
              <a:rPr lang="en-US" dirty="0"/>
              <a:t>Legitimate</a:t>
            </a:r>
          </a:p>
          <a:p>
            <a:r>
              <a:rPr lang="en-US" dirty="0"/>
              <a:t> Reward</a:t>
            </a:r>
          </a:p>
          <a:p>
            <a:r>
              <a:rPr lang="en-US" dirty="0"/>
              <a:t> Coercive</a:t>
            </a:r>
          </a:p>
          <a:p>
            <a:r>
              <a:rPr lang="en-US" dirty="0"/>
              <a:t>Information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594279-CED2-49C3-8D97-63CB9F21F01D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57200" y="5181600"/>
            <a:ext cx="4572000" cy="830997"/>
          </a:xfrm>
          <a:prstGeom prst="rect">
            <a:avLst/>
          </a:prstGeom>
          <a:ln>
            <a:solidFill>
              <a:srgbClr val="006000"/>
            </a:solidFill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b="1" i="1" dirty="0"/>
              <a:t>Power is a relational concern for both leaders and followers.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/>
              <a:t>Leadership and Power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888" y="1699179"/>
            <a:ext cx="6126225" cy="4329593"/>
          </a:xfrm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5344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 dirty="0"/>
              <a:t>Leadership and Power</a:t>
            </a:r>
          </a:p>
        </p:txBody>
      </p:sp>
      <p:sp>
        <p:nvSpPr>
          <p:cNvPr id="16390" name="Rectangle 1030"/>
          <p:cNvSpPr>
            <a:spLocks noGrp="1" noChangeArrowheads="1"/>
          </p:cNvSpPr>
          <p:nvPr>
            <p:ph sz="half" idx="1"/>
          </p:nvPr>
        </p:nvSpPr>
        <p:spPr>
          <a:xfrm>
            <a:off x="417513" y="1295400"/>
            <a:ext cx="3306762" cy="1600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b="1" dirty="0"/>
              <a:t>Position Power </a:t>
            </a:r>
            <a:r>
              <a:rPr lang="en-US" dirty="0"/>
              <a:t>derived from office or rank in an organization 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sz="half" idx="2"/>
          </p:nvPr>
        </p:nvSpPr>
        <p:spPr>
          <a:xfrm>
            <a:off x="4714875" y="1295400"/>
            <a:ext cx="4114800" cy="1600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  <a:defRPr/>
            </a:pPr>
            <a:r>
              <a:rPr lang="en-US" b="1" dirty="0"/>
              <a:t>Personal Power </a:t>
            </a:r>
            <a:r>
              <a:rPr lang="en-US" dirty="0"/>
              <a:t>is influence derived from being seen as likable and knowledgeable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464" y="3733800"/>
            <a:ext cx="7418672" cy="2197686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Shift in Leadership Power, </a:t>
            </a:r>
            <a:r>
              <a:rPr lang="en-US" sz="2800" b="1" dirty="0"/>
              <a:t>Kellerman (2012)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Power no longer the domain of leaders</a:t>
            </a:r>
          </a:p>
          <a:p>
            <a:r>
              <a:rPr lang="en-US" dirty="0"/>
              <a:t>Followers demand more from leaders</a:t>
            </a:r>
          </a:p>
          <a:p>
            <a:r>
              <a:rPr lang="en-US" dirty="0"/>
              <a:t>Access to technology has empowered followers</a:t>
            </a:r>
          </a:p>
          <a:p>
            <a:r>
              <a:rPr lang="en-US" dirty="0"/>
              <a:t>Leaders more transparent</a:t>
            </a:r>
          </a:p>
          <a:p>
            <a:r>
              <a:rPr lang="en-US" dirty="0"/>
              <a:t>Decline in respect for leaders</a:t>
            </a:r>
          </a:p>
          <a:p>
            <a:r>
              <a:rPr lang="en-US" dirty="0"/>
              <a:t>Leadership as social contract between leaders and followers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844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and Coercion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Coercion Involves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Use of force to effect change</a:t>
            </a:r>
          </a:p>
          <a:p>
            <a:r>
              <a:rPr lang="en-US" dirty="0"/>
              <a:t>Influencing others to do something by manipulating rewards and penalties in the work environment</a:t>
            </a:r>
          </a:p>
          <a:p>
            <a:r>
              <a:rPr lang="en-US" dirty="0"/>
              <a:t>Use of threats, punishments, and negative rewards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Examples of Coercive Leaders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Adolf Hitler</a:t>
            </a:r>
          </a:p>
          <a:p>
            <a:r>
              <a:rPr lang="en-US" dirty="0"/>
              <a:t>Jim Jones</a:t>
            </a:r>
          </a:p>
          <a:p>
            <a:r>
              <a:rPr lang="en-US" dirty="0"/>
              <a:t>Taliban leaders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594279-CED2-49C3-8D97-63CB9F21F01D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724400" y="4038600"/>
            <a:ext cx="3962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800" b="1" i="1" dirty="0">
                <a:cs typeface="Times New Roman" pitchFamily="18" charset="0"/>
              </a:rPr>
              <a:t>Power and restraint used to force followers to</a:t>
            </a:r>
          </a:p>
          <a:p>
            <a:pPr algn="ctr" eaLnBrk="0" hangingPunct="0">
              <a:defRPr/>
            </a:pPr>
            <a:r>
              <a:rPr lang="en-US" sz="2800" b="1" i="1" dirty="0">
                <a:cs typeface="Times New Roman" pitchFamily="18" charset="0"/>
              </a:rPr>
              <a:t>engage in extreme</a:t>
            </a:r>
          </a:p>
          <a:p>
            <a:pPr algn="ctr" eaLnBrk="0" hangingPunct="0">
              <a:defRPr/>
            </a:pPr>
            <a:r>
              <a:rPr lang="en-US" sz="2800" b="1" i="1" dirty="0">
                <a:cs typeface="Times New Roman" pitchFamily="18" charset="0"/>
              </a:rPr>
              <a:t> behavior</a:t>
            </a:r>
            <a:endParaRPr lang="en-US" sz="2800" b="1" i="1" dirty="0"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/>
              <a:t>Leadership and Management, </a:t>
            </a:r>
            <a:r>
              <a:rPr lang="en-US" sz="2800" b="1" dirty="0"/>
              <a:t>Kotter (1990)</a:t>
            </a:r>
            <a:endParaRPr lang="en-US" sz="32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1281"/>
            <a:ext cx="4040188" cy="639762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latin typeface="Arial" charset="0"/>
              </a:rPr>
              <a:t>Management Activities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2808"/>
            <a:ext cx="4040188" cy="3375591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Char char=""/>
            </a:pPr>
            <a:r>
              <a:rPr lang="en-US" dirty="0">
                <a:latin typeface="Arial" charset="0"/>
              </a:rPr>
              <a:t> Planning and Budgeting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Char char=""/>
            </a:pPr>
            <a:r>
              <a:rPr lang="en-US" dirty="0">
                <a:latin typeface="Arial" charset="0"/>
              </a:rPr>
              <a:t> Organizing and Staffing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Char char=""/>
            </a:pPr>
            <a:r>
              <a:rPr lang="en-US" dirty="0">
                <a:latin typeface="Arial" charset="0"/>
              </a:rPr>
              <a:t>Controlling and Problem Solving</a:t>
            </a:r>
          </a:p>
          <a:p>
            <a:pPr>
              <a:buFont typeface="Wingdings 2" panose="05020102010507070707" pitchFamily="18" charset="2"/>
              <a:buChar char=""/>
            </a:pP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51281"/>
            <a:ext cx="4041775" cy="639762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latin typeface="Arial" charset="0"/>
              </a:rPr>
              <a:t>Leadership Activities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72808"/>
            <a:ext cx="4041775" cy="3375591"/>
          </a:xfrm>
        </p:spPr>
        <p:txBody>
          <a:bodyPr/>
          <a:lstStyle/>
          <a:p>
            <a:pPr>
              <a:lnSpc>
                <a:spcPct val="150000"/>
              </a:lnSpc>
              <a:buFont typeface="Wingdings 2" panose="05020102010507070707" pitchFamily="18" charset="2"/>
              <a:buChar char=""/>
            </a:pPr>
            <a:r>
              <a:rPr lang="en-US" dirty="0">
                <a:latin typeface="Arial" charset="0"/>
              </a:rPr>
              <a:t> Establishing direction</a:t>
            </a:r>
          </a:p>
          <a:p>
            <a:pPr>
              <a:lnSpc>
                <a:spcPct val="150000"/>
              </a:lnSpc>
              <a:buFont typeface="Wingdings 2" panose="05020102010507070707" pitchFamily="18" charset="2"/>
              <a:buChar char=""/>
            </a:pPr>
            <a:r>
              <a:rPr lang="en-US" dirty="0">
                <a:latin typeface="Arial" charset="0"/>
              </a:rPr>
              <a:t> Aligning people </a:t>
            </a:r>
          </a:p>
          <a:p>
            <a:pPr>
              <a:lnSpc>
                <a:spcPct val="150000"/>
              </a:lnSpc>
              <a:buFont typeface="Wingdings 2" panose="05020102010507070707" pitchFamily="18" charset="2"/>
              <a:buChar char=""/>
            </a:pPr>
            <a:r>
              <a:rPr lang="en-US" dirty="0">
                <a:latin typeface="Arial" charset="0"/>
              </a:rPr>
              <a:t> Motivating/inspiring</a:t>
            </a:r>
          </a:p>
          <a:p>
            <a:pPr>
              <a:buFont typeface="Wingdings 2" panose="05020102010507070707" pitchFamily="18" charset="2"/>
              <a:buChar char=""/>
            </a:pPr>
            <a:endParaRPr lang="en-IN" dirty="0"/>
          </a:p>
        </p:txBody>
      </p:sp>
      <p:sp>
        <p:nvSpPr>
          <p:cNvPr id="12" name="Footer Placeholder 1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2851ED-6093-4971-A565-9E6DA5B3BC2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1092032" y="1820931"/>
            <a:ext cx="24641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b="1" dirty="0">
                <a:latin typeface="Arial" charset="0"/>
              </a:rPr>
              <a:t>“Produces order</a:t>
            </a:r>
          </a:p>
          <a:p>
            <a:pPr algn="ctr" eaLnBrk="0" hangingPunct="0"/>
            <a:r>
              <a:rPr lang="en-US" sz="2000" b="1" dirty="0">
                <a:latin typeface="Arial" charset="0"/>
              </a:rPr>
              <a:t>  and consistency”</a:t>
            </a:r>
          </a:p>
        </p:txBody>
      </p:sp>
      <p:sp>
        <p:nvSpPr>
          <p:cNvPr id="25613" name="Text Box 11"/>
          <p:cNvSpPr txBox="1">
            <a:spLocks noChangeArrowheads="1"/>
          </p:cNvSpPr>
          <p:nvPr/>
        </p:nvSpPr>
        <p:spPr bwMode="auto">
          <a:xfrm>
            <a:off x="5442481" y="1820931"/>
            <a:ext cx="252344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b="1" dirty="0">
                <a:latin typeface="Arial" charset="0"/>
              </a:rPr>
              <a:t> “Produces change</a:t>
            </a:r>
          </a:p>
          <a:p>
            <a:pPr algn="ctr" eaLnBrk="0" hangingPunct="0"/>
            <a:r>
              <a:rPr lang="en-US" sz="2000" b="1" dirty="0">
                <a:latin typeface="Arial" charset="0"/>
              </a:rPr>
              <a:t>and movement”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3400" y="5027049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i="1" dirty="0"/>
              <a:t>Major activities of management and leadership</a:t>
            </a:r>
          </a:p>
          <a:p>
            <a:pPr algn="ctr" eaLnBrk="0" hangingPunct="0">
              <a:defRPr/>
            </a:pPr>
            <a:r>
              <a:rPr lang="en-US" i="1" dirty="0"/>
              <a:t>are played out differently; BUT, both are essential</a:t>
            </a:r>
          </a:p>
          <a:p>
            <a:pPr algn="ctr" eaLnBrk="0" hangingPunct="0">
              <a:defRPr/>
            </a:pPr>
            <a:r>
              <a:rPr lang="en-US" i="1" dirty="0"/>
              <a:t>for an organization to prosper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1</a:t>
            </a:r>
          </a:p>
          <a:p>
            <a:endParaRPr lang="en-IN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F13750A-3148-4530-AD8E-F9C0D4FB83B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92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305800" cy="762000"/>
          </a:xfrm>
        </p:spPr>
        <p:txBody>
          <a:bodyPr/>
          <a:lstStyle/>
          <a:p>
            <a:pPr eaLnBrk="1" hangingPunct="1"/>
            <a:r>
              <a:rPr lang="en-US" sz="3200" b="1" dirty="0"/>
              <a:t>Leadership and Management, </a:t>
            </a:r>
            <a:r>
              <a:rPr lang="en-US" sz="2000" b="1" dirty="0" err="1"/>
              <a:t>Zaleznik</a:t>
            </a:r>
            <a:r>
              <a:rPr lang="en-US" sz="2000" b="1" dirty="0"/>
              <a:t> (1977)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81000" y="1477962"/>
            <a:ext cx="3652838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800" b="1" dirty="0">
                <a:latin typeface="Arial" charset="0"/>
              </a:rPr>
              <a:t>Managers</a:t>
            </a:r>
          </a:p>
          <a:p>
            <a:pPr algn="ctr" eaLnBrk="0" hangingPunct="0">
              <a:defRPr/>
            </a:pPr>
            <a:r>
              <a:rPr lang="en-US" b="1" i="1" dirty="0">
                <a:latin typeface="Arial" charset="0"/>
              </a:rPr>
              <a:t>Unidirectional Authority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4511675" y="1477962"/>
            <a:ext cx="385445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800" b="1" dirty="0">
                <a:latin typeface="Arial" charset="0"/>
              </a:rPr>
              <a:t>Leaders</a:t>
            </a:r>
          </a:p>
          <a:p>
            <a:pPr algn="ctr" eaLnBrk="0" hangingPunct="0">
              <a:defRPr/>
            </a:pPr>
            <a:r>
              <a:rPr lang="en-US" b="1" i="1" dirty="0">
                <a:latin typeface="Arial" charset="0"/>
              </a:rPr>
              <a:t>Multidirectional Influence</a:t>
            </a:r>
            <a:endParaRPr lang="en-US" b="1" dirty="0">
              <a:latin typeface="Arial" charset="0"/>
            </a:endParaRPr>
          </a:p>
        </p:txBody>
      </p:sp>
      <p:sp>
        <p:nvSpPr>
          <p:cNvPr id="26632" name="Text Box 11"/>
          <p:cNvSpPr txBox="1">
            <a:spLocks noChangeArrowheads="1"/>
          </p:cNvSpPr>
          <p:nvPr/>
        </p:nvSpPr>
        <p:spPr bwMode="auto">
          <a:xfrm>
            <a:off x="607219" y="2508915"/>
            <a:ext cx="32004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dirty="0">
                <a:latin typeface="Arial" charset="0"/>
              </a:rPr>
              <a:t> Are reactive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dirty="0">
                <a:latin typeface="Arial" charset="0"/>
              </a:rPr>
              <a:t>Prefer to work with people solving 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dirty="0">
                <a:latin typeface="Arial" charset="0"/>
              </a:rPr>
              <a:t>Low emotional involvement</a:t>
            </a:r>
          </a:p>
        </p:txBody>
      </p:sp>
      <p:sp>
        <p:nvSpPr>
          <p:cNvPr id="26638" name="Text Box 15"/>
          <p:cNvSpPr txBox="1">
            <a:spLocks noChangeArrowheads="1"/>
          </p:cNvSpPr>
          <p:nvPr/>
        </p:nvSpPr>
        <p:spPr bwMode="auto">
          <a:xfrm>
            <a:off x="4267200" y="2508915"/>
            <a:ext cx="4343400" cy="373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60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dirty="0">
                <a:latin typeface="Arial" charset="0"/>
              </a:rPr>
              <a:t> Are emotionally </a:t>
            </a:r>
            <a:r>
              <a:rPr lang="en-US">
                <a:latin typeface="Arial" charset="0"/>
              </a:rPr>
              <a:t>active and </a:t>
            </a:r>
            <a:r>
              <a:rPr lang="en-US" dirty="0">
                <a:latin typeface="Arial" charset="0"/>
              </a:rPr>
              <a:t>involved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dirty="0">
                <a:latin typeface="Arial" charset="0"/>
              </a:rPr>
              <a:t>Shape ideas over responding to them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dirty="0">
                <a:latin typeface="Arial" charset="0"/>
              </a:rPr>
              <a:t>Act to expand available options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dirty="0">
                <a:latin typeface="Arial" charset="0"/>
              </a:rPr>
              <a:t>Change the way people think about what is possible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533400"/>
            <a:ext cx="49530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effectLst/>
              </a:rPr>
              <a:t>Overview</a:t>
            </a:r>
            <a:endParaRPr lang="en-US" sz="4400" dirty="0">
              <a:effectLst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1295400"/>
            <a:ext cx="7772400" cy="5029200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90000"/>
              </a:lnSpc>
              <a:spcAft>
                <a:spcPts val="1200"/>
              </a:spcAft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effectLst/>
              </a:rPr>
              <a:t> 	Importance of Leadership</a:t>
            </a:r>
          </a:p>
          <a:p>
            <a:pPr algn="l" eaLnBrk="1" hangingPunct="1">
              <a:lnSpc>
                <a:spcPct val="90000"/>
              </a:lnSpc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effectLst/>
              </a:rPr>
              <a:t> 	Leadership Defined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  <a:effectLst/>
              </a:rPr>
              <a:t>	- Ways of conceptualizing leadership</a:t>
            </a:r>
          </a:p>
          <a:p>
            <a:pPr algn="l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effectLst/>
              </a:rPr>
              <a:t>	- Definition and components</a:t>
            </a:r>
          </a:p>
          <a:p>
            <a:pPr algn="l" eaLnBrk="1" hangingPunct="1">
              <a:lnSpc>
                <a:spcPct val="90000"/>
              </a:lnSpc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effectLst/>
              </a:rPr>
              <a:t> 	Leadership Described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  <a:effectLst/>
              </a:rPr>
              <a:t>	- Trait versus process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  <a:effectLst/>
              </a:rPr>
              <a:t>	- Assigned versus emergent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  <a:effectLst/>
              </a:rPr>
              <a:t>	- Leadership and power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  <a:effectLst/>
              </a:rPr>
              <a:t>	- Leadership and coercion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  <a:effectLst/>
              </a:rPr>
              <a:t>	- Leadership and management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7848600" cy="365125"/>
          </a:xfrm>
        </p:spPr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/>
              <a:t>The Evolution of Leadership Definitions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10600" cy="48768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1800"/>
              </a:spcAft>
              <a:defRPr/>
            </a:pPr>
            <a:r>
              <a:rPr lang="en-US" dirty="0"/>
              <a:t>1900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/>
              <a:t>1929--Control and centralization of power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defRPr/>
            </a:pPr>
            <a:r>
              <a:rPr lang="en-US" dirty="0"/>
              <a:t>1930s--Trait approach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defRPr/>
            </a:pPr>
            <a:r>
              <a:rPr lang="en-US" dirty="0"/>
              <a:t>1940s--Group approach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defRPr/>
            </a:pPr>
            <a:r>
              <a:rPr lang="en-US" dirty="0"/>
              <a:t>1950s--Group theory, shared goals, and   	  			effectiveness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defRPr/>
            </a:pPr>
            <a:r>
              <a:rPr lang="en-US" dirty="0"/>
              <a:t>1960s--Leadership as behavior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defRPr/>
            </a:pPr>
            <a:r>
              <a:rPr lang="en-US" dirty="0"/>
              <a:t>1970s--Organizational behavior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/>
              <a:t>The Evolution of Leadership Definitions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8001000" cy="47244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1980s--Explosion of research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n-US" sz="2800" dirty="0"/>
              <a:t>	- Leader’s will 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n-US" sz="2800" dirty="0"/>
              <a:t>	- Influence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n-US" sz="2800" dirty="0"/>
              <a:t>	- Traits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n-US" sz="2800" dirty="0"/>
              <a:t>	- Transformation</a:t>
            </a:r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21st century--The process of leadership</a:t>
            </a:r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dirty="0"/>
              <a:t>	- Authentic leadership</a:t>
            </a:r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dirty="0"/>
              <a:t>	- Spiritual leadership</a:t>
            </a:r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dirty="0"/>
              <a:t>	- Servant leadership</a:t>
            </a:r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dirty="0"/>
              <a:t>	- Adaptive leadership</a:t>
            </a:r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dirty="0"/>
              <a:t>	- Followership</a:t>
            </a:r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dirty="0"/>
              <a:t>	- Discursive leadership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042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dirty="0"/>
              <a:t>Conceptualizing Leadership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143000" y="1905000"/>
            <a:ext cx="6400800" cy="45720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The focus of group processes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A personality perspective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An act or behavior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The power relationship between leaders and followers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A transformational process 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A skills perspective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914400" y="1295400"/>
            <a:ext cx="55894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 i="1" dirty="0">
                <a:latin typeface="Calibri" pitchFamily="34" charset="0"/>
              </a:rPr>
              <a:t>Some definitions view leadership as: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 dirty="0"/>
              <a:t>Leadership Defined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696200" cy="3505200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800" b="1" dirty="0"/>
              <a:t>Leadership</a:t>
            </a:r>
          </a:p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dirty="0"/>
              <a:t> </a:t>
            </a:r>
            <a:r>
              <a:rPr lang="en-US" sz="4000" dirty="0"/>
              <a:t>is a process whereby an individual influences a group of individuals to achieve a common goal.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0221" y="685800"/>
            <a:ext cx="6663558" cy="808038"/>
          </a:xfrm>
        </p:spPr>
        <p:txBody>
          <a:bodyPr/>
          <a:lstStyle/>
          <a:p>
            <a:pPr eaLnBrk="1" hangingPunct="1"/>
            <a:r>
              <a:rPr lang="en-US" sz="3200" b="1" dirty="0"/>
              <a:t>Components Central to the  Phenomenon of Leadership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>
                <a:latin typeface="Arial Rounded MT Bold" pitchFamily="34" charset="0"/>
              </a:rPr>
              <a:t>Leadership</a:t>
            </a:r>
            <a:endParaRPr lang="en-IN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2800" dirty="0"/>
              <a:t>Is a process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2800" dirty="0"/>
              <a:t>Involves influence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2800" dirty="0"/>
              <a:t>Occurs within a group context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2800" dirty="0"/>
              <a:t>Attends to common goals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i="1" dirty="0">
                <a:latin typeface="Arial Rounded MT Bold" pitchFamily="34" charset="0"/>
              </a:rPr>
              <a:t>Leaders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 And followers are involved together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 And followers need each other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 Often initiate and maintain the relationship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 Are not above or better than followers  </a:t>
            </a:r>
          </a:p>
          <a:p>
            <a:endParaRPr lang="en-IN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419600" y="2514600"/>
            <a:ext cx="4343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Aft>
                <a:spcPts val="12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1371</TotalTime>
  <Words>854</Words>
  <Application>Microsoft Office PowerPoint</Application>
  <PresentationFormat>On-screen Show (4:3)</PresentationFormat>
  <Paragraphs>211</Paragraphs>
  <Slides>20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Arial Rounded MT Bold</vt:lpstr>
      <vt:lpstr>Calibri</vt:lpstr>
      <vt:lpstr>Helvetica</vt:lpstr>
      <vt:lpstr>Times New Roman</vt:lpstr>
      <vt:lpstr>Wingdings</vt:lpstr>
      <vt:lpstr>Wingdings 2</vt:lpstr>
      <vt:lpstr>1_Custom Design</vt:lpstr>
      <vt:lpstr>PowerPoint Presentation</vt:lpstr>
      <vt:lpstr>Introduction</vt:lpstr>
      <vt:lpstr>Overview</vt:lpstr>
      <vt:lpstr>The Evolution of Leadership Definitions</vt:lpstr>
      <vt:lpstr>The Evolution of Leadership Definitions</vt:lpstr>
      <vt:lpstr> </vt:lpstr>
      <vt:lpstr>Conceptualizing Leadership</vt:lpstr>
      <vt:lpstr>Leadership Defined</vt:lpstr>
      <vt:lpstr>Components Central to the  Phenomenon of Leadership</vt:lpstr>
      <vt:lpstr>Leadership Described</vt:lpstr>
      <vt:lpstr> </vt:lpstr>
      <vt:lpstr>Trait Versus Process Leadership</vt:lpstr>
      <vt:lpstr>Assigned Versus Emergent Leadership</vt:lpstr>
      <vt:lpstr>Leadership and Power</vt:lpstr>
      <vt:lpstr>Leadership and Power</vt:lpstr>
      <vt:lpstr>Leadership and Power</vt:lpstr>
      <vt:lpstr>Shift in Leadership Power, Kellerman (2012)</vt:lpstr>
      <vt:lpstr>Leadership and Coercion</vt:lpstr>
      <vt:lpstr>Leadership and Management, Kotter (1990)</vt:lpstr>
      <vt:lpstr>Leadership and Management, Zaleznik (1977)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Virginia Gregory</dc:creator>
  <cp:lastModifiedBy>Editor</cp:lastModifiedBy>
  <cp:revision>140</cp:revision>
  <dcterms:created xsi:type="dcterms:W3CDTF">2000-11-13T21:29:08Z</dcterms:created>
  <dcterms:modified xsi:type="dcterms:W3CDTF">2018-02-13T17:56:26Z</dcterms:modified>
</cp:coreProperties>
</file>