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0" r:id="rId1"/>
  </p:sldMasterIdLst>
  <p:notesMasterIdLst>
    <p:notesMasterId r:id="rId27"/>
  </p:notesMasterIdLst>
  <p:handoutMasterIdLst>
    <p:handoutMasterId r:id="rId28"/>
  </p:handoutMasterIdLst>
  <p:sldIdLst>
    <p:sldId id="257" r:id="rId2"/>
    <p:sldId id="285" r:id="rId3"/>
    <p:sldId id="258" r:id="rId4"/>
    <p:sldId id="259" r:id="rId5"/>
    <p:sldId id="264" r:id="rId6"/>
    <p:sldId id="279" r:id="rId7"/>
    <p:sldId id="261" r:id="rId8"/>
    <p:sldId id="262" r:id="rId9"/>
    <p:sldId id="263" r:id="rId10"/>
    <p:sldId id="265" r:id="rId11"/>
    <p:sldId id="266" r:id="rId12"/>
    <p:sldId id="282" r:id="rId13"/>
    <p:sldId id="268" r:id="rId14"/>
    <p:sldId id="283" r:id="rId15"/>
    <p:sldId id="284" r:id="rId16"/>
    <p:sldId id="269" r:id="rId17"/>
    <p:sldId id="270" r:id="rId18"/>
    <p:sldId id="28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170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wner" initials="O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6400"/>
    <a:srgbClr val="006666"/>
    <a:srgbClr val="33CCCC"/>
    <a:srgbClr val="0099FF"/>
    <a:srgbClr val="FFCC99"/>
    <a:srgbClr val="000099"/>
    <a:srgbClr val="660066"/>
    <a:srgbClr val="00336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6" autoAdjust="0"/>
    <p:restoredTop sz="92430" autoAdjust="0"/>
  </p:normalViewPr>
  <p:slideViewPr>
    <p:cSldViewPr>
      <p:cViewPr varScale="1">
        <p:scale>
          <a:sx n="90" d="100"/>
          <a:sy n="90" d="100"/>
        </p:scale>
        <p:origin x="12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6"/>
    </p:cViewPr>
  </p:sorterViewPr>
  <p:notesViewPr>
    <p:cSldViewPr>
      <p:cViewPr varScale="1">
        <p:scale>
          <a:sx n="54" d="100"/>
          <a:sy n="54" d="100"/>
        </p:scale>
        <p:origin x="-1854" y="-90"/>
      </p:cViewPr>
      <p:guideLst>
        <p:guide orient="horz" pos="2872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0CCE3653-65A3-4B9E-906B-A691B6531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03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A23284ED-718E-47A1-8433-F00E7929F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440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A0D88E-73C5-404E-AB31-9E392695F86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287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8A855E-CA69-4FEA-A79C-B66FB3BA855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30700"/>
            <a:ext cx="5486400" cy="4102100"/>
          </a:xfrm>
          <a:noFill/>
        </p:spPr>
        <p:txBody>
          <a:bodyPr/>
          <a:lstStyle/>
          <a:p>
            <a:r>
              <a:rPr lang="en-US">
                <a:latin typeface="Symbol" pitchFamily="18" charset="2"/>
              </a:rPr>
              <a:t> 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384196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0DFA3A-9284-49E3-9379-283686ADB5D3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90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CEB3F7-94D0-48B7-AD45-4EA4AF2FD5F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45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13586A-B38B-4011-8E60-E9315F130717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060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7C8345-E207-45FD-B277-3B8A96F5A6F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987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5F0332-F0A1-4A8A-BD61-6889D77FABB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u="sng"/>
          </a:p>
        </p:txBody>
      </p:sp>
    </p:spTree>
    <p:extLst>
      <p:ext uri="{BB962C8B-B14F-4D97-AF65-F5344CB8AC3E}">
        <p14:creationId xmlns:p14="http://schemas.microsoft.com/office/powerpoint/2010/main" val="2602807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2C962BF-DBA3-4F26-922A-EEEC5BBB9133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445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434E81-5995-4D65-BE46-73383FED39F7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32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8A74C7-6A94-45DE-8BAF-DE8B71DDF10F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316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5635A7-9714-465B-B1BD-F562DD0A762A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52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A0D88E-73C5-404E-AB31-9E392695F86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887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601A08-C1BA-4389-9B96-EFE1D5DE1004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066AF7-688E-4615-9541-FEA23ACF1A7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4860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42C0DF-3B8B-43F0-9EE5-5C260C8D67F2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948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B359D3-38B1-46F8-BFCE-5F6056F1E813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87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3C1684-ECB8-4930-87BC-50A6EA60038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46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06FD07-FC52-4F07-9142-E556453D8E43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33836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26A19A-643B-4939-BA6A-DED84D96D64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86776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AC29F-5524-4DF4-951D-870B36FD5821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0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66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CD6719-1051-4412-A5D9-E192922A3E28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267200"/>
            <a:ext cx="5029200" cy="4102100"/>
          </a:xfrm>
          <a:noFill/>
        </p:spPr>
        <p:txBody>
          <a:bodyPr/>
          <a:lstStyle/>
          <a:p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4134600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ACA76-52CB-4B8B-B331-E939D9D880D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1108730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F3420A-5755-411F-B83D-9D2C57EF09C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2000" i="1"/>
          </a:p>
        </p:txBody>
      </p:sp>
    </p:spTree>
    <p:extLst>
      <p:ext uri="{BB962C8B-B14F-4D97-AF65-F5344CB8AC3E}">
        <p14:creationId xmlns:p14="http://schemas.microsoft.com/office/powerpoint/2010/main" val="1407972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1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E348-4B51-4964-BFCA-E8C0BACD4D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2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6618-F259-473F-ABB4-E011B230ED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93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9764-2B1B-43CD-9D08-940676A2B9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592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EA032-1F4E-4E02-BDC2-187F33E76D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307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0360-8310-431E-B772-37A0AEBE9B9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1537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79D6-B652-4FCA-8732-DE3EC9E89B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476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D419-C491-4993-86E8-662C56023C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96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54376-C6C0-4874-9FDF-8522BE0CF62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778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07610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925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06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20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7234F-D916-4DAB-AF1B-017E0386AE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01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750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8F5A-7FB1-4E44-89A4-86DABA11C4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7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51ED-6093-4971-A565-9E6DA5B3B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1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9F1E-C57E-4030-8F3C-FD736EA2AC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59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B2DF-8628-4C15-B0E9-E4B2FD50BD0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54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25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748" r:id="rId18"/>
    <p:sldLayoutId id="2147483749" r:id="rId19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latin typeface="+mj-lt"/>
              </a:rPr>
              <a:t>Skills-Based Model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Skills Model Perspective</a:t>
            </a:r>
          </a:p>
          <a:p>
            <a:pPr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b="1" dirty="0">
                <a:solidFill>
                  <a:schemeClr val="tx1"/>
                </a:solidFill>
              </a:rPr>
              <a:t>Competencies</a:t>
            </a:r>
          </a:p>
          <a:p>
            <a:pPr lvl="1"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</a:rPr>
              <a:t> Individual Attributes</a:t>
            </a:r>
          </a:p>
          <a:p>
            <a:pPr lvl="1"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</a:rPr>
              <a:t> Leadership Outcomes</a:t>
            </a:r>
          </a:p>
          <a:p>
            <a:pPr lvl="1"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</a:rPr>
              <a:t> Career Experiences</a:t>
            </a:r>
          </a:p>
          <a:p>
            <a:pPr lvl="1" algn="l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solidFill>
                  <a:schemeClr val="tx1"/>
                </a:solidFill>
              </a:rPr>
              <a:t> Environmental Influences</a:t>
            </a:r>
          </a:p>
          <a:p>
            <a:pPr lvl="1" eaLnBrk="1" hangingPunct="1">
              <a:buFontTx/>
              <a:buChar char="–"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914400"/>
            <a:ext cx="7162800" cy="609600"/>
          </a:xfrm>
        </p:spPr>
        <p:txBody>
          <a:bodyPr/>
          <a:lstStyle/>
          <a:p>
            <a:pPr algn="ctr" eaLnBrk="1" hangingPunct="1"/>
            <a:r>
              <a:rPr lang="en-US" sz="2800" b="1" dirty="0">
                <a:latin typeface="+mj-lt"/>
              </a:rPr>
              <a:t>Skills Model Description</a:t>
            </a:r>
            <a:br>
              <a:rPr lang="en-US" dirty="0">
                <a:latin typeface="+mj-lt"/>
              </a:rPr>
            </a:br>
            <a:r>
              <a:rPr lang="en-US" sz="2000" dirty="0">
                <a:latin typeface="+mj-lt"/>
              </a:rPr>
              <a:t>(Mumford, </a:t>
            </a:r>
            <a:r>
              <a:rPr lang="en-US" sz="2000" dirty="0" err="1">
                <a:latin typeface="+mj-lt"/>
              </a:rPr>
              <a:t>Zaccaro</a:t>
            </a:r>
            <a:r>
              <a:rPr lang="en-US" sz="2000" dirty="0">
                <a:latin typeface="+mj-lt"/>
              </a:rPr>
              <a:t>, Harding, Jacobs, &amp; Fleishman, 2000)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895600"/>
            <a:ext cx="45720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10000"/>
              </a:spcAft>
              <a:buClr>
                <a:srgbClr val="0070C0"/>
              </a:buClr>
              <a:defRPr/>
            </a:pPr>
            <a:r>
              <a:rPr lang="en-US" sz="2400" b="1" dirty="0">
                <a:latin typeface="+mn-lt"/>
              </a:rPr>
              <a:t>Research studies (1990s) goal: </a:t>
            </a:r>
            <a:r>
              <a:rPr lang="en-US" sz="2400" dirty="0">
                <a:latin typeface="+mn-lt"/>
              </a:rPr>
              <a:t>to identify the leadership factors that create exemplary job performance in an organization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Emphasizes the </a:t>
            </a:r>
            <a:r>
              <a:rPr lang="en-US" sz="2400" b="1" i="1" dirty="0">
                <a:latin typeface="+mn-lt"/>
              </a:rPr>
              <a:t>capabilities</a:t>
            </a:r>
            <a:r>
              <a:rPr lang="en-US" sz="2400" dirty="0">
                <a:latin typeface="+mn-lt"/>
              </a:rPr>
              <a:t> that make effective leadership possible rather than what leaders </a:t>
            </a:r>
            <a:r>
              <a:rPr lang="en-US" sz="2400" b="1" i="1" dirty="0">
                <a:latin typeface="+mn-lt"/>
              </a:rPr>
              <a:t>do</a:t>
            </a:r>
            <a:endParaRPr lang="en-US" sz="2400" dirty="0">
              <a:latin typeface="+mn-lt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953000" y="2057400"/>
            <a:ext cx="350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0491" name="Rectangle 7"/>
          <p:cNvSpPr>
            <a:spLocks noChangeArrowheads="1"/>
          </p:cNvSpPr>
          <p:nvPr/>
        </p:nvSpPr>
        <p:spPr bwMode="auto">
          <a:xfrm>
            <a:off x="5029200" y="2895600"/>
            <a:ext cx="38481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Clr>
                <a:srgbClr val="0070C0"/>
              </a:buClr>
            </a:pPr>
            <a:r>
              <a:rPr lang="en-US" b="1" i="1" dirty="0">
                <a:latin typeface="+mn-lt"/>
                <a:ea typeface="Calibri" pitchFamily="34" charset="0"/>
                <a:cs typeface="Calibri" pitchFamily="34" charset="0"/>
              </a:rPr>
              <a:t>Capability model--</a:t>
            </a:r>
            <a:r>
              <a:rPr lang="en-US" dirty="0">
                <a:latin typeface="+mn-lt"/>
                <a:ea typeface="Calibri" pitchFamily="34" charset="0"/>
                <a:cs typeface="Calibri" pitchFamily="34" charset="0"/>
              </a:rPr>
              <a:t> Examines relationship between a leader’s knowledge &amp; skills &amp; the leader’s performance.</a:t>
            </a:r>
          </a:p>
          <a:p>
            <a:pPr eaLnBrk="0" hangingPunct="0"/>
            <a:r>
              <a:rPr lang="en-US" dirty="0">
                <a:latin typeface="+mn-lt"/>
                <a:ea typeface="Calibri" pitchFamily="34" charset="0"/>
                <a:cs typeface="Calibri" pitchFamily="34" charset="0"/>
              </a:rPr>
              <a:t>Suggests many people have the potential for leadership</a:t>
            </a:r>
          </a:p>
          <a:p>
            <a:pPr eaLnBrk="0" hangingPunct="0"/>
            <a:endParaRPr lang="en-US" dirty="0"/>
          </a:p>
          <a:p>
            <a:pPr eaLnBrk="0" hangingPunct="0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90893" y="1981200"/>
            <a:ext cx="1914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solidFill>
                  <a:prstClr val="black"/>
                </a:solidFill>
                <a:latin typeface="Arial"/>
                <a:cs typeface="+mn-cs"/>
              </a:rPr>
              <a:t>Perspective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24400" y="1912203"/>
            <a:ext cx="381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solidFill>
                  <a:prstClr val="black"/>
                </a:solidFill>
                <a:latin typeface="Arial"/>
                <a:cs typeface="+mn-cs"/>
              </a:rPr>
              <a:t>Skills-Based Model of Leadership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7688" y="1066800"/>
            <a:ext cx="841362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2851ED-6093-4971-A565-9E6DA5B3BC2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1676400" y="22860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>
            <a:off x="4648200" y="22860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7" name="Line 14"/>
          <p:cNvSpPr>
            <a:spLocks noChangeShapeType="1"/>
          </p:cNvSpPr>
          <p:nvPr/>
        </p:nvSpPr>
        <p:spPr bwMode="auto">
          <a:xfrm>
            <a:off x="7620000" y="22860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1905000" y="914400"/>
            <a:ext cx="55626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800" b="1" i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Competencies Skills</a:t>
            </a:r>
          </a:p>
        </p:txBody>
      </p:sp>
      <p:sp>
        <p:nvSpPr>
          <p:cNvPr id="13320" name="Rectangle 7"/>
          <p:cNvSpPr>
            <a:spLocks noChangeArrowheads="1"/>
          </p:cNvSpPr>
          <p:nvPr/>
        </p:nvSpPr>
        <p:spPr bwMode="auto">
          <a:xfrm>
            <a:off x="609600" y="2514600"/>
            <a:ext cx="22860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Problem Solving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3505200" y="2514600"/>
            <a:ext cx="22860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Social Judgment</a:t>
            </a:r>
          </a:p>
        </p:txBody>
      </p:sp>
      <p:sp>
        <p:nvSpPr>
          <p:cNvPr id="13322" name="Rectangle 9"/>
          <p:cNvSpPr>
            <a:spLocks noChangeArrowheads="1"/>
          </p:cNvSpPr>
          <p:nvPr/>
        </p:nvSpPr>
        <p:spPr bwMode="auto">
          <a:xfrm>
            <a:off x="6477000" y="2514600"/>
            <a:ext cx="22860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>
                <a:solidFill>
                  <a:schemeClr val="tx1"/>
                </a:solidFill>
              </a:rPr>
              <a:t>Knowledge</a:t>
            </a:r>
          </a:p>
        </p:txBody>
      </p:sp>
      <p:sp>
        <p:nvSpPr>
          <p:cNvPr id="22545" name="Text Box 15"/>
          <p:cNvSpPr txBox="1">
            <a:spLocks noChangeArrowheads="1"/>
          </p:cNvSpPr>
          <p:nvPr/>
        </p:nvSpPr>
        <p:spPr bwMode="auto">
          <a:xfrm>
            <a:off x="609600" y="3373438"/>
            <a:ext cx="2286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Creative ability to solve new/unusual, ill-defined organizational problems</a:t>
            </a:r>
          </a:p>
        </p:txBody>
      </p:sp>
      <p:sp>
        <p:nvSpPr>
          <p:cNvPr id="13326" name="Text Box 16"/>
          <p:cNvSpPr txBox="1">
            <a:spLocks noChangeArrowheads="1"/>
          </p:cNvSpPr>
          <p:nvPr/>
        </p:nvSpPr>
        <p:spPr bwMode="auto">
          <a:xfrm>
            <a:off x="3200400" y="3352800"/>
            <a:ext cx="32004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Capacity to understand people   and social systems</a:t>
            </a:r>
          </a:p>
          <a:p>
            <a:pPr eaLnBrk="0" hangingPunct="0">
              <a:spcAft>
                <a:spcPct val="30000"/>
              </a:spcAft>
              <a:defRPr/>
            </a:pPr>
            <a:r>
              <a:rPr lang="en-US" sz="2000" dirty="0">
                <a:latin typeface="+mn-lt"/>
                <a:cs typeface="Calibri" pitchFamily="34" charset="0"/>
              </a:rPr>
              <a:t>  - </a:t>
            </a:r>
            <a:r>
              <a:rPr lang="en-US" sz="2000" i="1" dirty="0">
                <a:latin typeface="+mn-lt"/>
                <a:cs typeface="Calibri" pitchFamily="34" charset="0"/>
              </a:rPr>
              <a:t>Perspective taking</a:t>
            </a:r>
          </a:p>
          <a:p>
            <a:pPr eaLnBrk="0" hangingPunct="0">
              <a:spcAft>
                <a:spcPct val="30000"/>
              </a:spcAft>
              <a:defRPr/>
            </a:pPr>
            <a:r>
              <a:rPr lang="en-US" sz="2000" i="1" dirty="0">
                <a:latin typeface="+mn-lt"/>
                <a:cs typeface="Calibri" pitchFamily="34" charset="0"/>
              </a:rPr>
              <a:t>  - Social perceptiveness</a:t>
            </a:r>
          </a:p>
          <a:p>
            <a:pPr eaLnBrk="0" hangingPunct="0">
              <a:spcAft>
                <a:spcPct val="30000"/>
              </a:spcAft>
              <a:defRPr/>
            </a:pPr>
            <a:r>
              <a:rPr lang="en-US" sz="2000" i="1" dirty="0">
                <a:latin typeface="+mn-lt"/>
                <a:cs typeface="Calibri" pitchFamily="34" charset="0"/>
              </a:rPr>
              <a:t>  - Behavioral flexibility</a:t>
            </a:r>
          </a:p>
          <a:p>
            <a:pPr eaLnBrk="0" hangingPunct="0">
              <a:spcAft>
                <a:spcPct val="30000"/>
              </a:spcAft>
              <a:defRPr/>
            </a:pPr>
            <a:r>
              <a:rPr lang="en-US" sz="2000" i="1" dirty="0">
                <a:latin typeface="+mn-lt"/>
                <a:cs typeface="Calibri" pitchFamily="34" charset="0"/>
              </a:rPr>
              <a:t>  - Social performance</a:t>
            </a:r>
            <a:endParaRPr lang="en-US" sz="2000" dirty="0">
              <a:latin typeface="+mn-lt"/>
              <a:cs typeface="Calibri" pitchFamily="34" charset="0"/>
            </a:endParaRPr>
          </a:p>
        </p:txBody>
      </p:sp>
      <p:sp>
        <p:nvSpPr>
          <p:cNvPr id="22547" name="Text Box 17"/>
          <p:cNvSpPr txBox="1">
            <a:spLocks noChangeArrowheads="1"/>
          </p:cNvSpPr>
          <p:nvPr/>
        </p:nvSpPr>
        <p:spPr bwMode="auto">
          <a:xfrm>
            <a:off x="6400800" y="3395008"/>
            <a:ext cx="2743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The accumulation of information and the mental structures to organize the information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4648200" y="1676400"/>
            <a:ext cx="0" cy="609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>
            <a:off x="4419600" y="2286000"/>
            <a:ext cx="3200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" name="Line 11"/>
          <p:cNvSpPr>
            <a:spLocks noChangeShapeType="1"/>
          </p:cNvSpPr>
          <p:nvPr/>
        </p:nvSpPr>
        <p:spPr bwMode="auto">
          <a:xfrm flipH="1">
            <a:off x="1676400" y="2286000"/>
            <a:ext cx="27432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Nine Key Problem Solving Skills</a:t>
            </a:r>
            <a:br>
              <a:rPr lang="en-US" dirty="0"/>
            </a:br>
            <a:r>
              <a:rPr lang="en-US" sz="1800" b="0" dirty="0"/>
              <a:t>- Mumford, Todd, Higgs, and McIntosh, 2017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sz="2800" dirty="0"/>
              <a:t>Problem definition</a:t>
            </a:r>
          </a:p>
          <a:p>
            <a:r>
              <a:rPr lang="en-US" sz="2800" dirty="0"/>
              <a:t>2. Cause/goal analysis</a:t>
            </a:r>
          </a:p>
          <a:p>
            <a:r>
              <a:rPr lang="en-US" sz="2800" dirty="0"/>
              <a:t>3. Constraint analysis</a:t>
            </a:r>
          </a:p>
          <a:p>
            <a:r>
              <a:rPr lang="en-US" sz="2800" dirty="0"/>
              <a:t>4. Planning</a:t>
            </a:r>
          </a:p>
          <a:p>
            <a:r>
              <a:rPr lang="en-US" sz="2800" dirty="0"/>
              <a:t>5. Forecasting</a:t>
            </a:r>
          </a:p>
          <a:p>
            <a:r>
              <a:rPr lang="en-US" sz="2800" dirty="0"/>
              <a:t>6. Creative thinking</a:t>
            </a:r>
          </a:p>
          <a:p>
            <a:r>
              <a:rPr lang="en-US" sz="2800" dirty="0"/>
              <a:t>7. Idea evaluation</a:t>
            </a:r>
          </a:p>
          <a:p>
            <a:r>
              <a:rPr lang="en-US" sz="2800" dirty="0"/>
              <a:t>8. Wisdom</a:t>
            </a:r>
          </a:p>
          <a:p>
            <a:r>
              <a:rPr lang="en-US" sz="2800" dirty="0"/>
              <a:t>9. Sense making/visioning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710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Hypothetical Relationships of Problem-Solving Skills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204" y="1474265"/>
            <a:ext cx="4150196" cy="477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379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Line 10"/>
          <p:cNvSpPr>
            <a:spLocks noChangeShapeType="1"/>
          </p:cNvSpPr>
          <p:nvPr/>
        </p:nvSpPr>
        <p:spPr bwMode="auto">
          <a:xfrm>
            <a:off x="11430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52" name="Line 19"/>
          <p:cNvSpPr>
            <a:spLocks noChangeShapeType="1"/>
          </p:cNvSpPr>
          <p:nvPr/>
        </p:nvSpPr>
        <p:spPr bwMode="auto">
          <a:xfrm>
            <a:off x="61722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4724400" y="1447800"/>
            <a:ext cx="0" cy="609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590800" y="838200"/>
            <a:ext cx="4267200" cy="8382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i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Individual Attributes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81000" y="2286000"/>
            <a:ext cx="25146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General Cognitive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Ability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342" name="Line 8"/>
          <p:cNvSpPr>
            <a:spLocks noChangeShapeType="1"/>
          </p:cNvSpPr>
          <p:nvPr/>
        </p:nvSpPr>
        <p:spPr bwMode="auto">
          <a:xfrm>
            <a:off x="4191000" y="2057400"/>
            <a:ext cx="3962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3" name="Line 9"/>
          <p:cNvSpPr>
            <a:spLocks noChangeShapeType="1"/>
          </p:cNvSpPr>
          <p:nvPr/>
        </p:nvSpPr>
        <p:spPr bwMode="auto">
          <a:xfrm flipH="1">
            <a:off x="1143000" y="2057400"/>
            <a:ext cx="32004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5" name="Line 11"/>
          <p:cNvSpPr>
            <a:spLocks noChangeShapeType="1"/>
          </p:cNvSpPr>
          <p:nvPr/>
        </p:nvSpPr>
        <p:spPr bwMode="auto">
          <a:xfrm>
            <a:off x="39624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2"/>
          <p:cNvSpPr>
            <a:spLocks noChangeShapeType="1"/>
          </p:cNvSpPr>
          <p:nvPr/>
        </p:nvSpPr>
        <p:spPr bwMode="auto">
          <a:xfrm>
            <a:off x="81534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7" name="Text Box 13"/>
          <p:cNvSpPr txBox="1">
            <a:spLocks noChangeArrowheads="1"/>
          </p:cNvSpPr>
          <p:nvPr/>
        </p:nvSpPr>
        <p:spPr bwMode="auto">
          <a:xfrm>
            <a:off x="381000" y="3308390"/>
            <a:ext cx="27432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800" dirty="0">
                <a:latin typeface="+mn-lt"/>
                <a:cs typeface="Calibri" pitchFamily="34" charset="0"/>
              </a:rPr>
              <a:t>Person’s intelligence</a:t>
            </a:r>
          </a:p>
          <a:p>
            <a:pPr marL="285750" indent="-285750" eaLnBrk="0" hangingPunc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 Perceptual processing</a:t>
            </a:r>
          </a:p>
          <a:p>
            <a:pPr marL="285750" indent="-285750" eaLnBrk="0" hangingPunc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Information processing</a:t>
            </a:r>
          </a:p>
          <a:p>
            <a:pPr marL="285750" indent="-285750" eaLnBrk="0" hangingPunc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General reasoning</a:t>
            </a:r>
          </a:p>
          <a:p>
            <a:pPr marL="285750" indent="-285750" eaLnBrk="0" hangingPunc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Creative &amp; divergent thinking</a:t>
            </a:r>
          </a:p>
          <a:p>
            <a:pPr marL="285750" indent="-285750" eaLnBrk="0" hangingPunct="0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Memory</a:t>
            </a:r>
          </a:p>
          <a:p>
            <a:pPr lvl="1" eaLnBrk="0" hangingPunct="0">
              <a:spcAft>
                <a:spcPct val="30000"/>
              </a:spcAft>
              <a:buFontTx/>
              <a:buChar char="•"/>
              <a:defRPr/>
            </a:pP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68" name="Text Box 14"/>
          <p:cNvSpPr txBox="1">
            <a:spLocks noChangeArrowheads="1"/>
          </p:cNvSpPr>
          <p:nvPr/>
        </p:nvSpPr>
        <p:spPr bwMode="auto">
          <a:xfrm>
            <a:off x="3124200" y="3324761"/>
            <a:ext cx="1981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Intellectual ability learned or acquired over time</a:t>
            </a:r>
          </a:p>
        </p:txBody>
      </p:sp>
      <p:sp>
        <p:nvSpPr>
          <p:cNvPr id="14349" name="Rectangle 16"/>
          <p:cNvSpPr>
            <a:spLocks noChangeArrowheads="1"/>
          </p:cNvSpPr>
          <p:nvPr/>
        </p:nvSpPr>
        <p:spPr bwMode="auto">
          <a:xfrm>
            <a:off x="3048000" y="2286000"/>
            <a:ext cx="21336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Crystallized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Cognitive Ability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350" name="Rectangle 17"/>
          <p:cNvSpPr>
            <a:spLocks noChangeArrowheads="1"/>
          </p:cNvSpPr>
          <p:nvPr/>
        </p:nvSpPr>
        <p:spPr bwMode="auto">
          <a:xfrm>
            <a:off x="5334000" y="2286000"/>
            <a:ext cx="16764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Motivation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351" name="Rectangle 18"/>
          <p:cNvSpPr>
            <a:spLocks noChangeArrowheads="1"/>
          </p:cNvSpPr>
          <p:nvPr/>
        </p:nvSpPr>
        <p:spPr bwMode="auto">
          <a:xfrm>
            <a:off x="7162800" y="2286000"/>
            <a:ext cx="18288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Personality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353" name="Text Box 20"/>
          <p:cNvSpPr txBox="1">
            <a:spLocks noChangeArrowheads="1"/>
          </p:cNvSpPr>
          <p:nvPr/>
        </p:nvSpPr>
        <p:spPr bwMode="auto">
          <a:xfrm>
            <a:off x="5257800" y="3308390"/>
            <a:ext cx="1752600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Aft>
                <a:spcPts val="1800"/>
              </a:spcAft>
              <a:defRPr/>
            </a:pPr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Three aspects of motivation</a:t>
            </a:r>
          </a:p>
          <a:p>
            <a:pPr marL="285750" indent="-285750" eaLnBrk="0" hangingPunct="0"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Willingness</a:t>
            </a:r>
          </a:p>
          <a:p>
            <a:pPr marL="285750" indent="-285750" eaLnBrk="0" hangingPunct="0"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Dominance</a:t>
            </a:r>
          </a:p>
          <a:p>
            <a:pPr marL="285750" indent="-285750" eaLnBrk="0" hangingPunct="0">
              <a:spcAft>
                <a:spcPts val="18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b="1" i="1" dirty="0">
                <a:latin typeface="+mn-lt"/>
                <a:cs typeface="Calibri" pitchFamily="34" charset="0"/>
              </a:rPr>
              <a:t>Social good</a:t>
            </a:r>
          </a:p>
        </p:txBody>
      </p:sp>
      <p:sp>
        <p:nvSpPr>
          <p:cNvPr id="23579" name="Text Box 21"/>
          <p:cNvSpPr txBox="1">
            <a:spLocks noChangeArrowheads="1"/>
          </p:cNvSpPr>
          <p:nvPr/>
        </p:nvSpPr>
        <p:spPr bwMode="auto">
          <a:xfrm>
            <a:off x="7086600" y="3309937"/>
            <a:ext cx="1905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Any characteristic</a:t>
            </a:r>
          </a:p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that helps people</a:t>
            </a:r>
          </a:p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cope with complex</a:t>
            </a:r>
          </a:p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organizational</a:t>
            </a:r>
          </a:p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situations is </a:t>
            </a:r>
          </a:p>
          <a:p>
            <a:pPr eaLnBrk="0" hangingPunct="0"/>
            <a:r>
              <a:rPr lang="en-US" sz="1800" dirty="0">
                <a:latin typeface="+mn-lt"/>
                <a:ea typeface="Calibri" pitchFamily="34" charset="0"/>
                <a:cs typeface="Calibri" pitchFamily="34" charset="0"/>
              </a:rPr>
              <a:t>probably related to leader performance</a:t>
            </a:r>
            <a:endParaRPr lang="en-US" sz="1800" i="1" dirty="0">
              <a:latin typeface="+mn-lt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Line 10"/>
          <p:cNvSpPr>
            <a:spLocks noChangeShapeType="1"/>
          </p:cNvSpPr>
          <p:nvPr/>
        </p:nvSpPr>
        <p:spPr bwMode="auto">
          <a:xfrm>
            <a:off x="19812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>
            <a:off x="7315200" y="2057400"/>
            <a:ext cx="0" cy="2286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362200" y="914400"/>
            <a:ext cx="48006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i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Leadership Outcomes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4724400" y="1676400"/>
            <a:ext cx="0" cy="3810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990600" y="2286000"/>
            <a:ext cx="25146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tx1"/>
                </a:solidFill>
              </a:rPr>
              <a:t>Problem Solving</a:t>
            </a: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6248400" y="2286000"/>
            <a:ext cx="22860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b="1" dirty="0">
                <a:solidFill>
                  <a:schemeClr val="tx1"/>
                </a:solidFill>
              </a:rPr>
              <a:t>Performance</a:t>
            </a:r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>
            <a:off x="4572000" y="2057400"/>
            <a:ext cx="27432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 flipH="1">
            <a:off x="1981200" y="2057400"/>
            <a:ext cx="2590800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371" name="Text Box 13"/>
          <p:cNvSpPr txBox="1">
            <a:spLocks noChangeArrowheads="1"/>
          </p:cNvSpPr>
          <p:nvPr/>
        </p:nvSpPr>
        <p:spPr bwMode="auto">
          <a:xfrm>
            <a:off x="990600" y="3200400"/>
            <a:ext cx="3886200" cy="311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b="1" dirty="0">
                <a:latin typeface="+mn-lt"/>
                <a:cs typeface="+mn-cs"/>
              </a:rPr>
              <a:t>Criteria</a:t>
            </a:r>
            <a:r>
              <a:rPr lang="en-US" sz="1800" dirty="0">
                <a:latin typeface="+mn-lt"/>
                <a:cs typeface="+mn-cs"/>
              </a:rPr>
              <a:t> = originality and quality of solutions to problem situations--good problem-solving involves creating solutions that are:</a:t>
            </a:r>
          </a:p>
          <a:p>
            <a:pPr eaLnBrk="0" hangingPunct="0">
              <a:defRPr/>
            </a:pPr>
            <a:endParaRPr lang="en-US" sz="1800" dirty="0">
              <a:latin typeface="+mn-lt"/>
              <a:cs typeface="+mn-cs"/>
            </a:endParaRPr>
          </a:p>
          <a:p>
            <a:pPr marL="806450" indent="-342900" eaLnBrk="0" hangingPunct="0">
              <a:spcAft>
                <a:spcPct val="30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i="1" dirty="0">
                <a:latin typeface="+mn-lt"/>
                <a:cs typeface="+mn-cs"/>
              </a:rPr>
              <a:t>Logical</a:t>
            </a:r>
          </a:p>
          <a:p>
            <a:pPr marL="806450" indent="-342900" eaLnBrk="0" hangingPunct="0">
              <a:spcAft>
                <a:spcPct val="30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i="1" dirty="0">
                <a:latin typeface="+mn-lt"/>
                <a:cs typeface="+mn-cs"/>
              </a:rPr>
              <a:t>Effective</a:t>
            </a:r>
          </a:p>
          <a:p>
            <a:pPr marL="806450" indent="-342900" eaLnBrk="0" hangingPunct="0">
              <a:spcAft>
                <a:spcPct val="30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i="1" dirty="0">
                <a:latin typeface="+mn-lt"/>
                <a:cs typeface="+mn-cs"/>
              </a:rPr>
              <a:t>Unique</a:t>
            </a:r>
          </a:p>
          <a:p>
            <a:pPr marL="806450" indent="-342900" eaLnBrk="0" hangingPunct="0">
              <a:spcAft>
                <a:spcPct val="30000"/>
              </a:spcAft>
              <a:buClr>
                <a:srgbClr val="0070C0"/>
              </a:buClr>
              <a:buFont typeface="Wingdings 2" panose="05020102010507070707" pitchFamily="18" charset="2"/>
              <a:buChar char="÷"/>
              <a:defRPr/>
            </a:pPr>
            <a:r>
              <a:rPr lang="en-US" sz="1800" i="1" dirty="0">
                <a:latin typeface="+mn-lt"/>
                <a:cs typeface="+mn-cs"/>
              </a:rPr>
              <a:t>Go beyond given information</a:t>
            </a:r>
          </a:p>
        </p:txBody>
      </p:sp>
      <p:sp>
        <p:nvSpPr>
          <p:cNvPr id="24593" name="Text Box 15"/>
          <p:cNvSpPr txBox="1">
            <a:spLocks noChangeArrowheads="1"/>
          </p:cNvSpPr>
          <p:nvPr/>
        </p:nvSpPr>
        <p:spPr bwMode="auto">
          <a:xfrm>
            <a:off x="6248400" y="3241675"/>
            <a:ext cx="2286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800" dirty="0">
                <a:latin typeface="+mn-lt"/>
              </a:rPr>
              <a:t>Degree to which a leader has successfully performed his/her assigned duties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5244" y="895350"/>
            <a:ext cx="7006756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2851ED-6093-4971-A565-9E6DA5B3BC2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4572000" y="1828800"/>
            <a:ext cx="0" cy="457200"/>
          </a:xfrm>
          <a:prstGeom prst="line">
            <a:avLst/>
          </a:prstGeom>
          <a:ln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990600" y="2286000"/>
            <a:ext cx="0" cy="22860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286000" y="914400"/>
            <a:ext cx="4648200" cy="9144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i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Career Experiences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04800" y="2514600"/>
            <a:ext cx="19050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Challenging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Assignments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4114800" y="2286000"/>
            <a:ext cx="3962400" cy="0"/>
          </a:xfrm>
          <a:prstGeom prst="line">
            <a:avLst/>
          </a:prstGeom>
          <a:ln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H="1">
            <a:off x="990600" y="2286000"/>
            <a:ext cx="3200400" cy="0"/>
          </a:xfrm>
          <a:prstGeom prst="line">
            <a:avLst/>
          </a:prstGeom>
          <a:ln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3429000" y="2286000"/>
            <a:ext cx="0" cy="22860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8077200" y="2286000"/>
            <a:ext cx="0" cy="22860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6638" name="Text Box 11"/>
          <p:cNvSpPr txBox="1">
            <a:spLocks noChangeArrowheads="1"/>
          </p:cNvSpPr>
          <p:nvPr/>
        </p:nvSpPr>
        <p:spPr bwMode="auto">
          <a:xfrm>
            <a:off x="457200" y="4343400"/>
            <a:ext cx="845820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Aft>
                <a:spcPct val="30000"/>
              </a:spcAft>
              <a:buFont typeface="Wingdings" pitchFamily="2" charset="2"/>
              <a:buChar char="v"/>
            </a:pPr>
            <a:endParaRPr lang="en-US" b="1">
              <a:solidFill>
                <a:schemeClr val="tx2"/>
              </a:solidFill>
              <a:latin typeface="Arial" charset="0"/>
            </a:endParaRPr>
          </a:p>
          <a:p>
            <a:pPr eaLnBrk="0" hangingPunct="0">
              <a:spcAft>
                <a:spcPct val="30000"/>
              </a:spcAft>
              <a:buFont typeface="Wingdings" pitchFamily="2" charset="2"/>
              <a:buChar char="v"/>
            </a:pPr>
            <a:endParaRPr lang="en-US" b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7420" name="Rectangle 13"/>
          <p:cNvSpPr>
            <a:spLocks noChangeArrowheads="1"/>
          </p:cNvSpPr>
          <p:nvPr/>
        </p:nvSpPr>
        <p:spPr bwMode="auto">
          <a:xfrm>
            <a:off x="2438400" y="2514600"/>
            <a:ext cx="19812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>
                <a:solidFill>
                  <a:schemeClr val="tx1"/>
                </a:solidFill>
              </a:rPr>
              <a:t>Mentoring</a:t>
            </a: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17421" name="Rectangle 14"/>
          <p:cNvSpPr>
            <a:spLocks noChangeArrowheads="1"/>
          </p:cNvSpPr>
          <p:nvPr/>
        </p:nvSpPr>
        <p:spPr bwMode="auto">
          <a:xfrm>
            <a:off x="4648200" y="2514600"/>
            <a:ext cx="1981200" cy="7620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Appropriate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Training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422" name="Rectangle 15"/>
          <p:cNvSpPr>
            <a:spLocks noChangeArrowheads="1"/>
          </p:cNvSpPr>
          <p:nvPr/>
        </p:nvSpPr>
        <p:spPr bwMode="auto">
          <a:xfrm>
            <a:off x="6858000" y="2514600"/>
            <a:ext cx="1981200" cy="914400"/>
          </a:xfrm>
          <a:prstGeom prst="rect">
            <a:avLst/>
          </a:prstGeom>
          <a:solidFill>
            <a:srgbClr val="0070C0">
              <a:alpha val="54000"/>
            </a:srgbClr>
          </a:solidFill>
          <a:ln>
            <a:noFill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Hands-on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 Experience with</a:t>
            </a:r>
          </a:p>
          <a:p>
            <a:pPr algn="ctr" eaLnBrk="0" hangingPunct="0">
              <a:defRPr/>
            </a:pPr>
            <a:r>
              <a:rPr lang="en-US" sz="2000" b="1" dirty="0">
                <a:solidFill>
                  <a:schemeClr val="tx1"/>
                </a:solidFill>
              </a:rPr>
              <a:t>Novelty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>
            <a:off x="5715000" y="2286000"/>
            <a:ext cx="0" cy="228600"/>
          </a:xfrm>
          <a:prstGeom prst="line">
            <a:avLst/>
          </a:prstGeom>
          <a:ln>
            <a:solidFill>
              <a:schemeClr val="tx1"/>
            </a:solidFill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424" name="Rectangle 19"/>
          <p:cNvSpPr>
            <a:spLocks noChangeArrowheads="1"/>
          </p:cNvSpPr>
          <p:nvPr/>
        </p:nvSpPr>
        <p:spPr bwMode="auto">
          <a:xfrm>
            <a:off x="381000" y="3657600"/>
            <a:ext cx="8686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dirty="0">
                <a:latin typeface="+mn-lt"/>
                <a:cs typeface="+mn-cs"/>
              </a:rPr>
              <a:t>Experience gained during career influences leader’s knowledge and skills to solve complex problems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dirty="0">
                <a:latin typeface="+mn-lt"/>
                <a:cs typeface="+mn-cs"/>
              </a:rPr>
              <a:t>Leaders learn and develop higher levels of conceptual capacity if they progressively confront more complex and long-term problems as they ascend the organizational hierarchy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Skills Approach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3</a:t>
            </a:r>
          </a:p>
          <a:p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7293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Environmental Influences</a:t>
            </a:r>
            <a:endParaRPr lang="en-IN" dirty="0"/>
          </a:p>
        </p:txBody>
      </p:sp>
      <p:sp>
        <p:nvSpPr>
          <p:cNvPr id="11" name="Rectangle 16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0" hangingPunct="0">
              <a:spcAft>
                <a:spcPct val="30000"/>
              </a:spcAft>
              <a:buClr>
                <a:srgbClr val="0070C0"/>
              </a:buClr>
              <a:buFont typeface="Wingdings 2" pitchFamily="18" charset="2"/>
              <a:buChar char="÷"/>
              <a:defRPr/>
            </a:pPr>
            <a:r>
              <a:rPr lang="en-US" sz="2800" dirty="0">
                <a:latin typeface="+mn-lt"/>
                <a:cs typeface="+mn-cs"/>
              </a:rPr>
              <a:t>Factors in a leader’s situation that lie outside of his or her competencies, characteristics, and experiences</a:t>
            </a:r>
          </a:p>
          <a:p>
            <a:pPr marL="742950" lvl="1" indent="-285750" eaLnBrk="0" hangingPunct="0">
              <a:spcAft>
                <a:spcPct val="30000"/>
              </a:spcAft>
              <a:buFont typeface="Arial" charset="0"/>
              <a:buChar char="–"/>
              <a:defRPr/>
            </a:pPr>
            <a:r>
              <a:rPr lang="en-US" sz="2600" b="1" u="sng" dirty="0">
                <a:latin typeface="+mn-lt"/>
                <a:cs typeface="+mn-cs"/>
              </a:rPr>
              <a:t>Internal</a:t>
            </a:r>
            <a:r>
              <a:rPr lang="en-US" sz="2600" b="1" i="1" dirty="0">
                <a:latin typeface="+mn-lt"/>
                <a:cs typeface="+mn-cs"/>
              </a:rPr>
              <a:t> </a:t>
            </a:r>
            <a:r>
              <a:rPr lang="en-US" sz="2600" i="1" dirty="0">
                <a:latin typeface="+mn-lt"/>
                <a:cs typeface="+mn-cs"/>
              </a:rPr>
              <a:t>environmental influences--For example, Outdated technology, skill level of employees</a:t>
            </a:r>
          </a:p>
          <a:p>
            <a:pPr lvl="1" eaLnBrk="0" hangingPunct="0">
              <a:spcAft>
                <a:spcPct val="30000"/>
              </a:spcAft>
              <a:buFont typeface="Arial" charset="0"/>
              <a:buChar char="–"/>
              <a:defRPr/>
            </a:pPr>
            <a:r>
              <a:rPr lang="en-US" sz="2600" b="1" u="sng" dirty="0">
                <a:latin typeface="+mn-lt"/>
                <a:cs typeface="+mn-cs"/>
              </a:rPr>
              <a:t>External</a:t>
            </a:r>
            <a:r>
              <a:rPr lang="en-US" sz="2600" b="1" i="1" dirty="0">
                <a:latin typeface="+mn-lt"/>
                <a:cs typeface="+mn-cs"/>
              </a:rPr>
              <a:t> </a:t>
            </a:r>
            <a:r>
              <a:rPr lang="en-US" sz="2600" i="1" dirty="0">
                <a:latin typeface="+mn-lt"/>
                <a:cs typeface="+mn-cs"/>
              </a:rPr>
              <a:t>environmental influences--</a:t>
            </a:r>
            <a:r>
              <a:rPr lang="en-US" sz="2600" i="1" dirty="0"/>
              <a:t>For example,</a:t>
            </a:r>
            <a:r>
              <a:rPr lang="en-US" sz="2600" i="1" dirty="0">
                <a:latin typeface="+mn-lt"/>
                <a:cs typeface="+mn-cs"/>
              </a:rPr>
              <a:t> Economic, political, or social issues; natural disasters</a:t>
            </a:r>
            <a:endParaRPr lang="en-US" sz="2600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algn="ctr" eaLnBrk="1" hangingPunct="1"/>
            <a:r>
              <a:rPr lang="en-US" sz="3200" b="1" dirty="0">
                <a:latin typeface="+mj-lt"/>
              </a:rPr>
              <a:t>How Does the Skills Approach Work?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Focus of skills approach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  <a:latin typeface="+mn-lt"/>
              </a:rPr>
              <a:t> Strengths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  <a:latin typeface="+mn-lt"/>
              </a:rPr>
              <a:t> Criticisms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  <a:latin typeface="+mn-lt"/>
              </a:rPr>
              <a:t> Application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763000" cy="5334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Skills Approach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19100" y="2438400"/>
            <a:ext cx="3619500" cy="4114800"/>
          </a:xfrm>
        </p:spPr>
        <p:txBody>
          <a:bodyPr/>
          <a:lstStyle/>
          <a:p>
            <a:pPr eaLnBrk="1" hangingPunct="1"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Focus is primarily </a:t>
            </a:r>
            <a:r>
              <a:rPr lang="en-US" sz="2400" b="1" i="1" dirty="0">
                <a:latin typeface="+mn-lt"/>
              </a:rPr>
              <a:t>descriptive--</a:t>
            </a:r>
            <a:r>
              <a:rPr lang="en-US" sz="2400" dirty="0">
                <a:latin typeface="+mn-lt"/>
              </a:rPr>
              <a:t>it describes leadership from skills perspective</a:t>
            </a:r>
          </a:p>
          <a:p>
            <a:pPr eaLnBrk="1" hangingPunct="1"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Provides structure for understanding the nature of effective leadership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14800" y="2514600"/>
            <a:ext cx="4876800" cy="38100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1800" b="1" dirty="0">
                <a:latin typeface="+mn-lt"/>
              </a:rPr>
              <a:t>Katz (1955)</a:t>
            </a:r>
            <a:r>
              <a:rPr lang="en-US" sz="1800" dirty="0">
                <a:latin typeface="+mn-lt"/>
              </a:rPr>
              <a:t> suggests importance of particular leadership skills varies depending where leaders reside in management hierarchy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1800" b="1" dirty="0">
                <a:latin typeface="+mn-lt"/>
              </a:rPr>
              <a:t>Mumford, Campion, and </a:t>
            </a:r>
            <a:r>
              <a:rPr lang="en-US" sz="1800" b="1" dirty="0" err="1">
                <a:latin typeface="+mn-lt"/>
              </a:rPr>
              <a:t>Morgeson</a:t>
            </a:r>
            <a:r>
              <a:rPr lang="en-US" sz="1800" b="1" dirty="0">
                <a:latin typeface="+mn-lt"/>
              </a:rPr>
              <a:t> (2007)</a:t>
            </a:r>
            <a:r>
              <a:rPr lang="en-US" sz="1800" dirty="0">
                <a:latin typeface="+mn-lt"/>
              </a:rPr>
              <a:t> suggest higher levels of all skills needed at higher levels of hierarchy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1800" b="1" dirty="0">
                <a:latin typeface="+mn-lt"/>
              </a:rPr>
              <a:t>Mumford, </a:t>
            </a:r>
            <a:r>
              <a:rPr lang="en-US" sz="1800" b="1" dirty="0" err="1">
                <a:latin typeface="+mn-lt"/>
              </a:rPr>
              <a:t>Zaccaro</a:t>
            </a:r>
            <a:r>
              <a:rPr lang="en-US" sz="1800" b="1" dirty="0">
                <a:latin typeface="+mn-lt"/>
              </a:rPr>
              <a:t>, and Harding et al. (2000)</a:t>
            </a:r>
            <a:r>
              <a:rPr lang="en-US" sz="1800" dirty="0">
                <a:latin typeface="+mn-lt"/>
              </a:rPr>
              <a:t> suggest leadership outcomes are direct result of leader’s skilled competency in problem-solving, social judgment, and knowledge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594279-CED2-49C3-8D97-63CB9F21F01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48038" y="1676400"/>
            <a:ext cx="1090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"/>
                <a:cs typeface="+mn-cs"/>
              </a:rPr>
              <a:t>Focus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19600" y="1607403"/>
            <a:ext cx="3962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>
              <a:defRPr/>
            </a:pPr>
            <a:r>
              <a:rPr lang="en-US" b="1" dirty="0">
                <a:latin typeface="Arial"/>
                <a:cs typeface="+mn-cs"/>
              </a:rPr>
              <a:t>Principal Research Perspectives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763000" cy="5334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Strengths</a:t>
            </a:r>
            <a:endParaRPr lang="en-US" b="1" dirty="0">
              <a:latin typeface="+mj-lt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7848600" cy="43434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First approach to conceptualize and create a </a:t>
            </a:r>
            <a:r>
              <a:rPr lang="en-US" sz="2400" b="1" i="1" dirty="0">
                <a:latin typeface="+mn-lt"/>
              </a:rPr>
              <a:t>structure </a:t>
            </a:r>
            <a:r>
              <a:rPr lang="en-US" sz="2400" dirty="0">
                <a:latin typeface="+mn-lt"/>
              </a:rPr>
              <a:t>of the process of leadership around skills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Describing leadership in terms of skills makes leadership </a:t>
            </a:r>
            <a:r>
              <a:rPr lang="en-US" sz="2400" b="1" i="1" dirty="0">
                <a:latin typeface="+mn-lt"/>
              </a:rPr>
              <a:t>available to everyone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Provides an </a:t>
            </a:r>
            <a:r>
              <a:rPr lang="en-US" sz="2400" b="1" i="1" dirty="0">
                <a:latin typeface="+mn-lt"/>
              </a:rPr>
              <a:t>expansive view</a:t>
            </a:r>
            <a:r>
              <a:rPr lang="en-US" sz="2400" dirty="0">
                <a:latin typeface="+mn-lt"/>
              </a:rPr>
              <a:t> of leadership that incorporates wide variety of components (i.e., problem-solving skills, social judgment skills)</a:t>
            </a:r>
          </a:p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Provides a structure </a:t>
            </a:r>
            <a:r>
              <a:rPr lang="en-US" sz="2400" b="1" i="1" dirty="0">
                <a:latin typeface="+mn-lt"/>
              </a:rPr>
              <a:t>consistent</a:t>
            </a:r>
            <a:r>
              <a:rPr lang="en-US" sz="2400" dirty="0">
                <a:latin typeface="+mn-lt"/>
              </a:rPr>
              <a:t> with leadership education programs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610600" cy="6096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Criticisms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133600"/>
            <a:ext cx="7543800" cy="36576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30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Breadth of the skills approach appears to </a:t>
            </a:r>
            <a:r>
              <a:rPr lang="en-US" sz="2400" b="1" i="1" dirty="0">
                <a:latin typeface="+mn-lt"/>
              </a:rPr>
              <a:t>extend</a:t>
            </a:r>
            <a:r>
              <a:rPr lang="en-US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400" dirty="0">
                <a:latin typeface="+mn-lt"/>
              </a:rPr>
              <a:t>beyond the boundaries of leadership, making it more general, less precise</a:t>
            </a:r>
          </a:p>
          <a:p>
            <a:pPr eaLnBrk="1" hangingPunct="1">
              <a:spcBef>
                <a:spcPts val="0"/>
              </a:spcBef>
              <a:spcAft>
                <a:spcPts val="30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Weak in predictive value; does not explain </a:t>
            </a:r>
            <a:r>
              <a:rPr lang="en-US" sz="2400" b="1" i="1" dirty="0">
                <a:latin typeface="+mn-lt"/>
              </a:rPr>
              <a:t>how</a:t>
            </a:r>
            <a:r>
              <a:rPr lang="en-US" sz="2400" dirty="0">
                <a:latin typeface="+mn-lt"/>
              </a:rPr>
              <a:t> skills lead to effective leadership performance</a:t>
            </a:r>
          </a:p>
          <a:p>
            <a:pPr eaLnBrk="1" hangingPunct="1">
              <a:spcBef>
                <a:spcPts val="0"/>
              </a:spcBef>
              <a:spcAft>
                <a:spcPts val="30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Skills model includes individual attributes that are </a:t>
            </a:r>
            <a:r>
              <a:rPr lang="en-US" sz="2400" b="1" i="1" dirty="0">
                <a:latin typeface="+mn-lt"/>
              </a:rPr>
              <a:t>trait-like</a:t>
            </a:r>
            <a:endParaRPr lang="en-US" sz="2400" dirty="0"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686800" cy="6096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Application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3886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The Skills Approach provides a way to delineate the skills of a leader.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It is applicable to leaders at all levels within the organization.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The skills inventory can provide insights into the individual’s leadership competencies.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Test scores allow leaders to learn about areas in which they may wish to seek </a:t>
            </a:r>
            <a:r>
              <a:rPr lang="en-US" sz="2400">
                <a:latin typeface="+mn-lt"/>
              </a:rPr>
              <a:t>further training.</a:t>
            </a:r>
            <a:endParaRPr lang="en-US" sz="2400" dirty="0"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>
                <a:latin typeface="+mj-lt"/>
              </a:rPr>
              <a:t>Overview</a:t>
            </a:r>
            <a:endParaRPr lang="en-US" sz="3200" b="1" dirty="0">
              <a:latin typeface="+mj-lt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200000"/>
              </a:lnSpc>
              <a:buClr>
                <a:srgbClr val="0070C0"/>
              </a:buClr>
              <a:buSzPct val="86000"/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Skills Approach Perspective 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SzPct val="86000"/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Three-Skill Approach (Katz, 1955)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SzPct val="86000"/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Skills-Based Model (Mumford et al., 2000)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SzPct val="86000"/>
              <a:buFont typeface="Wingdings 2" pitchFamily="18" charset="2"/>
              <a:buChar char="÷"/>
            </a:pPr>
            <a:r>
              <a:rPr lang="en-US" dirty="0">
                <a:solidFill>
                  <a:schemeClr val="tx1"/>
                </a:solidFill>
              </a:rPr>
              <a:t> How Does the Skills Approach Work?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838200"/>
            <a:ext cx="64770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Skills Approach Description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438400"/>
            <a:ext cx="3505200" cy="3200400"/>
          </a:xfrm>
        </p:spPr>
        <p:txBody>
          <a:bodyPr/>
          <a:lstStyle/>
          <a:p>
            <a:pPr eaLnBrk="1" hangingPunct="1">
              <a:buClr>
                <a:srgbClr val="0070C0"/>
              </a:buClr>
            </a:pPr>
            <a:r>
              <a:rPr lang="en-US" sz="2800" dirty="0"/>
              <a:t>Leader-centered perspective</a:t>
            </a:r>
          </a:p>
          <a:p>
            <a:pPr eaLnBrk="1" hangingPunct="1">
              <a:buClr>
                <a:srgbClr val="0070C0"/>
              </a:buClr>
            </a:pPr>
            <a:r>
              <a:rPr lang="en-US" sz="2800" dirty="0"/>
              <a:t>Emphasis on skills and abilities that can be learned and developed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5029200" y="2438400"/>
            <a:ext cx="3505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70C0"/>
              </a:buClr>
              <a:buSzPct val="85000"/>
              <a:defRPr/>
            </a:pPr>
            <a:r>
              <a:rPr lang="en-US" sz="2800" b="1" dirty="0">
                <a:latin typeface="Calibri" pitchFamily="34" charset="0"/>
                <a:cs typeface="Calibri" pitchFamily="34" charset="0"/>
              </a:rPr>
              <a:t>Leadership skills: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The ability to use one’s knowledge and competencies to accomplish a set of goals and objectives</a:t>
            </a:r>
          </a:p>
        </p:txBody>
      </p:sp>
      <p:sp>
        <p:nvSpPr>
          <p:cNvPr id="9" name="Rectangle 8"/>
          <p:cNvSpPr/>
          <p:nvPr/>
        </p:nvSpPr>
        <p:spPr>
          <a:xfrm>
            <a:off x="1259975" y="1762780"/>
            <a:ext cx="22044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>
                <a:latin typeface="Arial"/>
                <a:cs typeface="+mn-cs"/>
              </a:rPr>
              <a:t>Perspective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08315" y="1752600"/>
            <a:ext cx="18421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eaLnBrk="0" hangingPunct="0">
              <a:defRPr/>
            </a:pPr>
            <a:r>
              <a:rPr lang="en-US" sz="2800" b="1" dirty="0">
                <a:latin typeface="Arial"/>
                <a:cs typeface="+mn-cs"/>
              </a:rPr>
              <a:t>Definition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Three-Skill Approach (Katz, 1955)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lnSpc>
                <a:spcPct val="20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/>
              <a:t> </a:t>
            </a:r>
            <a:r>
              <a:rPr lang="en-US" sz="3600" dirty="0">
                <a:solidFill>
                  <a:schemeClr val="tx1"/>
                </a:solidFill>
              </a:rPr>
              <a:t>Technical Skill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3600" dirty="0">
                <a:solidFill>
                  <a:schemeClr val="tx1"/>
                </a:solidFill>
              </a:rPr>
              <a:t> Human Skill</a:t>
            </a:r>
          </a:p>
          <a:p>
            <a:pPr algn="l" eaLnBrk="1" hangingPunct="1">
              <a:lnSpc>
                <a:spcPct val="20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3600" dirty="0">
                <a:solidFill>
                  <a:schemeClr val="tx1"/>
                </a:solidFill>
              </a:rPr>
              <a:t> Conceptual Skill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533400"/>
          </a:xfrm>
        </p:spPr>
        <p:txBody>
          <a:bodyPr/>
          <a:lstStyle/>
          <a:p>
            <a:pPr eaLnBrk="1" hangingPunct="1"/>
            <a:r>
              <a:rPr lang="en-US" sz="3200" b="1" dirty="0">
                <a:latin typeface="+mj-lt"/>
              </a:rPr>
              <a:t>Basic Administrative Skills--Katz (1955)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2851ED-6093-4971-A565-9E6DA5B3BC2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1812925" y="2514600"/>
            <a:ext cx="5807075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175125" y="2632075"/>
            <a:ext cx="18415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  <a:cs typeface="+mn-cs"/>
            </a:endParaRP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5867400" y="2149257"/>
            <a:ext cx="2819400" cy="310854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buClr>
                <a:srgbClr val="000066"/>
              </a:buClr>
              <a:defRPr/>
            </a:pPr>
            <a:r>
              <a:rPr lang="en-US" sz="2800" dirty="0">
                <a:latin typeface="+mn-lt"/>
                <a:cs typeface="Calibri" pitchFamily="34" charset="0"/>
              </a:rPr>
              <a:t>Leaders need all three skills-- but relative importance changes based on level of management</a:t>
            </a: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Calibri" pitchFamily="34" charset="0"/>
              </a:rPr>
              <a:t>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811" y="1524000"/>
            <a:ext cx="474318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(Heading)"/>
                <a:cs typeface="Arial" panose="020B0604020202020204" pitchFamily="34" charset="0"/>
              </a:rPr>
              <a:t>Technical Skill</a:t>
            </a:r>
            <a:endParaRPr lang="en-IN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800" dirty="0">
                <a:latin typeface="+mn-lt"/>
              </a:rPr>
              <a:t>Having knowledge about and being proficient in a specific type of work or activity.</a:t>
            </a:r>
          </a:p>
          <a:p>
            <a:pPr lvl="1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solidFill>
                  <a:schemeClr val="tx1"/>
                </a:solidFill>
              </a:rPr>
              <a:t>Specialized competencies</a:t>
            </a:r>
          </a:p>
          <a:p>
            <a:pPr lvl="1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solidFill>
                  <a:schemeClr val="tx1"/>
                </a:solidFill>
              </a:rPr>
              <a:t>Analytical ability</a:t>
            </a:r>
          </a:p>
          <a:p>
            <a:pPr lvl="1"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solidFill>
                  <a:schemeClr val="tx1"/>
                </a:solidFill>
              </a:rPr>
              <a:t>Use of appropriate tools and techniques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Technical skills involve </a:t>
            </a:r>
            <a:r>
              <a:rPr lang="en-US" sz="2400" b="1" i="1" dirty="0">
                <a:latin typeface="+mn-lt"/>
              </a:rPr>
              <a:t>hands-on</a:t>
            </a:r>
            <a:r>
              <a:rPr lang="en-US" sz="2400" dirty="0">
                <a:latin typeface="+mn-lt"/>
              </a:rPr>
              <a:t> ability with a product or process</a:t>
            </a:r>
          </a:p>
          <a:p>
            <a:pPr eaLnBrk="1" hangingPunct="1">
              <a:spcBef>
                <a:spcPts val="60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Most important at </a:t>
            </a:r>
            <a:r>
              <a:rPr lang="en-US" sz="2400" b="1" i="1" dirty="0">
                <a:latin typeface="+mn-lt"/>
              </a:rPr>
              <a:t>lower</a:t>
            </a:r>
            <a:r>
              <a:rPr lang="en-US" sz="2400" dirty="0">
                <a:latin typeface="+mn-lt"/>
              </a:rPr>
              <a:t> levels of management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Human Skill </a:t>
            </a:r>
            <a:endParaRPr lang="en-IN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knowledge about and being able to work with people.</a:t>
            </a:r>
          </a:p>
          <a:p>
            <a:pPr lvl="1"/>
            <a:r>
              <a:rPr lang="en-US" dirty="0"/>
              <a:t>Being aware of one’s own perspective and others’ perspectives at the same time</a:t>
            </a:r>
          </a:p>
          <a:p>
            <a:pPr lvl="1"/>
            <a:r>
              <a:rPr lang="en-US" dirty="0"/>
              <a:t>Assisting group members in working cooperatively to achieve common goals</a:t>
            </a:r>
          </a:p>
          <a:p>
            <a:pPr lvl="1"/>
            <a:r>
              <a:rPr lang="en-US" dirty="0"/>
              <a:t>Creating an atmosphere of trust and empowerment of members</a:t>
            </a:r>
          </a:p>
          <a:p>
            <a:pPr lvl="1"/>
            <a:r>
              <a:rPr lang="en-US" dirty="0"/>
              <a:t>Important at all levels of the organization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A1EA1A-03B6-4949-A902-96E57F99A16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 (Heading)"/>
              </a:rPr>
              <a:t>Conceptual Skill</a:t>
            </a:r>
            <a:endParaRPr lang="en-I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800" dirty="0">
                <a:latin typeface="+mn-lt"/>
              </a:rPr>
              <a:t>the ability to do the mental work of shaping meaning of organizational policy or issues </a:t>
            </a:r>
            <a:r>
              <a:rPr lang="en-US" sz="2800" i="1" dirty="0">
                <a:latin typeface="+mn-lt"/>
              </a:rPr>
              <a:t>(what company stands for and where it’s going)</a:t>
            </a:r>
          </a:p>
          <a:p>
            <a:pPr lvl="1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solidFill>
                  <a:schemeClr val="tx1"/>
                </a:solidFill>
              </a:rPr>
              <a:t>Works easily with </a:t>
            </a:r>
            <a:r>
              <a:rPr lang="en-US" sz="2400" b="1" i="1" dirty="0">
                <a:solidFill>
                  <a:schemeClr val="tx1"/>
                </a:solidFill>
              </a:rPr>
              <a:t>abstraction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b="1" i="1" dirty="0">
                <a:solidFill>
                  <a:schemeClr val="tx1"/>
                </a:solidFill>
              </a:rPr>
              <a:t>hypothetical notions</a:t>
            </a:r>
            <a:endParaRPr lang="en-US" sz="2400" dirty="0">
              <a:solidFill>
                <a:schemeClr val="tx1"/>
              </a:solidFill>
            </a:endParaRPr>
          </a:p>
          <a:p>
            <a:pPr lvl="1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solidFill>
                  <a:schemeClr val="tx1"/>
                </a:solidFill>
              </a:rPr>
              <a:t>Central to creating and articulating a </a:t>
            </a:r>
            <a:r>
              <a:rPr lang="en-US" sz="2400" b="1" i="1" dirty="0">
                <a:solidFill>
                  <a:schemeClr val="tx1"/>
                </a:solidFill>
              </a:rPr>
              <a:t>vision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b="1" i="1" dirty="0">
                <a:solidFill>
                  <a:schemeClr val="tx1"/>
                </a:solidFill>
              </a:rPr>
              <a:t>strategic plan</a:t>
            </a:r>
            <a:r>
              <a:rPr lang="en-US" sz="2400" dirty="0">
                <a:solidFill>
                  <a:schemeClr val="tx1"/>
                </a:solidFill>
              </a:rPr>
              <a:t> for an organization</a:t>
            </a:r>
          </a:p>
          <a:p>
            <a:pPr lvl="1" eaLnBrk="1" hangingPunct="1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defRPr/>
            </a:pPr>
            <a:r>
              <a:rPr lang="en-US" sz="2400" dirty="0">
                <a:solidFill>
                  <a:schemeClr val="tx1"/>
                </a:solidFill>
              </a:rPr>
              <a:t>Most important at </a:t>
            </a:r>
            <a:r>
              <a:rPr lang="en-US" sz="2400" b="1" i="1" dirty="0">
                <a:solidFill>
                  <a:schemeClr val="tx1"/>
                </a:solidFill>
              </a:rPr>
              <a:t>top </a:t>
            </a:r>
            <a:r>
              <a:rPr lang="en-US" sz="2400" dirty="0">
                <a:solidFill>
                  <a:schemeClr val="tx1"/>
                </a:solidFill>
              </a:rPr>
              <a:t>management levels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46889194-88E5-402B-A7EA-92F69E7DC314}" vid="{B5C91106-235A-4853-96C2-84049C5E61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6732</TotalTime>
  <Words>1146</Words>
  <Application>Microsoft Office PowerPoint</Application>
  <PresentationFormat>On-screen Show (4:3)</PresentationFormat>
  <Paragraphs>208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Arial (Heading)</vt:lpstr>
      <vt:lpstr>Calibri</vt:lpstr>
      <vt:lpstr>Symbol</vt:lpstr>
      <vt:lpstr>Times New Roman</vt:lpstr>
      <vt:lpstr>Wingdings</vt:lpstr>
      <vt:lpstr>Wingdings 2</vt:lpstr>
      <vt:lpstr>1_Northouse_ Leadership_8e_Theme</vt:lpstr>
      <vt:lpstr>PowerPoint Presentation</vt:lpstr>
      <vt:lpstr>Skills Approach</vt:lpstr>
      <vt:lpstr>Overview</vt:lpstr>
      <vt:lpstr>Skills Approach Description</vt:lpstr>
      <vt:lpstr>Three-Skill Approach (Katz, 1955)</vt:lpstr>
      <vt:lpstr>Basic Administrative Skills--Katz (1955)</vt:lpstr>
      <vt:lpstr>Technical Skill</vt:lpstr>
      <vt:lpstr>Human Skill </vt:lpstr>
      <vt:lpstr>Conceptual Skill</vt:lpstr>
      <vt:lpstr>Skills-Based Model</vt:lpstr>
      <vt:lpstr>Skills Model Description (Mumford, Zaccaro, Harding, Jacobs, &amp; Fleishman, 2000)</vt:lpstr>
      <vt:lpstr>PowerPoint Presentation</vt:lpstr>
      <vt:lpstr>PowerPoint Presentation</vt:lpstr>
      <vt:lpstr>Nine Key Problem Solving Skills - Mumford, Todd, Higgs, and McIntosh, 2017</vt:lpstr>
      <vt:lpstr>Hypothetical Relationships of Problem-Solving Skills </vt:lpstr>
      <vt:lpstr>PowerPoint Presentation</vt:lpstr>
      <vt:lpstr>PowerPoint Presentation</vt:lpstr>
      <vt:lpstr>PowerPoint Presentation</vt:lpstr>
      <vt:lpstr>PowerPoint Presentation</vt:lpstr>
      <vt:lpstr>Environmental Influences</vt:lpstr>
      <vt:lpstr>How Does the Skills Approach Work?</vt:lpstr>
      <vt:lpstr>Skills Approach</vt:lpstr>
      <vt:lpstr>Strengths</vt:lpstr>
      <vt:lpstr>Criticisms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Editor</cp:lastModifiedBy>
  <cp:revision>228</cp:revision>
  <dcterms:created xsi:type="dcterms:W3CDTF">2000-11-13T21:29:08Z</dcterms:created>
  <dcterms:modified xsi:type="dcterms:W3CDTF">2018-02-13T18:07:48Z</dcterms:modified>
</cp:coreProperties>
</file>