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7" r:id="rId1"/>
  </p:sldMasterIdLst>
  <p:notesMasterIdLst>
    <p:notesMasterId r:id="rId29"/>
  </p:notesMasterIdLst>
  <p:handoutMasterIdLst>
    <p:handoutMasterId r:id="rId30"/>
  </p:handoutMasterIdLst>
  <p:sldIdLst>
    <p:sldId id="257" r:id="rId2"/>
    <p:sldId id="297" r:id="rId3"/>
    <p:sldId id="258" r:id="rId4"/>
    <p:sldId id="300" r:id="rId5"/>
    <p:sldId id="301" r:id="rId6"/>
    <p:sldId id="278" r:id="rId7"/>
    <p:sldId id="287" r:id="rId8"/>
    <p:sldId id="279" r:id="rId9"/>
    <p:sldId id="289" r:id="rId10"/>
    <p:sldId id="296" r:id="rId11"/>
    <p:sldId id="302" r:id="rId12"/>
    <p:sldId id="280" r:id="rId13"/>
    <p:sldId id="303" r:id="rId14"/>
    <p:sldId id="281" r:id="rId15"/>
    <p:sldId id="304" r:id="rId16"/>
    <p:sldId id="282" r:id="rId17"/>
    <p:sldId id="305" r:id="rId18"/>
    <p:sldId id="283" r:id="rId19"/>
    <p:sldId id="284" r:id="rId20"/>
    <p:sldId id="274" r:id="rId21"/>
    <p:sldId id="275" r:id="rId22"/>
    <p:sldId id="294" r:id="rId23"/>
    <p:sldId id="276" r:id="rId24"/>
    <p:sldId id="290" r:id="rId25"/>
    <p:sldId id="277" r:id="rId26"/>
    <p:sldId id="291" r:id="rId27"/>
    <p:sldId id="285" r:id="rId28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72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00"/>
    <a:srgbClr val="6699FF"/>
    <a:srgbClr val="006699"/>
    <a:srgbClr val="006800"/>
    <a:srgbClr val="660066"/>
    <a:srgbClr val="6666FF"/>
    <a:srgbClr val="0033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91" autoAdjust="0"/>
    <p:restoredTop sz="98943" autoAdjust="0"/>
  </p:normalViewPr>
  <p:slideViewPr>
    <p:cSldViewPr>
      <p:cViewPr varScale="1">
        <p:scale>
          <a:sx n="50" d="100"/>
          <a:sy n="50" d="100"/>
        </p:scale>
        <p:origin x="1025" y="3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54" y="-90"/>
      </p:cViewPr>
      <p:guideLst>
        <p:guide orient="horz" pos="2872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56726BB7-4D6D-47F8-B79F-88B32577F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3382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97483ED-ED6F-48AC-9790-A3DA839DA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43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C2B6CC-D7EE-4772-BB44-64D146CF4E28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1059458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091066-6B23-447D-BF68-51306C7E7283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9055384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718037-8675-4E98-B7A0-835E7FEDCC7C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Char char="-"/>
            </a:pPr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284429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86984-E406-43EF-A620-41328ABACBDF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36343585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546C1F-A567-467A-84ED-7899DBC8E898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3013" y="381000"/>
            <a:ext cx="4468812" cy="33528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038600"/>
            <a:ext cx="5334000" cy="4495800"/>
          </a:xfrm>
          <a:noFill/>
        </p:spPr>
        <p:txBody>
          <a:bodyPr/>
          <a:lstStyle/>
          <a:p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1925432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AC6052-46FC-44FE-BF47-6C2089DB8499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35936380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758EAC-54CE-4E6C-A67F-694D067C2E16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936227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B579E3-3F46-40A6-94CD-C1879A45BB36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379413"/>
            <a:ext cx="4471987" cy="3354387"/>
          </a:xfrm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91000"/>
            <a:ext cx="5257800" cy="45831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800"/>
              <a:t> </a:t>
            </a:r>
            <a:endParaRPr lang="en-US" sz="1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7724246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94D6E1-1905-4685-8512-3EF2627AFCD1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21117554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99AE19-8D85-4A5A-B1BF-C042158FF91A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23220094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BC18A4-93A4-492E-8A5A-109DA336225A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4262084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C2B6CC-D7EE-4772-BB44-64D146CF4E2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1856789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611E70-75C6-4617-AE90-81EBEA435E0D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6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23691094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4A9C08-0ADB-4D2B-B162-D11368271679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425684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6393EE-D8DD-400A-968E-347E6AEBA759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9589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46EC05-7F50-44EA-A1BD-09C09EB4E4A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277458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22C22F-1F96-427F-9E8E-BB09F5D1F34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1502053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1FDC9E-F7B6-4F7C-8F01-0BB861AF28E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z="1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1844529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E274C8B-61EC-40A4-B222-164C589B22C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40740286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3346D4-478D-4692-9B40-CA87134A65F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7807449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F3604C-1082-4A03-BEE6-2BE68276E949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2068146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 anchor="b"/>
          <a:lstStyle>
            <a:lvl1pPr algn="ctr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368199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FE348-4B51-4964-BFCA-E8C0BACD4D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94709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82296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B6618-F259-473F-ABB4-E011B230E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7357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09764-2B1B-43CD-9D08-940676A2B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96467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EA032-1F4E-4E02-BDC2-187F33E76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894705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4038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70360-8310-431E-B772-37A0AEBE9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007187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C79D6-B652-4FCA-8732-DE3EC9E89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319556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/>
          <p:cNvSpPr txBox="1">
            <a:spLocks/>
          </p:cNvSpPr>
          <p:nvPr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6D419-C491-4993-86E8-662C56023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673100"/>
      </p:ext>
    </p:extLst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54376-C6C0-4874-9FDF-8522BE0CF6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889305"/>
      </p:ext>
    </p:extLst>
  </p:cSld>
  <p:clrMapOvr>
    <a:masterClrMapping/>
  </p:clrMapOvr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6106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10"/>
          <p:cNvSpPr txBox="1"/>
          <p:nvPr userDrawn="1"/>
        </p:nvSpPr>
        <p:spPr>
          <a:xfrm>
            <a:off x="457200" y="6400800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50" dirty="0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29975173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381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482603"/>
      </p:ext>
    </p:extLst>
  </p:cSld>
  <p:clrMapOvr>
    <a:masterClrMapping/>
  </p:clrMapOvr>
  <p:hf sldNum="0"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48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25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417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7234F-D916-4DAB-AF1B-017E0386A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extBox 10"/>
          <p:cNvSpPr txBox="1"/>
          <p:nvPr userDrawn="1"/>
        </p:nvSpPr>
        <p:spPr>
          <a:xfrm>
            <a:off x="457200" y="6400800"/>
            <a:ext cx="8686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50" dirty="0"/>
              <a:t>Northouse – Leadership: Theory and Practice, Eighth Edition © 2019 SAGE Publishing, Inc.</a:t>
            </a:r>
          </a:p>
        </p:txBody>
      </p:sp>
    </p:spTree>
    <p:extLst>
      <p:ext uri="{BB962C8B-B14F-4D97-AF65-F5344CB8AC3E}">
        <p14:creationId xmlns:p14="http://schemas.microsoft.com/office/powerpoint/2010/main" val="1036043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94279-CED2-49C3-8D97-63CB9F21F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69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8F5A-7FB1-4E44-89A4-86DABA11C4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34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153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51ED-6093-4971-A565-9E6DA5B3B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0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9F1E-C57E-4030-8F3C-FD736EA2AC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0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9B2DF-8628-4C15-B0E9-E4B2FD50BD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282338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Northouse – Leadership: Theory and Practice, Eighth Edition © 2019 SAGE Publishing, Inc.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2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  <p:sldLayoutId id="2147483727" r:id="rId18"/>
    <p:sldLayoutId id="2147483728" r:id="rId19"/>
    <p:sldLayoutId id="2147483730" r:id="rId20"/>
    <p:sldLayoutId id="2147483729" r:id="rId2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i="0" kern="1200">
          <a:solidFill>
            <a:srgbClr val="0070C0"/>
          </a:solidFill>
          <a:effectLst/>
          <a:latin typeface="Calibri" panose="020F0502020204030204" pitchFamily="34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90000"/>
        <a:buFont typeface="Wingdings 2" pitchFamily="18" charset="2"/>
        <a:buChar char="®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1752600"/>
            <a:ext cx="7543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</a:pPr>
            <a:r>
              <a:rPr lang="en-US" sz="2600" b="1" i="1" dirty="0">
                <a:latin typeface="+mn-lt"/>
              </a:rPr>
              <a:t>Supportive behaviors</a:t>
            </a:r>
            <a:r>
              <a:rPr lang="en-US" sz="2600" b="1" dirty="0">
                <a:latin typeface="+mn-lt"/>
              </a:rPr>
              <a:t>--</a:t>
            </a:r>
            <a:r>
              <a:rPr lang="en-US" sz="2600" dirty="0">
                <a:latin typeface="+mn-lt"/>
              </a:rPr>
              <a:t>Assist  via …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n-US" sz="2800" b="1" i="1" dirty="0"/>
              <a:t>two-way</a:t>
            </a:r>
            <a:r>
              <a:rPr lang="en-US" sz="2800" i="1" dirty="0"/>
              <a:t> communication</a:t>
            </a:r>
            <a:r>
              <a:rPr lang="en-US" sz="2800" dirty="0"/>
              <a:t> in feeling comfortable with themselves, coworkers, and situation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</a:pPr>
            <a:r>
              <a:rPr lang="en-US" sz="2800" dirty="0">
                <a:solidFill>
                  <a:schemeClr val="tx1"/>
                </a:solidFill>
              </a:rPr>
              <a:t>Asking for input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</a:pPr>
            <a:r>
              <a:rPr lang="en-US" sz="2800" dirty="0">
                <a:solidFill>
                  <a:schemeClr val="tx1"/>
                </a:solidFill>
              </a:rPr>
              <a:t>Problem solving 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</a:pPr>
            <a:r>
              <a:rPr lang="en-US" sz="2800" dirty="0">
                <a:solidFill>
                  <a:schemeClr val="tx1"/>
                </a:solidFill>
              </a:rPr>
              <a:t>Praising, listening</a:t>
            </a:r>
          </a:p>
          <a:p>
            <a:pPr marL="457200" lvl="1" indent="0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None/>
            </a:pPr>
            <a:r>
              <a:rPr lang="en-US" sz="2800" b="1" i="1" dirty="0">
                <a:solidFill>
                  <a:srgbClr val="00B050"/>
                </a:solidFill>
              </a:rPr>
              <a:t>What other theory does this remind you of?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1752600"/>
            <a:ext cx="3962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endParaRPr lang="en-US" sz="2800" b="1" dirty="0">
              <a:latin typeface="Arial Rounded MT Bold" pitchFamily="34" charset="0"/>
              <a:cs typeface="Calibri" pitchFamily="34" charset="0"/>
            </a:endParaRPr>
          </a:p>
        </p:txBody>
      </p:sp>
      <p:sp>
        <p:nvSpPr>
          <p:cNvPr id="5" name="Rectangle 12"/>
          <p:cNvSpPr txBox="1">
            <a:spLocks noChangeArrowheads="1"/>
          </p:cNvSpPr>
          <p:nvPr/>
        </p:nvSpPr>
        <p:spPr bwMode="auto">
          <a:xfrm>
            <a:off x="304800" y="914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 kern="1200">
                <a:solidFill>
                  <a:schemeClr val="tx1"/>
                </a:solidFill>
                <a:latin typeface="+mj-lt"/>
                <a:ea typeface="+mj-ea"/>
                <a:cs typeface="Times New Roman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0" dirty="0">
                <a:solidFill>
                  <a:srgbClr val="0070C0"/>
                </a:solidFill>
              </a:rPr>
              <a:t>Leadership</a:t>
            </a:r>
            <a:r>
              <a:rPr lang="en-US" i="0" dirty="0">
                <a:solidFill>
                  <a:srgbClr val="006699"/>
                </a:solidFill>
              </a:rPr>
              <a:t> </a:t>
            </a:r>
            <a:r>
              <a:rPr lang="en-US" i="0" dirty="0">
                <a:solidFill>
                  <a:srgbClr val="0070C0"/>
                </a:solidFill>
              </a:rPr>
              <a:t>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3F2EB6-116C-4EA5-BD9E-0138AFE7A4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pic>
        <p:nvPicPr>
          <p:cNvPr id="2050" name="Picture 2" descr="there live to ready: Blanchard Hersey Leadership Model Situational">
            <a:extLst>
              <a:ext uri="{FF2B5EF4-FFF2-40B4-BE49-F238E27FC236}">
                <a16:creationId xmlns:a16="http://schemas.microsoft.com/office/drawing/2014/main" id="{B39165B6-B009-4853-A6E1-5B05D6ADF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90599"/>
            <a:ext cx="5859948" cy="573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291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S1--Directing Style</a:t>
            </a:r>
          </a:p>
        </p:txBody>
      </p:sp>
      <p:sp>
        <p:nvSpPr>
          <p:cNvPr id="9219" name="Rectangle 102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 focuses communication on goal achievement   </a:t>
            </a:r>
            <a:r>
              <a:rPr lang="en-US" b="1" i="1" dirty="0"/>
              <a:t>(one way)</a:t>
            </a:r>
          </a:p>
          <a:p>
            <a:r>
              <a:rPr lang="en-US" dirty="0"/>
              <a:t>Spends </a:t>
            </a:r>
            <a:r>
              <a:rPr lang="en-US" b="1" dirty="0"/>
              <a:t>LESS time </a:t>
            </a:r>
            <a:r>
              <a:rPr lang="en-US" dirty="0"/>
              <a:t>using supportive behaviors</a:t>
            </a:r>
          </a:p>
          <a:p>
            <a:endParaRPr lang="en-US" dirty="0"/>
          </a:p>
          <a:p>
            <a:r>
              <a:rPr lang="en-US" b="1" i="1" dirty="0">
                <a:solidFill>
                  <a:srgbClr val="00B050"/>
                </a:solidFill>
              </a:rPr>
              <a:t>Do you think this a good idea? Why/not?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3F2EB6-116C-4EA5-BD9E-0138AFE7A4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pic>
        <p:nvPicPr>
          <p:cNvPr id="2050" name="Picture 2" descr="there live to ready: Blanchard Hersey Leadership Model Situational">
            <a:extLst>
              <a:ext uri="{FF2B5EF4-FFF2-40B4-BE49-F238E27FC236}">
                <a16:creationId xmlns:a16="http://schemas.microsoft.com/office/drawing/2014/main" id="{B39165B6-B009-4853-A6E1-5B05D6ADF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0599"/>
            <a:ext cx="6469548" cy="573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343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S2--Coaching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 focuses communication on </a:t>
            </a:r>
          </a:p>
          <a:p>
            <a:r>
              <a:rPr lang="en-US" dirty="0"/>
              <a:t>goal </a:t>
            </a:r>
            <a:r>
              <a:rPr lang="en-US" b="1" dirty="0"/>
              <a:t>achievement</a:t>
            </a:r>
            <a:r>
              <a:rPr lang="en-US" dirty="0"/>
              <a:t> and </a:t>
            </a:r>
          </a:p>
          <a:p>
            <a:r>
              <a:rPr lang="en-US" dirty="0"/>
              <a:t>supporting </a:t>
            </a:r>
            <a:r>
              <a:rPr lang="en-US" b="1" dirty="0"/>
              <a:t>socio-emotional</a:t>
            </a:r>
            <a:r>
              <a:rPr lang="en-US" dirty="0"/>
              <a:t> needs</a:t>
            </a:r>
          </a:p>
          <a:p>
            <a:r>
              <a:rPr lang="en-US" dirty="0"/>
              <a:t>Requires leader involvement  </a:t>
            </a:r>
          </a:p>
          <a:p>
            <a:pPr lvl="1"/>
            <a:r>
              <a:rPr lang="en-US" dirty="0"/>
              <a:t>Encouragement and </a:t>
            </a:r>
          </a:p>
          <a:p>
            <a:pPr lvl="1"/>
            <a:r>
              <a:rPr lang="en-US" b="1" dirty="0"/>
              <a:t>soliciting subordinate input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i="1" dirty="0">
                <a:solidFill>
                  <a:srgbClr val="00B050"/>
                </a:solidFill>
              </a:rPr>
              <a:t>What questions would you ask?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3F2EB6-116C-4EA5-BD9E-0138AFE7A4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pic>
        <p:nvPicPr>
          <p:cNvPr id="2050" name="Picture 2" descr="there live to ready: Blanchard Hersey Leadership Model Situational">
            <a:extLst>
              <a:ext uri="{FF2B5EF4-FFF2-40B4-BE49-F238E27FC236}">
                <a16:creationId xmlns:a16="http://schemas.microsoft.com/office/drawing/2014/main" id="{B39165B6-B009-4853-A6E1-5B05D6ADF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0599"/>
            <a:ext cx="6469548" cy="573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050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S3--Supporting Style</a:t>
            </a: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Ldr</a:t>
            </a:r>
            <a:r>
              <a:rPr lang="en-US" dirty="0"/>
              <a:t> does </a:t>
            </a:r>
            <a:r>
              <a:rPr lang="en-US" b="1" i="1" dirty="0"/>
              <a:t>NOT</a:t>
            </a:r>
            <a:r>
              <a:rPr lang="en-US" dirty="0"/>
              <a:t> focus </a:t>
            </a:r>
            <a:r>
              <a:rPr lang="en-US" b="1" i="1" dirty="0"/>
              <a:t>solely on goals</a:t>
            </a:r>
            <a:r>
              <a:rPr lang="en-US" dirty="0"/>
              <a:t>; 	</a:t>
            </a:r>
          </a:p>
          <a:p>
            <a:pPr lvl="1"/>
            <a:r>
              <a:rPr lang="en-US" dirty="0"/>
              <a:t>uses supportive behaviors to bring out employee skills in accomplishing tasks</a:t>
            </a:r>
          </a:p>
          <a:p>
            <a:pPr lvl="1"/>
            <a:r>
              <a:rPr lang="en-US" i="1" dirty="0"/>
              <a:t>(recognizes how her skills -&gt; success)</a:t>
            </a:r>
          </a:p>
          <a:p>
            <a:r>
              <a:rPr lang="en-US" dirty="0" err="1"/>
              <a:t>Ldr</a:t>
            </a:r>
            <a:r>
              <a:rPr lang="en-US" dirty="0"/>
              <a:t> </a:t>
            </a:r>
            <a:r>
              <a:rPr lang="en-US" b="1" dirty="0"/>
              <a:t>delegates day-to-day decision-making</a:t>
            </a:r>
          </a:p>
          <a:p>
            <a:pPr lvl="1"/>
            <a:r>
              <a:rPr lang="en-US" b="1" i="1" dirty="0">
                <a:solidFill>
                  <a:srgbClr val="7030A0"/>
                </a:solidFill>
              </a:rPr>
              <a:t>(“Oh boy! Now I have some autonomy!”)</a:t>
            </a:r>
          </a:p>
          <a:p>
            <a:pPr lvl="1"/>
            <a:r>
              <a:rPr lang="en-US" b="1" dirty="0"/>
              <a:t> </a:t>
            </a:r>
            <a:r>
              <a:rPr lang="en-US" dirty="0"/>
              <a:t>but is available to facilitate problem solving</a:t>
            </a:r>
          </a:p>
          <a:p>
            <a:pPr lvl="2"/>
            <a:r>
              <a:rPr lang="en-US" dirty="0"/>
              <a:t>On demand</a:t>
            </a:r>
          </a:p>
          <a:p>
            <a:r>
              <a:rPr lang="en-US" b="1" i="1" dirty="0">
                <a:solidFill>
                  <a:srgbClr val="006C00"/>
                </a:solidFill>
              </a:rPr>
              <a:t>What FRLM approach is this?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3F2EB6-116C-4EA5-BD9E-0138AFE7A4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pic>
        <p:nvPicPr>
          <p:cNvPr id="2050" name="Picture 2" descr="there live to ready: Blanchard Hersey Leadership Model Situational">
            <a:extLst>
              <a:ext uri="{FF2B5EF4-FFF2-40B4-BE49-F238E27FC236}">
                <a16:creationId xmlns:a16="http://schemas.microsoft.com/office/drawing/2014/main" id="{B39165B6-B009-4853-A6E1-5B05D6ADF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0599"/>
            <a:ext cx="6469548" cy="573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9360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S4--Delegating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799"/>
            <a:ext cx="8229600" cy="4879975"/>
          </a:xfrm>
        </p:spPr>
        <p:txBody>
          <a:bodyPr/>
          <a:lstStyle/>
          <a:p>
            <a:r>
              <a:rPr lang="en-US" dirty="0" err="1"/>
              <a:t>Ldr</a:t>
            </a:r>
            <a:r>
              <a:rPr lang="en-US" dirty="0"/>
              <a:t> - LESS </a:t>
            </a:r>
            <a:r>
              <a:rPr lang="en-US" b="1" i="1" dirty="0"/>
              <a:t>task input </a:t>
            </a:r>
            <a:r>
              <a:rPr lang="en-US" dirty="0"/>
              <a:t>and </a:t>
            </a:r>
            <a:r>
              <a:rPr lang="en-US" b="1" i="1" dirty="0"/>
              <a:t>social support</a:t>
            </a:r>
            <a:r>
              <a:rPr lang="en-US" dirty="0"/>
              <a:t>; facilitates subordinates’ confidence and motivation in relation to the task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006C00"/>
                </a:solidFill>
              </a:rPr>
              <a:t>	Some ways you would do this?</a:t>
            </a:r>
          </a:p>
          <a:p>
            <a:r>
              <a:rPr lang="en-US" dirty="0" err="1"/>
              <a:t>Ldr</a:t>
            </a:r>
            <a:r>
              <a:rPr lang="en-US" dirty="0"/>
              <a:t> -less  involvement in </a:t>
            </a:r>
            <a:r>
              <a:rPr lang="en-US" b="1" i="1" dirty="0"/>
              <a:t>planning</a:t>
            </a:r>
            <a:r>
              <a:rPr lang="en-US" dirty="0"/>
              <a:t>, </a:t>
            </a:r>
            <a:r>
              <a:rPr lang="en-US" b="1" i="1" dirty="0"/>
              <a:t>control</a:t>
            </a:r>
            <a:r>
              <a:rPr lang="en-US" dirty="0"/>
              <a:t> of </a:t>
            </a:r>
            <a:r>
              <a:rPr lang="en-US" b="1" i="1" dirty="0"/>
              <a:t>details</a:t>
            </a:r>
            <a:r>
              <a:rPr lang="en-US" dirty="0"/>
              <a:t>, and </a:t>
            </a:r>
            <a:r>
              <a:rPr lang="en-US" b="1" i="1" dirty="0"/>
              <a:t>goal clarification</a:t>
            </a:r>
          </a:p>
          <a:p>
            <a:r>
              <a:rPr lang="en-US" dirty="0"/>
              <a:t>Gives subordinates control and refrains from intervention and unneeded social support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i="1" dirty="0">
                <a:solidFill>
                  <a:srgbClr val="006C00"/>
                </a:solidFill>
              </a:rPr>
              <a:t>What FRLM style is this?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523875" y="914400"/>
            <a:ext cx="8610600" cy="457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Development Levels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828800"/>
            <a:ext cx="8305800" cy="4114800"/>
          </a:xfrm>
        </p:spPr>
        <p:txBody>
          <a:bodyPr/>
          <a:lstStyle/>
          <a:p>
            <a:pPr marL="168275" indent="4763" eaLnBrk="1" hangingPunct="1">
              <a:buFont typeface="Wingdings 2" pitchFamily="18" charset="2"/>
              <a:buNone/>
            </a:pPr>
            <a:r>
              <a:rPr lang="en-US" sz="3600" dirty="0"/>
              <a:t>The degrees of </a:t>
            </a:r>
          </a:p>
          <a:p>
            <a:pPr marL="739775" indent="-571500"/>
            <a:r>
              <a:rPr lang="en-US" sz="3600" i="1" dirty="0"/>
              <a:t>competence  </a:t>
            </a:r>
            <a:endParaRPr lang="en-US" sz="3600" dirty="0"/>
          </a:p>
          <a:p>
            <a:pPr marL="739775" indent="-571500"/>
            <a:r>
              <a:rPr lang="en-US" sz="3600" i="1" dirty="0"/>
              <a:t>commitment  </a:t>
            </a:r>
          </a:p>
          <a:p>
            <a:pPr marL="168275" indent="4763" eaLnBrk="1" hangingPunct="1">
              <a:buFont typeface="Wingdings 2" pitchFamily="18" charset="2"/>
              <a:buNone/>
            </a:pPr>
            <a:r>
              <a:rPr lang="en-US" sz="3600" dirty="0"/>
              <a:t>necessary to accomplish a given task or activity</a:t>
            </a:r>
          </a:p>
          <a:p>
            <a:pPr marL="168275" indent="4763" eaLnBrk="1" hangingPunct="1">
              <a:buFont typeface="Wingdings 2" pitchFamily="18" charset="2"/>
              <a:buNone/>
            </a:pPr>
            <a:r>
              <a:rPr lang="en-US" sz="3600" b="1" i="1" dirty="0">
                <a:solidFill>
                  <a:srgbClr val="006C00"/>
                </a:solidFill>
              </a:rPr>
              <a:t>How would you operationalize these?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Situational Approach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5</a:t>
            </a:r>
          </a:p>
          <a:p>
            <a:endParaRPr lang="en-IN" dirty="0"/>
          </a:p>
        </p:txBody>
      </p:sp>
      <p:sp>
        <p:nvSpPr>
          <p:cNvPr id="11267" name="Rectangle 10"/>
          <p:cNvSpPr>
            <a:spLocks noChangeArrowheads="1"/>
          </p:cNvSpPr>
          <p:nvPr/>
        </p:nvSpPr>
        <p:spPr bwMode="auto">
          <a:xfrm>
            <a:off x="2133600" y="3733800"/>
            <a:ext cx="5638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3200">
              <a:solidFill>
                <a:srgbClr val="800080"/>
              </a:solidFill>
              <a:cs typeface="Times New Roman" pitchFamily="18" charset="0"/>
            </a:endParaRPr>
          </a:p>
          <a:p>
            <a:pPr eaLnBrk="0" hangingPunct="0"/>
            <a:endParaRPr lang="en-US" sz="3200">
              <a:solidFill>
                <a:srgbClr val="80008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548433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85800"/>
          </a:xfrm>
        </p:spPr>
        <p:txBody>
          <a:bodyPr/>
          <a:lstStyle/>
          <a:p>
            <a:pPr lvl="0"/>
            <a:r>
              <a:rPr lang="en-US" dirty="0"/>
              <a:t>How Does the Situational Approach Work?</a:t>
            </a:r>
            <a:endParaRPr lang="en-IN" dirty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 Focus of situational approach</a:t>
            </a:r>
          </a:p>
          <a:p>
            <a:pPr>
              <a:lnSpc>
                <a:spcPct val="150000"/>
              </a:lnSpc>
            </a:pPr>
            <a:r>
              <a:rPr lang="en-US" dirty="0"/>
              <a:t> Strengths</a:t>
            </a:r>
          </a:p>
          <a:p>
            <a:pPr>
              <a:lnSpc>
                <a:spcPct val="150000"/>
              </a:lnSpc>
            </a:pPr>
            <a:r>
              <a:rPr lang="en-US" dirty="0"/>
              <a:t> Criticisms</a:t>
            </a:r>
          </a:p>
          <a:p>
            <a:pPr>
              <a:lnSpc>
                <a:spcPct val="150000"/>
              </a:lnSpc>
            </a:pPr>
            <a:r>
              <a:rPr lang="en-US" dirty="0"/>
              <a:t> Application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8382000" cy="3810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Situational Approach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2209800"/>
            <a:ext cx="4800600" cy="4038600"/>
          </a:xfrm>
        </p:spPr>
        <p:txBody>
          <a:bodyPr/>
          <a:lstStyle/>
          <a:p>
            <a:pPr eaLnBrk="1" hangingPunct="1">
              <a:buClr>
                <a:srgbClr val="0070C0"/>
              </a:buClr>
            </a:pPr>
            <a:r>
              <a:rPr lang="en-US" sz="2200" dirty="0">
                <a:latin typeface="+mn-lt"/>
                <a:ea typeface="Calibri" pitchFamily="34" charset="0"/>
                <a:cs typeface="Calibri" pitchFamily="34" charset="0"/>
              </a:rPr>
              <a:t>Subordinates </a:t>
            </a:r>
            <a:r>
              <a:rPr lang="en-US" sz="2200" b="1" i="1" dirty="0">
                <a:latin typeface="+mn-lt"/>
                <a:ea typeface="Calibri" pitchFamily="34" charset="0"/>
                <a:cs typeface="Calibri" pitchFamily="34" charset="0"/>
              </a:rPr>
              <a:t>vacillate</a:t>
            </a:r>
            <a:r>
              <a:rPr lang="en-US" sz="2200" dirty="0">
                <a:latin typeface="+mn-lt"/>
                <a:ea typeface="Calibri" pitchFamily="34" charset="0"/>
                <a:cs typeface="Calibri" pitchFamily="34" charset="0"/>
              </a:rPr>
              <a:t>  developmental, competence and commitment</a:t>
            </a:r>
          </a:p>
          <a:p>
            <a:pPr eaLnBrk="1" hangingPunct="1">
              <a:buClr>
                <a:srgbClr val="0070C0"/>
              </a:buClr>
            </a:pPr>
            <a:r>
              <a:rPr lang="en-US" sz="2200" dirty="0">
                <a:latin typeface="+mn-lt"/>
                <a:ea typeface="Calibri" pitchFamily="34" charset="0"/>
                <a:cs typeface="Calibri" pitchFamily="34" charset="0"/>
              </a:rPr>
              <a:t>Effectiveness depends on:</a:t>
            </a:r>
          </a:p>
          <a:p>
            <a:pPr lvl="1" eaLnBrk="1" hangingPunct="1">
              <a:buClr>
                <a:srgbClr val="0070C0"/>
              </a:buClr>
            </a:pPr>
            <a:r>
              <a:rPr lang="en-US" sz="2200" b="1" i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assessing</a:t>
            </a:r>
            <a:r>
              <a:rPr lang="en-US" sz="22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 subordinate’s developmental position, and </a:t>
            </a:r>
          </a:p>
          <a:p>
            <a:pPr lvl="1" eaLnBrk="1" hangingPunct="1">
              <a:buClr>
                <a:srgbClr val="0070C0"/>
              </a:buClr>
            </a:pPr>
            <a:r>
              <a:rPr lang="en-US" sz="2200" b="1" i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adapting</a:t>
            </a:r>
            <a:r>
              <a:rPr lang="en-US" sz="22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  style to </a:t>
            </a:r>
            <a:r>
              <a:rPr lang="en-US" sz="2200" b="1" i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match </a:t>
            </a:r>
            <a:r>
              <a:rPr lang="en-US" sz="22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subordinate developmental level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5181600" y="2057400"/>
            <a:ext cx="3695700" cy="32766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en-US" dirty="0">
                <a:latin typeface="+mn-lt"/>
              </a:rPr>
              <a:t>   “requires a…strong degree of flexibility.”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1676400"/>
            <a:ext cx="12289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>
                <a:latin typeface="Arial Rounded MT Bold" pitchFamily="34" charset="0"/>
                <a:cs typeface="Calibri" pitchFamily="34" charset="0"/>
              </a:rPr>
              <a:t>Focus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068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8686800" cy="381000"/>
          </a:xfrm>
        </p:spPr>
        <p:txBody>
          <a:bodyPr/>
          <a:lstStyle/>
          <a:p>
            <a:pPr eaLnBrk="1" hangingPunct="1"/>
            <a:r>
              <a:rPr lang="en-US" sz="3200" b="1" dirty="0">
                <a:latin typeface="+mj-lt"/>
              </a:rPr>
              <a:t>How</a:t>
            </a:r>
            <a:r>
              <a:rPr lang="en-US" sz="3200" dirty="0">
                <a:latin typeface="+mj-lt"/>
              </a:rPr>
              <a:t> </a:t>
            </a:r>
            <a:r>
              <a:rPr lang="en-US" sz="3200" b="1" dirty="0">
                <a:latin typeface="+mj-lt"/>
              </a:rPr>
              <a:t>Does</a:t>
            </a:r>
            <a:r>
              <a:rPr lang="en-US" sz="3200" dirty="0">
                <a:latin typeface="+mj-lt"/>
              </a:rPr>
              <a:t> </a:t>
            </a:r>
            <a:r>
              <a:rPr lang="en-US" sz="3200" b="1" dirty="0">
                <a:latin typeface="+mj-lt"/>
              </a:rPr>
              <a:t>the</a:t>
            </a:r>
            <a:r>
              <a:rPr lang="en-US" sz="3200" dirty="0">
                <a:latin typeface="+mj-lt"/>
              </a:rPr>
              <a:t> </a:t>
            </a:r>
            <a:r>
              <a:rPr lang="en-US" sz="3200" b="1" dirty="0">
                <a:latin typeface="+mj-lt"/>
              </a:rPr>
              <a:t>Situational</a:t>
            </a:r>
            <a:r>
              <a:rPr lang="en-US" sz="3200" dirty="0">
                <a:latin typeface="+mj-lt"/>
              </a:rPr>
              <a:t> </a:t>
            </a:r>
            <a:r>
              <a:rPr lang="en-US" sz="3200" b="1" dirty="0">
                <a:latin typeface="+mj-lt"/>
              </a:rPr>
              <a:t>Approach Work?</a:t>
            </a:r>
          </a:p>
        </p:txBody>
      </p:sp>
      <p:sp>
        <p:nvSpPr>
          <p:cNvPr id="93211" name="Text Box 1051"/>
          <p:cNvSpPr txBox="1">
            <a:spLocks noChangeArrowheads="1"/>
          </p:cNvSpPr>
          <p:nvPr/>
        </p:nvSpPr>
        <p:spPr bwMode="auto">
          <a:xfrm>
            <a:off x="5257800" y="3429000"/>
            <a:ext cx="2276475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>
              <a:solidFill>
                <a:srgbClr val="FFCC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10" name="Text Box 1061"/>
          <p:cNvSpPr txBox="1">
            <a:spLocks noChangeArrowheads="1"/>
          </p:cNvSpPr>
          <p:nvPr/>
        </p:nvSpPr>
        <p:spPr bwMode="auto">
          <a:xfrm>
            <a:off x="381000" y="1447800"/>
            <a:ext cx="868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 dirty="0">
                <a:latin typeface="+mn-lt"/>
                <a:ea typeface="Calibri" pitchFamily="34" charset="0"/>
                <a:cs typeface="Calibri" pitchFamily="34" charset="0"/>
              </a:rPr>
              <a:t>Using SLII model</a:t>
            </a: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--</a:t>
            </a:r>
            <a:r>
              <a:rPr lang="en-US" sz="2000" b="1" dirty="0">
                <a:latin typeface="+mn-lt"/>
                <a:ea typeface="Calibri" pitchFamily="34" charset="0"/>
                <a:cs typeface="Calibri" pitchFamily="34" charset="0"/>
              </a:rPr>
              <a:t>In any given situation the leader has two tasks: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15287" y="1915180"/>
            <a:ext cx="1631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>
                <a:solidFill>
                  <a:srgbClr val="0070C0"/>
                </a:solidFill>
                <a:latin typeface="Arial Rounded MT Bold" pitchFamily="34" charset="0"/>
                <a:cs typeface="Calibri" pitchFamily="34" charset="0"/>
              </a:rPr>
              <a:t>1st Task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57952" y="1915180"/>
            <a:ext cx="17505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>
                <a:solidFill>
                  <a:srgbClr val="0070C0"/>
                </a:solidFill>
                <a:latin typeface="Arial Rounded MT Bold" pitchFamily="34" charset="0"/>
                <a:cs typeface="Calibri" pitchFamily="34" charset="0"/>
              </a:rPr>
              <a:t>2nd Task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" y="2493526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en-US" b="1" dirty="0">
                <a:latin typeface="+mn-lt"/>
                <a:cs typeface="Calibri" pitchFamily="34" charset="0"/>
              </a:rPr>
              <a:t>Diagnose the Situation</a:t>
            </a:r>
          </a:p>
          <a:p>
            <a:pPr eaLnBrk="0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>
                <a:latin typeface="+mn-lt"/>
                <a:cs typeface="Calibri" pitchFamily="34" charset="0"/>
              </a:rPr>
              <a:t>Identify  the developmental level  </a:t>
            </a:r>
          </a:p>
          <a:p>
            <a:pPr eaLnBrk="0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en-US" b="1" i="1" dirty="0">
                <a:latin typeface="+mn-lt"/>
                <a:cs typeface="Calibri" pitchFamily="34" charset="0"/>
              </a:rPr>
              <a:t>Ask questions like:</a:t>
            </a:r>
            <a:endParaRPr lang="en-US" b="1" dirty="0">
              <a:latin typeface="+mn-lt"/>
              <a:cs typeface="Calibri" pitchFamily="34" charset="0"/>
            </a:endParaRPr>
          </a:p>
          <a:p>
            <a:pPr marL="288925" lvl="1" indent="-168275" eaLnBrk="0" hangingPunct="0">
              <a:spcBef>
                <a:spcPts val="0"/>
              </a:spcBef>
              <a:spcAft>
                <a:spcPts val="600"/>
              </a:spcAft>
              <a:buSzPct val="90000"/>
              <a:buFontTx/>
              <a:buChar char="•"/>
              <a:defRPr/>
            </a:pPr>
            <a:r>
              <a:rPr lang="en-US" dirty="0">
                <a:latin typeface="+mn-lt"/>
                <a:cs typeface="Calibri" pitchFamily="34" charset="0"/>
              </a:rPr>
              <a:t>What is the task  </a:t>
            </a:r>
          </a:p>
          <a:p>
            <a:pPr marL="288925" lvl="1" indent="-168275" eaLnBrk="0" hangingPunct="0">
              <a:spcBef>
                <a:spcPts val="0"/>
              </a:spcBef>
              <a:spcAft>
                <a:spcPts val="600"/>
              </a:spcAft>
              <a:buSzPct val="90000"/>
              <a:buFontTx/>
              <a:buChar char="•"/>
              <a:defRPr/>
            </a:pPr>
            <a:r>
              <a:rPr lang="en-US" dirty="0">
                <a:latin typeface="+mn-lt"/>
                <a:cs typeface="Calibri" pitchFamily="34" charset="0"/>
              </a:rPr>
              <a:t>How complicated is it?</a:t>
            </a:r>
          </a:p>
          <a:p>
            <a:pPr marL="288925" lvl="1" indent="-168275" eaLnBrk="0" hangingPunct="0">
              <a:spcBef>
                <a:spcPts val="0"/>
              </a:spcBef>
              <a:spcAft>
                <a:spcPts val="600"/>
              </a:spcAft>
              <a:buSzPct val="90000"/>
              <a:buFontTx/>
              <a:buChar char="•"/>
              <a:defRPr/>
            </a:pPr>
            <a:r>
              <a:rPr lang="en-US" dirty="0">
                <a:latin typeface="+mn-lt"/>
                <a:cs typeface="Calibri" pitchFamily="34" charset="0"/>
              </a:rPr>
              <a:t>What is their skill set?</a:t>
            </a:r>
          </a:p>
          <a:p>
            <a:pPr marL="288925" lvl="1" indent="-168275" eaLnBrk="0" hangingPunct="0">
              <a:spcBef>
                <a:spcPts val="0"/>
              </a:spcBef>
              <a:spcAft>
                <a:spcPts val="600"/>
              </a:spcAft>
              <a:buSzPct val="90000"/>
              <a:buFontTx/>
              <a:buChar char="•"/>
              <a:defRPr/>
            </a:pPr>
            <a:r>
              <a:rPr lang="en-US" dirty="0">
                <a:latin typeface="+mn-lt"/>
                <a:cs typeface="Calibri" pitchFamily="34" charset="0"/>
              </a:rPr>
              <a:t>Do they have the desire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57800" y="2489299"/>
            <a:ext cx="37338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Aft>
                <a:spcPts val="1200"/>
              </a:spcAft>
              <a:defRPr/>
            </a:pPr>
            <a:r>
              <a:rPr lang="en-US" sz="2200" b="1" dirty="0">
                <a:latin typeface="+mn-lt"/>
                <a:cs typeface="Calibri" pitchFamily="34" charset="0"/>
              </a:rPr>
              <a:t>Adapt Style</a:t>
            </a:r>
          </a:p>
          <a:p>
            <a:pPr eaLnBrk="0" hangingPunct="0">
              <a:spcAft>
                <a:spcPts val="1200"/>
              </a:spcAft>
              <a:defRPr/>
            </a:pPr>
            <a:r>
              <a:rPr lang="en-US" sz="2000" dirty="0">
                <a:latin typeface="+mn-lt"/>
                <a:cs typeface="Calibri" pitchFamily="34" charset="0"/>
              </a:rPr>
              <a:t> </a:t>
            </a:r>
            <a:r>
              <a:rPr lang="en-US" sz="2800" dirty="0">
                <a:latin typeface="+mn-lt"/>
                <a:cs typeface="Calibri" pitchFamily="34" charset="0"/>
              </a:rPr>
              <a:t>Leadership style must correspond to the   development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686800" cy="6096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Strengths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3000"/>
              </a:spcAft>
              <a:buClr>
                <a:srgbClr val="0070C0"/>
              </a:buClr>
            </a:pPr>
            <a:r>
              <a:rPr lang="en-US" sz="2400" b="1" dirty="0">
                <a:latin typeface="+mn-lt"/>
              </a:rPr>
              <a:t>Marketplace approval</a:t>
            </a:r>
            <a:r>
              <a:rPr lang="en-US" sz="2400" dirty="0">
                <a:latin typeface="+mn-lt"/>
              </a:rPr>
              <a:t> </a:t>
            </a:r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r>
              <a:rPr lang="en-US" sz="2400" i="1" dirty="0">
                <a:latin typeface="+mn-lt"/>
              </a:rPr>
              <a:t>perceived</a:t>
            </a:r>
            <a:r>
              <a:rPr lang="en-US" sz="2400" dirty="0">
                <a:latin typeface="+mn-lt"/>
              </a:rPr>
              <a:t> as credible for </a:t>
            </a:r>
            <a:r>
              <a:rPr lang="en-US" sz="2400" i="1" dirty="0">
                <a:latin typeface="+mn-lt"/>
              </a:rPr>
              <a:t>training</a:t>
            </a:r>
            <a:r>
              <a:rPr lang="en-US" sz="2400" dirty="0">
                <a:latin typeface="+mn-lt"/>
              </a:rPr>
              <a:t> employees to become effective leaders.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3000"/>
              </a:spcAft>
              <a:buClr>
                <a:srgbClr val="0070C0"/>
              </a:buClr>
            </a:pPr>
            <a:r>
              <a:rPr lang="en-US" sz="2400" b="1" dirty="0">
                <a:latin typeface="+mn-lt"/>
              </a:rPr>
              <a:t>Practical  </a:t>
            </a:r>
          </a:p>
          <a:p>
            <a:pPr marL="457200" lvl="1" indent="0">
              <a:lnSpc>
                <a:spcPct val="90000"/>
              </a:lnSpc>
              <a:spcBef>
                <a:spcPts val="600"/>
              </a:spcBef>
              <a:spcAft>
                <a:spcPts val="3000"/>
              </a:spcAft>
              <a:buNone/>
            </a:pPr>
            <a:r>
              <a:rPr lang="en-US" sz="2400" dirty="0">
                <a:latin typeface="+mn-lt"/>
              </a:rPr>
              <a:t>straightforward approach (easily understood and applied in a variety of settings.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3000"/>
              </a:spcAft>
              <a:buClr>
                <a:srgbClr val="0070C0"/>
              </a:buClr>
            </a:pPr>
            <a:r>
              <a:rPr lang="en-US" sz="2400" b="1" dirty="0">
                <a:latin typeface="+mn-lt"/>
              </a:rPr>
              <a:t>Prescriptive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3000"/>
              </a:spcAft>
              <a:buClr>
                <a:srgbClr val="0070C0"/>
              </a:buClr>
              <a:buNone/>
            </a:pPr>
            <a:r>
              <a:rPr lang="en-US" sz="2400" dirty="0">
                <a:latin typeface="+mn-lt"/>
              </a:rPr>
              <a:t> what </a:t>
            </a:r>
            <a:r>
              <a:rPr lang="en-US" sz="2400" b="1" i="1" dirty="0">
                <a:latin typeface="+mn-lt"/>
              </a:rPr>
              <a:t>you should </a:t>
            </a:r>
            <a:r>
              <a:rPr lang="en-US" sz="2400" dirty="0">
                <a:latin typeface="+mn-lt"/>
              </a:rPr>
              <a:t>and should </a:t>
            </a:r>
            <a:r>
              <a:rPr lang="en-US" sz="2400" b="1" i="1" dirty="0">
                <a:latin typeface="+mn-lt"/>
              </a:rPr>
              <a:t>not do </a:t>
            </a:r>
            <a:r>
              <a:rPr lang="en-US" sz="2400" dirty="0">
                <a:latin typeface="+mn-lt"/>
              </a:rPr>
              <a:t>in various settings.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229600" cy="2819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sz="2400" b="1" dirty="0">
                <a:latin typeface="+mn-lt"/>
              </a:rPr>
              <a:t>Leader flexibility. </a:t>
            </a:r>
            <a:r>
              <a:rPr lang="en-US" sz="2400" dirty="0">
                <a:latin typeface="+mn-lt"/>
              </a:rPr>
              <a:t> effective leaders  can change their styles based on task requirements and subordinate needs.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sz="2400" b="1" dirty="0">
                <a:latin typeface="+mn-lt"/>
              </a:rPr>
              <a:t>Differential treatment. </a:t>
            </a:r>
            <a:r>
              <a:rPr lang="en-US" sz="2400" dirty="0">
                <a:latin typeface="+mn-lt"/>
              </a:rPr>
              <a:t> leaders need to treat each subordinate according to his/her </a:t>
            </a:r>
            <a:r>
              <a:rPr lang="en-US" sz="2400" b="1" dirty="0">
                <a:latin typeface="+mn-lt"/>
              </a:rPr>
              <a:t>unique needs.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686800" cy="6096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Strengths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7772400" cy="457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Criticisms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077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Lack of an </a:t>
            </a:r>
            <a:r>
              <a:rPr lang="en-US" sz="2400" b="1" dirty="0">
                <a:latin typeface="+mn-lt"/>
              </a:rPr>
              <a:t>empirical foundation </a:t>
            </a:r>
            <a:r>
              <a:rPr lang="en-US" sz="2400" dirty="0">
                <a:latin typeface="+mn-lt"/>
              </a:rPr>
              <a:t> Questionable validity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Further research is needed to determine how </a:t>
            </a:r>
            <a:r>
              <a:rPr lang="en-US" sz="2400" b="1" i="1" dirty="0">
                <a:latin typeface="+mn-lt"/>
              </a:rPr>
              <a:t>commitment</a:t>
            </a:r>
            <a:r>
              <a:rPr lang="en-US" sz="2400" dirty="0">
                <a:latin typeface="+mn-lt"/>
              </a:rPr>
              <a:t> and </a:t>
            </a:r>
            <a:r>
              <a:rPr lang="en-US" sz="2400" b="1" i="1" dirty="0">
                <a:latin typeface="+mn-lt"/>
              </a:rPr>
              <a:t>competence</a:t>
            </a:r>
            <a:r>
              <a:rPr lang="en-US" sz="2400" dirty="0">
                <a:latin typeface="+mn-lt"/>
              </a:rPr>
              <a:t> are </a:t>
            </a:r>
            <a:r>
              <a:rPr lang="en-US" sz="2400" b="1" i="1" dirty="0">
                <a:latin typeface="+mn-lt"/>
              </a:rPr>
              <a:t>conceptualized</a:t>
            </a:r>
            <a:r>
              <a:rPr lang="en-US" sz="2400" dirty="0">
                <a:latin typeface="+mn-lt"/>
              </a:rPr>
              <a:t> for each developmental level.  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Conceptualization of commitment itself and why it varies is very unclear.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Replication studies fail to support basic prescriptions of situational leadership model.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7772400" cy="457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Criticisms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8077200" cy="44196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Does not account for how particular demographics influence the leader-subordinate prescriptions of the model. For example, experienced employees prefer less directive leadership. 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Fails to adequately address the issue of one-to-one versus group leadership in an organizational setting.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Questionnaires are biased in favor of situational leadership.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153400" cy="838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Application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828800"/>
            <a:ext cx="8458200" cy="46482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Often used in consulting because it’s easy to conceptualize and apply.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You can become a certified trainer leadership 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Straightforward nature makes it practical for managers to apply. 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Breadth of situational approach facilitates its applicability in virtually </a:t>
            </a:r>
            <a:r>
              <a:rPr lang="en-US" sz="2400" b="1" dirty="0">
                <a:latin typeface="+mn-lt"/>
              </a:rPr>
              <a:t>all types of organizations </a:t>
            </a:r>
            <a:r>
              <a:rPr lang="en-US" sz="2400" dirty="0">
                <a:latin typeface="+mn-lt"/>
              </a:rPr>
              <a:t>and levels of management in organizations.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endParaRPr lang="en-US" sz="2400" dirty="0">
              <a:latin typeface="+mn-lt"/>
            </a:endParaRPr>
          </a:p>
          <a:p>
            <a:pPr marL="0" indent="0" eaLnBrk="1" hangingPunct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  <a:buNone/>
            </a:pPr>
            <a:endParaRPr lang="en-US" sz="2400" dirty="0">
              <a:latin typeface="+mn-l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>
                <a:latin typeface="+mj-lt"/>
              </a:rPr>
              <a:t>Overview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spcBef>
                <a:spcPct val="0"/>
              </a:spcBef>
              <a:spcAft>
                <a:spcPts val="3000"/>
              </a:spcAft>
              <a:buClr>
                <a:srgbClr val="0070C0"/>
              </a:buClr>
              <a:buSzPct val="95000"/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 Situational approach perspective </a:t>
            </a:r>
          </a:p>
          <a:p>
            <a:pPr algn="l" eaLnBrk="1" hangingPunct="1">
              <a:spcBef>
                <a:spcPct val="0"/>
              </a:spcBef>
              <a:spcAft>
                <a:spcPts val="3000"/>
              </a:spcAft>
              <a:buClr>
                <a:srgbClr val="0070C0"/>
              </a:buClr>
              <a:buSzPct val="95000"/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 Leadership </a:t>
            </a:r>
            <a:r>
              <a:rPr lang="en-US" sz="2400" b="1" i="1" dirty="0">
                <a:solidFill>
                  <a:schemeClr val="tx1"/>
                </a:solidFill>
                <a:latin typeface="+mn-lt"/>
              </a:rPr>
              <a:t>styles</a:t>
            </a:r>
          </a:p>
          <a:p>
            <a:pPr algn="l" eaLnBrk="1" hangingPunct="1">
              <a:spcBef>
                <a:spcPct val="0"/>
              </a:spcBef>
              <a:spcAft>
                <a:spcPts val="3000"/>
              </a:spcAft>
              <a:buClr>
                <a:srgbClr val="0070C0"/>
              </a:buClr>
              <a:buSzPct val="95000"/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 Developmental </a:t>
            </a:r>
            <a:r>
              <a:rPr lang="en-US" sz="2400" b="1" i="1" dirty="0">
                <a:solidFill>
                  <a:schemeClr val="tx1"/>
                </a:solidFill>
                <a:latin typeface="+mn-lt"/>
              </a:rPr>
              <a:t>levels</a:t>
            </a:r>
          </a:p>
          <a:p>
            <a:pPr algn="l" eaLnBrk="1" hangingPunct="1">
              <a:spcBef>
                <a:spcPct val="0"/>
              </a:spcBef>
              <a:spcAft>
                <a:spcPts val="3000"/>
              </a:spcAft>
              <a:buClr>
                <a:srgbClr val="0070C0"/>
              </a:buClr>
              <a:buSzPct val="95000"/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 How does the situational approach work?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3F2EB6-116C-4EA5-BD9E-0138AFE7A4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pic>
        <p:nvPicPr>
          <p:cNvPr id="2050" name="Picture 2" descr="there live to ready: Blanchard Hersey Leadership Model Situational">
            <a:extLst>
              <a:ext uri="{FF2B5EF4-FFF2-40B4-BE49-F238E27FC236}">
                <a16:creationId xmlns:a16="http://schemas.microsoft.com/office/drawing/2014/main" id="{B39165B6-B009-4853-A6E1-5B05D6ADF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90599"/>
            <a:ext cx="5859948" cy="573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8554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173272-C314-40C9-B4FE-D046E26DF2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pic>
        <p:nvPicPr>
          <p:cNvPr id="3074" name="Picture 2" descr="ALL about Situational LeadershipⓇ - 12manage">
            <a:extLst>
              <a:ext uri="{FF2B5EF4-FFF2-40B4-BE49-F238E27FC236}">
                <a16:creationId xmlns:a16="http://schemas.microsoft.com/office/drawing/2014/main" id="{C2E391FD-8B43-4B6F-B1B6-37729776D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09923"/>
            <a:ext cx="8694255" cy="583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5606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229600" cy="838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Situational Approach Description </a:t>
            </a:r>
            <a:br>
              <a:rPr lang="en-US" sz="3200" b="1" dirty="0">
                <a:latin typeface="+mj-lt"/>
              </a:rPr>
            </a:br>
            <a:r>
              <a:rPr lang="en-US" sz="3200" b="1" dirty="0">
                <a:latin typeface="+mj-lt"/>
              </a:rPr>
              <a:t>(Hersey &amp; Blanchard, 1969</a:t>
            </a:r>
            <a:r>
              <a:rPr lang="en-US" sz="2800" b="1" dirty="0">
                <a:latin typeface="+mj-lt"/>
              </a:rPr>
              <a:t>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514600"/>
            <a:ext cx="7162800" cy="3962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Focuses on leadership in </a:t>
            </a:r>
            <a:r>
              <a:rPr lang="en-US" sz="2400" b="1" dirty="0">
                <a:latin typeface="+mn-lt"/>
                <a:ea typeface="Calibri" pitchFamily="34" charset="0"/>
                <a:cs typeface="Calibri" pitchFamily="34" charset="0"/>
              </a:rPr>
              <a:t>situations (“e” side)</a:t>
            </a:r>
            <a:endParaRPr lang="en-US" sz="2400" b="1" u="sng" dirty="0">
              <a:latin typeface="+mn-lt"/>
              <a:ea typeface="Calibri" pitchFamily="34" charset="0"/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Emphasizes </a:t>
            </a:r>
            <a:r>
              <a:rPr lang="en-US" sz="2400" b="1" dirty="0">
                <a:latin typeface="+mn-lt"/>
                <a:ea typeface="Calibri" pitchFamily="34" charset="0"/>
                <a:cs typeface="Calibri" pitchFamily="34" charset="0"/>
              </a:rPr>
              <a:t>adapting style—</a:t>
            </a:r>
          </a:p>
          <a:p>
            <a:pPr lvl="1">
              <a:spcBef>
                <a:spcPct val="0"/>
              </a:spcBef>
              <a:spcAft>
                <a:spcPts val="1800"/>
              </a:spcAft>
            </a:pP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different situations demand different kinds of leadership</a:t>
            </a:r>
          </a:p>
          <a:p>
            <a:pPr lvl="1">
              <a:spcBef>
                <a:spcPct val="0"/>
              </a:spcBef>
              <a:spcAft>
                <a:spcPts val="1800"/>
              </a:spcAft>
            </a:pPr>
            <a:r>
              <a:rPr lang="en-US" sz="2400" b="1" i="1" dirty="0">
                <a:solidFill>
                  <a:srgbClr val="006C00"/>
                </a:solidFill>
                <a:ea typeface="Calibri" pitchFamily="34" charset="0"/>
                <a:cs typeface="Calibri" pitchFamily="34" charset="0"/>
              </a:rPr>
              <a:t>What type of leadership approach is this?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Used </a:t>
            </a:r>
            <a:r>
              <a:rPr lang="en-US" sz="2400" b="1" dirty="0">
                <a:latin typeface="+mn-lt"/>
                <a:ea typeface="Calibri" pitchFamily="34" charset="0"/>
                <a:cs typeface="Calibri" pitchFamily="34" charset="0"/>
              </a:rPr>
              <a:t>extensively</a:t>
            </a:r>
          </a:p>
          <a:p>
            <a:pPr lvl="1">
              <a:spcBef>
                <a:spcPct val="0"/>
              </a:spcBef>
              <a:spcAft>
                <a:spcPts val="1800"/>
              </a:spcAft>
            </a:pP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 in leadership T&amp;D</a:t>
            </a:r>
          </a:p>
        </p:txBody>
      </p:sp>
      <p:sp>
        <p:nvSpPr>
          <p:cNvPr id="13316" name="Rectangle 9"/>
          <p:cNvSpPr>
            <a:spLocks noChangeArrowheads="1"/>
          </p:cNvSpPr>
          <p:nvPr/>
        </p:nvSpPr>
        <p:spPr bwMode="auto">
          <a:xfrm>
            <a:off x="990600" y="1806714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 i="1" dirty="0">
                <a:latin typeface="+mn-lt"/>
              </a:rPr>
              <a:t>“ </a:t>
            </a:r>
            <a:endParaRPr lang="en-US" sz="2000" b="1" i="1" dirty="0"/>
          </a:p>
        </p:txBody>
      </p:sp>
      <p:sp>
        <p:nvSpPr>
          <p:cNvPr id="9" name="Rectangle 8"/>
          <p:cNvSpPr/>
          <p:nvPr/>
        </p:nvSpPr>
        <p:spPr>
          <a:xfrm>
            <a:off x="2667000" y="1685708"/>
            <a:ext cx="36192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>
                <a:latin typeface="Arial Rounded MT Bold" pitchFamily="34" charset="0"/>
                <a:cs typeface="Calibri" pitchFamily="34" charset="0"/>
              </a:rPr>
              <a:t>Perspective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763000" cy="6858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Situational Approach Description, cont’d </a:t>
            </a:r>
            <a:br>
              <a:rPr lang="en-US" sz="3200" b="1" dirty="0">
                <a:latin typeface="+mj-lt"/>
              </a:rPr>
            </a:br>
            <a:r>
              <a:rPr lang="en-US" sz="3200" dirty="0">
                <a:latin typeface="+mj-lt"/>
              </a:rPr>
              <a:t>(Hersey &amp; Blanchard, 1969)</a:t>
            </a:r>
            <a:endParaRPr lang="en-US" sz="3200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14339" name="Rectangle 9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7467600" cy="41910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</a:pPr>
            <a:r>
              <a:rPr lang="en-US" sz="2400" b="1" dirty="0">
                <a:latin typeface="+mn-lt"/>
              </a:rPr>
              <a:t>Composed of two dimensions:</a:t>
            </a:r>
          </a:p>
          <a:p>
            <a:pPr marL="0" indent="0">
              <a:spcBef>
                <a:spcPct val="0"/>
              </a:spcBef>
              <a:spcAft>
                <a:spcPts val="2400"/>
              </a:spcAft>
              <a:buNone/>
            </a:pPr>
            <a:r>
              <a:rPr lang="en-US" sz="2400" b="1" i="1" dirty="0">
                <a:latin typeface="+mn-lt"/>
              </a:rPr>
              <a:t>	directive  </a:t>
            </a:r>
            <a:br>
              <a:rPr lang="en-US" sz="2400" b="1" dirty="0">
                <a:latin typeface="+mn-lt"/>
              </a:rPr>
            </a:br>
            <a:r>
              <a:rPr lang="en-US" sz="2400" b="1" dirty="0">
                <a:latin typeface="+mn-lt"/>
              </a:rPr>
              <a:t>	</a:t>
            </a:r>
            <a:r>
              <a:rPr lang="en-US" sz="2400" b="1" i="1" dirty="0">
                <a:latin typeface="+mn-lt"/>
              </a:rPr>
              <a:t>supportive  </a:t>
            </a:r>
            <a:endParaRPr lang="en-US" sz="2400" b="1" dirty="0">
              <a:latin typeface="+mn-lt"/>
            </a:endParaRPr>
          </a:p>
          <a:p>
            <a:pPr lvl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  <a:buSzPct val="80000"/>
            </a:pPr>
            <a:r>
              <a:rPr lang="en-US" sz="2400" dirty="0">
                <a:solidFill>
                  <a:schemeClr val="tx1"/>
                </a:solidFill>
              </a:rPr>
              <a:t>Each dimension must be applied appropriately in a given situation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  <a:buSzPct val="80000"/>
            </a:pPr>
            <a:r>
              <a:rPr lang="en-US" sz="2400" dirty="0">
                <a:solidFill>
                  <a:schemeClr val="tx1"/>
                </a:solidFill>
              </a:rPr>
              <a:t>Leaders  assess worker’s </a:t>
            </a:r>
            <a:r>
              <a:rPr lang="en-US" sz="2400" b="1" i="1" dirty="0">
                <a:solidFill>
                  <a:schemeClr val="tx1"/>
                </a:solidFill>
              </a:rPr>
              <a:t>competence</a:t>
            </a:r>
            <a:r>
              <a:rPr lang="en-US" sz="2400" dirty="0">
                <a:solidFill>
                  <a:schemeClr val="tx1"/>
                </a:solidFill>
              </a:rPr>
              <a:t> and </a:t>
            </a:r>
            <a:r>
              <a:rPr lang="en-US" sz="2400" b="1" i="1" dirty="0">
                <a:solidFill>
                  <a:schemeClr val="tx1"/>
                </a:solidFill>
              </a:rPr>
              <a:t>commitment</a:t>
            </a:r>
            <a:r>
              <a:rPr lang="en-US" sz="2400" dirty="0">
                <a:solidFill>
                  <a:schemeClr val="tx1"/>
                </a:solidFill>
              </a:rPr>
              <a:t> to perform a given task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Clr>
                <a:srgbClr val="0070C0"/>
              </a:buClr>
              <a:buSzPct val="80000"/>
            </a:pPr>
            <a:r>
              <a:rPr lang="en-US" sz="3200" i="1" dirty="0">
                <a:solidFill>
                  <a:srgbClr val="00B050"/>
                </a:solidFill>
              </a:rPr>
              <a:t>How can you do this?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57200" y="6035676"/>
            <a:ext cx="6172200" cy="822323"/>
          </a:xfrm>
        </p:spPr>
        <p:txBody>
          <a:bodyPr/>
          <a:lstStyle/>
          <a:p>
            <a:pPr>
              <a:defRPr/>
            </a:pPr>
            <a:r>
              <a:rPr lang="en-IN" dirty="0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2"/>
          <p:cNvSpPr>
            <a:spLocks noGrp="1" noChangeArrowheads="1"/>
          </p:cNvSpPr>
          <p:nvPr>
            <p:ph type="title"/>
          </p:nvPr>
        </p:nvSpPr>
        <p:spPr>
          <a:xfrm>
            <a:off x="304800" y="914400"/>
            <a:ext cx="8534400" cy="457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Leadership Styles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2057400"/>
            <a:ext cx="8077200" cy="4191000"/>
          </a:xfrm>
        </p:spPr>
        <p:txBody>
          <a:bodyPr/>
          <a:lstStyle/>
          <a:p>
            <a:pPr eaLnBrk="1" hangingPunct="1">
              <a:buClr>
                <a:srgbClr val="0070C0"/>
              </a:buClr>
              <a:defRPr/>
            </a:pPr>
            <a:r>
              <a:rPr lang="en-US" sz="3200" b="1" dirty="0">
                <a:latin typeface="+mn-lt"/>
              </a:rPr>
              <a:t>Leadership style– Uses a </a:t>
            </a:r>
            <a:r>
              <a:rPr lang="en-US" sz="3200" b="1" i="1" dirty="0">
                <a:latin typeface="+mn-lt"/>
              </a:rPr>
              <a:t>behavior pattern</a:t>
            </a:r>
            <a:r>
              <a:rPr lang="en-US" sz="3200" b="1" dirty="0">
                <a:latin typeface="+mn-lt"/>
              </a:rPr>
              <a:t>  to influence others </a:t>
            </a:r>
          </a:p>
          <a:p>
            <a:pPr eaLnBrk="1" hangingPunct="1">
              <a:buClr>
                <a:srgbClr val="0070C0"/>
              </a:buClr>
              <a:buFont typeface="Wingdings" pitchFamily="2" charset="2"/>
              <a:buNone/>
              <a:defRPr/>
            </a:pPr>
            <a:r>
              <a:rPr lang="en-US" sz="3200" b="1" dirty="0">
                <a:latin typeface="+mn-lt"/>
              </a:rPr>
              <a:t>	</a:t>
            </a:r>
            <a:r>
              <a:rPr lang="en-US" sz="3200" dirty="0">
                <a:latin typeface="+mn-lt"/>
              </a:rPr>
              <a:t>It includes both:</a:t>
            </a:r>
          </a:p>
          <a:p>
            <a:pPr lvl="1" eaLnBrk="1" hangingPunct="1">
              <a:buClr>
                <a:srgbClr val="0070C0"/>
              </a:buClr>
              <a:buSzPct val="80000"/>
              <a:defRPr/>
            </a:pPr>
            <a:r>
              <a:rPr lang="en-US" sz="3200" dirty="0">
                <a:solidFill>
                  <a:schemeClr val="tx1"/>
                </a:solidFill>
              </a:rPr>
              <a:t>Directive </a:t>
            </a:r>
            <a:r>
              <a:rPr lang="en-US" sz="3200" b="1" dirty="0">
                <a:solidFill>
                  <a:schemeClr val="tx1"/>
                </a:solidFill>
              </a:rPr>
              <a:t>(task)</a:t>
            </a:r>
            <a:r>
              <a:rPr lang="en-US" sz="3200" dirty="0">
                <a:solidFill>
                  <a:schemeClr val="tx1"/>
                </a:solidFill>
              </a:rPr>
              <a:t> behaviors</a:t>
            </a:r>
          </a:p>
          <a:p>
            <a:pPr lvl="1" eaLnBrk="1" hangingPunct="1">
              <a:buClr>
                <a:srgbClr val="0070C0"/>
              </a:buClr>
              <a:buSzPct val="80000"/>
              <a:defRPr/>
            </a:pPr>
            <a:r>
              <a:rPr lang="en-US" sz="3200" dirty="0">
                <a:solidFill>
                  <a:schemeClr val="tx1"/>
                </a:solidFill>
              </a:rPr>
              <a:t>Supportive </a:t>
            </a:r>
            <a:r>
              <a:rPr lang="en-US" sz="3200" b="1" dirty="0">
                <a:solidFill>
                  <a:schemeClr val="tx1"/>
                </a:solidFill>
              </a:rPr>
              <a:t>(relationship)</a:t>
            </a:r>
            <a:r>
              <a:rPr lang="en-US" sz="3200" dirty="0">
                <a:solidFill>
                  <a:schemeClr val="tx1"/>
                </a:solidFill>
              </a:rPr>
              <a:t> behaviors</a:t>
            </a:r>
          </a:p>
          <a:p>
            <a:pPr marL="457200" lvl="1" indent="0" eaLnBrk="1" hangingPunct="1">
              <a:buClr>
                <a:srgbClr val="0070C0"/>
              </a:buClr>
              <a:buSzPct val="80000"/>
              <a:buNone/>
              <a:defRPr/>
            </a:pPr>
            <a:r>
              <a:rPr lang="en-US" sz="3200" b="1" i="1" dirty="0">
                <a:solidFill>
                  <a:srgbClr val="00B050"/>
                </a:solidFill>
              </a:rPr>
              <a:t>Sound familiar</a:t>
            </a:r>
            <a:r>
              <a:rPr lang="en-US" b="1" i="1" dirty="0">
                <a:solidFill>
                  <a:srgbClr val="00B050"/>
                </a:solidFill>
              </a:rPr>
              <a:t>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030"/>
          <p:cNvSpPr>
            <a:spLocks noGrp="1" noChangeArrowheads="1"/>
          </p:cNvSpPr>
          <p:nvPr>
            <p:ph sz="half" idx="1"/>
          </p:nvPr>
        </p:nvSpPr>
        <p:spPr>
          <a:xfrm>
            <a:off x="533400" y="2438400"/>
            <a:ext cx="7543800" cy="350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</a:pPr>
            <a:r>
              <a:rPr lang="en-US" b="1" i="1" dirty="0"/>
              <a:t>Directive behaviors</a:t>
            </a:r>
            <a:r>
              <a:rPr lang="en-US" b="1" dirty="0"/>
              <a:t>--</a:t>
            </a:r>
            <a:r>
              <a:rPr lang="en-US" dirty="0"/>
              <a:t>Help in goal achievement via </a:t>
            </a:r>
            <a:r>
              <a:rPr lang="en-US" b="1" i="1" dirty="0"/>
              <a:t>one-way communication</a:t>
            </a:r>
            <a:r>
              <a:rPr lang="en-US" b="1" dirty="0"/>
              <a:t> </a:t>
            </a:r>
            <a:r>
              <a:rPr lang="en-US" dirty="0"/>
              <a:t>through: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SzPct val="80000"/>
            </a:pPr>
            <a:r>
              <a:rPr lang="en-US" sz="2800" dirty="0">
                <a:solidFill>
                  <a:schemeClr val="tx1"/>
                </a:solidFill>
              </a:rPr>
              <a:t>Giving directions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SzPct val="80000"/>
            </a:pPr>
            <a:r>
              <a:rPr lang="en-US" sz="2800" dirty="0">
                <a:solidFill>
                  <a:schemeClr val="tx1"/>
                </a:solidFill>
              </a:rPr>
              <a:t>Establishing goals and how to achieve them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SzPct val="80000"/>
            </a:pPr>
            <a:r>
              <a:rPr lang="en-US" sz="2800" dirty="0">
                <a:solidFill>
                  <a:schemeClr val="tx1"/>
                </a:solidFill>
              </a:rPr>
              <a:t>Methods of evaluation and time lines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SzPct val="80000"/>
            </a:pPr>
            <a:r>
              <a:rPr lang="en-US" sz="2800" dirty="0">
                <a:solidFill>
                  <a:schemeClr val="tx1"/>
                </a:solidFill>
              </a:rPr>
              <a:t>Defining roles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1838980"/>
            <a:ext cx="464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>
                <a:latin typeface="Arial Rounded MT Bold" pitchFamily="34" charset="0"/>
                <a:cs typeface="Calibri" pitchFamily="34" charset="0"/>
              </a:rPr>
              <a:t>Dimension Definition</a:t>
            </a:r>
          </a:p>
        </p:txBody>
      </p:sp>
      <p:sp>
        <p:nvSpPr>
          <p:cNvPr id="9" name="Rectangle 12"/>
          <p:cNvSpPr txBox="1">
            <a:spLocks noChangeArrowheads="1"/>
          </p:cNvSpPr>
          <p:nvPr/>
        </p:nvSpPr>
        <p:spPr bwMode="auto">
          <a:xfrm>
            <a:off x="304800" y="914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 kern="1200">
                <a:solidFill>
                  <a:schemeClr val="tx1"/>
                </a:solidFill>
                <a:latin typeface="+mj-lt"/>
                <a:ea typeface="+mj-ea"/>
                <a:cs typeface="Times New Roman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0" dirty="0">
                <a:solidFill>
                  <a:srgbClr val="0070C0"/>
                </a:solidFill>
              </a:rPr>
              <a:t>Leadership</a:t>
            </a:r>
            <a:r>
              <a:rPr lang="en-US" i="0" dirty="0">
                <a:solidFill>
                  <a:srgbClr val="006699"/>
                </a:solidFill>
              </a:rPr>
              <a:t> </a:t>
            </a:r>
            <a:r>
              <a:rPr lang="en-US" i="0" dirty="0">
                <a:solidFill>
                  <a:srgbClr val="0070C0"/>
                </a:solidFill>
              </a:rPr>
              <a:t>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orthouse_ Leadership_8e_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thouse_ Leadership_8e_Theme" id="{46889194-88E5-402B-A7EA-92F69E7DC314}" vid="{B5C91106-235A-4853-96C2-84049C5E619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2745</TotalTime>
  <Words>1466</Words>
  <Application>Microsoft Office PowerPoint</Application>
  <PresentationFormat>On-screen Show (4:3)</PresentationFormat>
  <Paragraphs>214</Paragraphs>
  <Slides>27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Arial Rounded MT Bold</vt:lpstr>
      <vt:lpstr>Calibri</vt:lpstr>
      <vt:lpstr>Times New Roman</vt:lpstr>
      <vt:lpstr>Wingdings</vt:lpstr>
      <vt:lpstr>Wingdings 2</vt:lpstr>
      <vt:lpstr>Northouse_ Leadership_8e_Theme</vt:lpstr>
      <vt:lpstr>PowerPoint Presentation</vt:lpstr>
      <vt:lpstr>Situational Approach</vt:lpstr>
      <vt:lpstr>Overview</vt:lpstr>
      <vt:lpstr>PowerPoint Presentation</vt:lpstr>
      <vt:lpstr>PowerPoint Presentation</vt:lpstr>
      <vt:lpstr>Situational Approach Description  (Hersey &amp; Blanchard, 1969)</vt:lpstr>
      <vt:lpstr>Situational Approach Description, cont’d  (Hersey &amp; Blanchard, 1969)</vt:lpstr>
      <vt:lpstr>Leadership Styles</vt:lpstr>
      <vt:lpstr>PowerPoint Presentation</vt:lpstr>
      <vt:lpstr>PowerPoint Presentation</vt:lpstr>
      <vt:lpstr>PowerPoint Presentation</vt:lpstr>
      <vt:lpstr>S1--Directing Style</vt:lpstr>
      <vt:lpstr>PowerPoint Presentation</vt:lpstr>
      <vt:lpstr>S2--Coaching Style</vt:lpstr>
      <vt:lpstr>PowerPoint Presentation</vt:lpstr>
      <vt:lpstr>S3--Supporting Style</vt:lpstr>
      <vt:lpstr>PowerPoint Presentation</vt:lpstr>
      <vt:lpstr>S4--Delegating Style</vt:lpstr>
      <vt:lpstr>Development Levels</vt:lpstr>
      <vt:lpstr>How Does the Situational Approach Work?</vt:lpstr>
      <vt:lpstr>Situational Approach</vt:lpstr>
      <vt:lpstr>How Does the Situational Approach Work?</vt:lpstr>
      <vt:lpstr>Strengths</vt:lpstr>
      <vt:lpstr>Strengths</vt:lpstr>
      <vt:lpstr>Criticisms</vt:lpstr>
      <vt:lpstr>Criticisms</vt:lpstr>
      <vt:lpstr>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Virginia Gregory</dc:creator>
  <cp:lastModifiedBy>Thomas Mitchell</cp:lastModifiedBy>
  <cp:revision>247</cp:revision>
  <dcterms:created xsi:type="dcterms:W3CDTF">2000-11-13T21:29:08Z</dcterms:created>
  <dcterms:modified xsi:type="dcterms:W3CDTF">2021-02-24T18:48:20Z</dcterms:modified>
</cp:coreProperties>
</file>