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7" r:id="rId1"/>
  </p:sldMasterIdLst>
  <p:notesMasterIdLst>
    <p:notesMasterId r:id="rId24"/>
  </p:notesMasterIdLst>
  <p:handoutMasterIdLst>
    <p:handoutMasterId r:id="rId25"/>
  </p:handoutMasterIdLst>
  <p:sldIdLst>
    <p:sldId id="257" r:id="rId2"/>
    <p:sldId id="297" r:id="rId3"/>
    <p:sldId id="258" r:id="rId4"/>
    <p:sldId id="278" r:id="rId5"/>
    <p:sldId id="287" r:id="rId6"/>
    <p:sldId id="279" r:id="rId7"/>
    <p:sldId id="289" r:id="rId8"/>
    <p:sldId id="296" r:id="rId9"/>
    <p:sldId id="280" r:id="rId10"/>
    <p:sldId id="281" r:id="rId11"/>
    <p:sldId id="282" r:id="rId12"/>
    <p:sldId id="283" r:id="rId13"/>
    <p:sldId id="284" r:id="rId14"/>
    <p:sldId id="274" r:id="rId15"/>
    <p:sldId id="275" r:id="rId16"/>
    <p:sldId id="294" r:id="rId17"/>
    <p:sldId id="293" r:id="rId18"/>
    <p:sldId id="276" r:id="rId19"/>
    <p:sldId id="290" r:id="rId20"/>
    <p:sldId id="277" r:id="rId21"/>
    <p:sldId id="291" r:id="rId22"/>
    <p:sldId id="285" r:id="rId23"/>
  </p:sldIdLst>
  <p:sldSz cx="9144000" cy="6858000" type="screen4x3"/>
  <p:notesSz cx="6858000" cy="91170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006800"/>
    <a:srgbClr val="006C00"/>
    <a:srgbClr val="6699FF"/>
    <a:srgbClr val="660066"/>
    <a:srgbClr val="6666FF"/>
    <a:srgbClr val="0033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91" autoAdjust="0"/>
    <p:restoredTop sz="98943" autoAdjust="0"/>
  </p:normalViewPr>
  <p:slideViewPr>
    <p:cSldViewPr>
      <p:cViewPr>
        <p:scale>
          <a:sx n="80" d="100"/>
          <a:sy n="80" d="100"/>
        </p:scale>
        <p:origin x="1338"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54" y="-90"/>
      </p:cViewPr>
      <p:guideLst>
        <p:guide orient="horz" pos="287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56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effectLst>
                  <a:outerShdw blurRad="38100" dist="38100" dir="2700000" algn="tl">
                    <a:srgbClr val="C0C0C0"/>
                  </a:outerShdw>
                </a:effectLst>
              </a:defRPr>
            </a:lvl1pPr>
          </a:lstStyle>
          <a:p>
            <a:pPr>
              <a:defRPr/>
            </a:pPr>
            <a:endParaRPr lang="en-US"/>
          </a:p>
        </p:txBody>
      </p:sp>
      <p:sp>
        <p:nvSpPr>
          <p:cNvPr id="92163" name="Rectangle 3"/>
          <p:cNvSpPr>
            <a:spLocks noGrp="1" noChangeArrowheads="1"/>
          </p:cNvSpPr>
          <p:nvPr>
            <p:ph type="dt" sz="quarter" idx="1"/>
          </p:nvPr>
        </p:nvSpPr>
        <p:spPr bwMode="auto">
          <a:xfrm>
            <a:off x="3886200" y="0"/>
            <a:ext cx="2971800" cy="4556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effectLst>
                  <a:outerShdw blurRad="38100" dist="38100" dir="2700000" algn="tl">
                    <a:srgbClr val="C0C0C0"/>
                  </a:outerShdw>
                </a:effectLst>
              </a:defRPr>
            </a:lvl1pPr>
          </a:lstStyle>
          <a:p>
            <a:pPr>
              <a:defRPr/>
            </a:pPr>
            <a:endParaRPr lang="en-US"/>
          </a:p>
        </p:txBody>
      </p:sp>
      <p:sp>
        <p:nvSpPr>
          <p:cNvPr id="92164" name="Rectangle 4"/>
          <p:cNvSpPr>
            <a:spLocks noGrp="1" noChangeArrowheads="1"/>
          </p:cNvSpPr>
          <p:nvPr>
            <p:ph type="ftr" sz="quarter" idx="2"/>
          </p:nvPr>
        </p:nvSpPr>
        <p:spPr bwMode="auto">
          <a:xfrm>
            <a:off x="0" y="8661400"/>
            <a:ext cx="2971800" cy="4556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effectLst>
                  <a:outerShdw blurRad="38100" dist="38100" dir="2700000" algn="tl">
                    <a:srgbClr val="C0C0C0"/>
                  </a:outerShdw>
                </a:effectLst>
              </a:defRPr>
            </a:lvl1pPr>
          </a:lstStyle>
          <a:p>
            <a:pPr>
              <a:defRPr/>
            </a:pPr>
            <a:r>
              <a:rPr lang="en-US"/>
              <a:t>Northouse – Leadership: Theory and Practice, Eighth Edition © 2019 SAGE Publishing, Inc.</a:t>
            </a:r>
          </a:p>
        </p:txBody>
      </p:sp>
      <p:sp>
        <p:nvSpPr>
          <p:cNvPr id="92165" name="Rectangle 5"/>
          <p:cNvSpPr>
            <a:spLocks noGrp="1" noChangeArrowheads="1"/>
          </p:cNvSpPr>
          <p:nvPr>
            <p:ph type="sldNum" sz="quarter" idx="3"/>
          </p:nvPr>
        </p:nvSpPr>
        <p:spPr bwMode="auto">
          <a:xfrm>
            <a:off x="3886200" y="8661400"/>
            <a:ext cx="2971800" cy="4556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effectLst>
                  <a:outerShdw blurRad="38100" dist="38100" dir="2700000" algn="tl">
                    <a:srgbClr val="C0C0C0"/>
                  </a:outerShdw>
                </a:effectLst>
              </a:defRPr>
            </a:lvl1pPr>
          </a:lstStyle>
          <a:p>
            <a:pPr>
              <a:defRPr/>
            </a:pPr>
            <a:fld id="{56726BB7-4D6D-47F8-B79F-88B32577F305}" type="slidenum">
              <a:rPr lang="en-US"/>
              <a:pPr>
                <a:defRPr/>
              </a:pPr>
              <a:t>‹#›</a:t>
            </a:fld>
            <a:endParaRPr lang="en-US"/>
          </a:p>
        </p:txBody>
      </p:sp>
    </p:spTree>
    <p:extLst>
      <p:ext uri="{BB962C8B-B14F-4D97-AF65-F5344CB8AC3E}">
        <p14:creationId xmlns:p14="http://schemas.microsoft.com/office/powerpoint/2010/main" val="288163382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56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effectLst>
                  <a:outerShdw blurRad="38100" dist="38100" dir="2700000" algn="tl">
                    <a:srgbClr val="C0C0C0"/>
                  </a:outerShdw>
                </a:effectLst>
              </a:defRPr>
            </a:lvl1pPr>
          </a:lstStyle>
          <a:p>
            <a:pPr>
              <a:defRPr/>
            </a:pPr>
            <a:endParaRPr lang="en-US"/>
          </a:p>
        </p:txBody>
      </p:sp>
      <p:sp>
        <p:nvSpPr>
          <p:cNvPr id="66563" name="Rectangle 3"/>
          <p:cNvSpPr>
            <a:spLocks noGrp="1" noChangeArrowheads="1"/>
          </p:cNvSpPr>
          <p:nvPr>
            <p:ph type="dt" idx="1"/>
          </p:nvPr>
        </p:nvSpPr>
        <p:spPr bwMode="auto">
          <a:xfrm>
            <a:off x="3886200" y="0"/>
            <a:ext cx="2971800" cy="4556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effectLst>
                  <a:outerShdw blurRad="38100" dist="38100" dir="2700000" algn="tl">
                    <a:srgbClr val="C0C0C0"/>
                  </a:outerShdw>
                </a:effectLst>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66565" name="Rectangle 5"/>
          <p:cNvSpPr>
            <a:spLocks noGrp="1" noChangeArrowheads="1"/>
          </p:cNvSpPr>
          <p:nvPr>
            <p:ph type="body" sz="quarter" idx="3"/>
          </p:nvPr>
        </p:nvSpPr>
        <p:spPr bwMode="auto">
          <a:xfrm>
            <a:off x="914400" y="4330700"/>
            <a:ext cx="5029200" cy="41021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6566" name="Rectangle 6"/>
          <p:cNvSpPr>
            <a:spLocks noGrp="1" noChangeArrowheads="1"/>
          </p:cNvSpPr>
          <p:nvPr>
            <p:ph type="ftr" sz="quarter" idx="4"/>
          </p:nvPr>
        </p:nvSpPr>
        <p:spPr bwMode="auto">
          <a:xfrm>
            <a:off x="0" y="8661400"/>
            <a:ext cx="2971800" cy="4556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effectLst>
                  <a:outerShdw blurRad="38100" dist="38100" dir="2700000" algn="tl">
                    <a:srgbClr val="C0C0C0"/>
                  </a:outerShdw>
                </a:effectLst>
              </a:defRPr>
            </a:lvl1pPr>
          </a:lstStyle>
          <a:p>
            <a:pPr>
              <a:defRPr/>
            </a:pPr>
            <a:r>
              <a:rPr lang="en-US"/>
              <a:t>Northouse – Leadership: Theory and Practice, Eighth Edition © 2019 SAGE Publishing, Inc.</a:t>
            </a:r>
          </a:p>
        </p:txBody>
      </p:sp>
      <p:sp>
        <p:nvSpPr>
          <p:cNvPr id="66567" name="Rectangle 7"/>
          <p:cNvSpPr>
            <a:spLocks noGrp="1" noChangeArrowheads="1"/>
          </p:cNvSpPr>
          <p:nvPr>
            <p:ph type="sldNum" sz="quarter" idx="5"/>
          </p:nvPr>
        </p:nvSpPr>
        <p:spPr bwMode="auto">
          <a:xfrm>
            <a:off x="3886200" y="8661400"/>
            <a:ext cx="2971800" cy="4556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effectLst>
                  <a:outerShdw blurRad="38100" dist="38100" dir="2700000" algn="tl">
                    <a:srgbClr val="C0C0C0"/>
                  </a:outerShdw>
                </a:effectLst>
              </a:defRPr>
            </a:lvl1pPr>
          </a:lstStyle>
          <a:p>
            <a:pPr>
              <a:defRPr/>
            </a:pPr>
            <a:fld id="{097483ED-ED6F-48AC-9790-A3DA839DA6A8}" type="slidenum">
              <a:rPr lang="en-US"/>
              <a:pPr>
                <a:defRPr/>
              </a:pPr>
              <a:t>‹#›</a:t>
            </a:fld>
            <a:endParaRPr lang="en-US"/>
          </a:p>
        </p:txBody>
      </p:sp>
    </p:spTree>
    <p:extLst>
      <p:ext uri="{BB962C8B-B14F-4D97-AF65-F5344CB8AC3E}">
        <p14:creationId xmlns:p14="http://schemas.microsoft.com/office/powerpoint/2010/main" val="3846434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1C2B6CC-D7EE-4772-BB44-64D146CF4E28}" type="slidenum">
              <a:rPr lang="en-US"/>
              <a:pPr>
                <a:defRPr/>
              </a:pPr>
              <a:t>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sz="20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1059458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A091066-6B23-447D-BF68-51306C7E7283}" type="slidenum">
              <a:rPr lang="en-US"/>
              <a:pPr>
                <a:defRPr/>
              </a:pPr>
              <a:t>10</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905538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5718037-8675-4E98-B7A0-835E7FEDCC7C}" type="slidenum">
              <a:rPr lang="en-US"/>
              <a:pPr>
                <a:defRPr/>
              </a:pPr>
              <a:t>11</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a:buFontTx/>
              <a:buChar char="-"/>
            </a:pPr>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8442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EF86984-E406-43EF-A620-41328ABACBDF}" type="slidenum">
              <a:rPr lang="en-US"/>
              <a:pPr>
                <a:defRPr/>
              </a:pPr>
              <a:t>12</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3634358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D546C1F-A567-467A-84ED-7899DBC8E898}" type="slidenum">
              <a:rPr lang="en-US"/>
              <a:pPr>
                <a:defRPr/>
              </a:pPr>
              <a:t>13</a:t>
            </a:fld>
            <a:endParaRPr lang="en-US"/>
          </a:p>
        </p:txBody>
      </p:sp>
      <p:sp>
        <p:nvSpPr>
          <p:cNvPr id="45059" name="Rectangle 2"/>
          <p:cNvSpPr>
            <a:spLocks noGrp="1" noRot="1" noChangeAspect="1" noChangeArrowheads="1" noTextEdit="1"/>
          </p:cNvSpPr>
          <p:nvPr>
            <p:ph type="sldImg"/>
          </p:nvPr>
        </p:nvSpPr>
        <p:spPr>
          <a:xfrm>
            <a:off x="1243013" y="381000"/>
            <a:ext cx="4468812" cy="3352800"/>
          </a:xfrm>
          <a:ln/>
        </p:spPr>
      </p:sp>
      <p:sp>
        <p:nvSpPr>
          <p:cNvPr id="45060" name="Rectangle 3"/>
          <p:cNvSpPr>
            <a:spLocks noGrp="1" noChangeArrowheads="1"/>
          </p:cNvSpPr>
          <p:nvPr>
            <p:ph type="body" idx="1"/>
          </p:nvPr>
        </p:nvSpPr>
        <p:spPr>
          <a:xfrm>
            <a:off x="914400" y="4038600"/>
            <a:ext cx="5334000" cy="4495800"/>
          </a:xfrm>
          <a:noFill/>
        </p:spPr>
        <p:txBody>
          <a:bodyPr/>
          <a:lstStyle/>
          <a:p>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1925432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7AC6052-46FC-44FE-BF47-6C2089DB8499}" type="slidenum">
              <a:rPr lang="en-US"/>
              <a:pPr>
                <a:defRPr/>
              </a:pPr>
              <a:t>14</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3593638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1758EAC-54CE-4E6C-A67F-694D067C2E16}" type="slidenum">
              <a:rPr lang="en-US"/>
              <a:pPr>
                <a:defRPr/>
              </a:pPr>
              <a:t>15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936227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1B579E3-3F46-40A6-94CD-C1879A45BB36}" type="slidenum">
              <a:rPr lang="en-US"/>
              <a:pPr>
                <a:defRPr/>
              </a:pPr>
              <a:t>16</a:t>
            </a:fld>
            <a:endParaRPr lang="en-US"/>
          </a:p>
        </p:txBody>
      </p:sp>
      <p:sp>
        <p:nvSpPr>
          <p:cNvPr id="48131" name="Rectangle 2"/>
          <p:cNvSpPr>
            <a:spLocks noGrp="1" noRot="1" noChangeAspect="1" noChangeArrowheads="1" noTextEdit="1"/>
          </p:cNvSpPr>
          <p:nvPr>
            <p:ph type="sldImg"/>
          </p:nvPr>
        </p:nvSpPr>
        <p:spPr>
          <a:xfrm>
            <a:off x="1373188" y="379413"/>
            <a:ext cx="4471987" cy="3354387"/>
          </a:xfrm>
          <a:solidFill>
            <a:srgbClr val="FFFFFF"/>
          </a:solidFill>
          <a:ln/>
        </p:spPr>
      </p:sp>
      <p:sp>
        <p:nvSpPr>
          <p:cNvPr id="48132" name="Rectangle 3"/>
          <p:cNvSpPr>
            <a:spLocks noGrp="1" noChangeArrowheads="1"/>
          </p:cNvSpPr>
          <p:nvPr>
            <p:ph type="body" idx="1"/>
          </p:nvPr>
        </p:nvSpPr>
        <p:spPr>
          <a:xfrm>
            <a:off x="990600" y="4191000"/>
            <a:ext cx="5257800" cy="4583113"/>
          </a:xfrm>
          <a:solidFill>
            <a:srgbClr val="FFFFFF"/>
          </a:solidFill>
          <a:ln>
            <a:solidFill>
              <a:srgbClr val="000000"/>
            </a:solidFill>
            <a:miter lim="800000"/>
            <a:headEnd/>
            <a:tailEnd/>
          </a:ln>
        </p:spPr>
        <p:txBody>
          <a:bodyPr/>
          <a:lstStyle/>
          <a:p>
            <a:r>
              <a:rPr lang="en-US" sz="1800"/>
              <a:t> </a:t>
            </a:r>
            <a:endParaRPr lang="en-US" sz="10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7724246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0C0FFC-2166-48BD-91EE-DF381498BF83}" type="slidenum">
              <a:rPr lang="en-US"/>
              <a:pPr>
                <a:defRPr/>
              </a:pPr>
              <a:t>17</a:t>
            </a:fld>
            <a:endParaRPr lang="en-US"/>
          </a:p>
        </p:txBody>
      </p:sp>
      <p:sp>
        <p:nvSpPr>
          <p:cNvPr id="49155" name="Rectangle 2"/>
          <p:cNvSpPr>
            <a:spLocks noGrp="1" noRot="1" noChangeAspect="1" noChangeArrowheads="1" noTextEdit="1"/>
          </p:cNvSpPr>
          <p:nvPr>
            <p:ph type="sldImg"/>
          </p:nvPr>
        </p:nvSpPr>
        <p:spPr>
          <a:xfrm>
            <a:off x="1322388" y="379413"/>
            <a:ext cx="4573587" cy="3430587"/>
          </a:xfrm>
          <a:ln/>
        </p:spPr>
      </p:sp>
      <p:sp>
        <p:nvSpPr>
          <p:cNvPr id="49156" name="Rectangle 3"/>
          <p:cNvSpPr>
            <a:spLocks noGrp="1" noChangeArrowheads="1"/>
          </p:cNvSpPr>
          <p:nvPr>
            <p:ph type="body" idx="1"/>
          </p:nvPr>
        </p:nvSpPr>
        <p:spPr>
          <a:xfrm>
            <a:off x="533400" y="3733800"/>
            <a:ext cx="5334000" cy="4484688"/>
          </a:xfrm>
          <a:noFill/>
        </p:spPr>
        <p:txBody>
          <a:bodyPr/>
          <a:lstStyle/>
          <a:p>
            <a:r>
              <a:rPr lang="en-US" sz="1800"/>
              <a:t>  </a:t>
            </a:r>
            <a:endParaRPr lang="en-US" sz="10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32441460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94D6E1-1905-4685-8512-3EF2627AFCD1}" type="slidenum">
              <a:rPr lang="en-US"/>
              <a:pPr>
                <a:defRPr/>
              </a:pPr>
              <a:t>18</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111755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899AE19-8D85-4A5A-B1BF-C042158FF91A}" type="slidenum">
              <a:rPr lang="en-US"/>
              <a:pPr>
                <a:defRPr/>
              </a:pPr>
              <a:t>19</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32200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1C2B6CC-D7EE-4772-BB44-64D146CF4E28}" type="slidenum">
              <a:rPr lang="en-US"/>
              <a:pPr>
                <a:defRPr/>
              </a:pPr>
              <a:t>2</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sz="20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185678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8BC18A4-93A4-492E-8A5A-109DA336225A}" type="slidenum">
              <a:rPr lang="en-US"/>
              <a:pPr>
                <a:defRPr/>
              </a:pPr>
              <a:t>20</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4262084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611E70-75C6-4617-AE90-81EBEA435E0D}" type="slidenum">
              <a:rPr lang="en-US"/>
              <a:pPr>
                <a:defRPr/>
              </a:pPr>
              <a:t>21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sz="16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369109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4A9C08-0ADB-4D2B-B162-D11368271679}" type="slidenum">
              <a:rPr lang="en-US"/>
              <a:pPr>
                <a:defRPr/>
              </a:pPr>
              <a:t>22</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425684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6393EE-D8DD-400A-968E-347E6AEBA759}" type="slidenum">
              <a:rPr lang="en-US"/>
              <a:pPr>
                <a:defRPr/>
              </a:pPr>
              <a:t>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958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B46EC05-7F50-44EA-A1BD-09C09EB4E4A4}" type="slidenum">
              <a:rPr lang="en-US"/>
              <a:pPr>
                <a:defRPr/>
              </a:pPr>
              <a:t>4</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774588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122C22F-1F96-427F-9E8E-BB09F5D1F342}" type="slidenum">
              <a:rPr lang="en-US"/>
              <a:pPr>
                <a:defRPr/>
              </a:pPr>
              <a:t>5</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150205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11FDC9E-F7B6-4F7C-8F01-0BB861AF28E5}" type="slidenum">
              <a:rPr lang="en-US"/>
              <a:pPr>
                <a:defRPr/>
              </a:pPr>
              <a:t>6</a:t>
            </a:fld>
            <a:endParaRPr lang="en-US"/>
          </a:p>
        </p:txBody>
      </p:sp>
      <p:sp>
        <p:nvSpPr>
          <p:cNvPr id="37891"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defRPr/>
            </a:pPr>
            <a:endParaRPr lang="en-US" sz="1800">
              <a:effectLst>
                <a:outerShdw blurRad="38100" dist="38100" dir="2700000" algn="tl">
                  <a:srgbClr val="C0C0C0"/>
                </a:outerShdw>
              </a:effectLst>
            </a:endParaRPr>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1844529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E274C8B-61EC-40A4-B222-164C589B22C2}" type="slidenum">
              <a:rPr lang="en-US"/>
              <a:pPr>
                <a:defRPr/>
              </a:pPr>
              <a:t>7</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407402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3346D4-478D-4692-9B40-CA87134A65FE}" type="slidenum">
              <a:rPr lang="en-US"/>
              <a:pPr>
                <a:defRPr/>
              </a:pPr>
              <a:t>8</a:t>
            </a:fld>
            <a:endParaRPr lang="en-US"/>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miter lim="800000"/>
            <a:headEnd/>
            <a:tailEnd/>
          </a:ln>
        </p:spPr>
        <p:txBody>
          <a:bodyPr/>
          <a:lstStyle/>
          <a:p>
            <a:endParaRPr lang="en-US"/>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780744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CF3604C-1082-4A03-BEE6-2BE68276E949}" type="slidenum">
              <a:rPr lang="en-US"/>
              <a:pPr>
                <a:defRPr/>
              </a:pPr>
              <a:t>9</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endParaRPr lang="en-US" sz="1800"/>
          </a:p>
        </p:txBody>
      </p:sp>
      <p:sp>
        <p:nvSpPr>
          <p:cNvPr id="2" name="Footer Placeholder 1"/>
          <p:cNvSpPr>
            <a:spLocks noGrp="1"/>
          </p:cNvSpPr>
          <p:nvPr>
            <p:ph type="ftr" sz="quarter" idx="10"/>
          </p:nvPr>
        </p:nvSpPr>
        <p:spPr/>
        <p:txBody>
          <a:bodyPr/>
          <a:lstStyle/>
          <a:p>
            <a:pPr>
              <a:defRPr/>
            </a:pPr>
            <a:r>
              <a:rPr lang="en-US"/>
              <a:t>Northouse – Leadership: Theory and Practice, Eighth Edition © 2019 SAGE Publishing, Inc.</a:t>
            </a:r>
          </a:p>
        </p:txBody>
      </p:sp>
    </p:spTree>
    <p:extLst>
      <p:ext uri="{BB962C8B-B14F-4D97-AF65-F5344CB8AC3E}">
        <p14:creationId xmlns:p14="http://schemas.microsoft.com/office/powerpoint/2010/main" val="206814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nchor="b"/>
          <a:lstStyle>
            <a:lvl1pPr algn="ctr">
              <a:defRPr sz="40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05200"/>
            <a:ext cx="6400800" cy="1752600"/>
          </a:xfrm>
        </p:spPr>
        <p:txBody>
          <a:bodyPr/>
          <a:lstStyle>
            <a:lvl1pPr marL="0" indent="0" algn="ctr">
              <a:buNone/>
              <a:defRPr sz="4400" b="1">
                <a:solidFill>
                  <a:srgbClr val="0070C0"/>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pPr>
              <a:defRPr/>
            </a:pPr>
            <a:r>
              <a:rPr lang="en-US"/>
              <a:t>Northouse – Leadership: Theory and Practice, Eighth Edition © 2019 SAGE Publishing, Inc.</a:t>
            </a:r>
            <a:endParaRPr lang="en-US" dirty="0"/>
          </a:p>
        </p:txBody>
      </p:sp>
      <p:sp>
        <p:nvSpPr>
          <p:cNvPr id="9"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pPr>
              <a:defRPr/>
            </a:pPr>
            <a:fld id="{2F13750A-3148-4530-AD8E-F9C0D4FB83B4}" type="slidenum">
              <a:rPr lang="en-US" smtClean="0"/>
              <a:pPr>
                <a:defRPr/>
              </a:pPr>
              <a:t>‹#›</a:t>
            </a:fld>
            <a:endParaRPr lang="en-US" dirty="0"/>
          </a:p>
        </p:txBody>
      </p:sp>
    </p:spTree>
    <p:extLst>
      <p:ext uri="{BB962C8B-B14F-4D97-AF65-F5344CB8AC3E}">
        <p14:creationId xmlns:p14="http://schemas.microsoft.com/office/powerpoint/2010/main" val="550368199"/>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Northouse – Leadership: Theory and Practice, Eighth Edition © 2019 SAGE Publishing,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58FFE348-4B51-4964-BFCA-E8C0BACD4D9B}" type="slidenum">
              <a:rPr lang="en-US"/>
              <a:pPr>
                <a:defRPr/>
              </a:pPr>
              <a:t>‹#›</a:t>
            </a:fld>
            <a:endParaRPr lang="en-US" dirty="0"/>
          </a:p>
        </p:txBody>
      </p:sp>
    </p:spTree>
    <p:extLst>
      <p:ext uri="{BB962C8B-B14F-4D97-AF65-F5344CB8AC3E}">
        <p14:creationId xmlns:p14="http://schemas.microsoft.com/office/powerpoint/2010/main" val="272319470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Vertical Text Placeholder 2"/>
          <p:cNvSpPr>
            <a:spLocks noGrp="1"/>
          </p:cNvSpPr>
          <p:nvPr>
            <p:ph type="body" orient="vert" idx="1"/>
          </p:nvPr>
        </p:nvSpPr>
        <p:spPr>
          <a:xfrm>
            <a:off x="457200" y="1676400"/>
            <a:ext cx="82296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04B6618-F259-473F-ABB4-E011B230ED85}" type="slidenum">
              <a:rPr lang="en-US"/>
              <a:pPr>
                <a:defRPr/>
              </a:pPr>
              <a:t>‹#›</a:t>
            </a:fld>
            <a:endParaRPr lang="en-US"/>
          </a:p>
        </p:txBody>
      </p:sp>
    </p:spTree>
    <p:extLst>
      <p:ext uri="{BB962C8B-B14F-4D97-AF65-F5344CB8AC3E}">
        <p14:creationId xmlns:p14="http://schemas.microsoft.com/office/powerpoint/2010/main" val="16482373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3009764-2B1B-43CD-9D08-940676A2B90D}" type="slidenum">
              <a:rPr lang="en-US"/>
              <a:pPr>
                <a:defRPr/>
              </a:pPr>
              <a:t>‹#›</a:t>
            </a:fld>
            <a:endParaRPr lang="en-US"/>
          </a:p>
        </p:txBody>
      </p:sp>
    </p:spTree>
    <p:extLst>
      <p:ext uri="{BB962C8B-B14F-4D97-AF65-F5344CB8AC3E}">
        <p14:creationId xmlns:p14="http://schemas.microsoft.com/office/powerpoint/2010/main" val="4256396467"/>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6" name="Content Placeholder 2"/>
          <p:cNvSpPr>
            <a:spLocks noGrp="1"/>
          </p:cNvSpPr>
          <p:nvPr>
            <p:ph sz="half" idx="1"/>
          </p:nvPr>
        </p:nvSpPr>
        <p:spPr>
          <a:xfrm>
            <a:off x="609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sz="half" idx="2"/>
          </p:nvPr>
        </p:nvSpPr>
        <p:spPr>
          <a:xfrm>
            <a:off x="4800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8" name="Footer Placeholder 3"/>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9" name="Slide Number Placeholder 4"/>
          <p:cNvSpPr>
            <a:spLocks noGrp="1"/>
          </p:cNvSpPr>
          <p:nvPr>
            <p:ph type="sldNum" sz="quarter" idx="12"/>
          </p:nvPr>
        </p:nvSpPr>
        <p:spPr/>
        <p:txBody>
          <a:bodyPr/>
          <a:lstStyle>
            <a:lvl1pPr>
              <a:defRPr/>
            </a:lvl1pPr>
          </a:lstStyle>
          <a:p>
            <a:pPr>
              <a:defRPr/>
            </a:pPr>
            <a:fld id="{ADBEA032-1F4E-4E02-BDC2-187F33E76D7B}" type="slidenum">
              <a:rPr lang="en-US" altLang="en-US"/>
              <a:pPr>
                <a:defRPr/>
              </a:pPr>
              <a:t>‹#›</a:t>
            </a:fld>
            <a:endParaRPr lang="en-US" altLang="en-US"/>
          </a:p>
        </p:txBody>
      </p:sp>
    </p:spTree>
    <p:extLst>
      <p:ext uri="{BB962C8B-B14F-4D97-AF65-F5344CB8AC3E}">
        <p14:creationId xmlns:p14="http://schemas.microsoft.com/office/powerpoint/2010/main" val="189789470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sp>
        <p:nvSpPr>
          <p:cNvPr id="4" name="Title 1"/>
          <p:cNvSpPr txBox="1">
            <a:spLocks/>
          </p:cNvSpPr>
          <p:nvPr/>
        </p:nvSpPr>
        <p:spPr bwMode="auto">
          <a:xfrm>
            <a:off x="1792288" y="4876800"/>
            <a:ext cx="5486400" cy="490538"/>
          </a:xfrm>
          <a:prstGeom prst="rect">
            <a:avLst/>
          </a:prstGeom>
          <a:noFill/>
          <a:ln w="9525">
            <a:noFill/>
            <a:miter lim="800000"/>
            <a:headEnd/>
            <a:tailEnd/>
          </a:ln>
        </p:spPr>
        <p:txBody>
          <a:bodyPr anchor="b"/>
          <a:lstStyle>
            <a:lvl1pPr algn="l">
              <a:defRPr sz="2000" b="1"/>
            </a:lvl1pPr>
          </a:lstStyle>
          <a:p>
            <a:pPr eaLnBrk="0" hangingPunct="0">
              <a:defRPr/>
            </a:pPr>
            <a:r>
              <a:rPr lang="en-US" kern="0" dirty="0">
                <a:solidFill>
                  <a:schemeClr val="tx2"/>
                </a:solidFill>
                <a:latin typeface="+mj-lt"/>
                <a:ea typeface="+mj-ea"/>
                <a:cs typeface="+mj-cs"/>
              </a:rPr>
              <a:t>Click to edit Master title style</a:t>
            </a:r>
          </a:p>
        </p:txBody>
      </p:sp>
      <p:sp>
        <p:nvSpPr>
          <p:cNvPr id="7" name="Picture Placeholder 2"/>
          <p:cNvSpPr>
            <a:spLocks noGrp="1"/>
          </p:cNvSpPr>
          <p:nvPr>
            <p:ph type="pic" idx="1"/>
          </p:nvPr>
        </p:nvSpPr>
        <p:spPr>
          <a:xfrm>
            <a:off x="1792288" y="838200"/>
            <a:ext cx="5486400" cy="4038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8"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6" name="Footer Placeholder 3"/>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9" name="Slide Number Placeholder 4"/>
          <p:cNvSpPr>
            <a:spLocks noGrp="1"/>
          </p:cNvSpPr>
          <p:nvPr>
            <p:ph type="sldNum" sz="quarter" idx="12"/>
          </p:nvPr>
        </p:nvSpPr>
        <p:spPr/>
        <p:txBody>
          <a:bodyPr/>
          <a:lstStyle>
            <a:lvl1pPr>
              <a:defRPr/>
            </a:lvl1pPr>
          </a:lstStyle>
          <a:p>
            <a:pPr>
              <a:defRPr/>
            </a:pPr>
            <a:fld id="{7E370360-8310-431E-B772-37A0AEBE9B90}" type="slidenum">
              <a:rPr lang="en-US" altLang="en-US"/>
              <a:pPr>
                <a:defRPr/>
              </a:pPr>
              <a:t>‹#›</a:t>
            </a:fld>
            <a:endParaRPr lang="en-US" altLang="en-US"/>
          </a:p>
        </p:txBody>
      </p:sp>
    </p:spTree>
    <p:extLst>
      <p:ext uri="{BB962C8B-B14F-4D97-AF65-F5344CB8AC3E}">
        <p14:creationId xmlns:p14="http://schemas.microsoft.com/office/powerpoint/2010/main" val="75200718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only ">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36638"/>
          </a:xfrm>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pPr>
              <a:defRPr/>
            </a:pPr>
            <a:r>
              <a:rPr lang="en-US"/>
              <a:t>Northouse – Leadership: Theory and Practice, Eighth Edition © 2019 SAGE Publishing, Inc.</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D3EC79D6-B652-4FCA-8732-DE3EC9E89B3F}" type="slidenum">
              <a:rPr lang="en-US"/>
              <a:pPr>
                <a:defRPr/>
              </a:pPr>
              <a:t>‹#›</a:t>
            </a:fld>
            <a:endParaRPr lang="en-US" dirty="0"/>
          </a:p>
        </p:txBody>
      </p:sp>
    </p:spTree>
    <p:extLst>
      <p:ext uri="{BB962C8B-B14F-4D97-AF65-F5344CB8AC3E}">
        <p14:creationId xmlns:p14="http://schemas.microsoft.com/office/powerpoint/2010/main" val="90931955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3" name="Vertical Title 1"/>
          <p:cNvSpPr txBox="1">
            <a:spLocks/>
          </p:cNvSpPr>
          <p:nvPr/>
        </p:nvSpPr>
        <p:spPr bwMode="auto">
          <a:xfrm>
            <a:off x="6629400" y="838200"/>
            <a:ext cx="2057400" cy="5287963"/>
          </a:xfrm>
          <a:prstGeom prst="rect">
            <a:avLst/>
          </a:prstGeom>
          <a:noFill/>
          <a:ln w="9525">
            <a:noFill/>
            <a:miter lim="800000"/>
            <a:headEnd/>
            <a:tailEnd/>
          </a:ln>
        </p:spPr>
        <p:txBody>
          <a:bodyPr vert="eaVert" anchor="b"/>
          <a:lstStyle/>
          <a:p>
            <a:pPr eaLnBrk="0" hangingPunct="0">
              <a:defRPr/>
            </a:pPr>
            <a:r>
              <a:rPr lang="en-US" sz="3900" b="1" kern="0">
                <a:solidFill>
                  <a:schemeClr val="tx2"/>
                </a:solidFill>
                <a:latin typeface="+mj-lt"/>
                <a:ea typeface="+mj-ea"/>
                <a:cs typeface="+mj-cs"/>
              </a:rPr>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5" name="Footer Placeholder 3"/>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CC86D419-C491-4993-86E8-662C56023C0C}" type="slidenum">
              <a:rPr lang="en-US" altLang="en-US"/>
              <a:pPr>
                <a:defRPr/>
              </a:pPr>
              <a:t>‹#›</a:t>
            </a:fld>
            <a:endParaRPr lang="en-US" altLang="en-US"/>
          </a:p>
        </p:txBody>
      </p:sp>
    </p:spTree>
    <p:extLst>
      <p:ext uri="{BB962C8B-B14F-4D97-AF65-F5344CB8AC3E}">
        <p14:creationId xmlns:p14="http://schemas.microsoft.com/office/powerpoint/2010/main" val="2170673100"/>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vertical text2">
    <p:spTree>
      <p:nvGrpSpPr>
        <p:cNvPr id="1" name=""/>
        <p:cNvGrpSpPr/>
        <p:nvPr/>
      </p:nvGrpSpPr>
      <p:grpSpPr>
        <a:xfrm>
          <a:off x="0" y="0"/>
          <a:ext cx="0" cy="0"/>
          <a:chOff x="0" y="0"/>
          <a:chExt cx="0" cy="0"/>
        </a:xfrm>
      </p:grpSpPr>
      <p:sp>
        <p:nvSpPr>
          <p:cNvPr id="6"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5" name="Footer Placeholder 3"/>
          <p:cNvSpPr>
            <a:spLocks noGrp="1"/>
          </p:cNvSpPr>
          <p:nvPr>
            <p:ph type="ftr" sz="quarter" idx="11"/>
          </p:nvPr>
        </p:nvSpPr>
        <p:spPr/>
        <p:txBody>
          <a:bodyPr/>
          <a:lstStyle>
            <a:lvl1pPr>
              <a:defRPr smtClean="0"/>
            </a:lvl1pPr>
          </a:lstStyle>
          <a:p>
            <a:pPr>
              <a:defRPr/>
            </a:pPr>
            <a:r>
              <a:rPr lang="en-US"/>
              <a:t>Northouse – Leadership: Theory and Practice, Eighth Edition © 2019 SAGE Publishing, Inc.</a:t>
            </a:r>
            <a:endParaRPr lang="en-US" dirty="0"/>
          </a:p>
        </p:txBody>
      </p:sp>
      <p:sp>
        <p:nvSpPr>
          <p:cNvPr id="8" name="Slide Number Placeholder 4"/>
          <p:cNvSpPr>
            <a:spLocks noGrp="1"/>
          </p:cNvSpPr>
          <p:nvPr>
            <p:ph type="sldNum" sz="quarter" idx="12"/>
          </p:nvPr>
        </p:nvSpPr>
        <p:spPr/>
        <p:txBody>
          <a:bodyPr/>
          <a:lstStyle>
            <a:lvl1pPr>
              <a:defRPr/>
            </a:lvl1pPr>
          </a:lstStyle>
          <a:p>
            <a:pPr>
              <a:defRPr/>
            </a:pPr>
            <a:fld id="{37E54376-C6C0-4874-9FDF-8522BE0CF622}" type="slidenum">
              <a:rPr lang="en-US" altLang="en-US"/>
              <a:pPr>
                <a:defRPr/>
              </a:pPr>
              <a:t>‹#›</a:t>
            </a:fld>
            <a:endParaRPr lang="en-US" altLang="en-US"/>
          </a:p>
        </p:txBody>
      </p:sp>
    </p:spTree>
    <p:extLst>
      <p:ext uri="{BB962C8B-B14F-4D97-AF65-F5344CB8AC3E}">
        <p14:creationId xmlns:p14="http://schemas.microsoft.com/office/powerpoint/2010/main" val="620889305"/>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610600" cy="6858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10"/>
          <p:cNvSpPr txBox="1"/>
          <p:nvPr userDrawn="1"/>
        </p:nvSpPr>
        <p:spPr>
          <a:xfrm>
            <a:off x="457200" y="6400800"/>
            <a:ext cx="8686800" cy="253916"/>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050" dirty="0"/>
              <a:t>Northouse – Leadership: Theory and Practice, Eighth Edition © 2019 SAGE Publishing, Inc.</a:t>
            </a:r>
          </a:p>
        </p:txBody>
      </p:sp>
    </p:spTree>
    <p:extLst>
      <p:ext uri="{BB962C8B-B14F-4D97-AF65-F5344CB8AC3E}">
        <p14:creationId xmlns:p14="http://schemas.microsoft.com/office/powerpoint/2010/main" val="29975173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38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94482603"/>
      </p:ext>
    </p:extLst>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3A1EA1A-03B6-4949-A902-96E57F99A169}" type="slidenum">
              <a:rPr lang="en-US"/>
              <a:pPr>
                <a:defRPr/>
              </a:pPr>
              <a:t>‹#›</a:t>
            </a:fld>
            <a:endParaRPr lang="en-US" dirty="0"/>
          </a:p>
        </p:txBody>
      </p:sp>
    </p:spTree>
    <p:extLst>
      <p:ext uri="{BB962C8B-B14F-4D97-AF65-F5344CB8AC3E}">
        <p14:creationId xmlns:p14="http://schemas.microsoft.com/office/powerpoint/2010/main" val="1709048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3A1EA1A-03B6-4949-A902-96E57F99A169}" type="slidenum">
              <a:rPr lang="en-US"/>
              <a:pPr>
                <a:defRPr/>
              </a:pPr>
              <a:t>‹#›</a:t>
            </a:fld>
            <a:endParaRPr lang="en-US" dirty="0"/>
          </a:p>
        </p:txBody>
      </p:sp>
    </p:spTree>
    <p:extLst>
      <p:ext uri="{BB962C8B-B14F-4D97-AF65-F5344CB8AC3E}">
        <p14:creationId xmlns:p14="http://schemas.microsoft.com/office/powerpoint/2010/main" val="295625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3A1EA1A-03B6-4949-A902-96E57F99A169}" type="slidenum">
              <a:rPr lang="en-US"/>
              <a:pPr>
                <a:defRPr/>
              </a:pPr>
              <a:t>‹#›</a:t>
            </a:fld>
            <a:endParaRPr lang="en-US" dirty="0"/>
          </a:p>
        </p:txBody>
      </p:sp>
    </p:spTree>
    <p:extLst>
      <p:ext uri="{BB962C8B-B14F-4D97-AF65-F5344CB8AC3E}">
        <p14:creationId xmlns:p14="http://schemas.microsoft.com/office/powerpoint/2010/main" val="119541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FC17234F-D916-4DAB-AF1B-017E0386AE73}" type="slidenum">
              <a:rPr lang="en-US"/>
              <a:pPr>
                <a:defRPr/>
              </a:pPr>
              <a:t>‹#›</a:t>
            </a:fld>
            <a:endParaRPr lang="en-US" dirty="0"/>
          </a:p>
        </p:txBody>
      </p:sp>
      <p:sp>
        <p:nvSpPr>
          <p:cNvPr id="6" name="TextBox 10"/>
          <p:cNvSpPr txBox="1"/>
          <p:nvPr userDrawn="1"/>
        </p:nvSpPr>
        <p:spPr>
          <a:xfrm>
            <a:off x="457200" y="6400800"/>
            <a:ext cx="8686800" cy="253916"/>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050" dirty="0"/>
              <a:t>Northouse – Leadership: Theory and Practice, Eighth Edition © 2019 SAGE Publishing, Inc.</a:t>
            </a:r>
          </a:p>
        </p:txBody>
      </p:sp>
    </p:spTree>
    <p:extLst>
      <p:ext uri="{BB962C8B-B14F-4D97-AF65-F5344CB8AC3E}">
        <p14:creationId xmlns:p14="http://schemas.microsoft.com/office/powerpoint/2010/main" val="1036043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84238"/>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92594279-CED2-49C3-8D97-63CB9F21F01D}" type="slidenum">
              <a:rPr lang="en-US"/>
              <a:pPr>
                <a:defRPr/>
              </a:pPr>
              <a:t>‹#›</a:t>
            </a:fld>
            <a:endParaRPr lang="en-US" dirty="0"/>
          </a:p>
        </p:txBody>
      </p:sp>
    </p:spTree>
    <p:extLst>
      <p:ext uri="{BB962C8B-B14F-4D97-AF65-F5344CB8AC3E}">
        <p14:creationId xmlns:p14="http://schemas.microsoft.com/office/powerpoint/2010/main" val="158569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4040188"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F03D8F5A-7FB1-4E44-89A4-86DABA11C42E}" type="slidenum">
              <a:rPr lang="en-US"/>
              <a:pPr>
                <a:defRPr/>
              </a:pPr>
              <a:t>‹#›</a:t>
            </a:fld>
            <a:endParaRPr lang="en-US" dirty="0"/>
          </a:p>
        </p:txBody>
      </p:sp>
    </p:spTree>
    <p:extLst>
      <p:ext uri="{BB962C8B-B14F-4D97-AF65-F5344CB8AC3E}">
        <p14:creationId xmlns:p14="http://schemas.microsoft.com/office/powerpoint/2010/main" val="139034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Footer Placeholder 4"/>
          <p:cNvSpPr>
            <a:spLocks noGrp="1"/>
          </p:cNvSpPr>
          <p:nvPr>
            <p:ph type="ftr" sz="quarter" idx="10"/>
          </p:nvPr>
        </p:nvSpPr>
        <p:spPr>
          <a:xfrm>
            <a:off x="533400" y="6356350"/>
            <a:ext cx="8153400" cy="365125"/>
          </a:xfrm>
        </p:spPr>
        <p:txBody>
          <a:bodyPr/>
          <a:lstStyle>
            <a:lvl1pPr>
              <a:defRPr smtClean="0"/>
            </a:lvl1pPr>
          </a:lstStyle>
          <a:p>
            <a:pPr>
              <a:defRPr/>
            </a:pPr>
            <a:r>
              <a:rPr lang="en-IN"/>
              <a:t>Northouse, Leadership 8e. ©  SAGE Publications, 2019.</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9C2851ED-6093-4971-A565-9E6DA5B3BC2A}" type="slidenum">
              <a:rPr lang="en-US"/>
              <a:pPr>
                <a:defRPr/>
              </a:pPr>
              <a:t>‹#›</a:t>
            </a:fld>
            <a:endParaRPr lang="en-US"/>
          </a:p>
        </p:txBody>
      </p:sp>
    </p:spTree>
    <p:extLst>
      <p:ext uri="{BB962C8B-B14F-4D97-AF65-F5344CB8AC3E}">
        <p14:creationId xmlns:p14="http://schemas.microsoft.com/office/powerpoint/2010/main" val="324340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3" name="Slide Number Placeholder 5"/>
          <p:cNvSpPr>
            <a:spLocks noGrp="1"/>
          </p:cNvSpPr>
          <p:nvPr>
            <p:ph type="sldNum" sz="quarter" idx="11"/>
          </p:nvPr>
        </p:nvSpPr>
        <p:spPr/>
        <p:txBody>
          <a:bodyPr/>
          <a:lstStyle>
            <a:lvl1pPr>
              <a:defRPr/>
            </a:lvl1pPr>
          </a:lstStyle>
          <a:p>
            <a:pPr>
              <a:defRPr/>
            </a:pPr>
            <a:fld id="{0BAE9F1E-C57E-4030-8F3C-FD736EA2ACE1}" type="slidenum">
              <a:rPr lang="en-US"/>
              <a:pPr>
                <a:defRPr/>
              </a:pPr>
              <a:t>‹#›</a:t>
            </a:fld>
            <a:endParaRPr lang="en-US" dirty="0"/>
          </a:p>
        </p:txBody>
      </p:sp>
    </p:spTree>
    <p:extLst>
      <p:ext uri="{BB962C8B-B14F-4D97-AF65-F5344CB8AC3E}">
        <p14:creationId xmlns:p14="http://schemas.microsoft.com/office/powerpoint/2010/main" val="288530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685800"/>
            <a:ext cx="5111750" cy="5582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813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Northouse – Leadership: Theory and Practice, Eighth Edition © 2019 SAGE Publishing,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BA69B2DF-8628-4C15-B0E9-E4B2FD50BD0F}" type="slidenum">
              <a:rPr lang="en-US"/>
              <a:pPr>
                <a:defRPr/>
              </a:pPr>
              <a:t>‹#›</a:t>
            </a:fld>
            <a:endParaRPr lang="en-US" dirty="0"/>
          </a:p>
        </p:txBody>
      </p:sp>
    </p:spTree>
    <p:extLst>
      <p:ext uri="{BB962C8B-B14F-4D97-AF65-F5344CB8AC3E}">
        <p14:creationId xmlns:p14="http://schemas.microsoft.com/office/powerpoint/2010/main" val="3721282338"/>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685800"/>
            <a:ext cx="8229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457200" y="1447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pPr>
              <a:defRPr/>
            </a:pPr>
            <a:r>
              <a:rPr lang="en-US"/>
              <a:t>Northouse – Leadership: Theory and Practice, Eighth Edition © 2019 SAGE Publishing, Inc.</a:t>
            </a:r>
            <a:endParaRPr lang="en-US" dirty="0"/>
          </a:p>
        </p:txBody>
      </p:sp>
      <p:sp>
        <p:nvSpPr>
          <p:cNvPr id="10" name="Rectangle 9"/>
          <p:cNvSpPr/>
          <p:nvPr/>
        </p:nvSpPr>
        <p:spPr>
          <a:xfrm>
            <a:off x="0" y="0"/>
            <a:ext cx="9144000" cy="533400"/>
          </a:xfrm>
          <a:prstGeom prst="rect">
            <a:avLst/>
          </a:prstGeom>
        </p:spPr>
        <p:style>
          <a:lnRef idx="1">
            <a:schemeClr val="dk1"/>
          </a:lnRef>
          <a:fillRef idx="3">
            <a:schemeClr val="dk1"/>
          </a:fillRef>
          <a:effectRef idx="2">
            <a:schemeClr val="dk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pPr>
              <a:defRPr/>
            </a:pPr>
            <a:fld id="{2F13750A-3148-4530-AD8E-F9C0D4FB83B4}" type="slidenum">
              <a:rPr lang="en-US" smtClean="0"/>
              <a:pPr>
                <a:defRPr/>
              </a:pPr>
              <a:t>‹#›</a:t>
            </a:fld>
            <a:endParaRPr lang="en-US" dirty="0"/>
          </a:p>
        </p:txBody>
      </p:sp>
    </p:spTree>
    <p:extLst>
      <p:ext uri="{BB962C8B-B14F-4D97-AF65-F5344CB8AC3E}">
        <p14:creationId xmlns:p14="http://schemas.microsoft.com/office/powerpoint/2010/main" val="263252639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7" r:id="rId18"/>
    <p:sldLayoutId id="2147483728" r:id="rId19"/>
    <p:sldLayoutId id="2147483730" r:id="rId20"/>
    <p:sldLayoutId id="2147483729" r:id="rId21"/>
  </p:sldLayoutIdLst>
  <p:hf sldNum="0" hdr="0" dt="0"/>
  <p:txStyles>
    <p:titleStyle>
      <a:lvl1pPr algn="ctr" rtl="0" eaLnBrk="1" fontAlgn="base" hangingPunct="1">
        <a:spcBef>
          <a:spcPct val="0"/>
        </a:spcBef>
        <a:spcAft>
          <a:spcPct val="0"/>
        </a:spcAft>
        <a:defRPr sz="3600" b="1" i="0" kern="1200">
          <a:solidFill>
            <a:srgbClr val="0070C0"/>
          </a:solidFill>
          <a:effectLst/>
          <a:latin typeface="Calibri" panose="020F0502020204030204" pitchFamily="34" charset="0"/>
          <a:ea typeface="+mj-ea"/>
          <a:cs typeface="Times New Roman" pitchFamily="18" charset="0"/>
        </a:defRPr>
      </a:lvl1pPr>
      <a:lvl2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2pPr>
      <a:lvl3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3pPr>
      <a:lvl4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4pPr>
      <a:lvl5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rgbClr val="0070C0"/>
        </a:buClr>
        <a:buSzPct val="85000"/>
        <a:buFont typeface="Wingdings 2" pitchFamily="18" charset="2"/>
        <a:buChar char="÷"/>
        <a:defRPr sz="3200" kern="1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0070C0"/>
        </a:buClr>
        <a:buSzPct val="90000"/>
        <a:buFont typeface="Wingdings 2" pitchFamily="18"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70C0"/>
        </a:buClr>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0070C0"/>
        </a:buClr>
        <a:buSzPct val="100000"/>
        <a:buFont typeface="Wingdings"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0070C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S2--Coaching Style</a:t>
            </a:r>
          </a:p>
        </p:txBody>
      </p:sp>
      <p:sp>
        <p:nvSpPr>
          <p:cNvPr id="10243" name="Rectangle 3"/>
          <p:cNvSpPr>
            <a:spLocks noGrp="1" noChangeArrowheads="1"/>
          </p:cNvSpPr>
          <p:nvPr>
            <p:ph idx="1"/>
          </p:nvPr>
        </p:nvSpPr>
        <p:spPr/>
        <p:txBody>
          <a:bodyPr/>
          <a:lstStyle/>
          <a:p>
            <a:r>
              <a:rPr lang="en-US"/>
              <a:t>Leader focuses communication on BOTH goal achievement and supporting subordinates’ socioemotional needs</a:t>
            </a:r>
          </a:p>
          <a:p>
            <a:r>
              <a:rPr lang="en-US"/>
              <a:t>Requires leader involvement through encouragement and soliciting subordinate input</a:t>
            </a:r>
            <a:endParaRPr lang="en-US" dirty="0"/>
          </a:p>
        </p:txBody>
      </p:sp>
      <p:sp>
        <p:nvSpPr>
          <p:cNvPr id="7" name="Footer Placeholder 6"/>
          <p:cNvSpPr>
            <a:spLocks noGrp="1"/>
          </p:cNvSpPr>
          <p:nvPr>
            <p:ph type="ftr" sz="quarter" idx="10"/>
          </p:nvPr>
        </p:nvSpPr>
        <p:spPr/>
        <p:txBody>
          <a:bodyPr/>
          <a:lstStyle/>
          <a:p>
            <a:pPr>
              <a:defRPr/>
            </a:pPr>
            <a:r>
              <a:rPr lang="en-IN"/>
              <a:t>Northouse, Leadership 8e. ©  SAGE Publications, 2019.</a:t>
            </a:r>
            <a:endParaRPr lang="en-US" dirty="0"/>
          </a:p>
        </p:txBody>
      </p:sp>
      <p:sp>
        <p:nvSpPr>
          <p:cNvPr id="8" name="Slide Number Placeholder 7"/>
          <p:cNvSpPr>
            <a:spLocks noGrp="1"/>
          </p:cNvSpPr>
          <p:nvPr>
            <p:ph type="sldNum" sz="quarter" idx="11"/>
          </p:nvPr>
        </p:nvSpPr>
        <p:spPr/>
        <p:txBody>
          <a:bodyPr/>
          <a:lstStyle/>
          <a:p>
            <a:pPr>
              <a:defRPr/>
            </a:pPr>
            <a:fld id="{43A1EA1A-03B6-4949-A902-96E57F99A169}" type="slidenum">
              <a:rPr lang="en-US" smtClean="0"/>
              <a:pPr>
                <a:defRPr/>
              </a:pPr>
              <a:t>10</a:t>
            </a:fld>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a:lstStyle/>
          <a:p>
            <a:r>
              <a:rPr lang="en-US" dirty="0"/>
              <a:t>S3--Supporting Style</a:t>
            </a:r>
          </a:p>
        </p:txBody>
      </p:sp>
      <p:sp>
        <p:nvSpPr>
          <p:cNvPr id="11267" name="Rectangle 1027"/>
          <p:cNvSpPr>
            <a:spLocks noGrp="1" noChangeArrowheads="1"/>
          </p:cNvSpPr>
          <p:nvPr>
            <p:ph idx="1"/>
          </p:nvPr>
        </p:nvSpPr>
        <p:spPr/>
        <p:txBody>
          <a:bodyPr/>
          <a:lstStyle/>
          <a:p>
            <a:r>
              <a:rPr lang="en-US"/>
              <a:t>Leader does NOT focus solely on goals; uses supportive behaviors to bring out employee skills in accomplishing tasks</a:t>
            </a:r>
          </a:p>
          <a:p>
            <a:r>
              <a:rPr lang="en-US"/>
              <a:t>Leader delegates day-to-day decision-making control but is available to facilitate problem solving</a:t>
            </a:r>
            <a:endParaRPr lang="en-US" dirty="0"/>
          </a:p>
        </p:txBody>
      </p:sp>
      <p:sp>
        <p:nvSpPr>
          <p:cNvPr id="4" name="Footer Placeholder 3"/>
          <p:cNvSpPr>
            <a:spLocks noGrp="1"/>
          </p:cNvSpPr>
          <p:nvPr>
            <p:ph type="ftr" sz="quarter" idx="10"/>
          </p:nvPr>
        </p:nvSpPr>
        <p:spPr/>
        <p:txBody>
          <a:bodyPr/>
          <a:lstStyle/>
          <a:p>
            <a:pPr>
              <a:defRPr/>
            </a:pPr>
            <a:r>
              <a:rPr lang="en-IN"/>
              <a:t>Northouse, Leadership 8e. ©  SAGE Publications, 2019.</a:t>
            </a:r>
            <a:endParaRPr lang="en-US" dirty="0"/>
          </a:p>
        </p:txBody>
      </p:sp>
      <p:sp>
        <p:nvSpPr>
          <p:cNvPr id="5" name="Slide Number Placeholder 4"/>
          <p:cNvSpPr>
            <a:spLocks noGrp="1"/>
          </p:cNvSpPr>
          <p:nvPr>
            <p:ph type="sldNum" sz="quarter" idx="11"/>
          </p:nvPr>
        </p:nvSpPr>
        <p:spPr/>
        <p:txBody>
          <a:bodyPr/>
          <a:lstStyle/>
          <a:p>
            <a:pPr>
              <a:defRPr/>
            </a:pPr>
            <a:fld id="{43A1EA1A-03B6-4949-A902-96E57F99A169}" type="slidenum">
              <a:rPr lang="en-US" smtClean="0"/>
              <a:pPr>
                <a:defRPr/>
              </a:pPr>
              <a:t>11</a:t>
            </a:fld>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a:t>S4--Delegating Style</a:t>
            </a:r>
          </a:p>
        </p:txBody>
      </p:sp>
      <p:sp>
        <p:nvSpPr>
          <p:cNvPr id="12291" name="Rectangle 3"/>
          <p:cNvSpPr>
            <a:spLocks noGrp="1" noChangeArrowheads="1"/>
          </p:cNvSpPr>
          <p:nvPr>
            <p:ph idx="1"/>
          </p:nvPr>
        </p:nvSpPr>
        <p:spPr/>
        <p:txBody>
          <a:bodyPr/>
          <a:lstStyle/>
          <a:p>
            <a:r>
              <a:rPr lang="en-US"/>
              <a:t>Leader offers LESS task input and social support; facilitates subordinates’ confidence and motivation in relation to the task</a:t>
            </a:r>
          </a:p>
          <a:p>
            <a:r>
              <a:rPr lang="en-US"/>
              <a:t>Leader lessens involvement in planning, control of details, and goal clarification</a:t>
            </a:r>
          </a:p>
          <a:p>
            <a:r>
              <a:rPr lang="en-US"/>
              <a:t>Gives subordinates control and refrains from intervention and unneeded social support</a:t>
            </a:r>
            <a:endParaRPr lang="en-US" dirty="0"/>
          </a:p>
        </p:txBody>
      </p:sp>
      <p:sp>
        <p:nvSpPr>
          <p:cNvPr id="4" name="Footer Placeholder 3"/>
          <p:cNvSpPr>
            <a:spLocks noGrp="1"/>
          </p:cNvSpPr>
          <p:nvPr>
            <p:ph type="ftr" sz="quarter" idx="10"/>
          </p:nvPr>
        </p:nvSpPr>
        <p:spPr/>
        <p:txBody>
          <a:bodyPr/>
          <a:lstStyle/>
          <a:p>
            <a:pPr>
              <a:defRPr/>
            </a:pPr>
            <a:r>
              <a:rPr lang="en-IN"/>
              <a:t>Northouse, Leadership 8e. ©  SAGE Publications, 2019.</a:t>
            </a:r>
            <a:endParaRPr lang="en-US" dirty="0"/>
          </a:p>
        </p:txBody>
      </p:sp>
      <p:sp>
        <p:nvSpPr>
          <p:cNvPr id="5" name="Slide Number Placeholder 4"/>
          <p:cNvSpPr>
            <a:spLocks noGrp="1"/>
          </p:cNvSpPr>
          <p:nvPr>
            <p:ph type="sldNum" sz="quarter" idx="11"/>
          </p:nvPr>
        </p:nvSpPr>
        <p:spPr/>
        <p:txBody>
          <a:bodyPr/>
          <a:lstStyle/>
          <a:p>
            <a:pPr>
              <a:defRPr/>
            </a:pPr>
            <a:fld id="{43A1EA1A-03B6-4949-A902-96E57F99A169}" type="slidenum">
              <a:rPr lang="en-US" smtClean="0"/>
              <a:pPr>
                <a:defRPr/>
              </a:pPr>
              <a:t>12</a:t>
            </a:fld>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523875" y="914400"/>
            <a:ext cx="8610600" cy="457200"/>
          </a:xfrm>
        </p:spPr>
        <p:txBody>
          <a:bodyPr/>
          <a:lstStyle/>
          <a:p>
            <a:pPr algn="ctr" eaLnBrk="1" hangingPunct="1"/>
            <a:r>
              <a:rPr lang="en-US" sz="3200" b="1" dirty="0">
                <a:latin typeface="Arial" panose="020B0604020202020204" pitchFamily="34" charset="0"/>
                <a:cs typeface="Arial" panose="020B0604020202020204" pitchFamily="34" charset="0"/>
              </a:rPr>
              <a:t>Development Levels</a:t>
            </a:r>
          </a:p>
        </p:txBody>
      </p:sp>
      <p:sp>
        <p:nvSpPr>
          <p:cNvPr id="22534" name="Rectangle 3"/>
          <p:cNvSpPr>
            <a:spLocks noGrp="1" noChangeArrowheads="1"/>
          </p:cNvSpPr>
          <p:nvPr>
            <p:ph sz="half" idx="1"/>
          </p:nvPr>
        </p:nvSpPr>
        <p:spPr>
          <a:xfrm>
            <a:off x="457200" y="1828800"/>
            <a:ext cx="8305800" cy="2692400"/>
          </a:xfrm>
        </p:spPr>
        <p:txBody>
          <a:bodyPr/>
          <a:lstStyle/>
          <a:p>
            <a:pPr marL="168275" indent="4763" eaLnBrk="1" hangingPunct="1">
              <a:buFont typeface="Wingdings 2" pitchFamily="18" charset="2"/>
              <a:buNone/>
            </a:pPr>
            <a:r>
              <a:rPr lang="en-US" dirty="0"/>
              <a:t>The degree to which followers have the </a:t>
            </a:r>
            <a:r>
              <a:rPr lang="en-US" b="1" i="1" dirty="0"/>
              <a:t>competence </a:t>
            </a:r>
            <a:r>
              <a:rPr lang="en-US" dirty="0"/>
              <a:t>and </a:t>
            </a:r>
            <a:r>
              <a:rPr lang="en-US" b="1" i="1" dirty="0"/>
              <a:t>commitment </a:t>
            </a:r>
            <a:r>
              <a:rPr lang="en-US" dirty="0"/>
              <a:t>necessary to accomplish a given task or activity</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lstStyle/>
          <a:p>
            <a:pPr lvl="0"/>
            <a:r>
              <a:rPr lang="en-US" dirty="0"/>
              <a:t>How Does the Situational Approach Work?</a:t>
            </a:r>
            <a:endParaRPr lang="en-IN" dirty="0"/>
          </a:p>
        </p:txBody>
      </p:sp>
      <p:sp>
        <p:nvSpPr>
          <p:cNvPr id="23557" name="Rectangle 3"/>
          <p:cNvSpPr>
            <a:spLocks noGrp="1" noChangeArrowheads="1"/>
          </p:cNvSpPr>
          <p:nvPr>
            <p:ph idx="1"/>
          </p:nvPr>
        </p:nvSpPr>
        <p:spPr>
          <a:xfrm>
            <a:off x="457200" y="1981200"/>
            <a:ext cx="8229600" cy="4191000"/>
          </a:xfrm>
        </p:spPr>
        <p:txBody>
          <a:bodyPr/>
          <a:lstStyle/>
          <a:p>
            <a:pPr>
              <a:lnSpc>
                <a:spcPct val="150000"/>
              </a:lnSpc>
            </a:pPr>
            <a:r>
              <a:rPr lang="en-US" dirty="0"/>
              <a:t> Focus of situational approach</a:t>
            </a:r>
          </a:p>
          <a:p>
            <a:pPr>
              <a:lnSpc>
                <a:spcPct val="150000"/>
              </a:lnSpc>
            </a:pPr>
            <a:r>
              <a:rPr lang="en-US" dirty="0"/>
              <a:t> Strengths</a:t>
            </a:r>
          </a:p>
          <a:p>
            <a:pPr>
              <a:lnSpc>
                <a:spcPct val="150000"/>
              </a:lnSpc>
            </a:pPr>
            <a:r>
              <a:rPr lang="en-US" dirty="0"/>
              <a:t> Criticisms</a:t>
            </a:r>
          </a:p>
          <a:p>
            <a:pPr>
              <a:lnSpc>
                <a:spcPct val="150000"/>
              </a:lnSpc>
            </a:pPr>
            <a:r>
              <a:rPr lang="en-US" dirty="0"/>
              <a:t> Application</a:t>
            </a:r>
          </a:p>
        </p:txBody>
      </p:sp>
      <p:sp>
        <p:nvSpPr>
          <p:cNvPr id="8" name="Footer Placeholder 7"/>
          <p:cNvSpPr>
            <a:spLocks noGrp="1"/>
          </p:cNvSpPr>
          <p:nvPr>
            <p:ph type="ftr" sz="quarter" idx="10"/>
          </p:nvPr>
        </p:nvSpPr>
        <p:spPr/>
        <p:txBody>
          <a:bodyPr/>
          <a:lstStyle/>
          <a:p>
            <a:pPr>
              <a:defRPr/>
            </a:pPr>
            <a:r>
              <a:rPr lang="en-IN"/>
              <a:t>Northouse, Leadership 8e. ©  SAGE Publications, 2019.</a:t>
            </a:r>
            <a:endParaRPr lang="en-US" dirty="0"/>
          </a:p>
        </p:txBody>
      </p:sp>
      <p:sp>
        <p:nvSpPr>
          <p:cNvPr id="9" name="Slide Number Placeholder 8"/>
          <p:cNvSpPr>
            <a:spLocks noGrp="1"/>
          </p:cNvSpPr>
          <p:nvPr>
            <p:ph type="sldNum" sz="quarter" idx="11"/>
          </p:nvPr>
        </p:nvSpPr>
        <p:spPr/>
        <p:txBody>
          <a:bodyPr/>
          <a:lstStyle/>
          <a:p>
            <a:pPr>
              <a:defRPr/>
            </a:pPr>
            <a:fld id="{43A1EA1A-03B6-4949-A902-96E57F99A169}" type="slidenum">
              <a:rPr lang="en-US" smtClean="0"/>
              <a:pPr>
                <a:defRPr/>
              </a:pPr>
              <a:t>14</a:t>
            </a:fld>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914400"/>
            <a:ext cx="8382000" cy="381000"/>
          </a:xfrm>
        </p:spPr>
        <p:txBody>
          <a:bodyPr/>
          <a:lstStyle/>
          <a:p>
            <a:pPr algn="ctr" eaLnBrk="1" hangingPunct="1"/>
            <a:r>
              <a:rPr lang="en-US" sz="3200" b="1" dirty="0">
                <a:latin typeface="+mj-lt"/>
              </a:rPr>
              <a:t>Situational Approach</a:t>
            </a:r>
          </a:p>
        </p:txBody>
      </p:sp>
      <p:sp>
        <p:nvSpPr>
          <p:cNvPr id="24579" name="Rectangle 3"/>
          <p:cNvSpPr>
            <a:spLocks noGrp="1" noChangeArrowheads="1"/>
          </p:cNvSpPr>
          <p:nvPr>
            <p:ph sz="half" idx="1"/>
          </p:nvPr>
        </p:nvSpPr>
        <p:spPr>
          <a:xfrm>
            <a:off x="304800" y="2209800"/>
            <a:ext cx="4800600" cy="4038600"/>
          </a:xfrm>
        </p:spPr>
        <p:txBody>
          <a:bodyPr/>
          <a:lstStyle/>
          <a:p>
            <a:pPr eaLnBrk="1" hangingPunct="1">
              <a:buClr>
                <a:srgbClr val="0070C0"/>
              </a:buClr>
            </a:pPr>
            <a:r>
              <a:rPr lang="en-US" sz="2200" dirty="0">
                <a:latin typeface="+mn-lt"/>
                <a:ea typeface="Calibri" pitchFamily="34" charset="0"/>
                <a:cs typeface="Calibri" pitchFamily="34" charset="0"/>
              </a:rPr>
              <a:t>Assumes that subordinates </a:t>
            </a:r>
            <a:r>
              <a:rPr lang="en-US" sz="2200" b="1" i="1" dirty="0">
                <a:latin typeface="+mn-lt"/>
                <a:ea typeface="Calibri" pitchFamily="34" charset="0"/>
                <a:cs typeface="Calibri" pitchFamily="34" charset="0"/>
              </a:rPr>
              <a:t>vacillate</a:t>
            </a:r>
            <a:r>
              <a:rPr lang="en-US" sz="2200" dirty="0">
                <a:latin typeface="+mn-lt"/>
                <a:ea typeface="Calibri" pitchFamily="34" charset="0"/>
                <a:cs typeface="Calibri" pitchFamily="34" charset="0"/>
              </a:rPr>
              <a:t> along the developmental continuum of competence and commitment</a:t>
            </a:r>
          </a:p>
          <a:p>
            <a:pPr eaLnBrk="1" hangingPunct="1">
              <a:buClr>
                <a:srgbClr val="0070C0"/>
              </a:buClr>
            </a:pPr>
            <a:r>
              <a:rPr lang="en-US" sz="2200" dirty="0">
                <a:latin typeface="+mn-lt"/>
                <a:ea typeface="Calibri" pitchFamily="34" charset="0"/>
                <a:cs typeface="Calibri" pitchFamily="34" charset="0"/>
              </a:rPr>
              <a:t>Leader effectiveness           depends on:</a:t>
            </a:r>
          </a:p>
          <a:p>
            <a:pPr lvl="1" eaLnBrk="1" hangingPunct="1">
              <a:buClr>
                <a:srgbClr val="0070C0"/>
              </a:buClr>
            </a:pPr>
            <a:r>
              <a:rPr lang="en-US" sz="2200" b="1" i="1" dirty="0">
                <a:solidFill>
                  <a:schemeClr val="tx1"/>
                </a:solidFill>
                <a:ea typeface="Calibri" pitchFamily="34" charset="0"/>
                <a:cs typeface="Calibri" pitchFamily="34" charset="0"/>
              </a:rPr>
              <a:t>assessing</a:t>
            </a:r>
            <a:r>
              <a:rPr lang="en-US" sz="2200" dirty="0">
                <a:solidFill>
                  <a:schemeClr val="tx1"/>
                </a:solidFill>
                <a:ea typeface="Calibri" pitchFamily="34" charset="0"/>
                <a:cs typeface="Calibri" pitchFamily="34" charset="0"/>
              </a:rPr>
              <a:t> subordinate’s developmental position, and </a:t>
            </a:r>
          </a:p>
          <a:p>
            <a:pPr lvl="1" eaLnBrk="1" hangingPunct="1">
              <a:buClr>
                <a:srgbClr val="0070C0"/>
              </a:buClr>
            </a:pPr>
            <a:r>
              <a:rPr lang="en-US" sz="2200" b="1" i="1" dirty="0">
                <a:solidFill>
                  <a:schemeClr val="tx1"/>
                </a:solidFill>
                <a:ea typeface="Calibri" pitchFamily="34" charset="0"/>
                <a:cs typeface="Calibri" pitchFamily="34" charset="0"/>
              </a:rPr>
              <a:t>adapting</a:t>
            </a:r>
            <a:r>
              <a:rPr lang="en-US" sz="2200" dirty="0">
                <a:solidFill>
                  <a:schemeClr val="tx1"/>
                </a:solidFill>
                <a:ea typeface="Calibri" pitchFamily="34" charset="0"/>
                <a:cs typeface="Calibri" pitchFamily="34" charset="0"/>
              </a:rPr>
              <a:t> his/her leadership style to </a:t>
            </a:r>
            <a:r>
              <a:rPr lang="en-US" sz="2200" b="1" i="1" dirty="0">
                <a:solidFill>
                  <a:schemeClr val="tx1"/>
                </a:solidFill>
                <a:ea typeface="Calibri" pitchFamily="34" charset="0"/>
                <a:cs typeface="Calibri" pitchFamily="34" charset="0"/>
              </a:rPr>
              <a:t>match </a:t>
            </a:r>
            <a:r>
              <a:rPr lang="en-US" sz="2200" dirty="0">
                <a:solidFill>
                  <a:schemeClr val="tx1"/>
                </a:solidFill>
                <a:ea typeface="Calibri" pitchFamily="34" charset="0"/>
                <a:cs typeface="Calibri" pitchFamily="34" charset="0"/>
              </a:rPr>
              <a:t>subordinate developmental level</a:t>
            </a:r>
          </a:p>
        </p:txBody>
      </p:sp>
      <p:sp>
        <p:nvSpPr>
          <p:cNvPr id="24580" name="Rectangle 7"/>
          <p:cNvSpPr>
            <a:spLocks noGrp="1" noChangeArrowheads="1"/>
          </p:cNvSpPr>
          <p:nvPr>
            <p:ph sz="half" idx="2"/>
          </p:nvPr>
        </p:nvSpPr>
        <p:spPr>
          <a:xfrm>
            <a:off x="5181600" y="2057400"/>
            <a:ext cx="3695700" cy="3276600"/>
          </a:xfrm>
        </p:spPr>
        <p:txBody>
          <a:bodyPr/>
          <a:lstStyle/>
          <a:p>
            <a:pPr eaLnBrk="1" hangingPunct="1">
              <a:spcBef>
                <a:spcPct val="0"/>
              </a:spcBef>
              <a:spcAft>
                <a:spcPts val="1800"/>
              </a:spcAft>
              <a:buFont typeface="Wingdings 2" pitchFamily="18" charset="2"/>
              <a:buNone/>
            </a:pPr>
            <a:r>
              <a:rPr lang="en-US" dirty="0">
                <a:latin typeface="+mn-lt"/>
              </a:rPr>
              <a:t>   “The situational approach requires leaders to demonstrate a strong degree of flexibility.”</a:t>
            </a:r>
          </a:p>
        </p:txBody>
      </p:sp>
      <p:sp>
        <p:nvSpPr>
          <p:cNvPr id="8" name="Rectangle 7"/>
          <p:cNvSpPr/>
          <p:nvPr/>
        </p:nvSpPr>
        <p:spPr>
          <a:xfrm>
            <a:off x="609600" y="1676400"/>
            <a:ext cx="1228990" cy="523220"/>
          </a:xfrm>
          <a:prstGeom prst="rect">
            <a:avLst/>
          </a:prstGeom>
        </p:spPr>
        <p:txBody>
          <a:bodyPr wrap="none">
            <a:spAutoFit/>
          </a:bodyPr>
          <a:lstStyle/>
          <a:p>
            <a:pPr lvl="0" algn="ctr" eaLnBrk="0" hangingPunct="0">
              <a:defRPr/>
            </a:pPr>
            <a:r>
              <a:rPr lang="en-US" sz="2800" b="1" dirty="0">
                <a:latin typeface="Arial Rounded MT Bold" pitchFamily="34" charset="0"/>
                <a:cs typeface="Calibri" pitchFamily="34" charset="0"/>
              </a:rPr>
              <a:t>Focus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15</a:t>
            </a:fld>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1068"/>
          <p:cNvSpPr>
            <a:spLocks noGrp="1" noChangeArrowheads="1"/>
          </p:cNvSpPr>
          <p:nvPr>
            <p:ph type="title"/>
          </p:nvPr>
        </p:nvSpPr>
        <p:spPr>
          <a:xfrm>
            <a:off x="533400" y="914400"/>
            <a:ext cx="8686800" cy="381000"/>
          </a:xfrm>
        </p:spPr>
        <p:txBody>
          <a:bodyPr/>
          <a:lstStyle/>
          <a:p>
            <a:pPr eaLnBrk="1" hangingPunct="1"/>
            <a:r>
              <a:rPr lang="en-US" sz="3200" b="1" dirty="0">
                <a:latin typeface="+mj-lt"/>
              </a:rPr>
              <a:t>How</a:t>
            </a:r>
            <a:r>
              <a:rPr lang="en-US" sz="3200" dirty="0">
                <a:latin typeface="+mj-lt"/>
              </a:rPr>
              <a:t> </a:t>
            </a:r>
            <a:r>
              <a:rPr lang="en-US" sz="3200" b="1" dirty="0">
                <a:latin typeface="+mj-lt"/>
              </a:rPr>
              <a:t>Does</a:t>
            </a:r>
            <a:r>
              <a:rPr lang="en-US" sz="3200" dirty="0">
                <a:latin typeface="+mj-lt"/>
              </a:rPr>
              <a:t> </a:t>
            </a:r>
            <a:r>
              <a:rPr lang="en-US" sz="3200" b="1" dirty="0">
                <a:latin typeface="+mj-lt"/>
              </a:rPr>
              <a:t>the</a:t>
            </a:r>
            <a:r>
              <a:rPr lang="en-US" sz="3200" dirty="0">
                <a:latin typeface="+mj-lt"/>
              </a:rPr>
              <a:t> </a:t>
            </a:r>
            <a:r>
              <a:rPr lang="en-US" sz="3200" b="1" dirty="0">
                <a:latin typeface="+mj-lt"/>
              </a:rPr>
              <a:t>Situational</a:t>
            </a:r>
            <a:r>
              <a:rPr lang="en-US" sz="3200" dirty="0">
                <a:latin typeface="+mj-lt"/>
              </a:rPr>
              <a:t> </a:t>
            </a:r>
            <a:r>
              <a:rPr lang="en-US" sz="3200" b="1" dirty="0">
                <a:latin typeface="+mj-lt"/>
              </a:rPr>
              <a:t>Approach Work?</a:t>
            </a:r>
          </a:p>
        </p:txBody>
      </p:sp>
      <p:sp>
        <p:nvSpPr>
          <p:cNvPr id="93211" name="Text Box 1051"/>
          <p:cNvSpPr txBox="1">
            <a:spLocks noChangeArrowheads="1"/>
          </p:cNvSpPr>
          <p:nvPr/>
        </p:nvSpPr>
        <p:spPr bwMode="auto">
          <a:xfrm>
            <a:off x="5257800" y="3429000"/>
            <a:ext cx="2276475" cy="457200"/>
          </a:xfrm>
          <a:prstGeom prst="rect">
            <a:avLst/>
          </a:prstGeom>
          <a:noFill/>
          <a:ln>
            <a:noFill/>
          </a:ln>
          <a:effectLst/>
          <a:extLst/>
        </p:spPr>
        <p:txBody>
          <a:bodyPr>
            <a:spAutoFit/>
          </a:bodyPr>
          <a:lstStyle/>
          <a:p>
            <a:pPr eaLnBrk="0" hangingPunct="0">
              <a:defRPr/>
            </a:pPr>
            <a:endParaRPr lang="en-US">
              <a:solidFill>
                <a:srgbClr val="FFCC66"/>
              </a:solidFill>
              <a:effectLst>
                <a:outerShdw blurRad="38100" dist="38100" dir="2700000" algn="tl">
                  <a:srgbClr val="C0C0C0"/>
                </a:outerShdw>
              </a:effectLst>
            </a:endParaRPr>
          </a:p>
        </p:txBody>
      </p:sp>
      <p:sp>
        <p:nvSpPr>
          <p:cNvPr id="25610" name="Text Box 1061"/>
          <p:cNvSpPr txBox="1">
            <a:spLocks noChangeArrowheads="1"/>
          </p:cNvSpPr>
          <p:nvPr/>
        </p:nvSpPr>
        <p:spPr bwMode="auto">
          <a:xfrm>
            <a:off x="381000" y="1447800"/>
            <a:ext cx="8686800" cy="400110"/>
          </a:xfrm>
          <a:prstGeom prst="rect">
            <a:avLst/>
          </a:prstGeom>
          <a:noFill/>
          <a:ln w="9525">
            <a:noFill/>
            <a:miter lim="800000"/>
            <a:headEnd/>
            <a:tailEnd/>
          </a:ln>
        </p:spPr>
        <p:txBody>
          <a:bodyPr>
            <a:spAutoFit/>
          </a:bodyPr>
          <a:lstStyle/>
          <a:p>
            <a:pPr algn="ctr" eaLnBrk="0" hangingPunct="0"/>
            <a:r>
              <a:rPr lang="en-US" sz="2000" b="1" dirty="0">
                <a:latin typeface="+mn-lt"/>
                <a:ea typeface="Calibri" pitchFamily="34" charset="0"/>
                <a:cs typeface="Calibri" pitchFamily="34" charset="0"/>
              </a:rPr>
              <a:t>Using SLII model</a:t>
            </a:r>
            <a:r>
              <a:rPr lang="en-US" sz="2000" dirty="0">
                <a:latin typeface="+mn-lt"/>
                <a:ea typeface="Calibri" pitchFamily="34" charset="0"/>
                <a:cs typeface="Calibri" pitchFamily="34" charset="0"/>
              </a:rPr>
              <a:t>--</a:t>
            </a:r>
            <a:r>
              <a:rPr lang="en-US" sz="2000" b="1" dirty="0">
                <a:latin typeface="+mn-lt"/>
                <a:ea typeface="Calibri" pitchFamily="34" charset="0"/>
                <a:cs typeface="Calibri" pitchFamily="34" charset="0"/>
              </a:rPr>
              <a:t>In any given situation the leader has two tasks:</a:t>
            </a:r>
          </a:p>
        </p:txBody>
      </p:sp>
      <p:sp>
        <p:nvSpPr>
          <p:cNvPr id="11" name="Rectangle 10"/>
          <p:cNvSpPr/>
          <p:nvPr/>
        </p:nvSpPr>
        <p:spPr>
          <a:xfrm>
            <a:off x="1615287" y="1915180"/>
            <a:ext cx="1631922" cy="523220"/>
          </a:xfrm>
          <a:prstGeom prst="rect">
            <a:avLst/>
          </a:prstGeom>
        </p:spPr>
        <p:txBody>
          <a:bodyPr wrap="none">
            <a:spAutoFit/>
          </a:bodyPr>
          <a:lstStyle/>
          <a:p>
            <a:pPr lvl="0" algn="ctr" eaLnBrk="0" hangingPunct="0">
              <a:defRPr/>
            </a:pPr>
            <a:r>
              <a:rPr lang="en-US" sz="2800" b="1" dirty="0">
                <a:solidFill>
                  <a:srgbClr val="0070C0"/>
                </a:solidFill>
                <a:latin typeface="Arial Rounded MT Bold" pitchFamily="34" charset="0"/>
                <a:cs typeface="Calibri" pitchFamily="34" charset="0"/>
              </a:rPr>
              <a:t>1st Task</a:t>
            </a:r>
          </a:p>
        </p:txBody>
      </p:sp>
      <p:sp>
        <p:nvSpPr>
          <p:cNvPr id="12" name="Rectangle 11"/>
          <p:cNvSpPr/>
          <p:nvPr/>
        </p:nvSpPr>
        <p:spPr>
          <a:xfrm>
            <a:off x="6157952" y="1915180"/>
            <a:ext cx="1750544" cy="523220"/>
          </a:xfrm>
          <a:prstGeom prst="rect">
            <a:avLst/>
          </a:prstGeom>
        </p:spPr>
        <p:txBody>
          <a:bodyPr wrap="none">
            <a:spAutoFit/>
          </a:bodyPr>
          <a:lstStyle/>
          <a:p>
            <a:pPr lvl="0" algn="ctr" eaLnBrk="0" hangingPunct="0">
              <a:defRPr/>
            </a:pPr>
            <a:r>
              <a:rPr lang="en-US" sz="2800" b="1" dirty="0">
                <a:solidFill>
                  <a:srgbClr val="0070C0"/>
                </a:solidFill>
                <a:latin typeface="Arial Rounded MT Bold" pitchFamily="34" charset="0"/>
                <a:cs typeface="Calibri" pitchFamily="34" charset="0"/>
              </a:rPr>
              <a:t>2nd Task</a:t>
            </a:r>
          </a:p>
        </p:txBody>
      </p:sp>
      <p:sp>
        <p:nvSpPr>
          <p:cNvPr id="13" name="Rectangle 12"/>
          <p:cNvSpPr/>
          <p:nvPr/>
        </p:nvSpPr>
        <p:spPr>
          <a:xfrm>
            <a:off x="457200" y="2493526"/>
            <a:ext cx="4572000" cy="3754874"/>
          </a:xfrm>
          <a:prstGeom prst="rect">
            <a:avLst/>
          </a:prstGeom>
        </p:spPr>
        <p:txBody>
          <a:bodyPr>
            <a:spAutoFit/>
          </a:bodyPr>
          <a:lstStyle/>
          <a:p>
            <a:pPr algn="ctr" eaLnBrk="0" hangingPunct="0">
              <a:spcBef>
                <a:spcPts val="0"/>
              </a:spcBef>
              <a:spcAft>
                <a:spcPts val="600"/>
              </a:spcAft>
              <a:defRPr/>
            </a:pPr>
            <a:r>
              <a:rPr lang="en-US" sz="2200" b="1" dirty="0">
                <a:latin typeface="+mn-lt"/>
                <a:cs typeface="Calibri" pitchFamily="34" charset="0"/>
              </a:rPr>
              <a:t>Diagnose the Situation</a:t>
            </a:r>
          </a:p>
          <a:p>
            <a:pPr eaLnBrk="0" hangingPunct="0">
              <a:spcBef>
                <a:spcPts val="0"/>
              </a:spcBef>
              <a:spcAft>
                <a:spcPts val="600"/>
              </a:spcAft>
              <a:defRPr/>
            </a:pPr>
            <a:r>
              <a:rPr lang="en-US" sz="2000" dirty="0">
                <a:latin typeface="+mn-lt"/>
                <a:cs typeface="Calibri" pitchFamily="34" charset="0"/>
              </a:rPr>
              <a:t>Identify  the developmental level of employee</a:t>
            </a:r>
          </a:p>
          <a:p>
            <a:pPr eaLnBrk="0" hangingPunct="0">
              <a:spcBef>
                <a:spcPts val="0"/>
              </a:spcBef>
              <a:spcAft>
                <a:spcPts val="600"/>
              </a:spcAft>
              <a:defRPr/>
            </a:pPr>
            <a:r>
              <a:rPr lang="en-US" sz="2200" b="1" i="1" dirty="0">
                <a:latin typeface="+mn-lt"/>
                <a:cs typeface="Calibri" pitchFamily="34" charset="0"/>
              </a:rPr>
              <a:t>Ask questions like:</a:t>
            </a:r>
            <a:endParaRPr lang="en-US" sz="2200" b="1" dirty="0">
              <a:latin typeface="+mn-lt"/>
              <a:cs typeface="Calibri" pitchFamily="34" charset="0"/>
            </a:endParaRPr>
          </a:p>
          <a:p>
            <a:pPr marL="288925" lvl="1" indent="-168275" eaLnBrk="0" hangingPunct="0">
              <a:spcBef>
                <a:spcPts val="0"/>
              </a:spcBef>
              <a:spcAft>
                <a:spcPts val="600"/>
              </a:spcAft>
              <a:buSzPct val="90000"/>
              <a:buFontTx/>
              <a:buChar char="•"/>
              <a:defRPr/>
            </a:pPr>
            <a:r>
              <a:rPr lang="en-US" sz="2000" dirty="0">
                <a:latin typeface="+mn-lt"/>
                <a:cs typeface="Calibri" pitchFamily="34" charset="0"/>
              </a:rPr>
              <a:t>What is the task subordinates  are being asked to perform? </a:t>
            </a:r>
          </a:p>
          <a:p>
            <a:pPr marL="288925" lvl="1" indent="-168275" eaLnBrk="0" hangingPunct="0">
              <a:spcBef>
                <a:spcPts val="0"/>
              </a:spcBef>
              <a:spcAft>
                <a:spcPts val="600"/>
              </a:spcAft>
              <a:buSzPct val="90000"/>
              <a:buFontTx/>
              <a:buChar char="•"/>
              <a:defRPr/>
            </a:pPr>
            <a:r>
              <a:rPr lang="en-US" sz="2000" dirty="0">
                <a:latin typeface="+mn-lt"/>
                <a:cs typeface="Calibri" pitchFamily="34" charset="0"/>
              </a:rPr>
              <a:t>How complicated is it?</a:t>
            </a:r>
          </a:p>
          <a:p>
            <a:pPr marL="288925" lvl="1" indent="-168275" eaLnBrk="0" hangingPunct="0">
              <a:spcBef>
                <a:spcPts val="0"/>
              </a:spcBef>
              <a:spcAft>
                <a:spcPts val="600"/>
              </a:spcAft>
              <a:buSzPct val="90000"/>
              <a:buFontTx/>
              <a:buChar char="•"/>
              <a:defRPr/>
            </a:pPr>
            <a:r>
              <a:rPr lang="en-US" sz="2000" dirty="0">
                <a:latin typeface="+mn-lt"/>
                <a:cs typeface="Calibri" pitchFamily="34" charset="0"/>
              </a:rPr>
              <a:t>What is their skill set?</a:t>
            </a:r>
          </a:p>
          <a:p>
            <a:pPr marL="288925" lvl="1" indent="-168275" eaLnBrk="0" hangingPunct="0">
              <a:spcBef>
                <a:spcPts val="0"/>
              </a:spcBef>
              <a:spcAft>
                <a:spcPts val="600"/>
              </a:spcAft>
              <a:buSzPct val="90000"/>
              <a:buFontTx/>
              <a:buChar char="•"/>
              <a:defRPr/>
            </a:pPr>
            <a:r>
              <a:rPr lang="en-US" sz="2000" dirty="0">
                <a:latin typeface="+mn-lt"/>
                <a:cs typeface="Calibri" pitchFamily="34" charset="0"/>
              </a:rPr>
              <a:t>Do they have the desire to complete the job?</a:t>
            </a:r>
          </a:p>
        </p:txBody>
      </p:sp>
      <p:sp>
        <p:nvSpPr>
          <p:cNvPr id="14" name="Rectangle 13"/>
          <p:cNvSpPr/>
          <p:nvPr/>
        </p:nvSpPr>
        <p:spPr>
          <a:xfrm>
            <a:off x="5257800" y="2489299"/>
            <a:ext cx="3733800" cy="2616101"/>
          </a:xfrm>
          <a:prstGeom prst="rect">
            <a:avLst/>
          </a:prstGeom>
        </p:spPr>
        <p:txBody>
          <a:bodyPr wrap="square">
            <a:spAutoFit/>
          </a:bodyPr>
          <a:lstStyle/>
          <a:p>
            <a:pPr algn="ctr" eaLnBrk="0" hangingPunct="0">
              <a:spcAft>
                <a:spcPts val="1200"/>
              </a:spcAft>
              <a:defRPr/>
            </a:pPr>
            <a:r>
              <a:rPr lang="en-US" sz="2200" b="1" dirty="0">
                <a:latin typeface="+mn-lt"/>
                <a:cs typeface="Calibri" pitchFamily="34" charset="0"/>
              </a:rPr>
              <a:t>Adapt Style</a:t>
            </a:r>
          </a:p>
          <a:p>
            <a:pPr eaLnBrk="0" hangingPunct="0">
              <a:spcAft>
                <a:spcPts val="1200"/>
              </a:spcAft>
              <a:defRPr/>
            </a:pPr>
            <a:r>
              <a:rPr lang="en-US" sz="2000" dirty="0">
                <a:latin typeface="+mn-lt"/>
                <a:cs typeface="Calibri" pitchFamily="34" charset="0"/>
              </a:rPr>
              <a:t>To prescribed Leadership style in the SLII model</a:t>
            </a:r>
          </a:p>
          <a:p>
            <a:pPr marL="347663" lvl="1" indent="-169863" eaLnBrk="0" hangingPunct="0">
              <a:spcAft>
                <a:spcPts val="1200"/>
              </a:spcAft>
              <a:buSzPct val="90000"/>
              <a:buFont typeface="Arial" pitchFamily="34" charset="0"/>
              <a:buChar char="•"/>
              <a:defRPr/>
            </a:pPr>
            <a:r>
              <a:rPr lang="en-US" sz="2000" dirty="0">
                <a:latin typeface="+mn-lt"/>
                <a:cs typeface="Calibri" pitchFamily="34" charset="0"/>
              </a:rPr>
              <a:t>Leadership style must correspond to the employee’s development level</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4"/>
          <p:cNvSpPr>
            <a:spLocks noGrp="1" noChangeArrowheads="1"/>
          </p:cNvSpPr>
          <p:nvPr>
            <p:ph type="title"/>
          </p:nvPr>
        </p:nvSpPr>
        <p:spPr>
          <a:xfrm>
            <a:off x="304800" y="914400"/>
            <a:ext cx="8763000" cy="533400"/>
          </a:xfrm>
        </p:spPr>
        <p:txBody>
          <a:bodyPr anchor="t"/>
          <a:lstStyle/>
          <a:p>
            <a:pPr eaLnBrk="1" hangingPunct="1"/>
            <a:r>
              <a:rPr lang="en-US" sz="3200" b="1" dirty="0">
                <a:latin typeface="+mj-lt"/>
              </a:rPr>
              <a:t>How Does the Situational Approach Work?</a:t>
            </a:r>
            <a:br>
              <a:rPr lang="en-US" sz="3200" b="1" dirty="0">
                <a:latin typeface="+mj-lt"/>
              </a:rPr>
            </a:br>
            <a:endParaRPr lang="en-US" sz="3200" b="1" dirty="0">
              <a:latin typeface="+mj-lt"/>
            </a:endParaRPr>
          </a:p>
        </p:txBody>
      </p:sp>
      <p:sp>
        <p:nvSpPr>
          <p:cNvPr id="29" name="Rectangle 28"/>
          <p:cNvSpPr/>
          <p:nvPr/>
        </p:nvSpPr>
        <p:spPr>
          <a:xfrm>
            <a:off x="762000" y="1988402"/>
            <a:ext cx="7467600" cy="4154984"/>
          </a:xfrm>
          <a:prstGeom prst="rect">
            <a:avLst/>
          </a:prstGeom>
        </p:spPr>
        <p:txBody>
          <a:bodyPr wrap="square">
            <a:spAutoFit/>
          </a:bodyPr>
          <a:lstStyle/>
          <a:p>
            <a:pPr lvl="0" eaLnBrk="0" hangingPunct="0">
              <a:defRPr/>
            </a:pPr>
            <a:r>
              <a:rPr lang="en-US" b="1" dirty="0">
                <a:solidFill>
                  <a:prstClr val="black"/>
                </a:solidFill>
                <a:latin typeface="Calibri" pitchFamily="34" charset="0"/>
                <a:cs typeface="Calibri" pitchFamily="34" charset="0"/>
              </a:rPr>
              <a:t>Employee’s Developmental Level</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Competence</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Commitment</a:t>
            </a:r>
          </a:p>
          <a:p>
            <a:pPr lvl="0" eaLnBrk="0" hangingPunct="0">
              <a:defRPr/>
            </a:pPr>
            <a:r>
              <a:rPr lang="en-US" b="1" dirty="0">
                <a:solidFill>
                  <a:prstClr val="black"/>
                </a:solidFill>
                <a:latin typeface="Calibri" pitchFamily="34" charset="0"/>
                <a:cs typeface="Calibri" pitchFamily="34" charset="0"/>
              </a:rPr>
              <a:t>Leader’s Leadership Style</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Directive</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Supportive</a:t>
            </a:r>
          </a:p>
          <a:p>
            <a:pPr lvl="0" eaLnBrk="0" hangingPunct="0">
              <a:defRPr/>
            </a:pPr>
            <a:r>
              <a:rPr lang="en-US" b="1" dirty="0">
                <a:solidFill>
                  <a:prstClr val="black"/>
                </a:solidFill>
                <a:latin typeface="Calibri" pitchFamily="34" charset="0"/>
                <a:cs typeface="Calibri" pitchFamily="34" charset="0"/>
              </a:rPr>
              <a:t>Growing cross cultural and technical influences in society</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Most frequently used style is high supportive, low directive</a:t>
            </a:r>
          </a:p>
          <a:p>
            <a:pPr marL="800100" lvl="1" indent="-342900" eaLnBrk="0" hangingPunct="0">
              <a:buFont typeface="Arial" panose="020B0604020202020204" pitchFamily="34" charset="0"/>
              <a:buChar char="•"/>
              <a:defRPr/>
            </a:pPr>
            <a:r>
              <a:rPr lang="en-US" dirty="0">
                <a:solidFill>
                  <a:prstClr val="black"/>
                </a:solidFill>
                <a:latin typeface="Calibri" pitchFamily="34" charset="0"/>
                <a:cs typeface="Calibri" pitchFamily="34" charset="0"/>
              </a:rPr>
              <a:t>Least frequently used style is high directive, low supportive</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838200"/>
            <a:ext cx="8686800" cy="609600"/>
          </a:xfrm>
        </p:spPr>
        <p:txBody>
          <a:bodyPr/>
          <a:lstStyle/>
          <a:p>
            <a:pPr algn="ctr" eaLnBrk="1" hangingPunct="1"/>
            <a:r>
              <a:rPr lang="en-US" sz="3200" b="1" dirty="0">
                <a:latin typeface="+mj-lt"/>
              </a:rPr>
              <a:t>Strengths</a:t>
            </a:r>
          </a:p>
        </p:txBody>
      </p:sp>
      <p:sp>
        <p:nvSpPr>
          <p:cNvPr id="27651" name="Rectangle 3"/>
          <p:cNvSpPr>
            <a:spLocks noGrp="1" noChangeArrowheads="1"/>
          </p:cNvSpPr>
          <p:nvPr>
            <p:ph idx="1"/>
          </p:nvPr>
        </p:nvSpPr>
        <p:spPr>
          <a:xfrm>
            <a:off x="457200" y="1905000"/>
            <a:ext cx="8229600" cy="4038600"/>
          </a:xfrm>
        </p:spPr>
        <p:txBody>
          <a:bodyPr/>
          <a:lstStyle/>
          <a:p>
            <a:pPr eaLnBrk="1" hangingPunct="1">
              <a:lnSpc>
                <a:spcPct val="90000"/>
              </a:lnSpc>
              <a:spcBef>
                <a:spcPts val="600"/>
              </a:spcBef>
              <a:spcAft>
                <a:spcPts val="3000"/>
              </a:spcAft>
              <a:buClr>
                <a:srgbClr val="0070C0"/>
              </a:buClr>
            </a:pPr>
            <a:r>
              <a:rPr lang="en-US" sz="2400" b="1" dirty="0">
                <a:latin typeface="+mn-lt"/>
              </a:rPr>
              <a:t>Marketplace approval</a:t>
            </a:r>
            <a:r>
              <a:rPr lang="en-US" sz="2400" dirty="0">
                <a:latin typeface="+mn-lt"/>
              </a:rPr>
              <a:t>. Situational leadership is perceived as providing a credible model for training employees to become effective leaders.</a:t>
            </a:r>
          </a:p>
          <a:p>
            <a:pPr eaLnBrk="1" hangingPunct="1">
              <a:lnSpc>
                <a:spcPct val="90000"/>
              </a:lnSpc>
              <a:spcBef>
                <a:spcPts val="600"/>
              </a:spcBef>
              <a:spcAft>
                <a:spcPts val="3000"/>
              </a:spcAft>
              <a:buClr>
                <a:srgbClr val="0070C0"/>
              </a:buClr>
            </a:pPr>
            <a:r>
              <a:rPr lang="en-US" sz="2400" b="1" dirty="0">
                <a:latin typeface="+mn-lt"/>
              </a:rPr>
              <a:t>Practicality. </a:t>
            </a:r>
            <a:r>
              <a:rPr lang="en-US" sz="2400" dirty="0">
                <a:latin typeface="+mn-lt"/>
              </a:rPr>
              <a:t>Situational leadership is a straightforward approach that is easily understood and applied in a variety of settings.</a:t>
            </a:r>
          </a:p>
          <a:p>
            <a:pPr eaLnBrk="1" hangingPunct="1">
              <a:lnSpc>
                <a:spcPct val="90000"/>
              </a:lnSpc>
              <a:spcBef>
                <a:spcPts val="600"/>
              </a:spcBef>
              <a:spcAft>
                <a:spcPts val="3000"/>
              </a:spcAft>
              <a:buClr>
                <a:srgbClr val="0070C0"/>
              </a:buClr>
            </a:pPr>
            <a:r>
              <a:rPr lang="en-US" sz="2400" b="1" dirty="0">
                <a:latin typeface="+mn-lt"/>
              </a:rPr>
              <a:t>Prescriptive value. </a:t>
            </a:r>
            <a:r>
              <a:rPr lang="en-US" sz="2400" dirty="0">
                <a:latin typeface="+mn-lt"/>
              </a:rPr>
              <a:t>Situational leadership clearly outlines what you should and should not do in various settings.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533400" y="1981200"/>
            <a:ext cx="8229600" cy="2819400"/>
          </a:xfrm>
        </p:spPr>
        <p:txBody>
          <a:bodyPr/>
          <a:lstStyle/>
          <a:p>
            <a:pPr eaLnBrk="1" hangingPunct="1">
              <a:spcBef>
                <a:spcPct val="0"/>
              </a:spcBef>
              <a:spcAft>
                <a:spcPts val="2400"/>
              </a:spcAft>
            </a:pPr>
            <a:r>
              <a:rPr lang="en-US" sz="2400" b="1" dirty="0">
                <a:latin typeface="+mn-lt"/>
              </a:rPr>
              <a:t>Leader flexibility. </a:t>
            </a:r>
            <a:r>
              <a:rPr lang="en-US" sz="2400" dirty="0">
                <a:latin typeface="+mn-lt"/>
              </a:rPr>
              <a:t>Situational leadership stresses that effective leaders are those who can change their styles based on task requirements and subordinate needs.</a:t>
            </a:r>
          </a:p>
          <a:p>
            <a:pPr eaLnBrk="1" hangingPunct="1">
              <a:spcBef>
                <a:spcPct val="0"/>
              </a:spcBef>
              <a:spcAft>
                <a:spcPts val="2400"/>
              </a:spcAft>
            </a:pPr>
            <a:r>
              <a:rPr lang="en-US" sz="2400" b="1" dirty="0">
                <a:latin typeface="+mn-lt"/>
              </a:rPr>
              <a:t>Differential treatment. </a:t>
            </a:r>
            <a:r>
              <a:rPr lang="en-US" sz="2400" dirty="0">
                <a:latin typeface="+mn-lt"/>
              </a:rPr>
              <a:t>Situational leadership is based on the premise that leaders need to treat each subordinate according to his/her unique needs.</a:t>
            </a:r>
          </a:p>
          <a:p>
            <a:pPr eaLnBrk="1" hangingPunct="1">
              <a:lnSpc>
                <a:spcPct val="90000"/>
              </a:lnSpc>
            </a:pPr>
            <a:endParaRPr lang="en-US" sz="2400" dirty="0"/>
          </a:p>
        </p:txBody>
      </p:sp>
      <p:sp>
        <p:nvSpPr>
          <p:cNvPr id="4" name="Rectangle 2"/>
          <p:cNvSpPr>
            <a:spLocks noGrp="1" noChangeArrowheads="1"/>
          </p:cNvSpPr>
          <p:nvPr>
            <p:ph type="title"/>
          </p:nvPr>
        </p:nvSpPr>
        <p:spPr>
          <a:xfrm>
            <a:off x="381000" y="838200"/>
            <a:ext cx="8686800" cy="609600"/>
          </a:xfrm>
        </p:spPr>
        <p:txBody>
          <a:bodyPr/>
          <a:lstStyle/>
          <a:p>
            <a:pPr algn="ctr" eaLnBrk="1" hangingPunct="1"/>
            <a:r>
              <a:rPr lang="en-US" sz="3200" b="1" dirty="0">
                <a:latin typeface="+mj-lt"/>
              </a:rPr>
              <a:t>Strengths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US"/>
              <a:t>Situational Approach</a:t>
            </a:r>
            <a:endParaRPr lang="en-US" dirty="0"/>
          </a:p>
        </p:txBody>
      </p:sp>
      <p:sp>
        <p:nvSpPr>
          <p:cNvPr id="3" name="Subtitle 2"/>
          <p:cNvSpPr>
            <a:spLocks noGrp="1"/>
          </p:cNvSpPr>
          <p:nvPr>
            <p:ph type="subTitle" idx="1"/>
          </p:nvPr>
        </p:nvSpPr>
        <p:spPr/>
        <p:txBody>
          <a:bodyPr/>
          <a:lstStyle/>
          <a:p>
            <a:r>
              <a:rPr lang="en-US"/>
              <a:t>Chapter 5</a:t>
            </a:r>
          </a:p>
          <a:p>
            <a:endParaRPr lang="en-IN" dirty="0"/>
          </a:p>
        </p:txBody>
      </p:sp>
      <p:sp>
        <p:nvSpPr>
          <p:cNvPr id="11267" name="Rectangle 10"/>
          <p:cNvSpPr>
            <a:spLocks noChangeArrowheads="1"/>
          </p:cNvSpPr>
          <p:nvPr/>
        </p:nvSpPr>
        <p:spPr bwMode="auto">
          <a:xfrm>
            <a:off x="2133600" y="3733800"/>
            <a:ext cx="5638800" cy="1066800"/>
          </a:xfrm>
          <a:prstGeom prst="rect">
            <a:avLst/>
          </a:prstGeom>
          <a:noFill/>
          <a:ln w="9525">
            <a:noFill/>
            <a:miter lim="800000"/>
            <a:headEnd/>
            <a:tailEnd/>
          </a:ln>
        </p:spPr>
        <p:txBody>
          <a:bodyPr>
            <a:spAutoFit/>
          </a:bodyPr>
          <a:lstStyle/>
          <a:p>
            <a:pPr eaLnBrk="0" hangingPunct="0"/>
            <a:endParaRPr lang="en-US" sz="3200">
              <a:solidFill>
                <a:srgbClr val="800080"/>
              </a:solidFill>
              <a:cs typeface="Times New Roman" pitchFamily="18" charset="0"/>
            </a:endParaRPr>
          </a:p>
          <a:p>
            <a:pPr eaLnBrk="0" hangingPunct="0"/>
            <a:endParaRPr lang="en-US" sz="3200">
              <a:solidFill>
                <a:srgbClr val="800080"/>
              </a:solidFill>
            </a:endParaRPr>
          </a:p>
        </p:txBody>
      </p:sp>
      <p:sp>
        <p:nvSpPr>
          <p:cNvPr id="6" name="Footer Placeholder 5"/>
          <p:cNvSpPr>
            <a:spLocks noGrp="1"/>
          </p:cNvSpPr>
          <p:nvPr>
            <p:ph type="ftr" sz="quarter" idx="3"/>
          </p:nvPr>
        </p:nvSpPr>
        <p:spPr/>
        <p:txBody>
          <a:bodyPr/>
          <a:lstStyle/>
          <a:p>
            <a:pPr>
              <a:defRPr/>
            </a:pPr>
            <a:r>
              <a:rPr lang="en-IN"/>
              <a:t>Northouse, Leadership 8e. ©  SAGE Publications, 2019.</a:t>
            </a:r>
            <a:endParaRPr lang="en-US" dirty="0"/>
          </a:p>
        </p:txBody>
      </p:sp>
      <p:sp>
        <p:nvSpPr>
          <p:cNvPr id="7" name="Slide Number Placeholder 6"/>
          <p:cNvSpPr>
            <a:spLocks noGrp="1"/>
          </p:cNvSpPr>
          <p:nvPr>
            <p:ph type="sldNum" sz="quarter" idx="4"/>
          </p:nvPr>
        </p:nvSpPr>
        <p:spPr/>
        <p:txBody>
          <a:bodyPr/>
          <a:lstStyle/>
          <a:p>
            <a:pPr>
              <a:defRPr/>
            </a:pPr>
            <a:fld id="{2F13750A-3148-4530-AD8E-F9C0D4FB83B4}" type="slidenum">
              <a:rPr lang="en-US" smtClean="0"/>
              <a:pPr>
                <a:defRPr/>
              </a:pPr>
              <a:t>2</a:t>
            </a:fld>
            <a:endParaRPr lang="en-US" dirty="0"/>
          </a:p>
        </p:txBody>
      </p:sp>
    </p:spTree>
    <p:extLst>
      <p:ext uri="{BB962C8B-B14F-4D97-AF65-F5344CB8AC3E}">
        <p14:creationId xmlns:p14="http://schemas.microsoft.com/office/powerpoint/2010/main" val="263954843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914400"/>
            <a:ext cx="7772400" cy="457200"/>
          </a:xfrm>
        </p:spPr>
        <p:txBody>
          <a:bodyPr/>
          <a:lstStyle/>
          <a:p>
            <a:pPr algn="ctr" eaLnBrk="1" hangingPunct="1"/>
            <a:r>
              <a:rPr lang="en-US" sz="3200" b="1" dirty="0">
                <a:latin typeface="+mj-lt"/>
              </a:rPr>
              <a:t>Criticisms</a:t>
            </a:r>
          </a:p>
        </p:txBody>
      </p:sp>
      <p:sp>
        <p:nvSpPr>
          <p:cNvPr id="29699" name="Rectangle 3"/>
          <p:cNvSpPr>
            <a:spLocks noGrp="1" noChangeArrowheads="1"/>
          </p:cNvSpPr>
          <p:nvPr>
            <p:ph idx="1"/>
          </p:nvPr>
        </p:nvSpPr>
        <p:spPr>
          <a:xfrm>
            <a:off x="457200" y="1828800"/>
            <a:ext cx="8077200" cy="4572000"/>
          </a:xfrm>
        </p:spPr>
        <p:txBody>
          <a:bodyPr/>
          <a:lstStyle/>
          <a:p>
            <a:pPr eaLnBrk="1" hangingPunct="1">
              <a:lnSpc>
                <a:spcPct val="90000"/>
              </a:lnSpc>
              <a:spcBef>
                <a:spcPct val="0"/>
              </a:spcBef>
              <a:spcAft>
                <a:spcPts val="1800"/>
              </a:spcAft>
              <a:buClr>
                <a:srgbClr val="0070C0"/>
              </a:buClr>
            </a:pPr>
            <a:r>
              <a:rPr lang="en-US" sz="2400" dirty="0">
                <a:latin typeface="+mn-lt"/>
              </a:rPr>
              <a:t>Lack of an empirical foundation raises theoretical considerations regarding the validity of the approach.</a:t>
            </a:r>
          </a:p>
          <a:p>
            <a:pPr eaLnBrk="1" hangingPunct="1">
              <a:lnSpc>
                <a:spcPct val="90000"/>
              </a:lnSpc>
              <a:spcBef>
                <a:spcPct val="0"/>
              </a:spcBef>
              <a:spcAft>
                <a:spcPts val="1800"/>
              </a:spcAft>
              <a:buClr>
                <a:srgbClr val="0070C0"/>
              </a:buClr>
            </a:pPr>
            <a:r>
              <a:rPr lang="en-US" sz="2400" dirty="0">
                <a:latin typeface="+mn-lt"/>
              </a:rPr>
              <a:t>Further research is required to determine how commitment and competence are conceptualized for each developmental level. Model has more predictive power when leader and follower perceptions of competence and commitment match. </a:t>
            </a:r>
          </a:p>
          <a:p>
            <a:pPr eaLnBrk="1" hangingPunct="1">
              <a:lnSpc>
                <a:spcPct val="90000"/>
              </a:lnSpc>
              <a:spcBef>
                <a:spcPct val="0"/>
              </a:spcBef>
              <a:spcAft>
                <a:spcPts val="1800"/>
              </a:spcAft>
              <a:buClr>
                <a:srgbClr val="0070C0"/>
              </a:buClr>
            </a:pPr>
            <a:r>
              <a:rPr lang="en-US" sz="2400" dirty="0">
                <a:latin typeface="+mn-lt"/>
              </a:rPr>
              <a:t>Conceptualization of commitment itself and why it varies is very unclear. Replication studies fail to support basic prescriptions of situational leadership model.</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09600" y="914400"/>
            <a:ext cx="7772400" cy="457200"/>
          </a:xfrm>
        </p:spPr>
        <p:txBody>
          <a:bodyPr/>
          <a:lstStyle/>
          <a:p>
            <a:pPr algn="ctr" eaLnBrk="1" hangingPunct="1"/>
            <a:r>
              <a:rPr lang="en-US" sz="3200" b="1" dirty="0">
                <a:latin typeface="+mj-lt"/>
              </a:rPr>
              <a:t>Criticisms</a:t>
            </a:r>
          </a:p>
        </p:txBody>
      </p:sp>
      <p:sp>
        <p:nvSpPr>
          <p:cNvPr id="30723" name="Rectangle 3"/>
          <p:cNvSpPr>
            <a:spLocks noGrp="1" noChangeArrowheads="1"/>
          </p:cNvSpPr>
          <p:nvPr>
            <p:ph idx="1"/>
          </p:nvPr>
        </p:nvSpPr>
        <p:spPr>
          <a:xfrm>
            <a:off x="533400" y="1828800"/>
            <a:ext cx="8077200" cy="4419600"/>
          </a:xfrm>
        </p:spPr>
        <p:txBody>
          <a:bodyPr/>
          <a:lstStyle/>
          <a:p>
            <a:pPr eaLnBrk="1" hangingPunct="1">
              <a:spcBef>
                <a:spcPct val="0"/>
              </a:spcBef>
              <a:spcAft>
                <a:spcPts val="2400"/>
              </a:spcAft>
              <a:buClr>
                <a:srgbClr val="0070C0"/>
              </a:buClr>
            </a:pPr>
            <a:r>
              <a:rPr lang="en-US" sz="2400" dirty="0">
                <a:latin typeface="+mn-lt"/>
              </a:rPr>
              <a:t>Does not account for how particular demographics influence the leader-subordinate prescriptions of the model. For example, experienced employees prefer less directive leadership. </a:t>
            </a:r>
          </a:p>
          <a:p>
            <a:pPr eaLnBrk="1" hangingPunct="1">
              <a:spcBef>
                <a:spcPct val="0"/>
              </a:spcBef>
              <a:spcAft>
                <a:spcPts val="2400"/>
              </a:spcAft>
              <a:buClr>
                <a:srgbClr val="0070C0"/>
              </a:buClr>
            </a:pPr>
            <a:r>
              <a:rPr lang="en-US" sz="2400" dirty="0">
                <a:latin typeface="+mn-lt"/>
              </a:rPr>
              <a:t>Fails to adequately address the issue of one-to-one versus group leadership in an organizational setting.</a:t>
            </a:r>
          </a:p>
          <a:p>
            <a:pPr eaLnBrk="1" hangingPunct="1">
              <a:spcBef>
                <a:spcPct val="0"/>
              </a:spcBef>
              <a:spcAft>
                <a:spcPts val="2400"/>
              </a:spcAft>
              <a:buClr>
                <a:srgbClr val="0070C0"/>
              </a:buClr>
            </a:pPr>
            <a:r>
              <a:rPr lang="en-US" sz="2400" dirty="0">
                <a:latin typeface="+mn-lt"/>
              </a:rPr>
              <a:t>Questionnaires are biased in favor of situational leadership.</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21</a:t>
            </a:fld>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762000"/>
            <a:ext cx="8153400" cy="838200"/>
          </a:xfrm>
        </p:spPr>
        <p:txBody>
          <a:bodyPr/>
          <a:lstStyle/>
          <a:p>
            <a:pPr algn="ctr" eaLnBrk="1" hangingPunct="1"/>
            <a:r>
              <a:rPr lang="en-US" sz="3200" b="1" dirty="0">
                <a:latin typeface="+mj-lt"/>
              </a:rPr>
              <a:t>Application</a:t>
            </a:r>
          </a:p>
        </p:txBody>
      </p:sp>
      <p:sp>
        <p:nvSpPr>
          <p:cNvPr id="31747" name="Rectangle 3"/>
          <p:cNvSpPr>
            <a:spLocks noGrp="1" noChangeArrowheads="1"/>
          </p:cNvSpPr>
          <p:nvPr>
            <p:ph sz="half" idx="1"/>
          </p:nvPr>
        </p:nvSpPr>
        <p:spPr>
          <a:xfrm>
            <a:off x="304800" y="1828800"/>
            <a:ext cx="8458200" cy="3505200"/>
          </a:xfrm>
        </p:spPr>
        <p:txBody>
          <a:bodyPr/>
          <a:lstStyle/>
          <a:p>
            <a:pPr eaLnBrk="1" hangingPunct="1">
              <a:spcBef>
                <a:spcPct val="0"/>
              </a:spcBef>
              <a:spcAft>
                <a:spcPts val="2400"/>
              </a:spcAft>
              <a:buClr>
                <a:srgbClr val="0070C0"/>
              </a:buClr>
            </a:pPr>
            <a:r>
              <a:rPr lang="en-US" sz="2400" dirty="0">
                <a:latin typeface="+mn-lt"/>
              </a:rPr>
              <a:t>Often used in consulting because it’s easy to conceptualize and apply.</a:t>
            </a:r>
          </a:p>
          <a:p>
            <a:pPr eaLnBrk="1" hangingPunct="1">
              <a:spcBef>
                <a:spcPct val="0"/>
              </a:spcBef>
              <a:spcAft>
                <a:spcPts val="2400"/>
              </a:spcAft>
              <a:buClr>
                <a:srgbClr val="0070C0"/>
              </a:buClr>
            </a:pPr>
            <a:r>
              <a:rPr lang="en-US" sz="2400" dirty="0">
                <a:latin typeface="+mn-lt"/>
              </a:rPr>
              <a:t>Straightforward nature makes it practical for managers to apply. </a:t>
            </a:r>
          </a:p>
          <a:p>
            <a:pPr eaLnBrk="1" hangingPunct="1">
              <a:spcBef>
                <a:spcPct val="0"/>
              </a:spcBef>
              <a:spcAft>
                <a:spcPts val="2400"/>
              </a:spcAft>
              <a:buClr>
                <a:srgbClr val="0070C0"/>
              </a:buClr>
            </a:pPr>
            <a:r>
              <a:rPr lang="en-US" sz="2400" dirty="0">
                <a:latin typeface="+mn-lt"/>
              </a:rPr>
              <a:t>Breadth of situational approach facilitates its applicability in virtually all types of organizations and levels of management in organizations.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22</a:t>
            </a:fld>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0"/>
          <p:cNvSpPr>
            <a:spLocks noGrp="1" noChangeArrowheads="1"/>
          </p:cNvSpPr>
          <p:nvPr>
            <p:ph type="title"/>
          </p:nvPr>
        </p:nvSpPr>
        <p:spPr/>
        <p:txBody>
          <a:bodyPr/>
          <a:lstStyle/>
          <a:p>
            <a:pPr eaLnBrk="1" hangingPunct="1"/>
            <a:r>
              <a:rPr lang="en-US" sz="3200" dirty="0">
                <a:latin typeface="+mj-lt"/>
              </a:rPr>
              <a:t>Overview</a:t>
            </a:r>
          </a:p>
        </p:txBody>
      </p:sp>
      <p:sp>
        <p:nvSpPr>
          <p:cNvPr id="12291" name="Rectangle 1027"/>
          <p:cNvSpPr>
            <a:spLocks noGrp="1" noChangeArrowheads="1"/>
          </p:cNvSpPr>
          <p:nvPr>
            <p:ph idx="1"/>
          </p:nvPr>
        </p:nvSpPr>
        <p:spPr/>
        <p:txBody>
          <a:bodyPr/>
          <a:lstStyle/>
          <a:p>
            <a:pPr algn="l" eaLnBrk="1" hangingPunct="1">
              <a:spcBef>
                <a:spcPct val="0"/>
              </a:spcBef>
              <a:spcAft>
                <a:spcPts val="3000"/>
              </a:spcAft>
              <a:buClr>
                <a:srgbClr val="0070C0"/>
              </a:buClr>
              <a:buSzPct val="95000"/>
              <a:buFont typeface="Wingdings 2" pitchFamily="18" charset="2"/>
              <a:buChar char="÷"/>
            </a:pPr>
            <a:r>
              <a:rPr lang="en-US" sz="2400" dirty="0">
                <a:solidFill>
                  <a:schemeClr val="tx1"/>
                </a:solidFill>
                <a:latin typeface="+mn-lt"/>
              </a:rPr>
              <a:t> Situational approach perspective </a:t>
            </a:r>
          </a:p>
          <a:p>
            <a:pPr algn="l" eaLnBrk="1" hangingPunct="1">
              <a:spcBef>
                <a:spcPct val="0"/>
              </a:spcBef>
              <a:spcAft>
                <a:spcPts val="3000"/>
              </a:spcAft>
              <a:buClr>
                <a:srgbClr val="0070C0"/>
              </a:buClr>
              <a:buSzPct val="95000"/>
              <a:buFont typeface="Wingdings 2" pitchFamily="18" charset="2"/>
              <a:buChar char="÷"/>
            </a:pPr>
            <a:r>
              <a:rPr lang="en-US" sz="2400" dirty="0">
                <a:solidFill>
                  <a:schemeClr val="tx1"/>
                </a:solidFill>
                <a:latin typeface="+mn-lt"/>
              </a:rPr>
              <a:t> Leadership styles</a:t>
            </a:r>
          </a:p>
          <a:p>
            <a:pPr algn="l" eaLnBrk="1" hangingPunct="1">
              <a:spcBef>
                <a:spcPct val="0"/>
              </a:spcBef>
              <a:spcAft>
                <a:spcPts val="3000"/>
              </a:spcAft>
              <a:buClr>
                <a:srgbClr val="0070C0"/>
              </a:buClr>
              <a:buSzPct val="95000"/>
              <a:buFont typeface="Wingdings 2" pitchFamily="18" charset="2"/>
              <a:buChar char="÷"/>
            </a:pPr>
            <a:r>
              <a:rPr lang="en-US" sz="2400" dirty="0">
                <a:solidFill>
                  <a:schemeClr val="tx1"/>
                </a:solidFill>
                <a:latin typeface="+mn-lt"/>
              </a:rPr>
              <a:t> Developmental levels</a:t>
            </a:r>
          </a:p>
          <a:p>
            <a:pPr algn="l" eaLnBrk="1" hangingPunct="1">
              <a:spcBef>
                <a:spcPct val="0"/>
              </a:spcBef>
              <a:spcAft>
                <a:spcPts val="3000"/>
              </a:spcAft>
              <a:buClr>
                <a:srgbClr val="0070C0"/>
              </a:buClr>
              <a:buSzPct val="95000"/>
              <a:buFont typeface="Wingdings 2" pitchFamily="18" charset="2"/>
              <a:buChar char="÷"/>
            </a:pPr>
            <a:r>
              <a:rPr lang="en-US" sz="2400" dirty="0">
                <a:solidFill>
                  <a:schemeClr val="tx1"/>
                </a:solidFill>
                <a:latin typeface="+mn-lt"/>
              </a:rPr>
              <a:t> How does the situational approach work?</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3</a:t>
            </a:fld>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38200"/>
            <a:ext cx="8229600" cy="838200"/>
          </a:xfrm>
        </p:spPr>
        <p:txBody>
          <a:bodyPr/>
          <a:lstStyle/>
          <a:p>
            <a:pPr algn="ctr" eaLnBrk="1" hangingPunct="1"/>
            <a:r>
              <a:rPr lang="en-US" sz="3200" b="1" dirty="0">
                <a:latin typeface="+mj-lt"/>
              </a:rPr>
              <a:t>Situational Approach Description </a:t>
            </a:r>
            <a:br>
              <a:rPr lang="en-US" sz="3200" b="1" dirty="0">
                <a:latin typeface="+mj-lt"/>
              </a:rPr>
            </a:br>
            <a:r>
              <a:rPr lang="en-US" sz="3200" b="1" dirty="0">
                <a:latin typeface="+mj-lt"/>
              </a:rPr>
              <a:t>(Hersey &amp; Blanchard, 1969</a:t>
            </a:r>
            <a:r>
              <a:rPr lang="en-US" sz="2800" b="1" dirty="0">
                <a:latin typeface="+mj-lt"/>
              </a:rPr>
              <a:t>)</a:t>
            </a:r>
          </a:p>
        </p:txBody>
      </p:sp>
      <p:sp>
        <p:nvSpPr>
          <p:cNvPr id="13315" name="Rectangle 3"/>
          <p:cNvSpPr>
            <a:spLocks noGrp="1" noChangeArrowheads="1"/>
          </p:cNvSpPr>
          <p:nvPr>
            <p:ph idx="1"/>
          </p:nvPr>
        </p:nvSpPr>
        <p:spPr>
          <a:xfrm>
            <a:off x="609600" y="3200400"/>
            <a:ext cx="7162800" cy="2438400"/>
          </a:xfrm>
        </p:spPr>
        <p:txBody>
          <a:bodyPr/>
          <a:lstStyle/>
          <a:p>
            <a:pPr eaLnBrk="1" hangingPunct="1">
              <a:spcBef>
                <a:spcPct val="0"/>
              </a:spcBef>
              <a:spcAft>
                <a:spcPts val="1800"/>
              </a:spcAft>
              <a:buClr>
                <a:srgbClr val="0070C0"/>
              </a:buClr>
            </a:pPr>
            <a:r>
              <a:rPr lang="en-US" sz="2400" dirty="0">
                <a:latin typeface="+mn-lt"/>
                <a:ea typeface="Calibri" pitchFamily="34" charset="0"/>
                <a:cs typeface="Calibri" pitchFamily="34" charset="0"/>
              </a:rPr>
              <a:t>Focuses on leadership in situations</a:t>
            </a:r>
            <a:endParaRPr lang="en-US" sz="2400" u="sng" dirty="0">
              <a:latin typeface="+mn-lt"/>
              <a:ea typeface="Calibri" pitchFamily="34" charset="0"/>
              <a:cs typeface="Calibri" pitchFamily="34" charset="0"/>
            </a:endParaRPr>
          </a:p>
          <a:p>
            <a:pPr eaLnBrk="1" hangingPunct="1">
              <a:spcBef>
                <a:spcPct val="0"/>
              </a:spcBef>
              <a:spcAft>
                <a:spcPts val="1800"/>
              </a:spcAft>
              <a:buClr>
                <a:srgbClr val="0070C0"/>
              </a:buClr>
            </a:pPr>
            <a:r>
              <a:rPr lang="en-US" sz="2400" dirty="0">
                <a:latin typeface="+mn-lt"/>
                <a:ea typeface="Calibri" pitchFamily="34" charset="0"/>
                <a:cs typeface="Calibri" pitchFamily="34" charset="0"/>
              </a:rPr>
              <a:t>Emphasizes </a:t>
            </a:r>
            <a:r>
              <a:rPr lang="en-US" sz="2400" b="1" dirty="0">
                <a:latin typeface="+mn-lt"/>
                <a:ea typeface="Calibri" pitchFamily="34" charset="0"/>
                <a:cs typeface="Calibri" pitchFamily="34" charset="0"/>
              </a:rPr>
              <a:t>adapting style--</a:t>
            </a:r>
            <a:r>
              <a:rPr lang="en-US" sz="2400" dirty="0">
                <a:latin typeface="+mn-lt"/>
                <a:ea typeface="Calibri" pitchFamily="34" charset="0"/>
                <a:cs typeface="Calibri" pitchFamily="34" charset="0"/>
              </a:rPr>
              <a:t>different situations demand different kinds of leadership</a:t>
            </a:r>
          </a:p>
          <a:p>
            <a:pPr eaLnBrk="1" hangingPunct="1">
              <a:spcBef>
                <a:spcPct val="0"/>
              </a:spcBef>
              <a:spcAft>
                <a:spcPts val="1800"/>
              </a:spcAft>
              <a:buClr>
                <a:srgbClr val="0070C0"/>
              </a:buClr>
            </a:pPr>
            <a:r>
              <a:rPr lang="en-US" sz="2400" dirty="0">
                <a:latin typeface="+mn-lt"/>
                <a:ea typeface="Calibri" pitchFamily="34" charset="0"/>
                <a:cs typeface="Calibri" pitchFamily="34" charset="0"/>
              </a:rPr>
              <a:t>Used extensively in organizational leadership training and development</a:t>
            </a:r>
          </a:p>
        </p:txBody>
      </p:sp>
      <p:sp>
        <p:nvSpPr>
          <p:cNvPr id="13316" name="Rectangle 9"/>
          <p:cNvSpPr>
            <a:spLocks noChangeArrowheads="1"/>
          </p:cNvSpPr>
          <p:nvPr/>
        </p:nvSpPr>
        <p:spPr bwMode="auto">
          <a:xfrm>
            <a:off x="990600" y="1806714"/>
            <a:ext cx="7696200" cy="707886"/>
          </a:xfrm>
          <a:prstGeom prst="rect">
            <a:avLst/>
          </a:prstGeom>
          <a:noFill/>
          <a:ln w="9525">
            <a:noFill/>
            <a:miter lim="800000"/>
            <a:headEnd/>
            <a:tailEnd/>
          </a:ln>
        </p:spPr>
        <p:txBody>
          <a:bodyPr>
            <a:spAutoFit/>
          </a:bodyPr>
          <a:lstStyle/>
          <a:p>
            <a:pPr algn="ctr" eaLnBrk="0" hangingPunct="0"/>
            <a:r>
              <a:rPr lang="en-US" sz="2000" b="1" i="1" dirty="0">
                <a:latin typeface="+mn-lt"/>
              </a:rPr>
              <a:t>“Leaders match their style to the competence and commitment of subordinates</a:t>
            </a:r>
            <a:r>
              <a:rPr lang="en-US" sz="2000" b="1" i="1" dirty="0"/>
              <a:t>”</a:t>
            </a:r>
          </a:p>
        </p:txBody>
      </p:sp>
      <p:sp>
        <p:nvSpPr>
          <p:cNvPr id="9" name="Rectangle 8"/>
          <p:cNvSpPr/>
          <p:nvPr/>
        </p:nvSpPr>
        <p:spPr>
          <a:xfrm>
            <a:off x="724133" y="2590800"/>
            <a:ext cx="2247667" cy="523220"/>
          </a:xfrm>
          <a:prstGeom prst="rect">
            <a:avLst/>
          </a:prstGeom>
        </p:spPr>
        <p:txBody>
          <a:bodyPr wrap="none">
            <a:spAutoFit/>
          </a:bodyPr>
          <a:lstStyle/>
          <a:p>
            <a:pPr lvl="0" algn="ctr" eaLnBrk="0" hangingPunct="0">
              <a:defRPr/>
            </a:pPr>
            <a:r>
              <a:rPr lang="en-US" sz="2800" b="1" dirty="0">
                <a:latin typeface="Arial Rounded MT Bold" pitchFamily="34" charset="0"/>
                <a:cs typeface="Calibri" pitchFamily="34" charset="0"/>
              </a:rPr>
              <a:t>Perspective</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914400"/>
            <a:ext cx="8763000" cy="685800"/>
          </a:xfrm>
        </p:spPr>
        <p:txBody>
          <a:bodyPr/>
          <a:lstStyle/>
          <a:p>
            <a:pPr algn="ctr" eaLnBrk="1" hangingPunct="1"/>
            <a:r>
              <a:rPr lang="en-US" sz="3200" b="1" dirty="0">
                <a:latin typeface="+mj-lt"/>
              </a:rPr>
              <a:t>Situational Approach Description, cont’d </a:t>
            </a:r>
            <a:br>
              <a:rPr lang="en-US" sz="3200" b="1" dirty="0">
                <a:latin typeface="+mj-lt"/>
              </a:rPr>
            </a:br>
            <a:r>
              <a:rPr lang="en-US" sz="3200" dirty="0">
                <a:latin typeface="+mj-lt"/>
              </a:rPr>
              <a:t>(Hersey &amp; Blanchard, 1969)</a:t>
            </a:r>
            <a:endParaRPr lang="en-US" sz="3200" dirty="0">
              <a:solidFill>
                <a:srgbClr val="333399"/>
              </a:solidFill>
              <a:latin typeface="+mj-lt"/>
            </a:endParaRPr>
          </a:p>
        </p:txBody>
      </p:sp>
      <p:sp>
        <p:nvSpPr>
          <p:cNvPr id="14339" name="Rectangle 9"/>
          <p:cNvSpPr>
            <a:spLocks noGrp="1" noChangeArrowheads="1"/>
          </p:cNvSpPr>
          <p:nvPr>
            <p:ph idx="1"/>
          </p:nvPr>
        </p:nvSpPr>
        <p:spPr>
          <a:xfrm>
            <a:off x="533400" y="2819400"/>
            <a:ext cx="7467600" cy="2971800"/>
          </a:xfrm>
        </p:spPr>
        <p:txBody>
          <a:bodyPr/>
          <a:lstStyle/>
          <a:p>
            <a:pPr>
              <a:spcBef>
                <a:spcPct val="0"/>
              </a:spcBef>
              <a:spcAft>
                <a:spcPts val="2400"/>
              </a:spcAft>
              <a:buClr>
                <a:srgbClr val="0070C0"/>
              </a:buClr>
            </a:pPr>
            <a:r>
              <a:rPr lang="en-US" sz="2400" b="1" dirty="0">
                <a:latin typeface="+mn-lt"/>
              </a:rPr>
              <a:t>Composed of both a directive dimension and supportive dimension:</a:t>
            </a:r>
          </a:p>
          <a:p>
            <a:pPr lvl="1">
              <a:spcBef>
                <a:spcPct val="0"/>
              </a:spcBef>
              <a:spcAft>
                <a:spcPts val="2400"/>
              </a:spcAft>
              <a:buClr>
                <a:srgbClr val="0070C0"/>
              </a:buClr>
              <a:buSzPct val="80000"/>
            </a:pPr>
            <a:r>
              <a:rPr lang="en-US" sz="2000" dirty="0">
                <a:solidFill>
                  <a:schemeClr val="tx1"/>
                </a:solidFill>
              </a:rPr>
              <a:t>Each dimension must be applied appropriately in a given situation</a:t>
            </a:r>
          </a:p>
          <a:p>
            <a:pPr lvl="1">
              <a:spcBef>
                <a:spcPct val="0"/>
              </a:spcBef>
              <a:spcAft>
                <a:spcPts val="2400"/>
              </a:spcAft>
              <a:buClr>
                <a:srgbClr val="0070C0"/>
              </a:buClr>
              <a:buSzPct val="80000"/>
            </a:pPr>
            <a:r>
              <a:rPr lang="en-US" sz="2000" dirty="0">
                <a:solidFill>
                  <a:schemeClr val="tx1"/>
                </a:solidFill>
              </a:rPr>
              <a:t>Leaders evaluate employees to assess their competence and commitment to perform a given task</a:t>
            </a:r>
            <a:endParaRPr lang="en-US" sz="2000" b="1" dirty="0">
              <a:solidFill>
                <a:schemeClr val="tx1"/>
              </a:solidFill>
            </a:endParaRPr>
          </a:p>
        </p:txBody>
      </p:sp>
      <p:sp>
        <p:nvSpPr>
          <p:cNvPr id="8" name="Rectangle 7"/>
          <p:cNvSpPr/>
          <p:nvPr/>
        </p:nvSpPr>
        <p:spPr>
          <a:xfrm>
            <a:off x="748628" y="2143780"/>
            <a:ext cx="1842172" cy="523220"/>
          </a:xfrm>
          <a:prstGeom prst="rect">
            <a:avLst/>
          </a:prstGeom>
        </p:spPr>
        <p:txBody>
          <a:bodyPr wrap="none">
            <a:spAutoFit/>
          </a:bodyPr>
          <a:lstStyle/>
          <a:p>
            <a:pPr lvl="0" algn="ctr" eaLnBrk="0" hangingPunct="0">
              <a:defRPr/>
            </a:pPr>
            <a:r>
              <a:rPr lang="en-US" sz="2800" b="1" dirty="0">
                <a:latin typeface="Arial Rounded MT Bold" pitchFamily="34" charset="0"/>
                <a:cs typeface="Calibri" pitchFamily="34" charset="0"/>
              </a:rPr>
              <a:t>Definition</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43A1EA1A-03B6-4949-A902-96E57F99A169}"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2"/>
          <p:cNvSpPr>
            <a:spLocks noGrp="1" noChangeArrowheads="1"/>
          </p:cNvSpPr>
          <p:nvPr>
            <p:ph type="title"/>
          </p:nvPr>
        </p:nvSpPr>
        <p:spPr>
          <a:xfrm>
            <a:off x="304800" y="914400"/>
            <a:ext cx="8534400" cy="457200"/>
          </a:xfrm>
        </p:spPr>
        <p:txBody>
          <a:bodyPr/>
          <a:lstStyle/>
          <a:p>
            <a:pPr algn="ctr" eaLnBrk="1" hangingPunct="1"/>
            <a:r>
              <a:rPr lang="en-US" sz="3200" b="1" dirty="0">
                <a:latin typeface="+mj-lt"/>
              </a:rPr>
              <a:t>Leadership Styles</a:t>
            </a:r>
          </a:p>
        </p:txBody>
      </p:sp>
      <p:sp>
        <p:nvSpPr>
          <p:cNvPr id="6146" name="Rectangle 3"/>
          <p:cNvSpPr>
            <a:spLocks noGrp="1" noChangeArrowheads="1"/>
          </p:cNvSpPr>
          <p:nvPr>
            <p:ph sz="half" idx="1"/>
          </p:nvPr>
        </p:nvSpPr>
        <p:spPr>
          <a:xfrm>
            <a:off x="533400" y="2514600"/>
            <a:ext cx="7620000" cy="3048000"/>
          </a:xfrm>
        </p:spPr>
        <p:txBody>
          <a:bodyPr/>
          <a:lstStyle/>
          <a:p>
            <a:pPr eaLnBrk="1" hangingPunct="1">
              <a:buClr>
                <a:srgbClr val="0070C0"/>
              </a:buClr>
              <a:defRPr/>
            </a:pPr>
            <a:r>
              <a:rPr lang="en-US" b="1" dirty="0">
                <a:latin typeface="+mn-lt"/>
              </a:rPr>
              <a:t>Leadership style--the behavior pattern of an individual who attempts to influence others </a:t>
            </a:r>
          </a:p>
          <a:p>
            <a:pPr eaLnBrk="1" hangingPunct="1">
              <a:buClr>
                <a:srgbClr val="0070C0"/>
              </a:buClr>
              <a:buFont typeface="Wingdings" pitchFamily="2" charset="2"/>
              <a:buNone/>
              <a:defRPr/>
            </a:pPr>
            <a:r>
              <a:rPr lang="en-US" sz="3200" b="1" dirty="0">
                <a:latin typeface="+mn-lt"/>
              </a:rPr>
              <a:t>	</a:t>
            </a:r>
            <a:r>
              <a:rPr lang="en-US" dirty="0">
                <a:latin typeface="+mn-lt"/>
              </a:rPr>
              <a:t>It includes both:</a:t>
            </a:r>
          </a:p>
          <a:p>
            <a:pPr lvl="1" eaLnBrk="1" hangingPunct="1">
              <a:buClr>
                <a:srgbClr val="0070C0"/>
              </a:buClr>
              <a:buSzPct val="80000"/>
              <a:defRPr/>
            </a:pPr>
            <a:r>
              <a:rPr lang="en-US" dirty="0">
                <a:solidFill>
                  <a:schemeClr val="tx1"/>
                </a:solidFill>
              </a:rPr>
              <a:t>Directive </a:t>
            </a:r>
            <a:r>
              <a:rPr lang="en-US" b="1" dirty="0">
                <a:solidFill>
                  <a:schemeClr val="tx1"/>
                </a:solidFill>
              </a:rPr>
              <a:t>(task)</a:t>
            </a:r>
            <a:r>
              <a:rPr lang="en-US" dirty="0">
                <a:solidFill>
                  <a:schemeClr val="tx1"/>
                </a:solidFill>
              </a:rPr>
              <a:t> behaviors</a:t>
            </a:r>
          </a:p>
          <a:p>
            <a:pPr lvl="1" eaLnBrk="1" hangingPunct="1">
              <a:buClr>
                <a:srgbClr val="0070C0"/>
              </a:buClr>
              <a:buSzPct val="80000"/>
              <a:defRPr/>
            </a:pPr>
            <a:r>
              <a:rPr lang="en-US" dirty="0">
                <a:solidFill>
                  <a:schemeClr val="tx1"/>
                </a:solidFill>
              </a:rPr>
              <a:t>Supportive </a:t>
            </a:r>
            <a:r>
              <a:rPr lang="en-US" b="1" dirty="0">
                <a:solidFill>
                  <a:schemeClr val="tx1"/>
                </a:solidFill>
              </a:rPr>
              <a:t>(relationship)</a:t>
            </a:r>
            <a:r>
              <a:rPr lang="en-US" dirty="0">
                <a:solidFill>
                  <a:schemeClr val="tx1"/>
                </a:solidFill>
              </a:rPr>
              <a:t> behaviors</a:t>
            </a:r>
          </a:p>
        </p:txBody>
      </p:sp>
      <p:sp>
        <p:nvSpPr>
          <p:cNvPr id="8" name="Rectangle 7"/>
          <p:cNvSpPr/>
          <p:nvPr/>
        </p:nvSpPr>
        <p:spPr>
          <a:xfrm>
            <a:off x="838200" y="1752600"/>
            <a:ext cx="1857752" cy="523220"/>
          </a:xfrm>
          <a:prstGeom prst="rect">
            <a:avLst/>
          </a:prstGeom>
        </p:spPr>
        <p:txBody>
          <a:bodyPr wrap="none">
            <a:spAutoFit/>
          </a:bodyPr>
          <a:lstStyle/>
          <a:p>
            <a:pPr lvl="0" algn="ctr" eaLnBrk="0" hangingPunct="0">
              <a:defRPr/>
            </a:pPr>
            <a:r>
              <a:rPr lang="en-US" sz="2800" b="1" dirty="0">
                <a:latin typeface="Arial Rounded MT Bold" pitchFamily="34" charset="0"/>
                <a:cs typeface="Calibri" pitchFamily="34" charset="0"/>
              </a:rPr>
              <a:t>Definition</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030"/>
          <p:cNvSpPr>
            <a:spLocks noGrp="1" noChangeArrowheads="1"/>
          </p:cNvSpPr>
          <p:nvPr>
            <p:ph sz="half" idx="1"/>
          </p:nvPr>
        </p:nvSpPr>
        <p:spPr>
          <a:xfrm>
            <a:off x="533400" y="2438400"/>
            <a:ext cx="7543800" cy="3276600"/>
          </a:xfrm>
        </p:spPr>
        <p:txBody>
          <a:bodyPr/>
          <a:lstStyle/>
          <a:p>
            <a:pPr eaLnBrk="1" hangingPunct="1">
              <a:lnSpc>
                <a:spcPct val="90000"/>
              </a:lnSpc>
              <a:spcAft>
                <a:spcPct val="20000"/>
              </a:spcAft>
              <a:buClr>
                <a:srgbClr val="0070C0"/>
              </a:buClr>
            </a:pPr>
            <a:r>
              <a:rPr lang="en-US" b="1" i="1" dirty="0"/>
              <a:t>Directive behaviors</a:t>
            </a:r>
            <a:r>
              <a:rPr lang="en-US" b="1" dirty="0"/>
              <a:t>--</a:t>
            </a:r>
            <a:r>
              <a:rPr lang="en-US" dirty="0"/>
              <a:t>Help group members in goal achievement via </a:t>
            </a:r>
            <a:r>
              <a:rPr lang="en-US" i="1" dirty="0"/>
              <a:t>one-way communication</a:t>
            </a:r>
            <a:r>
              <a:rPr lang="en-US" dirty="0"/>
              <a:t> through:</a:t>
            </a:r>
          </a:p>
          <a:p>
            <a:pPr lvl="1" eaLnBrk="1" hangingPunct="1">
              <a:lnSpc>
                <a:spcPct val="90000"/>
              </a:lnSpc>
              <a:spcAft>
                <a:spcPct val="20000"/>
              </a:spcAft>
              <a:buClr>
                <a:srgbClr val="0070C0"/>
              </a:buClr>
              <a:buSzPct val="80000"/>
            </a:pPr>
            <a:r>
              <a:rPr lang="en-US" dirty="0">
                <a:solidFill>
                  <a:schemeClr val="tx1"/>
                </a:solidFill>
              </a:rPr>
              <a:t>Giving directions</a:t>
            </a:r>
          </a:p>
          <a:p>
            <a:pPr lvl="1" eaLnBrk="1" hangingPunct="1">
              <a:lnSpc>
                <a:spcPct val="90000"/>
              </a:lnSpc>
              <a:spcAft>
                <a:spcPct val="20000"/>
              </a:spcAft>
              <a:buClr>
                <a:srgbClr val="0070C0"/>
              </a:buClr>
              <a:buSzPct val="80000"/>
            </a:pPr>
            <a:r>
              <a:rPr lang="en-US" dirty="0">
                <a:solidFill>
                  <a:schemeClr val="tx1"/>
                </a:solidFill>
              </a:rPr>
              <a:t>Establishing goals and how to achieve them</a:t>
            </a:r>
          </a:p>
          <a:p>
            <a:pPr lvl="1" eaLnBrk="1" hangingPunct="1">
              <a:lnSpc>
                <a:spcPct val="90000"/>
              </a:lnSpc>
              <a:spcAft>
                <a:spcPct val="20000"/>
              </a:spcAft>
              <a:buClr>
                <a:srgbClr val="0070C0"/>
              </a:buClr>
              <a:buSzPct val="80000"/>
            </a:pPr>
            <a:r>
              <a:rPr lang="en-US" dirty="0">
                <a:solidFill>
                  <a:schemeClr val="tx1"/>
                </a:solidFill>
              </a:rPr>
              <a:t>Methods of evaluation and time lines</a:t>
            </a:r>
          </a:p>
          <a:p>
            <a:pPr lvl="1" eaLnBrk="1" hangingPunct="1">
              <a:lnSpc>
                <a:spcPct val="90000"/>
              </a:lnSpc>
              <a:spcAft>
                <a:spcPct val="20000"/>
              </a:spcAft>
              <a:buClr>
                <a:srgbClr val="0070C0"/>
              </a:buClr>
              <a:buSzPct val="80000"/>
            </a:pPr>
            <a:r>
              <a:rPr lang="en-US" dirty="0">
                <a:solidFill>
                  <a:schemeClr val="tx1"/>
                </a:solidFill>
              </a:rPr>
              <a:t>Defining roles</a:t>
            </a:r>
          </a:p>
        </p:txBody>
      </p:sp>
      <p:sp>
        <p:nvSpPr>
          <p:cNvPr id="8" name="Rectangle 7"/>
          <p:cNvSpPr/>
          <p:nvPr/>
        </p:nvSpPr>
        <p:spPr>
          <a:xfrm>
            <a:off x="381000" y="1838980"/>
            <a:ext cx="4648200" cy="523220"/>
          </a:xfrm>
          <a:prstGeom prst="rect">
            <a:avLst/>
          </a:prstGeom>
        </p:spPr>
        <p:txBody>
          <a:bodyPr wrap="square">
            <a:spAutoFit/>
          </a:bodyPr>
          <a:lstStyle/>
          <a:p>
            <a:pPr lvl="0" algn="ctr" eaLnBrk="0" hangingPunct="0">
              <a:defRPr/>
            </a:pPr>
            <a:r>
              <a:rPr lang="en-US" sz="2800" b="1" dirty="0">
                <a:latin typeface="Arial Rounded MT Bold" pitchFamily="34" charset="0"/>
                <a:cs typeface="Calibri" pitchFamily="34" charset="0"/>
              </a:rPr>
              <a:t>Dimension Definition</a:t>
            </a:r>
          </a:p>
        </p:txBody>
      </p:sp>
      <p:sp>
        <p:nvSpPr>
          <p:cNvPr id="9" name="Rectangle 12"/>
          <p:cNvSpPr txBox="1">
            <a:spLocks noChangeArrowheads="1"/>
          </p:cNvSpPr>
          <p:nvPr/>
        </p:nvSpPr>
        <p:spPr bwMode="auto">
          <a:xfrm>
            <a:off x="304800" y="914400"/>
            <a:ext cx="8534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kern="1200">
                <a:solidFill>
                  <a:schemeClr val="tx1"/>
                </a:solidFill>
                <a:latin typeface="+mj-lt"/>
                <a:ea typeface="+mj-ea"/>
                <a:cs typeface="Times New Roman" pitchFamily="18" charset="0"/>
              </a:defRPr>
            </a:lvl1pPr>
            <a:lvl2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2pPr>
            <a:lvl3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3pPr>
            <a:lvl4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4pPr>
            <a:lvl5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a:lstStyle>
          <a:p>
            <a:pPr eaLnBrk="1" hangingPunct="1"/>
            <a:r>
              <a:rPr lang="en-US" i="0" dirty="0">
                <a:solidFill>
                  <a:srgbClr val="0070C0"/>
                </a:solidFill>
              </a:rPr>
              <a:t>Leadership</a:t>
            </a:r>
            <a:r>
              <a:rPr lang="en-US" i="0" dirty="0">
                <a:solidFill>
                  <a:srgbClr val="006699"/>
                </a:solidFill>
              </a:rPr>
              <a:t> </a:t>
            </a:r>
            <a:r>
              <a:rPr lang="en-US" i="0" dirty="0">
                <a:solidFill>
                  <a:srgbClr val="0070C0"/>
                </a:solidFill>
              </a:rPr>
              <a:t>Styles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sz="half" idx="1"/>
          </p:nvPr>
        </p:nvSpPr>
        <p:spPr>
          <a:xfrm>
            <a:off x="457200" y="2438400"/>
            <a:ext cx="7543800" cy="3352800"/>
          </a:xfrm>
        </p:spPr>
        <p:txBody>
          <a:bodyPr/>
          <a:lstStyle/>
          <a:p>
            <a:pPr eaLnBrk="1" hangingPunct="1">
              <a:lnSpc>
                <a:spcPct val="90000"/>
              </a:lnSpc>
              <a:spcAft>
                <a:spcPct val="20000"/>
              </a:spcAft>
              <a:buClr>
                <a:srgbClr val="0070C0"/>
              </a:buClr>
            </a:pPr>
            <a:r>
              <a:rPr lang="en-US" sz="2600" b="1" i="1" dirty="0">
                <a:latin typeface="+mn-lt"/>
              </a:rPr>
              <a:t>Supportive behaviors</a:t>
            </a:r>
            <a:r>
              <a:rPr lang="en-US" sz="2600" b="1" dirty="0">
                <a:latin typeface="+mn-lt"/>
              </a:rPr>
              <a:t>--</a:t>
            </a:r>
            <a:r>
              <a:rPr lang="en-US" sz="2600" dirty="0">
                <a:latin typeface="+mn-lt"/>
              </a:rPr>
              <a:t>Assist group members via </a:t>
            </a:r>
            <a:r>
              <a:rPr lang="en-US" sz="2600" i="1" dirty="0">
                <a:latin typeface="+mn-lt"/>
              </a:rPr>
              <a:t>two-way communication</a:t>
            </a:r>
            <a:r>
              <a:rPr lang="en-US" sz="2600" dirty="0">
                <a:latin typeface="+mn-lt"/>
              </a:rPr>
              <a:t> in feeling comfortable with themselves, coworkers, and situation</a:t>
            </a:r>
          </a:p>
          <a:p>
            <a:pPr lvl="1" eaLnBrk="1" hangingPunct="1">
              <a:lnSpc>
                <a:spcPct val="90000"/>
              </a:lnSpc>
              <a:spcAft>
                <a:spcPct val="20000"/>
              </a:spcAft>
              <a:buClr>
                <a:srgbClr val="0070C0"/>
              </a:buClr>
            </a:pPr>
            <a:r>
              <a:rPr lang="en-US" dirty="0">
                <a:solidFill>
                  <a:schemeClr val="tx1"/>
                </a:solidFill>
              </a:rPr>
              <a:t>Asking for input</a:t>
            </a:r>
          </a:p>
          <a:p>
            <a:pPr lvl="1" eaLnBrk="1" hangingPunct="1">
              <a:lnSpc>
                <a:spcPct val="90000"/>
              </a:lnSpc>
              <a:spcAft>
                <a:spcPct val="20000"/>
              </a:spcAft>
              <a:buClr>
                <a:srgbClr val="0070C0"/>
              </a:buClr>
            </a:pPr>
            <a:r>
              <a:rPr lang="en-US" dirty="0">
                <a:solidFill>
                  <a:schemeClr val="tx1"/>
                </a:solidFill>
              </a:rPr>
              <a:t>Problem solving </a:t>
            </a:r>
          </a:p>
          <a:p>
            <a:pPr lvl="1" eaLnBrk="1" hangingPunct="1">
              <a:lnSpc>
                <a:spcPct val="90000"/>
              </a:lnSpc>
              <a:spcAft>
                <a:spcPct val="20000"/>
              </a:spcAft>
              <a:buClr>
                <a:srgbClr val="0070C0"/>
              </a:buClr>
            </a:pPr>
            <a:r>
              <a:rPr lang="en-US" dirty="0">
                <a:solidFill>
                  <a:schemeClr val="tx1"/>
                </a:solidFill>
              </a:rPr>
              <a:t>Praising, listening</a:t>
            </a:r>
          </a:p>
        </p:txBody>
      </p:sp>
      <p:sp>
        <p:nvSpPr>
          <p:cNvPr id="7" name="Rectangle 6"/>
          <p:cNvSpPr/>
          <p:nvPr/>
        </p:nvSpPr>
        <p:spPr>
          <a:xfrm>
            <a:off x="762000" y="1752600"/>
            <a:ext cx="3962400" cy="523220"/>
          </a:xfrm>
          <a:prstGeom prst="rect">
            <a:avLst/>
          </a:prstGeom>
        </p:spPr>
        <p:txBody>
          <a:bodyPr wrap="square">
            <a:spAutoFit/>
          </a:bodyPr>
          <a:lstStyle/>
          <a:p>
            <a:pPr lvl="0" eaLnBrk="0" hangingPunct="0">
              <a:defRPr/>
            </a:pPr>
            <a:r>
              <a:rPr lang="en-US" sz="2800" b="1" dirty="0">
                <a:latin typeface="Arial Rounded MT Bold" pitchFamily="34" charset="0"/>
                <a:cs typeface="Calibri" pitchFamily="34" charset="0"/>
              </a:rPr>
              <a:t>Dimension Definitions</a:t>
            </a:r>
          </a:p>
        </p:txBody>
      </p:sp>
      <p:sp>
        <p:nvSpPr>
          <p:cNvPr id="5" name="Rectangle 12"/>
          <p:cNvSpPr txBox="1">
            <a:spLocks noChangeArrowheads="1"/>
          </p:cNvSpPr>
          <p:nvPr/>
        </p:nvSpPr>
        <p:spPr bwMode="auto">
          <a:xfrm>
            <a:off x="304800" y="914400"/>
            <a:ext cx="8534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i="1" kern="1200">
                <a:solidFill>
                  <a:schemeClr val="tx1"/>
                </a:solidFill>
                <a:latin typeface="+mj-lt"/>
                <a:ea typeface="+mj-ea"/>
                <a:cs typeface="Times New Roman" pitchFamily="18" charset="0"/>
              </a:defRPr>
            </a:lvl1pPr>
            <a:lvl2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2pPr>
            <a:lvl3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3pPr>
            <a:lvl4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4pPr>
            <a:lvl5pPr algn="l" rtl="0" eaLnBrk="0" fontAlgn="base" hangingPunct="0">
              <a:spcBef>
                <a:spcPct val="0"/>
              </a:spcBef>
              <a:spcAft>
                <a:spcPct val="0"/>
              </a:spcAft>
              <a:defRPr sz="3600" i="1">
                <a:solidFill>
                  <a:schemeClr val="tx1"/>
                </a:solidFill>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a:lstStyle>
          <a:p>
            <a:pPr eaLnBrk="1" hangingPunct="1"/>
            <a:r>
              <a:rPr lang="en-US" i="0" dirty="0">
                <a:solidFill>
                  <a:srgbClr val="0070C0"/>
                </a:solidFill>
              </a:rPr>
              <a:t>Leadership</a:t>
            </a:r>
            <a:r>
              <a:rPr lang="en-US" i="0" dirty="0">
                <a:solidFill>
                  <a:srgbClr val="006699"/>
                </a:solidFill>
              </a:rPr>
              <a:t> </a:t>
            </a:r>
            <a:r>
              <a:rPr lang="en-US" i="0" dirty="0">
                <a:solidFill>
                  <a:srgbClr val="0070C0"/>
                </a:solidFill>
              </a:rPr>
              <a:t>Styles</a:t>
            </a:r>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sp>
        <p:nvSpPr>
          <p:cNvPr id="3" name="Slide Number Placeholder 2"/>
          <p:cNvSpPr>
            <a:spLocks noGrp="1"/>
          </p:cNvSpPr>
          <p:nvPr>
            <p:ph type="sldNum" sz="quarter" idx="11"/>
          </p:nvPr>
        </p:nvSpPr>
        <p:spPr/>
        <p:txBody>
          <a:bodyPr/>
          <a:lstStyle/>
          <a:p>
            <a:pPr>
              <a:defRPr/>
            </a:pPr>
            <a:fld id="{92594279-CED2-49C3-8D97-63CB9F21F01D}"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p:txBody>
          <a:bodyPr/>
          <a:lstStyle/>
          <a:p>
            <a:r>
              <a:rPr lang="en-US" dirty="0"/>
              <a:t>S1--Directing Style</a:t>
            </a:r>
          </a:p>
        </p:txBody>
      </p:sp>
      <p:sp>
        <p:nvSpPr>
          <p:cNvPr id="9219" name="Rectangle 1028"/>
          <p:cNvSpPr>
            <a:spLocks noGrp="1" noChangeArrowheads="1"/>
          </p:cNvSpPr>
          <p:nvPr>
            <p:ph idx="1"/>
          </p:nvPr>
        </p:nvSpPr>
        <p:spPr/>
        <p:txBody>
          <a:bodyPr/>
          <a:lstStyle/>
          <a:p>
            <a:r>
              <a:rPr lang="en-US"/>
              <a:t>Leader focuses communication on goal achievement</a:t>
            </a:r>
          </a:p>
          <a:p>
            <a:r>
              <a:rPr lang="en-US"/>
              <a:t>Spends LESS time using supportive behaviors</a:t>
            </a:r>
            <a:endParaRPr lang="en-US" dirty="0"/>
          </a:p>
        </p:txBody>
      </p:sp>
      <p:sp>
        <p:nvSpPr>
          <p:cNvPr id="4" name="Footer Placeholder 3"/>
          <p:cNvSpPr>
            <a:spLocks noGrp="1"/>
          </p:cNvSpPr>
          <p:nvPr>
            <p:ph type="ftr" sz="quarter" idx="10"/>
          </p:nvPr>
        </p:nvSpPr>
        <p:spPr/>
        <p:txBody>
          <a:bodyPr/>
          <a:lstStyle/>
          <a:p>
            <a:pPr>
              <a:defRPr/>
            </a:pPr>
            <a:r>
              <a:rPr lang="en-IN"/>
              <a:t>Northouse, Leadership 8e. ©  SAGE Publications, 2019.</a:t>
            </a:r>
            <a:endParaRPr lang="en-US" dirty="0"/>
          </a:p>
        </p:txBody>
      </p:sp>
      <p:sp>
        <p:nvSpPr>
          <p:cNvPr id="5" name="Slide Number Placeholder 4"/>
          <p:cNvSpPr>
            <a:spLocks noGrp="1"/>
          </p:cNvSpPr>
          <p:nvPr>
            <p:ph type="sldNum" sz="quarter" idx="11"/>
          </p:nvPr>
        </p:nvSpPr>
        <p:spPr/>
        <p:txBody>
          <a:bodyPr/>
          <a:lstStyle/>
          <a:p>
            <a:pPr>
              <a:defRPr/>
            </a:pPr>
            <a:fld id="{43A1EA1A-03B6-4949-A902-96E57F99A169}" type="slidenum">
              <a:rPr lang="en-US" smtClean="0"/>
              <a:pPr>
                <a:defRPr/>
              </a:pPr>
              <a:t>9</a:t>
            </a:fld>
            <a:endParaRPr lang="en-US" dirty="0"/>
          </a:p>
        </p:txBody>
      </p:sp>
    </p:spTree>
  </p:cSld>
  <p:clrMapOvr>
    <a:masterClrMapping/>
  </p:clrMapOvr>
  <p:transition/>
</p:sld>
</file>

<file path=ppt/theme/theme1.xml><?xml version="1.0" encoding="utf-8"?>
<a:theme xmlns:a="http://schemas.openxmlformats.org/drawingml/2006/main" name="Northouse_ Leadership_8e_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rthouse_ Leadership_8e_Theme" id="{46889194-88E5-402B-A7EA-92F69E7DC314}" vid="{B5C91106-235A-4853-96C2-84049C5E619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2658</TotalTime>
  <Words>1462</Words>
  <Application>Microsoft Office PowerPoint</Application>
  <PresentationFormat>On-screen Show (4:3)</PresentationFormat>
  <Paragraphs>195</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Rounded MT Bold</vt:lpstr>
      <vt:lpstr>Calibri</vt:lpstr>
      <vt:lpstr>Times New Roman</vt:lpstr>
      <vt:lpstr>Wingdings</vt:lpstr>
      <vt:lpstr>Wingdings 2</vt:lpstr>
      <vt:lpstr>Northouse_ Leadership_8e_Theme</vt:lpstr>
      <vt:lpstr>PowerPoint Presentation</vt:lpstr>
      <vt:lpstr>Situational Approach</vt:lpstr>
      <vt:lpstr>Overview</vt:lpstr>
      <vt:lpstr>Situational Approach Description  (Hersey &amp; Blanchard, 1969)</vt:lpstr>
      <vt:lpstr>Situational Approach Description, cont’d  (Hersey &amp; Blanchard, 1969)</vt:lpstr>
      <vt:lpstr>Leadership Styles</vt:lpstr>
      <vt:lpstr>PowerPoint Presentation</vt:lpstr>
      <vt:lpstr>PowerPoint Presentation</vt:lpstr>
      <vt:lpstr>S1--Directing Style</vt:lpstr>
      <vt:lpstr>S2--Coaching Style</vt:lpstr>
      <vt:lpstr>S3--Supporting Style</vt:lpstr>
      <vt:lpstr>S4--Delegating Style</vt:lpstr>
      <vt:lpstr>Development Levels</vt:lpstr>
      <vt:lpstr>How Does the Situational Approach Work?</vt:lpstr>
      <vt:lpstr>Situational Approach</vt:lpstr>
      <vt:lpstr>How Does the Situational Approach Work?</vt:lpstr>
      <vt:lpstr>How Does the Situational Approach Work? </vt:lpstr>
      <vt:lpstr>Strengths</vt:lpstr>
      <vt:lpstr>Strengths</vt:lpstr>
      <vt:lpstr>Criticisms</vt:lpstr>
      <vt:lpstr>Criticisms</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Virginia Gregory</dc:creator>
  <cp:lastModifiedBy>Editor</cp:lastModifiedBy>
  <cp:revision>221</cp:revision>
  <dcterms:created xsi:type="dcterms:W3CDTF">2000-11-13T21:29:08Z</dcterms:created>
  <dcterms:modified xsi:type="dcterms:W3CDTF">2018-02-13T18:46:00Z</dcterms:modified>
</cp:coreProperties>
</file>