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4" r:id="rId1"/>
  </p:sldMasterIdLst>
  <p:notesMasterIdLst>
    <p:notesMasterId r:id="rId29"/>
  </p:notesMasterIdLst>
  <p:handoutMasterIdLst>
    <p:handoutMasterId r:id="rId30"/>
  </p:handoutMasterIdLst>
  <p:sldIdLst>
    <p:sldId id="257" r:id="rId2"/>
    <p:sldId id="320" r:id="rId3"/>
    <p:sldId id="258" r:id="rId4"/>
    <p:sldId id="295" r:id="rId5"/>
    <p:sldId id="296" r:id="rId6"/>
    <p:sldId id="297" r:id="rId7"/>
    <p:sldId id="290" r:id="rId8"/>
    <p:sldId id="298" r:id="rId9"/>
    <p:sldId id="299" r:id="rId10"/>
    <p:sldId id="291" r:id="rId11"/>
    <p:sldId id="304" r:id="rId12"/>
    <p:sldId id="305" r:id="rId13"/>
    <p:sldId id="306" r:id="rId14"/>
    <p:sldId id="300" r:id="rId15"/>
    <p:sldId id="317" r:id="rId16"/>
    <p:sldId id="318" r:id="rId17"/>
    <p:sldId id="278" r:id="rId18"/>
    <p:sldId id="309" r:id="rId19"/>
    <p:sldId id="310" r:id="rId20"/>
    <p:sldId id="274" r:id="rId21"/>
    <p:sldId id="313" r:id="rId22"/>
    <p:sldId id="288" r:id="rId23"/>
    <p:sldId id="311" r:id="rId24"/>
    <p:sldId id="276" r:id="rId25"/>
    <p:sldId id="277" r:id="rId26"/>
    <p:sldId id="319" r:id="rId27"/>
    <p:sldId id="285" r:id="rId28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00"/>
    <a:srgbClr val="6600CC"/>
    <a:srgbClr val="CC0000"/>
    <a:srgbClr val="006699"/>
    <a:srgbClr val="A50021"/>
    <a:srgbClr val="003366"/>
    <a:srgbClr val="66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03" autoAdjust="0"/>
    <p:restoredTop sz="98187" autoAdjust="0"/>
  </p:normalViewPr>
  <p:slideViewPr>
    <p:cSldViewPr>
      <p:cViewPr>
        <p:scale>
          <a:sx n="80" d="100"/>
          <a:sy n="80" d="100"/>
        </p:scale>
        <p:origin x="136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706E72B-3C9E-4576-8FAD-42933302D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85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E5043CE-EA2A-4C3B-85FD-2A9C1E5E0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F6CA04-E0E0-437F-8CB5-E7689CC525A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43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4FB929-88AC-4426-935E-9BD0EC703E6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89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9CC89D-BD1B-4E9A-A70C-8D0E194B27E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47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3B95B4-B9DC-4DA9-8FE5-B794F9A53E6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21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8D6A2A-C1E2-4F6E-9754-69982461B55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51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1A48F-2D85-420C-A0BC-92A6603E927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762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5998E9-E213-412B-9DAD-BE46578580A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08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7D23CB-8070-48C5-A50B-11F74913E07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575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E4D06C-E856-43A8-8631-E0C939EBF2E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08606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F577BD-0994-461E-BFE3-E8C2BA0B813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38243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7DB3D8-46AD-4F13-BC7A-9A7983C1860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8394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F6CA04-E0E0-437F-8CB5-E7689CC525A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358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A74226-13D1-4700-83B8-541EDE4B1D1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38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A09410-AB9A-45B6-9741-2E3F771793F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143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833D97-C7F2-49E2-BBD5-E4BF2A5F531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923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079CF5-3E59-49A8-B9AF-7861A79465C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919267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6C9DF4-FE41-4604-8E1D-3ACA13854DD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031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FD3AC-CE8D-45AB-8649-54CD5F7443B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076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78F55A-D8B9-43F9-BF98-B4E84BE7DEC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54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C53454-D479-41FE-8DDD-B14A1AE457E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32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0216D1-D155-41FA-A52B-0D41E7EFD81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14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AF324-E2B2-43B3-9051-9D67903664B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1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AEE207-CE13-4130-9190-0D9666BBD1B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0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54D4C8-D3CD-4D41-9434-492A0587CBC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56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8E0893-EE39-4BA2-9F3A-5AAC33675E7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96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619E5B-7B3F-41DF-860F-F06D94CD90EB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5775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23452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3972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75953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4156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0656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507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369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963983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490222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6172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96300" y="6327775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7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6172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96300" y="6327775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4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639743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  <a:prstGeom prst="rect">
            <a:avLst/>
          </a:prstGeom>
        </p:spPr>
        <p:txBody>
          <a:bodyPr/>
          <a:lstStyle>
            <a:lvl1pPr algn="ctr">
              <a:defRPr sz="32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6172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96300" y="6327775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8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6172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96300" y="6327775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39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9925"/>
            <a:ext cx="8229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31925"/>
            <a:ext cx="8229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40475"/>
            <a:ext cx="6172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96300" y="6311900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4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98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9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4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922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0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3142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5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  <p:sldLayoutId id="2147483773" r:id="rId19"/>
    <p:sldLayoutId id="2147483774" r:id="rId20"/>
    <p:sldLayoutId id="2147483775" r:id="rId21"/>
    <p:sldLayoutId id="2147483776" r:id="rId2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752600"/>
            <a:ext cx="7620000" cy="4038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b="1" dirty="0">
                <a:solidFill>
                  <a:srgbClr val="0070C0"/>
                </a:solidFill>
                <a:latin typeface="Arial Rounded MT Bold" pitchFamily="34" charset="0"/>
              </a:rPr>
              <a:t>Directive Leadership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None/>
            </a:pPr>
            <a:r>
              <a:rPr lang="en-US" sz="2400" dirty="0">
                <a:latin typeface="+mn-lt"/>
              </a:rPr>
              <a:t>Leader who gives followers task instruction including: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 What is expected of them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 How task is to be done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 Timeline for task completion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 Clear standards of performance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 Clear rules and regulations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6868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Leader Behaviors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676400"/>
            <a:ext cx="8153400" cy="3886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b="1" dirty="0">
                <a:solidFill>
                  <a:srgbClr val="0070C0"/>
                </a:solidFill>
                <a:latin typeface="Arial Rounded MT Bold" pitchFamily="34" charset="0"/>
              </a:rPr>
              <a:t>Supportive Leadership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None/>
            </a:pPr>
            <a:r>
              <a:rPr lang="en-US" sz="2600" dirty="0">
                <a:latin typeface="+mn-lt"/>
              </a:rPr>
              <a:t>Leader who is friendly and approachable</a:t>
            </a:r>
            <a:r>
              <a:rPr lang="en-US" sz="2800" dirty="0">
                <a:latin typeface="+mn-lt"/>
              </a:rPr>
              <a:t>: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Attending to well-being and human needs of followers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Using supportive behavior to make work environment pleasant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Treating followers as equals and giving them respect for their status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6868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Leader Behaviors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828800"/>
            <a:ext cx="6781800" cy="3886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20000"/>
              </a:spcAft>
              <a:buClr>
                <a:srgbClr val="0070C0"/>
              </a:buCl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Arial Rounded MT Bold" pitchFamily="34" charset="0"/>
              </a:rPr>
              <a:t>Participative Leadership</a:t>
            </a:r>
          </a:p>
          <a:p>
            <a:pPr marL="0" indent="0" eaLnBrk="1" hangingPunct="1">
              <a:spcBef>
                <a:spcPts val="0"/>
              </a:spcBef>
              <a:spcAft>
                <a:spcPts val="2400"/>
              </a:spcAft>
              <a:buClr>
                <a:srgbClr val="0070C0"/>
              </a:buClr>
              <a:buNone/>
              <a:defRPr/>
            </a:pPr>
            <a:r>
              <a:rPr lang="en-US" sz="2400" dirty="0">
                <a:latin typeface="+mn-lt"/>
              </a:rPr>
              <a:t>Leader who invites followers to share in the decision making: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24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</a:rPr>
              <a:t>Consults with followers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24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</a:rPr>
              <a:t>Seeks their ideas and opinions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24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</a:rPr>
              <a:t>Integrates their input into group/organizational decisions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6868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Leader Behaviors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752600"/>
            <a:ext cx="8534400" cy="3810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Arial Rounded MT Bold" pitchFamily="34" charset="0"/>
              </a:rPr>
              <a:t>Achievement-Oriented Leadership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None/>
              <a:defRPr/>
            </a:pPr>
            <a:r>
              <a:rPr lang="en-US" sz="2400" dirty="0">
                <a:latin typeface="+mn-lt"/>
              </a:rPr>
              <a:t>Leader who challenges followers to perform work at the highest level possible: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</a:rPr>
              <a:t>Establishes a high standard of excellence for subordinates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</a:rPr>
              <a:t>Seeks continuous improvement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</a:rPr>
              <a:t>Demonstrates a high degree of confidence in followers’ ability to establish and achieve challenging goals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6868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Leader Behaviors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Follower Characteristics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381000" y="1143000"/>
            <a:ext cx="83343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457200" y="1905000"/>
            <a:ext cx="8382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0070C0"/>
              </a:buClr>
              <a:buSzPct val="85000"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Strong need for affiliation</a:t>
            </a:r>
            <a:endParaRPr lang="en-US" altLang="zh-TW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sym typeface="Wingdings" pitchFamily="2" charset="2"/>
            </a:endParaRPr>
          </a:p>
          <a:p>
            <a:pPr marL="342900" lvl="1" indent="-342900"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Friendly and concerned leadership is a source of satisfaction</a:t>
            </a:r>
          </a:p>
          <a:p>
            <a:pPr marL="342900" lvl="1" indent="-342900"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Prefers supportive leadership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sym typeface="Wingdings" pitchFamily="2" charset="2"/>
            </a:endParaRPr>
          </a:p>
          <a:p>
            <a:pPr marL="342900" indent="-342900">
              <a:spcAft>
                <a:spcPts val="1200"/>
              </a:spcAft>
              <a:buClr>
                <a:srgbClr val="0070C0"/>
              </a:buClr>
              <a:buSzPct val="85000"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Preference for psychological structure </a:t>
            </a:r>
          </a:p>
          <a:p>
            <a:pPr marL="342900" lvl="1" indent="-342900"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For example, dogmatic and authoritarian</a:t>
            </a:r>
            <a:r>
              <a:rPr lang="en-US" altLang="zh-TW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sym typeface="Wingdings" pitchFamily="2" charset="2"/>
              </a:rPr>
              <a:t> follower</a:t>
            </a:r>
          </a:p>
          <a:p>
            <a:pPr marL="342900" lvl="1" indent="-342900"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Leadership provides psychological structure, task clarity, and greater sense of certainty in work setting</a:t>
            </a:r>
          </a:p>
          <a:p>
            <a:pPr marL="342900" lvl="1" indent="-342900"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Prefers directive leadership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5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533400" y="1828800"/>
            <a:ext cx="8305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Aft>
                <a:spcPts val="600"/>
              </a:spcAft>
            </a:pPr>
            <a:r>
              <a:rPr lang="en-US" sz="2800" b="1" dirty="0">
                <a:latin typeface="Arial Rounded MT Bold" pitchFamily="34" charset="0"/>
              </a:rPr>
              <a:t>Desire for Control</a:t>
            </a:r>
          </a:p>
          <a:p>
            <a:pPr marL="342900" lvl="1" indent="-342900">
              <a:spcAft>
                <a:spcPts val="600"/>
              </a:spcAft>
              <a:buClr>
                <a:srgbClr val="007000"/>
              </a:buClr>
              <a:buSzPct val="85000"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Internal locus of control</a:t>
            </a:r>
          </a:p>
          <a:p>
            <a:pPr marL="677863" lvl="2" indent="-342900"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Leadership that allows followers to feel in charge of their work and makes them an integral part of the decision-making process</a:t>
            </a:r>
          </a:p>
          <a:p>
            <a:pPr marL="677863" lvl="2" indent="-342900"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Prefers participative leadership</a:t>
            </a:r>
          </a:p>
          <a:p>
            <a:pPr marL="342900" lvl="1" indent="-342900">
              <a:spcAft>
                <a:spcPts val="600"/>
              </a:spcAft>
              <a:buClr>
                <a:srgbClr val="0070C0"/>
              </a:buClr>
              <a:buSzPct val="85000"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External locus of control</a:t>
            </a:r>
          </a:p>
          <a:p>
            <a:pPr marL="677863" lvl="2" indent="-342900"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Leadership that parallels followers’ feelings that outside forces control their circumstances</a:t>
            </a:r>
          </a:p>
          <a:p>
            <a:pPr marL="677863" lvl="2" indent="-342900"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Prefers directive leadership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4582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Follower Characteristics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9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027"/>
          <p:cNvSpPr>
            <a:spLocks noChangeArrowheads="1"/>
          </p:cNvSpPr>
          <p:nvPr/>
        </p:nvSpPr>
        <p:spPr bwMode="auto">
          <a:xfrm>
            <a:off x="533400" y="1981200"/>
            <a:ext cx="777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Aft>
                <a:spcPts val="3000"/>
              </a:spcAft>
            </a:pPr>
            <a:r>
              <a:rPr lang="en-US" sz="2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Perception of their own ability--specific task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</a:endParaRPr>
          </a:p>
          <a:p>
            <a:pPr marL="342900" lvl="1" indent="-342900">
              <a:spcAft>
                <a:spcPts val="30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As perception of ability and competence goes up, need for highly directive leadership goes down. </a:t>
            </a:r>
          </a:p>
          <a:p>
            <a:pPr marL="342900" lvl="1" indent="-342900">
              <a:spcAft>
                <a:spcPts val="30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Directive leadership may become redundant, possibly excessively controlling.</a:t>
            </a:r>
            <a:r>
              <a:rPr lang="en-US" altLang="zh-TW" sz="2800" dirty="0">
                <a:latin typeface="Arial" charset="0"/>
                <a:ea typeface="新細明體" pitchFamily="18" charset="-120"/>
                <a:sym typeface="Wingdings" pitchFamily="2" charset="2"/>
              </a:rPr>
              <a:t>			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4582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Follower Characteristics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5344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Task Characteristics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4572000" y="23622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609600" y="2590800"/>
            <a:ext cx="7772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30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dirty="0">
                <a:latin typeface="+mn-lt"/>
              </a:rPr>
              <a:t>Design of followers’ task</a:t>
            </a:r>
          </a:p>
          <a:p>
            <a:pPr marL="342900" lvl="1" indent="-342900">
              <a:spcAft>
                <a:spcPts val="30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dirty="0">
                <a:latin typeface="+mn-lt"/>
              </a:rPr>
              <a:t> Organization’s formal authority system</a:t>
            </a:r>
          </a:p>
          <a:p>
            <a:pPr marL="342900" lvl="1" indent="-342900">
              <a:spcAft>
                <a:spcPts val="30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dirty="0">
                <a:latin typeface="+mn-lt"/>
              </a:rPr>
              <a:t> Primary work group of followers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1991380"/>
            <a:ext cx="32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 Rounded MT Bold" pitchFamily="34" charset="0"/>
              </a:rPr>
              <a:t>Components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772400" cy="3810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Task Characteristics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09800"/>
            <a:ext cx="8077200" cy="3886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Unclear and ambiguous--</a:t>
            </a:r>
            <a:r>
              <a:rPr lang="en-US" sz="2400" dirty="0">
                <a:latin typeface="+mn-lt"/>
              </a:rPr>
              <a:t>Leader needs to provide structure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Highly repetitive--</a:t>
            </a:r>
            <a:r>
              <a:rPr lang="en-US" sz="2400" dirty="0">
                <a:latin typeface="+mn-lt"/>
              </a:rPr>
              <a:t>Leader needs to provide support to maintain follower motivation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Weak formal authority--</a:t>
            </a:r>
            <a:r>
              <a:rPr lang="en-US" sz="2400" dirty="0">
                <a:latin typeface="+mn-lt"/>
              </a:rPr>
              <a:t>If formal authority system is weak, the leader needs to assist followers by making rules and work requirements clear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400" b="1" dirty="0" err="1">
                <a:latin typeface="+mn-lt"/>
              </a:rPr>
              <a:t>Nonsupportive</a:t>
            </a:r>
            <a:r>
              <a:rPr lang="en-US" sz="2400" b="1" dirty="0">
                <a:latin typeface="+mn-lt"/>
              </a:rPr>
              <a:t>/weak group norms--</a:t>
            </a:r>
            <a:r>
              <a:rPr lang="en-US" sz="2400" dirty="0">
                <a:latin typeface="+mn-lt"/>
              </a:rPr>
              <a:t>Leader needs to help build cohesiveness and role responsibility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0" y="23622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1600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b="1" dirty="0">
                <a:latin typeface="Arial Rounded MT Bold" pitchFamily="34" charset="0"/>
                <a:cs typeface="Calibri" pitchFamily="34" charset="0"/>
              </a:rPr>
              <a:t>Task Situations Requiring Leader Involvement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5344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Task Characteristics</a:t>
            </a:r>
          </a:p>
        </p:txBody>
      </p:sp>
      <p:sp>
        <p:nvSpPr>
          <p:cNvPr id="30723" name="Rectangle 103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Anything in the work setting that gets in the way of followers</a:t>
            </a:r>
          </a:p>
          <a:p>
            <a:pPr marL="7366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/>
              <a:t>They create excessive uncertainties, frustrations, or threats for followers</a:t>
            </a:r>
          </a:p>
          <a:p>
            <a:pPr marL="7366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b="1" dirty="0"/>
              <a:t>Leader’s responsibility is to help followers by</a:t>
            </a:r>
          </a:p>
          <a:p>
            <a:pPr marL="736600" lvl="1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/>
              <a:t>Removing the obstacles</a:t>
            </a:r>
          </a:p>
          <a:p>
            <a:pPr marL="7366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/>
              <a:t>Helping followers around them 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Assisting with obstacles will increase </a:t>
            </a:r>
          </a:p>
          <a:p>
            <a:pPr marL="736600" lvl="1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/>
              <a:t>Followers’ expectations to complete the task</a:t>
            </a:r>
          </a:p>
          <a:p>
            <a:pPr marL="736600" lvl="1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/>
              <a:t>Their sense of job satisfaction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30724" name="Rectangle 1028"/>
          <p:cNvSpPr>
            <a:spLocks noChangeArrowheads="1"/>
          </p:cNvSpPr>
          <p:nvPr/>
        </p:nvSpPr>
        <p:spPr bwMode="auto">
          <a:xfrm>
            <a:off x="4572000" y="23622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6906" y="1610380"/>
            <a:ext cx="1940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 Rounded MT Bold" pitchFamily="34" charset="0"/>
                <a:cs typeface="Calibri" pitchFamily="34" charset="0"/>
              </a:rPr>
              <a:t>Obstacles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4000" b="1" dirty="0">
                <a:latin typeface="+mj-lt"/>
              </a:rPr>
              <a:t>Path–Goal Theory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Chapter 6</a:t>
            </a:r>
          </a:p>
          <a:p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3486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How Does the Path–Goal Theory Work?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Focus of Path–Goal Theory 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Path–Goal Theory Work?</a:t>
            </a:r>
            <a:endParaRPr lang="en-IN" dirty="0"/>
          </a:p>
        </p:txBody>
      </p:sp>
      <p:sp>
        <p:nvSpPr>
          <p:cNvPr id="32771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leader’s job is to help followers reach their goals by directing, guiding, and coaching them along the way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Leaders must evaluate task and follower characteristics and adapt leadership style to these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theory suggests which style is most appropriate for specific characteristics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914400"/>
            <a:ext cx="8382000" cy="762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sz="3200" b="1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382000" cy="5334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Path–Goal Theory Approach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590800"/>
            <a:ext cx="3962400" cy="28194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Path–goal theory  is a complex but also pragmatic approach</a:t>
            </a:r>
          </a:p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Leaders should choose a leadership style that best fits the needs of followers and their work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2590800"/>
            <a:ext cx="4191000" cy="30480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Path–goal theory provides a set of 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assumptions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about how different leadership styles will interact with follower characteristics and the work situation to affect employee motivation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10358" y="1991380"/>
            <a:ext cx="1228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Arial Rounded MT Bold" pitchFamily="34" charset="0"/>
                <a:cs typeface="Calibri" pitchFamily="34" charset="0"/>
              </a:rPr>
              <a:t>Focus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06047" y="1991380"/>
            <a:ext cx="2628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Arial Rounded MT Bold" pitchFamily="34" charset="0"/>
                <a:cs typeface="Calibri" pitchFamily="34" charset="0"/>
              </a:rPr>
              <a:t>Overall Scope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287" y="681786"/>
            <a:ext cx="8008513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77724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10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Useful theoretical framework</a:t>
            </a:r>
            <a:r>
              <a:rPr lang="en-US" sz="2400" dirty="0">
                <a:latin typeface="+mn-lt"/>
              </a:rPr>
              <a:t>. Path–goal theory is a useful theoretical framework for understanding how various leadership behaviors affect the satisfaction of followers and their work performance.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Integrates motivation</a:t>
            </a:r>
            <a:r>
              <a:rPr lang="en-US" sz="2400" dirty="0">
                <a:latin typeface="+mn-lt"/>
              </a:rPr>
              <a:t>. Path–goal theory attempts to integrate the motivation principles of expectancy theory into a theory of leadership.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Practical model</a:t>
            </a:r>
            <a:r>
              <a:rPr lang="en-US" sz="2400" dirty="0">
                <a:latin typeface="+mn-lt"/>
              </a:rPr>
              <a:t>. Path–goal theory provides a practical model that underscores and highlights the important ways leaders help followers.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305800" cy="3810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763000" cy="477515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Interpreting the meaning of the theory can be confusing because it is so complex and incorporates so many different aspects of leadership; consequently, it is difficult to implement.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Empirical research studies have demonstrated only partial support for path–goal theory.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Theory doesn’t account for gender differences in how leadership is enacted and perceived.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Theory assumes leaders possess the advanced communication skills necessary to interact with followers in all given situations.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dirty="0"/>
              <a:t>The theory fails to adequately explain the relationship between leadership behavior and worker motivation.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dirty="0"/>
              <a:t>The path–goal theory approach treats leadership as a one-way event in which the leader affects the follower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8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8534400" cy="3810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905000"/>
            <a:ext cx="8458200" cy="3048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PGT offers valuable insights that can be applied in ongoing settings to improve one’s leadership.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Informs leaders about when to be directive, supportive, participative, or achievement oriented.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The principles of PGT can be employed by leaders at all organizational levels and for all types of tasks.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Overview</a:t>
            </a:r>
            <a:endParaRPr lang="en-IN" dirty="0"/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Path–Goal Theory Perspective</a:t>
            </a:r>
          </a:p>
          <a:p>
            <a:pPr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 Conditions of Leadership Motivation </a:t>
            </a:r>
          </a:p>
          <a:p>
            <a:pPr marL="463550" indent="-463550"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Leader Behaviors and Follower Characteristics</a:t>
            </a:r>
          </a:p>
          <a:p>
            <a:pPr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 Task Characteristics</a:t>
            </a:r>
          </a:p>
          <a:p>
            <a:pPr algn="l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 How Does PGT Work?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09600" y="838200"/>
            <a:ext cx="77724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 b="1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533400" y="2590800"/>
            <a:ext cx="8077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18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dirty="0">
                <a:latin typeface="+mn-lt"/>
              </a:rPr>
              <a:t>Path–goal theory centers on how leaders motivate followers to accomplish designated goals</a:t>
            </a:r>
          </a:p>
          <a:p>
            <a:pPr marL="342900" indent="-342900">
              <a:spcAft>
                <a:spcPts val="18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dirty="0">
                <a:latin typeface="+mn-lt"/>
              </a:rPr>
              <a:t>Emphasizes the relationship between </a:t>
            </a:r>
          </a:p>
          <a:p>
            <a:pPr marL="0" lvl="1">
              <a:spcAft>
                <a:spcPts val="1800"/>
              </a:spcAft>
              <a:buClr>
                <a:srgbClr val="0070C0"/>
              </a:buClr>
              <a:buSzPct val="85000"/>
            </a:pPr>
            <a:r>
              <a:rPr lang="en-US" dirty="0">
                <a:latin typeface="+mn-lt"/>
              </a:rPr>
              <a:t>		-the leader’s style </a:t>
            </a:r>
          </a:p>
          <a:p>
            <a:pPr marL="0" lvl="1">
              <a:spcAft>
                <a:spcPts val="1800"/>
              </a:spcAft>
              <a:buClr>
                <a:srgbClr val="0070C0"/>
              </a:buClr>
              <a:buSzPct val="85000"/>
            </a:pPr>
            <a:r>
              <a:rPr lang="en-US" dirty="0">
                <a:latin typeface="+mn-lt"/>
              </a:rPr>
              <a:t>		-the characteristics of the followers</a:t>
            </a:r>
          </a:p>
          <a:p>
            <a:pPr marL="0" lvl="1">
              <a:spcAft>
                <a:spcPts val="1800"/>
              </a:spcAft>
              <a:buClr>
                <a:srgbClr val="0070C0"/>
              </a:buClr>
              <a:buSzPct val="85000"/>
            </a:pPr>
            <a:r>
              <a:rPr lang="en-US" dirty="0">
                <a:latin typeface="+mn-lt"/>
              </a:rPr>
              <a:t>		-the work setting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625559" y="2052935"/>
            <a:ext cx="17388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600" b="1" dirty="0">
                <a:latin typeface="Arial Rounded MT Bold" pitchFamily="34" charset="0"/>
              </a:rPr>
              <a:t>Definition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Path–Goal Theory (House, 1971) Description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Path–Goal Theory (House, 1971) Description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438400"/>
            <a:ext cx="8534400" cy="3581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Goal--To enhance employee performance and satisfaction by focusing on employee motivation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Motivational Principles (based on Expectancy Theory): Followers will be motivated if they believe </a:t>
            </a:r>
          </a:p>
          <a:p>
            <a:pPr marL="0" lvl="1" indent="0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SzPct val="85000"/>
              <a:buNone/>
            </a:pPr>
            <a:r>
              <a:rPr lang="en-US" sz="2400" dirty="0">
                <a:solidFill>
                  <a:schemeClr val="tx1"/>
                </a:solidFill>
              </a:rPr>
              <a:t>		</a:t>
            </a:r>
            <a:r>
              <a:rPr lang="en-US" sz="2200" dirty="0">
                <a:solidFill>
                  <a:schemeClr val="tx1"/>
                </a:solidFill>
              </a:rPr>
              <a:t>-they are capable of performing their work</a:t>
            </a:r>
          </a:p>
          <a:p>
            <a:pPr marL="0" lvl="1" indent="0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SzPct val="85000"/>
              <a:buNone/>
            </a:pPr>
            <a:r>
              <a:rPr lang="en-US" sz="2200" dirty="0">
                <a:solidFill>
                  <a:schemeClr val="tx1"/>
                </a:solidFill>
              </a:rPr>
              <a:t>		-that their efforts will result in a certain outcome </a:t>
            </a:r>
          </a:p>
          <a:p>
            <a:pPr marL="0" lvl="1" indent="0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SzPct val="85000"/>
              <a:buNone/>
            </a:pPr>
            <a:r>
              <a:rPr lang="en-US" sz="2200" dirty="0">
                <a:solidFill>
                  <a:schemeClr val="tx1"/>
                </a:solidFill>
              </a:rPr>
              <a:t>		-that the payoffs for doing their work are worthwhile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1896" y="1900535"/>
            <a:ext cx="21021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600" b="1" dirty="0">
                <a:latin typeface="Arial Rounded MT Bold" pitchFamily="34" charset="0"/>
              </a:rPr>
              <a:t>Perspective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533400"/>
          </a:xfrm>
        </p:spPr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Challenge to Leader</a:t>
            </a:r>
          </a:p>
        </p:txBody>
      </p:sp>
      <p:sp>
        <p:nvSpPr>
          <p:cNvPr id="17411" name="Rectangle 1032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Use a leadership style that best meets followers’ motivational needs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Choose behaviors that complement or supplement what is missing in the work setting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Enhance goal attainment by providing information or rewards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</a:rPr>
              <a:t>Provide followers with the elements they need to reach their goals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5344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Conditions of Leadership Motivation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286000"/>
            <a:ext cx="8305800" cy="3352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It increases the </a:t>
            </a:r>
            <a:r>
              <a:rPr lang="en-US" sz="2400" b="1" i="1" dirty="0">
                <a:latin typeface="+mn-lt"/>
              </a:rPr>
              <a:t>number</a:t>
            </a:r>
            <a:r>
              <a:rPr lang="en-US" sz="2400" dirty="0">
                <a:latin typeface="+mn-lt"/>
              </a:rPr>
              <a:t> and </a:t>
            </a:r>
            <a:r>
              <a:rPr lang="en-US" sz="2400" b="1" i="1" dirty="0">
                <a:latin typeface="+mn-lt"/>
              </a:rPr>
              <a:t>kinds</a:t>
            </a:r>
            <a:r>
              <a:rPr lang="en-US" sz="2400" i="1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of payoffs followers receive from their work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Makes the path to the goal </a:t>
            </a:r>
            <a:r>
              <a:rPr lang="en-US" sz="2400" b="1" i="1" dirty="0">
                <a:latin typeface="+mn-lt"/>
              </a:rPr>
              <a:t>clear</a:t>
            </a:r>
            <a:r>
              <a:rPr lang="en-US" sz="2400" dirty="0">
                <a:latin typeface="+mn-lt"/>
              </a:rPr>
              <a:t> and easy to travel through with </a:t>
            </a:r>
            <a:r>
              <a:rPr lang="en-US" sz="2400" b="1" i="1" dirty="0">
                <a:latin typeface="+mn-lt"/>
              </a:rPr>
              <a:t>coaching</a:t>
            </a:r>
            <a:r>
              <a:rPr lang="en-US" sz="2400" dirty="0">
                <a:latin typeface="+mn-lt"/>
              </a:rPr>
              <a:t> and </a:t>
            </a:r>
            <a:r>
              <a:rPr lang="en-US" sz="2400" b="1" i="1" dirty="0">
                <a:latin typeface="+mn-lt"/>
              </a:rPr>
              <a:t>direction</a:t>
            </a:r>
            <a:endParaRPr lang="en-US" sz="2400" b="1" dirty="0">
              <a:latin typeface="+mn-lt"/>
            </a:endParaRP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Removes </a:t>
            </a:r>
            <a:r>
              <a:rPr lang="en-US" sz="2400" b="1" i="1" dirty="0">
                <a:latin typeface="+mn-lt"/>
              </a:rPr>
              <a:t>obstacles</a:t>
            </a:r>
            <a:r>
              <a:rPr lang="en-US" sz="2400" dirty="0">
                <a:latin typeface="+mn-lt"/>
              </a:rPr>
              <a:t> and roadblocks to attaining the goal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Makes the work itself more personally </a:t>
            </a:r>
            <a:r>
              <a:rPr lang="en-US" sz="2400" b="1" i="1" dirty="0">
                <a:latin typeface="+mn-lt"/>
              </a:rPr>
              <a:t>satisfying</a:t>
            </a:r>
            <a:endParaRPr lang="en-US" sz="2400" b="1" dirty="0">
              <a:latin typeface="+mn-lt"/>
            </a:endParaRPr>
          </a:p>
          <a:p>
            <a:pPr eaLnBrk="1" hangingPunct="1"/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 i="1" dirty="0">
                <a:latin typeface="+mn-lt"/>
                <a:ea typeface="Calibri" pitchFamily="34" charset="0"/>
                <a:cs typeface="Calibri" pitchFamily="34" charset="0"/>
              </a:rPr>
              <a:t>Leadership generates motivation when</a:t>
            </a:r>
            <a:endParaRPr lang="en-US" b="1" i="1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98" y="1600200"/>
            <a:ext cx="8617702" cy="409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3411" y="990600"/>
            <a:ext cx="7348589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Office\Templates\Business Planner Templates\Leadeship with background.pot</Template>
  <TotalTime>5179</TotalTime>
  <Words>1478</Words>
  <Application>Microsoft Office PowerPoint</Application>
  <PresentationFormat>On-screen Show (4:3)</PresentationFormat>
  <Paragraphs>183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微軟正黑體</vt:lpstr>
      <vt:lpstr>新細明體</vt:lpstr>
      <vt:lpstr>Arial</vt:lpstr>
      <vt:lpstr>Arial Rounded MT Bold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Path–Goal Theory</vt:lpstr>
      <vt:lpstr>Overview</vt:lpstr>
      <vt:lpstr>Path–Goal Theory (House, 1971) Description</vt:lpstr>
      <vt:lpstr>Path–Goal Theory (House, 1971) Description</vt:lpstr>
      <vt:lpstr>Challenge to Leader</vt:lpstr>
      <vt:lpstr>Conditions of Leadership Motivation</vt:lpstr>
      <vt:lpstr>PowerPoint Presentation</vt:lpstr>
      <vt:lpstr>PowerPoint Presentation</vt:lpstr>
      <vt:lpstr>Leader Behaviors</vt:lpstr>
      <vt:lpstr>Leader Behaviors</vt:lpstr>
      <vt:lpstr>Leader Behaviors</vt:lpstr>
      <vt:lpstr>Leader Behaviors</vt:lpstr>
      <vt:lpstr>Follower Characteristics</vt:lpstr>
      <vt:lpstr>Follower Characteristics</vt:lpstr>
      <vt:lpstr>Follower Characteristics</vt:lpstr>
      <vt:lpstr>Task Characteristics</vt:lpstr>
      <vt:lpstr>Task Characteristics</vt:lpstr>
      <vt:lpstr>Task Characteristics</vt:lpstr>
      <vt:lpstr>How Does the Path–Goal Theory Work?</vt:lpstr>
      <vt:lpstr>How Does the Path–Goal Theory Work?</vt:lpstr>
      <vt:lpstr>Path–Goal Theory Approach</vt:lpstr>
      <vt:lpstr>PowerPoint Presentation</vt:lpstr>
      <vt:lpstr>Strengths</vt:lpstr>
      <vt:lpstr>Criticisms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280</cp:revision>
  <dcterms:created xsi:type="dcterms:W3CDTF">2000-11-13T21:29:08Z</dcterms:created>
  <dcterms:modified xsi:type="dcterms:W3CDTF">2018-02-13T18:49:06Z</dcterms:modified>
</cp:coreProperties>
</file>