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2" r:id="rId1"/>
  </p:sldMasterIdLst>
  <p:notesMasterIdLst>
    <p:notesMasterId r:id="rId29"/>
  </p:notesMasterIdLst>
  <p:handoutMasterIdLst>
    <p:handoutMasterId r:id="rId30"/>
  </p:handoutMasterIdLst>
  <p:sldIdLst>
    <p:sldId id="257" r:id="rId2"/>
    <p:sldId id="313" r:id="rId3"/>
    <p:sldId id="258" r:id="rId4"/>
    <p:sldId id="302" r:id="rId5"/>
    <p:sldId id="303" r:id="rId6"/>
    <p:sldId id="295" r:id="rId7"/>
    <p:sldId id="304" r:id="rId8"/>
    <p:sldId id="290" r:id="rId9"/>
    <p:sldId id="309" r:id="rId10"/>
    <p:sldId id="296" r:id="rId11"/>
    <p:sldId id="305" r:id="rId12"/>
    <p:sldId id="297" r:id="rId13"/>
    <p:sldId id="306" r:id="rId14"/>
    <p:sldId id="310" r:id="rId15"/>
    <p:sldId id="311" r:id="rId16"/>
    <p:sldId id="307" r:id="rId17"/>
    <p:sldId id="299" r:id="rId18"/>
    <p:sldId id="298" r:id="rId19"/>
    <p:sldId id="312" r:id="rId20"/>
    <p:sldId id="300" r:id="rId21"/>
    <p:sldId id="301" r:id="rId22"/>
    <p:sldId id="274" r:id="rId23"/>
    <p:sldId id="308" r:id="rId24"/>
    <p:sldId id="288" r:id="rId25"/>
    <p:sldId id="276" r:id="rId26"/>
    <p:sldId id="277" r:id="rId27"/>
    <p:sldId id="285" r:id="rId28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5C00"/>
    <a:srgbClr val="660033"/>
    <a:srgbClr val="660066"/>
    <a:srgbClr val="3399FF"/>
    <a:srgbClr val="0033CC"/>
    <a:srgbClr val="336699"/>
    <a:srgbClr val="3333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60" autoAdjust="0"/>
    <p:restoredTop sz="90015" autoAdjust="0"/>
  </p:normalViewPr>
  <p:slideViewPr>
    <p:cSldViewPr>
      <p:cViewPr varScale="1">
        <p:scale>
          <a:sx n="81" d="100"/>
          <a:sy n="81" d="100"/>
        </p:scale>
        <p:origin x="1416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6840A14-ECDB-4126-BF41-69D38B92B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5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CD10C44-CDA2-4487-90CF-EE41A14F4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0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57A8C-9A14-428E-83DE-EB8492A8BBC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82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7E8DEF-8A81-4375-9439-463B0CF5F77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97271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936396-83C7-4A54-8CE0-3601FD1CA13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89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DEA5DF-5AC3-4A32-A3FD-6B6C6929243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74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2C4DCE-7653-4618-A9A9-C0E4F09222C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18396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DD2AE6-D381-456C-B65A-C28BAF8B5DD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22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F1413C-EC4D-443B-B720-279BAEEE881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2000" dirty="0"/>
              <a:t>Table</a:t>
            </a:r>
            <a:r>
              <a:rPr lang="en-US" sz="2000" baseline="0" dirty="0"/>
              <a:t> 7.1: Phases in Leadership Making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7338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77208A-5781-41F5-94AF-EB7DC22D2DA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783386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E0B361-4540-42AB-A02D-A1ECF91603A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597506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B46E36-558A-4302-AAB3-03112D85928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9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3419D9-D558-4ED1-A3F9-FD9A33DBE2DD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4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57A8C-9A14-428E-83DE-EB8492A8BBC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826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A0DB0F-E773-4EA6-AB55-02897EF9F38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121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9668EA-6CAB-4318-B35A-CB2497BDC55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11969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147B31-A22F-49B6-B649-4578B79EB252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1550" y="457200"/>
            <a:ext cx="4470400" cy="33528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191000"/>
            <a:ext cx="4419600" cy="4343400"/>
          </a:xfrm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88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68227-ECAB-4D62-8382-AEC18521CB7C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341773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7FEAB6-7CA0-4BFA-A7D8-A508E4D7A2E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07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3E5B43-5CA7-419A-BBD4-25ACFDDDDE2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09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1536FA-F804-4344-AB25-9998189D795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68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43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FC05E6-94EC-42FA-9E84-3F5794802E8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  <a:p>
            <a:r>
              <a:rPr lang="en-US" dirty="0"/>
              <a:t>Figure 7.1:</a:t>
            </a:r>
            <a:r>
              <a:rPr lang="en-US" baseline="0" dirty="0"/>
              <a:t> Dimensions of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73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46ED05-CAD2-420F-8A40-7D56D252631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45189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96A2B2-05A6-48DB-B024-B6C1EC586A3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dirty="0"/>
              <a:t>Figure 7.2: The Vertical</a:t>
            </a:r>
            <a:r>
              <a:rPr lang="en-US" sz="2000" baseline="0" dirty="0"/>
              <a:t> Dyad</a:t>
            </a:r>
          </a:p>
          <a:p>
            <a:r>
              <a:rPr lang="en-US" sz="2000" baseline="0" dirty="0"/>
              <a:t>Figure 7.3: Vertical Dyads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8883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5D8976-7586-4B96-AB6A-953C124DD54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Figure</a:t>
            </a:r>
            <a:r>
              <a:rPr lang="en-US" baseline="0" dirty="0"/>
              <a:t> 7.4: In-Groups and Out-Groups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634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2084BA-FA6D-44AE-93A8-DB7F85EA5F5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3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27409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9332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2252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635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42221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35486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3746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60641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831336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6172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96300" y="6327775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57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05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9444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3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6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273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3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Early Studies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In-group/out-group status</a:t>
            </a:r>
            <a:r>
              <a:rPr lang="en-US" sz="2400" dirty="0">
                <a:latin typeface="+mn-lt"/>
              </a:rPr>
              <a:t> based on how well follower works with the leader and how well the leader works with the follower</a:t>
            </a:r>
          </a:p>
          <a:p>
            <a:pPr marL="274320" indent="-274320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How followers involve themselves</a:t>
            </a:r>
            <a:r>
              <a:rPr lang="en-US" sz="2400" dirty="0">
                <a:latin typeface="+mn-lt"/>
              </a:rPr>
              <a:t> in expanding their role responsibilities with the leader determines whether they become in-group or out-group participants</a:t>
            </a:r>
          </a:p>
          <a:p>
            <a:pPr marL="274320" indent="-274320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Becoming part of the in-group</a:t>
            </a:r>
            <a:r>
              <a:rPr lang="en-US" sz="2400" dirty="0">
                <a:latin typeface="+mn-lt"/>
              </a:rPr>
              <a:t> involves follower negotiations in performing activities beyond the formal job description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ChangeArrowheads="1"/>
          </p:cNvSpPr>
          <p:nvPr/>
        </p:nvSpPr>
        <p:spPr bwMode="auto">
          <a:xfrm>
            <a:off x="763890" y="5865500"/>
            <a:ext cx="144591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b="1" i="1" dirty="0">
                <a:solidFill>
                  <a:srgbClr val="0070C0"/>
                </a:solidFill>
                <a:latin typeface="Arial" charset="0"/>
                <a:ea typeface="新細明體" pitchFamily="18" charset="-120"/>
              </a:rPr>
              <a:t>Follower</a:t>
            </a:r>
          </a:p>
        </p:txBody>
      </p:sp>
      <p:sp>
        <p:nvSpPr>
          <p:cNvPr id="11267" name="Oval 1026"/>
          <p:cNvSpPr>
            <a:spLocks noChangeArrowheads="1"/>
          </p:cNvSpPr>
          <p:nvPr/>
        </p:nvSpPr>
        <p:spPr bwMode="auto">
          <a:xfrm>
            <a:off x="381000" y="1524000"/>
            <a:ext cx="5486400" cy="4419600"/>
          </a:xfrm>
          <a:prstGeom prst="ellipse">
            <a:avLst/>
          </a:prstGeom>
          <a:solidFill>
            <a:schemeClr val="accent1">
              <a:lumMod val="75000"/>
              <a:alpha val="54000"/>
            </a:schemeClr>
          </a:solidFill>
          <a:ln>
            <a:noFill/>
            <a:headEnd/>
            <a:tailEnd/>
          </a:ln>
          <a:effectLst>
            <a:outerShdw blurRad="50800" dist="38100" dir="5400000" sx="102000" sy="102000" algn="t" rotWithShape="0">
              <a:srgbClr val="0070C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519" name="Text Box 1121"/>
          <p:cNvSpPr txBox="1">
            <a:spLocks noChangeArrowheads="1"/>
          </p:cNvSpPr>
          <p:nvPr/>
        </p:nvSpPr>
        <p:spPr bwMode="auto">
          <a:xfrm>
            <a:off x="5943600" y="1547098"/>
            <a:ext cx="302895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5888" eaLnBrk="0" hangingPunct="0"/>
            <a:r>
              <a:rPr lang="en-US" sz="2000" b="1" dirty="0">
                <a:latin typeface="+mn-lt"/>
                <a:ea typeface="Calibri" pitchFamily="34" charset="0"/>
                <a:cs typeface="Calibri" pitchFamily="34" charset="0"/>
              </a:rPr>
              <a:t>In-Group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</a:t>
            </a:r>
          </a:p>
          <a:p>
            <a:pPr marL="347663" lvl="1" indent="-231775" eaLnBrk="0" hangingPunct="0">
              <a:lnSpc>
                <a:spcPct val="90000"/>
              </a:lnSpc>
              <a:buFontTx/>
              <a:buChar char="–"/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more information, influence, confidence, and concern from leader</a:t>
            </a:r>
          </a:p>
          <a:p>
            <a:pPr marL="347663" lvl="1" indent="-231775" eaLnBrk="0" hangingPunct="0">
              <a:lnSpc>
                <a:spcPct val="90000"/>
              </a:lnSpc>
              <a:buFontTx/>
              <a:buChar char="–"/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more dependable, highly involved, and communicative than out-group</a:t>
            </a:r>
          </a:p>
        </p:txBody>
      </p:sp>
      <p:sp>
        <p:nvSpPr>
          <p:cNvPr id="11290" name="Text Box 1122"/>
          <p:cNvSpPr txBox="1">
            <a:spLocks noChangeArrowheads="1"/>
          </p:cNvSpPr>
          <p:nvPr/>
        </p:nvSpPr>
        <p:spPr bwMode="auto">
          <a:xfrm>
            <a:off x="5915025" y="4151315"/>
            <a:ext cx="30575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15888" lvl="2" eaLnBrk="0" hangingPunct="0">
              <a:lnSpc>
                <a:spcPct val="90000"/>
              </a:lnSpc>
              <a:defRPr/>
            </a:pPr>
            <a:r>
              <a:rPr lang="en-US" sz="2000" b="1" dirty="0">
                <a:latin typeface="+mn-lt"/>
                <a:cs typeface="Calibri" pitchFamily="34" charset="0"/>
              </a:rPr>
              <a:t>Out-Group</a:t>
            </a:r>
            <a:r>
              <a:rPr lang="en-US" sz="2000" dirty="0">
                <a:latin typeface="+mn-lt"/>
                <a:cs typeface="Calibri" pitchFamily="34" charset="0"/>
              </a:rPr>
              <a:t> </a:t>
            </a:r>
          </a:p>
          <a:p>
            <a:pPr marL="566738" lvl="2" indent="-277813" eaLnBrk="0" hangingPunct="0">
              <a:lnSpc>
                <a:spcPct val="90000"/>
              </a:lnSpc>
              <a:buFontTx/>
              <a:buChar char="–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 less compatible with leader</a:t>
            </a:r>
          </a:p>
          <a:p>
            <a:pPr marL="566738" lvl="2" indent="-277813" eaLnBrk="0" hangingPunct="0">
              <a:lnSpc>
                <a:spcPct val="90000"/>
              </a:lnSpc>
              <a:buFontTx/>
              <a:buChar char="–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 usually just come to work, do the job, and go home </a:t>
            </a:r>
          </a:p>
        </p:txBody>
      </p:sp>
      <p:sp>
        <p:nvSpPr>
          <p:cNvPr id="21521" name="Rectangle 112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In-Group and Out-Group Followers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11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533400" y="1676400"/>
            <a:ext cx="4724400" cy="4116388"/>
            <a:chOff x="533400" y="1676400"/>
            <a:chExt cx="4724400" cy="4116388"/>
          </a:xfrm>
          <a:solidFill>
            <a:schemeClr val="accent1">
              <a:alpha val="54000"/>
            </a:schemeClr>
          </a:solidFill>
        </p:grpSpPr>
        <p:sp>
          <p:nvSpPr>
            <p:cNvPr id="11268" name="Oval 1032"/>
            <p:cNvSpPr>
              <a:spLocks noChangeArrowheads="1"/>
            </p:cNvSpPr>
            <p:nvPr/>
          </p:nvSpPr>
          <p:spPr bwMode="auto">
            <a:xfrm>
              <a:off x="2362200" y="2057400"/>
              <a:ext cx="2895600" cy="2730500"/>
            </a:xfrm>
            <a:prstGeom prst="ellipse">
              <a:avLst/>
            </a:prstGeom>
            <a:grpFill/>
            <a:ln>
              <a:solidFill>
                <a:srgbClr val="0070C0"/>
              </a:solidFill>
              <a:headEnd/>
              <a:tailEnd/>
            </a:ln>
            <a:effectLst>
              <a:outerShdw blurRad="50800" dist="38100" dir="5400000" sx="101000" sy="101000" algn="t" rotWithShape="0">
                <a:prstClr val="black">
                  <a:alpha val="61000"/>
                </a:prst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0" name="Line 1034"/>
            <p:cNvSpPr>
              <a:spLocks noChangeShapeType="1"/>
            </p:cNvSpPr>
            <p:nvPr/>
          </p:nvSpPr>
          <p:spPr bwMode="auto">
            <a:xfrm>
              <a:off x="3352800" y="3352800"/>
              <a:ext cx="1143000" cy="685800"/>
            </a:xfrm>
            <a:prstGeom prst="line">
              <a:avLst/>
            </a:prstGeom>
            <a:grpFill/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1" name="Line 1035"/>
            <p:cNvSpPr>
              <a:spLocks noChangeShapeType="1"/>
            </p:cNvSpPr>
            <p:nvPr/>
          </p:nvSpPr>
          <p:spPr bwMode="auto">
            <a:xfrm>
              <a:off x="3276600" y="3429000"/>
              <a:ext cx="838200" cy="838200"/>
            </a:xfrm>
            <a:prstGeom prst="line">
              <a:avLst/>
            </a:prstGeom>
            <a:grpFill/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2" name="Line 1036"/>
            <p:cNvSpPr>
              <a:spLocks noChangeShapeType="1"/>
            </p:cNvSpPr>
            <p:nvPr/>
          </p:nvSpPr>
          <p:spPr bwMode="auto">
            <a:xfrm>
              <a:off x="3124200" y="3505200"/>
              <a:ext cx="381000" cy="838200"/>
            </a:xfrm>
            <a:prstGeom prst="line">
              <a:avLst/>
            </a:prstGeom>
            <a:grpFill/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3" name="Line 1037"/>
            <p:cNvSpPr>
              <a:spLocks noChangeShapeType="1"/>
            </p:cNvSpPr>
            <p:nvPr/>
          </p:nvSpPr>
          <p:spPr bwMode="auto">
            <a:xfrm>
              <a:off x="2971800" y="3505200"/>
              <a:ext cx="0" cy="533400"/>
            </a:xfrm>
            <a:prstGeom prst="line">
              <a:avLst/>
            </a:prstGeom>
            <a:grpFill/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74" name="Rectangle 1053"/>
            <p:cNvSpPr>
              <a:spLocks noChangeArrowheads="1"/>
            </p:cNvSpPr>
            <p:nvPr/>
          </p:nvSpPr>
          <p:spPr bwMode="auto">
            <a:xfrm>
              <a:off x="698500" y="2819400"/>
              <a:ext cx="1587500" cy="458788"/>
            </a:xfrm>
            <a:prstGeom prst="rect">
              <a:avLst/>
            </a:prstGeom>
            <a:grpFill/>
            <a:ln>
              <a:solidFill>
                <a:srgbClr val="0070C0"/>
              </a:solidFill>
              <a:headEnd/>
              <a:tailEnd/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altLang="zh-TW" b="1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Out-Group</a:t>
              </a:r>
            </a:p>
          </p:txBody>
        </p:sp>
        <p:sp>
          <p:nvSpPr>
            <p:cNvPr id="11287" name="Line 1116"/>
            <p:cNvSpPr>
              <a:spLocks noChangeShapeType="1"/>
            </p:cNvSpPr>
            <p:nvPr/>
          </p:nvSpPr>
          <p:spPr bwMode="auto">
            <a:xfrm>
              <a:off x="3429000" y="3200400"/>
              <a:ext cx="1371600" cy="381000"/>
            </a:xfrm>
            <a:prstGeom prst="line">
              <a:avLst/>
            </a:prstGeom>
            <a:grpFill/>
            <a:ln>
              <a:solidFill>
                <a:srgbClr val="0070C0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24" name="TextBox 59"/>
            <p:cNvSpPr txBox="1">
              <a:spLocks noChangeArrowheads="1"/>
            </p:cNvSpPr>
            <p:nvPr/>
          </p:nvSpPr>
          <p:spPr bwMode="auto">
            <a:xfrm>
              <a:off x="2362200" y="3048000"/>
              <a:ext cx="1143000" cy="461963"/>
            </a:xfrm>
            <a:prstGeom prst="rect">
              <a:avLst/>
            </a:prstGeom>
            <a:grp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i="1" dirty="0"/>
                <a:t>Leader</a:t>
              </a:r>
            </a:p>
          </p:txBody>
        </p:sp>
        <p:sp>
          <p:nvSpPr>
            <p:cNvPr id="21525" name="TextBox 60"/>
            <p:cNvSpPr txBox="1">
              <a:spLocks noChangeArrowheads="1"/>
            </p:cNvSpPr>
            <p:nvPr/>
          </p:nvSpPr>
          <p:spPr bwMode="auto">
            <a:xfrm>
              <a:off x="3048000" y="2362200"/>
              <a:ext cx="1446213" cy="461963"/>
            </a:xfrm>
            <a:prstGeom prst="rect">
              <a:avLst/>
            </a:prstGeom>
            <a:grp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 dirty="0"/>
                <a:t>In-Group</a:t>
              </a:r>
            </a:p>
          </p:txBody>
        </p:sp>
        <p:sp>
          <p:nvSpPr>
            <p:cNvPr id="66" name="Flowchart: Preparation 65"/>
            <p:cNvSpPr/>
            <p:nvPr/>
          </p:nvSpPr>
          <p:spPr>
            <a:xfrm>
              <a:off x="4038600" y="42672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" name="Flowchart: Preparation 66"/>
            <p:cNvSpPr/>
            <p:nvPr/>
          </p:nvSpPr>
          <p:spPr>
            <a:xfrm>
              <a:off x="4495800" y="39624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8" name="Flowchart: Preparation 67"/>
            <p:cNvSpPr/>
            <p:nvPr/>
          </p:nvSpPr>
          <p:spPr>
            <a:xfrm>
              <a:off x="4800600" y="34290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Flowchart: Preparation 68"/>
            <p:cNvSpPr/>
            <p:nvPr/>
          </p:nvSpPr>
          <p:spPr>
            <a:xfrm>
              <a:off x="3352800" y="43434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0" name="Flowchart: Preparation 69"/>
            <p:cNvSpPr/>
            <p:nvPr/>
          </p:nvSpPr>
          <p:spPr>
            <a:xfrm>
              <a:off x="2819400" y="40386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" name="Flowchart: Preparation 70"/>
            <p:cNvSpPr/>
            <p:nvPr/>
          </p:nvSpPr>
          <p:spPr>
            <a:xfrm>
              <a:off x="1905000" y="19050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" name="Flowchart: Preparation 71"/>
            <p:cNvSpPr/>
            <p:nvPr/>
          </p:nvSpPr>
          <p:spPr>
            <a:xfrm>
              <a:off x="2590800" y="17526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3" name="Flowchart: Preparation 72"/>
            <p:cNvSpPr/>
            <p:nvPr/>
          </p:nvSpPr>
          <p:spPr>
            <a:xfrm>
              <a:off x="1295400" y="22860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4" name="Flowchart: Preparation 73"/>
            <p:cNvSpPr/>
            <p:nvPr/>
          </p:nvSpPr>
          <p:spPr>
            <a:xfrm>
              <a:off x="533400" y="34290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Flowchart: Preparation 74"/>
            <p:cNvSpPr/>
            <p:nvPr/>
          </p:nvSpPr>
          <p:spPr>
            <a:xfrm>
              <a:off x="685800" y="41910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Flowchart: Preparation 75"/>
            <p:cNvSpPr/>
            <p:nvPr/>
          </p:nvSpPr>
          <p:spPr>
            <a:xfrm>
              <a:off x="1219200" y="48006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" name="Flowchart: Preparation 76"/>
            <p:cNvSpPr/>
            <p:nvPr/>
          </p:nvSpPr>
          <p:spPr>
            <a:xfrm>
              <a:off x="2057400" y="52578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8" name="Flowchart: Preparation 77"/>
            <p:cNvSpPr/>
            <p:nvPr/>
          </p:nvSpPr>
          <p:spPr>
            <a:xfrm>
              <a:off x="3048000" y="54102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9" name="Flowchart: Preparation 78"/>
            <p:cNvSpPr/>
            <p:nvPr/>
          </p:nvSpPr>
          <p:spPr>
            <a:xfrm>
              <a:off x="3962400" y="5257800"/>
              <a:ext cx="381000" cy="304800"/>
            </a:xfrm>
            <a:prstGeom prst="flowChartPreparation">
              <a:avLst/>
            </a:prstGeom>
            <a:grp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541" name="Rectangle 1030"/>
            <p:cNvSpPr>
              <a:spLocks noChangeArrowheads="1"/>
            </p:cNvSpPr>
            <p:nvPr/>
          </p:nvSpPr>
          <p:spPr bwMode="auto">
            <a:xfrm>
              <a:off x="4800600" y="33528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2" name="Rectangle 1030"/>
            <p:cNvSpPr>
              <a:spLocks noChangeArrowheads="1"/>
            </p:cNvSpPr>
            <p:nvPr/>
          </p:nvSpPr>
          <p:spPr bwMode="auto">
            <a:xfrm>
              <a:off x="4495800" y="38862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3" name="Rectangle 1030"/>
            <p:cNvSpPr>
              <a:spLocks noChangeArrowheads="1"/>
            </p:cNvSpPr>
            <p:nvPr/>
          </p:nvSpPr>
          <p:spPr bwMode="auto">
            <a:xfrm>
              <a:off x="4038600" y="41910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4" name="Rectangle 1030"/>
            <p:cNvSpPr>
              <a:spLocks noChangeArrowheads="1"/>
            </p:cNvSpPr>
            <p:nvPr/>
          </p:nvSpPr>
          <p:spPr bwMode="auto">
            <a:xfrm>
              <a:off x="3352800" y="42672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5" name="Rectangle 1030"/>
            <p:cNvSpPr>
              <a:spLocks noChangeArrowheads="1"/>
            </p:cNvSpPr>
            <p:nvPr/>
          </p:nvSpPr>
          <p:spPr bwMode="auto">
            <a:xfrm>
              <a:off x="2819400" y="39624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6" name="Rectangle 1030"/>
            <p:cNvSpPr>
              <a:spLocks noChangeArrowheads="1"/>
            </p:cNvSpPr>
            <p:nvPr/>
          </p:nvSpPr>
          <p:spPr bwMode="auto">
            <a:xfrm>
              <a:off x="2590800" y="16764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7" name="Rectangle 1030"/>
            <p:cNvSpPr>
              <a:spLocks noChangeArrowheads="1"/>
            </p:cNvSpPr>
            <p:nvPr/>
          </p:nvSpPr>
          <p:spPr bwMode="auto">
            <a:xfrm>
              <a:off x="1905000" y="18288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8" name="Rectangle 1030"/>
            <p:cNvSpPr>
              <a:spLocks noChangeArrowheads="1"/>
            </p:cNvSpPr>
            <p:nvPr/>
          </p:nvSpPr>
          <p:spPr bwMode="auto">
            <a:xfrm>
              <a:off x="3962400" y="51816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49" name="Rectangle 1030"/>
            <p:cNvSpPr>
              <a:spLocks noChangeArrowheads="1"/>
            </p:cNvSpPr>
            <p:nvPr/>
          </p:nvSpPr>
          <p:spPr bwMode="auto">
            <a:xfrm>
              <a:off x="3048000" y="53340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50" name="Rectangle 1030"/>
            <p:cNvSpPr>
              <a:spLocks noChangeArrowheads="1"/>
            </p:cNvSpPr>
            <p:nvPr/>
          </p:nvSpPr>
          <p:spPr bwMode="auto">
            <a:xfrm>
              <a:off x="2057400" y="51816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51" name="Rectangle 1030"/>
            <p:cNvSpPr>
              <a:spLocks noChangeArrowheads="1"/>
            </p:cNvSpPr>
            <p:nvPr/>
          </p:nvSpPr>
          <p:spPr bwMode="auto">
            <a:xfrm>
              <a:off x="1219200" y="47244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52" name="Rectangle 1030"/>
            <p:cNvSpPr>
              <a:spLocks noChangeArrowheads="1"/>
            </p:cNvSpPr>
            <p:nvPr/>
          </p:nvSpPr>
          <p:spPr bwMode="auto">
            <a:xfrm>
              <a:off x="685800" y="41148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53" name="Rectangle 1030"/>
            <p:cNvSpPr>
              <a:spLocks noChangeArrowheads="1"/>
            </p:cNvSpPr>
            <p:nvPr/>
          </p:nvSpPr>
          <p:spPr bwMode="auto">
            <a:xfrm>
              <a:off x="533400" y="33528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21554" name="Rectangle 1030"/>
            <p:cNvSpPr>
              <a:spLocks noChangeArrowheads="1"/>
            </p:cNvSpPr>
            <p:nvPr/>
          </p:nvSpPr>
          <p:spPr bwMode="auto">
            <a:xfrm>
              <a:off x="1219200" y="2209800"/>
              <a:ext cx="457200" cy="458788"/>
            </a:xfrm>
            <a:prstGeom prst="rect">
              <a:avLst/>
            </a:prstGeom>
            <a:grpFill/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lIns="90488" tIns="44450" rIns="90488" bIns="44450"/>
            <a:lstStyle/>
            <a:p>
              <a:pPr eaLnBrk="0" hangingPunct="0"/>
              <a:r>
                <a:rPr lang="en-US" altLang="zh-TW" b="1" dirty="0">
                  <a:latin typeface="Arial" charset="0"/>
                  <a:ea typeface="新細明體" pitchFamily="18" charset="-120"/>
                </a:rPr>
                <a:t>F</a:t>
              </a:r>
            </a:p>
          </p:txBody>
        </p:sp>
      </p:grpSp>
      <p:sp>
        <p:nvSpPr>
          <p:cNvPr id="94" name="Flowchart: Preparation 93"/>
          <p:cNvSpPr/>
          <p:nvPr/>
        </p:nvSpPr>
        <p:spPr>
          <a:xfrm>
            <a:off x="382890" y="5941700"/>
            <a:ext cx="381000" cy="304800"/>
          </a:xfrm>
          <a:prstGeom prst="flowChartPreparation">
            <a:avLst/>
          </a:prstGeom>
          <a:solidFill>
            <a:srgbClr val="0070C0">
              <a:alpha val="54000"/>
            </a:srgbClr>
          </a:solidFill>
          <a:ln>
            <a:solidFill>
              <a:srgbClr val="0070C0"/>
            </a:solidFill>
          </a:ln>
          <a:effectLst>
            <a:outerShdw blurRad="50800" dist="38100" dir="5400000" algn="t" rotWithShape="0">
              <a:srgbClr val="0070C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56" name="Rectangle 1030"/>
          <p:cNvSpPr>
            <a:spLocks noChangeArrowheads="1"/>
          </p:cNvSpPr>
          <p:nvPr/>
        </p:nvSpPr>
        <p:spPr bwMode="auto">
          <a:xfrm>
            <a:off x="382890" y="5865500"/>
            <a:ext cx="45720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/>
            <a:r>
              <a:rPr lang="en-US" altLang="zh-TW" b="1" dirty="0">
                <a:latin typeface="Arial" charset="0"/>
                <a:ea typeface="新細明體" pitchFamily="18" charset="-120"/>
              </a:rPr>
              <a:t>F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latin typeface="+mj-lt"/>
              </a:rPr>
              <a:t>Later Studies (</a:t>
            </a:r>
            <a:r>
              <a:rPr lang="en-US" sz="3200" b="1" dirty="0" err="1">
                <a:latin typeface="+mj-lt"/>
              </a:rPr>
              <a:t>Graen</a:t>
            </a:r>
            <a:r>
              <a:rPr lang="en-US" sz="3200" b="1" dirty="0">
                <a:latin typeface="+mj-lt"/>
              </a:rPr>
              <a:t> &amp; </a:t>
            </a:r>
            <a:r>
              <a:rPr lang="en-US" sz="3200" b="1" dirty="0" err="1">
                <a:latin typeface="+mj-lt"/>
              </a:rPr>
              <a:t>Uhl</a:t>
            </a:r>
            <a:r>
              <a:rPr lang="en-US" sz="3200" b="1" dirty="0">
                <a:latin typeface="+mj-lt"/>
              </a:rPr>
              <a:t>-Bien, 1995)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Initial research primarily addressed </a:t>
            </a:r>
            <a:r>
              <a:rPr lang="en-US" sz="2400" i="1" dirty="0">
                <a:latin typeface="+mn-lt"/>
              </a:rPr>
              <a:t>differences</a:t>
            </a:r>
            <a:r>
              <a:rPr lang="en-US" sz="2400" dirty="0">
                <a:latin typeface="+mn-lt"/>
              </a:rPr>
              <a:t> between in-groups and out-groups; later research addressed how LMX theory was related to </a:t>
            </a:r>
            <a:r>
              <a:rPr lang="en-US" sz="2400" i="1" dirty="0">
                <a:latin typeface="+mn-lt"/>
              </a:rPr>
              <a:t>organizational effectiveness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Later research focus on the quality of leader–member exchanges resulting in positive outcomes for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Leaders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Followers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Groups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Organizations in general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latin typeface="+mj-lt"/>
              </a:rPr>
              <a:t>Later Studies (</a:t>
            </a:r>
            <a:r>
              <a:rPr lang="en-US" sz="3200" b="1" dirty="0" err="1">
                <a:latin typeface="+mj-lt"/>
              </a:rPr>
              <a:t>Graen</a:t>
            </a:r>
            <a:r>
              <a:rPr lang="en-US" sz="3200" b="1" dirty="0">
                <a:latin typeface="+mj-lt"/>
              </a:rPr>
              <a:t> &amp; </a:t>
            </a:r>
            <a:r>
              <a:rPr lang="en-US" sz="3200" b="1" dirty="0" err="1">
                <a:latin typeface="+mj-lt"/>
              </a:rPr>
              <a:t>Uhl</a:t>
            </a:r>
            <a:r>
              <a:rPr lang="en-US" sz="3200" b="1" dirty="0">
                <a:latin typeface="+mj-lt"/>
              </a:rPr>
              <a:t>-Bien, 1995)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endParaRPr lang="en-US" sz="600" b="1" i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2800" dirty="0">
                <a:latin typeface="+mn-lt"/>
                <a:cs typeface="Calibri" pitchFamily="34" charset="0"/>
              </a:rPr>
              <a:t>Researchers found that </a:t>
            </a:r>
            <a:r>
              <a:rPr lang="en-US" sz="2800" i="1" dirty="0">
                <a:latin typeface="+mn-lt"/>
                <a:cs typeface="Calibri" pitchFamily="34" charset="0"/>
              </a:rPr>
              <a:t>high-quality</a:t>
            </a:r>
            <a:r>
              <a:rPr lang="en-US" sz="2800" dirty="0">
                <a:latin typeface="+mn-lt"/>
                <a:cs typeface="Calibri" pitchFamily="34" charset="0"/>
              </a:rPr>
              <a:t> leader–member exchanges resulted in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Less employee turnover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More positive performance evaluations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Higher frequency of promotions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Greater organizational commitment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More desirable work assignments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Better job attitudes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More attention and support from the leader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Greater participation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  <a:cs typeface="Calibri" pitchFamily="34" charset="0"/>
              </a:rPr>
              <a:t>Faster career progress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Later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3714750" cy="4351338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0070C0"/>
              </a:buClr>
              <a:buNone/>
            </a:pPr>
            <a:r>
              <a:rPr lang="en-US" sz="2400" u="sng" dirty="0">
                <a:latin typeface="+mn-lt"/>
              </a:rPr>
              <a:t>Gerstner and Day (1997)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LMX consistently related to member job performance, overall satisfaction, supervisor satisfaction, commitment, role conflict and clarity, turnover intentions.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Support for psychometric properties of LMX Questionnaire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086350" y="1806575"/>
            <a:ext cx="4057650" cy="4137025"/>
          </a:xfrm>
        </p:spPr>
        <p:txBody>
          <a:bodyPr>
            <a:noAutofit/>
          </a:bodyPr>
          <a:lstStyle/>
          <a:p>
            <a:pPr marL="0" indent="0">
              <a:buClr>
                <a:srgbClr val="0070C0"/>
              </a:buClr>
              <a:buNone/>
            </a:pPr>
            <a:r>
              <a:rPr lang="en-US" sz="2400" u="sng" dirty="0">
                <a:latin typeface="+mn-lt"/>
              </a:rPr>
              <a:t>Ilies, </a:t>
            </a:r>
            <a:r>
              <a:rPr lang="en-US" sz="2400" u="sng" dirty="0" err="1">
                <a:latin typeface="+mn-lt"/>
              </a:rPr>
              <a:t>Nahrang</a:t>
            </a:r>
            <a:r>
              <a:rPr lang="en-US" sz="2400" u="sng" dirty="0">
                <a:latin typeface="+mn-lt"/>
              </a:rPr>
              <a:t>, and </a:t>
            </a:r>
            <a:r>
              <a:rPr lang="en-US" sz="2400" u="sng" dirty="0" err="1">
                <a:latin typeface="+mn-lt"/>
              </a:rPr>
              <a:t>Morgeson</a:t>
            </a:r>
            <a:r>
              <a:rPr lang="en-US" sz="2400" u="sng" dirty="0">
                <a:latin typeface="+mn-lt"/>
              </a:rPr>
              <a:t> (2007)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Meta-analysis of 51 research studies</a:t>
            </a:r>
          </a:p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Positive relationship between LMX quality and citizenship behaviors (discretionary employee behaviors that go beyond the prescribed role, job description, or reward system.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90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latin typeface="+mn-lt"/>
              </a:rPr>
              <a:t>Hill, Kang, and </a:t>
            </a:r>
            <a:r>
              <a:rPr lang="en-US" u="sng" dirty="0" err="1">
                <a:latin typeface="+mn-lt"/>
              </a:rPr>
              <a:t>Seo</a:t>
            </a:r>
            <a:r>
              <a:rPr lang="en-US" u="sng" dirty="0">
                <a:latin typeface="+mn-lt"/>
              </a:rPr>
              <a:t> (2014)</a:t>
            </a:r>
          </a:p>
          <a:p>
            <a:r>
              <a:rPr lang="en-US" dirty="0">
                <a:latin typeface="+mn-lt"/>
              </a:rPr>
              <a:t>Work relationships co-constructed through communication</a:t>
            </a:r>
          </a:p>
          <a:p>
            <a:r>
              <a:rPr lang="en-US" dirty="0">
                <a:latin typeface="+mn-lt"/>
              </a:rPr>
              <a:t>Greater amount of electronic communication between leaders and followers leads to higher LMX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84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altLang="zh-TW" sz="3200" b="1" dirty="0">
                <a:latin typeface="+mj-lt"/>
                <a:ea typeface="新細明體" pitchFamily="18" charset="-120"/>
              </a:rPr>
              <a:t>Leadership Making </a:t>
            </a:r>
            <a:r>
              <a:rPr lang="en-US" sz="2800" b="1" dirty="0">
                <a:latin typeface="+mj-lt"/>
              </a:rPr>
              <a:t>(</a:t>
            </a:r>
            <a:r>
              <a:rPr lang="en-US" sz="2800" b="1" dirty="0" err="1">
                <a:latin typeface="+mj-lt"/>
              </a:rPr>
              <a:t>Graen</a:t>
            </a:r>
            <a:r>
              <a:rPr lang="en-US" sz="2800" b="1" dirty="0">
                <a:latin typeface="+mj-lt"/>
              </a:rPr>
              <a:t> &amp; </a:t>
            </a:r>
            <a:r>
              <a:rPr lang="en-US" sz="2800" b="1" dirty="0" err="1">
                <a:latin typeface="+mj-lt"/>
              </a:rPr>
              <a:t>Uhl</a:t>
            </a:r>
            <a:r>
              <a:rPr lang="en-US" sz="2800" b="1" dirty="0">
                <a:latin typeface="+mj-lt"/>
              </a:rPr>
              <a:t>-Bien, 1995)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endParaRPr lang="en-US" altLang="zh-TW" sz="2800" b="1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新細明體" pitchFamily="18" charset="-12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altLang="zh-TW" sz="2800" b="1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A prescriptive approach to leadership</a:t>
            </a:r>
            <a:r>
              <a:rPr lang="en-US" altLang="zh-TW" sz="2800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 that emphasizes that a leader should develop high-quality exchanges with </a:t>
            </a:r>
            <a:r>
              <a:rPr lang="en-US" altLang="zh-TW" sz="2800" b="1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all </a:t>
            </a:r>
            <a:r>
              <a:rPr lang="en-US" altLang="zh-TW" sz="2800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of her or his followers, rather than just a few.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Clr>
                <a:srgbClr val="0070C0"/>
              </a:buClr>
              <a:buSzPct val="75000"/>
              <a:buFont typeface="Wingdings 2" panose="05020102010507070707" pitchFamily="18" charset="2"/>
              <a:buChar char="®"/>
            </a:pPr>
            <a:r>
              <a:rPr lang="en-US" altLang="zh-TW" sz="2800" dirty="0">
                <a:ea typeface="新細明體" pitchFamily="18" charset="-120"/>
                <a:cs typeface="Calibri" pitchFamily="34" charset="0"/>
                <a:sym typeface="Wingdings" pitchFamily="2" charset="2"/>
              </a:rPr>
              <a:t>Three phases of leadership making which develop over time: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TW" sz="2400" b="1" dirty="0">
                <a:ea typeface="新細明體" pitchFamily="18" charset="-120"/>
                <a:cs typeface="Calibri" pitchFamily="34" charset="0"/>
                <a:sym typeface="Wingdings" pitchFamily="2" charset="2"/>
              </a:rPr>
              <a:t>		(a) stranger phase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TW" sz="2400" b="1" dirty="0">
                <a:ea typeface="新細明體" pitchFamily="18" charset="-120"/>
                <a:cs typeface="Calibri" pitchFamily="34" charset="0"/>
                <a:sym typeface="Wingdings" pitchFamily="2" charset="2"/>
              </a:rPr>
              <a:t>		(b) acquaintance phase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TW" sz="2400" b="1" dirty="0">
                <a:ea typeface="新細明體" pitchFamily="18" charset="-120"/>
                <a:cs typeface="Calibri" pitchFamily="34" charset="0"/>
                <a:sym typeface="Wingdings" pitchFamily="2" charset="2"/>
              </a:rPr>
              <a:t>		(c) mature partnership phase</a:t>
            </a:r>
            <a:endParaRPr lang="en-US" altLang="zh-TW" sz="2400" b="1" dirty="0">
              <a:ea typeface="新細明體" pitchFamily="18" charset="-120"/>
              <a:cs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sz="3600" b="1" dirty="0">
                <a:latin typeface="+mj-lt"/>
                <a:ea typeface="新細明體" pitchFamily="18" charset="-120"/>
              </a:rPr>
              <a:t>Leadership Making </a:t>
            </a:r>
            <a:br>
              <a:rPr lang="en-US" altLang="zh-TW" sz="3600" b="1" dirty="0">
                <a:latin typeface="+mj-lt"/>
                <a:ea typeface="新細明體" pitchFamily="18" charset="-120"/>
              </a:rPr>
            </a:br>
            <a:r>
              <a:rPr lang="en-US" sz="3200" b="1" dirty="0">
                <a:latin typeface="+mj-lt"/>
              </a:rPr>
              <a:t>(</a:t>
            </a:r>
            <a:r>
              <a:rPr lang="en-US" sz="3200" b="1" dirty="0" err="1">
                <a:latin typeface="+mj-lt"/>
              </a:rPr>
              <a:t>Graen</a:t>
            </a:r>
            <a:r>
              <a:rPr lang="en-US" sz="3200" b="1" dirty="0">
                <a:latin typeface="+mj-lt"/>
              </a:rPr>
              <a:t> &amp; </a:t>
            </a:r>
            <a:r>
              <a:rPr lang="en-US" sz="3200" b="1" dirty="0" err="1">
                <a:latin typeface="+mj-lt"/>
              </a:rPr>
              <a:t>Uhl</a:t>
            </a:r>
            <a:r>
              <a:rPr lang="en-US" sz="3200" b="1" dirty="0">
                <a:latin typeface="+mj-lt"/>
              </a:rPr>
              <a:t>-Bien, 1995)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476" y="2743200"/>
            <a:ext cx="6755047" cy="278085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sz="3200" b="1" dirty="0">
                <a:latin typeface="+mj-lt"/>
              </a:rPr>
              <a:t>Leadership Making</a:t>
            </a:r>
            <a:r>
              <a:rPr lang="en-US" sz="2800" b="1" dirty="0">
                <a:latin typeface="+mj-lt"/>
              </a:rPr>
              <a:t>  (</a:t>
            </a:r>
            <a:r>
              <a:rPr lang="en-US" sz="2800" b="1" dirty="0" err="1">
                <a:latin typeface="+mj-lt"/>
              </a:rPr>
              <a:t>Graen</a:t>
            </a:r>
            <a:r>
              <a:rPr lang="en-US" sz="2800" b="1" dirty="0">
                <a:latin typeface="+mj-lt"/>
              </a:rPr>
              <a:t> &amp; </a:t>
            </a:r>
            <a:r>
              <a:rPr lang="en-US" sz="2800" b="1" dirty="0" err="1">
                <a:latin typeface="+mj-lt"/>
              </a:rPr>
              <a:t>Uhl</a:t>
            </a:r>
            <a:r>
              <a:rPr lang="en-US" sz="2800" b="1" dirty="0">
                <a:latin typeface="+mj-lt"/>
              </a:rPr>
              <a:t>-Bien, 1995)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18</a:t>
            </a:fld>
            <a:endParaRPr lang="en-US"/>
          </a:p>
        </p:txBody>
      </p:sp>
      <p:sp>
        <p:nvSpPr>
          <p:cNvPr id="16389" name="Text Box 21"/>
          <p:cNvSpPr txBox="1">
            <a:spLocks noChangeArrowheads="1"/>
          </p:cNvSpPr>
          <p:nvPr/>
        </p:nvSpPr>
        <p:spPr bwMode="auto">
          <a:xfrm>
            <a:off x="457200" y="2509659"/>
            <a:ext cx="83058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n-lt"/>
                <a:cs typeface="Calibri" pitchFamily="34" charset="0"/>
              </a:rPr>
              <a:t>Interactions within the leader</a:t>
            </a:r>
            <a:r>
              <a:rPr lang="en-US" dirty="0"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+mn-lt"/>
                <a:cs typeface="Calibri" pitchFamily="34" charset="0"/>
              </a:rPr>
              <a:t>follower dyad are generally rule bound</a:t>
            </a:r>
          </a:p>
          <a:p>
            <a:pPr marL="342900" indent="-342900" eaLnBrk="0" hangingPunct="0"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n-lt"/>
                <a:cs typeface="Calibri" pitchFamily="34" charset="0"/>
              </a:rPr>
              <a:t> Rely on contractual relationships</a:t>
            </a:r>
          </a:p>
          <a:p>
            <a:pPr marL="342900" indent="-342900" eaLnBrk="0" hangingPunct="0"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n-lt"/>
                <a:cs typeface="Calibri" pitchFamily="34" charset="0"/>
              </a:rPr>
              <a:t> Relate to each other within prescribed organizational roles</a:t>
            </a:r>
          </a:p>
          <a:p>
            <a:pPr marL="342900" indent="-342900" eaLnBrk="0" hangingPunct="0"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n-lt"/>
                <a:cs typeface="Calibri" pitchFamily="34" charset="0"/>
              </a:rPr>
              <a:t> Experience lower quality exchanges</a:t>
            </a:r>
          </a:p>
          <a:p>
            <a:pPr marL="342900" indent="-342900" eaLnBrk="0" hangingPunct="0">
              <a:spcAft>
                <a:spcPts val="120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+mn-lt"/>
                <a:cs typeface="Calibri" pitchFamily="34" charset="0"/>
              </a:rPr>
              <a:t>Motives of follower directed toward self-interest rather than good of the group</a:t>
            </a:r>
          </a:p>
        </p:txBody>
      </p:sp>
      <p:sp>
        <p:nvSpPr>
          <p:cNvPr id="16390" name="Rectangle 50"/>
          <p:cNvSpPr>
            <a:spLocks noChangeArrowheads="1"/>
          </p:cNvSpPr>
          <p:nvPr/>
        </p:nvSpPr>
        <p:spPr bwMode="auto">
          <a:xfrm>
            <a:off x="457200" y="1519535"/>
            <a:ext cx="3284018" cy="461665"/>
          </a:xfrm>
          <a:prstGeom prst="rect">
            <a:avLst/>
          </a:prstGeom>
          <a:noFill/>
          <a:ln>
            <a:noFill/>
            <a:headEnd/>
            <a:tailEnd/>
          </a:ln>
          <a:effectLst>
            <a:outerShdw blurRad="50800" dist="38100" dir="5400000" sx="101000" sy="101000" algn="t" rotWithShape="0">
              <a:srgbClr val="005C00">
                <a:alpha val="5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600" b="1" dirty="0">
                <a:solidFill>
                  <a:schemeClr val="tx1"/>
                </a:solidFill>
                <a:latin typeface="Arial Rounded MT Bold" pitchFamily="34" charset="0"/>
                <a:cs typeface="Calibri" pitchFamily="34" charset="0"/>
              </a:rPr>
              <a:t>Phase 1 </a:t>
            </a:r>
            <a:r>
              <a:rPr lang="en-US" sz="2600" b="1" dirty="0">
                <a:latin typeface="Arial Rounded MT Bold" pitchFamily="34" charset="0"/>
              </a:rPr>
              <a:t>Stranger</a:t>
            </a:r>
            <a:endParaRPr lang="en-US" sz="2600" b="1" dirty="0">
              <a:solidFill>
                <a:schemeClr val="tx1"/>
              </a:solidFill>
              <a:latin typeface="Arial Rounded MT Bold" pitchFamily="34" charset="0"/>
              <a:cs typeface="Calibri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29" y="685800"/>
            <a:ext cx="8425542" cy="6858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+mj-lt"/>
              </a:rPr>
              <a:t>Leadership Making</a:t>
            </a:r>
            <a:r>
              <a:rPr lang="en-US" sz="3200" b="1" dirty="0">
                <a:latin typeface="+mj-lt"/>
              </a:rPr>
              <a:t>  (</a:t>
            </a:r>
            <a:r>
              <a:rPr lang="en-US" sz="3200" b="1" dirty="0" err="1">
                <a:latin typeface="+mj-lt"/>
              </a:rPr>
              <a:t>Graen</a:t>
            </a:r>
            <a:r>
              <a:rPr lang="en-US" sz="3200" b="1" dirty="0">
                <a:latin typeface="+mj-lt"/>
              </a:rPr>
              <a:t> &amp; </a:t>
            </a:r>
            <a:r>
              <a:rPr lang="en-US" sz="3200" b="1" dirty="0" err="1">
                <a:latin typeface="+mj-lt"/>
              </a:rPr>
              <a:t>Uhl</a:t>
            </a:r>
            <a:r>
              <a:rPr lang="en-US" sz="3200" b="1" dirty="0">
                <a:latin typeface="+mj-lt"/>
              </a:rPr>
              <a:t>-Bien, 1995)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Arial Rounded MT Bold" panose="020F0704030504030204" pitchFamily="34" charset="0"/>
              </a:rPr>
              <a:t>Phase 1 continued</a:t>
            </a:r>
          </a:p>
          <a:p>
            <a:pPr marL="274320" indent="-274320"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How do leaders and followers determine relationship quality?</a:t>
            </a:r>
          </a:p>
          <a:p>
            <a:pPr marL="274320" indent="-274320"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By leaders using narrative storylines to determine how trustworthy followers are (Kelley, 2014)</a:t>
            </a:r>
          </a:p>
          <a:p>
            <a:pPr marL="274320" indent="-274320"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By looking at the social interaction between leaders and followers (Sheer, 2014)</a:t>
            </a:r>
          </a:p>
          <a:p>
            <a:pPr marL="274320" indent="-274320">
              <a:buClr>
                <a:schemeClr val="accent1">
                  <a:lumMod val="75000"/>
                </a:schemeClr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By using traditional relationship-building techniques such as conflict management and shared tasks (</a:t>
            </a:r>
            <a:r>
              <a:rPr lang="en-US" sz="2400" dirty="0" err="1">
                <a:latin typeface="+mn-lt"/>
              </a:rPr>
              <a:t>Madlock</a:t>
            </a:r>
            <a:r>
              <a:rPr lang="en-US" sz="2400" dirty="0">
                <a:latin typeface="+mn-lt"/>
              </a:rPr>
              <a:t> &amp; Booth-Butterfield, 2012)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02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Leader</a:t>
            </a:r>
            <a:r>
              <a:rPr lang="en-US" dirty="0">
                <a:latin typeface="Times New Roman" panose="02020603050405020304" pitchFamily="18" charset="0"/>
              </a:rPr>
              <a:t>–</a:t>
            </a:r>
            <a:r>
              <a:rPr lang="en-US" dirty="0"/>
              <a:t>Member Exchange Theory</a:t>
            </a:r>
            <a:endParaRPr lang="en-IN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7</a:t>
            </a:r>
          </a:p>
          <a:p>
            <a:endParaRPr lang="en-IN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5007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latin typeface="+mj-lt"/>
              </a:rPr>
              <a:t>Leadership Making </a:t>
            </a:r>
            <a:r>
              <a:rPr lang="en-US" sz="2800" b="1" dirty="0">
                <a:latin typeface="+mj-lt"/>
              </a:rPr>
              <a:t>(</a:t>
            </a:r>
            <a:r>
              <a:rPr lang="en-US" sz="2800" b="1" dirty="0" err="1">
                <a:latin typeface="+mj-lt"/>
              </a:rPr>
              <a:t>Graen</a:t>
            </a:r>
            <a:r>
              <a:rPr lang="en-US" sz="2800" b="1" dirty="0">
                <a:latin typeface="+mj-lt"/>
              </a:rPr>
              <a:t> &amp; </a:t>
            </a:r>
            <a:r>
              <a:rPr lang="en-US" sz="2800" b="1" dirty="0" err="1">
                <a:latin typeface="+mj-lt"/>
              </a:rPr>
              <a:t>Uhl</a:t>
            </a:r>
            <a:r>
              <a:rPr lang="en-US" sz="2800" b="1" dirty="0">
                <a:latin typeface="+mj-lt"/>
              </a:rPr>
              <a:t>-Bien, 1995)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20</a:t>
            </a:fld>
            <a:endParaRPr lang="en-US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57200" y="2447359"/>
            <a:ext cx="838200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1775" indent="-231775" eaLnBrk="0" hangingPunct="0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Calibri" pitchFamily="34" charset="0"/>
              </a:rPr>
              <a:t>Begins with an “offer” by leader/follower for improved career-oriented social exchanges </a:t>
            </a:r>
          </a:p>
          <a:p>
            <a:pPr marL="231775" indent="-231775" eaLnBrk="0" hangingPunct="0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Calibri" pitchFamily="34" charset="0"/>
              </a:rPr>
              <a:t>Testing period for both, assessing whether </a:t>
            </a:r>
          </a:p>
          <a:p>
            <a:pPr marL="800100" lvl="1" indent="-342900" eaLnBrk="0" hangingPunct="0">
              <a:buClr>
                <a:srgbClr val="0070C0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 the follower is interested in taking on new roles </a:t>
            </a:r>
          </a:p>
          <a:p>
            <a:pPr marL="800100" lvl="1" indent="-342900" eaLnBrk="0" hangingPunct="0">
              <a:buClr>
                <a:srgbClr val="0070C0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 leader is willing to provide new challenges</a:t>
            </a:r>
          </a:p>
          <a:p>
            <a:pPr eaLnBrk="0" hangingPunct="0">
              <a:buClr>
                <a:srgbClr val="0070C0"/>
              </a:buClr>
              <a:buFont typeface="Wingdings 2" pitchFamily="18" charset="2"/>
              <a:buChar char="÷"/>
              <a:defRPr/>
            </a:pPr>
            <a:endParaRPr lang="en-US" sz="900" dirty="0">
              <a:latin typeface="+mn-lt"/>
              <a:cs typeface="Calibri" pitchFamily="34" charset="0"/>
            </a:endParaRPr>
          </a:p>
          <a:p>
            <a:pPr marL="231775" indent="-231775" eaLnBrk="0" hangingPunct="0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Calibri" pitchFamily="34" charset="0"/>
              </a:rPr>
              <a:t>Shift in dyad from formalized interactions to new ways of relating</a:t>
            </a:r>
          </a:p>
          <a:p>
            <a:pPr marL="231775" indent="-231775" eaLnBrk="0" hangingPunct="0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Calibri" pitchFamily="34" charset="0"/>
              </a:rPr>
              <a:t>Quality of exchanges improves along with greater trust and respect</a:t>
            </a:r>
          </a:p>
          <a:p>
            <a:pPr marL="231775" indent="-231775" eaLnBrk="0" hangingPunct="0"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Calibri" pitchFamily="34" charset="0"/>
              </a:rPr>
              <a:t>Less focus on self-interest, more on goals of the group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533400" y="1519237"/>
            <a:ext cx="147027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600" b="1" dirty="0">
                <a:latin typeface="Arial Rounded MT Bold" pitchFamily="34" charset="0"/>
                <a:ea typeface="Calibri" pitchFamily="34" charset="0"/>
                <a:cs typeface="Calibri" pitchFamily="34" charset="0"/>
              </a:rPr>
              <a:t>Phase 2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1869757"/>
            <a:ext cx="358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sz="2600" b="1" dirty="0">
                <a:latin typeface="Arial Rounded MT Bold" pitchFamily="34" charset="0"/>
              </a:rPr>
              <a:t>Acquaintance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65127"/>
            <a:ext cx="8382000" cy="10826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Leadership Making </a:t>
            </a:r>
            <a:r>
              <a:rPr lang="en-US" sz="2800" b="1" dirty="0">
                <a:latin typeface="+mj-lt"/>
              </a:rPr>
              <a:t>(</a:t>
            </a:r>
            <a:r>
              <a:rPr lang="en-US" sz="2800" b="1" dirty="0" err="1">
                <a:latin typeface="+mj-lt"/>
              </a:rPr>
              <a:t>Graen</a:t>
            </a:r>
            <a:r>
              <a:rPr lang="en-US" sz="2800" b="1" dirty="0">
                <a:latin typeface="+mj-lt"/>
              </a:rPr>
              <a:t> &amp; </a:t>
            </a:r>
            <a:r>
              <a:rPr lang="en-US" sz="2800" b="1" dirty="0" err="1">
                <a:latin typeface="+mj-lt"/>
              </a:rPr>
              <a:t>Uhl</a:t>
            </a:r>
            <a:r>
              <a:rPr lang="en-US" sz="2800" b="1" dirty="0">
                <a:latin typeface="+mj-lt"/>
              </a:rPr>
              <a:t>-Bien, 1995)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21</a:t>
            </a:fld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57200" y="1368653"/>
            <a:ext cx="805815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600"/>
              </a:spcAft>
              <a:buClr>
                <a:srgbClr val="0070C0"/>
              </a:buClr>
              <a:defRPr/>
            </a:pPr>
            <a:r>
              <a:rPr lang="en-US" sz="2600" b="1" dirty="0">
                <a:latin typeface="Arial Rounded MT Bold" pitchFamily="34" charset="0"/>
                <a:cs typeface="Calibri" pitchFamily="34" charset="0"/>
              </a:rPr>
              <a:t>Phase</a:t>
            </a:r>
            <a:r>
              <a:rPr lang="en-US" sz="2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 </a:t>
            </a:r>
            <a:r>
              <a:rPr lang="en-US" sz="2600" b="1" dirty="0">
                <a:latin typeface="Arial Rounded MT Bold" pitchFamily="34" charset="0"/>
                <a:cs typeface="Calibri" pitchFamily="34" charset="0"/>
              </a:rPr>
              <a:t>3</a:t>
            </a:r>
            <a:endParaRPr lang="en-US" sz="2600" b="1" dirty="0">
              <a:latin typeface="Arial Rounded MT Bold" pitchFamily="34" charset="0"/>
            </a:endParaRPr>
          </a:p>
          <a:p>
            <a:pPr eaLnBrk="0" hangingPunct="0">
              <a:spcAft>
                <a:spcPts val="600"/>
              </a:spcAft>
              <a:buClr>
                <a:srgbClr val="0070C0"/>
              </a:buClr>
              <a:defRPr/>
            </a:pPr>
            <a:r>
              <a:rPr lang="en-US" sz="2600" b="1" dirty="0">
                <a:latin typeface="Arial Rounded MT Bold" pitchFamily="34" charset="0"/>
              </a:rPr>
              <a:t>Mature Partnership</a:t>
            </a:r>
            <a:endParaRPr lang="en-US" sz="2600" b="1" dirty="0">
              <a:latin typeface="+mn-lt"/>
              <a:cs typeface="Calibri" pitchFamily="34" charset="0"/>
            </a:endParaRPr>
          </a:p>
          <a:p>
            <a:pPr marL="231775" indent="-231775" eaLnBrk="0" hangingPunct="0"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Marked by high-quality leader–member exchanges</a:t>
            </a:r>
          </a:p>
          <a:p>
            <a:pPr marL="231775" indent="-231775" eaLnBrk="0" hangingPunct="0"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Experience high degree of mutual trust, respect, and obligation toward each other</a:t>
            </a:r>
          </a:p>
          <a:p>
            <a:pPr marL="231775" indent="-231775" eaLnBrk="0" hangingPunct="0"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Tested relationship and found it dependable</a:t>
            </a:r>
          </a:p>
          <a:p>
            <a:pPr marL="231775" indent="-231775" eaLnBrk="0" hangingPunct="0"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High degree of reciprocity between leaders and subordinates</a:t>
            </a:r>
          </a:p>
          <a:p>
            <a:pPr marL="231775" indent="-231775" eaLnBrk="0" hangingPunct="0"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May depend on each other for favors and special assistance</a:t>
            </a:r>
          </a:p>
          <a:p>
            <a:pPr marL="231775" indent="-231775" eaLnBrk="0" hangingPunct="0"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Highly developed patterns of relating that produce positive</a:t>
            </a:r>
          </a:p>
          <a:p>
            <a:pPr marL="231775" indent="-231775" eaLnBrk="0" hangingPunct="0">
              <a:spcAft>
                <a:spcPts val="6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Outcomes for both themselves and the organization</a:t>
            </a:r>
          </a:p>
          <a:p>
            <a:pPr eaLnBrk="0" hangingPunct="0">
              <a:spcAft>
                <a:spcPts val="600"/>
              </a:spcAft>
              <a:buClr>
                <a:srgbClr val="0070C0"/>
              </a:buClr>
              <a:defRPr/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Partnerships are </a:t>
            </a:r>
            <a:r>
              <a:rPr lang="en-US" sz="2000" i="1" dirty="0">
                <a:latin typeface="+mn-lt"/>
                <a:ea typeface="Calibri" pitchFamily="34" charset="0"/>
                <a:cs typeface="Calibri" pitchFamily="34" charset="0"/>
              </a:rPr>
              <a:t>transformational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--moving beyond self-interest to accomplish greater good of the team and organization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7086" y="685800"/>
            <a:ext cx="8969828" cy="685800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+mj-lt"/>
              </a:rPr>
              <a:t>How Does the LMX Theory Approach Work?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Focus of LMX theory 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zh-TW" sz="3200" b="1" dirty="0">
                <a:latin typeface="+mj-lt"/>
                <a:ea typeface="新細明體" pitchFamily="18" charset="-120"/>
              </a:rPr>
              <a:t>How Does LMX Theory Work?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altLang="zh-TW" sz="2800" b="1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LMX theory works in two ways: </a:t>
            </a:r>
            <a:r>
              <a:rPr lang="en-US" altLang="zh-TW" sz="2800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It describes leadership and it prescribes leadership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SzPct val="75000"/>
              <a:buFont typeface="Wingdings 2" panose="05020102010507070707" pitchFamily="18" charset="2"/>
              <a:buChar char="÷"/>
            </a:pPr>
            <a:r>
              <a:rPr lang="en-US" altLang="zh-TW" sz="2400" b="1" dirty="0">
                <a:solidFill>
                  <a:schemeClr val="tx1"/>
                </a:solidFill>
                <a:ea typeface="新細明體" pitchFamily="18" charset="-120"/>
                <a:cs typeface="Calibri" pitchFamily="34" charset="0"/>
                <a:sym typeface="Wingdings" pitchFamily="2" charset="2"/>
              </a:rPr>
              <a:t>In both, the central concept is the dyadic relationship</a:t>
            </a:r>
            <a:br>
              <a:rPr lang="en-US" altLang="zh-TW" sz="2400" b="1" dirty="0">
                <a:solidFill>
                  <a:schemeClr val="tx1"/>
                </a:solidFill>
                <a:ea typeface="新細明體" pitchFamily="18" charset="-120"/>
                <a:cs typeface="Calibri" pitchFamily="34" charset="0"/>
                <a:sym typeface="Wingdings" pitchFamily="2" charset="2"/>
              </a:rPr>
            </a:br>
            <a:endParaRPr lang="en-US" altLang="zh-TW" sz="2400" b="1" i="1" dirty="0">
              <a:solidFill>
                <a:schemeClr val="tx1"/>
              </a:solidFill>
              <a:ea typeface="新細明體" pitchFamily="18" charset="-120"/>
              <a:cs typeface="Calibri" pitchFamily="34" charset="0"/>
              <a:sym typeface="Wingdings" pitchFamily="2" charset="2"/>
            </a:endParaRPr>
          </a:p>
          <a:p>
            <a:pPr marL="274320" indent="-27432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altLang="zh-TW" sz="2800" b="1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Descriptively</a:t>
            </a:r>
            <a:r>
              <a:rPr lang="en-US" altLang="zh-TW" sz="2800" b="1" i="1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:</a:t>
            </a:r>
          </a:p>
          <a:p>
            <a:pPr marL="274320" indent="-27432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altLang="zh-TW" sz="2400" dirty="0">
                <a:latin typeface="+mn-lt"/>
                <a:ea typeface="新細明體" pitchFamily="18" charset="-120"/>
                <a:cs typeface="Calibri" pitchFamily="34" charset="0"/>
                <a:sym typeface="Wingdings" pitchFamily="2" charset="2"/>
              </a:rPr>
              <a:t>It suggests that it is important to recognize the existence of in-groups and out-groups within an organization</a:t>
            </a:r>
          </a:p>
          <a:p>
            <a:pPr marL="274320" indent="-274320"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  <a:ea typeface="新細明體" pitchFamily="18" charset="-120"/>
                <a:cs typeface="Calibri" pitchFamily="34" charset="0"/>
              </a:rPr>
              <a:t>Significant differences in how goals are accomplished using in-groups versus out-groups</a:t>
            </a:r>
          </a:p>
          <a:p>
            <a:pPr marL="274320" indent="-274320"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  <a:ea typeface="新細明體" pitchFamily="18" charset="-120"/>
                <a:cs typeface="Calibri" pitchFamily="34" charset="0"/>
              </a:rPr>
              <a:t>Relevant differences in in-group versus out-group behaviors</a:t>
            </a:r>
          </a:p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Char char="÷"/>
            </a:pPr>
            <a:endParaRPr lang="en-US" altLang="zh-TW" sz="3200" dirty="0">
              <a:ea typeface="新細明體" pitchFamily="18" charset="-12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23</a:t>
            </a:fld>
            <a:endParaRPr lang="en-US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85800" y="5410200"/>
            <a:ext cx="7543800" cy="2438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zh-TW" sz="3200" b="1" dirty="0">
                <a:latin typeface="+mj-lt"/>
                <a:ea typeface="新細明體" pitchFamily="18" charset="-120"/>
              </a:rPr>
              <a:t>How Does LMX Theory Work?</a:t>
            </a:r>
          </a:p>
        </p:txBody>
      </p:sp>
      <p:sp>
        <p:nvSpPr>
          <p:cNvPr id="29699" name="Rectangle 4"/>
          <p:cNvSpPr>
            <a:spLocks noGrp="1" noChangeArrowheads="1"/>
          </p:cNvSpPr>
          <p:nvPr>
            <p:ph idx="1"/>
          </p:nvPr>
        </p:nvSpPr>
        <p:spPr>
          <a:xfrm>
            <a:off x="628650" y="1394278"/>
            <a:ext cx="7886700" cy="5006521"/>
          </a:xfrm>
        </p:spPr>
        <p:txBody>
          <a:bodyPr>
            <a:normAutofit fontScale="92500"/>
          </a:bodyPr>
          <a:lstStyle/>
          <a:p>
            <a:pPr marL="347663" indent="-290513">
              <a:spcBef>
                <a:spcPts val="600"/>
              </a:spcBef>
              <a:buClr>
                <a:srgbClr val="0070C0"/>
              </a:buClr>
              <a:buNone/>
            </a:pPr>
            <a:r>
              <a:rPr lang="en-US" altLang="zh-TW" sz="2800" b="1" dirty="0">
                <a:latin typeface="Arial Rounded MT Bold" pitchFamily="34" charset="0"/>
                <a:ea typeface="新細明體" pitchFamily="18" charset="-120"/>
                <a:sym typeface="Wingdings" pitchFamily="2" charset="2"/>
              </a:rPr>
              <a:t>Prescriptively:</a:t>
            </a:r>
          </a:p>
          <a:p>
            <a:pPr marL="347663" indent="-290513" eaLnBrk="1" hangingPunct="1">
              <a:spcBef>
                <a:spcPts val="600"/>
              </a:spcBef>
              <a:buClr>
                <a:srgbClr val="0070C0"/>
              </a:buClr>
              <a:buNone/>
            </a:pPr>
            <a:r>
              <a:rPr lang="en-US" sz="2800" dirty="0">
                <a:ea typeface="Calibri" pitchFamily="34" charset="0"/>
                <a:cs typeface="Calibri" pitchFamily="34" charset="0"/>
              </a:rPr>
              <a:t>Best understood within the </a:t>
            </a:r>
            <a:r>
              <a:rPr lang="en-US" sz="2800" i="1" dirty="0">
                <a:ea typeface="Calibri" pitchFamily="34" charset="0"/>
                <a:cs typeface="Calibri" pitchFamily="34" charset="0"/>
              </a:rPr>
              <a:t>Leadership–Making Model </a:t>
            </a:r>
          </a:p>
          <a:p>
            <a:pPr marL="347663" indent="-290513" eaLnBrk="1" hangingPunct="1">
              <a:buClr>
                <a:srgbClr val="0070C0"/>
              </a:buClr>
              <a:buFont typeface="Wingdings 2" pitchFamily="18" charset="2"/>
              <a:buNone/>
            </a:pPr>
            <a:r>
              <a:rPr lang="en-US" sz="2800" i="1" dirty="0">
                <a:ea typeface="Calibri" pitchFamily="34" charset="0"/>
                <a:cs typeface="Calibri" pitchFamily="34" charset="0"/>
              </a:rPr>
              <a:t>(</a:t>
            </a:r>
            <a:r>
              <a:rPr lang="en-US" sz="2800" i="1" dirty="0" err="1">
                <a:ea typeface="Calibri" pitchFamily="34" charset="0"/>
                <a:cs typeface="Calibri" pitchFamily="34" charset="0"/>
              </a:rPr>
              <a:t>Graen</a:t>
            </a:r>
            <a:r>
              <a:rPr lang="en-US" sz="2800" i="1" dirty="0">
                <a:ea typeface="Calibri" pitchFamily="34" charset="0"/>
                <a:cs typeface="Calibri" pitchFamily="34" charset="0"/>
              </a:rPr>
              <a:t> &amp; </a:t>
            </a:r>
            <a:r>
              <a:rPr lang="en-US" sz="2800" i="1" dirty="0" err="1">
                <a:ea typeface="Calibri" pitchFamily="34" charset="0"/>
                <a:cs typeface="Calibri" pitchFamily="34" charset="0"/>
              </a:rPr>
              <a:t>Uhl</a:t>
            </a:r>
            <a:r>
              <a:rPr lang="en-US" sz="2800" i="1" dirty="0">
                <a:ea typeface="Calibri" pitchFamily="34" charset="0"/>
                <a:cs typeface="Calibri" pitchFamily="34" charset="0"/>
              </a:rPr>
              <a:t>-Bien, 1995)</a:t>
            </a:r>
            <a:endParaRPr lang="en-US" sz="2800" dirty="0">
              <a:ea typeface="Calibri" pitchFamily="34" charset="0"/>
              <a:cs typeface="Calibri" pitchFamily="34" charset="0"/>
            </a:endParaRPr>
          </a:p>
          <a:p>
            <a:pPr marL="400050" lvl="1" indent="-342900"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ea typeface="Calibri" pitchFamily="34" charset="0"/>
                <a:cs typeface="Calibri" pitchFamily="34" charset="0"/>
              </a:rPr>
              <a:t>Leader forms special relationships with all followers</a:t>
            </a:r>
          </a:p>
          <a:p>
            <a:pPr marL="400050" lvl="1" indent="-342900"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ea typeface="Calibri" pitchFamily="34" charset="0"/>
                <a:cs typeface="Calibri" pitchFamily="34" charset="0"/>
              </a:rPr>
              <a:t>Leader should offer each follower an opportunity for new roles/responsibilities</a:t>
            </a:r>
          </a:p>
          <a:p>
            <a:pPr marL="400050" lvl="1" indent="-342900"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ea typeface="Calibri" pitchFamily="34" charset="0"/>
                <a:cs typeface="Calibri" pitchFamily="34" charset="0"/>
              </a:rPr>
              <a:t>Leader should nurture high-quality exchanges with all followers</a:t>
            </a:r>
          </a:p>
          <a:p>
            <a:pPr marL="400050" lvl="1" indent="-342900"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ea typeface="Calibri" pitchFamily="34" charset="0"/>
                <a:cs typeface="Calibri" pitchFamily="34" charset="0"/>
              </a:rPr>
              <a:t>Rather than concentrating on differences, leader focuses on ways to build trust and respect with </a:t>
            </a:r>
            <a:r>
              <a:rPr lang="en-US" sz="2400" i="1" dirty="0">
                <a:ea typeface="Calibri" pitchFamily="34" charset="0"/>
                <a:cs typeface="Calibri" pitchFamily="34" charset="0"/>
              </a:rPr>
              <a:t>all</a:t>
            </a:r>
            <a:r>
              <a:rPr lang="en-US" sz="2400" dirty="0">
                <a:ea typeface="Calibri" pitchFamily="34" charset="0"/>
                <a:cs typeface="Calibri" pitchFamily="34" charset="0"/>
              </a:rPr>
              <a:t> followers, resulting in entire work group becoming an in-group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latin typeface="+mn-lt"/>
              </a:rPr>
              <a:t>Strengths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spcAft>
                <a:spcPct val="25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LMX theory </a:t>
            </a:r>
            <a:r>
              <a:rPr lang="en-US" sz="2400" b="1" i="1" dirty="0">
                <a:latin typeface="+mn-lt"/>
              </a:rPr>
              <a:t>validates</a:t>
            </a:r>
            <a:r>
              <a:rPr lang="en-US" sz="2400" dirty="0">
                <a:latin typeface="+mn-lt"/>
              </a:rPr>
              <a:t> our experience of how people within organizations relate to one another and the leader.</a:t>
            </a:r>
          </a:p>
          <a:p>
            <a:pPr marL="274320" indent="-274320" eaLnBrk="1" hangingPunct="1">
              <a:spcAft>
                <a:spcPct val="25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LMX theory is the only leadership approach that makes the </a:t>
            </a:r>
            <a:r>
              <a:rPr lang="en-US" sz="2400" b="1" i="1" dirty="0">
                <a:latin typeface="+mn-lt"/>
              </a:rPr>
              <a:t>dyadic relationship </a:t>
            </a:r>
            <a:r>
              <a:rPr lang="en-US" sz="2400" dirty="0">
                <a:latin typeface="+mn-lt"/>
              </a:rPr>
              <a:t>the centerpiece of the leadership process.</a:t>
            </a:r>
          </a:p>
          <a:p>
            <a:pPr marL="274320" indent="-274320" eaLnBrk="1" hangingPunct="1">
              <a:spcAft>
                <a:spcPct val="25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LMX theory directs our attention to </a:t>
            </a:r>
            <a:r>
              <a:rPr lang="en-US" sz="2400" b="1" i="1" dirty="0">
                <a:latin typeface="+mn-lt"/>
              </a:rPr>
              <a:t>the importance of communication </a:t>
            </a:r>
            <a:r>
              <a:rPr lang="en-US" sz="2400" dirty="0">
                <a:latin typeface="+mn-lt"/>
              </a:rPr>
              <a:t>in</a:t>
            </a:r>
            <a:r>
              <a:rPr lang="en-US" sz="2400" b="1" i="1" dirty="0">
                <a:latin typeface="+mn-lt"/>
              </a:rPr>
              <a:t> </a:t>
            </a:r>
            <a:r>
              <a:rPr lang="en-US" sz="2400" i="1" dirty="0">
                <a:latin typeface="+mn-lt"/>
              </a:rPr>
              <a:t>leadership.</a:t>
            </a:r>
            <a:endParaRPr lang="en-US" sz="2400" dirty="0">
              <a:latin typeface="+mn-lt"/>
            </a:endParaRPr>
          </a:p>
          <a:p>
            <a:pPr marL="274320" indent="-274320" eaLnBrk="1" hangingPunct="1">
              <a:spcAft>
                <a:spcPct val="25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</a:rPr>
              <a:t>Solid </a:t>
            </a:r>
            <a:r>
              <a:rPr lang="en-US" sz="2400" dirty="0">
                <a:latin typeface="+mn-lt"/>
              </a:rPr>
              <a:t>research foundation on how the practice of LMX theory is related to positive organizational outcomes.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lnSpc>
                <a:spcPct val="90000"/>
              </a:lnSpc>
              <a:spcBef>
                <a:spcPct val="6000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Inadvertently supports the development of privileged groups in the workplace; </a:t>
            </a:r>
            <a:r>
              <a:rPr lang="en-US" sz="2400" i="1" dirty="0">
                <a:latin typeface="+mn-lt"/>
              </a:rPr>
              <a:t>appears unfair and discriminatory.</a:t>
            </a:r>
            <a:endParaRPr lang="en-US" sz="2400" dirty="0">
              <a:latin typeface="+mn-lt"/>
            </a:endParaRPr>
          </a:p>
          <a:p>
            <a:pPr marL="274320" indent="-274320" eaLnBrk="1" hangingPunct="1">
              <a:lnSpc>
                <a:spcPct val="90000"/>
              </a:lnSpc>
              <a:spcBef>
                <a:spcPct val="6000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The </a:t>
            </a:r>
            <a:r>
              <a:rPr lang="en-US" sz="2400" i="1" dirty="0">
                <a:latin typeface="+mn-lt"/>
              </a:rPr>
              <a:t>basic theoretical ideas</a:t>
            </a:r>
            <a:r>
              <a:rPr lang="en-US" sz="2400" dirty="0">
                <a:latin typeface="+mn-lt"/>
              </a:rPr>
              <a:t> of LMX are not fully developed.</a:t>
            </a:r>
          </a:p>
          <a:p>
            <a:pPr marL="548640" lvl="1" indent="-365760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altLang="zh-TW" sz="2400" i="1" dirty="0">
                <a:solidFill>
                  <a:schemeClr val="tx1"/>
                </a:solidFill>
                <a:ea typeface="新細明體" pitchFamily="18" charset="-120"/>
              </a:rPr>
              <a:t>How are high-quality leader–member exchanges  created?  </a:t>
            </a:r>
          </a:p>
          <a:p>
            <a:pPr marL="548640" lvl="1" indent="-365760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altLang="zh-TW" sz="2400" i="1" dirty="0">
                <a:solidFill>
                  <a:schemeClr val="tx1"/>
                </a:solidFill>
                <a:ea typeface="新細明體" pitchFamily="18" charset="-120"/>
              </a:rPr>
              <a:t>What are the means to achieve building trust, respect, and obligation? What are the guidelines?</a:t>
            </a:r>
            <a:endParaRPr lang="en-US" sz="2400" dirty="0">
              <a:solidFill>
                <a:schemeClr val="tx1"/>
              </a:solidFill>
            </a:endParaRPr>
          </a:p>
          <a:p>
            <a:pPr marL="274320" indent="-274320" eaLnBrk="1" hangingPunct="1">
              <a:lnSpc>
                <a:spcPct val="90000"/>
              </a:lnSpc>
              <a:spcBef>
                <a:spcPct val="6000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Because of </a:t>
            </a:r>
            <a:r>
              <a:rPr lang="en-US" sz="2400" i="1" dirty="0">
                <a:latin typeface="+mn-lt"/>
              </a:rPr>
              <a:t>various scales and levels of analysis,</a:t>
            </a:r>
            <a:r>
              <a:rPr lang="en-US" sz="2400" dirty="0">
                <a:latin typeface="+mn-lt"/>
              </a:rPr>
              <a:t> measurement of leader–member exchanges is being questioned.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Applicable to all levels of management and different types of organizations</a:t>
            </a:r>
          </a:p>
          <a:p>
            <a:pPr marL="274320" indent="-27432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Directs managers to assess their leadership from a relationship perspective</a:t>
            </a:r>
          </a:p>
          <a:p>
            <a:pPr marL="274320" indent="-27432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Sensitizes managers to how in-groups and out-groups develop within their work units</a:t>
            </a:r>
          </a:p>
          <a:p>
            <a:pPr marL="274320" indent="-27432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Can be used to explain how CEOs strategically develop special relationships with select individuals in upper management</a:t>
            </a:r>
          </a:p>
          <a:p>
            <a:pPr marL="274320" indent="-27432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Can be used to explain how individuals create leadership networks at various levels throughout an organization</a:t>
            </a:r>
          </a:p>
          <a:p>
            <a:pPr marL="274320" indent="-274320" eaLnBrk="1" hangingPunct="1"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Can be applied in different types </a:t>
            </a:r>
            <a:r>
              <a:rPr lang="en-US" sz="2000">
                <a:latin typeface="+mn-lt"/>
              </a:rPr>
              <a:t>of organizations--volunteer</a:t>
            </a:r>
            <a:r>
              <a:rPr lang="en-US" sz="2000" dirty="0">
                <a:latin typeface="+mn-lt"/>
              </a:rPr>
              <a:t>, business, education, and government settings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0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Overview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LMX Theory Description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LMX Theory Perspective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Early Studies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Later Studies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Leadership Making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How Does the LMX Approach Work?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CB40A263-9BDB-4671-AC59-6ABAC96924D5}" type="slidenum">
              <a:rPr lang="en-US" smtClean="0"/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zh-TW" sz="3200" b="1" dirty="0">
                <a:latin typeface="+mj-lt"/>
                <a:ea typeface="新細明體" pitchFamily="18" charset="-120"/>
              </a:rPr>
              <a:t>Definition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altLang="zh-TW" sz="2800" b="1" dirty="0">
                <a:latin typeface="+mn-lt"/>
                <a:ea typeface="新細明體" pitchFamily="18" charset="-120"/>
              </a:rPr>
              <a:t>Leader–member exchange (LMX) theory: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altLang="zh-TW" sz="2400" dirty="0">
                <a:solidFill>
                  <a:schemeClr val="tx1"/>
                </a:solidFill>
                <a:ea typeface="新細明體" pitchFamily="18" charset="-120"/>
              </a:rPr>
              <a:t>conceptualizes leadership as a</a:t>
            </a:r>
            <a:r>
              <a:rPr lang="en-US" altLang="zh-TW" sz="2400" b="1" dirty="0">
                <a:solidFill>
                  <a:schemeClr val="tx1"/>
                </a:solidFill>
                <a:ea typeface="新細明體" pitchFamily="18" charset="-120"/>
              </a:rPr>
              <a:t> process</a:t>
            </a:r>
            <a:r>
              <a:rPr lang="en-US" altLang="zh-TW" sz="2400" dirty="0">
                <a:solidFill>
                  <a:schemeClr val="tx1"/>
                </a:solidFill>
                <a:ea typeface="新細明體" pitchFamily="18" charset="-120"/>
              </a:rPr>
              <a:t> </a:t>
            </a:r>
          </a:p>
          <a:p>
            <a:pPr marL="1085850" lvl="2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</a:pPr>
            <a:r>
              <a:rPr lang="en-US" altLang="zh-TW" sz="2000" dirty="0">
                <a:solidFill>
                  <a:schemeClr val="tx1"/>
                </a:solidFill>
                <a:ea typeface="新細明體" pitchFamily="18" charset="-120"/>
              </a:rPr>
              <a:t>that is centered on the </a:t>
            </a:r>
            <a:r>
              <a:rPr lang="en-US" altLang="zh-TW" sz="2000" i="1" dirty="0">
                <a:solidFill>
                  <a:schemeClr val="tx1"/>
                </a:solidFill>
                <a:ea typeface="新細明體" pitchFamily="18" charset="-120"/>
              </a:rPr>
              <a:t>interactions</a:t>
            </a:r>
            <a:r>
              <a:rPr lang="en-US" altLang="zh-TW" sz="2000" dirty="0">
                <a:solidFill>
                  <a:schemeClr val="tx1"/>
                </a:solidFill>
                <a:ea typeface="新細明體" pitchFamily="18" charset="-120"/>
              </a:rPr>
              <a:t> between a leader and followers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Font typeface="Wingdings" pitchFamily="2" charset="2"/>
              <a:buNone/>
            </a:pPr>
            <a:endParaRPr lang="en-US" altLang="zh-TW" sz="2400" dirty="0">
              <a:latin typeface="+mn-lt"/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altLang="zh-TW" sz="2800" b="1" dirty="0">
                <a:latin typeface="+mn-lt"/>
                <a:ea typeface="新細明體" pitchFamily="18" charset="-120"/>
              </a:rPr>
              <a:t>Some theories focus on leaders:</a:t>
            </a:r>
            <a:r>
              <a:rPr lang="en-US" altLang="zh-TW" sz="2800" dirty="0">
                <a:latin typeface="+mn-lt"/>
                <a:ea typeface="新細明體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altLang="zh-TW" sz="2400" dirty="0">
                <a:solidFill>
                  <a:schemeClr val="tx1"/>
                </a:solidFill>
                <a:ea typeface="新細明體" pitchFamily="18" charset="-120"/>
              </a:rPr>
              <a:t>trait approach, skills approach, and behavior approach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Font typeface="Wingdings" pitchFamily="2" charset="2"/>
              <a:buNone/>
            </a:pPr>
            <a:endParaRPr lang="en-US" altLang="zh-TW" sz="2800" dirty="0">
              <a:latin typeface="+mn-lt"/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altLang="zh-TW" sz="2800" b="1" dirty="0">
                <a:latin typeface="+mn-lt"/>
                <a:ea typeface="新細明體" pitchFamily="18" charset="-120"/>
              </a:rPr>
              <a:t>Other theories focus on the follower and the context: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altLang="zh-TW" sz="2400" dirty="0">
                <a:solidFill>
                  <a:schemeClr val="tx1"/>
                </a:solidFill>
                <a:ea typeface="新細明體" pitchFamily="18" charset="-120"/>
              </a:rPr>
              <a:t>situational leadership, path–goal theory.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zh-TW" sz="3200" b="1" dirty="0">
                <a:latin typeface="+mj-lt"/>
                <a:ea typeface="新細明體" pitchFamily="18" charset="-120"/>
              </a:rPr>
              <a:t>Dimensions of Leadership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5</a:t>
            </a:fld>
            <a:endParaRPr lang="en-US"/>
          </a:p>
        </p:txBody>
      </p:sp>
      <p:sp>
        <p:nvSpPr>
          <p:cNvPr id="15363" name="Text Box 1032"/>
          <p:cNvSpPr txBox="1">
            <a:spLocks noChangeArrowheads="1"/>
          </p:cNvSpPr>
          <p:nvPr/>
        </p:nvSpPr>
        <p:spPr bwMode="auto">
          <a:xfrm>
            <a:off x="628650" y="2209800"/>
            <a:ext cx="2286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+mn-lt"/>
                <a:ea typeface="Calibri" pitchFamily="34" charset="0"/>
                <a:cs typeface="Calibri" pitchFamily="34" charset="0"/>
              </a:rPr>
              <a:t>LMX theory</a:t>
            </a:r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 makes the dyadic relationship between leaders and followers the focal point of the leadership process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577" y="2827218"/>
            <a:ext cx="5421317" cy="21814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LMX Theory Description</a:t>
            </a:r>
            <a:endParaRPr lang="en-US" sz="3200" b="1" dirty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3724"/>
            <a:ext cx="8305800" cy="43084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i="1" dirty="0">
                <a:latin typeface="+mn-lt"/>
                <a:ea typeface="Calibri" pitchFamily="34" charset="0"/>
                <a:cs typeface="Calibri" pitchFamily="34" charset="0"/>
              </a:rPr>
              <a:t>Development--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LMX theory first described by </a:t>
            </a:r>
            <a:r>
              <a:rPr lang="en-US" sz="2400" dirty="0" err="1">
                <a:latin typeface="+mn-lt"/>
                <a:ea typeface="Calibri" pitchFamily="34" charset="0"/>
                <a:cs typeface="Calibri" pitchFamily="34" charset="0"/>
              </a:rPr>
              <a:t>Dansereau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dirty="0" err="1">
                <a:latin typeface="+mn-lt"/>
                <a:ea typeface="Calibri" pitchFamily="34" charset="0"/>
                <a:cs typeface="Calibri" pitchFamily="34" charset="0"/>
              </a:rPr>
              <a:t>Graen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, and </a:t>
            </a:r>
            <a:r>
              <a:rPr lang="en-US" sz="2400" dirty="0" err="1">
                <a:latin typeface="+mn-lt"/>
                <a:ea typeface="Calibri" pitchFamily="34" charset="0"/>
                <a:cs typeface="Calibri" pitchFamily="34" charset="0"/>
              </a:rPr>
              <a:t>Haga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 (1975); </a:t>
            </a:r>
            <a:r>
              <a:rPr lang="en-US" sz="2400" dirty="0" err="1">
                <a:latin typeface="+mn-lt"/>
                <a:ea typeface="Calibri" pitchFamily="34" charset="0"/>
                <a:cs typeface="Calibri" pitchFamily="34" charset="0"/>
              </a:rPr>
              <a:t>Graen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 and Cashman (1975); and </a:t>
            </a:r>
            <a:r>
              <a:rPr lang="en-US" sz="2400" dirty="0" err="1">
                <a:latin typeface="+mn-lt"/>
                <a:ea typeface="Calibri" pitchFamily="34" charset="0"/>
                <a:cs typeface="Calibri" pitchFamily="34" charset="0"/>
              </a:rPr>
              <a:t>Graen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 (1976)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i="1" dirty="0">
                <a:latin typeface="+mn-lt"/>
                <a:ea typeface="Calibri" pitchFamily="34" charset="0"/>
                <a:cs typeface="Calibri" pitchFamily="34" charset="0"/>
              </a:rPr>
              <a:t>Revisions--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Theory has undergone a number of revisions since its inception and continues to be of interest to researchers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i="1" dirty="0">
                <a:latin typeface="+mn-lt"/>
                <a:ea typeface="Calibri" pitchFamily="34" charset="0"/>
                <a:cs typeface="Calibri" pitchFamily="34" charset="0"/>
              </a:rPr>
              <a:t>Assumption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--LMX theory challenges the assumption that leaders treat followers in a collective way, as a group.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LMX--Directed attention to the differences that might exist between the leader and each of his/her followers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6</a:t>
            </a:fld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724400" y="2133600"/>
            <a:ext cx="396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650" y="1371282"/>
            <a:ext cx="21021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600" b="1" dirty="0">
                <a:latin typeface="Arial Rounded MT Bold" pitchFamily="34" charset="0"/>
              </a:rPr>
              <a:t>Perspective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pPr algn="ctr"/>
            <a:r>
              <a:rPr lang="en-US" b="1" dirty="0"/>
              <a:t>Early Studies</a:t>
            </a:r>
          </a:p>
        </p:txBody>
      </p:sp>
      <p:sp>
        <p:nvSpPr>
          <p:cNvPr id="17410" name="Rectangle 1027"/>
          <p:cNvSpPr>
            <a:spLocks noGrp="1" noChangeArrowheads="1"/>
          </p:cNvSpPr>
          <p:nvPr>
            <p:ph idx="1"/>
          </p:nvPr>
        </p:nvSpPr>
        <p:spPr>
          <a:xfrm>
            <a:off x="628650" y="1550989"/>
            <a:ext cx="7886700" cy="4625974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  <a:ea typeface="Calibri" pitchFamily="34" charset="0"/>
                <a:cs typeface="Calibri" pitchFamily="34" charset="0"/>
              </a:rPr>
              <a:t>First studies of LMX called--Vertical Dyad Linkage (VDL)</a:t>
            </a:r>
          </a:p>
          <a:p>
            <a:pPr marL="682625" lvl="1" indent="-34290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Focus on the vertical linkages leaders formed with each of their followers</a:t>
            </a:r>
          </a:p>
          <a:p>
            <a:pPr marL="682625" lvl="1" indent="-342900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Leader’s relationship to a work unit viewed as a series of vertical dyads</a:t>
            </a:r>
          </a:p>
          <a:p>
            <a:pPr marL="339725" lvl="1" indent="0" eaLnBrk="1" hangingPunct="1">
              <a:spcBef>
                <a:spcPct val="0"/>
              </a:spcBef>
              <a:buClr>
                <a:srgbClr val="0070C0"/>
              </a:buClr>
              <a:buNone/>
            </a:pPr>
            <a:endParaRPr lang="en-US" sz="2000" dirty="0">
              <a:ea typeface="Calibri" pitchFamily="34" charset="0"/>
              <a:cs typeface="Calibri" pitchFamily="34" charset="0"/>
            </a:endParaRPr>
          </a:p>
          <a:p>
            <a:pPr marL="339725" lvl="1" indent="0" eaLnBrk="1" hangingPunct="1">
              <a:spcBef>
                <a:spcPct val="0"/>
              </a:spcBef>
              <a:buClr>
                <a:srgbClr val="0070C0"/>
              </a:buClr>
              <a:buNone/>
            </a:pPr>
            <a:endParaRPr lang="en-US" sz="2000" dirty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  <a:p>
            <a:pPr marL="339725" lvl="1" indent="0" eaLnBrk="1" hangingPunct="1">
              <a:spcBef>
                <a:spcPct val="0"/>
              </a:spcBef>
              <a:buClr>
                <a:srgbClr val="0070C0"/>
              </a:buClr>
              <a:buNone/>
            </a:pPr>
            <a:endParaRPr lang="en-US" sz="2000" dirty="0">
              <a:ea typeface="Calibri" pitchFamily="34" charset="0"/>
              <a:cs typeface="Calibri" pitchFamily="34" charset="0"/>
            </a:endParaRPr>
          </a:p>
          <a:p>
            <a:pPr marL="339725" lvl="1" indent="0" eaLnBrk="1" hangingPunct="1">
              <a:spcBef>
                <a:spcPct val="0"/>
              </a:spcBef>
              <a:buClr>
                <a:srgbClr val="0070C0"/>
              </a:buClr>
              <a:buNone/>
            </a:pPr>
            <a:endParaRPr lang="en-US" sz="2000" dirty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7</a:t>
            </a:fld>
            <a:endParaRPr lang="en-US"/>
          </a:p>
        </p:txBody>
      </p:sp>
      <p:sp>
        <p:nvSpPr>
          <p:cNvPr id="82956" name="Text Box 1036"/>
          <p:cNvSpPr txBox="1">
            <a:spLocks noChangeArrowheads="1"/>
          </p:cNvSpPr>
          <p:nvPr/>
        </p:nvSpPr>
        <p:spPr bwMode="auto">
          <a:xfrm>
            <a:off x="1143000" y="1219200"/>
            <a:ext cx="1841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957" name="Text Box 1037"/>
          <p:cNvSpPr txBox="1">
            <a:spLocks noChangeArrowheads="1"/>
          </p:cNvSpPr>
          <p:nvPr/>
        </p:nvSpPr>
        <p:spPr bwMode="auto">
          <a:xfrm>
            <a:off x="533400" y="1219200"/>
            <a:ext cx="290513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  <a:defRPr/>
            </a:pPr>
            <a:endParaRPr lang="en-US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3" name="Line 1051"/>
          <p:cNvSpPr>
            <a:spLocks noChangeShapeType="1"/>
          </p:cNvSpPr>
          <p:nvPr/>
        </p:nvSpPr>
        <p:spPr bwMode="auto">
          <a:xfrm>
            <a:off x="7745413" y="5029200"/>
            <a:ext cx="0" cy="685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150" y="4332777"/>
            <a:ext cx="2592351" cy="16592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774" y="4324664"/>
            <a:ext cx="4653251" cy="166738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Early Studies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172200" y="1668462"/>
            <a:ext cx="2286000" cy="4351338"/>
          </a:xfrm>
        </p:spPr>
        <p:txBody>
          <a:bodyPr/>
          <a:lstStyle/>
          <a:p>
            <a:pPr marL="111125" indent="4763" eaLnBrk="1" hangingPunct="1">
              <a:buFont typeface="Wingdings 2" pitchFamily="18" charset="2"/>
              <a:buNone/>
            </a:pPr>
            <a:r>
              <a:rPr lang="en-US" sz="2400" dirty="0">
                <a:latin typeface="+mn-lt"/>
              </a:rPr>
              <a:t>Leader’s work unit as a whole was viewed as a series of vertical dyads; leader forms unique relationship with each follower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8</a:t>
            </a:fld>
            <a:endParaRPr lang="en-US"/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1143000" y="1219200"/>
            <a:ext cx="1841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533400" y="1219200"/>
            <a:ext cx="290513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  <a:defRPr/>
            </a:pPr>
            <a:endParaRPr lang="en-US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75" y="2833526"/>
            <a:ext cx="4766843" cy="206089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Early Studies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00200"/>
            <a:ext cx="8362950" cy="45767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3200" dirty="0">
                <a:latin typeface="+mn-lt"/>
                <a:ea typeface="Calibri" pitchFamily="34" charset="0"/>
                <a:cs typeface="Calibri" pitchFamily="34" charset="0"/>
              </a:rPr>
              <a:t>Researchers found two general types of linkages (or relationships)--those based on</a:t>
            </a:r>
          </a:p>
          <a:p>
            <a:pPr lvl="1" eaLnBrk="1" hangingPunct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8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Expanded/negotiated role responsibilities </a:t>
            </a:r>
            <a:br>
              <a:rPr lang="en-US" sz="28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</a:br>
            <a:r>
              <a:rPr lang="en-US" sz="28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(extra-roles) = in-group</a:t>
            </a:r>
            <a:endParaRPr lang="en-US" sz="2800" dirty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  <a:p>
            <a:pPr lvl="2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Relationships marked by mutual trust, respect, liking, and reciprocal influence</a:t>
            </a:r>
          </a:p>
          <a:p>
            <a:pPr lvl="2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Receive more information, influence, confidence, and concern than out-group members</a:t>
            </a:r>
          </a:p>
          <a:p>
            <a:pPr lvl="1" eaLnBrk="1" hangingPunct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8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Formal employment contract (defined-roles) = </a:t>
            </a:r>
            <a:br>
              <a:rPr lang="en-US" sz="28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</a:br>
            <a:r>
              <a:rPr lang="en-US" sz="2800" i="1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out-group</a:t>
            </a:r>
            <a:endParaRPr lang="en-US" sz="2800" dirty="0">
              <a:solidFill>
                <a:schemeClr val="tx1"/>
              </a:solidFill>
              <a:ea typeface="Calibri" pitchFamily="34" charset="0"/>
              <a:cs typeface="Calibri" pitchFamily="34" charset="0"/>
            </a:endParaRPr>
          </a:p>
          <a:p>
            <a:pPr lvl="2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Relationships marked by formal communication based on job descriptions</a:t>
            </a:r>
          </a:p>
          <a:p>
            <a:pPr lvl="1" eaLnBrk="1" hangingPunct="1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9</a:t>
            </a:fld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43000" y="1219200"/>
            <a:ext cx="1841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33400" y="1219200"/>
            <a:ext cx="290513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  <a:defRPr/>
            </a:pPr>
            <a:endParaRPr lang="en-US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7171</TotalTime>
  <Words>1693</Words>
  <Application>Microsoft Office PowerPoint</Application>
  <PresentationFormat>On-screen Show (4:3)</PresentationFormat>
  <Paragraphs>264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新細明體</vt:lpstr>
      <vt:lpstr>Arial</vt:lpstr>
      <vt:lpstr>Arial Rounded MT Bold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Leader–Member Exchange Theory</vt:lpstr>
      <vt:lpstr>Overview</vt:lpstr>
      <vt:lpstr>Definition</vt:lpstr>
      <vt:lpstr>Dimensions of Leadership</vt:lpstr>
      <vt:lpstr>LMX Theory Description</vt:lpstr>
      <vt:lpstr>Early Studies</vt:lpstr>
      <vt:lpstr>Early Studies</vt:lpstr>
      <vt:lpstr>Early Studies</vt:lpstr>
      <vt:lpstr>Early Studies</vt:lpstr>
      <vt:lpstr>In-Group and Out-Group Followers</vt:lpstr>
      <vt:lpstr>Later Studies (Graen &amp; Uhl-Bien, 1995) </vt:lpstr>
      <vt:lpstr>Later Studies (Graen &amp; Uhl-Bien, 1995) </vt:lpstr>
      <vt:lpstr>Later Studies</vt:lpstr>
      <vt:lpstr>Later Studies</vt:lpstr>
      <vt:lpstr>Leadership Making (Graen &amp; Uhl-Bien, 1995) </vt:lpstr>
      <vt:lpstr>Leadership Making  (Graen &amp; Uhl-Bien, 1995) </vt:lpstr>
      <vt:lpstr>Leadership Making  (Graen &amp; Uhl-Bien, 1995)</vt:lpstr>
      <vt:lpstr>Leadership Making  (Graen &amp; Uhl-Bien, 1995)</vt:lpstr>
      <vt:lpstr>Leadership Making (Graen &amp; Uhl-Bien, 1995)</vt:lpstr>
      <vt:lpstr>Leadership Making (Graen &amp; Uhl-Bien, 1995)</vt:lpstr>
      <vt:lpstr>How Does the LMX Theory Approach Work?</vt:lpstr>
      <vt:lpstr>How Does LMX Theory Work?</vt:lpstr>
      <vt:lpstr>How Does LMX Theory Work?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343</cp:revision>
  <dcterms:created xsi:type="dcterms:W3CDTF">2000-11-13T21:29:08Z</dcterms:created>
  <dcterms:modified xsi:type="dcterms:W3CDTF">2018-02-13T19:04:49Z</dcterms:modified>
</cp:coreProperties>
</file>