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36" r:id="rId1"/>
  </p:sldMasterIdLst>
  <p:notesMasterIdLst>
    <p:notesMasterId r:id="rId31"/>
  </p:notesMasterIdLst>
  <p:handoutMasterIdLst>
    <p:handoutMasterId r:id="rId32"/>
  </p:handoutMasterIdLst>
  <p:sldIdLst>
    <p:sldId id="257" r:id="rId2"/>
    <p:sldId id="335" r:id="rId3"/>
    <p:sldId id="258" r:id="rId4"/>
    <p:sldId id="295" r:id="rId5"/>
    <p:sldId id="297" r:id="rId6"/>
    <p:sldId id="310" r:id="rId7"/>
    <p:sldId id="322" r:id="rId8"/>
    <p:sldId id="333" r:id="rId9"/>
    <p:sldId id="311" r:id="rId10"/>
    <p:sldId id="298" r:id="rId11"/>
    <p:sldId id="315" r:id="rId12"/>
    <p:sldId id="316" r:id="rId13"/>
    <p:sldId id="317" r:id="rId14"/>
    <p:sldId id="299" r:id="rId15"/>
    <p:sldId id="300" r:id="rId16"/>
    <p:sldId id="323" r:id="rId17"/>
    <p:sldId id="331" r:id="rId18"/>
    <p:sldId id="332" r:id="rId19"/>
    <p:sldId id="334" r:id="rId20"/>
    <p:sldId id="327" r:id="rId21"/>
    <p:sldId id="305" r:id="rId22"/>
    <p:sldId id="302" r:id="rId23"/>
    <p:sldId id="306" r:id="rId24"/>
    <p:sldId id="328" r:id="rId25"/>
    <p:sldId id="274" r:id="rId26"/>
    <p:sldId id="307" r:id="rId27"/>
    <p:sldId id="276" r:id="rId28"/>
    <p:sldId id="277" r:id="rId29"/>
    <p:sldId id="285" r:id="rId30"/>
  </p:sldIdLst>
  <p:sldSz cx="9144000" cy="6858000" type="screen4x3"/>
  <p:notesSz cx="6858000" cy="90773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59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400"/>
    <a:srgbClr val="008080"/>
    <a:srgbClr val="CCFFFF"/>
    <a:srgbClr val="006666"/>
    <a:srgbClr val="000066"/>
    <a:srgbClr val="800000"/>
    <a:srgbClr val="003366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269" autoAdjust="0"/>
    <p:restoredTop sz="90937" autoAdjust="0"/>
  </p:normalViewPr>
  <p:slideViewPr>
    <p:cSldViewPr>
      <p:cViewPr varScale="1">
        <p:scale>
          <a:sx n="81" d="100"/>
          <a:sy n="81" d="100"/>
        </p:scale>
        <p:origin x="1404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854" y="-96"/>
      </p:cViewPr>
      <p:guideLst>
        <p:guide orient="horz" pos="2859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40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40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5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23300"/>
            <a:ext cx="2971800" cy="4540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5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23300"/>
            <a:ext cx="2971800" cy="4540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8A5A6F3C-7751-4AFE-9E06-CA696774E9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9766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40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40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0463" y="681038"/>
            <a:ext cx="4538662" cy="3403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11650"/>
            <a:ext cx="5029200" cy="40846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21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23300"/>
            <a:ext cx="2971800" cy="4540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23300"/>
            <a:ext cx="2971800" cy="4540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3DDDE9E1-76F1-48D1-A0F8-D070A24F15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8319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E506F66-A1F2-470B-928A-625472B71C92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1932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07305D2-7875-4F4A-AFB9-7F705E1B49EB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/>
              <a:t>Table</a:t>
            </a:r>
            <a:r>
              <a:rPr lang="en-US" baseline="0" dirty="0"/>
              <a:t> 8.1: Personality Characteristics, Behaviors, and Effects on Followers of Charismatic Leadership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635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A8DF4A5-572A-49A2-BCA2-A817B6C4471B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7117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B390FE6-58A9-4A0E-BB5C-ED7A06E3E8D9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0984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CBF9665-2819-41F8-B21A-5D96296B4ADF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/>
              <a:t>Figure 8.1: Leadership</a:t>
            </a:r>
            <a:r>
              <a:rPr lang="en-US" baseline="0" dirty="0"/>
              <a:t> Continuum From Transformational to Laissez-Faire Leadership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63768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1101FAA-C060-4C54-939F-78CC8503205B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/>
              <a:t>Table</a:t>
            </a:r>
            <a:r>
              <a:rPr lang="en-US" baseline="0" dirty="0"/>
              <a:t> </a:t>
            </a:r>
            <a:r>
              <a:rPr lang="en-US" dirty="0"/>
              <a:t>8.2: Leadership</a:t>
            </a:r>
            <a:r>
              <a:rPr lang="en-US" baseline="0" dirty="0"/>
              <a:t> Factors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2586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F7A2282-CA83-4B82-AF3A-C9A0C1DCC126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/>
              <a:t>Figure 8.2: Full</a:t>
            </a:r>
            <a:r>
              <a:rPr lang="en-US" baseline="0" dirty="0"/>
              <a:t> Range of Leadership Model with Legend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59857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44CBAAB-47EA-4624-91C4-820B36FE47BF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91995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CE24C3C-7ADF-4391-A254-436FEEF74488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19677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8F60B58-8D57-46B4-9EC5-E276F936F9C5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/>
              <a:t>Figure 8.3: The Additive Effect of Transformational</a:t>
            </a:r>
            <a:r>
              <a:rPr lang="en-US" baseline="0" dirty="0"/>
              <a:t> Leadership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26193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E914ED2-171A-46FF-B917-4DAA6162393B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2300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E506F66-A1F2-470B-928A-625472B71C92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58793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FFE4DE5-4A56-4D19-AC15-7E5324893F13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43926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B096373-022A-4C72-BD80-A66D8161DAA1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47775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666597D-9013-4DE6-A1A0-AAF155F89E1C}" type="slidenum">
              <a:rPr lang="en-US"/>
              <a:pPr>
                <a:defRPr/>
              </a:pPr>
              <a:t>26</a:t>
            </a:fld>
            <a:endParaRPr lang="en-US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6336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63A7CE3-2DFE-4F9E-A9C5-E435BC45AE39}" type="slidenum">
              <a:rPr lang="en-US"/>
              <a:pPr>
                <a:defRPr/>
              </a:pPr>
              <a:t>27</a:t>
            </a:fld>
            <a:endParaRPr lang="en-US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62846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AF24A91-7107-43B5-B45F-13599632E75B}" type="slidenum">
              <a:rPr lang="en-US"/>
              <a:pPr>
                <a:defRPr/>
              </a:pPr>
              <a:t>28</a:t>
            </a:fld>
            <a:endParaRPr lang="en-US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76777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982B7F3-61BA-4039-86EB-E2FB675265C5}" type="slidenum">
              <a:rPr lang="en-US"/>
              <a:pPr>
                <a:defRPr/>
              </a:pPr>
              <a:t>29</a:t>
            </a:fld>
            <a:endParaRPr lang="en-US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7566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909DFEA-14CC-441B-BC22-3B7527254279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4837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B666A5A-F5C6-45FA-ADC9-C1F5EDE5836C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897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5BD8790-5548-4764-919D-2A996EC1C3C7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1754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EA52A6-8A45-4C53-9C23-30D5BFC26398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5478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81B7E5E-4CEB-4449-8746-852DC0825AE9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9787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62F55FF-D3D5-4545-B574-0471D3232D52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3907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BF284BD-9F06-4888-8978-5FD154DE9604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168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52600"/>
            <a:ext cx="7772400" cy="1470025"/>
          </a:xfrm>
        </p:spPr>
        <p:txBody>
          <a:bodyPr anchor="b"/>
          <a:lstStyle>
            <a:lvl1pPr algn="ctr">
              <a:defRPr sz="40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/>
          <a:lstStyle>
            <a:lvl1pPr marL="0" indent="0" algn="ctr">
              <a:buNone/>
              <a:defRPr sz="4400" b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6172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96300" y="6327775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2F13750A-3148-4530-AD8E-F9C0D4FB83B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705375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FFE348-4B51-4964-BFCA-E8C0BACD4D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759303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366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76400"/>
            <a:ext cx="8229600" cy="4495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B6618-F259-473F-ABB4-E011B230ED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672595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009764-2B1B-43CD-9D08-940676A2B9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833577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366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52600"/>
            <a:ext cx="38862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752600"/>
            <a:ext cx="38862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IN" altLang="en-US"/>
              <a:t>Northouse, Leadership 8e. ©  SAGE Publications, 2019.</a:t>
            </a:r>
            <a:endParaRPr lang="en-US" altLang="en-US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EA032-1F4E-4E02-BDC2-187F33E76D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4438783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hot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1792288" y="4876800"/>
            <a:ext cx="54864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>
            <a:lvl1pPr algn="l">
              <a:defRPr sz="2000" b="1"/>
            </a:lvl1pPr>
          </a:lstStyle>
          <a:p>
            <a:pPr eaLnBrk="0" hangingPunct="0">
              <a:defRPr/>
            </a:pPr>
            <a:r>
              <a:rPr lang="en-US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Click to edit Master title style</a:t>
            </a:r>
          </a:p>
        </p:txBody>
      </p:sp>
      <p:sp>
        <p:nvSpPr>
          <p:cNvPr id="7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38200"/>
            <a:ext cx="5486400" cy="4038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IN" altLang="en-US"/>
              <a:t>Northouse, Leadership 8e. ©  SAGE Publications, 2019.</a:t>
            </a:r>
            <a:endParaRPr lang="en-US" altLang="en-US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370360-8310-431E-B772-37A0AEBE9B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79262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366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C79D6-B652-4FCA-8732-DE3EC9E89B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227836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itle 1"/>
          <p:cNvSpPr txBox="1">
            <a:spLocks/>
          </p:cNvSpPr>
          <p:nvPr/>
        </p:nvSpPr>
        <p:spPr bwMode="auto">
          <a:xfrm>
            <a:off x="6629400" y="838200"/>
            <a:ext cx="2057400" cy="528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anchor="b"/>
          <a:lstStyle/>
          <a:p>
            <a:pPr eaLnBrk="0" hangingPunct="0">
              <a:defRPr/>
            </a:pPr>
            <a:r>
              <a:rPr lang="en-US" sz="3900" b="1" ker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Click to edit Master title style</a:t>
            </a:r>
          </a:p>
        </p:txBody>
      </p:sp>
      <p:sp>
        <p:nvSpPr>
          <p:cNvPr id="7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38200"/>
            <a:ext cx="6019800" cy="52879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IN" altLang="en-US"/>
              <a:t>Northouse, Leadership 8e. ©  SAGE Publications, 2019.</a:t>
            </a:r>
            <a:endParaRPr lang="en-US" alt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6D419-C491-4993-86E8-662C56023C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8835964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838200"/>
            <a:ext cx="2057400" cy="52879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38200"/>
            <a:ext cx="6019800" cy="52879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IN" altLang="en-US"/>
              <a:t>Northouse, Leadership 8e. ©  SAGE Publications, 2019.</a:t>
            </a:r>
            <a:endParaRPr lang="en-US" altLang="en-US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E54376-C6C0-4874-9FDF-8522BE0CF6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0652268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7978574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1EA1A-03B6-4949-A902-96E57F99A16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4657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17234F-D916-4DAB-AF1B-017E0386AE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860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842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94279-CED2-49C3-8D97-63CB9F21F0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8030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62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4040188" cy="380999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002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80999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D8F5A-7FB1-4E44-89A4-86DABA11C42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620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366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533400" y="6356350"/>
            <a:ext cx="81534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851ED-6093-4971-A565-9E6DA5B3BC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624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E9F1E-C57E-4030-8F3C-FD736EA2ACE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113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3008313" cy="749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85800"/>
            <a:ext cx="5111750" cy="55821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8133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9B2DF-8628-4C15-B0E9-E4B2FD50BD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4311215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685800"/>
            <a:ext cx="822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6172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9144000" cy="533400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96300" y="6327775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2F13750A-3148-4530-AD8E-F9C0D4FB83B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636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  <p:sldLayoutId id="2147483748" r:id="rId12"/>
    <p:sldLayoutId id="2147483749" r:id="rId13"/>
    <p:sldLayoutId id="2147483750" r:id="rId14"/>
    <p:sldLayoutId id="2147483751" r:id="rId15"/>
    <p:sldLayoutId id="2147483752" r:id="rId16"/>
    <p:sldLayoutId id="2147483753" r:id="rId17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 i="0" kern="1200">
          <a:solidFill>
            <a:srgbClr val="0070C0"/>
          </a:solidFill>
          <a:effectLst/>
          <a:latin typeface="Calibri" panose="020F0502020204030204" pitchFamily="34" charset="0"/>
          <a:ea typeface="+mj-ea"/>
          <a:cs typeface="Times New Roman" pitchFamily="18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Times New Roman" pitchFamily="18" charset="0"/>
          <a:cs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Times New Roman" pitchFamily="18" charset="0"/>
          <a:cs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Times New Roman" pitchFamily="18" charset="0"/>
          <a:cs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Times New Roman" pitchFamily="18" charset="0"/>
          <a:cs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70C0"/>
        </a:buClr>
        <a:buSzPct val="85000"/>
        <a:buFont typeface="Wingdings 2" pitchFamily="18" charset="2"/>
        <a:buChar char="÷"/>
        <a:defRPr sz="3200" kern="12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70C0"/>
        </a:buClr>
        <a:buSzPct val="90000"/>
        <a:buFont typeface="Wingdings 2" pitchFamily="18" charset="2"/>
        <a:buChar char="®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70C0"/>
        </a:buClr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70C0"/>
        </a:buClr>
        <a:buSzPct val="100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70C0"/>
        </a:buClr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Transformational Leadership and Charisma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001000" cy="4724400"/>
          </a:xfrm>
        </p:spPr>
        <p:txBody>
          <a:bodyPr/>
          <a:lstStyle/>
          <a:p>
            <a:pPr marL="0" indent="0">
              <a:buClr>
                <a:srgbClr val="0070C0"/>
              </a:buClr>
              <a:buNone/>
            </a:pPr>
            <a:r>
              <a:rPr lang="en-US" altLang="en-US" sz="2800" b="1" dirty="0">
                <a:latin typeface="Arial Rounded MT Bold" pitchFamily="34" charset="0"/>
              </a:rPr>
              <a:t>Definition</a:t>
            </a:r>
            <a:endParaRPr lang="en-US" sz="2800" b="1" i="1" dirty="0">
              <a:latin typeface="+mn-lt"/>
            </a:endParaRPr>
          </a:p>
          <a:p>
            <a:pPr eaLnBrk="1" hangingPunct="1">
              <a:buClr>
                <a:srgbClr val="0070C0"/>
              </a:buClr>
            </a:pPr>
            <a:r>
              <a:rPr lang="en-US" sz="2400" b="1" i="1" dirty="0">
                <a:latin typeface="+mn-lt"/>
              </a:rPr>
              <a:t>Charisma--</a:t>
            </a:r>
            <a:r>
              <a:rPr lang="en-US" sz="2400" dirty="0">
                <a:latin typeface="+mn-lt"/>
              </a:rPr>
              <a:t>A special personality characteristic that gives a person superhuman or exceptional powers and is reserved for a few, is of divine origin, and results in the person being treated as a leader (Weber, 1947).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>
          <a:xfrm>
            <a:off x="708660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CB40A263-9BDB-4671-AC59-6ABAC96924D5}" type="slidenum">
              <a:rPr lang="en-US" smtClean="0"/>
              <a:t>10</a:t>
            </a:fld>
            <a:endParaRPr lang="en-US"/>
          </a:p>
        </p:txBody>
      </p:sp>
      <p:sp>
        <p:nvSpPr>
          <p:cNvPr id="17412" name="Rectangle 28"/>
          <p:cNvSpPr>
            <a:spLocks noGrp="1" noChangeArrowheads="1"/>
          </p:cNvSpPr>
          <p:nvPr>
            <p:ph sz="half" idx="4294967295"/>
          </p:nvPr>
        </p:nvSpPr>
        <p:spPr>
          <a:xfrm>
            <a:off x="457200" y="4267200"/>
            <a:ext cx="7696200" cy="1524000"/>
          </a:xfrm>
        </p:spPr>
        <p:txBody>
          <a:bodyPr/>
          <a:lstStyle/>
          <a:p>
            <a:pPr eaLnBrk="1" hangingPunct="1">
              <a:buClr>
                <a:srgbClr val="0070C0"/>
              </a:buClr>
            </a:pPr>
            <a:r>
              <a:rPr lang="en-US" sz="2400" b="1" i="1" dirty="0">
                <a:latin typeface="+mn-lt"/>
              </a:rPr>
              <a:t>Charismatic Leadership Theory (House, 1976)</a:t>
            </a:r>
          </a:p>
          <a:p>
            <a:pPr lvl="1" eaLnBrk="1" hangingPunct="1">
              <a:buClr>
                <a:srgbClr val="0070C0"/>
              </a:buClr>
            </a:pPr>
            <a:r>
              <a:rPr lang="en-US" sz="2000" dirty="0"/>
              <a:t>Charismatic leaders act in unique ways that have specific charismatic effects on their followers.  </a:t>
            </a:r>
          </a:p>
          <a:p>
            <a:pPr lvl="1" eaLnBrk="1" hangingPunct="1"/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zh-TW" sz="3200" b="1" dirty="0">
                <a:latin typeface="+mj-lt"/>
              </a:rPr>
              <a:t>Theory of Charismatic Leadership</a:t>
            </a:r>
            <a:endParaRPr lang="en-US" altLang="zh-TW" sz="2800" b="1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08660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CB40A263-9BDB-4671-AC59-6ABAC96924D5}" type="slidenum">
              <a:rPr lang="en-US" smtClean="0"/>
              <a:t>11</a:t>
            </a:fld>
            <a:endParaRPr lang="en-US"/>
          </a:p>
        </p:txBody>
      </p:sp>
      <p:sp>
        <p:nvSpPr>
          <p:cNvPr id="18435" name="Rectangle 1029"/>
          <p:cNvSpPr>
            <a:spLocks noChangeArrowheads="1"/>
          </p:cNvSpPr>
          <p:nvPr/>
        </p:nvSpPr>
        <p:spPr bwMode="auto">
          <a:xfrm>
            <a:off x="3857625" y="2724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658393" y="5807631"/>
            <a:ext cx="15311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1800" b="1" dirty="0"/>
              <a:t>(House, 1976)</a:t>
            </a:r>
            <a:endParaRPr lang="en-US" sz="18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8474" y="1901703"/>
            <a:ext cx="5067053" cy="3383445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en-US" altLang="zh-TW" sz="3200" b="1" dirty="0">
                <a:latin typeface="+mj-lt"/>
              </a:rPr>
              <a:t>Theory of Charismatic Leadership  </a:t>
            </a:r>
            <a:br>
              <a:rPr lang="en-US" altLang="zh-TW" sz="3200" b="1" dirty="0">
                <a:latin typeface="+mj-lt"/>
              </a:rPr>
            </a:br>
            <a:r>
              <a:rPr lang="en-US" altLang="zh-TW" sz="2800" dirty="0">
                <a:latin typeface="+mj-lt"/>
              </a:rPr>
              <a:t>(Shamir, House, &amp; Arthur, 1993)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72000"/>
          </a:xfrm>
        </p:spPr>
        <p:txBody>
          <a:bodyPr>
            <a:normAutofit fontScale="92500"/>
          </a:bodyPr>
          <a:lstStyle/>
          <a:p>
            <a:pPr marL="0" indent="0">
              <a:buClr>
                <a:srgbClr val="0070C0"/>
              </a:buClr>
              <a:buSzPct val="95000"/>
              <a:buNone/>
            </a:pPr>
            <a:r>
              <a:rPr lang="en-US" altLang="en-US" sz="2400" b="1" dirty="0">
                <a:latin typeface="Arial Rounded MT Bold" pitchFamily="34" charset="0"/>
              </a:rPr>
              <a:t>Later Studies</a:t>
            </a:r>
            <a:endParaRPr lang="en-US" sz="2400" b="1" dirty="0">
              <a:latin typeface="+mn-lt"/>
            </a:endParaRPr>
          </a:p>
          <a:p>
            <a:pPr eaLnBrk="1" hangingPunct="1">
              <a:buClr>
                <a:srgbClr val="0070C0"/>
              </a:buClr>
              <a:buSzPct val="95000"/>
              <a:buFont typeface="Wingdings 2" panose="05020102010507070707" pitchFamily="18" charset="2"/>
              <a:buChar char=""/>
            </a:pPr>
            <a:r>
              <a:rPr lang="en-US" sz="2800" b="1" dirty="0">
                <a:latin typeface="+mn-lt"/>
              </a:rPr>
              <a:t>Charismatic Leadership: </a:t>
            </a:r>
          </a:p>
          <a:p>
            <a:pPr lvl="1" eaLnBrk="1" hangingPunct="1">
              <a:buClr>
                <a:srgbClr val="0070C0"/>
              </a:buClr>
              <a:buSzPct val="80000"/>
            </a:pPr>
            <a:r>
              <a:rPr lang="en-US" sz="2400" dirty="0">
                <a:solidFill>
                  <a:schemeClr val="tx1"/>
                </a:solidFill>
              </a:rPr>
              <a:t>Transforms follower’s self-concepts; tries to link identity of followers to collective identity of the organization</a:t>
            </a:r>
          </a:p>
          <a:p>
            <a:pPr lvl="2" eaLnBrk="1" hangingPunct="1">
              <a:buClr>
                <a:srgbClr val="0070C0"/>
              </a:buClr>
              <a:buSzPct val="110000"/>
            </a:pPr>
            <a:r>
              <a:rPr lang="en-US" sz="2800" dirty="0">
                <a:solidFill>
                  <a:schemeClr val="tx1"/>
                </a:solidFill>
              </a:rPr>
              <a:t>Forge this link by emphasizing intrinsic rewards and de-emphasizing extrinsic rewards</a:t>
            </a:r>
            <a:endParaRPr lang="en-US" sz="1600" dirty="0">
              <a:solidFill>
                <a:schemeClr val="tx1"/>
              </a:solidFill>
            </a:endParaRPr>
          </a:p>
          <a:p>
            <a:pPr lvl="2" eaLnBrk="1" hangingPunct="1">
              <a:buClr>
                <a:srgbClr val="0070C0"/>
              </a:buClr>
              <a:buSzPct val="110000"/>
            </a:pPr>
            <a:r>
              <a:rPr lang="en-US" sz="2800" dirty="0">
                <a:solidFill>
                  <a:schemeClr val="tx1"/>
                </a:solidFill>
              </a:rPr>
              <a:t>Throughout process, leaders  </a:t>
            </a:r>
          </a:p>
          <a:p>
            <a:pPr lvl="3" eaLnBrk="1" hangingPunct="1">
              <a:buClr>
                <a:srgbClr val="0070C0"/>
              </a:buClr>
              <a:buSzPct val="80000"/>
            </a:pPr>
            <a:r>
              <a:rPr lang="en-US" sz="2400" dirty="0">
                <a:solidFill>
                  <a:schemeClr val="tx1"/>
                </a:solidFill>
              </a:rPr>
              <a:t>express high expectations for followers</a:t>
            </a:r>
          </a:p>
          <a:p>
            <a:pPr lvl="3" eaLnBrk="1" hangingPunct="1">
              <a:buClr>
                <a:srgbClr val="0070C0"/>
              </a:buClr>
              <a:buSzPct val="80000"/>
            </a:pPr>
            <a:r>
              <a:rPr lang="en-US" sz="2400" dirty="0">
                <a:solidFill>
                  <a:schemeClr val="tx1"/>
                </a:solidFill>
              </a:rPr>
              <a:t>help followers gain sense of self-confidence and self-efficacy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>
          <a:xfrm>
            <a:off x="708660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CB40A263-9BDB-4671-AC59-6ABAC96924D5}" type="slidenum">
              <a:rPr lang="en-US" smtClean="0"/>
              <a:t>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95943" y="685800"/>
            <a:ext cx="8752114" cy="6858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zh-TW" sz="3200" b="1" dirty="0">
                <a:latin typeface="+mj-lt"/>
              </a:rPr>
              <a:t>Model of Transformational Leadership </a:t>
            </a:r>
            <a:r>
              <a:rPr lang="en-US" altLang="zh-TW" sz="2800" b="1" dirty="0">
                <a:latin typeface="+mj-lt"/>
              </a:rPr>
              <a:t>(Bass, 1985)</a:t>
            </a:r>
          </a:p>
        </p:txBody>
      </p:sp>
      <p:sp>
        <p:nvSpPr>
          <p:cNvPr id="20483" name="Rectangle 104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72000"/>
          </a:xfrm>
        </p:spPr>
        <p:txBody>
          <a:bodyPr/>
          <a:lstStyle/>
          <a:p>
            <a:pPr marL="506413" lvl="1" indent="-274638" eaLnBrk="1" hangingPunct="1">
              <a:lnSpc>
                <a:spcPct val="90000"/>
              </a:lnSpc>
              <a:buClr>
                <a:srgbClr val="0070C0"/>
              </a:buClr>
            </a:pPr>
            <a:r>
              <a:rPr lang="en-US" sz="2400" dirty="0">
                <a:solidFill>
                  <a:schemeClr val="tx1"/>
                </a:solidFill>
                <a:ea typeface="Calibri" pitchFamily="34" charset="0"/>
                <a:cs typeface="Calibri" pitchFamily="34" charset="0"/>
              </a:rPr>
              <a:t>Expanded and refined version of work done by Burns and House. It included</a:t>
            </a:r>
          </a:p>
          <a:p>
            <a:pPr marL="911225" lvl="2" indent="-274638" eaLnBrk="1" hangingPunct="1">
              <a:lnSpc>
                <a:spcPct val="90000"/>
              </a:lnSpc>
              <a:buClr>
                <a:srgbClr val="0070C0"/>
              </a:buClr>
            </a:pPr>
            <a:r>
              <a:rPr lang="en-US" sz="2000" dirty="0">
                <a:solidFill>
                  <a:schemeClr val="tx1"/>
                </a:solidFill>
                <a:ea typeface="Calibri" pitchFamily="34" charset="0"/>
                <a:cs typeface="Calibri" pitchFamily="34" charset="0"/>
              </a:rPr>
              <a:t>More attention to followers’ rather than leader’s needs</a:t>
            </a:r>
          </a:p>
          <a:p>
            <a:pPr marL="911225" lvl="2" indent="-274638" eaLnBrk="1" hangingPunct="1">
              <a:lnSpc>
                <a:spcPct val="90000"/>
              </a:lnSpc>
              <a:buClr>
                <a:srgbClr val="0070C0"/>
              </a:buClr>
            </a:pPr>
            <a:r>
              <a:rPr lang="en-US" sz="2000" dirty="0">
                <a:solidFill>
                  <a:schemeClr val="tx1"/>
                </a:solidFill>
                <a:ea typeface="Calibri" pitchFamily="34" charset="0"/>
                <a:cs typeface="Calibri" pitchFamily="34" charset="0"/>
              </a:rPr>
              <a:t>Suggested TL could apply to outcomes that were not positive</a:t>
            </a:r>
          </a:p>
          <a:p>
            <a:pPr marL="911225" lvl="2" indent="-274638" eaLnBrk="1" hangingPunct="1">
              <a:lnSpc>
                <a:spcPct val="90000"/>
              </a:lnSpc>
              <a:buClr>
                <a:srgbClr val="0070C0"/>
              </a:buClr>
            </a:pPr>
            <a:r>
              <a:rPr lang="en-US" sz="2000" dirty="0">
                <a:solidFill>
                  <a:schemeClr val="tx1"/>
                </a:solidFill>
                <a:ea typeface="Calibri" pitchFamily="34" charset="0"/>
                <a:cs typeface="Calibri" pitchFamily="34" charset="0"/>
              </a:rPr>
              <a:t>Described transactional and transformational leadership as a continuum</a:t>
            </a:r>
          </a:p>
          <a:p>
            <a:pPr marL="506413" lvl="1" indent="-274638" eaLnBrk="1" hangingPunct="1">
              <a:lnSpc>
                <a:spcPct val="90000"/>
              </a:lnSpc>
              <a:spcBef>
                <a:spcPct val="35000"/>
              </a:spcBef>
              <a:buClr>
                <a:srgbClr val="0070C0"/>
              </a:buClr>
            </a:pPr>
            <a:r>
              <a:rPr lang="en-US" dirty="0">
                <a:solidFill>
                  <a:schemeClr val="tx1"/>
                </a:solidFill>
                <a:ea typeface="Calibri" pitchFamily="34" charset="0"/>
                <a:cs typeface="Calibri" pitchFamily="34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ea typeface="Calibri" pitchFamily="34" charset="0"/>
                <a:cs typeface="Calibri" pitchFamily="34" charset="0"/>
              </a:rPr>
              <a:t>Extended House’s work by</a:t>
            </a:r>
          </a:p>
          <a:p>
            <a:pPr marL="911225" lvl="2" indent="-274638" eaLnBrk="1" hangingPunct="1">
              <a:lnSpc>
                <a:spcPct val="90000"/>
              </a:lnSpc>
              <a:buClr>
                <a:srgbClr val="0070C0"/>
              </a:buClr>
            </a:pPr>
            <a:r>
              <a:rPr lang="en-US" sz="2000" dirty="0">
                <a:solidFill>
                  <a:schemeClr val="tx1"/>
                </a:solidFill>
                <a:ea typeface="Calibri" pitchFamily="34" charset="0"/>
                <a:cs typeface="Calibri" pitchFamily="34" charset="0"/>
              </a:rPr>
              <a:t>Giving more attention to emotional elements and origins of charisma</a:t>
            </a:r>
          </a:p>
          <a:p>
            <a:pPr marL="911225" lvl="2" indent="-274638" eaLnBrk="1" hangingPunct="1">
              <a:lnSpc>
                <a:spcPct val="90000"/>
              </a:lnSpc>
              <a:buClr>
                <a:srgbClr val="0070C0"/>
              </a:buClr>
            </a:pPr>
            <a:r>
              <a:rPr lang="en-US" sz="2000" dirty="0">
                <a:solidFill>
                  <a:schemeClr val="tx1"/>
                </a:solidFill>
                <a:ea typeface="Calibri" pitchFamily="34" charset="0"/>
                <a:cs typeface="Calibri" pitchFamily="34" charset="0"/>
              </a:rPr>
              <a:t>Suggested charisma is a necessary but not sufficient condition for TL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>
          <a:prstGeom prst="rect">
            <a:avLst/>
          </a:prstGeom>
        </p:spPr>
        <p:txBody>
          <a:bodyPr/>
          <a:lstStyle/>
          <a:p>
            <a:fld id="{CB40A263-9BDB-4671-AC59-6ABAC96924D5}" type="slidenum">
              <a:rPr lang="en-US" smtClean="0"/>
              <a:t>13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 dirty="0">
                <a:cs typeface="Arial" panose="020B0604020202020204" pitchFamily="34" charset="0"/>
              </a:rPr>
              <a:t>Model of Transformational Leadership</a:t>
            </a:r>
            <a:endParaRPr lang="en-US" dirty="0">
              <a:cs typeface="Arial" panose="020B0604020202020204" pitchFamily="34" charset="0"/>
            </a:endParaRPr>
          </a:p>
        </p:txBody>
      </p:sp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i="1" dirty="0">
                <a:latin typeface="+mn-lt"/>
              </a:rPr>
              <a:t>TL motivates followers beyond the expected by</a:t>
            </a:r>
          </a:p>
          <a:p>
            <a:pPr eaLnBrk="1" hangingPunct="1">
              <a:lnSpc>
                <a:spcPct val="90000"/>
              </a:lnSpc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2000" dirty="0">
                <a:latin typeface="+mn-lt"/>
              </a:rPr>
              <a:t>raising consciousness about the value and importance of specific and idealized goals</a:t>
            </a:r>
          </a:p>
          <a:p>
            <a:pPr eaLnBrk="1" hangingPunct="1">
              <a:lnSpc>
                <a:spcPct val="90000"/>
              </a:lnSpc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2000" dirty="0">
                <a:latin typeface="+mn-lt"/>
              </a:rPr>
              <a:t>transcending self-interest for the good of the team or organization</a:t>
            </a:r>
          </a:p>
          <a:p>
            <a:pPr eaLnBrk="1" hangingPunct="1">
              <a:lnSpc>
                <a:spcPct val="90000"/>
              </a:lnSpc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2000" dirty="0">
                <a:latin typeface="+mn-lt"/>
              </a:rPr>
              <a:t>addressing higher level needs</a:t>
            </a:r>
          </a:p>
          <a:p>
            <a:pPr eaLnBrk="1" hangingPunct="1">
              <a:lnSpc>
                <a:spcPct val="90000"/>
              </a:lnSpc>
              <a:buClr>
                <a:srgbClr val="0070C0"/>
              </a:buClr>
              <a:buFont typeface="Wingdings" pitchFamily="2" charset="2"/>
              <a:buChar char="§"/>
            </a:pPr>
            <a:endParaRPr lang="en-US" sz="2000" dirty="0"/>
          </a:p>
          <a:p>
            <a:pPr eaLnBrk="1" hangingPunct="1">
              <a:lnSpc>
                <a:spcPct val="90000"/>
              </a:lnSpc>
              <a:buClr>
                <a:srgbClr val="0070C0"/>
              </a:buClr>
              <a:buFont typeface="Wingdings" pitchFamily="2" charset="2"/>
              <a:buChar char="§"/>
            </a:pPr>
            <a:endParaRPr lang="en-US" sz="2000" dirty="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708660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CB40A263-9BDB-4671-AC59-6ABAC96924D5}" type="slidenum">
              <a:rPr lang="en-US" smtClean="0"/>
              <a:t>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819" y="3848222"/>
            <a:ext cx="7252363" cy="764441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US" altLang="zh-TW" sz="3200" b="1" dirty="0">
                <a:latin typeface="+mj-lt"/>
              </a:rPr>
              <a:t>Transformational Leadership Factors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708660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CB40A263-9BDB-4671-AC59-6ABAC96924D5}" type="slidenum">
              <a:rPr lang="en-US" smtClean="0"/>
              <a:t>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6433" y="1981200"/>
            <a:ext cx="6131134" cy="3416548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zh-TW" sz="3200" b="1" dirty="0">
                <a:latin typeface="+mj-lt"/>
              </a:rPr>
              <a:t>Full Range of Leadership Model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708660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CB40A263-9BDB-4671-AC59-6ABAC96924D5}" type="slidenum">
              <a:rPr lang="en-US" smtClean="0"/>
              <a:t>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4003" y="1676400"/>
            <a:ext cx="3935994" cy="4052019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zh-TW" sz="3200" b="1" dirty="0">
                <a:latin typeface="+mj-lt"/>
              </a:rPr>
              <a:t>Transformational Leadership Factors:</a:t>
            </a:r>
            <a:r>
              <a:rPr lang="en-US" altLang="zh-TW" sz="3200" dirty="0">
                <a:latin typeface="+mj-lt"/>
              </a:rPr>
              <a:t> </a:t>
            </a:r>
            <a:r>
              <a:rPr lang="en-US" altLang="zh-TW" sz="3200" b="1" dirty="0">
                <a:latin typeface="+mj-lt"/>
              </a:rPr>
              <a:t>The 4 </a:t>
            </a:r>
            <a:r>
              <a:rPr lang="en-US" altLang="zh-TW" sz="3200" b="1" i="0" dirty="0">
                <a:latin typeface="+mj-lt"/>
              </a:rPr>
              <a:t>I</a:t>
            </a:r>
            <a:r>
              <a:rPr lang="en-US" altLang="zh-TW" sz="3200" b="1" dirty="0">
                <a:latin typeface="+mj-lt"/>
              </a:rPr>
              <a:t>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Clr>
                <a:srgbClr val="0070C0"/>
              </a:buClr>
            </a:pPr>
            <a:r>
              <a:rPr lang="en-US" sz="2800" b="1" dirty="0">
                <a:latin typeface="+mn-lt"/>
                <a:ea typeface="Calibri" pitchFamily="34" charset="0"/>
                <a:cs typeface="Calibri" pitchFamily="34" charset="0"/>
              </a:rPr>
              <a:t>Idealized Influence</a:t>
            </a:r>
          </a:p>
          <a:p>
            <a:pPr lvl="1" eaLnBrk="1" hangingPunct="1">
              <a:buClr>
                <a:srgbClr val="0070C0"/>
              </a:buClr>
            </a:pPr>
            <a:r>
              <a:rPr lang="en-US" sz="2400" dirty="0">
                <a:solidFill>
                  <a:schemeClr val="tx1"/>
                </a:solidFill>
                <a:latin typeface="+mn-lt"/>
                <a:ea typeface="Calibri" pitchFamily="34" charset="0"/>
                <a:cs typeface="Calibri" pitchFamily="34" charset="0"/>
              </a:rPr>
              <a:t>Acting as strong role models</a:t>
            </a:r>
          </a:p>
          <a:p>
            <a:pPr lvl="1" eaLnBrk="1" hangingPunct="1">
              <a:buClr>
                <a:srgbClr val="0070C0"/>
              </a:buClr>
            </a:pPr>
            <a:r>
              <a:rPr lang="en-US" sz="2400" dirty="0">
                <a:solidFill>
                  <a:schemeClr val="tx1"/>
                </a:solidFill>
                <a:latin typeface="+mn-lt"/>
                <a:ea typeface="Calibri" pitchFamily="34" charset="0"/>
                <a:cs typeface="Calibri" pitchFamily="34" charset="0"/>
              </a:rPr>
              <a:t>High standards of moral and ethical conduct</a:t>
            </a:r>
          </a:p>
          <a:p>
            <a:pPr lvl="1" eaLnBrk="1" hangingPunct="1">
              <a:buClr>
                <a:srgbClr val="0070C0"/>
              </a:buClr>
            </a:pPr>
            <a:r>
              <a:rPr lang="en-US" sz="2400" dirty="0">
                <a:solidFill>
                  <a:schemeClr val="tx1"/>
                </a:solidFill>
                <a:latin typeface="+mn-lt"/>
                <a:ea typeface="Calibri" pitchFamily="34" charset="0"/>
                <a:cs typeface="Calibri" pitchFamily="34" charset="0"/>
              </a:rPr>
              <a:t>Making others want to follow the leader’s vision</a:t>
            </a:r>
          </a:p>
          <a:p>
            <a:pPr eaLnBrk="1" hangingPunct="1">
              <a:buClr>
                <a:srgbClr val="0070C0"/>
              </a:buClr>
            </a:pPr>
            <a:r>
              <a:rPr lang="en-US" sz="2800" b="1" dirty="0">
                <a:latin typeface="+mn-lt"/>
                <a:ea typeface="Calibri" pitchFamily="34" charset="0"/>
                <a:cs typeface="Calibri" pitchFamily="34" charset="0"/>
              </a:rPr>
              <a:t>Inspirational Motivation</a:t>
            </a:r>
          </a:p>
          <a:p>
            <a:pPr lvl="1" eaLnBrk="1" hangingPunct="1">
              <a:buClr>
                <a:srgbClr val="0070C0"/>
              </a:buClr>
            </a:pPr>
            <a:r>
              <a:rPr lang="en-US" sz="2400" dirty="0">
                <a:solidFill>
                  <a:schemeClr val="tx1"/>
                </a:solidFill>
                <a:latin typeface="+mn-lt"/>
                <a:ea typeface="Calibri" pitchFamily="34" charset="0"/>
                <a:cs typeface="Calibri" pitchFamily="34" charset="0"/>
              </a:rPr>
              <a:t>Communicating high expectations </a:t>
            </a:r>
          </a:p>
          <a:p>
            <a:pPr lvl="1" eaLnBrk="1" hangingPunct="1">
              <a:buClr>
                <a:srgbClr val="0070C0"/>
              </a:buClr>
            </a:pPr>
            <a:r>
              <a:rPr lang="en-US" sz="2400" dirty="0">
                <a:solidFill>
                  <a:schemeClr val="tx1"/>
                </a:solidFill>
                <a:latin typeface="+mn-lt"/>
                <a:ea typeface="Calibri" pitchFamily="34" charset="0"/>
                <a:cs typeface="Calibri" pitchFamily="34" charset="0"/>
              </a:rPr>
              <a:t>Inspiring followers to commitment and engagement in shared vision</a:t>
            </a:r>
          </a:p>
          <a:p>
            <a:pPr lvl="1" eaLnBrk="1" hangingPunct="1">
              <a:buClr>
                <a:srgbClr val="0070C0"/>
              </a:buClr>
            </a:pPr>
            <a:r>
              <a:rPr lang="en-US" sz="2400" dirty="0">
                <a:solidFill>
                  <a:schemeClr val="tx1"/>
                </a:solidFill>
                <a:latin typeface="+mn-lt"/>
                <a:ea typeface="Calibri" pitchFamily="34" charset="0"/>
                <a:cs typeface="Calibri" pitchFamily="34" charset="0"/>
              </a:rPr>
              <a:t>Using symbols and emotional appeals to focus group 	members to achieve more than self-interest</a:t>
            </a:r>
          </a:p>
          <a:p>
            <a:pPr lvl="1">
              <a:spcAft>
                <a:spcPct val="30000"/>
              </a:spcAft>
            </a:pP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>
          <a:xfrm>
            <a:off x="708660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CB40A263-9BDB-4671-AC59-6ABAC96924D5}" type="slidenum">
              <a:rPr lang="en-US" smtClean="0"/>
              <a:t>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zh-TW" sz="3200" b="1" dirty="0">
                <a:latin typeface="+mj-lt"/>
              </a:rPr>
              <a:t>Transformational Leadership Factors: The 4 </a:t>
            </a:r>
            <a:r>
              <a:rPr lang="en-US" altLang="zh-TW" sz="3200" b="1" i="0" dirty="0">
                <a:latin typeface="+mj-lt"/>
              </a:rPr>
              <a:t>I</a:t>
            </a:r>
            <a:r>
              <a:rPr lang="en-US" altLang="zh-TW" sz="3200" b="1" dirty="0">
                <a:latin typeface="+mj-lt"/>
              </a:rPr>
              <a:t>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eaLnBrk="1" hangingPunct="1">
              <a:spcBef>
                <a:spcPct val="0"/>
              </a:spcBef>
              <a:buClr>
                <a:srgbClr val="0070C0"/>
              </a:buClr>
            </a:pPr>
            <a:r>
              <a:rPr lang="en-US" sz="2800" dirty="0">
                <a:latin typeface="+mn-lt"/>
                <a:ea typeface="Calibri" pitchFamily="34" charset="0"/>
                <a:cs typeface="Calibri" pitchFamily="34" charset="0"/>
              </a:rPr>
              <a:t>Intellectual Stimulation</a:t>
            </a:r>
          </a:p>
          <a:p>
            <a:pPr lvl="1" eaLnBrk="1" hangingPunct="1">
              <a:spcBef>
                <a:spcPct val="0"/>
              </a:spcBef>
              <a:buClr>
                <a:srgbClr val="0070C0"/>
              </a:buClr>
            </a:pPr>
            <a:r>
              <a:rPr lang="en-US" sz="2000" dirty="0">
                <a:solidFill>
                  <a:schemeClr val="tx1"/>
                </a:solidFill>
                <a:ea typeface="Calibri" pitchFamily="34" charset="0"/>
                <a:cs typeface="Calibri" pitchFamily="34" charset="0"/>
              </a:rPr>
              <a:t>Stimulating followers to be creative and innovative </a:t>
            </a:r>
          </a:p>
          <a:p>
            <a:pPr lvl="1" eaLnBrk="1" hangingPunct="1">
              <a:spcBef>
                <a:spcPct val="0"/>
              </a:spcBef>
              <a:buClr>
                <a:srgbClr val="0070C0"/>
              </a:buClr>
            </a:pPr>
            <a:r>
              <a:rPr lang="en-US" sz="2000" dirty="0">
                <a:solidFill>
                  <a:schemeClr val="tx1"/>
                </a:solidFill>
                <a:ea typeface="Calibri" pitchFamily="34" charset="0"/>
                <a:cs typeface="Calibri" pitchFamily="34" charset="0"/>
              </a:rPr>
              <a:t>Challenging their own beliefs and valuing those of leader and organization</a:t>
            </a:r>
          </a:p>
          <a:p>
            <a:pPr lvl="1" eaLnBrk="1" hangingPunct="1">
              <a:spcBef>
                <a:spcPct val="0"/>
              </a:spcBef>
              <a:buClr>
                <a:srgbClr val="0070C0"/>
              </a:buClr>
            </a:pPr>
            <a:r>
              <a:rPr lang="en-US" sz="2000" dirty="0">
                <a:solidFill>
                  <a:schemeClr val="tx1"/>
                </a:solidFill>
                <a:ea typeface="Calibri" pitchFamily="34" charset="0"/>
                <a:cs typeface="Calibri" pitchFamily="34" charset="0"/>
              </a:rPr>
              <a:t>Supporting followers to </a:t>
            </a:r>
          </a:p>
          <a:p>
            <a:pPr lvl="1" eaLnBrk="1" hangingPunct="1">
              <a:spcBef>
                <a:spcPct val="0"/>
              </a:spcBef>
              <a:buClr>
                <a:srgbClr val="0070C0"/>
              </a:buClr>
            </a:pPr>
            <a:r>
              <a:rPr lang="en-US" sz="2000" dirty="0">
                <a:solidFill>
                  <a:schemeClr val="tx1"/>
                </a:solidFill>
                <a:ea typeface="Calibri" pitchFamily="34" charset="0"/>
                <a:cs typeface="Calibri" pitchFamily="34" charset="0"/>
              </a:rPr>
              <a:t>Try new approaches  </a:t>
            </a:r>
          </a:p>
          <a:p>
            <a:pPr lvl="1" eaLnBrk="1" hangingPunct="1">
              <a:spcBef>
                <a:spcPct val="0"/>
              </a:spcBef>
              <a:buClr>
                <a:srgbClr val="0070C0"/>
              </a:buClr>
            </a:pPr>
            <a:r>
              <a:rPr lang="en-US" sz="2000" dirty="0">
                <a:solidFill>
                  <a:schemeClr val="tx1"/>
                </a:solidFill>
                <a:ea typeface="Calibri" pitchFamily="34" charset="0"/>
                <a:cs typeface="Calibri" pitchFamily="34" charset="0"/>
              </a:rPr>
              <a:t>Develop innovative ways of dealing with organization issues</a:t>
            </a:r>
          </a:p>
          <a:p>
            <a:pPr eaLnBrk="1" hangingPunct="1">
              <a:spcBef>
                <a:spcPct val="0"/>
              </a:spcBef>
              <a:buClr>
                <a:srgbClr val="0070C0"/>
              </a:buClr>
            </a:pPr>
            <a:r>
              <a:rPr lang="en-US" sz="2800" dirty="0">
                <a:latin typeface="+mn-lt"/>
                <a:ea typeface="Calibri" pitchFamily="34" charset="0"/>
                <a:cs typeface="Calibri" pitchFamily="34" charset="0"/>
              </a:rPr>
              <a:t>Individualized Consideration</a:t>
            </a:r>
          </a:p>
          <a:p>
            <a:pPr lvl="1" eaLnBrk="1" hangingPunct="1">
              <a:spcBef>
                <a:spcPct val="0"/>
              </a:spcBef>
              <a:buClr>
                <a:srgbClr val="0070C0"/>
              </a:buClr>
            </a:pPr>
            <a:r>
              <a:rPr lang="en-US" sz="2000" dirty="0">
                <a:solidFill>
                  <a:schemeClr val="tx1"/>
                </a:solidFill>
                <a:latin typeface="+mn-lt"/>
                <a:ea typeface="Calibri" pitchFamily="34" charset="0"/>
                <a:cs typeface="Calibri" pitchFamily="34" charset="0"/>
              </a:rPr>
              <a:t>Listening carefully to the needs of followers</a:t>
            </a:r>
          </a:p>
          <a:p>
            <a:pPr lvl="1" eaLnBrk="1" hangingPunct="1">
              <a:spcBef>
                <a:spcPct val="0"/>
              </a:spcBef>
              <a:buClr>
                <a:srgbClr val="0070C0"/>
              </a:buClr>
            </a:pPr>
            <a:r>
              <a:rPr lang="en-US" sz="2000" dirty="0">
                <a:solidFill>
                  <a:schemeClr val="tx1"/>
                </a:solidFill>
                <a:latin typeface="+mn-lt"/>
                <a:ea typeface="Calibri" pitchFamily="34" charset="0"/>
                <a:cs typeface="Calibri" pitchFamily="34" charset="0"/>
              </a:rPr>
              <a:t>Acting as coaches to assist followers in becoming fully actualized</a:t>
            </a:r>
          </a:p>
          <a:p>
            <a:pPr lvl="1" eaLnBrk="1" hangingPunct="1">
              <a:spcBef>
                <a:spcPct val="0"/>
              </a:spcBef>
              <a:buClr>
                <a:srgbClr val="0070C0"/>
              </a:buClr>
            </a:pPr>
            <a:r>
              <a:rPr lang="en-US" sz="2000" dirty="0">
                <a:solidFill>
                  <a:schemeClr val="tx1"/>
                </a:solidFill>
                <a:latin typeface="+mn-lt"/>
                <a:ea typeface="Calibri" pitchFamily="34" charset="0"/>
                <a:cs typeface="Calibri" pitchFamily="34" charset="0"/>
              </a:rPr>
              <a:t>Helping followers grow through personal challenges</a:t>
            </a:r>
          </a:p>
          <a:p>
            <a:pPr lvl="1" eaLnBrk="1" hangingPunct="1">
              <a:spcBef>
                <a:spcPct val="0"/>
              </a:spcBef>
              <a:buClr>
                <a:srgbClr val="0070C0"/>
              </a:buClr>
            </a:pPr>
            <a:r>
              <a:rPr lang="en-US" sz="2000" dirty="0">
                <a:solidFill>
                  <a:schemeClr val="tx1"/>
                </a:solidFill>
                <a:latin typeface="+mn-lt"/>
                <a:ea typeface="Calibri" pitchFamily="34" charset="0"/>
                <a:cs typeface="Calibri" pitchFamily="34" charset="0"/>
              </a:rPr>
              <a:t>For example, showing optimism helps employees become more engaged in their work (</a:t>
            </a:r>
            <a:r>
              <a:rPr lang="en-US" sz="2000" dirty="0" err="1">
                <a:solidFill>
                  <a:schemeClr val="tx1"/>
                </a:solidFill>
                <a:latin typeface="+mn-lt"/>
                <a:ea typeface="Calibri" pitchFamily="34" charset="0"/>
                <a:cs typeface="Calibri" pitchFamily="34" charset="0"/>
              </a:rPr>
              <a:t>Tims</a:t>
            </a:r>
            <a:r>
              <a:rPr lang="en-US" sz="2000" dirty="0">
                <a:solidFill>
                  <a:schemeClr val="tx1"/>
                </a:solidFill>
                <a:latin typeface="+mn-lt"/>
                <a:ea typeface="Calibri" pitchFamily="34" charset="0"/>
                <a:cs typeface="Calibri" pitchFamily="34" charset="0"/>
              </a:rPr>
              <a:t> et al., 2011)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>
          <a:xfrm>
            <a:off x="708660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CB40A263-9BDB-4671-AC59-6ABAC96924D5}" type="slidenum">
              <a:rPr lang="en-US" smtClean="0"/>
              <a:t>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The Additive Effect of Transformational Leadership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95800"/>
          </a:xfrm>
        </p:spPr>
        <p:txBody>
          <a:bodyPr/>
          <a:lstStyle/>
          <a:p>
            <a:r>
              <a:rPr lang="en-US" dirty="0"/>
              <a:t>Augments impact on employee’s performance and company profit </a:t>
            </a:r>
            <a:r>
              <a:rPr lang="en-US" sz="2800" dirty="0"/>
              <a:t>(</a:t>
            </a:r>
            <a:r>
              <a:rPr lang="en-US" sz="2800" dirty="0" err="1"/>
              <a:t>Rowald</a:t>
            </a:r>
            <a:r>
              <a:rPr lang="en-US" sz="2800" dirty="0"/>
              <a:t> &amp; </a:t>
            </a:r>
            <a:r>
              <a:rPr lang="en-US" sz="2800" dirty="0" err="1"/>
              <a:t>Heinitz</a:t>
            </a:r>
            <a:r>
              <a:rPr lang="en-US" sz="2800" dirty="0"/>
              <a:t>, 2007)</a:t>
            </a:r>
          </a:p>
          <a:p>
            <a:r>
              <a:rPr lang="en-US" dirty="0"/>
              <a:t>Positively related to job satisfaction and performance </a:t>
            </a:r>
            <a:r>
              <a:rPr lang="en-US" sz="2800" dirty="0"/>
              <a:t>(</a:t>
            </a:r>
            <a:r>
              <a:rPr lang="en-US" sz="2800" dirty="0" err="1"/>
              <a:t>Nemanich</a:t>
            </a:r>
            <a:r>
              <a:rPr lang="en-US" sz="2800" dirty="0"/>
              <a:t> &amp; Keller, 2007)</a:t>
            </a:r>
          </a:p>
          <a:p>
            <a:r>
              <a:rPr lang="en-US" dirty="0"/>
              <a:t>Boosts employee engagement and optimism</a:t>
            </a:r>
            <a:r>
              <a:rPr lang="en-US" sz="2800" dirty="0"/>
              <a:t> (</a:t>
            </a:r>
            <a:r>
              <a:rPr lang="en-US" sz="2800" dirty="0" err="1"/>
              <a:t>Tims</a:t>
            </a:r>
            <a:r>
              <a:rPr lang="en-US" sz="2800" dirty="0"/>
              <a:t>, et. al., 2011)</a:t>
            </a:r>
          </a:p>
          <a:p>
            <a:r>
              <a:rPr lang="en-US" dirty="0"/>
              <a:t>TL leaders more likely to promote employee’s achieving their mastery goals </a:t>
            </a:r>
            <a:r>
              <a:rPr lang="en-US" sz="2400" dirty="0"/>
              <a:t>(</a:t>
            </a:r>
            <a:r>
              <a:rPr lang="en-US" sz="2400" dirty="0" err="1"/>
              <a:t>Hamstra</a:t>
            </a:r>
            <a:r>
              <a:rPr lang="en-US" sz="2400" dirty="0"/>
              <a:t>, et.al.,2014)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708660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CB40A263-9BDB-4671-AC59-6ABAC96924D5}" type="slidenum">
              <a:rPr lang="en-US" smtClean="0"/>
              <a:t>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057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Transformational Leadership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Chapter 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B40A263-9BDB-4671-AC59-6ABAC96924D5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161862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zh-TW" sz="3200" b="1" dirty="0">
                <a:latin typeface="+mn-lt"/>
              </a:rPr>
              <a:t>Transactional Leadership Factors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28650" y="1683326"/>
            <a:ext cx="78867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en-US" sz="2800" b="1" dirty="0">
                <a:latin typeface="Arial Rounded MT Bold" pitchFamily="34" charset="0"/>
              </a:rPr>
              <a:t>Contingent Reward</a:t>
            </a:r>
          </a:p>
          <a:p>
            <a:pPr eaLnBrk="0" hangingPunct="0"/>
            <a:r>
              <a:rPr lang="en-US" sz="2300" dirty="0">
                <a:latin typeface="+mn-lt"/>
                <a:ea typeface="Calibri" pitchFamily="34" charset="0"/>
                <a:cs typeface="Calibri" pitchFamily="34" charset="0"/>
              </a:rPr>
              <a:t>The exchange process between leaders and followers in which effort by followers is exchanged for specified rewards</a:t>
            </a:r>
          </a:p>
          <a:p>
            <a:pPr eaLnBrk="0" hangingPunct="0"/>
            <a:r>
              <a:rPr lang="en-US" sz="2300" dirty="0">
                <a:latin typeface="+mn-lt"/>
                <a:ea typeface="Calibri" pitchFamily="34" charset="0"/>
                <a:cs typeface="Calibri" pitchFamily="34" charset="0"/>
              </a:rPr>
              <a:t>For example, how much TV a child can watch after practicing piano.</a:t>
            </a:r>
          </a:p>
          <a:p>
            <a:pPr marL="0" indent="0" eaLnBrk="0" hangingPunct="0">
              <a:buClr>
                <a:srgbClr val="000099"/>
              </a:buClr>
              <a:buNone/>
            </a:pPr>
            <a:r>
              <a:rPr lang="en-US" altLang="en-US" sz="2400" b="1" dirty="0">
                <a:latin typeface="Arial Rounded MT Bold" pitchFamily="34" charset="0"/>
              </a:rPr>
              <a:t>Management-by-Exception</a:t>
            </a:r>
          </a:p>
          <a:p>
            <a:pPr eaLnBrk="0" hangingPunct="0"/>
            <a:r>
              <a:rPr lang="en-US" sz="2300" dirty="0">
                <a:latin typeface="+mn-lt"/>
                <a:ea typeface="Calibri" pitchFamily="34" charset="0"/>
                <a:cs typeface="Calibri" pitchFamily="34" charset="0"/>
              </a:rPr>
              <a:t>Leadership that involves corrective criticism, negative feedback, and negative reinforcement</a:t>
            </a:r>
          </a:p>
          <a:p>
            <a:pPr lvl="1" eaLnBrk="0" hangingPunct="0">
              <a:buClr>
                <a:srgbClr val="0070C0"/>
              </a:buClr>
              <a:buSzPct val="75000"/>
              <a:buFont typeface="Wingdings 2" pitchFamily="18" charset="2"/>
              <a:buChar char="®"/>
            </a:pPr>
            <a:r>
              <a:rPr lang="en-US" sz="2800" dirty="0">
                <a:latin typeface="+mn-lt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+mn-lt"/>
                <a:ea typeface="Calibri" pitchFamily="34" charset="0"/>
                <a:cs typeface="Calibri" pitchFamily="34" charset="0"/>
              </a:rPr>
              <a:t>Two forms</a:t>
            </a:r>
          </a:p>
          <a:p>
            <a:pPr lvl="2" eaLnBrk="0" hangingPunct="0">
              <a:buClr>
                <a:srgbClr val="0070C0"/>
              </a:buClr>
            </a:pPr>
            <a:r>
              <a:rPr lang="en-US" sz="2000" i="1" dirty="0">
                <a:latin typeface="+mn-lt"/>
              </a:rPr>
              <a:t>Active--</a:t>
            </a:r>
            <a:r>
              <a:rPr lang="en-US" sz="2000" dirty="0">
                <a:latin typeface="+mn-lt"/>
              </a:rPr>
              <a:t>Watches follower closely to identify mistakes/rule violations</a:t>
            </a:r>
          </a:p>
          <a:p>
            <a:pPr lvl="2" eaLnBrk="0" hangingPunct="0">
              <a:buClr>
                <a:srgbClr val="0070C0"/>
              </a:buClr>
            </a:pPr>
            <a:r>
              <a:rPr lang="en-US" sz="2000" i="1" dirty="0">
                <a:latin typeface="+mn-lt"/>
              </a:rPr>
              <a:t>Passive</a:t>
            </a:r>
            <a:r>
              <a:rPr lang="en-US" sz="2000" dirty="0">
                <a:latin typeface="+mn-lt"/>
              </a:rPr>
              <a:t>--Intervenes only after standards have not been met or problems have arisen</a:t>
            </a:r>
          </a:p>
          <a:p>
            <a:pPr marL="0" indent="0" eaLnBrk="0" hangingPunct="0">
              <a:buClr>
                <a:srgbClr val="000099"/>
              </a:buClr>
              <a:buNone/>
            </a:pPr>
            <a:endParaRPr lang="en-US" sz="2300" dirty="0">
              <a:latin typeface="+mn-lt"/>
              <a:ea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n-US" altLang="en-US" sz="2400" b="1" dirty="0">
              <a:solidFill>
                <a:srgbClr val="0070C0"/>
              </a:solidFill>
              <a:latin typeface="Arial Rounded MT Bold" pitchFamily="34" charset="0"/>
            </a:endParaRP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708660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CB40A263-9BDB-4671-AC59-6ABAC96924D5}" type="slidenum">
              <a:rPr lang="en-US" smtClean="0"/>
              <a:t>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zh-TW" sz="3200" b="1" dirty="0" err="1">
                <a:latin typeface="+mj-lt"/>
              </a:rPr>
              <a:t>Nonleadership</a:t>
            </a:r>
            <a:r>
              <a:rPr lang="en-US" altLang="zh-TW" sz="3200" b="1" dirty="0">
                <a:latin typeface="+mj-lt"/>
              </a:rPr>
              <a:t> Factor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708660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CB40A263-9BDB-4671-AC59-6ABAC96924D5}" type="slidenum">
              <a:rPr lang="en-US" smtClean="0"/>
              <a:t>21</a:t>
            </a:fld>
            <a:endParaRPr lang="en-US"/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485775" y="1825625"/>
            <a:ext cx="8229600" cy="446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Clr>
                <a:srgbClr val="000099"/>
              </a:buClr>
            </a:pPr>
            <a:r>
              <a:rPr lang="en-US" altLang="en-US" sz="2600" b="1" dirty="0">
                <a:latin typeface="Arial Rounded MT Bold" pitchFamily="34" charset="0"/>
              </a:rPr>
              <a:t>Laissez-Faire</a:t>
            </a:r>
          </a:p>
          <a:p>
            <a:pPr eaLnBrk="0" hangingPunct="0">
              <a:buClr>
                <a:srgbClr val="000099"/>
              </a:buClr>
            </a:pPr>
            <a:endParaRPr lang="en-US" sz="1200" b="1" dirty="0">
              <a:solidFill>
                <a:srgbClr val="0070C0"/>
              </a:solidFill>
              <a:latin typeface="Arial Rounded MT Bold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buClr>
                <a:srgbClr val="000099"/>
              </a:buClr>
            </a:pPr>
            <a:r>
              <a:rPr lang="en-US" sz="2600" b="1" dirty="0">
                <a:latin typeface="Arial Rounded MT Bold" pitchFamily="34" charset="0"/>
                <a:ea typeface="Calibri" pitchFamily="34" charset="0"/>
                <a:cs typeface="Calibri" pitchFamily="34" charset="0"/>
              </a:rPr>
              <a:t>The Absence of Leadership</a:t>
            </a:r>
            <a:r>
              <a:rPr lang="en-US" sz="2600" dirty="0">
                <a:latin typeface="Arial Rounded MT Bold" pitchFamily="34" charset="0"/>
                <a:ea typeface="Calibri" pitchFamily="34" charset="0"/>
                <a:cs typeface="Calibri" pitchFamily="34" charset="0"/>
              </a:rPr>
              <a:t> </a:t>
            </a:r>
            <a:endParaRPr lang="en-US" sz="28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buClr>
                <a:srgbClr val="0070C0"/>
              </a:buClr>
              <a:buFont typeface="Wingdings 2" pitchFamily="18" charset="2"/>
              <a:buChar char="÷"/>
            </a:pPr>
            <a:r>
              <a:rPr lang="en-US" dirty="0">
                <a:latin typeface="+mn-lt"/>
                <a:ea typeface="Calibri" pitchFamily="34" charset="0"/>
                <a:cs typeface="Calibri" pitchFamily="34" charset="0"/>
              </a:rPr>
              <a:t>    A hands-off, let-things-ride approach</a:t>
            </a:r>
          </a:p>
          <a:p>
            <a:pPr eaLnBrk="0" hangingPunct="0">
              <a:buClr>
                <a:srgbClr val="0070C0"/>
              </a:buClr>
              <a:buFont typeface="Wingdings 2" pitchFamily="18" charset="2"/>
              <a:buChar char="÷"/>
            </a:pPr>
            <a:r>
              <a:rPr lang="en-US" dirty="0">
                <a:latin typeface="+mn-lt"/>
                <a:ea typeface="Calibri" pitchFamily="34" charset="0"/>
                <a:cs typeface="Calibri" pitchFamily="34" charset="0"/>
              </a:rPr>
              <a:t>    Refers to a leader who </a:t>
            </a:r>
          </a:p>
          <a:p>
            <a:pPr lvl="1" eaLnBrk="0" hangingPunct="0">
              <a:buClr>
                <a:srgbClr val="0070C0"/>
              </a:buClr>
              <a:buSzPct val="80000"/>
              <a:buFont typeface="Wingdings 2" pitchFamily="18" charset="2"/>
              <a:buChar char="®"/>
            </a:pPr>
            <a:r>
              <a:rPr lang="en-US" dirty="0">
                <a:latin typeface="+mn-lt"/>
                <a:ea typeface="Calibri" pitchFamily="34" charset="0"/>
                <a:cs typeface="Calibri" pitchFamily="34" charset="0"/>
              </a:rPr>
              <a:t>   </a:t>
            </a:r>
            <a:r>
              <a:rPr lang="en-US" sz="2000" dirty="0">
                <a:latin typeface="+mn-lt"/>
                <a:ea typeface="Calibri" pitchFamily="34" charset="0"/>
                <a:cs typeface="Calibri" pitchFamily="34" charset="0"/>
              </a:rPr>
              <a:t>abdicates responsibility,</a:t>
            </a:r>
          </a:p>
          <a:p>
            <a:pPr lvl="1" eaLnBrk="0" hangingPunct="0">
              <a:buClr>
                <a:srgbClr val="0070C0"/>
              </a:buClr>
              <a:buSzPct val="80000"/>
              <a:buFont typeface="Wingdings 2" pitchFamily="18" charset="2"/>
              <a:buChar char="®"/>
            </a:pPr>
            <a:r>
              <a:rPr lang="en-US" sz="2000" dirty="0">
                <a:latin typeface="+mn-lt"/>
                <a:ea typeface="Calibri" pitchFamily="34" charset="0"/>
                <a:cs typeface="Calibri" pitchFamily="34" charset="0"/>
              </a:rPr>
              <a:t>   delays decisions,</a:t>
            </a:r>
          </a:p>
          <a:p>
            <a:pPr lvl="1" eaLnBrk="0" hangingPunct="0">
              <a:buClr>
                <a:srgbClr val="0070C0"/>
              </a:buClr>
              <a:buSzPct val="80000"/>
              <a:buFont typeface="Wingdings 2" pitchFamily="18" charset="2"/>
              <a:buChar char="®"/>
            </a:pPr>
            <a:r>
              <a:rPr lang="en-US" sz="2000" dirty="0">
                <a:latin typeface="+mn-lt"/>
                <a:ea typeface="Calibri" pitchFamily="34" charset="0"/>
                <a:cs typeface="Calibri" pitchFamily="34" charset="0"/>
              </a:rPr>
              <a:t>   gives no feedback, and </a:t>
            </a:r>
          </a:p>
          <a:p>
            <a:pPr lvl="1" eaLnBrk="0" hangingPunct="0">
              <a:buClr>
                <a:srgbClr val="0070C0"/>
              </a:buClr>
              <a:buSzPct val="80000"/>
              <a:buFont typeface="Wingdings 2" pitchFamily="18" charset="2"/>
              <a:buChar char="®"/>
            </a:pPr>
            <a:r>
              <a:rPr lang="en-US" sz="2000" dirty="0">
                <a:latin typeface="+mn-lt"/>
                <a:ea typeface="Calibri" pitchFamily="34" charset="0"/>
                <a:cs typeface="Calibri" pitchFamily="34" charset="0"/>
              </a:rPr>
              <a:t>   makes little effort to help followers satisfy their needs.</a:t>
            </a:r>
          </a:p>
          <a:p>
            <a:pPr eaLnBrk="0" hangingPunct="0">
              <a:buClr>
                <a:srgbClr val="0070C0"/>
              </a:buClr>
              <a:buFont typeface="Wingdings 2" pitchFamily="18" charset="2"/>
              <a:buChar char="÷"/>
            </a:pPr>
            <a:r>
              <a:rPr lang="en-US" dirty="0">
                <a:ea typeface="Calibri" pitchFamily="34" charset="0"/>
                <a:cs typeface="Calibri" pitchFamily="34" charset="0"/>
              </a:rPr>
              <a:t>    </a:t>
            </a:r>
            <a:r>
              <a:rPr lang="en-US" dirty="0">
                <a:latin typeface="+mn-lt"/>
                <a:ea typeface="Calibri" pitchFamily="34" charset="0"/>
                <a:cs typeface="Calibri" pitchFamily="34" charset="0"/>
              </a:rPr>
              <a:t>May also be a strategic choice by leader to acknowledge subordinates’ abilities</a:t>
            </a:r>
            <a:r>
              <a:rPr lang="en-US" dirty="0">
                <a:latin typeface="+mj-lt"/>
                <a:ea typeface="Calibri" pitchFamily="34" charset="0"/>
                <a:cs typeface="Calibri" pitchFamily="34" charset="0"/>
              </a:rPr>
              <a:t> </a:t>
            </a:r>
          </a:p>
          <a:p>
            <a:pPr lvl="1" eaLnBrk="0" hangingPunct="0">
              <a:buClr>
                <a:srgbClr val="0070C0"/>
              </a:buClr>
              <a:buSzPct val="80000"/>
              <a:buFont typeface="Wingdings 2" pitchFamily="18" charset="2"/>
              <a:buChar char="®"/>
            </a:pPr>
            <a:endParaRPr lang="en-US" sz="2000" dirty="0">
              <a:ea typeface="Calibri" pitchFamily="34" charset="0"/>
              <a:cs typeface="Calibri" pitchFamily="34" charset="0"/>
            </a:endParaRPr>
          </a:p>
          <a:p>
            <a:pPr lvl="1" eaLnBrk="0" hangingPunct="0">
              <a:buClr>
                <a:srgbClr val="0070C0"/>
              </a:buClr>
              <a:buSzPct val="80000"/>
              <a:buFont typeface="Wingdings 2" pitchFamily="18" charset="2"/>
              <a:buChar char="®"/>
            </a:pPr>
            <a:endParaRPr lang="en-US" sz="2000" dirty="0">
              <a:latin typeface="+mn-lt"/>
              <a:ea typeface="Calibri" pitchFamily="34" charset="0"/>
              <a:cs typeface="Calibri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Individualized Consideration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708660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CB40A263-9BDB-4671-AC59-6ABAC96924D5}" type="slidenum">
              <a:rPr lang="en-US" smtClean="0"/>
              <a:t>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6699" y="2058508"/>
            <a:ext cx="5890602" cy="3210376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Bennis and </a:t>
            </a:r>
            <a:r>
              <a:rPr lang="en-US" sz="3200" b="1" dirty="0" err="1">
                <a:latin typeface="+mj-lt"/>
              </a:rPr>
              <a:t>Nanus</a:t>
            </a:r>
            <a:r>
              <a:rPr lang="en-US" sz="3200" b="1" dirty="0">
                <a:latin typeface="+mj-lt"/>
              </a:rPr>
              <a:t> (1985)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72000"/>
          </a:xfrm>
        </p:spPr>
        <p:txBody>
          <a:bodyPr/>
          <a:lstStyle/>
          <a:p>
            <a:pPr eaLnBrk="1" hangingPunct="1">
              <a:spcAft>
                <a:spcPts val="1200"/>
              </a:spcAft>
              <a:buFont typeface="Wingdings 2" pitchFamily="18" charset="2"/>
              <a:buNone/>
              <a:defRPr/>
            </a:pPr>
            <a:r>
              <a:rPr lang="en-US" sz="2600" b="1" dirty="0">
                <a:latin typeface="Arial Rounded MT Bold" pitchFamily="34" charset="0"/>
              </a:rPr>
              <a:t>	Four Leader Strategies in Transforming Organizations</a:t>
            </a:r>
          </a:p>
          <a:p>
            <a:pPr marL="793750" eaLnBrk="1" hangingPunct="1">
              <a:spcAft>
                <a:spcPts val="1200"/>
              </a:spcAft>
              <a:buClr>
                <a:srgbClr val="0070C0"/>
              </a:buClr>
              <a:defRPr/>
            </a:pPr>
            <a:r>
              <a:rPr lang="en-US" sz="2400" dirty="0">
                <a:latin typeface="+mn-lt"/>
              </a:rPr>
              <a:t>Clear vision of organization’s future state</a:t>
            </a:r>
          </a:p>
          <a:p>
            <a:pPr marL="793750" eaLnBrk="1" hangingPunct="1">
              <a:spcAft>
                <a:spcPts val="1200"/>
              </a:spcAft>
              <a:buClr>
                <a:srgbClr val="0070C0"/>
              </a:buClr>
              <a:defRPr/>
            </a:pPr>
            <a:r>
              <a:rPr lang="en-US" sz="2400" dirty="0">
                <a:latin typeface="+mn-lt"/>
              </a:rPr>
              <a:t>TL’s social architect of organization</a:t>
            </a:r>
          </a:p>
          <a:p>
            <a:pPr marL="793750" eaLnBrk="1" hangingPunct="1">
              <a:spcAft>
                <a:spcPts val="1200"/>
              </a:spcAft>
              <a:buClr>
                <a:srgbClr val="0070C0"/>
              </a:buClr>
              <a:defRPr/>
            </a:pPr>
            <a:r>
              <a:rPr lang="en-US" sz="2400" dirty="0">
                <a:latin typeface="+mn-lt"/>
              </a:rPr>
              <a:t>Create trust by making their position known and standing by it</a:t>
            </a:r>
          </a:p>
          <a:p>
            <a:pPr marL="793750" eaLnBrk="1" hangingPunct="1">
              <a:spcAft>
                <a:spcPts val="1200"/>
              </a:spcAft>
              <a:buClr>
                <a:srgbClr val="0070C0"/>
              </a:buClr>
              <a:defRPr/>
            </a:pPr>
            <a:r>
              <a:rPr lang="en-US" sz="2400" dirty="0">
                <a:latin typeface="+mn-lt"/>
              </a:rPr>
              <a:t>Creatively deploy themselves through positive self-regard</a:t>
            </a:r>
          </a:p>
          <a:p>
            <a:pPr eaLnBrk="1" hangingPunct="1">
              <a:buFont typeface="Monotype Sorts" pitchFamily="2" charset="2"/>
              <a:buChar char="¶"/>
              <a:defRPr/>
            </a:pPr>
            <a:endParaRPr lang="en-US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>
          <a:xfrm>
            <a:off x="708660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CB40A263-9BDB-4671-AC59-6ABAC96924D5}" type="slidenum">
              <a:rPr lang="en-US" smtClean="0"/>
              <a:t>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Kouzes and </a:t>
            </a:r>
            <a:r>
              <a:rPr lang="en-US" sz="3200" b="1" dirty="0" err="1">
                <a:latin typeface="+mj-lt"/>
              </a:rPr>
              <a:t>Pozner</a:t>
            </a:r>
            <a:r>
              <a:rPr lang="en-US" sz="3200" b="1" dirty="0">
                <a:latin typeface="+mj-lt"/>
              </a:rPr>
              <a:t> (1987, 2002)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76400"/>
            <a:ext cx="8229600" cy="44958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SzPct val="105000"/>
              <a:buFont typeface="Wingdings 2" pitchFamily="18" charset="2"/>
              <a:buNone/>
            </a:pPr>
            <a:r>
              <a:rPr lang="en-US" sz="2800" b="1" dirty="0">
                <a:latin typeface="Arial Rounded MT Bold" pitchFamily="34" charset="0"/>
              </a:rPr>
              <a:t>Model consists of five fundamental practices</a:t>
            </a:r>
            <a:endParaRPr lang="en-US" sz="2800" b="1" dirty="0"/>
          </a:p>
          <a:p>
            <a:pPr marL="533400" indent="-533400" eaLnBrk="1" hangingPunct="1">
              <a:spcBef>
                <a:spcPts val="1200"/>
              </a:spcBef>
              <a:spcAft>
                <a:spcPts val="1200"/>
              </a:spcAft>
              <a:buClr>
                <a:srgbClr val="0070C0"/>
              </a:buClr>
            </a:pPr>
            <a:r>
              <a:rPr lang="en-US" sz="2800" dirty="0">
                <a:latin typeface="+mn-lt"/>
              </a:rPr>
              <a:t>Model the Way</a:t>
            </a:r>
          </a:p>
          <a:p>
            <a:pPr marL="533400" indent="-533400" eaLnBrk="1" hangingPunct="1">
              <a:spcBef>
                <a:spcPts val="1200"/>
              </a:spcBef>
              <a:spcAft>
                <a:spcPts val="1200"/>
              </a:spcAft>
              <a:buClr>
                <a:srgbClr val="0070C0"/>
              </a:buClr>
            </a:pPr>
            <a:r>
              <a:rPr lang="en-US" sz="2800" dirty="0">
                <a:latin typeface="+mn-lt"/>
              </a:rPr>
              <a:t>Inspire a Shared Vision</a:t>
            </a:r>
          </a:p>
          <a:p>
            <a:pPr marL="533400" indent="-533400" eaLnBrk="1" hangingPunct="1">
              <a:spcBef>
                <a:spcPts val="1200"/>
              </a:spcBef>
              <a:spcAft>
                <a:spcPts val="1200"/>
              </a:spcAft>
              <a:buClr>
                <a:srgbClr val="0070C0"/>
              </a:buClr>
            </a:pPr>
            <a:r>
              <a:rPr lang="en-US" sz="2800" dirty="0">
                <a:latin typeface="+mn-lt"/>
              </a:rPr>
              <a:t>Challenge the Process</a:t>
            </a:r>
          </a:p>
          <a:p>
            <a:pPr marL="533400" indent="-533400" eaLnBrk="1" hangingPunct="1">
              <a:spcBef>
                <a:spcPts val="1200"/>
              </a:spcBef>
              <a:spcAft>
                <a:spcPts val="1200"/>
              </a:spcAft>
              <a:buClr>
                <a:srgbClr val="0070C0"/>
              </a:buClr>
            </a:pPr>
            <a:r>
              <a:rPr lang="en-US" sz="2800" dirty="0">
                <a:latin typeface="+mn-lt"/>
              </a:rPr>
              <a:t>Enable Others to Act</a:t>
            </a:r>
          </a:p>
          <a:p>
            <a:pPr marL="533400" indent="-533400" eaLnBrk="1" hangingPunct="1">
              <a:spcBef>
                <a:spcPts val="1200"/>
              </a:spcBef>
              <a:spcAft>
                <a:spcPts val="1200"/>
              </a:spcAft>
              <a:buClr>
                <a:srgbClr val="0070C0"/>
              </a:buClr>
            </a:pPr>
            <a:r>
              <a:rPr lang="en-US" sz="2800" dirty="0">
                <a:latin typeface="+mn-lt"/>
              </a:rPr>
              <a:t>Encourage the Heart</a:t>
            </a:r>
          </a:p>
          <a:p>
            <a:pPr marL="533400" indent="-533400" eaLnBrk="1" hangingPunct="1">
              <a:buFont typeface="Monotype Sorts" pitchFamily="2" charset="2"/>
              <a:buChar char="·"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>
          <a:xfrm>
            <a:off x="708660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CB40A263-9BDB-4671-AC59-6ABAC96924D5}" type="slidenum">
              <a:rPr lang="en-US" smtClean="0"/>
              <a:t>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8200"/>
            <a:ext cx="8229600" cy="838200"/>
          </a:xfrm>
        </p:spPr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How Does the Transformational Leadership Approach Work?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7772400" cy="4191000"/>
          </a:xfrm>
        </p:spPr>
        <p:txBody>
          <a:bodyPr/>
          <a:lstStyle/>
          <a:p>
            <a:pPr algn="l" eaLnBrk="1" hangingPunct="1">
              <a:lnSpc>
                <a:spcPct val="150000"/>
              </a:lnSpc>
              <a:buClr>
                <a:srgbClr val="0070C0"/>
              </a:buClr>
              <a:buFont typeface="Wingdings 2" pitchFamily="18" charset="2"/>
              <a:buChar char="÷"/>
            </a:pPr>
            <a:r>
              <a:rPr lang="en-US" sz="2800" dirty="0">
                <a:solidFill>
                  <a:schemeClr val="tx1"/>
                </a:solidFill>
                <a:latin typeface="+mn-lt"/>
              </a:rPr>
              <a:t> Focus of Transformational Leadership</a:t>
            </a:r>
          </a:p>
          <a:p>
            <a:pPr algn="l" eaLnBrk="1" hangingPunct="1">
              <a:lnSpc>
                <a:spcPct val="150000"/>
              </a:lnSpc>
              <a:buClr>
                <a:srgbClr val="0070C0"/>
              </a:buClr>
              <a:buFont typeface="Wingdings 2" pitchFamily="18" charset="2"/>
              <a:buChar char="÷"/>
            </a:pPr>
            <a:r>
              <a:rPr lang="en-US" sz="2800" dirty="0">
                <a:solidFill>
                  <a:schemeClr val="tx1"/>
                </a:solidFill>
                <a:latin typeface="+mn-lt"/>
              </a:rPr>
              <a:t> Strengths</a:t>
            </a:r>
          </a:p>
          <a:p>
            <a:pPr algn="l" eaLnBrk="1" hangingPunct="1">
              <a:lnSpc>
                <a:spcPct val="150000"/>
              </a:lnSpc>
              <a:buClr>
                <a:srgbClr val="0070C0"/>
              </a:buClr>
              <a:buFont typeface="Wingdings 2" pitchFamily="18" charset="2"/>
              <a:buChar char="÷"/>
            </a:pPr>
            <a:r>
              <a:rPr lang="en-US" sz="2800" dirty="0">
                <a:solidFill>
                  <a:schemeClr val="tx1"/>
                </a:solidFill>
                <a:latin typeface="+mn-lt"/>
              </a:rPr>
              <a:t> Criticisms</a:t>
            </a:r>
          </a:p>
          <a:p>
            <a:pPr algn="l" eaLnBrk="1" hangingPunct="1">
              <a:lnSpc>
                <a:spcPct val="150000"/>
              </a:lnSpc>
              <a:buClr>
                <a:srgbClr val="0070C0"/>
              </a:buClr>
              <a:buFont typeface="Wingdings 2" pitchFamily="18" charset="2"/>
              <a:buChar char="÷"/>
            </a:pPr>
            <a:r>
              <a:rPr lang="en-US" sz="2800" dirty="0">
                <a:solidFill>
                  <a:schemeClr val="tx1"/>
                </a:solidFill>
                <a:latin typeface="+mn-lt"/>
              </a:rPr>
              <a:t> Application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>
          <a:xfrm>
            <a:off x="708660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CB40A263-9BDB-4671-AC59-6ABAC96924D5}" type="slidenum">
              <a:rPr lang="en-US" smtClean="0"/>
              <a:t>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Transformational</a:t>
            </a:r>
            <a:r>
              <a:rPr lang="en-US" sz="3200" dirty="0">
                <a:latin typeface="+mj-lt"/>
              </a:rPr>
              <a:t> </a:t>
            </a:r>
            <a:r>
              <a:rPr lang="en-US" sz="3200" b="1" dirty="0">
                <a:latin typeface="+mj-lt"/>
              </a:rPr>
              <a:t>Leadership</a:t>
            </a:r>
            <a:r>
              <a:rPr lang="en-US" sz="3200" dirty="0">
                <a:latin typeface="+mj-lt"/>
              </a:rPr>
              <a:t> 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4419600" y="1825625"/>
            <a:ext cx="4095750" cy="4351338"/>
          </a:xfrm>
        </p:spPr>
        <p:txBody>
          <a:bodyPr numCol="1">
            <a:normAutofit fontScale="92500" lnSpcReduction="10000"/>
          </a:bodyPr>
          <a:lstStyle/>
          <a:p>
            <a:pPr marL="0" lvl="0" indent="0" eaLnBrk="0" hangingPunct="0">
              <a:buNone/>
              <a:defRPr/>
            </a:pPr>
            <a:r>
              <a:rPr lang="en-US" altLang="en-US" sz="2400" b="1" dirty="0">
                <a:latin typeface="Arial Rounded MT Bold" pitchFamily="34" charset="0"/>
              </a:rPr>
              <a:t>Focus of Transformational </a:t>
            </a:r>
          </a:p>
          <a:p>
            <a:pPr marL="0" lvl="0" indent="0" eaLnBrk="0" hangingPunct="0">
              <a:buNone/>
              <a:defRPr/>
            </a:pPr>
            <a:r>
              <a:rPr lang="en-US" altLang="en-US" sz="2400" b="1" dirty="0">
                <a:latin typeface="Arial Rounded MT Bold" pitchFamily="34" charset="0"/>
              </a:rPr>
              <a:t>Leaders</a:t>
            </a:r>
            <a:endParaRPr lang="en-US" sz="2400" b="1" dirty="0">
              <a:latin typeface="Arial Rounded MT Bold" pitchFamily="34" charset="0"/>
            </a:endParaRPr>
          </a:p>
          <a:p>
            <a:pPr eaLnBrk="1" hangingPunct="1">
              <a:lnSpc>
                <a:spcPct val="90000"/>
              </a:lnSpc>
              <a:buClr>
                <a:srgbClr val="0070C0"/>
              </a:buClr>
            </a:pPr>
            <a:r>
              <a:rPr lang="en-US" sz="2400" dirty="0">
                <a:solidFill>
                  <a:schemeClr val="tx2"/>
                </a:solidFill>
                <a:latin typeface="+mn-lt"/>
              </a:rPr>
              <a:t>TLs empower and nurture followers</a:t>
            </a:r>
          </a:p>
          <a:p>
            <a:pPr eaLnBrk="1" hangingPunct="1">
              <a:lnSpc>
                <a:spcPct val="90000"/>
              </a:lnSpc>
              <a:buClr>
                <a:srgbClr val="0070C0"/>
              </a:buClr>
            </a:pPr>
            <a:r>
              <a:rPr lang="en-US" sz="2400" dirty="0">
                <a:solidFill>
                  <a:schemeClr val="tx2"/>
                </a:solidFill>
                <a:latin typeface="+mn-lt"/>
              </a:rPr>
              <a:t>TLs stimulate change by becoming strong role models for followers</a:t>
            </a:r>
          </a:p>
          <a:p>
            <a:pPr eaLnBrk="1" hangingPunct="1">
              <a:lnSpc>
                <a:spcPct val="90000"/>
              </a:lnSpc>
              <a:buClr>
                <a:srgbClr val="0070C0"/>
              </a:buClr>
            </a:pPr>
            <a:r>
              <a:rPr lang="en-US" sz="2400" dirty="0">
                <a:solidFill>
                  <a:schemeClr val="tx2"/>
                </a:solidFill>
                <a:latin typeface="+mn-lt"/>
              </a:rPr>
              <a:t>TLs commonly create a vision</a:t>
            </a:r>
          </a:p>
          <a:p>
            <a:pPr eaLnBrk="1" hangingPunct="1">
              <a:lnSpc>
                <a:spcPct val="90000"/>
              </a:lnSpc>
              <a:buClr>
                <a:srgbClr val="0070C0"/>
              </a:buClr>
            </a:pPr>
            <a:r>
              <a:rPr lang="en-US" sz="2400" dirty="0">
                <a:solidFill>
                  <a:schemeClr val="tx2"/>
                </a:solidFill>
                <a:latin typeface="+mn-lt"/>
              </a:rPr>
              <a:t>TLs require leaders to become social architects</a:t>
            </a:r>
          </a:p>
          <a:p>
            <a:pPr eaLnBrk="1" hangingPunct="1">
              <a:lnSpc>
                <a:spcPct val="90000"/>
              </a:lnSpc>
              <a:buClr>
                <a:srgbClr val="0070C0"/>
              </a:buClr>
            </a:pPr>
            <a:r>
              <a:rPr lang="en-US" sz="2400" dirty="0">
                <a:solidFill>
                  <a:schemeClr val="tx2"/>
                </a:solidFill>
                <a:latin typeface="+mn-lt"/>
              </a:rPr>
              <a:t>TLs build trust and foster collaboration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>
          <a:xfrm>
            <a:off x="708660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CB40A263-9BDB-4671-AC59-6ABAC96924D5}" type="slidenum">
              <a:rPr lang="en-US" smtClean="0"/>
              <a:t>26</a:t>
            </a:fld>
            <a:endParaRPr lang="en-US"/>
          </a:p>
        </p:txBody>
      </p:sp>
      <p:sp>
        <p:nvSpPr>
          <p:cNvPr id="32772" name="Rectangle 4"/>
          <p:cNvSpPr>
            <a:spLocks noGrp="1" noChangeArrowheads="1"/>
          </p:cNvSpPr>
          <p:nvPr>
            <p:ph sz="half" idx="4294967295"/>
          </p:nvPr>
        </p:nvSpPr>
        <p:spPr>
          <a:xfrm>
            <a:off x="228600" y="1949450"/>
            <a:ext cx="3657600" cy="1905000"/>
          </a:xfrm>
        </p:spPr>
        <p:txBody>
          <a:bodyPr>
            <a:normAutofit fontScale="92500"/>
          </a:bodyPr>
          <a:lstStyle/>
          <a:p>
            <a:pPr marL="0" indent="0">
              <a:buClr>
                <a:srgbClr val="0070C0"/>
              </a:buClr>
              <a:buNone/>
            </a:pPr>
            <a:r>
              <a:rPr lang="en-US" altLang="en-US" sz="2600" b="1" dirty="0">
                <a:latin typeface="Arial Rounded MT Bold" pitchFamily="34" charset="0"/>
              </a:rPr>
              <a:t>Overall Scope</a:t>
            </a:r>
          </a:p>
          <a:p>
            <a:pPr eaLnBrk="1" hangingPunct="1">
              <a:buClr>
                <a:srgbClr val="0070C0"/>
              </a:buClr>
            </a:pPr>
            <a:r>
              <a:rPr lang="en-US" sz="2400" dirty="0">
                <a:latin typeface="+mn-lt"/>
              </a:rPr>
              <a:t>Describes how leaders can initiate, develop, and carry out significant changes in organizations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Strengths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spcAft>
                <a:spcPts val="300"/>
              </a:spcAft>
              <a:buClr>
                <a:srgbClr val="0070C0"/>
              </a:buClr>
            </a:pPr>
            <a:r>
              <a:rPr lang="en-US" sz="2000" b="1" i="1" dirty="0">
                <a:latin typeface="+mn-lt"/>
              </a:rPr>
              <a:t>Broadly researched.</a:t>
            </a:r>
            <a:r>
              <a:rPr lang="en-US" sz="2000" b="1" dirty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TL has been widely researched, including a large body of qualitative research centering on prominent leaders and CEOs in major firms.</a:t>
            </a:r>
          </a:p>
          <a:p>
            <a:pPr eaLnBrk="1" hangingPunct="1">
              <a:spcBef>
                <a:spcPct val="0"/>
              </a:spcBef>
              <a:spcAft>
                <a:spcPts val="300"/>
              </a:spcAft>
              <a:buClr>
                <a:srgbClr val="0070C0"/>
              </a:buClr>
            </a:pPr>
            <a:r>
              <a:rPr lang="en-US" sz="2000" b="1" i="1" dirty="0">
                <a:latin typeface="+mn-lt"/>
              </a:rPr>
              <a:t>Intuitive appeal. </a:t>
            </a:r>
            <a:r>
              <a:rPr lang="en-US" sz="2000" dirty="0">
                <a:latin typeface="+mn-lt"/>
              </a:rPr>
              <a:t>People are attracted to TL because it makes sense to them.</a:t>
            </a:r>
          </a:p>
          <a:p>
            <a:pPr eaLnBrk="1" hangingPunct="1">
              <a:spcBef>
                <a:spcPct val="0"/>
              </a:spcBef>
              <a:spcAft>
                <a:spcPts val="300"/>
              </a:spcAft>
              <a:buClr>
                <a:srgbClr val="0070C0"/>
              </a:buClr>
            </a:pPr>
            <a:r>
              <a:rPr lang="en-US" sz="2000" b="1" i="1" dirty="0">
                <a:latin typeface="+mn-lt"/>
              </a:rPr>
              <a:t>Process focused.</a:t>
            </a:r>
            <a:r>
              <a:rPr lang="en-US" sz="2000" b="1" dirty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TL treats leadership as a process occurring between followers and leaders.</a:t>
            </a:r>
          </a:p>
          <a:p>
            <a:pPr eaLnBrk="1" hangingPunct="1">
              <a:spcBef>
                <a:spcPct val="0"/>
              </a:spcBef>
              <a:spcAft>
                <a:spcPts val="300"/>
              </a:spcAft>
              <a:buClr>
                <a:srgbClr val="0070C0"/>
              </a:buClr>
            </a:pPr>
            <a:r>
              <a:rPr lang="en-US" sz="2000" b="1" i="1" dirty="0">
                <a:latin typeface="+mn-lt"/>
              </a:rPr>
              <a:t>Expansive leadership view. </a:t>
            </a:r>
            <a:r>
              <a:rPr lang="en-US" sz="2000" dirty="0">
                <a:latin typeface="+mn-lt"/>
              </a:rPr>
              <a:t>TL provides a broader view of leadership that augments other leadership models. Contributes to leader’s growth.</a:t>
            </a:r>
          </a:p>
          <a:p>
            <a:pPr eaLnBrk="1" hangingPunct="1">
              <a:spcBef>
                <a:spcPct val="0"/>
              </a:spcBef>
              <a:spcAft>
                <a:spcPts val="300"/>
              </a:spcAft>
              <a:buClr>
                <a:srgbClr val="0070C0"/>
              </a:buClr>
            </a:pPr>
            <a:r>
              <a:rPr lang="en-US" sz="2000" b="1" i="1" dirty="0">
                <a:latin typeface="+mn-lt"/>
              </a:rPr>
              <a:t>Emphasizes followers. </a:t>
            </a:r>
            <a:r>
              <a:rPr lang="en-US" sz="2000" dirty="0">
                <a:latin typeface="+mn-lt"/>
              </a:rPr>
              <a:t>TL emphasizes followers’ needs, values, and morals.</a:t>
            </a:r>
          </a:p>
          <a:p>
            <a:pPr eaLnBrk="1" hangingPunct="1">
              <a:spcBef>
                <a:spcPct val="0"/>
              </a:spcBef>
              <a:spcAft>
                <a:spcPts val="300"/>
              </a:spcAft>
              <a:buClr>
                <a:srgbClr val="0070C0"/>
              </a:buClr>
            </a:pPr>
            <a:r>
              <a:rPr lang="en-US" sz="2000" b="1" i="1" dirty="0">
                <a:latin typeface="+mn-lt"/>
              </a:rPr>
              <a:t>Effectiveness.</a:t>
            </a:r>
            <a:r>
              <a:rPr lang="en-US" sz="2000" b="1" dirty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Evidence supports that TL is an effective form of leadership.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>
          <a:xfrm>
            <a:off x="708660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CB40A263-9BDB-4671-AC59-6ABAC96924D5}" type="slidenum">
              <a:rPr lang="en-US" smtClean="0"/>
              <a:t>27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Criticisms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Clr>
                <a:srgbClr val="0070C0"/>
              </a:buClr>
            </a:pPr>
            <a:r>
              <a:rPr lang="en-US" sz="2000" b="1" i="1" dirty="0">
                <a:latin typeface="+mn-lt"/>
                <a:ea typeface="Calibri" pitchFamily="34" charset="0"/>
                <a:cs typeface="Calibri" pitchFamily="34" charset="0"/>
              </a:rPr>
              <a:t>Lacks conceptual clarity</a:t>
            </a:r>
          </a:p>
          <a:p>
            <a:pPr lvl="1" eaLnBrk="1" hangingPunct="1">
              <a:spcBef>
                <a:spcPct val="0"/>
              </a:spcBef>
              <a:buClr>
                <a:srgbClr val="0070C0"/>
              </a:buClr>
            </a:pPr>
            <a:r>
              <a:rPr lang="en-US" sz="1800" dirty="0">
                <a:solidFill>
                  <a:schemeClr val="tx1"/>
                </a:solidFill>
                <a:ea typeface="Calibri" pitchFamily="34" charset="0"/>
                <a:cs typeface="Calibri" pitchFamily="34" charset="0"/>
              </a:rPr>
              <a:t>Dimensions are not clearly delimited</a:t>
            </a:r>
          </a:p>
          <a:p>
            <a:pPr lvl="1" eaLnBrk="1" hangingPunct="1">
              <a:spcBef>
                <a:spcPct val="0"/>
              </a:spcBef>
              <a:buClr>
                <a:srgbClr val="0070C0"/>
              </a:buClr>
            </a:pPr>
            <a:r>
              <a:rPr lang="en-US" sz="1800" dirty="0">
                <a:solidFill>
                  <a:schemeClr val="tx1"/>
                </a:solidFill>
                <a:ea typeface="Calibri" pitchFamily="34" charset="0"/>
                <a:cs typeface="Calibri" pitchFamily="34" charset="0"/>
              </a:rPr>
              <a:t>Parameters of TL overlap with similar conceptualizations of leadership</a:t>
            </a:r>
          </a:p>
          <a:p>
            <a:pPr lvl="1" eaLnBrk="1" hangingPunct="1">
              <a:spcBef>
                <a:spcPct val="0"/>
              </a:spcBef>
              <a:buClr>
                <a:srgbClr val="0070C0"/>
              </a:buClr>
            </a:pPr>
            <a:r>
              <a:rPr lang="en-US" sz="1800" dirty="0">
                <a:solidFill>
                  <a:schemeClr val="tx1"/>
                </a:solidFill>
                <a:ea typeface="Calibri" pitchFamily="34" charset="0"/>
                <a:cs typeface="Calibri" pitchFamily="34" charset="0"/>
              </a:rPr>
              <a:t>Unclear whether dimensions are simply descriptions of TL</a:t>
            </a:r>
          </a:p>
          <a:p>
            <a:pPr eaLnBrk="1" hangingPunct="1">
              <a:spcBef>
                <a:spcPct val="0"/>
              </a:spcBef>
              <a:buClr>
                <a:srgbClr val="0070C0"/>
              </a:buClr>
            </a:pPr>
            <a:r>
              <a:rPr lang="en-US" sz="2000" b="1" i="1" dirty="0">
                <a:latin typeface="+mn-lt"/>
                <a:ea typeface="Calibri" pitchFamily="34" charset="0"/>
                <a:cs typeface="Calibri" pitchFamily="34" charset="0"/>
              </a:rPr>
              <a:t>Measurement questioned</a:t>
            </a:r>
          </a:p>
          <a:p>
            <a:pPr lvl="1" eaLnBrk="1" hangingPunct="1">
              <a:spcBef>
                <a:spcPct val="0"/>
              </a:spcBef>
              <a:buClr>
                <a:srgbClr val="0070C0"/>
              </a:buClr>
            </a:pPr>
            <a:r>
              <a:rPr lang="en-US" sz="1800" dirty="0">
                <a:solidFill>
                  <a:schemeClr val="tx1"/>
                </a:solidFill>
                <a:ea typeface="Calibri" pitchFamily="34" charset="0"/>
                <a:cs typeface="Calibri" pitchFamily="34" charset="0"/>
              </a:rPr>
              <a:t>Validity of MLQ not fully established</a:t>
            </a:r>
          </a:p>
          <a:p>
            <a:pPr lvl="1" eaLnBrk="1" hangingPunct="1">
              <a:spcBef>
                <a:spcPct val="0"/>
              </a:spcBef>
              <a:buClr>
                <a:srgbClr val="0070C0"/>
              </a:buClr>
            </a:pPr>
            <a:r>
              <a:rPr lang="en-US" sz="1800" dirty="0">
                <a:solidFill>
                  <a:schemeClr val="tx1"/>
                </a:solidFill>
                <a:ea typeface="Calibri" pitchFamily="34" charset="0"/>
                <a:cs typeface="Calibri" pitchFamily="34" charset="0"/>
              </a:rPr>
              <a:t>Some transformational factors are not unique solely to the transformational model</a:t>
            </a:r>
          </a:p>
          <a:p>
            <a:pPr eaLnBrk="1" hangingPunct="1">
              <a:spcBef>
                <a:spcPct val="0"/>
              </a:spcBef>
              <a:buClr>
                <a:srgbClr val="0070C0"/>
              </a:buClr>
            </a:pPr>
            <a:r>
              <a:rPr lang="en-US" sz="2000" b="1" i="1" dirty="0">
                <a:latin typeface="+mn-lt"/>
                <a:ea typeface="Calibri" pitchFamily="34" charset="0"/>
                <a:cs typeface="Calibri" pitchFamily="34" charset="0"/>
              </a:rPr>
              <a:t>TL treats leadership more as a personality trait </a:t>
            </a:r>
            <a:r>
              <a:rPr lang="en-US" sz="2000" dirty="0">
                <a:latin typeface="+mn-lt"/>
                <a:ea typeface="Calibri" pitchFamily="34" charset="0"/>
                <a:cs typeface="Calibri" pitchFamily="34" charset="0"/>
              </a:rPr>
              <a:t>or predisposition than a </a:t>
            </a:r>
            <a:r>
              <a:rPr lang="en-US" sz="2000" b="1" dirty="0">
                <a:latin typeface="+mn-lt"/>
                <a:ea typeface="Calibri" pitchFamily="34" charset="0"/>
                <a:cs typeface="Calibri" pitchFamily="34" charset="0"/>
              </a:rPr>
              <a:t>behavior</a:t>
            </a:r>
            <a:r>
              <a:rPr lang="en-US" sz="2000" dirty="0">
                <a:latin typeface="+mn-lt"/>
                <a:ea typeface="Calibri" pitchFamily="34" charset="0"/>
                <a:cs typeface="Calibri" pitchFamily="34" charset="0"/>
              </a:rPr>
              <a:t> that can be taught</a:t>
            </a:r>
          </a:p>
          <a:p>
            <a:pPr eaLnBrk="1" hangingPunct="1">
              <a:spcBef>
                <a:spcPct val="0"/>
              </a:spcBef>
              <a:buClr>
                <a:srgbClr val="0070C0"/>
              </a:buClr>
            </a:pPr>
            <a:r>
              <a:rPr lang="en-US" sz="2000" b="1" i="1" dirty="0">
                <a:latin typeface="+mn-lt"/>
                <a:ea typeface="Calibri" pitchFamily="34" charset="0"/>
                <a:cs typeface="Calibri" pitchFamily="34" charset="0"/>
              </a:rPr>
              <a:t>No causal link </a:t>
            </a:r>
            <a:r>
              <a:rPr lang="en-US" sz="2000" dirty="0">
                <a:latin typeface="+mn-lt"/>
                <a:ea typeface="Calibri" pitchFamily="34" charset="0"/>
                <a:cs typeface="Calibri" pitchFamily="34" charset="0"/>
              </a:rPr>
              <a:t>shown between transformational leaders and changes in followers or organizations</a:t>
            </a:r>
          </a:p>
          <a:p>
            <a:pPr eaLnBrk="1" hangingPunct="1">
              <a:spcBef>
                <a:spcPct val="0"/>
              </a:spcBef>
              <a:buClr>
                <a:srgbClr val="0070C0"/>
              </a:buClr>
            </a:pPr>
            <a:r>
              <a:rPr lang="en-US" sz="2000" dirty="0">
                <a:latin typeface="+mn-lt"/>
                <a:ea typeface="Calibri" pitchFamily="34" charset="0"/>
                <a:cs typeface="Calibri" pitchFamily="34" charset="0"/>
              </a:rPr>
              <a:t>TL is </a:t>
            </a:r>
            <a:r>
              <a:rPr lang="en-US" sz="2000" b="1" i="1" dirty="0">
                <a:latin typeface="+mn-lt"/>
                <a:ea typeface="Calibri" pitchFamily="34" charset="0"/>
                <a:cs typeface="Calibri" pitchFamily="34" charset="0"/>
              </a:rPr>
              <a:t>elitist </a:t>
            </a:r>
            <a:r>
              <a:rPr lang="en-US" sz="2000" dirty="0">
                <a:latin typeface="+mn-lt"/>
                <a:ea typeface="Calibri" pitchFamily="34" charset="0"/>
                <a:cs typeface="Calibri" pitchFamily="34" charset="0"/>
              </a:rPr>
              <a:t>and </a:t>
            </a:r>
            <a:r>
              <a:rPr lang="en-US" sz="2000" b="1" i="1" dirty="0">
                <a:latin typeface="+mn-lt"/>
                <a:ea typeface="Calibri" pitchFamily="34" charset="0"/>
                <a:cs typeface="Calibri" pitchFamily="34" charset="0"/>
              </a:rPr>
              <a:t>antidemocratic</a:t>
            </a:r>
          </a:p>
          <a:p>
            <a:pPr eaLnBrk="1" hangingPunct="1">
              <a:spcBef>
                <a:spcPct val="0"/>
              </a:spcBef>
              <a:buClr>
                <a:srgbClr val="0070C0"/>
              </a:buClr>
            </a:pPr>
            <a:r>
              <a:rPr lang="en-US" sz="2000" dirty="0">
                <a:latin typeface="+mn-lt"/>
                <a:ea typeface="Calibri" pitchFamily="34" charset="0"/>
                <a:cs typeface="Calibri" pitchFamily="34" charset="0"/>
              </a:rPr>
              <a:t>Suffers from </a:t>
            </a:r>
            <a:r>
              <a:rPr lang="en-US" sz="2000" b="1" i="1" dirty="0">
                <a:latin typeface="+mn-lt"/>
                <a:ea typeface="Calibri" pitchFamily="34" charset="0"/>
                <a:cs typeface="Calibri" pitchFamily="34" charset="0"/>
              </a:rPr>
              <a:t>heroic leadership </a:t>
            </a:r>
            <a:r>
              <a:rPr lang="en-US" sz="2000" dirty="0">
                <a:latin typeface="+mn-lt"/>
                <a:ea typeface="Calibri" pitchFamily="34" charset="0"/>
                <a:cs typeface="Calibri" pitchFamily="34" charset="0"/>
              </a:rPr>
              <a:t>bias</a:t>
            </a:r>
          </a:p>
          <a:p>
            <a:pPr eaLnBrk="1" hangingPunct="1">
              <a:spcBef>
                <a:spcPct val="0"/>
              </a:spcBef>
              <a:buClr>
                <a:srgbClr val="0070C0"/>
              </a:buClr>
            </a:pPr>
            <a:r>
              <a:rPr lang="en-US" sz="2000" dirty="0">
                <a:latin typeface="+mn-lt"/>
                <a:ea typeface="Calibri" pitchFamily="34" charset="0"/>
                <a:cs typeface="Calibri" pitchFamily="34" charset="0"/>
              </a:rPr>
              <a:t>Has the potential to be </a:t>
            </a:r>
            <a:r>
              <a:rPr lang="en-US" sz="2000" b="1" i="1" dirty="0">
                <a:latin typeface="+mn-lt"/>
                <a:ea typeface="Calibri" pitchFamily="34" charset="0"/>
                <a:cs typeface="Calibri" pitchFamily="34" charset="0"/>
              </a:rPr>
              <a:t>abused</a:t>
            </a:r>
          </a:p>
          <a:p>
            <a:pPr eaLnBrk="1" hangingPunct="1">
              <a:spcBef>
                <a:spcPct val="0"/>
              </a:spcBef>
              <a:buClr>
                <a:srgbClr val="0070C0"/>
              </a:buClr>
            </a:pPr>
            <a:r>
              <a:rPr lang="en-US" sz="2000" b="1" i="1" dirty="0">
                <a:latin typeface="+mn-lt"/>
                <a:ea typeface="Calibri" pitchFamily="34" charset="0"/>
                <a:cs typeface="Calibri" pitchFamily="34" charset="0"/>
              </a:rPr>
              <a:t>May not be well-received by millennials</a:t>
            </a:r>
            <a:r>
              <a:rPr lang="en-US" sz="2000" dirty="0">
                <a:latin typeface="+mn-lt"/>
                <a:ea typeface="Calibri" pitchFamily="34" charset="0"/>
                <a:cs typeface="Calibri" pitchFamily="34" charset="0"/>
              </a:rPr>
              <a:t> </a:t>
            </a:r>
            <a:endParaRPr lang="en-US" sz="2000" b="1" i="1" dirty="0">
              <a:latin typeface="+mn-lt"/>
              <a:ea typeface="Calibri" pitchFamily="34" charset="0"/>
              <a:cs typeface="Calibri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>
          <a:xfrm>
            <a:off x="708660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CB40A263-9BDB-4671-AC59-6ABAC96924D5}" type="slidenum">
              <a:rPr lang="en-US" smtClean="0"/>
              <a:t>28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Application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229600" cy="4724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Aft>
                <a:spcPct val="20000"/>
              </a:spcAft>
              <a:buClr>
                <a:srgbClr val="0070C0"/>
              </a:buClr>
            </a:pPr>
            <a:r>
              <a:rPr lang="en-US" sz="2400" dirty="0">
                <a:latin typeface="+mn-lt"/>
              </a:rPr>
              <a:t>Provides a general way of thinking about leadership that stresses ideals, inspiration, innovations, and individual concerns</a:t>
            </a:r>
          </a:p>
          <a:p>
            <a:pPr eaLnBrk="1" hangingPunct="1">
              <a:lnSpc>
                <a:spcPct val="80000"/>
              </a:lnSpc>
              <a:spcAft>
                <a:spcPct val="20000"/>
              </a:spcAft>
              <a:buClr>
                <a:srgbClr val="0070C0"/>
              </a:buClr>
            </a:pPr>
            <a:r>
              <a:rPr lang="en-US" sz="2400" dirty="0">
                <a:latin typeface="+mn-lt"/>
              </a:rPr>
              <a:t>Can be taught to individuals at all levels of the organization</a:t>
            </a:r>
          </a:p>
          <a:p>
            <a:pPr eaLnBrk="1" hangingPunct="1">
              <a:lnSpc>
                <a:spcPct val="80000"/>
              </a:lnSpc>
              <a:spcAft>
                <a:spcPct val="20000"/>
              </a:spcAft>
              <a:buClr>
                <a:srgbClr val="0070C0"/>
              </a:buClr>
            </a:pPr>
            <a:r>
              <a:rPr lang="en-US" sz="2400" dirty="0">
                <a:latin typeface="+mn-lt"/>
              </a:rPr>
              <a:t>Able to positively impact a firm’s performance</a:t>
            </a:r>
          </a:p>
          <a:p>
            <a:pPr eaLnBrk="1" hangingPunct="1">
              <a:lnSpc>
                <a:spcPct val="80000"/>
              </a:lnSpc>
              <a:spcAft>
                <a:spcPct val="20000"/>
              </a:spcAft>
              <a:buClr>
                <a:srgbClr val="0070C0"/>
              </a:buClr>
            </a:pPr>
            <a:r>
              <a:rPr lang="en-US" sz="2400" dirty="0">
                <a:latin typeface="+mn-lt"/>
              </a:rPr>
              <a:t>May be used as a tool in recruitment, selection, promotion, and training development</a:t>
            </a:r>
          </a:p>
          <a:p>
            <a:pPr eaLnBrk="1" hangingPunct="1">
              <a:lnSpc>
                <a:spcPct val="80000"/>
              </a:lnSpc>
              <a:spcAft>
                <a:spcPct val="20000"/>
              </a:spcAft>
              <a:buClr>
                <a:srgbClr val="0070C0"/>
              </a:buClr>
            </a:pPr>
            <a:r>
              <a:rPr lang="en-US" sz="2400" dirty="0">
                <a:latin typeface="+mn-lt"/>
              </a:rPr>
              <a:t>Can be used to improve team development, decision-making groups, quality initiatives, and reorganizations</a:t>
            </a:r>
          </a:p>
          <a:p>
            <a:pPr eaLnBrk="1" hangingPunct="1">
              <a:lnSpc>
                <a:spcPct val="80000"/>
              </a:lnSpc>
              <a:spcAft>
                <a:spcPct val="20000"/>
              </a:spcAft>
              <a:buClr>
                <a:srgbClr val="0070C0"/>
              </a:buClr>
            </a:pPr>
            <a:r>
              <a:rPr lang="en-US" sz="2400" dirty="0">
                <a:latin typeface="+mn-lt"/>
              </a:rPr>
              <a:t>The MLQ and </a:t>
            </a:r>
            <a:r>
              <a:rPr lang="en-US" sz="2400" dirty="0" err="1">
                <a:latin typeface="+mn-lt"/>
              </a:rPr>
              <a:t>Sosik</a:t>
            </a:r>
            <a:r>
              <a:rPr lang="en-US" sz="2400" dirty="0">
                <a:latin typeface="+mn-lt"/>
              </a:rPr>
              <a:t> and Jung (2010) guide help leaders to target areas of leadership improvement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>
          <a:xfrm>
            <a:off x="708660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CB40A263-9BDB-4671-AC59-6ABAC96924D5}" type="slidenum">
              <a:rPr lang="en-US" smtClean="0"/>
              <a:t>29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>
                <a:latin typeface="+mj-lt"/>
              </a:rPr>
              <a:t>Overview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eaLnBrk="1" hangingPunct="1">
              <a:spcBef>
                <a:spcPct val="0"/>
              </a:spcBef>
              <a:spcAft>
                <a:spcPts val="1800"/>
              </a:spcAft>
              <a:buClr>
                <a:srgbClr val="0070C0"/>
              </a:buClr>
              <a:buFont typeface="Wingdings 2" pitchFamily="18" charset="2"/>
              <a:buChar char="÷"/>
            </a:pPr>
            <a:r>
              <a:rPr lang="en-US" sz="2400" b="1" dirty="0">
                <a:solidFill>
                  <a:schemeClr val="tx1"/>
                </a:solidFill>
                <a:latin typeface="+mn-lt"/>
              </a:rPr>
              <a:t> Transformational Leadership (TL) Perspective</a:t>
            </a:r>
          </a:p>
          <a:p>
            <a:pPr algn="l" eaLnBrk="1" hangingPunct="1">
              <a:spcBef>
                <a:spcPct val="0"/>
              </a:spcBef>
              <a:spcAft>
                <a:spcPts val="1800"/>
              </a:spcAft>
              <a:buClr>
                <a:srgbClr val="0070C0"/>
              </a:buClr>
              <a:buFont typeface="Wingdings 2" pitchFamily="18" charset="2"/>
              <a:buChar char="÷"/>
            </a:pPr>
            <a:r>
              <a:rPr lang="en-US" sz="2400" b="1" dirty="0">
                <a:solidFill>
                  <a:schemeClr val="tx1"/>
                </a:solidFill>
                <a:latin typeface="+mn-lt"/>
              </a:rPr>
              <a:t> A Model of Transformational Leadership</a:t>
            </a:r>
          </a:p>
          <a:p>
            <a:pPr algn="l" eaLnBrk="1" hangingPunct="1">
              <a:spcBef>
                <a:spcPct val="0"/>
              </a:spcBef>
              <a:spcAft>
                <a:spcPts val="1800"/>
              </a:spcAft>
              <a:buClr>
                <a:srgbClr val="0070C0"/>
              </a:buClr>
              <a:buFont typeface="Wingdings 2" pitchFamily="18" charset="2"/>
              <a:buChar char="÷"/>
            </a:pPr>
            <a:r>
              <a:rPr lang="en-US" sz="2400" b="1" dirty="0">
                <a:solidFill>
                  <a:schemeClr val="tx1"/>
                </a:solidFill>
                <a:latin typeface="+mn-lt"/>
              </a:rPr>
              <a:t> Transformational Leadership Factors</a:t>
            </a:r>
          </a:p>
          <a:p>
            <a:pPr algn="l" eaLnBrk="1" hangingPunct="1">
              <a:spcBef>
                <a:spcPct val="0"/>
              </a:spcBef>
              <a:spcAft>
                <a:spcPts val="1800"/>
              </a:spcAft>
              <a:buClr>
                <a:srgbClr val="0070C0"/>
              </a:buClr>
              <a:buFont typeface="Wingdings 2" pitchFamily="18" charset="2"/>
              <a:buChar char="÷"/>
            </a:pPr>
            <a:r>
              <a:rPr lang="en-US" sz="2400" b="1" dirty="0">
                <a:solidFill>
                  <a:schemeClr val="tx1"/>
                </a:solidFill>
                <a:latin typeface="+mn-lt"/>
              </a:rPr>
              <a:t> Full Range of Leadership Model</a:t>
            </a:r>
          </a:p>
          <a:p>
            <a:pPr algn="l" eaLnBrk="1" hangingPunct="1">
              <a:spcBef>
                <a:spcPct val="0"/>
              </a:spcBef>
              <a:spcAft>
                <a:spcPts val="1800"/>
              </a:spcAft>
              <a:buClr>
                <a:srgbClr val="0070C0"/>
              </a:buClr>
              <a:buFont typeface="Wingdings 2" pitchFamily="18" charset="2"/>
              <a:buChar char="÷"/>
            </a:pPr>
            <a:r>
              <a:rPr lang="en-US" sz="2400" b="1" dirty="0">
                <a:solidFill>
                  <a:schemeClr val="tx1"/>
                </a:solidFill>
                <a:latin typeface="+mn-lt"/>
              </a:rPr>
              <a:t> The Additive Effects of TL</a:t>
            </a:r>
          </a:p>
          <a:p>
            <a:pPr algn="l" eaLnBrk="1" hangingPunct="1">
              <a:spcBef>
                <a:spcPct val="0"/>
              </a:spcBef>
              <a:spcAft>
                <a:spcPts val="1800"/>
              </a:spcAft>
              <a:buClr>
                <a:srgbClr val="0070C0"/>
              </a:buClr>
              <a:buFont typeface="Wingdings 2" pitchFamily="18" charset="2"/>
              <a:buChar char="÷"/>
            </a:pPr>
            <a:r>
              <a:rPr lang="en-US" sz="2400" b="1" dirty="0">
                <a:solidFill>
                  <a:schemeClr val="tx1"/>
                </a:solidFill>
                <a:latin typeface="+mn-lt"/>
              </a:rPr>
              <a:t> Other Transformational Leadership Perspectives</a:t>
            </a:r>
          </a:p>
          <a:p>
            <a:pPr algn="l" eaLnBrk="1" hangingPunct="1">
              <a:spcBef>
                <a:spcPct val="0"/>
              </a:spcBef>
              <a:spcAft>
                <a:spcPts val="1800"/>
              </a:spcAft>
              <a:buClr>
                <a:srgbClr val="0070C0"/>
              </a:buClr>
              <a:buFont typeface="Wingdings 2" pitchFamily="18" charset="2"/>
              <a:buChar char="÷"/>
            </a:pPr>
            <a:r>
              <a:rPr lang="en-US" sz="2400" b="1" dirty="0">
                <a:solidFill>
                  <a:schemeClr val="tx1"/>
                </a:solidFill>
                <a:latin typeface="+mn-lt"/>
              </a:rPr>
              <a:t> How Does the Transformational Approach Work?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>
          <a:xfrm>
            <a:off x="708660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CB40A263-9BDB-4671-AC59-6ABAC96924D5}" type="slidenum">
              <a:rPr lang="en-US" smtClean="0"/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Transformational Leadership</a:t>
            </a:r>
            <a:endParaRPr lang="en-US" sz="3200" b="1" dirty="0">
              <a:solidFill>
                <a:srgbClr val="6600CC"/>
              </a:solidFill>
              <a:latin typeface="+mj-lt"/>
            </a:endParaRPr>
          </a:p>
        </p:txBody>
      </p:sp>
      <p:sp>
        <p:nvSpPr>
          <p:cNvPr id="12291" name="Rectangle 1027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153400" cy="4724400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  <a:buNone/>
            </a:pPr>
            <a:r>
              <a:rPr lang="en-US" sz="2400" b="1" dirty="0">
                <a:latin typeface="Arial Rounded MT Bold" pitchFamily="34" charset="0"/>
              </a:rPr>
              <a:t>Description</a:t>
            </a:r>
            <a:endParaRPr lang="en-US" sz="2400" b="1" i="1" dirty="0">
              <a:latin typeface="+mn-lt"/>
              <a:ea typeface="Calibri" pitchFamily="34" charset="0"/>
              <a:cs typeface="Calibri" pitchFamily="34" charset="0"/>
            </a:endParaRPr>
          </a:p>
          <a:p>
            <a:pPr marL="274320" indent="-274320" eaLnBrk="1" hangingPunct="1">
              <a:lnSpc>
                <a:spcPct val="80000"/>
              </a:lnSpc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sz="2400" b="1" i="1" dirty="0">
                <a:latin typeface="+mn-lt"/>
                <a:ea typeface="Calibri" pitchFamily="34" charset="0"/>
                <a:cs typeface="Calibri" pitchFamily="34" charset="0"/>
              </a:rPr>
              <a:t>Process</a:t>
            </a:r>
            <a:r>
              <a:rPr lang="en-US" sz="2400" i="1" dirty="0">
                <a:latin typeface="+mn-lt"/>
                <a:ea typeface="Calibri" pitchFamily="34" charset="0"/>
                <a:cs typeface="Calibri" pitchFamily="34" charset="0"/>
              </a:rPr>
              <a:t>--TL</a:t>
            </a:r>
            <a:r>
              <a:rPr lang="en-US" sz="2400" dirty="0">
                <a:latin typeface="+mn-lt"/>
                <a:ea typeface="Calibri" pitchFamily="34" charset="0"/>
                <a:cs typeface="Calibri" pitchFamily="34" charset="0"/>
              </a:rPr>
              <a:t> is a process that changes and transforms individuals, both leaders and followers.</a:t>
            </a:r>
          </a:p>
          <a:p>
            <a:pPr marL="274320" indent="-274320" eaLnBrk="1" hangingPunct="1">
              <a:lnSpc>
                <a:spcPct val="80000"/>
              </a:lnSpc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sz="2400" b="1" i="1" dirty="0">
                <a:latin typeface="+mn-lt"/>
                <a:ea typeface="Calibri" pitchFamily="34" charset="0"/>
                <a:cs typeface="Calibri" pitchFamily="34" charset="0"/>
              </a:rPr>
              <a:t>Influence</a:t>
            </a:r>
            <a:r>
              <a:rPr lang="en-US" sz="2400" i="1" dirty="0">
                <a:latin typeface="+mn-lt"/>
                <a:ea typeface="Calibri" pitchFamily="34" charset="0"/>
                <a:cs typeface="Calibri" pitchFamily="34" charset="0"/>
              </a:rPr>
              <a:t>--TL </a:t>
            </a:r>
            <a:r>
              <a:rPr lang="en-US" sz="2400" dirty="0">
                <a:latin typeface="+mn-lt"/>
                <a:ea typeface="Calibri" pitchFamily="34" charset="0"/>
                <a:cs typeface="Calibri" pitchFamily="34" charset="0"/>
              </a:rPr>
              <a:t>involves an exceptional form of influence that moves followers to accomplish more than what is usually expected.</a:t>
            </a:r>
          </a:p>
          <a:p>
            <a:pPr marL="274320" indent="-274320" eaLnBrk="1" hangingPunct="1">
              <a:lnSpc>
                <a:spcPct val="80000"/>
              </a:lnSpc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sz="2400" b="1" i="1" dirty="0">
                <a:latin typeface="+mn-lt"/>
                <a:ea typeface="Calibri" pitchFamily="34" charset="0"/>
                <a:cs typeface="Calibri" pitchFamily="34" charset="0"/>
              </a:rPr>
              <a:t>Core elements</a:t>
            </a:r>
            <a:r>
              <a:rPr lang="en-US" sz="2400" dirty="0">
                <a:latin typeface="+mn-lt"/>
                <a:ea typeface="Calibri" pitchFamily="34" charset="0"/>
                <a:cs typeface="Calibri" pitchFamily="34" charset="0"/>
              </a:rPr>
              <a:t>--TL is concerned with emotions, values, ethics, standards, and long-term goals. </a:t>
            </a:r>
          </a:p>
          <a:p>
            <a:pPr marL="274320" indent="-274320" eaLnBrk="1" hangingPunct="1">
              <a:lnSpc>
                <a:spcPct val="80000"/>
              </a:lnSpc>
              <a:spcBef>
                <a:spcPct val="0"/>
              </a:spcBef>
              <a:spcAft>
                <a:spcPts val="1200"/>
              </a:spcAft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sz="2400" b="1" i="1" dirty="0">
                <a:latin typeface="+mn-lt"/>
                <a:ea typeface="Calibri" pitchFamily="34" charset="0"/>
                <a:cs typeface="Calibri" pitchFamily="34" charset="0"/>
              </a:rPr>
              <a:t>Encompassing approach</a:t>
            </a:r>
            <a:r>
              <a:rPr lang="en-US" sz="2400" dirty="0">
                <a:latin typeface="+mn-lt"/>
                <a:ea typeface="Calibri" pitchFamily="34" charset="0"/>
                <a:cs typeface="Calibri" pitchFamily="34" charset="0"/>
              </a:rPr>
              <a:t>--</a:t>
            </a:r>
            <a:r>
              <a:rPr lang="en-US" sz="2400" i="1" dirty="0">
                <a:latin typeface="+mn-lt"/>
                <a:ea typeface="Calibri" pitchFamily="34" charset="0"/>
                <a:cs typeface="Calibri" pitchFamily="34" charset="0"/>
              </a:rPr>
              <a:t>TL </a:t>
            </a:r>
            <a:r>
              <a:rPr lang="en-US" sz="2400" dirty="0">
                <a:latin typeface="+mn-lt"/>
                <a:ea typeface="Calibri" pitchFamily="34" charset="0"/>
                <a:cs typeface="Calibri" pitchFamily="34" charset="0"/>
              </a:rPr>
              <a:t>describes a wide range of leadership influence where followers and leaders are bound together in the transformation process.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>
          <a:xfrm>
            <a:off x="708660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CB40A263-9BDB-4671-AC59-6ABAC96924D5}" type="slidenum">
              <a:rPr lang="en-US" smtClean="0"/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199" y="685800"/>
            <a:ext cx="8425543" cy="685800"/>
          </a:xfrm>
        </p:spPr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Types of Leadership Defined (Burns, 1978)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708660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CB40A263-9BDB-4671-AC59-6ABAC96924D5}" type="slidenum">
              <a:rPr lang="en-US" smtClean="0"/>
              <a:t>5</a:t>
            </a:fld>
            <a:endParaRPr lang="en-US"/>
          </a:p>
        </p:txBody>
      </p:sp>
      <p:sp>
        <p:nvSpPr>
          <p:cNvPr id="78854" name="Text Box 6"/>
          <p:cNvSpPr txBox="1">
            <a:spLocks noChangeArrowheads="1"/>
          </p:cNvSpPr>
          <p:nvPr/>
        </p:nvSpPr>
        <p:spPr bwMode="auto">
          <a:xfrm>
            <a:off x="238125" y="1828800"/>
            <a:ext cx="28691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b="1" dirty="0">
                <a:latin typeface="Arial Rounded MT Bold" pitchFamily="34" charset="0"/>
              </a:rPr>
              <a:t>TRANSACTIONAL</a:t>
            </a:r>
          </a:p>
        </p:txBody>
      </p:sp>
      <p:sp>
        <p:nvSpPr>
          <p:cNvPr id="78856" name="Text Box 8"/>
          <p:cNvSpPr txBox="1">
            <a:spLocks noChangeArrowheads="1"/>
          </p:cNvSpPr>
          <p:nvPr/>
        </p:nvSpPr>
        <p:spPr bwMode="auto">
          <a:xfrm>
            <a:off x="180975" y="2254984"/>
            <a:ext cx="2638425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0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Focuses on the</a:t>
            </a:r>
          </a:p>
          <a:p>
            <a:pPr algn="ctr" eaLnBrk="0" hangingPunct="0"/>
            <a:r>
              <a:rPr lang="en-US" sz="20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exchanges</a:t>
            </a:r>
          </a:p>
          <a:p>
            <a:pPr algn="ctr" eaLnBrk="0" hangingPunct="0"/>
            <a:r>
              <a:rPr lang="en-US" sz="20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that occur</a:t>
            </a:r>
          </a:p>
          <a:p>
            <a:pPr algn="ctr" eaLnBrk="0" hangingPunct="0"/>
            <a:r>
              <a:rPr lang="en-US" sz="20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between leaders</a:t>
            </a:r>
          </a:p>
          <a:p>
            <a:pPr algn="ctr" eaLnBrk="0" hangingPunct="0"/>
            <a:r>
              <a:rPr lang="en-US" sz="20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and their followers</a:t>
            </a:r>
          </a:p>
        </p:txBody>
      </p:sp>
      <p:sp>
        <p:nvSpPr>
          <p:cNvPr id="78858" name="Text Box 10"/>
          <p:cNvSpPr txBox="1">
            <a:spLocks noChangeArrowheads="1"/>
          </p:cNvSpPr>
          <p:nvPr/>
        </p:nvSpPr>
        <p:spPr bwMode="auto">
          <a:xfrm>
            <a:off x="2642708" y="3500735"/>
            <a:ext cx="35294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b="1" dirty="0">
                <a:latin typeface="Arial Rounded MT Bold" pitchFamily="34" charset="0"/>
              </a:rPr>
              <a:t>TRANSFORMATIONAL</a:t>
            </a:r>
          </a:p>
        </p:txBody>
      </p:sp>
      <p:sp>
        <p:nvSpPr>
          <p:cNvPr id="78861" name="Text Box 13"/>
          <p:cNvSpPr txBox="1">
            <a:spLocks noChangeArrowheads="1"/>
          </p:cNvSpPr>
          <p:nvPr/>
        </p:nvSpPr>
        <p:spPr bwMode="auto">
          <a:xfrm>
            <a:off x="2971800" y="3962400"/>
            <a:ext cx="30480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altLang="zh-TW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Process of </a:t>
            </a:r>
          </a:p>
          <a:p>
            <a:pPr algn="ctr" eaLnBrk="0" hangingPunct="0"/>
            <a:r>
              <a:rPr lang="en-US" altLang="zh-TW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engaging with others</a:t>
            </a:r>
          </a:p>
          <a:p>
            <a:pPr algn="ctr" eaLnBrk="0" hangingPunct="0"/>
            <a:r>
              <a:rPr lang="en-US" altLang="zh-TW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to create a connection that increases </a:t>
            </a:r>
          </a:p>
          <a:p>
            <a:pPr algn="ctr" eaLnBrk="0" hangingPunct="0"/>
            <a:r>
              <a:rPr lang="en-US" altLang="zh-TW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motivation and morality in both the leader and the follower</a:t>
            </a:r>
          </a:p>
        </p:txBody>
      </p:sp>
      <p:sp>
        <p:nvSpPr>
          <p:cNvPr id="78866" name="Text Box 18"/>
          <p:cNvSpPr txBox="1">
            <a:spLocks noChangeArrowheads="1"/>
          </p:cNvSpPr>
          <p:nvPr/>
        </p:nvSpPr>
        <p:spPr bwMode="auto">
          <a:xfrm>
            <a:off x="6208712" y="2590800"/>
            <a:ext cx="2173288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000" dirty="0">
                <a:latin typeface="+mn-lt"/>
                <a:ea typeface="Calibri" pitchFamily="34" charset="0"/>
                <a:cs typeface="Calibri" pitchFamily="34" charset="0"/>
              </a:rPr>
              <a:t>Focuses on the</a:t>
            </a:r>
          </a:p>
          <a:p>
            <a:pPr algn="ctr" eaLnBrk="0" hangingPunct="0"/>
            <a:r>
              <a:rPr lang="en-US" sz="2000" dirty="0">
                <a:latin typeface="+mn-lt"/>
                <a:ea typeface="Calibri" pitchFamily="34" charset="0"/>
                <a:cs typeface="Calibri" pitchFamily="34" charset="0"/>
              </a:rPr>
              <a:t>leader’s</a:t>
            </a:r>
          </a:p>
          <a:p>
            <a:pPr algn="ctr" eaLnBrk="0" hangingPunct="0"/>
            <a:r>
              <a:rPr lang="en-US" sz="2000" dirty="0">
                <a:latin typeface="+mn-lt"/>
                <a:ea typeface="Calibri" pitchFamily="34" charset="0"/>
                <a:cs typeface="Calibri" pitchFamily="34" charset="0"/>
              </a:rPr>
              <a:t>own interests rather than the interests of his or her followers </a:t>
            </a:r>
          </a:p>
        </p:txBody>
      </p:sp>
      <p:sp>
        <p:nvSpPr>
          <p:cNvPr id="78867" name="Text Box 19"/>
          <p:cNvSpPr txBox="1">
            <a:spLocks noChangeArrowheads="1"/>
          </p:cNvSpPr>
          <p:nvPr/>
        </p:nvSpPr>
        <p:spPr bwMode="auto">
          <a:xfrm>
            <a:off x="5105400" y="1752600"/>
            <a:ext cx="421794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US" b="1" dirty="0">
                <a:latin typeface="Arial Rounded MT Bold" pitchFamily="34" charset="0"/>
              </a:rPr>
              <a:t>PSEUDO-TRANSFORMATIONAL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88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88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88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88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88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88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8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8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8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8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88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88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4" grpId="0" autoUpdateAnimBg="0"/>
      <p:bldP spid="78856" grpId="0" autoUpdateAnimBg="0"/>
      <p:bldP spid="78858" grpId="0" autoUpdateAnimBg="0"/>
      <p:bldP spid="78861" grpId="0" autoUpdateAnimBg="0"/>
      <p:bldP spid="78866" grpId="0" autoUpdateAnimBg="0"/>
      <p:bldP spid="78867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8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en-US" sz="3200" b="1" dirty="0">
                <a:latin typeface="+mj-lt"/>
              </a:rPr>
              <a:t>Types of Leadership Defined</a:t>
            </a:r>
            <a:br>
              <a:rPr lang="en-US" sz="3200" b="1" dirty="0">
                <a:latin typeface="+mj-lt"/>
              </a:rPr>
            </a:br>
            <a:r>
              <a:rPr lang="en-US" sz="3200" b="1" dirty="0">
                <a:latin typeface="+mj-lt"/>
              </a:rPr>
              <a:t>(Burns, 1978)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endParaRPr lang="en-US" altLang="zh-TW" sz="2800" dirty="0">
              <a:latin typeface="Helvetica" pitchFamily="34" charset="0"/>
              <a:ea typeface="新細明體" pitchFamily="18" charset="-120"/>
            </a:endParaRPr>
          </a:p>
          <a:p>
            <a:pPr eaLnBrk="1" hangingPunct="1">
              <a:spcBef>
                <a:spcPct val="0"/>
              </a:spcBef>
            </a:pPr>
            <a:endParaRPr lang="en-US" altLang="zh-TW" sz="1800" dirty="0">
              <a:solidFill>
                <a:schemeClr val="bg2"/>
              </a:solidFill>
              <a:latin typeface="Helvetica" pitchFamily="34" charset="0"/>
              <a:ea typeface="新細明體" pitchFamily="18" charset="-12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>
          <a:xfrm>
            <a:off x="708660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CB40A263-9BDB-4671-AC59-6ABAC96924D5}" type="slidenum">
              <a:rPr lang="en-US" smtClean="0"/>
              <a:t>6</a:t>
            </a:fld>
            <a:endParaRPr lang="en-US"/>
          </a:p>
        </p:txBody>
      </p:sp>
      <p:grpSp>
        <p:nvGrpSpPr>
          <p:cNvPr id="14340" name="Group 4"/>
          <p:cNvGrpSpPr>
            <a:grpSpLocks/>
          </p:cNvGrpSpPr>
          <p:nvPr/>
        </p:nvGrpSpPr>
        <p:grpSpPr bwMode="auto">
          <a:xfrm>
            <a:off x="1893888" y="1643063"/>
            <a:ext cx="5357812" cy="3571875"/>
            <a:chOff x="0" y="737"/>
            <a:chExt cx="3375" cy="2250"/>
          </a:xfrm>
        </p:grpSpPr>
        <p:sp>
          <p:nvSpPr>
            <p:cNvPr id="14349" name="Rectangle 5"/>
            <p:cNvSpPr>
              <a:spLocks noChangeArrowheads="1"/>
            </p:cNvSpPr>
            <p:nvPr/>
          </p:nvSpPr>
          <p:spPr bwMode="auto">
            <a:xfrm>
              <a:off x="0" y="737"/>
              <a:ext cx="3375" cy="7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grpSp>
          <p:nvGrpSpPr>
            <p:cNvPr id="14350" name="Group 6"/>
            <p:cNvGrpSpPr>
              <a:grpSpLocks/>
            </p:cNvGrpSpPr>
            <p:nvPr/>
          </p:nvGrpSpPr>
          <p:grpSpPr bwMode="auto">
            <a:xfrm>
              <a:off x="0" y="737"/>
              <a:ext cx="2678" cy="2250"/>
              <a:chOff x="0" y="737"/>
              <a:chExt cx="2678" cy="2250"/>
            </a:xfrm>
          </p:grpSpPr>
          <p:sp>
            <p:nvSpPr>
              <p:cNvPr id="14351" name="Rectangle 7"/>
              <p:cNvSpPr>
                <a:spLocks noChangeArrowheads="1"/>
              </p:cNvSpPr>
              <p:nvPr/>
            </p:nvSpPr>
            <p:spPr bwMode="auto">
              <a:xfrm>
                <a:off x="0" y="737"/>
                <a:ext cx="2678" cy="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grpSp>
            <p:nvGrpSpPr>
              <p:cNvPr id="14352" name="Group 8"/>
              <p:cNvGrpSpPr>
                <a:grpSpLocks/>
              </p:cNvGrpSpPr>
              <p:nvPr/>
            </p:nvGrpSpPr>
            <p:grpSpPr bwMode="auto">
              <a:xfrm>
                <a:off x="0" y="737"/>
                <a:ext cx="2627" cy="2250"/>
                <a:chOff x="0" y="2987"/>
                <a:chExt cx="2627" cy="2250"/>
              </a:xfrm>
            </p:grpSpPr>
            <p:sp>
              <p:nvSpPr>
                <p:cNvPr id="14353" name="Rectangle 9"/>
                <p:cNvSpPr>
                  <a:spLocks noChangeArrowheads="1"/>
                </p:cNvSpPr>
                <p:nvPr/>
              </p:nvSpPr>
              <p:spPr bwMode="auto">
                <a:xfrm>
                  <a:off x="0" y="2987"/>
                  <a:ext cx="2627" cy="2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4354" name="Rectangle 10"/>
                <p:cNvSpPr>
                  <a:spLocks noChangeArrowheads="1"/>
                </p:cNvSpPr>
                <p:nvPr/>
              </p:nvSpPr>
              <p:spPr bwMode="auto">
                <a:xfrm>
                  <a:off x="0" y="2987"/>
                  <a:ext cx="2627" cy="15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zh-TW" altLang="en-US" sz="1200" b="1">
                      <a:solidFill>
                        <a:srgbClr val="336699"/>
                      </a:solidFill>
                      <a:latin typeface="Arial" charset="0"/>
                      <a:ea typeface="新細明體" pitchFamily="18" charset="-120"/>
                    </a:rPr>
                    <a:t>  </a:t>
                  </a:r>
                  <a:r>
                    <a:rPr lang="zh-TW" altLang="en-US" sz="14600" b="1">
                      <a:solidFill>
                        <a:srgbClr val="336699"/>
                      </a:solidFill>
                      <a:latin typeface="Arial" charset="0"/>
                      <a:ea typeface="新細明體" pitchFamily="18" charset="-120"/>
                    </a:rPr>
                    <a:t> </a:t>
                  </a:r>
                  <a:r>
                    <a:rPr lang="zh-TW" altLang="en-US" sz="1200" b="1">
                      <a:solidFill>
                        <a:srgbClr val="336699"/>
                      </a:solidFill>
                      <a:latin typeface="Arial" charset="0"/>
                      <a:ea typeface="新細明體" pitchFamily="18" charset="-120"/>
                    </a:rPr>
                    <a:t>                                      </a:t>
                  </a:r>
                  <a:endParaRPr lang="zh-TW" altLang="en-US" sz="1100">
                    <a:ea typeface="新細明體" pitchFamily="18" charset="-120"/>
                  </a:endParaRPr>
                </a:p>
                <a:p>
                  <a:pPr eaLnBrk="0" hangingPunct="0"/>
                  <a:endParaRPr lang="zh-TW" altLang="en-US" sz="1200" b="1">
                    <a:solidFill>
                      <a:srgbClr val="336699"/>
                    </a:solidFill>
                    <a:latin typeface="Arial" charset="0"/>
                    <a:ea typeface="新細明體" pitchFamily="18" charset="-120"/>
                  </a:endParaRPr>
                </a:p>
              </p:txBody>
            </p:sp>
          </p:grpSp>
        </p:grpSp>
      </p:grpSp>
      <p:sp>
        <p:nvSpPr>
          <p:cNvPr id="14341" name="Text Box 11"/>
          <p:cNvSpPr txBox="1">
            <a:spLocks noChangeArrowheads="1"/>
          </p:cNvSpPr>
          <p:nvPr/>
        </p:nvSpPr>
        <p:spPr bwMode="auto">
          <a:xfrm>
            <a:off x="5791200" y="4343400"/>
            <a:ext cx="2952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altLang="zh-TW" b="1" dirty="0">
                <a:latin typeface="Arial Rounded MT Bold" pitchFamily="34" charset="0"/>
                <a:ea typeface="Arial Unicode MS" pitchFamily="34" charset="-128"/>
                <a:cs typeface="Arial Unicode MS" pitchFamily="34" charset="-128"/>
              </a:rPr>
              <a:t>TRANSACTIONAL</a:t>
            </a:r>
          </a:p>
        </p:txBody>
      </p:sp>
      <p:sp>
        <p:nvSpPr>
          <p:cNvPr id="14345" name="Text Box 13"/>
          <p:cNvSpPr txBox="1">
            <a:spLocks noChangeArrowheads="1"/>
          </p:cNvSpPr>
          <p:nvPr/>
        </p:nvSpPr>
        <p:spPr bwMode="auto">
          <a:xfrm>
            <a:off x="5924550" y="2133600"/>
            <a:ext cx="2686050" cy="1938338"/>
          </a:xfrm>
          <a:prstGeom prst="rect">
            <a:avLst/>
          </a:prstGeom>
          <a:noFill/>
          <a:ln w="9525">
            <a:solidFill>
              <a:schemeClr val="accent3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zh-TW" dirty="0">
                <a:latin typeface="Arial" charset="0"/>
                <a:ea typeface="Arial Unicode MS" pitchFamily="34" charset="-128"/>
                <a:cs typeface="Arial Unicode MS" pitchFamily="34" charset="-128"/>
              </a:rPr>
              <a:t>Focuses on the</a:t>
            </a:r>
          </a:p>
          <a:p>
            <a:pPr algn="ctr" eaLnBrk="0" hangingPunct="0"/>
            <a:r>
              <a:rPr lang="en-US" altLang="zh-TW" dirty="0">
                <a:latin typeface="Arial" charset="0"/>
                <a:ea typeface="Arial Unicode MS" pitchFamily="34" charset="-128"/>
                <a:cs typeface="Arial Unicode MS" pitchFamily="34" charset="-128"/>
              </a:rPr>
              <a:t>exchanges</a:t>
            </a:r>
          </a:p>
          <a:p>
            <a:pPr algn="ctr" eaLnBrk="0" hangingPunct="0"/>
            <a:r>
              <a:rPr lang="en-US" altLang="zh-TW" dirty="0">
                <a:latin typeface="Arial" charset="0"/>
                <a:ea typeface="Arial Unicode MS" pitchFamily="34" charset="-128"/>
                <a:cs typeface="Arial Unicode MS" pitchFamily="34" charset="-128"/>
              </a:rPr>
              <a:t>that occur</a:t>
            </a:r>
          </a:p>
          <a:p>
            <a:pPr algn="ctr" eaLnBrk="0" hangingPunct="0"/>
            <a:r>
              <a:rPr lang="en-US" altLang="zh-TW" dirty="0">
                <a:latin typeface="Arial" charset="0"/>
                <a:ea typeface="Arial Unicode MS" pitchFamily="34" charset="-128"/>
                <a:cs typeface="Arial Unicode MS" pitchFamily="34" charset="-128"/>
              </a:rPr>
              <a:t>between leaders</a:t>
            </a:r>
          </a:p>
          <a:p>
            <a:pPr algn="ctr" eaLnBrk="0" hangingPunct="0"/>
            <a:r>
              <a:rPr lang="en-US" altLang="zh-TW" dirty="0">
                <a:latin typeface="Arial" charset="0"/>
                <a:ea typeface="Arial Unicode MS" pitchFamily="34" charset="-128"/>
                <a:cs typeface="Arial Unicode MS" pitchFamily="34" charset="-128"/>
              </a:rPr>
              <a:t>and their followers</a:t>
            </a:r>
          </a:p>
        </p:txBody>
      </p:sp>
      <p:sp>
        <p:nvSpPr>
          <p:cNvPr id="14346" name="Text Box 15"/>
          <p:cNvSpPr txBox="1">
            <a:spLocks noChangeArrowheads="1"/>
          </p:cNvSpPr>
          <p:nvPr/>
        </p:nvSpPr>
        <p:spPr bwMode="auto">
          <a:xfrm>
            <a:off x="381000" y="2209800"/>
            <a:ext cx="502920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1" lang="en-US" altLang="zh-TW" sz="2800" dirty="0">
                <a:latin typeface="+mn-lt"/>
                <a:ea typeface="Arial Unicode MS" pitchFamily="34" charset="-128"/>
                <a:cs typeface="Arial Unicode MS" pitchFamily="34" charset="-128"/>
              </a:rPr>
              <a:t> No new taxes = votes</a:t>
            </a:r>
          </a:p>
          <a:p>
            <a:r>
              <a:rPr kumimoji="1" lang="en-US" altLang="zh-TW" sz="2800" dirty="0">
                <a:latin typeface="+mn-lt"/>
                <a:ea typeface="Arial Unicode MS" pitchFamily="34" charset="-128"/>
                <a:cs typeface="Arial Unicode MS" pitchFamily="34" charset="-128"/>
              </a:rPr>
              <a:t> Turn in assignments = grade</a:t>
            </a:r>
          </a:p>
          <a:p>
            <a:r>
              <a:rPr kumimoji="1" lang="en-US" altLang="zh-TW" sz="2800" dirty="0">
                <a:latin typeface="+mn-lt"/>
                <a:ea typeface="Arial Unicode MS" pitchFamily="34" charset="-128"/>
                <a:cs typeface="Arial Unicode MS" pitchFamily="34" charset="-128"/>
              </a:rPr>
              <a:t> Surpass goals = promotion</a:t>
            </a:r>
          </a:p>
          <a:p>
            <a:endParaRPr kumimoji="1" lang="en-US" altLang="zh-TW" sz="2800" dirty="0">
              <a:latin typeface="Arial" charset="0"/>
              <a:ea typeface="Arial Unicode MS" pitchFamily="34" charset="-128"/>
              <a:cs typeface="Arial Unicode MS" pitchFamily="34" charset="-128"/>
            </a:endParaRPr>
          </a:p>
          <a:p>
            <a:pPr>
              <a:buClr>
                <a:schemeClr val="tx1"/>
              </a:buClr>
            </a:pPr>
            <a:r>
              <a:rPr kumimoji="1" lang="en-US" altLang="zh-TW" sz="2800" dirty="0">
                <a:latin typeface="+mn-lt"/>
                <a:ea typeface="Arial Unicode MS" pitchFamily="34" charset="-128"/>
                <a:cs typeface="Arial Unicode MS" pitchFamily="34" charset="-128"/>
              </a:rPr>
              <a:t>The exchange dimension is so common that you can observe it at all walks of life.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en-US" sz="3200" b="1" dirty="0">
                <a:latin typeface="+mj-lt"/>
              </a:rPr>
              <a:t>Types of Leadership Defined</a:t>
            </a:r>
            <a:br>
              <a:rPr lang="en-US" sz="3200" b="1" dirty="0">
                <a:latin typeface="+mj-lt"/>
              </a:rPr>
            </a:br>
            <a:r>
              <a:rPr lang="en-US" sz="3200" b="1" dirty="0">
                <a:latin typeface="+mj-lt"/>
              </a:rPr>
              <a:t>(Burns, 1978)</a:t>
            </a:r>
          </a:p>
        </p:txBody>
      </p:sp>
      <p:sp>
        <p:nvSpPr>
          <p:cNvPr id="15363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endParaRPr lang="en-US" altLang="zh-TW" sz="2800" dirty="0">
              <a:latin typeface="Helvetica" pitchFamily="34" charset="0"/>
              <a:ea typeface="新細明體" pitchFamily="18" charset="-120"/>
            </a:endParaRPr>
          </a:p>
          <a:p>
            <a:pPr eaLnBrk="1" hangingPunct="1">
              <a:spcBef>
                <a:spcPct val="0"/>
              </a:spcBef>
            </a:pPr>
            <a:endParaRPr lang="en-US" altLang="zh-TW" sz="1800" dirty="0">
              <a:solidFill>
                <a:schemeClr val="bg2"/>
              </a:solidFill>
              <a:latin typeface="Helvetica" pitchFamily="34" charset="0"/>
              <a:ea typeface="新細明體" pitchFamily="18" charset="-12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>
          <a:xfrm>
            <a:off x="708660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CB40A263-9BDB-4671-AC59-6ABAC96924D5}" type="slidenum">
              <a:rPr lang="en-US" smtClean="0"/>
              <a:t>7</a:t>
            </a:fld>
            <a:endParaRPr lang="en-US"/>
          </a:p>
        </p:txBody>
      </p:sp>
      <p:sp>
        <p:nvSpPr>
          <p:cNvPr id="15364" name="Text Box 13"/>
          <p:cNvSpPr txBox="1">
            <a:spLocks noChangeArrowheads="1"/>
          </p:cNvSpPr>
          <p:nvPr/>
        </p:nvSpPr>
        <p:spPr bwMode="auto">
          <a:xfrm>
            <a:off x="381000" y="1905000"/>
            <a:ext cx="42672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0070C0"/>
              </a:buClr>
              <a:buFont typeface="Wingdings 2" pitchFamily="18" charset="2"/>
              <a:buChar char="÷"/>
            </a:pPr>
            <a:r>
              <a:rPr kumimoji="1" lang="en-US" altLang="zh-TW" dirty="0">
                <a:latin typeface="+mn-lt"/>
                <a:ea typeface="Arial Unicode MS" pitchFamily="34" charset="-128"/>
                <a:cs typeface="Calibri" pitchFamily="34" charset="0"/>
              </a:rPr>
              <a:t>    Leaders who are</a:t>
            </a:r>
          </a:p>
          <a:p>
            <a:pPr lvl="1">
              <a:buClr>
                <a:srgbClr val="0070C0"/>
              </a:buClr>
              <a:buSzPct val="80000"/>
              <a:buFont typeface="Wingdings 2" pitchFamily="18" charset="2"/>
              <a:buChar char="®"/>
            </a:pPr>
            <a:r>
              <a:rPr kumimoji="1" lang="en-US" altLang="zh-TW" dirty="0">
                <a:latin typeface="+mn-lt"/>
                <a:ea typeface="Arial Unicode MS" pitchFamily="34" charset="-128"/>
                <a:cs typeface="Calibri" pitchFamily="34" charset="0"/>
              </a:rPr>
              <a:t> 	transforming but in a  	negative way</a:t>
            </a:r>
          </a:p>
          <a:p>
            <a:pPr lvl="1">
              <a:buClr>
                <a:srgbClr val="0070C0"/>
              </a:buClr>
              <a:buSzPct val="80000"/>
              <a:buFont typeface="Wingdings 2" pitchFamily="18" charset="2"/>
              <a:buChar char="®"/>
            </a:pPr>
            <a:r>
              <a:rPr kumimoji="1" lang="en-US" altLang="zh-TW" dirty="0">
                <a:latin typeface="+mn-lt"/>
                <a:ea typeface="Arial Unicode MS" pitchFamily="34" charset="-128"/>
                <a:cs typeface="Calibri" pitchFamily="34" charset="0"/>
              </a:rPr>
              <a:t> 	self-consumed, 	exploitive; power-	oriented, with 	warped moral values</a:t>
            </a:r>
            <a:br>
              <a:rPr kumimoji="1" lang="en-US" altLang="zh-TW" dirty="0">
                <a:latin typeface="+mn-lt"/>
                <a:ea typeface="Arial Unicode MS" pitchFamily="34" charset="-128"/>
                <a:cs typeface="Calibri" pitchFamily="34" charset="0"/>
              </a:rPr>
            </a:br>
            <a:endParaRPr kumimoji="1" lang="en-US" altLang="zh-TW" dirty="0">
              <a:latin typeface="+mn-lt"/>
              <a:ea typeface="Arial Unicode MS" pitchFamily="34" charset="-128"/>
              <a:cs typeface="Calibri" pitchFamily="34" charset="0"/>
            </a:endParaRPr>
          </a:p>
          <a:p>
            <a:pPr>
              <a:buClr>
                <a:srgbClr val="0070C0"/>
              </a:buClr>
              <a:buFont typeface="Wingdings 2" pitchFamily="18" charset="2"/>
              <a:buChar char="÷"/>
            </a:pPr>
            <a:r>
              <a:rPr kumimoji="1" lang="en-US" altLang="zh-TW" dirty="0">
                <a:latin typeface="+mn-lt"/>
                <a:ea typeface="Arial Unicode MS" pitchFamily="34" charset="-128"/>
                <a:cs typeface="Calibri" pitchFamily="34" charset="0"/>
              </a:rPr>
              <a:t>    Includes leaders like </a:t>
            </a:r>
          </a:p>
          <a:p>
            <a:pPr lvl="1">
              <a:buClr>
                <a:srgbClr val="0070C0"/>
              </a:buClr>
              <a:buSzPct val="80000"/>
              <a:buFont typeface="Wingdings 2" pitchFamily="18" charset="2"/>
              <a:buChar char="®"/>
            </a:pPr>
            <a:r>
              <a:rPr kumimoji="1" lang="en-US" altLang="zh-TW" dirty="0">
                <a:latin typeface="+mn-lt"/>
                <a:ea typeface="Arial Unicode MS" pitchFamily="34" charset="-128"/>
                <a:cs typeface="Calibri" pitchFamily="34" charset="0"/>
              </a:rPr>
              <a:t>   Adolph Hitler </a:t>
            </a:r>
          </a:p>
          <a:p>
            <a:pPr lvl="1">
              <a:buClr>
                <a:srgbClr val="0070C0"/>
              </a:buClr>
              <a:buSzPct val="80000"/>
              <a:buFont typeface="Wingdings 2" pitchFamily="18" charset="2"/>
              <a:buChar char="®"/>
            </a:pPr>
            <a:r>
              <a:rPr kumimoji="1" lang="en-US" altLang="zh-TW" dirty="0">
                <a:latin typeface="+mn-lt"/>
                <a:ea typeface="Arial Unicode MS" pitchFamily="34" charset="-128"/>
                <a:cs typeface="Calibri" pitchFamily="34" charset="0"/>
              </a:rPr>
              <a:t>   Saddam Hussein</a:t>
            </a:r>
          </a:p>
        </p:txBody>
      </p:sp>
      <p:sp>
        <p:nvSpPr>
          <p:cNvPr id="15368" name="Text Box 16"/>
          <p:cNvSpPr txBox="1">
            <a:spLocks noChangeArrowheads="1"/>
          </p:cNvSpPr>
          <p:nvPr/>
        </p:nvSpPr>
        <p:spPr bwMode="auto">
          <a:xfrm>
            <a:off x="4191000" y="5181600"/>
            <a:ext cx="48386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b="1" dirty="0">
                <a:latin typeface="Arial Rounded MT Bold" pitchFamily="34" charset="0"/>
              </a:rPr>
              <a:t>PSEUDOTRANSFORMATIONAL</a:t>
            </a:r>
          </a:p>
        </p:txBody>
      </p:sp>
      <p:sp>
        <p:nvSpPr>
          <p:cNvPr id="15369" name="Text Box 17"/>
          <p:cNvSpPr txBox="1">
            <a:spLocks noChangeArrowheads="1"/>
          </p:cNvSpPr>
          <p:nvPr/>
        </p:nvSpPr>
        <p:spPr bwMode="auto">
          <a:xfrm>
            <a:off x="5486400" y="2133600"/>
            <a:ext cx="26670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buClr>
                <a:srgbClr val="0070C0"/>
              </a:buClr>
              <a:buFont typeface="Wingdings 2" pitchFamily="18" charset="2"/>
              <a:buChar char="÷"/>
            </a:pPr>
            <a:r>
              <a:rPr lang="en-US" dirty="0">
                <a:latin typeface="Arial" charset="0"/>
              </a:rPr>
              <a:t>    Focuses on the</a:t>
            </a:r>
          </a:p>
          <a:p>
            <a:pPr algn="ctr" eaLnBrk="0" hangingPunct="0"/>
            <a:r>
              <a:rPr lang="en-US" dirty="0">
                <a:latin typeface="Arial" charset="0"/>
              </a:rPr>
              <a:t>leader’s</a:t>
            </a:r>
          </a:p>
          <a:p>
            <a:pPr algn="ctr" eaLnBrk="0" hangingPunct="0"/>
            <a:r>
              <a:rPr lang="en-US" dirty="0">
                <a:latin typeface="Arial" charset="0"/>
              </a:rPr>
              <a:t>own interests rather than the interests of his or her followers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</p:spTree>
  </p:cSld>
  <p:clrMapOvr>
    <a:masterClrMapping/>
  </p:clrMapOvr>
  <p:transition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200" b="1" dirty="0" err="1">
                <a:latin typeface="+mj-lt"/>
              </a:rPr>
              <a:t>Pseudotransformational</a:t>
            </a:r>
            <a:r>
              <a:rPr lang="en-US" sz="3200" b="1" dirty="0">
                <a:latin typeface="+mj-lt"/>
              </a:rPr>
              <a:t> </a:t>
            </a:r>
            <a:br>
              <a:rPr lang="en-US" sz="3200" b="1" dirty="0">
                <a:latin typeface="+mj-lt"/>
              </a:rPr>
            </a:br>
            <a:r>
              <a:rPr lang="en-US" sz="2800" b="1" dirty="0">
                <a:latin typeface="+mj-lt"/>
              </a:rPr>
              <a:t>(Christie, </a:t>
            </a:r>
            <a:r>
              <a:rPr lang="en-US" sz="2800" b="1" dirty="0" err="1">
                <a:latin typeface="+mj-lt"/>
              </a:rPr>
              <a:t>Barling</a:t>
            </a:r>
            <a:r>
              <a:rPr lang="en-US" sz="2800" b="1" dirty="0">
                <a:latin typeface="+mj-lt"/>
              </a:rPr>
              <a:t>, &amp; Turner, 2011)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343400"/>
          </a:xfrm>
        </p:spPr>
        <p:txBody>
          <a:bodyPr/>
          <a:lstStyle/>
          <a:p>
            <a:pPr marL="274320" indent="-274320"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lang="en-US" sz="2800" dirty="0">
                <a:latin typeface="+mn-lt"/>
              </a:rPr>
              <a:t>Four experimental studies =&gt; model of pseudotransformational leadership</a:t>
            </a:r>
          </a:p>
          <a:p>
            <a:pPr marL="914400" lvl="1" indent="-514350">
              <a:buClr>
                <a:srgbClr val="0070C0"/>
              </a:buClr>
              <a:buAutoNum type="arabicParenR"/>
            </a:pPr>
            <a:r>
              <a:rPr lang="en-US" sz="2400" dirty="0">
                <a:solidFill>
                  <a:schemeClr val="tx1"/>
                </a:solidFill>
              </a:rPr>
              <a:t>Self-serving</a:t>
            </a:r>
          </a:p>
          <a:p>
            <a:pPr marL="914400" lvl="1" indent="-514350">
              <a:buClr>
                <a:srgbClr val="0070C0"/>
              </a:buClr>
              <a:buAutoNum type="arabicParenR"/>
            </a:pPr>
            <a:r>
              <a:rPr lang="en-US" sz="2400" dirty="0">
                <a:solidFill>
                  <a:schemeClr val="tx1"/>
                </a:solidFill>
              </a:rPr>
              <a:t>Unwilling to encourage independent thought in followers</a:t>
            </a:r>
          </a:p>
          <a:p>
            <a:pPr marL="914400" lvl="1" indent="-514350">
              <a:buClr>
                <a:srgbClr val="0070C0"/>
              </a:buClr>
              <a:buAutoNum type="arabicParenR"/>
            </a:pPr>
            <a:r>
              <a:rPr lang="en-US" sz="2400" dirty="0">
                <a:solidFill>
                  <a:schemeClr val="tx1"/>
                </a:solidFill>
              </a:rPr>
              <a:t>Exhibits little general caring for others</a:t>
            </a:r>
          </a:p>
          <a:p>
            <a:pPr marL="914400" lvl="1" indent="-514350">
              <a:buClr>
                <a:srgbClr val="0070C0"/>
              </a:buClr>
              <a:buAutoNum type="arabicParenR"/>
            </a:pPr>
            <a:r>
              <a:rPr lang="en-US" sz="2400" dirty="0">
                <a:solidFill>
                  <a:schemeClr val="tx1"/>
                </a:solidFill>
              </a:rPr>
              <a:t>Uses inspiration and appeal to manipulate followers for his or her own ends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708660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CB40A263-9BDB-4671-AC59-6ABAC96924D5}" type="slidenum">
              <a:rPr lang="en-US" smtClean="0"/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4860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Types of Leadership Defined Burns (1978)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708660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CB40A263-9BDB-4671-AC59-6ABAC96924D5}" type="slidenum">
              <a:rPr lang="en-US" smtClean="0"/>
              <a:t>9</a:t>
            </a:fld>
            <a:endParaRPr lang="en-US"/>
          </a:p>
        </p:txBody>
      </p:sp>
      <p:grpSp>
        <p:nvGrpSpPr>
          <p:cNvPr id="16388" name="Group 4"/>
          <p:cNvGrpSpPr>
            <a:grpSpLocks/>
          </p:cNvGrpSpPr>
          <p:nvPr/>
        </p:nvGrpSpPr>
        <p:grpSpPr bwMode="auto">
          <a:xfrm flipH="1" flipV="1">
            <a:off x="7772400" y="990600"/>
            <a:ext cx="45719" cy="114300"/>
            <a:chOff x="0" y="737"/>
            <a:chExt cx="3375" cy="2250"/>
          </a:xfrm>
        </p:grpSpPr>
        <p:sp>
          <p:nvSpPr>
            <p:cNvPr id="16399" name="Rectangle 5"/>
            <p:cNvSpPr>
              <a:spLocks noChangeArrowheads="1"/>
            </p:cNvSpPr>
            <p:nvPr/>
          </p:nvSpPr>
          <p:spPr bwMode="auto">
            <a:xfrm>
              <a:off x="0" y="737"/>
              <a:ext cx="3375" cy="7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grpSp>
          <p:nvGrpSpPr>
            <p:cNvPr id="16400" name="Group 6"/>
            <p:cNvGrpSpPr>
              <a:grpSpLocks/>
            </p:cNvGrpSpPr>
            <p:nvPr/>
          </p:nvGrpSpPr>
          <p:grpSpPr bwMode="auto">
            <a:xfrm>
              <a:off x="0" y="737"/>
              <a:ext cx="2678" cy="2250"/>
              <a:chOff x="0" y="737"/>
              <a:chExt cx="2678" cy="2250"/>
            </a:xfrm>
          </p:grpSpPr>
          <p:sp>
            <p:nvSpPr>
              <p:cNvPr id="16401" name="Rectangle 7"/>
              <p:cNvSpPr>
                <a:spLocks noChangeArrowheads="1"/>
              </p:cNvSpPr>
              <p:nvPr/>
            </p:nvSpPr>
            <p:spPr bwMode="auto">
              <a:xfrm>
                <a:off x="0" y="737"/>
                <a:ext cx="2678" cy="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6403" name="Rectangle 9"/>
              <p:cNvSpPr>
                <a:spLocks noChangeArrowheads="1"/>
              </p:cNvSpPr>
              <p:nvPr/>
            </p:nvSpPr>
            <p:spPr bwMode="auto">
              <a:xfrm>
                <a:off x="0" y="737"/>
                <a:ext cx="2627" cy="2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</p:grpSp>
      </p:grpSp>
      <p:sp>
        <p:nvSpPr>
          <p:cNvPr id="16392" name="Text Box 13"/>
          <p:cNvSpPr txBox="1">
            <a:spLocks noChangeArrowheads="1"/>
          </p:cNvSpPr>
          <p:nvPr/>
        </p:nvSpPr>
        <p:spPr bwMode="auto">
          <a:xfrm>
            <a:off x="4953000" y="5715000"/>
            <a:ext cx="3486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zh-TW" b="1" dirty="0">
                <a:latin typeface="Arial" charset="0"/>
                <a:ea typeface="Arial Unicode MS" pitchFamily="34" charset="-128"/>
                <a:cs typeface="Arial Unicode MS" pitchFamily="34" charset="-128"/>
              </a:rPr>
              <a:t>TRANSFORMATIONAL</a:t>
            </a:r>
          </a:p>
        </p:txBody>
      </p:sp>
      <p:sp>
        <p:nvSpPr>
          <p:cNvPr id="16393" name="Text Box 14"/>
          <p:cNvSpPr txBox="1">
            <a:spLocks noChangeArrowheads="1"/>
          </p:cNvSpPr>
          <p:nvPr/>
        </p:nvSpPr>
        <p:spPr bwMode="auto">
          <a:xfrm>
            <a:off x="5368925" y="2743200"/>
            <a:ext cx="3470275" cy="267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zh-TW" dirty="0">
                <a:latin typeface="Arial" charset="0"/>
                <a:ea typeface="Arial Unicode MS" pitchFamily="34" charset="-128"/>
                <a:cs typeface="Arial Unicode MS" pitchFamily="34" charset="-128"/>
              </a:rPr>
              <a:t>Process of </a:t>
            </a:r>
          </a:p>
          <a:p>
            <a:pPr algn="ctr" eaLnBrk="0" hangingPunct="0"/>
            <a:r>
              <a:rPr lang="en-US" altLang="zh-TW" dirty="0">
                <a:latin typeface="Arial" charset="0"/>
                <a:ea typeface="Arial Unicode MS" pitchFamily="34" charset="-128"/>
                <a:cs typeface="Arial Unicode MS" pitchFamily="34" charset="-128"/>
              </a:rPr>
              <a:t>engaging with others</a:t>
            </a:r>
          </a:p>
          <a:p>
            <a:pPr algn="ctr" eaLnBrk="0" hangingPunct="0"/>
            <a:r>
              <a:rPr lang="en-US" altLang="zh-TW" dirty="0">
                <a:latin typeface="Arial" charset="0"/>
                <a:ea typeface="Arial Unicode MS" pitchFamily="34" charset="-128"/>
                <a:cs typeface="Arial Unicode MS" pitchFamily="34" charset="-128"/>
              </a:rPr>
              <a:t>to create a connection</a:t>
            </a:r>
          </a:p>
          <a:p>
            <a:pPr algn="ctr" eaLnBrk="0" hangingPunct="0"/>
            <a:r>
              <a:rPr lang="en-US" altLang="zh-TW" dirty="0">
                <a:latin typeface="Arial" charset="0"/>
                <a:ea typeface="Arial Unicode MS" pitchFamily="34" charset="-128"/>
                <a:cs typeface="Arial Unicode MS" pitchFamily="34" charset="-128"/>
              </a:rPr>
              <a:t>that increases </a:t>
            </a:r>
          </a:p>
          <a:p>
            <a:pPr algn="ctr" eaLnBrk="0" hangingPunct="0"/>
            <a:r>
              <a:rPr lang="en-US" altLang="zh-TW" dirty="0">
                <a:latin typeface="Arial" charset="0"/>
                <a:ea typeface="Arial Unicode MS" pitchFamily="34" charset="-128"/>
                <a:cs typeface="Arial Unicode MS" pitchFamily="34" charset="-128"/>
              </a:rPr>
              <a:t>motivation</a:t>
            </a:r>
          </a:p>
          <a:p>
            <a:pPr algn="ctr" eaLnBrk="0" hangingPunct="0"/>
            <a:r>
              <a:rPr lang="en-US" altLang="zh-TW" dirty="0">
                <a:latin typeface="Arial" charset="0"/>
                <a:ea typeface="Arial Unicode MS" pitchFamily="34" charset="-128"/>
                <a:cs typeface="Arial Unicode MS" pitchFamily="34" charset="-128"/>
              </a:rPr>
              <a:t>and morality in both the </a:t>
            </a:r>
          </a:p>
          <a:p>
            <a:pPr algn="ctr" eaLnBrk="0" hangingPunct="0"/>
            <a:r>
              <a:rPr lang="en-US" altLang="zh-TW" dirty="0">
                <a:latin typeface="Arial" charset="0"/>
                <a:ea typeface="Arial Unicode MS" pitchFamily="34" charset="-128"/>
                <a:cs typeface="Arial Unicode MS" pitchFamily="34" charset="-128"/>
              </a:rPr>
              <a:t>leader and the follower</a:t>
            </a:r>
          </a:p>
        </p:txBody>
      </p:sp>
      <p:sp>
        <p:nvSpPr>
          <p:cNvPr id="16394" name="Text Box 15"/>
          <p:cNvSpPr txBox="1">
            <a:spLocks noChangeArrowheads="1"/>
          </p:cNvSpPr>
          <p:nvPr/>
        </p:nvSpPr>
        <p:spPr bwMode="auto">
          <a:xfrm>
            <a:off x="457200" y="1690689"/>
            <a:ext cx="8229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Clr>
                <a:srgbClr val="0070C0"/>
              </a:buClr>
              <a:buFont typeface="Wingdings 2" panose="05020102010507070707" pitchFamily="18" charset="2"/>
              <a:buChar char="÷"/>
            </a:pPr>
            <a:r>
              <a:rPr kumimoji="1" lang="en-US" altLang="zh-TW" dirty="0">
                <a:latin typeface="Arial" charset="0"/>
                <a:ea typeface="Arial Unicode MS" pitchFamily="34" charset="-128"/>
                <a:cs typeface="Arial Unicode MS" pitchFamily="34" charset="-128"/>
              </a:rPr>
              <a:t>Leader is attentive to the needs and motives of followers and tries to help followers reach their fullest potential.</a:t>
            </a:r>
          </a:p>
        </p:txBody>
      </p:sp>
      <p:sp>
        <p:nvSpPr>
          <p:cNvPr id="16395" name="Text Box 18"/>
          <p:cNvSpPr txBox="1">
            <a:spLocks noChangeArrowheads="1"/>
          </p:cNvSpPr>
          <p:nvPr/>
        </p:nvSpPr>
        <p:spPr bwMode="auto">
          <a:xfrm>
            <a:off x="685800" y="2667000"/>
            <a:ext cx="43434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0" hangingPunct="0">
              <a:buFont typeface="Arial" panose="020B0604020202020204" pitchFamily="34" charset="0"/>
              <a:buChar char="•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Mohandas Gandhi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raised the hopes and demands of millions of his people and in the process was changed himself.</a:t>
            </a:r>
          </a:p>
          <a:p>
            <a:pPr marL="342900" indent="-342900" eaLnBrk="0" hangingPunct="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Ryan White 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raised</a:t>
            </a:r>
            <a:r>
              <a:rPr lang="en-US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people’s awareness about AIDS.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orthouse_ Leadership_8e_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orthouse_ Leadership_8e_Theme" id="{46889194-88E5-402B-A7EA-92F69E7DC314}" vid="{B5C91106-235A-4853-96C2-84049C5E619F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4909</TotalTime>
  <Words>1788</Words>
  <Application>Microsoft Office PowerPoint</Application>
  <PresentationFormat>On-screen Show (4:3)</PresentationFormat>
  <Paragraphs>294</Paragraphs>
  <Slides>29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41" baseType="lpstr">
      <vt:lpstr>Arial Unicode MS</vt:lpstr>
      <vt:lpstr>微軟正黑體</vt:lpstr>
      <vt:lpstr>新細明體</vt:lpstr>
      <vt:lpstr>Arial</vt:lpstr>
      <vt:lpstr>Arial Rounded MT Bold</vt:lpstr>
      <vt:lpstr>Calibri</vt:lpstr>
      <vt:lpstr>Helvetica</vt:lpstr>
      <vt:lpstr>Monotype Sorts</vt:lpstr>
      <vt:lpstr>Times New Roman</vt:lpstr>
      <vt:lpstr>Wingdings</vt:lpstr>
      <vt:lpstr>Wingdings 2</vt:lpstr>
      <vt:lpstr>Northouse_ Leadership_8e_Theme</vt:lpstr>
      <vt:lpstr>PowerPoint Presentation</vt:lpstr>
      <vt:lpstr>Transformational Leadership</vt:lpstr>
      <vt:lpstr>Overview</vt:lpstr>
      <vt:lpstr>Transformational Leadership</vt:lpstr>
      <vt:lpstr>Types of Leadership Defined (Burns, 1978)</vt:lpstr>
      <vt:lpstr>Types of Leadership Defined (Burns, 1978)</vt:lpstr>
      <vt:lpstr>Types of Leadership Defined (Burns, 1978)</vt:lpstr>
      <vt:lpstr>Pseudotransformational  (Christie, Barling, &amp; Turner, 2011)</vt:lpstr>
      <vt:lpstr>Types of Leadership Defined Burns (1978)</vt:lpstr>
      <vt:lpstr>Transformational Leadership and Charisma</vt:lpstr>
      <vt:lpstr>Theory of Charismatic Leadership</vt:lpstr>
      <vt:lpstr>Theory of Charismatic Leadership   (Shamir, House, &amp; Arthur, 1993)</vt:lpstr>
      <vt:lpstr>Model of Transformational Leadership (Bass, 1985)</vt:lpstr>
      <vt:lpstr>Model of Transformational Leadership</vt:lpstr>
      <vt:lpstr>Transformational Leadership Factors</vt:lpstr>
      <vt:lpstr>Full Range of Leadership Model</vt:lpstr>
      <vt:lpstr>Transformational Leadership Factors: The 4 Is</vt:lpstr>
      <vt:lpstr>Transformational Leadership Factors: The 4 Is</vt:lpstr>
      <vt:lpstr>The Additive Effect of Transformational Leadership</vt:lpstr>
      <vt:lpstr>Transactional Leadership Factors</vt:lpstr>
      <vt:lpstr>Nonleadership Factor</vt:lpstr>
      <vt:lpstr>Individualized Consideration</vt:lpstr>
      <vt:lpstr>Bennis and Nanus (1985)</vt:lpstr>
      <vt:lpstr>Kouzes and Pozner (1987, 2002)</vt:lpstr>
      <vt:lpstr>How Does the Transformational Leadership Approach Work?</vt:lpstr>
      <vt:lpstr>Transformational Leadership </vt:lpstr>
      <vt:lpstr>Strengths</vt:lpstr>
      <vt:lpstr>Criticisms</vt:lpstr>
      <vt:lpstr>Application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Virginia Gregory</dc:creator>
  <cp:lastModifiedBy>Editor</cp:lastModifiedBy>
  <cp:revision>380</cp:revision>
  <dcterms:created xsi:type="dcterms:W3CDTF">2000-11-13T21:29:08Z</dcterms:created>
  <dcterms:modified xsi:type="dcterms:W3CDTF">2018-02-13T19:14:06Z</dcterms:modified>
</cp:coreProperties>
</file>