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4" r:id="rId1"/>
  </p:sldMasterIdLst>
  <p:notesMasterIdLst>
    <p:notesMasterId r:id="rId21"/>
  </p:notesMasterIdLst>
  <p:handoutMasterIdLst>
    <p:handoutMasterId r:id="rId22"/>
  </p:handoutMasterIdLst>
  <p:sldIdLst>
    <p:sldId id="257" r:id="rId2"/>
    <p:sldId id="349" r:id="rId3"/>
    <p:sldId id="258" r:id="rId4"/>
    <p:sldId id="310" r:id="rId5"/>
    <p:sldId id="302" r:id="rId6"/>
    <p:sldId id="348" r:id="rId7"/>
    <p:sldId id="311" r:id="rId8"/>
    <p:sldId id="332" r:id="rId9"/>
    <p:sldId id="344" r:id="rId10"/>
    <p:sldId id="333" r:id="rId11"/>
    <p:sldId id="334" r:id="rId12"/>
    <p:sldId id="335" r:id="rId13"/>
    <p:sldId id="304" r:id="rId14"/>
    <p:sldId id="347" r:id="rId15"/>
    <p:sldId id="274" r:id="rId16"/>
    <p:sldId id="345" r:id="rId17"/>
    <p:sldId id="276" r:id="rId18"/>
    <p:sldId id="277" r:id="rId19"/>
    <p:sldId id="285" r:id="rId20"/>
  </p:sldIdLst>
  <p:sldSz cx="9144000" cy="6858000" type="screen4x3"/>
  <p:notesSz cx="6858000" cy="90773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59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660066"/>
    <a:srgbClr val="3399FF"/>
    <a:srgbClr val="0033CC"/>
    <a:srgbClr val="990033"/>
    <a:srgbClr val="9900CC"/>
    <a:srgbClr val="006666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94" autoAdjust="0"/>
    <p:restoredTop sz="90937" autoAdjust="0"/>
  </p:normalViewPr>
  <p:slideViewPr>
    <p:cSldViewPr>
      <p:cViewPr varScale="1">
        <p:scale>
          <a:sx n="81" d="100"/>
          <a:sy n="81" d="100"/>
        </p:scale>
        <p:origin x="1344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66" d="100"/>
        <a:sy n="66" d="100"/>
      </p:scale>
      <p:origin x="0" y="3438"/>
    </p:cViewPr>
  </p:sorterViewPr>
  <p:notesViewPr>
    <p:cSldViewPr>
      <p:cViewPr varScale="1">
        <p:scale>
          <a:sx n="54" d="100"/>
          <a:sy n="54" d="100"/>
        </p:scale>
        <p:origin x="-1854" y="-96"/>
      </p:cViewPr>
      <p:guideLst>
        <p:guide orient="horz" pos="2859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330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2330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8E543B3B-B995-4F5D-93A4-920CFE7ED4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9820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987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0463" y="681038"/>
            <a:ext cx="4538662" cy="3403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11650"/>
            <a:ext cx="5029200" cy="40846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987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330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987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23300"/>
            <a:ext cx="2971800" cy="45402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5EF1E843-61BA-41C1-94B4-5B11000EA3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0742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418F83F-0DFC-4736-ADB7-97DDE0D1159D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7241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4788887-0009-4C52-9A04-0DF778C8DE8C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3644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AD20A1E-4D13-428D-9F31-8B754751885F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2062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1DB5351-83B5-407A-8DEF-B6B6F5904539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9924441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AB8A36-E572-499C-B65B-6A5A438DDC63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809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0AF7D7E-173D-424E-B765-CEE6A6F7205A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71550" y="457200"/>
            <a:ext cx="4470400" cy="3352800"/>
          </a:xfrm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191000"/>
            <a:ext cx="4419600" cy="4343400"/>
          </a:xfrm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411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1E1E4B3-B00E-4FD8-89EB-4AA865055207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z="1800"/>
          </a:p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879932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D8C897D-DE56-4A10-9B02-C3F7B42B1FE0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508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418F83F-0DFC-4736-ADB7-97DDE0D1159D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290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D5C049-EEE6-4B31-9F25-65C106273E05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3277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5071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F1D7980-E3B0-4D52-A441-FBCF487B5377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1237031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75A8A2E-FBB3-433F-B885-A03FEB6093BE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3481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1027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7773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6BADA-EEDC-4102-BD78-3279DC2B96AD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35843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1027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5673397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144BE4-1159-46F4-A7FC-7D5F3E5C71FD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7666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9.1: Authentic</a:t>
            </a:r>
            <a:r>
              <a:rPr lang="en-US" baseline="0" dirty="0"/>
              <a:t> Leadership Characteristics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F1E843-61BA-41C1-94B4-5B11000EA3F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9443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2B2812-BE84-4040-9CA5-1FD62A63777E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027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470025"/>
          </a:xfrm>
        </p:spPr>
        <p:txBody>
          <a:bodyPr anchor="b"/>
          <a:lstStyle>
            <a:lvl1pPr algn="ctr"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>
            <a:lvl1pPr marL="0" indent="0" algn="ctr">
              <a:buNone/>
              <a:defRPr sz="44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6172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96300" y="6327775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2F13750A-3148-4530-AD8E-F9C0D4FB83B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952040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FE348-4B51-4964-BFCA-E8C0BACD4D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945642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76400"/>
            <a:ext cx="8229600" cy="4495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B6618-F259-473F-ABB4-E011B230ED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848282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009764-2B1B-43CD-9D08-940676A2B9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570698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52600"/>
            <a:ext cx="38862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752600"/>
            <a:ext cx="38862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 altLang="en-US"/>
              <a:t>Northouse, Leadership 8e. ©  SAGE Publications, 2019.</a:t>
            </a:r>
            <a:endParaRPr lang="en-US" alt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EA032-1F4E-4E02-BDC2-187F33E76D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6961670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792288" y="4876800"/>
            <a:ext cx="54864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>
            <a:lvl1pPr algn="l">
              <a:defRPr sz="2000" b="1"/>
            </a:lvl1pPr>
          </a:lstStyle>
          <a:p>
            <a:pPr eaLnBrk="0" hangingPunct="0">
              <a:defRPr/>
            </a:pPr>
            <a:r>
              <a:rPr lang="en-US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838200"/>
            <a:ext cx="5486400" cy="4038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 altLang="en-US"/>
              <a:t>Northouse, Leadership 8e. ©  SAGE Publications, 2019.</a:t>
            </a:r>
            <a:endParaRPr lang="en-US" altLang="en-US" dirty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70360-8310-431E-B772-37A0AEBE9B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3793389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C79D6-B652-4FCA-8732-DE3EC9E89B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921676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itle 1"/>
          <p:cNvSpPr txBox="1">
            <a:spLocks/>
          </p:cNvSpPr>
          <p:nvPr/>
        </p:nvSpPr>
        <p:spPr bwMode="auto">
          <a:xfrm>
            <a:off x="6629400" y="838200"/>
            <a:ext cx="2057400" cy="528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anchor="b"/>
          <a:lstStyle/>
          <a:p>
            <a:pPr eaLnBrk="0" hangingPunct="0">
              <a:defRPr/>
            </a:pPr>
            <a:r>
              <a:rPr lang="en-US" sz="3900" b="1" ker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Click to edit Master title style</a:t>
            </a:r>
          </a:p>
        </p:txBody>
      </p:sp>
      <p:sp>
        <p:nvSpPr>
          <p:cNvPr id="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2879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 altLang="en-US"/>
              <a:t>Northouse, Leadership 8e. ©  SAGE Publications, 2019.</a:t>
            </a:r>
            <a:endParaRPr lang="en-US" alt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6D419-C491-4993-86E8-662C56023C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3622102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838200"/>
            <a:ext cx="2057400" cy="5287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38200"/>
            <a:ext cx="6019800" cy="52879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 altLang="en-US"/>
              <a:t>Northouse, Leadership 8e. ©  SAGE Publications, 2019.</a:t>
            </a:r>
            <a:endParaRPr lang="en-US" alt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54376-C6C0-4874-9FDF-8522BE0CF6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3029717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055909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A1EA1A-03B6-4949-A902-96E57F99A1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174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7234F-D916-4DAB-AF1B-017E0386AE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482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842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94279-CED2-49C3-8D97-63CB9F21F0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399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4040188" cy="38099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002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8099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D8F5A-7FB1-4E44-89A4-86DABA11C4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549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366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33400" y="6356350"/>
            <a:ext cx="81534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851ED-6093-4971-A565-9E6DA5B3BC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794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E9F1E-C57E-4030-8F3C-FD736EA2AC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969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5821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813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9B2DF-8628-4C15-B0E9-E4B2FD50BD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037679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68580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6172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smtClea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533400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96300" y="6327775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2F13750A-3148-4530-AD8E-F9C0D4FB83B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767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  <p:sldLayoutId id="2147483747" r:id="rId13"/>
    <p:sldLayoutId id="2147483748" r:id="rId14"/>
    <p:sldLayoutId id="2147483749" r:id="rId15"/>
    <p:sldLayoutId id="2147483750" r:id="rId16"/>
    <p:sldLayoutId id="2147483751" r:id="rId17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 i="0" kern="1200">
          <a:solidFill>
            <a:srgbClr val="0070C0"/>
          </a:solidFill>
          <a:effectLst/>
          <a:latin typeface="Calibri" panose="020F0502020204030204" pitchFamily="34" charset="0"/>
          <a:ea typeface="+mj-ea"/>
          <a:cs typeface="Times New Roman" pitchFamily="18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SzPct val="85000"/>
        <a:buFont typeface="Wingdings 2" pitchFamily="18" charset="2"/>
        <a:buChar char="÷"/>
        <a:defRPr sz="32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SzPct val="90000"/>
        <a:buFont typeface="Wingdings 2" pitchFamily="18" charset="2"/>
        <a:buChar char="®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SzPct val="100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70C0"/>
        </a:buClr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6300"/>
            <a:ext cx="8229600" cy="685800"/>
          </a:xfrm>
        </p:spPr>
        <p:txBody>
          <a:bodyPr/>
          <a:lstStyle/>
          <a:p>
            <a:pPr algn="ctr" eaLnBrk="1" hangingPunct="1"/>
            <a:r>
              <a:rPr lang="en-US" altLang="zh-TW" sz="3200" b="1" dirty="0">
                <a:latin typeface="+mj-lt"/>
              </a:rPr>
              <a:t>Theoretical Approaches to Authentic Leadership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09800"/>
            <a:ext cx="8058150" cy="3581400"/>
          </a:xfrm>
        </p:spPr>
        <p:txBody>
          <a:bodyPr/>
          <a:lstStyle/>
          <a:p>
            <a:pPr eaLnBrk="1" hangingPunct="1">
              <a:spcAft>
                <a:spcPct val="20000"/>
              </a:spcAft>
              <a:buFont typeface="Wingdings 2" pitchFamily="18" charset="2"/>
              <a:buNone/>
              <a:defRPr/>
            </a:pPr>
            <a:r>
              <a:rPr lang="en-US" sz="2400" b="1" dirty="0">
                <a:latin typeface="Arial Rounded MT Bold" pitchFamily="34" charset="0"/>
                <a:cs typeface="Calibri" pitchFamily="34" charset="0"/>
              </a:rPr>
              <a:t>   Recent Research Spurred By</a:t>
            </a:r>
          </a:p>
          <a:p>
            <a:pPr marL="736600" eaLnBrk="1" hangingPunct="1">
              <a:spcAft>
                <a:spcPts val="1200"/>
              </a:spcAft>
              <a:buClr>
                <a:srgbClr val="0070C0"/>
              </a:buClr>
              <a:defRPr/>
            </a:pPr>
            <a:r>
              <a:rPr lang="en-US" sz="2400" dirty="0">
                <a:latin typeface="+mn-lt"/>
                <a:cs typeface="Calibri" pitchFamily="34" charset="0"/>
              </a:rPr>
              <a:t>Leadership summit publications (2005)</a:t>
            </a:r>
          </a:p>
          <a:p>
            <a:pPr marL="736600" eaLnBrk="1" hangingPunct="1">
              <a:spcAft>
                <a:spcPts val="1200"/>
              </a:spcAft>
              <a:buClr>
                <a:srgbClr val="0070C0"/>
              </a:buClr>
              <a:defRPr/>
            </a:pPr>
            <a:r>
              <a:rPr lang="en-US" sz="2400" dirty="0">
                <a:latin typeface="+mn-lt"/>
                <a:cs typeface="Calibri" pitchFamily="34" charset="0"/>
              </a:rPr>
              <a:t>Social upheaval and desire for leadership that serves the common good </a:t>
            </a:r>
          </a:p>
          <a:p>
            <a:pPr marL="736600" eaLnBrk="1" hangingPunct="1">
              <a:spcAft>
                <a:spcPts val="1200"/>
              </a:spcAft>
              <a:buClr>
                <a:srgbClr val="0070C0"/>
              </a:buClr>
              <a:defRPr/>
            </a:pPr>
            <a:r>
              <a:rPr lang="en-US" sz="2400" dirty="0">
                <a:latin typeface="+mn-lt"/>
                <a:cs typeface="Calibri" pitchFamily="34" charset="0"/>
              </a:rPr>
              <a:t>Need to explore meaning of authentic leadership and create theoretical framework</a:t>
            </a:r>
          </a:p>
          <a:p>
            <a:pPr marL="736600" eaLnBrk="1" hangingPunct="1">
              <a:spcAft>
                <a:spcPts val="1200"/>
              </a:spcAft>
              <a:buClr>
                <a:srgbClr val="0070C0"/>
              </a:buClr>
              <a:defRPr/>
            </a:pPr>
            <a:r>
              <a:rPr lang="en-US" sz="2400" dirty="0">
                <a:latin typeface="+mn-lt"/>
                <a:cs typeface="Calibri" pitchFamily="34" charset="0"/>
              </a:rPr>
              <a:t>Need to define the construct of authentic leadership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40A263-9BDB-4671-AC59-6ABAC96924D5}" type="slidenum">
              <a:rPr lang="en-US" smtClean="0"/>
              <a:t>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0"/>
            <a:ext cx="8534400" cy="838200"/>
          </a:xfrm>
        </p:spPr>
        <p:txBody>
          <a:bodyPr/>
          <a:lstStyle/>
          <a:p>
            <a:pPr algn="ctr" eaLnBrk="1" hangingPunct="1"/>
            <a:r>
              <a:rPr lang="en-US" altLang="zh-TW" sz="3200" b="1" dirty="0">
                <a:latin typeface="+mj-lt"/>
              </a:rPr>
              <a:t>Definition of Authentic Leadership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2057400"/>
            <a:ext cx="7734300" cy="3124200"/>
          </a:xfrm>
        </p:spPr>
        <p:txBody>
          <a:bodyPr/>
          <a:lstStyle/>
          <a:p>
            <a:pPr marL="344488" lvl="2" indent="3175" eaLnBrk="1" hangingPunct="1">
              <a:spcAft>
                <a:spcPct val="20000"/>
              </a:spcAft>
              <a:buFont typeface="Wingdings" pitchFamily="2" charset="2"/>
              <a:buNone/>
              <a:defRPr/>
            </a:pPr>
            <a:r>
              <a:rPr lang="en-US" sz="2200" i="1" dirty="0">
                <a:solidFill>
                  <a:schemeClr val="tx1"/>
                </a:solidFill>
                <a:cs typeface="Times New Roman" pitchFamily="18" charset="0"/>
              </a:rPr>
              <a:t>“A pattern that draws upon and promotes both positive psychological capacities and a positive ethical climate, to foster greater self-awareness, an internalized moral perspective, balanced processing of information, and relational transparency on the part of leaders working with followers, fostering positive self-development</a:t>
            </a:r>
            <a:r>
              <a:rPr lang="en-US" sz="2200" dirty="0">
                <a:solidFill>
                  <a:schemeClr val="tx1"/>
                </a:solidFill>
                <a:cs typeface="Times New Roman" panose="02020603050405020304" pitchFamily="18" charset="0"/>
              </a:rPr>
              <a:t>.”</a:t>
            </a:r>
          </a:p>
          <a:p>
            <a:pPr marL="344488" lvl="2" indent="3175" eaLnBrk="1" hangingPunct="1">
              <a:spcAft>
                <a:spcPct val="20000"/>
              </a:spcAft>
              <a:buFont typeface="Wingdings" pitchFamily="2" charset="2"/>
              <a:buNone/>
              <a:defRPr/>
            </a:pPr>
            <a:r>
              <a:rPr lang="en-US" sz="1800" dirty="0">
                <a:solidFill>
                  <a:schemeClr val="tx1"/>
                </a:solidFill>
              </a:rPr>
              <a:t>	-Walumbwa, </a:t>
            </a:r>
            <a:r>
              <a:rPr lang="en-US" sz="1800" dirty="0" err="1">
                <a:solidFill>
                  <a:schemeClr val="tx1"/>
                </a:solidFill>
              </a:rPr>
              <a:t>Avolio</a:t>
            </a:r>
            <a:r>
              <a:rPr lang="en-US" sz="1800" dirty="0">
                <a:solidFill>
                  <a:schemeClr val="tx1"/>
                </a:solidFill>
              </a:rPr>
              <a:t>, Gardner, </a:t>
            </a:r>
            <a:r>
              <a:rPr lang="en-US" sz="1800" dirty="0" err="1">
                <a:solidFill>
                  <a:schemeClr val="tx1"/>
                </a:solidFill>
              </a:rPr>
              <a:t>Wernsing</a:t>
            </a:r>
            <a:r>
              <a:rPr lang="en-US" sz="1800" dirty="0">
                <a:solidFill>
                  <a:schemeClr val="tx1"/>
                </a:solidFill>
              </a:rPr>
              <a:t>, and Peterson (2008)</a:t>
            </a:r>
            <a:endParaRPr lang="en-US" sz="1800" dirty="0"/>
          </a:p>
          <a:p>
            <a:pPr lvl="2" algn="ctr" eaLnBrk="1" hangingPunct="1">
              <a:spcAft>
                <a:spcPct val="20000"/>
              </a:spcAft>
              <a:buFont typeface="Wingdings" pitchFamily="2" charset="2"/>
              <a:buNone/>
              <a:defRPr/>
            </a:pPr>
            <a:endParaRPr lang="en-US" sz="2000" dirty="0"/>
          </a:p>
          <a:p>
            <a:pPr lvl="2" algn="ctr" eaLnBrk="1" hangingPunct="1">
              <a:spcAft>
                <a:spcPct val="20000"/>
              </a:spcAft>
              <a:buFont typeface="Wingdings" pitchFamily="2" charset="2"/>
              <a:buNone/>
              <a:defRPr/>
            </a:pPr>
            <a:endParaRPr lang="en-US" sz="2000" dirty="0"/>
          </a:p>
          <a:p>
            <a:pPr lvl="2" algn="ctr" eaLnBrk="1" hangingPunct="1">
              <a:spcAft>
                <a:spcPct val="20000"/>
              </a:spcAft>
              <a:buFont typeface="Wingdings" pitchFamily="2" charset="2"/>
              <a:buNone/>
              <a:defRPr/>
            </a:pP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40A263-9BDB-4671-AC59-6ABAC96924D5}" type="slidenum">
              <a:rPr lang="en-US" smtClean="0"/>
              <a:t>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534400" cy="685800"/>
          </a:xfrm>
        </p:spPr>
        <p:txBody>
          <a:bodyPr/>
          <a:lstStyle/>
          <a:p>
            <a:pPr algn="ctr" eaLnBrk="1" hangingPunct="1"/>
            <a:r>
              <a:rPr lang="en-US" altLang="zh-TW" sz="3200" b="1" dirty="0">
                <a:latin typeface="+mj-lt"/>
              </a:rPr>
              <a:t>Basic Model of Authentic Leadership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210550" cy="43434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1200"/>
              </a:spcAft>
              <a:buFont typeface="Wingdings 2" pitchFamily="18" charset="2"/>
              <a:buNone/>
            </a:pPr>
            <a:r>
              <a:rPr lang="en-US" sz="2600" b="1" dirty="0">
                <a:latin typeface="Arial Rounded MT Bold" pitchFamily="34" charset="0"/>
              </a:rPr>
              <a:t>Four Components</a:t>
            </a:r>
          </a:p>
          <a:p>
            <a:pPr lvl="1" eaLnBrk="1" hangingPunct="1">
              <a:spcBef>
                <a:spcPct val="0"/>
              </a:spcBef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400" b="1" i="1" dirty="0">
                <a:solidFill>
                  <a:schemeClr val="tx1"/>
                </a:solidFill>
                <a:latin typeface="+mn-lt"/>
              </a:rPr>
              <a:t> Self-awareness</a:t>
            </a:r>
          </a:p>
          <a:p>
            <a:pPr marL="1366838" lvl="3" indent="-342900" eaLnBrk="1" hangingPunct="1">
              <a:spcBef>
                <a:spcPct val="0"/>
              </a:spcBef>
              <a:buClr>
                <a:srgbClr val="0070C0"/>
              </a:buClr>
              <a:buSzPct val="85000"/>
              <a:buFont typeface="Wingdings 2" pitchFamily="18" charset="2"/>
              <a:buChar char="®"/>
            </a:pPr>
            <a:r>
              <a:rPr lang="en-US" sz="2000" dirty="0">
                <a:solidFill>
                  <a:schemeClr val="tx1"/>
                </a:solidFill>
              </a:rPr>
              <a:t>Reflecting on one’s core values, identity, emotions, motives</a:t>
            </a:r>
          </a:p>
          <a:p>
            <a:pPr marL="1366838" lvl="3" indent="-342900" eaLnBrk="1" hangingPunct="1">
              <a:spcBef>
                <a:spcPct val="0"/>
              </a:spcBef>
              <a:buClr>
                <a:srgbClr val="0070C0"/>
              </a:buClr>
              <a:buSzPct val="85000"/>
              <a:buFont typeface="Wingdings 2" pitchFamily="18" charset="2"/>
              <a:buChar char="®"/>
            </a:pPr>
            <a:r>
              <a:rPr lang="en-US" sz="2000" dirty="0">
                <a:solidFill>
                  <a:schemeClr val="tx1"/>
                </a:solidFill>
              </a:rPr>
              <a:t>Being aware of and trusting one’s own feelings</a:t>
            </a:r>
          </a:p>
          <a:p>
            <a:pPr marL="909638" lvl="2" indent="-342900" eaLnBrk="1" hangingPunct="1">
              <a:spcBef>
                <a:spcPct val="0"/>
              </a:spcBef>
              <a:buClr>
                <a:srgbClr val="0070C0"/>
              </a:buClr>
              <a:buSzPct val="85000"/>
              <a:buFont typeface="Wingdings 2" pitchFamily="18" charset="2"/>
              <a:buChar char="÷"/>
            </a:pPr>
            <a:r>
              <a:rPr lang="en-US" sz="2400" b="1" i="1" dirty="0">
                <a:solidFill>
                  <a:schemeClr val="tx1"/>
                </a:solidFill>
              </a:rPr>
              <a:t>Internalized moral perspective</a:t>
            </a:r>
          </a:p>
          <a:p>
            <a:pPr marL="1366838" lvl="3" indent="-342900" eaLnBrk="1" hangingPunct="1">
              <a:spcBef>
                <a:spcPct val="0"/>
              </a:spcBef>
              <a:buClr>
                <a:srgbClr val="0070C0"/>
              </a:buClr>
              <a:buSzPct val="85000"/>
              <a:buFont typeface="Wingdings 2" pitchFamily="18" charset="2"/>
              <a:buChar char="®"/>
            </a:pPr>
            <a:r>
              <a:rPr lang="en-US" sz="2000" dirty="0">
                <a:solidFill>
                  <a:schemeClr val="tx1"/>
                </a:solidFill>
              </a:rPr>
              <a:t>Self-regulatory process using internal moral standards to guide behavior </a:t>
            </a:r>
          </a:p>
          <a:p>
            <a:pPr marL="909638" lvl="2" indent="-342900" eaLnBrk="1" hangingPunct="1">
              <a:spcBef>
                <a:spcPct val="0"/>
              </a:spcBef>
              <a:buClr>
                <a:srgbClr val="0070C0"/>
              </a:buClr>
              <a:buSzPct val="85000"/>
              <a:buFont typeface="Wingdings 2" pitchFamily="18" charset="2"/>
              <a:buChar char="÷"/>
            </a:pPr>
            <a:r>
              <a:rPr lang="en-US" sz="2400" b="1" i="1" dirty="0">
                <a:solidFill>
                  <a:schemeClr val="tx1"/>
                </a:solidFill>
              </a:rPr>
              <a:t>Balanced processing</a:t>
            </a:r>
          </a:p>
          <a:p>
            <a:pPr marL="1366838" lvl="3" indent="-342900" eaLnBrk="1" hangingPunct="1">
              <a:spcBef>
                <a:spcPct val="0"/>
              </a:spcBef>
              <a:buClr>
                <a:srgbClr val="0070C0"/>
              </a:buClr>
              <a:buSzPct val="85000"/>
              <a:buFont typeface="Wingdings 2" pitchFamily="18" charset="2"/>
              <a:buChar char="®"/>
            </a:pPr>
            <a:r>
              <a:rPr lang="en-US" sz="2000" dirty="0">
                <a:solidFill>
                  <a:schemeClr val="tx1"/>
                </a:solidFill>
              </a:rPr>
              <a:t>Ability to analyze information objectively and explore other people’s opinions before making a decision</a:t>
            </a:r>
          </a:p>
          <a:p>
            <a:pPr marL="909638" lvl="2" indent="-342900" eaLnBrk="1" hangingPunct="1">
              <a:spcBef>
                <a:spcPct val="0"/>
              </a:spcBef>
              <a:buClr>
                <a:srgbClr val="0070C0"/>
              </a:buClr>
              <a:buSzPct val="85000"/>
              <a:buFont typeface="Wingdings 2" pitchFamily="18" charset="2"/>
              <a:buChar char="÷"/>
            </a:pPr>
            <a:r>
              <a:rPr lang="en-US" sz="2400" b="1" i="1" dirty="0">
                <a:solidFill>
                  <a:schemeClr val="tx1"/>
                </a:solidFill>
              </a:rPr>
              <a:t>Relational transparency</a:t>
            </a:r>
          </a:p>
          <a:p>
            <a:pPr marL="1366838" lvl="3" indent="-342900" eaLnBrk="1" hangingPunct="1">
              <a:spcBef>
                <a:spcPct val="0"/>
              </a:spcBef>
              <a:buClr>
                <a:srgbClr val="0070C0"/>
              </a:buClr>
              <a:buSzPct val="85000"/>
              <a:buFont typeface="Wingdings 2" pitchFamily="18" charset="2"/>
              <a:buChar char="®"/>
            </a:pPr>
            <a:r>
              <a:rPr lang="en-US" sz="2000" dirty="0">
                <a:solidFill>
                  <a:schemeClr val="tx1"/>
                </a:solidFill>
              </a:rPr>
              <a:t>Being open and honest in presenting one’s true self to others</a:t>
            </a:r>
          </a:p>
          <a:p>
            <a:pPr lvl="1" eaLnBrk="1" hangingPunct="1">
              <a:spcAft>
                <a:spcPct val="20000"/>
              </a:spcAft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40A263-9BDB-4671-AC59-6ABAC96924D5}" type="slidenum">
              <a:rPr lang="en-US" smtClean="0"/>
              <a:t>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58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229600" cy="685800"/>
          </a:xfrm>
        </p:spPr>
        <p:txBody>
          <a:bodyPr/>
          <a:lstStyle/>
          <a:p>
            <a:pPr algn="ctr" eaLnBrk="1" hangingPunct="1"/>
            <a:r>
              <a:rPr lang="en-US" sz="3200" b="1">
                <a:latin typeface="+mj-lt"/>
              </a:rPr>
              <a:t>Factors That Influence Authentic Leadership</a:t>
            </a:r>
            <a:endParaRPr lang="en-US" sz="3200" b="1" dirty="0">
              <a:latin typeface="+mj-lt"/>
            </a:endParaRPr>
          </a:p>
        </p:txBody>
      </p:sp>
      <p:sp>
        <p:nvSpPr>
          <p:cNvPr id="23555" name="Rectangle 1057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4582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70C0"/>
              </a:buClr>
              <a:defRPr/>
            </a:pPr>
            <a:r>
              <a:rPr lang="en-US" sz="2400" b="1" dirty="0">
                <a:latin typeface="+mn-lt"/>
              </a:rPr>
              <a:t>Positive psychological capacities</a:t>
            </a:r>
          </a:p>
          <a:p>
            <a:pPr marL="457200" lvl="1" indent="0" eaLnBrk="1" hangingPunct="1">
              <a:lnSpc>
                <a:spcPct val="90000"/>
              </a:lnSpc>
              <a:spcAft>
                <a:spcPct val="20000"/>
              </a:spcAft>
              <a:buClr>
                <a:srgbClr val="0070C0"/>
              </a:buClr>
              <a:defRPr/>
            </a:pPr>
            <a:r>
              <a:rPr lang="en-US" sz="2000" dirty="0"/>
              <a:t>    </a:t>
            </a:r>
            <a:r>
              <a:rPr lang="en-US" sz="2000" dirty="0">
                <a:solidFill>
                  <a:schemeClr val="tx1"/>
                </a:solidFill>
              </a:rPr>
              <a:t>Confidence</a:t>
            </a:r>
          </a:p>
          <a:p>
            <a:pPr marL="457200" lvl="1" indent="0" eaLnBrk="1" hangingPunct="1">
              <a:lnSpc>
                <a:spcPct val="90000"/>
              </a:lnSpc>
              <a:spcAft>
                <a:spcPct val="20000"/>
              </a:spcAft>
              <a:buClr>
                <a:srgbClr val="0070C0"/>
              </a:buClr>
              <a:defRPr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    Hope</a:t>
            </a:r>
            <a:endParaRPr lang="en-US" sz="2000" dirty="0">
              <a:solidFill>
                <a:schemeClr val="tx1"/>
              </a:solidFill>
            </a:endParaRPr>
          </a:p>
          <a:p>
            <a:pPr marL="457200" lvl="1" indent="0" eaLnBrk="1" hangingPunct="1">
              <a:lnSpc>
                <a:spcPct val="90000"/>
              </a:lnSpc>
              <a:spcAft>
                <a:spcPct val="20000"/>
              </a:spcAft>
              <a:buClr>
                <a:srgbClr val="0070C0"/>
              </a:buClr>
              <a:defRPr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    Optimism</a:t>
            </a:r>
            <a:endParaRPr lang="en-US" sz="2000" dirty="0">
              <a:solidFill>
                <a:schemeClr val="tx1"/>
              </a:solidFill>
            </a:endParaRPr>
          </a:p>
          <a:p>
            <a:pPr marL="457200" lvl="1" indent="0" eaLnBrk="1" hangingPunct="1">
              <a:lnSpc>
                <a:spcPct val="90000"/>
              </a:lnSpc>
              <a:spcAft>
                <a:spcPct val="20000"/>
              </a:spcAft>
              <a:buClr>
                <a:srgbClr val="0070C0"/>
              </a:buClr>
              <a:defRPr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    Resilience</a:t>
            </a:r>
          </a:p>
          <a:p>
            <a:pPr eaLnBrk="1" hangingPunct="1">
              <a:lnSpc>
                <a:spcPct val="90000"/>
              </a:lnSpc>
              <a:buClr>
                <a:srgbClr val="0070C0"/>
              </a:buClr>
              <a:defRPr/>
            </a:pPr>
            <a:r>
              <a:rPr lang="en-US" sz="2400" b="1" dirty="0">
                <a:latin typeface="+mn-lt"/>
              </a:rPr>
              <a:t>Moral Reasoning Capacities</a:t>
            </a:r>
          </a:p>
          <a:p>
            <a:pPr lvl="1" eaLnBrk="1" hangingPunct="1">
              <a:lnSpc>
                <a:spcPct val="90000"/>
              </a:lnSpc>
              <a:buClr>
                <a:srgbClr val="0070C0"/>
              </a:buClr>
              <a:defRPr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Deciding right and wrong</a:t>
            </a:r>
          </a:p>
          <a:p>
            <a:pPr lvl="1" eaLnBrk="1" hangingPunct="1">
              <a:lnSpc>
                <a:spcPct val="90000"/>
              </a:lnSpc>
              <a:buClr>
                <a:srgbClr val="0070C0"/>
              </a:buClr>
              <a:defRPr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Promoting justice, greater good of the organization or community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en-US" dirty="0"/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dirty="0"/>
          </a:p>
          <a:p>
            <a:pPr eaLnBrk="1" hangingPunct="1">
              <a:lnSpc>
                <a:spcPct val="90000"/>
              </a:lnSpc>
              <a:defRPr/>
            </a:pP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40A263-9BDB-4671-AC59-6ABAC96924D5}" type="slidenum">
              <a:rPr lang="en-US" smtClean="0"/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229600" cy="6858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Factors That Influence Authentic Leadership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458200" cy="4343400"/>
          </a:xfrm>
        </p:spPr>
        <p:txBody>
          <a:bodyPr/>
          <a:lstStyle/>
          <a:p>
            <a:pPr eaLnBrk="1" hangingPunct="1">
              <a:spcAft>
                <a:spcPts val="1200"/>
              </a:spcAft>
              <a:buFont typeface="Wingdings 2" pitchFamily="18" charset="2"/>
              <a:buNone/>
            </a:pPr>
            <a:r>
              <a:rPr lang="en-US" sz="2800" b="1" dirty="0">
                <a:latin typeface="Arial Rounded MT Bold" pitchFamily="34" charset="0"/>
              </a:rPr>
              <a:t>Critical Life Events</a:t>
            </a:r>
          </a:p>
          <a:p>
            <a:pPr lvl="1" eaLnBrk="1" hangingPunct="1">
              <a:spcAft>
                <a:spcPts val="1200"/>
              </a:spcAft>
              <a:buClr>
                <a:srgbClr val="0070C0"/>
              </a:buClr>
              <a:buFontTx/>
              <a:buChar char="-"/>
            </a:pPr>
            <a:r>
              <a:rPr lang="en-US" sz="2400" dirty="0"/>
              <a:t>Positive or negative</a:t>
            </a:r>
          </a:p>
          <a:p>
            <a:pPr eaLnBrk="1" hangingPunct="1">
              <a:spcAft>
                <a:spcPts val="1200"/>
              </a:spcAft>
              <a:buClr>
                <a:srgbClr val="0070C0"/>
              </a:buClr>
            </a:pPr>
            <a:r>
              <a:rPr lang="en-US" sz="2000" dirty="0">
                <a:latin typeface="+mn-lt"/>
              </a:rPr>
              <a:t>Act as a catalyst for change</a:t>
            </a:r>
          </a:p>
          <a:p>
            <a:pPr eaLnBrk="1" hangingPunct="1">
              <a:spcAft>
                <a:spcPts val="1200"/>
              </a:spcAft>
              <a:buClr>
                <a:srgbClr val="0070C0"/>
              </a:buClr>
            </a:pPr>
            <a:r>
              <a:rPr lang="en-US" sz="2000" dirty="0">
                <a:latin typeface="+mn-lt"/>
              </a:rPr>
              <a:t>People attach insights to their life experiences</a:t>
            </a:r>
          </a:p>
          <a:p>
            <a:pPr eaLnBrk="1" hangingPunct="1">
              <a:spcAft>
                <a:spcPts val="1200"/>
              </a:spcAft>
              <a:buClr>
                <a:srgbClr val="0070C0"/>
              </a:buClr>
            </a:pPr>
            <a:r>
              <a:rPr lang="en-US" sz="2000" dirty="0">
                <a:latin typeface="+mn-lt"/>
              </a:rPr>
              <a:t>When people tell life stories they gain clarity about who they are</a:t>
            </a:r>
          </a:p>
          <a:p>
            <a:pPr eaLnBrk="1" hangingPunct="1">
              <a:spcAft>
                <a:spcPts val="1200"/>
              </a:spcAft>
              <a:buClr>
                <a:srgbClr val="0070C0"/>
              </a:buClr>
            </a:pPr>
            <a:r>
              <a:rPr lang="en-US" sz="2000" dirty="0">
                <a:latin typeface="+mn-lt"/>
              </a:rPr>
              <a:t>Stimulate personal growth</a:t>
            </a:r>
          </a:p>
          <a:p>
            <a:pPr eaLnBrk="1" hangingPunct="1">
              <a:buFont typeface="Wingdings" pitchFamily="2" charset="2"/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40A263-9BDB-4671-AC59-6ABAC96924D5}" type="slidenum">
              <a:rPr lang="en-US" smtClean="0"/>
              <a:t>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b="1" dirty="0">
                <a:latin typeface="+mj-lt"/>
              </a:rPr>
              <a:t>How Does Authentic Leadership Theory Work?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286000"/>
            <a:ext cx="6858000" cy="3886200"/>
          </a:xfrm>
        </p:spPr>
        <p:txBody>
          <a:bodyPr/>
          <a:lstStyle/>
          <a:p>
            <a:pPr algn="l" eaLnBrk="1" hangingPunct="1">
              <a:lnSpc>
                <a:spcPct val="150000"/>
              </a:lnSpc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Strengths</a:t>
            </a:r>
          </a:p>
          <a:p>
            <a:pPr algn="l" eaLnBrk="1" hangingPunct="1">
              <a:lnSpc>
                <a:spcPct val="150000"/>
              </a:lnSpc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 Criticisms</a:t>
            </a:r>
          </a:p>
          <a:p>
            <a:pPr algn="l" eaLnBrk="1" hangingPunct="1">
              <a:lnSpc>
                <a:spcPct val="150000"/>
              </a:lnSpc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800" dirty="0">
                <a:solidFill>
                  <a:schemeClr val="tx1"/>
                </a:solidFill>
                <a:latin typeface="+mn-lt"/>
              </a:rPr>
              <a:t> Application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A1EA1A-03B6-4949-A902-96E57F99A16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8229600" cy="6858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How Does Authentic Leadership Theory Work?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534400" cy="4572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Clr>
                <a:srgbClr val="0070C0"/>
              </a:buClr>
              <a:defRPr/>
            </a:pPr>
            <a:r>
              <a:rPr lang="en-US" sz="2400" dirty="0">
                <a:latin typeface="+mn-lt"/>
              </a:rPr>
              <a:t>AL is a complex, developmental process </a:t>
            </a:r>
          </a:p>
          <a:p>
            <a:pPr eaLnBrk="1" hangingPunct="1">
              <a:lnSpc>
                <a:spcPct val="90000"/>
              </a:lnSpc>
              <a:buClr>
                <a:srgbClr val="0070C0"/>
              </a:buClr>
              <a:defRPr/>
            </a:pPr>
            <a:r>
              <a:rPr lang="en-US" sz="2400" dirty="0">
                <a:latin typeface="+mn-lt"/>
              </a:rPr>
              <a:t>The practical approaches are prescriptive:</a:t>
            </a:r>
          </a:p>
          <a:p>
            <a:pPr marL="909638" eaLnBrk="1" hangingPunct="1">
              <a:lnSpc>
                <a:spcPct val="90000"/>
              </a:lnSpc>
              <a:buClr>
                <a:srgbClr val="0070C0"/>
              </a:buClr>
              <a:buFont typeface="Wingdings 2" pitchFamily="18" charset="2"/>
              <a:buChar char="®"/>
              <a:defRPr/>
            </a:pPr>
            <a:r>
              <a:rPr lang="en-US" sz="2400" dirty="0">
                <a:latin typeface="+mn-lt"/>
              </a:rPr>
              <a:t>George (2003)--Five characteristics leaders need to be authentic</a:t>
            </a:r>
          </a:p>
          <a:p>
            <a:pPr eaLnBrk="1" hangingPunct="1">
              <a:lnSpc>
                <a:spcPct val="90000"/>
              </a:lnSpc>
              <a:buClr>
                <a:srgbClr val="0070C0"/>
              </a:buClr>
              <a:defRPr/>
            </a:pPr>
            <a:r>
              <a:rPr lang="en-US" sz="2400" dirty="0">
                <a:latin typeface="+mn-lt"/>
              </a:rPr>
              <a:t>Theoretical approach describes what accounts for AL:</a:t>
            </a:r>
          </a:p>
          <a:p>
            <a:pPr marL="966788" eaLnBrk="1" hangingPunct="1">
              <a:lnSpc>
                <a:spcPct val="90000"/>
              </a:lnSpc>
              <a:buClr>
                <a:srgbClr val="0070C0"/>
              </a:buClr>
              <a:buFont typeface="Wingdings 2" pitchFamily="18" charset="2"/>
              <a:buChar char="®"/>
              <a:defRPr/>
            </a:pPr>
            <a:r>
              <a:rPr lang="en-US" sz="2400" dirty="0">
                <a:latin typeface="+mn-lt"/>
              </a:rPr>
              <a:t>Four attributes</a:t>
            </a:r>
          </a:p>
          <a:p>
            <a:pPr marL="966788" eaLnBrk="1" hangingPunct="1">
              <a:lnSpc>
                <a:spcPct val="90000"/>
              </a:lnSpc>
              <a:buClr>
                <a:srgbClr val="0070C0"/>
              </a:buClr>
              <a:buFont typeface="Wingdings 2" pitchFamily="18" charset="2"/>
              <a:buChar char="®"/>
              <a:defRPr/>
            </a:pPr>
            <a:r>
              <a:rPr lang="en-US" sz="2400" dirty="0">
                <a:latin typeface="+mn-lt"/>
              </a:rPr>
              <a:t>Attributes developed over lifetime, often through critical events</a:t>
            </a:r>
          </a:p>
          <a:p>
            <a:pPr eaLnBrk="1" hangingPunct="1">
              <a:lnSpc>
                <a:spcPct val="150000"/>
              </a:lnSpc>
              <a:buClr>
                <a:srgbClr val="0070C0"/>
              </a:buClr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Effects on followers</a:t>
            </a:r>
            <a:r>
              <a:rPr lang="en-US" sz="2400" dirty="0"/>
              <a:t>:</a:t>
            </a:r>
          </a:p>
          <a:p>
            <a:pPr eaLnBrk="1" hangingPunct="1">
              <a:buClr>
                <a:srgbClr val="0070C0"/>
              </a:buClr>
            </a:pPr>
            <a:r>
              <a:rPr lang="en-US" sz="2400" dirty="0"/>
              <a:t>	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AL</a:t>
            </a:r>
            <a:r>
              <a:rPr lang="en-US" sz="2400" dirty="0"/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correlates with employee thriving, creativity, hope, 	optimism, trust, and engagement</a:t>
            </a:r>
          </a:p>
          <a:p>
            <a:pPr marL="966788" eaLnBrk="1" hangingPunct="1">
              <a:lnSpc>
                <a:spcPct val="90000"/>
              </a:lnSpc>
              <a:buClr>
                <a:srgbClr val="0070C0"/>
              </a:buClr>
              <a:buFont typeface="Wingdings 2" pitchFamily="18" charset="2"/>
              <a:buChar char="®"/>
              <a:defRPr/>
            </a:pPr>
            <a:endParaRPr lang="en-US" sz="2400" dirty="0">
              <a:latin typeface="+mn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40A263-9BDB-4671-AC59-6ABAC96924D5}" type="slidenum">
              <a:rPr lang="en-US" smtClean="0"/>
              <a:t>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153400" cy="7620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Strengths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828800"/>
            <a:ext cx="8686800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25000"/>
              </a:spcAft>
              <a:buClr>
                <a:srgbClr val="0070C0"/>
              </a:buClr>
            </a:pPr>
            <a:r>
              <a:rPr lang="en-US" sz="2400" dirty="0">
                <a:latin typeface="+mn-lt"/>
              </a:rPr>
              <a:t>Fulfills society’s expressed need for trustworthy leadership. Fills a void in an uncertain world.</a:t>
            </a:r>
          </a:p>
          <a:p>
            <a:pPr eaLnBrk="1" hangingPunct="1">
              <a:lnSpc>
                <a:spcPct val="90000"/>
              </a:lnSpc>
              <a:spcAft>
                <a:spcPct val="25000"/>
              </a:spcAft>
              <a:buClr>
                <a:srgbClr val="0070C0"/>
              </a:buClr>
            </a:pPr>
            <a:r>
              <a:rPr lang="en-US" sz="2400" dirty="0">
                <a:latin typeface="+mn-lt"/>
              </a:rPr>
              <a:t>Provides broad guidelines for those who want to become authentic leaders. Both practical and theoretical approaches provide a map.</a:t>
            </a:r>
          </a:p>
          <a:p>
            <a:pPr eaLnBrk="1" hangingPunct="1">
              <a:lnSpc>
                <a:spcPct val="90000"/>
              </a:lnSpc>
              <a:spcAft>
                <a:spcPct val="25000"/>
              </a:spcAft>
              <a:buClr>
                <a:srgbClr val="0070C0"/>
              </a:buClr>
            </a:pPr>
            <a:r>
              <a:rPr lang="en-US" sz="2400" dirty="0">
                <a:latin typeface="+mn-lt"/>
              </a:rPr>
              <a:t>Like transformational and servant leadership, AL has an explicit moral dimension; focus on collective good.</a:t>
            </a:r>
          </a:p>
          <a:p>
            <a:pPr eaLnBrk="1" hangingPunct="1">
              <a:lnSpc>
                <a:spcPct val="90000"/>
              </a:lnSpc>
              <a:spcAft>
                <a:spcPct val="25000"/>
              </a:spcAft>
              <a:buClr>
                <a:srgbClr val="0070C0"/>
              </a:buClr>
            </a:pPr>
            <a:r>
              <a:rPr lang="en-US" sz="2400" dirty="0">
                <a:latin typeface="+mn-lt"/>
              </a:rPr>
              <a:t>Unlike traits that only some people exhibit, everyone can learn to be more authentic.</a:t>
            </a:r>
          </a:p>
          <a:p>
            <a:pPr eaLnBrk="1" hangingPunct="1">
              <a:lnSpc>
                <a:spcPct val="90000"/>
              </a:lnSpc>
              <a:spcAft>
                <a:spcPct val="25000"/>
              </a:spcAft>
              <a:buClr>
                <a:srgbClr val="0070C0"/>
              </a:buClr>
            </a:pPr>
            <a:r>
              <a:rPr lang="en-US" sz="2400" dirty="0">
                <a:latin typeface="+mn-lt"/>
              </a:rPr>
              <a:t>Can be measured using an established instrument (ALQ).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40A263-9BDB-4671-AC59-6ABAC96924D5}" type="slidenum">
              <a:rPr lang="en-US" smtClean="0"/>
              <a:t>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838200"/>
            <a:ext cx="7772400" cy="7620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Criticisms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153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Aft>
                <a:spcPct val="20000"/>
              </a:spcAft>
              <a:buClr>
                <a:srgbClr val="0070C0"/>
              </a:buClr>
            </a:pPr>
            <a:r>
              <a:rPr lang="en-US" sz="2000" dirty="0">
                <a:latin typeface="+mn-lt"/>
              </a:rPr>
              <a:t>The theory is still in the formative stages, so some concepts in the practical approaches are not fully developed or substantiated. 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buClr>
                <a:srgbClr val="0070C0"/>
              </a:buClr>
            </a:pPr>
            <a:r>
              <a:rPr lang="en-US" sz="2000" dirty="0">
                <a:latin typeface="+mn-lt"/>
              </a:rPr>
              <a:t>The moral component of AL is not fully explained. It’s unclear how higher values such as justice inform authentic leadership.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buClr>
                <a:srgbClr val="0070C0"/>
              </a:buClr>
            </a:pPr>
            <a:r>
              <a:rPr lang="en-US" sz="2000" dirty="0">
                <a:latin typeface="+mn-lt"/>
              </a:rPr>
              <a:t>The rationale for including positive psychological capacities as a part of AL has not been clearly explained by researchers. 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buClr>
                <a:srgbClr val="0070C0"/>
              </a:buClr>
            </a:pPr>
            <a:r>
              <a:rPr lang="en-US" sz="2000" dirty="0">
                <a:latin typeface="+mn-lt"/>
              </a:rPr>
              <a:t>New research is needed to determine if AL works well with Millennial generation.</a:t>
            </a:r>
          </a:p>
          <a:p>
            <a:pPr eaLnBrk="1" hangingPunct="1">
              <a:lnSpc>
                <a:spcPct val="90000"/>
              </a:lnSpc>
              <a:spcAft>
                <a:spcPct val="20000"/>
              </a:spcAft>
              <a:buClr>
                <a:srgbClr val="0070C0"/>
              </a:buClr>
            </a:pPr>
            <a:r>
              <a:rPr lang="en-US" sz="2000" dirty="0">
                <a:latin typeface="+mn-lt"/>
              </a:rPr>
              <a:t>The link between authentic leadership and positive organizational outcomes is unclear. It is also not clear whether AL is sufficient to achieve organizational goals</a:t>
            </a:r>
            <a:r>
              <a:rPr lang="en-US" sz="2000" dirty="0"/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40A263-9BDB-4671-AC59-6ABAC96924D5}" type="slidenum">
              <a:rPr lang="en-US" smtClean="0"/>
              <a:t>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838200"/>
            <a:ext cx="8534400" cy="838200"/>
          </a:xfrm>
        </p:spPr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Application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1752600"/>
            <a:ext cx="8229600" cy="4267200"/>
          </a:xfrm>
        </p:spPr>
        <p:txBody>
          <a:bodyPr/>
          <a:lstStyle/>
          <a:p>
            <a:pPr eaLnBrk="1" hangingPunct="1">
              <a:spcAft>
                <a:spcPct val="20000"/>
              </a:spcAft>
              <a:buClr>
                <a:srgbClr val="0070C0"/>
              </a:buClr>
            </a:pPr>
            <a:r>
              <a:rPr lang="en-US" sz="2400" dirty="0">
                <a:latin typeface="+mn-lt"/>
              </a:rPr>
              <a:t>People have the capacity to become authentic leaders.  It is a lifelong learning process.  </a:t>
            </a:r>
          </a:p>
          <a:p>
            <a:pPr eaLnBrk="1" hangingPunct="1">
              <a:spcAft>
                <a:spcPct val="20000"/>
              </a:spcAft>
              <a:buClr>
                <a:srgbClr val="0070C0"/>
              </a:buClr>
            </a:pPr>
            <a:r>
              <a:rPr lang="en-US" sz="2400" dirty="0">
                <a:latin typeface="+mn-lt"/>
              </a:rPr>
              <a:t>Human resource departments may be able to foster authentic leadership behaviors in employees who move into leadership positions. </a:t>
            </a:r>
          </a:p>
          <a:p>
            <a:pPr eaLnBrk="1" hangingPunct="1">
              <a:spcAft>
                <a:spcPct val="20000"/>
              </a:spcAft>
              <a:buClr>
                <a:srgbClr val="0070C0"/>
              </a:buClr>
            </a:pPr>
            <a:r>
              <a:rPr lang="en-US" sz="2400" dirty="0">
                <a:latin typeface="+mn-lt"/>
              </a:rPr>
              <a:t>Leaders are always trying to do the “right” thing, to be honest with themselves and others, and to work for the common good.</a:t>
            </a:r>
          </a:p>
          <a:p>
            <a:pPr eaLnBrk="1" hangingPunct="1">
              <a:spcAft>
                <a:spcPct val="20000"/>
              </a:spcAft>
              <a:buClr>
                <a:srgbClr val="0070C0"/>
              </a:buClr>
            </a:pPr>
            <a:r>
              <a:rPr lang="en-US" sz="2400" dirty="0">
                <a:latin typeface="+mn-lt"/>
              </a:rPr>
              <a:t>Leaders are shaped by critical life events that lead to growth and greater authenticity. 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40A263-9BDB-4671-AC59-6ABAC96924D5}" type="slidenum">
              <a:rPr lang="en-US" smtClean="0"/>
              <a:t>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Authentic Leadership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Chapter 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2F13750A-3148-4530-AD8E-F9C0D4FB83B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74087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Overview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l" eaLnBrk="1" hangingPunct="1">
              <a:spcAft>
                <a:spcPts val="1800"/>
              </a:spcAft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Authentic Leadership Description</a:t>
            </a:r>
          </a:p>
          <a:p>
            <a:pPr algn="l" eaLnBrk="1" hangingPunct="1">
              <a:spcAft>
                <a:spcPts val="1800"/>
              </a:spcAft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 Authentic Leadership Defined</a:t>
            </a:r>
          </a:p>
          <a:p>
            <a:pPr algn="l" eaLnBrk="1" hangingPunct="1">
              <a:spcAft>
                <a:spcPts val="1800"/>
              </a:spcAft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 Approaches to Authentic Leadership</a:t>
            </a:r>
          </a:p>
          <a:p>
            <a:pPr lvl="1" algn="l" eaLnBrk="1" hangingPunct="1">
              <a:spcAft>
                <a:spcPts val="1800"/>
              </a:spcAft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000" dirty="0">
                <a:solidFill>
                  <a:schemeClr val="tx1"/>
                </a:solidFill>
              </a:rPr>
              <a:t>Practical</a:t>
            </a:r>
          </a:p>
          <a:p>
            <a:pPr lvl="1" algn="l" eaLnBrk="1" hangingPunct="1">
              <a:spcAft>
                <a:spcPts val="1800"/>
              </a:spcAft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000" dirty="0">
                <a:solidFill>
                  <a:schemeClr val="tx1"/>
                </a:solidFill>
              </a:rPr>
              <a:t>Theoretical</a:t>
            </a:r>
          </a:p>
          <a:p>
            <a:pPr algn="l" eaLnBrk="1" hangingPunct="1">
              <a:spcAft>
                <a:spcPts val="1800"/>
              </a:spcAft>
              <a:buClr>
                <a:srgbClr val="0070C0"/>
              </a:buClr>
              <a:buFont typeface="Wingdings 2" pitchFamily="18" charset="2"/>
              <a:buChar char="÷"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How Does Authentic Leadership Theory Work?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3A1EA1A-03B6-4949-A902-96E57F99A16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Authentic Leadership Description</a:t>
            </a:r>
            <a:endParaRPr lang="en-US" sz="3200" b="1" dirty="0">
              <a:solidFill>
                <a:srgbClr val="6600CC"/>
              </a:solidFill>
              <a:latin typeface="+mj-lt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2400" b="1" i="1" dirty="0">
                <a:latin typeface="+mn-lt"/>
              </a:rPr>
              <a:t>Authentic Leadership--</a:t>
            </a:r>
            <a:r>
              <a:rPr lang="en-US" sz="2400" i="1" dirty="0">
                <a:latin typeface="+mn-lt"/>
              </a:rPr>
              <a:t>focuses on whether leadership is genuine</a:t>
            </a:r>
            <a:endParaRPr lang="en-US" sz="2400" b="1" dirty="0">
              <a:latin typeface="+mn-lt"/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</a:pPr>
            <a:endParaRPr lang="en-US" sz="1000" b="1" dirty="0">
              <a:latin typeface="+mn-lt"/>
            </a:endParaRPr>
          </a:p>
          <a:p>
            <a:pPr eaLnBrk="1" hangingPunct="1"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2400" b="1" i="1" dirty="0">
                <a:latin typeface="+mn-lt"/>
              </a:rPr>
              <a:t>Interest in Authentic Leadership</a:t>
            </a:r>
            <a:r>
              <a:rPr lang="en-US" sz="2400" b="1" dirty="0">
                <a:latin typeface="+mn-lt"/>
              </a:rPr>
              <a:t> </a:t>
            </a:r>
          </a:p>
          <a:p>
            <a:pPr lvl="1" eaLnBrk="1" hangingPunct="1"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2000" dirty="0">
                <a:solidFill>
                  <a:schemeClr val="tx1"/>
                </a:solidFill>
              </a:rPr>
              <a:t>Increasing in recent times due to social upheavals</a:t>
            </a:r>
          </a:p>
          <a:p>
            <a:pPr lvl="1" eaLnBrk="1" hangingPunct="1"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2000" dirty="0">
                <a:solidFill>
                  <a:schemeClr val="tx1"/>
                </a:solidFill>
              </a:rPr>
              <a:t>People longing for trustworthy leaders</a:t>
            </a:r>
            <a:endParaRPr lang="en-US" sz="2000" i="1" dirty="0">
              <a:solidFill>
                <a:schemeClr val="tx1"/>
              </a:solidFill>
            </a:endParaRPr>
          </a:p>
          <a:p>
            <a:pPr lvl="1" eaLnBrk="1" hangingPunct="1"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2000" dirty="0">
                <a:solidFill>
                  <a:schemeClr val="tx1"/>
                </a:solidFill>
              </a:rPr>
              <a:t>Identified earlier in transformational leadership research but not studied separately</a:t>
            </a:r>
          </a:p>
          <a:p>
            <a:pPr lvl="1" eaLnBrk="1" hangingPunct="1">
              <a:spcBef>
                <a:spcPct val="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2000" dirty="0">
                <a:solidFill>
                  <a:schemeClr val="tx1"/>
                </a:solidFill>
              </a:rPr>
              <a:t>Needed evidence-based research of construct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40A263-9BDB-4671-AC59-6ABAC96924D5}" type="slidenum">
              <a:rPr lang="en-US" smtClean="0"/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zh-TW" sz="3200" b="1" dirty="0">
                <a:latin typeface="+mj-lt"/>
              </a:rPr>
              <a:t>Authentic Leadership Defined</a:t>
            </a:r>
          </a:p>
        </p:txBody>
      </p:sp>
      <p:sp>
        <p:nvSpPr>
          <p:cNvPr id="1331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altLang="zh-TW" sz="2400" b="1" dirty="0">
                <a:latin typeface="+mn-lt"/>
                <a:ea typeface="PMingLiU" pitchFamily="18" charset="-120"/>
              </a:rPr>
              <a:t>Intrapersonal Definition: 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altLang="zh-TW" sz="2000" dirty="0">
                <a:solidFill>
                  <a:schemeClr val="tx1"/>
                </a:solidFill>
                <a:ea typeface="PMingLiU" pitchFamily="18" charset="-120"/>
              </a:rPr>
              <a:t>Leadership based on self-concept and how self-concept relates to actions (Shamir &amp; </a:t>
            </a:r>
            <a:r>
              <a:rPr lang="en-US" altLang="zh-TW" sz="2000" dirty="0" err="1">
                <a:solidFill>
                  <a:schemeClr val="tx1"/>
                </a:solidFill>
                <a:ea typeface="PMingLiU" pitchFamily="18" charset="-120"/>
              </a:rPr>
              <a:t>Eilam</a:t>
            </a:r>
            <a:r>
              <a:rPr lang="en-US" altLang="zh-TW" sz="2000" dirty="0">
                <a:solidFill>
                  <a:schemeClr val="tx1"/>
                </a:solidFill>
                <a:ea typeface="PMingLiU" pitchFamily="18" charset="-120"/>
              </a:rPr>
              <a:t>, 2005)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altLang="zh-TW" sz="2000" dirty="0">
                <a:solidFill>
                  <a:schemeClr val="tx1"/>
                </a:solidFill>
                <a:ea typeface="PMingLiU" pitchFamily="18" charset="-120"/>
              </a:rPr>
              <a:t>Relies on the life story of the leader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2400" b="1" dirty="0">
                <a:latin typeface="+mn-lt"/>
              </a:rPr>
              <a:t>Three Authentic Leadership Characteristics: 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2000" dirty="0">
                <a:solidFill>
                  <a:schemeClr val="tx1"/>
                </a:solidFill>
              </a:rPr>
              <a:t>ALs exhibit genuine leadership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2000" dirty="0">
                <a:solidFill>
                  <a:schemeClr val="tx1"/>
                </a:solidFill>
              </a:rPr>
              <a:t>ALs lead from conviction</a:t>
            </a:r>
          </a:p>
          <a:p>
            <a:pPr lvl="1" eaLnBrk="1" hangingPunct="1">
              <a:spcBef>
                <a:spcPts val="600"/>
              </a:spcBef>
              <a:spcAft>
                <a:spcPts val="600"/>
              </a:spcAft>
              <a:buClr>
                <a:srgbClr val="0070C0"/>
              </a:buClr>
            </a:pPr>
            <a:r>
              <a:rPr lang="en-US" sz="2000" dirty="0">
                <a:solidFill>
                  <a:schemeClr val="tx1"/>
                </a:solidFill>
              </a:rPr>
              <a:t>ALs are originals, not copies</a:t>
            </a:r>
          </a:p>
          <a:p>
            <a:pPr lvl="1" eaLnBrk="1" hangingPunct="1">
              <a:buFontTx/>
              <a:buNone/>
            </a:pPr>
            <a:endParaRPr lang="en-US" sz="2400" i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40A263-9BDB-4671-AC59-6ABAC96924D5}" type="slidenum">
              <a:rPr lang="en-US" smtClean="0"/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Authentic Leadership Defined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ts val="1800"/>
              </a:spcAft>
              <a:buClr>
                <a:srgbClr val="0070C0"/>
              </a:buClr>
            </a:pPr>
            <a:r>
              <a:rPr lang="en-US" sz="2800" b="1" dirty="0">
                <a:latin typeface="+mn-lt"/>
              </a:rPr>
              <a:t>Interpersonal Definition: </a:t>
            </a:r>
          </a:p>
          <a:p>
            <a:pPr lvl="1" eaLnBrk="1" hangingPunct="1">
              <a:spcAft>
                <a:spcPts val="1800"/>
              </a:spcAft>
              <a:buClr>
                <a:srgbClr val="0070C0"/>
              </a:buClr>
            </a:pPr>
            <a:r>
              <a:rPr lang="en-US" sz="2400" dirty="0">
                <a:solidFill>
                  <a:schemeClr val="tx1"/>
                </a:solidFill>
              </a:rPr>
              <a:t>Leadership is created by leaders and followers together (</a:t>
            </a:r>
            <a:r>
              <a:rPr lang="en-US" sz="2400" dirty="0" err="1">
                <a:solidFill>
                  <a:schemeClr val="tx1"/>
                </a:solidFill>
              </a:rPr>
              <a:t>Eagly</a:t>
            </a:r>
            <a:r>
              <a:rPr lang="en-US" sz="2400" dirty="0">
                <a:solidFill>
                  <a:schemeClr val="tx1"/>
                </a:solidFill>
              </a:rPr>
              <a:t>, 2005).</a:t>
            </a:r>
          </a:p>
          <a:p>
            <a:pPr lvl="1" eaLnBrk="1" hangingPunct="1">
              <a:spcAft>
                <a:spcPts val="1800"/>
              </a:spcAft>
              <a:buClr>
                <a:srgbClr val="0070C0"/>
              </a:buClr>
            </a:pPr>
            <a:r>
              <a:rPr lang="en-US" sz="2400" dirty="0">
                <a:solidFill>
                  <a:schemeClr val="tx1"/>
                </a:solidFill>
              </a:rPr>
              <a:t>It is a reciprocal process because leaders affect followers and followers affect leaders.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40A263-9BDB-4671-AC59-6ABAC96924D5}" type="slidenum">
              <a:rPr lang="en-US" smtClean="0"/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200" b="1" dirty="0">
                <a:latin typeface="+mj-lt"/>
              </a:rPr>
              <a:t>Authentic Leadership Defined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Clr>
                <a:srgbClr val="0070C0"/>
              </a:buClr>
            </a:pPr>
            <a:r>
              <a:rPr lang="en-US" sz="2400" b="1" dirty="0">
                <a:latin typeface="+mn-lt"/>
              </a:rPr>
              <a:t>Developmental Definition:</a:t>
            </a:r>
            <a:endParaRPr lang="en-US" sz="2400" b="1" i="1" dirty="0">
              <a:latin typeface="+mn-lt"/>
            </a:endParaRP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  <a:buClr>
                <a:srgbClr val="0070C0"/>
              </a:buClr>
            </a:pPr>
            <a:r>
              <a:rPr lang="en-US" sz="2000" dirty="0">
                <a:solidFill>
                  <a:schemeClr val="tx1"/>
                </a:solidFill>
              </a:rPr>
              <a:t>Leadership can be nurtured and developed over a lifetime (</a:t>
            </a:r>
            <a:r>
              <a:rPr lang="en-US" sz="2000" dirty="0" err="1">
                <a:solidFill>
                  <a:schemeClr val="tx1"/>
                </a:solidFill>
              </a:rPr>
              <a:t>Avolio</a:t>
            </a:r>
            <a:r>
              <a:rPr lang="en-US" sz="2000" dirty="0">
                <a:solidFill>
                  <a:schemeClr val="tx1"/>
                </a:solidFill>
              </a:rPr>
              <a:t> &amp; Gardner, 2005)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  <a:buClr>
                <a:srgbClr val="0070C0"/>
              </a:buClr>
            </a:pPr>
            <a:r>
              <a:rPr lang="en-US" sz="2000" dirty="0">
                <a:solidFill>
                  <a:schemeClr val="tx1"/>
                </a:solidFill>
              </a:rPr>
              <a:t>Can be triggered by major life events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  <a:buClr>
                <a:srgbClr val="0070C0"/>
              </a:buClr>
            </a:pPr>
            <a:r>
              <a:rPr lang="en-US" sz="2000" dirty="0">
                <a:solidFill>
                  <a:schemeClr val="tx1"/>
                </a:solidFill>
              </a:rPr>
              <a:t>Leader behavior is grounded in positive psychological qualities and strong ethics</a:t>
            </a:r>
          </a:p>
          <a:p>
            <a:pPr eaLnBrk="1" hangingPunct="1">
              <a:lnSpc>
                <a:spcPct val="90000"/>
              </a:lnSpc>
              <a:buClr>
                <a:srgbClr val="0070C0"/>
              </a:buClr>
            </a:pPr>
            <a:r>
              <a:rPr lang="en-US" sz="2400" b="1" dirty="0">
                <a:latin typeface="+mn-lt"/>
              </a:rPr>
              <a:t>Four authentic leadership components</a:t>
            </a:r>
            <a:r>
              <a:rPr lang="en-US" sz="2400" dirty="0">
                <a:latin typeface="+mn-lt"/>
              </a:rPr>
              <a:t>: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  <a:buClr>
                <a:srgbClr val="0070C0"/>
              </a:buClr>
            </a:pPr>
            <a:r>
              <a:rPr lang="en-US" sz="2000" dirty="0">
                <a:solidFill>
                  <a:schemeClr val="tx1"/>
                </a:solidFill>
              </a:rPr>
              <a:t>Self-awareness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  <a:buClr>
                <a:srgbClr val="0070C0"/>
              </a:buClr>
            </a:pPr>
            <a:r>
              <a:rPr lang="en-US" sz="2000" dirty="0">
                <a:solidFill>
                  <a:schemeClr val="tx1"/>
                </a:solidFill>
              </a:rPr>
              <a:t>Internalized moral perspective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  <a:buClr>
                <a:srgbClr val="0070C0"/>
              </a:buClr>
            </a:pPr>
            <a:r>
              <a:rPr lang="en-US" sz="2000" dirty="0">
                <a:solidFill>
                  <a:schemeClr val="tx1"/>
                </a:solidFill>
              </a:rPr>
              <a:t>Balanced processing</a:t>
            </a:r>
          </a:p>
          <a:p>
            <a:pPr lvl="1" eaLnBrk="1" hangingPunct="1">
              <a:lnSpc>
                <a:spcPct val="90000"/>
              </a:lnSpc>
              <a:spcAft>
                <a:spcPts val="600"/>
              </a:spcAft>
              <a:buClr>
                <a:srgbClr val="0070C0"/>
              </a:buClr>
            </a:pPr>
            <a:r>
              <a:rPr lang="en-US" sz="2000" dirty="0">
                <a:solidFill>
                  <a:schemeClr val="tx1"/>
                </a:solidFill>
              </a:rPr>
              <a:t>Relational transparency</a:t>
            </a:r>
          </a:p>
          <a:p>
            <a:pPr lvl="1" eaLnBrk="1" hangingPunct="1">
              <a:lnSpc>
                <a:spcPct val="90000"/>
              </a:lnSpc>
            </a:pPr>
            <a:endParaRPr lang="en-US" sz="2400" i="1" dirty="0"/>
          </a:p>
          <a:p>
            <a:pPr eaLnBrk="1" hangingPunct="1">
              <a:lnSpc>
                <a:spcPct val="90000"/>
              </a:lnSpc>
            </a:pPr>
            <a:endParaRPr lang="en-US" sz="9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40A263-9BDB-4671-AC59-6ABAC96924D5}" type="slidenum">
              <a:rPr lang="en-US" smtClean="0"/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990600"/>
            <a:ext cx="8534400" cy="685800"/>
          </a:xfrm>
        </p:spPr>
        <p:txBody>
          <a:bodyPr/>
          <a:lstStyle/>
          <a:p>
            <a:pPr algn="ctr" eaLnBrk="1" hangingPunct="1"/>
            <a:r>
              <a:rPr lang="en-US" altLang="zh-TW" sz="3200" b="1" dirty="0">
                <a:latin typeface="+mj-lt"/>
              </a:rPr>
              <a:t>Practical Approaches to Authentic Leadership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8229600" cy="4191000"/>
          </a:xfrm>
        </p:spPr>
        <p:txBody>
          <a:bodyPr/>
          <a:lstStyle/>
          <a:p>
            <a:pPr eaLnBrk="1" hangingPunct="1">
              <a:spcAft>
                <a:spcPct val="20000"/>
              </a:spcAft>
              <a:buClr>
                <a:srgbClr val="0070C0"/>
              </a:buClr>
              <a:buSzPct val="100000"/>
            </a:pPr>
            <a:r>
              <a:rPr lang="en-US" sz="2800" dirty="0">
                <a:latin typeface="+mn-lt"/>
              </a:rPr>
              <a:t>Bill George (2003, 2007)</a:t>
            </a:r>
            <a:endParaRPr lang="en-US" sz="2800" i="1" dirty="0">
              <a:latin typeface="+mn-lt"/>
            </a:endParaRPr>
          </a:p>
          <a:p>
            <a:pPr lvl="1" eaLnBrk="1" hangingPunct="1">
              <a:spcAft>
                <a:spcPct val="20000"/>
              </a:spcAft>
              <a:buClr>
                <a:srgbClr val="0070C0"/>
              </a:buClr>
            </a:pPr>
            <a:r>
              <a:rPr lang="en-US" sz="2400" dirty="0">
                <a:solidFill>
                  <a:schemeClr val="tx1"/>
                </a:solidFill>
              </a:rPr>
              <a:t>Leader characteristic model</a:t>
            </a:r>
          </a:p>
          <a:p>
            <a:pPr lvl="1" eaLnBrk="1" hangingPunct="1">
              <a:spcAft>
                <a:spcPct val="20000"/>
              </a:spcAft>
              <a:buClr>
                <a:srgbClr val="0070C0"/>
              </a:buClr>
            </a:pPr>
            <a:r>
              <a:rPr lang="en-US" sz="2400" dirty="0">
                <a:solidFill>
                  <a:schemeClr val="tx1"/>
                </a:solidFill>
              </a:rPr>
              <a:t>Leaders have genuine desire to serve others</a:t>
            </a:r>
          </a:p>
          <a:p>
            <a:pPr lvl="1" eaLnBrk="1" hangingPunct="1">
              <a:spcAft>
                <a:spcPct val="20000"/>
              </a:spcAft>
              <a:buClr>
                <a:srgbClr val="0070C0"/>
              </a:buClr>
            </a:pPr>
            <a:r>
              <a:rPr lang="en-US" sz="2400" dirty="0">
                <a:solidFill>
                  <a:schemeClr val="tx1"/>
                </a:solidFill>
              </a:rPr>
              <a:t>Five characteristics of authentic leaders</a:t>
            </a:r>
          </a:p>
          <a:p>
            <a:pPr lvl="2" eaLnBrk="1" hangingPunct="1">
              <a:spcAft>
                <a:spcPct val="20000"/>
              </a:spcAft>
              <a:buClr>
                <a:srgbClr val="0070C0"/>
              </a:buClr>
            </a:pPr>
            <a:r>
              <a:rPr lang="en-US" sz="2000" dirty="0">
                <a:solidFill>
                  <a:schemeClr val="tx1"/>
                </a:solidFill>
              </a:rPr>
              <a:t>Understand their purpose</a:t>
            </a:r>
          </a:p>
          <a:p>
            <a:pPr lvl="2" eaLnBrk="1" hangingPunct="1">
              <a:spcAft>
                <a:spcPct val="20000"/>
              </a:spcAft>
              <a:buClr>
                <a:srgbClr val="0070C0"/>
              </a:buClr>
            </a:pPr>
            <a:r>
              <a:rPr lang="en-US" sz="2000" dirty="0">
                <a:solidFill>
                  <a:schemeClr val="tx1"/>
                </a:solidFill>
              </a:rPr>
              <a:t>Strong values</a:t>
            </a:r>
          </a:p>
          <a:p>
            <a:pPr lvl="2" eaLnBrk="1" hangingPunct="1">
              <a:spcAft>
                <a:spcPct val="20000"/>
              </a:spcAft>
              <a:buClr>
                <a:srgbClr val="0070C0"/>
              </a:buClr>
            </a:pPr>
            <a:r>
              <a:rPr lang="en-US" sz="2000" dirty="0">
                <a:solidFill>
                  <a:schemeClr val="tx1"/>
                </a:solidFill>
              </a:rPr>
              <a:t>Trusting relationships</a:t>
            </a:r>
          </a:p>
          <a:p>
            <a:pPr lvl="2" eaLnBrk="1" hangingPunct="1">
              <a:spcAft>
                <a:spcPct val="20000"/>
              </a:spcAft>
              <a:buClr>
                <a:srgbClr val="0070C0"/>
              </a:buClr>
            </a:pPr>
            <a:r>
              <a:rPr lang="en-US" sz="2000" dirty="0">
                <a:solidFill>
                  <a:schemeClr val="tx1"/>
                </a:solidFill>
              </a:rPr>
              <a:t>Self-discipline</a:t>
            </a:r>
          </a:p>
          <a:p>
            <a:pPr lvl="2" eaLnBrk="1" hangingPunct="1">
              <a:spcAft>
                <a:spcPct val="20000"/>
              </a:spcAft>
              <a:buClr>
                <a:srgbClr val="0070C0"/>
              </a:buClr>
            </a:pPr>
            <a:r>
              <a:rPr lang="en-US" sz="2000" dirty="0">
                <a:solidFill>
                  <a:schemeClr val="tx1"/>
                </a:solidFill>
              </a:rPr>
              <a:t>Act from the heart (mission)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40A263-9BDB-4671-AC59-6ABAC96924D5}" type="slidenum">
              <a:rPr lang="en-US" smtClean="0"/>
              <a:t>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/>
          <a:lstStyle/>
          <a:p>
            <a:pPr algn="ctr" eaLnBrk="1" hangingPunct="1"/>
            <a:r>
              <a:rPr lang="en-US" altLang="zh-TW" sz="3200" b="1" dirty="0">
                <a:latin typeface="+mj-lt"/>
              </a:rPr>
              <a:t>Practical Approaches to Authentic Leadership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B40A263-9BDB-4671-AC59-6ABAC96924D5}" type="slidenum">
              <a:rPr lang="en-US" smtClean="0"/>
              <a:t>9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IN"/>
              <a:t>Northouse, Leadership 8e. ©  SAGE Publications, 2019.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3988" y="1995963"/>
            <a:ext cx="3736025" cy="37360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Northouse_ Leadership_8e_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rthouse_ Leadership_8e_Theme" id="{46889194-88E5-402B-A7EA-92F69E7DC314}" vid="{B5C91106-235A-4853-96C2-84049C5E619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7527</TotalTime>
  <Words>1064</Words>
  <Application>Microsoft Office PowerPoint</Application>
  <PresentationFormat>On-screen Show (4:3)</PresentationFormat>
  <Paragraphs>171</Paragraphs>
  <Slides>19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微軟正黑體</vt:lpstr>
      <vt:lpstr>PMingLiU</vt:lpstr>
      <vt:lpstr>Arial</vt:lpstr>
      <vt:lpstr>Arial Rounded MT Bold</vt:lpstr>
      <vt:lpstr>Calibri</vt:lpstr>
      <vt:lpstr>Times New Roman</vt:lpstr>
      <vt:lpstr>Wingdings</vt:lpstr>
      <vt:lpstr>Wingdings 2</vt:lpstr>
      <vt:lpstr>Northouse_ Leadership_8e_Theme</vt:lpstr>
      <vt:lpstr>PowerPoint Presentation</vt:lpstr>
      <vt:lpstr>Authentic Leadership</vt:lpstr>
      <vt:lpstr>Overview</vt:lpstr>
      <vt:lpstr>Authentic Leadership Description</vt:lpstr>
      <vt:lpstr>Authentic Leadership Defined</vt:lpstr>
      <vt:lpstr>Authentic Leadership Defined</vt:lpstr>
      <vt:lpstr>Authentic Leadership Defined</vt:lpstr>
      <vt:lpstr>Practical Approaches to Authentic Leadership</vt:lpstr>
      <vt:lpstr>Practical Approaches to Authentic Leadership</vt:lpstr>
      <vt:lpstr>Theoretical Approaches to Authentic Leadership</vt:lpstr>
      <vt:lpstr>Definition of Authentic Leadership</vt:lpstr>
      <vt:lpstr>Basic Model of Authentic Leadership</vt:lpstr>
      <vt:lpstr>Factors That Influence Authentic Leadership</vt:lpstr>
      <vt:lpstr>Factors That Influence Authentic Leadership</vt:lpstr>
      <vt:lpstr>How Does Authentic Leadership Theory Work?</vt:lpstr>
      <vt:lpstr>How Does Authentic Leadership Theory Work?</vt:lpstr>
      <vt:lpstr>Strengths</vt:lpstr>
      <vt:lpstr>Criticisms</vt:lpstr>
      <vt:lpstr>Application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Virginia Gregory</dc:creator>
  <cp:lastModifiedBy>Editor</cp:lastModifiedBy>
  <cp:revision>397</cp:revision>
  <dcterms:created xsi:type="dcterms:W3CDTF">2000-11-13T21:29:08Z</dcterms:created>
  <dcterms:modified xsi:type="dcterms:W3CDTF">2018-02-13T19:52:40Z</dcterms:modified>
</cp:coreProperties>
</file>